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b="1" dirty="0" smtClean="0">
                <a:solidFill>
                  <a:srgbClr val="75787B"/>
                </a:solidFill>
                <a:latin typeface="Verdana" panose="020B0604030504040204" pitchFamily="34" charset="0"/>
                <a:ea typeface="Verdana" panose="020B0604030504040204" pitchFamily="34" charset="0"/>
              </a:rPr>
              <a:t>PST Analytics    </a:t>
            </a:r>
            <a:r>
              <a:rPr lang="en-US" sz="650" dirty="0" smtClean="0">
                <a:solidFill>
                  <a:srgbClr val="75787B"/>
                </a:solidFill>
                <a:latin typeface="Verdana" panose="020B0604030504040204" pitchFamily="34" charset="0"/>
                <a:ea typeface="Verdana" panose="020B0604030504040204" pitchFamily="34" charset="0"/>
              </a:rPr>
              <a:t>Skill Up to Stand Out</a:t>
            </a:r>
            <a:endParaRPr lang="en-US" sz="650" dirty="0">
              <a:solidFill>
                <a:srgbClr val="75787B"/>
              </a:solidFill>
              <a:latin typeface="Verdana" panose="020B0604030504040204" pitchFamily="34" charset="0"/>
              <a:ea typeface="Verdana" panose="020B0604030504040204" pitchFamily="34" charset="0"/>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srgbClr val="75787B"/>
                </a:solidFill>
                <a:latin typeface="Verdana" panose="020B0604030504040204" pitchFamily="34" charset="0"/>
                <a:ea typeface="Verdana" panose="020B0604030504040204" pitchFamily="34" charset="0"/>
              </a:rPr>
              <a:t>Copyright © </a:t>
            </a:r>
            <a:r>
              <a:rPr lang="en-US" sz="650" dirty="0" smtClean="0">
                <a:solidFill>
                  <a:srgbClr val="75787B"/>
                </a:solidFill>
                <a:latin typeface="Verdana" panose="020B0604030504040204" pitchFamily="34" charset="0"/>
                <a:ea typeface="Verdana" panose="020B0604030504040204" pitchFamily="34" charset="0"/>
              </a:rPr>
              <a:t>2018 PST Analytics. </a:t>
            </a:r>
            <a:r>
              <a:rPr lang="en-US" sz="650" dirty="0">
                <a:solidFill>
                  <a:srgbClr val="75787B"/>
                </a:solidFill>
                <a:latin typeface="Verdana" panose="020B0604030504040204" pitchFamily="34" charset="0"/>
                <a:ea typeface="Verdana" panose="020B0604030504040204" pitchFamily="34" charset="0"/>
              </a:rPr>
              <a:t>All rights reserved.</a:t>
            </a:r>
          </a:p>
        </p:txBody>
      </p:sp>
    </p:spTree>
    <p:extLst>
      <p:ext uri="{BB962C8B-B14F-4D97-AF65-F5344CB8AC3E}">
        <p14:creationId xmlns:p14="http://schemas.microsoft.com/office/powerpoint/2010/main" val="1832614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08-08-2018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08-08-2018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08-08-2018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08-08-2018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4970591"/>
          </a:xfrm>
          <a:prstGeom prst="rect">
            <a:avLst/>
          </a:prstGeom>
        </p:spPr>
        <p:txBody>
          <a:bodyPr wrap="square">
            <a:spAutoFit/>
          </a:bodyPr>
          <a:lstStyle/>
          <a:p>
            <a:pPr algn="just"/>
            <a:r>
              <a:rPr lang="en-IN" sz="2300" b="1" dirty="0" smtClean="0"/>
              <a:t>Assignment </a:t>
            </a:r>
            <a:r>
              <a:rPr lang="en-IN" sz="2300" b="1" dirty="0" smtClean="0"/>
              <a:t>4 </a:t>
            </a:r>
            <a:r>
              <a:rPr lang="en-IN" sz="2300" b="1" dirty="0" smtClean="0"/>
              <a:t>– </a:t>
            </a:r>
            <a:r>
              <a:rPr lang="en-IN" sz="2300" b="1" dirty="0" smtClean="0"/>
              <a:t>ABC Corp Acquisition Analysis</a:t>
            </a:r>
            <a:endParaRPr lang="en-IN" sz="2300" b="1" dirty="0" smtClean="0"/>
          </a:p>
          <a:p>
            <a:pPr algn="just"/>
            <a:endParaRPr lang="en-IN" sz="1400" b="1" dirty="0"/>
          </a:p>
          <a:p>
            <a:pPr algn="just"/>
            <a:endParaRPr lang="en-IN" sz="1400" b="1" dirty="0" smtClean="0"/>
          </a:p>
          <a:p>
            <a:pPr algn="just"/>
            <a:r>
              <a:rPr lang="en-IN" sz="1400" dirty="0"/>
              <a:t>You are the Senior Financial Analyst at ABC Corp. Your CFO has asked you to look into a potential acquisition of a competitor, XYZ Corp., to boost flagging sales. The board of directors wants to understand the impact this acquisition would have on ABC Corp.’s overall sales, margins, and product categories. They need the following: </a:t>
            </a:r>
          </a:p>
          <a:p>
            <a:pPr algn="just"/>
            <a:r>
              <a:rPr lang="en-IN" sz="1400" dirty="0"/>
              <a:t> </a:t>
            </a:r>
          </a:p>
          <a:p>
            <a:pPr marL="342900" indent="-342900" algn="just">
              <a:buAutoNum type="arabicPeriod"/>
            </a:pPr>
            <a:r>
              <a:rPr lang="en-IN" sz="1400" dirty="0" smtClean="0"/>
              <a:t>The </a:t>
            </a:r>
            <a:r>
              <a:rPr lang="en-IN" sz="1400" dirty="0"/>
              <a:t>Top 5 Product Categories in Sales for ABC Corp. before the acquisition (Build a bar chart).  </a:t>
            </a:r>
            <a:endParaRPr lang="en-IN" sz="1400" dirty="0" smtClean="0"/>
          </a:p>
          <a:p>
            <a:pPr marL="342900" indent="-342900" algn="just">
              <a:buAutoNum type="arabicPeriod"/>
            </a:pPr>
            <a:r>
              <a:rPr lang="en-IN" sz="1400" dirty="0" smtClean="0"/>
              <a:t>Your </a:t>
            </a:r>
            <a:r>
              <a:rPr lang="en-IN" sz="1400" dirty="0"/>
              <a:t>CEO likes to explore data for herself. Create a copy of your Top 5 visualization and update it so it can show Top N Product Categories (Use a set and a parameter). </a:t>
            </a:r>
            <a:endParaRPr lang="en-IN" sz="1400" dirty="0" smtClean="0"/>
          </a:p>
          <a:p>
            <a:pPr marL="342900" indent="-342900" algn="just">
              <a:buAutoNum type="arabicPeriod"/>
            </a:pPr>
            <a:r>
              <a:rPr lang="en-IN" sz="1400" dirty="0" smtClean="0"/>
              <a:t>A </a:t>
            </a:r>
            <a:r>
              <a:rPr lang="en-IN" sz="1400" dirty="0"/>
              <a:t>comparison of monthly seasonality for the two companies (Use a line chart). </a:t>
            </a:r>
            <a:endParaRPr lang="en-IN" sz="1400" dirty="0" smtClean="0"/>
          </a:p>
          <a:p>
            <a:pPr marL="342900" indent="-342900" algn="just">
              <a:buAutoNum type="arabicPeriod"/>
            </a:pPr>
            <a:r>
              <a:rPr lang="en-IN" sz="1400" dirty="0" smtClean="0"/>
              <a:t>A </a:t>
            </a:r>
            <a:r>
              <a:rPr lang="en-IN" sz="1400" dirty="0"/>
              <a:t>breakout of Sales by State for ABC Corp., XYZ Corp., and the new Total Sales after the acquisition (Use a bar chart with a calculated field). </a:t>
            </a:r>
            <a:endParaRPr lang="en-IN" sz="1400" dirty="0" smtClean="0"/>
          </a:p>
          <a:p>
            <a:pPr marL="342900" indent="-342900" algn="just">
              <a:buAutoNum type="arabicPeriod"/>
            </a:pPr>
            <a:r>
              <a:rPr lang="en-IN" sz="1400" dirty="0" smtClean="0"/>
              <a:t>% </a:t>
            </a:r>
            <a:r>
              <a:rPr lang="en-IN" sz="1400" dirty="0"/>
              <a:t>of Total Profit by State for ABC Corp. after the acquisition (Use a map). </a:t>
            </a:r>
            <a:r>
              <a:rPr lang="en-IN" sz="1400" dirty="0" smtClean="0"/>
              <a:t> </a:t>
            </a:r>
          </a:p>
          <a:p>
            <a:pPr marL="342900" indent="-342900" algn="just">
              <a:buAutoNum type="arabicPeriod"/>
            </a:pPr>
            <a:r>
              <a:rPr lang="en-IN" sz="1400" dirty="0" smtClean="0"/>
              <a:t>The </a:t>
            </a:r>
            <a:r>
              <a:rPr lang="en-IN" sz="1400" dirty="0"/>
              <a:t>historical Moving Average of Profit for the combined companies, using the previous two months and the next two months. Overlay the Moving Average over the monthly Profit (Use a line chart).</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816" y="389044"/>
            <a:ext cx="1221611" cy="795262"/>
          </a:xfrm>
          <a:prstGeom prst="rect">
            <a:avLst/>
          </a:prstGeom>
        </p:spPr>
      </p:pic>
      <p:pic>
        <p:nvPicPr>
          <p:cNvPr id="2" name="Picture 2" descr="Image result for ABC Co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640" y="2247168"/>
            <a:ext cx="3842414" cy="148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229</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2018-08-07T20:35:57Z</dcterms:created>
  <dcterms:modified xsi:type="dcterms:W3CDTF">2018-08-07T21:11:26Z</dcterms:modified>
</cp:coreProperties>
</file>