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a:xfrm>
            <a:off x="789214" y="5624512"/>
            <a:ext cx="2743200" cy="365125"/>
          </a:xfrm>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
        <p:nvSpPr>
          <p:cNvPr id="7"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b="1" dirty="0" smtClean="0">
                <a:solidFill>
                  <a:srgbClr val="75787B"/>
                </a:solidFill>
                <a:latin typeface="Verdana" panose="020B0604030504040204" pitchFamily="34" charset="0"/>
                <a:ea typeface="Verdana" panose="020B0604030504040204" pitchFamily="34" charset="0"/>
              </a:rPr>
              <a:t>PST Analytics    </a:t>
            </a:r>
            <a:r>
              <a:rPr lang="en-US" sz="650" dirty="0" smtClean="0">
                <a:solidFill>
                  <a:srgbClr val="75787B"/>
                </a:solidFill>
                <a:latin typeface="Verdana" panose="020B0604030504040204" pitchFamily="34" charset="0"/>
                <a:ea typeface="Verdana" panose="020B0604030504040204" pitchFamily="34" charset="0"/>
              </a:rPr>
              <a:t>Skill Up to Stand Out</a:t>
            </a:r>
            <a:endParaRPr lang="en-US" sz="650" dirty="0">
              <a:solidFill>
                <a:srgbClr val="75787B"/>
              </a:solidFill>
              <a:latin typeface="Verdana" panose="020B0604030504040204" pitchFamily="34" charset="0"/>
              <a:ea typeface="Verdana" panose="020B0604030504040204" pitchFamily="34" charset="0"/>
            </a:endParaRP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srgbClr val="75787B"/>
                </a:solidFill>
                <a:latin typeface="Verdana" panose="020B0604030504040204" pitchFamily="34" charset="0"/>
                <a:ea typeface="Verdana" panose="020B0604030504040204" pitchFamily="34" charset="0"/>
              </a:rPr>
              <a:t>Copyright © </a:t>
            </a:r>
            <a:r>
              <a:rPr lang="en-US" sz="650" dirty="0" smtClean="0">
                <a:solidFill>
                  <a:srgbClr val="75787B"/>
                </a:solidFill>
                <a:latin typeface="Verdana" panose="020B0604030504040204" pitchFamily="34" charset="0"/>
                <a:ea typeface="Verdana" panose="020B0604030504040204" pitchFamily="34" charset="0"/>
              </a:rPr>
              <a:t>2018 PST Analytics. </a:t>
            </a:r>
            <a:r>
              <a:rPr lang="en-US" sz="650" dirty="0">
                <a:solidFill>
                  <a:srgbClr val="75787B"/>
                </a:solidFill>
                <a:latin typeface="Verdana" panose="020B0604030504040204" pitchFamily="34" charset="0"/>
                <a:ea typeface="Verdana" panose="020B0604030504040204" pitchFamily="34" charset="0"/>
              </a:rPr>
              <a:t>All rights reserved.</a:t>
            </a:r>
          </a:p>
        </p:txBody>
      </p:sp>
    </p:spTree>
    <p:extLst>
      <p:ext uri="{BB962C8B-B14F-4D97-AF65-F5344CB8AC3E}">
        <p14:creationId xmlns:p14="http://schemas.microsoft.com/office/powerpoint/2010/main" val="18326149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80399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147065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6375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78319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C9C9147-FC6A-4FBD-9C97-86294A768F5C}" type="datetimeFigureOut">
              <a:rPr lang="en-IN" smtClean="0"/>
              <a:t>08-08-2018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78303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C9C9147-FC6A-4FBD-9C97-86294A768F5C}" type="datetimeFigureOut">
              <a:rPr lang="en-IN" smtClean="0"/>
              <a:t>08-08-2018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126237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C9C9147-FC6A-4FBD-9C97-86294A768F5C}" type="datetimeFigureOut">
              <a:rPr lang="en-IN" smtClean="0"/>
              <a:t>08-08-2018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94252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9C9147-FC6A-4FBD-9C97-86294A768F5C}" type="datetimeFigureOut">
              <a:rPr lang="en-IN" smtClean="0"/>
              <a:t>08-08-2018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160217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9C9147-FC6A-4FBD-9C97-86294A768F5C}" type="datetimeFigureOut">
              <a:rPr lang="en-IN" smtClean="0"/>
              <a:t>08-08-2018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70851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9C9147-FC6A-4FBD-9C97-86294A768F5C}" type="datetimeFigureOut">
              <a:rPr lang="en-IN" smtClean="0"/>
              <a:t>08-08-2018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71011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C9147-FC6A-4FBD-9C97-86294A768F5C}" type="datetimeFigureOut">
              <a:rPr lang="en-IN" smtClean="0"/>
              <a:t>08-08-2018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2EBB2-FD60-4962-A2E8-9DC8866F50ED}" type="slidenum">
              <a:rPr lang="en-IN" smtClean="0"/>
              <a:t>‹#›</a:t>
            </a:fld>
            <a:endParaRPr lang="en-IN"/>
          </a:p>
        </p:txBody>
      </p:sp>
    </p:spTree>
    <p:extLst>
      <p:ext uri="{BB962C8B-B14F-4D97-AF65-F5344CB8AC3E}">
        <p14:creationId xmlns:p14="http://schemas.microsoft.com/office/powerpoint/2010/main" val="4178743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9558" y="322457"/>
            <a:ext cx="5890053" cy="5401479"/>
          </a:xfrm>
          <a:prstGeom prst="rect">
            <a:avLst/>
          </a:prstGeom>
        </p:spPr>
        <p:txBody>
          <a:bodyPr wrap="square">
            <a:spAutoFit/>
          </a:bodyPr>
          <a:lstStyle/>
          <a:p>
            <a:pPr algn="just"/>
            <a:r>
              <a:rPr lang="en-IN" sz="2300" b="1" dirty="0" smtClean="0"/>
              <a:t>Assignment </a:t>
            </a:r>
            <a:r>
              <a:rPr lang="en-IN" sz="2300" b="1" dirty="0" smtClean="0"/>
              <a:t>2 </a:t>
            </a:r>
            <a:r>
              <a:rPr lang="en-IN" sz="2300" b="1" dirty="0" smtClean="0"/>
              <a:t>– </a:t>
            </a:r>
            <a:r>
              <a:rPr lang="en-IN" sz="2300" b="1" dirty="0" smtClean="0"/>
              <a:t>Brazilian Tourism Trends</a:t>
            </a:r>
            <a:endParaRPr lang="en-IN" sz="2300" b="1" dirty="0" smtClean="0"/>
          </a:p>
          <a:p>
            <a:pPr algn="just"/>
            <a:endParaRPr lang="en-IN" sz="1400" b="1" dirty="0"/>
          </a:p>
          <a:p>
            <a:pPr algn="just"/>
            <a:endParaRPr lang="en-IN" sz="1400" b="1" dirty="0" smtClean="0"/>
          </a:p>
          <a:p>
            <a:pPr algn="just"/>
            <a:r>
              <a:rPr lang="en-IN" sz="1400" dirty="0"/>
              <a:t>You have been hired by the department of tourism of Brazil to analyse tourism trends of the past 10 years. The supplied dataset is in machine format and contains monthly counts of visitors from other countries of the World coming to Brazil. Counts are split by the State into which the visitors arrived as well as the type of transportation they used: Air / Land / River / Sea. </a:t>
            </a:r>
            <a:endParaRPr lang="en-IN" sz="1400" dirty="0" smtClean="0"/>
          </a:p>
          <a:p>
            <a:pPr algn="just"/>
            <a:endParaRPr lang="en-IN" sz="1400" dirty="0"/>
          </a:p>
          <a:p>
            <a:pPr algn="just"/>
            <a:r>
              <a:rPr lang="en-IN" sz="1400" dirty="0" smtClean="0"/>
              <a:t>Your </a:t>
            </a:r>
            <a:r>
              <a:rPr lang="en-IN" sz="1400" dirty="0"/>
              <a:t>task is to create the following charts and dashboards: </a:t>
            </a:r>
            <a:endParaRPr lang="en-IN" sz="1400" dirty="0" smtClean="0"/>
          </a:p>
          <a:p>
            <a:pPr marL="342900" indent="-342900" algn="just">
              <a:buAutoNum type="arabicPeriod"/>
            </a:pPr>
            <a:r>
              <a:rPr lang="en-IN" sz="1400" dirty="0" smtClean="0"/>
              <a:t>A </a:t>
            </a:r>
            <a:r>
              <a:rPr lang="en-IN" sz="1400" dirty="0"/>
              <a:t>timeline showing the overall trend in visitors to Brazil over the period of the dataset. </a:t>
            </a:r>
            <a:endParaRPr lang="en-IN" sz="1400" dirty="0" smtClean="0"/>
          </a:p>
          <a:p>
            <a:pPr marL="342900" indent="-342900" algn="just">
              <a:buAutoNum type="arabicPeriod"/>
            </a:pPr>
            <a:r>
              <a:rPr lang="en-IN" sz="1400" dirty="0" smtClean="0"/>
              <a:t>A </a:t>
            </a:r>
            <a:r>
              <a:rPr lang="en-IN" sz="1400" dirty="0"/>
              <a:t>chart showing the % split between the modes of transportation used for arrival into the country. </a:t>
            </a:r>
            <a:endParaRPr lang="en-IN" sz="1400" dirty="0" smtClean="0"/>
          </a:p>
          <a:p>
            <a:pPr marL="342900" indent="-342900" algn="just">
              <a:buAutoNum type="arabicPeriod"/>
            </a:pPr>
            <a:r>
              <a:rPr lang="en-IN" sz="1400" dirty="0" smtClean="0"/>
              <a:t>A </a:t>
            </a:r>
            <a:r>
              <a:rPr lang="en-IN" sz="1400" dirty="0"/>
              <a:t>chart highlighting any monthly seasonality of arrivals. </a:t>
            </a:r>
            <a:endParaRPr lang="en-IN" sz="1400" dirty="0" smtClean="0"/>
          </a:p>
          <a:p>
            <a:pPr marL="342900" indent="-342900" algn="just">
              <a:buAutoNum type="arabicPeriod"/>
            </a:pPr>
            <a:r>
              <a:rPr lang="en-IN" sz="1400" dirty="0" smtClean="0"/>
              <a:t>A </a:t>
            </a:r>
            <a:r>
              <a:rPr lang="en-IN" sz="1400" dirty="0"/>
              <a:t>map of Brazil comparing states of the country by the number of arriving tourists. </a:t>
            </a:r>
            <a:endParaRPr lang="en-IN" sz="1400" dirty="0" smtClean="0"/>
          </a:p>
          <a:p>
            <a:pPr marL="342900" indent="-342900" algn="just">
              <a:buAutoNum type="arabicPeriod"/>
            </a:pPr>
            <a:r>
              <a:rPr lang="en-IN" sz="1400" dirty="0" smtClean="0"/>
              <a:t>A </a:t>
            </a:r>
            <a:r>
              <a:rPr lang="en-IN" sz="1400" dirty="0"/>
              <a:t>map of the World comparing countries by the number of tourists who visited Brazil. </a:t>
            </a:r>
            <a:endParaRPr lang="en-IN" sz="1400" dirty="0" smtClean="0"/>
          </a:p>
          <a:p>
            <a:pPr marL="342900" indent="-342900" algn="just">
              <a:buAutoNum type="arabicPeriod"/>
            </a:pPr>
            <a:r>
              <a:rPr lang="en-IN" sz="1400" dirty="0" smtClean="0"/>
              <a:t>A </a:t>
            </a:r>
            <a:r>
              <a:rPr lang="en-IN" sz="1400" dirty="0"/>
              <a:t>chart comparing different continents by the number of tourists who visited Brazil. </a:t>
            </a:r>
            <a:endParaRPr lang="en-IN" sz="1400" dirty="0" smtClean="0"/>
          </a:p>
          <a:p>
            <a:pPr marL="342900" indent="-342900" algn="just">
              <a:buAutoNum type="arabicPeriod"/>
            </a:pPr>
            <a:r>
              <a:rPr lang="en-IN" sz="1400" dirty="0" smtClean="0"/>
              <a:t>A </a:t>
            </a:r>
            <a:r>
              <a:rPr lang="en-IN" sz="1400" dirty="0"/>
              <a:t>dashboard combining elements 1, 3 and 5 from above. The Map of the World should act as filter for the dashboard allowing for detailed analysis of trends and seasonality of various countries. </a:t>
            </a:r>
            <a:endParaRPr lang="en-IN" sz="1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3816" y="389044"/>
            <a:ext cx="1221611" cy="795262"/>
          </a:xfrm>
          <a:prstGeom prst="rect">
            <a:avLst/>
          </a:prstGeom>
        </p:spPr>
      </p:pic>
      <p:pic>
        <p:nvPicPr>
          <p:cNvPr id="2" name="Picture 2" descr="Image result for brazilian tourism clip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7049" y="2044454"/>
            <a:ext cx="3146854" cy="213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241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216</Words>
  <Application>Microsoft Office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cp:revision>
  <dcterms:created xsi:type="dcterms:W3CDTF">2018-08-07T20:35:57Z</dcterms:created>
  <dcterms:modified xsi:type="dcterms:W3CDTF">2018-08-07T20:42:21Z</dcterms:modified>
</cp:coreProperties>
</file>