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3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9214" y="5624512"/>
            <a:ext cx="2743200" cy="365125"/>
          </a:xfrm>
        </p:spPr>
        <p:txBody>
          <a:bodyPr/>
          <a:lstStyle/>
          <a:p>
            <a:fld id="{5C9C9147-FC6A-4FBD-9C97-86294A768F5C}" type="datetimeFigureOut">
              <a:rPr lang="en-IN" smtClean="0"/>
              <a:pPr/>
              <a:t>17-05-2020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BB2-FD60-4962-A2E8-9DC8866F50E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 b="1" dirty="0" smtClean="0">
                <a:solidFill>
                  <a:srgbClr val="75787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PST Analytics    </a:t>
            </a:r>
            <a:r>
              <a:rPr lang="en-US" sz="650" dirty="0" smtClean="0">
                <a:solidFill>
                  <a:srgbClr val="75787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Skill Up to Stand Out</a:t>
            </a:r>
            <a:endParaRPr lang="en-US" sz="650" dirty="0">
              <a:solidFill>
                <a:srgbClr val="75787B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srgbClr val="75787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Copyright © </a:t>
            </a:r>
            <a:r>
              <a:rPr lang="en-US" sz="650" dirty="0" smtClean="0">
                <a:solidFill>
                  <a:srgbClr val="75787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2018 PST Analytics. </a:t>
            </a:r>
            <a:r>
              <a:rPr lang="en-US" sz="650" dirty="0">
                <a:solidFill>
                  <a:srgbClr val="75787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1832614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9147-FC6A-4FBD-9C97-86294A768F5C}" type="datetimeFigureOut">
              <a:rPr lang="en-IN" smtClean="0"/>
              <a:pPr/>
              <a:t>17-05-2020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BB2-FD60-4962-A2E8-9DC8866F50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0399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9147-FC6A-4FBD-9C97-86294A768F5C}" type="datetimeFigureOut">
              <a:rPr lang="en-IN" smtClean="0"/>
              <a:pPr/>
              <a:t>17-05-2020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BB2-FD60-4962-A2E8-9DC8866F50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7065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9147-FC6A-4FBD-9C97-86294A768F5C}" type="datetimeFigureOut">
              <a:rPr lang="en-IN" smtClean="0"/>
              <a:pPr/>
              <a:t>17-05-2020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BB2-FD60-4962-A2E8-9DC8866F50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375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9147-FC6A-4FBD-9C97-86294A768F5C}" type="datetimeFigureOut">
              <a:rPr lang="en-IN" smtClean="0"/>
              <a:pPr/>
              <a:t>17-05-2020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BB2-FD60-4962-A2E8-9DC8866F50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8319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9147-FC6A-4FBD-9C97-86294A768F5C}" type="datetimeFigureOut">
              <a:rPr lang="en-IN" smtClean="0"/>
              <a:pPr/>
              <a:t>17-05-2020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BB2-FD60-4962-A2E8-9DC8866F50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8303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9147-FC6A-4FBD-9C97-86294A768F5C}" type="datetimeFigureOut">
              <a:rPr lang="en-IN" smtClean="0"/>
              <a:pPr/>
              <a:t>17-05-2020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BB2-FD60-4962-A2E8-9DC8866F50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6237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9147-FC6A-4FBD-9C97-86294A768F5C}" type="datetimeFigureOut">
              <a:rPr lang="en-IN" smtClean="0"/>
              <a:pPr/>
              <a:t>17-05-2020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BB2-FD60-4962-A2E8-9DC8866F50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4252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9147-FC6A-4FBD-9C97-86294A768F5C}" type="datetimeFigureOut">
              <a:rPr lang="en-IN" smtClean="0"/>
              <a:pPr/>
              <a:t>17-05-2020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BB2-FD60-4962-A2E8-9DC8866F50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6021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9147-FC6A-4FBD-9C97-86294A768F5C}" type="datetimeFigureOut">
              <a:rPr lang="en-IN" smtClean="0"/>
              <a:pPr/>
              <a:t>17-05-2020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BB2-FD60-4962-A2E8-9DC8866F50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0851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9147-FC6A-4FBD-9C97-86294A768F5C}" type="datetimeFigureOut">
              <a:rPr lang="en-IN" smtClean="0"/>
              <a:pPr/>
              <a:t>17-05-2020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BB2-FD60-4962-A2E8-9DC8866F50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1011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C9147-FC6A-4FBD-9C97-86294A768F5C}" type="datetimeFigureOut">
              <a:rPr lang="en-IN" smtClean="0"/>
              <a:pPr/>
              <a:t>17-05-2020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2EBB2-FD60-4962-A2E8-9DC8866F50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7874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9558" y="322457"/>
            <a:ext cx="5890053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300" b="1" dirty="0" smtClean="0"/>
              <a:t>Assignment 3 – Coffee Chain Analysis</a:t>
            </a:r>
          </a:p>
          <a:p>
            <a:pPr algn="just"/>
            <a:endParaRPr lang="en-IN" sz="1400" b="1" dirty="0"/>
          </a:p>
          <a:p>
            <a:pPr algn="just"/>
            <a:endParaRPr lang="en-IN" sz="1400" b="1" dirty="0" smtClean="0"/>
          </a:p>
          <a:p>
            <a:pPr algn="just"/>
            <a:r>
              <a:rPr lang="en-IN" sz="1400" dirty="0"/>
              <a:t>You are a Data Analyst working for </a:t>
            </a:r>
            <a:r>
              <a:rPr lang="en-IN" sz="1400" dirty="0" err="1" smtClean="0"/>
              <a:t>StartBugs</a:t>
            </a:r>
            <a:r>
              <a:rPr lang="en-IN" sz="1400" dirty="0"/>
              <a:t>. The company is trying to assess marketing strategy effectiveness and sales distribution across products. You have been supplied with 3 data sets in different format, and CEO asked to show the following: </a:t>
            </a:r>
          </a:p>
          <a:p>
            <a:pPr algn="just"/>
            <a:r>
              <a:rPr lang="en-IN" sz="1400" dirty="0"/>
              <a:t> </a:t>
            </a:r>
          </a:p>
          <a:p>
            <a:pPr marL="342900" indent="-342900" algn="just">
              <a:buAutoNum type="arabicPeriod"/>
            </a:pPr>
            <a:r>
              <a:rPr lang="en-IN" sz="1400" dirty="0" smtClean="0"/>
              <a:t>Sales </a:t>
            </a:r>
            <a:r>
              <a:rPr lang="en-IN" sz="1400" dirty="0" smtClean="0"/>
              <a:t>trend  </a:t>
            </a:r>
            <a:r>
              <a:rPr lang="en-IN" sz="1400" dirty="0" smtClean="0"/>
              <a:t>across </a:t>
            </a:r>
            <a:r>
              <a:rPr lang="en-IN" sz="1400" smtClean="0"/>
              <a:t>2 </a:t>
            </a:r>
            <a:r>
              <a:rPr lang="en-IN" sz="1400" smtClean="0"/>
              <a:t>product </a:t>
            </a:r>
            <a:r>
              <a:rPr lang="en-IN" sz="1400" dirty="0"/>
              <a:t>categories, tea and coffee. Build an Area Chart.  </a:t>
            </a:r>
            <a:endParaRPr lang="en-IN" sz="1400" dirty="0" smtClean="0"/>
          </a:p>
          <a:p>
            <a:pPr marL="342900" indent="-342900" algn="just">
              <a:buAutoNum type="arabicPeriod"/>
            </a:pPr>
            <a:r>
              <a:rPr lang="en-IN" sz="1400" dirty="0" smtClean="0"/>
              <a:t>Total </a:t>
            </a:r>
            <a:r>
              <a:rPr lang="en-IN" sz="1400" dirty="0"/>
              <a:t>sales distribution across product categories. Build a Pie Chart. </a:t>
            </a:r>
            <a:endParaRPr lang="en-IN" sz="1400" dirty="0" smtClean="0"/>
          </a:p>
          <a:p>
            <a:pPr marL="342900" indent="-342900" algn="just">
              <a:buAutoNum type="arabicPeriod"/>
            </a:pPr>
            <a:r>
              <a:rPr lang="en-IN" sz="1400" dirty="0" smtClean="0"/>
              <a:t>Sales </a:t>
            </a:r>
            <a:r>
              <a:rPr lang="en-IN" sz="1400" dirty="0"/>
              <a:t>distribution across product categories. Show states map which will indicate % of tea category sales across total sales. </a:t>
            </a:r>
            <a:endParaRPr lang="en-IN" sz="1400" dirty="0" smtClean="0"/>
          </a:p>
          <a:p>
            <a:pPr marL="342900" indent="-342900" algn="just">
              <a:buAutoNum type="arabicPeriod"/>
            </a:pPr>
            <a:r>
              <a:rPr lang="en-IN" sz="1400" dirty="0" smtClean="0"/>
              <a:t>Sales </a:t>
            </a:r>
            <a:r>
              <a:rPr lang="en-IN" sz="1400" dirty="0"/>
              <a:t>distribution across product categories. Show map by states which will indicate % of coffee category sales across total sales. </a:t>
            </a:r>
            <a:endParaRPr lang="en-IN" sz="1400" dirty="0" smtClean="0"/>
          </a:p>
          <a:p>
            <a:pPr marL="342900" indent="-342900" algn="just">
              <a:buAutoNum type="arabicPeriod"/>
            </a:pPr>
            <a:r>
              <a:rPr lang="en-IN" sz="1400" dirty="0" smtClean="0"/>
              <a:t>In </a:t>
            </a:r>
            <a:r>
              <a:rPr lang="en-IN" sz="1400" dirty="0"/>
              <a:t>which states marketing campaigns are most effective and in which marketing team needs to revise their tools? Show this on the map.  </a:t>
            </a:r>
            <a:endParaRPr lang="en-IN" sz="1400" dirty="0" smtClean="0"/>
          </a:p>
          <a:p>
            <a:pPr marL="342900" indent="-342900" algn="just">
              <a:buAutoNum type="arabicPeriod"/>
            </a:pPr>
            <a:r>
              <a:rPr lang="en-IN" sz="1400" dirty="0" smtClean="0"/>
              <a:t>Is </a:t>
            </a:r>
            <a:r>
              <a:rPr lang="en-IN" sz="1400" dirty="0"/>
              <a:t>there any correlation between Sales and Marketing Expenses? Any changes within the years? Build scatterplot.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816" y="389044"/>
            <a:ext cx="1221611" cy="795262"/>
          </a:xfrm>
          <a:prstGeom prst="rect">
            <a:avLst/>
          </a:prstGeom>
        </p:spPr>
      </p:pic>
      <p:pic>
        <p:nvPicPr>
          <p:cNvPr id="1026" name="Picture 2" descr="Image result for coffee chain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114" y="1597205"/>
            <a:ext cx="2479860" cy="30495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4724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166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Bhatt</cp:lastModifiedBy>
  <cp:revision>10</cp:revision>
  <dcterms:created xsi:type="dcterms:W3CDTF">2018-08-07T20:35:57Z</dcterms:created>
  <dcterms:modified xsi:type="dcterms:W3CDTF">2020-05-17T07:00:16Z</dcterms:modified>
</cp:coreProperties>
</file>