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78" r:id="rId4"/>
    <p:sldId id="260" r:id="rId5"/>
    <p:sldId id="259" r:id="rId6"/>
    <p:sldId id="282" r:id="rId7"/>
    <p:sldId id="281" r:id="rId8"/>
    <p:sldId id="262" r:id="rId9"/>
    <p:sldId id="264" r:id="rId10"/>
    <p:sldId id="268" r:id="rId11"/>
    <p:sldId id="265" r:id="rId12"/>
    <p:sldId id="283" r:id="rId13"/>
    <p:sldId id="284" r:id="rId14"/>
    <p:sldId id="285" r:id="rId15"/>
    <p:sldId id="286"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000" dirty="0"/>
              <a:t>Image Dehazing using Convolutional Neural Networks (CNN)</a:t>
            </a:r>
            <a:endParaRPr sz="3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37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006542221"/>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20211CSE0219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Anjan K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20211CSE0233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Rohan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20211CSE0246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Jayanth 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20211CSE0336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Kushal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600" b="1" dirty="0">
                <a:solidFill>
                  <a:srgbClr val="17365D"/>
                </a:solidFill>
                <a:latin typeface="Cambria" panose="02040503050406030204" pitchFamily="18" charset="0"/>
                <a:ea typeface="Cambria" panose="02040503050406030204" pitchFamily="18" charset="0"/>
                <a:cs typeface="Verdana"/>
                <a:sym typeface="Verdana"/>
              </a:rPr>
              <a:t>D</a:t>
            </a: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r. </a:t>
            </a:r>
            <a:r>
              <a:rPr lang="en-GB" sz="1600" b="1" dirty="0" err="1">
                <a:solidFill>
                  <a:srgbClr val="17365D"/>
                </a:solidFill>
                <a:latin typeface="Cambria" panose="02040503050406030204" pitchFamily="18" charset="0"/>
                <a:ea typeface="Cambria" panose="02040503050406030204" pitchFamily="18" charset="0"/>
                <a:cs typeface="Verdana"/>
                <a:sym typeface="Verdana"/>
              </a:rPr>
              <a:t>Taranath</a:t>
            </a:r>
            <a:r>
              <a:rPr lang="en-GB" sz="1600" b="1" dirty="0">
                <a:solidFill>
                  <a:srgbClr val="17365D"/>
                </a:solidFill>
                <a:latin typeface="Cambria" panose="02040503050406030204" pitchFamily="18" charset="0"/>
                <a:ea typeface="Cambria" panose="02040503050406030204" pitchFamily="18" charset="0"/>
                <a:cs typeface="Verdana"/>
                <a:sym typeface="Verdana"/>
              </a:rPr>
              <a:t> N L</a:t>
            </a:r>
            <a:endParaRPr lang="en-GB"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University Project 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err="1"/>
              <a:t>Mr.Jerrin</a:t>
            </a:r>
            <a:r>
              <a:rPr lang="en-IN" sz="2000" b="1" dirty="0"/>
              <a:t> Joe Francis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89000" y="146573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solidFill>
                  <a:srgbClr val="C00000"/>
                </a:solidFill>
                <a:latin typeface="Cambria" panose="02040503050406030204" pitchFamily="18" charset="0"/>
                <a:ea typeface="Cambria" panose="02040503050406030204" pitchFamily="18" charset="0"/>
              </a:rPr>
              <a:t>https://github.com/Astaroth233/Image-Dehazing-using-AIML.git</a:t>
            </a:r>
          </a:p>
          <a:p>
            <a:pPr marL="342900" indent="-190500" algn="just">
              <a:lnSpc>
                <a:spcPct val="200000"/>
              </a:lnSpc>
              <a:spcBef>
                <a:spcPts val="0"/>
              </a:spcBef>
              <a:buSzPct val="100000"/>
              <a:buFont typeface="Arial"/>
              <a:buNone/>
            </a:pPr>
            <a:endParaRPr lang="en-US" dirty="0">
              <a:solidFill>
                <a:srgbClr val="C0000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solidFill>
                <a:srgbClr val="C0000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438150" indent="-285750">
              <a:spcBef>
                <a:spcPts val="0"/>
              </a:spcBef>
            </a:pPr>
            <a:r>
              <a:rPr lang="en-IN" sz="2400" dirty="0">
                <a:latin typeface="Cambria" panose="02040503050406030204" pitchFamily="18" charset="0"/>
                <a:ea typeface="Cambria" panose="02040503050406030204" pitchFamily="18" charset="0"/>
              </a:rPr>
              <a:t>[1]Achanta R, </a:t>
            </a:r>
            <a:r>
              <a:rPr lang="en-IN" sz="2400" dirty="0" err="1">
                <a:latin typeface="Cambria" panose="02040503050406030204" pitchFamily="18" charset="0"/>
                <a:ea typeface="Cambria" panose="02040503050406030204" pitchFamily="18" charset="0"/>
              </a:rPr>
              <a:t>Hemami</a:t>
            </a:r>
            <a:r>
              <a:rPr lang="en-IN" sz="2400" dirty="0">
                <a:latin typeface="Cambria" panose="02040503050406030204" pitchFamily="18" charset="0"/>
                <a:ea typeface="Cambria" panose="02040503050406030204" pitchFamily="18" charset="0"/>
              </a:rPr>
              <a:t> S, Estrada F, </a:t>
            </a:r>
            <a:r>
              <a:rPr lang="en-IN" sz="2400" dirty="0" err="1">
                <a:latin typeface="Cambria" panose="02040503050406030204" pitchFamily="18" charset="0"/>
                <a:ea typeface="Cambria" panose="02040503050406030204" pitchFamily="18" charset="0"/>
              </a:rPr>
              <a:t>Susstrunk</a:t>
            </a:r>
            <a:r>
              <a:rPr lang="en-IN" sz="2400" dirty="0">
                <a:latin typeface="Cambria" panose="02040503050406030204" pitchFamily="18" charset="0"/>
                <a:ea typeface="Cambria" panose="02040503050406030204" pitchFamily="18" charset="0"/>
              </a:rPr>
              <a:t> S (2009) Frequency-tuned salient region detection. In: </a:t>
            </a:r>
            <a:r>
              <a:rPr lang="en-IN" sz="2400" dirty="0" err="1">
                <a:latin typeface="Cambria" panose="02040503050406030204" pitchFamily="18" charset="0"/>
                <a:ea typeface="Cambria" panose="02040503050406030204" pitchFamily="18" charset="0"/>
              </a:rPr>
              <a:t>IEEEconference</a:t>
            </a:r>
            <a:r>
              <a:rPr lang="en-IN" sz="2400" dirty="0">
                <a:latin typeface="Cambria" panose="02040503050406030204" pitchFamily="18" charset="0"/>
                <a:ea typeface="Cambria" panose="02040503050406030204" pitchFamily="18" charset="0"/>
              </a:rPr>
              <a:t> on computer vision and pattern recognition, 2009. CVPR 2009. IEEE, pp 1597–1604</a:t>
            </a:r>
          </a:p>
          <a:p>
            <a:pPr marL="438150" indent="-285750">
              <a:spcBef>
                <a:spcPts val="0"/>
              </a:spcBef>
            </a:pPr>
            <a:r>
              <a:rPr lang="en-IN" sz="2400" dirty="0">
                <a:latin typeface="Cambria" panose="02040503050406030204" pitchFamily="18" charset="0"/>
                <a:ea typeface="Cambria" panose="02040503050406030204" pitchFamily="18" charset="0"/>
              </a:rPr>
              <a:t>[2]</a:t>
            </a:r>
            <a:r>
              <a:rPr lang="en-IN" sz="2400" dirty="0" err="1">
                <a:latin typeface="Cambria" panose="02040503050406030204" pitchFamily="18" charset="0"/>
                <a:ea typeface="Cambria" panose="02040503050406030204" pitchFamily="18" charset="0"/>
              </a:rPr>
              <a:t>Amintoosi</a:t>
            </a:r>
            <a:r>
              <a:rPr lang="en-IN" sz="2400" dirty="0">
                <a:latin typeface="Cambria" panose="02040503050406030204" pitchFamily="18" charset="0"/>
                <a:ea typeface="Cambria" panose="02040503050406030204" pitchFamily="18" charset="0"/>
              </a:rPr>
              <a:t> M, Fathy M, </a:t>
            </a:r>
            <a:r>
              <a:rPr lang="en-IN" sz="2400" dirty="0" err="1">
                <a:latin typeface="Cambria" panose="02040503050406030204" pitchFamily="18" charset="0"/>
                <a:ea typeface="Cambria" panose="02040503050406030204" pitchFamily="18" charset="0"/>
              </a:rPr>
              <a:t>Mozayani</a:t>
            </a:r>
            <a:r>
              <a:rPr lang="en-IN" sz="2400" dirty="0">
                <a:latin typeface="Cambria" panose="02040503050406030204" pitchFamily="18" charset="0"/>
                <a:ea typeface="Cambria" panose="02040503050406030204" pitchFamily="18" charset="0"/>
              </a:rPr>
              <a:t> N (2011) Video enhancement through image registration based on </a:t>
            </a:r>
            <a:r>
              <a:rPr lang="en-IN" sz="2400" dirty="0" err="1">
                <a:latin typeface="Cambria" panose="02040503050406030204" pitchFamily="18" charset="0"/>
                <a:ea typeface="Cambria" panose="02040503050406030204" pitchFamily="18" charset="0"/>
              </a:rPr>
              <a:t>structuralsimilarity</a:t>
            </a:r>
            <a:r>
              <a:rPr lang="en-IN" sz="2400" dirty="0">
                <a:latin typeface="Cambria" panose="02040503050406030204" pitchFamily="18" charset="0"/>
                <a:ea typeface="Cambria" panose="02040503050406030204" pitchFamily="18" charset="0"/>
              </a:rPr>
              <a:t>. Imaging Sci J 59(4):238–250</a:t>
            </a:r>
          </a:p>
          <a:p>
            <a:pPr marL="438150" indent="-285750">
              <a:spcBef>
                <a:spcPts val="0"/>
              </a:spcBef>
            </a:pPr>
            <a:r>
              <a:rPr lang="en-IN" sz="2400" dirty="0">
                <a:latin typeface="Cambria" panose="02040503050406030204" pitchFamily="18" charset="0"/>
                <a:ea typeface="Cambria" panose="02040503050406030204" pitchFamily="18" charset="0"/>
              </a:rPr>
              <a:t>[3]</a:t>
            </a:r>
            <a:r>
              <a:rPr lang="en-IN" sz="2400" dirty="0" err="1">
                <a:latin typeface="Cambria" panose="02040503050406030204" pitchFamily="18" charset="0"/>
                <a:ea typeface="Cambria" panose="02040503050406030204" pitchFamily="18" charset="0"/>
              </a:rPr>
              <a:t>Ancuti</a:t>
            </a:r>
            <a:r>
              <a:rPr lang="en-IN" sz="2400" dirty="0">
                <a:latin typeface="Cambria" panose="02040503050406030204" pitchFamily="18" charset="0"/>
                <a:ea typeface="Cambria" panose="02040503050406030204" pitchFamily="18" charset="0"/>
              </a:rPr>
              <a:t> CO, </a:t>
            </a:r>
            <a:r>
              <a:rPr lang="en-IN" sz="2400" dirty="0" err="1">
                <a:latin typeface="Cambria" panose="02040503050406030204" pitchFamily="18" charset="0"/>
                <a:ea typeface="Cambria" panose="02040503050406030204" pitchFamily="18" charset="0"/>
              </a:rPr>
              <a:t>Ancuti</a:t>
            </a:r>
            <a:r>
              <a:rPr lang="en-IN" sz="2400" dirty="0">
                <a:latin typeface="Cambria" panose="02040503050406030204" pitchFamily="18" charset="0"/>
                <a:ea typeface="Cambria" panose="02040503050406030204" pitchFamily="18" charset="0"/>
              </a:rPr>
              <a:t> C (2013) Single image dehazing by multi-scale fusion. IEEE Trans Image Process 22(8):3271–3282</a:t>
            </a:r>
          </a:p>
          <a:p>
            <a:pPr marL="438150" indent="-285750">
              <a:spcBef>
                <a:spcPts val="0"/>
              </a:spcBef>
            </a:pPr>
            <a:r>
              <a:rPr lang="en-IN" sz="2400" dirty="0">
                <a:latin typeface="Cambria" panose="02040503050406030204" pitchFamily="18" charset="0"/>
                <a:ea typeface="Cambria" panose="02040503050406030204" pitchFamily="18" charset="0"/>
              </a:rPr>
              <a:t>[4]</a:t>
            </a:r>
            <a:r>
              <a:rPr lang="en-IN" sz="2400" dirty="0" err="1">
                <a:latin typeface="Cambria" panose="02040503050406030204" pitchFamily="18" charset="0"/>
                <a:ea typeface="Cambria" panose="02040503050406030204" pitchFamily="18" charset="0"/>
              </a:rPr>
              <a:t>Ancuti</a:t>
            </a:r>
            <a:r>
              <a:rPr lang="en-IN" sz="2400" dirty="0">
                <a:latin typeface="Cambria" panose="02040503050406030204" pitchFamily="18" charset="0"/>
                <a:ea typeface="Cambria" panose="02040503050406030204" pitchFamily="18" charset="0"/>
              </a:rPr>
              <a:t> CO, </a:t>
            </a:r>
            <a:r>
              <a:rPr lang="en-IN" sz="2400" dirty="0" err="1">
                <a:latin typeface="Cambria" panose="02040503050406030204" pitchFamily="18" charset="0"/>
                <a:ea typeface="Cambria" panose="02040503050406030204" pitchFamily="18" charset="0"/>
              </a:rPr>
              <a:t>Ancuti</a:t>
            </a:r>
            <a:r>
              <a:rPr lang="en-IN" sz="2400" dirty="0">
                <a:latin typeface="Cambria" panose="02040503050406030204" pitchFamily="18" charset="0"/>
                <a:ea typeface="Cambria" panose="02040503050406030204" pitchFamily="18" charset="0"/>
              </a:rPr>
              <a:t> C, Bekaert P (2010) Effective single image dehazing by fusion. In: 17th IEEE </a:t>
            </a:r>
            <a:r>
              <a:rPr lang="en-IN" sz="2400" dirty="0" err="1">
                <a:latin typeface="Cambria" panose="02040503050406030204" pitchFamily="18" charset="0"/>
                <a:ea typeface="Cambria" panose="02040503050406030204" pitchFamily="18" charset="0"/>
              </a:rPr>
              <a:t>internationalconference</a:t>
            </a:r>
            <a:r>
              <a:rPr lang="en-IN" sz="2400" dirty="0">
                <a:latin typeface="Cambria" panose="02040503050406030204" pitchFamily="18" charset="0"/>
                <a:ea typeface="Cambria" panose="02040503050406030204" pitchFamily="18" charset="0"/>
              </a:rPr>
              <a:t> on image processing (ICIP), 2010. IEEE, pp 3541–3544</a:t>
            </a:r>
          </a:p>
          <a:p>
            <a:pPr marL="438150" indent="-285750">
              <a:spcBef>
                <a:spcPts val="0"/>
              </a:spcBef>
            </a:pPr>
            <a:r>
              <a:rPr lang="en-IN" sz="2400" dirty="0">
                <a:latin typeface="Cambria" panose="02040503050406030204" pitchFamily="18" charset="0"/>
                <a:ea typeface="Cambria" panose="02040503050406030204" pitchFamily="18" charset="0"/>
              </a:rPr>
              <a:t>[5]Ansari A, </a:t>
            </a:r>
            <a:r>
              <a:rPr lang="en-IN" sz="2400" dirty="0" err="1">
                <a:latin typeface="Cambria" panose="02040503050406030204" pitchFamily="18" charset="0"/>
                <a:ea typeface="Cambria" panose="02040503050406030204" pitchFamily="18" charset="0"/>
              </a:rPr>
              <a:t>Danyali</a:t>
            </a:r>
            <a:r>
              <a:rPr lang="en-IN" sz="2400" dirty="0">
                <a:latin typeface="Cambria" panose="02040503050406030204" pitchFamily="18" charset="0"/>
                <a:ea typeface="Cambria" panose="02040503050406030204" pitchFamily="18" charset="0"/>
              </a:rPr>
              <a:t> H, </a:t>
            </a:r>
            <a:r>
              <a:rPr lang="en-IN" sz="2400" dirty="0" err="1">
                <a:latin typeface="Cambria" panose="02040503050406030204" pitchFamily="18" charset="0"/>
                <a:ea typeface="Cambria" panose="02040503050406030204" pitchFamily="18" charset="0"/>
              </a:rPr>
              <a:t>Helfroush</a:t>
            </a:r>
            <a:r>
              <a:rPr lang="en-IN" sz="2400" dirty="0">
                <a:latin typeface="Cambria" panose="02040503050406030204" pitchFamily="18" charset="0"/>
                <a:ea typeface="Cambria" panose="02040503050406030204" pitchFamily="18" charset="0"/>
              </a:rPr>
              <a:t> MS (2017) Hs remote sensing image restoration using fusion with </a:t>
            </a:r>
            <a:r>
              <a:rPr lang="en-IN" sz="2400" dirty="0" err="1">
                <a:latin typeface="Cambria" panose="02040503050406030204" pitchFamily="18" charset="0"/>
                <a:ea typeface="Cambria" panose="02040503050406030204" pitchFamily="18" charset="0"/>
              </a:rPr>
              <a:t>ms</a:t>
            </a:r>
            <a:r>
              <a:rPr lang="en-IN" sz="2400" dirty="0">
                <a:latin typeface="Cambria" panose="02040503050406030204" pitchFamily="18" charset="0"/>
                <a:ea typeface="Cambria" panose="02040503050406030204" pitchFamily="18" charset="0"/>
              </a:rPr>
              <a:t> images </a:t>
            </a:r>
            <a:r>
              <a:rPr lang="en-IN" sz="2400" dirty="0" err="1">
                <a:latin typeface="Cambria" panose="02040503050406030204" pitchFamily="18" charset="0"/>
                <a:ea typeface="Cambria" panose="02040503050406030204" pitchFamily="18" charset="0"/>
              </a:rPr>
              <a:t>byem</a:t>
            </a:r>
            <a:r>
              <a:rPr lang="en-IN" sz="2400" dirty="0">
                <a:latin typeface="Cambria" panose="02040503050406030204" pitchFamily="18" charset="0"/>
                <a:ea typeface="Cambria" panose="02040503050406030204" pitchFamily="18" charset="0"/>
              </a:rPr>
              <a:t> algorithm. IET Signal Process 11(1):95–103</a:t>
            </a: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4A3B-8211-752D-B87C-CB4A68C2C464}"/>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934733B0-1744-C300-F04E-6B63F75C9B13}"/>
              </a:ext>
            </a:extLst>
          </p:cNvPr>
          <p:cNvPicPr>
            <a:picLocks noGrp="1" noChangeAspect="1"/>
          </p:cNvPicPr>
          <p:nvPr>
            <p:ph idx="1"/>
          </p:nvPr>
        </p:nvPicPr>
        <p:blipFill>
          <a:blip r:embed="rId2"/>
          <a:stretch>
            <a:fillRect/>
          </a:stretch>
        </p:blipFill>
        <p:spPr>
          <a:xfrm>
            <a:off x="2043953" y="1452282"/>
            <a:ext cx="8157881" cy="4159624"/>
          </a:xfrm>
        </p:spPr>
      </p:pic>
    </p:spTree>
    <p:extLst>
      <p:ext uri="{BB962C8B-B14F-4D97-AF65-F5344CB8AC3E}">
        <p14:creationId xmlns:p14="http://schemas.microsoft.com/office/powerpoint/2010/main" val="123006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7D30-89B5-C0FF-825F-7417977B3311}"/>
              </a:ext>
            </a:extLst>
          </p:cNvPr>
          <p:cNvSpPr>
            <a:spLocks noGrp="1"/>
          </p:cNvSpPr>
          <p:nvPr>
            <p:ph type="title"/>
          </p:nvPr>
        </p:nvSpPr>
        <p:spPr/>
        <p:txBody>
          <a:bodyPr/>
          <a:lstStyle/>
          <a:p>
            <a:r>
              <a:rPr lang="en-US" dirty="0"/>
              <a:t>Results</a:t>
            </a:r>
            <a:endParaRPr lang="en-IN" dirty="0"/>
          </a:p>
        </p:txBody>
      </p:sp>
      <p:pic>
        <p:nvPicPr>
          <p:cNvPr id="7" name="Content Placeholder 6">
            <a:extLst>
              <a:ext uri="{FF2B5EF4-FFF2-40B4-BE49-F238E27FC236}">
                <a16:creationId xmlns:a16="http://schemas.microsoft.com/office/drawing/2014/main" id="{AD10BBCC-588E-86BD-C351-DD2B0EC7450F}"/>
              </a:ext>
            </a:extLst>
          </p:cNvPr>
          <p:cNvPicPr>
            <a:picLocks noGrp="1" noChangeAspect="1"/>
          </p:cNvPicPr>
          <p:nvPr>
            <p:ph idx="1"/>
          </p:nvPr>
        </p:nvPicPr>
        <p:blipFill>
          <a:blip r:embed="rId2"/>
          <a:stretch>
            <a:fillRect/>
          </a:stretch>
        </p:blipFill>
        <p:spPr>
          <a:xfrm>
            <a:off x="3221264" y="1143000"/>
            <a:ext cx="5851071" cy="4953000"/>
          </a:xfrm>
        </p:spPr>
      </p:pic>
    </p:spTree>
    <p:extLst>
      <p:ext uri="{BB962C8B-B14F-4D97-AF65-F5344CB8AC3E}">
        <p14:creationId xmlns:p14="http://schemas.microsoft.com/office/powerpoint/2010/main" val="97081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7E67-7A17-39CA-5907-06B16CCA1CEE}"/>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F0660B81-410C-4269-7AD8-825412125BAA}"/>
              </a:ext>
            </a:extLst>
          </p:cNvPr>
          <p:cNvPicPr>
            <a:picLocks noGrp="1" noChangeAspect="1"/>
          </p:cNvPicPr>
          <p:nvPr>
            <p:ph idx="1"/>
          </p:nvPr>
        </p:nvPicPr>
        <p:blipFill>
          <a:blip r:embed="rId2"/>
          <a:stretch>
            <a:fillRect/>
          </a:stretch>
        </p:blipFill>
        <p:spPr>
          <a:xfrm>
            <a:off x="3649638" y="1143000"/>
            <a:ext cx="4994324" cy="4953000"/>
          </a:xfrm>
        </p:spPr>
      </p:pic>
    </p:spTree>
    <p:extLst>
      <p:ext uri="{BB962C8B-B14F-4D97-AF65-F5344CB8AC3E}">
        <p14:creationId xmlns:p14="http://schemas.microsoft.com/office/powerpoint/2010/main" val="1835169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7C26-A048-3880-F19F-20C602820D9F}"/>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45C3A5DD-C0FD-4F4A-8D33-A610E0C535EB}"/>
              </a:ext>
            </a:extLst>
          </p:cNvPr>
          <p:cNvPicPr>
            <a:picLocks noGrp="1" noChangeAspect="1"/>
          </p:cNvPicPr>
          <p:nvPr>
            <p:ph idx="1"/>
          </p:nvPr>
        </p:nvPicPr>
        <p:blipFill>
          <a:blip r:embed="rId2"/>
          <a:stretch>
            <a:fillRect/>
          </a:stretch>
        </p:blipFill>
        <p:spPr>
          <a:xfrm>
            <a:off x="3485486" y="1143000"/>
            <a:ext cx="5322627" cy="4953000"/>
          </a:xfrm>
        </p:spPr>
      </p:pic>
    </p:spTree>
    <p:extLst>
      <p:ext uri="{BB962C8B-B14F-4D97-AF65-F5344CB8AC3E}">
        <p14:creationId xmlns:p14="http://schemas.microsoft.com/office/powerpoint/2010/main" val="157955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94" y="158096"/>
            <a:ext cx="10668000" cy="487362"/>
          </a:xfrm>
        </p:spPr>
        <p:txBody>
          <a:bodyPr/>
          <a:lstStyle/>
          <a:p>
            <a:r>
              <a:rPr lang="en-GB" dirty="0"/>
              <a:t>Abstract</a:t>
            </a:r>
          </a:p>
        </p:txBody>
      </p:sp>
      <p:sp>
        <p:nvSpPr>
          <p:cNvPr id="3" name="Content Placeholder 2"/>
          <p:cNvSpPr>
            <a:spLocks noGrp="1"/>
          </p:cNvSpPr>
          <p:nvPr>
            <p:ph idx="1"/>
          </p:nvPr>
        </p:nvSpPr>
        <p:spPr/>
        <p:txBody>
          <a:bodyPr>
            <a:normAutofit/>
          </a:bodyPr>
          <a:lstStyle/>
          <a:p>
            <a:r>
              <a:rPr lang="en-US" sz="2200" dirty="0"/>
              <a:t>Fire accidents, particularly in indoor environments, pose significant challenges for rescue operations due to poor visibility caused by dense smoke and haze. Traditional vision-based systems struggle to provide clear real-time footage, making it difficult for firefighters and first responders to navigate safely and locate victims. This project focuses on the design and development of an AI-ML-based intelligent de-smoking/de-hazing algorithm to enhance real-time video feeds from fire-affected areas. By leveraging advanced deep learning and image processing techniques, the proposed system will effectively remove smoke and haze, improving visual clarity. The model will be trained on fire and smoke datasets to accurately distinguish obstructive elements and reconstruct a clearer image. The ultimate goal is to aid rescue teams in decision-making, enhance situational awareness, and minimize casualties in fire emergencies.</a:t>
            </a:r>
            <a:endParaRPr lang="en-GB" sz="22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CA3C-E3E0-8817-7581-E023847C495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EBA1AAF-B8C3-01E3-43CA-BA818940EBA8}"/>
              </a:ext>
            </a:extLst>
          </p:cNvPr>
          <p:cNvSpPr>
            <a:spLocks noGrp="1"/>
          </p:cNvSpPr>
          <p:nvPr>
            <p:ph idx="1"/>
          </p:nvPr>
        </p:nvSpPr>
        <p:spPr/>
        <p:txBody>
          <a:bodyPr>
            <a:normAutofit fontScale="92500"/>
          </a:bodyPr>
          <a:lstStyle/>
          <a:p>
            <a:r>
              <a:rPr lang="en-US" dirty="0"/>
              <a:t>Fire hazards in enclosed environments such as buildings, warehouses, and industrial facilities pose serious threats to human lives and property. The presence of thick smoke severely obstructs visibility, making it difficult for firefighters and rescue personnel to assess the situation and navigate safely. Conventional optical systems fail to provide clear images due to the scattering effect of smoke particles, leading to delayed and inefficient rescue operations.</a:t>
            </a:r>
          </a:p>
          <a:p>
            <a:r>
              <a:rPr lang="en-US" dirty="0"/>
              <a:t>With advancements in artificial intelligence and machine learning, image enhancement techniques have evolved to address such visibility issues. This project aims to develop an AI-ML-based de-smoking and de-hazing algorithm capable of processing real-time video feeds from fire-prone areas. The system will leverage deep learning models trained on fire-related datasets to filter out smoke and haze, reconstructing a clearer and more informative visual output.</a:t>
            </a:r>
          </a:p>
          <a:p>
            <a:endParaRPr lang="en-IN" dirty="0"/>
          </a:p>
        </p:txBody>
      </p:sp>
    </p:spTree>
    <p:extLst>
      <p:ext uri="{BB962C8B-B14F-4D97-AF65-F5344CB8AC3E}">
        <p14:creationId xmlns:p14="http://schemas.microsoft.com/office/powerpoint/2010/main" val="283066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lgn="l">
              <a:buNone/>
            </a:pPr>
            <a:r>
              <a:rPr lang="en-US" sz="2200" b="0" i="0" dirty="0">
                <a:solidFill>
                  <a:srgbClr val="1F2328"/>
                </a:solidFill>
                <a:effectLst/>
              </a:rPr>
              <a:t>The primary objective of this project is to develop a robust algorithm capable of:</a:t>
            </a:r>
          </a:p>
          <a:p>
            <a:pPr algn="l">
              <a:buFont typeface="Arial" panose="020B0604020202020204" pitchFamily="34" charset="0"/>
              <a:buChar char="•"/>
            </a:pPr>
            <a:r>
              <a:rPr lang="en-US" sz="2200" b="0" i="0" dirty="0">
                <a:solidFill>
                  <a:srgbClr val="1F2328"/>
                </a:solidFill>
                <a:effectLst/>
              </a:rPr>
              <a:t>Removing smoke/haze from real-time video footage.</a:t>
            </a:r>
          </a:p>
          <a:p>
            <a:pPr algn="l">
              <a:buFont typeface="Arial" panose="020B0604020202020204" pitchFamily="34" charset="0"/>
              <a:buChar char="•"/>
            </a:pPr>
            <a:r>
              <a:rPr lang="en-US" sz="2200" b="0" i="0" dirty="0">
                <a:solidFill>
                  <a:srgbClr val="1F2328"/>
                </a:solidFill>
                <a:effectLst/>
              </a:rPr>
              <a:t>Enhancing visibility in fire-affected areas.</a:t>
            </a:r>
          </a:p>
          <a:p>
            <a:pPr algn="l">
              <a:buFont typeface="Arial" panose="020B0604020202020204" pitchFamily="34" charset="0"/>
              <a:buChar char="•"/>
            </a:pPr>
            <a:r>
              <a:rPr lang="en-US" sz="2200" b="0" i="0" dirty="0">
                <a:solidFill>
                  <a:srgbClr val="1F2328"/>
                </a:solidFill>
                <a:effectLst/>
              </a:rPr>
              <a:t>Facilitating efficient and safe execution of rescue operations</a:t>
            </a:r>
          </a:p>
          <a:p>
            <a:pPr algn="l">
              <a:buFont typeface="Arial" panose="020B0604020202020204" pitchFamily="34" charset="0"/>
              <a:buChar char="•"/>
            </a:pPr>
            <a:endParaRPr lang="en-US" sz="2200" dirty="0">
              <a:solidFill>
                <a:srgbClr val="1F2328"/>
              </a:solidFill>
            </a:endParaRPr>
          </a:p>
          <a:p>
            <a:pPr marL="0" indent="0">
              <a:buNone/>
            </a:pPr>
            <a:r>
              <a:rPr lang="en-US" sz="2200" dirty="0"/>
              <a:t>The other primary objective of this research is to enhance real-time situational awareness for firefighters and emergency responders. By integrating AI-driven image enhancement, the system can assist in identifying trapped individuals, assessing fire intensity, and improving overall rescue efficiency. The proposed solution has the potential to revolutionize fire response strategies, reducing human risk and improving operational effectiveness in fire emergencies.</a:t>
            </a:r>
          </a:p>
          <a:p>
            <a:pPr algn="l">
              <a:buFont typeface="Arial" panose="020B0604020202020204" pitchFamily="34" charset="0"/>
              <a:buChar char="•"/>
            </a:pPr>
            <a:endParaRPr lang="en-US" sz="2200" b="0" i="0" dirty="0">
              <a:solidFill>
                <a:srgbClr val="1F2328"/>
              </a:solidFill>
              <a:effectLst/>
            </a:endParaRPr>
          </a:p>
        </p:txBody>
      </p:sp>
    </p:spTree>
    <p:extLst>
      <p:ext uri="{BB962C8B-B14F-4D97-AF65-F5344CB8AC3E}">
        <p14:creationId xmlns:p14="http://schemas.microsoft.com/office/powerpoint/2010/main" val="266672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Method/Idea Description/Features</a:t>
            </a:r>
          </a:p>
        </p:txBody>
      </p:sp>
      <p:sp>
        <p:nvSpPr>
          <p:cNvPr id="3" name="Content Placeholder 2"/>
          <p:cNvSpPr>
            <a:spLocks noGrp="1"/>
          </p:cNvSpPr>
          <p:nvPr>
            <p:ph idx="1"/>
          </p:nvPr>
        </p:nvSpPr>
        <p:spPr/>
        <p:txBody>
          <a:bodyPr>
            <a:noAutofit/>
          </a:bodyPr>
          <a:lstStyle/>
          <a:p>
            <a:pPr algn="just"/>
            <a:r>
              <a:rPr lang="en-US" sz="1400" b="1" i="0" dirty="0">
                <a:solidFill>
                  <a:srgbClr val="1F2328"/>
                </a:solidFill>
                <a:effectLst/>
              </a:rPr>
              <a:t>Idea Description</a:t>
            </a:r>
          </a:p>
          <a:p>
            <a:pPr marL="0" indent="0" algn="just">
              <a:buNone/>
            </a:pPr>
            <a:r>
              <a:rPr lang="en-US" sz="1400" b="0" i="0" dirty="0">
                <a:solidFill>
                  <a:srgbClr val="1F2328"/>
                </a:solidFill>
                <a:effectLst/>
              </a:rPr>
              <a:t>The project encompasses the following key phases:</a:t>
            </a:r>
          </a:p>
          <a:p>
            <a:pPr algn="just">
              <a:buFont typeface="+mj-lt"/>
              <a:buAutoNum type="arabicPeriod"/>
            </a:pPr>
            <a:r>
              <a:rPr lang="en-IN" sz="1400" b="1" dirty="0"/>
              <a:t>Model Architecture</a:t>
            </a:r>
          </a:p>
          <a:p>
            <a:pPr algn="just">
              <a:buFont typeface="+mj-lt"/>
              <a:buAutoNum type="arabicPeriod"/>
            </a:pPr>
            <a:r>
              <a:rPr lang="en-IN" sz="1400" b="1" dirty="0"/>
              <a:t>Image Preprocessing </a:t>
            </a:r>
          </a:p>
          <a:p>
            <a:pPr algn="just">
              <a:buFont typeface="+mj-lt"/>
              <a:buAutoNum type="arabicPeriod"/>
            </a:pPr>
            <a:r>
              <a:rPr lang="en-IN" sz="1400" b="1" dirty="0"/>
              <a:t>Training</a:t>
            </a:r>
            <a:endParaRPr lang="en-US" sz="1400" b="1" i="0" dirty="0">
              <a:solidFill>
                <a:srgbClr val="1F2328"/>
              </a:solidFill>
              <a:effectLst/>
            </a:endParaRPr>
          </a:p>
          <a:p>
            <a:pPr algn="just">
              <a:buAutoNum type="arabicPeriod" startAt="4"/>
            </a:pPr>
            <a:r>
              <a:rPr lang="en-IN" sz="1400" b="1" dirty="0"/>
              <a:t>Post Processing</a:t>
            </a:r>
          </a:p>
          <a:p>
            <a:pPr algn="just">
              <a:buAutoNum type="arabicPeriod" startAt="4"/>
            </a:pPr>
            <a:r>
              <a:rPr lang="en-IN" sz="1400" b="1" dirty="0"/>
              <a:t>Testing</a:t>
            </a:r>
          </a:p>
          <a:p>
            <a:pPr algn="just">
              <a:buAutoNum type="arabicPeriod" startAt="4"/>
            </a:pPr>
            <a:r>
              <a:rPr lang="en-IN" sz="1400" b="1" dirty="0"/>
              <a:t>Deployment Interface </a:t>
            </a:r>
            <a:endParaRPr lang="en-US" sz="1400" b="1" i="0" dirty="0">
              <a:solidFill>
                <a:srgbClr val="1F2328"/>
              </a:solidFill>
              <a:effectLst/>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DBB1-1BBE-0412-B41D-C073BC926AB5}"/>
              </a:ext>
            </a:extLst>
          </p:cNvPr>
          <p:cNvSpPr>
            <a:spLocks noGrp="1"/>
          </p:cNvSpPr>
          <p:nvPr>
            <p:ph type="title"/>
          </p:nvPr>
        </p:nvSpPr>
        <p:spPr/>
        <p:txBody>
          <a:bodyPr/>
          <a:lstStyle/>
          <a:p>
            <a:r>
              <a:rPr lang="en-US" dirty="0"/>
              <a:t>Idea Description</a:t>
            </a:r>
            <a:endParaRPr lang="en-IN" dirty="0"/>
          </a:p>
        </p:txBody>
      </p:sp>
      <p:pic>
        <p:nvPicPr>
          <p:cNvPr id="5" name="Content Placeholder 4">
            <a:extLst>
              <a:ext uri="{FF2B5EF4-FFF2-40B4-BE49-F238E27FC236}">
                <a16:creationId xmlns:a16="http://schemas.microsoft.com/office/drawing/2014/main" id="{24ADB325-A04C-FEBA-23B4-BA5FB219F1F8}"/>
              </a:ext>
            </a:extLst>
          </p:cNvPr>
          <p:cNvPicPr>
            <a:picLocks noGrp="1" noChangeAspect="1"/>
          </p:cNvPicPr>
          <p:nvPr>
            <p:ph idx="1"/>
          </p:nvPr>
        </p:nvPicPr>
        <p:blipFill>
          <a:blip r:embed="rId2"/>
          <a:stretch>
            <a:fillRect/>
          </a:stretch>
        </p:blipFill>
        <p:spPr>
          <a:xfrm>
            <a:off x="2502979" y="1433207"/>
            <a:ext cx="7287642" cy="4372585"/>
          </a:xfrm>
        </p:spPr>
      </p:pic>
    </p:spTree>
    <p:extLst>
      <p:ext uri="{BB962C8B-B14F-4D97-AF65-F5344CB8AC3E}">
        <p14:creationId xmlns:p14="http://schemas.microsoft.com/office/powerpoint/2010/main" val="79403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3EB-EF97-393D-98A5-11C6B4E0A6AA}"/>
              </a:ext>
            </a:extLst>
          </p:cNvPr>
          <p:cNvSpPr>
            <a:spLocks noGrp="1"/>
          </p:cNvSpPr>
          <p:nvPr>
            <p:ph type="title"/>
          </p:nvPr>
        </p:nvSpPr>
        <p:spPr/>
        <p:txBody>
          <a:bodyPr/>
          <a:lstStyle/>
          <a:p>
            <a:r>
              <a:rPr lang="en-US" dirty="0"/>
              <a:t>Architecture Diagram</a:t>
            </a:r>
            <a:endParaRPr lang="en-IN" dirty="0"/>
          </a:p>
        </p:txBody>
      </p:sp>
      <p:pic>
        <p:nvPicPr>
          <p:cNvPr id="5" name="Content Placeholder 4">
            <a:extLst>
              <a:ext uri="{FF2B5EF4-FFF2-40B4-BE49-F238E27FC236}">
                <a16:creationId xmlns:a16="http://schemas.microsoft.com/office/drawing/2014/main" id="{56B0A4DE-BC5C-1780-18E6-A138C0A3AC0C}"/>
              </a:ext>
            </a:extLst>
          </p:cNvPr>
          <p:cNvPicPr>
            <a:picLocks noGrp="1" noChangeAspect="1"/>
          </p:cNvPicPr>
          <p:nvPr>
            <p:ph idx="1"/>
          </p:nvPr>
        </p:nvPicPr>
        <p:blipFill>
          <a:blip r:embed="rId2"/>
          <a:stretch>
            <a:fillRect/>
          </a:stretch>
        </p:blipFill>
        <p:spPr>
          <a:xfrm>
            <a:off x="2755426" y="1323654"/>
            <a:ext cx="6782747" cy="4591691"/>
          </a:xfrm>
        </p:spPr>
      </p:pic>
      <p:pic>
        <p:nvPicPr>
          <p:cNvPr id="4" name="Picture 3">
            <a:extLst>
              <a:ext uri="{FF2B5EF4-FFF2-40B4-BE49-F238E27FC236}">
                <a16:creationId xmlns:a16="http://schemas.microsoft.com/office/drawing/2014/main" id="{6916CE92-593B-E4E8-395B-6D37EBF35C10}"/>
              </a:ext>
            </a:extLst>
          </p:cNvPr>
          <p:cNvPicPr>
            <a:picLocks noChangeAspect="1"/>
          </p:cNvPicPr>
          <p:nvPr/>
        </p:nvPicPr>
        <p:blipFill>
          <a:blip r:embed="rId3"/>
          <a:stretch>
            <a:fillRect/>
          </a:stretch>
        </p:blipFill>
        <p:spPr>
          <a:xfrm>
            <a:off x="2128284" y="1476102"/>
            <a:ext cx="7935432" cy="4350957"/>
          </a:xfrm>
          <a:prstGeom prst="rect">
            <a:avLst/>
          </a:prstGeom>
        </p:spPr>
      </p:pic>
    </p:spTree>
    <p:extLst>
      <p:ext uri="{BB962C8B-B14F-4D97-AF65-F5344CB8AC3E}">
        <p14:creationId xmlns:p14="http://schemas.microsoft.com/office/powerpoint/2010/main" val="277826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C7B1AA68-02A0-DEA4-9A5D-21DBD2B21609}"/>
              </a:ext>
            </a:extLst>
          </p:cNvPr>
          <p:cNvPicPr>
            <a:picLocks noGrp="1" noChangeAspect="1"/>
          </p:cNvPicPr>
          <p:nvPr>
            <p:ph idx="1"/>
          </p:nvPr>
        </p:nvPicPr>
        <p:blipFill>
          <a:blip r:embed="rId2"/>
          <a:stretch>
            <a:fillRect/>
          </a:stretch>
        </p:blipFill>
        <p:spPr>
          <a:xfrm>
            <a:off x="2531558" y="1725105"/>
            <a:ext cx="7230484" cy="3431357"/>
          </a:xfr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800" dirty="0"/>
              <a:t>In this research, we have implemented an approach on single image dehazing via deep learning methods, and shows how deep learning can be used to remove haze from images using a custom CNN model. We trained the model on pairs of hazy and clear images so it could learn how to make hazy pictures look clean. After training and fine-tuning, the model was able to produce clearer and more detailed images. We also built a simple web app using </a:t>
            </a:r>
            <a:r>
              <a:rPr lang="en-US" sz="1800" dirty="0" err="1"/>
              <a:t>Gradio</a:t>
            </a:r>
            <a:r>
              <a:rPr lang="en-US" sz="1800" dirty="0"/>
              <a:t> that lets users upload hazy images and see the dehazed results instantly. The model gave good results based on quality checks like PSNR and SSIM, It was tested on different images and performed consistently in improving visibility and sharpness. The interface was easy to use and worked in real-time, making the project user-friendly. Through this project, valuable skills were gained in data preprocessing, deep learning model development, and deployment in a practical application. The ability to preserve image details and colors while removing haze opens potential use cases in fields like photography, surveillance, and outdoor navigation. The project proves that deep learning can effectively address real-world problems, offering an accessible solution to enhance image quality. With its user-friendly interface and solid performance, the project serves as a great example of leveraging AI to improve image clarity and make technology more accessible to users in various industries. </a:t>
            </a:r>
            <a:endParaRPr lang="en-GB" sz="1800"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410</TotalTime>
  <Words>972</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Image Dehazing using Convolutional Neural Networks (CNN)</vt:lpstr>
      <vt:lpstr>Abstract</vt:lpstr>
      <vt:lpstr>Introduction</vt:lpstr>
      <vt:lpstr>Objectives</vt:lpstr>
      <vt:lpstr>Proposed Method/Idea Description/Features</vt:lpstr>
      <vt:lpstr>Idea Description</vt:lpstr>
      <vt:lpstr>Architecture Diagram</vt:lpstr>
      <vt:lpstr>Timeline of Project</vt:lpstr>
      <vt:lpstr>Conclusion</vt:lpstr>
      <vt:lpstr>Github Link</vt:lpstr>
      <vt:lpstr>References</vt:lpstr>
      <vt:lpstr>Results</vt:lpstr>
      <vt:lpstr>Results</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kushallion17@gmail.com</cp:lastModifiedBy>
  <cp:revision>75</cp:revision>
  <dcterms:created xsi:type="dcterms:W3CDTF">2023-03-16T03:26:27Z</dcterms:created>
  <dcterms:modified xsi:type="dcterms:W3CDTF">2025-05-16T06:04:43Z</dcterms:modified>
</cp:coreProperties>
</file>