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79" r:id="rId4"/>
    <p:sldId id="277" r:id="rId5"/>
    <p:sldId id="280" r:id="rId6"/>
    <p:sldId id="281" r:id="rId7"/>
    <p:sldId id="283" r:id="rId8"/>
    <p:sldId id="272" r:id="rId9"/>
    <p:sldId id="270" r:id="rId10"/>
    <p:sldId id="271" r:id="rId11"/>
    <p:sldId id="273" r:id="rId12"/>
    <p:sldId id="274" r:id="rId13"/>
    <p:sldId id="276" r:id="rId14"/>
    <p:sldId id="278" r:id="rId15"/>
    <p:sldId id="284" r:id="rId16"/>
    <p:sldId id="275" r:id="rId17"/>
    <p:sldId id="28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ning - DONE" id="{C2F79B10-8EDD-4C88-8813-162DB0644BA6}">
          <p14:sldIdLst>
            <p14:sldId id="256"/>
          </p14:sldIdLst>
        </p14:section>
        <p14:section name="Introduction - DONE" id="{7FCB93A0-CD29-4ED0-A57F-DB6D7A2126F1}">
          <p14:sldIdLst>
            <p14:sldId id="269"/>
            <p14:sldId id="279"/>
            <p14:sldId id="277"/>
          </p14:sldIdLst>
        </p14:section>
        <p14:section name="Research" id="{0ECBD30C-0F9F-4CE4-BE9F-F7786757B417}">
          <p14:sldIdLst>
            <p14:sldId id="280"/>
            <p14:sldId id="281"/>
            <p14:sldId id="283"/>
          </p14:sldIdLst>
        </p14:section>
        <p14:section name="Development" id="{DD6AA0B2-A887-4C00-B902-29B60D555032}">
          <p14:sldIdLst>
            <p14:sldId id="272"/>
            <p14:sldId id="270"/>
            <p14:sldId id="271"/>
            <p14:sldId id="273"/>
          </p14:sldIdLst>
        </p14:section>
        <p14:section name="Outcome" id="{3EEED8FE-1803-4315-B9C2-5E13B4C1AFEC}">
          <p14:sldIdLst>
            <p14:sldId id="274"/>
            <p14:sldId id="276"/>
            <p14:sldId id="278"/>
            <p14:sldId id="284"/>
            <p14:sldId id="275"/>
            <p14:sldId id="285"/>
          </p14:sldIdLst>
        </p14:section>
        <p14:section name="End - DONE" id="{B3EB6541-A0DE-41AA-BB46-7E56B1443C31}">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5349"/>
    <a:srgbClr val="39302A"/>
    <a:srgbClr val="433D39"/>
    <a:srgbClr val="9F5FCF"/>
    <a:srgbClr val="FFCA08"/>
    <a:srgbClr val="463B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4310" autoAdjust="0"/>
  </p:normalViewPr>
  <p:slideViewPr>
    <p:cSldViewPr snapToGrid="0">
      <p:cViewPr varScale="1">
        <p:scale>
          <a:sx n="104" d="100"/>
          <a:sy n="104" d="100"/>
        </p:scale>
        <p:origin x="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144E2-41A3-40CE-B8CF-A5D30DD4C761}" type="datetimeFigureOut">
              <a:rPr lang="en-GB" smtClean="0"/>
              <a:t>10/03/2025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77A3B-EDB9-4C12-A8F5-9E86ED716F29}" type="slidenum">
              <a:rPr lang="en-GB" smtClean="0"/>
              <a:t>‹#›</a:t>
            </a:fld>
            <a:endParaRPr lang="en-GB"/>
          </a:p>
        </p:txBody>
      </p:sp>
    </p:spTree>
    <p:extLst>
      <p:ext uri="{BB962C8B-B14F-4D97-AF65-F5344CB8AC3E}">
        <p14:creationId xmlns:p14="http://schemas.microsoft.com/office/powerpoint/2010/main" val="138618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3C37-3964-D5E6-F0CD-1BE693BE02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255AD9B-4792-4F3D-292F-14F59B88D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5E4844-33A7-AA79-2558-B3A79BE5F481}"/>
              </a:ext>
            </a:extLst>
          </p:cNvPr>
          <p:cNvSpPr>
            <a:spLocks noGrp="1"/>
          </p:cNvSpPr>
          <p:nvPr>
            <p:ph type="dt" sz="half" idx="10"/>
          </p:nvPr>
        </p:nvSpPr>
        <p:spPr/>
        <p:txBody>
          <a:bodyPr/>
          <a:lstStyle/>
          <a:p>
            <a:fld id="{EE0C1E54-EDD0-40A8-81C2-C9BEB94C2059}" type="datetimeFigureOut">
              <a:rPr lang="en-GB" smtClean="0"/>
              <a:t>10/03/2025</a:t>
            </a:fld>
            <a:endParaRPr lang="en-GB"/>
          </a:p>
        </p:txBody>
      </p:sp>
      <p:sp>
        <p:nvSpPr>
          <p:cNvPr id="5" name="Footer Placeholder 4">
            <a:extLst>
              <a:ext uri="{FF2B5EF4-FFF2-40B4-BE49-F238E27FC236}">
                <a16:creationId xmlns:a16="http://schemas.microsoft.com/office/drawing/2014/main" id="{C1D8C3CC-2AC0-1F16-C5F9-C618A73A1B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450339-F191-ED30-F930-EE4B10C57393}"/>
              </a:ext>
            </a:extLst>
          </p:cNvPr>
          <p:cNvSpPr>
            <a:spLocks noGrp="1"/>
          </p:cNvSpPr>
          <p:nvPr>
            <p:ph type="sldNum" sz="quarter" idx="12"/>
          </p:nvPr>
        </p:nvSpPr>
        <p:spPr/>
        <p:txBody>
          <a:bodyPr/>
          <a:lstStyle/>
          <a:p>
            <a:fld id="{5D26925C-74ED-452E-8FF9-337EFE3B2869}" type="slidenum">
              <a:rPr lang="en-GB" smtClean="0"/>
              <a:t>‹#›</a:t>
            </a:fld>
            <a:endParaRPr lang="en-GB"/>
          </a:p>
        </p:txBody>
      </p:sp>
    </p:spTree>
    <p:extLst>
      <p:ext uri="{BB962C8B-B14F-4D97-AF65-F5344CB8AC3E}">
        <p14:creationId xmlns:p14="http://schemas.microsoft.com/office/powerpoint/2010/main" val="117686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3765-F06A-CA63-7F3D-488EB0C61BA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D77055-880D-9D65-1547-F7F54BA8C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478732-884B-E1CC-5D0A-DAB941DE9259}"/>
              </a:ext>
            </a:extLst>
          </p:cNvPr>
          <p:cNvSpPr>
            <a:spLocks noGrp="1"/>
          </p:cNvSpPr>
          <p:nvPr>
            <p:ph type="dt" sz="half" idx="10"/>
          </p:nvPr>
        </p:nvSpPr>
        <p:spPr/>
        <p:txBody>
          <a:bodyPr/>
          <a:lstStyle/>
          <a:p>
            <a:fld id="{EE0C1E54-EDD0-40A8-81C2-C9BEB94C2059}" type="datetimeFigureOut">
              <a:rPr lang="en-GB" smtClean="0"/>
              <a:t>10/03/2025</a:t>
            </a:fld>
            <a:endParaRPr lang="en-GB"/>
          </a:p>
        </p:txBody>
      </p:sp>
      <p:sp>
        <p:nvSpPr>
          <p:cNvPr id="5" name="Footer Placeholder 4">
            <a:extLst>
              <a:ext uri="{FF2B5EF4-FFF2-40B4-BE49-F238E27FC236}">
                <a16:creationId xmlns:a16="http://schemas.microsoft.com/office/drawing/2014/main" id="{3F8872B2-A28B-B7E0-1310-AECF4651AA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E62457-D146-816C-C699-459DDF2FAB74}"/>
              </a:ext>
            </a:extLst>
          </p:cNvPr>
          <p:cNvSpPr>
            <a:spLocks noGrp="1"/>
          </p:cNvSpPr>
          <p:nvPr>
            <p:ph type="sldNum" sz="quarter" idx="12"/>
          </p:nvPr>
        </p:nvSpPr>
        <p:spPr/>
        <p:txBody>
          <a:bodyPr/>
          <a:lstStyle/>
          <a:p>
            <a:fld id="{5D26925C-74ED-452E-8FF9-337EFE3B2869}" type="slidenum">
              <a:rPr lang="en-GB" smtClean="0"/>
              <a:t>‹#›</a:t>
            </a:fld>
            <a:endParaRPr lang="en-GB"/>
          </a:p>
        </p:txBody>
      </p:sp>
    </p:spTree>
    <p:extLst>
      <p:ext uri="{BB962C8B-B14F-4D97-AF65-F5344CB8AC3E}">
        <p14:creationId xmlns:p14="http://schemas.microsoft.com/office/powerpoint/2010/main" val="421399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DFF0DB-2C30-8685-3C7B-9297AD4550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C08584-3FDB-FEA6-B8AD-D85557FA5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63EDC3-A247-10FF-2209-7A45E14B4A9E}"/>
              </a:ext>
            </a:extLst>
          </p:cNvPr>
          <p:cNvSpPr>
            <a:spLocks noGrp="1"/>
          </p:cNvSpPr>
          <p:nvPr>
            <p:ph type="dt" sz="half" idx="10"/>
          </p:nvPr>
        </p:nvSpPr>
        <p:spPr/>
        <p:txBody>
          <a:bodyPr/>
          <a:lstStyle/>
          <a:p>
            <a:fld id="{EE0C1E54-EDD0-40A8-81C2-C9BEB94C2059}" type="datetimeFigureOut">
              <a:rPr lang="en-GB" smtClean="0"/>
              <a:t>10/03/2025</a:t>
            </a:fld>
            <a:endParaRPr lang="en-GB"/>
          </a:p>
        </p:txBody>
      </p:sp>
      <p:sp>
        <p:nvSpPr>
          <p:cNvPr id="5" name="Footer Placeholder 4">
            <a:extLst>
              <a:ext uri="{FF2B5EF4-FFF2-40B4-BE49-F238E27FC236}">
                <a16:creationId xmlns:a16="http://schemas.microsoft.com/office/drawing/2014/main" id="{F8B84BCE-353A-24BD-A821-16A0745196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86E001-CD25-8AA8-4059-0154EA4AC8B7}"/>
              </a:ext>
            </a:extLst>
          </p:cNvPr>
          <p:cNvSpPr>
            <a:spLocks noGrp="1"/>
          </p:cNvSpPr>
          <p:nvPr>
            <p:ph type="sldNum" sz="quarter" idx="12"/>
          </p:nvPr>
        </p:nvSpPr>
        <p:spPr/>
        <p:txBody>
          <a:bodyPr/>
          <a:lstStyle/>
          <a:p>
            <a:fld id="{5D26925C-74ED-452E-8FF9-337EFE3B2869}" type="slidenum">
              <a:rPr lang="en-GB" smtClean="0"/>
              <a:t>‹#›</a:t>
            </a:fld>
            <a:endParaRPr lang="en-GB"/>
          </a:p>
        </p:txBody>
      </p:sp>
    </p:spTree>
    <p:extLst>
      <p:ext uri="{BB962C8B-B14F-4D97-AF65-F5344CB8AC3E}">
        <p14:creationId xmlns:p14="http://schemas.microsoft.com/office/powerpoint/2010/main" val="266089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8386-3F7E-466D-876B-BA3760121B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ED730A-BC8C-9319-21E7-6355AC6DF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38E1A9-A4AF-FE36-AE88-A85A06A91347}"/>
              </a:ext>
            </a:extLst>
          </p:cNvPr>
          <p:cNvSpPr>
            <a:spLocks noGrp="1"/>
          </p:cNvSpPr>
          <p:nvPr>
            <p:ph type="dt" sz="half" idx="10"/>
          </p:nvPr>
        </p:nvSpPr>
        <p:spPr/>
        <p:txBody>
          <a:bodyPr/>
          <a:lstStyle/>
          <a:p>
            <a:fld id="{EE0C1E54-EDD0-40A8-81C2-C9BEB94C2059}" type="datetimeFigureOut">
              <a:rPr lang="en-GB" smtClean="0"/>
              <a:t>10/03/2025</a:t>
            </a:fld>
            <a:endParaRPr lang="en-GB"/>
          </a:p>
        </p:txBody>
      </p:sp>
      <p:sp>
        <p:nvSpPr>
          <p:cNvPr id="5" name="Footer Placeholder 4">
            <a:extLst>
              <a:ext uri="{FF2B5EF4-FFF2-40B4-BE49-F238E27FC236}">
                <a16:creationId xmlns:a16="http://schemas.microsoft.com/office/drawing/2014/main" id="{96D188CC-034F-293A-6DE5-63642EDCB2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67F361-9619-7299-F429-D84D5C2D6B99}"/>
              </a:ext>
            </a:extLst>
          </p:cNvPr>
          <p:cNvSpPr>
            <a:spLocks noGrp="1"/>
          </p:cNvSpPr>
          <p:nvPr>
            <p:ph type="sldNum" sz="quarter" idx="12"/>
          </p:nvPr>
        </p:nvSpPr>
        <p:spPr/>
        <p:txBody>
          <a:bodyPr/>
          <a:lstStyle/>
          <a:p>
            <a:fld id="{5D26925C-74ED-452E-8FF9-337EFE3B2869}" type="slidenum">
              <a:rPr lang="en-GB" smtClean="0"/>
              <a:t>‹#›</a:t>
            </a:fld>
            <a:endParaRPr lang="en-GB"/>
          </a:p>
        </p:txBody>
      </p:sp>
    </p:spTree>
    <p:extLst>
      <p:ext uri="{BB962C8B-B14F-4D97-AF65-F5344CB8AC3E}">
        <p14:creationId xmlns:p14="http://schemas.microsoft.com/office/powerpoint/2010/main" val="70611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3B2C-2F5A-7E60-D8DB-6B211DA51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07DA90-3216-EDF9-5EB6-23A8FEBB1E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3D9A1D-434A-EEC2-3198-44AB40047DB1}"/>
              </a:ext>
            </a:extLst>
          </p:cNvPr>
          <p:cNvSpPr>
            <a:spLocks noGrp="1"/>
          </p:cNvSpPr>
          <p:nvPr>
            <p:ph type="dt" sz="half" idx="10"/>
          </p:nvPr>
        </p:nvSpPr>
        <p:spPr/>
        <p:txBody>
          <a:bodyPr/>
          <a:lstStyle/>
          <a:p>
            <a:fld id="{EE0C1E54-EDD0-40A8-81C2-C9BEB94C2059}" type="datetimeFigureOut">
              <a:rPr lang="en-GB" smtClean="0"/>
              <a:t>10/03/2025</a:t>
            </a:fld>
            <a:endParaRPr lang="en-GB"/>
          </a:p>
        </p:txBody>
      </p:sp>
      <p:sp>
        <p:nvSpPr>
          <p:cNvPr id="5" name="Footer Placeholder 4">
            <a:extLst>
              <a:ext uri="{FF2B5EF4-FFF2-40B4-BE49-F238E27FC236}">
                <a16:creationId xmlns:a16="http://schemas.microsoft.com/office/drawing/2014/main" id="{67E98D3E-BCE8-EDC7-0ECC-6FFC7823F5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36AC99-D3F8-3376-F786-C14A3EF4C8BC}"/>
              </a:ext>
            </a:extLst>
          </p:cNvPr>
          <p:cNvSpPr>
            <a:spLocks noGrp="1"/>
          </p:cNvSpPr>
          <p:nvPr>
            <p:ph type="sldNum" sz="quarter" idx="12"/>
          </p:nvPr>
        </p:nvSpPr>
        <p:spPr/>
        <p:txBody>
          <a:bodyPr/>
          <a:lstStyle/>
          <a:p>
            <a:fld id="{5D26925C-74ED-452E-8FF9-337EFE3B2869}" type="slidenum">
              <a:rPr lang="en-GB" smtClean="0"/>
              <a:t>‹#›</a:t>
            </a:fld>
            <a:endParaRPr lang="en-GB"/>
          </a:p>
        </p:txBody>
      </p:sp>
    </p:spTree>
    <p:extLst>
      <p:ext uri="{BB962C8B-B14F-4D97-AF65-F5344CB8AC3E}">
        <p14:creationId xmlns:p14="http://schemas.microsoft.com/office/powerpoint/2010/main" val="161759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7A1A-CE33-DE30-65B9-CD7C0DCF80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B071EC-45E3-893C-E326-860EFFCA96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ADFF305-2AC1-8E69-A407-E5B885A8BF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D8D944D-FF5E-F8ED-D550-C20062DAF2BF}"/>
              </a:ext>
            </a:extLst>
          </p:cNvPr>
          <p:cNvSpPr>
            <a:spLocks noGrp="1"/>
          </p:cNvSpPr>
          <p:nvPr>
            <p:ph type="dt" sz="half" idx="10"/>
          </p:nvPr>
        </p:nvSpPr>
        <p:spPr/>
        <p:txBody>
          <a:bodyPr/>
          <a:lstStyle/>
          <a:p>
            <a:fld id="{EE0C1E54-EDD0-40A8-81C2-C9BEB94C2059}" type="datetimeFigureOut">
              <a:rPr lang="en-GB" smtClean="0"/>
              <a:t>10/03/2025</a:t>
            </a:fld>
            <a:endParaRPr lang="en-GB"/>
          </a:p>
        </p:txBody>
      </p:sp>
      <p:sp>
        <p:nvSpPr>
          <p:cNvPr id="6" name="Footer Placeholder 5">
            <a:extLst>
              <a:ext uri="{FF2B5EF4-FFF2-40B4-BE49-F238E27FC236}">
                <a16:creationId xmlns:a16="http://schemas.microsoft.com/office/drawing/2014/main" id="{B4083067-C4A3-8983-7E0D-CC7D776142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C058B5-BF85-47D9-93AE-350AB1BEB4C9}"/>
              </a:ext>
            </a:extLst>
          </p:cNvPr>
          <p:cNvSpPr>
            <a:spLocks noGrp="1"/>
          </p:cNvSpPr>
          <p:nvPr>
            <p:ph type="sldNum" sz="quarter" idx="12"/>
          </p:nvPr>
        </p:nvSpPr>
        <p:spPr/>
        <p:txBody>
          <a:bodyPr/>
          <a:lstStyle/>
          <a:p>
            <a:fld id="{5D26925C-74ED-452E-8FF9-337EFE3B2869}" type="slidenum">
              <a:rPr lang="en-GB" smtClean="0"/>
              <a:t>‹#›</a:t>
            </a:fld>
            <a:endParaRPr lang="en-GB"/>
          </a:p>
        </p:txBody>
      </p:sp>
    </p:spTree>
    <p:extLst>
      <p:ext uri="{BB962C8B-B14F-4D97-AF65-F5344CB8AC3E}">
        <p14:creationId xmlns:p14="http://schemas.microsoft.com/office/powerpoint/2010/main" val="8559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45BF-0134-998A-3916-E2341234D9E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3F68F2-A8FF-80FF-F235-7354A6077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890D26-157B-13ED-F86E-8A0C66E952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5BB4325-0C86-81E9-506F-6D897FC9CA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0939D1-000C-F1F2-F89C-601F3CB242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805240B-CF40-0B50-A149-F5099557DA00}"/>
              </a:ext>
            </a:extLst>
          </p:cNvPr>
          <p:cNvSpPr>
            <a:spLocks noGrp="1"/>
          </p:cNvSpPr>
          <p:nvPr>
            <p:ph type="dt" sz="half" idx="10"/>
          </p:nvPr>
        </p:nvSpPr>
        <p:spPr/>
        <p:txBody>
          <a:bodyPr/>
          <a:lstStyle/>
          <a:p>
            <a:fld id="{EE0C1E54-EDD0-40A8-81C2-C9BEB94C2059}" type="datetimeFigureOut">
              <a:rPr lang="en-GB" smtClean="0"/>
              <a:t>10/03/2025</a:t>
            </a:fld>
            <a:endParaRPr lang="en-GB"/>
          </a:p>
        </p:txBody>
      </p:sp>
      <p:sp>
        <p:nvSpPr>
          <p:cNvPr id="8" name="Footer Placeholder 7">
            <a:extLst>
              <a:ext uri="{FF2B5EF4-FFF2-40B4-BE49-F238E27FC236}">
                <a16:creationId xmlns:a16="http://schemas.microsoft.com/office/drawing/2014/main" id="{EB42F9B9-1D3A-0A3F-F88B-1B15931E24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F028205-6DC4-F3AB-F7D5-D34E46A09804}"/>
              </a:ext>
            </a:extLst>
          </p:cNvPr>
          <p:cNvSpPr>
            <a:spLocks noGrp="1"/>
          </p:cNvSpPr>
          <p:nvPr>
            <p:ph type="sldNum" sz="quarter" idx="12"/>
          </p:nvPr>
        </p:nvSpPr>
        <p:spPr/>
        <p:txBody>
          <a:bodyPr/>
          <a:lstStyle/>
          <a:p>
            <a:fld id="{5D26925C-74ED-452E-8FF9-337EFE3B2869}" type="slidenum">
              <a:rPr lang="en-GB" smtClean="0"/>
              <a:t>‹#›</a:t>
            </a:fld>
            <a:endParaRPr lang="en-GB"/>
          </a:p>
        </p:txBody>
      </p:sp>
    </p:spTree>
    <p:extLst>
      <p:ext uri="{BB962C8B-B14F-4D97-AF65-F5344CB8AC3E}">
        <p14:creationId xmlns:p14="http://schemas.microsoft.com/office/powerpoint/2010/main" val="184898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3601-AC79-B36A-7AD1-65D23CEB820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E3B1AEE-CBC4-4560-C248-472BED0D097B}"/>
              </a:ext>
            </a:extLst>
          </p:cNvPr>
          <p:cNvSpPr>
            <a:spLocks noGrp="1"/>
          </p:cNvSpPr>
          <p:nvPr>
            <p:ph type="dt" sz="half" idx="10"/>
          </p:nvPr>
        </p:nvSpPr>
        <p:spPr/>
        <p:txBody>
          <a:bodyPr/>
          <a:lstStyle/>
          <a:p>
            <a:fld id="{EE0C1E54-EDD0-40A8-81C2-C9BEB94C2059}" type="datetimeFigureOut">
              <a:rPr lang="en-GB" smtClean="0"/>
              <a:t>10/03/2025</a:t>
            </a:fld>
            <a:endParaRPr lang="en-GB"/>
          </a:p>
        </p:txBody>
      </p:sp>
      <p:sp>
        <p:nvSpPr>
          <p:cNvPr id="4" name="Footer Placeholder 3">
            <a:extLst>
              <a:ext uri="{FF2B5EF4-FFF2-40B4-BE49-F238E27FC236}">
                <a16:creationId xmlns:a16="http://schemas.microsoft.com/office/drawing/2014/main" id="{F577BE6B-59A6-6D6B-EECB-75B1A65245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E6D0CBF-429C-11C7-3A93-360C03C761A6}"/>
              </a:ext>
            </a:extLst>
          </p:cNvPr>
          <p:cNvSpPr>
            <a:spLocks noGrp="1"/>
          </p:cNvSpPr>
          <p:nvPr>
            <p:ph type="sldNum" sz="quarter" idx="12"/>
          </p:nvPr>
        </p:nvSpPr>
        <p:spPr/>
        <p:txBody>
          <a:bodyPr/>
          <a:lstStyle/>
          <a:p>
            <a:fld id="{5D26925C-74ED-452E-8FF9-337EFE3B2869}" type="slidenum">
              <a:rPr lang="en-GB" smtClean="0"/>
              <a:t>‹#›</a:t>
            </a:fld>
            <a:endParaRPr lang="en-GB"/>
          </a:p>
        </p:txBody>
      </p:sp>
    </p:spTree>
    <p:extLst>
      <p:ext uri="{BB962C8B-B14F-4D97-AF65-F5344CB8AC3E}">
        <p14:creationId xmlns:p14="http://schemas.microsoft.com/office/powerpoint/2010/main" val="307161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97B7F3-A321-D484-98B5-550B44C4F6FD}"/>
              </a:ext>
            </a:extLst>
          </p:cNvPr>
          <p:cNvSpPr>
            <a:spLocks noGrp="1"/>
          </p:cNvSpPr>
          <p:nvPr>
            <p:ph type="dt" sz="half" idx="10"/>
          </p:nvPr>
        </p:nvSpPr>
        <p:spPr/>
        <p:txBody>
          <a:bodyPr/>
          <a:lstStyle/>
          <a:p>
            <a:fld id="{EE0C1E54-EDD0-40A8-81C2-C9BEB94C2059}" type="datetimeFigureOut">
              <a:rPr lang="en-GB" smtClean="0"/>
              <a:t>10/03/2025</a:t>
            </a:fld>
            <a:endParaRPr lang="en-GB"/>
          </a:p>
        </p:txBody>
      </p:sp>
      <p:sp>
        <p:nvSpPr>
          <p:cNvPr id="3" name="Footer Placeholder 2">
            <a:extLst>
              <a:ext uri="{FF2B5EF4-FFF2-40B4-BE49-F238E27FC236}">
                <a16:creationId xmlns:a16="http://schemas.microsoft.com/office/drawing/2014/main" id="{1877F041-C5F9-CAD4-B27F-0EC02D3602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F63031-BEDA-6134-9EA9-1270A73405B3}"/>
              </a:ext>
            </a:extLst>
          </p:cNvPr>
          <p:cNvSpPr>
            <a:spLocks noGrp="1"/>
          </p:cNvSpPr>
          <p:nvPr>
            <p:ph type="sldNum" sz="quarter" idx="12"/>
          </p:nvPr>
        </p:nvSpPr>
        <p:spPr/>
        <p:txBody>
          <a:bodyPr/>
          <a:lstStyle/>
          <a:p>
            <a:fld id="{5D26925C-74ED-452E-8FF9-337EFE3B2869}" type="slidenum">
              <a:rPr lang="en-GB" smtClean="0"/>
              <a:t>‹#›</a:t>
            </a:fld>
            <a:endParaRPr lang="en-GB"/>
          </a:p>
        </p:txBody>
      </p:sp>
    </p:spTree>
    <p:extLst>
      <p:ext uri="{BB962C8B-B14F-4D97-AF65-F5344CB8AC3E}">
        <p14:creationId xmlns:p14="http://schemas.microsoft.com/office/powerpoint/2010/main" val="8844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D5CB-B04C-10C9-F809-88DBA3AA6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436F9A-BAA6-E735-9705-505C5F5F8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C919FF4-89E8-A401-C0D4-5718C2CE1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1DF37-FDD6-BE8B-1DD5-20FC1B0B01A0}"/>
              </a:ext>
            </a:extLst>
          </p:cNvPr>
          <p:cNvSpPr>
            <a:spLocks noGrp="1"/>
          </p:cNvSpPr>
          <p:nvPr>
            <p:ph type="dt" sz="half" idx="10"/>
          </p:nvPr>
        </p:nvSpPr>
        <p:spPr/>
        <p:txBody>
          <a:bodyPr/>
          <a:lstStyle/>
          <a:p>
            <a:fld id="{EE0C1E54-EDD0-40A8-81C2-C9BEB94C2059}" type="datetimeFigureOut">
              <a:rPr lang="en-GB" smtClean="0"/>
              <a:t>10/03/2025</a:t>
            </a:fld>
            <a:endParaRPr lang="en-GB"/>
          </a:p>
        </p:txBody>
      </p:sp>
      <p:sp>
        <p:nvSpPr>
          <p:cNvPr id="6" name="Footer Placeholder 5">
            <a:extLst>
              <a:ext uri="{FF2B5EF4-FFF2-40B4-BE49-F238E27FC236}">
                <a16:creationId xmlns:a16="http://schemas.microsoft.com/office/drawing/2014/main" id="{6AE6A704-2A61-F91E-AF12-ED3727D02C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16C0EF-1290-0144-52FE-48AEA43A44F6}"/>
              </a:ext>
            </a:extLst>
          </p:cNvPr>
          <p:cNvSpPr>
            <a:spLocks noGrp="1"/>
          </p:cNvSpPr>
          <p:nvPr>
            <p:ph type="sldNum" sz="quarter" idx="12"/>
          </p:nvPr>
        </p:nvSpPr>
        <p:spPr/>
        <p:txBody>
          <a:bodyPr/>
          <a:lstStyle/>
          <a:p>
            <a:fld id="{5D26925C-74ED-452E-8FF9-337EFE3B2869}" type="slidenum">
              <a:rPr lang="en-GB" smtClean="0"/>
              <a:t>‹#›</a:t>
            </a:fld>
            <a:endParaRPr lang="en-GB"/>
          </a:p>
        </p:txBody>
      </p:sp>
    </p:spTree>
    <p:extLst>
      <p:ext uri="{BB962C8B-B14F-4D97-AF65-F5344CB8AC3E}">
        <p14:creationId xmlns:p14="http://schemas.microsoft.com/office/powerpoint/2010/main" val="36490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E400-331A-9831-FA8F-1565FD803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D616FBF-7AA4-010B-6E2E-A9343D0FD9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C338A61-7489-8CD9-41C1-A39D01C8B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8BCA3-A022-20A2-E1B1-53F2BCE0A80E}"/>
              </a:ext>
            </a:extLst>
          </p:cNvPr>
          <p:cNvSpPr>
            <a:spLocks noGrp="1"/>
          </p:cNvSpPr>
          <p:nvPr>
            <p:ph type="dt" sz="half" idx="10"/>
          </p:nvPr>
        </p:nvSpPr>
        <p:spPr/>
        <p:txBody>
          <a:bodyPr/>
          <a:lstStyle/>
          <a:p>
            <a:fld id="{EE0C1E54-EDD0-40A8-81C2-C9BEB94C2059}" type="datetimeFigureOut">
              <a:rPr lang="en-GB" smtClean="0"/>
              <a:t>10/03/2025</a:t>
            </a:fld>
            <a:endParaRPr lang="en-GB"/>
          </a:p>
        </p:txBody>
      </p:sp>
      <p:sp>
        <p:nvSpPr>
          <p:cNvPr id="6" name="Footer Placeholder 5">
            <a:extLst>
              <a:ext uri="{FF2B5EF4-FFF2-40B4-BE49-F238E27FC236}">
                <a16:creationId xmlns:a16="http://schemas.microsoft.com/office/drawing/2014/main" id="{769AD794-DDC4-569D-660F-1AA0EAF457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5FD11D-B315-A3A9-4582-173CB099B259}"/>
              </a:ext>
            </a:extLst>
          </p:cNvPr>
          <p:cNvSpPr>
            <a:spLocks noGrp="1"/>
          </p:cNvSpPr>
          <p:nvPr>
            <p:ph type="sldNum" sz="quarter" idx="12"/>
          </p:nvPr>
        </p:nvSpPr>
        <p:spPr/>
        <p:txBody>
          <a:bodyPr/>
          <a:lstStyle/>
          <a:p>
            <a:fld id="{5D26925C-74ED-452E-8FF9-337EFE3B2869}" type="slidenum">
              <a:rPr lang="en-GB" smtClean="0"/>
              <a:t>‹#›</a:t>
            </a:fld>
            <a:endParaRPr lang="en-GB"/>
          </a:p>
        </p:txBody>
      </p:sp>
    </p:spTree>
    <p:extLst>
      <p:ext uri="{BB962C8B-B14F-4D97-AF65-F5344CB8AC3E}">
        <p14:creationId xmlns:p14="http://schemas.microsoft.com/office/powerpoint/2010/main" val="68690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4C57B-6EF1-C0A0-E236-F3BE4432C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D55247-3AE0-7362-D018-1DA2C8E39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5D42D8-FE07-B17C-3BF5-69A85BF5D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0C1E54-EDD0-40A8-81C2-C9BEB94C2059}" type="datetimeFigureOut">
              <a:rPr lang="en-GB" smtClean="0"/>
              <a:t>10/03/2025</a:t>
            </a:fld>
            <a:endParaRPr lang="en-GB"/>
          </a:p>
        </p:txBody>
      </p:sp>
      <p:sp>
        <p:nvSpPr>
          <p:cNvPr id="5" name="Footer Placeholder 4">
            <a:extLst>
              <a:ext uri="{FF2B5EF4-FFF2-40B4-BE49-F238E27FC236}">
                <a16:creationId xmlns:a16="http://schemas.microsoft.com/office/drawing/2014/main" id="{AAFAEA10-C444-EDC2-0AE2-964C0A3D43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02246C9-4367-5199-411D-C8B58B1291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26925C-74ED-452E-8FF9-337EFE3B2869}" type="slidenum">
              <a:rPr lang="en-GB" smtClean="0"/>
              <a:t>‹#›</a:t>
            </a:fld>
            <a:endParaRPr lang="en-GB"/>
          </a:p>
        </p:txBody>
      </p:sp>
    </p:spTree>
    <p:extLst>
      <p:ext uri="{BB962C8B-B14F-4D97-AF65-F5344CB8AC3E}">
        <p14:creationId xmlns:p14="http://schemas.microsoft.com/office/powerpoint/2010/main" val="268433088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svg"/><Relationship Id="rId7" Type="http://schemas.openxmlformats.org/officeDocument/2006/relationships/image" Target="../media/image47.sv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 Id="rId9" Type="http://schemas.openxmlformats.org/officeDocument/2006/relationships/image" Target="../media/image49.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https://www.youtube.com/embed/qElV-fKa-MM?feature=oembed" TargetMode="External"/><Relationship Id="rId6" Type="http://schemas.openxmlformats.org/officeDocument/2006/relationships/hyperlink" Target="https://youtu.be/qElV-fKa-MM" TargetMode="External"/><Relationship Id="rId5" Type="http://schemas.openxmlformats.org/officeDocument/2006/relationships/image" Target="../media/image7.jpe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20.svg"/><Relationship Id="rId7" Type="http://schemas.openxmlformats.org/officeDocument/2006/relationships/oleObject" Target="../embeddings/oleObject2.bin"/><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oleObject" Target="../embeddings/oleObject1.bin"/><Relationship Id="rId10" Type="http://schemas.openxmlformats.org/officeDocument/2006/relationships/image" Target="../media/image24.emf"/><Relationship Id="rId4" Type="http://schemas.openxmlformats.org/officeDocument/2006/relationships/image" Target="../media/image21.png"/><Relationship Id="rId9"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C687D9-9E10-25F8-5063-29A64B7F5B66}"/>
              </a:ext>
            </a:extLst>
          </p:cNvPr>
          <p:cNvSpPr/>
          <p:nvPr/>
        </p:nvSpPr>
        <p:spPr>
          <a:xfrm flipV="1">
            <a:off x="862584" y="3406140"/>
            <a:ext cx="10466832" cy="45720"/>
          </a:xfrm>
          <a:prstGeom prst="rect">
            <a:avLst/>
          </a:prstGeom>
          <a:gradFill flip="none" rotWithShape="1">
            <a:gsLst>
              <a:gs pos="66000">
                <a:srgbClr val="00B0F0"/>
              </a:gs>
              <a:gs pos="33000">
                <a:srgbClr val="9F5FCF"/>
              </a:gs>
              <a:gs pos="0">
                <a:schemeClr val="accent1"/>
              </a:gs>
              <a:gs pos="100000">
                <a:srgbClr val="92D05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69E1F48C-7776-89CC-65FB-6FAEF6426FFB}"/>
              </a:ext>
            </a:extLst>
          </p:cNvPr>
          <p:cNvSpPr txBox="1"/>
          <p:nvPr/>
        </p:nvSpPr>
        <p:spPr>
          <a:xfrm>
            <a:off x="862583" y="2539293"/>
            <a:ext cx="9890849" cy="646331"/>
          </a:xfrm>
          <a:prstGeom prst="rect">
            <a:avLst/>
          </a:prstGeom>
          <a:noFill/>
        </p:spPr>
        <p:txBody>
          <a:bodyPr wrap="none" rtlCol="0">
            <a:spAutoFit/>
          </a:bodyPr>
          <a:lstStyle/>
          <a:p>
            <a:r>
              <a:rPr lang="en-GB" sz="3600" b="1" dirty="0">
                <a:latin typeface="+mj-lt"/>
              </a:rPr>
              <a:t>Beyond Buttons : Rethinking Control</a:t>
            </a:r>
          </a:p>
        </p:txBody>
      </p:sp>
      <p:sp>
        <p:nvSpPr>
          <p:cNvPr id="8" name="TextBox 7">
            <a:extLst>
              <a:ext uri="{FF2B5EF4-FFF2-40B4-BE49-F238E27FC236}">
                <a16:creationId xmlns:a16="http://schemas.microsoft.com/office/drawing/2014/main" id="{ADC3230D-3DAE-5B5E-C3BB-96D24D89C0A1}"/>
              </a:ext>
            </a:extLst>
          </p:cNvPr>
          <p:cNvSpPr txBox="1"/>
          <p:nvPr/>
        </p:nvSpPr>
        <p:spPr>
          <a:xfrm>
            <a:off x="862583" y="3565719"/>
            <a:ext cx="10189008" cy="1200329"/>
          </a:xfrm>
          <a:prstGeom prst="rect">
            <a:avLst/>
          </a:prstGeom>
          <a:noFill/>
        </p:spPr>
        <p:txBody>
          <a:bodyPr wrap="none" rtlCol="0">
            <a:spAutoFit/>
          </a:bodyPr>
          <a:lstStyle/>
          <a:p>
            <a:r>
              <a:rPr lang="en-GB" sz="1800" dirty="0">
                <a:effectLst/>
                <a:latin typeface="+mj-lt"/>
              </a:rPr>
              <a:t>Alex Wood</a:t>
            </a:r>
          </a:p>
          <a:p>
            <a:endParaRPr lang="en-GB" sz="1800" dirty="0">
              <a:effectLst/>
              <a:latin typeface="+mj-lt"/>
            </a:endParaRPr>
          </a:p>
          <a:p>
            <a:r>
              <a:rPr lang="en-GB" sz="1800" dirty="0">
                <a:solidFill>
                  <a:schemeClr val="tx1">
                    <a:lumMod val="50000"/>
                  </a:schemeClr>
                </a:solidFill>
                <a:effectLst/>
                <a:latin typeface="+mj-lt"/>
              </a:rPr>
              <a:t>Experimental Interfaces for Novel Gameplay</a:t>
            </a:r>
          </a:p>
          <a:p>
            <a:r>
              <a:rPr lang="en-GB" sz="1800" dirty="0">
                <a:solidFill>
                  <a:schemeClr val="tx1">
                    <a:lumMod val="50000"/>
                  </a:schemeClr>
                </a:solidFill>
                <a:effectLst/>
                <a:latin typeface="+mj-lt"/>
              </a:rPr>
              <a:t>An experience using custom made control systems designed for further immersion.</a:t>
            </a:r>
            <a:endParaRPr lang="en-GB" sz="2400" dirty="0">
              <a:solidFill>
                <a:schemeClr val="tx1">
                  <a:lumMod val="50000"/>
                </a:schemeClr>
              </a:solidFill>
              <a:latin typeface="+mj-lt"/>
            </a:endParaRPr>
          </a:p>
        </p:txBody>
      </p:sp>
    </p:spTree>
    <p:extLst>
      <p:ext uri="{BB962C8B-B14F-4D97-AF65-F5344CB8AC3E}">
        <p14:creationId xmlns:p14="http://schemas.microsoft.com/office/powerpoint/2010/main" val="126673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D785A-05ED-D520-B52B-5910754CC8E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DF81A0F-D3DC-D9BA-C78E-AA4717E8EDF4}"/>
              </a:ext>
            </a:extLst>
          </p:cNvPr>
          <p:cNvSpPr txBox="1"/>
          <p:nvPr/>
        </p:nvSpPr>
        <p:spPr>
          <a:xfrm>
            <a:off x="486779" y="434268"/>
            <a:ext cx="3512500" cy="646331"/>
          </a:xfrm>
          <a:prstGeom prst="rect">
            <a:avLst/>
          </a:prstGeom>
          <a:noFill/>
        </p:spPr>
        <p:txBody>
          <a:bodyPr wrap="none" rtlCol="0">
            <a:spAutoFit/>
          </a:bodyPr>
          <a:lstStyle/>
          <a:p>
            <a:r>
              <a:rPr lang="en-GB" sz="3600" b="1" dirty="0">
                <a:latin typeface="+mj-lt"/>
              </a:rPr>
              <a:t>UE Interface</a:t>
            </a:r>
          </a:p>
        </p:txBody>
      </p:sp>
      <p:pic>
        <p:nvPicPr>
          <p:cNvPr id="6" name="Graphic 5" descr="Flowchart">
            <a:extLst>
              <a:ext uri="{FF2B5EF4-FFF2-40B4-BE49-F238E27FC236}">
                <a16:creationId xmlns:a16="http://schemas.microsoft.com/office/drawing/2014/main" id="{E60D2738-BE94-2833-A4D1-4C58586C6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8948" y="-171450"/>
            <a:ext cx="9715500" cy="9715500"/>
          </a:xfrm>
          <a:prstGeom prst="rect">
            <a:avLst/>
          </a:prstGeom>
        </p:spPr>
      </p:pic>
      <p:sp>
        <p:nvSpPr>
          <p:cNvPr id="2" name="Rectangle 1">
            <a:extLst>
              <a:ext uri="{FF2B5EF4-FFF2-40B4-BE49-F238E27FC236}">
                <a16:creationId xmlns:a16="http://schemas.microsoft.com/office/drawing/2014/main" id="{803648BB-D272-6707-E862-2EC4B5BC523E}"/>
              </a:ext>
            </a:extLst>
          </p:cNvPr>
          <p:cNvSpPr/>
          <p:nvPr/>
        </p:nvSpPr>
        <p:spPr>
          <a:xfrm flipV="1">
            <a:off x="486778" y="1080597"/>
            <a:ext cx="6073565" cy="65869"/>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070A41B-2401-6E76-B9E0-9E1CECCAE215}"/>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Top Corners Rounded 3">
            <a:extLst>
              <a:ext uri="{FF2B5EF4-FFF2-40B4-BE49-F238E27FC236}">
                <a16:creationId xmlns:a16="http://schemas.microsoft.com/office/drawing/2014/main" id="{F5B12C98-5D53-CC81-AE1F-689B47565CC2}"/>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8" name="Rectangle: Top Corners Rounded 7">
            <a:extLst>
              <a:ext uri="{FF2B5EF4-FFF2-40B4-BE49-F238E27FC236}">
                <a16:creationId xmlns:a16="http://schemas.microsoft.com/office/drawing/2014/main" id="{3B10CA35-A2FA-2353-FC39-80707793E8B8}"/>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9" name="Rectangle: Top Corners Rounded 8">
            <a:extLst>
              <a:ext uri="{FF2B5EF4-FFF2-40B4-BE49-F238E27FC236}">
                <a16:creationId xmlns:a16="http://schemas.microsoft.com/office/drawing/2014/main" id="{7C9480B6-ECAA-75BB-33A5-3C77FEDD9E56}"/>
              </a:ext>
            </a:extLst>
          </p:cNvPr>
          <p:cNvSpPr/>
          <p:nvPr/>
        </p:nvSpPr>
        <p:spPr>
          <a:xfrm>
            <a:off x="3438147"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10" name="Rectangle: Top Corners Rounded 9">
            <a:extLst>
              <a:ext uri="{FF2B5EF4-FFF2-40B4-BE49-F238E27FC236}">
                <a16:creationId xmlns:a16="http://schemas.microsoft.com/office/drawing/2014/main" id="{2EE77352-09CD-0E5C-607F-7FB9E0E1A594}"/>
              </a:ext>
            </a:extLst>
          </p:cNvPr>
          <p:cNvSpPr/>
          <p:nvPr/>
        </p:nvSpPr>
        <p:spPr>
          <a:xfrm>
            <a:off x="5093085"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pic>
        <p:nvPicPr>
          <p:cNvPr id="84" name="Picture 83">
            <a:extLst>
              <a:ext uri="{FF2B5EF4-FFF2-40B4-BE49-F238E27FC236}">
                <a16:creationId xmlns:a16="http://schemas.microsoft.com/office/drawing/2014/main" id="{96491F01-0FE2-8E40-536D-96B4104AA747}"/>
              </a:ext>
            </a:extLst>
          </p:cNvPr>
          <p:cNvPicPr>
            <a:picLocks noChangeAspect="1"/>
          </p:cNvPicPr>
          <p:nvPr/>
        </p:nvPicPr>
        <p:blipFill>
          <a:blip r:embed="rId4"/>
          <a:stretch>
            <a:fillRect/>
          </a:stretch>
        </p:blipFill>
        <p:spPr>
          <a:xfrm>
            <a:off x="486778" y="1430333"/>
            <a:ext cx="7266849" cy="3463285"/>
          </a:xfrm>
          <a:prstGeom prst="rect">
            <a:avLst/>
          </a:prstGeom>
        </p:spPr>
      </p:pic>
      <p:cxnSp>
        <p:nvCxnSpPr>
          <p:cNvPr id="86" name="Straight Connector 85">
            <a:extLst>
              <a:ext uri="{FF2B5EF4-FFF2-40B4-BE49-F238E27FC236}">
                <a16:creationId xmlns:a16="http://schemas.microsoft.com/office/drawing/2014/main" id="{98E9A9C3-57C5-1F77-F5C7-8D733D662AAD}"/>
              </a:ext>
            </a:extLst>
          </p:cNvPr>
          <p:cNvCxnSpPr/>
          <p:nvPr/>
        </p:nvCxnSpPr>
        <p:spPr>
          <a:xfrm flipV="1">
            <a:off x="3498056" y="2581275"/>
            <a:ext cx="1278732" cy="847725"/>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041600"/>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DAF11-52E8-718E-7DF6-7AFBA7CA64B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AF71BE2-EA34-6AEF-EAD3-A768AB8E0EC6}"/>
              </a:ext>
            </a:extLst>
          </p:cNvPr>
          <p:cNvSpPr txBox="1"/>
          <p:nvPr/>
        </p:nvSpPr>
        <p:spPr>
          <a:xfrm>
            <a:off x="486779" y="434268"/>
            <a:ext cx="3789820" cy="646331"/>
          </a:xfrm>
          <a:prstGeom prst="rect">
            <a:avLst/>
          </a:prstGeom>
          <a:noFill/>
        </p:spPr>
        <p:txBody>
          <a:bodyPr wrap="none" rtlCol="0">
            <a:spAutoFit/>
          </a:bodyPr>
          <a:lstStyle/>
          <a:p>
            <a:r>
              <a:rPr lang="en-GB" sz="3600" b="1" dirty="0">
                <a:latin typeface="+mj-lt"/>
              </a:rPr>
              <a:t>Game Elements</a:t>
            </a:r>
          </a:p>
        </p:txBody>
      </p:sp>
      <p:pic>
        <p:nvPicPr>
          <p:cNvPr id="6" name="Graphic 5" descr="Astronaut">
            <a:extLst>
              <a:ext uri="{FF2B5EF4-FFF2-40B4-BE49-F238E27FC236}">
                <a16:creationId xmlns:a16="http://schemas.microsoft.com/office/drawing/2014/main" id="{623548CB-FF14-0B35-80DD-6A73C7F2EA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8948" y="-171450"/>
            <a:ext cx="9715500" cy="9715500"/>
          </a:xfrm>
          <a:prstGeom prst="rect">
            <a:avLst/>
          </a:prstGeom>
        </p:spPr>
      </p:pic>
      <p:sp>
        <p:nvSpPr>
          <p:cNvPr id="7" name="TextBox 6">
            <a:extLst>
              <a:ext uri="{FF2B5EF4-FFF2-40B4-BE49-F238E27FC236}">
                <a16:creationId xmlns:a16="http://schemas.microsoft.com/office/drawing/2014/main" id="{799451E8-D315-FB77-3A77-B32D6FD820FF}"/>
              </a:ext>
            </a:extLst>
          </p:cNvPr>
          <p:cNvSpPr txBox="1"/>
          <p:nvPr/>
        </p:nvSpPr>
        <p:spPr>
          <a:xfrm>
            <a:off x="486779" y="1385998"/>
            <a:ext cx="5520829" cy="4176913"/>
          </a:xfrm>
          <a:prstGeom prst="rect">
            <a:avLst/>
          </a:prstGeom>
          <a:noFill/>
        </p:spPr>
        <p:txBody>
          <a:bodyPr wrap="square" rtlCol="0">
            <a:spAutoFit/>
          </a:bodyPr>
          <a:lstStyle/>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Level Design</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Asteroids</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Junk</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Space Station</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Tutorialisation</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Objectives</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Markers</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Astronaut</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Thrusters</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ffectLst/>
                <a:ea typeface="Lexend Deca" pitchFamily="2" charset="0"/>
                <a:cs typeface="Times New Roman" panose="02020603050405020304" pitchFamily="18" charset="0"/>
              </a:rPr>
              <a:t>Cameras</a:t>
            </a:r>
          </a:p>
        </p:txBody>
      </p:sp>
      <p:sp>
        <p:nvSpPr>
          <p:cNvPr id="2" name="Rectangle 1">
            <a:extLst>
              <a:ext uri="{FF2B5EF4-FFF2-40B4-BE49-F238E27FC236}">
                <a16:creationId xmlns:a16="http://schemas.microsoft.com/office/drawing/2014/main" id="{4248197C-3AAC-8AC6-C276-3CF7A37B2931}"/>
              </a:ext>
            </a:extLst>
          </p:cNvPr>
          <p:cNvSpPr/>
          <p:nvPr/>
        </p:nvSpPr>
        <p:spPr>
          <a:xfrm flipV="1">
            <a:off x="486778" y="1080597"/>
            <a:ext cx="6073565" cy="65869"/>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6A624FD3-F822-85E0-1E4F-F02338EC3B41}"/>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Top Corners Rounded 3">
            <a:extLst>
              <a:ext uri="{FF2B5EF4-FFF2-40B4-BE49-F238E27FC236}">
                <a16:creationId xmlns:a16="http://schemas.microsoft.com/office/drawing/2014/main" id="{133E28EF-04C7-81DC-D392-796EA8BDA612}"/>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8" name="Rectangle: Top Corners Rounded 7">
            <a:extLst>
              <a:ext uri="{FF2B5EF4-FFF2-40B4-BE49-F238E27FC236}">
                <a16:creationId xmlns:a16="http://schemas.microsoft.com/office/drawing/2014/main" id="{D7CB9991-A1A3-9CC3-72D1-475E78AB6014}"/>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9" name="Rectangle: Top Corners Rounded 8">
            <a:extLst>
              <a:ext uri="{FF2B5EF4-FFF2-40B4-BE49-F238E27FC236}">
                <a16:creationId xmlns:a16="http://schemas.microsoft.com/office/drawing/2014/main" id="{9C055282-24DB-5D4A-B1AE-1CFC7EB6EAC7}"/>
              </a:ext>
            </a:extLst>
          </p:cNvPr>
          <p:cNvSpPr/>
          <p:nvPr/>
        </p:nvSpPr>
        <p:spPr>
          <a:xfrm>
            <a:off x="3438147"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10" name="Rectangle: Top Corners Rounded 9">
            <a:extLst>
              <a:ext uri="{FF2B5EF4-FFF2-40B4-BE49-F238E27FC236}">
                <a16:creationId xmlns:a16="http://schemas.microsoft.com/office/drawing/2014/main" id="{DCC5AEEA-CCDF-71CB-4DB5-8058B5A3C909}"/>
              </a:ext>
            </a:extLst>
          </p:cNvPr>
          <p:cNvSpPr/>
          <p:nvPr/>
        </p:nvSpPr>
        <p:spPr>
          <a:xfrm>
            <a:off x="5093085"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4020655949"/>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07DEB-7D74-EE04-0928-48B15552DD0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B6F4E0B-AE2E-177B-1BE0-9B52AF466AC5}"/>
              </a:ext>
            </a:extLst>
          </p:cNvPr>
          <p:cNvSpPr txBox="1"/>
          <p:nvPr/>
        </p:nvSpPr>
        <p:spPr>
          <a:xfrm>
            <a:off x="486779" y="434268"/>
            <a:ext cx="3512500" cy="646331"/>
          </a:xfrm>
          <a:prstGeom prst="rect">
            <a:avLst/>
          </a:prstGeom>
          <a:noFill/>
        </p:spPr>
        <p:txBody>
          <a:bodyPr wrap="none" rtlCol="0">
            <a:spAutoFit/>
          </a:bodyPr>
          <a:lstStyle/>
          <a:p>
            <a:r>
              <a:rPr lang="en-GB" sz="3600" b="1" dirty="0">
                <a:latin typeface="+mj-lt"/>
              </a:rPr>
              <a:t>User Testing</a:t>
            </a:r>
          </a:p>
        </p:txBody>
      </p:sp>
      <p:pic>
        <p:nvPicPr>
          <p:cNvPr id="6" name="Graphic 5" descr="Users">
            <a:extLst>
              <a:ext uri="{FF2B5EF4-FFF2-40B4-BE49-F238E27FC236}">
                <a16:creationId xmlns:a16="http://schemas.microsoft.com/office/drawing/2014/main" id="{2A3006A1-04CD-D679-C74E-D72EFE783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8948" y="-171450"/>
            <a:ext cx="9715500" cy="9715500"/>
          </a:xfrm>
          <a:prstGeom prst="rect">
            <a:avLst/>
          </a:prstGeom>
        </p:spPr>
      </p:pic>
      <p:sp>
        <p:nvSpPr>
          <p:cNvPr id="2" name="Rectangle 1">
            <a:extLst>
              <a:ext uri="{FF2B5EF4-FFF2-40B4-BE49-F238E27FC236}">
                <a16:creationId xmlns:a16="http://schemas.microsoft.com/office/drawing/2014/main" id="{E724AA61-540F-F1F1-012F-22051830C2D7}"/>
              </a:ext>
            </a:extLst>
          </p:cNvPr>
          <p:cNvSpPr/>
          <p:nvPr/>
        </p:nvSpPr>
        <p:spPr>
          <a:xfrm flipV="1">
            <a:off x="486778" y="1080597"/>
            <a:ext cx="6073565" cy="6586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0C70EDB0-E6A6-B426-0E3B-A378B10B0C03}"/>
              </a:ext>
            </a:extLst>
          </p:cNvPr>
          <p:cNvSpPr txBox="1"/>
          <p:nvPr/>
        </p:nvSpPr>
        <p:spPr>
          <a:xfrm>
            <a:off x="486779" y="1385998"/>
            <a:ext cx="5520829" cy="4176913"/>
          </a:xfrm>
          <a:prstGeom prst="rect">
            <a:avLst/>
          </a:prstGeom>
          <a:noFill/>
        </p:spPr>
        <p:txBody>
          <a:bodyPr wrap="square" rtlCol="0">
            <a:spAutoFit/>
          </a:bodyPr>
          <a:lstStyle/>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Quantitative</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Component Specific</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Feasibility of Project</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Immersion</a:t>
            </a:r>
          </a:p>
          <a:p>
            <a:pPr marL="285750" indent="-285750">
              <a:lnSpc>
                <a:spcPct val="115000"/>
              </a:lnSpc>
              <a:spcAft>
                <a:spcPts val="800"/>
              </a:spcAft>
              <a:buFont typeface="Arial" panose="020B0604020202020204" pitchFamily="34" charset="0"/>
              <a:buChar char="•"/>
            </a:pPr>
            <a:r>
              <a:rPr lang="en-GB" sz="1800" i="1" kern="100" dirty="0">
                <a:solidFill>
                  <a:schemeClr val="tx1">
                    <a:lumMod val="50000"/>
                  </a:schemeClr>
                </a:solidFill>
                <a:effectLst/>
                <a:ea typeface="Lexend Deca" pitchFamily="2" charset="0"/>
                <a:cs typeface="Times New Roman" panose="02020603050405020304" pitchFamily="18" charset="0"/>
              </a:rPr>
              <a:t>Qualitative</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Improvements to Game</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Best Features</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Bugs</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Ethics</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ID Cards</a:t>
            </a:r>
          </a:p>
        </p:txBody>
      </p:sp>
      <p:sp>
        <p:nvSpPr>
          <p:cNvPr id="12" name="Rectangle 11">
            <a:extLst>
              <a:ext uri="{FF2B5EF4-FFF2-40B4-BE49-F238E27FC236}">
                <a16:creationId xmlns:a16="http://schemas.microsoft.com/office/drawing/2014/main" id="{26EA256F-A5CF-58B1-5706-10D5D5C051B1}"/>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Top Corners Rounded 12">
            <a:extLst>
              <a:ext uri="{FF2B5EF4-FFF2-40B4-BE49-F238E27FC236}">
                <a16:creationId xmlns:a16="http://schemas.microsoft.com/office/drawing/2014/main" id="{CEBC09DB-5F94-09B1-28D3-A7F0452D1774}"/>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14" name="Rectangle: Top Corners Rounded 13">
            <a:extLst>
              <a:ext uri="{FF2B5EF4-FFF2-40B4-BE49-F238E27FC236}">
                <a16:creationId xmlns:a16="http://schemas.microsoft.com/office/drawing/2014/main" id="{6BE02456-8138-BC32-6208-DC8315A11CBD}"/>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15" name="Rectangle: Top Corners Rounded 14">
            <a:extLst>
              <a:ext uri="{FF2B5EF4-FFF2-40B4-BE49-F238E27FC236}">
                <a16:creationId xmlns:a16="http://schemas.microsoft.com/office/drawing/2014/main" id="{1683B948-3693-1956-828F-377DC3E9C400}"/>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16" name="Rectangle: Top Corners Rounded 15">
            <a:extLst>
              <a:ext uri="{FF2B5EF4-FFF2-40B4-BE49-F238E27FC236}">
                <a16:creationId xmlns:a16="http://schemas.microsoft.com/office/drawing/2014/main" id="{277438F8-25EE-CD0E-4221-9DE4DCBABBE7}"/>
              </a:ext>
            </a:extLst>
          </p:cNvPr>
          <p:cNvSpPr/>
          <p:nvPr/>
        </p:nvSpPr>
        <p:spPr>
          <a:xfrm>
            <a:off x="5093085"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140615531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2FB25-E5BA-49E3-877F-4357AA9C062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F733037-3FC1-AC68-F22C-BB314DAD35D7}"/>
              </a:ext>
            </a:extLst>
          </p:cNvPr>
          <p:cNvSpPr txBox="1"/>
          <p:nvPr/>
        </p:nvSpPr>
        <p:spPr>
          <a:xfrm>
            <a:off x="486779" y="434268"/>
            <a:ext cx="6563015" cy="646331"/>
          </a:xfrm>
          <a:prstGeom prst="rect">
            <a:avLst/>
          </a:prstGeom>
          <a:noFill/>
        </p:spPr>
        <p:txBody>
          <a:bodyPr wrap="none" rtlCol="0">
            <a:spAutoFit/>
          </a:bodyPr>
          <a:lstStyle/>
          <a:p>
            <a:r>
              <a:rPr lang="en-GB" sz="3600" b="1" dirty="0">
                <a:latin typeface="+mj-lt"/>
              </a:rPr>
              <a:t>Feasibility in Industry</a:t>
            </a:r>
          </a:p>
        </p:txBody>
      </p:sp>
      <p:pic>
        <p:nvPicPr>
          <p:cNvPr id="6" name="Grafik 6" descr="Production outline">
            <a:extLst>
              <a:ext uri="{FF2B5EF4-FFF2-40B4-BE49-F238E27FC236}">
                <a16:creationId xmlns:a16="http://schemas.microsoft.com/office/drawing/2014/main" id="{DCCF7039-3680-B650-9970-FE0EC5490BF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006596" y="806198"/>
            <a:ext cx="7760204" cy="7760204"/>
          </a:xfrm>
          <a:prstGeom prst="rect">
            <a:avLst/>
          </a:prstGeom>
        </p:spPr>
      </p:pic>
      <p:sp>
        <p:nvSpPr>
          <p:cNvPr id="2" name="Rectangle 1">
            <a:extLst>
              <a:ext uri="{FF2B5EF4-FFF2-40B4-BE49-F238E27FC236}">
                <a16:creationId xmlns:a16="http://schemas.microsoft.com/office/drawing/2014/main" id="{3F54859B-9B7F-9021-D5ED-FCFD030E7D35}"/>
              </a:ext>
            </a:extLst>
          </p:cNvPr>
          <p:cNvSpPr/>
          <p:nvPr/>
        </p:nvSpPr>
        <p:spPr>
          <a:xfrm flipV="1">
            <a:off x="486778" y="1080597"/>
            <a:ext cx="6073565" cy="6586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08CC9388-C222-B7AD-E1CF-A040B8BD7AA5}"/>
              </a:ext>
            </a:extLst>
          </p:cNvPr>
          <p:cNvSpPr txBox="1"/>
          <p:nvPr/>
        </p:nvSpPr>
        <p:spPr>
          <a:xfrm>
            <a:off x="486779" y="1385998"/>
            <a:ext cx="6563015" cy="2810898"/>
          </a:xfrm>
          <a:prstGeom prst="rect">
            <a:avLst/>
          </a:prstGeom>
          <a:noFill/>
        </p:spPr>
        <p:txBody>
          <a:bodyPr wrap="square" rtlCol="0">
            <a:spAutoFit/>
          </a:bodyPr>
          <a:lstStyle/>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Financing</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Rebuild Cost</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Marketing sells itself</a:t>
            </a:r>
          </a:p>
          <a:p>
            <a:pPr marL="285750" indent="-285750">
              <a:lnSpc>
                <a:spcPct val="115000"/>
              </a:lnSpc>
              <a:spcAft>
                <a:spcPts val="800"/>
              </a:spcAft>
              <a:buFont typeface="Arial" panose="020B0604020202020204" pitchFamily="34" charset="0"/>
              <a:buChar char="•"/>
            </a:pPr>
            <a:r>
              <a:rPr lang="en-GB" sz="1800" i="1" kern="100" dirty="0">
                <a:solidFill>
                  <a:schemeClr val="tx1">
                    <a:lumMod val="50000"/>
                  </a:schemeClr>
                </a:solidFill>
                <a:effectLst/>
                <a:ea typeface="Lexend Deca" pitchFamily="2" charset="0"/>
                <a:cs typeface="Times New Roman" panose="02020603050405020304" pitchFamily="18" charset="0"/>
              </a:rPr>
              <a:t>Large Scale Production vs One of a Kind Museum Pieces</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Unique selling point</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Handheld Controller using new input methods</a:t>
            </a:r>
          </a:p>
        </p:txBody>
      </p:sp>
      <p:sp>
        <p:nvSpPr>
          <p:cNvPr id="3" name="Rectangle 2">
            <a:extLst>
              <a:ext uri="{FF2B5EF4-FFF2-40B4-BE49-F238E27FC236}">
                <a16:creationId xmlns:a16="http://schemas.microsoft.com/office/drawing/2014/main" id="{646FC40D-34BD-0D43-1B14-C95F7F69A41C}"/>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Top Corners Rounded 3">
            <a:extLst>
              <a:ext uri="{FF2B5EF4-FFF2-40B4-BE49-F238E27FC236}">
                <a16:creationId xmlns:a16="http://schemas.microsoft.com/office/drawing/2014/main" id="{ECCAA5DD-31DE-0977-D33A-7885CD039A02}"/>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7" name="Rectangle: Top Corners Rounded 6">
            <a:extLst>
              <a:ext uri="{FF2B5EF4-FFF2-40B4-BE49-F238E27FC236}">
                <a16:creationId xmlns:a16="http://schemas.microsoft.com/office/drawing/2014/main" id="{EFBD5560-35DB-6801-766F-FCACBBB219D9}"/>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8" name="Rectangle: Top Corners Rounded 7">
            <a:extLst>
              <a:ext uri="{FF2B5EF4-FFF2-40B4-BE49-F238E27FC236}">
                <a16:creationId xmlns:a16="http://schemas.microsoft.com/office/drawing/2014/main" id="{27952B2D-743C-B7A2-1B4E-29CBBF642F33}"/>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9" name="Rectangle: Top Corners Rounded 8">
            <a:extLst>
              <a:ext uri="{FF2B5EF4-FFF2-40B4-BE49-F238E27FC236}">
                <a16:creationId xmlns:a16="http://schemas.microsoft.com/office/drawing/2014/main" id="{E6FD0788-59E7-F38C-31B0-34A86BB7CD15}"/>
              </a:ext>
            </a:extLst>
          </p:cNvPr>
          <p:cNvSpPr/>
          <p:nvPr/>
        </p:nvSpPr>
        <p:spPr>
          <a:xfrm>
            <a:off x="5093085"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2731376839"/>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E4D38-DDE4-A210-C3A0-B6B8D48A22E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6982066-DC47-E429-F2D2-D90361DE0A3F}"/>
              </a:ext>
            </a:extLst>
          </p:cNvPr>
          <p:cNvSpPr txBox="1"/>
          <p:nvPr/>
        </p:nvSpPr>
        <p:spPr>
          <a:xfrm>
            <a:off x="486779" y="434268"/>
            <a:ext cx="6285695" cy="646331"/>
          </a:xfrm>
          <a:prstGeom prst="rect">
            <a:avLst/>
          </a:prstGeom>
          <a:noFill/>
        </p:spPr>
        <p:txBody>
          <a:bodyPr wrap="none" rtlCol="0">
            <a:spAutoFit/>
          </a:bodyPr>
          <a:lstStyle/>
          <a:p>
            <a:r>
              <a:rPr lang="en-GB" sz="3600" b="1" dirty="0">
                <a:latin typeface="+mj-lt"/>
              </a:rPr>
              <a:t>Marketing &amp; Networking</a:t>
            </a:r>
          </a:p>
        </p:txBody>
      </p:sp>
      <p:pic>
        <p:nvPicPr>
          <p:cNvPr id="6" name="Graphic 5" descr="Online Network outline">
            <a:extLst>
              <a:ext uri="{FF2B5EF4-FFF2-40B4-BE49-F238E27FC236}">
                <a16:creationId xmlns:a16="http://schemas.microsoft.com/office/drawing/2014/main" id="{CAB23DB8-676C-9F62-6BCC-70D46FA64FC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28948" y="-171450"/>
            <a:ext cx="9715500" cy="9715500"/>
          </a:xfrm>
          <a:prstGeom prst="rect">
            <a:avLst/>
          </a:prstGeom>
        </p:spPr>
      </p:pic>
      <p:sp>
        <p:nvSpPr>
          <p:cNvPr id="2" name="Rectangle 1">
            <a:extLst>
              <a:ext uri="{FF2B5EF4-FFF2-40B4-BE49-F238E27FC236}">
                <a16:creationId xmlns:a16="http://schemas.microsoft.com/office/drawing/2014/main" id="{B7B94F10-5067-161A-1F1A-29C428F51FC6}"/>
              </a:ext>
            </a:extLst>
          </p:cNvPr>
          <p:cNvSpPr/>
          <p:nvPr/>
        </p:nvSpPr>
        <p:spPr>
          <a:xfrm flipV="1">
            <a:off x="486778" y="1080597"/>
            <a:ext cx="6073565" cy="6586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4E7A1C-F7FC-FBAA-B748-BC4F52FF1CB4}"/>
              </a:ext>
            </a:extLst>
          </p:cNvPr>
          <p:cNvSpPr txBox="1"/>
          <p:nvPr/>
        </p:nvSpPr>
        <p:spPr>
          <a:xfrm>
            <a:off x="486779" y="1385998"/>
            <a:ext cx="6285695" cy="4176913"/>
          </a:xfrm>
          <a:prstGeom prst="rect">
            <a:avLst/>
          </a:prstGeom>
          <a:noFill/>
        </p:spPr>
        <p:txBody>
          <a:bodyPr wrap="square" rtlCol="0">
            <a:spAutoFit/>
          </a:bodyPr>
          <a:lstStyle/>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Marketing &amp; Showcasing, Events &amp; Demonstrations</a:t>
            </a: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	GradEX</a:t>
            </a: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	LetsTalkGames @ Leamington Spa</a:t>
            </a: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	LinkedIn</a:t>
            </a: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Communications with Companies</a:t>
            </a: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	Special Effect</a:t>
            </a: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	Ubisoft</a:t>
            </a: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	Snappy Gurus	</a:t>
            </a: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EGX Left-Field</a:t>
            </a: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Games Conventions</a:t>
            </a:r>
            <a:endParaRPr lang="en-GB" sz="1800" i="1" kern="100" dirty="0">
              <a:solidFill>
                <a:schemeClr val="tx1">
                  <a:lumMod val="50000"/>
                </a:schemeClr>
              </a:solidFill>
              <a:effectLst/>
              <a:ea typeface="Lexend Deca" pitchFamily="2" charset="0"/>
              <a:cs typeface="Times New Roman" panose="02020603050405020304" pitchFamily="18" charset="0"/>
            </a:endParaRPr>
          </a:p>
        </p:txBody>
      </p:sp>
      <p:sp>
        <p:nvSpPr>
          <p:cNvPr id="3" name="Rectangle 2">
            <a:extLst>
              <a:ext uri="{FF2B5EF4-FFF2-40B4-BE49-F238E27FC236}">
                <a16:creationId xmlns:a16="http://schemas.microsoft.com/office/drawing/2014/main" id="{539AFE9B-D433-0A6B-B2E8-7AD70BDB9003}"/>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Top Corners Rounded 3">
            <a:extLst>
              <a:ext uri="{FF2B5EF4-FFF2-40B4-BE49-F238E27FC236}">
                <a16:creationId xmlns:a16="http://schemas.microsoft.com/office/drawing/2014/main" id="{73A64705-68DC-0769-F7D8-F49FBEFC2F09}"/>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7" name="Rectangle: Top Corners Rounded 6">
            <a:extLst>
              <a:ext uri="{FF2B5EF4-FFF2-40B4-BE49-F238E27FC236}">
                <a16:creationId xmlns:a16="http://schemas.microsoft.com/office/drawing/2014/main" id="{ADC9917F-BC8A-1A25-1170-5665F16B69AC}"/>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8" name="Rectangle: Top Corners Rounded 7">
            <a:extLst>
              <a:ext uri="{FF2B5EF4-FFF2-40B4-BE49-F238E27FC236}">
                <a16:creationId xmlns:a16="http://schemas.microsoft.com/office/drawing/2014/main" id="{79E0CED6-045A-5BA2-45A2-A01562497A17}"/>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9" name="Rectangle: Top Corners Rounded 8">
            <a:extLst>
              <a:ext uri="{FF2B5EF4-FFF2-40B4-BE49-F238E27FC236}">
                <a16:creationId xmlns:a16="http://schemas.microsoft.com/office/drawing/2014/main" id="{3237F00D-BF94-DAC1-F36E-F2897EDDC949}"/>
              </a:ext>
            </a:extLst>
          </p:cNvPr>
          <p:cNvSpPr/>
          <p:nvPr/>
        </p:nvSpPr>
        <p:spPr>
          <a:xfrm>
            <a:off x="5093085"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3830189687"/>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356A0-C482-D931-9736-87E5A9548FF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147D5D5-333C-6099-939D-22B0E9790583}"/>
              </a:ext>
            </a:extLst>
          </p:cNvPr>
          <p:cNvSpPr txBox="1"/>
          <p:nvPr/>
        </p:nvSpPr>
        <p:spPr>
          <a:xfrm>
            <a:off x="486779" y="434268"/>
            <a:ext cx="6008376" cy="646331"/>
          </a:xfrm>
          <a:prstGeom prst="rect">
            <a:avLst/>
          </a:prstGeom>
          <a:noFill/>
        </p:spPr>
        <p:txBody>
          <a:bodyPr wrap="none" rtlCol="0">
            <a:spAutoFit/>
          </a:bodyPr>
          <a:lstStyle/>
          <a:p>
            <a:r>
              <a:rPr lang="en-GB" sz="3600" b="1" dirty="0">
                <a:latin typeface="+mj-lt"/>
              </a:rPr>
              <a:t>Future of the Project</a:t>
            </a:r>
          </a:p>
        </p:txBody>
      </p:sp>
      <p:pic>
        <p:nvPicPr>
          <p:cNvPr id="6" name="Elemento grafico 13" descr="Monthly calendar outline">
            <a:extLst>
              <a:ext uri="{FF2B5EF4-FFF2-40B4-BE49-F238E27FC236}">
                <a16:creationId xmlns:a16="http://schemas.microsoft.com/office/drawing/2014/main" id="{A4A5DC64-1CE9-3C98-D969-5934218E879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28948" y="-171450"/>
            <a:ext cx="9715500" cy="9715500"/>
          </a:xfrm>
          <a:prstGeom prst="rect">
            <a:avLst/>
          </a:prstGeom>
        </p:spPr>
      </p:pic>
      <p:sp>
        <p:nvSpPr>
          <p:cNvPr id="2" name="Rectangle 1">
            <a:extLst>
              <a:ext uri="{FF2B5EF4-FFF2-40B4-BE49-F238E27FC236}">
                <a16:creationId xmlns:a16="http://schemas.microsoft.com/office/drawing/2014/main" id="{C076E917-7D9A-7D7C-5890-E7655543B3CD}"/>
              </a:ext>
            </a:extLst>
          </p:cNvPr>
          <p:cNvSpPr/>
          <p:nvPr/>
        </p:nvSpPr>
        <p:spPr>
          <a:xfrm flipV="1">
            <a:off x="486778" y="1080597"/>
            <a:ext cx="6073565" cy="6586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513418CA-DD82-0675-08C0-CADA78FC706F}"/>
              </a:ext>
            </a:extLst>
          </p:cNvPr>
          <p:cNvSpPr txBox="1"/>
          <p:nvPr/>
        </p:nvSpPr>
        <p:spPr>
          <a:xfrm>
            <a:off x="486779" y="1385998"/>
            <a:ext cx="5520829" cy="3755772"/>
          </a:xfrm>
          <a:prstGeom prst="rect">
            <a:avLst/>
          </a:prstGeom>
          <a:noFill/>
        </p:spPr>
        <p:txBody>
          <a:bodyPr wrap="square" rtlCol="0">
            <a:spAutoFit/>
          </a:bodyPr>
          <a:lstStyle/>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Taking this project further</a:t>
            </a: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	Key Switches</a:t>
            </a: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	</a:t>
            </a:r>
            <a:r>
              <a:rPr lang="en-GB" i="1" kern="100" dirty="0">
                <a:solidFill>
                  <a:schemeClr val="tx1">
                    <a:lumMod val="50000"/>
                  </a:schemeClr>
                </a:solidFill>
                <a:ea typeface="Lexend Deca" pitchFamily="2" charset="0"/>
                <a:cs typeface="Times New Roman" panose="02020603050405020304" pitchFamily="18" charset="0"/>
              </a:rPr>
              <a:t>Full Incorporation Into Board</a:t>
            </a: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	Sound</a:t>
            </a: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	Lights</a:t>
            </a:r>
            <a:endParaRPr lang="en-GB" sz="1800" i="1" kern="100" dirty="0">
              <a:solidFill>
                <a:schemeClr val="tx1">
                  <a:lumMod val="50000"/>
                </a:schemeClr>
              </a:solidFill>
              <a:effectLst/>
              <a:ea typeface="Lexend Deca" pitchFamily="2" charset="0"/>
              <a:cs typeface="Times New Roman" panose="02020603050405020304" pitchFamily="18" charset="0"/>
            </a:endParaRP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Taking these skills further</a:t>
            </a: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	Masters Project</a:t>
            </a: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	Arcade Cabinet</a:t>
            </a: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	Freelance Projects</a:t>
            </a:r>
          </a:p>
        </p:txBody>
      </p:sp>
      <p:sp>
        <p:nvSpPr>
          <p:cNvPr id="3" name="Rectangle 2">
            <a:extLst>
              <a:ext uri="{FF2B5EF4-FFF2-40B4-BE49-F238E27FC236}">
                <a16:creationId xmlns:a16="http://schemas.microsoft.com/office/drawing/2014/main" id="{88F514CD-5058-B646-92ED-8FD40E29A16B}"/>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Top Corners Rounded 3">
            <a:extLst>
              <a:ext uri="{FF2B5EF4-FFF2-40B4-BE49-F238E27FC236}">
                <a16:creationId xmlns:a16="http://schemas.microsoft.com/office/drawing/2014/main" id="{67871F59-8EC9-EF1D-430B-66B72F2F1583}"/>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7" name="Rectangle: Top Corners Rounded 6">
            <a:extLst>
              <a:ext uri="{FF2B5EF4-FFF2-40B4-BE49-F238E27FC236}">
                <a16:creationId xmlns:a16="http://schemas.microsoft.com/office/drawing/2014/main" id="{ADE49D07-8274-027D-4B99-F7843199FDA9}"/>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8" name="Rectangle: Top Corners Rounded 7">
            <a:extLst>
              <a:ext uri="{FF2B5EF4-FFF2-40B4-BE49-F238E27FC236}">
                <a16:creationId xmlns:a16="http://schemas.microsoft.com/office/drawing/2014/main" id="{D1A69C77-D335-48F2-BB04-0BF67C9FEF80}"/>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9" name="Rectangle: Top Corners Rounded 8">
            <a:extLst>
              <a:ext uri="{FF2B5EF4-FFF2-40B4-BE49-F238E27FC236}">
                <a16:creationId xmlns:a16="http://schemas.microsoft.com/office/drawing/2014/main" id="{ECB55418-E133-E6A4-E156-7CEBB3CCAD36}"/>
              </a:ext>
            </a:extLst>
          </p:cNvPr>
          <p:cNvSpPr/>
          <p:nvPr/>
        </p:nvSpPr>
        <p:spPr>
          <a:xfrm>
            <a:off x="5093085"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2589239674"/>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FCBA9-FB1B-86C4-36D1-916F1FF1801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19BBF2D-5FE5-3963-71E0-793E92C514C3}"/>
              </a:ext>
            </a:extLst>
          </p:cNvPr>
          <p:cNvSpPr txBox="1"/>
          <p:nvPr/>
        </p:nvSpPr>
        <p:spPr>
          <a:xfrm>
            <a:off x="486779" y="434268"/>
            <a:ext cx="5176417" cy="646331"/>
          </a:xfrm>
          <a:prstGeom prst="rect">
            <a:avLst/>
          </a:prstGeom>
          <a:noFill/>
        </p:spPr>
        <p:txBody>
          <a:bodyPr wrap="none" rtlCol="0">
            <a:spAutoFit/>
          </a:bodyPr>
          <a:lstStyle/>
          <a:p>
            <a:r>
              <a:rPr lang="en-GB" sz="3600" b="1" dirty="0">
                <a:latin typeface="+mj-lt"/>
              </a:rPr>
              <a:t>Outcome of Project</a:t>
            </a:r>
          </a:p>
        </p:txBody>
      </p:sp>
      <p:pic>
        <p:nvPicPr>
          <p:cNvPr id="6" name="Elemento grafico 13" descr="Bullseye">
            <a:extLst>
              <a:ext uri="{FF2B5EF4-FFF2-40B4-BE49-F238E27FC236}">
                <a16:creationId xmlns:a16="http://schemas.microsoft.com/office/drawing/2014/main" id="{B862136B-3EB4-84D6-03A7-F687058149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8948" y="-171450"/>
            <a:ext cx="9715500" cy="9715500"/>
          </a:xfrm>
          <a:prstGeom prst="rect">
            <a:avLst/>
          </a:prstGeom>
        </p:spPr>
      </p:pic>
      <p:sp>
        <p:nvSpPr>
          <p:cNvPr id="2" name="Rectangle 1">
            <a:extLst>
              <a:ext uri="{FF2B5EF4-FFF2-40B4-BE49-F238E27FC236}">
                <a16:creationId xmlns:a16="http://schemas.microsoft.com/office/drawing/2014/main" id="{FB8D1F60-30CB-02E1-F535-F5FD41A57A44}"/>
              </a:ext>
            </a:extLst>
          </p:cNvPr>
          <p:cNvSpPr/>
          <p:nvPr/>
        </p:nvSpPr>
        <p:spPr>
          <a:xfrm flipV="1">
            <a:off x="486778" y="1080597"/>
            <a:ext cx="6073565" cy="6586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1EE73299-DEA0-BE4B-1E04-B0905B6A9C70}"/>
              </a:ext>
            </a:extLst>
          </p:cNvPr>
          <p:cNvSpPr txBox="1"/>
          <p:nvPr/>
        </p:nvSpPr>
        <p:spPr>
          <a:xfrm>
            <a:off x="486779" y="1385998"/>
            <a:ext cx="5520829" cy="2071208"/>
          </a:xfrm>
          <a:prstGeom prst="rect">
            <a:avLst/>
          </a:prstGeom>
          <a:noFill/>
        </p:spPr>
        <p:txBody>
          <a:bodyPr wrap="square" rtlCol="0">
            <a:spAutoFit/>
          </a:bodyPr>
          <a:lstStyle/>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Outcome of project</a:t>
            </a:r>
            <a:endParaRPr lang="en-GB" i="1" kern="100" dirty="0">
              <a:solidFill>
                <a:schemeClr val="tx1">
                  <a:lumMod val="50000"/>
                </a:schemeClr>
              </a:solidFill>
              <a:ea typeface="Lexend Deca" pitchFamily="2" charset="0"/>
              <a:cs typeface="Times New Roman" panose="02020603050405020304" pitchFamily="18" charset="0"/>
            </a:endParaRP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	What was produced?</a:t>
            </a: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	Quality of work</a:t>
            </a:r>
            <a:endParaRPr lang="en-GB" sz="1800" i="1" kern="100" dirty="0">
              <a:solidFill>
                <a:schemeClr val="tx1">
                  <a:lumMod val="50000"/>
                </a:schemeClr>
              </a:solidFill>
              <a:effectLst/>
              <a:ea typeface="Lexend Deca" pitchFamily="2" charset="0"/>
              <a:cs typeface="Times New Roman" panose="02020603050405020304" pitchFamily="18" charset="0"/>
            </a:endParaRP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Am I glad I did this project?</a:t>
            </a: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What did I learn?</a:t>
            </a:r>
          </a:p>
        </p:txBody>
      </p:sp>
      <p:sp>
        <p:nvSpPr>
          <p:cNvPr id="3" name="Rectangle 2">
            <a:extLst>
              <a:ext uri="{FF2B5EF4-FFF2-40B4-BE49-F238E27FC236}">
                <a16:creationId xmlns:a16="http://schemas.microsoft.com/office/drawing/2014/main" id="{1FFA476C-6CDF-1832-DFA9-B2359C9CBAB9}"/>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Top Corners Rounded 3">
            <a:extLst>
              <a:ext uri="{FF2B5EF4-FFF2-40B4-BE49-F238E27FC236}">
                <a16:creationId xmlns:a16="http://schemas.microsoft.com/office/drawing/2014/main" id="{64D4E66A-E26C-0B88-CB17-4CE74D280368}"/>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7" name="Rectangle: Top Corners Rounded 6">
            <a:extLst>
              <a:ext uri="{FF2B5EF4-FFF2-40B4-BE49-F238E27FC236}">
                <a16:creationId xmlns:a16="http://schemas.microsoft.com/office/drawing/2014/main" id="{E1BD1D1A-D2D0-7B39-AFBA-B9923D394547}"/>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8" name="Rectangle: Top Corners Rounded 7">
            <a:extLst>
              <a:ext uri="{FF2B5EF4-FFF2-40B4-BE49-F238E27FC236}">
                <a16:creationId xmlns:a16="http://schemas.microsoft.com/office/drawing/2014/main" id="{08F4D7CD-0E52-21A3-9452-C8839EFF10FC}"/>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9" name="Rectangle: Top Corners Rounded 8">
            <a:extLst>
              <a:ext uri="{FF2B5EF4-FFF2-40B4-BE49-F238E27FC236}">
                <a16:creationId xmlns:a16="http://schemas.microsoft.com/office/drawing/2014/main" id="{88DAB742-11B2-03D5-B8D8-919AC7731F97}"/>
              </a:ext>
            </a:extLst>
          </p:cNvPr>
          <p:cNvSpPr/>
          <p:nvPr/>
        </p:nvSpPr>
        <p:spPr>
          <a:xfrm>
            <a:off x="5093085"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2447439302"/>
      </p:ext>
    </p:extLst>
  </p:cSld>
  <p:clrMapOvr>
    <a:masterClrMapping/>
  </p:clrMapOvr>
  <p:transition spd="med">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1F1F2-23CE-CAFB-B64A-3572D71A5BD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70571B7-22AA-7ED2-078F-64A0695750FA}"/>
              </a:ext>
            </a:extLst>
          </p:cNvPr>
          <p:cNvSpPr txBox="1"/>
          <p:nvPr/>
        </p:nvSpPr>
        <p:spPr>
          <a:xfrm>
            <a:off x="486779" y="434268"/>
            <a:ext cx="2957861" cy="646331"/>
          </a:xfrm>
          <a:prstGeom prst="rect">
            <a:avLst/>
          </a:prstGeom>
          <a:noFill/>
        </p:spPr>
        <p:txBody>
          <a:bodyPr wrap="none" rtlCol="0">
            <a:spAutoFit/>
          </a:bodyPr>
          <a:lstStyle/>
          <a:p>
            <a:r>
              <a:rPr lang="en-GB" sz="3600" b="1" dirty="0">
                <a:latin typeface="+mj-lt"/>
              </a:rPr>
              <a:t>The Answer</a:t>
            </a:r>
          </a:p>
        </p:txBody>
      </p:sp>
      <p:pic>
        <p:nvPicPr>
          <p:cNvPr id="6" name="Elemento grafico 13" descr="Questions outline">
            <a:extLst>
              <a:ext uri="{FF2B5EF4-FFF2-40B4-BE49-F238E27FC236}">
                <a16:creationId xmlns:a16="http://schemas.microsoft.com/office/drawing/2014/main" id="{D7D44B19-D4FC-63BE-04B5-371881A2C60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28948" y="-171450"/>
            <a:ext cx="9715500" cy="9715500"/>
          </a:xfrm>
          <a:prstGeom prst="rect">
            <a:avLst/>
          </a:prstGeom>
        </p:spPr>
      </p:pic>
      <p:sp>
        <p:nvSpPr>
          <p:cNvPr id="2" name="Rectangle 1">
            <a:extLst>
              <a:ext uri="{FF2B5EF4-FFF2-40B4-BE49-F238E27FC236}">
                <a16:creationId xmlns:a16="http://schemas.microsoft.com/office/drawing/2014/main" id="{5A78B323-6833-6E3D-1D76-08FC06F7EA89}"/>
              </a:ext>
            </a:extLst>
          </p:cNvPr>
          <p:cNvSpPr/>
          <p:nvPr/>
        </p:nvSpPr>
        <p:spPr>
          <a:xfrm flipV="1">
            <a:off x="486778" y="1080597"/>
            <a:ext cx="6073565" cy="6586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4C83B7C-2158-B7F6-B8E1-68C07903387C}"/>
              </a:ext>
            </a:extLst>
          </p:cNvPr>
          <p:cNvSpPr txBox="1"/>
          <p:nvPr/>
        </p:nvSpPr>
        <p:spPr>
          <a:xfrm>
            <a:off x="486779" y="1385998"/>
            <a:ext cx="5520829" cy="3140219"/>
          </a:xfrm>
          <a:prstGeom prst="rect">
            <a:avLst/>
          </a:prstGeom>
          <a:noFill/>
        </p:spPr>
        <p:txBody>
          <a:bodyPr wrap="square" rtlCol="0">
            <a:spAutoFit/>
          </a:bodyPr>
          <a:lstStyle/>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H</a:t>
            </a:r>
            <a:r>
              <a:rPr lang="en-GB" sz="1800" i="1" kern="100" dirty="0">
                <a:solidFill>
                  <a:schemeClr val="tx1">
                    <a:lumMod val="50000"/>
                  </a:schemeClr>
                </a:solidFill>
                <a:effectLst/>
                <a:ea typeface="Lexend Deca" pitchFamily="2" charset="0"/>
                <a:cs typeface="Times New Roman" panose="02020603050405020304" pitchFamily="18" charset="0"/>
              </a:rPr>
              <a:t>ow do controllers and different input systems can impact immersion.</a:t>
            </a:r>
          </a:p>
          <a:p>
            <a:pPr>
              <a:lnSpc>
                <a:spcPct val="115000"/>
              </a:lnSpc>
              <a:spcAft>
                <a:spcPts val="800"/>
              </a:spcAft>
            </a:pPr>
            <a:endParaRPr lang="en-GB" i="1" kern="100" dirty="0">
              <a:solidFill>
                <a:schemeClr val="tx1">
                  <a:lumMod val="50000"/>
                </a:schemeClr>
              </a:solidFill>
              <a:ea typeface="Lexend Deca" pitchFamily="2" charset="0"/>
              <a:cs typeface="Times New Roman" panose="02020603050405020304" pitchFamily="18" charset="0"/>
            </a:endParaRP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“Controllers and input systems can massively alter immersion by using tactility and realism. Using components relevant to the scenarios  the game aims to imitate sells the feeling of immersion massively and can create new, novel experiences unique to a specific game.”</a:t>
            </a:r>
          </a:p>
        </p:txBody>
      </p:sp>
      <p:sp>
        <p:nvSpPr>
          <p:cNvPr id="3" name="Rectangle 2">
            <a:extLst>
              <a:ext uri="{FF2B5EF4-FFF2-40B4-BE49-F238E27FC236}">
                <a16:creationId xmlns:a16="http://schemas.microsoft.com/office/drawing/2014/main" id="{10FC9E0B-9ACE-C589-D155-609E36C671DF}"/>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Top Corners Rounded 3">
            <a:extLst>
              <a:ext uri="{FF2B5EF4-FFF2-40B4-BE49-F238E27FC236}">
                <a16:creationId xmlns:a16="http://schemas.microsoft.com/office/drawing/2014/main" id="{080E82B3-5CF1-D79C-BF10-9F438936E870}"/>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7" name="Rectangle: Top Corners Rounded 6">
            <a:extLst>
              <a:ext uri="{FF2B5EF4-FFF2-40B4-BE49-F238E27FC236}">
                <a16:creationId xmlns:a16="http://schemas.microsoft.com/office/drawing/2014/main" id="{7BE9B63D-4E5D-973F-E180-089D0E50F8D9}"/>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8" name="Rectangle: Top Corners Rounded 7">
            <a:extLst>
              <a:ext uri="{FF2B5EF4-FFF2-40B4-BE49-F238E27FC236}">
                <a16:creationId xmlns:a16="http://schemas.microsoft.com/office/drawing/2014/main" id="{ACF3A3B1-9EBB-C7F3-17A5-B7406469CE18}"/>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9" name="Rectangle: Top Corners Rounded 8">
            <a:extLst>
              <a:ext uri="{FF2B5EF4-FFF2-40B4-BE49-F238E27FC236}">
                <a16:creationId xmlns:a16="http://schemas.microsoft.com/office/drawing/2014/main" id="{77DC11D0-0467-E4C2-C5D3-09C458EF28CF}"/>
              </a:ext>
            </a:extLst>
          </p:cNvPr>
          <p:cNvSpPr/>
          <p:nvPr/>
        </p:nvSpPr>
        <p:spPr>
          <a:xfrm>
            <a:off x="5093085"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1913335251"/>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DD69B-45CD-C4E4-5873-CD5516C920B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076ABB-2125-5557-1B04-C983DCBAF38C}"/>
              </a:ext>
            </a:extLst>
          </p:cNvPr>
          <p:cNvSpPr/>
          <p:nvPr/>
        </p:nvSpPr>
        <p:spPr>
          <a:xfrm flipV="1">
            <a:off x="486779" y="1080598"/>
            <a:ext cx="3358612" cy="65868"/>
          </a:xfrm>
          <a:prstGeom prst="rect">
            <a:avLst/>
          </a:prstGeom>
          <a:gradFill>
            <a:gsLst>
              <a:gs pos="66000">
                <a:srgbClr val="00B0F0"/>
              </a:gs>
              <a:gs pos="33000">
                <a:srgbClr val="9F5FCF"/>
              </a:gs>
              <a:gs pos="0">
                <a:schemeClr val="accent1"/>
              </a:gs>
              <a:gs pos="100000">
                <a:srgbClr val="92D050"/>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D94F575C-C31B-3FBD-F45B-73CB04530E58}"/>
              </a:ext>
            </a:extLst>
          </p:cNvPr>
          <p:cNvSpPr txBox="1"/>
          <p:nvPr/>
        </p:nvSpPr>
        <p:spPr>
          <a:xfrm>
            <a:off x="486779" y="434268"/>
            <a:ext cx="2733441" cy="646331"/>
          </a:xfrm>
          <a:prstGeom prst="rect">
            <a:avLst/>
          </a:prstGeom>
          <a:noFill/>
        </p:spPr>
        <p:txBody>
          <a:bodyPr wrap="none" rtlCol="0">
            <a:spAutoFit/>
          </a:bodyPr>
          <a:lstStyle/>
          <a:p>
            <a:r>
              <a:rPr lang="en-GB" sz="3600" b="1" dirty="0">
                <a:latin typeface="Neue Haas Grotesk Text Pro" panose="020B0504020202020204" pitchFamily="34" charset="0"/>
              </a:rPr>
              <a:t>Questions?</a:t>
            </a:r>
          </a:p>
        </p:txBody>
      </p:sp>
      <p:pic>
        <p:nvPicPr>
          <p:cNvPr id="2" name="Graphic 1" descr="Thought bubble">
            <a:extLst>
              <a:ext uri="{FF2B5EF4-FFF2-40B4-BE49-F238E27FC236}">
                <a16:creationId xmlns:a16="http://schemas.microsoft.com/office/drawing/2014/main" id="{CD1B1105-89BB-42DB-8A12-1A1686D96B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8948" y="-171450"/>
            <a:ext cx="9715500" cy="9715500"/>
          </a:xfrm>
          <a:prstGeom prst="rect">
            <a:avLst/>
          </a:prstGeom>
        </p:spPr>
      </p:pic>
      <p:pic>
        <p:nvPicPr>
          <p:cNvPr id="3" name="Graphic 2" descr="Thought bubble">
            <a:extLst>
              <a:ext uri="{FF2B5EF4-FFF2-40B4-BE49-F238E27FC236}">
                <a16:creationId xmlns:a16="http://schemas.microsoft.com/office/drawing/2014/main" id="{7231173C-62AE-80AE-E54F-7E4B094EE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5148" y="-171450"/>
            <a:ext cx="9715500" cy="9715500"/>
          </a:xfrm>
          <a:prstGeom prst="rect">
            <a:avLst/>
          </a:prstGeom>
        </p:spPr>
      </p:pic>
      <p:pic>
        <p:nvPicPr>
          <p:cNvPr id="9" name="Graphic 8" descr="Thought bubble">
            <a:extLst>
              <a:ext uri="{FF2B5EF4-FFF2-40B4-BE49-F238E27FC236}">
                <a16:creationId xmlns:a16="http://schemas.microsoft.com/office/drawing/2014/main" id="{0ECD2728-F84A-AEE9-C9A9-FD93A64AED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1348" y="-171450"/>
            <a:ext cx="9715500" cy="9715500"/>
          </a:xfrm>
          <a:prstGeom prst="rect">
            <a:avLst/>
          </a:prstGeom>
        </p:spPr>
      </p:pic>
      <p:pic>
        <p:nvPicPr>
          <p:cNvPr id="10" name="Graphic 9" descr="Thought bubble">
            <a:extLst>
              <a:ext uri="{FF2B5EF4-FFF2-40B4-BE49-F238E27FC236}">
                <a16:creationId xmlns:a16="http://schemas.microsoft.com/office/drawing/2014/main" id="{587F0D8E-0FFA-6692-30C5-DD4BDDBF17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57548" y="-171450"/>
            <a:ext cx="9715500" cy="9715500"/>
          </a:xfrm>
          <a:prstGeom prst="rect">
            <a:avLst/>
          </a:prstGeom>
        </p:spPr>
      </p:pic>
    </p:spTree>
    <p:extLst>
      <p:ext uri="{BB962C8B-B14F-4D97-AF65-F5344CB8AC3E}">
        <p14:creationId xmlns:p14="http://schemas.microsoft.com/office/powerpoint/2010/main" val="846937513"/>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E9331B-9B30-0AD8-9E9C-E3F803168848}"/>
              </a:ext>
            </a:extLst>
          </p:cNvPr>
          <p:cNvSpPr txBox="1"/>
          <p:nvPr/>
        </p:nvSpPr>
        <p:spPr>
          <a:xfrm>
            <a:off x="486779" y="434268"/>
            <a:ext cx="3235181" cy="646331"/>
          </a:xfrm>
          <a:prstGeom prst="rect">
            <a:avLst/>
          </a:prstGeom>
          <a:noFill/>
        </p:spPr>
        <p:txBody>
          <a:bodyPr wrap="none" rtlCol="0">
            <a:spAutoFit/>
          </a:bodyPr>
          <a:lstStyle/>
          <a:p>
            <a:r>
              <a:rPr lang="en-GB" sz="3600" b="1" dirty="0">
                <a:latin typeface="+mj-lt"/>
              </a:rPr>
              <a:t>The Problem</a:t>
            </a:r>
          </a:p>
        </p:txBody>
      </p:sp>
      <p:pic>
        <p:nvPicPr>
          <p:cNvPr id="6" name="Graphic 63" descr="Robot">
            <a:extLst>
              <a:ext uri="{FF2B5EF4-FFF2-40B4-BE49-F238E27FC236}">
                <a16:creationId xmlns:a16="http://schemas.microsoft.com/office/drawing/2014/main" id="{7E57CE12-67E6-E4A1-EB53-51BCA8A74E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8948" y="-171450"/>
            <a:ext cx="9715500" cy="9715500"/>
          </a:xfrm>
          <a:prstGeom prst="rect">
            <a:avLst/>
          </a:prstGeom>
        </p:spPr>
      </p:pic>
      <p:sp>
        <p:nvSpPr>
          <p:cNvPr id="7" name="TextBox 6">
            <a:extLst>
              <a:ext uri="{FF2B5EF4-FFF2-40B4-BE49-F238E27FC236}">
                <a16:creationId xmlns:a16="http://schemas.microsoft.com/office/drawing/2014/main" id="{172878F7-7244-37E0-A347-501ADC1642E9}"/>
              </a:ext>
            </a:extLst>
          </p:cNvPr>
          <p:cNvSpPr txBox="1"/>
          <p:nvPr/>
        </p:nvSpPr>
        <p:spPr>
          <a:xfrm>
            <a:off x="486779" y="1385998"/>
            <a:ext cx="5520829" cy="4392869"/>
          </a:xfrm>
          <a:prstGeom prst="rect">
            <a:avLst/>
          </a:prstGeom>
          <a:noFill/>
        </p:spPr>
        <p:txBody>
          <a:bodyPr wrap="square" rtlCol="0">
            <a:spAutoFit/>
          </a:bodyPr>
          <a:lstStyle/>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This project aims to figure out how controllers and different input systems can impact immersion.</a:t>
            </a:r>
          </a:p>
          <a:p>
            <a:pPr>
              <a:lnSpc>
                <a:spcPct val="115000"/>
              </a:lnSpc>
              <a:spcAft>
                <a:spcPts val="800"/>
              </a:spcAft>
            </a:pPr>
            <a:endParaRPr lang="en-GB" i="1" kern="100" dirty="0">
              <a:solidFill>
                <a:schemeClr val="tx1">
                  <a:lumMod val="50000"/>
                </a:schemeClr>
              </a:solidFill>
              <a:ea typeface="Lexend Deca" pitchFamily="2"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GB" sz="1800" i="1" kern="100" dirty="0">
                <a:solidFill>
                  <a:schemeClr val="tx1">
                    <a:lumMod val="50000"/>
                  </a:schemeClr>
                </a:solidFill>
                <a:effectLst/>
                <a:ea typeface="Lexend Deca" pitchFamily="2" charset="0"/>
                <a:cs typeface="Times New Roman" panose="02020603050405020304" pitchFamily="18" charset="0"/>
              </a:rPr>
              <a:t>Reason for problem</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ffectLst/>
                <a:ea typeface="Lexend Deca" pitchFamily="2" charset="0"/>
                <a:cs typeface="Times New Roman" panose="02020603050405020304" pitchFamily="18" charset="0"/>
              </a:rPr>
              <a:t>Games Don’t Feel New</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Influences</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Experimental Games Production</a:t>
            </a:r>
          </a:p>
          <a:p>
            <a:pPr marL="285750" indent="-285750">
              <a:lnSpc>
                <a:spcPct val="115000"/>
              </a:lnSpc>
              <a:spcAft>
                <a:spcPts val="800"/>
              </a:spcAft>
              <a:buFont typeface="Arial" panose="020B0604020202020204" pitchFamily="34" charset="0"/>
              <a:buChar char="•"/>
            </a:pPr>
            <a:r>
              <a:rPr lang="en-GB" sz="1800" i="1" kern="100" dirty="0">
                <a:solidFill>
                  <a:schemeClr val="tx1">
                    <a:lumMod val="50000"/>
                  </a:schemeClr>
                </a:solidFill>
                <a:effectLst/>
                <a:ea typeface="Lexend Deca" pitchFamily="2" charset="0"/>
                <a:cs typeface="Times New Roman" panose="02020603050405020304" pitchFamily="18" charset="0"/>
              </a:rPr>
              <a:t>What I aim to get out of it</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ffectLst/>
                <a:ea typeface="Lexend Deca" pitchFamily="2" charset="0"/>
                <a:cs typeface="Times New Roman" panose="02020603050405020304" pitchFamily="18" charset="0"/>
              </a:rPr>
              <a:t>New Skillset</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Showpiece</a:t>
            </a:r>
            <a:endParaRPr lang="en-GB" i="1" kern="100" dirty="0">
              <a:solidFill>
                <a:schemeClr val="tx1">
                  <a:lumMod val="50000"/>
                </a:schemeClr>
              </a:solidFill>
              <a:effectLst/>
              <a:ea typeface="Lexend Deca" pitchFamily="2" charset="0"/>
              <a:cs typeface="Times New Roman" panose="02020603050405020304" pitchFamily="18" charset="0"/>
            </a:endParaRPr>
          </a:p>
        </p:txBody>
      </p:sp>
      <p:sp>
        <p:nvSpPr>
          <p:cNvPr id="8" name="Rectangle 7">
            <a:extLst>
              <a:ext uri="{FF2B5EF4-FFF2-40B4-BE49-F238E27FC236}">
                <a16:creationId xmlns:a16="http://schemas.microsoft.com/office/drawing/2014/main" id="{96D8CBA7-D789-9D56-481E-496814563C05}"/>
              </a:ext>
            </a:extLst>
          </p:cNvPr>
          <p:cNvSpPr/>
          <p:nvPr/>
        </p:nvSpPr>
        <p:spPr>
          <a:xfrm flipV="1">
            <a:off x="486778" y="1080597"/>
            <a:ext cx="6073565" cy="658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BBD74071-8271-B279-FDC3-30E3BE64EF13}"/>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Top Corners Rounded 22">
            <a:extLst>
              <a:ext uri="{FF2B5EF4-FFF2-40B4-BE49-F238E27FC236}">
                <a16:creationId xmlns:a16="http://schemas.microsoft.com/office/drawing/2014/main" id="{DD21523D-7976-6399-BB61-6482AEE78911}"/>
              </a:ext>
            </a:extLst>
          </p:cNvPr>
          <p:cNvSpPr/>
          <p:nvPr/>
        </p:nvSpPr>
        <p:spPr>
          <a:xfrm>
            <a:off x="128273" y="6066313"/>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24" name="Rectangle: Top Corners Rounded 23">
            <a:extLst>
              <a:ext uri="{FF2B5EF4-FFF2-40B4-BE49-F238E27FC236}">
                <a16:creationId xmlns:a16="http://schemas.microsoft.com/office/drawing/2014/main" id="{E55BD2E9-ADEC-72D0-1BF6-F5386489D077}"/>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25" name="Rectangle: Top Corners Rounded 24">
            <a:extLst>
              <a:ext uri="{FF2B5EF4-FFF2-40B4-BE49-F238E27FC236}">
                <a16:creationId xmlns:a16="http://schemas.microsoft.com/office/drawing/2014/main" id="{D93D06CB-6131-00F3-E4DF-BFBB3040B837}"/>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26" name="Rectangle: Top Corners Rounded 25">
            <a:extLst>
              <a:ext uri="{FF2B5EF4-FFF2-40B4-BE49-F238E27FC236}">
                <a16:creationId xmlns:a16="http://schemas.microsoft.com/office/drawing/2014/main" id="{C10BB9D6-41AE-DA05-30AA-67F0770BD734}"/>
              </a:ext>
            </a:extLst>
          </p:cNvPr>
          <p:cNvSpPr/>
          <p:nvPr/>
        </p:nvSpPr>
        <p:spPr>
          <a:xfrm>
            <a:off x="5093085"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184358540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18D4A-1E7F-5C51-7F30-A7C8B39040F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7D09997-AFD4-2668-9A16-FE8B7AF5698D}"/>
              </a:ext>
            </a:extLst>
          </p:cNvPr>
          <p:cNvSpPr txBox="1"/>
          <p:nvPr/>
        </p:nvSpPr>
        <p:spPr>
          <a:xfrm>
            <a:off x="486779" y="434268"/>
            <a:ext cx="3512500" cy="646331"/>
          </a:xfrm>
          <a:prstGeom prst="rect">
            <a:avLst/>
          </a:prstGeom>
          <a:noFill/>
        </p:spPr>
        <p:txBody>
          <a:bodyPr wrap="none" rtlCol="0">
            <a:spAutoFit/>
          </a:bodyPr>
          <a:lstStyle/>
          <a:p>
            <a:r>
              <a:rPr lang="en-GB" sz="3600" b="1" dirty="0">
                <a:latin typeface="+mj-lt"/>
              </a:rPr>
              <a:t>The Solution</a:t>
            </a:r>
          </a:p>
        </p:txBody>
      </p:sp>
      <p:pic>
        <p:nvPicPr>
          <p:cNvPr id="6" name="Graphic 5" descr="Clipboard Mixed outline">
            <a:extLst>
              <a:ext uri="{FF2B5EF4-FFF2-40B4-BE49-F238E27FC236}">
                <a16:creationId xmlns:a16="http://schemas.microsoft.com/office/drawing/2014/main" id="{AE917BBF-9924-0C71-E42D-A6A1C9D4792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28948" y="-171450"/>
            <a:ext cx="9715500" cy="9715500"/>
          </a:xfrm>
          <a:prstGeom prst="rect">
            <a:avLst/>
          </a:prstGeom>
        </p:spPr>
      </p:pic>
      <p:sp>
        <p:nvSpPr>
          <p:cNvPr id="7" name="TextBox 6">
            <a:extLst>
              <a:ext uri="{FF2B5EF4-FFF2-40B4-BE49-F238E27FC236}">
                <a16:creationId xmlns:a16="http://schemas.microsoft.com/office/drawing/2014/main" id="{51F6A074-DA76-0CDD-2A7E-CA6571D21B77}"/>
              </a:ext>
            </a:extLst>
          </p:cNvPr>
          <p:cNvSpPr txBox="1"/>
          <p:nvPr/>
        </p:nvSpPr>
        <p:spPr>
          <a:xfrm>
            <a:off x="486779" y="1385998"/>
            <a:ext cx="5520829" cy="3982500"/>
          </a:xfrm>
          <a:prstGeom prst="rect">
            <a:avLst/>
          </a:prstGeom>
          <a:noFill/>
        </p:spPr>
        <p:txBody>
          <a:bodyPr wrap="square" rtlCol="0">
            <a:spAutoFit/>
          </a:bodyPr>
          <a:lstStyle/>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Iteration 1:</a:t>
            </a: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	Building multiple controllers and comparing them using the same game and seeing how fun people find a game with the individual inputs being the independent variable.</a:t>
            </a:r>
          </a:p>
          <a:p>
            <a:pPr>
              <a:lnSpc>
                <a:spcPct val="115000"/>
              </a:lnSpc>
              <a:spcAft>
                <a:spcPts val="800"/>
              </a:spcAft>
            </a:pPr>
            <a:endParaRPr lang="en-GB" i="1" kern="100" dirty="0">
              <a:solidFill>
                <a:schemeClr val="tx1">
                  <a:lumMod val="50000"/>
                </a:schemeClr>
              </a:solidFill>
              <a:ea typeface="Lexend Deca" pitchFamily="2" charset="0"/>
              <a:cs typeface="Times New Roman" panose="02020603050405020304" pitchFamily="18" charset="0"/>
            </a:endParaRP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Iteration 2:</a:t>
            </a: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	Building a single controller, with lots of different input methods and measuring how much that is preferred over traditional inputs.</a:t>
            </a:r>
          </a:p>
        </p:txBody>
      </p:sp>
      <p:sp>
        <p:nvSpPr>
          <p:cNvPr id="8" name="Rectangle 7">
            <a:extLst>
              <a:ext uri="{FF2B5EF4-FFF2-40B4-BE49-F238E27FC236}">
                <a16:creationId xmlns:a16="http://schemas.microsoft.com/office/drawing/2014/main" id="{C0E4361E-312C-E982-9187-49272FAEB504}"/>
              </a:ext>
            </a:extLst>
          </p:cNvPr>
          <p:cNvSpPr/>
          <p:nvPr/>
        </p:nvSpPr>
        <p:spPr>
          <a:xfrm flipV="1">
            <a:off x="486778" y="1080597"/>
            <a:ext cx="6073565" cy="658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E8C37B3-D042-305A-2FD8-C5225A999E71}"/>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Top Corners Rounded 11">
            <a:extLst>
              <a:ext uri="{FF2B5EF4-FFF2-40B4-BE49-F238E27FC236}">
                <a16:creationId xmlns:a16="http://schemas.microsoft.com/office/drawing/2014/main" id="{C502F958-6559-07B2-D1DC-C530D68EEF48}"/>
              </a:ext>
            </a:extLst>
          </p:cNvPr>
          <p:cNvSpPr/>
          <p:nvPr/>
        </p:nvSpPr>
        <p:spPr>
          <a:xfrm>
            <a:off x="128273" y="6066313"/>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13" name="Rectangle: Top Corners Rounded 12">
            <a:extLst>
              <a:ext uri="{FF2B5EF4-FFF2-40B4-BE49-F238E27FC236}">
                <a16:creationId xmlns:a16="http://schemas.microsoft.com/office/drawing/2014/main" id="{336948A3-EC08-EDF6-5E78-674F368DD802}"/>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14" name="Rectangle: Top Corners Rounded 13">
            <a:extLst>
              <a:ext uri="{FF2B5EF4-FFF2-40B4-BE49-F238E27FC236}">
                <a16:creationId xmlns:a16="http://schemas.microsoft.com/office/drawing/2014/main" id="{9F079928-171F-6606-B9EA-A4727938CF09}"/>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15" name="Rectangle: Top Corners Rounded 14">
            <a:extLst>
              <a:ext uri="{FF2B5EF4-FFF2-40B4-BE49-F238E27FC236}">
                <a16:creationId xmlns:a16="http://schemas.microsoft.com/office/drawing/2014/main" id="{572E32E5-13F1-9F28-20D7-47438AD26E01}"/>
              </a:ext>
            </a:extLst>
          </p:cNvPr>
          <p:cNvSpPr/>
          <p:nvPr/>
        </p:nvSpPr>
        <p:spPr>
          <a:xfrm>
            <a:off x="5093085"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516450048"/>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541A9-C054-03F1-F5CF-BAFE024FAB80}"/>
            </a:ext>
          </a:extLst>
        </p:cNvPr>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782FA408-17EF-322E-0328-CA0FBFAA02A0}"/>
              </a:ext>
            </a:extLst>
          </p:cNvPr>
          <p:cNvSpPr/>
          <p:nvPr/>
        </p:nvSpPr>
        <p:spPr>
          <a:xfrm>
            <a:off x="677049" y="3162057"/>
            <a:ext cx="5330559" cy="1936170"/>
          </a:xfrm>
          <a:prstGeom prst="roundRect">
            <a:avLst>
              <a:gd name="adj" fmla="val 50000"/>
            </a:avLst>
          </a:prstGeom>
          <a:solidFill>
            <a:srgbClr val="635349"/>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AC84806A-7ED1-287B-C9B3-D6A3A6D9B71A}"/>
              </a:ext>
            </a:extLst>
          </p:cNvPr>
          <p:cNvSpPr txBox="1"/>
          <p:nvPr/>
        </p:nvSpPr>
        <p:spPr>
          <a:xfrm>
            <a:off x="486779" y="434268"/>
            <a:ext cx="3789820" cy="646331"/>
          </a:xfrm>
          <a:prstGeom prst="rect">
            <a:avLst/>
          </a:prstGeom>
          <a:noFill/>
        </p:spPr>
        <p:txBody>
          <a:bodyPr wrap="none" rtlCol="0">
            <a:spAutoFit/>
          </a:bodyPr>
          <a:lstStyle/>
          <a:p>
            <a:r>
              <a:rPr lang="en-GB" sz="3600" b="1" dirty="0">
                <a:latin typeface="+mj-lt"/>
              </a:rPr>
              <a:t>Demonstration</a:t>
            </a:r>
          </a:p>
        </p:txBody>
      </p:sp>
      <p:pic>
        <p:nvPicPr>
          <p:cNvPr id="6" name="Graphique 6" descr="Projector screen">
            <a:extLst>
              <a:ext uri="{FF2B5EF4-FFF2-40B4-BE49-F238E27FC236}">
                <a16:creationId xmlns:a16="http://schemas.microsoft.com/office/drawing/2014/main" id="{91C0C374-29A2-8A7F-270F-879AE1F59D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8948" y="-171450"/>
            <a:ext cx="9715500" cy="9715500"/>
          </a:xfrm>
          <a:prstGeom prst="rect">
            <a:avLst/>
          </a:prstGeom>
        </p:spPr>
      </p:pic>
      <p:sp>
        <p:nvSpPr>
          <p:cNvPr id="7" name="TextBox 6">
            <a:extLst>
              <a:ext uri="{FF2B5EF4-FFF2-40B4-BE49-F238E27FC236}">
                <a16:creationId xmlns:a16="http://schemas.microsoft.com/office/drawing/2014/main" id="{75207C9D-BD16-F3D8-0412-717C7CEB8FE2}"/>
              </a:ext>
            </a:extLst>
          </p:cNvPr>
          <p:cNvSpPr txBox="1"/>
          <p:nvPr/>
        </p:nvSpPr>
        <p:spPr>
          <a:xfrm>
            <a:off x="486779" y="1385998"/>
            <a:ext cx="5520829" cy="386644"/>
          </a:xfrm>
          <a:prstGeom prst="rect">
            <a:avLst/>
          </a:prstGeom>
          <a:noFill/>
        </p:spPr>
        <p:txBody>
          <a:bodyPr wrap="square" rtlCol="0">
            <a:spAutoFit/>
          </a:bodyPr>
          <a:lstStyle/>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Demonstration video of Gameplay</a:t>
            </a:r>
          </a:p>
        </p:txBody>
      </p:sp>
      <p:sp>
        <p:nvSpPr>
          <p:cNvPr id="8" name="Rectangle 7">
            <a:extLst>
              <a:ext uri="{FF2B5EF4-FFF2-40B4-BE49-F238E27FC236}">
                <a16:creationId xmlns:a16="http://schemas.microsoft.com/office/drawing/2014/main" id="{157D2C29-69CD-89D9-7C07-C32CB579B086}"/>
              </a:ext>
            </a:extLst>
          </p:cNvPr>
          <p:cNvSpPr/>
          <p:nvPr/>
        </p:nvSpPr>
        <p:spPr>
          <a:xfrm flipV="1">
            <a:off x="486778" y="1080597"/>
            <a:ext cx="6073565" cy="658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73008F9-7350-C4C9-3A51-62E0AF2C70E7}"/>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Top Corners Rounded 11">
            <a:extLst>
              <a:ext uri="{FF2B5EF4-FFF2-40B4-BE49-F238E27FC236}">
                <a16:creationId xmlns:a16="http://schemas.microsoft.com/office/drawing/2014/main" id="{17FEE992-2F1E-D25D-8BFF-3513CA8ED6BC}"/>
              </a:ext>
            </a:extLst>
          </p:cNvPr>
          <p:cNvSpPr/>
          <p:nvPr/>
        </p:nvSpPr>
        <p:spPr>
          <a:xfrm>
            <a:off x="128273" y="6066313"/>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13" name="Rectangle: Top Corners Rounded 12">
            <a:extLst>
              <a:ext uri="{FF2B5EF4-FFF2-40B4-BE49-F238E27FC236}">
                <a16:creationId xmlns:a16="http://schemas.microsoft.com/office/drawing/2014/main" id="{56D12B49-0F46-7BF7-A614-29FE8E1FE283}"/>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14" name="Rectangle: Top Corners Rounded 13">
            <a:extLst>
              <a:ext uri="{FF2B5EF4-FFF2-40B4-BE49-F238E27FC236}">
                <a16:creationId xmlns:a16="http://schemas.microsoft.com/office/drawing/2014/main" id="{A9F16887-1554-E54B-DB37-6584E1E11D48}"/>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15" name="Rectangle: Top Corners Rounded 14">
            <a:extLst>
              <a:ext uri="{FF2B5EF4-FFF2-40B4-BE49-F238E27FC236}">
                <a16:creationId xmlns:a16="http://schemas.microsoft.com/office/drawing/2014/main" id="{956E0E1A-50CA-416A-5404-950DF48AF52B}"/>
              </a:ext>
            </a:extLst>
          </p:cNvPr>
          <p:cNvSpPr/>
          <p:nvPr/>
        </p:nvSpPr>
        <p:spPr>
          <a:xfrm>
            <a:off x="5093085"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pic>
        <p:nvPicPr>
          <p:cNvPr id="19" name="Online Media 18" title="Beyond Buttons - Gameplay Video">
            <a:hlinkClick r:id="" action="ppaction://media"/>
            <a:extLst>
              <a:ext uri="{FF2B5EF4-FFF2-40B4-BE49-F238E27FC236}">
                <a16:creationId xmlns:a16="http://schemas.microsoft.com/office/drawing/2014/main" id="{E91D2258-68C0-69ED-9ECA-D77401714127}"/>
              </a:ext>
            </a:extLst>
          </p:cNvPr>
          <p:cNvPicPr>
            <a:picLocks noRot="1" noChangeAspect="1"/>
          </p:cNvPicPr>
          <p:nvPr>
            <a:videoFile r:link="rId1"/>
          </p:nvPr>
        </p:nvPicPr>
        <p:blipFill>
          <a:blip r:embed="rId5"/>
          <a:srcRect l="16599" r="16979"/>
          <a:stretch/>
        </p:blipFill>
        <p:spPr>
          <a:xfrm>
            <a:off x="6877050" y="66675"/>
            <a:ext cx="5238750" cy="5915364"/>
          </a:xfrm>
          <a:prstGeom prst="rect">
            <a:avLst/>
          </a:prstGeom>
          <a:ln>
            <a:solidFill>
              <a:schemeClr val="accent1"/>
            </a:solidFill>
          </a:ln>
        </p:spPr>
      </p:pic>
      <p:sp>
        <p:nvSpPr>
          <p:cNvPr id="24" name="TextBox 23">
            <a:extLst>
              <a:ext uri="{FF2B5EF4-FFF2-40B4-BE49-F238E27FC236}">
                <a16:creationId xmlns:a16="http://schemas.microsoft.com/office/drawing/2014/main" id="{64118FE6-B1B2-3137-5F3D-52BA72D18CC4}"/>
              </a:ext>
            </a:extLst>
          </p:cNvPr>
          <p:cNvSpPr txBox="1"/>
          <p:nvPr/>
        </p:nvSpPr>
        <p:spPr>
          <a:xfrm>
            <a:off x="3778581" y="4514502"/>
            <a:ext cx="1898277" cy="369332"/>
          </a:xfrm>
          <a:prstGeom prst="rect">
            <a:avLst/>
          </a:prstGeom>
          <a:noFill/>
        </p:spPr>
        <p:txBody>
          <a:bodyPr wrap="none" rtlCol="0">
            <a:spAutoFit/>
          </a:bodyPr>
          <a:lstStyle/>
          <a:p>
            <a:r>
              <a:rPr lang="en-GB" dirty="0"/>
              <a:t>Play in Browser</a:t>
            </a:r>
          </a:p>
        </p:txBody>
      </p:sp>
      <p:sp>
        <p:nvSpPr>
          <p:cNvPr id="22" name="Action Button: Go Forward or Next 21">
            <a:hlinkClick r:id="" action="ppaction://noaction" highlightClick="1"/>
            <a:extLst>
              <a:ext uri="{FF2B5EF4-FFF2-40B4-BE49-F238E27FC236}">
                <a16:creationId xmlns:a16="http://schemas.microsoft.com/office/drawing/2014/main" id="{B19FCFE2-3D69-4472-120B-8A99FF77D9E3}"/>
              </a:ext>
            </a:extLst>
          </p:cNvPr>
          <p:cNvSpPr/>
          <p:nvPr/>
        </p:nvSpPr>
        <p:spPr>
          <a:xfrm>
            <a:off x="1576199" y="3441868"/>
            <a:ext cx="1042416" cy="1042416"/>
          </a:xfrm>
          <a:prstGeom prst="actionButtonForwardNex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85574246-1EB0-0B86-F414-908068D5E1DA}"/>
              </a:ext>
            </a:extLst>
          </p:cNvPr>
          <p:cNvSpPr txBox="1"/>
          <p:nvPr/>
        </p:nvSpPr>
        <p:spPr>
          <a:xfrm>
            <a:off x="966328" y="4514502"/>
            <a:ext cx="2262158" cy="369332"/>
          </a:xfrm>
          <a:prstGeom prst="rect">
            <a:avLst/>
          </a:prstGeom>
          <a:noFill/>
        </p:spPr>
        <p:txBody>
          <a:bodyPr wrap="none" rtlCol="0">
            <a:spAutoFit/>
          </a:bodyPr>
          <a:lstStyle/>
          <a:p>
            <a:r>
              <a:rPr lang="en-GB" dirty="0"/>
              <a:t>Play in PowerPoint</a:t>
            </a:r>
          </a:p>
        </p:txBody>
      </p:sp>
      <p:sp>
        <p:nvSpPr>
          <p:cNvPr id="29" name="Action Button: Go Forward or Next 28">
            <a:hlinkClick r:id="rId6" highlightClick="1"/>
            <a:extLst>
              <a:ext uri="{FF2B5EF4-FFF2-40B4-BE49-F238E27FC236}">
                <a16:creationId xmlns:a16="http://schemas.microsoft.com/office/drawing/2014/main" id="{9F1BE593-FEF4-4EFB-7A78-BE3F49077CAF}"/>
              </a:ext>
            </a:extLst>
          </p:cNvPr>
          <p:cNvSpPr/>
          <p:nvPr/>
        </p:nvSpPr>
        <p:spPr>
          <a:xfrm>
            <a:off x="4133724" y="3441868"/>
            <a:ext cx="1042416" cy="1042416"/>
          </a:xfrm>
          <a:prstGeom prst="actionButtonForwardNex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6816072"/>
      </p:ext>
    </p:extLst>
  </p:cSld>
  <p:clrMapOvr>
    <a:masterClrMapping/>
  </p:clrMapOvr>
  <p:transition spd="med">
    <p:pull dir="u"/>
  </p:transition>
  <p:timing>
    <p:tnLst>
      <p:par>
        <p:cTn id="1" dur="indefinite" restart="never" nodeType="tmRoot">
          <p:childTnLst>
            <p:video>
              <p:cMediaNode vol="80000">
                <p:cTn id="2" fill="hold" display="0">
                  <p:stCondLst>
                    <p:cond delay="indefinite"/>
                  </p:stCondLst>
                </p:cTn>
                <p:tgtEl>
                  <p:spTgt spid="19"/>
                </p:tgtEl>
              </p:cMediaNode>
            </p:video>
            <p:seq concurrent="1" nextAc="seek">
              <p:cTn id="3" restart="whenNotActive" fill="hold" evtFilter="cancelBubble" nodeType="interactiveSeq">
                <p:stCondLst>
                  <p:cond evt="onClick" delay="0">
                    <p:tgtEl>
                      <p:spTgt spid="22"/>
                    </p:tgtEl>
                  </p:cond>
                </p:stCondLst>
                <p:endSync evt="end" delay="0">
                  <p:rtn val="all"/>
                </p:endSync>
                <p:childTnLst>
                  <p:par>
                    <p:cTn id="4" fill="hold">
                      <p:stCondLst>
                        <p:cond delay="0"/>
                      </p:stCondLst>
                      <p:childTnLst>
                        <p:par>
                          <p:cTn id="5" fill="hold">
                            <p:stCondLst>
                              <p:cond delay="0"/>
                            </p:stCondLst>
                            <p:childTnLst>
                              <p:par>
                                <p:cTn id="6" presetID="10" presetClass="entr" presetSubtype="0" fill="hold" nodeType="clickEffect">
                                  <p:stCondLst>
                                    <p:cond delay="0"/>
                                  </p:stCondLst>
                                  <p:childTnLst>
                                    <p:set>
                                      <p:cBhvr>
                                        <p:cTn id="7" dur="1" fill="hold">
                                          <p:stCondLst>
                                            <p:cond delay="0"/>
                                          </p:stCondLst>
                                        </p:cTn>
                                        <p:tgtEl>
                                          <p:spTgt spid="19"/>
                                        </p:tgtEl>
                                        <p:attrNameLst>
                                          <p:attrName>style.visibility</p:attrName>
                                        </p:attrNameLst>
                                      </p:cBhvr>
                                      <p:to>
                                        <p:strVal val="visible"/>
                                      </p:to>
                                    </p:set>
                                    <p:animEffect transition="in" filter="fade">
                                      <p:cBhvr>
                                        <p:cTn id="8" dur="500"/>
                                        <p:tgtEl>
                                          <p:spTgt spid="19"/>
                                        </p:tgtEl>
                                      </p:cBhvr>
                                    </p:animEffect>
                                  </p:childTnLst>
                                </p:cTn>
                              </p:par>
                              <p:par>
                                <p:cTn id="9" presetID="10" presetClass="exit" presetSubtype="0" fill="hold" nodeType="with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500"/>
                            </p:stCondLst>
                            <p:childTnLst>
                              <p:par>
                                <p:cTn id="13" presetID="1" presetClass="mediacall" presetSubtype="0" fill="hold" nodeType="afterEffect">
                                  <p:stCondLst>
                                    <p:cond delay="0"/>
                                  </p:stCondLst>
                                  <p:childTnLst>
                                    <p:cmd type="call" cmd="playFrom(0.0)">
                                      <p:cBhvr>
                                        <p:cTn id="14" dur="1" fill="hold"/>
                                        <p:tgtEl>
                                          <p:spTgt spid="19"/>
                                        </p:tgtEl>
                                      </p:cBhvr>
                                    </p:cmd>
                                  </p:childTnLst>
                                </p:cTn>
                              </p:par>
                            </p:childTnLst>
                          </p:cTn>
                        </p:par>
                      </p:childTnLst>
                    </p:cTn>
                  </p:par>
                </p:childTnLst>
              </p:cTn>
              <p:nextCondLst>
                <p:cond evt="onClick" delay="0">
                  <p:tgtEl>
                    <p:spTgt spid="2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1000B-2D89-AEBC-B319-C64C724F928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F4FC7F1-4A3B-706F-1BA1-14BA50C3EF70}"/>
              </a:ext>
            </a:extLst>
          </p:cNvPr>
          <p:cNvSpPr txBox="1"/>
          <p:nvPr/>
        </p:nvSpPr>
        <p:spPr>
          <a:xfrm>
            <a:off x="486779" y="434268"/>
            <a:ext cx="6285695" cy="646331"/>
          </a:xfrm>
          <a:prstGeom prst="rect">
            <a:avLst/>
          </a:prstGeom>
          <a:noFill/>
        </p:spPr>
        <p:txBody>
          <a:bodyPr wrap="none" rtlCol="0">
            <a:spAutoFit/>
          </a:bodyPr>
          <a:lstStyle/>
          <a:p>
            <a:r>
              <a:rPr lang="en-GB" sz="3600" b="1" dirty="0">
                <a:latin typeface="+mj-lt"/>
              </a:rPr>
              <a:t>Feasibility of Project</a:t>
            </a:r>
          </a:p>
        </p:txBody>
      </p:sp>
      <p:pic>
        <p:nvPicPr>
          <p:cNvPr id="6" name="Gráfico 54" descr="Business Growth">
            <a:extLst>
              <a:ext uri="{FF2B5EF4-FFF2-40B4-BE49-F238E27FC236}">
                <a16:creationId xmlns:a16="http://schemas.microsoft.com/office/drawing/2014/main" id="{45AC66B7-9A64-0412-7BCE-A58ED10ED4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8948" y="-171450"/>
            <a:ext cx="9715500" cy="9715500"/>
          </a:xfrm>
          <a:prstGeom prst="rect">
            <a:avLst/>
          </a:prstGeom>
        </p:spPr>
      </p:pic>
      <p:sp>
        <p:nvSpPr>
          <p:cNvPr id="7" name="TextBox 6">
            <a:extLst>
              <a:ext uri="{FF2B5EF4-FFF2-40B4-BE49-F238E27FC236}">
                <a16:creationId xmlns:a16="http://schemas.microsoft.com/office/drawing/2014/main" id="{73012C65-FE51-7E5B-F984-9704E71EE621}"/>
              </a:ext>
            </a:extLst>
          </p:cNvPr>
          <p:cNvSpPr txBox="1"/>
          <p:nvPr/>
        </p:nvSpPr>
        <p:spPr>
          <a:xfrm>
            <a:off x="486779" y="1385998"/>
            <a:ext cx="5520829" cy="3755772"/>
          </a:xfrm>
          <a:prstGeom prst="rect">
            <a:avLst/>
          </a:prstGeom>
          <a:noFill/>
        </p:spPr>
        <p:txBody>
          <a:bodyPr wrap="square" rtlCol="0">
            <a:spAutoFit/>
          </a:bodyPr>
          <a:lstStyle/>
          <a:p>
            <a:pPr marL="285750" indent="-285750">
              <a:lnSpc>
                <a:spcPct val="115000"/>
              </a:lnSpc>
              <a:spcAft>
                <a:spcPts val="800"/>
              </a:spcAft>
              <a:buFont typeface="Arial" panose="020B0604020202020204" pitchFamily="34" charset="0"/>
              <a:buChar char="•"/>
            </a:pPr>
            <a:r>
              <a:rPr lang="en-GB" sz="1800" i="1" kern="100" dirty="0">
                <a:solidFill>
                  <a:schemeClr val="tx1">
                    <a:lumMod val="50000"/>
                  </a:schemeClr>
                </a:solidFill>
                <a:effectLst/>
                <a:ea typeface="Lexend Deca" pitchFamily="2" charset="0"/>
                <a:cs typeface="Times New Roman" panose="02020603050405020304" pitchFamily="18" charset="0"/>
              </a:rPr>
              <a:t>Is this viable in industry?</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Wii</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ffectLst/>
                <a:ea typeface="Lexend Deca" pitchFamily="2" charset="0"/>
                <a:cs typeface="Times New Roman" panose="02020603050405020304" pitchFamily="18" charset="0"/>
              </a:rPr>
              <a:t>Racing Rigs</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Staffs Arcade Cabinet</a:t>
            </a:r>
            <a:endParaRPr lang="en-GB" i="1" kern="100" dirty="0">
              <a:solidFill>
                <a:schemeClr val="tx1">
                  <a:lumMod val="50000"/>
                </a:schemeClr>
              </a:solidFill>
              <a:effectLst/>
              <a:ea typeface="Lexend Deca" pitchFamily="2"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Is there a gap in the market?</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GradEX</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Experimental Games Production</a:t>
            </a:r>
          </a:p>
          <a:p>
            <a:pPr lvl="2">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(Only Course In UK)</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Not How Games Are Designed</a:t>
            </a:r>
          </a:p>
        </p:txBody>
      </p:sp>
      <p:sp>
        <p:nvSpPr>
          <p:cNvPr id="8" name="Rectangle 7">
            <a:extLst>
              <a:ext uri="{FF2B5EF4-FFF2-40B4-BE49-F238E27FC236}">
                <a16:creationId xmlns:a16="http://schemas.microsoft.com/office/drawing/2014/main" id="{E5A96E33-5B10-5BE9-284A-057166A55457}"/>
              </a:ext>
            </a:extLst>
          </p:cNvPr>
          <p:cNvSpPr/>
          <p:nvPr/>
        </p:nvSpPr>
        <p:spPr>
          <a:xfrm flipV="1">
            <a:off x="486778" y="1080597"/>
            <a:ext cx="6073565" cy="65869"/>
          </a:xfrm>
          <a:prstGeom prst="rect">
            <a:avLst/>
          </a:prstGeom>
          <a:solidFill>
            <a:srgbClr val="9F5F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8C9635B-7C92-F67F-4A44-E46B6FCAFB16}"/>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Top Corners Rounded 11">
            <a:extLst>
              <a:ext uri="{FF2B5EF4-FFF2-40B4-BE49-F238E27FC236}">
                <a16:creationId xmlns:a16="http://schemas.microsoft.com/office/drawing/2014/main" id="{ACFA10AB-E4F9-9DF4-1755-443C4B459610}"/>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13" name="Rectangle: Top Corners Rounded 12">
            <a:extLst>
              <a:ext uri="{FF2B5EF4-FFF2-40B4-BE49-F238E27FC236}">
                <a16:creationId xmlns:a16="http://schemas.microsoft.com/office/drawing/2014/main" id="{B67D64EE-200E-EF29-63BF-644DCEA8B6CE}"/>
              </a:ext>
            </a:extLst>
          </p:cNvPr>
          <p:cNvSpPr/>
          <p:nvPr/>
        </p:nvSpPr>
        <p:spPr>
          <a:xfrm>
            <a:off x="1783209"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14" name="Rectangle: Top Corners Rounded 13">
            <a:extLst>
              <a:ext uri="{FF2B5EF4-FFF2-40B4-BE49-F238E27FC236}">
                <a16:creationId xmlns:a16="http://schemas.microsoft.com/office/drawing/2014/main" id="{6E973292-9CEE-ECFF-1460-5EDF0F901E47}"/>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15" name="Rectangle: Top Corners Rounded 14">
            <a:extLst>
              <a:ext uri="{FF2B5EF4-FFF2-40B4-BE49-F238E27FC236}">
                <a16:creationId xmlns:a16="http://schemas.microsoft.com/office/drawing/2014/main" id="{654B00EF-1113-4708-A591-41B14DC4ECEF}"/>
              </a:ext>
            </a:extLst>
          </p:cNvPr>
          <p:cNvSpPr/>
          <p:nvPr/>
        </p:nvSpPr>
        <p:spPr>
          <a:xfrm>
            <a:off x="5093085"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315451043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6FF2B-4B35-244A-CF38-D6C15A10888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0BCE59E-B199-7FD5-ADCE-66AD98FA2D2D}"/>
              </a:ext>
            </a:extLst>
          </p:cNvPr>
          <p:cNvSpPr txBox="1"/>
          <p:nvPr/>
        </p:nvSpPr>
        <p:spPr>
          <a:xfrm>
            <a:off x="486779" y="434268"/>
            <a:ext cx="4621778" cy="646331"/>
          </a:xfrm>
          <a:prstGeom prst="rect">
            <a:avLst/>
          </a:prstGeom>
          <a:noFill/>
        </p:spPr>
        <p:txBody>
          <a:bodyPr wrap="none" rtlCol="0">
            <a:spAutoFit/>
          </a:bodyPr>
          <a:lstStyle/>
          <a:p>
            <a:r>
              <a:rPr lang="en-GB" sz="3600" b="1" dirty="0">
                <a:latin typeface="+mj-lt"/>
              </a:rPr>
              <a:t>Existing Systems</a:t>
            </a:r>
          </a:p>
        </p:txBody>
      </p:sp>
      <p:pic>
        <p:nvPicPr>
          <p:cNvPr id="6" name="Gráfico 54" descr="USB outline">
            <a:extLst>
              <a:ext uri="{FF2B5EF4-FFF2-40B4-BE49-F238E27FC236}">
                <a16:creationId xmlns:a16="http://schemas.microsoft.com/office/drawing/2014/main" id="{287E1F4A-0B46-2189-75FA-76857A429B9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28948" y="-171450"/>
            <a:ext cx="9715500" cy="9715500"/>
          </a:xfrm>
          <a:prstGeom prst="rect">
            <a:avLst/>
          </a:prstGeom>
        </p:spPr>
      </p:pic>
      <p:sp>
        <p:nvSpPr>
          <p:cNvPr id="7" name="TextBox 6">
            <a:extLst>
              <a:ext uri="{FF2B5EF4-FFF2-40B4-BE49-F238E27FC236}">
                <a16:creationId xmlns:a16="http://schemas.microsoft.com/office/drawing/2014/main" id="{C11061C8-D816-C56F-1694-5F35DB651AA1}"/>
              </a:ext>
            </a:extLst>
          </p:cNvPr>
          <p:cNvSpPr txBox="1"/>
          <p:nvPr/>
        </p:nvSpPr>
        <p:spPr>
          <a:xfrm>
            <a:off x="486779" y="1385998"/>
            <a:ext cx="5520829" cy="2492349"/>
          </a:xfrm>
          <a:prstGeom prst="rect">
            <a:avLst/>
          </a:prstGeom>
          <a:noFill/>
        </p:spPr>
        <p:txBody>
          <a:bodyPr wrap="square" rtlCol="0">
            <a:spAutoFit/>
          </a:bodyPr>
          <a:lstStyle/>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Special effect</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Support for Disabilities</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Therapy Routes</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EGX Leftfield</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Steel Battalion (~£300)</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Museums	</a:t>
            </a:r>
          </a:p>
        </p:txBody>
      </p:sp>
      <p:sp>
        <p:nvSpPr>
          <p:cNvPr id="8" name="Rectangle 7">
            <a:extLst>
              <a:ext uri="{FF2B5EF4-FFF2-40B4-BE49-F238E27FC236}">
                <a16:creationId xmlns:a16="http://schemas.microsoft.com/office/drawing/2014/main" id="{6E6D9649-7661-11DE-52D6-0D36428CB90C}"/>
              </a:ext>
            </a:extLst>
          </p:cNvPr>
          <p:cNvSpPr/>
          <p:nvPr/>
        </p:nvSpPr>
        <p:spPr>
          <a:xfrm flipV="1">
            <a:off x="486778" y="1080597"/>
            <a:ext cx="6073565" cy="65869"/>
          </a:xfrm>
          <a:prstGeom prst="rect">
            <a:avLst/>
          </a:prstGeom>
          <a:solidFill>
            <a:srgbClr val="9F5F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1A43CB0-C002-079B-D80C-36B4C24E8E68}"/>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Top Corners Rounded 11">
            <a:extLst>
              <a:ext uri="{FF2B5EF4-FFF2-40B4-BE49-F238E27FC236}">
                <a16:creationId xmlns:a16="http://schemas.microsoft.com/office/drawing/2014/main" id="{31195293-1111-B9EB-5F1F-842D21CB0FF3}"/>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13" name="Rectangle: Top Corners Rounded 12">
            <a:extLst>
              <a:ext uri="{FF2B5EF4-FFF2-40B4-BE49-F238E27FC236}">
                <a16:creationId xmlns:a16="http://schemas.microsoft.com/office/drawing/2014/main" id="{CC8B6A33-B547-5A78-5306-9C25DB5879F6}"/>
              </a:ext>
            </a:extLst>
          </p:cNvPr>
          <p:cNvSpPr/>
          <p:nvPr/>
        </p:nvSpPr>
        <p:spPr>
          <a:xfrm>
            <a:off x="1783209"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14" name="Rectangle: Top Corners Rounded 13">
            <a:extLst>
              <a:ext uri="{FF2B5EF4-FFF2-40B4-BE49-F238E27FC236}">
                <a16:creationId xmlns:a16="http://schemas.microsoft.com/office/drawing/2014/main" id="{0A388CF3-A439-75BE-934D-7CF9C586145A}"/>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15" name="Rectangle: Top Corners Rounded 14">
            <a:extLst>
              <a:ext uri="{FF2B5EF4-FFF2-40B4-BE49-F238E27FC236}">
                <a16:creationId xmlns:a16="http://schemas.microsoft.com/office/drawing/2014/main" id="{F1FBB96B-A22E-1C7B-D71C-2001F22A6D20}"/>
              </a:ext>
            </a:extLst>
          </p:cNvPr>
          <p:cNvSpPr/>
          <p:nvPr/>
        </p:nvSpPr>
        <p:spPr>
          <a:xfrm>
            <a:off x="5093085"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969981938"/>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970F5-83EF-3B88-DEF1-C60776F9C11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CC8B9C7-6B05-073B-D19A-8AE88F6A4871}"/>
              </a:ext>
            </a:extLst>
          </p:cNvPr>
          <p:cNvSpPr txBox="1"/>
          <p:nvPr/>
        </p:nvSpPr>
        <p:spPr>
          <a:xfrm>
            <a:off x="486779" y="434268"/>
            <a:ext cx="2680542" cy="646331"/>
          </a:xfrm>
          <a:prstGeom prst="rect">
            <a:avLst/>
          </a:prstGeom>
          <a:noFill/>
        </p:spPr>
        <p:txBody>
          <a:bodyPr wrap="none" rtlCol="0">
            <a:spAutoFit/>
          </a:bodyPr>
          <a:lstStyle/>
          <a:p>
            <a:r>
              <a:rPr lang="en-GB" sz="3600" b="1" dirty="0">
                <a:latin typeface="+mj-lt"/>
              </a:rPr>
              <a:t>Circuitry</a:t>
            </a:r>
          </a:p>
        </p:txBody>
      </p:sp>
      <p:pic>
        <p:nvPicPr>
          <p:cNvPr id="6" name="Gráfico 54" descr="Battery outline">
            <a:extLst>
              <a:ext uri="{FF2B5EF4-FFF2-40B4-BE49-F238E27FC236}">
                <a16:creationId xmlns:a16="http://schemas.microsoft.com/office/drawing/2014/main" id="{82AAA921-CEAB-1294-87C0-0A9B4291574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28948" y="-171450"/>
            <a:ext cx="9715500" cy="9715500"/>
          </a:xfrm>
          <a:prstGeom prst="rect">
            <a:avLst/>
          </a:prstGeom>
        </p:spPr>
      </p:pic>
      <p:sp>
        <p:nvSpPr>
          <p:cNvPr id="7" name="TextBox 6">
            <a:extLst>
              <a:ext uri="{FF2B5EF4-FFF2-40B4-BE49-F238E27FC236}">
                <a16:creationId xmlns:a16="http://schemas.microsoft.com/office/drawing/2014/main" id="{F8690819-8F36-AEC3-8673-A61DC6C493C9}"/>
              </a:ext>
            </a:extLst>
          </p:cNvPr>
          <p:cNvSpPr txBox="1"/>
          <p:nvPr/>
        </p:nvSpPr>
        <p:spPr>
          <a:xfrm>
            <a:off x="486779" y="1385998"/>
            <a:ext cx="5520829" cy="4176913"/>
          </a:xfrm>
          <a:prstGeom prst="rect">
            <a:avLst/>
          </a:prstGeom>
          <a:noFill/>
        </p:spPr>
        <p:txBody>
          <a:bodyPr wrap="square" rtlCol="0">
            <a:spAutoFit/>
          </a:bodyPr>
          <a:lstStyle/>
          <a:p>
            <a:pPr marL="285750" indent="-285750">
              <a:lnSpc>
                <a:spcPct val="115000"/>
              </a:lnSpc>
              <a:spcAft>
                <a:spcPts val="800"/>
              </a:spcAft>
              <a:buFont typeface="Arial" panose="020B0604020202020204" pitchFamily="34" charset="0"/>
              <a:buChar char="•"/>
            </a:pPr>
            <a:r>
              <a:rPr lang="en-GB" sz="1800" i="1" kern="100" dirty="0">
                <a:solidFill>
                  <a:schemeClr val="tx1">
                    <a:lumMod val="50000"/>
                  </a:schemeClr>
                </a:solidFill>
                <a:effectLst/>
                <a:ea typeface="Lexend Deca" pitchFamily="2" charset="0"/>
                <a:cs typeface="Times New Roman" panose="02020603050405020304" pitchFamily="18" charset="0"/>
              </a:rPr>
              <a:t>Circuit components</a:t>
            </a:r>
            <a:endParaRPr lang="en-GB" i="1" kern="100" dirty="0">
              <a:solidFill>
                <a:schemeClr val="tx1">
                  <a:lumMod val="50000"/>
                </a:schemeClr>
              </a:solidFill>
              <a:ea typeface="Lexend Deca" pitchFamily="2" charset="0"/>
              <a:cs typeface="Times New Roman" panose="02020603050405020304" pitchFamily="18" charset="0"/>
            </a:endParaRP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ffectLst/>
                <a:ea typeface="Lexend Deca" pitchFamily="2" charset="0"/>
                <a:cs typeface="Times New Roman" panose="02020603050405020304" pitchFamily="18" charset="0"/>
              </a:rPr>
              <a:t>Development Boards</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Input sensors</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ffectLst/>
                <a:ea typeface="Lexend Deca" pitchFamily="2" charset="0"/>
                <a:cs typeface="Times New Roman" panose="02020603050405020304" pitchFamily="18" charset="0"/>
              </a:rPr>
              <a:t>Ultrasonic Ranging</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Dials &amp; Switches</a:t>
            </a:r>
            <a:endParaRPr lang="en-GB" i="1" kern="100" dirty="0">
              <a:solidFill>
                <a:schemeClr val="tx1">
                  <a:lumMod val="50000"/>
                </a:schemeClr>
              </a:solidFill>
              <a:effectLst/>
              <a:ea typeface="Lexend Deca" pitchFamily="2"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Output Systems</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ffectLst/>
                <a:ea typeface="Lexend Deca" pitchFamily="2" charset="0"/>
                <a:cs typeface="Times New Roman" panose="02020603050405020304" pitchFamily="18" charset="0"/>
              </a:rPr>
              <a:t>Printing</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Screens</a:t>
            </a:r>
          </a:p>
          <a:p>
            <a:pPr marL="742950" lvl="1" indent="-285750">
              <a:lnSpc>
                <a:spcPct val="115000"/>
              </a:lnSpc>
              <a:spcAft>
                <a:spcPts val="800"/>
              </a:spcAft>
              <a:buFont typeface="Arial" panose="020B0604020202020204" pitchFamily="34" charset="0"/>
              <a:buChar char="•"/>
            </a:pPr>
            <a:r>
              <a:rPr lang="en-GB" i="1" kern="100" dirty="0">
                <a:solidFill>
                  <a:schemeClr val="tx1">
                    <a:lumMod val="50000"/>
                  </a:schemeClr>
                </a:solidFill>
                <a:effectLst/>
                <a:ea typeface="Lexend Deca" pitchFamily="2" charset="0"/>
                <a:cs typeface="Times New Roman" panose="02020603050405020304" pitchFamily="18" charset="0"/>
              </a:rPr>
              <a:t>Vibration Motors</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Relating to Immersion</a:t>
            </a:r>
            <a:endParaRPr lang="en-GB" sz="1800" i="1" kern="100" dirty="0">
              <a:solidFill>
                <a:schemeClr val="tx1">
                  <a:lumMod val="50000"/>
                </a:schemeClr>
              </a:solidFill>
              <a:effectLst/>
              <a:ea typeface="Lexend Deca" pitchFamily="2" charset="0"/>
              <a:cs typeface="Times New Roman" panose="02020603050405020304" pitchFamily="18" charset="0"/>
            </a:endParaRPr>
          </a:p>
        </p:txBody>
      </p:sp>
      <p:sp>
        <p:nvSpPr>
          <p:cNvPr id="8" name="Rectangle 7">
            <a:extLst>
              <a:ext uri="{FF2B5EF4-FFF2-40B4-BE49-F238E27FC236}">
                <a16:creationId xmlns:a16="http://schemas.microsoft.com/office/drawing/2014/main" id="{6D16A6FB-29B8-CAA4-366E-B9DA5FABF1EF}"/>
              </a:ext>
            </a:extLst>
          </p:cNvPr>
          <p:cNvSpPr/>
          <p:nvPr/>
        </p:nvSpPr>
        <p:spPr>
          <a:xfrm flipV="1">
            <a:off x="486778" y="1080597"/>
            <a:ext cx="6073565" cy="65869"/>
          </a:xfrm>
          <a:prstGeom prst="rect">
            <a:avLst/>
          </a:prstGeom>
          <a:solidFill>
            <a:srgbClr val="9F5F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EE36ED54-55A6-3135-78D9-DB2B5E6E797F}"/>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Top Corners Rounded 2">
            <a:extLst>
              <a:ext uri="{FF2B5EF4-FFF2-40B4-BE49-F238E27FC236}">
                <a16:creationId xmlns:a16="http://schemas.microsoft.com/office/drawing/2014/main" id="{F4665EEA-D972-B2ED-500C-BEA23211DD11}"/>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4" name="Rectangle: Top Corners Rounded 3">
            <a:extLst>
              <a:ext uri="{FF2B5EF4-FFF2-40B4-BE49-F238E27FC236}">
                <a16:creationId xmlns:a16="http://schemas.microsoft.com/office/drawing/2014/main" id="{29C7ABB9-ECC7-CC38-C3F7-BFE225F32340}"/>
              </a:ext>
            </a:extLst>
          </p:cNvPr>
          <p:cNvSpPr/>
          <p:nvPr/>
        </p:nvSpPr>
        <p:spPr>
          <a:xfrm>
            <a:off x="1783209"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9" name="Rectangle: Top Corners Rounded 8">
            <a:extLst>
              <a:ext uri="{FF2B5EF4-FFF2-40B4-BE49-F238E27FC236}">
                <a16:creationId xmlns:a16="http://schemas.microsoft.com/office/drawing/2014/main" id="{BC56F5AC-8BD2-95B3-06FA-7FC575B3D590}"/>
              </a:ext>
            </a:extLst>
          </p:cNvPr>
          <p:cNvSpPr/>
          <p:nvPr/>
        </p:nvSpPr>
        <p:spPr>
          <a:xfrm>
            <a:off x="3438147"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10" name="Rectangle: Top Corners Rounded 9">
            <a:extLst>
              <a:ext uri="{FF2B5EF4-FFF2-40B4-BE49-F238E27FC236}">
                <a16:creationId xmlns:a16="http://schemas.microsoft.com/office/drawing/2014/main" id="{80ED8A9D-9F10-E573-3D89-C60D7C5373F9}"/>
              </a:ext>
            </a:extLst>
          </p:cNvPr>
          <p:cNvSpPr/>
          <p:nvPr/>
        </p:nvSpPr>
        <p:spPr>
          <a:xfrm>
            <a:off x="5093085"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Tree>
    <p:extLst>
      <p:ext uri="{BB962C8B-B14F-4D97-AF65-F5344CB8AC3E}">
        <p14:creationId xmlns:p14="http://schemas.microsoft.com/office/powerpoint/2010/main" val="3754690243"/>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82E7D-BB8A-6779-DD8B-604F7612E66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C7A4520-7468-6EC8-B8DC-BCD8CAB65E45}"/>
              </a:ext>
            </a:extLst>
          </p:cNvPr>
          <p:cNvSpPr txBox="1"/>
          <p:nvPr/>
        </p:nvSpPr>
        <p:spPr>
          <a:xfrm>
            <a:off x="486779" y="434268"/>
            <a:ext cx="2957861" cy="646331"/>
          </a:xfrm>
          <a:prstGeom prst="rect">
            <a:avLst/>
          </a:prstGeom>
          <a:noFill/>
        </p:spPr>
        <p:txBody>
          <a:bodyPr wrap="none" rtlCol="0">
            <a:spAutoFit/>
          </a:bodyPr>
          <a:lstStyle/>
          <a:p>
            <a:r>
              <a:rPr lang="en-GB" sz="3600" b="1" dirty="0">
                <a:latin typeface="+mj-lt"/>
              </a:rPr>
              <a:t>Controller</a:t>
            </a:r>
          </a:p>
        </p:txBody>
      </p:sp>
      <p:pic>
        <p:nvPicPr>
          <p:cNvPr id="6" name="Graphic 5" descr="Game controller">
            <a:extLst>
              <a:ext uri="{FF2B5EF4-FFF2-40B4-BE49-F238E27FC236}">
                <a16:creationId xmlns:a16="http://schemas.microsoft.com/office/drawing/2014/main" id="{46796C1D-6B96-D037-97D7-BFFAA4017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8948" y="-171450"/>
            <a:ext cx="9715500" cy="9715500"/>
          </a:xfrm>
          <a:prstGeom prst="rect">
            <a:avLst/>
          </a:prstGeom>
        </p:spPr>
      </p:pic>
      <p:sp>
        <p:nvSpPr>
          <p:cNvPr id="2" name="Rectangle 1">
            <a:extLst>
              <a:ext uri="{FF2B5EF4-FFF2-40B4-BE49-F238E27FC236}">
                <a16:creationId xmlns:a16="http://schemas.microsoft.com/office/drawing/2014/main" id="{184DA811-43ED-1673-F960-2D5B6A4507C2}"/>
              </a:ext>
            </a:extLst>
          </p:cNvPr>
          <p:cNvSpPr/>
          <p:nvPr/>
        </p:nvSpPr>
        <p:spPr>
          <a:xfrm flipV="1">
            <a:off x="486778" y="1080597"/>
            <a:ext cx="6073565" cy="65869"/>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0EA014DD-3AE2-7CDB-52F7-DC36691B6003}"/>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Top Corners Rounded 3">
            <a:extLst>
              <a:ext uri="{FF2B5EF4-FFF2-40B4-BE49-F238E27FC236}">
                <a16:creationId xmlns:a16="http://schemas.microsoft.com/office/drawing/2014/main" id="{1F8E594F-F25F-2229-0D33-ED043DB7443E}"/>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8" name="Rectangle: Top Corners Rounded 7">
            <a:extLst>
              <a:ext uri="{FF2B5EF4-FFF2-40B4-BE49-F238E27FC236}">
                <a16:creationId xmlns:a16="http://schemas.microsoft.com/office/drawing/2014/main" id="{FFDA0C02-1EF2-27D3-BA2A-ADE122C1DB47}"/>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9" name="Rectangle: Top Corners Rounded 8">
            <a:extLst>
              <a:ext uri="{FF2B5EF4-FFF2-40B4-BE49-F238E27FC236}">
                <a16:creationId xmlns:a16="http://schemas.microsoft.com/office/drawing/2014/main" id="{B651BD18-6F9C-4C33-EA14-91E5BA9561A7}"/>
              </a:ext>
            </a:extLst>
          </p:cNvPr>
          <p:cNvSpPr/>
          <p:nvPr/>
        </p:nvSpPr>
        <p:spPr>
          <a:xfrm>
            <a:off x="3438147"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10" name="Rectangle: Top Corners Rounded 9">
            <a:extLst>
              <a:ext uri="{FF2B5EF4-FFF2-40B4-BE49-F238E27FC236}">
                <a16:creationId xmlns:a16="http://schemas.microsoft.com/office/drawing/2014/main" id="{7A14C8D3-DB7C-6CD6-62A6-D4F7C2009180}"/>
              </a:ext>
            </a:extLst>
          </p:cNvPr>
          <p:cNvSpPr/>
          <p:nvPr/>
        </p:nvSpPr>
        <p:spPr>
          <a:xfrm>
            <a:off x="5093085"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pic>
        <p:nvPicPr>
          <p:cNvPr id="11" name="Picture 10" descr="A computer on a table&#10;&#10;AI-generated content may be incorrect.">
            <a:extLst>
              <a:ext uri="{FF2B5EF4-FFF2-40B4-BE49-F238E27FC236}">
                <a16:creationId xmlns:a16="http://schemas.microsoft.com/office/drawing/2014/main" id="{CA0240C0-2BDC-F4D3-8684-350D6123AE7D}"/>
              </a:ext>
            </a:extLst>
          </p:cNvPr>
          <p:cNvPicPr>
            <a:picLocks noChangeAspect="1"/>
          </p:cNvPicPr>
          <p:nvPr/>
        </p:nvPicPr>
        <p:blipFill>
          <a:blip r:embed="rId4"/>
          <a:stretch>
            <a:fillRect/>
          </a:stretch>
        </p:blipFill>
        <p:spPr>
          <a:xfrm>
            <a:off x="486778" y="1435278"/>
            <a:ext cx="5800900" cy="435218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Picture 11" descr="A computer on a table&#10;&#10;AI-generated content may be incorrect.">
            <a:extLst>
              <a:ext uri="{FF2B5EF4-FFF2-40B4-BE49-F238E27FC236}">
                <a16:creationId xmlns:a16="http://schemas.microsoft.com/office/drawing/2014/main" id="{097186CA-1ED9-2239-3F04-0BFADEF5DAAE}"/>
              </a:ext>
            </a:extLst>
          </p:cNvPr>
          <p:cNvPicPr>
            <a:picLocks noChangeAspect="1"/>
          </p:cNvPicPr>
          <p:nvPr/>
        </p:nvPicPr>
        <p:blipFill>
          <a:blip r:embed="rId5"/>
          <a:stretch>
            <a:fillRect/>
          </a:stretch>
        </p:blipFill>
        <p:spPr>
          <a:xfrm>
            <a:off x="729857" y="1613781"/>
            <a:ext cx="5672918" cy="425337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3" name="Picture 12" descr="A hand holding a box with buttons and buttons&#10;&#10;AI-generated content may be incorrect.">
            <a:extLst>
              <a:ext uri="{FF2B5EF4-FFF2-40B4-BE49-F238E27FC236}">
                <a16:creationId xmlns:a16="http://schemas.microsoft.com/office/drawing/2014/main" id="{A2406C94-6B01-674F-BB03-4A966B354C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94636" y="263851"/>
            <a:ext cx="4137087" cy="55236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7" name="TextBox 16">
            <a:extLst>
              <a:ext uri="{FF2B5EF4-FFF2-40B4-BE49-F238E27FC236}">
                <a16:creationId xmlns:a16="http://schemas.microsoft.com/office/drawing/2014/main" id="{24CD024E-BA19-A26D-BE91-147D93A10F13}"/>
              </a:ext>
            </a:extLst>
          </p:cNvPr>
          <p:cNvSpPr txBox="1"/>
          <p:nvPr/>
        </p:nvSpPr>
        <p:spPr>
          <a:xfrm>
            <a:off x="486779" y="1385998"/>
            <a:ext cx="5520829" cy="3334631"/>
          </a:xfrm>
          <a:prstGeom prst="rect">
            <a:avLst/>
          </a:prstGeom>
          <a:noFill/>
        </p:spPr>
        <p:txBody>
          <a:bodyPr wrap="square" rtlCol="0">
            <a:spAutoFit/>
          </a:bodyPr>
          <a:lstStyle/>
          <a:p>
            <a:pPr>
              <a:lnSpc>
                <a:spcPct val="115000"/>
              </a:lnSpc>
              <a:spcAft>
                <a:spcPts val="800"/>
              </a:spcAft>
            </a:pPr>
            <a:r>
              <a:rPr lang="en-GB" b="1" i="1" kern="100" dirty="0">
                <a:solidFill>
                  <a:schemeClr val="tx1">
                    <a:lumMod val="50000"/>
                  </a:schemeClr>
                </a:solidFill>
                <a:ea typeface="Lexend Deca" pitchFamily="2" charset="0"/>
                <a:cs typeface="Times New Roman" panose="02020603050405020304" pitchFamily="18" charset="0"/>
              </a:rPr>
              <a:t>B.E.A.C.O.N</a:t>
            </a:r>
            <a:endParaRPr lang="en-GB" sz="1800" i="1" kern="100" dirty="0">
              <a:solidFill>
                <a:schemeClr val="tx1">
                  <a:lumMod val="50000"/>
                </a:schemeClr>
              </a:solidFill>
              <a:effectLst/>
              <a:ea typeface="Lexend Deca" pitchFamily="2" charset="0"/>
              <a:cs typeface="Times New Roman" panose="02020603050405020304" pitchFamily="18" charset="0"/>
            </a:endParaRP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Components Included:</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4x Key Switches</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ffectLst/>
                <a:ea typeface="Lexend Deca" pitchFamily="2" charset="0"/>
                <a:cs typeface="Times New Roman" panose="02020603050405020304" pitchFamily="18" charset="0"/>
              </a:rPr>
              <a:t>RFID Reader</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a typeface="Lexend Deca" pitchFamily="2" charset="0"/>
                <a:cs typeface="Times New Roman" panose="02020603050405020304" pitchFamily="18" charset="0"/>
              </a:rPr>
              <a:t>4x4 Keypad</a:t>
            </a:r>
          </a:p>
          <a:p>
            <a:pPr marL="285750" indent="-285750">
              <a:lnSpc>
                <a:spcPct val="115000"/>
              </a:lnSpc>
              <a:spcAft>
                <a:spcPts val="800"/>
              </a:spcAft>
              <a:buFont typeface="Arial" panose="020B0604020202020204" pitchFamily="34" charset="0"/>
              <a:buChar char="•"/>
            </a:pPr>
            <a:r>
              <a:rPr lang="en-GB" i="1" kern="100" dirty="0">
                <a:solidFill>
                  <a:schemeClr val="tx1">
                    <a:lumMod val="50000"/>
                  </a:schemeClr>
                </a:solidFill>
                <a:effectLst/>
                <a:ea typeface="Lexend Deca" pitchFamily="2" charset="0"/>
                <a:cs typeface="Times New Roman" panose="02020603050405020304" pitchFamily="18" charset="0"/>
              </a:rPr>
              <a:t>LCD Screen</a:t>
            </a:r>
          </a:p>
          <a:p>
            <a:pPr marL="285750" indent="-285750">
              <a:lnSpc>
                <a:spcPct val="115000"/>
              </a:lnSpc>
              <a:spcAft>
                <a:spcPts val="800"/>
              </a:spcAft>
              <a:buFont typeface="Arial" panose="020B0604020202020204" pitchFamily="34" charset="0"/>
              <a:buChar char="•"/>
            </a:pPr>
            <a:endParaRPr lang="en-GB" i="1" kern="100" dirty="0">
              <a:solidFill>
                <a:schemeClr val="tx1">
                  <a:lumMod val="50000"/>
                </a:schemeClr>
              </a:solidFill>
              <a:effectLst/>
              <a:ea typeface="Lexend Deca" pitchFamily="2" charset="0"/>
              <a:cs typeface="Times New Roman" panose="02020603050405020304" pitchFamily="18" charset="0"/>
            </a:endParaRPr>
          </a:p>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Hot-Swappable </a:t>
            </a:r>
            <a:r>
              <a:rPr lang="en-GB" sz="1800" i="1" kern="100" dirty="0" err="1">
                <a:solidFill>
                  <a:schemeClr val="tx1">
                    <a:lumMod val="50000"/>
                  </a:schemeClr>
                </a:solidFill>
                <a:effectLst/>
                <a:ea typeface="Lexend Deca" pitchFamily="2" charset="0"/>
                <a:cs typeface="Times New Roman" panose="02020603050405020304" pitchFamily="18" charset="0"/>
              </a:rPr>
              <a:t>Intergration</a:t>
            </a:r>
            <a:endParaRPr lang="en-GB" sz="1800" i="1" kern="100" dirty="0">
              <a:solidFill>
                <a:schemeClr val="tx1">
                  <a:lumMod val="50000"/>
                </a:schemeClr>
              </a:solidFill>
              <a:effectLst/>
              <a:ea typeface="Lexend Deca" pitchFamily="2" charset="0"/>
              <a:cs typeface="Times New Roman" panose="02020603050405020304" pitchFamily="18" charset="0"/>
            </a:endParaRPr>
          </a:p>
        </p:txBody>
      </p:sp>
    </p:spTree>
    <p:extLst>
      <p:ext uri="{BB962C8B-B14F-4D97-AF65-F5344CB8AC3E}">
        <p14:creationId xmlns:p14="http://schemas.microsoft.com/office/powerpoint/2010/main" val="14390954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xit" presetSubtype="0" fill="hold"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7">
                                            <p:txEl>
                                              <p:pRg st="0" end="0"/>
                                            </p:txEl>
                                          </p:spTgt>
                                        </p:tgtEl>
                                        <p:attrNameLst>
                                          <p:attrName>style.visibility</p:attrName>
                                        </p:attrNameLst>
                                      </p:cBhvr>
                                      <p:to>
                                        <p:strVal val="visible"/>
                                      </p:to>
                                    </p:set>
                                    <p:animEffect transition="in" filter="fade">
                                      <p:cBhvr>
                                        <p:cTn id="29" dur="500"/>
                                        <p:tgtEl>
                                          <p:spTgt spid="17">
                                            <p:txEl>
                                              <p:pRg st="0" end="0"/>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animEffect transition="in" filter="fade">
                                      <p:cBhvr>
                                        <p:cTn id="33" dur="250"/>
                                        <p:tgtEl>
                                          <p:spTgt spid="17">
                                            <p:txEl>
                                              <p:pRg st="1" end="1"/>
                                            </p:txEl>
                                          </p:spTgt>
                                        </p:tgtEl>
                                      </p:cBhvr>
                                    </p:animEffect>
                                  </p:childTnLst>
                                </p:cTn>
                              </p:par>
                            </p:childTnLst>
                          </p:cTn>
                        </p:par>
                        <p:par>
                          <p:cTn id="34" fill="hold">
                            <p:stCondLst>
                              <p:cond delay="750"/>
                            </p:stCondLst>
                            <p:childTnLst>
                              <p:par>
                                <p:cTn id="35" presetID="10" presetClass="entr" presetSubtype="0" fill="hold" grpId="0" nodeType="after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animEffect transition="in" filter="fade">
                                      <p:cBhvr>
                                        <p:cTn id="37" dur="250"/>
                                        <p:tgtEl>
                                          <p:spTgt spid="17">
                                            <p:txEl>
                                              <p:pRg st="2" end="2"/>
                                            </p:txEl>
                                          </p:spTgt>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animEffect transition="in" filter="fade">
                                      <p:cBhvr>
                                        <p:cTn id="41" dur="250"/>
                                        <p:tgtEl>
                                          <p:spTgt spid="17">
                                            <p:txEl>
                                              <p:pRg st="3" end="3"/>
                                            </p:txEl>
                                          </p:spTgt>
                                        </p:tgtEl>
                                      </p:cBhvr>
                                    </p:animEffect>
                                  </p:childTnLst>
                                </p:cTn>
                              </p:par>
                            </p:childTnLst>
                          </p:cTn>
                        </p:par>
                        <p:par>
                          <p:cTn id="42" fill="hold">
                            <p:stCondLst>
                              <p:cond delay="1250"/>
                            </p:stCondLst>
                            <p:childTnLst>
                              <p:par>
                                <p:cTn id="43" presetID="10" presetClass="entr" presetSubtype="0" fill="hold" grpId="0" nodeType="afterEffect">
                                  <p:stCondLst>
                                    <p:cond delay="0"/>
                                  </p:stCondLst>
                                  <p:childTnLst>
                                    <p:set>
                                      <p:cBhvr>
                                        <p:cTn id="44" dur="1" fill="hold">
                                          <p:stCondLst>
                                            <p:cond delay="0"/>
                                          </p:stCondLst>
                                        </p:cTn>
                                        <p:tgtEl>
                                          <p:spTgt spid="17">
                                            <p:txEl>
                                              <p:pRg st="4" end="4"/>
                                            </p:txEl>
                                          </p:spTgt>
                                        </p:tgtEl>
                                        <p:attrNameLst>
                                          <p:attrName>style.visibility</p:attrName>
                                        </p:attrNameLst>
                                      </p:cBhvr>
                                      <p:to>
                                        <p:strVal val="visible"/>
                                      </p:to>
                                    </p:set>
                                    <p:animEffect transition="in" filter="fade">
                                      <p:cBhvr>
                                        <p:cTn id="45" dur="250"/>
                                        <p:tgtEl>
                                          <p:spTgt spid="17">
                                            <p:txEl>
                                              <p:pRg st="4" end="4"/>
                                            </p:txEl>
                                          </p:spTgt>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7">
                                            <p:txEl>
                                              <p:pRg st="5" end="5"/>
                                            </p:txEl>
                                          </p:spTgt>
                                        </p:tgtEl>
                                        <p:attrNameLst>
                                          <p:attrName>style.visibility</p:attrName>
                                        </p:attrNameLst>
                                      </p:cBhvr>
                                      <p:to>
                                        <p:strVal val="visible"/>
                                      </p:to>
                                    </p:set>
                                    <p:animEffect transition="in" filter="fade">
                                      <p:cBhvr>
                                        <p:cTn id="49" dur="250"/>
                                        <p:tgtEl>
                                          <p:spTgt spid="17">
                                            <p:txEl>
                                              <p:pRg st="5" end="5"/>
                                            </p:txEl>
                                          </p:spTgt>
                                        </p:tgtEl>
                                      </p:cBhvr>
                                    </p:animEffect>
                                  </p:childTnLst>
                                </p:cTn>
                              </p:par>
                            </p:childTnLst>
                          </p:cTn>
                        </p:par>
                        <p:par>
                          <p:cTn id="50" fill="hold">
                            <p:stCondLst>
                              <p:cond delay="1750"/>
                            </p:stCondLst>
                            <p:childTnLst>
                              <p:par>
                                <p:cTn id="51" presetID="10" presetClass="entr" presetSubtype="0" fill="hold" grpId="0" nodeType="afterEffect">
                                  <p:stCondLst>
                                    <p:cond delay="0"/>
                                  </p:stCondLst>
                                  <p:childTnLst>
                                    <p:set>
                                      <p:cBhvr>
                                        <p:cTn id="52" dur="1" fill="hold">
                                          <p:stCondLst>
                                            <p:cond delay="0"/>
                                          </p:stCondLst>
                                        </p:cTn>
                                        <p:tgtEl>
                                          <p:spTgt spid="17">
                                            <p:txEl>
                                              <p:pRg st="7" end="7"/>
                                            </p:txEl>
                                          </p:spTgt>
                                        </p:tgtEl>
                                        <p:attrNameLst>
                                          <p:attrName>style.visibility</p:attrName>
                                        </p:attrNameLst>
                                      </p:cBhvr>
                                      <p:to>
                                        <p:strVal val="visible"/>
                                      </p:to>
                                    </p:set>
                                    <p:animEffect transition="in" filter="fade">
                                      <p:cBhvr>
                                        <p:cTn id="53" dur="25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8E130-3584-5884-B989-B9B42EBC7EF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AB173DE-AD4F-C754-34B5-321BA172878F}"/>
              </a:ext>
            </a:extLst>
          </p:cNvPr>
          <p:cNvSpPr txBox="1"/>
          <p:nvPr/>
        </p:nvSpPr>
        <p:spPr>
          <a:xfrm>
            <a:off x="486779" y="434268"/>
            <a:ext cx="2125903" cy="646331"/>
          </a:xfrm>
          <a:prstGeom prst="rect">
            <a:avLst/>
          </a:prstGeom>
          <a:noFill/>
        </p:spPr>
        <p:txBody>
          <a:bodyPr wrap="none" rtlCol="0">
            <a:spAutoFit/>
          </a:bodyPr>
          <a:lstStyle/>
          <a:p>
            <a:r>
              <a:rPr lang="en-GB" sz="3600" b="1" dirty="0">
                <a:latin typeface="+mj-lt"/>
              </a:rPr>
              <a:t>Arduino</a:t>
            </a:r>
          </a:p>
        </p:txBody>
      </p:sp>
      <p:pic>
        <p:nvPicPr>
          <p:cNvPr id="6" name="Graphic 5" descr="Processor">
            <a:extLst>
              <a:ext uri="{FF2B5EF4-FFF2-40B4-BE49-F238E27FC236}">
                <a16:creationId xmlns:a16="http://schemas.microsoft.com/office/drawing/2014/main" id="{43CE39A9-C031-5426-6933-EF08847435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8948" y="-171450"/>
            <a:ext cx="9715500" cy="9715500"/>
          </a:xfrm>
          <a:prstGeom prst="rect">
            <a:avLst/>
          </a:prstGeom>
        </p:spPr>
      </p:pic>
      <p:sp>
        <p:nvSpPr>
          <p:cNvPr id="7" name="TextBox 6">
            <a:extLst>
              <a:ext uri="{FF2B5EF4-FFF2-40B4-BE49-F238E27FC236}">
                <a16:creationId xmlns:a16="http://schemas.microsoft.com/office/drawing/2014/main" id="{E9E13F18-61F7-96BF-BCA6-1FCD57DC9B10}"/>
              </a:ext>
            </a:extLst>
          </p:cNvPr>
          <p:cNvSpPr txBox="1"/>
          <p:nvPr/>
        </p:nvSpPr>
        <p:spPr>
          <a:xfrm>
            <a:off x="486779" y="1385998"/>
            <a:ext cx="5520829" cy="1650067"/>
          </a:xfrm>
          <a:prstGeom prst="rect">
            <a:avLst/>
          </a:prstGeom>
          <a:noFill/>
        </p:spPr>
        <p:txBody>
          <a:bodyPr wrap="square" rtlCol="0">
            <a:spAutoFit/>
          </a:bodyPr>
          <a:lstStyle/>
          <a:p>
            <a:pPr>
              <a:lnSpc>
                <a:spcPct val="115000"/>
              </a:lnSpc>
              <a:spcAft>
                <a:spcPts val="800"/>
              </a:spcAft>
            </a:pPr>
            <a:r>
              <a:rPr lang="en-GB" sz="1800" i="1" kern="100" dirty="0">
                <a:solidFill>
                  <a:schemeClr val="tx1">
                    <a:lumMod val="50000"/>
                  </a:schemeClr>
                </a:solidFill>
                <a:effectLst/>
                <a:ea typeface="Lexend Deca" pitchFamily="2" charset="0"/>
                <a:cs typeface="Times New Roman" panose="02020603050405020304" pitchFamily="18" charset="0"/>
              </a:rPr>
              <a:t>Different Arduino systems</a:t>
            </a: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Handshake Protocol</a:t>
            </a:r>
          </a:p>
          <a:p>
            <a:pPr>
              <a:lnSpc>
                <a:spcPct val="115000"/>
              </a:lnSpc>
              <a:spcAft>
                <a:spcPts val="800"/>
              </a:spcAft>
            </a:pPr>
            <a:r>
              <a:rPr lang="en-GB" i="1" kern="100" dirty="0">
                <a:solidFill>
                  <a:schemeClr val="tx1">
                    <a:lumMod val="50000"/>
                  </a:schemeClr>
                </a:solidFill>
                <a:ea typeface="Lexend Deca" pitchFamily="2" charset="0"/>
                <a:cs typeface="Times New Roman" panose="02020603050405020304" pitchFamily="18" charset="0"/>
              </a:rPr>
              <a:t>Input Interpretation</a:t>
            </a:r>
          </a:p>
          <a:p>
            <a:pPr>
              <a:lnSpc>
                <a:spcPct val="115000"/>
              </a:lnSpc>
              <a:spcAft>
                <a:spcPts val="800"/>
              </a:spcAft>
            </a:pPr>
            <a:endParaRPr lang="en-GB" sz="1800" i="1" kern="100" dirty="0">
              <a:solidFill>
                <a:schemeClr val="tx1">
                  <a:lumMod val="50000"/>
                </a:schemeClr>
              </a:solidFill>
              <a:effectLst/>
              <a:ea typeface="Lexend Deca" pitchFamily="2" charset="0"/>
              <a:cs typeface="Times New Roman" panose="02020603050405020304" pitchFamily="18" charset="0"/>
            </a:endParaRPr>
          </a:p>
        </p:txBody>
      </p:sp>
      <p:sp>
        <p:nvSpPr>
          <p:cNvPr id="2" name="Rectangle 1">
            <a:extLst>
              <a:ext uri="{FF2B5EF4-FFF2-40B4-BE49-F238E27FC236}">
                <a16:creationId xmlns:a16="http://schemas.microsoft.com/office/drawing/2014/main" id="{4FC2D6E0-B2B1-69D2-4140-C8352F3C4A7C}"/>
              </a:ext>
            </a:extLst>
          </p:cNvPr>
          <p:cNvSpPr/>
          <p:nvPr/>
        </p:nvSpPr>
        <p:spPr>
          <a:xfrm flipV="1">
            <a:off x="486778" y="1080597"/>
            <a:ext cx="6073565" cy="65869"/>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643061AE-9E0F-960C-4B04-08692BA43DB0}"/>
              </a:ext>
            </a:extLst>
          </p:cNvPr>
          <p:cNvSpPr/>
          <p:nvPr/>
        </p:nvSpPr>
        <p:spPr>
          <a:xfrm>
            <a:off x="0" y="6066313"/>
            <a:ext cx="12192000" cy="791687"/>
          </a:xfrm>
          <a:prstGeom prst="rect">
            <a:avLst/>
          </a:prstGeom>
          <a:solidFill>
            <a:srgbClr val="6353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Top Corners Rounded 7">
            <a:extLst>
              <a:ext uri="{FF2B5EF4-FFF2-40B4-BE49-F238E27FC236}">
                <a16:creationId xmlns:a16="http://schemas.microsoft.com/office/drawing/2014/main" id="{C9628D78-FE18-73D9-CD38-EF4410F99199}"/>
              </a:ext>
            </a:extLst>
          </p:cNvPr>
          <p:cNvSpPr/>
          <p:nvPr/>
        </p:nvSpPr>
        <p:spPr>
          <a:xfrm>
            <a:off x="128273" y="6066313"/>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CA08"/>
                </a:solidFill>
              </a:rPr>
              <a:t>Introduction</a:t>
            </a:r>
          </a:p>
        </p:txBody>
      </p:sp>
      <p:sp>
        <p:nvSpPr>
          <p:cNvPr id="9" name="Rectangle: Top Corners Rounded 8">
            <a:extLst>
              <a:ext uri="{FF2B5EF4-FFF2-40B4-BE49-F238E27FC236}">
                <a16:creationId xmlns:a16="http://schemas.microsoft.com/office/drawing/2014/main" id="{C0C20B70-A51E-C17A-130D-81822394BE07}"/>
              </a:ext>
            </a:extLst>
          </p:cNvPr>
          <p:cNvSpPr/>
          <p:nvPr/>
        </p:nvSpPr>
        <p:spPr>
          <a:xfrm>
            <a:off x="1783209"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9F5FCF"/>
                </a:solidFill>
              </a:rPr>
              <a:t>Research</a:t>
            </a:r>
          </a:p>
        </p:txBody>
      </p:sp>
      <p:sp>
        <p:nvSpPr>
          <p:cNvPr id="10" name="Rectangle: Top Corners Rounded 9">
            <a:extLst>
              <a:ext uri="{FF2B5EF4-FFF2-40B4-BE49-F238E27FC236}">
                <a16:creationId xmlns:a16="http://schemas.microsoft.com/office/drawing/2014/main" id="{CCF3DE42-0CF4-98A1-7B14-883C650E2D60}"/>
              </a:ext>
            </a:extLst>
          </p:cNvPr>
          <p:cNvSpPr/>
          <p:nvPr/>
        </p:nvSpPr>
        <p:spPr>
          <a:xfrm>
            <a:off x="3438147" y="6066312"/>
            <a:ext cx="1590801" cy="714837"/>
          </a:xfrm>
          <a:prstGeom prst="round2SameRect">
            <a:avLst>
              <a:gd name="adj1" fmla="val 0"/>
              <a:gd name="adj2" fmla="val 50000"/>
            </a:avLst>
          </a:prstGeom>
          <a:solidFill>
            <a:srgbClr val="393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F0"/>
                </a:solidFill>
              </a:rPr>
              <a:t>Development</a:t>
            </a:r>
          </a:p>
        </p:txBody>
      </p:sp>
      <p:sp>
        <p:nvSpPr>
          <p:cNvPr id="11" name="Rectangle: Top Corners Rounded 10">
            <a:extLst>
              <a:ext uri="{FF2B5EF4-FFF2-40B4-BE49-F238E27FC236}">
                <a16:creationId xmlns:a16="http://schemas.microsoft.com/office/drawing/2014/main" id="{59AE03AB-F02F-3B9A-1658-77A7424AEC47}"/>
              </a:ext>
            </a:extLst>
          </p:cNvPr>
          <p:cNvSpPr/>
          <p:nvPr/>
        </p:nvSpPr>
        <p:spPr>
          <a:xfrm>
            <a:off x="5093085" y="6066312"/>
            <a:ext cx="1590801" cy="714837"/>
          </a:xfrm>
          <a:prstGeom prst="round2SameRect">
            <a:avLst>
              <a:gd name="adj1" fmla="val 0"/>
              <a:gd name="adj2" fmla="val 50000"/>
            </a:avLst>
          </a:prstGeom>
          <a:solidFill>
            <a:srgbClr val="433D39"/>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B050"/>
                </a:solidFill>
              </a:rPr>
              <a:t>Outcome</a:t>
            </a:r>
          </a:p>
        </p:txBody>
      </p:sp>
      <p:sp>
        <p:nvSpPr>
          <p:cNvPr id="14" name="Rectangle 4">
            <a:extLst>
              <a:ext uri="{FF2B5EF4-FFF2-40B4-BE49-F238E27FC236}">
                <a16:creationId xmlns:a16="http://schemas.microsoft.com/office/drawing/2014/main" id="{97AB8BFE-6CFA-7244-8710-6E84B93AF2D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6" name="Picture 15">
            <a:extLst>
              <a:ext uri="{FF2B5EF4-FFF2-40B4-BE49-F238E27FC236}">
                <a16:creationId xmlns:a16="http://schemas.microsoft.com/office/drawing/2014/main" id="{DA5070F2-697F-CE60-AEE9-CAE41551285E}"/>
              </a:ext>
            </a:extLst>
          </p:cNvPr>
          <p:cNvPicPr>
            <a:picLocks noChangeAspect="1"/>
          </p:cNvPicPr>
          <p:nvPr/>
        </p:nvPicPr>
        <p:blipFill>
          <a:blip r:embed="rId4"/>
          <a:stretch>
            <a:fillRect/>
          </a:stretch>
        </p:blipFill>
        <p:spPr>
          <a:xfrm>
            <a:off x="6096000" y="2315979"/>
            <a:ext cx="6032890" cy="2421160"/>
          </a:xfrm>
          <a:prstGeom prst="rect">
            <a:avLst/>
          </a:prstGeom>
          <a:noFill/>
          <a:ln w="127000" cap="sq">
            <a:noFill/>
            <a:miter lim="800000"/>
          </a:ln>
          <a:effectLst>
            <a:outerShdw blurRad="57150" dist="50800" dir="2700000" algn="tl" rotWithShape="0">
              <a:srgbClr val="000000">
                <a:alpha val="40000"/>
              </a:srgbClr>
            </a:outerShdw>
          </a:effectLst>
        </p:spPr>
      </p:pic>
      <p:sp>
        <p:nvSpPr>
          <p:cNvPr id="19" name="Rectangle 8">
            <a:extLst>
              <a:ext uri="{FF2B5EF4-FFF2-40B4-BE49-F238E27FC236}">
                <a16:creationId xmlns:a16="http://schemas.microsoft.com/office/drawing/2014/main" id="{2B2D5681-E390-13C7-BC9A-4B741CE42F7F}"/>
              </a:ext>
            </a:extLst>
          </p:cNvPr>
          <p:cNvSpPr>
            <a:spLocks noChangeArrowheads="1"/>
          </p:cNvSpPr>
          <p:nvPr/>
        </p:nvSpPr>
        <p:spPr bwMode="auto">
          <a:xfrm>
            <a:off x="1925936" y="26893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0">
            <a:extLst>
              <a:ext uri="{FF2B5EF4-FFF2-40B4-BE49-F238E27FC236}">
                <a16:creationId xmlns:a16="http://schemas.microsoft.com/office/drawing/2014/main" id="{9CCFC64C-1738-58B5-A9C7-CE652B2796A0}"/>
              </a:ext>
            </a:extLst>
          </p:cNvPr>
          <p:cNvSpPr>
            <a:spLocks noChangeArrowheads="1"/>
          </p:cNvSpPr>
          <p:nvPr/>
        </p:nvSpPr>
        <p:spPr bwMode="auto">
          <a:xfrm>
            <a:off x="486778" y="52203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2" name="Object 21">
            <a:extLst>
              <a:ext uri="{FF2B5EF4-FFF2-40B4-BE49-F238E27FC236}">
                <a16:creationId xmlns:a16="http://schemas.microsoft.com/office/drawing/2014/main" id="{9CAE91BB-F64A-56D2-7346-FBA0515CE81B}"/>
              </a:ext>
            </a:extLst>
          </p:cNvPr>
          <p:cNvGraphicFramePr>
            <a:graphicFrameLocks noChangeAspect="1"/>
          </p:cNvGraphicFramePr>
          <p:nvPr>
            <p:extLst>
              <p:ext uri="{D42A27DB-BD31-4B8C-83A1-F6EECF244321}">
                <p14:modId xmlns:p14="http://schemas.microsoft.com/office/powerpoint/2010/main" val="3721624067"/>
              </p:ext>
            </p:extLst>
          </p:nvPr>
        </p:nvGraphicFramePr>
        <p:xfrm>
          <a:off x="6096000" y="1471163"/>
          <a:ext cx="5734050" cy="828675"/>
        </p:xfrm>
        <a:graphic>
          <a:graphicData uri="http://schemas.openxmlformats.org/presentationml/2006/ole">
            <mc:AlternateContent xmlns:mc="http://schemas.openxmlformats.org/markup-compatibility/2006">
              <mc:Choice xmlns:v="urn:schemas-microsoft-com:vml" Requires="v">
                <p:oleObj name="Document" r:id="rId5" imgW="5731988" imgH="824070" progId="Word.OpenDocumentText.12">
                  <p:embed/>
                </p:oleObj>
              </mc:Choice>
              <mc:Fallback>
                <p:oleObj name="Document" r:id="rId5" imgW="5731988" imgH="824070" progId="Word.OpenDocumentText.1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471163"/>
                        <a:ext cx="573405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14">
            <a:extLst>
              <a:ext uri="{FF2B5EF4-FFF2-40B4-BE49-F238E27FC236}">
                <a16:creationId xmlns:a16="http://schemas.microsoft.com/office/drawing/2014/main" id="{8EB5BAAE-7DC8-8203-3AB8-E77DE858F92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18">
            <a:extLst>
              <a:ext uri="{FF2B5EF4-FFF2-40B4-BE49-F238E27FC236}">
                <a16:creationId xmlns:a16="http://schemas.microsoft.com/office/drawing/2014/main" id="{C64CBA66-4D46-27F8-EA5A-758C817073C6}"/>
              </a:ext>
            </a:extLst>
          </p:cNvPr>
          <p:cNvSpPr>
            <a:spLocks noChangeArrowheads="1"/>
          </p:cNvSpPr>
          <p:nvPr/>
        </p:nvSpPr>
        <p:spPr bwMode="auto">
          <a:xfrm>
            <a:off x="302996" y="3310952"/>
            <a:ext cx="9393201" cy="65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31" name="Object 30">
            <a:extLst>
              <a:ext uri="{FF2B5EF4-FFF2-40B4-BE49-F238E27FC236}">
                <a16:creationId xmlns:a16="http://schemas.microsoft.com/office/drawing/2014/main" id="{ADADE3E9-2076-CDEC-B09F-B3A64F083255}"/>
              </a:ext>
            </a:extLst>
          </p:cNvPr>
          <p:cNvGraphicFramePr>
            <a:graphicFrameLocks noChangeAspect="1"/>
          </p:cNvGraphicFramePr>
          <p:nvPr>
            <p:extLst>
              <p:ext uri="{D42A27DB-BD31-4B8C-83A1-F6EECF244321}">
                <p14:modId xmlns:p14="http://schemas.microsoft.com/office/powerpoint/2010/main" val="3601366207"/>
              </p:ext>
            </p:extLst>
          </p:nvPr>
        </p:nvGraphicFramePr>
        <p:xfrm>
          <a:off x="1609431" y="2657606"/>
          <a:ext cx="8796354" cy="1972604"/>
        </p:xfrm>
        <a:graphic>
          <a:graphicData uri="http://schemas.openxmlformats.org/presentationml/2006/ole">
            <mc:AlternateContent xmlns:mc="http://schemas.openxmlformats.org/markup-compatibility/2006">
              <mc:Choice xmlns:v="urn:schemas-microsoft-com:vml" Requires="v">
                <p:oleObj name="Document" r:id="rId7" imgW="5731988" imgH="1295327" progId="Word.OpenDocumentText.12">
                  <p:embed/>
                </p:oleObj>
              </mc:Choice>
              <mc:Fallback>
                <p:oleObj name="Document" r:id="rId7" imgW="5731988" imgH="1295327" progId="Word.OpenDocumentText.12">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9431" y="2657606"/>
                        <a:ext cx="8796354" cy="1972604"/>
                      </a:xfrm>
                      <a:prstGeom prst="rect">
                        <a:avLst/>
                      </a:prstGeom>
                      <a:noFill/>
                      <a:ln>
                        <a:noFill/>
                      </a:ln>
                    </p:spPr>
                  </p:pic>
                </p:oleObj>
              </mc:Fallback>
            </mc:AlternateContent>
          </a:graphicData>
        </a:graphic>
      </p:graphicFrame>
      <p:graphicFrame>
        <p:nvGraphicFramePr>
          <p:cNvPr id="20" name="Object 19">
            <a:extLst>
              <a:ext uri="{FF2B5EF4-FFF2-40B4-BE49-F238E27FC236}">
                <a16:creationId xmlns:a16="http://schemas.microsoft.com/office/drawing/2014/main" id="{A8B62E55-7379-E992-00A8-0F15428E6877}"/>
              </a:ext>
            </a:extLst>
          </p:cNvPr>
          <p:cNvGraphicFramePr>
            <a:graphicFrameLocks noChangeAspect="1"/>
          </p:cNvGraphicFramePr>
          <p:nvPr>
            <p:extLst>
              <p:ext uri="{D42A27DB-BD31-4B8C-83A1-F6EECF244321}">
                <p14:modId xmlns:p14="http://schemas.microsoft.com/office/powerpoint/2010/main" val="3685266529"/>
              </p:ext>
            </p:extLst>
          </p:nvPr>
        </p:nvGraphicFramePr>
        <p:xfrm>
          <a:off x="6394840" y="3643099"/>
          <a:ext cx="5734050" cy="2657475"/>
        </p:xfrm>
        <a:graphic>
          <a:graphicData uri="http://schemas.openxmlformats.org/presentationml/2006/ole">
            <mc:AlternateContent xmlns:mc="http://schemas.openxmlformats.org/markup-compatibility/2006">
              <mc:Choice xmlns:v="urn:schemas-microsoft-com:vml" Requires="v">
                <p:oleObj name="Document" r:id="rId9" imgW="5731988" imgH="2669856" progId="Word.OpenDocumentText.12">
                  <p:embed/>
                </p:oleObj>
              </mc:Choice>
              <mc:Fallback>
                <p:oleObj name="Document" r:id="rId9" imgW="5731988" imgH="2669856" progId="Word.OpenDocumentText.12">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94840" y="3643099"/>
                        <a:ext cx="5734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90320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xit" presetSubtype="0" fill="hold" nodeType="withEffect">
                                  <p:stCondLst>
                                    <p:cond delay="10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par>
                                <p:cTn id="24" presetID="10" presetClass="exit" presetSubtype="0" fill="hold" nodeType="withEffect">
                                  <p:stCondLst>
                                    <p:cond delay="100"/>
                                  </p:stCondLst>
                                  <p:childTnLst>
                                    <p:animEffect transition="out" filter="fad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Jet">
      <a:majorFont>
        <a:latin typeface="JetBrains Mono"/>
        <a:ea typeface=""/>
        <a:cs typeface=""/>
      </a:majorFont>
      <a:minorFont>
        <a:latin typeface="Lexend De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499</TotalTime>
  <Words>528</Words>
  <Application>Microsoft Office PowerPoint</Application>
  <PresentationFormat>Widescreen</PresentationFormat>
  <Paragraphs>192</Paragraphs>
  <Slides>18</Slides>
  <Notes>0</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Aptos</vt:lpstr>
      <vt:lpstr>Arial</vt:lpstr>
      <vt:lpstr>JetBrains Mono</vt:lpstr>
      <vt:lpstr>Lexend Deca</vt:lpstr>
      <vt:lpstr>Neue Haas Grotesk Text Pro</vt: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 Wood</dc:creator>
  <cp:lastModifiedBy>Alex Wood</cp:lastModifiedBy>
  <cp:revision>11</cp:revision>
  <dcterms:created xsi:type="dcterms:W3CDTF">2024-12-01T17:29:24Z</dcterms:created>
  <dcterms:modified xsi:type="dcterms:W3CDTF">2025-03-10T20:44:24Z</dcterms:modified>
</cp:coreProperties>
</file>