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5" r:id="rId4"/>
    <p:sldId id="257" r:id="rId5"/>
    <p:sldId id="258" r:id="rId6"/>
    <p:sldId id="260" r:id="rId7"/>
    <p:sldId id="259" r:id="rId8"/>
    <p:sldId id="263" r:id="rId9"/>
    <p:sldId id="262" r:id="rId10"/>
    <p:sldId id="261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>
        <p:scale>
          <a:sx n="66" d="100"/>
          <a:sy n="66" d="100"/>
        </p:scale>
        <p:origin x="18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144E2-41A3-40CE-B8CF-A5D30DD4C761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77A3B-EDB9-4C12-A8F5-9E86ED716F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18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77A3B-EDB9-4C12-A8F5-9E86ED716F2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1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3C37-3964-D5E6-F0CD-1BE693BE0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5AD9B-4792-4F3D-292F-14F59B88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E4844-33A7-AA79-2558-B3A79BE5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C3CC-2AC0-1F16-C5F9-C618A73A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50339-F191-ED30-F930-EE4B10C5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86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3765-F06A-CA63-7F3D-488EB0C6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77055-880D-9D65-1547-F7F54BA8C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78732-884B-E1CC-5D0A-DAB941DE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872B2-A28B-B7E0-1310-AECF4651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2457-D146-816C-C699-459DDF2F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DFF0DB-2C30-8685-3C7B-9297AD455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8584-3FDB-FEA6-B8AD-D85557FA5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3EDC3-A247-10FF-2209-7A45E14B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4BCE-353A-24BD-A821-16A07451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E001-CD25-8AA8-4059-0154EA4A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89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8386-3F7E-466D-876B-BA376012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730A-BC8C-9319-21E7-6355AC6D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8E1A9-A4AF-FE36-AE88-A85A06A9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88CC-034F-293A-6DE5-63642EDC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F361-9619-7299-F429-D84D5C2D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11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3B2C-2F5A-7E60-D8DB-6B211DA5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7DA90-3216-EDF9-5EB6-23A8FEBB1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9A1D-434A-EEC2-3198-44AB4004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98D3E-BCE8-EDC7-0ECC-6FFC7823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AC99-D3F8-3376-F786-C14A3EF4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59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27A1A-CE33-DE30-65B9-CD7C0DCF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71EC-45E3-893C-E326-860EFFCA9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FF305-2AC1-8E69-A407-E5B885A8B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D944D-FF5E-F8ED-D550-C20062DA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83067-C4A3-8983-7E0D-CC7D7761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58B5-BF85-47D9-93AE-350AB1BE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9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45BF-0134-998A-3916-E2341234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F68F2-A8FF-80FF-F235-7354A607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90D26-157B-13ED-F86E-8A0C66E95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B4325-0C86-81E9-506F-6D897FC9C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939D1-000C-F1F2-F89C-601F3CB24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5240B-CF40-0B50-A149-F5099557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2F9B9-1D3A-0A3F-F88B-1B15931E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28205-6DC4-F3AB-F7D5-D34E46A0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98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3601-AC79-B36A-7AD1-65D23CEB8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B1AEE-CBC4-4560-C248-472BED0D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7BE6B-59A6-6D6B-EECB-75B1A652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D0CBF-429C-11C7-3A93-360C03C7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61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7B7F3-A321-D484-98B5-550B44C4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77F041-C5F9-CAD4-B27F-0EC02D36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63031-BEDA-6134-9EA9-1270A734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4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D5CB-B04C-10C9-F809-88DBA3AA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6F9A-BAA6-E735-9705-505C5F5F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19FF4-89E8-A401-C0D4-5718C2CE1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1DF37-FDD6-BE8B-1DD5-20FC1B0B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6A704-2A61-F91E-AF12-ED3727D0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6C0EF-1290-0144-52FE-48AEA43A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0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E400-331A-9831-FA8F-1565FD80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16FBF-7AA4-010B-6E2E-A9343D0FD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38A61-7489-8CD9-41C1-A39D01C8B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BCA3-A022-20A2-E1B1-53F2BCE0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1E54-EDD0-40A8-81C2-C9BEB94C205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AD794-DDC4-569D-660F-1AA0EAF4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FD11D-B315-A3A9-4582-173CB099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90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4C57B-6EF1-C0A0-E236-F3BE4432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55247-3AE0-7362-D018-1DA2C8E3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42D8-FE07-B17C-3BF5-69A85BF5D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C1E54-EDD0-40A8-81C2-C9BEB94C2059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AEA10-C444-EDC2-0AE2-964C0A3D4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46C9-4367-5199-411D-C8B58B129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6925C-74ED-452E-8FF9-337EFE3B28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330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C687D9-9E10-25F8-5063-29A64B7F5B66}"/>
              </a:ext>
            </a:extLst>
          </p:cNvPr>
          <p:cNvSpPr/>
          <p:nvPr/>
        </p:nvSpPr>
        <p:spPr>
          <a:xfrm flipV="1">
            <a:off x="862584" y="3406140"/>
            <a:ext cx="10466832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1F48C-7776-89CC-65FB-6FAEF6426FFB}"/>
              </a:ext>
            </a:extLst>
          </p:cNvPr>
          <p:cNvSpPr txBox="1"/>
          <p:nvPr/>
        </p:nvSpPr>
        <p:spPr>
          <a:xfrm>
            <a:off x="862583" y="2539293"/>
            <a:ext cx="8332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Beyond Buttons : Rethinking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C3230D-3DAE-5B5E-C3BB-96D24D89C0A1}"/>
              </a:ext>
            </a:extLst>
          </p:cNvPr>
          <p:cNvSpPr txBox="1"/>
          <p:nvPr/>
        </p:nvSpPr>
        <p:spPr>
          <a:xfrm>
            <a:off x="862583" y="3565719"/>
            <a:ext cx="101890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effectLst/>
                <a:latin typeface="+mj-lt"/>
              </a:rPr>
              <a:t>Alex Wood</a:t>
            </a:r>
          </a:p>
          <a:p>
            <a:endParaRPr lang="en-GB" sz="1800" dirty="0">
              <a:effectLst/>
              <a:latin typeface="+mj-lt"/>
            </a:endParaRPr>
          </a:p>
          <a:p>
            <a:r>
              <a:rPr lang="en-GB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Experimental Interfaces for Novel Gameplay</a:t>
            </a:r>
          </a:p>
          <a:p>
            <a:r>
              <a:rPr lang="en-GB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</a:rPr>
              <a:t>An experience using custom made control systems designed for further immersion.</a:t>
            </a:r>
            <a:endParaRPr lang="en-GB" sz="24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6731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634A4-B044-F791-E37C-9DB3E8837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197003-693A-998D-6E5E-494A8C94AF52}"/>
              </a:ext>
            </a:extLst>
          </p:cNvPr>
          <p:cNvSpPr/>
          <p:nvPr/>
        </p:nvSpPr>
        <p:spPr>
          <a:xfrm flipV="1">
            <a:off x="486779" y="1080598"/>
            <a:ext cx="3358612" cy="6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D0E39-E095-2BD8-679A-0ACCB3C8BC70}"/>
              </a:ext>
            </a:extLst>
          </p:cNvPr>
          <p:cNvSpPr txBox="1"/>
          <p:nvPr/>
        </p:nvSpPr>
        <p:spPr>
          <a:xfrm>
            <a:off x="486779" y="434268"/>
            <a:ext cx="2680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Live Demo!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B67DF-0E50-2330-EDC0-6DD0D9CCA42A}"/>
              </a:ext>
            </a:extLst>
          </p:cNvPr>
          <p:cNvSpPr txBox="1"/>
          <p:nvPr/>
        </p:nvSpPr>
        <p:spPr>
          <a:xfrm>
            <a:off x="486779" y="1331134"/>
            <a:ext cx="7695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Be warned this is very much still work in progress and technical faults are bound to happen whilst working with experimental technology!</a:t>
            </a:r>
          </a:p>
        </p:txBody>
      </p:sp>
      <p:pic>
        <p:nvPicPr>
          <p:cNvPr id="2" name="Graphic 1" descr="Gears">
            <a:extLst>
              <a:ext uri="{FF2B5EF4-FFF2-40B4-BE49-F238E27FC236}">
                <a16:creationId xmlns:a16="http://schemas.microsoft.com/office/drawing/2014/main" id="{65BDD06F-4824-361A-300E-097744970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52035"/>
      </p:ext>
    </p:extLst>
  </p:cSld>
  <p:clrMapOvr>
    <a:masterClrMapping/>
  </p:clrMapOvr>
  <p:transition spd="med"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7F82-0BE2-9D49-9A3F-DE3C86826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620597-647A-47A0-060E-2E20CEF39EC4}"/>
              </a:ext>
            </a:extLst>
          </p:cNvPr>
          <p:cNvSpPr/>
          <p:nvPr/>
        </p:nvSpPr>
        <p:spPr>
          <a:xfrm flipV="1">
            <a:off x="486779" y="1080598"/>
            <a:ext cx="3358612" cy="6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2FE0F-817F-E9AA-BE00-12BB58725080}"/>
              </a:ext>
            </a:extLst>
          </p:cNvPr>
          <p:cNvSpPr txBox="1"/>
          <p:nvPr/>
        </p:nvSpPr>
        <p:spPr>
          <a:xfrm>
            <a:off x="486779" y="434268"/>
            <a:ext cx="3770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Progress Check</a:t>
            </a:r>
          </a:p>
        </p:txBody>
      </p:sp>
      <p:pic>
        <p:nvPicPr>
          <p:cNvPr id="2" name="Gráfico 58" descr="Checklist">
            <a:extLst>
              <a:ext uri="{FF2B5EF4-FFF2-40B4-BE49-F238E27FC236}">
                <a16:creationId xmlns:a16="http://schemas.microsoft.com/office/drawing/2014/main" id="{ABA22E00-95F4-A0E8-7158-0C7B62CFA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857D87-3D64-FF8D-42CB-519BFCE252A2}"/>
              </a:ext>
            </a:extLst>
          </p:cNvPr>
          <p:cNvSpPr txBox="1"/>
          <p:nvPr/>
        </p:nvSpPr>
        <p:spPr>
          <a:xfrm>
            <a:off x="486779" y="1331134"/>
            <a:ext cx="6396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Change to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200" dirty="0">
                <a:effectLst/>
                <a:latin typeface="+mj-lt"/>
                <a:ea typeface="+mn-ea"/>
                <a:cs typeface="+mn-cs"/>
              </a:rPr>
              <a:t>Game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Arduino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Further Aims</a:t>
            </a:r>
            <a:endParaRPr lang="en-GB" sz="2400" kern="1200" dirty="0">
              <a:effectLst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472243"/>
      </p:ext>
    </p:extLst>
  </p:cSld>
  <p:clrMapOvr>
    <a:masterClrMapping/>
  </p:clrMapOvr>
  <p:transition spd="med"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D7FBE-95EF-9204-3119-950BA67DB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6F9793-D2F6-937D-811B-DCCC59B8C7B9}"/>
              </a:ext>
            </a:extLst>
          </p:cNvPr>
          <p:cNvSpPr/>
          <p:nvPr/>
        </p:nvSpPr>
        <p:spPr>
          <a:xfrm flipV="1">
            <a:off x="486779" y="1080598"/>
            <a:ext cx="3358612" cy="6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ABDB0-7ABE-E17C-CFF7-61EFB1AF8B65}"/>
              </a:ext>
            </a:extLst>
          </p:cNvPr>
          <p:cNvSpPr txBox="1"/>
          <p:nvPr/>
        </p:nvSpPr>
        <p:spPr>
          <a:xfrm>
            <a:off x="486779" y="434268"/>
            <a:ext cx="4573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Further Production </a:t>
            </a:r>
          </a:p>
        </p:txBody>
      </p:sp>
      <p:pic>
        <p:nvPicPr>
          <p:cNvPr id="2" name="Graphic 1" descr="Factory">
            <a:extLst>
              <a:ext uri="{FF2B5EF4-FFF2-40B4-BE49-F238E27FC236}">
                <a16:creationId xmlns:a16="http://schemas.microsoft.com/office/drawing/2014/main" id="{6BA06886-469C-36DC-EDF6-9D7D9C591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7477" y="-973551"/>
            <a:ext cx="9715500" cy="9715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C47A3-29ED-2C30-1ABF-AA26AC55AC6D}"/>
              </a:ext>
            </a:extLst>
          </p:cNvPr>
          <p:cNvSpPr txBox="1"/>
          <p:nvPr/>
        </p:nvSpPr>
        <p:spPr>
          <a:xfrm>
            <a:off x="486779" y="1331134"/>
            <a:ext cx="6396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Game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Arduino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Research Progress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4076721027"/>
      </p:ext>
    </p:extLst>
  </p:cSld>
  <p:clrMapOvr>
    <a:masterClrMapping/>
  </p:clrMapOvr>
  <p:transition spd="med"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DD69B-45CD-C4E4-5873-CD5516C9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076ABB-2125-5557-1B04-C983DCBAF38C}"/>
              </a:ext>
            </a:extLst>
          </p:cNvPr>
          <p:cNvSpPr/>
          <p:nvPr/>
        </p:nvSpPr>
        <p:spPr>
          <a:xfrm flipV="1">
            <a:off x="486779" y="1080598"/>
            <a:ext cx="3358612" cy="6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F575C-C31B-3FBD-F45B-73CB04530E58}"/>
              </a:ext>
            </a:extLst>
          </p:cNvPr>
          <p:cNvSpPr txBox="1"/>
          <p:nvPr/>
        </p:nvSpPr>
        <p:spPr>
          <a:xfrm>
            <a:off x="486779" y="434268"/>
            <a:ext cx="273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Questions?</a:t>
            </a:r>
          </a:p>
        </p:txBody>
      </p:sp>
      <p:pic>
        <p:nvPicPr>
          <p:cNvPr id="2" name="Graphic 1" descr="Thought bubble">
            <a:extLst>
              <a:ext uri="{FF2B5EF4-FFF2-40B4-BE49-F238E27FC236}">
                <a16:creationId xmlns:a16="http://schemas.microsoft.com/office/drawing/2014/main" id="{CD1B1105-89BB-42DB-8A12-1A1686D96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37513"/>
      </p:ext>
    </p:extLst>
  </p:cSld>
  <p:clrMapOvr>
    <a:masterClrMapping/>
  </p:clrMapOvr>
  <p:transition spd="med"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A87B1-0A9D-1EE9-C784-026D2123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8CEE11-4840-2038-BFFC-84D766790D7F}"/>
              </a:ext>
            </a:extLst>
          </p:cNvPr>
          <p:cNvSpPr/>
          <p:nvPr/>
        </p:nvSpPr>
        <p:spPr>
          <a:xfrm flipV="1">
            <a:off x="486779" y="1080598"/>
            <a:ext cx="4198584" cy="65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7C25A-FD27-84CA-8551-C7E87C31F4AE}"/>
              </a:ext>
            </a:extLst>
          </p:cNvPr>
          <p:cNvSpPr txBox="1"/>
          <p:nvPr/>
        </p:nvSpPr>
        <p:spPr>
          <a:xfrm>
            <a:off x="486779" y="434268"/>
            <a:ext cx="32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The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0644B-3F77-D364-6D78-70CF1B28CF67}"/>
              </a:ext>
            </a:extLst>
          </p:cNvPr>
          <p:cNvSpPr txBox="1"/>
          <p:nvPr/>
        </p:nvSpPr>
        <p:spPr>
          <a:xfrm>
            <a:off x="486779" y="1331134"/>
            <a:ext cx="639662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Experimental Games Production</a:t>
            </a:r>
            <a:endParaRPr lang="en-GB" sz="2400" kern="1200" dirty="0">
              <a:effectLst/>
              <a:latin typeface="+mj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200" dirty="0">
                <a:effectLst/>
                <a:latin typeface="+mj-lt"/>
                <a:ea typeface="+mn-ea"/>
                <a:cs typeface="+mn-cs"/>
              </a:rPr>
              <a:t>GDC Conferences – </a:t>
            </a:r>
            <a:r>
              <a:rPr lang="en-GB" sz="2400" kern="1200" dirty="0" err="1">
                <a:effectLst/>
                <a:latin typeface="+mj-lt"/>
                <a:ea typeface="+mn-ea"/>
                <a:cs typeface="+mn-cs"/>
              </a:rPr>
              <a:t>Alt.CTRL.GDC</a:t>
            </a:r>
            <a:endParaRPr lang="en-GB" sz="2400" kern="1200" dirty="0">
              <a:effectLst/>
              <a:latin typeface="+mj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Itch.io – Experimental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Interactive Arcades / T.N.V.M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Arduino.cc / </a:t>
            </a:r>
            <a:r>
              <a:rPr lang="en-GB" sz="2400" dirty="0" err="1">
                <a:latin typeface="+mj-lt"/>
              </a:rPr>
              <a:t>Freenove</a:t>
            </a:r>
            <a:endParaRPr lang="en-GB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Unreal Engine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+mj-lt"/>
              </a:rPr>
              <a:t>SerialCom</a:t>
            </a:r>
            <a:r>
              <a:rPr lang="en-GB" sz="2400" dirty="0">
                <a:latin typeface="+mj-lt"/>
              </a:rPr>
              <a:t> / </a:t>
            </a:r>
            <a:r>
              <a:rPr lang="en-GB" sz="2400" dirty="0" err="1">
                <a:latin typeface="+mj-lt"/>
              </a:rPr>
              <a:t>RamirosLab</a:t>
            </a:r>
            <a:endParaRPr lang="en-GB" sz="2400" dirty="0">
              <a:latin typeface="+mj-lt"/>
            </a:endParaRPr>
          </a:p>
        </p:txBody>
      </p:sp>
      <p:pic>
        <p:nvPicPr>
          <p:cNvPr id="5" name="Graphic 4" descr="Books">
            <a:extLst>
              <a:ext uri="{FF2B5EF4-FFF2-40B4-BE49-F238E27FC236}">
                <a16:creationId xmlns:a16="http://schemas.microsoft.com/office/drawing/2014/main" id="{2F092489-8A10-B8CE-B79E-024CE1E1C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63692"/>
      </p:ext>
    </p:extLst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DAD1-5968-B37C-0243-29F1CB0D7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E85E12-19A2-903A-50AB-337695F0C6AB}"/>
              </a:ext>
            </a:extLst>
          </p:cNvPr>
          <p:cNvSpPr/>
          <p:nvPr/>
        </p:nvSpPr>
        <p:spPr>
          <a:xfrm flipV="1">
            <a:off x="486779" y="1080598"/>
            <a:ext cx="4198584" cy="65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B90A6-C45D-2DBD-B322-C0ABC435096D}"/>
              </a:ext>
            </a:extLst>
          </p:cNvPr>
          <p:cNvSpPr txBox="1"/>
          <p:nvPr/>
        </p:nvSpPr>
        <p:spPr>
          <a:xfrm>
            <a:off x="486779" y="434268"/>
            <a:ext cx="317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The End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01B77-E2B2-DA4B-3F31-094A93CBA8E7}"/>
              </a:ext>
            </a:extLst>
          </p:cNvPr>
          <p:cNvSpPr txBox="1"/>
          <p:nvPr/>
        </p:nvSpPr>
        <p:spPr>
          <a:xfrm>
            <a:off x="486779" y="1331134"/>
            <a:ext cx="6396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Interactive Arcades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Research Route / PhD</a:t>
            </a:r>
          </a:p>
        </p:txBody>
      </p:sp>
      <p:pic>
        <p:nvPicPr>
          <p:cNvPr id="5" name="Graphic 4" descr="Bullseye with solid fill">
            <a:extLst>
              <a:ext uri="{FF2B5EF4-FFF2-40B4-BE49-F238E27FC236}">
                <a16:creationId xmlns:a16="http://schemas.microsoft.com/office/drawing/2014/main" id="{5256807A-9AAC-904C-B499-7A0F5BC49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70976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256A2-FCA2-F847-1C52-3568E7AD0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DBE1ED-6757-8EB6-3E50-E54FA9F9847C}"/>
              </a:ext>
            </a:extLst>
          </p:cNvPr>
          <p:cNvSpPr/>
          <p:nvPr/>
        </p:nvSpPr>
        <p:spPr>
          <a:xfrm flipV="1">
            <a:off x="486779" y="1080598"/>
            <a:ext cx="4198584" cy="65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33A152-2D22-EEDA-0D70-D283C9AF3F05}"/>
              </a:ext>
            </a:extLst>
          </p:cNvPr>
          <p:cNvSpPr txBox="1"/>
          <p:nvPr/>
        </p:nvSpPr>
        <p:spPr>
          <a:xfrm>
            <a:off x="486779" y="434268"/>
            <a:ext cx="4198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The ‘Original’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687CA-8E4D-3539-C32B-10397874C29F}"/>
              </a:ext>
            </a:extLst>
          </p:cNvPr>
          <p:cNvSpPr txBox="1"/>
          <p:nvPr/>
        </p:nvSpPr>
        <p:spPr>
          <a:xfrm>
            <a:off x="486779" y="1331134"/>
            <a:ext cx="6396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200" dirty="0">
                <a:effectLst/>
                <a:latin typeface="+mj-lt"/>
                <a:ea typeface="+mn-ea"/>
                <a:cs typeface="+mn-cs"/>
              </a:rPr>
              <a:t>A few tech demos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Varying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Not focussed on the game</a:t>
            </a:r>
          </a:p>
        </p:txBody>
      </p:sp>
      <p:pic>
        <p:nvPicPr>
          <p:cNvPr id="5" name="Graphic 4" descr="Game controller outline">
            <a:extLst>
              <a:ext uri="{FF2B5EF4-FFF2-40B4-BE49-F238E27FC236}">
                <a16:creationId xmlns:a16="http://schemas.microsoft.com/office/drawing/2014/main" id="{81FFCE42-46B2-3ED1-FF1F-867F73009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40408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B8210-A92F-FBB6-5A0F-B71FB2EBC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C0C11-DDBB-54F9-9F84-3DA5D6F3FC61}"/>
              </a:ext>
            </a:extLst>
          </p:cNvPr>
          <p:cNvSpPr/>
          <p:nvPr/>
        </p:nvSpPr>
        <p:spPr>
          <a:xfrm flipV="1">
            <a:off x="486779" y="1080598"/>
            <a:ext cx="4198584" cy="65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BC848B-7412-6CB2-F324-BE1C1BD8FBE4}"/>
              </a:ext>
            </a:extLst>
          </p:cNvPr>
          <p:cNvSpPr txBox="1"/>
          <p:nvPr/>
        </p:nvSpPr>
        <p:spPr>
          <a:xfrm>
            <a:off x="486779" y="434268"/>
            <a:ext cx="323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The New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0A3F1B-C7EB-F381-D8E8-653D30A12854}"/>
              </a:ext>
            </a:extLst>
          </p:cNvPr>
          <p:cNvSpPr txBox="1"/>
          <p:nvPr/>
        </p:nvSpPr>
        <p:spPr>
          <a:xfrm>
            <a:off x="486779" y="1331134"/>
            <a:ext cx="6396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200" dirty="0">
                <a:effectLst/>
                <a:latin typeface="+mj-lt"/>
                <a:ea typeface="+mn-ea"/>
                <a:cs typeface="+mn-cs"/>
              </a:rPr>
              <a:t>Single Game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More Developed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Narrative</a:t>
            </a:r>
          </a:p>
        </p:txBody>
      </p:sp>
      <p:pic>
        <p:nvPicPr>
          <p:cNvPr id="5" name="Graphic 4" descr="Light Bulb and Gear">
            <a:extLst>
              <a:ext uri="{FF2B5EF4-FFF2-40B4-BE49-F238E27FC236}">
                <a16:creationId xmlns:a16="http://schemas.microsoft.com/office/drawing/2014/main" id="{F23AE3BD-462B-1D0F-B14A-992AA09D8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98542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40332-F01E-BD0F-9882-ADC0C38E8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C2D673-3210-676D-C9D3-4A0519D2D54A}"/>
              </a:ext>
            </a:extLst>
          </p:cNvPr>
          <p:cNvSpPr/>
          <p:nvPr/>
        </p:nvSpPr>
        <p:spPr>
          <a:xfrm flipV="1">
            <a:off x="486779" y="1080598"/>
            <a:ext cx="2483372" cy="65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9E003-7E44-6FDA-3D80-4CF5096FF6EB}"/>
              </a:ext>
            </a:extLst>
          </p:cNvPr>
          <p:cNvSpPr txBox="1"/>
          <p:nvPr/>
        </p:nvSpPr>
        <p:spPr>
          <a:xfrm>
            <a:off x="486779" y="434268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The 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56526-DB3E-0497-7DD6-0B5BA3849939}"/>
              </a:ext>
            </a:extLst>
          </p:cNvPr>
          <p:cNvSpPr txBox="1"/>
          <p:nvPr/>
        </p:nvSpPr>
        <p:spPr>
          <a:xfrm>
            <a:off x="486779" y="1331134"/>
            <a:ext cx="6396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200" dirty="0">
                <a:effectLst/>
                <a:latin typeface="+mj-lt"/>
                <a:ea typeface="+mn-ea"/>
                <a:cs typeface="+mn-cs"/>
              </a:rPr>
              <a:t>Arduino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Joystick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Narrative</a:t>
            </a:r>
          </a:p>
        </p:txBody>
      </p:sp>
      <p:pic>
        <p:nvPicPr>
          <p:cNvPr id="5" name="Graphic 4" descr="Astronaut male outline">
            <a:extLst>
              <a:ext uri="{FF2B5EF4-FFF2-40B4-BE49-F238E27FC236}">
                <a16:creationId xmlns:a16="http://schemas.microsoft.com/office/drawing/2014/main" id="{FCF3A336-4DB2-F870-1969-23925D192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F1B6EC-8372-DF5B-E02D-14598EE81CCE}"/>
              </a:ext>
            </a:extLst>
          </p:cNvPr>
          <p:cNvSpPr txBox="1"/>
          <p:nvPr/>
        </p:nvSpPr>
        <p:spPr>
          <a:xfrm>
            <a:off x="486779" y="2649049"/>
            <a:ext cx="4720221" cy="3852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kern="100" spc="75" dirty="0">
                <a:solidFill>
                  <a:srgbClr val="595959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are an engineer for an experimental space exploration company, recently your team launched an interplanetary explorer, into space. During a simple space walk they were hit by a bit of space debris, and they lost the ability to control their jetpack.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kern="100" spc="75" dirty="0">
                <a:solidFill>
                  <a:srgbClr val="595959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panicked frenzy they call space control for help, but you are the only one with the kit to help; use your B.E.A.C.O.N (Briefcase for Emergency Assistance on Cosmic Operations and Navigation) to help guide the astronaut back to the shuttle before they run out of oxygen or fuel.</a:t>
            </a:r>
          </a:p>
        </p:txBody>
      </p:sp>
    </p:spTree>
    <p:extLst>
      <p:ext uri="{BB962C8B-B14F-4D97-AF65-F5344CB8AC3E}">
        <p14:creationId xmlns:p14="http://schemas.microsoft.com/office/powerpoint/2010/main" val="2070923500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BC61C-E56E-BA9F-1A4A-0B6F523CB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3B498E-15AD-2EE0-B2E5-91B95ACB22C6}"/>
              </a:ext>
            </a:extLst>
          </p:cNvPr>
          <p:cNvSpPr/>
          <p:nvPr/>
        </p:nvSpPr>
        <p:spPr>
          <a:xfrm flipV="1">
            <a:off x="486779" y="1080598"/>
            <a:ext cx="3358612" cy="6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5E823-C6D3-F0A8-FC9C-F70FD2B51E96}"/>
              </a:ext>
            </a:extLst>
          </p:cNvPr>
          <p:cNvSpPr txBox="1"/>
          <p:nvPr/>
        </p:nvSpPr>
        <p:spPr>
          <a:xfrm>
            <a:off x="486779" y="434268"/>
            <a:ext cx="3358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The Hardware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34FAE-F7E7-76D6-010E-9EFF7DBBC4DD}"/>
              </a:ext>
            </a:extLst>
          </p:cNvPr>
          <p:cNvSpPr txBox="1"/>
          <p:nvPr/>
        </p:nvSpPr>
        <p:spPr>
          <a:xfrm>
            <a:off x="486779" y="1331134"/>
            <a:ext cx="6396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Circuit Board</a:t>
            </a:r>
            <a:endParaRPr lang="en-GB" sz="2400" kern="1200" dirty="0">
              <a:effectLst/>
              <a:latin typeface="+mj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Printer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Joystick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200" dirty="0">
                <a:effectLst/>
                <a:latin typeface="+mj-lt"/>
                <a:ea typeface="+mn-ea"/>
                <a:cs typeface="+mn-cs"/>
              </a:rPr>
              <a:t>Briefcase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7CED5F49-66D3-EFF1-15AF-4A78F7E74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51352"/>
      </p:ext>
    </p:extLst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74D9B-39D9-2702-D555-60CB39F2A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1FAC63-80B3-35E1-4C32-36CD74A6FB34}"/>
              </a:ext>
            </a:extLst>
          </p:cNvPr>
          <p:cNvSpPr/>
          <p:nvPr/>
        </p:nvSpPr>
        <p:spPr>
          <a:xfrm flipV="1">
            <a:off x="486779" y="1080598"/>
            <a:ext cx="3358612" cy="6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DDC0A-D9D3-5EEF-E999-AAF7A534170A}"/>
              </a:ext>
            </a:extLst>
          </p:cNvPr>
          <p:cNvSpPr txBox="1"/>
          <p:nvPr/>
        </p:nvSpPr>
        <p:spPr>
          <a:xfrm>
            <a:off x="486779" y="434268"/>
            <a:ext cx="451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The Code - Arduino</a:t>
            </a:r>
          </a:p>
        </p:txBody>
      </p:sp>
      <p:pic>
        <p:nvPicPr>
          <p:cNvPr id="5" name="Graphic 4" descr="Web design outline">
            <a:extLst>
              <a:ext uri="{FF2B5EF4-FFF2-40B4-BE49-F238E27FC236}">
                <a16:creationId xmlns:a16="http://schemas.microsoft.com/office/drawing/2014/main" id="{5E33C021-14E8-F0E5-F3C4-CAAAEE921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028948" y="-171450"/>
            <a:ext cx="9715500" cy="9715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85BBC6-1E05-9DC4-1A05-C56522189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16" y="1350676"/>
            <a:ext cx="9820477" cy="5073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D93C85-B3DA-630C-2E4A-502E11F06F7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716" y="1350676"/>
            <a:ext cx="4550295" cy="1511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F77278-15CF-EA2F-B91B-388EF46D9B5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08" t="2044" b="1"/>
          <a:stretch/>
        </p:blipFill>
        <p:spPr>
          <a:xfrm>
            <a:off x="482716" y="5049537"/>
            <a:ext cx="4092770" cy="1455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450378-3394-2043-FDEA-633834223A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716" y="3219245"/>
            <a:ext cx="6554115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28839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BA27C-E5AA-41C0-4624-549118E9D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A1EE8B-F8C0-96FA-7C82-03D2816501C8}"/>
              </a:ext>
            </a:extLst>
          </p:cNvPr>
          <p:cNvSpPr/>
          <p:nvPr/>
        </p:nvSpPr>
        <p:spPr>
          <a:xfrm flipV="1">
            <a:off x="486779" y="1080598"/>
            <a:ext cx="3358612" cy="65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92408-DA23-E90A-3691-853495F67B9E}"/>
              </a:ext>
            </a:extLst>
          </p:cNvPr>
          <p:cNvSpPr txBox="1"/>
          <p:nvPr/>
        </p:nvSpPr>
        <p:spPr>
          <a:xfrm>
            <a:off x="486779" y="434268"/>
            <a:ext cx="365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Neue Haas Grotesk Text Pro" panose="020B0504020202020204" pitchFamily="34" charset="0"/>
              </a:rPr>
              <a:t>The Challenges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BCA54-0198-2411-64EB-922CAD8F2020}"/>
              </a:ext>
            </a:extLst>
          </p:cNvPr>
          <p:cNvSpPr txBox="1"/>
          <p:nvPr/>
        </p:nvSpPr>
        <p:spPr>
          <a:xfrm>
            <a:off x="486779" y="1331134"/>
            <a:ext cx="6396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+mj-lt"/>
              </a:rPr>
              <a:t>Data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200" dirty="0">
                <a:effectLst/>
                <a:latin typeface="+mj-lt"/>
                <a:ea typeface="+mn-ea"/>
                <a:cs typeface="+mn-cs"/>
              </a:rPr>
              <a:t>Printer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kern="1200" dirty="0">
                <a:effectLst/>
                <a:latin typeface="+mj-lt"/>
                <a:ea typeface="+mn-ea"/>
                <a:cs typeface="+mn-cs"/>
              </a:rPr>
              <a:t>Joysticks &amp; </a:t>
            </a:r>
            <a:r>
              <a:rPr lang="en-GB" sz="2400" kern="1200" dirty="0" err="1">
                <a:effectLst/>
                <a:latin typeface="+mj-lt"/>
                <a:ea typeface="+mn-ea"/>
                <a:cs typeface="+mn-cs"/>
              </a:rPr>
              <a:t>XInput</a:t>
            </a:r>
            <a:endParaRPr lang="en-GB" sz="2400" kern="1200" dirty="0">
              <a:effectLst/>
              <a:latin typeface="+mj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kern="1200" dirty="0">
              <a:effectLst/>
              <a:latin typeface="+mj-lt"/>
              <a:ea typeface="+mn-ea"/>
              <a:cs typeface="+mn-cs"/>
            </a:endParaRPr>
          </a:p>
        </p:txBody>
      </p:sp>
      <p:pic>
        <p:nvPicPr>
          <p:cNvPr id="5" name="Graphic 4" descr="Brainstorm outline">
            <a:extLst>
              <a:ext uri="{FF2B5EF4-FFF2-40B4-BE49-F238E27FC236}">
                <a16:creationId xmlns:a16="http://schemas.microsoft.com/office/drawing/2014/main" id="{675AB5A3-64EF-82A1-3518-E4A675CE5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5028948" y="-171450"/>
            <a:ext cx="9715500" cy="97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8368"/>
      </p:ext>
    </p:extLst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283</Words>
  <Application>Microsoft Office PowerPoint</Application>
  <PresentationFormat>Widescreen</PresentationFormat>
  <Paragraphs>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Consolas</vt:lpstr>
      <vt:lpstr>Neue Haas Grotesk Text Pro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Wood</dc:creator>
  <cp:lastModifiedBy>Alex Wood</cp:lastModifiedBy>
  <cp:revision>7</cp:revision>
  <dcterms:created xsi:type="dcterms:W3CDTF">2024-12-01T17:29:24Z</dcterms:created>
  <dcterms:modified xsi:type="dcterms:W3CDTF">2024-12-12T11:56:52Z</dcterms:modified>
</cp:coreProperties>
</file>