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60" r:id="rId2"/>
    <p:sldId id="274" r:id="rId3"/>
    <p:sldId id="261" r:id="rId4"/>
    <p:sldId id="279" r:id="rId5"/>
    <p:sldId id="264" r:id="rId6"/>
    <p:sldId id="275" r:id="rId7"/>
    <p:sldId id="263" r:id="rId8"/>
    <p:sldId id="265" r:id="rId9"/>
    <p:sldId id="273" r:id="rId10"/>
    <p:sldId id="280" r:id="rId11"/>
    <p:sldId id="276" r:id="rId12"/>
    <p:sldId id="284" r:id="rId13"/>
    <p:sldId id="285" r:id="rId14"/>
    <p:sldId id="278" r:id="rId15"/>
    <p:sldId id="282" r:id="rId16"/>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02"/>
    <p:restoredTop sz="63488"/>
  </p:normalViewPr>
  <p:slideViewPr>
    <p:cSldViewPr snapToGrid="0" snapToObjects="1">
      <p:cViewPr varScale="1">
        <p:scale>
          <a:sx n="104" d="100"/>
          <a:sy n="104" d="100"/>
        </p:scale>
        <p:origin x="27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C94BF5-D886-41E4-B52A-0847E120F07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F4A24A1-BF97-46FF-AAD5-D11549096538}">
      <dgm:prSet/>
      <dgm:spPr/>
      <dgm:t>
        <a:bodyPr/>
        <a:lstStyle/>
        <a:p>
          <a:r>
            <a:rPr lang="en-US" dirty="0"/>
            <a:t>The economy is central to the lives and wellbeing of individuals.</a:t>
          </a:r>
        </a:p>
      </dgm:t>
    </dgm:pt>
    <dgm:pt modelId="{B11288B4-8A48-4475-BFCF-8EB52C2735A0}" type="parTrans" cxnId="{4B14636B-4940-4632-8D5F-7F2F1F7677D1}">
      <dgm:prSet/>
      <dgm:spPr/>
      <dgm:t>
        <a:bodyPr/>
        <a:lstStyle/>
        <a:p>
          <a:endParaRPr lang="en-US"/>
        </a:p>
      </dgm:t>
    </dgm:pt>
    <dgm:pt modelId="{AE999851-2687-4C62-8058-1D12DBEE200C}" type="sibTrans" cxnId="{4B14636B-4940-4632-8D5F-7F2F1F7677D1}">
      <dgm:prSet/>
      <dgm:spPr/>
      <dgm:t>
        <a:bodyPr/>
        <a:lstStyle/>
        <a:p>
          <a:endParaRPr lang="en-US"/>
        </a:p>
      </dgm:t>
    </dgm:pt>
    <dgm:pt modelId="{9F1D31D2-51DC-47D5-9A65-928261F03267}">
      <dgm:prSet/>
      <dgm:spPr/>
      <dgm:t>
        <a:bodyPr/>
        <a:lstStyle/>
        <a:p>
          <a:r>
            <a:rPr lang="en-US" dirty="0"/>
            <a:t>Its trends describe the constantly changing environment within which people live their daily lives.</a:t>
          </a:r>
        </a:p>
      </dgm:t>
    </dgm:pt>
    <dgm:pt modelId="{9FBE20FB-C0C0-4B40-B579-8C5756DF65BB}" type="parTrans" cxnId="{962CA85A-1F14-4F17-9137-11DF99EB94A0}">
      <dgm:prSet/>
      <dgm:spPr/>
      <dgm:t>
        <a:bodyPr/>
        <a:lstStyle/>
        <a:p>
          <a:endParaRPr lang="en-US"/>
        </a:p>
      </dgm:t>
    </dgm:pt>
    <dgm:pt modelId="{EEF0E3E9-FC4B-45C0-A276-5ABB7A4D7D3A}" type="sibTrans" cxnId="{962CA85A-1F14-4F17-9137-11DF99EB94A0}">
      <dgm:prSet/>
      <dgm:spPr/>
      <dgm:t>
        <a:bodyPr/>
        <a:lstStyle/>
        <a:p>
          <a:endParaRPr lang="en-US"/>
        </a:p>
      </dgm:t>
    </dgm:pt>
    <dgm:pt modelId="{518014F6-22C0-4A7D-B2EE-B4108602A4A8}">
      <dgm:prSet/>
      <dgm:spPr/>
      <dgm:t>
        <a:bodyPr/>
        <a:lstStyle/>
        <a:p>
          <a:r>
            <a:rPr lang="en-US" dirty="0"/>
            <a:t>This project provides </a:t>
          </a:r>
          <a:r>
            <a:rPr lang="en-US" b="1" dirty="0"/>
            <a:t>information</a:t>
          </a:r>
          <a:r>
            <a:rPr lang="en-US" dirty="0"/>
            <a:t> about the main aspects </a:t>
          </a:r>
          <a:r>
            <a:rPr lang="en-US" b="1" dirty="0"/>
            <a:t>of the economy in Canada’s </a:t>
          </a:r>
          <a:r>
            <a:rPr lang="en-US" dirty="0"/>
            <a:t>national accounts </a:t>
          </a:r>
          <a:r>
            <a:rPr lang="en-US" b="1" dirty="0"/>
            <a:t>from the year 2000 to 2019</a:t>
          </a:r>
          <a:r>
            <a:rPr lang="en-US" dirty="0"/>
            <a:t>.</a:t>
          </a:r>
        </a:p>
      </dgm:t>
    </dgm:pt>
    <dgm:pt modelId="{AC9F2EBA-1C13-4498-8D3A-A2ACC739C5D3}" type="parTrans" cxnId="{403CDC49-E868-4EA2-8994-3A858A0A60A6}">
      <dgm:prSet/>
      <dgm:spPr/>
      <dgm:t>
        <a:bodyPr/>
        <a:lstStyle/>
        <a:p>
          <a:endParaRPr lang="en-US"/>
        </a:p>
      </dgm:t>
    </dgm:pt>
    <dgm:pt modelId="{1FAF078C-C77D-4C61-B22A-8103F3ADFB28}" type="sibTrans" cxnId="{403CDC49-E868-4EA2-8994-3A858A0A60A6}">
      <dgm:prSet/>
      <dgm:spPr/>
      <dgm:t>
        <a:bodyPr/>
        <a:lstStyle/>
        <a:p>
          <a:endParaRPr lang="en-US"/>
        </a:p>
      </dgm:t>
    </dgm:pt>
    <dgm:pt modelId="{0168995E-8542-8040-B373-CD9D0AA520CA}" type="pres">
      <dgm:prSet presAssocID="{D5C94BF5-D886-41E4-B52A-0847E120F07C}" presName="vert0" presStyleCnt="0">
        <dgm:presLayoutVars>
          <dgm:dir/>
          <dgm:animOne val="branch"/>
          <dgm:animLvl val="lvl"/>
        </dgm:presLayoutVars>
      </dgm:prSet>
      <dgm:spPr/>
    </dgm:pt>
    <dgm:pt modelId="{5F4773E6-8AB6-8147-AC67-1E2A723DDFC9}" type="pres">
      <dgm:prSet presAssocID="{2F4A24A1-BF97-46FF-AAD5-D11549096538}" presName="thickLine" presStyleLbl="alignNode1" presStyleIdx="0" presStyleCnt="3"/>
      <dgm:spPr/>
    </dgm:pt>
    <dgm:pt modelId="{A5314A4B-E30C-8D4C-B6E2-3FCEED92A369}" type="pres">
      <dgm:prSet presAssocID="{2F4A24A1-BF97-46FF-AAD5-D11549096538}" presName="horz1" presStyleCnt="0"/>
      <dgm:spPr/>
    </dgm:pt>
    <dgm:pt modelId="{0AE83F79-29C0-A141-8BA8-4EDF9328E10C}" type="pres">
      <dgm:prSet presAssocID="{2F4A24A1-BF97-46FF-AAD5-D11549096538}" presName="tx1" presStyleLbl="revTx" presStyleIdx="0" presStyleCnt="3"/>
      <dgm:spPr/>
    </dgm:pt>
    <dgm:pt modelId="{331FC498-A9B7-1846-B7B5-CD3E780BC714}" type="pres">
      <dgm:prSet presAssocID="{2F4A24A1-BF97-46FF-AAD5-D11549096538}" presName="vert1" presStyleCnt="0"/>
      <dgm:spPr/>
    </dgm:pt>
    <dgm:pt modelId="{20073DDF-A5A7-8444-9DE7-CE5B10AF0B62}" type="pres">
      <dgm:prSet presAssocID="{9F1D31D2-51DC-47D5-9A65-928261F03267}" presName="thickLine" presStyleLbl="alignNode1" presStyleIdx="1" presStyleCnt="3"/>
      <dgm:spPr/>
    </dgm:pt>
    <dgm:pt modelId="{2DF2B932-9741-0F43-9711-0BA84938B003}" type="pres">
      <dgm:prSet presAssocID="{9F1D31D2-51DC-47D5-9A65-928261F03267}" presName="horz1" presStyleCnt="0"/>
      <dgm:spPr/>
    </dgm:pt>
    <dgm:pt modelId="{E073E568-3B52-664F-94CB-4DDF1BB30CE4}" type="pres">
      <dgm:prSet presAssocID="{9F1D31D2-51DC-47D5-9A65-928261F03267}" presName="tx1" presStyleLbl="revTx" presStyleIdx="1" presStyleCnt="3"/>
      <dgm:spPr/>
    </dgm:pt>
    <dgm:pt modelId="{F73CA5D4-7EC5-494F-B622-74A13D5135B8}" type="pres">
      <dgm:prSet presAssocID="{9F1D31D2-51DC-47D5-9A65-928261F03267}" presName="vert1" presStyleCnt="0"/>
      <dgm:spPr/>
    </dgm:pt>
    <dgm:pt modelId="{ECD0CBBA-F7B6-A74E-9EA3-774A6A768A23}" type="pres">
      <dgm:prSet presAssocID="{518014F6-22C0-4A7D-B2EE-B4108602A4A8}" presName="thickLine" presStyleLbl="alignNode1" presStyleIdx="2" presStyleCnt="3"/>
      <dgm:spPr/>
    </dgm:pt>
    <dgm:pt modelId="{FF7BCD77-9272-4846-A20D-03317BDB1B39}" type="pres">
      <dgm:prSet presAssocID="{518014F6-22C0-4A7D-B2EE-B4108602A4A8}" presName="horz1" presStyleCnt="0"/>
      <dgm:spPr/>
    </dgm:pt>
    <dgm:pt modelId="{8836C4DF-1E1C-9545-99B1-A3E9E89A7078}" type="pres">
      <dgm:prSet presAssocID="{518014F6-22C0-4A7D-B2EE-B4108602A4A8}" presName="tx1" presStyleLbl="revTx" presStyleIdx="2" presStyleCnt="3"/>
      <dgm:spPr/>
    </dgm:pt>
    <dgm:pt modelId="{43856F8A-6D87-D248-B9A0-23C773327330}" type="pres">
      <dgm:prSet presAssocID="{518014F6-22C0-4A7D-B2EE-B4108602A4A8}" presName="vert1" presStyleCnt="0"/>
      <dgm:spPr/>
    </dgm:pt>
  </dgm:ptLst>
  <dgm:cxnLst>
    <dgm:cxn modelId="{403CDC49-E868-4EA2-8994-3A858A0A60A6}" srcId="{D5C94BF5-D886-41E4-B52A-0847E120F07C}" destId="{518014F6-22C0-4A7D-B2EE-B4108602A4A8}" srcOrd="2" destOrd="0" parTransId="{AC9F2EBA-1C13-4498-8D3A-A2ACC739C5D3}" sibTransId="{1FAF078C-C77D-4C61-B22A-8103F3ADFB28}"/>
    <dgm:cxn modelId="{962CA85A-1F14-4F17-9137-11DF99EB94A0}" srcId="{D5C94BF5-D886-41E4-B52A-0847E120F07C}" destId="{9F1D31D2-51DC-47D5-9A65-928261F03267}" srcOrd="1" destOrd="0" parTransId="{9FBE20FB-C0C0-4B40-B579-8C5756DF65BB}" sibTransId="{EEF0E3E9-FC4B-45C0-A276-5ABB7A4D7D3A}"/>
    <dgm:cxn modelId="{4B14636B-4940-4632-8D5F-7F2F1F7677D1}" srcId="{D5C94BF5-D886-41E4-B52A-0847E120F07C}" destId="{2F4A24A1-BF97-46FF-AAD5-D11549096538}" srcOrd="0" destOrd="0" parTransId="{B11288B4-8A48-4475-BFCF-8EB52C2735A0}" sibTransId="{AE999851-2687-4C62-8058-1D12DBEE200C}"/>
    <dgm:cxn modelId="{3338636D-F201-2748-938E-E3E0CFC76C5C}" type="presOf" srcId="{2F4A24A1-BF97-46FF-AAD5-D11549096538}" destId="{0AE83F79-29C0-A141-8BA8-4EDF9328E10C}" srcOrd="0" destOrd="0" presId="urn:microsoft.com/office/officeart/2008/layout/LinedList"/>
    <dgm:cxn modelId="{7F9EB178-5FE2-2046-8822-C52286176CEB}" type="presOf" srcId="{9F1D31D2-51DC-47D5-9A65-928261F03267}" destId="{E073E568-3B52-664F-94CB-4DDF1BB30CE4}" srcOrd="0" destOrd="0" presId="urn:microsoft.com/office/officeart/2008/layout/LinedList"/>
    <dgm:cxn modelId="{86D7E688-FF1B-8F4C-8644-6C74533D4FF6}" type="presOf" srcId="{D5C94BF5-D886-41E4-B52A-0847E120F07C}" destId="{0168995E-8542-8040-B373-CD9D0AA520CA}" srcOrd="0" destOrd="0" presId="urn:microsoft.com/office/officeart/2008/layout/LinedList"/>
    <dgm:cxn modelId="{4DF7DA96-D4DC-414C-BA2A-8BFDB07F269F}" type="presOf" srcId="{518014F6-22C0-4A7D-B2EE-B4108602A4A8}" destId="{8836C4DF-1E1C-9545-99B1-A3E9E89A7078}" srcOrd="0" destOrd="0" presId="urn:microsoft.com/office/officeart/2008/layout/LinedList"/>
    <dgm:cxn modelId="{01671D34-D20A-6749-A5B0-A454A231EC90}" type="presParOf" srcId="{0168995E-8542-8040-B373-CD9D0AA520CA}" destId="{5F4773E6-8AB6-8147-AC67-1E2A723DDFC9}" srcOrd="0" destOrd="0" presId="urn:microsoft.com/office/officeart/2008/layout/LinedList"/>
    <dgm:cxn modelId="{FBC52892-C262-F945-8806-24066D204648}" type="presParOf" srcId="{0168995E-8542-8040-B373-CD9D0AA520CA}" destId="{A5314A4B-E30C-8D4C-B6E2-3FCEED92A369}" srcOrd="1" destOrd="0" presId="urn:microsoft.com/office/officeart/2008/layout/LinedList"/>
    <dgm:cxn modelId="{139EAC5A-B789-B143-A0F1-A48EE531F031}" type="presParOf" srcId="{A5314A4B-E30C-8D4C-B6E2-3FCEED92A369}" destId="{0AE83F79-29C0-A141-8BA8-4EDF9328E10C}" srcOrd="0" destOrd="0" presId="urn:microsoft.com/office/officeart/2008/layout/LinedList"/>
    <dgm:cxn modelId="{57367A03-FFEC-C64E-8963-2398BA5FE938}" type="presParOf" srcId="{A5314A4B-E30C-8D4C-B6E2-3FCEED92A369}" destId="{331FC498-A9B7-1846-B7B5-CD3E780BC714}" srcOrd="1" destOrd="0" presId="urn:microsoft.com/office/officeart/2008/layout/LinedList"/>
    <dgm:cxn modelId="{BC50F119-D4E9-CD4E-9837-11AAAE0894DA}" type="presParOf" srcId="{0168995E-8542-8040-B373-CD9D0AA520CA}" destId="{20073DDF-A5A7-8444-9DE7-CE5B10AF0B62}" srcOrd="2" destOrd="0" presId="urn:microsoft.com/office/officeart/2008/layout/LinedList"/>
    <dgm:cxn modelId="{5BEDA5EB-6C15-9E48-8622-5F027158844C}" type="presParOf" srcId="{0168995E-8542-8040-B373-CD9D0AA520CA}" destId="{2DF2B932-9741-0F43-9711-0BA84938B003}" srcOrd="3" destOrd="0" presId="urn:microsoft.com/office/officeart/2008/layout/LinedList"/>
    <dgm:cxn modelId="{5309A67A-8C95-B044-BE3F-6C39A4C1081A}" type="presParOf" srcId="{2DF2B932-9741-0F43-9711-0BA84938B003}" destId="{E073E568-3B52-664F-94CB-4DDF1BB30CE4}" srcOrd="0" destOrd="0" presId="urn:microsoft.com/office/officeart/2008/layout/LinedList"/>
    <dgm:cxn modelId="{10AE0081-58EE-9248-8558-CB224572F22E}" type="presParOf" srcId="{2DF2B932-9741-0F43-9711-0BA84938B003}" destId="{F73CA5D4-7EC5-494F-B622-74A13D5135B8}" srcOrd="1" destOrd="0" presId="urn:microsoft.com/office/officeart/2008/layout/LinedList"/>
    <dgm:cxn modelId="{BE4E377E-CDB3-0145-97CD-5EDDB84579B2}" type="presParOf" srcId="{0168995E-8542-8040-B373-CD9D0AA520CA}" destId="{ECD0CBBA-F7B6-A74E-9EA3-774A6A768A23}" srcOrd="4" destOrd="0" presId="urn:microsoft.com/office/officeart/2008/layout/LinedList"/>
    <dgm:cxn modelId="{E794B934-8FEF-A044-B7E7-13A2604845E8}" type="presParOf" srcId="{0168995E-8542-8040-B373-CD9D0AA520CA}" destId="{FF7BCD77-9272-4846-A20D-03317BDB1B39}" srcOrd="5" destOrd="0" presId="urn:microsoft.com/office/officeart/2008/layout/LinedList"/>
    <dgm:cxn modelId="{D7FDEF1B-0F4B-AB41-B8DD-6645B1098372}" type="presParOf" srcId="{FF7BCD77-9272-4846-A20D-03317BDB1B39}" destId="{8836C4DF-1E1C-9545-99B1-A3E9E89A7078}" srcOrd="0" destOrd="0" presId="urn:microsoft.com/office/officeart/2008/layout/LinedList"/>
    <dgm:cxn modelId="{8E82A8B7-CEAA-FD4B-AE1A-49D38CD3ABEE}" type="presParOf" srcId="{FF7BCD77-9272-4846-A20D-03317BDB1B39}" destId="{43856F8A-6D87-D248-B9A0-23C77332733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46AAFD-D3CF-42CE-84D8-F0AFAB90F83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B0230E6-CD7D-4225-BDAD-2E691FA90951}">
      <dgm:prSet/>
      <dgm:spPr/>
      <dgm:t>
        <a:bodyPr/>
        <a:lstStyle/>
        <a:p>
          <a:r>
            <a:rPr lang="en-US" b="1" dirty="0"/>
            <a:t>Consumer</a:t>
          </a:r>
          <a:r>
            <a:rPr lang="en-US" dirty="0"/>
            <a:t> -&gt; savings, investments and long-term financial planning.</a:t>
          </a:r>
        </a:p>
      </dgm:t>
    </dgm:pt>
    <dgm:pt modelId="{17B3573D-6FDC-45D1-B6AD-55482036E360}" type="parTrans" cxnId="{747D1344-D4E7-45CF-97D8-A8844DAD7F16}">
      <dgm:prSet/>
      <dgm:spPr/>
      <dgm:t>
        <a:bodyPr/>
        <a:lstStyle/>
        <a:p>
          <a:endParaRPr lang="en-US"/>
        </a:p>
      </dgm:t>
    </dgm:pt>
    <dgm:pt modelId="{57DE2463-56B9-4CEE-8504-640B6C055A20}" type="sibTrans" cxnId="{747D1344-D4E7-45CF-97D8-A8844DAD7F16}">
      <dgm:prSet/>
      <dgm:spPr/>
      <dgm:t>
        <a:bodyPr/>
        <a:lstStyle/>
        <a:p>
          <a:endParaRPr lang="en-US"/>
        </a:p>
      </dgm:t>
    </dgm:pt>
    <dgm:pt modelId="{D6026D47-2AB2-4E05-B29C-FB60D468E322}">
      <dgm:prSet/>
      <dgm:spPr/>
      <dgm:t>
        <a:bodyPr/>
        <a:lstStyle/>
        <a:p>
          <a:r>
            <a:rPr lang="en-US" b="1"/>
            <a:t>Policymakers</a:t>
          </a:r>
          <a:r>
            <a:rPr lang="en-US"/>
            <a:t> -&gt; interest rates, tax and trade policies.</a:t>
          </a:r>
        </a:p>
      </dgm:t>
    </dgm:pt>
    <dgm:pt modelId="{EC079F29-6BE2-4C1C-B1EE-6D1C2276A179}" type="parTrans" cxnId="{D9C84A59-BA5F-4344-84DD-2F574F3CBA45}">
      <dgm:prSet/>
      <dgm:spPr/>
      <dgm:t>
        <a:bodyPr/>
        <a:lstStyle/>
        <a:p>
          <a:endParaRPr lang="en-US"/>
        </a:p>
      </dgm:t>
    </dgm:pt>
    <dgm:pt modelId="{ED9F08B7-614E-40C0-8B78-FAF964489A10}" type="sibTrans" cxnId="{D9C84A59-BA5F-4344-84DD-2F574F3CBA45}">
      <dgm:prSet/>
      <dgm:spPr/>
      <dgm:t>
        <a:bodyPr/>
        <a:lstStyle/>
        <a:p>
          <a:endParaRPr lang="en-US"/>
        </a:p>
      </dgm:t>
    </dgm:pt>
    <dgm:pt modelId="{0FCA3C94-F83D-4278-93E8-1AE1F90C9D8B}">
      <dgm:prSet/>
      <dgm:spPr/>
      <dgm:t>
        <a:bodyPr/>
        <a:lstStyle/>
        <a:p>
          <a:r>
            <a:rPr lang="en-US" b="1"/>
            <a:t>Workers</a:t>
          </a:r>
          <a:r>
            <a:rPr lang="en-US"/>
            <a:t> -&gt; business conditions and investment decisions.</a:t>
          </a:r>
        </a:p>
      </dgm:t>
    </dgm:pt>
    <dgm:pt modelId="{F1C2FF95-B391-45E1-812D-491F6A701BEA}" type="parTrans" cxnId="{DE7FB02C-1365-4616-ADC3-4753C99E1FEA}">
      <dgm:prSet/>
      <dgm:spPr/>
      <dgm:t>
        <a:bodyPr/>
        <a:lstStyle/>
        <a:p>
          <a:endParaRPr lang="en-US"/>
        </a:p>
      </dgm:t>
    </dgm:pt>
    <dgm:pt modelId="{422F2CDC-5F83-4272-AAAE-4F08BDFF9210}" type="sibTrans" cxnId="{DE7FB02C-1365-4616-ADC3-4753C99E1FEA}">
      <dgm:prSet/>
      <dgm:spPr/>
      <dgm:t>
        <a:bodyPr/>
        <a:lstStyle/>
        <a:p>
          <a:endParaRPr lang="en-US"/>
        </a:p>
      </dgm:t>
    </dgm:pt>
    <dgm:pt modelId="{DC084361-F6E5-4FC7-B4DA-4A435A3820EF}">
      <dgm:prSet/>
      <dgm:spPr/>
      <dgm:t>
        <a:bodyPr/>
        <a:lstStyle/>
        <a:p>
          <a:r>
            <a:rPr lang="en-US" b="1"/>
            <a:t>Governments</a:t>
          </a:r>
          <a:r>
            <a:rPr lang="en-US"/>
            <a:t> -&gt; shape policy and public spending.</a:t>
          </a:r>
        </a:p>
      </dgm:t>
    </dgm:pt>
    <dgm:pt modelId="{69B1E33F-DD38-4D29-A07D-3A6C32B6A649}" type="parTrans" cxnId="{24EF1860-760F-48D3-832D-D681EEA69BB7}">
      <dgm:prSet/>
      <dgm:spPr/>
      <dgm:t>
        <a:bodyPr/>
        <a:lstStyle/>
        <a:p>
          <a:endParaRPr lang="en-US"/>
        </a:p>
      </dgm:t>
    </dgm:pt>
    <dgm:pt modelId="{4A1BC047-30BC-48F6-B990-B3E9E2CE0DE7}" type="sibTrans" cxnId="{24EF1860-760F-48D3-832D-D681EEA69BB7}">
      <dgm:prSet/>
      <dgm:spPr/>
      <dgm:t>
        <a:bodyPr/>
        <a:lstStyle/>
        <a:p>
          <a:endParaRPr lang="en-US"/>
        </a:p>
      </dgm:t>
    </dgm:pt>
    <dgm:pt modelId="{07C64562-7EEC-48C8-927E-E15AC9D7E7C3}">
      <dgm:prSet/>
      <dgm:spPr/>
      <dgm:t>
        <a:bodyPr/>
        <a:lstStyle/>
        <a:p>
          <a:r>
            <a:rPr lang="en-US" b="1"/>
            <a:t>Academia</a:t>
          </a:r>
          <a:r>
            <a:rPr lang="en-US"/>
            <a:t> -&gt; research and inform. </a:t>
          </a:r>
        </a:p>
      </dgm:t>
    </dgm:pt>
    <dgm:pt modelId="{006D7B75-7DFF-4930-95DB-01977F969D25}" type="parTrans" cxnId="{966B1126-5EA0-4895-AFA0-93F5457B9E28}">
      <dgm:prSet/>
      <dgm:spPr/>
      <dgm:t>
        <a:bodyPr/>
        <a:lstStyle/>
        <a:p>
          <a:endParaRPr lang="en-US"/>
        </a:p>
      </dgm:t>
    </dgm:pt>
    <dgm:pt modelId="{BBBC3985-DCF5-45A2-8EA2-D3B57F39FE80}" type="sibTrans" cxnId="{966B1126-5EA0-4895-AFA0-93F5457B9E28}">
      <dgm:prSet/>
      <dgm:spPr/>
      <dgm:t>
        <a:bodyPr/>
        <a:lstStyle/>
        <a:p>
          <a:endParaRPr lang="en-US"/>
        </a:p>
      </dgm:t>
    </dgm:pt>
    <dgm:pt modelId="{5C7BB249-190F-704D-9F37-FC85A817DBE2}" type="pres">
      <dgm:prSet presAssocID="{7146AAFD-D3CF-42CE-84D8-F0AFAB90F831}" presName="linear" presStyleCnt="0">
        <dgm:presLayoutVars>
          <dgm:animLvl val="lvl"/>
          <dgm:resizeHandles val="exact"/>
        </dgm:presLayoutVars>
      </dgm:prSet>
      <dgm:spPr/>
    </dgm:pt>
    <dgm:pt modelId="{294C84DB-7863-6048-97C3-27A7559F2599}" type="pres">
      <dgm:prSet presAssocID="{2B0230E6-CD7D-4225-BDAD-2E691FA90951}" presName="parentText" presStyleLbl="node1" presStyleIdx="0" presStyleCnt="5">
        <dgm:presLayoutVars>
          <dgm:chMax val="0"/>
          <dgm:bulletEnabled val="1"/>
        </dgm:presLayoutVars>
      </dgm:prSet>
      <dgm:spPr/>
    </dgm:pt>
    <dgm:pt modelId="{FC4F5BCF-559A-9E4D-A141-2BE6FBC63CF9}" type="pres">
      <dgm:prSet presAssocID="{57DE2463-56B9-4CEE-8504-640B6C055A20}" presName="spacer" presStyleCnt="0"/>
      <dgm:spPr/>
    </dgm:pt>
    <dgm:pt modelId="{A4627842-58FC-FB4D-B2F6-6297955FD949}" type="pres">
      <dgm:prSet presAssocID="{D6026D47-2AB2-4E05-B29C-FB60D468E322}" presName="parentText" presStyleLbl="node1" presStyleIdx="1" presStyleCnt="5">
        <dgm:presLayoutVars>
          <dgm:chMax val="0"/>
          <dgm:bulletEnabled val="1"/>
        </dgm:presLayoutVars>
      </dgm:prSet>
      <dgm:spPr/>
    </dgm:pt>
    <dgm:pt modelId="{B5C64FEA-E83D-4041-A507-26E713195A9D}" type="pres">
      <dgm:prSet presAssocID="{ED9F08B7-614E-40C0-8B78-FAF964489A10}" presName="spacer" presStyleCnt="0"/>
      <dgm:spPr/>
    </dgm:pt>
    <dgm:pt modelId="{AA596452-F16E-CC4E-8233-4216ED6A6D98}" type="pres">
      <dgm:prSet presAssocID="{0FCA3C94-F83D-4278-93E8-1AE1F90C9D8B}" presName="parentText" presStyleLbl="node1" presStyleIdx="2" presStyleCnt="5">
        <dgm:presLayoutVars>
          <dgm:chMax val="0"/>
          <dgm:bulletEnabled val="1"/>
        </dgm:presLayoutVars>
      </dgm:prSet>
      <dgm:spPr/>
    </dgm:pt>
    <dgm:pt modelId="{1B0405C2-12FF-9541-8926-952D2AF15835}" type="pres">
      <dgm:prSet presAssocID="{422F2CDC-5F83-4272-AAAE-4F08BDFF9210}" presName="spacer" presStyleCnt="0"/>
      <dgm:spPr/>
    </dgm:pt>
    <dgm:pt modelId="{72427609-537F-C443-B4D4-222F9C59F813}" type="pres">
      <dgm:prSet presAssocID="{DC084361-F6E5-4FC7-B4DA-4A435A3820EF}" presName="parentText" presStyleLbl="node1" presStyleIdx="3" presStyleCnt="5">
        <dgm:presLayoutVars>
          <dgm:chMax val="0"/>
          <dgm:bulletEnabled val="1"/>
        </dgm:presLayoutVars>
      </dgm:prSet>
      <dgm:spPr/>
    </dgm:pt>
    <dgm:pt modelId="{867FB7C8-6820-5A4E-A4EF-891033F07345}" type="pres">
      <dgm:prSet presAssocID="{4A1BC047-30BC-48F6-B990-B3E9E2CE0DE7}" presName="spacer" presStyleCnt="0"/>
      <dgm:spPr/>
    </dgm:pt>
    <dgm:pt modelId="{8F75CFB6-E7B7-A544-83FB-AA18E3E8F453}" type="pres">
      <dgm:prSet presAssocID="{07C64562-7EEC-48C8-927E-E15AC9D7E7C3}" presName="parentText" presStyleLbl="node1" presStyleIdx="4" presStyleCnt="5">
        <dgm:presLayoutVars>
          <dgm:chMax val="0"/>
          <dgm:bulletEnabled val="1"/>
        </dgm:presLayoutVars>
      </dgm:prSet>
      <dgm:spPr/>
    </dgm:pt>
  </dgm:ptLst>
  <dgm:cxnLst>
    <dgm:cxn modelId="{766E310F-94A8-AB49-9996-AACDD4C416A7}" type="presOf" srcId="{DC084361-F6E5-4FC7-B4DA-4A435A3820EF}" destId="{72427609-537F-C443-B4D4-222F9C59F813}" srcOrd="0" destOrd="0" presId="urn:microsoft.com/office/officeart/2005/8/layout/vList2"/>
    <dgm:cxn modelId="{966B1126-5EA0-4895-AFA0-93F5457B9E28}" srcId="{7146AAFD-D3CF-42CE-84D8-F0AFAB90F831}" destId="{07C64562-7EEC-48C8-927E-E15AC9D7E7C3}" srcOrd="4" destOrd="0" parTransId="{006D7B75-7DFF-4930-95DB-01977F969D25}" sibTransId="{BBBC3985-DCF5-45A2-8EA2-D3B57F39FE80}"/>
    <dgm:cxn modelId="{DE7FB02C-1365-4616-ADC3-4753C99E1FEA}" srcId="{7146AAFD-D3CF-42CE-84D8-F0AFAB90F831}" destId="{0FCA3C94-F83D-4278-93E8-1AE1F90C9D8B}" srcOrd="2" destOrd="0" parTransId="{F1C2FF95-B391-45E1-812D-491F6A701BEA}" sibTransId="{422F2CDC-5F83-4272-AAAE-4F08BDFF9210}"/>
    <dgm:cxn modelId="{747D1344-D4E7-45CF-97D8-A8844DAD7F16}" srcId="{7146AAFD-D3CF-42CE-84D8-F0AFAB90F831}" destId="{2B0230E6-CD7D-4225-BDAD-2E691FA90951}" srcOrd="0" destOrd="0" parTransId="{17B3573D-6FDC-45D1-B6AD-55482036E360}" sibTransId="{57DE2463-56B9-4CEE-8504-640B6C055A20}"/>
    <dgm:cxn modelId="{A2F8484A-3ACD-CC45-84DF-8A25A3516B7E}" type="presOf" srcId="{D6026D47-2AB2-4E05-B29C-FB60D468E322}" destId="{A4627842-58FC-FB4D-B2F6-6297955FD949}" srcOrd="0" destOrd="0" presId="urn:microsoft.com/office/officeart/2005/8/layout/vList2"/>
    <dgm:cxn modelId="{D9C84A59-BA5F-4344-84DD-2F574F3CBA45}" srcId="{7146AAFD-D3CF-42CE-84D8-F0AFAB90F831}" destId="{D6026D47-2AB2-4E05-B29C-FB60D468E322}" srcOrd="1" destOrd="0" parTransId="{EC079F29-6BE2-4C1C-B1EE-6D1C2276A179}" sibTransId="{ED9F08B7-614E-40C0-8B78-FAF964489A10}"/>
    <dgm:cxn modelId="{24EF1860-760F-48D3-832D-D681EEA69BB7}" srcId="{7146AAFD-D3CF-42CE-84D8-F0AFAB90F831}" destId="{DC084361-F6E5-4FC7-B4DA-4A435A3820EF}" srcOrd="3" destOrd="0" parTransId="{69B1E33F-DD38-4D29-A07D-3A6C32B6A649}" sibTransId="{4A1BC047-30BC-48F6-B990-B3E9E2CE0DE7}"/>
    <dgm:cxn modelId="{937EAA82-FB26-6A4F-958F-E334957D9ED5}" type="presOf" srcId="{0FCA3C94-F83D-4278-93E8-1AE1F90C9D8B}" destId="{AA596452-F16E-CC4E-8233-4216ED6A6D98}" srcOrd="0" destOrd="0" presId="urn:microsoft.com/office/officeart/2005/8/layout/vList2"/>
    <dgm:cxn modelId="{349CC7C8-A6B9-5A48-82E3-58B6F3A28B32}" type="presOf" srcId="{7146AAFD-D3CF-42CE-84D8-F0AFAB90F831}" destId="{5C7BB249-190F-704D-9F37-FC85A817DBE2}" srcOrd="0" destOrd="0" presId="urn:microsoft.com/office/officeart/2005/8/layout/vList2"/>
    <dgm:cxn modelId="{AEBB4CDB-AB60-BF49-8A5A-07B4B2448EC4}" type="presOf" srcId="{07C64562-7EEC-48C8-927E-E15AC9D7E7C3}" destId="{8F75CFB6-E7B7-A544-83FB-AA18E3E8F453}" srcOrd="0" destOrd="0" presId="urn:microsoft.com/office/officeart/2005/8/layout/vList2"/>
    <dgm:cxn modelId="{151F77E1-3ED5-5440-B68B-3D424A2B2BC1}" type="presOf" srcId="{2B0230E6-CD7D-4225-BDAD-2E691FA90951}" destId="{294C84DB-7863-6048-97C3-27A7559F2599}" srcOrd="0" destOrd="0" presId="urn:microsoft.com/office/officeart/2005/8/layout/vList2"/>
    <dgm:cxn modelId="{8AEBA00E-DFAF-3A4C-A63C-3C08A1181694}" type="presParOf" srcId="{5C7BB249-190F-704D-9F37-FC85A817DBE2}" destId="{294C84DB-7863-6048-97C3-27A7559F2599}" srcOrd="0" destOrd="0" presId="urn:microsoft.com/office/officeart/2005/8/layout/vList2"/>
    <dgm:cxn modelId="{05FC1B67-0A75-1C4C-A782-FC3217D8E1AA}" type="presParOf" srcId="{5C7BB249-190F-704D-9F37-FC85A817DBE2}" destId="{FC4F5BCF-559A-9E4D-A141-2BE6FBC63CF9}" srcOrd="1" destOrd="0" presId="urn:microsoft.com/office/officeart/2005/8/layout/vList2"/>
    <dgm:cxn modelId="{A8522D1D-CF87-2744-AE64-352BB74F3286}" type="presParOf" srcId="{5C7BB249-190F-704D-9F37-FC85A817DBE2}" destId="{A4627842-58FC-FB4D-B2F6-6297955FD949}" srcOrd="2" destOrd="0" presId="urn:microsoft.com/office/officeart/2005/8/layout/vList2"/>
    <dgm:cxn modelId="{E0BC969D-A7CB-124B-A2BC-62E871B92B5A}" type="presParOf" srcId="{5C7BB249-190F-704D-9F37-FC85A817DBE2}" destId="{B5C64FEA-E83D-4041-A507-26E713195A9D}" srcOrd="3" destOrd="0" presId="urn:microsoft.com/office/officeart/2005/8/layout/vList2"/>
    <dgm:cxn modelId="{47521D12-8683-B64C-8B09-2561B535E049}" type="presParOf" srcId="{5C7BB249-190F-704D-9F37-FC85A817DBE2}" destId="{AA596452-F16E-CC4E-8233-4216ED6A6D98}" srcOrd="4" destOrd="0" presId="urn:microsoft.com/office/officeart/2005/8/layout/vList2"/>
    <dgm:cxn modelId="{E2DE49E2-FA74-C343-B062-E6FC97AD7447}" type="presParOf" srcId="{5C7BB249-190F-704D-9F37-FC85A817DBE2}" destId="{1B0405C2-12FF-9541-8926-952D2AF15835}" srcOrd="5" destOrd="0" presId="urn:microsoft.com/office/officeart/2005/8/layout/vList2"/>
    <dgm:cxn modelId="{BDBFD8D9-7A85-B046-8570-016159CA8E80}" type="presParOf" srcId="{5C7BB249-190F-704D-9F37-FC85A817DBE2}" destId="{72427609-537F-C443-B4D4-222F9C59F813}" srcOrd="6" destOrd="0" presId="urn:microsoft.com/office/officeart/2005/8/layout/vList2"/>
    <dgm:cxn modelId="{0D6AB896-DEAB-B041-8D38-67AE54EF1EFD}" type="presParOf" srcId="{5C7BB249-190F-704D-9F37-FC85A817DBE2}" destId="{867FB7C8-6820-5A4E-A4EF-891033F07345}" srcOrd="7" destOrd="0" presId="urn:microsoft.com/office/officeart/2005/8/layout/vList2"/>
    <dgm:cxn modelId="{CF5642BD-E191-F746-A9E4-D1E38F865D52}" type="presParOf" srcId="{5C7BB249-190F-704D-9F37-FC85A817DBE2}" destId="{8F75CFB6-E7B7-A544-83FB-AA18E3E8F453}"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9AFA33-DE39-4DC3-80D6-135AF48CBD9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9F6677D-8DB8-4306-9361-291A272B930F}">
      <dgm:prSet custT="1"/>
      <dgm:spPr/>
      <dgm:t>
        <a:bodyPr/>
        <a:lstStyle/>
        <a:p>
          <a:pPr>
            <a:lnSpc>
              <a:spcPct val="100000"/>
            </a:lnSpc>
          </a:pPr>
          <a:r>
            <a:rPr lang="en-US" sz="2000" dirty="0"/>
            <a:t>Provide </a:t>
          </a:r>
          <a:r>
            <a:rPr lang="en-US" sz="2000" b="1" dirty="0"/>
            <a:t>access</a:t>
          </a:r>
          <a:r>
            <a:rPr lang="en-US" sz="2000" dirty="0"/>
            <a:t> to accurate, up-to-date macroeconomic data and information for past and current analysis. </a:t>
          </a:r>
        </a:p>
      </dgm:t>
    </dgm:pt>
    <dgm:pt modelId="{3E6DED9E-CEE0-48D8-9A7B-3A2D17DA6DA1}" type="parTrans" cxnId="{EC1D9463-1E1A-4CC3-913F-0B687534D95C}">
      <dgm:prSet/>
      <dgm:spPr/>
      <dgm:t>
        <a:bodyPr/>
        <a:lstStyle/>
        <a:p>
          <a:endParaRPr lang="en-US"/>
        </a:p>
      </dgm:t>
    </dgm:pt>
    <dgm:pt modelId="{C192470A-8BB5-4181-A5E6-3F0CA85E40BE}" type="sibTrans" cxnId="{EC1D9463-1E1A-4CC3-913F-0B687534D95C}">
      <dgm:prSet/>
      <dgm:spPr/>
      <dgm:t>
        <a:bodyPr/>
        <a:lstStyle/>
        <a:p>
          <a:endParaRPr lang="en-US"/>
        </a:p>
      </dgm:t>
    </dgm:pt>
    <dgm:pt modelId="{F3C81B76-8F93-47A7-A997-28BE422F88F0}">
      <dgm:prSet custT="1"/>
      <dgm:spPr/>
      <dgm:t>
        <a:bodyPr/>
        <a:lstStyle/>
        <a:p>
          <a:pPr>
            <a:lnSpc>
              <a:spcPct val="100000"/>
            </a:lnSpc>
          </a:pPr>
          <a:r>
            <a:rPr lang="en-US" sz="2400" dirty="0"/>
            <a:t>Offer </a:t>
          </a:r>
          <a:r>
            <a:rPr lang="en-US" sz="2400" b="1" dirty="0"/>
            <a:t>insight</a:t>
          </a:r>
          <a:r>
            <a:rPr lang="en-US" sz="2400" dirty="0"/>
            <a:t> into the way the economy works.</a:t>
          </a:r>
        </a:p>
      </dgm:t>
    </dgm:pt>
    <dgm:pt modelId="{1704D7A7-BA42-4B27-8ADA-E19575F5C88A}" type="parTrans" cxnId="{F60D5661-BF2B-4F22-8064-A7E123A9AF69}">
      <dgm:prSet/>
      <dgm:spPr/>
      <dgm:t>
        <a:bodyPr/>
        <a:lstStyle/>
        <a:p>
          <a:endParaRPr lang="en-US"/>
        </a:p>
      </dgm:t>
    </dgm:pt>
    <dgm:pt modelId="{75C57F38-2331-459D-8C44-B41DAAF33154}" type="sibTrans" cxnId="{F60D5661-BF2B-4F22-8064-A7E123A9AF69}">
      <dgm:prSet/>
      <dgm:spPr/>
      <dgm:t>
        <a:bodyPr/>
        <a:lstStyle/>
        <a:p>
          <a:endParaRPr lang="en-US"/>
        </a:p>
      </dgm:t>
    </dgm:pt>
    <dgm:pt modelId="{E775F003-1AA1-46BB-9341-7AD84C750737}" type="pres">
      <dgm:prSet presAssocID="{8A9AFA33-DE39-4DC3-80D6-135AF48CBD99}" presName="root" presStyleCnt="0">
        <dgm:presLayoutVars>
          <dgm:dir/>
          <dgm:resizeHandles val="exact"/>
        </dgm:presLayoutVars>
      </dgm:prSet>
      <dgm:spPr/>
    </dgm:pt>
    <dgm:pt modelId="{FF0BB1D4-F7B9-4237-A8FC-BAE2A86C56D4}" type="pres">
      <dgm:prSet presAssocID="{09F6677D-8DB8-4306-9361-291A272B930F}" presName="compNode" presStyleCnt="0"/>
      <dgm:spPr/>
    </dgm:pt>
    <dgm:pt modelId="{AF1182FA-37DA-4BF7-AE5F-C1B362849B00}" type="pres">
      <dgm:prSet presAssocID="{09F6677D-8DB8-4306-9361-291A272B930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AADDB1F1-00D4-4EDE-A1F9-59D65046E1C5}" type="pres">
      <dgm:prSet presAssocID="{09F6677D-8DB8-4306-9361-291A272B930F}" presName="spaceRect" presStyleCnt="0"/>
      <dgm:spPr/>
    </dgm:pt>
    <dgm:pt modelId="{D142E2F9-0CB5-4235-A4BB-5A2C5FB6DBCE}" type="pres">
      <dgm:prSet presAssocID="{09F6677D-8DB8-4306-9361-291A272B930F}" presName="textRect" presStyleLbl="revTx" presStyleIdx="0" presStyleCnt="2">
        <dgm:presLayoutVars>
          <dgm:chMax val="1"/>
          <dgm:chPref val="1"/>
        </dgm:presLayoutVars>
      </dgm:prSet>
      <dgm:spPr/>
    </dgm:pt>
    <dgm:pt modelId="{B61A0256-1BB9-49E8-BAD8-B1D93A435D8D}" type="pres">
      <dgm:prSet presAssocID="{C192470A-8BB5-4181-A5E6-3F0CA85E40BE}" presName="sibTrans" presStyleCnt="0"/>
      <dgm:spPr/>
    </dgm:pt>
    <dgm:pt modelId="{9D74CD63-1F7A-484E-80EC-78105A77E979}" type="pres">
      <dgm:prSet presAssocID="{F3C81B76-8F93-47A7-A997-28BE422F88F0}" presName="compNode" presStyleCnt="0"/>
      <dgm:spPr/>
    </dgm:pt>
    <dgm:pt modelId="{F3DE0A6E-3B88-432A-A123-98B18615F742}" type="pres">
      <dgm:prSet presAssocID="{F3C81B76-8F93-47A7-A997-28BE422F88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ins"/>
        </a:ext>
      </dgm:extLst>
    </dgm:pt>
    <dgm:pt modelId="{B7718961-C263-45C4-9132-8E8976CFA458}" type="pres">
      <dgm:prSet presAssocID="{F3C81B76-8F93-47A7-A997-28BE422F88F0}" presName="spaceRect" presStyleCnt="0"/>
      <dgm:spPr/>
    </dgm:pt>
    <dgm:pt modelId="{887014CA-DDDE-401E-BA4D-F799DFDA331B}" type="pres">
      <dgm:prSet presAssocID="{F3C81B76-8F93-47A7-A997-28BE422F88F0}" presName="textRect" presStyleLbl="revTx" presStyleIdx="1" presStyleCnt="2">
        <dgm:presLayoutVars>
          <dgm:chMax val="1"/>
          <dgm:chPref val="1"/>
        </dgm:presLayoutVars>
      </dgm:prSet>
      <dgm:spPr/>
    </dgm:pt>
  </dgm:ptLst>
  <dgm:cxnLst>
    <dgm:cxn modelId="{7E269302-9EC3-4A45-A165-0528428497E1}" type="presOf" srcId="{09F6677D-8DB8-4306-9361-291A272B930F}" destId="{D142E2F9-0CB5-4235-A4BB-5A2C5FB6DBCE}" srcOrd="0" destOrd="0" presId="urn:microsoft.com/office/officeart/2018/2/layout/IconLabelList"/>
    <dgm:cxn modelId="{F60D5661-BF2B-4F22-8064-A7E123A9AF69}" srcId="{8A9AFA33-DE39-4DC3-80D6-135AF48CBD99}" destId="{F3C81B76-8F93-47A7-A997-28BE422F88F0}" srcOrd="1" destOrd="0" parTransId="{1704D7A7-BA42-4B27-8ADA-E19575F5C88A}" sibTransId="{75C57F38-2331-459D-8C44-B41DAAF33154}"/>
    <dgm:cxn modelId="{EEFBEB61-11C0-4E7B-8F38-23121576FE56}" type="presOf" srcId="{F3C81B76-8F93-47A7-A997-28BE422F88F0}" destId="{887014CA-DDDE-401E-BA4D-F799DFDA331B}" srcOrd="0" destOrd="0" presId="urn:microsoft.com/office/officeart/2018/2/layout/IconLabelList"/>
    <dgm:cxn modelId="{EC1D9463-1E1A-4CC3-913F-0B687534D95C}" srcId="{8A9AFA33-DE39-4DC3-80D6-135AF48CBD99}" destId="{09F6677D-8DB8-4306-9361-291A272B930F}" srcOrd="0" destOrd="0" parTransId="{3E6DED9E-CEE0-48D8-9A7B-3A2D17DA6DA1}" sibTransId="{C192470A-8BB5-4181-A5E6-3F0CA85E40BE}"/>
    <dgm:cxn modelId="{9644737F-0B04-42E2-A4C8-BB76562A871D}" type="presOf" srcId="{8A9AFA33-DE39-4DC3-80D6-135AF48CBD99}" destId="{E775F003-1AA1-46BB-9341-7AD84C750737}" srcOrd="0" destOrd="0" presId="urn:microsoft.com/office/officeart/2018/2/layout/IconLabelList"/>
    <dgm:cxn modelId="{B06C802C-2D7D-4163-936A-57291224EF66}" type="presParOf" srcId="{E775F003-1AA1-46BB-9341-7AD84C750737}" destId="{FF0BB1D4-F7B9-4237-A8FC-BAE2A86C56D4}" srcOrd="0" destOrd="0" presId="urn:microsoft.com/office/officeart/2018/2/layout/IconLabelList"/>
    <dgm:cxn modelId="{A7823DE4-6F89-4373-8B1D-2C353AAE979E}" type="presParOf" srcId="{FF0BB1D4-F7B9-4237-A8FC-BAE2A86C56D4}" destId="{AF1182FA-37DA-4BF7-AE5F-C1B362849B00}" srcOrd="0" destOrd="0" presId="urn:microsoft.com/office/officeart/2018/2/layout/IconLabelList"/>
    <dgm:cxn modelId="{B947AC6F-9622-41D3-8C88-8BB209F5E5EB}" type="presParOf" srcId="{FF0BB1D4-F7B9-4237-A8FC-BAE2A86C56D4}" destId="{AADDB1F1-00D4-4EDE-A1F9-59D65046E1C5}" srcOrd="1" destOrd="0" presId="urn:microsoft.com/office/officeart/2018/2/layout/IconLabelList"/>
    <dgm:cxn modelId="{2C69191C-DB2F-42F1-A4EC-27E642143E77}" type="presParOf" srcId="{FF0BB1D4-F7B9-4237-A8FC-BAE2A86C56D4}" destId="{D142E2F9-0CB5-4235-A4BB-5A2C5FB6DBCE}" srcOrd="2" destOrd="0" presId="urn:microsoft.com/office/officeart/2018/2/layout/IconLabelList"/>
    <dgm:cxn modelId="{0CB1CBA9-1B62-4D6A-A3C0-F13B595992BF}" type="presParOf" srcId="{E775F003-1AA1-46BB-9341-7AD84C750737}" destId="{B61A0256-1BB9-49E8-BAD8-B1D93A435D8D}" srcOrd="1" destOrd="0" presId="urn:microsoft.com/office/officeart/2018/2/layout/IconLabelList"/>
    <dgm:cxn modelId="{60AE1A48-A78A-4374-8025-1075C2965D3F}" type="presParOf" srcId="{E775F003-1AA1-46BB-9341-7AD84C750737}" destId="{9D74CD63-1F7A-484E-80EC-78105A77E979}" srcOrd="2" destOrd="0" presId="urn:microsoft.com/office/officeart/2018/2/layout/IconLabelList"/>
    <dgm:cxn modelId="{0CD1DB19-A382-43A5-838D-3A97B31654AD}" type="presParOf" srcId="{9D74CD63-1F7A-484E-80EC-78105A77E979}" destId="{F3DE0A6E-3B88-432A-A123-98B18615F742}" srcOrd="0" destOrd="0" presId="urn:microsoft.com/office/officeart/2018/2/layout/IconLabelList"/>
    <dgm:cxn modelId="{E5025D01-E9AD-4443-AD28-C6FC6A6D937A}" type="presParOf" srcId="{9D74CD63-1F7A-484E-80EC-78105A77E979}" destId="{B7718961-C263-45C4-9132-8E8976CFA458}" srcOrd="1" destOrd="0" presId="urn:microsoft.com/office/officeart/2018/2/layout/IconLabelList"/>
    <dgm:cxn modelId="{8B3EA2A3-C661-4642-8774-3C6D1E8AE8B3}" type="presParOf" srcId="{9D74CD63-1F7A-484E-80EC-78105A77E979}" destId="{887014CA-DDDE-401E-BA4D-F799DFDA331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EA3B9A-601B-4B3E-A101-EEBC0A65CEF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0DDB883-16C0-4A55-9F16-0CCF43406F29}">
      <dgm:prSet/>
      <dgm:spPr/>
      <dgm:t>
        <a:bodyPr/>
        <a:lstStyle/>
        <a:p>
          <a:r>
            <a:rPr lang="en-US" b="1"/>
            <a:t>Dataset loading</a:t>
          </a:r>
          <a:r>
            <a:rPr lang="en-US"/>
            <a:t> -&gt; CSV format.</a:t>
          </a:r>
        </a:p>
      </dgm:t>
    </dgm:pt>
    <dgm:pt modelId="{7C3C1D37-47AE-4480-84DE-AC3B47805A5A}" type="parTrans" cxnId="{01EA1754-D948-4C5D-9BFA-D3AE17E4B74B}">
      <dgm:prSet/>
      <dgm:spPr/>
      <dgm:t>
        <a:bodyPr/>
        <a:lstStyle/>
        <a:p>
          <a:endParaRPr lang="en-US"/>
        </a:p>
      </dgm:t>
    </dgm:pt>
    <dgm:pt modelId="{A19F3C1F-FA9D-493D-BD05-AB2117CBAAC4}" type="sibTrans" cxnId="{01EA1754-D948-4C5D-9BFA-D3AE17E4B74B}">
      <dgm:prSet/>
      <dgm:spPr/>
      <dgm:t>
        <a:bodyPr/>
        <a:lstStyle/>
        <a:p>
          <a:endParaRPr lang="en-US"/>
        </a:p>
      </dgm:t>
    </dgm:pt>
    <dgm:pt modelId="{C0EDB549-88B0-4246-85C3-BAC15A0F45CD}">
      <dgm:prSet/>
      <dgm:spPr/>
      <dgm:t>
        <a:bodyPr/>
        <a:lstStyle/>
        <a:p>
          <a:r>
            <a:rPr lang="en-US" b="1"/>
            <a:t>Dataset exploration</a:t>
          </a:r>
          <a:r>
            <a:rPr lang="en-US"/>
            <a:t> -&gt; Irrelevant values, incorrect data types.</a:t>
          </a:r>
        </a:p>
      </dgm:t>
    </dgm:pt>
    <dgm:pt modelId="{F1A8BCFD-AA61-4AA2-BBC3-FE84906B871C}" type="parTrans" cxnId="{C021BB20-2F99-434F-86C3-A6AFCB3F9004}">
      <dgm:prSet/>
      <dgm:spPr/>
      <dgm:t>
        <a:bodyPr/>
        <a:lstStyle/>
        <a:p>
          <a:endParaRPr lang="en-US"/>
        </a:p>
      </dgm:t>
    </dgm:pt>
    <dgm:pt modelId="{CF1878FD-B4EC-46B8-9C81-82F21B917DF3}" type="sibTrans" cxnId="{C021BB20-2F99-434F-86C3-A6AFCB3F9004}">
      <dgm:prSet/>
      <dgm:spPr/>
      <dgm:t>
        <a:bodyPr/>
        <a:lstStyle/>
        <a:p>
          <a:endParaRPr lang="en-US"/>
        </a:p>
      </dgm:t>
    </dgm:pt>
    <dgm:pt modelId="{7EA916D3-B195-497A-9965-F79C3C894F56}">
      <dgm:prSet/>
      <dgm:spPr/>
      <dgm:t>
        <a:bodyPr/>
        <a:lstStyle/>
        <a:p>
          <a:r>
            <a:rPr lang="en-US" b="1"/>
            <a:t>Data wrangling</a:t>
          </a:r>
          <a:r>
            <a:rPr lang="en-US"/>
            <a:t> -&gt; Merging and creating data frames. </a:t>
          </a:r>
        </a:p>
      </dgm:t>
    </dgm:pt>
    <dgm:pt modelId="{6790C9ED-54C1-4066-BB77-BD01E9C235E5}" type="parTrans" cxnId="{70F67C00-D902-4769-900E-8500CFBB9CD1}">
      <dgm:prSet/>
      <dgm:spPr/>
      <dgm:t>
        <a:bodyPr/>
        <a:lstStyle/>
        <a:p>
          <a:endParaRPr lang="en-US"/>
        </a:p>
      </dgm:t>
    </dgm:pt>
    <dgm:pt modelId="{9CF425A4-51FE-454B-B008-DA34F6744625}" type="sibTrans" cxnId="{70F67C00-D902-4769-900E-8500CFBB9CD1}">
      <dgm:prSet/>
      <dgm:spPr/>
      <dgm:t>
        <a:bodyPr/>
        <a:lstStyle/>
        <a:p>
          <a:endParaRPr lang="en-US"/>
        </a:p>
      </dgm:t>
    </dgm:pt>
    <dgm:pt modelId="{256C197E-EB50-6547-B562-CED9635D1F1C}" type="pres">
      <dgm:prSet presAssocID="{DEEA3B9A-601B-4B3E-A101-EEBC0A65CEF7}" presName="linear" presStyleCnt="0">
        <dgm:presLayoutVars>
          <dgm:animLvl val="lvl"/>
          <dgm:resizeHandles val="exact"/>
        </dgm:presLayoutVars>
      </dgm:prSet>
      <dgm:spPr/>
    </dgm:pt>
    <dgm:pt modelId="{6F7C8D0C-89FE-7247-81E8-7BB3A4C0EAA2}" type="pres">
      <dgm:prSet presAssocID="{30DDB883-16C0-4A55-9F16-0CCF43406F29}" presName="parentText" presStyleLbl="node1" presStyleIdx="0" presStyleCnt="3">
        <dgm:presLayoutVars>
          <dgm:chMax val="0"/>
          <dgm:bulletEnabled val="1"/>
        </dgm:presLayoutVars>
      </dgm:prSet>
      <dgm:spPr/>
    </dgm:pt>
    <dgm:pt modelId="{107CE839-6CF7-7249-8A8C-998357C17CEA}" type="pres">
      <dgm:prSet presAssocID="{A19F3C1F-FA9D-493D-BD05-AB2117CBAAC4}" presName="spacer" presStyleCnt="0"/>
      <dgm:spPr/>
    </dgm:pt>
    <dgm:pt modelId="{B4AF1FE8-1ADD-4D40-AFCD-26C6B36E9B74}" type="pres">
      <dgm:prSet presAssocID="{C0EDB549-88B0-4246-85C3-BAC15A0F45CD}" presName="parentText" presStyleLbl="node1" presStyleIdx="1" presStyleCnt="3">
        <dgm:presLayoutVars>
          <dgm:chMax val="0"/>
          <dgm:bulletEnabled val="1"/>
        </dgm:presLayoutVars>
      </dgm:prSet>
      <dgm:spPr/>
    </dgm:pt>
    <dgm:pt modelId="{95AEAB8F-69E2-164E-B9E8-0A2316DA6764}" type="pres">
      <dgm:prSet presAssocID="{CF1878FD-B4EC-46B8-9C81-82F21B917DF3}" presName="spacer" presStyleCnt="0"/>
      <dgm:spPr/>
    </dgm:pt>
    <dgm:pt modelId="{1F4F7A6C-5EB6-F54B-ADB3-0D184B6CAF97}" type="pres">
      <dgm:prSet presAssocID="{7EA916D3-B195-497A-9965-F79C3C894F56}" presName="parentText" presStyleLbl="node1" presStyleIdx="2" presStyleCnt="3">
        <dgm:presLayoutVars>
          <dgm:chMax val="0"/>
          <dgm:bulletEnabled val="1"/>
        </dgm:presLayoutVars>
      </dgm:prSet>
      <dgm:spPr/>
    </dgm:pt>
  </dgm:ptLst>
  <dgm:cxnLst>
    <dgm:cxn modelId="{70F67C00-D902-4769-900E-8500CFBB9CD1}" srcId="{DEEA3B9A-601B-4B3E-A101-EEBC0A65CEF7}" destId="{7EA916D3-B195-497A-9965-F79C3C894F56}" srcOrd="2" destOrd="0" parTransId="{6790C9ED-54C1-4066-BB77-BD01E9C235E5}" sibTransId="{9CF425A4-51FE-454B-B008-DA34F6744625}"/>
    <dgm:cxn modelId="{C021BB20-2F99-434F-86C3-A6AFCB3F9004}" srcId="{DEEA3B9A-601B-4B3E-A101-EEBC0A65CEF7}" destId="{C0EDB549-88B0-4246-85C3-BAC15A0F45CD}" srcOrd="1" destOrd="0" parTransId="{F1A8BCFD-AA61-4AA2-BBC3-FE84906B871C}" sibTransId="{CF1878FD-B4EC-46B8-9C81-82F21B917DF3}"/>
    <dgm:cxn modelId="{AAFEAE48-0E45-6C4D-9387-7755C5D49EE6}" type="presOf" srcId="{7EA916D3-B195-497A-9965-F79C3C894F56}" destId="{1F4F7A6C-5EB6-F54B-ADB3-0D184B6CAF97}" srcOrd="0" destOrd="0" presId="urn:microsoft.com/office/officeart/2005/8/layout/vList2"/>
    <dgm:cxn modelId="{01EA1754-D948-4C5D-9BFA-D3AE17E4B74B}" srcId="{DEEA3B9A-601B-4B3E-A101-EEBC0A65CEF7}" destId="{30DDB883-16C0-4A55-9F16-0CCF43406F29}" srcOrd="0" destOrd="0" parTransId="{7C3C1D37-47AE-4480-84DE-AC3B47805A5A}" sibTransId="{A19F3C1F-FA9D-493D-BD05-AB2117CBAAC4}"/>
    <dgm:cxn modelId="{D8E9AD5D-5F5B-8D4F-B7A9-681C189BFA50}" type="presOf" srcId="{30DDB883-16C0-4A55-9F16-0CCF43406F29}" destId="{6F7C8D0C-89FE-7247-81E8-7BB3A4C0EAA2}" srcOrd="0" destOrd="0" presId="urn:microsoft.com/office/officeart/2005/8/layout/vList2"/>
    <dgm:cxn modelId="{9059E2BC-F251-CB42-BD16-A42FF7305151}" type="presOf" srcId="{C0EDB549-88B0-4246-85C3-BAC15A0F45CD}" destId="{B4AF1FE8-1ADD-4D40-AFCD-26C6B36E9B74}" srcOrd="0" destOrd="0" presId="urn:microsoft.com/office/officeart/2005/8/layout/vList2"/>
    <dgm:cxn modelId="{8D5C42D5-F131-3347-864F-B6635AA28990}" type="presOf" srcId="{DEEA3B9A-601B-4B3E-A101-EEBC0A65CEF7}" destId="{256C197E-EB50-6547-B562-CED9635D1F1C}" srcOrd="0" destOrd="0" presId="urn:microsoft.com/office/officeart/2005/8/layout/vList2"/>
    <dgm:cxn modelId="{E762E05A-E61E-634D-974F-67F1A958D60A}" type="presParOf" srcId="{256C197E-EB50-6547-B562-CED9635D1F1C}" destId="{6F7C8D0C-89FE-7247-81E8-7BB3A4C0EAA2}" srcOrd="0" destOrd="0" presId="urn:microsoft.com/office/officeart/2005/8/layout/vList2"/>
    <dgm:cxn modelId="{0E879665-E23C-DD4D-8E8C-7CD731EBABDC}" type="presParOf" srcId="{256C197E-EB50-6547-B562-CED9635D1F1C}" destId="{107CE839-6CF7-7249-8A8C-998357C17CEA}" srcOrd="1" destOrd="0" presId="urn:microsoft.com/office/officeart/2005/8/layout/vList2"/>
    <dgm:cxn modelId="{5DB40DB0-03E9-8844-A633-E047D9803714}" type="presParOf" srcId="{256C197E-EB50-6547-B562-CED9635D1F1C}" destId="{B4AF1FE8-1ADD-4D40-AFCD-26C6B36E9B74}" srcOrd="2" destOrd="0" presId="urn:microsoft.com/office/officeart/2005/8/layout/vList2"/>
    <dgm:cxn modelId="{8EEF75C7-9BDA-B84E-8062-A2D18C395182}" type="presParOf" srcId="{256C197E-EB50-6547-B562-CED9635D1F1C}" destId="{95AEAB8F-69E2-164E-B9E8-0A2316DA6764}" srcOrd="3" destOrd="0" presId="urn:microsoft.com/office/officeart/2005/8/layout/vList2"/>
    <dgm:cxn modelId="{920AA464-EFEC-2240-B29A-38ED17075D58}" type="presParOf" srcId="{256C197E-EB50-6547-B562-CED9635D1F1C}" destId="{1F4F7A6C-5EB6-F54B-ADB3-0D184B6CAF9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431FC3-1FC1-4372-BD0D-43D76EF1191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A89356E-4217-4891-8598-5FAF47816D9E}">
      <dgm:prSet/>
      <dgm:spPr/>
      <dgm:t>
        <a:bodyPr/>
        <a:lstStyle/>
        <a:p>
          <a:r>
            <a:rPr lang="en-US" dirty="0">
              <a:highlight>
                <a:srgbClr val="FFFF00"/>
              </a:highlight>
            </a:rPr>
            <a:t>Macroeconomic analysis broadly focuses on three aspects: </a:t>
          </a:r>
          <a:r>
            <a:rPr lang="en-US" b="1" dirty="0">
              <a:highlight>
                <a:srgbClr val="FFFF00"/>
              </a:highlight>
            </a:rPr>
            <a:t>national output</a:t>
          </a:r>
          <a:r>
            <a:rPr lang="en-US" dirty="0">
              <a:highlight>
                <a:srgbClr val="FFFF00"/>
              </a:highlight>
            </a:rPr>
            <a:t> (measured by Gross Domestic Product), </a:t>
          </a:r>
          <a:r>
            <a:rPr lang="en-US" b="1" dirty="0">
              <a:highlight>
                <a:srgbClr val="FFFF00"/>
              </a:highlight>
            </a:rPr>
            <a:t>unemployment</a:t>
          </a:r>
          <a:r>
            <a:rPr lang="en-US" dirty="0">
              <a:highlight>
                <a:srgbClr val="FFFF00"/>
              </a:highlight>
            </a:rPr>
            <a:t>, and </a:t>
          </a:r>
          <a:r>
            <a:rPr lang="en-US" b="1" dirty="0">
              <a:highlight>
                <a:srgbClr val="FFFF00"/>
              </a:highlight>
            </a:rPr>
            <a:t>inflation</a:t>
          </a:r>
          <a:r>
            <a:rPr lang="en-US" dirty="0">
              <a:highlight>
                <a:srgbClr val="FFFF00"/>
              </a:highlight>
            </a:rPr>
            <a:t>.</a:t>
          </a:r>
        </a:p>
      </dgm:t>
    </dgm:pt>
    <dgm:pt modelId="{7D69F60D-DEA4-4A04-9BAA-5DFDF09287C9}" type="parTrans" cxnId="{C8636D39-2F9F-4208-862C-AD6C116E9E59}">
      <dgm:prSet/>
      <dgm:spPr/>
      <dgm:t>
        <a:bodyPr/>
        <a:lstStyle/>
        <a:p>
          <a:endParaRPr lang="en-US"/>
        </a:p>
      </dgm:t>
    </dgm:pt>
    <dgm:pt modelId="{71C89325-DB71-4C9D-8847-1F3FEC184963}" type="sibTrans" cxnId="{C8636D39-2F9F-4208-862C-AD6C116E9E59}">
      <dgm:prSet/>
      <dgm:spPr/>
      <dgm:t>
        <a:bodyPr/>
        <a:lstStyle/>
        <a:p>
          <a:endParaRPr lang="en-US"/>
        </a:p>
      </dgm:t>
    </dgm:pt>
    <dgm:pt modelId="{86136625-ACF7-4652-8466-51267B5F1261}">
      <dgm:prSet/>
      <dgm:spPr/>
      <dgm:t>
        <a:bodyPr/>
        <a:lstStyle/>
        <a:p>
          <a:r>
            <a:rPr lang="en-US" b="1" dirty="0"/>
            <a:t>GDP</a:t>
          </a:r>
          <a:r>
            <a:rPr lang="en-US" dirty="0"/>
            <a:t> refers to the total amount of goods and services a country produces.</a:t>
          </a:r>
        </a:p>
      </dgm:t>
    </dgm:pt>
    <dgm:pt modelId="{AC5E481F-D220-490A-A1F8-2C0B9887A7F4}" type="parTrans" cxnId="{45160004-FA72-48D9-B2B6-52BDF6F0F417}">
      <dgm:prSet/>
      <dgm:spPr/>
      <dgm:t>
        <a:bodyPr/>
        <a:lstStyle/>
        <a:p>
          <a:endParaRPr lang="en-US"/>
        </a:p>
      </dgm:t>
    </dgm:pt>
    <dgm:pt modelId="{29A53583-C98F-4370-9196-10AEFAFDFF1F}" type="sibTrans" cxnId="{45160004-FA72-48D9-B2B6-52BDF6F0F417}">
      <dgm:prSet/>
      <dgm:spPr/>
      <dgm:t>
        <a:bodyPr/>
        <a:lstStyle/>
        <a:p>
          <a:endParaRPr lang="en-US"/>
        </a:p>
      </dgm:t>
    </dgm:pt>
    <dgm:pt modelId="{86498023-0227-421B-9A09-CFAA5BB80412}">
      <dgm:prSet/>
      <dgm:spPr/>
      <dgm:t>
        <a:bodyPr/>
        <a:lstStyle/>
        <a:p>
          <a:r>
            <a:rPr lang="en-US" dirty="0"/>
            <a:t>The </a:t>
          </a:r>
          <a:r>
            <a:rPr lang="en-US" b="1" dirty="0"/>
            <a:t>unemployment rate</a:t>
          </a:r>
          <a:r>
            <a:rPr lang="en-US" dirty="0"/>
            <a:t> indicates how many people from the labour force are unable to find work.</a:t>
          </a:r>
        </a:p>
      </dgm:t>
    </dgm:pt>
    <dgm:pt modelId="{B6B01055-EBCC-417E-9C14-9B87D23598AA}" type="parTrans" cxnId="{70523D93-5614-490D-8203-75EA4E8281BF}">
      <dgm:prSet/>
      <dgm:spPr/>
      <dgm:t>
        <a:bodyPr/>
        <a:lstStyle/>
        <a:p>
          <a:endParaRPr lang="en-US"/>
        </a:p>
      </dgm:t>
    </dgm:pt>
    <dgm:pt modelId="{4C0B2F30-5A45-42E3-A877-29457C1F079C}" type="sibTrans" cxnId="{70523D93-5614-490D-8203-75EA4E8281BF}">
      <dgm:prSet/>
      <dgm:spPr/>
      <dgm:t>
        <a:bodyPr/>
        <a:lstStyle/>
        <a:p>
          <a:endParaRPr lang="en-US"/>
        </a:p>
      </dgm:t>
    </dgm:pt>
    <dgm:pt modelId="{B7022DDB-83C2-4671-B8D1-E4904E6EED98}">
      <dgm:prSet/>
      <dgm:spPr/>
      <dgm:t>
        <a:bodyPr/>
        <a:lstStyle/>
        <a:p>
          <a:r>
            <a:rPr lang="en-US" dirty="0"/>
            <a:t>The </a:t>
          </a:r>
          <a:r>
            <a:rPr lang="en-US" b="1" dirty="0"/>
            <a:t>inflation rate</a:t>
          </a:r>
          <a:r>
            <a:rPr lang="en-US" dirty="0"/>
            <a:t> is a measure of the rate at which prices rise. </a:t>
          </a:r>
        </a:p>
      </dgm:t>
    </dgm:pt>
    <dgm:pt modelId="{BAA2191E-76D2-491C-9E85-C9012597194D}" type="parTrans" cxnId="{50923384-6535-439F-93C0-635F169C9C01}">
      <dgm:prSet/>
      <dgm:spPr/>
      <dgm:t>
        <a:bodyPr/>
        <a:lstStyle/>
        <a:p>
          <a:endParaRPr lang="en-US"/>
        </a:p>
      </dgm:t>
    </dgm:pt>
    <dgm:pt modelId="{0DE501E6-030F-4101-B600-D2A6F8C12A7C}" type="sibTrans" cxnId="{50923384-6535-439F-93C0-635F169C9C01}">
      <dgm:prSet/>
      <dgm:spPr/>
      <dgm:t>
        <a:bodyPr/>
        <a:lstStyle/>
        <a:p>
          <a:endParaRPr lang="en-US"/>
        </a:p>
      </dgm:t>
    </dgm:pt>
    <dgm:pt modelId="{65D30DAD-F0D4-F246-A790-EC84420187C2}" type="pres">
      <dgm:prSet presAssocID="{F7431FC3-1FC1-4372-BD0D-43D76EF11919}" presName="vert0" presStyleCnt="0">
        <dgm:presLayoutVars>
          <dgm:dir/>
          <dgm:animOne val="branch"/>
          <dgm:animLvl val="lvl"/>
        </dgm:presLayoutVars>
      </dgm:prSet>
      <dgm:spPr/>
    </dgm:pt>
    <dgm:pt modelId="{7F0C3B00-BFFB-3C44-8DAB-0B446BC17304}" type="pres">
      <dgm:prSet presAssocID="{DA89356E-4217-4891-8598-5FAF47816D9E}" presName="thickLine" presStyleLbl="alignNode1" presStyleIdx="0" presStyleCnt="4"/>
      <dgm:spPr/>
    </dgm:pt>
    <dgm:pt modelId="{9DAD1E49-7942-DF4B-A1DE-438A3F89A9BA}" type="pres">
      <dgm:prSet presAssocID="{DA89356E-4217-4891-8598-5FAF47816D9E}" presName="horz1" presStyleCnt="0"/>
      <dgm:spPr/>
    </dgm:pt>
    <dgm:pt modelId="{8A9EB35B-BB20-BD47-836B-91FBD9968120}" type="pres">
      <dgm:prSet presAssocID="{DA89356E-4217-4891-8598-5FAF47816D9E}" presName="tx1" presStyleLbl="revTx" presStyleIdx="0" presStyleCnt="4"/>
      <dgm:spPr/>
    </dgm:pt>
    <dgm:pt modelId="{723FEFEB-C070-0249-84C0-27FA69594541}" type="pres">
      <dgm:prSet presAssocID="{DA89356E-4217-4891-8598-5FAF47816D9E}" presName="vert1" presStyleCnt="0"/>
      <dgm:spPr/>
    </dgm:pt>
    <dgm:pt modelId="{50533F56-2AED-524B-B03E-A7025F8E7921}" type="pres">
      <dgm:prSet presAssocID="{86136625-ACF7-4652-8466-51267B5F1261}" presName="thickLine" presStyleLbl="alignNode1" presStyleIdx="1" presStyleCnt="4"/>
      <dgm:spPr/>
    </dgm:pt>
    <dgm:pt modelId="{732E38C5-8D18-4F45-B61A-1637D3E266CC}" type="pres">
      <dgm:prSet presAssocID="{86136625-ACF7-4652-8466-51267B5F1261}" presName="horz1" presStyleCnt="0"/>
      <dgm:spPr/>
    </dgm:pt>
    <dgm:pt modelId="{1A0F9E6F-7444-E048-AEB7-4A8C3B302E41}" type="pres">
      <dgm:prSet presAssocID="{86136625-ACF7-4652-8466-51267B5F1261}" presName="tx1" presStyleLbl="revTx" presStyleIdx="1" presStyleCnt="4"/>
      <dgm:spPr/>
    </dgm:pt>
    <dgm:pt modelId="{40343FAD-6548-494A-91F2-0A7FFB53D8BA}" type="pres">
      <dgm:prSet presAssocID="{86136625-ACF7-4652-8466-51267B5F1261}" presName="vert1" presStyleCnt="0"/>
      <dgm:spPr/>
    </dgm:pt>
    <dgm:pt modelId="{AC8490B5-635F-F740-AD83-A40D6F019FB9}" type="pres">
      <dgm:prSet presAssocID="{86498023-0227-421B-9A09-CFAA5BB80412}" presName="thickLine" presStyleLbl="alignNode1" presStyleIdx="2" presStyleCnt="4"/>
      <dgm:spPr/>
    </dgm:pt>
    <dgm:pt modelId="{BAFC938C-72B9-F347-A74F-39753C85FE93}" type="pres">
      <dgm:prSet presAssocID="{86498023-0227-421B-9A09-CFAA5BB80412}" presName="horz1" presStyleCnt="0"/>
      <dgm:spPr/>
    </dgm:pt>
    <dgm:pt modelId="{C6F3E2AF-5E5D-C64D-AC27-AA9351D20001}" type="pres">
      <dgm:prSet presAssocID="{86498023-0227-421B-9A09-CFAA5BB80412}" presName="tx1" presStyleLbl="revTx" presStyleIdx="2" presStyleCnt="4"/>
      <dgm:spPr/>
    </dgm:pt>
    <dgm:pt modelId="{530C4C49-0769-F54F-838F-5C5451382E2D}" type="pres">
      <dgm:prSet presAssocID="{86498023-0227-421B-9A09-CFAA5BB80412}" presName="vert1" presStyleCnt="0"/>
      <dgm:spPr/>
    </dgm:pt>
    <dgm:pt modelId="{5DF692BC-19DA-A54F-B673-AF643B6A3174}" type="pres">
      <dgm:prSet presAssocID="{B7022DDB-83C2-4671-B8D1-E4904E6EED98}" presName="thickLine" presStyleLbl="alignNode1" presStyleIdx="3" presStyleCnt="4"/>
      <dgm:spPr/>
    </dgm:pt>
    <dgm:pt modelId="{323D5D63-0D3D-9043-A308-598F4054DAF5}" type="pres">
      <dgm:prSet presAssocID="{B7022DDB-83C2-4671-B8D1-E4904E6EED98}" presName="horz1" presStyleCnt="0"/>
      <dgm:spPr/>
    </dgm:pt>
    <dgm:pt modelId="{92DA9858-98A0-0C41-BCD2-E747C2D65584}" type="pres">
      <dgm:prSet presAssocID="{B7022DDB-83C2-4671-B8D1-E4904E6EED98}" presName="tx1" presStyleLbl="revTx" presStyleIdx="3" presStyleCnt="4"/>
      <dgm:spPr/>
    </dgm:pt>
    <dgm:pt modelId="{F9EB92D1-77BC-B44C-9EC2-918CB769E04B}" type="pres">
      <dgm:prSet presAssocID="{B7022DDB-83C2-4671-B8D1-E4904E6EED98}" presName="vert1" presStyleCnt="0"/>
      <dgm:spPr/>
    </dgm:pt>
  </dgm:ptLst>
  <dgm:cxnLst>
    <dgm:cxn modelId="{45160004-FA72-48D9-B2B6-52BDF6F0F417}" srcId="{F7431FC3-1FC1-4372-BD0D-43D76EF11919}" destId="{86136625-ACF7-4652-8466-51267B5F1261}" srcOrd="1" destOrd="0" parTransId="{AC5E481F-D220-490A-A1F8-2C0B9887A7F4}" sibTransId="{29A53583-C98F-4370-9196-10AEFAFDFF1F}"/>
    <dgm:cxn modelId="{D2F3D317-9F9A-254F-BAC3-4AC809F03F98}" type="presOf" srcId="{F7431FC3-1FC1-4372-BD0D-43D76EF11919}" destId="{65D30DAD-F0D4-F246-A790-EC84420187C2}" srcOrd="0" destOrd="0" presId="urn:microsoft.com/office/officeart/2008/layout/LinedList"/>
    <dgm:cxn modelId="{C8636D39-2F9F-4208-862C-AD6C116E9E59}" srcId="{F7431FC3-1FC1-4372-BD0D-43D76EF11919}" destId="{DA89356E-4217-4891-8598-5FAF47816D9E}" srcOrd="0" destOrd="0" parTransId="{7D69F60D-DEA4-4A04-9BAA-5DFDF09287C9}" sibTransId="{71C89325-DB71-4C9D-8847-1F3FEC184963}"/>
    <dgm:cxn modelId="{3B957E3B-7476-2C45-BF3B-7DA4E20C8BA5}" type="presOf" srcId="{86136625-ACF7-4652-8466-51267B5F1261}" destId="{1A0F9E6F-7444-E048-AEB7-4A8C3B302E41}" srcOrd="0" destOrd="0" presId="urn:microsoft.com/office/officeart/2008/layout/LinedList"/>
    <dgm:cxn modelId="{B18C2946-E1A7-0E44-9185-27E07E44EDC2}" type="presOf" srcId="{B7022DDB-83C2-4671-B8D1-E4904E6EED98}" destId="{92DA9858-98A0-0C41-BCD2-E747C2D65584}" srcOrd="0" destOrd="0" presId="urn:microsoft.com/office/officeart/2008/layout/LinedList"/>
    <dgm:cxn modelId="{919DD165-FEEC-474E-A36E-503883E982EB}" type="presOf" srcId="{DA89356E-4217-4891-8598-5FAF47816D9E}" destId="{8A9EB35B-BB20-BD47-836B-91FBD9968120}" srcOrd="0" destOrd="0" presId="urn:microsoft.com/office/officeart/2008/layout/LinedList"/>
    <dgm:cxn modelId="{50923384-6535-439F-93C0-635F169C9C01}" srcId="{F7431FC3-1FC1-4372-BD0D-43D76EF11919}" destId="{B7022DDB-83C2-4671-B8D1-E4904E6EED98}" srcOrd="3" destOrd="0" parTransId="{BAA2191E-76D2-491C-9E85-C9012597194D}" sibTransId="{0DE501E6-030F-4101-B600-D2A6F8C12A7C}"/>
    <dgm:cxn modelId="{70523D93-5614-490D-8203-75EA4E8281BF}" srcId="{F7431FC3-1FC1-4372-BD0D-43D76EF11919}" destId="{86498023-0227-421B-9A09-CFAA5BB80412}" srcOrd="2" destOrd="0" parTransId="{B6B01055-EBCC-417E-9C14-9B87D23598AA}" sibTransId="{4C0B2F30-5A45-42E3-A877-29457C1F079C}"/>
    <dgm:cxn modelId="{3FFFA0C7-233B-044C-9266-6C31611E1EE5}" type="presOf" srcId="{86498023-0227-421B-9A09-CFAA5BB80412}" destId="{C6F3E2AF-5E5D-C64D-AC27-AA9351D20001}" srcOrd="0" destOrd="0" presId="urn:microsoft.com/office/officeart/2008/layout/LinedList"/>
    <dgm:cxn modelId="{2621985F-E9F5-D942-9290-AED7BAA94796}" type="presParOf" srcId="{65D30DAD-F0D4-F246-A790-EC84420187C2}" destId="{7F0C3B00-BFFB-3C44-8DAB-0B446BC17304}" srcOrd="0" destOrd="0" presId="urn:microsoft.com/office/officeart/2008/layout/LinedList"/>
    <dgm:cxn modelId="{460E3F62-F2D4-2642-8CF0-A4218BD3F832}" type="presParOf" srcId="{65D30DAD-F0D4-F246-A790-EC84420187C2}" destId="{9DAD1E49-7942-DF4B-A1DE-438A3F89A9BA}" srcOrd="1" destOrd="0" presId="urn:microsoft.com/office/officeart/2008/layout/LinedList"/>
    <dgm:cxn modelId="{383B9359-DF1B-B148-8E66-A40C5E928941}" type="presParOf" srcId="{9DAD1E49-7942-DF4B-A1DE-438A3F89A9BA}" destId="{8A9EB35B-BB20-BD47-836B-91FBD9968120}" srcOrd="0" destOrd="0" presId="urn:microsoft.com/office/officeart/2008/layout/LinedList"/>
    <dgm:cxn modelId="{A9B5D07E-A2F8-B743-B37A-A60B81D3279C}" type="presParOf" srcId="{9DAD1E49-7942-DF4B-A1DE-438A3F89A9BA}" destId="{723FEFEB-C070-0249-84C0-27FA69594541}" srcOrd="1" destOrd="0" presId="urn:microsoft.com/office/officeart/2008/layout/LinedList"/>
    <dgm:cxn modelId="{D7F66173-8F24-5041-B4F1-9A2250EFD58E}" type="presParOf" srcId="{65D30DAD-F0D4-F246-A790-EC84420187C2}" destId="{50533F56-2AED-524B-B03E-A7025F8E7921}" srcOrd="2" destOrd="0" presId="urn:microsoft.com/office/officeart/2008/layout/LinedList"/>
    <dgm:cxn modelId="{C2075765-73FB-724B-9C1A-1C6FA2E2332E}" type="presParOf" srcId="{65D30DAD-F0D4-F246-A790-EC84420187C2}" destId="{732E38C5-8D18-4F45-B61A-1637D3E266CC}" srcOrd="3" destOrd="0" presId="urn:microsoft.com/office/officeart/2008/layout/LinedList"/>
    <dgm:cxn modelId="{FBEA6B83-CD7C-5647-A0C5-40DCAA432F70}" type="presParOf" srcId="{732E38C5-8D18-4F45-B61A-1637D3E266CC}" destId="{1A0F9E6F-7444-E048-AEB7-4A8C3B302E41}" srcOrd="0" destOrd="0" presId="urn:microsoft.com/office/officeart/2008/layout/LinedList"/>
    <dgm:cxn modelId="{7EA5AA0A-AF3C-674A-ACE0-FCAA0DF7BBAE}" type="presParOf" srcId="{732E38C5-8D18-4F45-B61A-1637D3E266CC}" destId="{40343FAD-6548-494A-91F2-0A7FFB53D8BA}" srcOrd="1" destOrd="0" presId="urn:microsoft.com/office/officeart/2008/layout/LinedList"/>
    <dgm:cxn modelId="{3003B889-13C3-8B4D-9650-B860DC600B54}" type="presParOf" srcId="{65D30DAD-F0D4-F246-A790-EC84420187C2}" destId="{AC8490B5-635F-F740-AD83-A40D6F019FB9}" srcOrd="4" destOrd="0" presId="urn:microsoft.com/office/officeart/2008/layout/LinedList"/>
    <dgm:cxn modelId="{E12B01AA-5B3D-BC42-879E-5CA751912AA4}" type="presParOf" srcId="{65D30DAD-F0D4-F246-A790-EC84420187C2}" destId="{BAFC938C-72B9-F347-A74F-39753C85FE93}" srcOrd="5" destOrd="0" presId="urn:microsoft.com/office/officeart/2008/layout/LinedList"/>
    <dgm:cxn modelId="{38DE292B-DE77-BF40-864A-C0B0E74C80D8}" type="presParOf" srcId="{BAFC938C-72B9-F347-A74F-39753C85FE93}" destId="{C6F3E2AF-5E5D-C64D-AC27-AA9351D20001}" srcOrd="0" destOrd="0" presId="urn:microsoft.com/office/officeart/2008/layout/LinedList"/>
    <dgm:cxn modelId="{B10EE647-475C-3647-BB72-8C4E27311D75}" type="presParOf" srcId="{BAFC938C-72B9-F347-A74F-39753C85FE93}" destId="{530C4C49-0769-F54F-838F-5C5451382E2D}" srcOrd="1" destOrd="0" presId="urn:microsoft.com/office/officeart/2008/layout/LinedList"/>
    <dgm:cxn modelId="{BC76D7F8-17D1-0741-9908-A346418C9AF4}" type="presParOf" srcId="{65D30DAD-F0D4-F246-A790-EC84420187C2}" destId="{5DF692BC-19DA-A54F-B673-AF643B6A3174}" srcOrd="6" destOrd="0" presId="urn:microsoft.com/office/officeart/2008/layout/LinedList"/>
    <dgm:cxn modelId="{9D68437D-9DC9-454A-9212-30E47A51BE8A}" type="presParOf" srcId="{65D30DAD-F0D4-F246-A790-EC84420187C2}" destId="{323D5D63-0D3D-9043-A308-598F4054DAF5}" srcOrd="7" destOrd="0" presId="urn:microsoft.com/office/officeart/2008/layout/LinedList"/>
    <dgm:cxn modelId="{04E87574-C12B-504D-BC6A-A2D6310DA44E}" type="presParOf" srcId="{323D5D63-0D3D-9043-A308-598F4054DAF5}" destId="{92DA9858-98A0-0C41-BCD2-E747C2D65584}" srcOrd="0" destOrd="0" presId="urn:microsoft.com/office/officeart/2008/layout/LinedList"/>
    <dgm:cxn modelId="{7E5EAADC-1699-F740-AC5D-19047CDB76F3}" type="presParOf" srcId="{323D5D63-0D3D-9043-A308-598F4054DAF5}" destId="{F9EB92D1-77BC-B44C-9EC2-918CB769E04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773E6-8AB6-8147-AC67-1E2A723DDFC9}">
      <dsp:nvSpPr>
        <dsp:cNvPr id="0" name=""/>
        <dsp:cNvSpPr/>
      </dsp:nvSpPr>
      <dsp:spPr>
        <a:xfrm>
          <a:off x="0" y="1798"/>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E83F79-29C0-A141-8BA8-4EDF9328E10C}">
      <dsp:nvSpPr>
        <dsp:cNvPr id="0" name=""/>
        <dsp:cNvSpPr/>
      </dsp:nvSpPr>
      <dsp:spPr>
        <a:xfrm>
          <a:off x="0" y="1798"/>
          <a:ext cx="9724031" cy="1226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The economy is central to the lives and wellbeing of individuals.</a:t>
          </a:r>
        </a:p>
      </dsp:txBody>
      <dsp:txXfrm>
        <a:off x="0" y="1798"/>
        <a:ext cx="9724031" cy="1226586"/>
      </dsp:txXfrm>
    </dsp:sp>
    <dsp:sp modelId="{20073DDF-A5A7-8444-9DE7-CE5B10AF0B62}">
      <dsp:nvSpPr>
        <dsp:cNvPr id="0" name=""/>
        <dsp:cNvSpPr/>
      </dsp:nvSpPr>
      <dsp:spPr>
        <a:xfrm>
          <a:off x="0" y="1228385"/>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73E568-3B52-664F-94CB-4DDF1BB30CE4}">
      <dsp:nvSpPr>
        <dsp:cNvPr id="0" name=""/>
        <dsp:cNvSpPr/>
      </dsp:nvSpPr>
      <dsp:spPr>
        <a:xfrm>
          <a:off x="0" y="1228385"/>
          <a:ext cx="9724031" cy="1226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Its trends describe the constantly changing environment within which people live their daily lives.</a:t>
          </a:r>
        </a:p>
      </dsp:txBody>
      <dsp:txXfrm>
        <a:off x="0" y="1228385"/>
        <a:ext cx="9724031" cy="1226586"/>
      </dsp:txXfrm>
    </dsp:sp>
    <dsp:sp modelId="{ECD0CBBA-F7B6-A74E-9EA3-774A6A768A23}">
      <dsp:nvSpPr>
        <dsp:cNvPr id="0" name=""/>
        <dsp:cNvSpPr/>
      </dsp:nvSpPr>
      <dsp:spPr>
        <a:xfrm>
          <a:off x="0" y="2454972"/>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36C4DF-1E1C-9545-99B1-A3E9E89A7078}">
      <dsp:nvSpPr>
        <dsp:cNvPr id="0" name=""/>
        <dsp:cNvSpPr/>
      </dsp:nvSpPr>
      <dsp:spPr>
        <a:xfrm>
          <a:off x="0" y="2454972"/>
          <a:ext cx="9724031" cy="1226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dirty="0"/>
            <a:t>This project provides </a:t>
          </a:r>
          <a:r>
            <a:rPr lang="en-US" sz="2600" b="1" kern="1200" dirty="0"/>
            <a:t>information</a:t>
          </a:r>
          <a:r>
            <a:rPr lang="en-US" sz="2600" kern="1200" dirty="0"/>
            <a:t> about the main aspects </a:t>
          </a:r>
          <a:r>
            <a:rPr lang="en-US" sz="2600" b="1" kern="1200" dirty="0"/>
            <a:t>of the economy in Canada’s </a:t>
          </a:r>
          <a:r>
            <a:rPr lang="en-US" sz="2600" kern="1200" dirty="0"/>
            <a:t>national accounts </a:t>
          </a:r>
          <a:r>
            <a:rPr lang="en-US" sz="2600" b="1" kern="1200" dirty="0"/>
            <a:t>from the year 2000 to 2019</a:t>
          </a:r>
          <a:r>
            <a:rPr lang="en-US" sz="2600" kern="1200" dirty="0"/>
            <a:t>.</a:t>
          </a:r>
        </a:p>
      </dsp:txBody>
      <dsp:txXfrm>
        <a:off x="0" y="2454972"/>
        <a:ext cx="9724031" cy="1226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C84DB-7863-6048-97C3-27A7559F2599}">
      <dsp:nvSpPr>
        <dsp:cNvPr id="0" name=""/>
        <dsp:cNvSpPr/>
      </dsp:nvSpPr>
      <dsp:spPr>
        <a:xfrm>
          <a:off x="0" y="67171"/>
          <a:ext cx="9724031"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Consumer</a:t>
          </a:r>
          <a:r>
            <a:rPr lang="en-US" sz="2700" kern="1200" dirty="0"/>
            <a:t> -&gt; savings, investments and long-term financial planning.</a:t>
          </a:r>
        </a:p>
      </dsp:txBody>
      <dsp:txXfrm>
        <a:off x="31613" y="98784"/>
        <a:ext cx="9660805" cy="584369"/>
      </dsp:txXfrm>
    </dsp:sp>
    <dsp:sp modelId="{A4627842-58FC-FB4D-B2F6-6297955FD949}">
      <dsp:nvSpPr>
        <dsp:cNvPr id="0" name=""/>
        <dsp:cNvSpPr/>
      </dsp:nvSpPr>
      <dsp:spPr>
        <a:xfrm>
          <a:off x="0" y="792526"/>
          <a:ext cx="9724031"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Policymakers</a:t>
          </a:r>
          <a:r>
            <a:rPr lang="en-US" sz="2700" kern="1200"/>
            <a:t> -&gt; interest rates, tax and trade policies.</a:t>
          </a:r>
        </a:p>
      </dsp:txBody>
      <dsp:txXfrm>
        <a:off x="31613" y="824139"/>
        <a:ext cx="9660805" cy="584369"/>
      </dsp:txXfrm>
    </dsp:sp>
    <dsp:sp modelId="{AA596452-F16E-CC4E-8233-4216ED6A6D98}">
      <dsp:nvSpPr>
        <dsp:cNvPr id="0" name=""/>
        <dsp:cNvSpPr/>
      </dsp:nvSpPr>
      <dsp:spPr>
        <a:xfrm>
          <a:off x="0" y="1517881"/>
          <a:ext cx="9724031"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Workers</a:t>
          </a:r>
          <a:r>
            <a:rPr lang="en-US" sz="2700" kern="1200"/>
            <a:t> -&gt; business conditions and investment decisions.</a:t>
          </a:r>
        </a:p>
      </dsp:txBody>
      <dsp:txXfrm>
        <a:off x="31613" y="1549494"/>
        <a:ext cx="9660805" cy="584369"/>
      </dsp:txXfrm>
    </dsp:sp>
    <dsp:sp modelId="{72427609-537F-C443-B4D4-222F9C59F813}">
      <dsp:nvSpPr>
        <dsp:cNvPr id="0" name=""/>
        <dsp:cNvSpPr/>
      </dsp:nvSpPr>
      <dsp:spPr>
        <a:xfrm>
          <a:off x="0" y="2243236"/>
          <a:ext cx="9724031"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Governments</a:t>
          </a:r>
          <a:r>
            <a:rPr lang="en-US" sz="2700" kern="1200"/>
            <a:t> -&gt; shape policy and public spending.</a:t>
          </a:r>
        </a:p>
      </dsp:txBody>
      <dsp:txXfrm>
        <a:off x="31613" y="2274849"/>
        <a:ext cx="9660805" cy="584369"/>
      </dsp:txXfrm>
    </dsp:sp>
    <dsp:sp modelId="{8F75CFB6-E7B7-A544-83FB-AA18E3E8F453}">
      <dsp:nvSpPr>
        <dsp:cNvPr id="0" name=""/>
        <dsp:cNvSpPr/>
      </dsp:nvSpPr>
      <dsp:spPr>
        <a:xfrm>
          <a:off x="0" y="2968591"/>
          <a:ext cx="9724031" cy="6475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Academia</a:t>
          </a:r>
          <a:r>
            <a:rPr lang="en-US" sz="2700" kern="1200"/>
            <a:t> -&gt; research and inform. </a:t>
          </a:r>
        </a:p>
      </dsp:txBody>
      <dsp:txXfrm>
        <a:off x="31613" y="3000204"/>
        <a:ext cx="9660805" cy="584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182FA-37DA-4BF7-AE5F-C1B362849B00}">
      <dsp:nvSpPr>
        <dsp:cNvPr id="0" name=""/>
        <dsp:cNvSpPr/>
      </dsp:nvSpPr>
      <dsp:spPr>
        <a:xfrm>
          <a:off x="1352015" y="142077"/>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42E2F9-0CB5-4235-A4BB-5A2C5FB6DBCE}">
      <dsp:nvSpPr>
        <dsp:cNvPr id="0" name=""/>
        <dsp:cNvSpPr/>
      </dsp:nvSpPr>
      <dsp:spPr>
        <a:xfrm>
          <a:off x="164015" y="2596280"/>
          <a:ext cx="432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Provide </a:t>
          </a:r>
          <a:r>
            <a:rPr lang="en-US" sz="2000" b="1" kern="1200" dirty="0"/>
            <a:t>access</a:t>
          </a:r>
          <a:r>
            <a:rPr lang="en-US" sz="2000" kern="1200" dirty="0"/>
            <a:t> to accurate, up-to-date macroeconomic data and information for past and current analysis. </a:t>
          </a:r>
        </a:p>
      </dsp:txBody>
      <dsp:txXfrm>
        <a:off x="164015" y="2596280"/>
        <a:ext cx="4320000" cy="945000"/>
      </dsp:txXfrm>
    </dsp:sp>
    <dsp:sp modelId="{F3DE0A6E-3B88-432A-A123-98B18615F742}">
      <dsp:nvSpPr>
        <dsp:cNvPr id="0" name=""/>
        <dsp:cNvSpPr/>
      </dsp:nvSpPr>
      <dsp:spPr>
        <a:xfrm>
          <a:off x="6428015" y="142077"/>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7014CA-DDDE-401E-BA4D-F799DFDA331B}">
      <dsp:nvSpPr>
        <dsp:cNvPr id="0" name=""/>
        <dsp:cNvSpPr/>
      </dsp:nvSpPr>
      <dsp:spPr>
        <a:xfrm>
          <a:off x="5240015" y="2596280"/>
          <a:ext cx="43200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kern="1200" dirty="0"/>
            <a:t>Offer </a:t>
          </a:r>
          <a:r>
            <a:rPr lang="en-US" sz="2400" b="1" kern="1200" dirty="0"/>
            <a:t>insight</a:t>
          </a:r>
          <a:r>
            <a:rPr lang="en-US" sz="2400" kern="1200" dirty="0"/>
            <a:t> into the way the economy works.</a:t>
          </a:r>
        </a:p>
      </dsp:txBody>
      <dsp:txXfrm>
        <a:off x="5240015" y="2596280"/>
        <a:ext cx="4320000" cy="945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7C8D0C-89FE-7247-81E8-7BB3A4C0EAA2}">
      <dsp:nvSpPr>
        <dsp:cNvPr id="0" name=""/>
        <dsp:cNvSpPr/>
      </dsp:nvSpPr>
      <dsp:spPr>
        <a:xfrm>
          <a:off x="0" y="714811"/>
          <a:ext cx="9724031"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Dataset loading</a:t>
          </a:r>
          <a:r>
            <a:rPr lang="en-US" sz="2900" kern="1200"/>
            <a:t> -&gt; CSV format.</a:t>
          </a:r>
        </a:p>
      </dsp:txBody>
      <dsp:txXfrm>
        <a:off x="33955" y="748766"/>
        <a:ext cx="9656121" cy="627655"/>
      </dsp:txXfrm>
    </dsp:sp>
    <dsp:sp modelId="{B4AF1FE8-1ADD-4D40-AFCD-26C6B36E9B74}">
      <dsp:nvSpPr>
        <dsp:cNvPr id="0" name=""/>
        <dsp:cNvSpPr/>
      </dsp:nvSpPr>
      <dsp:spPr>
        <a:xfrm>
          <a:off x="0" y="1493896"/>
          <a:ext cx="9724031"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Dataset exploration</a:t>
          </a:r>
          <a:r>
            <a:rPr lang="en-US" sz="2900" kern="1200"/>
            <a:t> -&gt; Irrelevant values, incorrect data types.</a:t>
          </a:r>
        </a:p>
      </dsp:txBody>
      <dsp:txXfrm>
        <a:off x="33955" y="1527851"/>
        <a:ext cx="9656121" cy="627655"/>
      </dsp:txXfrm>
    </dsp:sp>
    <dsp:sp modelId="{1F4F7A6C-5EB6-F54B-ADB3-0D184B6CAF97}">
      <dsp:nvSpPr>
        <dsp:cNvPr id="0" name=""/>
        <dsp:cNvSpPr/>
      </dsp:nvSpPr>
      <dsp:spPr>
        <a:xfrm>
          <a:off x="0" y="2272981"/>
          <a:ext cx="9724031"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Data wrangling</a:t>
          </a:r>
          <a:r>
            <a:rPr lang="en-US" sz="2900" kern="1200"/>
            <a:t> -&gt; Merging and creating data frames. </a:t>
          </a:r>
        </a:p>
      </dsp:txBody>
      <dsp:txXfrm>
        <a:off x="33955" y="2306936"/>
        <a:ext cx="9656121" cy="6276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C3B00-BFFB-3C44-8DAB-0B446BC17304}">
      <dsp:nvSpPr>
        <dsp:cNvPr id="0" name=""/>
        <dsp:cNvSpPr/>
      </dsp:nvSpPr>
      <dsp:spPr>
        <a:xfrm>
          <a:off x="0" y="0"/>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9EB35B-BB20-BD47-836B-91FBD9968120}">
      <dsp:nvSpPr>
        <dsp:cNvPr id="0" name=""/>
        <dsp:cNvSpPr/>
      </dsp:nvSpPr>
      <dsp:spPr>
        <a:xfrm>
          <a:off x="0" y="0"/>
          <a:ext cx="9724031" cy="920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highlight>
                <a:srgbClr val="FFFF00"/>
              </a:highlight>
            </a:rPr>
            <a:t>Macroeconomic analysis broadly focuses on three aspects: </a:t>
          </a:r>
          <a:r>
            <a:rPr lang="en-US" sz="2400" b="1" kern="1200" dirty="0">
              <a:highlight>
                <a:srgbClr val="FFFF00"/>
              </a:highlight>
            </a:rPr>
            <a:t>national output</a:t>
          </a:r>
          <a:r>
            <a:rPr lang="en-US" sz="2400" kern="1200" dirty="0">
              <a:highlight>
                <a:srgbClr val="FFFF00"/>
              </a:highlight>
            </a:rPr>
            <a:t> (measured by Gross Domestic Product), </a:t>
          </a:r>
          <a:r>
            <a:rPr lang="en-US" sz="2400" b="1" kern="1200" dirty="0">
              <a:highlight>
                <a:srgbClr val="FFFF00"/>
              </a:highlight>
            </a:rPr>
            <a:t>unemployment</a:t>
          </a:r>
          <a:r>
            <a:rPr lang="en-US" sz="2400" kern="1200" dirty="0">
              <a:highlight>
                <a:srgbClr val="FFFF00"/>
              </a:highlight>
            </a:rPr>
            <a:t>, and </a:t>
          </a:r>
          <a:r>
            <a:rPr lang="en-US" sz="2400" b="1" kern="1200" dirty="0">
              <a:highlight>
                <a:srgbClr val="FFFF00"/>
              </a:highlight>
            </a:rPr>
            <a:t>inflation</a:t>
          </a:r>
          <a:r>
            <a:rPr lang="en-US" sz="2400" kern="1200" dirty="0">
              <a:highlight>
                <a:srgbClr val="FFFF00"/>
              </a:highlight>
            </a:rPr>
            <a:t>.</a:t>
          </a:r>
        </a:p>
      </dsp:txBody>
      <dsp:txXfrm>
        <a:off x="0" y="0"/>
        <a:ext cx="9724031" cy="920839"/>
      </dsp:txXfrm>
    </dsp:sp>
    <dsp:sp modelId="{50533F56-2AED-524B-B03E-A7025F8E7921}">
      <dsp:nvSpPr>
        <dsp:cNvPr id="0" name=""/>
        <dsp:cNvSpPr/>
      </dsp:nvSpPr>
      <dsp:spPr>
        <a:xfrm>
          <a:off x="0" y="920839"/>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0F9E6F-7444-E048-AEB7-4A8C3B302E41}">
      <dsp:nvSpPr>
        <dsp:cNvPr id="0" name=""/>
        <dsp:cNvSpPr/>
      </dsp:nvSpPr>
      <dsp:spPr>
        <a:xfrm>
          <a:off x="0" y="920839"/>
          <a:ext cx="9724031" cy="920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GDP</a:t>
          </a:r>
          <a:r>
            <a:rPr lang="en-US" sz="2400" kern="1200" dirty="0"/>
            <a:t> refers to the total amount of goods and services a country produces.</a:t>
          </a:r>
        </a:p>
      </dsp:txBody>
      <dsp:txXfrm>
        <a:off x="0" y="920839"/>
        <a:ext cx="9724031" cy="920839"/>
      </dsp:txXfrm>
    </dsp:sp>
    <dsp:sp modelId="{AC8490B5-635F-F740-AD83-A40D6F019FB9}">
      <dsp:nvSpPr>
        <dsp:cNvPr id="0" name=""/>
        <dsp:cNvSpPr/>
      </dsp:nvSpPr>
      <dsp:spPr>
        <a:xfrm>
          <a:off x="0" y="1841678"/>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F3E2AF-5E5D-C64D-AC27-AA9351D20001}">
      <dsp:nvSpPr>
        <dsp:cNvPr id="0" name=""/>
        <dsp:cNvSpPr/>
      </dsp:nvSpPr>
      <dsp:spPr>
        <a:xfrm>
          <a:off x="0" y="1841679"/>
          <a:ext cx="9724031" cy="920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 </a:t>
          </a:r>
          <a:r>
            <a:rPr lang="en-US" sz="2400" b="1" kern="1200" dirty="0"/>
            <a:t>unemployment rate</a:t>
          </a:r>
          <a:r>
            <a:rPr lang="en-US" sz="2400" kern="1200" dirty="0"/>
            <a:t> indicates how many people from the labour force are unable to find work.</a:t>
          </a:r>
        </a:p>
      </dsp:txBody>
      <dsp:txXfrm>
        <a:off x="0" y="1841679"/>
        <a:ext cx="9724031" cy="920839"/>
      </dsp:txXfrm>
    </dsp:sp>
    <dsp:sp modelId="{5DF692BC-19DA-A54F-B673-AF643B6A3174}">
      <dsp:nvSpPr>
        <dsp:cNvPr id="0" name=""/>
        <dsp:cNvSpPr/>
      </dsp:nvSpPr>
      <dsp:spPr>
        <a:xfrm>
          <a:off x="0" y="2762518"/>
          <a:ext cx="972403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DA9858-98A0-0C41-BCD2-E747C2D65584}">
      <dsp:nvSpPr>
        <dsp:cNvPr id="0" name=""/>
        <dsp:cNvSpPr/>
      </dsp:nvSpPr>
      <dsp:spPr>
        <a:xfrm>
          <a:off x="0" y="2762518"/>
          <a:ext cx="9724031" cy="920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The </a:t>
          </a:r>
          <a:r>
            <a:rPr lang="en-US" sz="2400" b="1" kern="1200" dirty="0"/>
            <a:t>inflation rate</a:t>
          </a:r>
          <a:r>
            <a:rPr lang="en-US" sz="2400" kern="1200" dirty="0"/>
            <a:t> is a measure of the rate at which prices rise. </a:t>
          </a:r>
        </a:p>
      </dsp:txBody>
      <dsp:txXfrm>
        <a:off x="0" y="2762518"/>
        <a:ext cx="9724031" cy="92083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13A8A-ED8E-1544-9DFD-6B9F17FB444D}" type="datetimeFigureOut">
              <a:rPr lang="en-MX" smtClean="0"/>
              <a:t>21/03/21</a:t>
            </a:fld>
            <a:endParaRPr lang="en-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A1471-3CE3-744F-BA23-F0507F126DF6}" type="slidenum">
              <a:rPr lang="en-MX" smtClean="0"/>
              <a:t>‹#›</a:t>
            </a:fld>
            <a:endParaRPr lang="en-MX"/>
          </a:p>
        </p:txBody>
      </p:sp>
    </p:spTree>
    <p:extLst>
      <p:ext uri="{BB962C8B-B14F-4D97-AF65-F5344CB8AC3E}">
        <p14:creationId xmlns:p14="http://schemas.microsoft.com/office/powerpoint/2010/main" val="281091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Good afternoon, my teammate, Bohan and me, Vicens,  will be presenting our project “Canda in the 21st century: a macroeconomic analysis by province and terrtories.</a:t>
            </a:r>
          </a:p>
        </p:txBody>
      </p:sp>
      <p:sp>
        <p:nvSpPr>
          <p:cNvPr id="4" name="Slide Number Placeholder 3"/>
          <p:cNvSpPr>
            <a:spLocks noGrp="1"/>
          </p:cNvSpPr>
          <p:nvPr>
            <p:ph type="sldNum" sz="quarter" idx="5"/>
          </p:nvPr>
        </p:nvSpPr>
        <p:spPr/>
        <p:txBody>
          <a:bodyPr/>
          <a:lstStyle/>
          <a:p>
            <a:fld id="{17FA1471-3CE3-744F-BA23-F0507F126DF6}" type="slidenum">
              <a:rPr lang="en-MX" smtClean="0"/>
              <a:t>1</a:t>
            </a:fld>
            <a:endParaRPr lang="en-MX"/>
          </a:p>
        </p:txBody>
      </p:sp>
    </p:spTree>
    <p:extLst>
      <p:ext uri="{BB962C8B-B14F-4D97-AF65-F5344CB8AC3E}">
        <p14:creationId xmlns:p14="http://schemas.microsoft.com/office/powerpoint/2010/main" val="2264579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dirty="0"/>
          </a:p>
        </p:txBody>
      </p:sp>
      <p:sp>
        <p:nvSpPr>
          <p:cNvPr id="4" name="Slide Number Placeholder 3"/>
          <p:cNvSpPr>
            <a:spLocks noGrp="1"/>
          </p:cNvSpPr>
          <p:nvPr>
            <p:ph type="sldNum" sz="quarter" idx="5"/>
          </p:nvPr>
        </p:nvSpPr>
        <p:spPr/>
        <p:txBody>
          <a:bodyPr/>
          <a:lstStyle/>
          <a:p>
            <a:fld id="{17FA1471-3CE3-744F-BA23-F0507F126DF6}" type="slidenum">
              <a:rPr lang="en-MX" smtClean="0"/>
              <a:t>13</a:t>
            </a:fld>
            <a:endParaRPr lang="en-MX"/>
          </a:p>
        </p:txBody>
      </p:sp>
    </p:spTree>
    <p:extLst>
      <p:ext uri="{BB962C8B-B14F-4D97-AF65-F5344CB8AC3E}">
        <p14:creationId xmlns:p14="http://schemas.microsoft.com/office/powerpoint/2010/main" val="4248953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analysis and dashboard developed can be used to forecast economic conditions to help consumers, firms, and governments make better decisions, and for policy analysis and for econometric modelling and hypothesis testing by federal and provincial government officials, businesspeople, academics, economists and international organizations.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 our visualization we can begin to look at the reasons why the cycles took place, which could be government policy, consumer behavior, or international phenomena among other things. Of course, these figures can be compared across economies as well, and we could determine which foreign countries are economically strong or weak.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Based on what they learn from the past, analysts could also begin to forecast the future state of the economy. However, it is important to remember that what determines human behavior and ultimately the economy can never be forecasted completely.</a:t>
            </a:r>
            <a:endParaRPr lang="en-MX"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MX"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MX" b="0" dirty="0"/>
          </a:p>
          <a:p>
            <a:endParaRPr lang="en-MX" dirty="0"/>
          </a:p>
        </p:txBody>
      </p:sp>
      <p:sp>
        <p:nvSpPr>
          <p:cNvPr id="4" name="Slide Number Placeholder 3"/>
          <p:cNvSpPr>
            <a:spLocks noGrp="1"/>
          </p:cNvSpPr>
          <p:nvPr>
            <p:ph type="sldNum" sz="quarter" idx="5"/>
          </p:nvPr>
        </p:nvSpPr>
        <p:spPr/>
        <p:txBody>
          <a:bodyPr/>
          <a:lstStyle/>
          <a:p>
            <a:fld id="{17FA1471-3CE3-744F-BA23-F0507F126DF6}" type="slidenum">
              <a:rPr lang="en-MX" smtClean="0"/>
              <a:t>14</a:t>
            </a:fld>
            <a:endParaRPr lang="en-MX"/>
          </a:p>
        </p:txBody>
      </p:sp>
    </p:spTree>
    <p:extLst>
      <p:ext uri="{BB962C8B-B14F-4D97-AF65-F5344CB8AC3E}">
        <p14:creationId xmlns:p14="http://schemas.microsoft.com/office/powerpoint/2010/main" val="2387713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For next steps, we will still like to change the ranking visualization for a heatmap of Canada to show the provinces locations.</a:t>
            </a:r>
          </a:p>
          <a:p>
            <a:endParaRPr lang="en-MX" dirty="0"/>
          </a:p>
          <a:p>
            <a:r>
              <a:rPr lang="en-MX" dirty="0"/>
              <a:t>We could also analyze historical industry growth rates for depth of analysis. </a:t>
            </a:r>
          </a:p>
        </p:txBody>
      </p:sp>
      <p:sp>
        <p:nvSpPr>
          <p:cNvPr id="4" name="Slide Number Placeholder 3"/>
          <p:cNvSpPr>
            <a:spLocks noGrp="1"/>
          </p:cNvSpPr>
          <p:nvPr>
            <p:ph type="sldNum" sz="quarter" idx="5"/>
          </p:nvPr>
        </p:nvSpPr>
        <p:spPr/>
        <p:txBody>
          <a:bodyPr/>
          <a:lstStyle/>
          <a:p>
            <a:fld id="{17FA1471-3CE3-744F-BA23-F0507F126DF6}" type="slidenum">
              <a:rPr lang="en-MX" smtClean="0"/>
              <a:t>15</a:t>
            </a:fld>
            <a:endParaRPr lang="en-MX"/>
          </a:p>
        </p:txBody>
      </p:sp>
    </p:spTree>
    <p:extLst>
      <p:ext uri="{BB962C8B-B14F-4D97-AF65-F5344CB8AC3E}">
        <p14:creationId xmlns:p14="http://schemas.microsoft.com/office/powerpoint/2010/main" val="2799488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We will first give you a brief overview of our project, then we will review our data analysis, and then we will see our dashboard and visualizations. We will conclude with a summary and next steps.</a:t>
            </a:r>
          </a:p>
        </p:txBody>
      </p:sp>
      <p:sp>
        <p:nvSpPr>
          <p:cNvPr id="4" name="Slide Number Placeholder 3"/>
          <p:cNvSpPr>
            <a:spLocks noGrp="1"/>
          </p:cNvSpPr>
          <p:nvPr>
            <p:ph type="sldNum" sz="quarter" idx="5"/>
          </p:nvPr>
        </p:nvSpPr>
        <p:spPr/>
        <p:txBody>
          <a:bodyPr/>
          <a:lstStyle/>
          <a:p>
            <a:fld id="{17FA1471-3CE3-744F-BA23-F0507F126DF6}" type="slidenum">
              <a:rPr lang="en-MX" smtClean="0"/>
              <a:t>2</a:t>
            </a:fld>
            <a:endParaRPr lang="en-MX"/>
          </a:p>
        </p:txBody>
      </p:sp>
    </p:spTree>
    <p:extLst>
      <p:ext uri="{BB962C8B-B14F-4D97-AF65-F5344CB8AC3E}">
        <p14:creationId xmlns:p14="http://schemas.microsoft.com/office/powerpoint/2010/main" val="598302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economy is central to the lives and wellbeing of individuals.</a:t>
            </a:r>
          </a:p>
          <a:p>
            <a:endParaRPr lang="en-MX" dirty="0"/>
          </a:p>
          <a:p>
            <a:r>
              <a:rPr lang="en-US" sz="1200" kern="1200" dirty="0">
                <a:solidFill>
                  <a:schemeClr val="tx1"/>
                </a:solidFill>
                <a:effectLst/>
                <a:latin typeface="+mn-lt"/>
                <a:ea typeface="+mn-ea"/>
                <a:cs typeface="+mn-cs"/>
              </a:rPr>
              <a:t>Its trends describe the constantly changing work, business and institutional environment within which people live their daily lives and the shifting array of goods and services that are both produced and consumed by them.</a:t>
            </a:r>
            <a:r>
              <a:rPr lang="en-MX" dirty="0">
                <a:effectLst/>
              </a:rPr>
              <a:t> </a:t>
            </a:r>
          </a:p>
          <a:p>
            <a:endParaRPr lang="en-MX" dirty="0">
              <a:effectLst/>
            </a:endParaRPr>
          </a:p>
          <a:p>
            <a:r>
              <a:rPr lang="en-US" sz="1200" kern="1200" dirty="0">
                <a:solidFill>
                  <a:schemeClr val="tx1"/>
                </a:solidFill>
                <a:effectLst/>
                <a:latin typeface="+mn-lt"/>
                <a:ea typeface="+mn-ea"/>
                <a:cs typeface="+mn-cs"/>
              </a:rPr>
              <a:t>Its temporary ups and downs over the course of the economic cycle are closely associated with people's hopes and dejections.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Our project provides detailed information about some of the main aspects of the economy in Canada’s national accounts.</a:t>
            </a:r>
            <a:endParaRPr lang="en-MX" sz="1200" kern="1200" dirty="0">
              <a:solidFill>
                <a:schemeClr val="tx1"/>
              </a:solidFill>
              <a:effectLst/>
              <a:latin typeface="+mn-lt"/>
              <a:ea typeface="+mn-ea"/>
              <a:cs typeface="+mn-cs"/>
            </a:endParaRPr>
          </a:p>
          <a:p>
            <a:endParaRPr lang="en-MX" dirty="0"/>
          </a:p>
        </p:txBody>
      </p:sp>
      <p:sp>
        <p:nvSpPr>
          <p:cNvPr id="4" name="Slide Number Placeholder 3"/>
          <p:cNvSpPr>
            <a:spLocks noGrp="1"/>
          </p:cNvSpPr>
          <p:nvPr>
            <p:ph type="sldNum" sz="quarter" idx="5"/>
          </p:nvPr>
        </p:nvSpPr>
        <p:spPr/>
        <p:txBody>
          <a:bodyPr/>
          <a:lstStyle/>
          <a:p>
            <a:fld id="{17FA1471-3CE3-744F-BA23-F0507F126DF6}" type="slidenum">
              <a:rPr lang="en-MX" smtClean="0"/>
              <a:t>3</a:t>
            </a:fld>
            <a:endParaRPr lang="en-MX"/>
          </a:p>
        </p:txBody>
      </p:sp>
    </p:spTree>
    <p:extLst>
      <p:ext uri="{BB962C8B-B14F-4D97-AF65-F5344CB8AC3E}">
        <p14:creationId xmlns:p14="http://schemas.microsoft.com/office/powerpoint/2010/main" val="773491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a consumer standpoint, understanding these patterns and relationships makes for responsible decision making in areas such as savings, investments and long-term financial planning.</a:t>
            </a:r>
            <a:r>
              <a:rPr lang="en-MX" dirty="0">
                <a:effectLst/>
              </a:rPr>
              <a:t> </a:t>
            </a:r>
          </a:p>
          <a:p>
            <a:endParaRPr lang="en-MX"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Policymakers will look to this information when contemplating decisions on interest rates, tax and trade policies.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pace at which the economy is growing affects business conditions and investment decisions, as well as whether workers can find jobs.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State and local governments rely on these statistics to help shape policy or decide how much public spending is affordable.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Economists and other disciplines also rely on these statistics to help inform their research, and much more.</a:t>
            </a:r>
            <a:endParaRPr lang="en-MX"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7FA1471-3CE3-744F-BA23-F0507F126DF6}" type="slidenum">
              <a:rPr lang="en-MX" smtClean="0"/>
              <a:t>4</a:t>
            </a:fld>
            <a:endParaRPr lang="en-MX"/>
          </a:p>
        </p:txBody>
      </p:sp>
    </p:spTree>
    <p:extLst>
      <p:ext uri="{BB962C8B-B14F-4D97-AF65-F5344CB8AC3E}">
        <p14:creationId xmlns:p14="http://schemas.microsoft.com/office/powerpoint/2010/main" val="2353369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The purpose of this </a:t>
            </a:r>
            <a:r>
              <a:rPr lang="en-US" dirty="0"/>
              <a:t>project</a:t>
            </a:r>
            <a:r>
              <a:rPr lang="en-MX" dirty="0"/>
              <a:t> is</a:t>
            </a:r>
            <a:r>
              <a:rPr lang="en-US" dirty="0"/>
              <a:t> to:</a:t>
            </a:r>
          </a:p>
          <a:p>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MX" sz="1200" dirty="0"/>
              <a:t>Provide access to accurate, up-to-date macroeconomic data and information for past and current analysis, and,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MX"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MX" sz="1200" dirty="0"/>
              <a:t>* </a:t>
            </a:r>
            <a:r>
              <a:rPr lang="en-US" sz="1200" kern="1200" dirty="0">
                <a:solidFill>
                  <a:schemeClr val="tx1"/>
                </a:solidFill>
                <a:effectLst/>
                <a:latin typeface="+mn-lt"/>
                <a:ea typeface="+mn-ea"/>
                <a:cs typeface="+mn-cs"/>
              </a:rPr>
              <a:t>Offer insight into the way the economy works on a large scale, revealing patterns and relationships that affect its efficiency and health. </a:t>
            </a:r>
            <a:endParaRPr lang="en-MX" sz="1200" dirty="0"/>
          </a:p>
          <a:p>
            <a:endParaRPr lang="en-US" dirty="0"/>
          </a:p>
        </p:txBody>
      </p:sp>
      <p:sp>
        <p:nvSpPr>
          <p:cNvPr id="4" name="Slide Number Placeholder 3"/>
          <p:cNvSpPr>
            <a:spLocks noGrp="1"/>
          </p:cNvSpPr>
          <p:nvPr>
            <p:ph type="sldNum" sz="quarter" idx="5"/>
          </p:nvPr>
        </p:nvSpPr>
        <p:spPr/>
        <p:txBody>
          <a:bodyPr/>
          <a:lstStyle/>
          <a:p>
            <a:fld id="{17FA1471-3CE3-744F-BA23-F0507F126DF6}" type="slidenum">
              <a:rPr lang="en-MX" smtClean="0"/>
              <a:t>5</a:t>
            </a:fld>
            <a:endParaRPr lang="en-MX"/>
          </a:p>
        </p:txBody>
      </p:sp>
    </p:spTree>
    <p:extLst>
      <p:ext uri="{BB962C8B-B14F-4D97-AF65-F5344CB8AC3E}">
        <p14:creationId xmlns:p14="http://schemas.microsoft.com/office/powerpoint/2010/main" val="593663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You might remember that last presentation, our project only focused on GDP data, however, as many of you noticed and pointed-out, more variables are needed to perform a full economic analysis.</a:t>
            </a:r>
          </a:p>
          <a:p>
            <a:endParaRPr lang="en-MX" dirty="0"/>
          </a:p>
          <a:p>
            <a:r>
              <a:rPr lang="en-MX" dirty="0"/>
              <a:t>For this purporse, this time we collected information of 6 different datasets from </a:t>
            </a:r>
            <a:r>
              <a:rPr lang="en-US" sz="1200" kern="1200" dirty="0">
                <a:solidFill>
                  <a:schemeClr val="tx1"/>
                </a:solidFill>
                <a:effectLst/>
                <a:latin typeface="+mn-lt"/>
                <a:ea typeface="+mn-ea"/>
                <a:cs typeface="+mn-cs"/>
              </a:rPr>
              <a:t>Statistics Canada with information of economic measures from the year 2000 to 2019 by industry, provinces and territories.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7FA1471-3CE3-744F-BA23-F0507F126DF6}" type="slidenum">
              <a:rPr lang="en-MX" smtClean="0"/>
              <a:t>7</a:t>
            </a:fld>
            <a:endParaRPr lang="en-MX"/>
          </a:p>
        </p:txBody>
      </p:sp>
    </p:spTree>
    <p:extLst>
      <p:ext uri="{BB962C8B-B14F-4D97-AF65-F5344CB8AC3E}">
        <p14:creationId xmlns:p14="http://schemas.microsoft.com/office/powerpoint/2010/main" val="2539825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MX" dirty="0"/>
              <a:t>The datasets collected where all in CSV format so we used python and pandas for the exploratory data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X" dirty="0"/>
          </a:p>
          <a:p>
            <a:pPr marL="0" marR="0" lvl="0" indent="0" algn="l" defTabSz="914400" rtl="0" eaLnBrk="1" fontAlgn="auto" latinLnBrk="0" hangingPunct="1">
              <a:lnSpc>
                <a:spcPct val="100000"/>
              </a:lnSpc>
              <a:spcBef>
                <a:spcPts val="0"/>
              </a:spcBef>
              <a:spcAft>
                <a:spcPts val="0"/>
              </a:spcAft>
              <a:buClrTx/>
              <a:buSzTx/>
              <a:buFontTx/>
              <a:buNone/>
              <a:tabLst/>
              <a:defRPr/>
            </a:pPr>
            <a:r>
              <a:rPr lang="en-MX" dirty="0"/>
              <a:t>Our data wrangling efforts were mainly put in getting rid of irrelvant values, specifying the correct data types and renaming the columns for ease of interpretation.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X" dirty="0"/>
          </a:p>
          <a:p>
            <a:pPr marL="0" marR="0" lvl="0" indent="0" algn="l" defTabSz="914400" rtl="0" eaLnBrk="1" fontAlgn="auto" latinLnBrk="0" hangingPunct="1">
              <a:lnSpc>
                <a:spcPct val="100000"/>
              </a:lnSpc>
              <a:spcBef>
                <a:spcPts val="0"/>
              </a:spcBef>
              <a:spcAft>
                <a:spcPts val="0"/>
              </a:spcAft>
              <a:buClrTx/>
              <a:buSzTx/>
              <a:buFontTx/>
              <a:buNone/>
              <a:tabLst/>
              <a:defRPr/>
            </a:pPr>
            <a:r>
              <a:rPr lang="en-MX" dirty="0"/>
              <a:t>To summarize and aggregate the information, we also merged 5 datasets together, ending up with just 2 data frames and 2 more versions of them with percentage change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X"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MX"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MX"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MX" dirty="0"/>
          </a:p>
          <a:p>
            <a:endParaRPr lang="en-MX" dirty="0"/>
          </a:p>
        </p:txBody>
      </p:sp>
      <p:sp>
        <p:nvSpPr>
          <p:cNvPr id="4" name="Slide Number Placeholder 3"/>
          <p:cNvSpPr>
            <a:spLocks noGrp="1"/>
          </p:cNvSpPr>
          <p:nvPr>
            <p:ph type="sldNum" sz="quarter" idx="5"/>
          </p:nvPr>
        </p:nvSpPr>
        <p:spPr/>
        <p:txBody>
          <a:bodyPr/>
          <a:lstStyle/>
          <a:p>
            <a:fld id="{17FA1471-3CE3-744F-BA23-F0507F126DF6}" type="slidenum">
              <a:rPr lang="en-MX" smtClean="0"/>
              <a:t>8</a:t>
            </a:fld>
            <a:endParaRPr lang="en-MX"/>
          </a:p>
        </p:txBody>
      </p:sp>
    </p:spTree>
    <p:extLst>
      <p:ext uri="{BB962C8B-B14F-4D97-AF65-F5344CB8AC3E}">
        <p14:creationId xmlns:p14="http://schemas.microsoft.com/office/powerpoint/2010/main" val="1617533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X" dirty="0"/>
              <a:t>We ended up with 2 categorical value columns and 15 numerical columns. </a:t>
            </a:r>
          </a:p>
          <a:p>
            <a:endParaRPr lang="en-MX" dirty="0"/>
          </a:p>
          <a:p>
            <a:r>
              <a:rPr lang="en-MX" dirty="0"/>
              <a:t>We mainly used geography, year and industry as index for our analysis and calculated the gdp per capita values.</a:t>
            </a:r>
          </a:p>
          <a:p>
            <a:endParaRPr lang="en-MX" dirty="0"/>
          </a:p>
          <a:p>
            <a:r>
              <a:rPr lang="en-MX" dirty="0"/>
              <a:t>The first data frame we developed had 777 rows, and the second one 7,917 observations.</a:t>
            </a:r>
          </a:p>
        </p:txBody>
      </p:sp>
      <p:sp>
        <p:nvSpPr>
          <p:cNvPr id="4" name="Slide Number Placeholder 3"/>
          <p:cNvSpPr>
            <a:spLocks noGrp="1"/>
          </p:cNvSpPr>
          <p:nvPr>
            <p:ph type="sldNum" sz="quarter" idx="5"/>
          </p:nvPr>
        </p:nvSpPr>
        <p:spPr/>
        <p:txBody>
          <a:bodyPr/>
          <a:lstStyle/>
          <a:p>
            <a:fld id="{17FA1471-3CE3-744F-BA23-F0507F126DF6}" type="slidenum">
              <a:rPr lang="en-MX" smtClean="0"/>
              <a:t>9</a:t>
            </a:fld>
            <a:endParaRPr lang="en-MX"/>
          </a:p>
        </p:txBody>
      </p:sp>
    </p:spTree>
    <p:extLst>
      <p:ext uri="{BB962C8B-B14F-4D97-AF65-F5344CB8AC3E}">
        <p14:creationId xmlns:p14="http://schemas.microsoft.com/office/powerpoint/2010/main" val="2242864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Macroeconomic analysis broadly focuses on three aspects: national output (measured by GDP), unemployment, and inflation.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GDP refers to the total amount of goods and services a country produces. This figure is like a snapshot of the economy at a certain point in time.</a:t>
            </a:r>
            <a:r>
              <a:rPr lang="en-MX"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MX"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unemployment rate indicates how many people from the labour force are unable to find work, and the inflation rate is a measure of the rate at which prices rise. </a:t>
            </a:r>
            <a:endParaRPr lang="en-MX"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MX"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MX"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MX"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MX" dirty="0"/>
          </a:p>
          <a:p>
            <a:endParaRPr lang="en-MX" dirty="0"/>
          </a:p>
        </p:txBody>
      </p:sp>
      <p:sp>
        <p:nvSpPr>
          <p:cNvPr id="4" name="Slide Number Placeholder 3"/>
          <p:cNvSpPr>
            <a:spLocks noGrp="1"/>
          </p:cNvSpPr>
          <p:nvPr>
            <p:ph type="sldNum" sz="quarter" idx="5"/>
          </p:nvPr>
        </p:nvSpPr>
        <p:spPr/>
        <p:txBody>
          <a:bodyPr/>
          <a:lstStyle/>
          <a:p>
            <a:fld id="{17FA1471-3CE3-744F-BA23-F0507F126DF6}" type="slidenum">
              <a:rPr lang="en-MX" smtClean="0"/>
              <a:t>10</a:t>
            </a:fld>
            <a:endParaRPr lang="en-MX"/>
          </a:p>
        </p:txBody>
      </p:sp>
    </p:spTree>
    <p:extLst>
      <p:ext uri="{BB962C8B-B14F-4D97-AF65-F5344CB8AC3E}">
        <p14:creationId xmlns:p14="http://schemas.microsoft.com/office/powerpoint/2010/main" val="80221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152E-D1F0-1643-BE47-CC88072282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4FFEEFC1-1A42-664C-947E-5431BF9AAB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C641E9EC-B3BF-0F43-ACF3-E7FB92EB94FF}"/>
              </a:ext>
            </a:extLst>
          </p:cNvPr>
          <p:cNvSpPr>
            <a:spLocks noGrp="1"/>
          </p:cNvSpPr>
          <p:nvPr>
            <p:ph type="dt" sz="half" idx="10"/>
          </p:nvPr>
        </p:nvSpPr>
        <p:spPr/>
        <p:txBody>
          <a:bodyPr/>
          <a:lstStyle/>
          <a:p>
            <a:fld id="{724E30FC-8D01-9A4A-BC5B-3622C1A42467}" type="datetime1">
              <a:rPr lang="en-US" smtClean="0"/>
              <a:t>3/21/21</a:t>
            </a:fld>
            <a:endParaRPr lang="en-MX"/>
          </a:p>
        </p:txBody>
      </p:sp>
      <p:sp>
        <p:nvSpPr>
          <p:cNvPr id="5" name="Footer Placeholder 4">
            <a:extLst>
              <a:ext uri="{FF2B5EF4-FFF2-40B4-BE49-F238E27FC236}">
                <a16:creationId xmlns:a16="http://schemas.microsoft.com/office/drawing/2014/main" id="{6892A050-9E95-8E47-B2AF-F784A61AF3FF}"/>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5913B985-A912-2B48-8AEB-B88C08BDA6A9}"/>
              </a:ext>
            </a:extLst>
          </p:cNvPr>
          <p:cNvSpPr>
            <a:spLocks noGrp="1"/>
          </p:cNvSpPr>
          <p:nvPr>
            <p:ph type="sldNum" sz="quarter" idx="12"/>
          </p:nvPr>
        </p:nvSpPr>
        <p:spPr/>
        <p:txBody>
          <a:bodyPr/>
          <a:lstStyle/>
          <a:p>
            <a:fld id="{661C3694-3EEC-E549-831C-DA3586E51AE4}" type="slidenum">
              <a:rPr lang="en-MX" smtClean="0"/>
              <a:t>‹#›</a:t>
            </a:fld>
            <a:endParaRPr lang="en-MX"/>
          </a:p>
        </p:txBody>
      </p:sp>
    </p:spTree>
    <p:extLst>
      <p:ext uri="{BB962C8B-B14F-4D97-AF65-F5344CB8AC3E}">
        <p14:creationId xmlns:p14="http://schemas.microsoft.com/office/powerpoint/2010/main" val="300317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8883-35C1-DD4D-B182-8B418F697D33}"/>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7A510D0A-8B0A-324F-B555-38EDA7BD7A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BED0BD41-898B-1D4A-A8C6-520173CED8F2}"/>
              </a:ext>
            </a:extLst>
          </p:cNvPr>
          <p:cNvSpPr>
            <a:spLocks noGrp="1"/>
          </p:cNvSpPr>
          <p:nvPr>
            <p:ph type="dt" sz="half" idx="10"/>
          </p:nvPr>
        </p:nvSpPr>
        <p:spPr/>
        <p:txBody>
          <a:bodyPr/>
          <a:lstStyle/>
          <a:p>
            <a:fld id="{913AB22F-CEDF-D542-A0EF-3C91A08999D0}" type="datetime1">
              <a:rPr lang="en-US" smtClean="0"/>
              <a:t>3/21/21</a:t>
            </a:fld>
            <a:endParaRPr lang="en-MX"/>
          </a:p>
        </p:txBody>
      </p:sp>
      <p:sp>
        <p:nvSpPr>
          <p:cNvPr id="5" name="Footer Placeholder 4">
            <a:extLst>
              <a:ext uri="{FF2B5EF4-FFF2-40B4-BE49-F238E27FC236}">
                <a16:creationId xmlns:a16="http://schemas.microsoft.com/office/drawing/2014/main" id="{BC5DBD8E-F7F7-BF43-AB88-50EBE32A4FFD}"/>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1CCDF43B-7149-0043-842B-BC8183835FDD}"/>
              </a:ext>
            </a:extLst>
          </p:cNvPr>
          <p:cNvSpPr>
            <a:spLocks noGrp="1"/>
          </p:cNvSpPr>
          <p:nvPr>
            <p:ph type="sldNum" sz="quarter" idx="12"/>
          </p:nvPr>
        </p:nvSpPr>
        <p:spPr/>
        <p:txBody>
          <a:bodyPr/>
          <a:lstStyle/>
          <a:p>
            <a:fld id="{661C3694-3EEC-E549-831C-DA3586E51AE4}" type="slidenum">
              <a:rPr lang="en-MX" smtClean="0"/>
              <a:t>‹#›</a:t>
            </a:fld>
            <a:endParaRPr lang="en-MX"/>
          </a:p>
        </p:txBody>
      </p:sp>
    </p:spTree>
    <p:extLst>
      <p:ext uri="{BB962C8B-B14F-4D97-AF65-F5344CB8AC3E}">
        <p14:creationId xmlns:p14="http://schemas.microsoft.com/office/powerpoint/2010/main" val="269840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1B55C3-623D-204C-8842-9813084C74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C2D02178-816D-6348-B7AB-5A0DE2539E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36DC1CE6-8AF2-F944-A873-6983AD48956D}"/>
              </a:ext>
            </a:extLst>
          </p:cNvPr>
          <p:cNvSpPr>
            <a:spLocks noGrp="1"/>
          </p:cNvSpPr>
          <p:nvPr>
            <p:ph type="dt" sz="half" idx="10"/>
          </p:nvPr>
        </p:nvSpPr>
        <p:spPr/>
        <p:txBody>
          <a:bodyPr/>
          <a:lstStyle/>
          <a:p>
            <a:fld id="{3775940A-DFAD-B645-8B68-B88ABD4BB407}" type="datetime1">
              <a:rPr lang="en-US" smtClean="0"/>
              <a:t>3/21/21</a:t>
            </a:fld>
            <a:endParaRPr lang="en-MX"/>
          </a:p>
        </p:txBody>
      </p:sp>
      <p:sp>
        <p:nvSpPr>
          <p:cNvPr id="5" name="Footer Placeholder 4">
            <a:extLst>
              <a:ext uri="{FF2B5EF4-FFF2-40B4-BE49-F238E27FC236}">
                <a16:creationId xmlns:a16="http://schemas.microsoft.com/office/drawing/2014/main" id="{5233BC54-272D-9341-8DC5-CB8ADD6CB93F}"/>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B96A19C6-E0DE-3C45-BF71-BF240B162EEC}"/>
              </a:ext>
            </a:extLst>
          </p:cNvPr>
          <p:cNvSpPr>
            <a:spLocks noGrp="1"/>
          </p:cNvSpPr>
          <p:nvPr>
            <p:ph type="sldNum" sz="quarter" idx="12"/>
          </p:nvPr>
        </p:nvSpPr>
        <p:spPr/>
        <p:txBody>
          <a:bodyPr/>
          <a:lstStyle/>
          <a:p>
            <a:fld id="{661C3694-3EEC-E549-831C-DA3586E51AE4}" type="slidenum">
              <a:rPr lang="en-MX" smtClean="0"/>
              <a:t>‹#›</a:t>
            </a:fld>
            <a:endParaRPr lang="en-MX"/>
          </a:p>
        </p:txBody>
      </p:sp>
    </p:spTree>
    <p:extLst>
      <p:ext uri="{BB962C8B-B14F-4D97-AF65-F5344CB8AC3E}">
        <p14:creationId xmlns:p14="http://schemas.microsoft.com/office/powerpoint/2010/main" val="366288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D84E-D64E-874B-B1A0-E70AE948C97A}"/>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A72A480B-95BF-D841-A875-FE9E0EAF1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787DC837-6E82-0F4D-9785-B98089606EBA}"/>
              </a:ext>
            </a:extLst>
          </p:cNvPr>
          <p:cNvSpPr>
            <a:spLocks noGrp="1"/>
          </p:cNvSpPr>
          <p:nvPr>
            <p:ph type="dt" sz="half" idx="10"/>
          </p:nvPr>
        </p:nvSpPr>
        <p:spPr/>
        <p:txBody>
          <a:bodyPr/>
          <a:lstStyle/>
          <a:p>
            <a:fld id="{21FC7D3B-567A-A94E-9F36-C6F3D16BD58E}" type="datetime1">
              <a:rPr lang="en-US" smtClean="0"/>
              <a:t>3/21/21</a:t>
            </a:fld>
            <a:endParaRPr lang="en-MX"/>
          </a:p>
        </p:txBody>
      </p:sp>
      <p:sp>
        <p:nvSpPr>
          <p:cNvPr id="5" name="Footer Placeholder 4">
            <a:extLst>
              <a:ext uri="{FF2B5EF4-FFF2-40B4-BE49-F238E27FC236}">
                <a16:creationId xmlns:a16="http://schemas.microsoft.com/office/drawing/2014/main" id="{9311B8F6-672D-9A43-B8C6-1323020997C7}"/>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D61E4826-AC9F-C446-B163-2EEFE2A8DAC5}"/>
              </a:ext>
            </a:extLst>
          </p:cNvPr>
          <p:cNvSpPr>
            <a:spLocks noGrp="1"/>
          </p:cNvSpPr>
          <p:nvPr>
            <p:ph type="sldNum" sz="quarter" idx="12"/>
          </p:nvPr>
        </p:nvSpPr>
        <p:spPr/>
        <p:txBody>
          <a:bodyPr/>
          <a:lstStyle/>
          <a:p>
            <a:fld id="{661C3694-3EEC-E549-831C-DA3586E51AE4}" type="slidenum">
              <a:rPr lang="en-MX" smtClean="0"/>
              <a:t>‹#›</a:t>
            </a:fld>
            <a:endParaRPr lang="en-MX"/>
          </a:p>
        </p:txBody>
      </p:sp>
    </p:spTree>
    <p:extLst>
      <p:ext uri="{BB962C8B-B14F-4D97-AF65-F5344CB8AC3E}">
        <p14:creationId xmlns:p14="http://schemas.microsoft.com/office/powerpoint/2010/main" val="163328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461BF-D119-0044-9068-87216BBD6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31054E3E-B517-7645-85B2-BA746D2942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C62F1B-AF30-9C4B-AB39-3C4E10C02C7B}"/>
              </a:ext>
            </a:extLst>
          </p:cNvPr>
          <p:cNvSpPr>
            <a:spLocks noGrp="1"/>
          </p:cNvSpPr>
          <p:nvPr>
            <p:ph type="dt" sz="half" idx="10"/>
          </p:nvPr>
        </p:nvSpPr>
        <p:spPr/>
        <p:txBody>
          <a:bodyPr/>
          <a:lstStyle/>
          <a:p>
            <a:fld id="{783034FF-2480-984D-9B41-E506C37EA3E9}" type="datetime1">
              <a:rPr lang="en-US" smtClean="0"/>
              <a:t>3/21/21</a:t>
            </a:fld>
            <a:endParaRPr lang="en-MX"/>
          </a:p>
        </p:txBody>
      </p:sp>
      <p:sp>
        <p:nvSpPr>
          <p:cNvPr id="5" name="Footer Placeholder 4">
            <a:extLst>
              <a:ext uri="{FF2B5EF4-FFF2-40B4-BE49-F238E27FC236}">
                <a16:creationId xmlns:a16="http://schemas.microsoft.com/office/drawing/2014/main" id="{901D2277-A548-844C-8356-26394F034962}"/>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F8B09BB2-6B32-1542-85FF-5C94F934499A}"/>
              </a:ext>
            </a:extLst>
          </p:cNvPr>
          <p:cNvSpPr>
            <a:spLocks noGrp="1"/>
          </p:cNvSpPr>
          <p:nvPr>
            <p:ph type="sldNum" sz="quarter" idx="12"/>
          </p:nvPr>
        </p:nvSpPr>
        <p:spPr/>
        <p:txBody>
          <a:bodyPr/>
          <a:lstStyle/>
          <a:p>
            <a:fld id="{661C3694-3EEC-E549-831C-DA3586E51AE4}" type="slidenum">
              <a:rPr lang="en-MX" smtClean="0"/>
              <a:t>‹#›</a:t>
            </a:fld>
            <a:endParaRPr lang="en-MX"/>
          </a:p>
        </p:txBody>
      </p:sp>
    </p:spTree>
    <p:extLst>
      <p:ext uri="{BB962C8B-B14F-4D97-AF65-F5344CB8AC3E}">
        <p14:creationId xmlns:p14="http://schemas.microsoft.com/office/powerpoint/2010/main" val="2800862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D242-360B-C440-912A-25344A3DAB3B}"/>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B232A814-9EF1-F04A-8A58-9230738341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D70980A8-A135-5743-9662-AE8AF76EDD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DC600C16-84B6-6947-AC85-A6406F32678A}"/>
              </a:ext>
            </a:extLst>
          </p:cNvPr>
          <p:cNvSpPr>
            <a:spLocks noGrp="1"/>
          </p:cNvSpPr>
          <p:nvPr>
            <p:ph type="dt" sz="half" idx="10"/>
          </p:nvPr>
        </p:nvSpPr>
        <p:spPr/>
        <p:txBody>
          <a:bodyPr/>
          <a:lstStyle/>
          <a:p>
            <a:fld id="{D3F9E2C1-37BC-404C-8D21-CCA06B6CC7C6}" type="datetime1">
              <a:rPr lang="en-US" smtClean="0"/>
              <a:t>3/21/21</a:t>
            </a:fld>
            <a:endParaRPr lang="en-MX"/>
          </a:p>
        </p:txBody>
      </p:sp>
      <p:sp>
        <p:nvSpPr>
          <p:cNvPr id="6" name="Footer Placeholder 5">
            <a:extLst>
              <a:ext uri="{FF2B5EF4-FFF2-40B4-BE49-F238E27FC236}">
                <a16:creationId xmlns:a16="http://schemas.microsoft.com/office/drawing/2014/main" id="{873B867C-896E-B540-9732-F521F3FC3BA5}"/>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F7C510D9-DF07-BC43-9294-01D55EE7F419}"/>
              </a:ext>
            </a:extLst>
          </p:cNvPr>
          <p:cNvSpPr>
            <a:spLocks noGrp="1"/>
          </p:cNvSpPr>
          <p:nvPr>
            <p:ph type="sldNum" sz="quarter" idx="12"/>
          </p:nvPr>
        </p:nvSpPr>
        <p:spPr/>
        <p:txBody>
          <a:bodyPr/>
          <a:lstStyle/>
          <a:p>
            <a:fld id="{661C3694-3EEC-E549-831C-DA3586E51AE4}" type="slidenum">
              <a:rPr lang="en-MX" smtClean="0"/>
              <a:t>‹#›</a:t>
            </a:fld>
            <a:endParaRPr lang="en-MX"/>
          </a:p>
        </p:txBody>
      </p:sp>
    </p:spTree>
    <p:extLst>
      <p:ext uri="{BB962C8B-B14F-4D97-AF65-F5344CB8AC3E}">
        <p14:creationId xmlns:p14="http://schemas.microsoft.com/office/powerpoint/2010/main" val="1639769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DBBC-289C-7B4F-9AC2-5FB71C46F11A}"/>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D6C3FF1C-8D39-154A-923F-326F93EA41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A1356A-E795-8940-8AF2-9201EBCE37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532FFC9D-C810-724F-A80C-0436F310FA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18C438-A970-0345-98A2-D806CCFB58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FD4D1720-318B-7745-B47F-614A2E9F6D40}"/>
              </a:ext>
            </a:extLst>
          </p:cNvPr>
          <p:cNvSpPr>
            <a:spLocks noGrp="1"/>
          </p:cNvSpPr>
          <p:nvPr>
            <p:ph type="dt" sz="half" idx="10"/>
          </p:nvPr>
        </p:nvSpPr>
        <p:spPr/>
        <p:txBody>
          <a:bodyPr/>
          <a:lstStyle/>
          <a:p>
            <a:fld id="{20E21F68-C48F-0140-98F2-4090E7733A19}" type="datetime1">
              <a:rPr lang="en-US" smtClean="0"/>
              <a:t>3/21/21</a:t>
            </a:fld>
            <a:endParaRPr lang="en-MX"/>
          </a:p>
        </p:txBody>
      </p:sp>
      <p:sp>
        <p:nvSpPr>
          <p:cNvPr id="8" name="Footer Placeholder 7">
            <a:extLst>
              <a:ext uri="{FF2B5EF4-FFF2-40B4-BE49-F238E27FC236}">
                <a16:creationId xmlns:a16="http://schemas.microsoft.com/office/drawing/2014/main" id="{FF812345-7078-E24C-A897-6CB8C40E72BE}"/>
              </a:ext>
            </a:extLst>
          </p:cNvPr>
          <p:cNvSpPr>
            <a:spLocks noGrp="1"/>
          </p:cNvSpPr>
          <p:nvPr>
            <p:ph type="ftr" sz="quarter" idx="11"/>
          </p:nvPr>
        </p:nvSpPr>
        <p:spPr/>
        <p:txBody>
          <a:bodyPr/>
          <a:lstStyle/>
          <a:p>
            <a:endParaRPr lang="en-MX"/>
          </a:p>
        </p:txBody>
      </p:sp>
      <p:sp>
        <p:nvSpPr>
          <p:cNvPr id="9" name="Slide Number Placeholder 8">
            <a:extLst>
              <a:ext uri="{FF2B5EF4-FFF2-40B4-BE49-F238E27FC236}">
                <a16:creationId xmlns:a16="http://schemas.microsoft.com/office/drawing/2014/main" id="{6614EE33-2EC6-E54D-A523-C20737338BBF}"/>
              </a:ext>
            </a:extLst>
          </p:cNvPr>
          <p:cNvSpPr>
            <a:spLocks noGrp="1"/>
          </p:cNvSpPr>
          <p:nvPr>
            <p:ph type="sldNum" sz="quarter" idx="12"/>
          </p:nvPr>
        </p:nvSpPr>
        <p:spPr/>
        <p:txBody>
          <a:bodyPr/>
          <a:lstStyle/>
          <a:p>
            <a:fld id="{661C3694-3EEC-E549-831C-DA3586E51AE4}" type="slidenum">
              <a:rPr lang="en-MX" smtClean="0"/>
              <a:t>‹#›</a:t>
            </a:fld>
            <a:endParaRPr lang="en-MX"/>
          </a:p>
        </p:txBody>
      </p:sp>
    </p:spTree>
    <p:extLst>
      <p:ext uri="{BB962C8B-B14F-4D97-AF65-F5344CB8AC3E}">
        <p14:creationId xmlns:p14="http://schemas.microsoft.com/office/powerpoint/2010/main" val="3814030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12748-9CA1-264C-AB90-A955CF3195B5}"/>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F20D1DD3-339A-C04E-95CA-F9FB6C0B41CE}"/>
              </a:ext>
            </a:extLst>
          </p:cNvPr>
          <p:cNvSpPr>
            <a:spLocks noGrp="1"/>
          </p:cNvSpPr>
          <p:nvPr>
            <p:ph type="dt" sz="half" idx="10"/>
          </p:nvPr>
        </p:nvSpPr>
        <p:spPr/>
        <p:txBody>
          <a:bodyPr/>
          <a:lstStyle/>
          <a:p>
            <a:fld id="{6E31EDA0-CFB5-524B-845E-5B71B7929E00}" type="datetime1">
              <a:rPr lang="en-US" smtClean="0"/>
              <a:t>3/21/21</a:t>
            </a:fld>
            <a:endParaRPr lang="en-MX"/>
          </a:p>
        </p:txBody>
      </p:sp>
      <p:sp>
        <p:nvSpPr>
          <p:cNvPr id="4" name="Footer Placeholder 3">
            <a:extLst>
              <a:ext uri="{FF2B5EF4-FFF2-40B4-BE49-F238E27FC236}">
                <a16:creationId xmlns:a16="http://schemas.microsoft.com/office/drawing/2014/main" id="{5B4E1CCB-BF3B-164D-AC4B-357C5FFA74FD}"/>
              </a:ext>
            </a:extLst>
          </p:cNvPr>
          <p:cNvSpPr>
            <a:spLocks noGrp="1"/>
          </p:cNvSpPr>
          <p:nvPr>
            <p:ph type="ftr" sz="quarter" idx="11"/>
          </p:nvPr>
        </p:nvSpPr>
        <p:spPr/>
        <p:txBody>
          <a:bodyPr/>
          <a:lstStyle/>
          <a:p>
            <a:endParaRPr lang="en-MX"/>
          </a:p>
        </p:txBody>
      </p:sp>
      <p:sp>
        <p:nvSpPr>
          <p:cNvPr id="5" name="Slide Number Placeholder 4">
            <a:extLst>
              <a:ext uri="{FF2B5EF4-FFF2-40B4-BE49-F238E27FC236}">
                <a16:creationId xmlns:a16="http://schemas.microsoft.com/office/drawing/2014/main" id="{77C2F513-2EC8-9A4E-9372-BE9D5A67BD86}"/>
              </a:ext>
            </a:extLst>
          </p:cNvPr>
          <p:cNvSpPr>
            <a:spLocks noGrp="1"/>
          </p:cNvSpPr>
          <p:nvPr>
            <p:ph type="sldNum" sz="quarter" idx="12"/>
          </p:nvPr>
        </p:nvSpPr>
        <p:spPr/>
        <p:txBody>
          <a:bodyPr/>
          <a:lstStyle/>
          <a:p>
            <a:fld id="{661C3694-3EEC-E549-831C-DA3586E51AE4}" type="slidenum">
              <a:rPr lang="en-MX" smtClean="0"/>
              <a:t>‹#›</a:t>
            </a:fld>
            <a:endParaRPr lang="en-MX"/>
          </a:p>
        </p:txBody>
      </p:sp>
    </p:spTree>
    <p:extLst>
      <p:ext uri="{BB962C8B-B14F-4D97-AF65-F5344CB8AC3E}">
        <p14:creationId xmlns:p14="http://schemas.microsoft.com/office/powerpoint/2010/main" val="166813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5D3C66-39FF-FB47-8C0A-F3A4AD4ED103}"/>
              </a:ext>
            </a:extLst>
          </p:cNvPr>
          <p:cNvSpPr>
            <a:spLocks noGrp="1"/>
          </p:cNvSpPr>
          <p:nvPr>
            <p:ph type="dt" sz="half" idx="10"/>
          </p:nvPr>
        </p:nvSpPr>
        <p:spPr/>
        <p:txBody>
          <a:bodyPr/>
          <a:lstStyle/>
          <a:p>
            <a:fld id="{06DA1117-638C-8144-92D0-56572C583644}" type="datetime1">
              <a:rPr lang="en-US" smtClean="0"/>
              <a:t>3/21/21</a:t>
            </a:fld>
            <a:endParaRPr lang="en-MX"/>
          </a:p>
        </p:txBody>
      </p:sp>
      <p:sp>
        <p:nvSpPr>
          <p:cNvPr id="3" name="Footer Placeholder 2">
            <a:extLst>
              <a:ext uri="{FF2B5EF4-FFF2-40B4-BE49-F238E27FC236}">
                <a16:creationId xmlns:a16="http://schemas.microsoft.com/office/drawing/2014/main" id="{B1149DFA-24DC-974B-B69A-780069CF46B5}"/>
              </a:ext>
            </a:extLst>
          </p:cNvPr>
          <p:cNvSpPr>
            <a:spLocks noGrp="1"/>
          </p:cNvSpPr>
          <p:nvPr>
            <p:ph type="ftr" sz="quarter" idx="11"/>
          </p:nvPr>
        </p:nvSpPr>
        <p:spPr/>
        <p:txBody>
          <a:bodyPr/>
          <a:lstStyle/>
          <a:p>
            <a:endParaRPr lang="en-MX"/>
          </a:p>
        </p:txBody>
      </p:sp>
      <p:sp>
        <p:nvSpPr>
          <p:cNvPr id="4" name="Slide Number Placeholder 3">
            <a:extLst>
              <a:ext uri="{FF2B5EF4-FFF2-40B4-BE49-F238E27FC236}">
                <a16:creationId xmlns:a16="http://schemas.microsoft.com/office/drawing/2014/main" id="{9BD709D0-4BC7-8047-B1DC-A869CA9CB705}"/>
              </a:ext>
            </a:extLst>
          </p:cNvPr>
          <p:cNvSpPr>
            <a:spLocks noGrp="1"/>
          </p:cNvSpPr>
          <p:nvPr>
            <p:ph type="sldNum" sz="quarter" idx="12"/>
          </p:nvPr>
        </p:nvSpPr>
        <p:spPr/>
        <p:txBody>
          <a:bodyPr/>
          <a:lstStyle/>
          <a:p>
            <a:fld id="{661C3694-3EEC-E549-831C-DA3586E51AE4}" type="slidenum">
              <a:rPr lang="en-MX" smtClean="0"/>
              <a:t>‹#›</a:t>
            </a:fld>
            <a:endParaRPr lang="en-MX"/>
          </a:p>
        </p:txBody>
      </p:sp>
    </p:spTree>
    <p:extLst>
      <p:ext uri="{BB962C8B-B14F-4D97-AF65-F5344CB8AC3E}">
        <p14:creationId xmlns:p14="http://schemas.microsoft.com/office/powerpoint/2010/main" val="287487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920A-9205-6845-A72F-6C0B7F59B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3161FD53-DFE4-8E4C-901A-4F8F7BFFDE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34C10874-753B-8A4D-BE4B-DFBDF19A6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F6EE85-B109-0740-BE01-CB7CA5514AB6}"/>
              </a:ext>
            </a:extLst>
          </p:cNvPr>
          <p:cNvSpPr>
            <a:spLocks noGrp="1"/>
          </p:cNvSpPr>
          <p:nvPr>
            <p:ph type="dt" sz="half" idx="10"/>
          </p:nvPr>
        </p:nvSpPr>
        <p:spPr/>
        <p:txBody>
          <a:bodyPr/>
          <a:lstStyle/>
          <a:p>
            <a:fld id="{B78C181A-BECE-DB4A-BF59-73288B1B634C}" type="datetime1">
              <a:rPr lang="en-US" smtClean="0"/>
              <a:t>3/21/21</a:t>
            </a:fld>
            <a:endParaRPr lang="en-MX"/>
          </a:p>
        </p:txBody>
      </p:sp>
      <p:sp>
        <p:nvSpPr>
          <p:cNvPr id="6" name="Footer Placeholder 5">
            <a:extLst>
              <a:ext uri="{FF2B5EF4-FFF2-40B4-BE49-F238E27FC236}">
                <a16:creationId xmlns:a16="http://schemas.microsoft.com/office/drawing/2014/main" id="{31FB862C-C071-D74C-B803-7AB2C3D0693C}"/>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A46992B9-D42E-8C42-8596-C120A94B6FD8}"/>
              </a:ext>
            </a:extLst>
          </p:cNvPr>
          <p:cNvSpPr>
            <a:spLocks noGrp="1"/>
          </p:cNvSpPr>
          <p:nvPr>
            <p:ph type="sldNum" sz="quarter" idx="12"/>
          </p:nvPr>
        </p:nvSpPr>
        <p:spPr/>
        <p:txBody>
          <a:bodyPr/>
          <a:lstStyle/>
          <a:p>
            <a:fld id="{661C3694-3EEC-E549-831C-DA3586E51AE4}" type="slidenum">
              <a:rPr lang="en-MX" smtClean="0"/>
              <a:t>‹#›</a:t>
            </a:fld>
            <a:endParaRPr lang="en-MX"/>
          </a:p>
        </p:txBody>
      </p:sp>
    </p:spTree>
    <p:extLst>
      <p:ext uri="{BB962C8B-B14F-4D97-AF65-F5344CB8AC3E}">
        <p14:creationId xmlns:p14="http://schemas.microsoft.com/office/powerpoint/2010/main" val="3510374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13C64-A57F-E240-A536-5FCBDF4150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835AA025-CE9C-064D-BC8F-A3866CA65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FA2363B9-D82C-8F4D-9BBE-2B7581981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D35FAB-968C-6545-AF8C-0E4BC1211C6B}"/>
              </a:ext>
            </a:extLst>
          </p:cNvPr>
          <p:cNvSpPr>
            <a:spLocks noGrp="1"/>
          </p:cNvSpPr>
          <p:nvPr>
            <p:ph type="dt" sz="half" idx="10"/>
          </p:nvPr>
        </p:nvSpPr>
        <p:spPr/>
        <p:txBody>
          <a:bodyPr/>
          <a:lstStyle/>
          <a:p>
            <a:fld id="{53204ABA-5A1F-5140-9357-56F945C4E376}" type="datetime1">
              <a:rPr lang="en-US" smtClean="0"/>
              <a:t>3/21/21</a:t>
            </a:fld>
            <a:endParaRPr lang="en-MX"/>
          </a:p>
        </p:txBody>
      </p:sp>
      <p:sp>
        <p:nvSpPr>
          <p:cNvPr id="6" name="Footer Placeholder 5">
            <a:extLst>
              <a:ext uri="{FF2B5EF4-FFF2-40B4-BE49-F238E27FC236}">
                <a16:creationId xmlns:a16="http://schemas.microsoft.com/office/drawing/2014/main" id="{20253396-C25A-9D49-A25E-90ACB05D8F85}"/>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E1DA2212-F61B-A84F-807A-22F17060D938}"/>
              </a:ext>
            </a:extLst>
          </p:cNvPr>
          <p:cNvSpPr>
            <a:spLocks noGrp="1"/>
          </p:cNvSpPr>
          <p:nvPr>
            <p:ph type="sldNum" sz="quarter" idx="12"/>
          </p:nvPr>
        </p:nvSpPr>
        <p:spPr/>
        <p:txBody>
          <a:bodyPr/>
          <a:lstStyle/>
          <a:p>
            <a:fld id="{661C3694-3EEC-E549-831C-DA3586E51AE4}" type="slidenum">
              <a:rPr lang="en-MX" smtClean="0"/>
              <a:t>‹#›</a:t>
            </a:fld>
            <a:endParaRPr lang="en-MX"/>
          </a:p>
        </p:txBody>
      </p:sp>
    </p:spTree>
    <p:extLst>
      <p:ext uri="{BB962C8B-B14F-4D97-AF65-F5344CB8AC3E}">
        <p14:creationId xmlns:p14="http://schemas.microsoft.com/office/powerpoint/2010/main" val="405768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87F9FE-6C73-7841-9903-F60945C088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8555D506-8CBE-A743-8E87-4A0046548F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01FF4946-4584-2846-9337-873B2B775C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641FA-B4D5-F147-998F-FB190A11E7B3}" type="datetime1">
              <a:rPr lang="en-US" smtClean="0"/>
              <a:t>3/21/21</a:t>
            </a:fld>
            <a:endParaRPr lang="en-MX"/>
          </a:p>
        </p:txBody>
      </p:sp>
      <p:sp>
        <p:nvSpPr>
          <p:cNvPr id="5" name="Footer Placeholder 4">
            <a:extLst>
              <a:ext uri="{FF2B5EF4-FFF2-40B4-BE49-F238E27FC236}">
                <a16:creationId xmlns:a16="http://schemas.microsoft.com/office/drawing/2014/main" id="{CD4EBC25-00FD-E242-BE35-CE565F95D6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X"/>
          </a:p>
        </p:txBody>
      </p:sp>
      <p:sp>
        <p:nvSpPr>
          <p:cNvPr id="6" name="Slide Number Placeholder 5">
            <a:extLst>
              <a:ext uri="{FF2B5EF4-FFF2-40B4-BE49-F238E27FC236}">
                <a16:creationId xmlns:a16="http://schemas.microsoft.com/office/drawing/2014/main" id="{4AC06367-06CB-0E4D-93D8-EE0D9CDE9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C3694-3EEC-E549-831C-DA3586E51AE4}" type="slidenum">
              <a:rPr lang="en-MX" smtClean="0"/>
              <a:t>‹#›</a:t>
            </a:fld>
            <a:endParaRPr lang="en-MX"/>
          </a:p>
        </p:txBody>
      </p:sp>
    </p:spTree>
    <p:extLst>
      <p:ext uri="{BB962C8B-B14F-4D97-AF65-F5344CB8AC3E}">
        <p14:creationId xmlns:p14="http://schemas.microsoft.com/office/powerpoint/2010/main" val="3708762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6C8132-5852-104D-9D04-03B24A55FE49}"/>
              </a:ext>
            </a:extLst>
          </p:cNvPr>
          <p:cNvSpPr>
            <a:spLocks noGrp="1"/>
          </p:cNvSpPr>
          <p:nvPr>
            <p:ph type="ctrTitle"/>
          </p:nvPr>
        </p:nvSpPr>
        <p:spPr>
          <a:xfrm>
            <a:off x="1314824" y="735106"/>
            <a:ext cx="10053763" cy="2928470"/>
          </a:xfrm>
        </p:spPr>
        <p:txBody>
          <a:bodyPr anchor="b">
            <a:normAutofit/>
          </a:bodyPr>
          <a:lstStyle/>
          <a:p>
            <a:pPr algn="l"/>
            <a:r>
              <a:rPr lang="en-MX" sz="4800" b="1" dirty="0">
                <a:solidFill>
                  <a:srgbClr val="FFFFFF"/>
                </a:solidFill>
              </a:rPr>
              <a:t>Canada in the 21st century:</a:t>
            </a:r>
            <a:br>
              <a:rPr lang="en-MX" sz="4800" b="1" dirty="0">
                <a:solidFill>
                  <a:srgbClr val="FFFFFF"/>
                </a:solidFill>
              </a:rPr>
            </a:br>
            <a:r>
              <a:rPr lang="en-MX" sz="3200" b="1" dirty="0">
                <a:solidFill>
                  <a:srgbClr val="FFFFFF"/>
                </a:solidFill>
              </a:rPr>
              <a:t>A macroeconomic analysis by province/territory</a:t>
            </a:r>
          </a:p>
        </p:txBody>
      </p:sp>
      <p:sp>
        <p:nvSpPr>
          <p:cNvPr id="3" name="Subtitle 2">
            <a:extLst>
              <a:ext uri="{FF2B5EF4-FFF2-40B4-BE49-F238E27FC236}">
                <a16:creationId xmlns:a16="http://schemas.microsoft.com/office/drawing/2014/main" id="{286A6E1F-E89B-424F-90B9-A793CF88C0D5}"/>
              </a:ext>
            </a:extLst>
          </p:cNvPr>
          <p:cNvSpPr>
            <a:spLocks noGrp="1"/>
          </p:cNvSpPr>
          <p:nvPr>
            <p:ph type="subTitle" idx="1"/>
          </p:nvPr>
        </p:nvSpPr>
        <p:spPr>
          <a:xfrm>
            <a:off x="1350682" y="4870824"/>
            <a:ext cx="10005951" cy="1458258"/>
          </a:xfrm>
        </p:spPr>
        <p:txBody>
          <a:bodyPr anchor="ctr">
            <a:normAutofit/>
          </a:bodyPr>
          <a:lstStyle/>
          <a:p>
            <a:pPr algn="l"/>
            <a:r>
              <a:rPr lang="en-MX" dirty="0"/>
              <a:t>Bohan Gao</a:t>
            </a:r>
          </a:p>
          <a:p>
            <a:pPr algn="l"/>
            <a:r>
              <a:rPr lang="en-MX" dirty="0"/>
              <a:t>Vicens Paneque</a:t>
            </a:r>
          </a:p>
        </p:txBody>
      </p:sp>
      <p:sp>
        <p:nvSpPr>
          <p:cNvPr id="4" name="Slide Number Placeholder 3">
            <a:extLst>
              <a:ext uri="{FF2B5EF4-FFF2-40B4-BE49-F238E27FC236}">
                <a16:creationId xmlns:a16="http://schemas.microsoft.com/office/drawing/2014/main" id="{468C9209-6FAC-E445-B28F-BED4B2537079}"/>
              </a:ext>
            </a:extLst>
          </p:cNvPr>
          <p:cNvSpPr>
            <a:spLocks noGrp="1"/>
          </p:cNvSpPr>
          <p:nvPr>
            <p:ph type="sldNum" sz="quarter" idx="12"/>
          </p:nvPr>
        </p:nvSpPr>
        <p:spPr/>
        <p:txBody>
          <a:bodyPr/>
          <a:lstStyle/>
          <a:p>
            <a:fld id="{661C3694-3EEC-E549-831C-DA3586E51AE4}" type="slidenum">
              <a:rPr lang="en-MX" smtClean="0"/>
              <a:t>1</a:t>
            </a:fld>
            <a:endParaRPr lang="en-MX"/>
          </a:p>
        </p:txBody>
      </p:sp>
    </p:spTree>
    <p:extLst>
      <p:ext uri="{BB962C8B-B14F-4D97-AF65-F5344CB8AC3E}">
        <p14:creationId xmlns:p14="http://schemas.microsoft.com/office/powerpoint/2010/main" val="3857257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0D31CE-9AEE-C24C-8A09-060A1472036B}"/>
              </a:ext>
            </a:extLst>
          </p:cNvPr>
          <p:cNvSpPr>
            <a:spLocks noGrp="1"/>
          </p:cNvSpPr>
          <p:nvPr>
            <p:ph type="title"/>
          </p:nvPr>
        </p:nvSpPr>
        <p:spPr>
          <a:xfrm>
            <a:off x="1371599" y="294538"/>
            <a:ext cx="9895951" cy="1033669"/>
          </a:xfrm>
        </p:spPr>
        <p:txBody>
          <a:bodyPr>
            <a:normAutofit/>
          </a:bodyPr>
          <a:lstStyle/>
          <a:p>
            <a:r>
              <a:rPr lang="en-MX" sz="4000" dirty="0">
                <a:solidFill>
                  <a:srgbClr val="FFFFFF"/>
                </a:solidFill>
              </a:rPr>
              <a:t>Research questions</a:t>
            </a:r>
          </a:p>
        </p:txBody>
      </p:sp>
      <p:graphicFrame>
        <p:nvGraphicFramePr>
          <p:cNvPr id="19" name="Content Placeholder 2">
            <a:extLst>
              <a:ext uri="{FF2B5EF4-FFF2-40B4-BE49-F238E27FC236}">
                <a16:creationId xmlns:a16="http://schemas.microsoft.com/office/drawing/2014/main" id="{9C6C80C5-7D56-4702-95EF-E9AEACB83D44}"/>
              </a:ext>
            </a:extLst>
          </p:cNvPr>
          <p:cNvGraphicFramePr>
            <a:graphicFrameLocks noGrp="1"/>
          </p:cNvGraphicFramePr>
          <p:nvPr>
            <p:ph idx="1"/>
            <p:extLst>
              <p:ext uri="{D42A27DB-BD31-4B8C-83A1-F6EECF244321}">
                <p14:modId xmlns:p14="http://schemas.microsoft.com/office/powerpoint/2010/main" val="3546712250"/>
              </p:ext>
            </p:extLst>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75FEE08B-2B80-CC43-BCEC-11DF048D21DB}"/>
              </a:ext>
            </a:extLst>
          </p:cNvPr>
          <p:cNvSpPr>
            <a:spLocks noGrp="1"/>
          </p:cNvSpPr>
          <p:nvPr>
            <p:ph type="sldNum" sz="quarter" idx="12"/>
          </p:nvPr>
        </p:nvSpPr>
        <p:spPr>
          <a:xfrm>
            <a:off x="11704320" y="6455431"/>
            <a:ext cx="445913" cy="365125"/>
          </a:xfrm>
        </p:spPr>
        <p:txBody>
          <a:bodyPr>
            <a:normAutofit/>
          </a:bodyPr>
          <a:lstStyle/>
          <a:p>
            <a:pPr>
              <a:spcAft>
                <a:spcPts val="600"/>
              </a:spcAft>
            </a:pPr>
            <a:fld id="{661C3694-3EEC-E549-831C-DA3586E51AE4}" type="slidenum">
              <a:rPr lang="en-MX" sz="1100">
                <a:solidFill>
                  <a:schemeClr val="tx1">
                    <a:lumMod val="50000"/>
                    <a:lumOff val="50000"/>
                  </a:schemeClr>
                </a:solidFill>
              </a:rPr>
              <a:pPr>
                <a:spcAft>
                  <a:spcPts val="600"/>
                </a:spcAft>
              </a:pPr>
              <a:t>10</a:t>
            </a:fld>
            <a:endParaRPr lang="en-MX" sz="1100">
              <a:solidFill>
                <a:schemeClr val="tx1">
                  <a:lumMod val="50000"/>
                  <a:lumOff val="50000"/>
                </a:schemeClr>
              </a:solidFill>
            </a:endParaRPr>
          </a:p>
        </p:txBody>
      </p:sp>
    </p:spTree>
    <p:extLst>
      <p:ext uri="{BB962C8B-B14F-4D97-AF65-F5344CB8AC3E}">
        <p14:creationId xmlns:p14="http://schemas.microsoft.com/office/powerpoint/2010/main" val="4114536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9CC1ED-B561-E440-BC56-D8CDDDCF62D4}"/>
              </a:ext>
            </a:extLst>
          </p:cNvPr>
          <p:cNvSpPr>
            <a:spLocks noGrp="1"/>
          </p:cNvSpPr>
          <p:nvPr>
            <p:ph type="title"/>
          </p:nvPr>
        </p:nvSpPr>
        <p:spPr>
          <a:xfrm>
            <a:off x="4162567" y="818984"/>
            <a:ext cx="6714699" cy="3178689"/>
          </a:xfrm>
        </p:spPr>
        <p:txBody>
          <a:bodyPr vert="horz" lIns="91440" tIns="45720" rIns="91440" bIns="45720" rtlCol="0" anchor="b">
            <a:normAutofit fontScale="90000"/>
          </a:bodyPr>
          <a:lstStyle/>
          <a:p>
            <a:r>
              <a:rPr lang="en-US" sz="3000" kern="1200" dirty="0">
                <a:solidFill>
                  <a:srgbClr val="FFFFFF"/>
                </a:solidFill>
                <a:latin typeface="+mj-lt"/>
                <a:ea typeface="+mj-ea"/>
                <a:cs typeface="+mj-cs"/>
              </a:rPr>
              <a:t>1. GDP</a:t>
            </a:r>
            <a:br>
              <a:rPr lang="en-US" sz="3000" kern="1200" dirty="0">
                <a:solidFill>
                  <a:srgbClr val="FFFFFF"/>
                </a:solidFill>
                <a:latin typeface="+mj-lt"/>
                <a:ea typeface="+mj-ea"/>
                <a:cs typeface="+mj-cs"/>
              </a:rPr>
            </a:br>
            <a:br>
              <a:rPr lang="en-US" sz="3000" kern="1200" dirty="0">
                <a:solidFill>
                  <a:srgbClr val="FFFFFF"/>
                </a:solidFill>
                <a:latin typeface="+mj-lt"/>
                <a:ea typeface="+mj-ea"/>
                <a:cs typeface="+mj-cs"/>
              </a:rPr>
            </a:br>
            <a:r>
              <a:rPr lang="en-US" sz="3000" kern="1200" dirty="0">
                <a:solidFill>
                  <a:srgbClr val="FFFFFF"/>
                </a:solidFill>
                <a:latin typeface="+mj-lt"/>
                <a:ea typeface="+mj-ea"/>
                <a:cs typeface="+mj-cs"/>
              </a:rPr>
              <a:t>2. Project Overview</a:t>
            </a:r>
            <a:br>
              <a:rPr lang="en-US" sz="4400" kern="1200" dirty="0">
                <a:solidFill>
                  <a:srgbClr val="FFFFFF"/>
                </a:solidFill>
                <a:latin typeface="+mj-lt"/>
                <a:ea typeface="+mj-ea"/>
                <a:cs typeface="+mj-cs"/>
              </a:rPr>
            </a:br>
            <a:br>
              <a:rPr lang="en-US" sz="4400" kern="1200" dirty="0">
                <a:solidFill>
                  <a:srgbClr val="FFFFFF"/>
                </a:solidFill>
                <a:latin typeface="+mj-lt"/>
                <a:ea typeface="+mj-ea"/>
                <a:cs typeface="+mj-cs"/>
              </a:rPr>
            </a:br>
            <a:r>
              <a:rPr lang="en-US" sz="4900" b="1" kern="1200" dirty="0">
                <a:solidFill>
                  <a:srgbClr val="FFFFFF"/>
                </a:solidFill>
                <a:latin typeface="+mj-lt"/>
                <a:ea typeface="+mj-ea"/>
                <a:cs typeface="+mj-cs"/>
              </a:rPr>
              <a:t>3. Data Visualization</a:t>
            </a:r>
            <a:br>
              <a:rPr lang="en-US" sz="4400" b="1" kern="1200" dirty="0">
                <a:solidFill>
                  <a:srgbClr val="FFFFFF"/>
                </a:solidFill>
                <a:latin typeface="+mj-lt"/>
                <a:ea typeface="+mj-ea"/>
                <a:cs typeface="+mj-cs"/>
              </a:rPr>
            </a:br>
            <a:br>
              <a:rPr lang="en-US" sz="4400" b="1" kern="1200" dirty="0">
                <a:solidFill>
                  <a:srgbClr val="FFFFFF"/>
                </a:solidFill>
                <a:latin typeface="+mj-lt"/>
                <a:ea typeface="+mj-ea"/>
                <a:cs typeface="+mj-cs"/>
              </a:rPr>
            </a:br>
            <a:r>
              <a:rPr lang="en-US" sz="3000" b="1" kern="1200" dirty="0">
                <a:solidFill>
                  <a:srgbClr val="FFFFFF"/>
                </a:solidFill>
                <a:latin typeface="+mj-lt"/>
                <a:ea typeface="+mj-ea"/>
                <a:cs typeface="+mj-cs"/>
              </a:rPr>
              <a:t>4</a:t>
            </a:r>
            <a:r>
              <a:rPr lang="en-US" sz="3000" dirty="0">
                <a:solidFill>
                  <a:srgbClr val="FFFFFF"/>
                </a:solidFill>
              </a:rPr>
              <a:t>. Conclusion</a:t>
            </a:r>
            <a:endParaRPr lang="en-US" sz="3000" b="1" kern="1200" dirty="0">
              <a:solidFill>
                <a:srgbClr val="FFFFFF"/>
              </a:solidFill>
              <a:latin typeface="+mj-lt"/>
              <a:ea typeface="+mj-ea"/>
              <a:cs typeface="+mj-cs"/>
            </a:endParaRPr>
          </a:p>
        </p:txBody>
      </p:sp>
      <p:sp>
        <p:nvSpPr>
          <p:cNvPr id="40" name="Rectangle 3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0EF43EE-B5EC-9D4D-84DA-CE7BBDCD01D1}"/>
              </a:ext>
            </a:extLst>
          </p:cNvPr>
          <p:cNvSpPr>
            <a:spLocks noGrp="1"/>
          </p:cNvSpPr>
          <p:nvPr>
            <p:ph type="sldNum" sz="quarter" idx="12"/>
          </p:nvPr>
        </p:nvSpPr>
        <p:spPr>
          <a:xfrm>
            <a:off x="11704320" y="6455664"/>
            <a:ext cx="448056" cy="365125"/>
          </a:xfrm>
          <a:prstGeom prst="ellipse">
            <a:avLst/>
          </a:prstGeom>
        </p:spPr>
        <p:txBody>
          <a:bodyPr vert="horz" lIns="91440" tIns="45720" rIns="91440" bIns="45720" rtlCol="0" anchor="ctr">
            <a:normAutofit fontScale="92500"/>
          </a:bodyPr>
          <a:lstStyle/>
          <a:p>
            <a:pPr>
              <a:lnSpc>
                <a:spcPct val="90000"/>
              </a:lnSpc>
              <a:spcAft>
                <a:spcPts val="600"/>
              </a:spcAft>
              <a:defRPr/>
            </a:pPr>
            <a:fld id="{661C3694-3EEC-E549-831C-DA3586E51AE4}" type="slidenum">
              <a:rPr lang="en-US" sz="1100">
                <a:solidFill>
                  <a:srgbClr val="FFFFFF"/>
                </a:solidFill>
              </a:rPr>
              <a:pPr>
                <a:lnSpc>
                  <a:spcPct val="90000"/>
                </a:lnSpc>
                <a:spcAft>
                  <a:spcPts val="600"/>
                </a:spcAft>
                <a:defRPr/>
              </a:pPr>
              <a:t>11</a:t>
            </a:fld>
            <a:endParaRPr lang="en-US" sz="1100">
              <a:solidFill>
                <a:srgbClr val="FFFFFF"/>
              </a:solidFill>
            </a:endParaRPr>
          </a:p>
        </p:txBody>
      </p:sp>
    </p:spTree>
    <p:extLst>
      <p:ext uri="{BB962C8B-B14F-4D97-AF65-F5344CB8AC3E}">
        <p14:creationId xmlns:p14="http://schemas.microsoft.com/office/powerpoint/2010/main" val="2689063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C84E9-66B9-5046-90B3-6ACD67531D56}"/>
              </a:ext>
            </a:extLst>
          </p:cNvPr>
          <p:cNvSpPr>
            <a:spLocks noGrp="1"/>
          </p:cNvSpPr>
          <p:nvPr>
            <p:ph type="title"/>
          </p:nvPr>
        </p:nvSpPr>
        <p:spPr>
          <a:xfrm>
            <a:off x="1371599" y="294538"/>
            <a:ext cx="9895951" cy="1033669"/>
          </a:xfrm>
        </p:spPr>
        <p:txBody>
          <a:bodyPr>
            <a:normAutofit/>
          </a:bodyPr>
          <a:lstStyle/>
          <a:p>
            <a:r>
              <a:rPr lang="en-MX" sz="4000" dirty="0">
                <a:solidFill>
                  <a:srgbClr val="FFFFFF"/>
                </a:solidFill>
              </a:rPr>
              <a:t>Dashboard live demo</a:t>
            </a:r>
          </a:p>
        </p:txBody>
      </p:sp>
      <p:sp>
        <p:nvSpPr>
          <p:cNvPr id="3" name="Content Placeholder 2">
            <a:extLst>
              <a:ext uri="{FF2B5EF4-FFF2-40B4-BE49-F238E27FC236}">
                <a16:creationId xmlns:a16="http://schemas.microsoft.com/office/drawing/2014/main" id="{09E97136-F2E8-1841-8103-19F2BEB839CC}"/>
              </a:ext>
            </a:extLst>
          </p:cNvPr>
          <p:cNvSpPr>
            <a:spLocks noGrp="1"/>
          </p:cNvSpPr>
          <p:nvPr>
            <p:ph idx="1"/>
          </p:nvPr>
        </p:nvSpPr>
        <p:spPr>
          <a:xfrm>
            <a:off x="1371599" y="2318197"/>
            <a:ext cx="9724031" cy="3683358"/>
          </a:xfrm>
        </p:spPr>
        <p:txBody>
          <a:bodyPr anchor="ctr">
            <a:normAutofit/>
          </a:bodyPr>
          <a:lstStyle/>
          <a:p>
            <a:r>
              <a:rPr lang="en-MX" sz="3600" dirty="0">
                <a:highlight>
                  <a:srgbClr val="FFFF00"/>
                </a:highlight>
              </a:rPr>
              <a:t>DASHBOARD</a:t>
            </a:r>
          </a:p>
        </p:txBody>
      </p:sp>
      <p:sp>
        <p:nvSpPr>
          <p:cNvPr id="4" name="Slide Number Placeholder 3">
            <a:extLst>
              <a:ext uri="{FF2B5EF4-FFF2-40B4-BE49-F238E27FC236}">
                <a16:creationId xmlns:a16="http://schemas.microsoft.com/office/drawing/2014/main" id="{8DA75995-61A5-9248-87F8-C02DAD49098F}"/>
              </a:ext>
            </a:extLst>
          </p:cNvPr>
          <p:cNvSpPr>
            <a:spLocks noGrp="1"/>
          </p:cNvSpPr>
          <p:nvPr>
            <p:ph type="sldNum" sz="quarter" idx="12"/>
          </p:nvPr>
        </p:nvSpPr>
        <p:spPr>
          <a:xfrm>
            <a:off x="11704320" y="6455431"/>
            <a:ext cx="445913" cy="365125"/>
          </a:xfrm>
        </p:spPr>
        <p:txBody>
          <a:bodyPr>
            <a:normAutofit/>
          </a:bodyPr>
          <a:lstStyle/>
          <a:p>
            <a:pPr>
              <a:spcAft>
                <a:spcPts val="600"/>
              </a:spcAft>
            </a:pPr>
            <a:fld id="{661C3694-3EEC-E549-831C-DA3586E51AE4}" type="slidenum">
              <a:rPr lang="en-MX" sz="1100">
                <a:solidFill>
                  <a:schemeClr val="tx1">
                    <a:lumMod val="50000"/>
                    <a:lumOff val="50000"/>
                  </a:schemeClr>
                </a:solidFill>
              </a:rPr>
              <a:pPr>
                <a:spcAft>
                  <a:spcPts val="600"/>
                </a:spcAft>
              </a:pPr>
              <a:t>12</a:t>
            </a:fld>
            <a:endParaRPr lang="en-MX" sz="1100">
              <a:solidFill>
                <a:schemeClr val="tx1">
                  <a:lumMod val="50000"/>
                  <a:lumOff val="50000"/>
                </a:schemeClr>
              </a:solidFill>
            </a:endParaRPr>
          </a:p>
        </p:txBody>
      </p:sp>
    </p:spTree>
    <p:extLst>
      <p:ext uri="{BB962C8B-B14F-4D97-AF65-F5344CB8AC3E}">
        <p14:creationId xmlns:p14="http://schemas.microsoft.com/office/powerpoint/2010/main" val="342388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9CC1ED-B561-E440-BC56-D8CDDDCF62D4}"/>
              </a:ext>
            </a:extLst>
          </p:cNvPr>
          <p:cNvSpPr>
            <a:spLocks noGrp="1"/>
          </p:cNvSpPr>
          <p:nvPr>
            <p:ph type="title"/>
          </p:nvPr>
        </p:nvSpPr>
        <p:spPr>
          <a:xfrm>
            <a:off x="4162567" y="818984"/>
            <a:ext cx="6714699" cy="3178689"/>
          </a:xfrm>
        </p:spPr>
        <p:txBody>
          <a:bodyPr vert="horz" lIns="91440" tIns="45720" rIns="91440" bIns="45720" rtlCol="0" anchor="b">
            <a:normAutofit fontScale="90000"/>
          </a:bodyPr>
          <a:lstStyle/>
          <a:p>
            <a:r>
              <a:rPr lang="en-US" sz="3000" dirty="0">
                <a:solidFill>
                  <a:srgbClr val="FFFFFF"/>
                </a:solidFill>
              </a:rPr>
              <a:t>1. GDP</a:t>
            </a:r>
            <a:br>
              <a:rPr lang="en-US" sz="3000" dirty="0">
                <a:solidFill>
                  <a:srgbClr val="FFFFFF"/>
                </a:solidFill>
              </a:rPr>
            </a:br>
            <a:br>
              <a:rPr lang="en-US" sz="3000" dirty="0">
                <a:solidFill>
                  <a:srgbClr val="FFFFFF"/>
                </a:solidFill>
              </a:rPr>
            </a:br>
            <a:r>
              <a:rPr lang="en-US" sz="3000" dirty="0">
                <a:solidFill>
                  <a:srgbClr val="FFFFFF"/>
                </a:solidFill>
              </a:rPr>
              <a:t>2. Project Overview</a:t>
            </a:r>
            <a:br>
              <a:rPr lang="en-US" sz="4400" dirty="0">
                <a:solidFill>
                  <a:srgbClr val="FFFFFF"/>
                </a:solidFill>
              </a:rPr>
            </a:br>
            <a:br>
              <a:rPr lang="en-US" sz="4400" dirty="0">
                <a:solidFill>
                  <a:srgbClr val="FFFFFF"/>
                </a:solidFill>
              </a:rPr>
            </a:br>
            <a:r>
              <a:rPr lang="en-US" sz="3000" dirty="0">
                <a:solidFill>
                  <a:srgbClr val="FFFFFF"/>
                </a:solidFill>
              </a:rPr>
              <a:t>3. Data Visualization</a:t>
            </a:r>
            <a:br>
              <a:rPr lang="en-US" sz="4400" b="1" dirty="0">
                <a:solidFill>
                  <a:srgbClr val="FFFFFF"/>
                </a:solidFill>
              </a:rPr>
            </a:br>
            <a:br>
              <a:rPr lang="en-US" sz="4400" b="1" dirty="0">
                <a:solidFill>
                  <a:srgbClr val="FFFFFF"/>
                </a:solidFill>
              </a:rPr>
            </a:br>
            <a:r>
              <a:rPr lang="en-US" sz="4900" b="1" dirty="0">
                <a:solidFill>
                  <a:srgbClr val="FFFFFF"/>
                </a:solidFill>
              </a:rPr>
              <a:t>4. Conclusion</a:t>
            </a:r>
            <a:endParaRPr lang="en-US" sz="4900" b="1" kern="1200" dirty="0">
              <a:solidFill>
                <a:srgbClr val="FFFFFF"/>
              </a:solidFill>
              <a:latin typeface="+mj-lt"/>
              <a:ea typeface="+mj-ea"/>
              <a:cs typeface="+mj-cs"/>
            </a:endParaRPr>
          </a:p>
        </p:txBody>
      </p:sp>
      <p:sp>
        <p:nvSpPr>
          <p:cNvPr id="38" name="Rectangle 3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0EF43EE-B5EC-9D4D-84DA-CE7BBDCD01D1}"/>
              </a:ext>
            </a:extLst>
          </p:cNvPr>
          <p:cNvSpPr>
            <a:spLocks noGrp="1"/>
          </p:cNvSpPr>
          <p:nvPr>
            <p:ph type="sldNum" sz="quarter" idx="12"/>
          </p:nvPr>
        </p:nvSpPr>
        <p:spPr>
          <a:xfrm>
            <a:off x="11704320" y="6455664"/>
            <a:ext cx="448056" cy="365125"/>
          </a:xfrm>
          <a:prstGeom prst="ellipse">
            <a:avLst/>
          </a:prstGeom>
        </p:spPr>
        <p:txBody>
          <a:bodyPr vert="horz" lIns="91440" tIns="45720" rIns="91440" bIns="45720" rtlCol="0" anchor="ctr">
            <a:normAutofit fontScale="92500"/>
          </a:bodyPr>
          <a:lstStyle/>
          <a:p>
            <a:pPr>
              <a:lnSpc>
                <a:spcPct val="90000"/>
              </a:lnSpc>
              <a:spcAft>
                <a:spcPts val="600"/>
              </a:spcAft>
              <a:defRPr/>
            </a:pPr>
            <a:fld id="{661C3694-3EEC-E549-831C-DA3586E51AE4}" type="slidenum">
              <a:rPr lang="en-US" sz="1100">
                <a:solidFill>
                  <a:srgbClr val="FFFFFF"/>
                </a:solidFill>
              </a:rPr>
              <a:pPr>
                <a:lnSpc>
                  <a:spcPct val="90000"/>
                </a:lnSpc>
                <a:spcAft>
                  <a:spcPts val="600"/>
                </a:spcAft>
                <a:defRPr/>
              </a:pPr>
              <a:t>13</a:t>
            </a:fld>
            <a:endParaRPr lang="en-US" sz="1100">
              <a:solidFill>
                <a:srgbClr val="FFFFFF"/>
              </a:solidFill>
            </a:endParaRPr>
          </a:p>
        </p:txBody>
      </p:sp>
    </p:spTree>
    <p:extLst>
      <p:ext uri="{BB962C8B-B14F-4D97-AF65-F5344CB8AC3E}">
        <p14:creationId xmlns:p14="http://schemas.microsoft.com/office/powerpoint/2010/main" val="388693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C84E9-66B9-5046-90B3-6ACD67531D56}"/>
              </a:ext>
            </a:extLst>
          </p:cNvPr>
          <p:cNvSpPr>
            <a:spLocks noGrp="1"/>
          </p:cNvSpPr>
          <p:nvPr>
            <p:ph type="title"/>
          </p:nvPr>
        </p:nvSpPr>
        <p:spPr>
          <a:xfrm>
            <a:off x="1371599" y="294538"/>
            <a:ext cx="9895951" cy="1033669"/>
          </a:xfrm>
        </p:spPr>
        <p:txBody>
          <a:bodyPr>
            <a:normAutofit/>
          </a:bodyPr>
          <a:lstStyle/>
          <a:p>
            <a:r>
              <a:rPr lang="en-MX" sz="4000">
                <a:solidFill>
                  <a:srgbClr val="FFFFFF"/>
                </a:solidFill>
              </a:rPr>
              <a:t>Summary and Conclusion</a:t>
            </a:r>
          </a:p>
        </p:txBody>
      </p:sp>
      <p:sp>
        <p:nvSpPr>
          <p:cNvPr id="3" name="Content Placeholder 2">
            <a:extLst>
              <a:ext uri="{FF2B5EF4-FFF2-40B4-BE49-F238E27FC236}">
                <a16:creationId xmlns:a16="http://schemas.microsoft.com/office/drawing/2014/main" id="{09E97136-F2E8-1841-8103-19F2BEB839CC}"/>
              </a:ext>
            </a:extLst>
          </p:cNvPr>
          <p:cNvSpPr>
            <a:spLocks noGrp="1"/>
          </p:cNvSpPr>
          <p:nvPr>
            <p:ph idx="1"/>
          </p:nvPr>
        </p:nvSpPr>
        <p:spPr>
          <a:xfrm>
            <a:off x="1371599" y="2318197"/>
            <a:ext cx="9724031" cy="3683358"/>
          </a:xfrm>
        </p:spPr>
        <p:txBody>
          <a:bodyPr anchor="ctr">
            <a:normAutofit/>
          </a:bodyPr>
          <a:lstStyle/>
          <a:p>
            <a:r>
              <a:rPr lang="en-US" dirty="0"/>
              <a:t>The analysis and dashboard developed can be used to </a:t>
            </a:r>
            <a:r>
              <a:rPr lang="en-US" b="1" dirty="0"/>
              <a:t>forecast</a:t>
            </a:r>
            <a:r>
              <a:rPr lang="en-US" dirty="0"/>
              <a:t> economic conditions to help consumers, firms, and governments </a:t>
            </a:r>
            <a:r>
              <a:rPr lang="en-US" b="1" dirty="0"/>
              <a:t>make better decisions</a:t>
            </a:r>
            <a:r>
              <a:rPr lang="en-US" dirty="0"/>
              <a:t>, and for policy analysis and for </a:t>
            </a:r>
            <a:r>
              <a:rPr lang="en-US" b="1" dirty="0"/>
              <a:t>econometric modelling</a:t>
            </a:r>
            <a:r>
              <a:rPr lang="en-US" dirty="0"/>
              <a:t> and </a:t>
            </a:r>
            <a:r>
              <a:rPr lang="en-US" b="1" dirty="0"/>
              <a:t>hypothesis testing</a:t>
            </a:r>
            <a:r>
              <a:rPr lang="en-US" dirty="0"/>
              <a:t> by federal and provincial government officials, businesspeople, academics, economists and international organizations.</a:t>
            </a:r>
            <a:endParaRPr lang="en-MX" dirty="0"/>
          </a:p>
          <a:p>
            <a:endParaRPr lang="en-MX" dirty="0"/>
          </a:p>
        </p:txBody>
      </p:sp>
      <p:sp>
        <p:nvSpPr>
          <p:cNvPr id="4" name="Slide Number Placeholder 3">
            <a:extLst>
              <a:ext uri="{FF2B5EF4-FFF2-40B4-BE49-F238E27FC236}">
                <a16:creationId xmlns:a16="http://schemas.microsoft.com/office/drawing/2014/main" id="{8DA75995-61A5-9248-87F8-C02DAD49098F}"/>
              </a:ext>
            </a:extLst>
          </p:cNvPr>
          <p:cNvSpPr>
            <a:spLocks noGrp="1"/>
          </p:cNvSpPr>
          <p:nvPr>
            <p:ph type="sldNum" sz="quarter" idx="12"/>
          </p:nvPr>
        </p:nvSpPr>
        <p:spPr>
          <a:xfrm>
            <a:off x="11704320" y="6455431"/>
            <a:ext cx="445913" cy="365125"/>
          </a:xfrm>
        </p:spPr>
        <p:txBody>
          <a:bodyPr>
            <a:normAutofit/>
          </a:bodyPr>
          <a:lstStyle/>
          <a:p>
            <a:pPr>
              <a:spcAft>
                <a:spcPts val="600"/>
              </a:spcAft>
            </a:pPr>
            <a:fld id="{661C3694-3EEC-E549-831C-DA3586E51AE4}" type="slidenum">
              <a:rPr lang="en-MX" sz="1100">
                <a:solidFill>
                  <a:schemeClr val="tx1">
                    <a:lumMod val="50000"/>
                    <a:lumOff val="50000"/>
                  </a:schemeClr>
                </a:solidFill>
              </a:rPr>
              <a:pPr>
                <a:spcAft>
                  <a:spcPts val="600"/>
                </a:spcAft>
              </a:pPr>
              <a:t>14</a:t>
            </a:fld>
            <a:endParaRPr lang="en-MX" sz="1100">
              <a:solidFill>
                <a:schemeClr val="tx1">
                  <a:lumMod val="50000"/>
                  <a:lumOff val="50000"/>
                </a:schemeClr>
              </a:solidFill>
            </a:endParaRPr>
          </a:p>
        </p:txBody>
      </p:sp>
    </p:spTree>
    <p:extLst>
      <p:ext uri="{BB962C8B-B14F-4D97-AF65-F5344CB8AC3E}">
        <p14:creationId xmlns:p14="http://schemas.microsoft.com/office/powerpoint/2010/main" val="3409548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C84E9-66B9-5046-90B3-6ACD67531D56}"/>
              </a:ext>
            </a:extLst>
          </p:cNvPr>
          <p:cNvSpPr>
            <a:spLocks noGrp="1"/>
          </p:cNvSpPr>
          <p:nvPr>
            <p:ph type="title"/>
          </p:nvPr>
        </p:nvSpPr>
        <p:spPr>
          <a:xfrm>
            <a:off x="1371599" y="294538"/>
            <a:ext cx="9895951" cy="1033669"/>
          </a:xfrm>
        </p:spPr>
        <p:txBody>
          <a:bodyPr>
            <a:normAutofit/>
          </a:bodyPr>
          <a:lstStyle/>
          <a:p>
            <a:r>
              <a:rPr lang="en-MX" sz="4000" dirty="0">
                <a:solidFill>
                  <a:srgbClr val="FFFFFF"/>
                </a:solidFill>
              </a:rPr>
              <a:t>Next steps</a:t>
            </a:r>
          </a:p>
        </p:txBody>
      </p:sp>
      <p:sp>
        <p:nvSpPr>
          <p:cNvPr id="4" name="Slide Number Placeholder 3">
            <a:extLst>
              <a:ext uri="{FF2B5EF4-FFF2-40B4-BE49-F238E27FC236}">
                <a16:creationId xmlns:a16="http://schemas.microsoft.com/office/drawing/2014/main" id="{8DA75995-61A5-9248-87F8-C02DAD49098F}"/>
              </a:ext>
            </a:extLst>
          </p:cNvPr>
          <p:cNvSpPr>
            <a:spLocks noGrp="1"/>
          </p:cNvSpPr>
          <p:nvPr>
            <p:ph type="sldNum" sz="quarter" idx="12"/>
          </p:nvPr>
        </p:nvSpPr>
        <p:spPr>
          <a:xfrm>
            <a:off x="11704320" y="6455431"/>
            <a:ext cx="445913" cy="365125"/>
          </a:xfrm>
        </p:spPr>
        <p:txBody>
          <a:bodyPr>
            <a:normAutofit/>
          </a:bodyPr>
          <a:lstStyle/>
          <a:p>
            <a:pPr>
              <a:spcAft>
                <a:spcPts val="600"/>
              </a:spcAft>
            </a:pPr>
            <a:fld id="{661C3694-3EEC-E549-831C-DA3586E51AE4}" type="slidenum">
              <a:rPr lang="en-MX" sz="1100">
                <a:solidFill>
                  <a:schemeClr val="tx1">
                    <a:lumMod val="50000"/>
                    <a:lumOff val="50000"/>
                  </a:schemeClr>
                </a:solidFill>
              </a:rPr>
              <a:pPr>
                <a:spcAft>
                  <a:spcPts val="600"/>
                </a:spcAft>
              </a:pPr>
              <a:t>15</a:t>
            </a:fld>
            <a:endParaRPr lang="en-MX" sz="1100">
              <a:solidFill>
                <a:schemeClr val="tx1">
                  <a:lumMod val="50000"/>
                  <a:lumOff val="50000"/>
                </a:schemeClr>
              </a:solidFill>
            </a:endParaRPr>
          </a:p>
        </p:txBody>
      </p:sp>
      <p:pic>
        <p:nvPicPr>
          <p:cNvPr id="23" name="Picture 22" descr="Chart, bar chart, histogram&#10;&#10;Description automatically generated">
            <a:extLst>
              <a:ext uri="{FF2B5EF4-FFF2-40B4-BE49-F238E27FC236}">
                <a16:creationId xmlns:a16="http://schemas.microsoft.com/office/drawing/2014/main" id="{F7C0BDC5-05F9-7E4E-993F-2F8A0FB8E91D}"/>
              </a:ext>
            </a:extLst>
          </p:cNvPr>
          <p:cNvPicPr>
            <a:picLocks noChangeAspect="1"/>
          </p:cNvPicPr>
          <p:nvPr/>
        </p:nvPicPr>
        <p:blipFill>
          <a:blip r:embed="rId3"/>
          <a:stretch>
            <a:fillRect/>
          </a:stretch>
        </p:blipFill>
        <p:spPr>
          <a:xfrm>
            <a:off x="4284655" y="3327908"/>
            <a:ext cx="3301780" cy="1997577"/>
          </a:xfrm>
          <a:prstGeom prst="rect">
            <a:avLst/>
          </a:prstGeom>
        </p:spPr>
      </p:pic>
      <p:pic>
        <p:nvPicPr>
          <p:cNvPr id="25" name="Content Placeholder 4" descr="Chart, histogram&#10;&#10;Description automatically generated">
            <a:extLst>
              <a:ext uri="{FF2B5EF4-FFF2-40B4-BE49-F238E27FC236}">
                <a16:creationId xmlns:a16="http://schemas.microsoft.com/office/drawing/2014/main" id="{98C65F51-B2A9-EB4C-87A4-7AB478D50F20}"/>
              </a:ext>
            </a:extLst>
          </p:cNvPr>
          <p:cNvPicPr>
            <a:picLocks noGrp="1" noChangeAspect="1"/>
          </p:cNvPicPr>
          <p:nvPr>
            <p:ph idx="1"/>
          </p:nvPr>
        </p:nvPicPr>
        <p:blipFill>
          <a:blip r:embed="rId4"/>
          <a:stretch>
            <a:fillRect/>
          </a:stretch>
        </p:blipFill>
        <p:spPr>
          <a:xfrm>
            <a:off x="183400" y="3327908"/>
            <a:ext cx="2994596" cy="1871623"/>
          </a:xfrm>
          <a:prstGeom prst="rect">
            <a:avLst/>
          </a:prstGeom>
        </p:spPr>
      </p:pic>
      <p:pic>
        <p:nvPicPr>
          <p:cNvPr id="27" name="Picture 26" descr="Map&#10;&#10;Description automatically generated">
            <a:extLst>
              <a:ext uri="{FF2B5EF4-FFF2-40B4-BE49-F238E27FC236}">
                <a16:creationId xmlns:a16="http://schemas.microsoft.com/office/drawing/2014/main" id="{1CDF30DD-1688-DF4F-AC41-16DDF06CB8B3}"/>
              </a:ext>
            </a:extLst>
          </p:cNvPr>
          <p:cNvPicPr>
            <a:picLocks noChangeAspect="1"/>
          </p:cNvPicPr>
          <p:nvPr/>
        </p:nvPicPr>
        <p:blipFill>
          <a:blip r:embed="rId5"/>
          <a:stretch>
            <a:fillRect/>
          </a:stretch>
        </p:blipFill>
        <p:spPr>
          <a:xfrm>
            <a:off x="8876494" y="3318902"/>
            <a:ext cx="2994596" cy="1804245"/>
          </a:xfrm>
          <a:prstGeom prst="rect">
            <a:avLst/>
          </a:prstGeom>
        </p:spPr>
      </p:pic>
      <p:sp>
        <p:nvSpPr>
          <p:cNvPr id="7" name="Right Arrow 6">
            <a:extLst>
              <a:ext uri="{FF2B5EF4-FFF2-40B4-BE49-F238E27FC236}">
                <a16:creationId xmlns:a16="http://schemas.microsoft.com/office/drawing/2014/main" id="{776F0633-E303-D848-99C2-3BFA636466B3}"/>
              </a:ext>
            </a:extLst>
          </p:cNvPr>
          <p:cNvSpPr/>
          <p:nvPr/>
        </p:nvSpPr>
        <p:spPr>
          <a:xfrm>
            <a:off x="3394364" y="4026431"/>
            <a:ext cx="663286" cy="4208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33" name="Right Arrow 32">
            <a:extLst>
              <a:ext uri="{FF2B5EF4-FFF2-40B4-BE49-F238E27FC236}">
                <a16:creationId xmlns:a16="http://schemas.microsoft.com/office/drawing/2014/main" id="{35107CB9-8A07-6A4D-97A0-654D33207A85}"/>
              </a:ext>
            </a:extLst>
          </p:cNvPr>
          <p:cNvSpPr/>
          <p:nvPr/>
        </p:nvSpPr>
        <p:spPr>
          <a:xfrm>
            <a:off x="7957546" y="4026431"/>
            <a:ext cx="663286" cy="4208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X"/>
          </a:p>
        </p:txBody>
      </p:sp>
    </p:spTree>
    <p:extLst>
      <p:ext uri="{BB962C8B-B14F-4D97-AF65-F5344CB8AC3E}">
        <p14:creationId xmlns:p14="http://schemas.microsoft.com/office/powerpoint/2010/main" val="3037455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9CC1ED-B561-E440-BC56-D8CDDDCF62D4}"/>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400" b="1" kern="1200" dirty="0">
                <a:solidFill>
                  <a:srgbClr val="FFFFFF"/>
                </a:solidFill>
                <a:latin typeface="+mj-lt"/>
                <a:ea typeface="+mj-ea"/>
                <a:cs typeface="+mj-cs"/>
              </a:rPr>
              <a:t>1. Project overview</a:t>
            </a:r>
            <a:br>
              <a:rPr lang="en-US" sz="4400" kern="1200" dirty="0">
                <a:solidFill>
                  <a:srgbClr val="FFFFFF"/>
                </a:solidFill>
                <a:latin typeface="+mj-lt"/>
                <a:ea typeface="+mj-ea"/>
                <a:cs typeface="+mj-cs"/>
              </a:rPr>
            </a:br>
            <a:br>
              <a:rPr lang="en-US" sz="4400" kern="1200" dirty="0">
                <a:solidFill>
                  <a:srgbClr val="FFFFFF"/>
                </a:solidFill>
                <a:latin typeface="+mj-lt"/>
                <a:ea typeface="+mj-ea"/>
                <a:cs typeface="+mj-cs"/>
              </a:rPr>
            </a:br>
            <a:r>
              <a:rPr lang="en-US" sz="2700" kern="1200" dirty="0">
                <a:solidFill>
                  <a:srgbClr val="FFFFFF"/>
                </a:solidFill>
                <a:latin typeface="+mj-lt"/>
                <a:ea typeface="+mj-ea"/>
                <a:cs typeface="+mj-cs"/>
              </a:rPr>
              <a:t>2. Dat</a:t>
            </a:r>
            <a:r>
              <a:rPr lang="en-US" sz="2700" dirty="0">
                <a:solidFill>
                  <a:srgbClr val="FFFFFF"/>
                </a:solidFill>
              </a:rPr>
              <a:t>a analysis</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3. Data visualization</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4. </a:t>
            </a:r>
            <a:r>
              <a:rPr lang="en-US" sz="2700" dirty="0">
                <a:solidFill>
                  <a:srgbClr val="FFFFFF"/>
                </a:solidFill>
              </a:rPr>
              <a:t>Conclusion</a:t>
            </a:r>
            <a:endParaRPr lang="en-US" sz="2700" kern="1200" dirty="0">
              <a:solidFill>
                <a:srgbClr val="FFFFFF"/>
              </a:solidFill>
              <a:latin typeface="+mj-lt"/>
              <a:ea typeface="+mj-ea"/>
              <a:cs typeface="+mj-cs"/>
            </a:endParaRPr>
          </a:p>
        </p:txBody>
      </p:sp>
      <p:sp>
        <p:nvSpPr>
          <p:cNvPr id="58" name="Rectangle 5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0EF43EE-B5EC-9D4D-84DA-CE7BBDCD01D1}"/>
              </a:ext>
            </a:extLst>
          </p:cNvPr>
          <p:cNvSpPr>
            <a:spLocks noGrp="1"/>
          </p:cNvSpPr>
          <p:nvPr>
            <p:ph type="sldNum" sz="quarter" idx="12"/>
          </p:nvPr>
        </p:nvSpPr>
        <p:spPr>
          <a:xfrm>
            <a:off x="11704320" y="6455664"/>
            <a:ext cx="448056" cy="365125"/>
          </a:xfrm>
          <a:prstGeom prst="ellipse">
            <a:avLst/>
          </a:prstGeom>
        </p:spPr>
        <p:txBody>
          <a:bodyPr vert="horz" lIns="91440" tIns="45720" rIns="91440" bIns="45720" rtlCol="0" anchor="ctr">
            <a:normAutofit/>
          </a:bodyPr>
          <a:lstStyle/>
          <a:p>
            <a:pPr>
              <a:lnSpc>
                <a:spcPct val="90000"/>
              </a:lnSpc>
              <a:spcAft>
                <a:spcPts val="600"/>
              </a:spcAft>
              <a:defRPr/>
            </a:pPr>
            <a:fld id="{661C3694-3EEC-E549-831C-DA3586E51AE4}" type="slidenum">
              <a:rPr lang="en-US" sz="1100">
                <a:solidFill>
                  <a:srgbClr val="FFFFFF"/>
                </a:solidFill>
              </a:rPr>
              <a:pPr>
                <a:lnSpc>
                  <a:spcPct val="90000"/>
                </a:lnSpc>
                <a:spcAft>
                  <a:spcPts val="600"/>
                </a:spcAft>
                <a:defRPr/>
              </a:pPr>
              <a:t>2</a:t>
            </a:fld>
            <a:endParaRPr lang="en-US" sz="1100">
              <a:solidFill>
                <a:srgbClr val="FFFFFF"/>
              </a:solidFill>
            </a:endParaRPr>
          </a:p>
        </p:txBody>
      </p:sp>
    </p:spTree>
    <p:extLst>
      <p:ext uri="{BB962C8B-B14F-4D97-AF65-F5344CB8AC3E}">
        <p14:creationId xmlns:p14="http://schemas.microsoft.com/office/powerpoint/2010/main" val="2605434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3820AB-5A84-6C48-A2CF-05DD48934293}"/>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Executive summary</a:t>
            </a:r>
            <a:endParaRPr lang="en-MX" sz="4000" dirty="0">
              <a:solidFill>
                <a:srgbClr val="FFFFFF"/>
              </a:solidFill>
            </a:endParaRPr>
          </a:p>
        </p:txBody>
      </p:sp>
      <p:graphicFrame>
        <p:nvGraphicFramePr>
          <p:cNvPr id="93" name="Content Placeholder 2">
            <a:extLst>
              <a:ext uri="{FF2B5EF4-FFF2-40B4-BE49-F238E27FC236}">
                <a16:creationId xmlns:a16="http://schemas.microsoft.com/office/drawing/2014/main" id="{9263482A-6CB6-4D1E-AA5B-D97C3305C41B}"/>
              </a:ext>
            </a:extLst>
          </p:cNvPr>
          <p:cNvGraphicFramePr>
            <a:graphicFrameLocks noGrp="1"/>
          </p:cNvGraphicFramePr>
          <p:nvPr>
            <p:ph idx="1"/>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6DB8930F-AE53-2646-A051-C5133CC1C6C5}"/>
              </a:ext>
            </a:extLst>
          </p:cNvPr>
          <p:cNvSpPr>
            <a:spLocks noGrp="1"/>
          </p:cNvSpPr>
          <p:nvPr>
            <p:ph type="sldNum" sz="quarter" idx="12"/>
          </p:nvPr>
        </p:nvSpPr>
        <p:spPr/>
        <p:txBody>
          <a:bodyPr/>
          <a:lstStyle/>
          <a:p>
            <a:fld id="{661C3694-3EEC-E549-831C-DA3586E51AE4}" type="slidenum">
              <a:rPr lang="en-MX" smtClean="0"/>
              <a:t>3</a:t>
            </a:fld>
            <a:endParaRPr lang="en-MX"/>
          </a:p>
        </p:txBody>
      </p:sp>
    </p:spTree>
    <p:extLst>
      <p:ext uri="{BB962C8B-B14F-4D97-AF65-F5344CB8AC3E}">
        <p14:creationId xmlns:p14="http://schemas.microsoft.com/office/powerpoint/2010/main" val="4119666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69258-4E6A-B34F-A960-BDA4E1BAFC81}"/>
              </a:ext>
            </a:extLst>
          </p:cNvPr>
          <p:cNvSpPr>
            <a:spLocks noGrp="1"/>
          </p:cNvSpPr>
          <p:nvPr>
            <p:ph type="title"/>
          </p:nvPr>
        </p:nvSpPr>
        <p:spPr>
          <a:xfrm>
            <a:off x="1371599" y="294538"/>
            <a:ext cx="9895951" cy="1033669"/>
          </a:xfrm>
        </p:spPr>
        <p:txBody>
          <a:bodyPr>
            <a:normAutofit/>
          </a:bodyPr>
          <a:lstStyle/>
          <a:p>
            <a:r>
              <a:rPr lang="en-MX" sz="4000" dirty="0">
                <a:solidFill>
                  <a:srgbClr val="FFFFFF"/>
                </a:solidFill>
              </a:rPr>
              <a:t>Project significance</a:t>
            </a:r>
          </a:p>
        </p:txBody>
      </p:sp>
      <p:graphicFrame>
        <p:nvGraphicFramePr>
          <p:cNvPr id="36" name="Content Placeholder 2">
            <a:extLst>
              <a:ext uri="{FF2B5EF4-FFF2-40B4-BE49-F238E27FC236}">
                <a16:creationId xmlns:a16="http://schemas.microsoft.com/office/drawing/2014/main" id="{66C10F18-3E50-4C8F-9035-BF6232DE7ACB}"/>
              </a:ext>
            </a:extLst>
          </p:cNvPr>
          <p:cNvGraphicFramePr>
            <a:graphicFrameLocks noGrp="1"/>
          </p:cNvGraphicFramePr>
          <p:nvPr>
            <p:ph idx="1"/>
            <p:extLst>
              <p:ext uri="{D42A27DB-BD31-4B8C-83A1-F6EECF244321}">
                <p14:modId xmlns:p14="http://schemas.microsoft.com/office/powerpoint/2010/main" val="3918189998"/>
              </p:ext>
            </p:extLst>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A5E9AD5-ACFC-C742-9FFC-8C370154F043}"/>
              </a:ext>
            </a:extLst>
          </p:cNvPr>
          <p:cNvSpPr>
            <a:spLocks noGrp="1"/>
          </p:cNvSpPr>
          <p:nvPr>
            <p:ph type="sldNum" sz="quarter" idx="12"/>
          </p:nvPr>
        </p:nvSpPr>
        <p:spPr>
          <a:xfrm>
            <a:off x="11704320" y="6455664"/>
            <a:ext cx="448056" cy="365125"/>
          </a:xfrm>
        </p:spPr>
        <p:txBody>
          <a:bodyPr>
            <a:normAutofit/>
          </a:bodyPr>
          <a:lstStyle/>
          <a:p>
            <a:pPr>
              <a:spcAft>
                <a:spcPts val="600"/>
              </a:spcAft>
            </a:pPr>
            <a:fld id="{661C3694-3EEC-E549-831C-DA3586E51AE4}" type="slidenum">
              <a:rPr lang="en-MX" sz="1100">
                <a:solidFill>
                  <a:schemeClr val="tx1">
                    <a:lumMod val="50000"/>
                    <a:lumOff val="50000"/>
                  </a:schemeClr>
                </a:solidFill>
              </a:rPr>
              <a:pPr>
                <a:spcAft>
                  <a:spcPts val="600"/>
                </a:spcAft>
              </a:pPr>
              <a:t>4</a:t>
            </a:fld>
            <a:endParaRPr lang="en-MX" sz="1100">
              <a:solidFill>
                <a:schemeClr val="tx1">
                  <a:lumMod val="50000"/>
                  <a:lumOff val="50000"/>
                </a:schemeClr>
              </a:solidFill>
            </a:endParaRPr>
          </a:p>
        </p:txBody>
      </p:sp>
    </p:spTree>
    <p:extLst>
      <p:ext uri="{BB962C8B-B14F-4D97-AF65-F5344CB8AC3E}">
        <p14:creationId xmlns:p14="http://schemas.microsoft.com/office/powerpoint/2010/main" val="682378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69258-4E6A-B34F-A960-BDA4E1BAFC81}"/>
              </a:ext>
            </a:extLst>
          </p:cNvPr>
          <p:cNvSpPr>
            <a:spLocks noGrp="1"/>
          </p:cNvSpPr>
          <p:nvPr>
            <p:ph type="title"/>
          </p:nvPr>
        </p:nvSpPr>
        <p:spPr>
          <a:xfrm>
            <a:off x="1371599" y="294538"/>
            <a:ext cx="9895951" cy="1033669"/>
          </a:xfrm>
        </p:spPr>
        <p:txBody>
          <a:bodyPr>
            <a:normAutofit/>
          </a:bodyPr>
          <a:lstStyle/>
          <a:p>
            <a:r>
              <a:rPr lang="en-MX" sz="4000" dirty="0">
                <a:solidFill>
                  <a:srgbClr val="FFFFFF"/>
                </a:solidFill>
              </a:rPr>
              <a:t>Project objective</a:t>
            </a:r>
          </a:p>
        </p:txBody>
      </p:sp>
      <p:graphicFrame>
        <p:nvGraphicFramePr>
          <p:cNvPr id="93" name="Content Placeholder 2">
            <a:extLst>
              <a:ext uri="{FF2B5EF4-FFF2-40B4-BE49-F238E27FC236}">
                <a16:creationId xmlns:a16="http://schemas.microsoft.com/office/drawing/2014/main" id="{C6E70262-720A-4E95-876F-63EB8999CAB2}"/>
              </a:ext>
            </a:extLst>
          </p:cNvPr>
          <p:cNvGraphicFramePr>
            <a:graphicFrameLocks noGrp="1"/>
          </p:cNvGraphicFramePr>
          <p:nvPr>
            <p:ph idx="1"/>
            <p:extLst>
              <p:ext uri="{D42A27DB-BD31-4B8C-83A1-F6EECF244321}">
                <p14:modId xmlns:p14="http://schemas.microsoft.com/office/powerpoint/2010/main" val="3608793772"/>
              </p:ext>
            </p:extLst>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DA5E9AD5-ACFC-C742-9FFC-8C370154F043}"/>
              </a:ext>
            </a:extLst>
          </p:cNvPr>
          <p:cNvSpPr>
            <a:spLocks noGrp="1"/>
          </p:cNvSpPr>
          <p:nvPr>
            <p:ph type="sldNum" sz="quarter" idx="12"/>
          </p:nvPr>
        </p:nvSpPr>
        <p:spPr/>
        <p:txBody>
          <a:bodyPr/>
          <a:lstStyle/>
          <a:p>
            <a:fld id="{661C3694-3EEC-E549-831C-DA3586E51AE4}" type="slidenum">
              <a:rPr lang="en-MX" smtClean="0"/>
              <a:t>5</a:t>
            </a:fld>
            <a:endParaRPr lang="en-MX"/>
          </a:p>
        </p:txBody>
      </p:sp>
    </p:spTree>
    <p:extLst>
      <p:ext uri="{BB962C8B-B14F-4D97-AF65-F5344CB8AC3E}">
        <p14:creationId xmlns:p14="http://schemas.microsoft.com/office/powerpoint/2010/main" val="203590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9CC1ED-B561-E440-BC56-D8CDDDCF62D4}"/>
              </a:ext>
            </a:extLst>
          </p:cNvPr>
          <p:cNvSpPr>
            <a:spLocks noGrp="1"/>
          </p:cNvSpPr>
          <p:nvPr>
            <p:ph type="title"/>
          </p:nvPr>
        </p:nvSpPr>
        <p:spPr>
          <a:xfrm>
            <a:off x="4162567" y="818984"/>
            <a:ext cx="6714699" cy="3178689"/>
          </a:xfrm>
        </p:spPr>
        <p:txBody>
          <a:bodyPr vert="horz" lIns="91440" tIns="45720" rIns="91440" bIns="45720" rtlCol="0" anchor="b">
            <a:normAutofit fontScale="90000"/>
          </a:bodyPr>
          <a:lstStyle/>
          <a:p>
            <a:r>
              <a:rPr lang="en-US" sz="3000" kern="1200" dirty="0">
                <a:solidFill>
                  <a:srgbClr val="FFFFFF"/>
                </a:solidFill>
                <a:latin typeface="+mj-lt"/>
                <a:ea typeface="+mj-ea"/>
                <a:cs typeface="+mj-cs"/>
              </a:rPr>
              <a:t>1. Project overview</a:t>
            </a:r>
            <a:br>
              <a:rPr lang="en-US" sz="4400" kern="1200" dirty="0">
                <a:solidFill>
                  <a:srgbClr val="FFFFFF"/>
                </a:solidFill>
                <a:latin typeface="+mj-lt"/>
                <a:ea typeface="+mj-ea"/>
                <a:cs typeface="+mj-cs"/>
              </a:rPr>
            </a:br>
            <a:br>
              <a:rPr lang="en-US" sz="4400" kern="1200" dirty="0">
                <a:solidFill>
                  <a:srgbClr val="FFFFFF"/>
                </a:solidFill>
                <a:latin typeface="+mj-lt"/>
                <a:ea typeface="+mj-ea"/>
                <a:cs typeface="+mj-cs"/>
              </a:rPr>
            </a:br>
            <a:r>
              <a:rPr lang="en-US" sz="4900" b="1" kern="1200" dirty="0">
                <a:solidFill>
                  <a:srgbClr val="FFFFFF"/>
                </a:solidFill>
                <a:latin typeface="+mj-lt"/>
                <a:ea typeface="+mj-ea"/>
                <a:cs typeface="+mj-cs"/>
              </a:rPr>
              <a:t>2. Data analysis</a:t>
            </a:r>
            <a:br>
              <a:rPr lang="en-US" sz="4400" kern="1200" dirty="0">
                <a:solidFill>
                  <a:srgbClr val="FFFFFF"/>
                </a:solidFill>
                <a:latin typeface="+mj-lt"/>
                <a:ea typeface="+mj-ea"/>
                <a:cs typeface="+mj-cs"/>
              </a:rPr>
            </a:br>
            <a:br>
              <a:rPr lang="en-US" sz="4400" kern="1200" dirty="0">
                <a:solidFill>
                  <a:srgbClr val="FFFFFF"/>
                </a:solidFill>
                <a:latin typeface="+mj-lt"/>
                <a:ea typeface="+mj-ea"/>
                <a:cs typeface="+mj-cs"/>
              </a:rPr>
            </a:br>
            <a:r>
              <a:rPr lang="en-US" sz="3000" kern="1200" dirty="0">
                <a:solidFill>
                  <a:srgbClr val="FFFFFF"/>
                </a:solidFill>
                <a:latin typeface="+mj-lt"/>
                <a:ea typeface="+mj-ea"/>
                <a:cs typeface="+mj-cs"/>
              </a:rPr>
              <a:t>3. Data visualization</a:t>
            </a:r>
            <a:br>
              <a:rPr lang="en-US" sz="3000" kern="1200" dirty="0">
                <a:solidFill>
                  <a:srgbClr val="FFFFFF"/>
                </a:solidFill>
                <a:latin typeface="+mj-lt"/>
                <a:ea typeface="+mj-ea"/>
                <a:cs typeface="+mj-cs"/>
              </a:rPr>
            </a:br>
            <a:br>
              <a:rPr lang="en-US" sz="3000" kern="1200" dirty="0">
                <a:solidFill>
                  <a:srgbClr val="FFFFFF"/>
                </a:solidFill>
                <a:latin typeface="+mj-lt"/>
                <a:ea typeface="+mj-ea"/>
                <a:cs typeface="+mj-cs"/>
              </a:rPr>
            </a:br>
            <a:r>
              <a:rPr lang="en-US" sz="3000" kern="1200" dirty="0">
                <a:solidFill>
                  <a:srgbClr val="FFFFFF"/>
                </a:solidFill>
                <a:latin typeface="+mj-lt"/>
                <a:ea typeface="+mj-ea"/>
                <a:cs typeface="+mj-cs"/>
              </a:rPr>
              <a:t>4. Conclusion</a:t>
            </a:r>
          </a:p>
        </p:txBody>
      </p:sp>
      <p:sp>
        <p:nvSpPr>
          <p:cNvPr id="42" name="Rectangle 4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0EF43EE-B5EC-9D4D-84DA-CE7BBDCD01D1}"/>
              </a:ext>
            </a:extLst>
          </p:cNvPr>
          <p:cNvSpPr>
            <a:spLocks noGrp="1"/>
          </p:cNvSpPr>
          <p:nvPr>
            <p:ph type="sldNum" sz="quarter" idx="12"/>
          </p:nvPr>
        </p:nvSpPr>
        <p:spPr>
          <a:xfrm>
            <a:off x="11704320" y="6455664"/>
            <a:ext cx="448056" cy="365125"/>
          </a:xfrm>
          <a:prstGeom prst="ellipse">
            <a:avLst/>
          </a:prstGeom>
        </p:spPr>
        <p:txBody>
          <a:bodyPr vert="horz" lIns="91440" tIns="45720" rIns="91440" bIns="45720" rtlCol="0" anchor="ctr">
            <a:normAutofit/>
          </a:bodyPr>
          <a:lstStyle/>
          <a:p>
            <a:pPr>
              <a:lnSpc>
                <a:spcPct val="90000"/>
              </a:lnSpc>
              <a:spcAft>
                <a:spcPts val="600"/>
              </a:spcAft>
              <a:defRPr/>
            </a:pPr>
            <a:fld id="{661C3694-3EEC-E549-831C-DA3586E51AE4}" type="slidenum">
              <a:rPr lang="en-US" sz="1100">
                <a:solidFill>
                  <a:srgbClr val="FFFFFF"/>
                </a:solidFill>
              </a:rPr>
              <a:pPr>
                <a:lnSpc>
                  <a:spcPct val="90000"/>
                </a:lnSpc>
                <a:spcAft>
                  <a:spcPts val="600"/>
                </a:spcAft>
                <a:defRPr/>
              </a:pPr>
              <a:t>6</a:t>
            </a:fld>
            <a:endParaRPr lang="en-US" sz="1100">
              <a:solidFill>
                <a:srgbClr val="FFFFFF"/>
              </a:solidFill>
            </a:endParaRPr>
          </a:p>
        </p:txBody>
      </p:sp>
    </p:spTree>
    <p:extLst>
      <p:ext uri="{BB962C8B-B14F-4D97-AF65-F5344CB8AC3E}">
        <p14:creationId xmlns:p14="http://schemas.microsoft.com/office/powerpoint/2010/main" val="290623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89903-B9C6-D246-A91A-D80C22B17039}"/>
              </a:ext>
            </a:extLst>
          </p:cNvPr>
          <p:cNvSpPr>
            <a:spLocks noGrp="1"/>
          </p:cNvSpPr>
          <p:nvPr>
            <p:ph type="title"/>
          </p:nvPr>
        </p:nvSpPr>
        <p:spPr>
          <a:xfrm>
            <a:off x="1371599" y="294538"/>
            <a:ext cx="9895951" cy="1033669"/>
          </a:xfrm>
        </p:spPr>
        <p:txBody>
          <a:bodyPr>
            <a:normAutofit/>
          </a:bodyPr>
          <a:lstStyle/>
          <a:p>
            <a:r>
              <a:rPr lang="en-MX" sz="4000" dirty="0">
                <a:solidFill>
                  <a:srgbClr val="FFFFFF"/>
                </a:solidFill>
              </a:rPr>
              <a:t>Data set</a:t>
            </a:r>
          </a:p>
        </p:txBody>
      </p:sp>
      <p:sp>
        <p:nvSpPr>
          <p:cNvPr id="3" name="Content Placeholder 2">
            <a:extLst>
              <a:ext uri="{FF2B5EF4-FFF2-40B4-BE49-F238E27FC236}">
                <a16:creationId xmlns:a16="http://schemas.microsoft.com/office/drawing/2014/main" id="{D652C925-7AB2-774F-AAF0-0D7DB56B3463}"/>
              </a:ext>
            </a:extLst>
          </p:cNvPr>
          <p:cNvSpPr>
            <a:spLocks noGrp="1"/>
          </p:cNvSpPr>
          <p:nvPr>
            <p:ph idx="1"/>
          </p:nvPr>
        </p:nvSpPr>
        <p:spPr>
          <a:xfrm>
            <a:off x="1371599" y="2318197"/>
            <a:ext cx="9724031" cy="3683358"/>
          </a:xfrm>
        </p:spPr>
        <p:txBody>
          <a:bodyPr anchor="ctr">
            <a:noAutofit/>
          </a:bodyPr>
          <a:lstStyle/>
          <a:p>
            <a:pPr marL="514350" indent="-514350">
              <a:buFont typeface="+mj-lt"/>
              <a:buAutoNum type="arabicPeriod"/>
            </a:pPr>
            <a:r>
              <a:rPr lang="en-US" sz="2400" b="1" dirty="0"/>
              <a:t>Gross domestic product, expenditure-based, provincial and territorial, annual (x 1,000,000). </a:t>
            </a:r>
            <a:r>
              <a:rPr lang="en-US" sz="2400" dirty="0"/>
              <a:t>Table 36-10-0222-01.</a:t>
            </a:r>
          </a:p>
          <a:p>
            <a:pPr marL="514350" indent="-514350">
              <a:buFont typeface="+mj-lt"/>
              <a:buAutoNum type="arabicPeriod"/>
            </a:pPr>
            <a:r>
              <a:rPr lang="en-US" sz="2400" b="1" dirty="0"/>
              <a:t>Population estimates on July 1st, by age and sex. </a:t>
            </a:r>
            <a:r>
              <a:rPr lang="en-US" sz="2400" dirty="0"/>
              <a:t>Table 17-10-0005-01.</a:t>
            </a:r>
          </a:p>
          <a:p>
            <a:pPr marL="514350" indent="-514350">
              <a:buFont typeface="+mj-lt"/>
              <a:buAutoNum type="arabicPeriod"/>
            </a:pPr>
            <a:r>
              <a:rPr lang="en-US" sz="2400" b="1" dirty="0"/>
              <a:t>Gross domestic product (GDP) at basic prices, by industry, provinces and territories (x 1,000,000). </a:t>
            </a:r>
            <a:r>
              <a:rPr lang="en-US" sz="2400" dirty="0"/>
              <a:t>Table 36-10-0402-01.</a:t>
            </a:r>
          </a:p>
          <a:p>
            <a:pPr marL="514350" indent="-514350">
              <a:buFont typeface="+mj-lt"/>
              <a:buAutoNum type="arabicPeriod"/>
            </a:pPr>
            <a:r>
              <a:rPr lang="en-US" sz="2400" b="1" dirty="0"/>
              <a:t>Labour force characteristics by industry, annual. </a:t>
            </a:r>
            <a:r>
              <a:rPr lang="en-US" sz="2400" dirty="0"/>
              <a:t>Table 14-10-0023-01.</a:t>
            </a:r>
          </a:p>
          <a:p>
            <a:pPr marL="514350" indent="-514350">
              <a:buFont typeface="+mj-lt"/>
              <a:buAutoNum type="arabicPeriod"/>
            </a:pPr>
            <a:r>
              <a:rPr lang="en-US" sz="2400" b="1" dirty="0"/>
              <a:t>Average weekly earnings by industry, annual. </a:t>
            </a:r>
            <a:r>
              <a:rPr lang="en-US" sz="2400" dirty="0"/>
              <a:t>Table 14-10-0204-01.</a:t>
            </a:r>
          </a:p>
          <a:p>
            <a:pPr marL="514350" indent="-514350">
              <a:buFont typeface="+mj-lt"/>
              <a:buAutoNum type="arabicPeriod"/>
            </a:pPr>
            <a:r>
              <a:rPr lang="en-US" sz="2400" b="1" dirty="0"/>
              <a:t>Consumer Price Index, annual average, not seasonally adjusted. </a:t>
            </a:r>
            <a:r>
              <a:rPr lang="en-US" sz="2400" dirty="0"/>
              <a:t>Table 18-10-0005-01.</a:t>
            </a:r>
          </a:p>
        </p:txBody>
      </p:sp>
      <p:sp>
        <p:nvSpPr>
          <p:cNvPr id="4" name="Slide Number Placeholder 3">
            <a:extLst>
              <a:ext uri="{FF2B5EF4-FFF2-40B4-BE49-F238E27FC236}">
                <a16:creationId xmlns:a16="http://schemas.microsoft.com/office/drawing/2014/main" id="{C7F12104-46CC-5D4E-9464-817A42D5CAD5}"/>
              </a:ext>
            </a:extLst>
          </p:cNvPr>
          <p:cNvSpPr>
            <a:spLocks noGrp="1"/>
          </p:cNvSpPr>
          <p:nvPr>
            <p:ph type="sldNum" sz="quarter" idx="12"/>
          </p:nvPr>
        </p:nvSpPr>
        <p:spPr>
          <a:xfrm>
            <a:off x="11704320" y="6455431"/>
            <a:ext cx="445913" cy="365125"/>
          </a:xfrm>
        </p:spPr>
        <p:txBody>
          <a:bodyPr>
            <a:normAutofit/>
          </a:bodyPr>
          <a:lstStyle/>
          <a:p>
            <a:pPr>
              <a:spcAft>
                <a:spcPts val="600"/>
              </a:spcAft>
            </a:pPr>
            <a:fld id="{661C3694-3EEC-E549-831C-DA3586E51AE4}" type="slidenum">
              <a:rPr lang="en-MX" sz="1100">
                <a:solidFill>
                  <a:schemeClr val="tx1">
                    <a:lumMod val="50000"/>
                    <a:lumOff val="50000"/>
                  </a:schemeClr>
                </a:solidFill>
              </a:rPr>
              <a:pPr>
                <a:spcAft>
                  <a:spcPts val="600"/>
                </a:spcAft>
              </a:pPr>
              <a:t>7</a:t>
            </a:fld>
            <a:endParaRPr lang="en-MX" sz="1100">
              <a:solidFill>
                <a:schemeClr val="tx1">
                  <a:lumMod val="50000"/>
                  <a:lumOff val="50000"/>
                </a:schemeClr>
              </a:solidFill>
            </a:endParaRPr>
          </a:p>
        </p:txBody>
      </p:sp>
      <p:sp>
        <p:nvSpPr>
          <p:cNvPr id="16" name="Content Placeholder 2">
            <a:extLst>
              <a:ext uri="{FF2B5EF4-FFF2-40B4-BE49-F238E27FC236}">
                <a16:creationId xmlns:a16="http://schemas.microsoft.com/office/drawing/2014/main" id="{01B42FA2-A4A2-ED49-A82D-E63A9834DE94}"/>
              </a:ext>
            </a:extLst>
          </p:cNvPr>
          <p:cNvSpPr txBox="1">
            <a:spLocks/>
          </p:cNvSpPr>
          <p:nvPr/>
        </p:nvSpPr>
        <p:spPr>
          <a:xfrm>
            <a:off x="9413984" y="6388792"/>
            <a:ext cx="2290336" cy="49840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400" dirty="0"/>
              <a:t>Source: Statistics Canada</a:t>
            </a:r>
          </a:p>
        </p:txBody>
      </p:sp>
    </p:spTree>
    <p:extLst>
      <p:ext uri="{BB962C8B-B14F-4D97-AF65-F5344CB8AC3E}">
        <p14:creationId xmlns:p14="http://schemas.microsoft.com/office/powerpoint/2010/main" val="1375519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0D31CE-9AEE-C24C-8A09-060A1472036B}"/>
              </a:ext>
            </a:extLst>
          </p:cNvPr>
          <p:cNvSpPr>
            <a:spLocks noGrp="1"/>
          </p:cNvSpPr>
          <p:nvPr>
            <p:ph type="title"/>
          </p:nvPr>
        </p:nvSpPr>
        <p:spPr>
          <a:xfrm>
            <a:off x="1371599" y="294538"/>
            <a:ext cx="9895951" cy="1033669"/>
          </a:xfrm>
        </p:spPr>
        <p:txBody>
          <a:bodyPr>
            <a:normAutofit/>
          </a:bodyPr>
          <a:lstStyle/>
          <a:p>
            <a:r>
              <a:rPr lang="en-MX" sz="4000" dirty="0">
                <a:solidFill>
                  <a:srgbClr val="FFFFFF"/>
                </a:solidFill>
              </a:rPr>
              <a:t>Data analysis</a:t>
            </a:r>
          </a:p>
        </p:txBody>
      </p:sp>
      <p:graphicFrame>
        <p:nvGraphicFramePr>
          <p:cNvPr id="86" name="Content Placeholder 2">
            <a:extLst>
              <a:ext uri="{FF2B5EF4-FFF2-40B4-BE49-F238E27FC236}">
                <a16:creationId xmlns:a16="http://schemas.microsoft.com/office/drawing/2014/main" id="{C8C8C357-CB90-47DE-991E-3CA2427F5F11}"/>
              </a:ext>
            </a:extLst>
          </p:cNvPr>
          <p:cNvGraphicFramePr>
            <a:graphicFrameLocks noGrp="1"/>
          </p:cNvGraphicFramePr>
          <p:nvPr>
            <p:ph idx="1"/>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75FEE08B-2B80-CC43-BCEC-11DF048D21DB}"/>
              </a:ext>
            </a:extLst>
          </p:cNvPr>
          <p:cNvSpPr>
            <a:spLocks noGrp="1"/>
          </p:cNvSpPr>
          <p:nvPr>
            <p:ph type="sldNum" sz="quarter" idx="12"/>
          </p:nvPr>
        </p:nvSpPr>
        <p:spPr/>
        <p:txBody>
          <a:bodyPr/>
          <a:lstStyle/>
          <a:p>
            <a:fld id="{661C3694-3EEC-E549-831C-DA3586E51AE4}" type="slidenum">
              <a:rPr lang="en-MX" smtClean="0"/>
              <a:t>8</a:t>
            </a:fld>
            <a:endParaRPr lang="en-MX"/>
          </a:p>
        </p:txBody>
      </p:sp>
    </p:spTree>
    <p:extLst>
      <p:ext uri="{BB962C8B-B14F-4D97-AF65-F5344CB8AC3E}">
        <p14:creationId xmlns:p14="http://schemas.microsoft.com/office/powerpoint/2010/main" val="386806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69258-4E6A-B34F-A960-BDA4E1BAFC81}"/>
              </a:ext>
            </a:extLst>
          </p:cNvPr>
          <p:cNvSpPr>
            <a:spLocks noGrp="1"/>
          </p:cNvSpPr>
          <p:nvPr>
            <p:ph type="title"/>
          </p:nvPr>
        </p:nvSpPr>
        <p:spPr>
          <a:xfrm>
            <a:off x="1371599" y="294538"/>
            <a:ext cx="9895951" cy="1033669"/>
          </a:xfrm>
        </p:spPr>
        <p:txBody>
          <a:bodyPr>
            <a:normAutofit/>
          </a:bodyPr>
          <a:lstStyle/>
          <a:p>
            <a:r>
              <a:rPr lang="en-MX" sz="4000" dirty="0">
                <a:solidFill>
                  <a:srgbClr val="FFFFFF"/>
                </a:solidFill>
              </a:rPr>
              <a:t>Data set description</a:t>
            </a:r>
          </a:p>
        </p:txBody>
      </p:sp>
      <p:sp>
        <p:nvSpPr>
          <p:cNvPr id="6" name="Slide Number Placeholder 5">
            <a:extLst>
              <a:ext uri="{FF2B5EF4-FFF2-40B4-BE49-F238E27FC236}">
                <a16:creationId xmlns:a16="http://schemas.microsoft.com/office/drawing/2014/main" id="{6E6E4842-E1FB-A54A-AA3F-EA07DB8968EE}"/>
              </a:ext>
            </a:extLst>
          </p:cNvPr>
          <p:cNvSpPr>
            <a:spLocks noGrp="1"/>
          </p:cNvSpPr>
          <p:nvPr>
            <p:ph type="sldNum" sz="quarter" idx="12"/>
          </p:nvPr>
        </p:nvSpPr>
        <p:spPr/>
        <p:txBody>
          <a:bodyPr/>
          <a:lstStyle/>
          <a:p>
            <a:fld id="{661C3694-3EEC-E549-831C-DA3586E51AE4}" type="slidenum">
              <a:rPr lang="en-MX" smtClean="0"/>
              <a:t>9</a:t>
            </a:fld>
            <a:endParaRPr lang="en-MX"/>
          </a:p>
        </p:txBody>
      </p:sp>
      <p:sp>
        <p:nvSpPr>
          <p:cNvPr id="15" name="Content Placeholder 2">
            <a:extLst>
              <a:ext uri="{FF2B5EF4-FFF2-40B4-BE49-F238E27FC236}">
                <a16:creationId xmlns:a16="http://schemas.microsoft.com/office/drawing/2014/main" id="{EC360DCC-84DF-FD4A-B43A-20FD58D24C55}"/>
              </a:ext>
            </a:extLst>
          </p:cNvPr>
          <p:cNvSpPr>
            <a:spLocks noGrp="1"/>
          </p:cNvSpPr>
          <p:nvPr>
            <p:ph idx="1"/>
          </p:nvPr>
        </p:nvSpPr>
        <p:spPr>
          <a:xfrm>
            <a:off x="4615365" y="2127497"/>
            <a:ext cx="7206898" cy="2918495"/>
          </a:xfrm>
        </p:spPr>
        <p:txBody>
          <a:bodyPr anchor="ctr">
            <a:noAutofit/>
          </a:bodyPr>
          <a:lstStyle/>
          <a:p>
            <a:pPr algn="just"/>
            <a:r>
              <a:rPr lang="en-US" sz="2400" b="1" dirty="0"/>
              <a:t>Categorical data</a:t>
            </a:r>
            <a:r>
              <a:rPr lang="en-US" sz="2400" dirty="0"/>
              <a:t>-&gt; </a:t>
            </a:r>
            <a:r>
              <a:rPr lang="en-US" sz="2400" dirty="0">
                <a:highlight>
                  <a:srgbClr val="FFFF00"/>
                </a:highlight>
              </a:rPr>
              <a:t>Geography</a:t>
            </a:r>
            <a:r>
              <a:rPr lang="en-US" sz="2400" dirty="0"/>
              <a:t> and </a:t>
            </a:r>
            <a:r>
              <a:rPr lang="en-US" sz="2400" dirty="0">
                <a:highlight>
                  <a:srgbClr val="FFFF00"/>
                </a:highlight>
              </a:rPr>
              <a:t>industry</a:t>
            </a:r>
            <a:r>
              <a:rPr lang="en-US" sz="2400" dirty="0"/>
              <a:t>.</a:t>
            </a:r>
          </a:p>
          <a:p>
            <a:pPr algn="just"/>
            <a:r>
              <a:rPr lang="en-US" sz="2400" b="1" dirty="0"/>
              <a:t>Numerical data </a:t>
            </a:r>
            <a:r>
              <a:rPr lang="en-US" sz="2400" dirty="0"/>
              <a:t>-&gt; </a:t>
            </a:r>
            <a:r>
              <a:rPr lang="en-US" sz="2400" dirty="0">
                <a:highlight>
                  <a:srgbClr val="FFFF00"/>
                </a:highlight>
              </a:rPr>
              <a:t>Year</a:t>
            </a:r>
            <a:r>
              <a:rPr lang="en-US" sz="2400" dirty="0"/>
              <a:t>, real and nominal GDP and </a:t>
            </a:r>
            <a:r>
              <a:rPr lang="en-US" sz="2400" dirty="0">
                <a:highlight>
                  <a:srgbClr val="00FFFF"/>
                </a:highlight>
              </a:rPr>
              <a:t>GDP per Capita</a:t>
            </a:r>
            <a:r>
              <a:rPr lang="en-US" sz="2400" dirty="0"/>
              <a:t>, population, employed and unemployed persons, </a:t>
            </a:r>
            <a:r>
              <a:rPr lang="en-US" sz="2400" dirty="0">
                <a:highlight>
                  <a:srgbClr val="00FFFF"/>
                </a:highlight>
              </a:rPr>
              <a:t>employment rate</a:t>
            </a:r>
            <a:r>
              <a:rPr lang="en-US" sz="2400" dirty="0"/>
              <a:t>, weekly earnings by industry and gasoline and general inflation. </a:t>
            </a:r>
          </a:p>
        </p:txBody>
      </p:sp>
      <p:sp>
        <p:nvSpPr>
          <p:cNvPr id="21" name="Content Placeholder 2">
            <a:extLst>
              <a:ext uri="{FF2B5EF4-FFF2-40B4-BE49-F238E27FC236}">
                <a16:creationId xmlns:a16="http://schemas.microsoft.com/office/drawing/2014/main" id="{321B8F5D-11BD-A141-AA72-D1BCB690E326}"/>
              </a:ext>
            </a:extLst>
          </p:cNvPr>
          <p:cNvSpPr txBox="1">
            <a:spLocks/>
          </p:cNvSpPr>
          <p:nvPr/>
        </p:nvSpPr>
        <p:spPr>
          <a:xfrm>
            <a:off x="8456376" y="6314261"/>
            <a:ext cx="2456590" cy="49840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400" dirty="0">
                <a:highlight>
                  <a:srgbClr val="FFFF00"/>
                </a:highlight>
              </a:rPr>
              <a:t>Index</a:t>
            </a:r>
            <a:r>
              <a:rPr lang="en-US" sz="1400" dirty="0"/>
              <a:t>      </a:t>
            </a:r>
            <a:r>
              <a:rPr lang="en-US" sz="1400" dirty="0">
                <a:highlight>
                  <a:srgbClr val="00FFFF"/>
                </a:highlight>
              </a:rPr>
              <a:t>Calculated</a:t>
            </a:r>
            <a:endParaRPr lang="en-US" sz="1400" dirty="0"/>
          </a:p>
        </p:txBody>
      </p:sp>
      <p:pic>
        <p:nvPicPr>
          <p:cNvPr id="22" name="Picture 21">
            <a:extLst>
              <a:ext uri="{FF2B5EF4-FFF2-40B4-BE49-F238E27FC236}">
                <a16:creationId xmlns:a16="http://schemas.microsoft.com/office/drawing/2014/main" id="{FF4C4F74-7379-BB49-9793-F1FE120A385A}"/>
              </a:ext>
            </a:extLst>
          </p:cNvPr>
          <p:cNvPicPr>
            <a:picLocks noChangeAspect="1"/>
          </p:cNvPicPr>
          <p:nvPr/>
        </p:nvPicPr>
        <p:blipFill>
          <a:blip r:embed="rId3"/>
          <a:stretch>
            <a:fillRect/>
          </a:stretch>
        </p:blipFill>
        <p:spPr>
          <a:xfrm>
            <a:off x="369575" y="1611142"/>
            <a:ext cx="3876215" cy="5246858"/>
          </a:xfrm>
          <a:prstGeom prst="rect">
            <a:avLst/>
          </a:prstGeom>
        </p:spPr>
      </p:pic>
    </p:spTree>
    <p:extLst>
      <p:ext uri="{BB962C8B-B14F-4D97-AF65-F5344CB8AC3E}">
        <p14:creationId xmlns:p14="http://schemas.microsoft.com/office/powerpoint/2010/main" val="1189963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{09F5E60B-7AD5-5741-8950-6550E9948EB8}tf10001070</Template>
  <TotalTime>967</TotalTime>
  <Words>1342</Words>
  <Application>Microsoft Macintosh PowerPoint</Application>
  <PresentationFormat>Widescreen</PresentationFormat>
  <Paragraphs>129</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Canada in the 21st century: A macroeconomic analysis by province/territory</vt:lpstr>
      <vt:lpstr>1. Project overview  2. Data analysis  3. Data visualization  4. Conclusion</vt:lpstr>
      <vt:lpstr>Executive summary</vt:lpstr>
      <vt:lpstr>Project significance</vt:lpstr>
      <vt:lpstr>Project objective</vt:lpstr>
      <vt:lpstr>1. Project overview  2. Data analysis  3. Data visualization  4. Conclusion</vt:lpstr>
      <vt:lpstr>Data set</vt:lpstr>
      <vt:lpstr>Data analysis</vt:lpstr>
      <vt:lpstr>Data set description</vt:lpstr>
      <vt:lpstr>Research questions</vt:lpstr>
      <vt:lpstr>1. GDP  2. Project Overview  3. Data Visualization  4. Conclusion</vt:lpstr>
      <vt:lpstr>Dashboard live demo</vt:lpstr>
      <vt:lpstr>1. GDP  2. Project Overview  3. Data Visualization  4. Conclusion</vt:lpstr>
      <vt:lpstr>Summary and Conclusion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Gross Domestic Product by Province and Territories </dc:title>
  <dc:creator>Vicens Paneque</dc:creator>
  <cp:lastModifiedBy>Vicens Paneque</cp:lastModifiedBy>
  <cp:revision>48</cp:revision>
  <dcterms:created xsi:type="dcterms:W3CDTF">2021-03-08T23:55:12Z</dcterms:created>
  <dcterms:modified xsi:type="dcterms:W3CDTF">2021-03-21T19:00:50Z</dcterms:modified>
</cp:coreProperties>
</file>