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297217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369349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306538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308147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347764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226960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212108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141215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360743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50837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2820F8-6D6F-4389-8A36-7D2FF4D34335}" type="datetimeFigureOut">
              <a:rPr lang="en-US" smtClean="0"/>
              <a:t>3/14/2017 Tuesday</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657A5-8F29-4CBD-9FA7-6128789FFC70}" type="slidenum">
              <a:rPr lang="en-US" smtClean="0"/>
              <a:t>‹#›</a:t>
            </a:fld>
            <a:endParaRPr lang="en-US"/>
          </a:p>
        </p:txBody>
      </p:sp>
    </p:spTree>
    <p:extLst>
      <p:ext uri="{BB962C8B-B14F-4D97-AF65-F5344CB8AC3E}">
        <p14:creationId xmlns:p14="http://schemas.microsoft.com/office/powerpoint/2010/main" val="72313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820F8-6D6F-4389-8A36-7D2FF4D34335}" type="datetimeFigureOut">
              <a:rPr lang="en-US" smtClean="0"/>
              <a:t>3/14/2017 Tuesday</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657A5-8F29-4CBD-9FA7-6128789FFC70}" type="slidenum">
              <a:rPr lang="en-US" smtClean="0"/>
              <a:t>‹#›</a:t>
            </a:fld>
            <a:endParaRPr lang="en-US"/>
          </a:p>
        </p:txBody>
      </p:sp>
    </p:spTree>
    <p:extLst>
      <p:ext uri="{BB962C8B-B14F-4D97-AF65-F5344CB8AC3E}">
        <p14:creationId xmlns:p14="http://schemas.microsoft.com/office/powerpoint/2010/main" val="311526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1911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Auth</a:t>
            </a:r>
            <a:r>
              <a:rPr lang="en-US" dirty="0" smtClean="0"/>
              <a:t> Sequence</a:t>
            </a:r>
            <a:endParaRPr lang="en-US" dirty="0"/>
          </a:p>
        </p:txBody>
      </p:sp>
      <p:pic>
        <p:nvPicPr>
          <p:cNvPr id="1026" name="Picture 2" descr="http://alvarosanchez.github.io/grails-spring-security-rest/1.5.3/docs/img/rest.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5971" y="0"/>
            <a:ext cx="5120580" cy="6618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226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session?</a:t>
            </a:r>
            <a:endParaRPr lang="en-US" dirty="0"/>
          </a:p>
        </p:txBody>
      </p:sp>
      <p:sp>
        <p:nvSpPr>
          <p:cNvPr id="3" name="Content Placeholder 2"/>
          <p:cNvSpPr>
            <a:spLocks noGrp="1"/>
          </p:cNvSpPr>
          <p:nvPr>
            <p:ph idx="1"/>
          </p:nvPr>
        </p:nvSpPr>
        <p:spPr/>
        <p:txBody>
          <a:bodyPr/>
          <a:lstStyle/>
          <a:p>
            <a:r>
              <a:rPr lang="en-US" b="1" dirty="0"/>
              <a:t>Session</a:t>
            </a:r>
            <a:r>
              <a:rPr lang="en-US" dirty="0"/>
              <a:t> is a conversional state between client and server and it can consists of multiple request and response between client and server. </a:t>
            </a:r>
            <a:endParaRPr lang="en-US" dirty="0" smtClean="0"/>
          </a:p>
          <a:p>
            <a:endParaRPr lang="en-US" dirty="0"/>
          </a:p>
          <a:p>
            <a:r>
              <a:rPr lang="en-US" dirty="0" smtClean="0"/>
              <a:t>Note:</a:t>
            </a:r>
          </a:p>
          <a:p>
            <a:pPr lvl="1"/>
            <a:r>
              <a:rPr lang="en-US" dirty="0" smtClean="0"/>
              <a:t>Http and Web Server are both stateless</a:t>
            </a:r>
          </a:p>
          <a:p>
            <a:pPr lvl="1"/>
            <a:r>
              <a:rPr lang="en-US" dirty="0" smtClean="0"/>
              <a:t>A unique identifier is needed in request and response</a:t>
            </a:r>
            <a:endParaRPr lang="en-US" dirty="0"/>
          </a:p>
        </p:txBody>
      </p:sp>
    </p:spTree>
    <p:extLst>
      <p:ext uri="{BB962C8B-B14F-4D97-AF65-F5344CB8AC3E}">
        <p14:creationId xmlns:p14="http://schemas.microsoft.com/office/powerpoint/2010/main" val="114455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provide session identifier</a:t>
            </a:r>
            <a:endParaRPr lang="en-US" dirty="0"/>
          </a:p>
        </p:txBody>
      </p:sp>
      <p:sp>
        <p:nvSpPr>
          <p:cNvPr id="3" name="Content Placeholder 2"/>
          <p:cNvSpPr>
            <a:spLocks noGrp="1"/>
          </p:cNvSpPr>
          <p:nvPr>
            <p:ph idx="1"/>
          </p:nvPr>
        </p:nvSpPr>
        <p:spPr/>
        <p:txBody>
          <a:bodyPr/>
          <a:lstStyle/>
          <a:p>
            <a:r>
              <a:rPr lang="en-US" dirty="0" smtClean="0"/>
              <a:t>User Authentication – Username and Password</a:t>
            </a:r>
          </a:p>
          <a:p>
            <a:r>
              <a:rPr lang="en-US" dirty="0" smtClean="0"/>
              <a:t>HTML Hidden Field – Needs form submit</a:t>
            </a:r>
          </a:p>
          <a:p>
            <a:r>
              <a:rPr lang="en-US" dirty="0" smtClean="0"/>
              <a:t>URL Rewriting – Append a session identifier parameter</a:t>
            </a:r>
          </a:p>
          <a:p>
            <a:r>
              <a:rPr lang="en-US" dirty="0" smtClean="0"/>
              <a:t>Cookies – browser needs to enable cookie</a:t>
            </a:r>
          </a:p>
          <a:p>
            <a:pPr marL="0" indent="0">
              <a:buNone/>
            </a:pPr>
            <a:endParaRPr lang="en-US" dirty="0" smtClean="0"/>
          </a:p>
          <a:p>
            <a:endParaRPr lang="en-US" dirty="0"/>
          </a:p>
        </p:txBody>
      </p:sp>
    </p:spTree>
    <p:extLst>
      <p:ext uri="{BB962C8B-B14F-4D97-AF65-F5344CB8AC3E}">
        <p14:creationId xmlns:p14="http://schemas.microsoft.com/office/powerpoint/2010/main" val="409936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Traditional Session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Horizontal scalability for cloud native application</a:t>
            </a:r>
          </a:p>
          <a:p>
            <a:pPr lvl="1"/>
            <a:r>
              <a:rPr lang="en-US" dirty="0" smtClean="0"/>
              <a:t>Rebalancing HTTP session limits performance</a:t>
            </a:r>
          </a:p>
          <a:p>
            <a:pPr lvl="1"/>
            <a:r>
              <a:rPr lang="en-US" dirty="0" smtClean="0"/>
              <a:t>Large heap size</a:t>
            </a:r>
          </a:p>
          <a:p>
            <a:r>
              <a:rPr lang="en-US" dirty="0" smtClean="0"/>
              <a:t>Multiple accounts per user</a:t>
            </a:r>
          </a:p>
          <a:p>
            <a:pPr lvl="1"/>
            <a:r>
              <a:rPr lang="en-US" dirty="0" smtClean="0"/>
              <a:t>Log out and log in is tedious </a:t>
            </a:r>
          </a:p>
          <a:p>
            <a:r>
              <a:rPr lang="en-US" dirty="0" smtClean="0"/>
              <a:t>Multi-level security preview</a:t>
            </a:r>
          </a:p>
          <a:p>
            <a:pPr lvl="1"/>
            <a:r>
              <a:rPr lang="en-US" dirty="0" smtClean="0"/>
              <a:t>Can’t switch between roles without logging out</a:t>
            </a:r>
          </a:p>
          <a:p>
            <a:r>
              <a:rPr lang="en-US" dirty="0" smtClean="0"/>
              <a:t>Request over </a:t>
            </a:r>
            <a:r>
              <a:rPr lang="en-US" dirty="0" err="1" smtClean="0"/>
              <a:t>websockets</a:t>
            </a:r>
            <a:r>
              <a:rPr lang="en-US" dirty="0" smtClean="0"/>
              <a:t> don’t keep the http session alive</a:t>
            </a:r>
          </a:p>
          <a:p>
            <a:pPr lvl="1"/>
            <a:r>
              <a:rPr lang="en-US" dirty="0" smtClean="0"/>
              <a:t>Unexpected session out</a:t>
            </a:r>
          </a:p>
          <a:p>
            <a:r>
              <a:rPr lang="en-US" dirty="0" smtClean="0"/>
              <a:t>Accessing session data for non-web requests</a:t>
            </a:r>
          </a:p>
          <a:p>
            <a:pPr lvl="1"/>
            <a:r>
              <a:rPr lang="en-US" dirty="0" smtClean="0"/>
              <a:t>REST API or AMQP messages can’t access http session info</a:t>
            </a:r>
          </a:p>
          <a:p>
            <a:endParaRPr lang="en-US" dirty="0"/>
          </a:p>
        </p:txBody>
      </p:sp>
    </p:spTree>
    <p:extLst>
      <p:ext uri="{BB962C8B-B14F-4D97-AF65-F5344CB8AC3E}">
        <p14:creationId xmlns:p14="http://schemas.microsoft.com/office/powerpoint/2010/main" val="356819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Session</a:t>
            </a:r>
            <a:endParaRPr lang="en-US" dirty="0"/>
          </a:p>
        </p:txBody>
      </p:sp>
      <p:sp>
        <p:nvSpPr>
          <p:cNvPr id="3" name="Content Placeholder 2"/>
          <p:cNvSpPr>
            <a:spLocks noGrp="1"/>
          </p:cNvSpPr>
          <p:nvPr>
            <p:ph idx="1"/>
          </p:nvPr>
        </p:nvSpPr>
        <p:spPr/>
        <p:txBody>
          <a:bodyPr/>
          <a:lstStyle/>
          <a:p>
            <a:r>
              <a:rPr lang="en-US" dirty="0" smtClean="0"/>
              <a:t>Spring Session is easy to:</a:t>
            </a:r>
          </a:p>
          <a:p>
            <a:pPr lvl="1"/>
            <a:r>
              <a:rPr lang="en-US" dirty="0" smtClean="0"/>
              <a:t>Write horizontally scalable cloud native applications</a:t>
            </a:r>
          </a:p>
          <a:p>
            <a:pPr lvl="1"/>
            <a:r>
              <a:rPr lang="en-US" dirty="0" smtClean="0"/>
              <a:t>Offload the storage of the session into specialized external session stores, such as </a:t>
            </a:r>
            <a:r>
              <a:rPr lang="en-US" dirty="0" err="1" smtClean="0"/>
              <a:t>Redis</a:t>
            </a:r>
            <a:r>
              <a:rPr lang="en-US" dirty="0" smtClean="0"/>
              <a:t>.</a:t>
            </a:r>
          </a:p>
          <a:p>
            <a:pPr lvl="1"/>
            <a:r>
              <a:rPr lang="en-US" dirty="0" smtClean="0"/>
              <a:t>Keep the http session alive when users are making requests over </a:t>
            </a:r>
            <a:r>
              <a:rPr lang="en-US" dirty="0" err="1" smtClean="0"/>
              <a:t>WebSocket</a:t>
            </a:r>
            <a:endParaRPr lang="en-US" dirty="0" smtClean="0"/>
          </a:p>
          <a:p>
            <a:pPr lvl="1"/>
            <a:r>
              <a:rPr lang="en-US" dirty="0" smtClean="0"/>
              <a:t>Access session data from non-web request such as JMS message</a:t>
            </a:r>
          </a:p>
          <a:p>
            <a:pPr lvl="1"/>
            <a:r>
              <a:rPr lang="en-US" dirty="0" smtClean="0"/>
              <a:t>Support multiple sessions per browser for a richer user experience</a:t>
            </a:r>
          </a:p>
          <a:p>
            <a:pPr lvl="1"/>
            <a:r>
              <a:rPr lang="en-US" dirty="0" smtClean="0"/>
              <a:t>Control how session ids are exchanged between clients and server, which makes it easy to write Restful API that can extract session id from an http header rather than relying on cookies</a:t>
            </a:r>
            <a:endParaRPr lang="en-US" dirty="0"/>
          </a:p>
        </p:txBody>
      </p:sp>
    </p:spTree>
    <p:extLst>
      <p:ext uri="{BB962C8B-B14F-4D97-AF65-F5344CB8AC3E}">
        <p14:creationId xmlns:p14="http://schemas.microsoft.com/office/powerpoint/2010/main" val="220911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side note:</a:t>
            </a:r>
          </a:p>
          <a:p>
            <a:pPr marL="457200" lvl="1" indent="0">
              <a:buNone/>
            </a:pPr>
            <a:endParaRPr lang="en-US" dirty="0"/>
          </a:p>
          <a:p>
            <a:pPr marL="457200" lvl="1" indent="0">
              <a:buNone/>
            </a:pPr>
            <a:r>
              <a:rPr lang="en-US" dirty="0" smtClean="0"/>
              <a:t>Spring  Session Project does NOT depend on Spring Framework, so you can use it even when you don’t use Spring Framework</a:t>
            </a:r>
            <a:endParaRPr lang="en-US" dirty="0"/>
          </a:p>
        </p:txBody>
      </p:sp>
    </p:spTree>
    <p:extLst>
      <p:ext uri="{BB962C8B-B14F-4D97-AF65-F5344CB8AC3E}">
        <p14:creationId xmlns:p14="http://schemas.microsoft.com/office/powerpoint/2010/main" val="262606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Spring Session Works</a:t>
            </a:r>
            <a:endParaRPr lang="en-US" dirty="0"/>
          </a:p>
        </p:txBody>
      </p:sp>
      <p:sp>
        <p:nvSpPr>
          <p:cNvPr id="3" name="Content Placeholder 2"/>
          <p:cNvSpPr>
            <a:spLocks noGrp="1"/>
          </p:cNvSpPr>
          <p:nvPr>
            <p:ph idx="1"/>
          </p:nvPr>
        </p:nvSpPr>
        <p:spPr/>
        <p:txBody>
          <a:bodyPr/>
          <a:lstStyle/>
          <a:p>
            <a:r>
              <a:rPr lang="en-US" dirty="0" smtClean="0"/>
              <a:t>Two key problems at hand:</a:t>
            </a:r>
          </a:p>
          <a:p>
            <a:pPr lvl="1"/>
            <a:r>
              <a:rPr lang="en-US" dirty="0" smtClean="0"/>
              <a:t>1. How to create a clustered high availability session that can store data reliably and efficiently</a:t>
            </a:r>
          </a:p>
          <a:p>
            <a:pPr lvl="1"/>
            <a:r>
              <a:rPr lang="en-US" dirty="0" smtClean="0"/>
              <a:t>2. How to determine which session instance is associated with which incoming request, whether it is through Http, </a:t>
            </a:r>
            <a:r>
              <a:rPr lang="en-US" dirty="0" err="1" smtClean="0"/>
              <a:t>WebSocket</a:t>
            </a:r>
            <a:r>
              <a:rPr lang="en-US" dirty="0" smtClean="0"/>
              <a:t>, AMQP or any other protocol</a:t>
            </a:r>
            <a:endParaRPr lang="en-US" dirty="0"/>
          </a:p>
        </p:txBody>
      </p:sp>
    </p:spTree>
    <p:extLst>
      <p:ext uri="{BB962C8B-B14F-4D97-AF65-F5344CB8AC3E}">
        <p14:creationId xmlns:p14="http://schemas.microsoft.com/office/powerpoint/2010/main" val="201629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Spring Session Works</a:t>
            </a:r>
            <a:endParaRPr lang="en-US" dirty="0"/>
          </a:p>
        </p:txBody>
      </p:sp>
      <p:sp>
        <p:nvSpPr>
          <p:cNvPr id="3" name="Content Placeholder 2"/>
          <p:cNvSpPr>
            <a:spLocks noGrp="1"/>
          </p:cNvSpPr>
          <p:nvPr>
            <p:ph idx="1"/>
          </p:nvPr>
        </p:nvSpPr>
        <p:spPr/>
        <p:txBody>
          <a:bodyPr/>
          <a:lstStyle/>
          <a:p>
            <a:r>
              <a:rPr lang="en-US" dirty="0" smtClean="0"/>
              <a:t>The first problem is well solved by a variety of data stores such as </a:t>
            </a:r>
            <a:r>
              <a:rPr lang="en-US" dirty="0" err="1" smtClean="0"/>
              <a:t>Redis</a:t>
            </a:r>
            <a:r>
              <a:rPr lang="en-US" dirty="0" smtClean="0"/>
              <a:t>, </a:t>
            </a:r>
            <a:r>
              <a:rPr lang="en-US" dirty="0" err="1" smtClean="0"/>
              <a:t>GemFire</a:t>
            </a:r>
            <a:r>
              <a:rPr lang="en-US" dirty="0" smtClean="0"/>
              <a:t>, Apache Geode and etc. </a:t>
            </a:r>
          </a:p>
          <a:p>
            <a:r>
              <a:rPr lang="en-US" dirty="0" smtClean="0"/>
              <a:t>Spring Session just need to define a standard set of interfaces</a:t>
            </a:r>
          </a:p>
          <a:p>
            <a:pPr lvl="1"/>
            <a:r>
              <a:rPr lang="en-US" i="1" dirty="0" err="1" smtClean="0"/>
              <a:t>org.springframework.session.Session</a:t>
            </a:r>
            <a:r>
              <a:rPr lang="en-US" dirty="0" smtClean="0"/>
              <a:t> is an interface that defines the basic capabilities of a session</a:t>
            </a:r>
          </a:p>
          <a:p>
            <a:pPr lvl="1"/>
            <a:r>
              <a:rPr lang="en-US" i="1" dirty="0" err="1" smtClean="0"/>
              <a:t>org.springframework.session.ExpiringSession</a:t>
            </a:r>
            <a:r>
              <a:rPr lang="en-US" i="1" dirty="0" smtClean="0"/>
              <a:t> </a:t>
            </a:r>
            <a:r>
              <a:rPr lang="en-US" dirty="0" smtClean="0"/>
              <a:t>extends the session interface to determine whether a session is expired</a:t>
            </a:r>
          </a:p>
          <a:p>
            <a:pPr lvl="1"/>
            <a:r>
              <a:rPr lang="en-US" i="1" dirty="0" err="1" smtClean="0"/>
              <a:t>org.springframework.session.SessionRepository</a:t>
            </a:r>
            <a:r>
              <a:rPr lang="en-US" i="1" dirty="0" smtClean="0"/>
              <a:t> </a:t>
            </a:r>
            <a:r>
              <a:rPr lang="en-US" dirty="0" smtClean="0"/>
              <a:t>defines method to create, save, delete and retrieve a session</a:t>
            </a:r>
            <a:endParaRPr lang="en-US" dirty="0"/>
          </a:p>
        </p:txBody>
      </p:sp>
    </p:spTree>
    <p:extLst>
      <p:ext uri="{BB962C8B-B14F-4D97-AF65-F5344CB8AC3E}">
        <p14:creationId xmlns:p14="http://schemas.microsoft.com/office/powerpoint/2010/main" val="426950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Spring Session Works</a:t>
            </a:r>
            <a:endParaRPr lang="en-US" dirty="0"/>
          </a:p>
        </p:txBody>
      </p:sp>
      <p:sp>
        <p:nvSpPr>
          <p:cNvPr id="3" name="Content Placeholder 2"/>
          <p:cNvSpPr>
            <a:spLocks noGrp="1"/>
          </p:cNvSpPr>
          <p:nvPr>
            <p:ph idx="1"/>
          </p:nvPr>
        </p:nvSpPr>
        <p:spPr/>
        <p:txBody>
          <a:bodyPr/>
          <a:lstStyle/>
          <a:p>
            <a:r>
              <a:rPr lang="en-US" dirty="0" smtClean="0"/>
              <a:t>For the second problem, how to associate a request to a specific session instance, is protocol specific. This is because the client and server need to agree on a way to transmit the session id during the request/response cycle.</a:t>
            </a:r>
          </a:p>
          <a:p>
            <a:pPr lvl="1"/>
            <a:r>
              <a:rPr lang="en-US" dirty="0" smtClean="0"/>
              <a:t>Http session can use cookies or headers</a:t>
            </a:r>
          </a:p>
          <a:p>
            <a:pPr lvl="1"/>
            <a:r>
              <a:rPr lang="en-US" dirty="0" smtClean="0"/>
              <a:t>Https can use SSL session id</a:t>
            </a:r>
          </a:p>
          <a:p>
            <a:pPr lvl="1"/>
            <a:r>
              <a:rPr lang="en-US" dirty="0" smtClean="0"/>
              <a:t>JMS can use JMS header</a:t>
            </a:r>
          </a:p>
        </p:txBody>
      </p:sp>
    </p:spTree>
    <p:extLst>
      <p:ext uri="{BB962C8B-B14F-4D97-AF65-F5344CB8AC3E}">
        <p14:creationId xmlns:p14="http://schemas.microsoft.com/office/powerpoint/2010/main" val="1917197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427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Session Management</vt:lpstr>
      <vt:lpstr>What is a session?</vt:lpstr>
      <vt:lpstr>Ways to provide session identifier</vt:lpstr>
      <vt:lpstr>Problems With Traditional Session Management</vt:lpstr>
      <vt:lpstr>Spring Session</vt:lpstr>
      <vt:lpstr>PowerPoint Presentation</vt:lpstr>
      <vt:lpstr>How Spring Session Works</vt:lpstr>
      <vt:lpstr>How Spring Session Works</vt:lpstr>
      <vt:lpstr>How Spring Session Works</vt:lpstr>
      <vt:lpstr>Auth Sequence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Management</dc:title>
  <dc:creator>Le Deng</dc:creator>
  <cp:lastModifiedBy>Le Deng</cp:lastModifiedBy>
  <cp:revision>29</cp:revision>
  <dcterms:created xsi:type="dcterms:W3CDTF">2017-03-14T14:11:22Z</dcterms:created>
  <dcterms:modified xsi:type="dcterms:W3CDTF">2017-03-14T15:48:34Z</dcterms:modified>
</cp:coreProperties>
</file>