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8" r:id="rId4"/>
  </p:sldMasterIdLst>
  <p:notesMasterIdLst>
    <p:notesMasterId r:id="rId33"/>
  </p:notesMasterIdLst>
  <p:handoutMasterIdLst>
    <p:handoutMasterId r:id="rId34"/>
  </p:handoutMasterIdLst>
  <p:sldIdLst>
    <p:sldId id="373" r:id="rId5"/>
    <p:sldId id="394" r:id="rId6"/>
    <p:sldId id="397" r:id="rId7"/>
    <p:sldId id="731" r:id="rId8"/>
    <p:sldId id="739" r:id="rId9"/>
    <p:sldId id="740" r:id="rId10"/>
    <p:sldId id="745" r:id="rId11"/>
    <p:sldId id="746" r:id="rId12"/>
    <p:sldId id="747" r:id="rId13"/>
    <p:sldId id="748" r:id="rId14"/>
    <p:sldId id="749" r:id="rId15"/>
    <p:sldId id="751" r:id="rId16"/>
    <p:sldId id="752" r:id="rId17"/>
    <p:sldId id="753" r:id="rId18"/>
    <p:sldId id="755" r:id="rId19"/>
    <p:sldId id="754" r:id="rId20"/>
    <p:sldId id="756" r:id="rId21"/>
    <p:sldId id="757" r:id="rId22"/>
    <p:sldId id="758" r:id="rId23"/>
    <p:sldId id="744" r:id="rId24"/>
    <p:sldId id="741" r:id="rId25"/>
    <p:sldId id="759" r:id="rId26"/>
    <p:sldId id="742" r:id="rId27"/>
    <p:sldId id="762" r:id="rId28"/>
    <p:sldId id="743" r:id="rId29"/>
    <p:sldId id="760" r:id="rId30"/>
    <p:sldId id="761" r:id="rId31"/>
    <p:sldId id="390" r:id="rId32"/>
  </p:sldIdLst>
  <p:sldSz cx="13439775" cy="7559675"/>
  <p:notesSz cx="6808788" cy="9940925"/>
  <p:embeddedFontLst>
    <p:embeddedFont>
      <p:font typeface="Big Shoulders Display Light" pitchFamily="2" charset="77"/>
      <p:regular r:id="rId35"/>
    </p:embeddedFont>
    <p:embeddedFont>
      <p:font typeface="Poppins" pitchFamily="2" charset="77"/>
      <p:regular r:id="rId36"/>
      <p:bold r:id="rId37"/>
      <p:italic r:id="rId38"/>
      <p:boldItalic r:id="rId39"/>
    </p:embeddedFont>
    <p:embeddedFont>
      <p:font typeface="Poppins Light" pitchFamily="2" charset="77"/>
      <p:regular r:id="rId40"/>
      <p:italic r:id="rId41"/>
    </p:embeddedFont>
    <p:embeddedFont>
      <p:font typeface="Poppins SemiBold" pitchFamily="2" charset="77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486633" rtl="0" eaLnBrk="1" latinLnBrk="0" hangingPunct="1">
      <a:defRPr sz="1916" kern="1200">
        <a:solidFill>
          <a:schemeClr val="tx1"/>
        </a:solidFill>
        <a:latin typeface="+mn-lt"/>
        <a:ea typeface="+mn-ea"/>
        <a:cs typeface="+mn-cs"/>
      </a:defRPr>
    </a:lvl1pPr>
    <a:lvl2pPr marL="486633" algn="l" defTabSz="486633" rtl="0" eaLnBrk="1" latinLnBrk="0" hangingPunct="1">
      <a:defRPr sz="1916" kern="1200">
        <a:solidFill>
          <a:schemeClr val="tx1"/>
        </a:solidFill>
        <a:latin typeface="+mn-lt"/>
        <a:ea typeface="+mn-ea"/>
        <a:cs typeface="+mn-cs"/>
      </a:defRPr>
    </a:lvl2pPr>
    <a:lvl3pPr marL="973267" algn="l" defTabSz="486633" rtl="0" eaLnBrk="1" latinLnBrk="0" hangingPunct="1">
      <a:defRPr sz="1916" kern="1200">
        <a:solidFill>
          <a:schemeClr val="tx1"/>
        </a:solidFill>
        <a:latin typeface="+mn-lt"/>
        <a:ea typeface="+mn-ea"/>
        <a:cs typeface="+mn-cs"/>
      </a:defRPr>
    </a:lvl3pPr>
    <a:lvl4pPr marL="1459900" algn="l" defTabSz="486633" rtl="0" eaLnBrk="1" latinLnBrk="0" hangingPunct="1">
      <a:defRPr sz="1916" kern="1200">
        <a:solidFill>
          <a:schemeClr val="tx1"/>
        </a:solidFill>
        <a:latin typeface="+mn-lt"/>
        <a:ea typeface="+mn-ea"/>
        <a:cs typeface="+mn-cs"/>
      </a:defRPr>
    </a:lvl4pPr>
    <a:lvl5pPr marL="1946534" algn="l" defTabSz="486633" rtl="0" eaLnBrk="1" latinLnBrk="0" hangingPunct="1">
      <a:defRPr sz="1916" kern="1200">
        <a:solidFill>
          <a:schemeClr val="tx1"/>
        </a:solidFill>
        <a:latin typeface="+mn-lt"/>
        <a:ea typeface="+mn-ea"/>
        <a:cs typeface="+mn-cs"/>
      </a:defRPr>
    </a:lvl5pPr>
    <a:lvl6pPr marL="2433167" algn="l" defTabSz="486633" rtl="0" eaLnBrk="1" latinLnBrk="0" hangingPunct="1">
      <a:defRPr sz="1916" kern="1200">
        <a:solidFill>
          <a:schemeClr val="tx1"/>
        </a:solidFill>
        <a:latin typeface="+mn-lt"/>
        <a:ea typeface="+mn-ea"/>
        <a:cs typeface="+mn-cs"/>
      </a:defRPr>
    </a:lvl6pPr>
    <a:lvl7pPr marL="2919800" algn="l" defTabSz="486633" rtl="0" eaLnBrk="1" latinLnBrk="0" hangingPunct="1">
      <a:defRPr sz="1916" kern="1200">
        <a:solidFill>
          <a:schemeClr val="tx1"/>
        </a:solidFill>
        <a:latin typeface="+mn-lt"/>
        <a:ea typeface="+mn-ea"/>
        <a:cs typeface="+mn-cs"/>
      </a:defRPr>
    </a:lvl7pPr>
    <a:lvl8pPr marL="3406434" algn="l" defTabSz="486633" rtl="0" eaLnBrk="1" latinLnBrk="0" hangingPunct="1">
      <a:defRPr sz="1916" kern="1200">
        <a:solidFill>
          <a:schemeClr val="tx1"/>
        </a:solidFill>
        <a:latin typeface="+mn-lt"/>
        <a:ea typeface="+mn-ea"/>
        <a:cs typeface="+mn-cs"/>
      </a:defRPr>
    </a:lvl8pPr>
    <a:lvl9pPr marL="3893067" algn="l" defTabSz="486633" rtl="0" eaLnBrk="1" latinLnBrk="0" hangingPunct="1">
      <a:defRPr sz="191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22" userDrawn="1">
          <p15:clr>
            <a:srgbClr val="A4A3A4"/>
          </p15:clr>
        </p15:guide>
        <p15:guide id="2" pos="1325" userDrawn="1">
          <p15:clr>
            <a:srgbClr val="A4A3A4"/>
          </p15:clr>
        </p15:guide>
        <p15:guide id="3" orient="horz" pos="1723" userDrawn="1">
          <p15:clr>
            <a:srgbClr val="A4A3A4"/>
          </p15:clr>
        </p15:guide>
        <p15:guide id="4" orient="horz" pos="2540" userDrawn="1">
          <p15:clr>
            <a:srgbClr val="A4A3A4"/>
          </p15:clr>
        </p15:guide>
        <p15:guide id="5" orient="horz" pos="3243" userDrawn="1">
          <p15:clr>
            <a:srgbClr val="A4A3A4"/>
          </p15:clr>
        </p15:guide>
        <p15:guide id="6" pos="8110" userDrawn="1">
          <p15:clr>
            <a:srgbClr val="A4A3A4"/>
          </p15:clr>
        </p15:guide>
        <p15:guide id="7" pos="3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INE VIKELAS" initials="SV" lastIdx="1" clrIdx="0">
    <p:extLst>
      <p:ext uri="{19B8F6BF-5375-455C-9EA6-DF929625EA0E}">
        <p15:presenceInfo xmlns:p15="http://schemas.microsoft.com/office/powerpoint/2012/main" userId="S::svikelas@groupeastek.fr::45fbd361-1d63-4bc7-b6ca-32cf3426b4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7F5EC"/>
    <a:srgbClr val="042326"/>
    <a:srgbClr val="005A64"/>
    <a:srgbClr val="007668"/>
    <a:srgbClr val="006976"/>
    <a:srgbClr val="B2ECD4"/>
    <a:srgbClr val="F2F2F2"/>
    <a:srgbClr val="B3D5CE"/>
    <a:srgbClr val="59C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719"/>
  </p:normalViewPr>
  <p:slideViewPr>
    <p:cSldViewPr snapToGrid="0">
      <p:cViewPr varScale="1">
        <p:scale>
          <a:sx n="102" d="100"/>
          <a:sy n="102" d="100"/>
        </p:scale>
        <p:origin x="200" y="1024"/>
      </p:cViewPr>
      <p:guideLst>
        <p:guide orient="horz" pos="4422"/>
        <p:guide pos="1325"/>
        <p:guide orient="horz" pos="1723"/>
        <p:guide orient="horz" pos="2540"/>
        <p:guide orient="horz" pos="3243"/>
        <p:guide pos="8110"/>
        <p:guide pos="3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E34DB53-7DD2-9F41-9EB5-FA3E6C8B3C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4A9ABE-3F20-C44B-98CA-704351C86C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0FBB6-23F4-DE42-924D-47B6C929BCF6}" type="datetimeFigureOut">
              <a:rPr lang="fr-FR" smtClean="0"/>
              <a:t>21/08/2025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E10D29D-1FCD-2346-81F7-FC453B6CB9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7CAD16-F8FD-284A-B113-7B0C60A06F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5548D-2F8E-F94D-BD17-7D19A2CBAB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53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EFB82-D931-7E48-BE35-81EB615BBB9B}" type="datetimeFigureOut">
              <a:rPr lang="fr-FR" smtClean="0"/>
              <a:t>21/08/2025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AD246-3228-844A-A7C6-FCE82AD001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79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3267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1pPr>
    <a:lvl2pPr marL="486633" algn="l" defTabSz="973267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2pPr>
    <a:lvl3pPr marL="973267" algn="l" defTabSz="973267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3pPr>
    <a:lvl4pPr marL="1459900" algn="l" defTabSz="973267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4pPr>
    <a:lvl5pPr marL="1946534" algn="l" defTabSz="973267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5pPr>
    <a:lvl6pPr marL="2433167" algn="l" defTabSz="973267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6pPr>
    <a:lvl7pPr marL="2919800" algn="l" defTabSz="973267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7pPr>
    <a:lvl8pPr marL="3406434" algn="l" defTabSz="973267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8pPr>
    <a:lvl9pPr marL="3893067" algn="l" defTabSz="973267" rtl="0" eaLnBrk="1" latinLnBrk="0" hangingPunct="1">
      <a:defRPr sz="12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AD246-3228-844A-A7C6-FCE82AD0015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43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26D7E9-1F47-86CF-8397-05238BD14B84}"/>
              </a:ext>
            </a:extLst>
          </p:cNvPr>
          <p:cNvSpPr/>
          <p:nvPr userDrawn="1"/>
        </p:nvSpPr>
        <p:spPr>
          <a:xfrm>
            <a:off x="0" y="-1"/>
            <a:ext cx="13439775" cy="7559675"/>
          </a:xfrm>
          <a:prstGeom prst="rect">
            <a:avLst/>
          </a:prstGeom>
          <a:solidFill>
            <a:srgbClr val="000000"/>
          </a:solidFill>
          <a:ln w="924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fr-FR"/>
          </a:p>
        </p:txBody>
      </p:sp>
      <p:pic>
        <p:nvPicPr>
          <p:cNvPr id="6" name="Image 5" descr="Une image contenant eau, plein air, nature, ciel de nuit&#10;&#10;Description générée automatiquement">
            <a:extLst>
              <a:ext uri="{FF2B5EF4-FFF2-40B4-BE49-F238E27FC236}">
                <a16:creationId xmlns:a16="http://schemas.microsoft.com/office/drawing/2014/main" id="{B4AA5B32-6896-2D16-5153-037DB5C3C9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198"/>
            <a:ext cx="13439775" cy="75598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1467C40-3898-AD10-0408-141C253E18AD}"/>
              </a:ext>
            </a:extLst>
          </p:cNvPr>
          <p:cNvSpPr txBox="1"/>
          <p:nvPr userDrawn="1"/>
        </p:nvSpPr>
        <p:spPr>
          <a:xfrm>
            <a:off x="92469" y="7287157"/>
            <a:ext cx="1703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800" b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C2 – CONTROLLED DIFFUSION </a:t>
            </a:r>
            <a:endParaRPr lang="fr-FR" sz="800" b="1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3" name="Graphique 5">
            <a:extLst>
              <a:ext uri="{FF2B5EF4-FFF2-40B4-BE49-F238E27FC236}">
                <a16:creationId xmlns:a16="http://schemas.microsoft.com/office/drawing/2014/main" id="{8A9A2F53-4ED2-E67F-6E4B-1B4473097C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1468318" y="6764421"/>
            <a:ext cx="1498461" cy="522735"/>
          </a:xfrm>
          <a:prstGeom prst="rect">
            <a:avLst/>
          </a:prstGeom>
        </p:spPr>
      </p:pic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A82A9205-47ED-3794-C104-3A844FD126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1963" y="672264"/>
            <a:ext cx="12513956" cy="1910680"/>
          </a:xfrm>
          <a:prstGeom prst="rect">
            <a:avLst/>
          </a:prstGeom>
        </p:spPr>
        <p:txBody>
          <a:bodyPr lIns="90000" tIns="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3200" cap="all" baseline="0">
                <a:solidFill>
                  <a:schemeClr val="bg1"/>
                </a:solidFill>
                <a:latin typeface="Big Shoulders Display Light" pitchFamily="2" charset="0"/>
              </a:defRPr>
            </a:lvl1pPr>
          </a:lstStyle>
          <a:p>
            <a:pPr lvl="0"/>
            <a:r>
              <a:rPr lang="fr-FR"/>
              <a:t>TITLE</a:t>
            </a:r>
          </a:p>
        </p:txBody>
      </p:sp>
      <p:sp>
        <p:nvSpPr>
          <p:cNvPr id="7" name="Espace réservé du texte 17">
            <a:extLst>
              <a:ext uri="{FF2B5EF4-FFF2-40B4-BE49-F238E27FC236}">
                <a16:creationId xmlns:a16="http://schemas.microsoft.com/office/drawing/2014/main" id="{3F1BABF5-109A-3999-229A-E2F92AD9D3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1963" y="2597322"/>
            <a:ext cx="12514262" cy="419099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8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SUBTITLE</a:t>
            </a:r>
          </a:p>
        </p:txBody>
      </p:sp>
      <p:sp>
        <p:nvSpPr>
          <p:cNvPr id="8" name="Espace réservé du texte 17">
            <a:extLst>
              <a:ext uri="{FF2B5EF4-FFF2-40B4-BE49-F238E27FC236}">
                <a16:creationId xmlns:a16="http://schemas.microsoft.com/office/drawing/2014/main" id="{870585DC-C1B8-821B-CD7C-E410BBDEF4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63" y="3022245"/>
            <a:ext cx="12514262" cy="20500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14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487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_5_CONTR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F9D3DD-8836-808E-0661-2C5AD9A6644B}"/>
              </a:ext>
            </a:extLst>
          </p:cNvPr>
          <p:cNvSpPr/>
          <p:nvPr userDrawn="1"/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rgbClr val="000000"/>
          </a:solidFill>
          <a:ln w="924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fr-FR"/>
          </a:p>
        </p:txBody>
      </p:sp>
      <p:sp>
        <p:nvSpPr>
          <p:cNvPr id="2" name="Sous-titre 2">
            <a:extLst>
              <a:ext uri="{FF2B5EF4-FFF2-40B4-BE49-F238E27FC236}">
                <a16:creationId xmlns:a16="http://schemas.microsoft.com/office/drawing/2014/main" id="{EB2433AB-C0C2-21B8-CB44-8E7B31208107}"/>
              </a:ext>
            </a:extLst>
          </p:cNvPr>
          <p:cNvSpPr txBox="1">
            <a:spLocks/>
          </p:cNvSpPr>
          <p:nvPr userDrawn="1"/>
        </p:nvSpPr>
        <p:spPr>
          <a:xfrm>
            <a:off x="507818" y="482820"/>
            <a:ext cx="1010873" cy="840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algn="ctr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6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  <a:lvl2pPr marL="5039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/>
            </a:lvl2pPr>
            <a:lvl3pPr marL="1007943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/>
            </a:lvl3pPr>
            <a:lvl4pPr marL="1511915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4pPr>
            <a:lvl5pPr marL="2015886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5pPr>
            <a:lvl6pPr marL="2519858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6pPr>
            <a:lvl7pPr marL="3023829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7pPr>
            <a:lvl8pPr marL="3527801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8pPr>
            <a:lvl9pPr marL="40317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9pPr>
          </a:lstStyle>
          <a:p>
            <a:pPr lvl="0"/>
            <a:r>
              <a:rPr lang="fr-FR" sz="8200">
                <a:latin typeface="Big Shoulders Display Light" pitchFamily="2" charset="0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CDEEEA-A8AC-49A1-E761-98CABCB5239B}"/>
              </a:ext>
            </a:extLst>
          </p:cNvPr>
          <p:cNvSpPr/>
          <p:nvPr userDrawn="1"/>
        </p:nvSpPr>
        <p:spPr>
          <a:xfrm rot="5400000">
            <a:off x="1533777" y="993391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E8DD618B-E76C-334B-9A3D-758F4A8FAD9A}"/>
              </a:ext>
            </a:extLst>
          </p:cNvPr>
          <p:cNvSpPr txBox="1">
            <a:spLocks/>
          </p:cNvSpPr>
          <p:nvPr userDrawn="1"/>
        </p:nvSpPr>
        <p:spPr>
          <a:xfrm>
            <a:off x="507818" y="1806712"/>
            <a:ext cx="1010873" cy="840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algn="ctr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6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  <a:lvl2pPr marL="5039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/>
            </a:lvl2pPr>
            <a:lvl3pPr marL="1007943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/>
            </a:lvl3pPr>
            <a:lvl4pPr marL="1511915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4pPr>
            <a:lvl5pPr marL="2015886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5pPr>
            <a:lvl6pPr marL="2519858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6pPr>
            <a:lvl7pPr marL="3023829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7pPr>
            <a:lvl8pPr marL="3527801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8pPr>
            <a:lvl9pPr marL="40317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9pPr>
          </a:lstStyle>
          <a:p>
            <a:pPr lvl="0"/>
            <a:r>
              <a:rPr lang="fr-FR" sz="8200">
                <a:latin typeface="Big Shoulders Display Light" pitchFamily="2" charset="0"/>
              </a:rPr>
              <a:t>2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B5579F58-C192-571A-F4F4-22C11883034C}"/>
              </a:ext>
            </a:extLst>
          </p:cNvPr>
          <p:cNvSpPr txBox="1">
            <a:spLocks/>
          </p:cNvSpPr>
          <p:nvPr userDrawn="1"/>
        </p:nvSpPr>
        <p:spPr>
          <a:xfrm>
            <a:off x="507818" y="3130603"/>
            <a:ext cx="1010873" cy="840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algn="ctr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6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  <a:lvl2pPr marL="5039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/>
            </a:lvl2pPr>
            <a:lvl3pPr marL="1007943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/>
            </a:lvl3pPr>
            <a:lvl4pPr marL="1511915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4pPr>
            <a:lvl5pPr marL="2015886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5pPr>
            <a:lvl6pPr marL="2519858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6pPr>
            <a:lvl7pPr marL="3023829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7pPr>
            <a:lvl8pPr marL="3527801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8pPr>
            <a:lvl9pPr marL="40317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9pPr>
          </a:lstStyle>
          <a:p>
            <a:pPr lvl="0"/>
            <a:r>
              <a:rPr lang="fr-FR" sz="8200">
                <a:latin typeface="Big Shoulders Display Light" pitchFamily="2" charset="0"/>
              </a:rPr>
              <a:t>3</a:t>
            </a:r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F1BD92A6-8080-27AD-B24E-21CE58B6BC15}"/>
              </a:ext>
            </a:extLst>
          </p:cNvPr>
          <p:cNvSpPr txBox="1">
            <a:spLocks/>
          </p:cNvSpPr>
          <p:nvPr userDrawn="1"/>
        </p:nvSpPr>
        <p:spPr>
          <a:xfrm>
            <a:off x="507818" y="4461368"/>
            <a:ext cx="1010873" cy="840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algn="ctr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6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  <a:lvl2pPr marL="5039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/>
            </a:lvl2pPr>
            <a:lvl3pPr marL="1007943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/>
            </a:lvl3pPr>
            <a:lvl4pPr marL="1511915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4pPr>
            <a:lvl5pPr marL="2015886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5pPr>
            <a:lvl6pPr marL="2519858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6pPr>
            <a:lvl7pPr marL="3023829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7pPr>
            <a:lvl8pPr marL="3527801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8pPr>
            <a:lvl9pPr marL="40317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9pPr>
          </a:lstStyle>
          <a:p>
            <a:pPr lvl="0"/>
            <a:r>
              <a:rPr lang="fr-FR" sz="8200">
                <a:latin typeface="Big Shoulders Display Light" pitchFamily="2" charset="0"/>
              </a:rPr>
              <a:t>4</a:t>
            </a:r>
          </a:p>
        </p:txBody>
      </p:sp>
      <p:sp>
        <p:nvSpPr>
          <p:cNvPr id="21" name="Sous-titre 2">
            <a:extLst>
              <a:ext uri="{FF2B5EF4-FFF2-40B4-BE49-F238E27FC236}">
                <a16:creationId xmlns:a16="http://schemas.microsoft.com/office/drawing/2014/main" id="{9A405FEC-A10E-4A67-3554-CE5C5AE194F1}"/>
              </a:ext>
            </a:extLst>
          </p:cNvPr>
          <p:cNvSpPr txBox="1">
            <a:spLocks/>
          </p:cNvSpPr>
          <p:nvPr userDrawn="1"/>
        </p:nvSpPr>
        <p:spPr>
          <a:xfrm>
            <a:off x="507818" y="5785285"/>
            <a:ext cx="1010873" cy="840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algn="ctr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6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  <a:lvl2pPr marL="5039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/>
            </a:lvl2pPr>
            <a:lvl3pPr marL="1007943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/>
            </a:lvl3pPr>
            <a:lvl4pPr marL="1511915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4pPr>
            <a:lvl5pPr marL="2015886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5pPr>
            <a:lvl6pPr marL="2519858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6pPr>
            <a:lvl7pPr marL="3023829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7pPr>
            <a:lvl8pPr marL="3527801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8pPr>
            <a:lvl9pPr marL="40317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9pPr>
          </a:lstStyle>
          <a:p>
            <a:pPr lvl="0"/>
            <a:r>
              <a:rPr lang="fr-FR" sz="8200">
                <a:latin typeface="Big Shoulders Display Light" pitchFamily="2" charset="0"/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B11632-2AF3-F6D9-815F-21F575D2D28D}"/>
              </a:ext>
            </a:extLst>
          </p:cNvPr>
          <p:cNvSpPr/>
          <p:nvPr userDrawn="1"/>
        </p:nvSpPr>
        <p:spPr>
          <a:xfrm rot="5400000">
            <a:off x="1533777" y="2317284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3A5616-8D44-6F05-4BB8-CD36CC7FF596}"/>
              </a:ext>
            </a:extLst>
          </p:cNvPr>
          <p:cNvSpPr/>
          <p:nvPr userDrawn="1"/>
        </p:nvSpPr>
        <p:spPr>
          <a:xfrm rot="5400000">
            <a:off x="1533777" y="3646811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DD4C60-96F3-22E9-A979-1CCD66712B3B}"/>
              </a:ext>
            </a:extLst>
          </p:cNvPr>
          <p:cNvSpPr/>
          <p:nvPr userDrawn="1"/>
        </p:nvSpPr>
        <p:spPr>
          <a:xfrm rot="5400000">
            <a:off x="1533776" y="4971940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D9CF65-8769-36FA-642A-5441BBFEA6B5}"/>
              </a:ext>
            </a:extLst>
          </p:cNvPr>
          <p:cNvSpPr/>
          <p:nvPr userDrawn="1"/>
        </p:nvSpPr>
        <p:spPr>
          <a:xfrm rot="5400000">
            <a:off x="1533775" y="6295856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4A0360-CB78-AC61-6F37-A90E631E6587}"/>
              </a:ext>
            </a:extLst>
          </p:cNvPr>
          <p:cNvSpPr txBox="1"/>
          <p:nvPr userDrawn="1"/>
        </p:nvSpPr>
        <p:spPr>
          <a:xfrm>
            <a:off x="92468" y="7291101"/>
            <a:ext cx="3449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800" b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C2 – CONTROLLED DIFFUSION </a:t>
            </a:r>
            <a:endParaRPr lang="fr-FR" sz="800" b="1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" name="Espace réservé du contenu 30">
            <a:extLst>
              <a:ext uri="{FF2B5EF4-FFF2-40B4-BE49-F238E27FC236}">
                <a16:creationId xmlns:a16="http://schemas.microsoft.com/office/drawing/2014/main" id="{37B2F207-9B17-C4C2-9268-C9CA6A4570B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89476" y="620522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chemeClr val="bg1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sp>
        <p:nvSpPr>
          <p:cNvPr id="8" name="Espace réservé du contenu 30">
            <a:extLst>
              <a:ext uri="{FF2B5EF4-FFF2-40B4-BE49-F238E27FC236}">
                <a16:creationId xmlns:a16="http://schemas.microsoft.com/office/drawing/2014/main" id="{200B0D8F-CD0C-9EC7-48AB-4FF51E9E2AE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89476" y="1944415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chemeClr val="bg1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sp>
        <p:nvSpPr>
          <p:cNvPr id="9" name="Espace réservé du contenu 30">
            <a:extLst>
              <a:ext uri="{FF2B5EF4-FFF2-40B4-BE49-F238E27FC236}">
                <a16:creationId xmlns:a16="http://schemas.microsoft.com/office/drawing/2014/main" id="{8885BF7F-47FE-CF6F-8AF1-855ED8BACE8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389476" y="3268308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chemeClr val="bg1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sp>
        <p:nvSpPr>
          <p:cNvPr id="10" name="Espace réservé du contenu 30">
            <a:extLst>
              <a:ext uri="{FF2B5EF4-FFF2-40B4-BE49-F238E27FC236}">
                <a16:creationId xmlns:a16="http://schemas.microsoft.com/office/drawing/2014/main" id="{A30C2497-E233-567E-31B0-95D02DFE04D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389476" y="4599071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chemeClr val="bg1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sp>
        <p:nvSpPr>
          <p:cNvPr id="11" name="Espace réservé du contenu 30">
            <a:extLst>
              <a:ext uri="{FF2B5EF4-FFF2-40B4-BE49-F238E27FC236}">
                <a16:creationId xmlns:a16="http://schemas.microsoft.com/office/drawing/2014/main" id="{2D730826-72C6-5FF5-E424-16384F8E550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389476" y="5922987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chemeClr val="bg1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FD905BD-C9D8-6C7A-7A84-9970EA1DD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2604629" y="188071"/>
            <a:ext cx="616548" cy="61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2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_GARDE_DEGRA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162CFB-5B68-F19D-9B31-73DF7215BD17}"/>
              </a:ext>
            </a:extLst>
          </p:cNvPr>
          <p:cNvSpPr/>
          <p:nvPr userDrawn="1"/>
        </p:nvSpPr>
        <p:spPr>
          <a:xfrm rot="10800000">
            <a:off x="1095" y="650"/>
            <a:ext cx="3287859" cy="7559025"/>
          </a:xfrm>
          <a:prstGeom prst="rect">
            <a:avLst/>
          </a:prstGeom>
          <a:gradFill flip="none" rotWithShape="1">
            <a:gsLst>
              <a:gs pos="100000">
                <a:srgbClr val="0BD6BE"/>
              </a:gs>
              <a:gs pos="11000">
                <a:srgbClr val="00000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pic>
        <p:nvPicPr>
          <p:cNvPr id="4" name="Image 3" descr="Une image contenant toile, nuit&#10;&#10;Description générée automatiquement">
            <a:extLst>
              <a:ext uri="{FF2B5EF4-FFF2-40B4-BE49-F238E27FC236}">
                <a16:creationId xmlns:a16="http://schemas.microsoft.com/office/drawing/2014/main" id="{F380361B-CF1E-8C35-CE6A-6176E5DA35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4998" y="0"/>
            <a:ext cx="3443953" cy="7559675"/>
          </a:xfrm>
          <a:prstGeom prst="rect">
            <a:avLst/>
          </a:prstGeom>
        </p:spPr>
      </p:pic>
      <p:sp>
        <p:nvSpPr>
          <p:cNvPr id="5" name="Espace réservé du texte 9">
            <a:extLst>
              <a:ext uri="{FF2B5EF4-FFF2-40B4-BE49-F238E27FC236}">
                <a16:creationId xmlns:a16="http://schemas.microsoft.com/office/drawing/2014/main" id="{10BD7F14-C092-AA5D-F5D9-603471C422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9531" y="1196180"/>
            <a:ext cx="1550988" cy="51673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20000" b="0" kern="1200" dirty="0">
                <a:solidFill>
                  <a:schemeClr val="bg1"/>
                </a:solidFill>
                <a:latin typeface="Big Shoulders Display Light" pitchFamily="2" charset="0"/>
                <a:ea typeface="+mn-ea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140E56-77AE-1D45-964A-409DEA4CA671}"/>
              </a:ext>
            </a:extLst>
          </p:cNvPr>
          <p:cNvSpPr txBox="1"/>
          <p:nvPr userDrawn="1"/>
        </p:nvSpPr>
        <p:spPr>
          <a:xfrm>
            <a:off x="92468" y="7291101"/>
            <a:ext cx="3449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800" b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C2 – CONTROLLED DIFFUSION </a:t>
            </a:r>
            <a:endParaRPr lang="fr-FR" sz="800" b="1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Espace réservé du contenu 30">
            <a:extLst>
              <a:ext uri="{FF2B5EF4-FFF2-40B4-BE49-F238E27FC236}">
                <a16:creationId xmlns:a16="http://schemas.microsoft.com/office/drawing/2014/main" id="{5A4F971F-18EE-B63D-D304-70F6D69F1AB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965575" y="3384109"/>
            <a:ext cx="8483328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600" cap="all" baseline="0">
                <a:solidFill>
                  <a:srgbClr val="000000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40267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_GARDE_PHOT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ointe de VTT avec brouillard">
            <a:extLst>
              <a:ext uri="{FF2B5EF4-FFF2-40B4-BE49-F238E27FC236}">
                <a16:creationId xmlns:a16="http://schemas.microsoft.com/office/drawing/2014/main" id="{38E957BF-DE49-559F-8D18-CF5A86C58E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" y="-325"/>
            <a:ext cx="13439422" cy="7559675"/>
          </a:xfrm>
          <a:prstGeom prst="rect">
            <a:avLst/>
          </a:prstGeom>
        </p:spPr>
      </p:pic>
      <p:sp>
        <p:nvSpPr>
          <p:cNvPr id="7" name="Espace réservé du texte 11">
            <a:extLst>
              <a:ext uri="{FF2B5EF4-FFF2-40B4-BE49-F238E27FC236}">
                <a16:creationId xmlns:a16="http://schemas.microsoft.com/office/drawing/2014/main" id="{D04E779C-D085-8B40-F5A9-900CF6953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1963" y="506469"/>
            <a:ext cx="12010864" cy="90967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6600" cap="all" baseline="0">
                <a:solidFill>
                  <a:srgbClr val="000000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EEC8667-E2E9-A297-EFF5-818F1297088F}"/>
              </a:ext>
            </a:extLst>
          </p:cNvPr>
          <p:cNvSpPr txBox="1"/>
          <p:nvPr userDrawn="1"/>
        </p:nvSpPr>
        <p:spPr>
          <a:xfrm>
            <a:off x="92468" y="7291101"/>
            <a:ext cx="3449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800" b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C2 – CONTROLLED DIFFUSION </a:t>
            </a:r>
            <a:endParaRPr lang="fr-FR" sz="800" b="1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038786-F492-A794-73DB-D9A9152ECA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2604629" y="188071"/>
            <a:ext cx="616548" cy="61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99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_GARDE_PHOTO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696C42E-9D81-2328-DD91-5969C14B9C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6" y="-162"/>
            <a:ext cx="13439422" cy="755967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43BD38A-67DD-8DED-848A-F2276943FC61}"/>
              </a:ext>
            </a:extLst>
          </p:cNvPr>
          <p:cNvSpPr txBox="1"/>
          <p:nvPr userDrawn="1"/>
        </p:nvSpPr>
        <p:spPr>
          <a:xfrm>
            <a:off x="92468" y="7291101"/>
            <a:ext cx="3449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800" b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C2 – CONTROLLED DIFFUSION </a:t>
            </a:r>
            <a:endParaRPr lang="fr-FR" sz="800" b="1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Espace réservé du texte 11">
            <a:extLst>
              <a:ext uri="{FF2B5EF4-FFF2-40B4-BE49-F238E27FC236}">
                <a16:creationId xmlns:a16="http://schemas.microsoft.com/office/drawing/2014/main" id="{4C3FA5B1-66A1-0FBA-8242-1816DBB733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1963" y="506469"/>
            <a:ext cx="12010864" cy="90967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6600" cap="all" baseline="0">
                <a:solidFill>
                  <a:schemeClr val="bg1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E633FC-CB1F-E3A6-CC1D-2FFCA6860C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2604629" y="188071"/>
            <a:ext cx="616548" cy="61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10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6534EC-D2B0-9F23-A0E8-83518994B83E}"/>
              </a:ext>
            </a:extLst>
          </p:cNvPr>
          <p:cNvSpPr/>
          <p:nvPr userDrawn="1"/>
        </p:nvSpPr>
        <p:spPr>
          <a:xfrm rot="10800000">
            <a:off x="176" y="0"/>
            <a:ext cx="3737839" cy="88371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003EA3A9-91B2-4BF0-8311-7207612A40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284848"/>
            <a:ext cx="12159251" cy="92333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5200" b="0" cap="all" baseline="0">
                <a:solidFill>
                  <a:srgbClr val="000000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E7319443-AD19-AB72-0B0C-73B2E877A6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1992312"/>
            <a:ext cx="12792075" cy="5157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rgbClr val="000000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498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6534EC-D2B0-9F23-A0E8-83518994B83E}"/>
              </a:ext>
            </a:extLst>
          </p:cNvPr>
          <p:cNvSpPr/>
          <p:nvPr userDrawn="1"/>
        </p:nvSpPr>
        <p:spPr>
          <a:xfrm rot="10800000">
            <a:off x="176" y="0"/>
            <a:ext cx="3737839" cy="88371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E7319443-AD19-AB72-0B0C-73B2E877A6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1992312"/>
            <a:ext cx="12792075" cy="5157010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800" b="0">
                <a:solidFill>
                  <a:srgbClr val="000000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  <a:lvl2pPr marL="685766" indent="-228589">
              <a:buFont typeface="Wingdings" panose="05000000000000000000" pitchFamily="2" charset="2"/>
              <a:buChar char="§"/>
              <a:defRPr lang="fr-FR" sz="1600" b="0" kern="1200" dirty="0" smtClean="0">
                <a:solidFill>
                  <a:srgbClr val="000000"/>
                </a:solidFill>
                <a:latin typeface="Poppins Light" panose="00000400000000000000" pitchFamily="2" charset="0"/>
                <a:ea typeface="+mn-ea"/>
                <a:cs typeface="Poppins Light" panose="00000400000000000000" pitchFamily="2" charset="0"/>
              </a:defRPr>
            </a:lvl2pPr>
            <a:lvl3pPr marL="1200104" indent="-285750">
              <a:buFont typeface="Wingdings" panose="05000000000000000000" pitchFamily="2" charset="2"/>
              <a:buChar char="§"/>
              <a:defRPr lang="fr-FR" sz="1400" b="0" kern="1200" dirty="0" smtClean="0">
                <a:solidFill>
                  <a:srgbClr val="000000"/>
                </a:solidFill>
                <a:latin typeface="Poppins Light" panose="00000400000000000000" pitchFamily="2" charset="0"/>
                <a:ea typeface="+mn-ea"/>
                <a:cs typeface="Poppins Light" panose="00000400000000000000" pitchFamily="2" charset="0"/>
              </a:defRPr>
            </a:lvl3pPr>
            <a:lvl4pPr marL="1657281" indent="-285750">
              <a:buFont typeface="Wingdings" panose="05000000000000000000" pitchFamily="2" charset="2"/>
              <a:buChar char="§"/>
              <a:defRPr lang="fr-FR" sz="1200" b="0" kern="1200" dirty="0" smtClean="0">
                <a:solidFill>
                  <a:srgbClr val="000000"/>
                </a:solidFill>
                <a:latin typeface="Poppins Light" panose="00000400000000000000" pitchFamily="2" charset="0"/>
                <a:ea typeface="+mn-ea"/>
                <a:cs typeface="Poppins Light" panose="00000400000000000000" pitchFamily="2" charset="0"/>
              </a:defRPr>
            </a:lvl4pPr>
          </a:lstStyle>
          <a:p>
            <a:pPr lvl="0"/>
            <a:r>
              <a:rPr lang="fr-FR" err="1"/>
              <a:t>Text</a:t>
            </a:r>
            <a:endParaRPr lang="fr-FR"/>
          </a:p>
          <a:p>
            <a:pPr lvl="1"/>
            <a:r>
              <a:rPr lang="fr-FR" err="1"/>
              <a:t>Text</a:t>
            </a:r>
            <a:endParaRPr lang="fr-FR"/>
          </a:p>
          <a:p>
            <a:pPr lvl="2"/>
            <a:r>
              <a:rPr lang="fr-FR" err="1"/>
              <a:t>Text</a:t>
            </a:r>
            <a:endParaRPr lang="fr-FR"/>
          </a:p>
          <a:p>
            <a:pPr lvl="3"/>
            <a:r>
              <a:rPr lang="fr-FR" err="1"/>
              <a:t>Text</a:t>
            </a:r>
            <a:endParaRPr lang="fr-FR"/>
          </a:p>
        </p:txBody>
      </p:sp>
      <p:sp>
        <p:nvSpPr>
          <p:cNvPr id="2" name="Espace réservé du texte 23">
            <a:extLst>
              <a:ext uri="{FF2B5EF4-FFF2-40B4-BE49-F238E27FC236}">
                <a16:creationId xmlns:a16="http://schemas.microsoft.com/office/drawing/2014/main" id="{48BA5A29-3660-7256-A00A-A36301E657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284848"/>
            <a:ext cx="12159251" cy="89255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5200" b="0" cap="all" baseline="0">
                <a:solidFill>
                  <a:srgbClr val="000000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932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paysage, nuage, ciel, montagne&#10;&#10;Description générée automatiquement">
            <a:extLst>
              <a:ext uri="{FF2B5EF4-FFF2-40B4-BE49-F238E27FC236}">
                <a16:creationId xmlns:a16="http://schemas.microsoft.com/office/drawing/2014/main" id="{F736617C-EE56-374A-B1AA-9940132B50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" y="5018429"/>
            <a:ext cx="13439422" cy="25412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6534EC-D2B0-9F23-A0E8-83518994B83E}"/>
              </a:ext>
            </a:extLst>
          </p:cNvPr>
          <p:cNvSpPr/>
          <p:nvPr userDrawn="1"/>
        </p:nvSpPr>
        <p:spPr>
          <a:xfrm rot="10800000">
            <a:off x="176" y="0"/>
            <a:ext cx="3737839" cy="88371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E7319443-AD19-AB72-0B0C-73B2E877A6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1992312"/>
            <a:ext cx="12796838" cy="29171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000000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D3224A-E1A2-4489-4A5D-438D46B72594}"/>
              </a:ext>
            </a:extLst>
          </p:cNvPr>
          <p:cNvSpPr txBox="1"/>
          <p:nvPr userDrawn="1"/>
        </p:nvSpPr>
        <p:spPr>
          <a:xfrm>
            <a:off x="92468" y="7291101"/>
            <a:ext cx="3449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800" b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C2 – CONTROLLED DIFFUSION </a:t>
            </a:r>
            <a:endParaRPr lang="fr-FR" sz="800" b="1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Espace réservé du texte 23">
            <a:extLst>
              <a:ext uri="{FF2B5EF4-FFF2-40B4-BE49-F238E27FC236}">
                <a16:creationId xmlns:a16="http://schemas.microsoft.com/office/drawing/2014/main" id="{D7A97E73-8E83-4372-17CB-7AA0B928BC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284848"/>
            <a:ext cx="12159251" cy="89255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5200" b="0" cap="all" baseline="0">
                <a:solidFill>
                  <a:srgbClr val="000000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73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age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A875796-1E0B-AC8E-7D8B-103036EEBA0C}"/>
              </a:ext>
            </a:extLst>
          </p:cNvPr>
          <p:cNvSpPr/>
          <p:nvPr userDrawn="1"/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rgbClr val="000000"/>
          </a:solidFill>
          <a:ln w="924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E6A6A-B14F-B53A-E5F3-8438F96CCD59}"/>
              </a:ext>
            </a:extLst>
          </p:cNvPr>
          <p:cNvSpPr/>
          <p:nvPr userDrawn="1"/>
        </p:nvSpPr>
        <p:spPr>
          <a:xfrm rot="10800000">
            <a:off x="176" y="0"/>
            <a:ext cx="3737839" cy="88371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12" name="Espace réservé du texte 26">
            <a:extLst>
              <a:ext uri="{FF2B5EF4-FFF2-40B4-BE49-F238E27FC236}">
                <a16:creationId xmlns:a16="http://schemas.microsoft.com/office/drawing/2014/main" id="{46103224-2E7D-D6A5-AF72-2FE9E40FCD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8138" y="1992312"/>
            <a:ext cx="12763500" cy="51570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pPr lvl="0"/>
            <a:r>
              <a:rPr lang="fr-FR" err="1"/>
              <a:t>Text</a:t>
            </a:r>
            <a:endParaRPr lang="fr-FR"/>
          </a:p>
        </p:txBody>
      </p:sp>
      <p:sp>
        <p:nvSpPr>
          <p:cNvPr id="3" name="Espace réservé du texte 23">
            <a:extLst>
              <a:ext uri="{FF2B5EF4-FFF2-40B4-BE49-F238E27FC236}">
                <a16:creationId xmlns:a16="http://schemas.microsoft.com/office/drawing/2014/main" id="{AC9665FD-9794-7E4B-35DF-7533DD079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284848"/>
            <a:ext cx="12159251" cy="89255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5200" b="0" cap="all" baseline="0">
                <a:solidFill>
                  <a:schemeClr val="bg1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A87D7D-479D-A8A7-8382-B534D6A17B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2604629" y="188071"/>
            <a:ext cx="616548" cy="6165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76E1DCE-751B-1615-6D21-9D9213E7406F}"/>
              </a:ext>
            </a:extLst>
          </p:cNvPr>
          <p:cNvSpPr txBox="1"/>
          <p:nvPr userDrawn="1"/>
        </p:nvSpPr>
        <p:spPr>
          <a:xfrm>
            <a:off x="92468" y="7291101"/>
            <a:ext cx="3449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800" b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C2 – CONTROLLED DIFFUSION </a:t>
            </a:r>
            <a:endParaRPr lang="fr-FR" sz="800" b="1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1865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8A7780B-93A2-6516-9715-6BFE37D605AB}"/>
              </a:ext>
            </a:extLst>
          </p:cNvPr>
          <p:cNvSpPr/>
          <p:nvPr userDrawn="1"/>
        </p:nvSpPr>
        <p:spPr>
          <a:xfrm rot="10800000">
            <a:off x="176" y="0"/>
            <a:ext cx="3737839" cy="88371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2" name="Espace réservé du texte 23">
            <a:extLst>
              <a:ext uri="{FF2B5EF4-FFF2-40B4-BE49-F238E27FC236}">
                <a16:creationId xmlns:a16="http://schemas.microsoft.com/office/drawing/2014/main" id="{E9ACC32C-98AC-DC73-F7E3-95D14DE9E5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284848"/>
            <a:ext cx="12159251" cy="89255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5200" b="0" cap="all" baseline="0">
                <a:solidFill>
                  <a:srgbClr val="000000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852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_CONTR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47D7CF-BE3F-CBA2-7333-52D389DC3515}"/>
              </a:ext>
            </a:extLst>
          </p:cNvPr>
          <p:cNvSpPr/>
          <p:nvPr userDrawn="1"/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rgbClr val="000000"/>
          </a:solidFill>
          <a:ln w="924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C424EE-913C-0D38-8777-16D50FEAC266}"/>
              </a:ext>
            </a:extLst>
          </p:cNvPr>
          <p:cNvSpPr/>
          <p:nvPr userDrawn="1"/>
        </p:nvSpPr>
        <p:spPr>
          <a:xfrm rot="10800000">
            <a:off x="176" y="0"/>
            <a:ext cx="3737839" cy="88371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BC51BB3-F1B2-708C-2B13-104DB88B03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2604629" y="188071"/>
            <a:ext cx="616548" cy="616548"/>
          </a:xfrm>
          <a:prstGeom prst="rect">
            <a:avLst/>
          </a:prstGeom>
        </p:spPr>
      </p:pic>
      <p:sp>
        <p:nvSpPr>
          <p:cNvPr id="4" name="Espace réservé du texte 23">
            <a:extLst>
              <a:ext uri="{FF2B5EF4-FFF2-40B4-BE49-F238E27FC236}">
                <a16:creationId xmlns:a16="http://schemas.microsoft.com/office/drawing/2014/main" id="{F069BA44-612A-8CA7-76EB-46CF19C6C3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284848"/>
            <a:ext cx="12159251" cy="89255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5200" b="0" cap="all" baseline="0">
                <a:solidFill>
                  <a:schemeClr val="bg1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11CBAD-12B7-7867-44E6-35EE435F12C3}"/>
              </a:ext>
            </a:extLst>
          </p:cNvPr>
          <p:cNvSpPr txBox="1"/>
          <p:nvPr userDrawn="1"/>
        </p:nvSpPr>
        <p:spPr>
          <a:xfrm>
            <a:off x="92468" y="7291101"/>
            <a:ext cx="3449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800" b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C2 – CONTROLLED DIFFUSION </a:t>
            </a:r>
            <a:endParaRPr lang="fr-FR" sz="800" b="1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1432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UVERTUR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Collines noires et blanches">
            <a:extLst>
              <a:ext uri="{FF2B5EF4-FFF2-40B4-BE49-F238E27FC236}">
                <a16:creationId xmlns:a16="http://schemas.microsoft.com/office/drawing/2014/main" id="{E5B3DBA2-C97E-3E8E-5753-458FD045B8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3439775" cy="75596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8F382F3-71A5-5497-D330-4EFE40C79EDE}"/>
              </a:ext>
            </a:extLst>
          </p:cNvPr>
          <p:cNvSpPr txBox="1"/>
          <p:nvPr userDrawn="1"/>
        </p:nvSpPr>
        <p:spPr>
          <a:xfrm>
            <a:off x="92469" y="7287157"/>
            <a:ext cx="1703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800" b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C2 – CONTROLLED DIFFUSION </a:t>
            </a:r>
            <a:endParaRPr lang="fr-FR" sz="800" b="1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7" name="Graphique 5">
            <a:extLst>
              <a:ext uri="{FF2B5EF4-FFF2-40B4-BE49-F238E27FC236}">
                <a16:creationId xmlns:a16="http://schemas.microsoft.com/office/drawing/2014/main" id="{E1B4B6FF-BA4D-69CA-5267-2B82347730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1468318" y="6764421"/>
            <a:ext cx="1498461" cy="522735"/>
          </a:xfrm>
          <a:prstGeom prst="rect">
            <a:avLst/>
          </a:prstGeom>
        </p:spPr>
      </p:pic>
      <p:sp>
        <p:nvSpPr>
          <p:cNvPr id="3" name="Espace réservé du texte 11">
            <a:extLst>
              <a:ext uri="{FF2B5EF4-FFF2-40B4-BE49-F238E27FC236}">
                <a16:creationId xmlns:a16="http://schemas.microsoft.com/office/drawing/2014/main" id="{1AE7C31A-3C95-8CE4-8BFF-0C4DD66476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1963" y="672264"/>
            <a:ext cx="12513956" cy="1910680"/>
          </a:xfrm>
          <a:prstGeom prst="rect">
            <a:avLst/>
          </a:prstGeom>
        </p:spPr>
        <p:txBody>
          <a:bodyPr lIns="90000" tIns="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3200" cap="all" baseline="0">
                <a:solidFill>
                  <a:srgbClr val="000000"/>
                </a:solidFill>
                <a:latin typeface="Big Shoulders Display Light" pitchFamily="2" charset="0"/>
              </a:defRPr>
            </a:lvl1pPr>
          </a:lstStyle>
          <a:p>
            <a:pPr lvl="0"/>
            <a:r>
              <a:rPr lang="fr-FR"/>
              <a:t>TITLE</a:t>
            </a:r>
          </a:p>
        </p:txBody>
      </p:sp>
      <p:sp>
        <p:nvSpPr>
          <p:cNvPr id="8" name="Espace réservé du texte 17">
            <a:extLst>
              <a:ext uri="{FF2B5EF4-FFF2-40B4-BE49-F238E27FC236}">
                <a16:creationId xmlns:a16="http://schemas.microsoft.com/office/drawing/2014/main" id="{ED85C7DA-7739-0345-ABA7-CC49691D04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1963" y="2597322"/>
            <a:ext cx="12514262" cy="419099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800" cap="all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fr-FR"/>
              <a:t>SUBTITLE</a:t>
            </a:r>
          </a:p>
        </p:txBody>
      </p:sp>
      <p:sp>
        <p:nvSpPr>
          <p:cNvPr id="9" name="Espace réservé du texte 17">
            <a:extLst>
              <a:ext uri="{FF2B5EF4-FFF2-40B4-BE49-F238E27FC236}">
                <a16:creationId xmlns:a16="http://schemas.microsoft.com/office/drawing/2014/main" id="{E8C17DF9-CFD9-1842-AD03-25DB4B032D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63" y="3022245"/>
            <a:ext cx="12514262" cy="205000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1400" cap="all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220081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_BANN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>
            <a:extLst>
              <a:ext uri="{FF2B5EF4-FFF2-40B4-BE49-F238E27FC236}">
                <a16:creationId xmlns:a16="http://schemas.microsoft.com/office/drawing/2014/main" id="{A9C75949-79E2-BA2A-3FB2-70721006DF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3439775" cy="2541588"/>
          </a:xfrm>
        </p:spPr>
        <p:txBody>
          <a:bodyPr/>
          <a:lstStyle/>
          <a:p>
            <a:endParaRPr lang="fr-FR"/>
          </a:p>
        </p:txBody>
      </p:sp>
      <p:sp>
        <p:nvSpPr>
          <p:cNvPr id="13" name="Espace réservé du texte 23">
            <a:extLst>
              <a:ext uri="{FF2B5EF4-FFF2-40B4-BE49-F238E27FC236}">
                <a16:creationId xmlns:a16="http://schemas.microsoft.com/office/drawing/2014/main" id="{06E63E91-6B28-F935-AECC-41631CA4B4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284848"/>
            <a:ext cx="12159251" cy="89255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5200" b="0" cap="all" baseline="0">
                <a:solidFill>
                  <a:srgbClr val="000000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3A9AF0-43F2-B190-33C5-BF01C8A160BF}"/>
              </a:ext>
            </a:extLst>
          </p:cNvPr>
          <p:cNvSpPr/>
          <p:nvPr userDrawn="1"/>
        </p:nvSpPr>
        <p:spPr>
          <a:xfrm rot="10800000">
            <a:off x="176" y="0"/>
            <a:ext cx="3737839" cy="88371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</p:spTree>
    <p:extLst>
      <p:ext uri="{BB962C8B-B14F-4D97-AF65-F5344CB8AC3E}">
        <p14:creationId xmlns:p14="http://schemas.microsoft.com/office/powerpoint/2010/main" val="1648914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SUAL_BANNER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>
            <a:extLst>
              <a:ext uri="{FF2B5EF4-FFF2-40B4-BE49-F238E27FC236}">
                <a16:creationId xmlns:a16="http://schemas.microsoft.com/office/drawing/2014/main" id="{A9C75949-79E2-BA2A-3FB2-70721006DF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3439775" cy="2541588"/>
          </a:xfrm>
        </p:spPr>
        <p:txBody>
          <a:bodyPr/>
          <a:lstStyle/>
          <a:p>
            <a:endParaRPr lang="fr-FR"/>
          </a:p>
        </p:txBody>
      </p:sp>
      <p:sp>
        <p:nvSpPr>
          <p:cNvPr id="13" name="Espace réservé du texte 23">
            <a:extLst>
              <a:ext uri="{FF2B5EF4-FFF2-40B4-BE49-F238E27FC236}">
                <a16:creationId xmlns:a16="http://schemas.microsoft.com/office/drawing/2014/main" id="{06E63E91-6B28-F935-AECC-41631CA4B4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284848"/>
            <a:ext cx="12159251" cy="89255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5200" b="0" cap="all" baseline="0">
                <a:solidFill>
                  <a:schemeClr val="bg1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3A9AF0-43F2-B190-33C5-BF01C8A160BF}"/>
              </a:ext>
            </a:extLst>
          </p:cNvPr>
          <p:cNvSpPr/>
          <p:nvPr userDrawn="1"/>
        </p:nvSpPr>
        <p:spPr>
          <a:xfrm rot="10800000">
            <a:off x="176" y="0"/>
            <a:ext cx="3737839" cy="88371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</p:spTree>
    <p:extLst>
      <p:ext uri="{BB962C8B-B14F-4D97-AF65-F5344CB8AC3E}">
        <p14:creationId xmlns:p14="http://schemas.microsoft.com/office/powerpoint/2010/main" val="1189239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ERGE_CONTR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16">
            <a:extLst>
              <a:ext uri="{FF2B5EF4-FFF2-40B4-BE49-F238E27FC236}">
                <a16:creationId xmlns:a16="http://schemas.microsoft.com/office/drawing/2014/main" id="{5D9B6540-A1A5-C84D-A20E-910CC584F11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3439775" cy="2541588"/>
          </a:xfrm>
        </p:spPr>
        <p:txBody>
          <a:bodyPr/>
          <a:lstStyle/>
          <a:p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47D7CF-BE3F-CBA2-7333-52D389DC3515}"/>
              </a:ext>
            </a:extLst>
          </p:cNvPr>
          <p:cNvSpPr/>
          <p:nvPr userDrawn="1"/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rgbClr val="000000"/>
          </a:solidFill>
          <a:ln w="924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C424EE-913C-0D38-8777-16D50FEAC266}"/>
              </a:ext>
            </a:extLst>
          </p:cNvPr>
          <p:cNvSpPr/>
          <p:nvPr userDrawn="1"/>
        </p:nvSpPr>
        <p:spPr>
          <a:xfrm rot="10800000">
            <a:off x="176" y="0"/>
            <a:ext cx="3737839" cy="88371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BC51BB3-F1B2-708C-2B13-104DB88B03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2604629" y="188071"/>
            <a:ext cx="616548" cy="616548"/>
          </a:xfrm>
          <a:prstGeom prst="rect">
            <a:avLst/>
          </a:prstGeom>
        </p:spPr>
      </p:pic>
      <p:sp>
        <p:nvSpPr>
          <p:cNvPr id="4" name="Espace réservé du texte 23">
            <a:extLst>
              <a:ext uri="{FF2B5EF4-FFF2-40B4-BE49-F238E27FC236}">
                <a16:creationId xmlns:a16="http://schemas.microsoft.com/office/drawing/2014/main" id="{F069BA44-612A-8CA7-76EB-46CF19C6C3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284848"/>
            <a:ext cx="12159251" cy="89255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5200" b="0" cap="all" baseline="0">
                <a:solidFill>
                  <a:schemeClr val="bg1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D1DD7CB-3E2F-4132-E1F0-F2B9382B164E}"/>
              </a:ext>
            </a:extLst>
          </p:cNvPr>
          <p:cNvSpPr txBox="1"/>
          <p:nvPr userDrawn="1"/>
        </p:nvSpPr>
        <p:spPr>
          <a:xfrm>
            <a:off x="92468" y="7291101"/>
            <a:ext cx="3449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800" b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C2 – CONTROLLED DIFFUSION </a:t>
            </a:r>
            <a:endParaRPr lang="fr-FR" sz="800" b="1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901751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ERGE_TEX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23">
            <a:extLst>
              <a:ext uri="{FF2B5EF4-FFF2-40B4-BE49-F238E27FC236}">
                <a16:creationId xmlns:a16="http://schemas.microsoft.com/office/drawing/2014/main" id="{06E63E91-6B28-F935-AECC-41631CA4B4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284848"/>
            <a:ext cx="12159251" cy="89255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5200" b="0" cap="all" baseline="0">
                <a:solidFill>
                  <a:srgbClr val="000000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2977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_TEXTE_CONTRAST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47D7CF-BE3F-CBA2-7333-52D389DC3515}"/>
              </a:ext>
            </a:extLst>
          </p:cNvPr>
          <p:cNvSpPr/>
          <p:nvPr userDrawn="1"/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rgbClr val="000000"/>
          </a:solidFill>
          <a:ln w="924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fr-FR"/>
          </a:p>
        </p:txBody>
      </p:sp>
      <p:sp>
        <p:nvSpPr>
          <p:cNvPr id="7" name="Espace réservé du texte 23">
            <a:extLst>
              <a:ext uri="{FF2B5EF4-FFF2-40B4-BE49-F238E27FC236}">
                <a16:creationId xmlns:a16="http://schemas.microsoft.com/office/drawing/2014/main" id="{35E36714-2820-EBF8-576A-40676328E5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284848"/>
            <a:ext cx="12159251" cy="89255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5200" b="0" cap="all" baseline="0">
                <a:solidFill>
                  <a:schemeClr val="bg1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0FF3A4-F492-5F8D-CCA2-EFC81FF41A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2604629" y="188071"/>
            <a:ext cx="616548" cy="61654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4EB134C-D219-DF8B-78AE-D656079EDAF6}"/>
              </a:ext>
            </a:extLst>
          </p:cNvPr>
          <p:cNvSpPr txBox="1"/>
          <p:nvPr userDrawn="1"/>
        </p:nvSpPr>
        <p:spPr>
          <a:xfrm>
            <a:off x="92468" y="7291101"/>
            <a:ext cx="3449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800" b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C2 – CONTROLLED DIFFUSION </a:t>
            </a:r>
            <a:endParaRPr lang="fr-FR" sz="800" b="1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83839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_CONTRAST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47D7CF-BE3F-CBA2-7333-52D389DC3515}"/>
              </a:ext>
            </a:extLst>
          </p:cNvPr>
          <p:cNvSpPr/>
          <p:nvPr userDrawn="1"/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rgbClr val="000000"/>
          </a:solidFill>
          <a:ln w="924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49057C-9535-F993-335E-5A6EF73A5D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2604629" y="188071"/>
            <a:ext cx="616548" cy="61654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D95EE16-3AEE-B0D1-9365-5D0D7633075F}"/>
              </a:ext>
            </a:extLst>
          </p:cNvPr>
          <p:cNvSpPr txBox="1"/>
          <p:nvPr userDrawn="1"/>
        </p:nvSpPr>
        <p:spPr>
          <a:xfrm>
            <a:off x="92468" y="7291101"/>
            <a:ext cx="3449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800" b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C2 – CONTROLLED DIFFUSION </a:t>
            </a:r>
            <a:endParaRPr lang="fr-FR" sz="800" b="1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367561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C033B6-352C-B54E-87E3-1052D7ED1BB7}"/>
              </a:ext>
            </a:extLst>
          </p:cNvPr>
          <p:cNvSpPr/>
          <p:nvPr userDrawn="1"/>
        </p:nvSpPr>
        <p:spPr>
          <a:xfrm>
            <a:off x="0" y="-1"/>
            <a:ext cx="13439775" cy="7559675"/>
          </a:xfrm>
          <a:prstGeom prst="rect">
            <a:avLst/>
          </a:prstGeom>
          <a:solidFill>
            <a:srgbClr val="000000"/>
          </a:solidFill>
          <a:ln w="924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fr-FR"/>
          </a:p>
        </p:txBody>
      </p:sp>
      <p:pic>
        <p:nvPicPr>
          <p:cNvPr id="7" name="Image 6" descr="Une image contenant eau, plein air, nature, ciel de nuit&#10;&#10;Description générée automatiquement">
            <a:extLst>
              <a:ext uri="{FF2B5EF4-FFF2-40B4-BE49-F238E27FC236}">
                <a16:creationId xmlns:a16="http://schemas.microsoft.com/office/drawing/2014/main" id="{2819CF5D-D91B-8621-E917-C7362B3F9E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98"/>
            <a:ext cx="13439775" cy="755987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F0CDA77-81E6-2473-2A44-5DF9104CA5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180948" y="2240898"/>
            <a:ext cx="3077878" cy="307787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32B9D13-97D2-EC56-B65D-C11F0E79450A}"/>
              </a:ext>
            </a:extLst>
          </p:cNvPr>
          <p:cNvSpPr txBox="1"/>
          <p:nvPr userDrawn="1"/>
        </p:nvSpPr>
        <p:spPr>
          <a:xfrm>
            <a:off x="92468" y="7291101"/>
            <a:ext cx="3449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800" b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C2 – CONTROLLED DIFFUSION </a:t>
            </a:r>
            <a:endParaRPr lang="fr-FR" sz="800" b="1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05532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ollines noires et blanches">
            <a:extLst>
              <a:ext uri="{FF2B5EF4-FFF2-40B4-BE49-F238E27FC236}">
                <a16:creationId xmlns:a16="http://schemas.microsoft.com/office/drawing/2014/main" id="{EE539C34-E913-9059-B944-4D78392C94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3439775" cy="75596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62192D5-C7DF-CC8E-17B8-B0BA6818B5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180948" y="2240898"/>
            <a:ext cx="3077878" cy="307787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4BB9A5F-7B4D-10B5-F21D-E0ACC24598F5}"/>
              </a:ext>
            </a:extLst>
          </p:cNvPr>
          <p:cNvSpPr txBox="1"/>
          <p:nvPr userDrawn="1"/>
        </p:nvSpPr>
        <p:spPr>
          <a:xfrm>
            <a:off x="92468" y="7291101"/>
            <a:ext cx="3449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800" b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C2 – CONTROLLED DIFFUSION </a:t>
            </a:r>
            <a:endParaRPr lang="fr-FR" sz="800" b="1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8203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EB2433AB-C0C2-21B8-CB44-8E7B31208107}"/>
              </a:ext>
            </a:extLst>
          </p:cNvPr>
          <p:cNvSpPr txBox="1">
            <a:spLocks/>
          </p:cNvSpPr>
          <p:nvPr userDrawn="1"/>
        </p:nvSpPr>
        <p:spPr>
          <a:xfrm>
            <a:off x="507818" y="2498137"/>
            <a:ext cx="1010873" cy="1042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200">
                <a:solidFill>
                  <a:srgbClr val="000000"/>
                </a:solidFill>
                <a:latin typeface="Big Shoulders Display Light" pitchFamily="2" charset="0"/>
                <a:cs typeface="Poppins ExtraLight" panose="00000300000000000000" pitchFamily="2" charset="0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CDEEEA-A8AC-49A1-E761-98CABCB5239B}"/>
              </a:ext>
            </a:extLst>
          </p:cNvPr>
          <p:cNvSpPr/>
          <p:nvPr userDrawn="1"/>
        </p:nvSpPr>
        <p:spPr>
          <a:xfrm rot="5400000">
            <a:off x="1533777" y="3018135"/>
            <a:ext cx="840613" cy="45719"/>
          </a:xfrm>
          <a:prstGeom prst="rect">
            <a:avLst/>
          </a:prstGeom>
          <a:gradFill>
            <a:gsLst>
              <a:gs pos="0">
                <a:srgbClr val="00C072">
                  <a:lumMod val="99000"/>
                </a:srgbClr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E8DD618B-E76C-334B-9A3D-758F4A8FAD9A}"/>
              </a:ext>
            </a:extLst>
          </p:cNvPr>
          <p:cNvSpPr txBox="1">
            <a:spLocks/>
          </p:cNvSpPr>
          <p:nvPr userDrawn="1"/>
        </p:nvSpPr>
        <p:spPr>
          <a:xfrm>
            <a:off x="507818" y="3822029"/>
            <a:ext cx="1010873" cy="1042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200">
                <a:solidFill>
                  <a:srgbClr val="000000"/>
                </a:solidFill>
                <a:latin typeface="Big Shoulders Display Light" pitchFamily="2" charset="0"/>
                <a:cs typeface="Poppins ExtraLight" panose="00000300000000000000" pitchFamily="2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B11632-2AF3-F6D9-815F-21F575D2D28D}"/>
              </a:ext>
            </a:extLst>
          </p:cNvPr>
          <p:cNvSpPr/>
          <p:nvPr userDrawn="1"/>
        </p:nvSpPr>
        <p:spPr>
          <a:xfrm rot="5400000">
            <a:off x="1533777" y="4342028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31" name="Espace réservé du contenu 30">
            <a:extLst>
              <a:ext uri="{FF2B5EF4-FFF2-40B4-BE49-F238E27FC236}">
                <a16:creationId xmlns:a16="http://schemas.microsoft.com/office/drawing/2014/main" id="{0E096097-86B1-890E-065C-0A9830779D1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389476" y="2645266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rgbClr val="000000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sp>
        <p:nvSpPr>
          <p:cNvPr id="4" name="Espace réservé du contenu 30">
            <a:extLst>
              <a:ext uri="{FF2B5EF4-FFF2-40B4-BE49-F238E27FC236}">
                <a16:creationId xmlns:a16="http://schemas.microsoft.com/office/drawing/2014/main" id="{0654B952-4010-3A78-3879-AE64C29CE10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389476" y="3969158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rgbClr val="000000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81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EB2433AB-C0C2-21B8-CB44-8E7B31208107}"/>
              </a:ext>
            </a:extLst>
          </p:cNvPr>
          <p:cNvSpPr txBox="1">
            <a:spLocks/>
          </p:cNvSpPr>
          <p:nvPr userDrawn="1"/>
        </p:nvSpPr>
        <p:spPr>
          <a:xfrm>
            <a:off x="507818" y="1985048"/>
            <a:ext cx="1010873" cy="10660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6600">
                <a:solidFill>
                  <a:srgbClr val="000000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  <a:lvl2pPr marL="5039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/>
            </a:lvl2pPr>
            <a:lvl3pPr marL="1007943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/>
            </a:lvl3pPr>
            <a:lvl4pPr marL="1511915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4pPr>
            <a:lvl5pPr marL="2015886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5pPr>
            <a:lvl6pPr marL="2519858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6pPr>
            <a:lvl7pPr marL="3023829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7pPr>
            <a:lvl8pPr marL="3527801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8pPr>
            <a:lvl9pPr marL="40317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9pPr>
          </a:lstStyle>
          <a:p>
            <a:pPr lvl="0"/>
            <a:r>
              <a:rPr lang="fr-FR" sz="8200">
                <a:latin typeface="Big Shoulders Display Light" pitchFamily="2" charset="0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CDEEEA-A8AC-49A1-E761-98CABCB5239B}"/>
              </a:ext>
            </a:extLst>
          </p:cNvPr>
          <p:cNvSpPr/>
          <p:nvPr userDrawn="1"/>
        </p:nvSpPr>
        <p:spPr>
          <a:xfrm rot="5400000">
            <a:off x="1533777" y="2495620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E8DD618B-E76C-334B-9A3D-758F4A8FAD9A}"/>
              </a:ext>
            </a:extLst>
          </p:cNvPr>
          <p:cNvSpPr txBox="1">
            <a:spLocks/>
          </p:cNvSpPr>
          <p:nvPr userDrawn="1"/>
        </p:nvSpPr>
        <p:spPr>
          <a:xfrm>
            <a:off x="507818" y="3308942"/>
            <a:ext cx="1010873" cy="10660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algn="ctr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6600">
                <a:solidFill>
                  <a:srgbClr val="000000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  <a:lvl2pPr marL="5039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/>
            </a:lvl2pPr>
            <a:lvl3pPr marL="1007943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/>
            </a:lvl3pPr>
            <a:lvl4pPr marL="1511915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4pPr>
            <a:lvl5pPr marL="2015886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5pPr>
            <a:lvl6pPr marL="2519858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6pPr>
            <a:lvl7pPr marL="3023829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7pPr>
            <a:lvl8pPr marL="3527801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8pPr>
            <a:lvl9pPr marL="40317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9pPr>
          </a:lstStyle>
          <a:p>
            <a:pPr lvl="0"/>
            <a:r>
              <a:rPr lang="fr-FR" sz="8200">
                <a:latin typeface="Big Shoulders Display Light" pitchFamily="2" charset="0"/>
              </a:rPr>
              <a:t>2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B5579F58-C192-571A-F4F4-22C11883034C}"/>
              </a:ext>
            </a:extLst>
          </p:cNvPr>
          <p:cNvSpPr txBox="1">
            <a:spLocks/>
          </p:cNvSpPr>
          <p:nvPr userDrawn="1"/>
        </p:nvSpPr>
        <p:spPr>
          <a:xfrm>
            <a:off x="507818" y="4618344"/>
            <a:ext cx="1010873" cy="10660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algn="ctr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6600">
                <a:solidFill>
                  <a:srgbClr val="000000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  <a:lvl2pPr marL="5039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/>
            </a:lvl2pPr>
            <a:lvl3pPr marL="1007943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/>
            </a:lvl3pPr>
            <a:lvl4pPr marL="1511915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4pPr>
            <a:lvl5pPr marL="2015886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5pPr>
            <a:lvl6pPr marL="2519858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6pPr>
            <a:lvl7pPr marL="3023829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7pPr>
            <a:lvl8pPr marL="3527801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8pPr>
            <a:lvl9pPr marL="40317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9pPr>
          </a:lstStyle>
          <a:p>
            <a:pPr lvl="0"/>
            <a:r>
              <a:rPr lang="fr-FR" sz="8200">
                <a:latin typeface="Big Shoulders Display Light" pitchFamily="2" charset="0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B11632-2AF3-F6D9-815F-21F575D2D28D}"/>
              </a:ext>
            </a:extLst>
          </p:cNvPr>
          <p:cNvSpPr/>
          <p:nvPr userDrawn="1"/>
        </p:nvSpPr>
        <p:spPr>
          <a:xfrm rot="5400000">
            <a:off x="1533777" y="3819513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3A5616-8D44-6F05-4BB8-CD36CC7FF596}"/>
              </a:ext>
            </a:extLst>
          </p:cNvPr>
          <p:cNvSpPr/>
          <p:nvPr userDrawn="1"/>
        </p:nvSpPr>
        <p:spPr>
          <a:xfrm rot="5400000">
            <a:off x="1533777" y="5149040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4" name="Espace réservé du contenu 30">
            <a:extLst>
              <a:ext uri="{FF2B5EF4-FFF2-40B4-BE49-F238E27FC236}">
                <a16:creationId xmlns:a16="http://schemas.microsoft.com/office/drawing/2014/main" id="{781BC499-D995-8029-DF28-95F86F8550A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89476" y="2117117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rgbClr val="000000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sp>
        <p:nvSpPr>
          <p:cNvPr id="5" name="Espace réservé du contenu 30">
            <a:extLst>
              <a:ext uri="{FF2B5EF4-FFF2-40B4-BE49-F238E27FC236}">
                <a16:creationId xmlns:a16="http://schemas.microsoft.com/office/drawing/2014/main" id="{F51812F7-D8BC-EE48-843C-07795311BAB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89476" y="3446644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rgbClr val="000000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sp>
        <p:nvSpPr>
          <p:cNvPr id="6" name="Espace réservé du contenu 30">
            <a:extLst>
              <a:ext uri="{FF2B5EF4-FFF2-40B4-BE49-F238E27FC236}">
                <a16:creationId xmlns:a16="http://schemas.microsoft.com/office/drawing/2014/main" id="{F88243D0-8754-A7F0-4EFC-592D4E78847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389476" y="4776171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rgbClr val="000000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14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EB2433AB-C0C2-21B8-CB44-8E7B31208107}"/>
              </a:ext>
            </a:extLst>
          </p:cNvPr>
          <p:cNvSpPr txBox="1">
            <a:spLocks/>
          </p:cNvSpPr>
          <p:nvPr userDrawn="1"/>
        </p:nvSpPr>
        <p:spPr>
          <a:xfrm>
            <a:off x="507818" y="1328270"/>
            <a:ext cx="1010873" cy="840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algn="ctr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6600">
                <a:solidFill>
                  <a:srgbClr val="000000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  <a:lvl2pPr marL="5039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/>
            </a:lvl2pPr>
            <a:lvl3pPr marL="1007943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/>
            </a:lvl3pPr>
            <a:lvl4pPr marL="1511915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4pPr>
            <a:lvl5pPr marL="2015886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5pPr>
            <a:lvl6pPr marL="2519858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6pPr>
            <a:lvl7pPr marL="3023829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7pPr>
            <a:lvl8pPr marL="3527801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8pPr>
            <a:lvl9pPr marL="40317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9pPr>
          </a:lstStyle>
          <a:p>
            <a:pPr lvl="0"/>
            <a:r>
              <a:rPr lang="fr-FR" sz="8200">
                <a:latin typeface="Big Shoulders Display Light" pitchFamily="2" charset="0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CDEEEA-A8AC-49A1-E761-98CABCB5239B}"/>
              </a:ext>
            </a:extLst>
          </p:cNvPr>
          <p:cNvSpPr/>
          <p:nvPr userDrawn="1"/>
        </p:nvSpPr>
        <p:spPr>
          <a:xfrm rot="5400000">
            <a:off x="1533777" y="1829414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E8DD618B-E76C-334B-9A3D-758F4A8FAD9A}"/>
              </a:ext>
            </a:extLst>
          </p:cNvPr>
          <p:cNvSpPr txBox="1">
            <a:spLocks/>
          </p:cNvSpPr>
          <p:nvPr userDrawn="1"/>
        </p:nvSpPr>
        <p:spPr>
          <a:xfrm>
            <a:off x="507818" y="2652162"/>
            <a:ext cx="1010873" cy="840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algn="ctr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6600">
                <a:solidFill>
                  <a:srgbClr val="000000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  <a:lvl2pPr marL="5039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/>
            </a:lvl2pPr>
            <a:lvl3pPr marL="1007943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/>
            </a:lvl3pPr>
            <a:lvl4pPr marL="1511915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4pPr>
            <a:lvl5pPr marL="2015886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5pPr>
            <a:lvl6pPr marL="2519858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6pPr>
            <a:lvl7pPr marL="3023829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7pPr>
            <a:lvl8pPr marL="3527801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8pPr>
            <a:lvl9pPr marL="40317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9pPr>
          </a:lstStyle>
          <a:p>
            <a:pPr lvl="0"/>
            <a:r>
              <a:rPr lang="fr-FR" sz="8200">
                <a:latin typeface="Big Shoulders Display Light" pitchFamily="2" charset="0"/>
              </a:rPr>
              <a:t>2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B5579F58-C192-571A-F4F4-22C11883034C}"/>
              </a:ext>
            </a:extLst>
          </p:cNvPr>
          <p:cNvSpPr txBox="1">
            <a:spLocks/>
          </p:cNvSpPr>
          <p:nvPr userDrawn="1"/>
        </p:nvSpPr>
        <p:spPr>
          <a:xfrm>
            <a:off x="507818" y="3976053"/>
            <a:ext cx="1010873" cy="840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algn="ctr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6600">
                <a:solidFill>
                  <a:srgbClr val="000000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  <a:lvl2pPr marL="5039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/>
            </a:lvl2pPr>
            <a:lvl3pPr marL="1007943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/>
            </a:lvl3pPr>
            <a:lvl4pPr marL="1511915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4pPr>
            <a:lvl5pPr marL="2015886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5pPr>
            <a:lvl6pPr marL="2519858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6pPr>
            <a:lvl7pPr marL="3023829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7pPr>
            <a:lvl8pPr marL="3527801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8pPr>
            <a:lvl9pPr marL="40317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9pPr>
          </a:lstStyle>
          <a:p>
            <a:pPr lvl="0"/>
            <a:r>
              <a:rPr lang="fr-FR" sz="8200">
                <a:latin typeface="Big Shoulders Display Light" pitchFamily="2" charset="0"/>
              </a:rPr>
              <a:t>3</a:t>
            </a:r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F1BD92A6-8080-27AD-B24E-21CE58B6BC15}"/>
              </a:ext>
            </a:extLst>
          </p:cNvPr>
          <p:cNvSpPr txBox="1">
            <a:spLocks/>
          </p:cNvSpPr>
          <p:nvPr userDrawn="1"/>
        </p:nvSpPr>
        <p:spPr>
          <a:xfrm>
            <a:off x="507818" y="5299944"/>
            <a:ext cx="1010873" cy="847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algn="ctr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6600">
                <a:solidFill>
                  <a:srgbClr val="000000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  <a:lvl2pPr marL="5039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/>
            </a:lvl2pPr>
            <a:lvl3pPr marL="1007943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/>
            </a:lvl3pPr>
            <a:lvl4pPr marL="1511915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4pPr>
            <a:lvl5pPr marL="2015886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5pPr>
            <a:lvl6pPr marL="2519858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6pPr>
            <a:lvl7pPr marL="3023829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7pPr>
            <a:lvl8pPr marL="3527801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8pPr>
            <a:lvl9pPr marL="40317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9pPr>
          </a:lstStyle>
          <a:p>
            <a:pPr lvl="0"/>
            <a:r>
              <a:rPr lang="fr-FR" sz="8200">
                <a:latin typeface="Big Shoulders Display Light" pitchFamily="2" charset="0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B11632-2AF3-F6D9-815F-21F575D2D28D}"/>
              </a:ext>
            </a:extLst>
          </p:cNvPr>
          <p:cNvSpPr/>
          <p:nvPr userDrawn="1"/>
        </p:nvSpPr>
        <p:spPr>
          <a:xfrm rot="5400000">
            <a:off x="1533777" y="3153307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3A5616-8D44-6F05-4BB8-CD36CC7FF596}"/>
              </a:ext>
            </a:extLst>
          </p:cNvPr>
          <p:cNvSpPr/>
          <p:nvPr userDrawn="1"/>
        </p:nvSpPr>
        <p:spPr>
          <a:xfrm rot="5400000">
            <a:off x="1533777" y="4482834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DD4C60-96F3-22E9-A979-1CCD66712B3B}"/>
              </a:ext>
            </a:extLst>
          </p:cNvPr>
          <p:cNvSpPr/>
          <p:nvPr userDrawn="1"/>
        </p:nvSpPr>
        <p:spPr>
          <a:xfrm rot="5400000">
            <a:off x="1533776" y="5807963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4" name="Espace réservé du contenu 30">
            <a:extLst>
              <a:ext uri="{FF2B5EF4-FFF2-40B4-BE49-F238E27FC236}">
                <a16:creationId xmlns:a16="http://schemas.microsoft.com/office/drawing/2014/main" id="{FD727404-0B06-DFDF-D2B8-34AC70B7293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89476" y="1456545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rgbClr val="000000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sp>
        <p:nvSpPr>
          <p:cNvPr id="5" name="Espace réservé du contenu 30">
            <a:extLst>
              <a:ext uri="{FF2B5EF4-FFF2-40B4-BE49-F238E27FC236}">
                <a16:creationId xmlns:a16="http://schemas.microsoft.com/office/drawing/2014/main" id="{B5A64863-0D92-5ADD-0A68-47852A62583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89476" y="2780437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rgbClr val="000000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sp>
        <p:nvSpPr>
          <p:cNvPr id="6" name="Espace réservé du contenu 30">
            <a:extLst>
              <a:ext uri="{FF2B5EF4-FFF2-40B4-BE49-F238E27FC236}">
                <a16:creationId xmlns:a16="http://schemas.microsoft.com/office/drawing/2014/main" id="{0C34C6A0-DEE1-3C5F-E5E1-47750FFDB07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389476" y="4104329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rgbClr val="000000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sp>
        <p:nvSpPr>
          <p:cNvPr id="7" name="Espace réservé du contenu 30">
            <a:extLst>
              <a:ext uri="{FF2B5EF4-FFF2-40B4-BE49-F238E27FC236}">
                <a16:creationId xmlns:a16="http://schemas.microsoft.com/office/drawing/2014/main" id="{1F42245D-C71A-6634-46A4-AF3ECA8721D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389476" y="5428221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rgbClr val="000000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09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EB2433AB-C0C2-21B8-CB44-8E7B31208107}"/>
              </a:ext>
            </a:extLst>
          </p:cNvPr>
          <p:cNvSpPr txBox="1">
            <a:spLocks/>
          </p:cNvSpPr>
          <p:nvPr userDrawn="1"/>
        </p:nvSpPr>
        <p:spPr>
          <a:xfrm>
            <a:off x="507818" y="482820"/>
            <a:ext cx="1010873" cy="840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algn="ctr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6600">
                <a:solidFill>
                  <a:srgbClr val="000000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  <a:lvl2pPr marL="5039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/>
            </a:lvl2pPr>
            <a:lvl3pPr marL="1007943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/>
            </a:lvl3pPr>
            <a:lvl4pPr marL="1511915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4pPr>
            <a:lvl5pPr marL="2015886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5pPr>
            <a:lvl6pPr marL="2519858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6pPr>
            <a:lvl7pPr marL="3023829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7pPr>
            <a:lvl8pPr marL="3527801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8pPr>
            <a:lvl9pPr marL="40317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9pPr>
          </a:lstStyle>
          <a:p>
            <a:pPr lvl="0"/>
            <a:r>
              <a:rPr lang="fr-FR" sz="8200">
                <a:latin typeface="Big Shoulders Display Light" pitchFamily="2" charset="0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CDEEEA-A8AC-49A1-E761-98CABCB5239B}"/>
              </a:ext>
            </a:extLst>
          </p:cNvPr>
          <p:cNvSpPr/>
          <p:nvPr userDrawn="1"/>
        </p:nvSpPr>
        <p:spPr>
          <a:xfrm rot="5400000">
            <a:off x="1533777" y="993391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E8DD618B-E76C-334B-9A3D-758F4A8FAD9A}"/>
              </a:ext>
            </a:extLst>
          </p:cNvPr>
          <p:cNvSpPr txBox="1">
            <a:spLocks/>
          </p:cNvSpPr>
          <p:nvPr userDrawn="1"/>
        </p:nvSpPr>
        <p:spPr>
          <a:xfrm>
            <a:off x="507818" y="1806713"/>
            <a:ext cx="1010873" cy="840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algn="ctr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6600">
                <a:solidFill>
                  <a:srgbClr val="000000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  <a:lvl2pPr marL="5039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/>
            </a:lvl2pPr>
            <a:lvl3pPr marL="1007943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/>
            </a:lvl3pPr>
            <a:lvl4pPr marL="1511915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4pPr>
            <a:lvl5pPr marL="2015886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5pPr>
            <a:lvl6pPr marL="2519858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6pPr>
            <a:lvl7pPr marL="3023829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7pPr>
            <a:lvl8pPr marL="3527801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8pPr>
            <a:lvl9pPr marL="40317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9pPr>
          </a:lstStyle>
          <a:p>
            <a:pPr lvl="0"/>
            <a:r>
              <a:rPr lang="fr-FR" sz="8200">
                <a:latin typeface="Big Shoulders Display Light" pitchFamily="2" charset="0"/>
              </a:rPr>
              <a:t>2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B5579F58-C192-571A-F4F4-22C11883034C}"/>
              </a:ext>
            </a:extLst>
          </p:cNvPr>
          <p:cNvSpPr txBox="1">
            <a:spLocks/>
          </p:cNvSpPr>
          <p:nvPr userDrawn="1"/>
        </p:nvSpPr>
        <p:spPr>
          <a:xfrm>
            <a:off x="507818" y="3130605"/>
            <a:ext cx="1010873" cy="840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algn="ctr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6600">
                <a:solidFill>
                  <a:srgbClr val="000000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  <a:lvl2pPr marL="5039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/>
            </a:lvl2pPr>
            <a:lvl3pPr marL="1007943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/>
            </a:lvl3pPr>
            <a:lvl4pPr marL="1511915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4pPr>
            <a:lvl5pPr marL="2015886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5pPr>
            <a:lvl6pPr marL="2519858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6pPr>
            <a:lvl7pPr marL="3023829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7pPr>
            <a:lvl8pPr marL="3527801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8pPr>
            <a:lvl9pPr marL="40317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9pPr>
          </a:lstStyle>
          <a:p>
            <a:pPr lvl="0"/>
            <a:r>
              <a:rPr lang="fr-FR" sz="8200">
                <a:latin typeface="Big Shoulders Display Light" pitchFamily="2" charset="0"/>
              </a:rPr>
              <a:t>3</a:t>
            </a:r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F1BD92A6-8080-27AD-B24E-21CE58B6BC15}"/>
              </a:ext>
            </a:extLst>
          </p:cNvPr>
          <p:cNvSpPr txBox="1">
            <a:spLocks/>
          </p:cNvSpPr>
          <p:nvPr userDrawn="1"/>
        </p:nvSpPr>
        <p:spPr>
          <a:xfrm>
            <a:off x="507818" y="4461369"/>
            <a:ext cx="1010873" cy="840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algn="ctr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6600">
                <a:solidFill>
                  <a:srgbClr val="000000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  <a:lvl2pPr marL="5039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/>
            </a:lvl2pPr>
            <a:lvl3pPr marL="1007943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/>
            </a:lvl3pPr>
            <a:lvl4pPr marL="1511915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4pPr>
            <a:lvl5pPr marL="2015886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5pPr>
            <a:lvl6pPr marL="2519858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6pPr>
            <a:lvl7pPr marL="3023829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7pPr>
            <a:lvl8pPr marL="3527801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8pPr>
            <a:lvl9pPr marL="40317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9pPr>
          </a:lstStyle>
          <a:p>
            <a:pPr lvl="0"/>
            <a:r>
              <a:rPr lang="fr-FR" sz="8200">
                <a:latin typeface="Big Shoulders Display Light" pitchFamily="2" charset="0"/>
              </a:rPr>
              <a:t>4</a:t>
            </a:r>
          </a:p>
        </p:txBody>
      </p:sp>
      <p:sp>
        <p:nvSpPr>
          <p:cNvPr id="21" name="Sous-titre 2">
            <a:extLst>
              <a:ext uri="{FF2B5EF4-FFF2-40B4-BE49-F238E27FC236}">
                <a16:creationId xmlns:a16="http://schemas.microsoft.com/office/drawing/2014/main" id="{9A405FEC-A10E-4A67-3554-CE5C5AE194F1}"/>
              </a:ext>
            </a:extLst>
          </p:cNvPr>
          <p:cNvSpPr txBox="1">
            <a:spLocks/>
          </p:cNvSpPr>
          <p:nvPr userDrawn="1"/>
        </p:nvSpPr>
        <p:spPr>
          <a:xfrm>
            <a:off x="507818" y="5785285"/>
            <a:ext cx="1010873" cy="840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algn="ctr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6600">
                <a:solidFill>
                  <a:srgbClr val="000000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  <a:lvl2pPr marL="5039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/>
            </a:lvl2pPr>
            <a:lvl3pPr marL="1007943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/>
            </a:lvl3pPr>
            <a:lvl4pPr marL="1511915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4pPr>
            <a:lvl5pPr marL="2015886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5pPr>
            <a:lvl6pPr marL="2519858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6pPr>
            <a:lvl7pPr marL="3023829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7pPr>
            <a:lvl8pPr marL="3527801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8pPr>
            <a:lvl9pPr marL="40317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9pPr>
          </a:lstStyle>
          <a:p>
            <a:pPr lvl="0"/>
            <a:r>
              <a:rPr lang="fr-FR" sz="8200">
                <a:latin typeface="Big Shoulders Display Light" pitchFamily="2" charset="0"/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B11632-2AF3-F6D9-815F-21F575D2D28D}"/>
              </a:ext>
            </a:extLst>
          </p:cNvPr>
          <p:cNvSpPr/>
          <p:nvPr userDrawn="1"/>
        </p:nvSpPr>
        <p:spPr>
          <a:xfrm rot="5400000">
            <a:off x="1533777" y="2317284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3A5616-8D44-6F05-4BB8-CD36CC7FF596}"/>
              </a:ext>
            </a:extLst>
          </p:cNvPr>
          <p:cNvSpPr/>
          <p:nvPr userDrawn="1"/>
        </p:nvSpPr>
        <p:spPr>
          <a:xfrm rot="5400000">
            <a:off x="1533777" y="3646811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DD4C60-96F3-22E9-A979-1CCD66712B3B}"/>
              </a:ext>
            </a:extLst>
          </p:cNvPr>
          <p:cNvSpPr/>
          <p:nvPr userDrawn="1"/>
        </p:nvSpPr>
        <p:spPr>
          <a:xfrm rot="5400000">
            <a:off x="1533776" y="4971940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D9CF65-8769-36FA-642A-5441BBFEA6B5}"/>
              </a:ext>
            </a:extLst>
          </p:cNvPr>
          <p:cNvSpPr/>
          <p:nvPr userDrawn="1"/>
        </p:nvSpPr>
        <p:spPr>
          <a:xfrm rot="5400000">
            <a:off x="1533775" y="6295856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4" name="Espace réservé du contenu 30">
            <a:extLst>
              <a:ext uri="{FF2B5EF4-FFF2-40B4-BE49-F238E27FC236}">
                <a16:creationId xmlns:a16="http://schemas.microsoft.com/office/drawing/2014/main" id="{39CE2BD9-3708-8EEE-FBD0-81E4E7162E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89476" y="620522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rgbClr val="000000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sp>
        <p:nvSpPr>
          <p:cNvPr id="5" name="Espace réservé du contenu 30">
            <a:extLst>
              <a:ext uri="{FF2B5EF4-FFF2-40B4-BE49-F238E27FC236}">
                <a16:creationId xmlns:a16="http://schemas.microsoft.com/office/drawing/2014/main" id="{F4920291-8898-D850-6C5C-C4F5BB91607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89476" y="1944415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rgbClr val="000000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sp>
        <p:nvSpPr>
          <p:cNvPr id="6" name="Espace réservé du contenu 30">
            <a:extLst>
              <a:ext uri="{FF2B5EF4-FFF2-40B4-BE49-F238E27FC236}">
                <a16:creationId xmlns:a16="http://schemas.microsoft.com/office/drawing/2014/main" id="{3959EA74-8CA6-156C-B1E0-7FBFD919CB6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389476" y="3268308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rgbClr val="000000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sp>
        <p:nvSpPr>
          <p:cNvPr id="7" name="Espace réservé du contenu 30">
            <a:extLst>
              <a:ext uri="{FF2B5EF4-FFF2-40B4-BE49-F238E27FC236}">
                <a16:creationId xmlns:a16="http://schemas.microsoft.com/office/drawing/2014/main" id="{217AD0F1-407B-E4F0-E055-4296C65E900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389476" y="4599071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rgbClr val="000000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sp>
        <p:nvSpPr>
          <p:cNvPr id="8" name="Espace réservé du contenu 30">
            <a:extLst>
              <a:ext uri="{FF2B5EF4-FFF2-40B4-BE49-F238E27FC236}">
                <a16:creationId xmlns:a16="http://schemas.microsoft.com/office/drawing/2014/main" id="{8E0C35E0-2E00-C1F7-EDCE-A8BD7870680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389476" y="5922987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rgbClr val="000000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01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_2_CONTR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235368-4144-0BAD-9C06-32D0E8372871}"/>
              </a:ext>
            </a:extLst>
          </p:cNvPr>
          <p:cNvSpPr/>
          <p:nvPr userDrawn="1"/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rgbClr val="000000"/>
          </a:solidFill>
          <a:ln w="924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fr-FR"/>
          </a:p>
        </p:txBody>
      </p:sp>
      <p:sp>
        <p:nvSpPr>
          <p:cNvPr id="2" name="Sous-titre 2">
            <a:extLst>
              <a:ext uri="{FF2B5EF4-FFF2-40B4-BE49-F238E27FC236}">
                <a16:creationId xmlns:a16="http://schemas.microsoft.com/office/drawing/2014/main" id="{EB2433AB-C0C2-21B8-CB44-8E7B31208107}"/>
              </a:ext>
            </a:extLst>
          </p:cNvPr>
          <p:cNvSpPr txBox="1">
            <a:spLocks/>
          </p:cNvSpPr>
          <p:nvPr userDrawn="1"/>
        </p:nvSpPr>
        <p:spPr>
          <a:xfrm>
            <a:off x="507818" y="2507564"/>
            <a:ext cx="1010873" cy="840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algn="ctr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6600">
                <a:solidFill>
                  <a:srgbClr val="000000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  <a:lvl2pPr marL="5039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/>
            </a:lvl2pPr>
            <a:lvl3pPr marL="1007943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/>
            </a:lvl3pPr>
            <a:lvl4pPr marL="1511915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4pPr>
            <a:lvl5pPr marL="2015886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5pPr>
            <a:lvl6pPr marL="2519858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6pPr>
            <a:lvl7pPr marL="3023829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7pPr>
            <a:lvl8pPr marL="3527801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8pPr>
            <a:lvl9pPr marL="40317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9pPr>
          </a:lstStyle>
          <a:p>
            <a:pPr lvl="0"/>
            <a:r>
              <a:rPr lang="fr-FR" sz="8200">
                <a:solidFill>
                  <a:schemeClr val="bg1"/>
                </a:solidFill>
                <a:latin typeface="Big Shoulders Display Light" pitchFamily="2" charset="0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CDEEEA-A8AC-49A1-E761-98CABCB5239B}"/>
              </a:ext>
            </a:extLst>
          </p:cNvPr>
          <p:cNvSpPr/>
          <p:nvPr userDrawn="1"/>
        </p:nvSpPr>
        <p:spPr>
          <a:xfrm rot="5400000">
            <a:off x="1533777" y="3018135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E8DD618B-E76C-334B-9A3D-758F4A8FAD9A}"/>
              </a:ext>
            </a:extLst>
          </p:cNvPr>
          <p:cNvSpPr txBox="1">
            <a:spLocks/>
          </p:cNvSpPr>
          <p:nvPr userDrawn="1"/>
        </p:nvSpPr>
        <p:spPr>
          <a:xfrm>
            <a:off x="507818" y="3831456"/>
            <a:ext cx="1010873" cy="840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algn="ctr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6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  <a:lvl2pPr marL="5039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/>
            </a:lvl2pPr>
            <a:lvl3pPr marL="1007943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/>
            </a:lvl3pPr>
            <a:lvl4pPr marL="1511915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4pPr>
            <a:lvl5pPr marL="2015886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5pPr>
            <a:lvl6pPr marL="2519858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6pPr>
            <a:lvl7pPr marL="3023829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7pPr>
            <a:lvl8pPr marL="3527801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8pPr>
            <a:lvl9pPr marL="40317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9pPr>
          </a:lstStyle>
          <a:p>
            <a:pPr lvl="0"/>
            <a:r>
              <a:rPr lang="fr-FR" sz="8200">
                <a:latin typeface="Big Shoulders Display Light" pitchFamily="2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B11632-2AF3-F6D9-815F-21F575D2D28D}"/>
              </a:ext>
            </a:extLst>
          </p:cNvPr>
          <p:cNvSpPr/>
          <p:nvPr userDrawn="1"/>
        </p:nvSpPr>
        <p:spPr>
          <a:xfrm rot="5400000">
            <a:off x="1533777" y="4342028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B626DE3-779F-84A5-AC13-28A5BAA097E8}"/>
              </a:ext>
            </a:extLst>
          </p:cNvPr>
          <p:cNvSpPr txBox="1"/>
          <p:nvPr userDrawn="1"/>
        </p:nvSpPr>
        <p:spPr>
          <a:xfrm>
            <a:off x="92468" y="7291101"/>
            <a:ext cx="3449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800" b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C2 – CONTROLLED DIFFUSION </a:t>
            </a:r>
            <a:endParaRPr lang="fr-FR" sz="800" b="1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" name="Espace réservé du contenu 30">
            <a:extLst>
              <a:ext uri="{FF2B5EF4-FFF2-40B4-BE49-F238E27FC236}">
                <a16:creationId xmlns:a16="http://schemas.microsoft.com/office/drawing/2014/main" id="{7B37D7C2-E7F2-A0BE-BCFD-50F3026376A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389476" y="2645266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chemeClr val="bg1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/>
              <a:t>TITLE</a:t>
            </a:r>
          </a:p>
        </p:txBody>
      </p:sp>
      <p:sp>
        <p:nvSpPr>
          <p:cNvPr id="8" name="Espace réservé du contenu 30">
            <a:extLst>
              <a:ext uri="{FF2B5EF4-FFF2-40B4-BE49-F238E27FC236}">
                <a16:creationId xmlns:a16="http://schemas.microsoft.com/office/drawing/2014/main" id="{3331B4A8-87C9-5F11-CCCD-1C84D95ACD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389476" y="3969158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chemeClr val="bg1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B627F42-643E-4A62-4688-7C38646B2A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2604629" y="188071"/>
            <a:ext cx="616548" cy="61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7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_3_CONTR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5FF544-957D-7DF8-B661-74C145DD1DFF}"/>
              </a:ext>
            </a:extLst>
          </p:cNvPr>
          <p:cNvSpPr/>
          <p:nvPr userDrawn="1"/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rgbClr val="000000"/>
          </a:solidFill>
          <a:ln w="924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fr-FR"/>
          </a:p>
        </p:txBody>
      </p:sp>
      <p:sp>
        <p:nvSpPr>
          <p:cNvPr id="2" name="Sous-titre 2">
            <a:extLst>
              <a:ext uri="{FF2B5EF4-FFF2-40B4-BE49-F238E27FC236}">
                <a16:creationId xmlns:a16="http://schemas.microsoft.com/office/drawing/2014/main" id="{EB2433AB-C0C2-21B8-CB44-8E7B31208107}"/>
              </a:ext>
            </a:extLst>
          </p:cNvPr>
          <p:cNvSpPr txBox="1">
            <a:spLocks/>
          </p:cNvSpPr>
          <p:nvPr userDrawn="1"/>
        </p:nvSpPr>
        <p:spPr>
          <a:xfrm>
            <a:off x="507818" y="1985049"/>
            <a:ext cx="1010873" cy="840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algn="ctr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6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  <a:lvl2pPr marL="5039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/>
            </a:lvl2pPr>
            <a:lvl3pPr marL="1007943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/>
            </a:lvl3pPr>
            <a:lvl4pPr marL="1511915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4pPr>
            <a:lvl5pPr marL="2015886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5pPr>
            <a:lvl6pPr marL="2519858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6pPr>
            <a:lvl7pPr marL="3023829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7pPr>
            <a:lvl8pPr marL="3527801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8pPr>
            <a:lvl9pPr marL="40317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9pPr>
          </a:lstStyle>
          <a:p>
            <a:pPr lvl="0"/>
            <a:r>
              <a:rPr lang="fr-FR" sz="8200">
                <a:latin typeface="Big Shoulders Display Light" pitchFamily="2" charset="0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CDEEEA-A8AC-49A1-E761-98CABCB5239B}"/>
              </a:ext>
            </a:extLst>
          </p:cNvPr>
          <p:cNvSpPr/>
          <p:nvPr userDrawn="1"/>
        </p:nvSpPr>
        <p:spPr>
          <a:xfrm rot="5400000">
            <a:off x="1533777" y="2495620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E8DD618B-E76C-334B-9A3D-758F4A8FAD9A}"/>
              </a:ext>
            </a:extLst>
          </p:cNvPr>
          <p:cNvSpPr txBox="1">
            <a:spLocks/>
          </p:cNvSpPr>
          <p:nvPr userDrawn="1"/>
        </p:nvSpPr>
        <p:spPr>
          <a:xfrm>
            <a:off x="507818" y="3308942"/>
            <a:ext cx="1010873" cy="81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algn="ctr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6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  <a:lvl2pPr marL="5039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/>
            </a:lvl2pPr>
            <a:lvl3pPr marL="1007943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/>
            </a:lvl3pPr>
            <a:lvl4pPr marL="1511915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4pPr>
            <a:lvl5pPr marL="2015886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5pPr>
            <a:lvl6pPr marL="2519858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6pPr>
            <a:lvl7pPr marL="3023829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7pPr>
            <a:lvl8pPr marL="3527801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8pPr>
            <a:lvl9pPr marL="40317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9pPr>
          </a:lstStyle>
          <a:p>
            <a:pPr lvl="0"/>
            <a:r>
              <a:rPr lang="fr-FR" sz="8200">
                <a:latin typeface="Big Shoulders Display Light" pitchFamily="2" charset="0"/>
              </a:rPr>
              <a:t>2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B5579F58-C192-571A-F4F4-22C11883034C}"/>
              </a:ext>
            </a:extLst>
          </p:cNvPr>
          <p:cNvSpPr txBox="1">
            <a:spLocks/>
          </p:cNvSpPr>
          <p:nvPr userDrawn="1"/>
        </p:nvSpPr>
        <p:spPr>
          <a:xfrm>
            <a:off x="507818" y="4638468"/>
            <a:ext cx="1010873" cy="840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algn="ctr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6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  <a:lvl2pPr marL="5039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/>
            </a:lvl2pPr>
            <a:lvl3pPr marL="1007943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/>
            </a:lvl3pPr>
            <a:lvl4pPr marL="1511915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4pPr>
            <a:lvl5pPr marL="2015886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5pPr>
            <a:lvl6pPr marL="2519858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6pPr>
            <a:lvl7pPr marL="3023829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7pPr>
            <a:lvl8pPr marL="3527801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8pPr>
            <a:lvl9pPr marL="40317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9pPr>
          </a:lstStyle>
          <a:p>
            <a:pPr lvl="0"/>
            <a:r>
              <a:rPr lang="fr-FR" sz="8200">
                <a:latin typeface="Big Shoulders Display Light" pitchFamily="2" charset="0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B11632-2AF3-F6D9-815F-21F575D2D28D}"/>
              </a:ext>
            </a:extLst>
          </p:cNvPr>
          <p:cNvSpPr/>
          <p:nvPr userDrawn="1"/>
        </p:nvSpPr>
        <p:spPr>
          <a:xfrm rot="5400000">
            <a:off x="1533777" y="3819513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3A5616-8D44-6F05-4BB8-CD36CC7FF596}"/>
              </a:ext>
            </a:extLst>
          </p:cNvPr>
          <p:cNvSpPr/>
          <p:nvPr userDrawn="1"/>
        </p:nvSpPr>
        <p:spPr>
          <a:xfrm rot="5400000">
            <a:off x="1533777" y="5149040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912D75C-18AE-C50C-0453-5C663EEB0554}"/>
              </a:ext>
            </a:extLst>
          </p:cNvPr>
          <p:cNvSpPr txBox="1"/>
          <p:nvPr userDrawn="1"/>
        </p:nvSpPr>
        <p:spPr>
          <a:xfrm>
            <a:off x="92468" y="7291101"/>
            <a:ext cx="3449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800" b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C2 – CONTROLLED DIFFUSION </a:t>
            </a:r>
            <a:endParaRPr lang="fr-FR" sz="800" b="1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" name="Espace réservé du contenu 30">
            <a:extLst>
              <a:ext uri="{FF2B5EF4-FFF2-40B4-BE49-F238E27FC236}">
                <a16:creationId xmlns:a16="http://schemas.microsoft.com/office/drawing/2014/main" id="{3468FBFF-DA13-7442-229E-BD363A2CE14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89476" y="2117117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chemeClr val="bg1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sp>
        <p:nvSpPr>
          <p:cNvPr id="8" name="Espace réservé du contenu 30">
            <a:extLst>
              <a:ext uri="{FF2B5EF4-FFF2-40B4-BE49-F238E27FC236}">
                <a16:creationId xmlns:a16="http://schemas.microsoft.com/office/drawing/2014/main" id="{FF44117B-F02D-5174-4A39-CAC9C4D3D28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89476" y="3446644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chemeClr val="bg1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sp>
        <p:nvSpPr>
          <p:cNvPr id="9" name="Espace réservé du contenu 30">
            <a:extLst>
              <a:ext uri="{FF2B5EF4-FFF2-40B4-BE49-F238E27FC236}">
                <a16:creationId xmlns:a16="http://schemas.microsoft.com/office/drawing/2014/main" id="{893CB2F4-E113-B3CD-57AF-391BB2DB2D9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389476" y="4776171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chemeClr val="bg1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911659F-4E3F-9451-81F1-37C6B773CE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2604629" y="188071"/>
            <a:ext cx="616548" cy="61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2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_4_CONTR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561866-90A3-CF3B-A67D-6F75F54F395B}"/>
              </a:ext>
            </a:extLst>
          </p:cNvPr>
          <p:cNvSpPr/>
          <p:nvPr userDrawn="1"/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rgbClr val="000000"/>
          </a:solidFill>
          <a:ln w="924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fr-FR"/>
          </a:p>
        </p:txBody>
      </p:sp>
      <p:sp>
        <p:nvSpPr>
          <p:cNvPr id="2" name="Sous-titre 2">
            <a:extLst>
              <a:ext uri="{FF2B5EF4-FFF2-40B4-BE49-F238E27FC236}">
                <a16:creationId xmlns:a16="http://schemas.microsoft.com/office/drawing/2014/main" id="{EB2433AB-C0C2-21B8-CB44-8E7B31208107}"/>
              </a:ext>
            </a:extLst>
          </p:cNvPr>
          <p:cNvSpPr txBox="1">
            <a:spLocks/>
          </p:cNvSpPr>
          <p:nvPr userDrawn="1"/>
        </p:nvSpPr>
        <p:spPr>
          <a:xfrm>
            <a:off x="507818" y="1309416"/>
            <a:ext cx="1010873" cy="840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algn="ctr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6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  <a:lvl2pPr marL="5039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/>
            </a:lvl2pPr>
            <a:lvl3pPr marL="1007943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/>
            </a:lvl3pPr>
            <a:lvl4pPr marL="1511915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4pPr>
            <a:lvl5pPr marL="2015886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5pPr>
            <a:lvl6pPr marL="2519858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6pPr>
            <a:lvl7pPr marL="3023829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7pPr>
            <a:lvl8pPr marL="3527801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8pPr>
            <a:lvl9pPr marL="40317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9pPr>
          </a:lstStyle>
          <a:p>
            <a:pPr lvl="0"/>
            <a:r>
              <a:rPr lang="fr-FR" sz="8200">
                <a:latin typeface="Big Shoulders Display Light" pitchFamily="2" charset="0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CDEEEA-A8AC-49A1-E761-98CABCB5239B}"/>
              </a:ext>
            </a:extLst>
          </p:cNvPr>
          <p:cNvSpPr/>
          <p:nvPr userDrawn="1"/>
        </p:nvSpPr>
        <p:spPr>
          <a:xfrm rot="5400000">
            <a:off x="1533777" y="1829414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E8DD618B-E76C-334B-9A3D-758F4A8FAD9A}"/>
              </a:ext>
            </a:extLst>
          </p:cNvPr>
          <p:cNvSpPr txBox="1">
            <a:spLocks/>
          </p:cNvSpPr>
          <p:nvPr userDrawn="1"/>
        </p:nvSpPr>
        <p:spPr>
          <a:xfrm>
            <a:off x="507818" y="2633309"/>
            <a:ext cx="1010873" cy="816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algn="ctr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6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  <a:lvl2pPr marL="5039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/>
            </a:lvl2pPr>
            <a:lvl3pPr marL="1007943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/>
            </a:lvl3pPr>
            <a:lvl4pPr marL="1511915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4pPr>
            <a:lvl5pPr marL="2015886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5pPr>
            <a:lvl6pPr marL="2519858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6pPr>
            <a:lvl7pPr marL="3023829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7pPr>
            <a:lvl8pPr marL="3527801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8pPr>
            <a:lvl9pPr marL="40317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9pPr>
          </a:lstStyle>
          <a:p>
            <a:pPr lvl="0"/>
            <a:r>
              <a:rPr lang="fr-FR" sz="8200">
                <a:latin typeface="Big Shoulders Display Light" pitchFamily="2" charset="0"/>
              </a:rPr>
              <a:t>2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B5579F58-C192-571A-F4F4-22C11883034C}"/>
              </a:ext>
            </a:extLst>
          </p:cNvPr>
          <p:cNvSpPr txBox="1">
            <a:spLocks/>
          </p:cNvSpPr>
          <p:nvPr userDrawn="1"/>
        </p:nvSpPr>
        <p:spPr>
          <a:xfrm>
            <a:off x="507818" y="3962835"/>
            <a:ext cx="1010873" cy="840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algn="ctr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6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  <a:lvl2pPr marL="5039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/>
            </a:lvl2pPr>
            <a:lvl3pPr marL="1007943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/>
            </a:lvl3pPr>
            <a:lvl4pPr marL="1511915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4pPr>
            <a:lvl5pPr marL="2015886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5pPr>
            <a:lvl6pPr marL="2519858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6pPr>
            <a:lvl7pPr marL="3023829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7pPr>
            <a:lvl8pPr marL="3527801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8pPr>
            <a:lvl9pPr marL="40317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9pPr>
          </a:lstStyle>
          <a:p>
            <a:pPr lvl="0"/>
            <a:r>
              <a:rPr lang="fr-FR" sz="8200">
                <a:latin typeface="Big Shoulders Display Light" pitchFamily="2" charset="0"/>
              </a:rPr>
              <a:t>3</a:t>
            </a:r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F1BD92A6-8080-27AD-B24E-21CE58B6BC15}"/>
              </a:ext>
            </a:extLst>
          </p:cNvPr>
          <p:cNvSpPr txBox="1">
            <a:spLocks/>
          </p:cNvSpPr>
          <p:nvPr userDrawn="1"/>
        </p:nvSpPr>
        <p:spPr>
          <a:xfrm>
            <a:off x="507818" y="5287965"/>
            <a:ext cx="1010873" cy="840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algn="ctr" defTabSz="1007943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6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  <a:lvl2pPr marL="5039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/>
            </a:lvl2pPr>
            <a:lvl3pPr marL="1007943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/>
            </a:lvl3pPr>
            <a:lvl4pPr marL="1511915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4pPr>
            <a:lvl5pPr marL="2015886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5pPr>
            <a:lvl6pPr marL="2519858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6pPr>
            <a:lvl7pPr marL="3023829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7pPr>
            <a:lvl8pPr marL="3527801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8pPr>
            <a:lvl9pPr marL="4031772" indent="0" algn="ctr" defTabSz="1007943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/>
            </a:lvl9pPr>
          </a:lstStyle>
          <a:p>
            <a:pPr lvl="0"/>
            <a:r>
              <a:rPr lang="fr-FR" sz="8200">
                <a:latin typeface="Big Shoulders Display Light" pitchFamily="2" charset="0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B11632-2AF3-F6D9-815F-21F575D2D28D}"/>
              </a:ext>
            </a:extLst>
          </p:cNvPr>
          <p:cNvSpPr/>
          <p:nvPr userDrawn="1"/>
        </p:nvSpPr>
        <p:spPr>
          <a:xfrm rot="5400000">
            <a:off x="1533777" y="3153307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3A5616-8D44-6F05-4BB8-CD36CC7FF596}"/>
              </a:ext>
            </a:extLst>
          </p:cNvPr>
          <p:cNvSpPr/>
          <p:nvPr userDrawn="1"/>
        </p:nvSpPr>
        <p:spPr>
          <a:xfrm rot="5400000">
            <a:off x="1533777" y="4482834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DD4C60-96F3-22E9-A979-1CCD66712B3B}"/>
              </a:ext>
            </a:extLst>
          </p:cNvPr>
          <p:cNvSpPr/>
          <p:nvPr userDrawn="1"/>
        </p:nvSpPr>
        <p:spPr>
          <a:xfrm rot="5400000">
            <a:off x="1533776" y="5807963"/>
            <a:ext cx="840613" cy="45719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FA3DADF-DACA-2189-F245-B30E4B1E2597}"/>
              </a:ext>
            </a:extLst>
          </p:cNvPr>
          <p:cNvSpPr txBox="1"/>
          <p:nvPr userDrawn="1"/>
        </p:nvSpPr>
        <p:spPr>
          <a:xfrm>
            <a:off x="92468" y="7291101"/>
            <a:ext cx="3449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800" b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C2 – CONTROLLED DIFFUSION </a:t>
            </a:r>
            <a:endParaRPr lang="fr-FR" sz="800" b="1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" name="Espace réservé du contenu 30">
            <a:extLst>
              <a:ext uri="{FF2B5EF4-FFF2-40B4-BE49-F238E27FC236}">
                <a16:creationId xmlns:a16="http://schemas.microsoft.com/office/drawing/2014/main" id="{14C9F3E8-F251-DC70-A348-F193135AA5E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89476" y="1456545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chemeClr val="bg1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sp>
        <p:nvSpPr>
          <p:cNvPr id="8" name="Espace réservé du contenu 30">
            <a:extLst>
              <a:ext uri="{FF2B5EF4-FFF2-40B4-BE49-F238E27FC236}">
                <a16:creationId xmlns:a16="http://schemas.microsoft.com/office/drawing/2014/main" id="{25772DEA-4F81-9C66-75F8-04206F95C41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389476" y="2780437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chemeClr val="bg1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sp>
        <p:nvSpPr>
          <p:cNvPr id="9" name="Espace réservé du contenu 30">
            <a:extLst>
              <a:ext uri="{FF2B5EF4-FFF2-40B4-BE49-F238E27FC236}">
                <a16:creationId xmlns:a16="http://schemas.microsoft.com/office/drawing/2014/main" id="{458E2918-08E9-5049-F74F-83BA28DC676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389476" y="4104329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chemeClr val="bg1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sp>
        <p:nvSpPr>
          <p:cNvPr id="10" name="Espace réservé du contenu 30">
            <a:extLst>
              <a:ext uri="{FF2B5EF4-FFF2-40B4-BE49-F238E27FC236}">
                <a16:creationId xmlns:a16="http://schemas.microsoft.com/office/drawing/2014/main" id="{03174E7C-1041-A5BD-21E9-578B205AA5A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389476" y="5428221"/>
            <a:ext cx="10059427" cy="791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chemeClr val="bg1"/>
                </a:solidFill>
                <a:latin typeface="Big Shoulders Display Light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fr-FR" err="1"/>
              <a:t>title</a:t>
            </a:r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340D8F3-0166-954E-F4F2-694462C164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2604629" y="188071"/>
            <a:ext cx="616548" cy="61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3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1">
            <a:extLst>
              <a:ext uri="{FF2B5EF4-FFF2-40B4-BE49-F238E27FC236}">
                <a16:creationId xmlns:a16="http://schemas.microsoft.com/office/drawing/2014/main" id="{5C673233-994B-A84D-A16D-1740DBEE0671}"/>
              </a:ext>
            </a:extLst>
          </p:cNvPr>
          <p:cNvSpPr txBox="1">
            <a:spLocks/>
          </p:cNvSpPr>
          <p:nvPr userDrawn="1"/>
        </p:nvSpPr>
        <p:spPr>
          <a:xfrm>
            <a:off x="581153" y="372264"/>
            <a:ext cx="10079832" cy="627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600" b="1">
              <a:solidFill>
                <a:srgbClr val="332D2D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BAF1CFA-1086-F640-8C59-38A505C87DA7}"/>
              </a:ext>
            </a:extLst>
          </p:cNvPr>
          <p:cNvSpPr txBox="1"/>
          <p:nvPr userDrawn="1"/>
        </p:nvSpPr>
        <p:spPr>
          <a:xfrm>
            <a:off x="3869638" y="7291101"/>
            <a:ext cx="5734304" cy="211203"/>
          </a:xfrm>
          <a:prstGeom prst="rect">
            <a:avLst/>
          </a:prstGeom>
          <a:noFill/>
        </p:spPr>
        <p:txBody>
          <a:bodyPr wrap="square" lIns="180000" tIns="36000" rIns="180000" bIns="36000" rtlCol="0" anchor="ctr">
            <a:spAutoFit/>
          </a:bodyPr>
          <a:lstStyle/>
          <a:p>
            <a:pPr marL="0" marR="0" lvl="0" indent="0" algn="ctr" defTabSz="4571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95FE6F-A4B9-BF42-BDB9-597CDB313134}" type="slidenum">
              <a:rPr lang="fr-FR" sz="900" kern="1200" spc="400" smtClean="0">
                <a:solidFill>
                  <a:srgbClr val="332D2D"/>
                </a:solidFill>
                <a:latin typeface="Poppins" pitchFamily="2" charset="77"/>
                <a:ea typeface="+mn-ea"/>
                <a:cs typeface="Poppins" pitchFamily="2" charset="77"/>
              </a:rPr>
              <a:pPr marL="0" marR="0" lvl="0" indent="0" algn="ctr" defTabSz="4571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r>
              <a:rPr lang="fr-FR" sz="900" kern="1200" spc="400">
                <a:solidFill>
                  <a:srgbClr val="332D2D"/>
                </a:solidFill>
                <a:latin typeface="Poppins" pitchFamily="2" charset="77"/>
                <a:ea typeface="+mn-ea"/>
                <a:cs typeface="Poppins" pitchFamily="2" charset="77"/>
              </a:rPr>
              <a:t> </a:t>
            </a:r>
            <a:endParaRPr lang="fr-FR" sz="1800" b="1" i="0" spc="400">
              <a:solidFill>
                <a:srgbClr val="332D2D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544437C-C8F6-329E-5C8A-96CBFD02795F}"/>
              </a:ext>
            </a:extLst>
          </p:cNvPr>
          <p:cNvSpPr txBox="1"/>
          <p:nvPr userDrawn="1"/>
        </p:nvSpPr>
        <p:spPr>
          <a:xfrm>
            <a:off x="92468" y="7291101"/>
            <a:ext cx="3449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800" b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C2 – CONTROLLED DIFFUSION </a:t>
            </a:r>
            <a:endParaRPr lang="fr-FR" sz="800" b="1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727CD03-E888-E517-1489-269544166499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rcRect/>
          <a:stretch/>
        </p:blipFill>
        <p:spPr>
          <a:xfrm>
            <a:off x="12604629" y="188071"/>
            <a:ext cx="616548" cy="616548"/>
          </a:xfrm>
          <a:prstGeom prst="rect">
            <a:avLst/>
          </a:prstGeom>
        </p:spPr>
      </p:pic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6AAF9037-B0D9-0EEC-A21D-5D897B24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25" y="2012950"/>
            <a:ext cx="11591925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32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9" r:id="rId2"/>
    <p:sldLayoutId id="2147484139" r:id="rId3"/>
    <p:sldLayoutId id="2147484141" r:id="rId4"/>
    <p:sldLayoutId id="2147484140" r:id="rId5"/>
    <p:sldLayoutId id="2147483778" r:id="rId6"/>
    <p:sldLayoutId id="2147484142" r:id="rId7"/>
    <p:sldLayoutId id="2147484143" r:id="rId8"/>
    <p:sldLayoutId id="2147484144" r:id="rId9"/>
    <p:sldLayoutId id="2147484145" r:id="rId10"/>
    <p:sldLayoutId id="2147484169" r:id="rId11"/>
    <p:sldLayoutId id="2147484151" r:id="rId12"/>
    <p:sldLayoutId id="2147484174" r:id="rId13"/>
    <p:sldLayoutId id="2147484171" r:id="rId14"/>
    <p:sldLayoutId id="2147484133" r:id="rId15"/>
    <p:sldLayoutId id="2147484168" r:id="rId16"/>
    <p:sldLayoutId id="2147484134" r:id="rId17"/>
    <p:sldLayoutId id="2147484157" r:id="rId18"/>
    <p:sldLayoutId id="2147484146" r:id="rId19"/>
    <p:sldLayoutId id="2147484156" r:id="rId20"/>
    <p:sldLayoutId id="2147484182" r:id="rId21"/>
    <p:sldLayoutId id="2147484181" r:id="rId22"/>
    <p:sldLayoutId id="2147484180" r:id="rId23"/>
    <p:sldLayoutId id="2147484176" r:id="rId24"/>
    <p:sldLayoutId id="2147484158" r:id="rId25"/>
    <p:sldLayoutId id="2147484173" r:id="rId26"/>
    <p:sldLayoutId id="2147484162" r:id="rId27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lang="fr-FR" sz="3000" b="1" kern="1200" cap="all" baseline="0" dirty="0">
          <a:solidFill>
            <a:srgbClr val="332D2D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0" indent="0" algn="l" defTabSz="914354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4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914354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5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1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42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Continue.continue" TargetMode="External"/><Relationship Id="rId3" Type="http://schemas.openxmlformats.org/officeDocument/2006/relationships/hyperlink" Target="https://www.cursor.com/" TargetMode="External"/><Relationship Id="rId7" Type="http://schemas.openxmlformats.org/officeDocument/2006/relationships/hyperlink" Target="https://marketplace.visualstudio.com/items?itemName=kilocode.Kilo-Code" TargetMode="External"/><Relationship Id="rId2" Type="http://schemas.openxmlformats.org/officeDocument/2006/relationships/hyperlink" Target="https://www.anthropic.com/claude-code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indsurf.com/" TargetMode="External"/><Relationship Id="rId5" Type="http://schemas.openxmlformats.org/officeDocument/2006/relationships/hyperlink" Target="https://github.com/features/copilot" TargetMode="External"/><Relationship Id="rId4" Type="http://schemas.openxmlformats.org/officeDocument/2006/relationships/hyperlink" Target="https://github.com/google/gemini-cli" TargetMode="External"/><Relationship Id="rId9" Type="http://schemas.openxmlformats.org/officeDocument/2006/relationships/hyperlink" Target="https://replit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pstash/context7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continue.dev/docs/customization" TargetMode="External"/><Relationship Id="rId3" Type="http://schemas.openxmlformats.org/officeDocument/2006/relationships/hyperlink" Target="https://docs.cursor.com/context/rules" TargetMode="External"/><Relationship Id="rId7" Type="http://schemas.openxmlformats.org/officeDocument/2006/relationships/hyperlink" Target="https://kilocode.ai/docs/advanced-usage/prompt-engineering" TargetMode="External"/><Relationship Id="rId2" Type="http://schemas.openxmlformats.org/officeDocument/2006/relationships/hyperlink" Target="https://docs.anthropic.com/en/docs/claude-code/memory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ocs.windsurf.com/windsurf/cascade/memories" TargetMode="External"/><Relationship Id="rId5" Type="http://schemas.openxmlformats.org/officeDocument/2006/relationships/hyperlink" Target="https://docs.github.com/en/copilot/how-tos/configure-custom-instructions" TargetMode="External"/><Relationship Id="rId4" Type="http://schemas.openxmlformats.org/officeDocument/2006/relationships/hyperlink" Target="https://github.com/google-gemini/gemini-cli/blob/main/docs/cli/configuration.md" TargetMode="External"/><Relationship Id="rId9" Type="http://schemas.openxmlformats.org/officeDocument/2006/relationships/hyperlink" Target="https://docs.replit.com/programming-ide/ai-hel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tekGroup/vibe-training-exercices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e/5FU2ftKCs9?origin=lprLink" TargetMode="Externa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FD223DC-A30D-9310-EDFA-E858DC58E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fr-FR" noProof="0" dirty="0"/>
              <a:t>Formation </a:t>
            </a:r>
            <a:r>
              <a:rPr lang="fr-FR" noProof="0" dirty="0" err="1"/>
              <a:t>vibe</a:t>
            </a:r>
            <a:r>
              <a:rPr lang="fr-FR" noProof="0" dirty="0"/>
              <a:t> </a:t>
            </a:r>
            <a:r>
              <a:rPr lang="fr-FR" noProof="0" dirty="0" err="1"/>
              <a:t>coding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755FFA-8B6C-4DCC-260A-7927EEE56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noProof="0" dirty="0"/>
              <a:t>Version starter: 1 jour pour découvrir le </a:t>
            </a:r>
            <a:r>
              <a:rPr lang="fr-FR" noProof="0" dirty="0" err="1"/>
              <a:t>vibe</a:t>
            </a:r>
            <a:r>
              <a:rPr lang="fr-FR" noProof="0" dirty="0"/>
              <a:t> </a:t>
            </a:r>
            <a:r>
              <a:rPr lang="fr-FR" noProof="0" dirty="0" err="1"/>
              <a:t>coding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D02C39-7FC2-755E-6953-A1F0817912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noProof="0" dirty="0"/>
              <a:t>Version 2 : août 2025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D41A709-27A1-BB5E-B4A0-4DBC19634AA7}"/>
              </a:ext>
            </a:extLst>
          </p:cNvPr>
          <p:cNvSpPr txBox="1"/>
          <p:nvPr/>
        </p:nvSpPr>
        <p:spPr>
          <a:xfrm>
            <a:off x="5341645" y="7287157"/>
            <a:ext cx="2754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b="0" noProof="0" dirty="0">
                <a:solidFill>
                  <a:schemeClr val="bg1"/>
                </a:solidFill>
                <a:highlight>
                  <a:srgbClr val="FF0000"/>
                </a:highlight>
                <a:latin typeface="Poppins" pitchFamily="2" charset="77"/>
                <a:cs typeface="Poppins" pitchFamily="2" charset="77"/>
              </a:rPr>
              <a:t>SMI- to </a:t>
            </a:r>
            <a:r>
              <a:rPr lang="fr-FR" sz="800" b="0" noProof="0" dirty="0" err="1">
                <a:solidFill>
                  <a:schemeClr val="bg1"/>
                </a:solidFill>
                <a:highlight>
                  <a:srgbClr val="FF0000"/>
                </a:highlight>
                <a:latin typeface="Poppins" pitchFamily="2" charset="77"/>
                <a:cs typeface="Poppins" pitchFamily="2" charset="77"/>
              </a:rPr>
              <a:t>be</a:t>
            </a:r>
            <a:r>
              <a:rPr lang="fr-FR" sz="800" b="0" noProof="0" dirty="0">
                <a:solidFill>
                  <a:schemeClr val="bg1"/>
                </a:solidFill>
                <a:highlight>
                  <a:srgbClr val="FF0000"/>
                </a:highlight>
                <a:latin typeface="Poppins" pitchFamily="2" charset="77"/>
                <a:cs typeface="Poppins" pitchFamily="2" charset="77"/>
              </a:rPr>
              <a:t> </a:t>
            </a:r>
            <a:r>
              <a:rPr lang="fr-FR" sz="800" b="0" noProof="0" dirty="0" err="1">
                <a:solidFill>
                  <a:schemeClr val="bg1"/>
                </a:solidFill>
                <a:highlight>
                  <a:srgbClr val="FF0000"/>
                </a:highlight>
                <a:latin typeface="Poppins" pitchFamily="2" charset="77"/>
                <a:cs typeface="Poppins" pitchFamily="2" charset="77"/>
              </a:rPr>
              <a:t>completed</a:t>
            </a:r>
            <a:endParaRPr lang="fr-FR" sz="800" b="1" noProof="0" dirty="0">
              <a:solidFill>
                <a:schemeClr val="bg1"/>
              </a:solidFill>
              <a:highlight>
                <a:srgbClr val="FF0000"/>
              </a:highlight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6596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49FBE-404D-F3C8-B539-5B8388B64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BA07E5-6C87-6335-9B80-8D9E251B04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noProof="0" dirty="0"/>
              <a:t>Fonctionnalités du </a:t>
            </a:r>
            <a:r>
              <a:rPr lang="fr-FR" noProof="0" dirty="0" err="1"/>
              <a:t>vibe</a:t>
            </a:r>
            <a:r>
              <a:rPr lang="fr-FR" noProof="0" dirty="0"/>
              <a:t> </a:t>
            </a:r>
            <a:r>
              <a:rPr lang="fr-FR" noProof="0" dirty="0" err="1"/>
              <a:t>coding</a:t>
            </a:r>
            <a:endParaRPr lang="fr-FR" noProof="0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8C24141-BC02-1400-49A7-DF946303F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851" y="1432560"/>
            <a:ext cx="6249670" cy="5716762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fr-FR" b="1" noProof="0" dirty="0"/>
              <a:t>Écrire du code (</a:t>
            </a:r>
            <a:r>
              <a:rPr lang="fr-FR" b="1" noProof="0" dirty="0" err="1"/>
              <a:t>thanks</a:t>
            </a:r>
            <a:r>
              <a:rPr lang="fr-FR" b="1" noProof="0" dirty="0"/>
              <a:t> </a:t>
            </a:r>
            <a:r>
              <a:rPr lang="fr-FR" b="1" noProof="0" dirty="0" err="1"/>
              <a:t>captain</a:t>
            </a:r>
            <a:r>
              <a:rPr lang="fr-FR" b="1" noProof="0" dirty="0"/>
              <a:t> </a:t>
            </a:r>
            <a:r>
              <a:rPr lang="fr-FR" b="1" noProof="0" dirty="0" err="1"/>
              <a:t>obvious</a:t>
            </a:r>
            <a:r>
              <a:rPr lang="fr-FR" b="1" noProof="0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b="1" noProof="0" dirty="0" err="1"/>
              <a:t>Auto-complétion</a:t>
            </a:r>
            <a:r>
              <a:rPr lang="fr-FR" b="1" noProof="0" dirty="0"/>
              <a:t> sous stéroïdes</a:t>
            </a:r>
          </a:p>
          <a:p>
            <a:pPr marL="285750" indent="-285750">
              <a:buFontTx/>
              <a:buChar char="-"/>
            </a:pPr>
            <a:r>
              <a:rPr lang="fr-FR" b="1" noProof="0" dirty="0"/>
              <a:t>Mode </a:t>
            </a:r>
            <a:r>
              <a:rPr lang="fr-FR" b="1" i="1" noProof="0" dirty="0" err="1"/>
              <a:t>ask</a:t>
            </a:r>
            <a:r>
              <a:rPr lang="fr-FR" b="1" noProof="0" dirty="0"/>
              <a:t> et variantes</a:t>
            </a:r>
          </a:p>
          <a:p>
            <a:pPr marL="971516" lvl="1" indent="-285750">
              <a:buFontTx/>
              <a:buChar char="-"/>
            </a:pPr>
            <a:r>
              <a:rPr lang="fr-FR" b="1" i="1" noProof="0" dirty="0"/>
              <a:t>Réfléchir avant d’agir</a:t>
            </a:r>
            <a:r>
              <a:rPr lang="fr-FR" b="1" noProof="0" dirty="0"/>
              <a:t> est toujours une bonne idée, surtout en </a:t>
            </a:r>
            <a:r>
              <a:rPr lang="fr-FR" b="1" noProof="0" dirty="0" err="1"/>
              <a:t>vibe</a:t>
            </a:r>
            <a:r>
              <a:rPr lang="fr-FR" b="1" noProof="0" dirty="0"/>
              <a:t> </a:t>
            </a:r>
            <a:r>
              <a:rPr lang="fr-FR" b="1" noProof="0" dirty="0" err="1"/>
              <a:t>coding</a:t>
            </a:r>
            <a:endParaRPr lang="fr-FR" b="1" i="1" noProof="0" dirty="0"/>
          </a:p>
          <a:p>
            <a:pPr marL="971516" lvl="1" indent="-285750">
              <a:buFontTx/>
              <a:buChar char="-"/>
            </a:pPr>
            <a:r>
              <a:rPr lang="fr-FR" b="1" noProof="0" dirty="0"/>
              <a:t>Créer de la documentation</a:t>
            </a:r>
          </a:p>
          <a:p>
            <a:pPr marL="971516" lvl="1" indent="-285750">
              <a:buFontTx/>
              <a:buChar char="-"/>
            </a:pPr>
            <a:r>
              <a:rPr lang="fr-FR" b="1" noProof="0" dirty="0"/>
              <a:t>Préparer un prompt pour développer une </a:t>
            </a:r>
            <a:r>
              <a:rPr lang="fr-FR" b="1" noProof="0" dirty="0" err="1"/>
              <a:t>feature</a:t>
            </a:r>
            <a:r>
              <a:rPr lang="fr-FR" b="1" noProof="0" dirty="0"/>
              <a:t> …</a:t>
            </a:r>
          </a:p>
          <a:p>
            <a:pPr marL="971516" lvl="1" indent="-285750">
              <a:buFontTx/>
              <a:buChar char="-"/>
            </a:pPr>
            <a:r>
              <a:rPr lang="fr-FR" b="1" noProof="0" dirty="0"/>
              <a:t>Détecter les failles de sécurité …</a:t>
            </a:r>
          </a:p>
          <a:p>
            <a:pPr marL="285750" indent="-285750">
              <a:buFontTx/>
              <a:buChar char="-"/>
            </a:pPr>
            <a:r>
              <a:rPr lang="fr-FR" b="1" noProof="0" dirty="0"/>
              <a:t>Mode </a:t>
            </a:r>
            <a:r>
              <a:rPr lang="fr-FR" b="1" i="1" noProof="0" dirty="0"/>
              <a:t>prompt</a:t>
            </a:r>
            <a:r>
              <a:rPr lang="fr-FR" b="1" noProof="0" dirty="0"/>
              <a:t> et ses variantes</a:t>
            </a:r>
          </a:p>
          <a:p>
            <a:pPr marL="971516" lvl="1" indent="-285750">
              <a:buFontTx/>
              <a:buChar char="-"/>
            </a:pPr>
            <a:r>
              <a:rPr lang="fr-FR" b="1" noProof="0" dirty="0"/>
              <a:t>Ajouter des fonctionnalités</a:t>
            </a:r>
          </a:p>
          <a:p>
            <a:pPr marL="971516" lvl="1" indent="-285750">
              <a:buFontTx/>
              <a:buChar char="-"/>
            </a:pPr>
            <a:r>
              <a:rPr lang="fr-FR" b="1" noProof="0" dirty="0"/>
              <a:t>Corriger des bugs / failles</a:t>
            </a:r>
          </a:p>
          <a:p>
            <a:pPr marL="971516" lvl="1" indent="-285750">
              <a:buFontTx/>
              <a:buChar char="-"/>
            </a:pPr>
            <a:r>
              <a:rPr lang="fr-FR" b="1" noProof="0" dirty="0"/>
              <a:t>Créer des tests</a:t>
            </a:r>
          </a:p>
          <a:p>
            <a:pPr marL="971516" lvl="1" indent="-285750">
              <a:buFontTx/>
              <a:buChar char="-"/>
            </a:pPr>
            <a:r>
              <a:rPr lang="fr-FR" b="1" noProof="0" dirty="0"/>
              <a:t>Générer les manifestes K8s …</a:t>
            </a:r>
          </a:p>
          <a:p>
            <a:pPr marL="285750" indent="-285750">
              <a:buFontTx/>
              <a:buChar char="-"/>
            </a:pPr>
            <a:r>
              <a:rPr lang="fr-FR" b="1" i="1" noProof="0" dirty="0" err="1"/>
              <a:t>tools</a:t>
            </a:r>
            <a:r>
              <a:rPr lang="fr-FR" b="1" noProof="0" dirty="0"/>
              <a:t> pour compléter le prompt</a:t>
            </a:r>
          </a:p>
          <a:p>
            <a:pPr marL="971516" lvl="1" indent="-285750">
              <a:buFontTx/>
              <a:buChar char="-"/>
            </a:pPr>
            <a:r>
              <a:rPr lang="fr-FR" b="1" noProof="0" dirty="0"/>
              <a:t>Suivi du workflow git</a:t>
            </a:r>
          </a:p>
          <a:p>
            <a:pPr marL="971516" lvl="1" indent="-285750">
              <a:buFontTx/>
              <a:buChar char="-"/>
            </a:pPr>
            <a:r>
              <a:rPr lang="fr-FR" b="1" noProof="0" dirty="0"/>
              <a:t>CI/CD</a:t>
            </a:r>
          </a:p>
          <a:p>
            <a:pPr marL="971516" lvl="1" indent="-285750">
              <a:buFontTx/>
              <a:buChar char="-"/>
            </a:pPr>
            <a:endParaRPr lang="fr-FR" b="1" noProof="0" dirty="0"/>
          </a:p>
          <a:p>
            <a:pPr marL="971516" lvl="1" indent="-285750">
              <a:buFontTx/>
              <a:buChar char="-"/>
            </a:pPr>
            <a:endParaRPr lang="fr-FR" b="1" noProof="0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1DA438E-2420-4DF0-F1D9-D0BFF33A7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56132"/>
              </p:ext>
            </p:extLst>
          </p:nvPr>
        </p:nvGraphicFramePr>
        <p:xfrm>
          <a:off x="6719887" y="2268029"/>
          <a:ext cx="6396037" cy="3023616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3120309">
                  <a:extLst>
                    <a:ext uri="{9D8B030D-6E8A-4147-A177-3AD203B41FA5}">
                      <a16:colId xmlns:a16="http://schemas.microsoft.com/office/drawing/2014/main" val="3003399132"/>
                    </a:ext>
                  </a:extLst>
                </a:gridCol>
                <a:gridCol w="3275728">
                  <a:extLst>
                    <a:ext uri="{9D8B030D-6E8A-4147-A177-3AD203B41FA5}">
                      <a16:colId xmlns:a16="http://schemas.microsoft.com/office/drawing/2014/main" val="1474873479"/>
                    </a:ext>
                  </a:extLst>
                </a:gridCol>
              </a:tblGrid>
              <a:tr h="316992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fr-FR" sz="1600" noProof="0" dirty="0" err="1">
                          <a:effectLst/>
                          <a:latin typeface="Poppins" pitchFamily="2" charset="77"/>
                          <a:cs typeface="Poppins" pitchFamily="2" charset="77"/>
                        </a:rPr>
                        <a:t>Ask</a:t>
                      </a:r>
                      <a:r>
                        <a:rPr lang="fr-FR" sz="1600" noProof="0" dirty="0">
                          <a:effectLst/>
                          <a:latin typeface="Poppins" pitchFamily="2" charset="77"/>
                          <a:cs typeface="Poppins" pitchFamily="2" charset="77"/>
                        </a:rPr>
                        <a:t> (Consulter sur…)</a:t>
                      </a:r>
                      <a:endParaRPr lang="fr-FR" sz="1600" noProof="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fr-FR" sz="1600" noProof="0" dirty="0">
                          <a:effectLst/>
                          <a:latin typeface="Poppins" pitchFamily="2" charset="77"/>
                          <a:cs typeface="Poppins" pitchFamily="2" charset="77"/>
                        </a:rPr>
                        <a:t>Prompt (Générer…)</a:t>
                      </a:r>
                      <a:endParaRPr lang="fr-FR" sz="1600" noProof="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9833689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fr-FR" sz="1600" noProof="0" dirty="0">
                          <a:effectLst/>
                        </a:rPr>
                        <a:t>Les meilleurs choix technologiques</a:t>
                      </a:r>
                      <a:endParaRPr lang="fr-FR" sz="1600" noProof="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fr-FR" sz="1600" noProof="0" dirty="0">
                          <a:effectLst/>
                        </a:rPr>
                        <a:t>Du code</a:t>
                      </a:r>
                      <a:endParaRPr lang="fr-FR" sz="1600" noProof="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6798791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fr-FR" sz="1600" noProof="0" dirty="0">
                          <a:effectLst/>
                        </a:rPr>
                        <a:t>Les solutions algorithmiques</a:t>
                      </a:r>
                      <a:endParaRPr lang="fr-FR" sz="1600" noProof="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F5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fr-FR" sz="1600" noProof="0" dirty="0">
                          <a:effectLst/>
                        </a:rPr>
                        <a:t>Des tests</a:t>
                      </a:r>
                      <a:endParaRPr lang="fr-FR" sz="1600" noProof="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012754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fr-FR" sz="1600" noProof="0" dirty="0">
                          <a:effectLst/>
                        </a:rPr>
                        <a:t>Les solutions architecturales</a:t>
                      </a:r>
                      <a:endParaRPr lang="fr-FR" sz="1600" noProof="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fr-FR" sz="1600" noProof="0" dirty="0">
                          <a:effectLst/>
                        </a:rPr>
                        <a:t>Relire / auditer du code</a:t>
                      </a:r>
                      <a:endParaRPr lang="fr-FR" sz="1600" noProof="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1711747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fr-FR" sz="1600" noProof="0" dirty="0">
                          <a:effectLst/>
                        </a:rPr>
                        <a:t>Les solutions de design</a:t>
                      </a:r>
                      <a:endParaRPr lang="fr-FR" sz="1600" noProof="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F5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fr-FR" sz="1600" noProof="0" dirty="0">
                          <a:effectLst/>
                        </a:rPr>
                        <a:t>Des commentaires</a:t>
                      </a:r>
                      <a:endParaRPr lang="fr-FR" sz="1600" noProof="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577526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fr-FR" sz="1600" noProof="0" dirty="0">
                          <a:effectLst/>
                        </a:rPr>
                        <a:t>Les solutions de sécurité</a:t>
                      </a:r>
                      <a:endParaRPr lang="fr-FR" sz="1600" noProof="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fr-FR" sz="1600" noProof="0" dirty="0">
                          <a:effectLst/>
                        </a:rPr>
                        <a:t>Des documentations</a:t>
                      </a:r>
                      <a:endParaRPr lang="fr-FR" sz="1600" noProof="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7915882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fr-FR" sz="1600" noProof="0" dirty="0">
                          <a:effectLst/>
                        </a:rPr>
                        <a:t>Les solutions de performance</a:t>
                      </a:r>
                      <a:endParaRPr lang="fr-FR" sz="1600" noProof="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F5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fr-FR" sz="1600" noProof="0" dirty="0">
                          <a:effectLst/>
                        </a:rPr>
                        <a:t>Des diagrammes</a:t>
                      </a:r>
                      <a:endParaRPr lang="fr-FR" sz="1600" noProof="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376170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fr-FR" sz="1600" noProof="0" dirty="0">
                          <a:effectLst/>
                        </a:rPr>
                        <a:t>Les solutions de scalabilité</a:t>
                      </a:r>
                      <a:endParaRPr lang="fr-FR" sz="1600" noProof="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fr-FR" sz="1600" noProof="0" dirty="0">
                          <a:effectLst/>
                        </a:rPr>
                        <a:t>… vous avez l’idée à force</a:t>
                      </a:r>
                      <a:endParaRPr lang="fr-FR" sz="1600" noProof="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619569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fr-FR" sz="1600" noProof="0" dirty="0">
                          <a:effectLst/>
                        </a:rPr>
                        <a:t>… vous avez l’idée à force</a:t>
                      </a:r>
                      <a:endParaRPr lang="fr-FR" sz="1600" noProof="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F5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fr-FR" sz="1600" noProof="0" dirty="0">
                          <a:effectLst/>
                        </a:rPr>
                        <a:t> </a:t>
                      </a:r>
                      <a:endParaRPr lang="fr-FR" sz="1600" noProof="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13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47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B89F81C-E0E6-D6A6-8A4B-FC28B5C7CE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noProof="0" dirty="0"/>
              <a:t>Liste des agents de développement </a:t>
            </a:r>
            <a:r>
              <a:rPr lang="fr-FR" noProof="0" dirty="0" err="1"/>
              <a:t>ia</a:t>
            </a:r>
            <a:r>
              <a:rPr lang="fr-FR" noProof="0" dirty="0"/>
              <a:t> disponibles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E7AE8A8-30FC-3310-09E2-2B55AF4662C2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-15989822" y="4288411"/>
            <a:ext cx="45273159" cy="56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61874" rIns="91440" bIns="10791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IDE disponibles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03E7D7B-34FF-81E3-B0D7-50268D329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35620"/>
              </p:ext>
            </p:extLst>
          </p:nvPr>
        </p:nvGraphicFramePr>
        <p:xfrm>
          <a:off x="116163" y="1208178"/>
          <a:ext cx="13061188" cy="5555005"/>
        </p:xfrm>
        <a:graphic>
          <a:graphicData uri="http://schemas.openxmlformats.org/drawingml/2006/table">
            <a:tbl>
              <a:tblPr/>
              <a:tblGrid>
                <a:gridCol w="1277655">
                  <a:extLst>
                    <a:ext uri="{9D8B030D-6E8A-4147-A177-3AD203B41FA5}">
                      <a16:colId xmlns:a16="http://schemas.microsoft.com/office/drawing/2014/main" val="1256590819"/>
                    </a:ext>
                  </a:extLst>
                </a:gridCol>
                <a:gridCol w="1315233">
                  <a:extLst>
                    <a:ext uri="{9D8B030D-6E8A-4147-A177-3AD203B41FA5}">
                      <a16:colId xmlns:a16="http://schemas.microsoft.com/office/drawing/2014/main" val="1047647362"/>
                    </a:ext>
                  </a:extLst>
                </a:gridCol>
                <a:gridCol w="4246323">
                  <a:extLst>
                    <a:ext uri="{9D8B030D-6E8A-4147-A177-3AD203B41FA5}">
                      <a16:colId xmlns:a16="http://schemas.microsoft.com/office/drawing/2014/main" val="1564298026"/>
                    </a:ext>
                  </a:extLst>
                </a:gridCol>
                <a:gridCol w="3382028">
                  <a:extLst>
                    <a:ext uri="{9D8B030D-6E8A-4147-A177-3AD203B41FA5}">
                      <a16:colId xmlns:a16="http://schemas.microsoft.com/office/drawing/2014/main" val="3098460402"/>
                    </a:ext>
                  </a:extLst>
                </a:gridCol>
                <a:gridCol w="2839949">
                  <a:extLst>
                    <a:ext uri="{9D8B030D-6E8A-4147-A177-3AD203B41FA5}">
                      <a16:colId xmlns:a16="http://schemas.microsoft.com/office/drawing/2014/main" val="223391226"/>
                    </a:ext>
                  </a:extLst>
                </a:gridCol>
              </a:tblGrid>
              <a:tr h="20017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Outil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Avantages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Inconvénients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sz="1800" dirty="0">
                          <a:solidFill>
                            <a:schemeClr val="bg1"/>
                          </a:solidFill>
                          <a:effectLst/>
                        </a:rPr>
                        <a:t>URL d'accès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453876"/>
                  </a:ext>
                </a:extLst>
              </a:tr>
              <a:tr h="28545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 b="1" dirty="0">
                          <a:effectLst/>
                        </a:rPr>
                        <a:t>Claude Code</a:t>
                      </a:r>
                      <a:endParaRPr lang="fr-FR" sz="1400" dirty="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 dirty="0">
                          <a:effectLst/>
                        </a:rPr>
                        <a:t>Outil CLI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✅ Puissance du modèle Claude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⚠️ Pas d'intégration IDE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 u="none" strike="noStrike" dirty="0">
                          <a:effectLst/>
                          <a:hlinkClick r:id="rId2"/>
                        </a:rPr>
                        <a:t>anthropic.com/claude-code</a:t>
                      </a:r>
                      <a:endParaRPr lang="fr-FR" sz="1400" dirty="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263102"/>
                  </a:ext>
                </a:extLst>
              </a:tr>
              <a:tr h="285452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✅ Interface dédiée au code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⚠️ Nécessite un abonnement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885697"/>
                  </a:ext>
                </a:extLst>
              </a:tr>
              <a:tr h="28545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 b="1">
                          <a:effectLst/>
                        </a:rPr>
                        <a:t>Cursor</a:t>
                      </a: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 dirty="0">
                          <a:effectLst/>
                        </a:rPr>
                        <a:t>Éditeur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✅ Interface optimisée pour le vibe coding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⚠️ Application séparée à installer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 u="none" strike="noStrike">
                          <a:effectLst/>
                          <a:hlinkClick r:id="rId3"/>
                        </a:rPr>
                        <a:t>cursor.com</a:t>
                      </a: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235845"/>
                  </a:ext>
                </a:extLst>
              </a:tr>
              <a:tr h="285452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✅ Règles personnalisables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254633"/>
                  </a:ext>
                </a:extLst>
              </a:tr>
              <a:tr h="370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 b="1">
                          <a:effectLst/>
                        </a:rPr>
                        <a:t>gemini-cli</a:t>
                      </a: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Outil CLI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✅ Scriptable, idéal pour l'automatisation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 dirty="0">
                          <a:effectLst/>
                        </a:rPr>
                        <a:t>⚠️ Pas d’intégration IDE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 u="none" strike="noStrike">
                          <a:effectLst/>
                          <a:hlinkClick r:id="rId4"/>
                        </a:rPr>
                        <a:t>github.com/google/gemini-cli</a:t>
                      </a: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481436"/>
                  </a:ext>
                </a:extLst>
              </a:tr>
              <a:tr h="1148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✅ Gratuit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258232"/>
                  </a:ext>
                </a:extLst>
              </a:tr>
              <a:tr h="28545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 b="1">
                          <a:effectLst/>
                        </a:rPr>
                        <a:t>Copilot</a:t>
                      </a: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 dirty="0">
                          <a:effectLst/>
                        </a:rPr>
                        <a:t>Extension multi-IDE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 dirty="0">
                          <a:effectLst/>
                        </a:rPr>
                        <a:t>✅ Largement adopté, mature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⚠️ Coût de licence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 u="none" strike="noStrike">
                          <a:effectLst/>
                          <a:hlinkClick r:id="rId5"/>
                        </a:rPr>
                        <a:t>github.com/features/copilot</a:t>
                      </a: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221379"/>
                  </a:ext>
                </a:extLst>
              </a:tr>
              <a:tr h="285452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fr-FR" sz="1400" dirty="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✅ Bonne intégration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⚠️ Moins orienté vibe coding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98864"/>
                  </a:ext>
                </a:extLst>
              </a:tr>
              <a:tr h="28545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 b="1">
                          <a:effectLst/>
                        </a:rPr>
                        <a:t>WindSurf</a:t>
                      </a: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 dirty="0">
                          <a:effectLst/>
                        </a:rPr>
                        <a:t>Éditeur dédié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✅ Optimisé pour la visualisation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⚠️ Relativement récent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 u="none" strike="noStrike">
                          <a:effectLst/>
                          <a:hlinkClick r:id="rId6"/>
                        </a:rPr>
                        <a:t>windsurf.com</a:t>
                      </a: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297956"/>
                  </a:ext>
                </a:extLst>
              </a:tr>
              <a:tr h="285452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✅ Interface moderne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⚠️ Moins de documentation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409088"/>
                  </a:ext>
                </a:extLst>
              </a:tr>
              <a:tr h="28545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 b="1">
                          <a:effectLst/>
                        </a:rPr>
                        <a:t>Kilo Code</a:t>
                      </a: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Extension VSCode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✅ Modes dédiés pour le code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⚠️ Configuration requise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 u="none" strike="noStrike">
                          <a:effectLst/>
                          <a:hlinkClick r:id="rId7"/>
                        </a:rPr>
                        <a:t>marketplace.visualstudio.com/kilocode</a:t>
                      </a: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417979"/>
                  </a:ext>
                </a:extLst>
              </a:tr>
              <a:tr h="285452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✅ Léger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⚠️ Fonctionnalités plus limitées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554555"/>
                  </a:ext>
                </a:extLst>
              </a:tr>
              <a:tr h="28545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 b="1">
                          <a:effectLst/>
                        </a:rPr>
                        <a:t>Continue</a:t>
                      </a: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Extension VSCode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✅ Bonne intégration workflow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⚠️ Performance variable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 u="none" strike="noStrike">
                          <a:effectLst/>
                          <a:hlinkClick r:id="rId8"/>
                        </a:rPr>
                        <a:t>marketplace.visualstudio.com/continue</a:t>
                      </a: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091226"/>
                  </a:ext>
                </a:extLst>
              </a:tr>
              <a:tr h="200172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✅ Open source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⚠️ Moins stable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814843"/>
                  </a:ext>
                </a:extLst>
              </a:tr>
              <a:tr h="370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 b="1">
                          <a:effectLst/>
                        </a:rPr>
                        <a:t>Replit</a:t>
                      </a: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Éditeur en ligne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✅ Environnement complet avec déploiement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⚠️ Nécessite une connexion internet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 u="none" strike="noStrike">
                          <a:effectLst/>
                          <a:hlinkClick r:id="rId9"/>
                        </a:rPr>
                        <a:t>replit.com</a:t>
                      </a: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82594"/>
                  </a:ext>
                </a:extLst>
              </a:tr>
              <a:tr h="285452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fr-FR" sz="1400">
                        <a:effectLst/>
                      </a:endParaRP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✅ Collaboration en temps réel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1400">
                          <a:effectLst/>
                        </a:rPr>
                        <a:t>⚠️ Limitations dans version gratuite</a:t>
                      </a:r>
                    </a:p>
                  </a:txBody>
                  <a:tcPr marL="29611" marR="29611" marT="14806" marB="148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28427" marR="28427" marT="14213" marB="14213"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2983259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C7584E58-87A5-788D-014A-CD4539A75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845865" y="1443723"/>
            <a:ext cx="483010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5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7A2A1E5-6341-703E-C9AA-35B4C937EF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noProof="0" dirty="0" err="1"/>
              <a:t>Prompter</a:t>
            </a:r>
            <a:r>
              <a:rPr lang="fr-FR" noProof="0" dirty="0"/>
              <a:t> pour le </a:t>
            </a:r>
            <a:r>
              <a:rPr lang="fr-FR" noProof="0" dirty="0" err="1"/>
              <a:t>vibe</a:t>
            </a:r>
            <a:r>
              <a:rPr lang="fr-FR" noProof="0" dirty="0"/>
              <a:t> </a:t>
            </a:r>
            <a:r>
              <a:rPr lang="fr-FR" noProof="0" dirty="0" err="1"/>
              <a:t>coding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99C04-32F0-5513-06F3-4ED16070EE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850" y="1208178"/>
            <a:ext cx="12792075" cy="5941144"/>
          </a:xfrm>
        </p:spPr>
        <p:txBody>
          <a:bodyPr>
            <a:noAutofit/>
          </a:bodyPr>
          <a:lstStyle/>
          <a:p>
            <a:r>
              <a:rPr lang="fr-FR" sz="2400" b="1" noProof="0" dirty="0"/>
              <a:t>🎯 Principes Clés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noProof="0" dirty="0"/>
              <a:t>Soyez spécifique</a:t>
            </a:r>
            <a:r>
              <a:rPr lang="fr-FR" noProof="0" dirty="0"/>
              <a:t> : Décrivez précisément le style visuel souhaité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noProof="0" dirty="0"/>
              <a:t>Mentionnez le contexte</a:t>
            </a:r>
            <a:r>
              <a:rPr lang="fr-FR" noProof="0" dirty="0"/>
              <a:t> : Public cible, plateforme, objectif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noProof="0" dirty="0"/>
              <a:t>Donnez des références</a:t>
            </a:r>
            <a:r>
              <a:rPr lang="fr-FR" noProof="0" dirty="0"/>
              <a:t> : Styles, couleurs, animations existantes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noProof="0" dirty="0"/>
              <a:t>Itérez progressivement</a:t>
            </a:r>
            <a:r>
              <a:rPr lang="fr-FR" noProof="0" dirty="0"/>
              <a:t> : Commencez simple, puis raffinez</a:t>
            </a:r>
          </a:p>
          <a:p>
            <a:endParaRPr lang="fr-FR" noProof="0" dirty="0"/>
          </a:p>
          <a:p>
            <a:r>
              <a:rPr lang="fr-FR" sz="2400" b="1" noProof="0" dirty="0"/>
              <a:t>💡 Exemples de Prompts Efficaces</a:t>
            </a:r>
          </a:p>
          <a:p>
            <a:r>
              <a:rPr lang="fr-FR" b="1" noProof="0" dirty="0"/>
              <a:t>Frontend/Création de projet</a:t>
            </a:r>
          </a:p>
          <a:p>
            <a:r>
              <a:rPr lang="fr-FR" sz="1600" i="1" noProof="0" dirty="0"/>
              <a:t>"Crée une landing page pour une startup tech avec un design </a:t>
            </a:r>
            <a:r>
              <a:rPr lang="fr-FR" sz="1600" i="1" noProof="0" dirty="0" err="1"/>
              <a:t>dark</a:t>
            </a:r>
            <a:r>
              <a:rPr lang="fr-FR" sz="1600" i="1" noProof="0" dirty="0"/>
              <a:t> mode, </a:t>
            </a:r>
            <a:r>
              <a:rPr lang="fr-FR" sz="1600" i="1" noProof="0" dirty="0" err="1"/>
              <a:t>glassmorphisme</a:t>
            </a:r>
            <a:r>
              <a:rPr lang="fr-FR" sz="1600" i="1" noProof="0" dirty="0"/>
              <a:t> subtil, animations fluides au </a:t>
            </a:r>
            <a:r>
              <a:rPr lang="fr-FR" sz="1600" i="1" noProof="0" dirty="0" err="1"/>
              <a:t>hover</a:t>
            </a:r>
            <a:r>
              <a:rPr lang="fr-FR" sz="1600" i="1" noProof="0" dirty="0"/>
              <a:t>, palette violet/cyan néon"</a:t>
            </a:r>
            <a:endParaRPr lang="fr-FR" b="1" noProof="0" dirty="0"/>
          </a:p>
          <a:p>
            <a:r>
              <a:rPr lang="fr-FR" b="1" noProof="0" dirty="0"/>
              <a:t>Backend/Nouvelle Fonctionnalité</a:t>
            </a:r>
          </a:p>
          <a:p>
            <a:r>
              <a:rPr lang="fr-FR" sz="1600" i="1" noProof="0" dirty="0"/>
              <a:t>"Ajoute un système de notifications push à mon API </a:t>
            </a:r>
            <a:r>
              <a:rPr lang="fr-FR" sz="1600" i="1" noProof="0" dirty="0" err="1"/>
              <a:t>Node.js</a:t>
            </a:r>
            <a:r>
              <a:rPr lang="fr-FR" sz="1600" i="1" noProof="0" dirty="0"/>
              <a:t> existante avec queue Redis, </a:t>
            </a:r>
            <a:r>
              <a:rPr lang="fr-FR" sz="1600" i="1" noProof="0" dirty="0" err="1"/>
              <a:t>templates</a:t>
            </a:r>
            <a:r>
              <a:rPr lang="fr-FR" sz="1600" i="1" noProof="0" dirty="0"/>
              <a:t> personnalisables, </a:t>
            </a:r>
            <a:r>
              <a:rPr lang="fr-FR" sz="1600" i="1" noProof="0" dirty="0" err="1"/>
              <a:t>retry</a:t>
            </a:r>
            <a:r>
              <a:rPr lang="fr-FR" sz="1600" i="1" noProof="0" dirty="0"/>
              <a:t> automatique et métriques de </a:t>
            </a:r>
            <a:r>
              <a:rPr lang="fr-FR" sz="1600" i="1" noProof="0" dirty="0" err="1"/>
              <a:t>delivery</a:t>
            </a:r>
            <a:r>
              <a:rPr lang="fr-FR" sz="1600" i="1" noProof="0" dirty="0"/>
              <a:t>"</a:t>
            </a:r>
            <a:endParaRPr lang="fr-FR" b="1" noProof="0" dirty="0"/>
          </a:p>
          <a:p>
            <a:r>
              <a:rPr lang="fr-FR" b="1" noProof="0" dirty="0" err="1"/>
              <a:t>Database</a:t>
            </a:r>
            <a:r>
              <a:rPr lang="fr-FR" b="1" noProof="0" dirty="0"/>
              <a:t>/</a:t>
            </a:r>
            <a:r>
              <a:rPr lang="fr-FR" b="1" noProof="0" dirty="0" err="1"/>
              <a:t>Débugging</a:t>
            </a:r>
            <a:endParaRPr lang="fr-FR" b="1" noProof="0" dirty="0"/>
          </a:p>
          <a:p>
            <a:r>
              <a:rPr lang="fr-FR" sz="1600" i="1" noProof="0" dirty="0"/>
              <a:t>"Analyse et optimise cette requête SQL lente sur ma table </a:t>
            </a:r>
            <a:r>
              <a:rPr lang="fr-FR" sz="1600" i="1" noProof="0" dirty="0" err="1"/>
              <a:t>users</a:t>
            </a:r>
            <a:r>
              <a:rPr lang="fr-FR" sz="1600" i="1" noProof="0" dirty="0"/>
              <a:t> (2M+ entrées). Problème de performance sur les filtres par date et statut avec JOIN complexe"</a:t>
            </a:r>
            <a:endParaRPr lang="fr-FR" sz="1600" noProof="0" dirty="0"/>
          </a:p>
        </p:txBody>
      </p:sp>
    </p:spTree>
    <p:extLst>
      <p:ext uri="{BB962C8B-B14F-4D97-AF65-F5344CB8AC3E}">
        <p14:creationId xmlns:p14="http://schemas.microsoft.com/office/powerpoint/2010/main" val="57025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7773CC6-1D6D-4680-AC5E-0A97B8F81B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noProof="0" dirty="0" err="1"/>
              <a:t>Worflow</a:t>
            </a:r>
            <a:r>
              <a:rPr lang="fr-FR" noProof="0" dirty="0"/>
              <a:t> du développeur </a:t>
            </a:r>
            <a:r>
              <a:rPr lang="fr-FR" noProof="0" dirty="0" err="1"/>
              <a:t>ia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2D7959-9DBD-4F94-0FA8-0C95F43FC7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849" y="1315419"/>
            <a:ext cx="12792075" cy="5157010"/>
          </a:xfrm>
        </p:spPr>
        <p:txBody>
          <a:bodyPr>
            <a:normAutofit lnSpcReduction="10000"/>
          </a:bodyPr>
          <a:lstStyle/>
          <a:p>
            <a:r>
              <a:rPr lang="fr-FR" sz="2400" b="1" noProof="0" dirty="0"/>
              <a:t>💡</a:t>
            </a:r>
            <a:r>
              <a:rPr lang="fr-FR" sz="2400" b="1" i="1" noProof="0" dirty="0"/>
              <a:t> </a:t>
            </a:r>
          </a:p>
          <a:p>
            <a:r>
              <a:rPr lang="fr-FR" sz="2400" i="1" noProof="0" dirty="0"/>
              <a:t>Le workflow traditionnel de développement se transforme radicalement avec le </a:t>
            </a:r>
            <a:r>
              <a:rPr lang="fr-FR" sz="2400" i="1" noProof="0" dirty="0" err="1"/>
              <a:t>vibe</a:t>
            </a:r>
            <a:r>
              <a:rPr lang="fr-FR" sz="2400" i="1" noProof="0" dirty="0"/>
              <a:t> </a:t>
            </a:r>
            <a:r>
              <a:rPr lang="fr-FR" sz="2400" i="1" noProof="0" dirty="0" err="1"/>
              <a:t>coding</a:t>
            </a:r>
            <a:r>
              <a:rPr lang="fr-FR" sz="2400" i="1" noProof="0" dirty="0"/>
              <a:t>. </a:t>
            </a:r>
          </a:p>
          <a:p>
            <a:r>
              <a:rPr lang="fr-FR" sz="2400" i="1" noProof="0" dirty="0"/>
              <a:t>Au lieu de passer des heures à écrire du code ligne par ligne, le développeur devient un architecte et un guide pour l’IA à laquelle il délègue </a:t>
            </a:r>
          </a:p>
          <a:p>
            <a:endParaRPr lang="fr-FR" sz="2400" noProof="0" dirty="0"/>
          </a:p>
          <a:p>
            <a:r>
              <a:rPr lang="fr-FR" sz="2400" noProof="0" dirty="0"/>
              <a:t>Le processus typique inclut: 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sz="2400" noProof="0" dirty="0"/>
              <a:t>Définition précise des besoins et objectifs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sz="2400" noProof="0" dirty="0"/>
              <a:t>Rédaction d’un prompt détaillé et structure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sz="2400" noProof="0" dirty="0"/>
              <a:t>Dialogue itératif avec l’IA pour affiner le code généré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sz="2400" noProof="0" dirty="0"/>
              <a:t>Validation et tests à chaque étape significative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sz="2400" noProof="0" dirty="0" err="1"/>
              <a:t>Refactoring</a:t>
            </a:r>
            <a:r>
              <a:rPr lang="fr-FR" sz="2400" noProof="0" dirty="0"/>
              <a:t> et optimisation en collaboration avec l’IA</a:t>
            </a:r>
          </a:p>
          <a:p>
            <a:endParaRPr lang="fr-FR" sz="2400" noProof="0" dirty="0"/>
          </a:p>
        </p:txBody>
      </p:sp>
    </p:spTree>
    <p:extLst>
      <p:ext uri="{BB962C8B-B14F-4D97-AF65-F5344CB8AC3E}">
        <p14:creationId xmlns:p14="http://schemas.microsoft.com/office/powerpoint/2010/main" val="407042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D65BC91-75D5-E2F0-7C14-205BFA369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noProof="0" dirty="0"/>
              <a:t>Les deux modes du </a:t>
            </a:r>
            <a:r>
              <a:rPr lang="fr-FR" noProof="0" dirty="0" err="1"/>
              <a:t>vibe</a:t>
            </a:r>
            <a:r>
              <a:rPr lang="fr-FR" noProof="0" dirty="0"/>
              <a:t> </a:t>
            </a:r>
            <a:r>
              <a:rPr lang="fr-FR" noProof="0" dirty="0" err="1"/>
              <a:t>coding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1BC147-6B13-DC71-FA9F-F12A6178F7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850" y="1731055"/>
            <a:ext cx="12792075" cy="5157010"/>
          </a:xfrm>
        </p:spPr>
        <p:txBody>
          <a:bodyPr/>
          <a:lstStyle/>
          <a:p>
            <a:r>
              <a:rPr lang="fr-FR" sz="2400" b="1" noProof="0" dirty="0"/>
              <a:t>1. Itératif</a:t>
            </a:r>
          </a:p>
          <a:p>
            <a:r>
              <a:rPr lang="fr-FR" noProof="0" dirty="0"/>
              <a:t>Étape par étape. On commence par un gros prompt (</a:t>
            </a:r>
            <a:r>
              <a:rPr lang="fr-FR" noProof="0" dirty="0" err="1"/>
              <a:t>spec</a:t>
            </a:r>
            <a:r>
              <a:rPr lang="fr-FR" noProof="0" dirty="0"/>
              <a:t>, cahier des charges </a:t>
            </a:r>
            <a:r>
              <a:rPr lang="fr-FR" noProof="0" dirty="0" err="1"/>
              <a:t>etc</a:t>
            </a:r>
            <a:r>
              <a:rPr lang="fr-FR" noProof="0" dirty="0"/>
              <a:t>) qui défini le projet. On ajoute les fonctionnalités (ou les </a:t>
            </a:r>
            <a:r>
              <a:rPr lang="fr-FR" noProof="0" dirty="0" err="1"/>
              <a:t>refacto</a:t>
            </a:r>
            <a:r>
              <a:rPr lang="fr-FR" noProof="0" dirty="0"/>
              <a:t>) un à un à partir de prompts successif.</a:t>
            </a:r>
          </a:p>
          <a:p>
            <a:r>
              <a:rPr lang="fr-FR" noProof="0" dirty="0"/>
              <a:t>✅ Meilleure maîtrise de l’évolution du logiciel</a:t>
            </a:r>
          </a:p>
          <a:p>
            <a:r>
              <a:rPr lang="fr-FR" noProof="0" dirty="0"/>
              <a:t>❌ Pensez à </a:t>
            </a:r>
            <a:r>
              <a:rPr lang="fr-FR" noProof="0" dirty="0" err="1"/>
              <a:t>commiter</a:t>
            </a:r>
            <a:r>
              <a:rPr lang="fr-FR" noProof="0" dirty="0"/>
              <a:t> chaque étape fonctionnelle, le </a:t>
            </a:r>
            <a:r>
              <a:rPr lang="fr-FR" noProof="0" dirty="0" err="1"/>
              <a:t>vibe-coding</a:t>
            </a:r>
            <a:r>
              <a:rPr lang="fr-FR" noProof="0" dirty="0"/>
              <a:t> peut vite partir en vrille</a:t>
            </a:r>
          </a:p>
          <a:p>
            <a:endParaRPr lang="fr-FR" noProof="0" dirty="0"/>
          </a:p>
          <a:p>
            <a:r>
              <a:rPr lang="fr-FR" sz="2400" b="1" noProof="0" dirty="0"/>
              <a:t>2. One big happy prompt</a:t>
            </a:r>
          </a:p>
          <a:p>
            <a:r>
              <a:rPr lang="fr-FR" noProof="0" dirty="0"/>
              <a:t>On prépare un prompt très détaillé, </a:t>
            </a:r>
            <a:r>
              <a:rPr lang="fr-FR" noProof="0" dirty="0" err="1"/>
              <a:t>générallement</a:t>
            </a:r>
            <a:r>
              <a:rPr lang="fr-FR" noProof="0" dirty="0"/>
              <a:t> sous la forme d’un fichier </a:t>
            </a:r>
            <a:r>
              <a:rPr lang="fr-FR" noProof="0" dirty="0" err="1"/>
              <a:t>markdown</a:t>
            </a:r>
            <a:r>
              <a:rPr lang="fr-FR" noProof="0" dirty="0"/>
              <a:t> et on accompagne l’IA dans la réalisation du projet</a:t>
            </a:r>
          </a:p>
          <a:p>
            <a:r>
              <a:rPr lang="fr-FR" noProof="0" dirty="0"/>
              <a:t>✅ Peu de risques de régressions entre les prompts: le LLM sait où il va. Le projet a été pensé et structuré</a:t>
            </a:r>
          </a:p>
          <a:p>
            <a:r>
              <a:rPr lang="fr-FR" noProof="0" dirty="0"/>
              <a:t>❌ La relecture et bonne compréhension de ce qui a été généré est longue et fastidieuse. Le temps de développement est généralement augmenté</a:t>
            </a:r>
          </a:p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74478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5394D34-E0D5-6E90-5888-798EB17E4D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noProof="0" dirty="0"/>
              <a:t>Découverte </a:t>
            </a:r>
            <a:r>
              <a:rPr lang="fr-FR" noProof="0" dirty="0" err="1"/>
              <a:t>vibe</a:t>
            </a:r>
            <a:r>
              <a:rPr lang="fr-FR" noProof="0" dirty="0"/>
              <a:t> </a:t>
            </a:r>
            <a:r>
              <a:rPr lang="fr-FR" noProof="0" dirty="0" err="1"/>
              <a:t>coding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E3F3C5-DD67-34B2-6213-B0AAA1D76B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850" y="2992582"/>
            <a:ext cx="12792075" cy="4156740"/>
          </a:xfrm>
        </p:spPr>
        <p:txBody>
          <a:bodyPr>
            <a:normAutofit/>
          </a:bodyPr>
          <a:lstStyle/>
          <a:p>
            <a:r>
              <a:rPr lang="fr-FR" sz="2800" b="1" noProof="0" dirty="0"/>
              <a:t>Système de gestion de tâches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fr-FR" sz="2400" noProof="0" dirty="0"/>
              <a:t>Les taches sont des fichiers </a:t>
            </a:r>
            <a:r>
              <a:rPr lang="fr-FR" sz="2400" noProof="0" dirty="0" err="1"/>
              <a:t>markdown</a:t>
            </a:r>
            <a:endParaRPr lang="fr-FR" sz="2400" noProof="0" dirty="0"/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fr-FR" sz="2400" noProof="0" dirty="0"/>
              <a:t>Utiliser python3 et Vue</a:t>
            </a:r>
          </a:p>
          <a:p>
            <a:endParaRPr lang="fr-FR" sz="2800" noProof="0" dirty="0"/>
          </a:p>
          <a:p>
            <a:r>
              <a:rPr lang="fr-FR" sz="2800" b="1" noProof="0" dirty="0"/>
              <a:t>Jeu de Snake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fr-FR" sz="2400" noProof="0" dirty="0"/>
              <a:t>HTML/JS/CSS sans </a:t>
            </a:r>
            <a:r>
              <a:rPr lang="fr-FR" sz="2400" noProof="0" dirty="0" err="1"/>
              <a:t>framework</a:t>
            </a:r>
            <a:endParaRPr lang="fr-FR" sz="2400" noProof="0" dirty="0"/>
          </a:p>
          <a:p>
            <a:endParaRPr lang="fr-FR" sz="2600" noProof="0" dirty="0"/>
          </a:p>
          <a:p>
            <a:r>
              <a:rPr lang="fr-FR" sz="2600" b="1" noProof="0" dirty="0"/>
              <a:t>Calcul d’une approximation de la valeur de Pi</a:t>
            </a:r>
            <a:endParaRPr lang="fr-FR" sz="2800" b="1" noProof="0" dirty="0"/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fr-FR" sz="2400" noProof="0" dirty="0"/>
              <a:t>En se basant sur la méthode de Monte-Carlo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9A30D390-D650-1058-A0E1-C0A418F711C2}"/>
              </a:ext>
            </a:extLst>
          </p:cNvPr>
          <p:cNvSpPr txBox="1">
            <a:spLocks/>
          </p:cNvSpPr>
          <p:nvPr/>
        </p:nvSpPr>
        <p:spPr>
          <a:xfrm>
            <a:off x="323850" y="1555667"/>
            <a:ext cx="12792075" cy="522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b="0" kern="1200">
                <a:solidFill>
                  <a:srgbClr val="000000"/>
                </a:solidFill>
                <a:latin typeface="Poppins Light" panose="00000400000000000000" pitchFamily="2" charset="0"/>
                <a:ea typeface="+mn-ea"/>
                <a:cs typeface="Poppins Light" panose="00000400000000000000" pitchFamily="2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3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7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5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i="1" noProof="0" dirty="0"/>
              <a:t>3 petits projets à initier ; on y repasse plus longuement tout à l’heure</a:t>
            </a:r>
            <a:endParaRPr lang="fr-FR" sz="2400" i="1" noProof="0" dirty="0"/>
          </a:p>
        </p:txBody>
      </p:sp>
    </p:spTree>
    <p:extLst>
      <p:ext uri="{BB962C8B-B14F-4D97-AF65-F5344CB8AC3E}">
        <p14:creationId xmlns:p14="http://schemas.microsoft.com/office/powerpoint/2010/main" val="218678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A43EA0E-CE5C-588C-E2C5-7C254F0EC2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noProof="0" dirty="0"/>
              <a:t>Pièges à éviter dans le </a:t>
            </a:r>
            <a:r>
              <a:rPr lang="fr-FR" noProof="0" dirty="0" err="1"/>
              <a:t>vibe</a:t>
            </a:r>
            <a:r>
              <a:rPr lang="fr-FR" noProof="0" dirty="0"/>
              <a:t> </a:t>
            </a:r>
            <a:r>
              <a:rPr lang="fr-FR" noProof="0" dirty="0" err="1"/>
              <a:t>coding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68A069-A46B-2F7C-AAD1-D8786793D2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noProof="0" dirty="0"/>
              <a:t>Ne pas </a:t>
            </a:r>
            <a:r>
              <a:rPr lang="fr-FR" sz="2400" noProof="0" dirty="0" err="1"/>
              <a:t>commiter</a:t>
            </a:r>
            <a:r>
              <a:rPr lang="fr-FR" sz="2400" noProof="0" dirty="0"/>
              <a:t> assez souvent. L'IA peut détruire votre travail. est votre ami.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noProof="0" dirty="0"/>
              <a:t>Faire une confiance aveugle. Relisez systématiquement le code généré.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noProof="0" dirty="0"/>
              <a:t>Ignorer la sécurité. Les </a:t>
            </a:r>
            <a:r>
              <a:rPr lang="fr-FR" sz="2400" noProof="0" dirty="0" err="1"/>
              <a:t>LLMs</a:t>
            </a:r>
            <a:r>
              <a:rPr lang="fr-FR" sz="2400" noProof="0" dirty="0"/>
              <a:t> peuvent introduire des vulnérabilités.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noProof="0" dirty="0"/>
              <a:t>Utiliser des prompts vagues. Soyez précis et technique.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noProof="0" dirty="0"/>
              <a:t>Négliger les tests. La couverture de tests est votre filet de sécurité.</a:t>
            </a:r>
          </a:p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05162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DB46121-2D65-5411-4B95-948D3F5B9D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noProof="0" dirty="0"/>
              <a:t>Prompt engineering pour le code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64C04B-7E4C-BC6E-1EE3-D2F9E06331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850" y="1208178"/>
            <a:ext cx="12792075" cy="5941144"/>
          </a:xfrm>
        </p:spPr>
        <p:txBody>
          <a:bodyPr/>
          <a:lstStyle/>
          <a:p>
            <a:pPr lvl="0"/>
            <a:r>
              <a:rPr lang="fr-FR" noProof="0" dirty="0"/>
              <a:t>Chaque Agent de développement arrive avec son système de prompt engineering </a:t>
            </a:r>
          </a:p>
          <a:p>
            <a:pPr lvl="0"/>
            <a:r>
              <a:rPr lang="fr-FR" sz="2400" b="1" noProof="0" dirty="0">
                <a:latin typeface="Poppins" pitchFamily="2" charset="77"/>
                <a:cs typeface="Poppins" pitchFamily="2" charset="77"/>
              </a:rPr>
              <a:t>Rules</a:t>
            </a:r>
          </a:p>
          <a:p>
            <a:pPr lvl="0"/>
            <a:r>
              <a:rPr lang="fr-FR" noProof="0" dirty="0"/>
              <a:t>Rules générales, </a:t>
            </a:r>
            <a:r>
              <a:rPr lang="fr-FR" noProof="0" dirty="0" err="1"/>
              <a:t>rules</a:t>
            </a:r>
            <a:r>
              <a:rPr lang="fr-FR" noProof="0" dirty="0"/>
              <a:t> projet, </a:t>
            </a:r>
            <a:r>
              <a:rPr lang="fr-FR" noProof="0" dirty="0" err="1"/>
              <a:t>rules</a:t>
            </a:r>
            <a:r>
              <a:rPr lang="fr-FR" noProof="0" dirty="0"/>
              <a:t> locales etc. Ensemble d’informations transmises</a:t>
            </a:r>
          </a:p>
          <a:p>
            <a:pPr lvl="0"/>
            <a:r>
              <a:rPr lang="fr-FR" sz="2400" b="1" noProof="0" dirty="0">
                <a:latin typeface="Poppins" pitchFamily="2" charset="77"/>
                <a:cs typeface="Poppins" pitchFamily="2" charset="77"/>
              </a:rPr>
              <a:t>Slash </a:t>
            </a:r>
            <a:r>
              <a:rPr lang="fr-FR" sz="2400" b="1" noProof="0" dirty="0" err="1">
                <a:latin typeface="Poppins" pitchFamily="2" charset="77"/>
                <a:cs typeface="Poppins" pitchFamily="2" charset="77"/>
              </a:rPr>
              <a:t>commands</a:t>
            </a:r>
            <a:endParaRPr lang="fr-FR" sz="2400" b="1" noProof="0" dirty="0">
              <a:latin typeface="Poppins" pitchFamily="2" charset="77"/>
              <a:cs typeface="Poppins" pitchFamily="2" charset="77"/>
            </a:endParaRPr>
          </a:p>
          <a:p>
            <a:r>
              <a:rPr lang="fr-FR" noProof="0" dirty="0"/>
              <a:t>Commandes pour aider à gérer votre projet : analyser des fichiers, gérer des sous-agents, </a:t>
            </a:r>
            <a:r>
              <a:rPr lang="fr-FR" noProof="0" dirty="0" err="1"/>
              <a:t>connnaître</a:t>
            </a:r>
            <a:r>
              <a:rPr lang="fr-FR" noProof="0" dirty="0"/>
              <a:t> votre </a:t>
            </a:r>
            <a:r>
              <a:rPr lang="fr-FR" noProof="0" dirty="0" err="1"/>
              <a:t>consummation</a:t>
            </a:r>
            <a:r>
              <a:rPr lang="fr-FR" noProof="0" dirty="0"/>
              <a:t> de </a:t>
            </a:r>
            <a:r>
              <a:rPr lang="fr-FR" noProof="0" dirty="0" err="1"/>
              <a:t>tokens</a:t>
            </a:r>
            <a:r>
              <a:rPr lang="fr-FR" noProof="0" dirty="0"/>
              <a:t>, ajouter des serveurs MCP …</a:t>
            </a:r>
            <a:endParaRPr lang="fr-FR" b="1" noProof="0" dirty="0">
              <a:latin typeface="Poppins" pitchFamily="2" charset="77"/>
              <a:cs typeface="Poppins" pitchFamily="2" charset="77"/>
            </a:endParaRPr>
          </a:p>
          <a:p>
            <a:pPr lvl="0"/>
            <a:r>
              <a:rPr lang="fr-FR" sz="2400" b="1" noProof="0" dirty="0" err="1">
                <a:latin typeface="Poppins" pitchFamily="2" charset="77"/>
                <a:cs typeface="Poppins" pitchFamily="2" charset="77"/>
              </a:rPr>
              <a:t>Personnae</a:t>
            </a:r>
            <a:endParaRPr lang="fr-FR" sz="2400" b="1" noProof="0" dirty="0">
              <a:latin typeface="Poppins" pitchFamily="2" charset="77"/>
              <a:cs typeface="Poppins" pitchFamily="2" charset="77"/>
            </a:endParaRPr>
          </a:p>
          <a:p>
            <a:r>
              <a:rPr lang="fr-FR" noProof="0" dirty="0"/>
              <a:t>Ensemble de </a:t>
            </a:r>
            <a:r>
              <a:rPr lang="fr-FR" noProof="0" dirty="0" err="1"/>
              <a:t>pre</a:t>
            </a:r>
            <a:r>
              <a:rPr lang="fr-FR" noProof="0" dirty="0"/>
              <a:t>-prompts adaptés en vue de la réalisation d’une tâche : UX designer, architecte, développeur </a:t>
            </a:r>
            <a:r>
              <a:rPr lang="fr-FR" noProof="0" dirty="0" err="1"/>
              <a:t>back-end</a:t>
            </a:r>
            <a:r>
              <a:rPr lang="fr-FR" noProof="0" dirty="0"/>
              <a:t> etc.</a:t>
            </a:r>
            <a:endParaRPr lang="fr-FR" b="1" noProof="0" dirty="0">
              <a:latin typeface="Poppins" pitchFamily="2" charset="77"/>
              <a:cs typeface="Poppins" pitchFamily="2" charset="77"/>
            </a:endParaRPr>
          </a:p>
          <a:p>
            <a:pPr lvl="0"/>
            <a:r>
              <a:rPr lang="fr-FR" sz="2400" b="1" noProof="0" dirty="0">
                <a:latin typeface="Poppins" pitchFamily="2" charset="77"/>
                <a:cs typeface="Poppins" pitchFamily="2" charset="77"/>
              </a:rPr>
              <a:t>Serveurs MCP</a:t>
            </a:r>
          </a:p>
          <a:p>
            <a:pPr lvl="0"/>
            <a:r>
              <a:rPr lang="fr-FR" noProof="0" dirty="0"/>
              <a:t>context7 est un serveur MCP donnant accès à la documentation de plusieurs milliers de langages/</a:t>
            </a:r>
            <a:r>
              <a:rPr lang="fr-FR" noProof="0" dirty="0" err="1"/>
              <a:t>framework</a:t>
            </a:r>
            <a:r>
              <a:rPr lang="fr-FR" noProof="0" dirty="0"/>
              <a:t> pour les agents de développement IA </a:t>
            </a:r>
          </a:p>
          <a:p>
            <a:pPr lvl="0"/>
            <a:r>
              <a:rPr lang="fr-FR" noProof="0" dirty="0">
                <a:hlinkClick r:id="rId2"/>
              </a:rPr>
              <a:t>https://github.com/upstash/context7</a:t>
            </a:r>
            <a:r>
              <a:rPr lang="fr-FR" noProof="0" dirty="0"/>
              <a:t> </a:t>
            </a:r>
          </a:p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8687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007F1A7-3B0C-F713-4FE7-FCF160884F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Référence des documentations de prompt engineering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7AE2B3-6EA8-AB2E-28B1-EB1BB249CF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7E41804-8ECA-1564-DCEE-EC67E02FB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59412"/>
              </p:ext>
            </p:extLst>
          </p:nvPr>
        </p:nvGraphicFramePr>
        <p:xfrm>
          <a:off x="508288" y="2408764"/>
          <a:ext cx="12192000" cy="3600450"/>
        </p:xfrm>
        <a:graphic>
          <a:graphicData uri="http://schemas.openxmlformats.org/drawingml/2006/table">
            <a:tbl>
              <a:tblPr/>
              <a:tblGrid>
                <a:gridCol w="2745550">
                  <a:extLst>
                    <a:ext uri="{9D8B030D-6E8A-4147-A177-3AD203B41FA5}">
                      <a16:colId xmlns:a16="http://schemas.microsoft.com/office/drawing/2014/main" val="4207567816"/>
                    </a:ext>
                  </a:extLst>
                </a:gridCol>
                <a:gridCol w="9446450">
                  <a:extLst>
                    <a:ext uri="{9D8B030D-6E8A-4147-A177-3AD203B41FA5}">
                      <a16:colId xmlns:a16="http://schemas.microsoft.com/office/drawing/2014/main" val="1584693966"/>
                    </a:ext>
                  </a:extLst>
                </a:gridCol>
              </a:tblGrid>
              <a:tr h="6438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2400" b="1" dirty="0">
                          <a:solidFill>
                            <a:schemeClr val="bg1"/>
                          </a:solidFill>
                          <a:effectLst/>
                        </a:rPr>
                        <a:t>Application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sz="2400" b="1" dirty="0">
                          <a:solidFill>
                            <a:schemeClr val="bg1"/>
                          </a:solidFill>
                          <a:effectLst/>
                        </a:rPr>
                        <a:t>Documentation des règles / configuration du prompt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723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b="1" dirty="0">
                          <a:effectLst/>
                        </a:rPr>
                        <a:t>Claude Code</a:t>
                      </a:r>
                      <a:endParaRPr lang="fr-FR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u="none" strike="noStrike" dirty="0">
                          <a:effectLst/>
                          <a:hlinkClick r:id="rId2"/>
                        </a:rPr>
                        <a:t>Claude Code Prompt Guide</a:t>
                      </a:r>
                      <a:endParaRPr lang="fr-FR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6864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b="1">
                          <a:effectLst/>
                        </a:rPr>
                        <a:t>Cursor</a:t>
                      </a:r>
                      <a:endParaRPr lang="fr-FR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u="none" strike="noStrike">
                          <a:effectLst/>
                          <a:hlinkClick r:id="rId3"/>
                        </a:rPr>
                        <a:t>Rules &amp; Context</a:t>
                      </a:r>
                      <a:endParaRPr lang="fr-FR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705141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b="1">
                          <a:effectLst/>
                        </a:rPr>
                        <a:t>Gemini-cli</a:t>
                      </a:r>
                      <a:endParaRPr lang="fr-FR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u="none" strike="noStrike">
                          <a:effectLst/>
                          <a:hlinkClick r:id="rId4"/>
                        </a:rPr>
                        <a:t>Gemini-cli configuration</a:t>
                      </a:r>
                      <a:endParaRPr lang="fr-FR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507630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b="1">
                          <a:effectLst/>
                        </a:rPr>
                        <a:t>Copilot</a:t>
                      </a:r>
                      <a:endParaRPr lang="fr-FR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u="none" strike="noStrike">
                          <a:effectLst/>
                          <a:hlinkClick r:id="rId5"/>
                        </a:rPr>
                        <a:t>GitHub Copilot Documentation</a:t>
                      </a:r>
                      <a:endParaRPr lang="fr-FR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90629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b="1">
                          <a:effectLst/>
                        </a:rPr>
                        <a:t>WindSurf</a:t>
                      </a:r>
                      <a:endParaRPr lang="fr-FR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u="none" strike="noStrike">
                          <a:effectLst/>
                          <a:hlinkClick r:id="rId6"/>
                        </a:rPr>
                        <a:t>WindSurf Documentation</a:t>
                      </a:r>
                      <a:endParaRPr lang="fr-FR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123710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b="1">
                          <a:effectLst/>
                        </a:rPr>
                        <a:t>Kilo Code</a:t>
                      </a:r>
                      <a:endParaRPr lang="fr-FR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u="none" strike="noStrike">
                          <a:effectLst/>
                          <a:hlinkClick r:id="rId7"/>
                        </a:rPr>
                        <a:t>Kilo Code Configuration</a:t>
                      </a:r>
                      <a:endParaRPr lang="fr-FR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28491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b="1">
                          <a:effectLst/>
                        </a:rPr>
                        <a:t>Continue</a:t>
                      </a:r>
                      <a:endParaRPr lang="fr-FR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u="none" strike="noStrike">
                          <a:effectLst/>
                          <a:hlinkClick r:id="rId8"/>
                        </a:rPr>
                        <a:t>Continue Rules &amp; Context</a:t>
                      </a:r>
                      <a:endParaRPr lang="fr-FR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243867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b="1">
                          <a:effectLst/>
                        </a:rPr>
                        <a:t>Replit</a:t>
                      </a:r>
                      <a:endParaRPr lang="fr-FR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fr-FR" u="none" strike="noStrike" dirty="0">
                          <a:effectLst/>
                          <a:hlinkClick r:id="rId9"/>
                        </a:rPr>
                        <a:t>Replit AI Documentation</a:t>
                      </a:r>
                      <a:endParaRPr lang="fr-FR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058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849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96F8DE-C17F-63DE-45F2-4F7830EEB6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Exercices de débogage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89D62A-9A3C-89CC-7249-9B0A47B363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fr-FR" dirty="0"/>
              <a:t>Vous trouverez à l’adresse suivante 3 petits logiciels </a:t>
            </a:r>
          </a:p>
          <a:p>
            <a:r>
              <a:rPr lang="fr-FR" dirty="0">
                <a:hlinkClick r:id="rId2"/>
              </a:rPr>
              <a:t>https://github.com/AstekGroup/vibe-training-exercices</a:t>
            </a:r>
            <a:r>
              <a:rPr lang="fr-FR" dirty="0"/>
              <a:t>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Application calculette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Galerie d’image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API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Identifiez le bug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Faites analyser par votre agent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Faites corriger par votre agent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Faites analyser par votre agent la correction apportée et les améliorations possibles au code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Au besoin itérez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Comitez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61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A31A17A-A194-4956-B57B-4BD4183F88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fr-FR" noProof="0" dirty="0"/>
              <a:t>Temps d’Accueil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4FC63B-359B-7ED1-6465-7EFE00A5242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fr-FR" noProof="0" dirty="0"/>
              <a:t>présentation générale + 1</a:t>
            </a:r>
            <a:r>
              <a:rPr lang="fr-FR" baseline="30000" noProof="0" dirty="0"/>
              <a:t>ers</a:t>
            </a:r>
            <a:r>
              <a:rPr lang="fr-FR" noProof="0" dirty="0"/>
              <a:t> exercices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12A1F9-E7EC-C077-3DD2-3B0EB618DF7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rPr lang="fr-FR" noProof="0" dirty="0"/>
              <a:t>Pause puis échanges sur la matinée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7281B24-257B-06CF-18A7-8F561CBA993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Autofit/>
          </a:bodyPr>
          <a:lstStyle/>
          <a:p>
            <a:r>
              <a:rPr lang="fr-FR" noProof="0" dirty="0"/>
              <a:t>Travaux pratiques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868E73-4F38-66CC-A3EF-4815BEDD42A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Autofit/>
          </a:bodyPr>
          <a:lstStyle/>
          <a:p>
            <a:r>
              <a:rPr lang="fr-FR" noProof="0" dirty="0"/>
              <a:t>Bilan de journée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3825027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99695-D97B-5EDA-8D6F-79D808468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6DDA02-7613-1CE0-365B-CB8D340CCB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995007"/>
            <a:ext cx="13439775" cy="1569660"/>
          </a:xfrm>
        </p:spPr>
        <p:txBody>
          <a:bodyPr/>
          <a:lstStyle/>
          <a:p>
            <a:pPr algn="ctr"/>
            <a:r>
              <a:rPr lang="fr-FR" sz="9600" b="1" noProof="0" dirty="0"/>
              <a:t>Pause méridienne</a:t>
            </a:r>
          </a:p>
        </p:txBody>
      </p:sp>
    </p:spTree>
    <p:extLst>
      <p:ext uri="{BB962C8B-B14F-4D97-AF65-F5344CB8AC3E}">
        <p14:creationId xmlns:p14="http://schemas.microsoft.com/office/powerpoint/2010/main" val="418779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2174F-1F6A-0F0F-B53C-DF68148BF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AA9F42-1A81-509E-E6F7-BC2C464EAE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noProof="0" dirty="0"/>
              <a:t>3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BFEAAB1-1B60-3F72-234D-6F57B45E01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fr-FR" noProof="0" dirty="0"/>
              <a:t>Échange suite aux exercices</a:t>
            </a:r>
          </a:p>
        </p:txBody>
      </p:sp>
    </p:spTree>
    <p:extLst>
      <p:ext uri="{BB962C8B-B14F-4D97-AF65-F5344CB8AC3E}">
        <p14:creationId xmlns:p14="http://schemas.microsoft.com/office/powerpoint/2010/main" val="783882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D5EDA-72AF-8A8A-C577-DAF1E2750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Explorateur à skis marchant sur une montagne enneigée">
            <a:extLst>
              <a:ext uri="{FF2B5EF4-FFF2-40B4-BE49-F238E27FC236}">
                <a16:creationId xmlns:a16="http://schemas.microsoft.com/office/drawing/2014/main" id="{C2C10CD4-E353-FF15-3FD3-AD7C83C17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49" r="29949"/>
          <a:stretch/>
        </p:blipFill>
        <p:spPr>
          <a:xfrm>
            <a:off x="8889634" y="0"/>
            <a:ext cx="4550141" cy="75625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8F42E0-FC19-335E-8E79-9F7C50B18BBA}"/>
              </a:ext>
            </a:extLst>
          </p:cNvPr>
          <p:cNvSpPr/>
          <p:nvPr/>
        </p:nvSpPr>
        <p:spPr>
          <a:xfrm rot="16200000">
            <a:off x="5181536" y="3708101"/>
            <a:ext cx="7559675" cy="143476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EE76A2-2F41-C8FB-17D4-DFB846355A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0" y="284848"/>
            <a:ext cx="7746034" cy="89255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fr-FR" noProof="0" dirty="0"/>
              <a:t>Tour de table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7B0245B3-2085-9536-A561-6A1886FC8F81}"/>
              </a:ext>
            </a:extLst>
          </p:cNvPr>
          <p:cNvGrpSpPr/>
          <p:nvPr/>
        </p:nvGrpSpPr>
        <p:grpSpPr>
          <a:xfrm>
            <a:off x="470962" y="1297791"/>
            <a:ext cx="7593386" cy="870577"/>
            <a:chOff x="470962" y="1297791"/>
            <a:chExt cx="7593386" cy="87057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321F17-A607-E037-F1CE-BDA9B256B192}"/>
                </a:ext>
              </a:extLst>
            </p:cNvPr>
            <p:cNvSpPr/>
            <p:nvPr/>
          </p:nvSpPr>
          <p:spPr>
            <a:xfrm>
              <a:off x="470962" y="1539986"/>
              <a:ext cx="7593386" cy="628382"/>
            </a:xfrm>
            <a:prstGeom prst="rect">
              <a:avLst/>
            </a:prstGeom>
            <a:noFill/>
            <a:ln w="924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noProof="0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30A3CE3E-F9FD-A937-E2D9-0A2ACE2FB5BD}"/>
                </a:ext>
              </a:extLst>
            </p:cNvPr>
            <p:cNvSpPr txBox="1"/>
            <p:nvPr/>
          </p:nvSpPr>
          <p:spPr>
            <a:xfrm>
              <a:off x="569765" y="1701640"/>
              <a:ext cx="56327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noProof="0" dirty="0"/>
                <a:t>Qu’as-tu appris ce matin ?</a:t>
              </a:r>
              <a:endParaRPr lang="fr-FR" sz="2000" noProof="0" dirty="0">
                <a:solidFill>
                  <a:srgbClr val="000000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6D95E4E-8FA7-88E5-FD68-9BD6F739751E}"/>
                </a:ext>
              </a:extLst>
            </p:cNvPr>
            <p:cNvSpPr txBox="1"/>
            <p:nvPr/>
          </p:nvSpPr>
          <p:spPr>
            <a:xfrm>
              <a:off x="647312" y="1297791"/>
              <a:ext cx="399291" cy="400110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fr-FR" sz="2000" cap="all" noProof="0" dirty="0">
                  <a:solidFill>
                    <a:schemeClr val="bg1"/>
                  </a:solidFill>
                  <a:latin typeface="Big Shoulders Display Light" pitchFamily="2" charset="0"/>
                  <a:cs typeface="Poppins ExtraLight" panose="00000300000000000000" pitchFamily="2" charset="0"/>
                </a:rPr>
                <a:t>1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CCD1B1F0-417E-86CC-3B6A-9041143706AA}"/>
              </a:ext>
            </a:extLst>
          </p:cNvPr>
          <p:cNvGrpSpPr/>
          <p:nvPr/>
        </p:nvGrpSpPr>
        <p:grpSpPr>
          <a:xfrm>
            <a:off x="470962" y="2429992"/>
            <a:ext cx="7593386" cy="870577"/>
            <a:chOff x="470962" y="2592351"/>
            <a:chExt cx="7593386" cy="8705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D7355C-535C-9A9F-1FAD-DCC1D92B9E3B}"/>
                </a:ext>
              </a:extLst>
            </p:cNvPr>
            <p:cNvSpPr/>
            <p:nvPr/>
          </p:nvSpPr>
          <p:spPr>
            <a:xfrm>
              <a:off x="470962" y="2834546"/>
              <a:ext cx="7593386" cy="628382"/>
            </a:xfrm>
            <a:prstGeom prst="rect">
              <a:avLst/>
            </a:prstGeom>
            <a:noFill/>
            <a:ln w="924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noProof="0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C183D986-E8B8-2AB8-B29F-219687D3024C}"/>
                </a:ext>
              </a:extLst>
            </p:cNvPr>
            <p:cNvSpPr txBox="1"/>
            <p:nvPr/>
          </p:nvSpPr>
          <p:spPr>
            <a:xfrm>
              <a:off x="569764" y="2996200"/>
              <a:ext cx="7494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noProof="0" dirty="0"/>
                <a:t>Quelles difficultés as-tu éventuellement rencontrées ?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FC1B86DB-A382-9218-51A5-9DD04094257A}"/>
                </a:ext>
              </a:extLst>
            </p:cNvPr>
            <p:cNvSpPr txBox="1"/>
            <p:nvPr/>
          </p:nvSpPr>
          <p:spPr>
            <a:xfrm>
              <a:off x="647312" y="2592351"/>
              <a:ext cx="399291" cy="400110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fr-FR" sz="2000" cap="all" noProof="0" dirty="0">
                  <a:solidFill>
                    <a:schemeClr val="bg1"/>
                  </a:solidFill>
                  <a:latin typeface="Big Shoulders Display Light" pitchFamily="2" charset="0"/>
                  <a:cs typeface="Poppins ExtraLight" panose="00000300000000000000" pitchFamily="2" charset="0"/>
                </a:rPr>
                <a:t>2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9A09E9BC-1E3C-123B-857D-0C9EFCF663EB}"/>
              </a:ext>
            </a:extLst>
          </p:cNvPr>
          <p:cNvGrpSpPr/>
          <p:nvPr/>
        </p:nvGrpSpPr>
        <p:grpSpPr>
          <a:xfrm>
            <a:off x="470962" y="3562193"/>
            <a:ext cx="7593386" cy="870577"/>
            <a:chOff x="470962" y="3864640"/>
            <a:chExt cx="7593386" cy="87057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EE1A3A-A900-B2DC-1A07-20ED8CDEDA66}"/>
                </a:ext>
              </a:extLst>
            </p:cNvPr>
            <p:cNvSpPr/>
            <p:nvPr/>
          </p:nvSpPr>
          <p:spPr>
            <a:xfrm>
              <a:off x="470962" y="4106835"/>
              <a:ext cx="7593386" cy="628382"/>
            </a:xfrm>
            <a:prstGeom prst="rect">
              <a:avLst/>
            </a:prstGeom>
            <a:noFill/>
            <a:ln w="924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noProof="0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9F9C928A-5D2B-BBA3-5869-CB24027FD335}"/>
                </a:ext>
              </a:extLst>
            </p:cNvPr>
            <p:cNvSpPr txBox="1"/>
            <p:nvPr/>
          </p:nvSpPr>
          <p:spPr>
            <a:xfrm>
              <a:off x="569764" y="4268489"/>
              <a:ext cx="7494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noProof="0" dirty="0"/>
                <a:t>Qu’est-ce qui t’as le plus marqué ? 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390E5598-1B2A-A70A-88C6-6888163662B0}"/>
                </a:ext>
              </a:extLst>
            </p:cNvPr>
            <p:cNvSpPr txBox="1"/>
            <p:nvPr/>
          </p:nvSpPr>
          <p:spPr>
            <a:xfrm>
              <a:off x="647312" y="3864640"/>
              <a:ext cx="399291" cy="400110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fr-FR" sz="2000" cap="all" noProof="0" dirty="0">
                  <a:solidFill>
                    <a:schemeClr val="bg1"/>
                  </a:solidFill>
                  <a:latin typeface="Big Shoulders Display Light" pitchFamily="2" charset="0"/>
                  <a:cs typeface="Poppins ExtraLight" panose="00000300000000000000" pitchFamily="2" charset="0"/>
                </a:rPr>
                <a:t>3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A71ED527-E9CA-9643-36C7-31949380A455}"/>
              </a:ext>
            </a:extLst>
          </p:cNvPr>
          <p:cNvGrpSpPr/>
          <p:nvPr/>
        </p:nvGrpSpPr>
        <p:grpSpPr>
          <a:xfrm>
            <a:off x="470962" y="4694394"/>
            <a:ext cx="7593386" cy="870577"/>
            <a:chOff x="470962" y="5136929"/>
            <a:chExt cx="7593386" cy="8705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68B213-02A3-4013-F9C4-83366CA08B3A}"/>
                </a:ext>
              </a:extLst>
            </p:cNvPr>
            <p:cNvSpPr/>
            <p:nvPr/>
          </p:nvSpPr>
          <p:spPr>
            <a:xfrm>
              <a:off x="470962" y="5379124"/>
              <a:ext cx="7593386" cy="628382"/>
            </a:xfrm>
            <a:prstGeom prst="rect">
              <a:avLst/>
            </a:prstGeom>
            <a:noFill/>
            <a:ln w="924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noProof="0" dirty="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3B6F1FC-4692-077A-CF46-5A7448EF0176}"/>
                </a:ext>
              </a:extLst>
            </p:cNvPr>
            <p:cNvSpPr txBox="1"/>
            <p:nvPr/>
          </p:nvSpPr>
          <p:spPr>
            <a:xfrm>
              <a:off x="569764" y="5540778"/>
              <a:ext cx="7494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noProof="0" dirty="0"/>
                <a:t>Présente-nous un de tes développements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6B7BD718-FBE8-C2AF-7137-C4D180F42FA2}"/>
                </a:ext>
              </a:extLst>
            </p:cNvPr>
            <p:cNvSpPr txBox="1"/>
            <p:nvPr/>
          </p:nvSpPr>
          <p:spPr>
            <a:xfrm>
              <a:off x="647312" y="5136929"/>
              <a:ext cx="399291" cy="400110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fr-FR" sz="2000" cap="all" noProof="0" dirty="0">
                  <a:solidFill>
                    <a:schemeClr val="bg1"/>
                  </a:solidFill>
                  <a:latin typeface="Big Shoulders Display Light" pitchFamily="2" charset="0"/>
                  <a:cs typeface="Poppins ExtraLight" panose="00000300000000000000" pitchFamily="2" charset="0"/>
                </a:rPr>
                <a:t>4</a:t>
              </a:r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BE245208-D454-B1DA-57A7-12406D1BA3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604629" y="188071"/>
            <a:ext cx="616548" cy="61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7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72A37-22B3-9942-8E45-C38BF56A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A7A6EF-DC75-05FE-3AA3-40E7F76C37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noProof="0" dirty="0"/>
              <a:t>4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4929D58-0C29-6908-C498-E4AF446A00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fr-FR" noProof="0" dirty="0"/>
              <a:t>Travaux pratiques</a:t>
            </a:r>
          </a:p>
        </p:txBody>
      </p:sp>
    </p:spTree>
    <p:extLst>
      <p:ext uri="{BB962C8B-B14F-4D97-AF65-F5344CB8AC3E}">
        <p14:creationId xmlns:p14="http://schemas.microsoft.com/office/powerpoint/2010/main" val="1655594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73974-4B36-EB4B-6ACF-D3B11EF6C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Explorateur à skis marchant sur une montagne enneigée">
            <a:extLst>
              <a:ext uri="{FF2B5EF4-FFF2-40B4-BE49-F238E27FC236}">
                <a16:creationId xmlns:a16="http://schemas.microsoft.com/office/drawing/2014/main" id="{D19AD313-6905-2C4D-FC52-07DF059D8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49" r="29949"/>
          <a:stretch/>
        </p:blipFill>
        <p:spPr>
          <a:xfrm>
            <a:off x="8889634" y="0"/>
            <a:ext cx="4550141" cy="75625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3FD0CE-3FD3-199A-C3D7-C955C7FCD474}"/>
              </a:ext>
            </a:extLst>
          </p:cNvPr>
          <p:cNvSpPr/>
          <p:nvPr/>
        </p:nvSpPr>
        <p:spPr>
          <a:xfrm rot="16200000">
            <a:off x="5181536" y="3708101"/>
            <a:ext cx="7559675" cy="143476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CEC895-F552-97D9-E5DF-CB375C4013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0" y="284848"/>
            <a:ext cx="7746034" cy="89255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fr-FR" noProof="0" dirty="0"/>
              <a:t>Travaux pratiques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788DC3D-12EB-F75E-AB88-E7B67043929B}"/>
              </a:ext>
            </a:extLst>
          </p:cNvPr>
          <p:cNvGrpSpPr/>
          <p:nvPr/>
        </p:nvGrpSpPr>
        <p:grpSpPr>
          <a:xfrm>
            <a:off x="470962" y="1297791"/>
            <a:ext cx="7593386" cy="870577"/>
            <a:chOff x="470962" y="1297791"/>
            <a:chExt cx="7593386" cy="87057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8DA87F-BD63-A751-F38D-15DCB9122D7D}"/>
                </a:ext>
              </a:extLst>
            </p:cNvPr>
            <p:cNvSpPr/>
            <p:nvPr/>
          </p:nvSpPr>
          <p:spPr>
            <a:xfrm>
              <a:off x="470962" y="1539986"/>
              <a:ext cx="7593386" cy="628382"/>
            </a:xfrm>
            <a:prstGeom prst="rect">
              <a:avLst/>
            </a:prstGeom>
            <a:noFill/>
            <a:ln w="924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noProof="0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D9ECFE03-3ECF-FE90-D7F3-EDCC026BE1D2}"/>
                </a:ext>
              </a:extLst>
            </p:cNvPr>
            <p:cNvSpPr txBox="1"/>
            <p:nvPr/>
          </p:nvSpPr>
          <p:spPr>
            <a:xfrm>
              <a:off x="569765" y="1701640"/>
              <a:ext cx="7494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noProof="0" dirty="0"/>
                <a:t>Choisir un projet </a:t>
              </a:r>
              <a:r>
                <a:rPr lang="fr-FR" sz="1600" noProof="0" dirty="0"/>
                <a:t>(</a:t>
              </a:r>
              <a:r>
                <a:rPr lang="fr-FR" sz="1600" dirty="0"/>
                <a:t>continuer un TP, prendre un exercice à soi)</a:t>
              </a:r>
              <a:endParaRPr lang="fr-FR" sz="1600" noProof="0" dirty="0">
                <a:solidFill>
                  <a:srgbClr val="000000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C0290DBD-0EC8-4121-7CA7-C75E867C6B86}"/>
                </a:ext>
              </a:extLst>
            </p:cNvPr>
            <p:cNvSpPr txBox="1"/>
            <p:nvPr/>
          </p:nvSpPr>
          <p:spPr>
            <a:xfrm>
              <a:off x="647312" y="1297791"/>
              <a:ext cx="399291" cy="400110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fr-FR" sz="2000" cap="all" noProof="0" dirty="0">
                  <a:solidFill>
                    <a:schemeClr val="bg1"/>
                  </a:solidFill>
                  <a:latin typeface="Big Shoulders Display Light" pitchFamily="2" charset="0"/>
                  <a:cs typeface="Poppins ExtraLight" panose="00000300000000000000" pitchFamily="2" charset="0"/>
                </a:rPr>
                <a:t>1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6463DEDD-E31B-FBAD-D7E0-970137C1DE31}"/>
              </a:ext>
            </a:extLst>
          </p:cNvPr>
          <p:cNvGrpSpPr/>
          <p:nvPr/>
        </p:nvGrpSpPr>
        <p:grpSpPr>
          <a:xfrm>
            <a:off x="470962" y="2429992"/>
            <a:ext cx="7593386" cy="870577"/>
            <a:chOff x="470962" y="2592351"/>
            <a:chExt cx="7593386" cy="8705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3E01A3-F296-5F13-E26E-284F26ECF5D4}"/>
                </a:ext>
              </a:extLst>
            </p:cNvPr>
            <p:cNvSpPr/>
            <p:nvPr/>
          </p:nvSpPr>
          <p:spPr>
            <a:xfrm>
              <a:off x="470962" y="2834546"/>
              <a:ext cx="7593386" cy="628382"/>
            </a:xfrm>
            <a:prstGeom prst="rect">
              <a:avLst/>
            </a:prstGeom>
            <a:noFill/>
            <a:ln w="924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noProof="0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BAA42665-884C-7F47-5E27-9B0192303C5C}"/>
                </a:ext>
              </a:extLst>
            </p:cNvPr>
            <p:cNvSpPr txBox="1"/>
            <p:nvPr/>
          </p:nvSpPr>
          <p:spPr>
            <a:xfrm>
              <a:off x="569764" y="2996200"/>
              <a:ext cx="7494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noProof="0" dirty="0"/>
                <a:t>Planifier les tâches avec un mode </a:t>
              </a:r>
              <a:r>
                <a:rPr lang="fr-FR" sz="2000" noProof="0" dirty="0" err="1"/>
                <a:t>Ask</a:t>
              </a:r>
              <a:endParaRPr lang="fr-FR" sz="2000" noProof="0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F0D537C-504A-7FB2-C524-0F526D3EB178}"/>
                </a:ext>
              </a:extLst>
            </p:cNvPr>
            <p:cNvSpPr txBox="1"/>
            <p:nvPr/>
          </p:nvSpPr>
          <p:spPr>
            <a:xfrm>
              <a:off x="647312" y="2592351"/>
              <a:ext cx="399291" cy="400110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fr-FR" sz="2000" cap="all" noProof="0" dirty="0">
                  <a:solidFill>
                    <a:schemeClr val="bg1"/>
                  </a:solidFill>
                  <a:latin typeface="Big Shoulders Display Light" pitchFamily="2" charset="0"/>
                  <a:cs typeface="Poppins ExtraLight" panose="00000300000000000000" pitchFamily="2" charset="0"/>
                </a:rPr>
                <a:t>2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9478993-EE58-BB73-EEBE-DE577EB8CF85}"/>
              </a:ext>
            </a:extLst>
          </p:cNvPr>
          <p:cNvGrpSpPr/>
          <p:nvPr/>
        </p:nvGrpSpPr>
        <p:grpSpPr>
          <a:xfrm>
            <a:off x="470962" y="3562193"/>
            <a:ext cx="7593386" cy="870577"/>
            <a:chOff x="470962" y="3864640"/>
            <a:chExt cx="7593386" cy="87057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92F9E5-D349-61FA-DD08-51913C9992C2}"/>
                </a:ext>
              </a:extLst>
            </p:cNvPr>
            <p:cNvSpPr/>
            <p:nvPr/>
          </p:nvSpPr>
          <p:spPr>
            <a:xfrm>
              <a:off x="470962" y="4106835"/>
              <a:ext cx="7593386" cy="628382"/>
            </a:xfrm>
            <a:prstGeom prst="rect">
              <a:avLst/>
            </a:prstGeom>
            <a:noFill/>
            <a:ln w="924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noProof="0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3E4BEB98-9524-BB81-25FD-71C522EB0BB4}"/>
                </a:ext>
              </a:extLst>
            </p:cNvPr>
            <p:cNvSpPr txBox="1"/>
            <p:nvPr/>
          </p:nvSpPr>
          <p:spPr>
            <a:xfrm>
              <a:off x="569764" y="4268489"/>
              <a:ext cx="7494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noProof="0" dirty="0"/>
                <a:t>Développer le projet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8EC7DC9-B7DC-F671-309A-ABECB64299E8}"/>
                </a:ext>
              </a:extLst>
            </p:cNvPr>
            <p:cNvSpPr txBox="1"/>
            <p:nvPr/>
          </p:nvSpPr>
          <p:spPr>
            <a:xfrm>
              <a:off x="647312" y="3864640"/>
              <a:ext cx="399291" cy="400110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fr-FR" sz="2000" cap="all" noProof="0" dirty="0">
                  <a:solidFill>
                    <a:schemeClr val="bg1"/>
                  </a:solidFill>
                  <a:latin typeface="Big Shoulders Display Light" pitchFamily="2" charset="0"/>
                  <a:cs typeface="Poppins ExtraLight" panose="00000300000000000000" pitchFamily="2" charset="0"/>
                </a:rPr>
                <a:t>3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8B4451F-BF79-5DF3-8920-D61E679D1C2B}"/>
              </a:ext>
            </a:extLst>
          </p:cNvPr>
          <p:cNvGrpSpPr/>
          <p:nvPr/>
        </p:nvGrpSpPr>
        <p:grpSpPr>
          <a:xfrm>
            <a:off x="470962" y="4694394"/>
            <a:ext cx="7593386" cy="870577"/>
            <a:chOff x="470962" y="5136929"/>
            <a:chExt cx="7593386" cy="8705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63CD19-6709-F51E-3BDD-4E8F24C7DBED}"/>
                </a:ext>
              </a:extLst>
            </p:cNvPr>
            <p:cNvSpPr/>
            <p:nvPr/>
          </p:nvSpPr>
          <p:spPr>
            <a:xfrm>
              <a:off x="470962" y="5379124"/>
              <a:ext cx="7593386" cy="628382"/>
            </a:xfrm>
            <a:prstGeom prst="rect">
              <a:avLst/>
            </a:prstGeom>
            <a:noFill/>
            <a:ln w="924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noProof="0" dirty="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2501543-4580-D47B-72DC-B06F89F2ADD4}"/>
                </a:ext>
              </a:extLst>
            </p:cNvPr>
            <p:cNvSpPr txBox="1"/>
            <p:nvPr/>
          </p:nvSpPr>
          <p:spPr>
            <a:xfrm>
              <a:off x="569764" y="5540778"/>
              <a:ext cx="7494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Vérifier les tests et la documentation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3DA2DD3-5789-6519-8F73-669842A056BA}"/>
                </a:ext>
              </a:extLst>
            </p:cNvPr>
            <p:cNvSpPr txBox="1"/>
            <p:nvPr/>
          </p:nvSpPr>
          <p:spPr>
            <a:xfrm>
              <a:off x="647312" y="5136929"/>
              <a:ext cx="399291" cy="400110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fr-FR" sz="2000" cap="all" noProof="0" dirty="0">
                  <a:solidFill>
                    <a:schemeClr val="bg1"/>
                  </a:solidFill>
                  <a:latin typeface="Big Shoulders Display Light" pitchFamily="2" charset="0"/>
                  <a:cs typeface="Poppins ExtraLight" panose="00000300000000000000" pitchFamily="2" charset="0"/>
                </a:rPr>
                <a:t>4</a:t>
              </a:r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80C618E2-8735-1A07-3FF3-2662F338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604629" y="188071"/>
            <a:ext cx="616548" cy="616548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5E698800-776F-E644-4E86-D719F83D0CBE}"/>
              </a:ext>
            </a:extLst>
          </p:cNvPr>
          <p:cNvGrpSpPr/>
          <p:nvPr/>
        </p:nvGrpSpPr>
        <p:grpSpPr>
          <a:xfrm>
            <a:off x="470961" y="5807166"/>
            <a:ext cx="7593386" cy="870577"/>
            <a:chOff x="470962" y="5136929"/>
            <a:chExt cx="7593386" cy="87057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9FED71-6AB5-9A3F-6C64-36562B1DE652}"/>
                </a:ext>
              </a:extLst>
            </p:cNvPr>
            <p:cNvSpPr/>
            <p:nvPr/>
          </p:nvSpPr>
          <p:spPr>
            <a:xfrm>
              <a:off x="470962" y="5379124"/>
              <a:ext cx="7593386" cy="628382"/>
            </a:xfrm>
            <a:prstGeom prst="rect">
              <a:avLst/>
            </a:prstGeom>
            <a:noFill/>
            <a:ln w="924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noProof="0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5FE3279-8303-91AA-3FD8-9BDC2A55D849}"/>
                </a:ext>
              </a:extLst>
            </p:cNvPr>
            <p:cNvSpPr txBox="1"/>
            <p:nvPr/>
          </p:nvSpPr>
          <p:spPr>
            <a:xfrm>
              <a:off x="569764" y="5540778"/>
              <a:ext cx="7494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noProof="0" dirty="0"/>
                <a:t>Faire analyser le résultat avec un mode </a:t>
              </a:r>
              <a:r>
                <a:rPr lang="fr-FR" sz="2000" noProof="0" dirty="0" err="1"/>
                <a:t>Ask</a:t>
              </a:r>
              <a:endParaRPr lang="fr-FR" sz="2000" noProof="0" dirty="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5E194DB-64D3-E082-A37C-13520A598700}"/>
                </a:ext>
              </a:extLst>
            </p:cNvPr>
            <p:cNvSpPr txBox="1"/>
            <p:nvPr/>
          </p:nvSpPr>
          <p:spPr>
            <a:xfrm>
              <a:off x="647312" y="5136929"/>
              <a:ext cx="399291" cy="400110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fr-FR" sz="2000" cap="all" noProof="0" dirty="0">
                  <a:solidFill>
                    <a:schemeClr val="bg1"/>
                  </a:solidFill>
                  <a:latin typeface="Big Shoulders Display Light" pitchFamily="2" charset="0"/>
                  <a:cs typeface="Poppins ExtraLight" panose="00000300000000000000" pitchFamily="2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9757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DB900-1F7F-3110-C5C1-11B47075A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8EB6C4-E30C-85D7-770B-B0D23226C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noProof="0" dirty="0"/>
              <a:t>5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1918296-57E7-5331-3EC0-63E3D6E897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fr-FR" noProof="0" dirty="0"/>
              <a:t>Bilan de journée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476342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CE3E9-A650-7E59-BB79-64E5BE584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Explorateur à skis marchant sur une montagne enneigée">
            <a:extLst>
              <a:ext uri="{FF2B5EF4-FFF2-40B4-BE49-F238E27FC236}">
                <a16:creationId xmlns:a16="http://schemas.microsoft.com/office/drawing/2014/main" id="{FAD69C91-DD5D-68F9-D39B-C82E01AAE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49" r="29949"/>
          <a:stretch/>
        </p:blipFill>
        <p:spPr>
          <a:xfrm>
            <a:off x="8889634" y="0"/>
            <a:ext cx="4550141" cy="75625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0A53EE-D21D-8C63-D7BC-64EC16B98E7C}"/>
              </a:ext>
            </a:extLst>
          </p:cNvPr>
          <p:cNvSpPr/>
          <p:nvPr/>
        </p:nvSpPr>
        <p:spPr>
          <a:xfrm rot="16200000">
            <a:off x="5181536" y="3708101"/>
            <a:ext cx="7559675" cy="143476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1F61F5-4BFF-8553-9DB5-08A9BEFA2E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0" y="284848"/>
            <a:ext cx="7746034" cy="89255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fr-FR" noProof="0" dirty="0"/>
              <a:t>Tour de table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FAC2BEC-9F3B-D359-C14E-DC740BE1C8FD}"/>
              </a:ext>
            </a:extLst>
          </p:cNvPr>
          <p:cNvGrpSpPr/>
          <p:nvPr/>
        </p:nvGrpSpPr>
        <p:grpSpPr>
          <a:xfrm>
            <a:off x="470962" y="1297791"/>
            <a:ext cx="7593386" cy="870577"/>
            <a:chOff x="470962" y="1297791"/>
            <a:chExt cx="7593386" cy="87057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4A0D11-70DF-924F-0F27-9BD3AA3ED134}"/>
                </a:ext>
              </a:extLst>
            </p:cNvPr>
            <p:cNvSpPr/>
            <p:nvPr/>
          </p:nvSpPr>
          <p:spPr>
            <a:xfrm>
              <a:off x="470962" y="1539986"/>
              <a:ext cx="7593386" cy="628382"/>
            </a:xfrm>
            <a:prstGeom prst="rect">
              <a:avLst/>
            </a:prstGeom>
            <a:noFill/>
            <a:ln w="924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noProof="0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DD109C8F-8F57-2187-F1F0-100241A97AD5}"/>
                </a:ext>
              </a:extLst>
            </p:cNvPr>
            <p:cNvSpPr txBox="1"/>
            <p:nvPr/>
          </p:nvSpPr>
          <p:spPr>
            <a:xfrm>
              <a:off x="569765" y="1701640"/>
              <a:ext cx="56327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noProof="0" dirty="0"/>
                <a:t>Que retiens-tu de la journée ?</a:t>
              </a:r>
              <a:endParaRPr lang="fr-FR" sz="2000" noProof="0" dirty="0">
                <a:solidFill>
                  <a:srgbClr val="000000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B452F4D-D917-0BC8-9565-B05366A51259}"/>
                </a:ext>
              </a:extLst>
            </p:cNvPr>
            <p:cNvSpPr txBox="1"/>
            <p:nvPr/>
          </p:nvSpPr>
          <p:spPr>
            <a:xfrm>
              <a:off x="647312" y="1297791"/>
              <a:ext cx="399291" cy="400110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fr-FR" sz="2000" cap="all" noProof="0" dirty="0">
                  <a:solidFill>
                    <a:schemeClr val="bg1"/>
                  </a:solidFill>
                  <a:latin typeface="Big Shoulders Display Light" pitchFamily="2" charset="0"/>
                  <a:cs typeface="Poppins ExtraLight" panose="00000300000000000000" pitchFamily="2" charset="0"/>
                </a:rPr>
                <a:t>1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9E503F7-64AD-E18C-573D-A48FBC731177}"/>
              </a:ext>
            </a:extLst>
          </p:cNvPr>
          <p:cNvGrpSpPr/>
          <p:nvPr/>
        </p:nvGrpSpPr>
        <p:grpSpPr>
          <a:xfrm>
            <a:off x="470962" y="2429992"/>
            <a:ext cx="7593386" cy="870577"/>
            <a:chOff x="470962" y="2592351"/>
            <a:chExt cx="7593386" cy="8705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2061B2-9E45-2CC7-761A-2FFD04B1EFF2}"/>
                </a:ext>
              </a:extLst>
            </p:cNvPr>
            <p:cNvSpPr/>
            <p:nvPr/>
          </p:nvSpPr>
          <p:spPr>
            <a:xfrm>
              <a:off x="470962" y="2834546"/>
              <a:ext cx="7593386" cy="628382"/>
            </a:xfrm>
            <a:prstGeom prst="rect">
              <a:avLst/>
            </a:prstGeom>
            <a:noFill/>
            <a:ln w="924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noProof="0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B8057EFB-31D7-E884-3094-E663E0AD8BF6}"/>
                </a:ext>
              </a:extLst>
            </p:cNvPr>
            <p:cNvSpPr txBox="1"/>
            <p:nvPr/>
          </p:nvSpPr>
          <p:spPr>
            <a:xfrm>
              <a:off x="569764" y="2996200"/>
              <a:ext cx="7494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noProof="0" dirty="0"/>
                <a:t>As-tu des ressources à partager ?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56A3BE9-52E3-DEF6-9E40-013BADCD7E16}"/>
                </a:ext>
              </a:extLst>
            </p:cNvPr>
            <p:cNvSpPr txBox="1"/>
            <p:nvPr/>
          </p:nvSpPr>
          <p:spPr>
            <a:xfrm>
              <a:off x="647312" y="2592351"/>
              <a:ext cx="399291" cy="400110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fr-FR" sz="2000" cap="all" noProof="0" dirty="0">
                  <a:solidFill>
                    <a:schemeClr val="bg1"/>
                  </a:solidFill>
                  <a:latin typeface="Big Shoulders Display Light" pitchFamily="2" charset="0"/>
                  <a:cs typeface="Poppins ExtraLight" panose="00000300000000000000" pitchFamily="2" charset="0"/>
                </a:rPr>
                <a:t>2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00D93CB2-B3A8-CE80-6533-59EE0CA4DDC3}"/>
              </a:ext>
            </a:extLst>
          </p:cNvPr>
          <p:cNvGrpSpPr/>
          <p:nvPr/>
        </p:nvGrpSpPr>
        <p:grpSpPr>
          <a:xfrm>
            <a:off x="470962" y="3562193"/>
            <a:ext cx="7593386" cy="870577"/>
            <a:chOff x="470962" y="3864640"/>
            <a:chExt cx="7593386" cy="87057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A25ECF-7384-3CEA-138E-AF08F419AD16}"/>
                </a:ext>
              </a:extLst>
            </p:cNvPr>
            <p:cNvSpPr/>
            <p:nvPr/>
          </p:nvSpPr>
          <p:spPr>
            <a:xfrm>
              <a:off x="470962" y="4106835"/>
              <a:ext cx="7593386" cy="628382"/>
            </a:xfrm>
            <a:prstGeom prst="rect">
              <a:avLst/>
            </a:prstGeom>
            <a:noFill/>
            <a:ln w="924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noProof="0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4690272-3DCF-5E04-8E72-811E921F60EA}"/>
                </a:ext>
              </a:extLst>
            </p:cNvPr>
            <p:cNvSpPr txBox="1"/>
            <p:nvPr/>
          </p:nvSpPr>
          <p:spPr>
            <a:xfrm>
              <a:off x="569764" y="4268489"/>
              <a:ext cx="7494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noProof="0" dirty="0"/>
                <a:t>As-tu des questions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55E9E87-D0FF-9BFD-99A0-CDAC84231E6C}"/>
                </a:ext>
              </a:extLst>
            </p:cNvPr>
            <p:cNvSpPr txBox="1"/>
            <p:nvPr/>
          </p:nvSpPr>
          <p:spPr>
            <a:xfrm>
              <a:off x="647312" y="3864640"/>
              <a:ext cx="399291" cy="400110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fr-FR" sz="2000" cap="all" noProof="0" dirty="0">
                  <a:solidFill>
                    <a:schemeClr val="bg1"/>
                  </a:solidFill>
                  <a:latin typeface="Big Shoulders Display Light" pitchFamily="2" charset="0"/>
                  <a:cs typeface="Poppins ExtraLight" panose="00000300000000000000" pitchFamily="2" charset="0"/>
                </a:rPr>
                <a:t>3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A8659558-D32A-3E3D-37ED-01A8BEF2EF62}"/>
              </a:ext>
            </a:extLst>
          </p:cNvPr>
          <p:cNvGrpSpPr/>
          <p:nvPr/>
        </p:nvGrpSpPr>
        <p:grpSpPr>
          <a:xfrm>
            <a:off x="470962" y="4694394"/>
            <a:ext cx="7593386" cy="870577"/>
            <a:chOff x="470962" y="5136929"/>
            <a:chExt cx="7593386" cy="8705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8291A1-11FF-2755-0046-E0C02A8F6B04}"/>
                </a:ext>
              </a:extLst>
            </p:cNvPr>
            <p:cNvSpPr/>
            <p:nvPr/>
          </p:nvSpPr>
          <p:spPr>
            <a:xfrm>
              <a:off x="470962" y="5379124"/>
              <a:ext cx="7593386" cy="628382"/>
            </a:xfrm>
            <a:prstGeom prst="rect">
              <a:avLst/>
            </a:prstGeom>
            <a:noFill/>
            <a:ln w="924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noProof="0" dirty="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AC57C844-965C-9466-93D5-A5A36930073D}"/>
                </a:ext>
              </a:extLst>
            </p:cNvPr>
            <p:cNvSpPr txBox="1"/>
            <p:nvPr/>
          </p:nvSpPr>
          <p:spPr>
            <a:xfrm>
              <a:off x="569764" y="5540778"/>
              <a:ext cx="7494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noProof="0" dirty="0"/>
                <a:t>Présente-nous un </a:t>
              </a:r>
              <a:r>
                <a:rPr lang="fr-FR" sz="2000" dirty="0"/>
                <a:t>de tes développements</a:t>
              </a:r>
              <a:endParaRPr lang="fr-FR" sz="2000" noProof="0" dirty="0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865F9A0-A836-0568-02C5-27EBAC4713E2}"/>
                </a:ext>
              </a:extLst>
            </p:cNvPr>
            <p:cNvSpPr txBox="1"/>
            <p:nvPr/>
          </p:nvSpPr>
          <p:spPr>
            <a:xfrm>
              <a:off x="647312" y="5136929"/>
              <a:ext cx="399291" cy="400110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fr-FR" sz="2000" cap="all" noProof="0" dirty="0">
                  <a:solidFill>
                    <a:schemeClr val="bg1"/>
                  </a:solidFill>
                  <a:latin typeface="Big Shoulders Display Light" pitchFamily="2" charset="0"/>
                  <a:cs typeface="Poppins ExtraLight" panose="00000300000000000000" pitchFamily="2" charset="0"/>
                </a:rPr>
                <a:t>4</a:t>
              </a:r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60E20C9A-CC23-C828-9717-C334F59CBC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604629" y="188071"/>
            <a:ext cx="616548" cy="61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56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9D48C04-4CCF-ECFD-56B2-5D863C525A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Évaluation, dernier rappel</a:t>
            </a:r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F6F7B142-3C20-C010-648B-7A2BDF9E285D}"/>
              </a:ext>
            </a:extLst>
          </p:cNvPr>
          <p:cNvSpPr txBox="1">
            <a:spLocks/>
          </p:cNvSpPr>
          <p:nvPr/>
        </p:nvSpPr>
        <p:spPr>
          <a:xfrm>
            <a:off x="323850" y="1992312"/>
            <a:ext cx="12792075" cy="51570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3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7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5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Évaluer la formation : </a:t>
            </a:r>
            <a:r>
              <a:rPr lang="fr-FR" sz="2400" dirty="0">
                <a:hlinkClick r:id="rId2"/>
              </a:rPr>
              <a:t>https://forms.office.com/e/5FU2ftKCs9?origin=lprLink</a:t>
            </a:r>
            <a:r>
              <a:rPr lang="fr-FR" sz="2400" dirty="0"/>
              <a:t> 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Le </a:t>
            </a:r>
            <a:r>
              <a:rPr lang="fr-FR" sz="2400" dirty="0" err="1"/>
              <a:t>vibe</a:t>
            </a:r>
            <a:r>
              <a:rPr lang="fr-FR" sz="2400" dirty="0"/>
              <a:t> </a:t>
            </a:r>
            <a:r>
              <a:rPr lang="fr-FR" sz="2400" dirty="0" err="1"/>
              <a:t>coding</a:t>
            </a:r>
            <a:r>
              <a:rPr lang="fr-FR" sz="2400" dirty="0"/>
              <a:t> est une méthode récente en constante évolution, </a:t>
            </a:r>
            <a:r>
              <a:rPr lang="fr-FR" sz="2400" dirty="0">
                <a:latin typeface="Poppins" pitchFamily="2" charset="77"/>
                <a:cs typeface="Poppins" pitchFamily="2" charset="77"/>
              </a:rPr>
              <a:t>maintenez une veille active sur le sujet</a:t>
            </a:r>
          </a:p>
        </p:txBody>
      </p:sp>
    </p:spTree>
    <p:extLst>
      <p:ext uri="{BB962C8B-B14F-4D97-AF65-F5344CB8AC3E}">
        <p14:creationId xmlns:p14="http://schemas.microsoft.com/office/powerpoint/2010/main" val="3978542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72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963852-1381-9276-2FAC-4E669D8C1C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noProof="0" dirty="0"/>
              <a:t>1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316CA8-178D-81C5-32AB-A571F58336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fr-FR" noProof="0" dirty="0"/>
              <a:t>Temps d’accueil</a:t>
            </a:r>
          </a:p>
        </p:txBody>
      </p:sp>
    </p:spTree>
    <p:extLst>
      <p:ext uri="{BB962C8B-B14F-4D97-AF65-F5344CB8AC3E}">
        <p14:creationId xmlns:p14="http://schemas.microsoft.com/office/powerpoint/2010/main" val="404441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Explorateur à skis marchant sur une montagne enneigée">
            <a:extLst>
              <a:ext uri="{FF2B5EF4-FFF2-40B4-BE49-F238E27FC236}">
                <a16:creationId xmlns:a16="http://schemas.microsoft.com/office/drawing/2014/main" id="{C91C0A9F-DE0E-CB98-1D3D-691C70148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49" r="29949"/>
          <a:stretch/>
        </p:blipFill>
        <p:spPr>
          <a:xfrm>
            <a:off x="8889634" y="0"/>
            <a:ext cx="4550141" cy="75625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832904F-71C8-23C8-ECC0-EC6375D49D08}"/>
              </a:ext>
            </a:extLst>
          </p:cNvPr>
          <p:cNvSpPr/>
          <p:nvPr/>
        </p:nvSpPr>
        <p:spPr>
          <a:xfrm rot="16200000">
            <a:off x="5181536" y="3708101"/>
            <a:ext cx="7559675" cy="143476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F98E33-819F-429E-37DC-98D855AB4B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0" y="284848"/>
            <a:ext cx="7746034" cy="89255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fr-FR" noProof="0" dirty="0"/>
              <a:t>Tour de table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AA84C1DA-FE31-49CE-0E9F-5E2CC8136D8F}"/>
              </a:ext>
            </a:extLst>
          </p:cNvPr>
          <p:cNvGrpSpPr/>
          <p:nvPr/>
        </p:nvGrpSpPr>
        <p:grpSpPr>
          <a:xfrm>
            <a:off x="470962" y="1297791"/>
            <a:ext cx="7593386" cy="870577"/>
            <a:chOff x="470962" y="1297791"/>
            <a:chExt cx="7593386" cy="87057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8B1EAF0-5484-688D-39A7-5A06E09556A0}"/>
                </a:ext>
              </a:extLst>
            </p:cNvPr>
            <p:cNvSpPr/>
            <p:nvPr/>
          </p:nvSpPr>
          <p:spPr>
            <a:xfrm>
              <a:off x="470962" y="1539986"/>
              <a:ext cx="7593386" cy="628382"/>
            </a:xfrm>
            <a:prstGeom prst="rect">
              <a:avLst/>
            </a:prstGeom>
            <a:noFill/>
            <a:ln w="924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noProof="0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A3478B6-148C-9F7E-5178-EA237E069FDB}"/>
                </a:ext>
              </a:extLst>
            </p:cNvPr>
            <p:cNvSpPr txBox="1"/>
            <p:nvPr/>
          </p:nvSpPr>
          <p:spPr>
            <a:xfrm>
              <a:off x="569765" y="1701640"/>
              <a:ext cx="56327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noProof="0" dirty="0"/>
                <a:t>Nom, fonction</a:t>
              </a:r>
              <a:endParaRPr lang="fr-FR" sz="2000" noProof="0" dirty="0">
                <a:solidFill>
                  <a:srgbClr val="000000"/>
                </a:solidFill>
                <a:latin typeface="Poppins Light" panose="00000400000000000000" pitchFamily="2" charset="0"/>
                <a:cs typeface="Poppins Light" panose="00000400000000000000" pitchFamily="2" charset="0"/>
              </a:endParaRP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08ABC3E-AFAD-6A99-500F-EA63AB58B289}"/>
                </a:ext>
              </a:extLst>
            </p:cNvPr>
            <p:cNvSpPr txBox="1"/>
            <p:nvPr/>
          </p:nvSpPr>
          <p:spPr>
            <a:xfrm>
              <a:off x="647312" y="1297791"/>
              <a:ext cx="399291" cy="400110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fr-FR" sz="2000" cap="all" noProof="0" dirty="0">
                  <a:solidFill>
                    <a:schemeClr val="bg1"/>
                  </a:solidFill>
                  <a:latin typeface="Big Shoulders Display Light" pitchFamily="2" charset="0"/>
                  <a:cs typeface="Poppins ExtraLight" panose="00000300000000000000" pitchFamily="2" charset="0"/>
                </a:rPr>
                <a:t>1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0C2C276A-FC7D-8A52-F59A-54AD0822B0C4}"/>
              </a:ext>
            </a:extLst>
          </p:cNvPr>
          <p:cNvGrpSpPr/>
          <p:nvPr/>
        </p:nvGrpSpPr>
        <p:grpSpPr>
          <a:xfrm>
            <a:off x="470962" y="2429992"/>
            <a:ext cx="7593386" cy="870577"/>
            <a:chOff x="470962" y="2592351"/>
            <a:chExt cx="7593386" cy="8705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3A02D1-DDD3-AE5B-B463-94CC338B26C2}"/>
                </a:ext>
              </a:extLst>
            </p:cNvPr>
            <p:cNvSpPr/>
            <p:nvPr/>
          </p:nvSpPr>
          <p:spPr>
            <a:xfrm>
              <a:off x="470962" y="2834546"/>
              <a:ext cx="7593386" cy="628382"/>
            </a:xfrm>
            <a:prstGeom prst="rect">
              <a:avLst/>
            </a:prstGeom>
            <a:noFill/>
            <a:ln w="924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noProof="0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3F23797-0F33-901C-C38A-8B98A48AC0C7}"/>
                </a:ext>
              </a:extLst>
            </p:cNvPr>
            <p:cNvSpPr txBox="1"/>
            <p:nvPr/>
          </p:nvSpPr>
          <p:spPr>
            <a:xfrm>
              <a:off x="569764" y="2996200"/>
              <a:ext cx="7494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noProof="0" dirty="0"/>
                <a:t>As-tu déjà </a:t>
              </a:r>
              <a:r>
                <a:rPr lang="fr-FR" sz="2000" noProof="0" dirty="0" err="1"/>
                <a:t>vibe</a:t>
              </a:r>
              <a:r>
                <a:rPr lang="fr-FR" sz="2000" noProof="0" dirty="0"/>
                <a:t> codé ?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0C5F4CA-B15E-132B-0555-D0CF4CC40C38}"/>
                </a:ext>
              </a:extLst>
            </p:cNvPr>
            <p:cNvSpPr txBox="1"/>
            <p:nvPr/>
          </p:nvSpPr>
          <p:spPr>
            <a:xfrm>
              <a:off x="647312" y="2592351"/>
              <a:ext cx="399291" cy="400110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fr-FR" sz="2000" cap="all" noProof="0" dirty="0">
                  <a:solidFill>
                    <a:schemeClr val="bg1"/>
                  </a:solidFill>
                  <a:latin typeface="Big Shoulders Display Light" pitchFamily="2" charset="0"/>
                  <a:cs typeface="Poppins ExtraLight" panose="00000300000000000000" pitchFamily="2" charset="0"/>
                </a:rPr>
                <a:t>2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F55F434E-1FD8-5708-1AD0-0B6221A9C56E}"/>
              </a:ext>
            </a:extLst>
          </p:cNvPr>
          <p:cNvGrpSpPr/>
          <p:nvPr/>
        </p:nvGrpSpPr>
        <p:grpSpPr>
          <a:xfrm>
            <a:off x="470962" y="3562193"/>
            <a:ext cx="7593386" cy="870577"/>
            <a:chOff x="470962" y="3864640"/>
            <a:chExt cx="7593386" cy="87057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6FC5A3-D143-8721-B470-949F5267C4DA}"/>
                </a:ext>
              </a:extLst>
            </p:cNvPr>
            <p:cNvSpPr/>
            <p:nvPr/>
          </p:nvSpPr>
          <p:spPr>
            <a:xfrm>
              <a:off x="470962" y="4106835"/>
              <a:ext cx="7593386" cy="628382"/>
            </a:xfrm>
            <a:prstGeom prst="rect">
              <a:avLst/>
            </a:prstGeom>
            <a:noFill/>
            <a:ln w="924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noProof="0" dirty="0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34641C2-5957-FB8A-A98F-9DB47DA888BC}"/>
                </a:ext>
              </a:extLst>
            </p:cNvPr>
            <p:cNvSpPr txBox="1"/>
            <p:nvPr/>
          </p:nvSpPr>
          <p:spPr>
            <a:xfrm>
              <a:off x="569764" y="4268489"/>
              <a:ext cx="7494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noProof="0" dirty="0"/>
                <a:t>Comment vois-tu le </a:t>
              </a:r>
              <a:r>
                <a:rPr lang="fr-FR" sz="2000" noProof="0" dirty="0" err="1"/>
                <a:t>vibe</a:t>
              </a:r>
              <a:r>
                <a:rPr lang="fr-FR" sz="2000" noProof="0" dirty="0"/>
                <a:t> </a:t>
              </a:r>
              <a:r>
                <a:rPr lang="fr-FR" sz="2000" noProof="0" dirty="0" err="1"/>
                <a:t>coding</a:t>
              </a:r>
              <a:r>
                <a:rPr lang="fr-FR" sz="2000" noProof="0" dirty="0"/>
                <a:t> ?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ED038732-B42D-D52D-91AF-02283E868C6D}"/>
                </a:ext>
              </a:extLst>
            </p:cNvPr>
            <p:cNvSpPr txBox="1"/>
            <p:nvPr/>
          </p:nvSpPr>
          <p:spPr>
            <a:xfrm>
              <a:off x="647312" y="3864640"/>
              <a:ext cx="399291" cy="400110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fr-FR" sz="2000" cap="all" noProof="0" dirty="0">
                  <a:solidFill>
                    <a:schemeClr val="bg1"/>
                  </a:solidFill>
                  <a:latin typeface="Big Shoulders Display Light" pitchFamily="2" charset="0"/>
                  <a:cs typeface="Poppins ExtraLight" panose="00000300000000000000" pitchFamily="2" charset="0"/>
                </a:rPr>
                <a:t>3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2A6B2A0-563C-035F-F37D-C48A71B06C9B}"/>
              </a:ext>
            </a:extLst>
          </p:cNvPr>
          <p:cNvGrpSpPr/>
          <p:nvPr/>
        </p:nvGrpSpPr>
        <p:grpSpPr>
          <a:xfrm>
            <a:off x="470962" y="4694394"/>
            <a:ext cx="7593386" cy="870577"/>
            <a:chOff x="470962" y="5136929"/>
            <a:chExt cx="7593386" cy="8705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558C7E-36AA-1991-C61A-676C293363C2}"/>
                </a:ext>
              </a:extLst>
            </p:cNvPr>
            <p:cNvSpPr/>
            <p:nvPr/>
          </p:nvSpPr>
          <p:spPr>
            <a:xfrm>
              <a:off x="470962" y="5379124"/>
              <a:ext cx="7593386" cy="628382"/>
            </a:xfrm>
            <a:prstGeom prst="rect">
              <a:avLst/>
            </a:prstGeom>
            <a:noFill/>
            <a:ln w="924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noProof="0" dirty="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0E43C1F7-F72F-ECAF-DFE2-B83B82C0E5D7}"/>
                </a:ext>
              </a:extLst>
            </p:cNvPr>
            <p:cNvSpPr txBox="1"/>
            <p:nvPr/>
          </p:nvSpPr>
          <p:spPr>
            <a:xfrm>
              <a:off x="569764" y="5540778"/>
              <a:ext cx="7494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noProof="0" dirty="0"/>
                <a:t>Ta machine est prête ? 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D35B31-954D-4D4E-AD9E-9DB6213C61E2}"/>
                </a:ext>
              </a:extLst>
            </p:cNvPr>
            <p:cNvSpPr txBox="1"/>
            <p:nvPr/>
          </p:nvSpPr>
          <p:spPr>
            <a:xfrm>
              <a:off x="647312" y="5136929"/>
              <a:ext cx="399291" cy="400110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fr-FR" sz="2000" cap="all" noProof="0" dirty="0">
                  <a:solidFill>
                    <a:schemeClr val="bg1"/>
                  </a:solidFill>
                  <a:latin typeface="Big Shoulders Display Light" pitchFamily="2" charset="0"/>
                  <a:cs typeface="Poppins ExtraLight" panose="00000300000000000000" pitchFamily="2" charset="0"/>
                </a:rPr>
                <a:t>4</a:t>
              </a:r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BB9F74B3-1308-35B9-A1CE-3BFB44A990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604629" y="188071"/>
            <a:ext cx="616548" cy="616548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CF2A610D-3658-CBA3-8D31-5E9D94DF2F23}"/>
              </a:ext>
            </a:extLst>
          </p:cNvPr>
          <p:cNvGrpSpPr/>
          <p:nvPr/>
        </p:nvGrpSpPr>
        <p:grpSpPr>
          <a:xfrm>
            <a:off x="470961" y="5826595"/>
            <a:ext cx="7593386" cy="870577"/>
            <a:chOff x="470961" y="6249701"/>
            <a:chExt cx="7593386" cy="8705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572AD0B-4842-18A9-1C21-5BCA3B052872}"/>
                </a:ext>
              </a:extLst>
            </p:cNvPr>
            <p:cNvSpPr/>
            <p:nvPr/>
          </p:nvSpPr>
          <p:spPr>
            <a:xfrm>
              <a:off x="470961" y="6491896"/>
              <a:ext cx="7593386" cy="628382"/>
            </a:xfrm>
            <a:prstGeom prst="rect">
              <a:avLst/>
            </a:prstGeom>
            <a:noFill/>
            <a:ln w="924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 noProof="0" dirty="0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4A2CAD4-437E-6803-76B7-52F81D6617EC}"/>
                </a:ext>
              </a:extLst>
            </p:cNvPr>
            <p:cNvSpPr txBox="1"/>
            <p:nvPr/>
          </p:nvSpPr>
          <p:spPr>
            <a:xfrm>
              <a:off x="569763" y="6653550"/>
              <a:ext cx="7494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noProof="0" dirty="0"/>
                <a:t>Quelles sont tes attentes pour cette journée ?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94F1A33D-68B0-804F-3921-C092647A8995}"/>
                </a:ext>
              </a:extLst>
            </p:cNvPr>
            <p:cNvSpPr txBox="1"/>
            <p:nvPr/>
          </p:nvSpPr>
          <p:spPr>
            <a:xfrm>
              <a:off x="647311" y="6249701"/>
              <a:ext cx="399291" cy="400110"/>
            </a:xfrm>
            <a:prstGeom prst="rect">
              <a:avLst/>
            </a:prstGeom>
            <a:solidFill>
              <a:srgbClr val="000000"/>
            </a:solidFill>
          </p:spPr>
          <p:txBody>
            <a:bodyPr wrap="square" rtlCol="0" anchor="ctr" anchorCtr="0">
              <a:normAutofit/>
            </a:bodyPr>
            <a:lstStyle/>
            <a:p>
              <a:pPr algn="ctr"/>
              <a:r>
                <a:rPr lang="fr-FR" sz="2000" cap="all" noProof="0" dirty="0">
                  <a:solidFill>
                    <a:schemeClr val="bg1"/>
                  </a:solidFill>
                  <a:latin typeface="Big Shoulders Display Light" pitchFamily="2" charset="0"/>
                  <a:cs typeface="Poppins ExtraLight" panose="00000300000000000000" pitchFamily="2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525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F6D38-F7ED-D65E-A65E-42753C9DD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D8220D-9411-3502-57E4-7314435AF47E}"/>
              </a:ext>
            </a:extLst>
          </p:cNvPr>
          <p:cNvSpPr/>
          <p:nvPr/>
        </p:nvSpPr>
        <p:spPr>
          <a:xfrm>
            <a:off x="4550141" y="1520367"/>
            <a:ext cx="3892694" cy="1573361"/>
          </a:xfrm>
          <a:prstGeom prst="rect">
            <a:avLst/>
          </a:prstGeom>
          <a:noFill/>
          <a:ln w="924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fr-FR" noProof="0" dirty="0"/>
          </a:p>
        </p:txBody>
      </p:sp>
      <p:pic>
        <p:nvPicPr>
          <p:cNvPr id="14" name="Image 13" descr="Ampoule suspendue scintillante devant des ampoules sombres">
            <a:extLst>
              <a:ext uri="{FF2B5EF4-FFF2-40B4-BE49-F238E27FC236}">
                <a16:creationId xmlns:a16="http://schemas.microsoft.com/office/drawing/2014/main" id="{07A587C4-907C-89CB-3350-700E43B6F0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40" r="10259"/>
          <a:stretch/>
        </p:blipFill>
        <p:spPr>
          <a:xfrm>
            <a:off x="8889634" y="0"/>
            <a:ext cx="4550141" cy="75625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1CBD1F-143B-0EEE-6465-9796C1795C64}"/>
              </a:ext>
            </a:extLst>
          </p:cNvPr>
          <p:cNvSpPr/>
          <p:nvPr/>
        </p:nvSpPr>
        <p:spPr>
          <a:xfrm rot="16200000">
            <a:off x="5181536" y="3708101"/>
            <a:ext cx="7559675" cy="143476"/>
          </a:xfrm>
          <a:prstGeom prst="rect">
            <a:avLst/>
          </a:prstGeom>
          <a:gradFill>
            <a:gsLst>
              <a:gs pos="0">
                <a:srgbClr val="00C072"/>
              </a:gs>
              <a:gs pos="100000">
                <a:srgbClr val="0BD6B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05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73BAE-AFBC-381A-E951-78F8B8152E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850" y="284848"/>
            <a:ext cx="8125212" cy="89255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fr-FR" noProof="0" dirty="0"/>
              <a:t>À propos de la formation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B511BF3-A99C-5F53-7FEA-F8EEB8562459}"/>
              </a:ext>
            </a:extLst>
          </p:cNvPr>
          <p:cNvSpPr txBox="1"/>
          <p:nvPr/>
        </p:nvSpPr>
        <p:spPr>
          <a:xfrm>
            <a:off x="4648945" y="1682022"/>
            <a:ext cx="3682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0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Agent utilisé</a:t>
            </a:r>
          </a:p>
          <a:p>
            <a:endParaRPr lang="fr-FR" sz="2000" noProof="0" dirty="0">
              <a:solidFill>
                <a:srgbClr val="000000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algn="ctr"/>
            <a:r>
              <a:rPr lang="fr-FR" sz="2000" noProof="0" dirty="0">
                <a:solidFill>
                  <a:srgbClr val="000000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Gemini-Code (CLI)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83371F-39A9-BCDD-DC41-9417F722486D}"/>
              </a:ext>
            </a:extLst>
          </p:cNvPr>
          <p:cNvSpPr/>
          <p:nvPr/>
        </p:nvSpPr>
        <p:spPr>
          <a:xfrm>
            <a:off x="470962" y="1520367"/>
            <a:ext cx="3892694" cy="1573361"/>
          </a:xfrm>
          <a:prstGeom prst="rect">
            <a:avLst/>
          </a:prstGeom>
          <a:noFill/>
          <a:ln w="924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fr-FR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6417E1-21C4-9A6A-CEA1-37DB673CC669}"/>
              </a:ext>
            </a:extLst>
          </p:cNvPr>
          <p:cNvSpPr txBox="1"/>
          <p:nvPr/>
        </p:nvSpPr>
        <p:spPr>
          <a:xfrm>
            <a:off x="569764" y="1682022"/>
            <a:ext cx="3842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noProof="0" dirty="0">
                <a:latin typeface="Poppins" pitchFamily="2" charset="77"/>
                <a:cs typeface="Poppins" pitchFamily="2" charset="77"/>
              </a:rPr>
              <a:t>Horaires</a:t>
            </a:r>
          </a:p>
          <a:p>
            <a:pPr algn="ctr"/>
            <a:endParaRPr lang="fr-FR" sz="2000" b="1" noProof="0" dirty="0"/>
          </a:p>
          <a:p>
            <a:r>
              <a:rPr lang="fr-FR" sz="2000" noProof="0" dirty="0"/>
              <a:t>AM: 9H - 12H30</a:t>
            </a:r>
          </a:p>
          <a:p>
            <a:r>
              <a:rPr lang="fr-FR" sz="2000" noProof="0" dirty="0"/>
              <a:t>PM: 13H30 - 18H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2C78A0-5D7F-4E1E-6CD6-8EB89912FB0B}"/>
              </a:ext>
            </a:extLst>
          </p:cNvPr>
          <p:cNvSpPr/>
          <p:nvPr/>
        </p:nvSpPr>
        <p:spPr>
          <a:xfrm>
            <a:off x="470961" y="3195064"/>
            <a:ext cx="7971873" cy="2349551"/>
          </a:xfrm>
          <a:prstGeom prst="rect">
            <a:avLst/>
          </a:prstGeom>
          <a:noFill/>
          <a:ln w="924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fr-FR" noProof="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B6D5A0-9A0C-F5E0-A3AE-777594E5E845}"/>
              </a:ext>
            </a:extLst>
          </p:cNvPr>
          <p:cNvSpPr txBox="1"/>
          <p:nvPr/>
        </p:nvSpPr>
        <p:spPr>
          <a:xfrm>
            <a:off x="569764" y="3356719"/>
            <a:ext cx="74945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noProof="0" dirty="0">
                <a:latin typeface="Poppins SemiBold" panose="00000700000000000000" pitchFamily="2" charset="0"/>
                <a:cs typeface="Poppins SemiBold" panose="00000700000000000000" pitchFamily="2" charset="0"/>
              </a:rPr>
              <a:t>Objectif : </a:t>
            </a:r>
            <a:r>
              <a:rPr lang="fr-FR" sz="2000" noProof="0" dirty="0">
                <a:latin typeface="Poppins Light" pitchFamily="2" charset="77"/>
                <a:cs typeface="Poppins Light" pitchFamily="2" charset="77"/>
              </a:rPr>
              <a:t>découvrir le </a:t>
            </a:r>
            <a:r>
              <a:rPr lang="fr-FR" sz="2000" noProof="0" dirty="0" err="1">
                <a:latin typeface="Poppins Light" pitchFamily="2" charset="77"/>
                <a:cs typeface="Poppins Light" pitchFamily="2" charset="77"/>
              </a:rPr>
              <a:t>vibe-coding</a:t>
            </a:r>
            <a:endParaRPr lang="fr-FR" sz="2000" noProof="0" dirty="0">
              <a:latin typeface="Poppins Light" pitchFamily="2" charset="77"/>
              <a:cs typeface="Poppins Light" pitchFamily="2" charset="77"/>
            </a:endParaRPr>
          </a:p>
          <a:p>
            <a:endParaRPr lang="fr-FR" sz="2000" noProof="0" dirty="0">
              <a:latin typeface="Poppins Light" pitchFamily="2" charset="77"/>
              <a:cs typeface="Poppins Light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noProof="0" dirty="0">
                <a:latin typeface="Poppins Light" pitchFamily="2" charset="77"/>
                <a:cs typeface="Poppins Light" pitchFamily="2" charset="77"/>
              </a:rPr>
              <a:t>Formuler des promptes efficaces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noProof="0" dirty="0">
                <a:latin typeface="Poppins Light" pitchFamily="2" charset="77"/>
                <a:cs typeface="Poppins Light" pitchFamily="2" charset="77"/>
              </a:rPr>
              <a:t>Configurer son agent de développement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noProof="0" dirty="0">
                <a:latin typeface="Poppins Light" pitchFamily="2" charset="77"/>
                <a:cs typeface="Poppins Light" pitchFamily="2" charset="77"/>
              </a:rPr>
              <a:t>Intégrer les agents dans un processus de développement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92316F-EB38-81AE-A19B-8F7C1335341B}"/>
              </a:ext>
            </a:extLst>
          </p:cNvPr>
          <p:cNvSpPr/>
          <p:nvPr/>
        </p:nvSpPr>
        <p:spPr>
          <a:xfrm>
            <a:off x="470962" y="5656585"/>
            <a:ext cx="7971872" cy="869540"/>
          </a:xfrm>
          <a:prstGeom prst="rect">
            <a:avLst/>
          </a:prstGeom>
          <a:noFill/>
          <a:ln w="924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fr-FR" noProof="0" dirty="0">
              <a:highlight>
                <a:srgbClr val="FF0000"/>
              </a:highlight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FADCF76-4FE0-719D-58A0-4519C9CAE6F8}"/>
              </a:ext>
            </a:extLst>
          </p:cNvPr>
          <p:cNvSpPr txBox="1"/>
          <p:nvPr/>
        </p:nvSpPr>
        <p:spPr>
          <a:xfrm>
            <a:off x="569764" y="5745573"/>
            <a:ext cx="776143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2000" b="1" noProof="0" dirty="0">
                <a:latin typeface="Poppins" pitchFamily="2" charset="77"/>
                <a:cs typeface="Poppins" pitchFamily="2" charset="77"/>
              </a:rPr>
              <a:t> hands-on-</a:t>
            </a:r>
            <a:r>
              <a:rPr lang="fr-FR" sz="2000" b="1" noProof="0" dirty="0" err="1">
                <a:latin typeface="Poppins" pitchFamily="2" charset="77"/>
                <a:cs typeface="Poppins" pitchFamily="2" charset="77"/>
              </a:rPr>
              <a:t>imperative</a:t>
            </a:r>
            <a:endParaRPr lang="fr-FR" sz="2000" b="1" noProof="0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fr-FR" sz="2000" noProof="0" dirty="0"/>
              <a:t>formation axée sur la pratique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86D177A-1017-C57E-31CD-026DF0A88A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604629" y="188071"/>
            <a:ext cx="616548" cy="61654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C9611DE-2C7A-E204-99FF-64B4D850A7B1}"/>
              </a:ext>
            </a:extLst>
          </p:cNvPr>
          <p:cNvSpPr txBox="1"/>
          <p:nvPr/>
        </p:nvSpPr>
        <p:spPr>
          <a:xfrm>
            <a:off x="470961" y="6658415"/>
            <a:ext cx="7971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noProof="0" dirty="0">
                <a:solidFill>
                  <a:srgbClr val="C00000"/>
                </a:solidFill>
              </a:rPr>
              <a:t>La formation est destinée à des profils techniques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B6D64E-AD82-23B2-3709-5C483F183BD2}"/>
              </a:ext>
            </a:extLst>
          </p:cNvPr>
          <p:cNvSpPr/>
          <p:nvPr/>
        </p:nvSpPr>
        <p:spPr>
          <a:xfrm>
            <a:off x="470962" y="6638095"/>
            <a:ext cx="7971872" cy="434770"/>
          </a:xfrm>
          <a:prstGeom prst="rect">
            <a:avLst/>
          </a:prstGeom>
          <a:noFill/>
          <a:ln w="9245" cap="flat">
            <a:solidFill>
              <a:srgbClr val="C0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fr-FR" noProof="0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8831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B3073-F6D7-93C0-41FF-8F10FFF0D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957780-84BA-8AAD-B738-E44E2C945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noProof="0" dirty="0"/>
              <a:t>2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50526BA-D387-3869-8467-ECB55C995EE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fr-FR" noProof="0" dirty="0"/>
              <a:t>Présentation générale</a:t>
            </a:r>
          </a:p>
          <a:p>
            <a:r>
              <a:rPr lang="fr-FR" noProof="0" dirty="0"/>
              <a:t>1</a:t>
            </a:r>
            <a:r>
              <a:rPr lang="fr-FR" baseline="30000" noProof="0" dirty="0"/>
              <a:t>ers</a:t>
            </a:r>
            <a:r>
              <a:rPr lang="fr-FR" noProof="0" dirty="0"/>
              <a:t> exercices</a:t>
            </a:r>
          </a:p>
        </p:txBody>
      </p:sp>
    </p:spTree>
    <p:extLst>
      <p:ext uri="{BB962C8B-B14F-4D97-AF65-F5344CB8AC3E}">
        <p14:creationId xmlns:p14="http://schemas.microsoft.com/office/powerpoint/2010/main" val="239776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3F386-2FA0-7797-BAB5-96B22F093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086ED1-C8C3-533B-30CB-2AC3C79F7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noProof="0" dirty="0"/>
              <a:t>L’IA pour le code, le </a:t>
            </a:r>
            <a:r>
              <a:rPr lang="fr-FR" noProof="0" dirty="0" err="1"/>
              <a:t>vibe</a:t>
            </a:r>
            <a:r>
              <a:rPr lang="fr-FR" noProof="0" dirty="0"/>
              <a:t> </a:t>
            </a:r>
            <a:r>
              <a:rPr lang="fr-FR" noProof="0" dirty="0" err="1"/>
              <a:t>coding</a:t>
            </a:r>
            <a:endParaRPr lang="fr-FR" noProof="0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88D4293-13DC-3544-1F7F-9F531F3604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 noProof="0" dirty="0"/>
          </a:p>
        </p:txBody>
      </p:sp>
      <p:pic>
        <p:nvPicPr>
          <p:cNvPr id="1028" name="Picture 4" descr="11 Vibe Coding Tools to 10x Your Development on Linux">
            <a:extLst>
              <a:ext uri="{FF2B5EF4-FFF2-40B4-BE49-F238E27FC236}">
                <a16:creationId xmlns:a16="http://schemas.microsoft.com/office/drawing/2014/main" id="{74F1E8B6-AE2B-8DB7-FA56-85134ACBA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00" y="1332812"/>
            <a:ext cx="9219908" cy="581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3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6E64F-2F73-CFEE-C2F2-B18E62784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3D33FF-0A0E-92E8-B222-83D44C5518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noProof="0" dirty="0"/>
              <a:t>L’IA pour le code, le </a:t>
            </a:r>
            <a:r>
              <a:rPr lang="fr-FR" noProof="0" dirty="0" err="1"/>
              <a:t>vibe</a:t>
            </a:r>
            <a:r>
              <a:rPr lang="fr-FR" noProof="0" dirty="0"/>
              <a:t> </a:t>
            </a:r>
            <a:r>
              <a:rPr lang="fr-FR" noProof="0" dirty="0" err="1"/>
              <a:t>coding</a:t>
            </a:r>
            <a:endParaRPr lang="fr-FR" noProof="0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9C23BA1-6AB6-2183-A2DE-F48E546DF9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850" y="1432560"/>
            <a:ext cx="12792075" cy="5716762"/>
          </a:xfrm>
        </p:spPr>
        <p:txBody>
          <a:bodyPr>
            <a:normAutofit lnSpcReduction="10000"/>
          </a:bodyPr>
          <a:lstStyle/>
          <a:p>
            <a:r>
              <a:rPr lang="fr-FR" b="1" noProof="0" dirty="0"/>
              <a:t>Technique de programmation basé sur le prompt d’un LLM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fr-FR" noProof="0" dirty="0"/>
              <a:t>Diffère de l’</a:t>
            </a:r>
            <a:r>
              <a:rPr lang="fr-FR" noProof="0" dirty="0" err="1"/>
              <a:t>auto-complétion</a:t>
            </a:r>
            <a:r>
              <a:rPr lang="fr-FR" noProof="0" dirty="0"/>
              <a:t> «magique» historiquement proposée par </a:t>
            </a:r>
            <a:r>
              <a:rPr lang="fr-FR" noProof="0" dirty="0" err="1"/>
              <a:t>Copilot</a:t>
            </a:r>
            <a:endParaRPr lang="fr-FR" noProof="0" dirty="0"/>
          </a:p>
          <a:p>
            <a:pPr marL="971516" lvl="1" indent="-285750">
              <a:buFont typeface="Arial" panose="020B0604020202020204" pitchFamily="34" charset="0"/>
              <a:buChar char="•"/>
            </a:pPr>
            <a:endParaRPr lang="fr-FR" noProof="0" dirty="0"/>
          </a:p>
          <a:p>
            <a:r>
              <a:rPr lang="fr-FR" b="1" noProof="0" dirty="0"/>
              <a:t>Possibilité de faire du </a:t>
            </a:r>
            <a:r>
              <a:rPr lang="fr-FR" b="1" noProof="0" dirty="0" err="1"/>
              <a:t>low</a:t>
            </a:r>
            <a:r>
              <a:rPr lang="fr-FR" b="1" noProof="0" dirty="0"/>
              <a:t>/no-code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fr-FR" noProof="0" dirty="0"/>
              <a:t>La pratique montre le besoin de maîtriser ce qui se passe (comme toujours avec le </a:t>
            </a:r>
            <a:r>
              <a:rPr lang="fr-FR" noProof="0" dirty="0" err="1"/>
              <a:t>low</a:t>
            </a:r>
            <a:r>
              <a:rPr lang="fr-FR" noProof="0" dirty="0"/>
              <a:t>/no-code)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fr-FR" noProof="0" dirty="0"/>
              <a:t>On peut continuer à modifier les fichiers, c’est parfois plus rapide que d’utiliser le prompt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endParaRPr lang="fr-FR" noProof="0" dirty="0"/>
          </a:p>
          <a:p>
            <a:r>
              <a:rPr lang="fr-FR" b="1" noProof="0" dirty="0"/>
              <a:t>Hausse de la productivité pour la création de code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fr-FR" noProof="0" dirty="0"/>
              <a:t>Pas de temps perdu à chercher sur </a:t>
            </a:r>
            <a:r>
              <a:rPr lang="fr-FR" noProof="0" dirty="0" err="1"/>
              <a:t>stackoverfflow</a:t>
            </a:r>
            <a:r>
              <a:rPr lang="fr-FR" noProof="0" dirty="0"/>
              <a:t> ou </a:t>
            </a:r>
            <a:r>
              <a:rPr lang="fr-FR" noProof="0" dirty="0" err="1"/>
              <a:t>reddit</a:t>
            </a:r>
            <a:endParaRPr lang="fr-FR" noProof="0" dirty="0"/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fr-FR" noProof="0" dirty="0"/>
              <a:t>Code répétitif généré rapidement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fr-FR" noProof="0" dirty="0"/>
              <a:t>Pas de prise de chou pour nommer les variables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endParaRPr lang="fr-FR" noProof="0" dirty="0"/>
          </a:p>
          <a:p>
            <a:r>
              <a:rPr lang="fr-FR" b="1" noProof="0" dirty="0"/>
              <a:t>Mais du temps à consacrer à relire configurer l’environnement et relire le code généré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fr-FR" noProof="0" dirty="0"/>
              <a:t>Ce sujet est énorme mais à peine abordé dans cette journée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fr-FR" noProof="0" dirty="0"/>
              <a:t>Il y a d’autres formations pour aborder ces sujets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endParaRPr lang="fr-FR" noProof="0" dirty="0"/>
          </a:p>
          <a:p>
            <a:r>
              <a:rPr lang="fr-FR" b="1" noProof="0" dirty="0"/>
              <a:t>Et surtout, le gain de vitesse peut générer une fatigue mentale : tout peut aller trop vite par moments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fr-FR" noProof="0" dirty="0"/>
              <a:t>Pensez à savoir prendre le temps et le recul nécessaire 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fr-FR" noProof="0" dirty="0"/>
              <a:t>« toutes les 2 heures une pause s’impose ! »</a:t>
            </a:r>
          </a:p>
        </p:txBody>
      </p:sp>
    </p:spTree>
    <p:extLst>
      <p:ext uri="{BB962C8B-B14F-4D97-AF65-F5344CB8AC3E}">
        <p14:creationId xmlns:p14="http://schemas.microsoft.com/office/powerpoint/2010/main" val="296117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72401-F925-D91A-5363-3EF90653A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E5971B-462F-1F0B-FFA7-7D2A54427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noProof="0" dirty="0"/>
              <a:t>Les LLM : comprendre les fondamentaux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0A3E37D-37F3-A7F5-1517-A63D880A08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850" y="1432560"/>
            <a:ext cx="12792075" cy="571676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noProof="0" dirty="0"/>
              <a:t>Un LLM est une intelligence artificielle entraînée sur d’énormes volumes de textes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noProof="0" dirty="0"/>
              <a:t>Il apprend les relations statistiques entre les mots pour prédire la suite la plus probable dans une phrase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noProof="0" dirty="0"/>
              <a:t>Lorsqu’on lui donne une consigne, il génère du texte en s’appuyant sur ce qu’il a appris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noProof="0" dirty="0"/>
              <a:t>Plus il est grand (nombre de paramètres), plus il peut capturer des nuances, du contexte et produire des réponses pertinentes.</a:t>
            </a:r>
          </a:p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016507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_Astek_1">
  <a:themeElements>
    <a:clrScheme name="Astek Nouvelle Charte 202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C072"/>
      </a:accent1>
      <a:accent2>
        <a:srgbClr val="02735E"/>
      </a:accent2>
      <a:accent3>
        <a:srgbClr val="0BD6BE"/>
      </a:accent3>
      <a:accent4>
        <a:srgbClr val="0AAECC"/>
      </a:accent4>
      <a:accent5>
        <a:srgbClr val="FFCC4D"/>
      </a:accent5>
      <a:accent6>
        <a:srgbClr val="F7A54B"/>
      </a:accent6>
      <a:hlink>
        <a:srgbClr val="00C072"/>
      </a:hlink>
      <a:folHlink>
        <a:srgbClr val="00C072"/>
      </a:folHlink>
    </a:clrScheme>
    <a:fontScheme name="Astek 2024">
      <a:majorFont>
        <a:latin typeface="Poppins Light"/>
        <a:ea typeface=""/>
        <a:cs typeface=""/>
      </a:majorFont>
      <a:minorFont>
        <a:latin typeface="Poppins Light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81F1F"/>
        </a:solidFill>
        <a:ln w="924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  <a:lnDef>
      <a:spPr>
        <a:ln w="38100">
          <a:solidFill>
            <a:srgbClr val="00964E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3521BADF63C84A94CFEF4A33517798" ma:contentTypeVersion="13" ma:contentTypeDescription="Crée un document." ma:contentTypeScope="" ma:versionID="6ace3236e7526867c5dcc272d04feaf8">
  <xsd:schema xmlns:xsd="http://www.w3.org/2001/XMLSchema" xmlns:xs="http://www.w3.org/2001/XMLSchema" xmlns:p="http://schemas.microsoft.com/office/2006/metadata/properties" xmlns:ns2="206846b0-f54c-459c-bff4-d70844d3e22f" xmlns:ns3="ad307288-a8c8-4e1d-af47-cab68b26ec71" targetNamespace="http://schemas.microsoft.com/office/2006/metadata/properties" ma:root="true" ma:fieldsID="2750ed8b282bdcfb91a120f1b1a6cadf" ns2:_="" ns3:_="">
    <xsd:import namespace="206846b0-f54c-459c-bff4-d70844d3e22f"/>
    <xsd:import namespace="ad307288-a8c8-4e1d-af47-cab68b26ec71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6846b0-f54c-459c-bff4-d70844d3e22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alises d’images" ma:readOnly="false" ma:fieldId="{5cf76f15-5ced-4ddc-b409-7134ff3c332f}" ma:taxonomyMulti="true" ma:sspId="1ebbeff4-6d77-417f-9064-d4b94f51b04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307288-a8c8-4e1d-af47-cab68b26ec7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5477f09-19a7-49c4-b2de-ae81d6e91b92}" ma:internalName="TaxCatchAll" ma:showField="CatchAllData" ma:web="ad307288-a8c8-4e1d-af47-cab68b26ec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d307288-a8c8-4e1d-af47-cab68b26ec71" xsi:nil="true"/>
    <lcf76f155ced4ddcb4097134ff3c332f xmlns="206846b0-f54c-459c-bff4-d70844d3e22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4AD4CAB-E57A-48AE-8131-4615EFD489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EFF025-D94C-4504-B46D-D404336964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6846b0-f54c-459c-bff4-d70844d3e22f"/>
    <ds:schemaRef ds:uri="ad307288-a8c8-4e1d-af47-cab68b26ec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FA2231-5A61-4D75-8A55-BF3230DB6C43}">
  <ds:schemaRefs>
    <ds:schemaRef ds:uri="ad307288-a8c8-4e1d-af47-cab68b26ec71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206846b0-f54c-459c-bff4-d70844d3e22f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Words>1652</Words>
  <Application>Microsoft Macintosh PowerPoint</Application>
  <PresentationFormat>Personnalisé</PresentationFormat>
  <Paragraphs>301</Paragraphs>
  <Slides>28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6" baseType="lpstr">
      <vt:lpstr>Wingdings</vt:lpstr>
      <vt:lpstr>Poppins SemiBold</vt:lpstr>
      <vt:lpstr>Poppins</vt:lpstr>
      <vt:lpstr>Arial</vt:lpstr>
      <vt:lpstr>Poppins Light</vt:lpstr>
      <vt:lpstr>Big Shoulders Display Light</vt:lpstr>
      <vt:lpstr>Calibri</vt:lpstr>
      <vt:lpstr>Thème_Astek_1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>ASTEK Group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groupe</dc:title>
  <dc:subject/>
  <dc:creator>Astek</dc:creator>
  <cp:keywords/>
  <dc:description/>
  <cp:lastModifiedBy>PHILIPPE PARY</cp:lastModifiedBy>
  <cp:revision>27</cp:revision>
  <cp:lastPrinted>2020-02-18T16:37:50Z</cp:lastPrinted>
  <dcterms:created xsi:type="dcterms:W3CDTF">2019-11-18T21:36:58Z</dcterms:created>
  <dcterms:modified xsi:type="dcterms:W3CDTF">2025-08-22T08:21:34Z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0x0101005E3521BADF63C84A94CFEF4A33517798</vt:lpwstr>
  </property>
  <property fmtid="{D5CDD505-2E9C-101B-9397-08002B2CF9AE}" pid="3" name="MediaServiceImageTags">
    <vt:lpwstr/>
  </property>
  <property fmtid="{D5CDD505-2E9C-101B-9397-08002B2CF9AE}" pid="4" name="MSIP_Label_2109c53c-6846-4ea7-8a40-52f9e841d41a_Enabled">
    <vt:lpwstr>true</vt:lpwstr>
  </property>
  <property fmtid="{D5CDD505-2E9C-101B-9397-08002B2CF9AE}" pid="5" name="MSIP_Label_2109c53c-6846-4ea7-8a40-52f9e841d41a_SetDate">
    <vt:lpwstr>2025-08-21T09:29:46Z</vt:lpwstr>
  </property>
  <property fmtid="{D5CDD505-2E9C-101B-9397-08002B2CF9AE}" pid="6" name="MSIP_Label_2109c53c-6846-4ea7-8a40-52f9e841d41a_Method">
    <vt:lpwstr>Standard</vt:lpwstr>
  </property>
  <property fmtid="{D5CDD505-2E9C-101B-9397-08002B2CF9AE}" pid="7" name="MSIP_Label_2109c53c-6846-4ea7-8a40-52f9e841d41a_Name">
    <vt:lpwstr>ASTEK C2 - Diffusion controlee</vt:lpwstr>
  </property>
  <property fmtid="{D5CDD505-2E9C-101B-9397-08002B2CF9AE}" pid="8" name="MSIP_Label_2109c53c-6846-4ea7-8a40-52f9e841d41a_SiteId">
    <vt:lpwstr>effa6d1c-1c9c-4828-9680-3ecc14e3cea3</vt:lpwstr>
  </property>
  <property fmtid="{D5CDD505-2E9C-101B-9397-08002B2CF9AE}" pid="9" name="MSIP_Label_2109c53c-6846-4ea7-8a40-52f9e841d41a_ActionId">
    <vt:lpwstr>a56cd140-086c-4c9b-92af-2b0591ab7c06</vt:lpwstr>
  </property>
  <property fmtid="{D5CDD505-2E9C-101B-9397-08002B2CF9AE}" pid="10" name="MSIP_Label_2109c53c-6846-4ea7-8a40-52f9e841d41a_ContentBits">
    <vt:lpwstr>0</vt:lpwstr>
  </property>
  <property fmtid="{D5CDD505-2E9C-101B-9397-08002B2CF9AE}" pid="11" name="MSIP_Label_2109c53c-6846-4ea7-8a40-52f9e841d41a_Tag">
    <vt:lpwstr>50, 3, 0, 1</vt:lpwstr>
  </property>
</Properties>
</file>