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6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982D-1A3A-48B2-A7E5-C58536F9B30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F5C0C-4EB3-48CD-A83D-B75E3242A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0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A650-180B-9222-6070-F1EA88556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46F41-7715-5690-ED0D-554FE065A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6655-A8CC-1C1B-0DD7-1278A675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CB3F-FD52-E6FF-4386-F3414101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6C89-E57C-20A8-E38A-12D2DF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3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D8DF-4566-7521-4610-D745D3A2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A6419-2CC1-A65D-13F1-5DA2F0FE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18A0-EA0F-973F-F84E-4DFC9BD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7557-4D80-7C8D-1E14-45E27E06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C62-7703-6C54-A3CE-969931A4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02C89-0AEA-686B-B899-5ABB988A4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88BD0-89F4-CAFA-73FB-CEAAF0E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762D-5F86-C784-0752-CC2C6DD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FD1D-4FE0-EA88-1D72-910326B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FE14-124D-6AE2-F60B-98441B4D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6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FB4-AAD9-A94B-A881-0F387DC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A919-CEB5-9039-9E9F-7EDAE308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D9F5-9652-577B-41B4-AADA3350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5974-6279-C264-AEB8-8798CD3B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F3DE-19EC-B8DE-4852-F94FC67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3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4C14-500A-2757-CE4C-87F80262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E7B7-EF83-C8A0-8681-BE7FC793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6C81-D065-523D-762D-E4E1E821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5322-4B2E-8491-300C-1A48D8E0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1D3B-F7D0-F512-073A-33C6F3BC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639-CD9A-D6D2-65CB-974554C1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DF4A-E94B-8626-8090-202823BBC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40D1-507E-3AB8-1ED3-2D85FF9D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CB91-ED0F-52AA-EEBA-921DBC05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3862-28CC-F27A-3871-751DE103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A002-5352-E07C-7F3D-B6AEA31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7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12CD-1327-ED29-E5CA-63FE1EC8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7CBCE-6456-276E-3729-C627C6B4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3A96-F4B0-B1C7-22C8-65EFC7D89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96CCE-0390-05FA-98A8-4CE04487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7F0D2-C1A3-04F6-9B5B-9ED5A31A3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3CB34-1ACB-66C8-E39B-A49DA0C9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F0095-F891-0CA1-E65D-6FCE05AF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17B31-2474-E041-21E9-AE6B1747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677B-DD90-B1D3-8204-D7E52B7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0577-C4B4-97B0-F710-4292FFD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22D39-4F9A-E450-637C-453AC2B8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08920-6F59-24A3-767C-15CA8731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AF6-8231-5F82-4E39-8BDE28C1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8B893-090B-75B7-9336-3DDF814A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B2A75-1B52-2501-4901-516DC080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5AEC-977A-A84E-C96B-2A3E2A89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8DDB-85FC-F719-542B-3E06D4EF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E957-FBD0-142A-374F-CCB9AB7E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09DA-F8DA-5C21-F765-B8AC8315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7D5B9-1F8A-796C-F8AF-12613C1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7BF5-0A93-8695-B977-18C9F7D3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9983-7179-A991-7F96-C7EC25B6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69E1E-70D3-BF6B-ED8A-F7E604BA2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34325-E65F-51B1-C29E-A61759B8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AE49-2AD6-9DEF-4103-1D0002E2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D64AD-FC79-A730-3CE2-9FE5A2A9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FD5-B6C4-B890-2D83-77A22854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3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41FCD-A681-D824-E90A-A3E58281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4B913-4B04-4226-843B-632EE872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3D7E-79A5-38F1-9D84-D16349888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34B1-40DD-4D08-9C33-3FCDA78FCB44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871D-E075-1356-2FC6-0CC5D5D8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EC65-3F8A-F928-188F-CB644B71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EB14-EB8D-4FB6-8217-A9EE2D4D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26167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Кейс «Кредитный скоринг»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F65AB-104A-9A42-6E96-21B747C390D9}"/>
              </a:ext>
            </a:extLst>
          </p:cNvPr>
          <p:cNvSpPr txBox="1"/>
          <p:nvPr/>
        </p:nvSpPr>
        <p:spPr>
          <a:xfrm>
            <a:off x="710381" y="566552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Группа 5: Гумеров Марат, Хохоев Астемир, Соловьев Олег</a:t>
            </a:r>
          </a:p>
        </p:txBody>
      </p:sp>
    </p:spTree>
    <p:extLst>
      <p:ext uri="{BB962C8B-B14F-4D97-AF65-F5344CB8AC3E}">
        <p14:creationId xmlns:p14="http://schemas.microsoft.com/office/powerpoint/2010/main" val="86072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156"/>
            <a:ext cx="11088329" cy="4960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по целевой переменной.</a:t>
            </a:r>
          </a:p>
          <a:p>
            <a:pPr marL="0" indent="0">
              <a:buNone/>
            </a:pPr>
            <a:r>
              <a:rPr lang="ru-RU" sz="2400" dirty="0"/>
              <a:t>В среднем клиент, не допустивший просрочку ранее, сохраняет хороший уровень дисциплины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7B8FA8-6AB0-622D-AE73-7CE5062B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56482"/>
              </p:ext>
            </p:extLst>
          </p:nvPr>
        </p:nvGraphicFramePr>
        <p:xfrm>
          <a:off x="838200" y="2421719"/>
          <a:ext cx="11088329" cy="1874978"/>
        </p:xfrm>
        <a:graphic>
          <a:graphicData uri="http://schemas.openxmlformats.org/drawingml/2006/table">
            <a:tbl>
              <a:tblPr/>
              <a:tblGrid>
                <a:gridCol w="1018127">
                  <a:extLst>
                    <a:ext uri="{9D8B030D-6E8A-4147-A177-3AD203B41FA5}">
                      <a16:colId xmlns:a16="http://schemas.microsoft.com/office/drawing/2014/main" val="130964167"/>
                    </a:ext>
                  </a:extLst>
                </a:gridCol>
                <a:gridCol w="1184730">
                  <a:extLst>
                    <a:ext uri="{9D8B030D-6E8A-4147-A177-3AD203B41FA5}">
                      <a16:colId xmlns:a16="http://schemas.microsoft.com/office/drawing/2014/main" val="341058761"/>
                    </a:ext>
                  </a:extLst>
                </a:gridCol>
                <a:gridCol w="1147707">
                  <a:extLst>
                    <a:ext uri="{9D8B030D-6E8A-4147-A177-3AD203B41FA5}">
                      <a16:colId xmlns:a16="http://schemas.microsoft.com/office/drawing/2014/main" val="873241552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1030119311"/>
                    </a:ext>
                  </a:extLst>
                </a:gridCol>
                <a:gridCol w="1018127">
                  <a:extLst>
                    <a:ext uri="{9D8B030D-6E8A-4147-A177-3AD203B41FA5}">
                      <a16:colId xmlns:a16="http://schemas.microsoft.com/office/drawing/2014/main" val="2202019648"/>
                    </a:ext>
                  </a:extLst>
                </a:gridCol>
                <a:gridCol w="1369844">
                  <a:extLst>
                    <a:ext uri="{9D8B030D-6E8A-4147-A177-3AD203B41FA5}">
                      <a16:colId xmlns:a16="http://schemas.microsoft.com/office/drawing/2014/main" val="3996278647"/>
                    </a:ext>
                  </a:extLst>
                </a:gridCol>
                <a:gridCol w="1018127">
                  <a:extLst>
                    <a:ext uri="{9D8B030D-6E8A-4147-A177-3AD203B41FA5}">
                      <a16:colId xmlns:a16="http://schemas.microsoft.com/office/drawing/2014/main" val="1485312172"/>
                    </a:ext>
                  </a:extLst>
                </a:gridCol>
                <a:gridCol w="1073661">
                  <a:extLst>
                    <a:ext uri="{9D8B030D-6E8A-4147-A177-3AD203B41FA5}">
                      <a16:colId xmlns:a16="http://schemas.microsoft.com/office/drawing/2014/main" val="874807995"/>
                    </a:ext>
                  </a:extLst>
                </a:gridCol>
                <a:gridCol w="999616">
                  <a:extLst>
                    <a:ext uri="{9D8B030D-6E8A-4147-A177-3AD203B41FA5}">
                      <a16:colId xmlns:a16="http://schemas.microsoft.com/office/drawing/2014/main" val="338758678"/>
                    </a:ext>
                  </a:extLst>
                </a:gridCol>
                <a:gridCol w="1221752">
                  <a:extLst>
                    <a:ext uri="{9D8B030D-6E8A-4147-A177-3AD203B41FA5}">
                      <a16:colId xmlns:a16="http://schemas.microsoft.com/office/drawing/2014/main" val="1066041729"/>
                    </a:ext>
                  </a:extLst>
                </a:gridCol>
              </a:tblGrid>
              <a:tr h="1336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444645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6479.78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76855"/>
                  </a:ext>
                </a:extLst>
              </a:tr>
              <a:tr h="26918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5620.70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0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2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156"/>
            <a:ext cx="11088329" cy="4960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Итоговая таблица состоит из 9 признаков и 149730 строк.</a:t>
            </a:r>
          </a:p>
          <a:p>
            <a:pPr marL="0" indent="0">
              <a:buNone/>
            </a:pPr>
            <a:r>
              <a:rPr lang="ru-RU" sz="2400" dirty="0"/>
              <a:t>Описательная статистика: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60FA2E-7636-F337-11B4-41804817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5026"/>
              </p:ext>
            </p:extLst>
          </p:nvPr>
        </p:nvGraphicFramePr>
        <p:xfrm>
          <a:off x="838201" y="2007870"/>
          <a:ext cx="11088328" cy="2842260"/>
        </p:xfrm>
        <a:graphic>
          <a:graphicData uri="http://schemas.openxmlformats.org/drawingml/2006/table">
            <a:tbl>
              <a:tblPr/>
              <a:tblGrid>
                <a:gridCol w="752814">
                  <a:extLst>
                    <a:ext uri="{9D8B030D-6E8A-4147-A177-3AD203B41FA5}">
                      <a16:colId xmlns:a16="http://schemas.microsoft.com/office/drawing/2014/main" val="3731908578"/>
                    </a:ext>
                  </a:extLst>
                </a:gridCol>
                <a:gridCol w="862600">
                  <a:extLst>
                    <a:ext uri="{9D8B030D-6E8A-4147-A177-3AD203B41FA5}">
                      <a16:colId xmlns:a16="http://schemas.microsoft.com/office/drawing/2014/main" val="308361631"/>
                    </a:ext>
                  </a:extLst>
                </a:gridCol>
                <a:gridCol w="1003752">
                  <a:extLst>
                    <a:ext uri="{9D8B030D-6E8A-4147-A177-3AD203B41FA5}">
                      <a16:colId xmlns:a16="http://schemas.microsoft.com/office/drawing/2014/main" val="645784127"/>
                    </a:ext>
                  </a:extLst>
                </a:gridCol>
                <a:gridCol w="972385">
                  <a:extLst>
                    <a:ext uri="{9D8B030D-6E8A-4147-A177-3AD203B41FA5}">
                      <a16:colId xmlns:a16="http://schemas.microsoft.com/office/drawing/2014/main" val="3905178017"/>
                    </a:ext>
                  </a:extLst>
                </a:gridCol>
                <a:gridCol w="878283">
                  <a:extLst>
                    <a:ext uri="{9D8B030D-6E8A-4147-A177-3AD203B41FA5}">
                      <a16:colId xmlns:a16="http://schemas.microsoft.com/office/drawing/2014/main" val="2118254474"/>
                    </a:ext>
                  </a:extLst>
                </a:gridCol>
                <a:gridCol w="862600">
                  <a:extLst>
                    <a:ext uri="{9D8B030D-6E8A-4147-A177-3AD203B41FA5}">
                      <a16:colId xmlns:a16="http://schemas.microsoft.com/office/drawing/2014/main" val="25560177"/>
                    </a:ext>
                  </a:extLst>
                </a:gridCol>
                <a:gridCol w="1160589">
                  <a:extLst>
                    <a:ext uri="{9D8B030D-6E8A-4147-A177-3AD203B41FA5}">
                      <a16:colId xmlns:a16="http://schemas.microsoft.com/office/drawing/2014/main" val="694851992"/>
                    </a:ext>
                  </a:extLst>
                </a:gridCol>
                <a:gridCol w="862600">
                  <a:extLst>
                    <a:ext uri="{9D8B030D-6E8A-4147-A177-3AD203B41FA5}">
                      <a16:colId xmlns:a16="http://schemas.microsoft.com/office/drawing/2014/main" val="930597116"/>
                    </a:ext>
                  </a:extLst>
                </a:gridCol>
                <a:gridCol w="909651">
                  <a:extLst>
                    <a:ext uri="{9D8B030D-6E8A-4147-A177-3AD203B41FA5}">
                      <a16:colId xmlns:a16="http://schemas.microsoft.com/office/drawing/2014/main" val="2102397006"/>
                    </a:ext>
                  </a:extLst>
                </a:gridCol>
                <a:gridCol w="846916">
                  <a:extLst>
                    <a:ext uri="{9D8B030D-6E8A-4147-A177-3AD203B41FA5}">
                      <a16:colId xmlns:a16="http://schemas.microsoft.com/office/drawing/2014/main" val="3393886638"/>
                    </a:ext>
                  </a:extLst>
                </a:gridCol>
                <a:gridCol w="1035120">
                  <a:extLst>
                    <a:ext uri="{9D8B030D-6E8A-4147-A177-3AD203B41FA5}">
                      <a16:colId xmlns:a16="http://schemas.microsoft.com/office/drawing/2014/main" val="2975157106"/>
                    </a:ext>
                  </a:extLst>
                </a:gridCol>
                <a:gridCol w="941018">
                  <a:extLst>
                    <a:ext uri="{9D8B030D-6E8A-4147-A177-3AD203B41FA5}">
                      <a16:colId xmlns:a16="http://schemas.microsoft.com/office/drawing/2014/main" val="3228719417"/>
                    </a:ext>
                  </a:extLst>
                </a:gridCol>
              </a:tblGrid>
              <a:tr h="884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08235"/>
                  </a:ext>
                </a:extLst>
              </a:tr>
              <a:tr h="17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18002"/>
                  </a:ext>
                </a:extLst>
              </a:tr>
              <a:tr h="1769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6.057542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52.327984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0.245789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353.63132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6423.097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8.467949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1.020063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0.738142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605096"/>
                  </a:ext>
                </a:extLst>
              </a:tr>
              <a:tr h="1843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0.248246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249.980364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14.754371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0.697779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2039.6013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12901.12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5.138107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0.485529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1.129961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0.330074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1.107373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23034"/>
                  </a:ext>
                </a:extLst>
              </a:tr>
              <a:tr h="1843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02182"/>
                  </a:ext>
                </a:extLst>
              </a:tr>
              <a:tr h="1769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0.029771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0.175994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066953"/>
                  </a:ext>
                </a:extLst>
              </a:tr>
              <a:tr h="1769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331818"/>
                  </a:ext>
                </a:extLst>
              </a:tr>
              <a:tr h="18434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0.555592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67139"/>
                  </a:ext>
                </a:extLst>
              </a:tr>
              <a:tr h="1843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329664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64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8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A330-D119-4E29-A63F-56723395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C2C5-804A-4624-BA9F-6ECC1A67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Для оценки качества модели в задаче бинарной классификации используют несколько метрик. </a:t>
            </a:r>
            <a:r>
              <a:rPr lang="en-US" sz="2800" dirty="0"/>
              <a:t>AUC-ROC (</a:t>
            </a:r>
            <a:r>
              <a:rPr lang="ru-RU" sz="2800" dirty="0"/>
              <a:t>площадь под кривой </a:t>
            </a:r>
            <a:r>
              <a:rPr lang="en-US" sz="2800" dirty="0"/>
              <a:t>ROC)</a:t>
            </a:r>
            <a:r>
              <a:rPr lang="ru-RU" sz="2800" dirty="0"/>
              <a:t> – </a:t>
            </a:r>
            <a:r>
              <a:rPr lang="en-US" sz="2800" dirty="0"/>
              <a:t>TPR against FPR, </a:t>
            </a:r>
            <a:r>
              <a:rPr lang="ru-RU" sz="2800" dirty="0"/>
              <a:t>и</a:t>
            </a:r>
            <a:r>
              <a:rPr lang="en-US" dirty="0"/>
              <a:t> precision-recall curve.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У </a:t>
            </a:r>
            <a:r>
              <a:rPr lang="en-US" sz="2800" dirty="0"/>
              <a:t>AUC-ROC </a:t>
            </a:r>
            <a:r>
              <a:rPr lang="ru-RU" sz="2800" dirty="0"/>
              <a:t>есть один большой минус - он будет показывать крайне хороший результат даже для плохой модели, если присутствует сильный дисбаланс классов (как раз наш случай).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3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20127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У нас есть проблема с дисбалансом классов – в датасете слишком мало клиентов, кто ушел в просрочку. </a:t>
            </a:r>
          </a:p>
          <a:p>
            <a:pPr marL="0" indent="0" algn="just">
              <a:buNone/>
            </a:pPr>
            <a:r>
              <a:rPr lang="ru-RU" sz="2400" dirty="0"/>
              <a:t>Линейные модели очень плохо ведут себя в такой ситуации. Один из вариантов это исправить – сбалансированные веса в </a:t>
            </a:r>
            <a:r>
              <a:rPr lang="en-US" sz="2400" dirty="0"/>
              <a:t>Logistic regression: </a:t>
            </a:r>
            <a:r>
              <a:rPr lang="ru-RU" sz="2400" dirty="0"/>
              <a:t>дает бОльший вес тому классу, кого меньше.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9E0C1-A234-4458-8F2A-5DD47C35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09" y="2061909"/>
            <a:ext cx="6128691" cy="38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281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/>
              <a:t>Сбалансированные веса действительно улучшили качество модели.</a:t>
            </a:r>
          </a:p>
          <a:p>
            <a:pPr marL="0" indent="0" algn="just">
              <a:buNone/>
            </a:pPr>
            <a:r>
              <a:rPr lang="ru-RU" sz="1600" dirty="0"/>
              <a:t>AUC-ROC &gt;80% на тесте. Но как уже было сказано, лучше посмотреть на </a:t>
            </a:r>
            <a:r>
              <a:rPr lang="en-US" sz="1600" dirty="0"/>
              <a:t>precision recall </a:t>
            </a:r>
            <a:r>
              <a:rPr lang="ru-RU" sz="1600" dirty="0"/>
              <a:t>кривую.</a:t>
            </a:r>
          </a:p>
          <a:p>
            <a:pPr marL="0" indent="0" algn="just">
              <a:buNone/>
            </a:pPr>
            <a:r>
              <a:rPr lang="ru-RU" sz="1600" dirty="0"/>
              <a:t>Площадь под precision-recall не очень большая. Это значит, что наша модель при удачном пороге найдет меньше половины реально ушедших в просрочку клиентов, и меньше половины, кого она указала, как получивший дефолт, реально уйдут в просрочку (небольшой recall, небольшой precision).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35668-504C-439E-B559-BCD3F823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82" y="1791185"/>
            <a:ext cx="7426712" cy="43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Ситуация вполне предсказуема – те признаки, которые были сильнее всего скоррелированы с таргетом, оказались выделены логистической регрессией (наибольший по модулю вес)</a:t>
            </a:r>
          </a:p>
          <a:p>
            <a:pPr marL="0" indent="0" algn="just">
              <a:buNone/>
            </a:pPr>
            <a:r>
              <a:rPr lang="ru-RU" sz="2400" dirty="0"/>
              <a:t>Наличие просрочек в прошлом увеличивает просрочку в будущем – злостный заемщик, скорее всего, не решил проблему своей злостности.</a:t>
            </a:r>
          </a:p>
          <a:p>
            <a:pPr marL="0" indent="0" algn="just">
              <a:buNone/>
            </a:pPr>
            <a:r>
              <a:rPr lang="ru-RU" sz="2400" dirty="0"/>
              <a:t>Чем старше человек, тем выше его финансовая стабильность – меньше вероятность просрочки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F1BD1-7D65-4A87-9813-19524190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96" y="1825625"/>
            <a:ext cx="4933904" cy="36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FC7-AE08-424C-B356-E24E0C53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B00E-0E4C-477E-A85A-D1F25E71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работе мы использовали 2 реализации бустинга –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LightGBM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подбора оптимальных параметров был использован </a:t>
            </a:r>
            <a:r>
              <a:rPr lang="en-US" dirty="0" err="1"/>
              <a:t>GridSearch</a:t>
            </a:r>
            <a:r>
              <a:rPr lang="en-US" dirty="0"/>
              <a:t> (</a:t>
            </a:r>
            <a:r>
              <a:rPr lang="ru-RU" dirty="0"/>
              <a:t>только для </a:t>
            </a:r>
            <a:r>
              <a:rPr lang="en-US" dirty="0" err="1"/>
              <a:t>LightGBM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63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95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Видно, что качество предсказания улучшилось при использовании бустинга вместо логистической регрессии.</a:t>
            </a:r>
          </a:p>
          <a:p>
            <a:pPr marL="0" indent="0" algn="just">
              <a:buNone/>
            </a:pPr>
            <a:r>
              <a:rPr lang="ru-RU" sz="2000" dirty="0"/>
              <a:t>Однако не стоит забывать, что основная метрика – </a:t>
            </a:r>
            <a:r>
              <a:rPr lang="en-US" sz="2000" dirty="0"/>
              <a:t>precision </a:t>
            </a:r>
            <a:r>
              <a:rPr lang="ru-RU" sz="2000" dirty="0"/>
              <a:t>и </a:t>
            </a:r>
            <a:r>
              <a:rPr lang="en-US" sz="2000" dirty="0"/>
              <a:t>recall, </a:t>
            </a:r>
            <a:r>
              <a:rPr lang="ru-RU" sz="2000" dirty="0"/>
              <a:t>а не </a:t>
            </a:r>
            <a:r>
              <a:rPr lang="en-US" sz="2000" dirty="0"/>
              <a:t>AUC-ROC. </a:t>
            </a:r>
            <a:r>
              <a:rPr lang="ru-RU" sz="2000" dirty="0"/>
              <a:t>Последняя плохо себя ведет при дисбалансе классов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A71C8-82C4-4DC5-9E3B-AEDAA313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36" y="1915028"/>
            <a:ext cx="807832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318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Если поменять </a:t>
            </a:r>
            <a:r>
              <a:rPr lang="en-US" sz="2000" dirty="0" err="1"/>
              <a:t>LightGBM</a:t>
            </a:r>
            <a:r>
              <a:rPr lang="en-US" sz="2000" dirty="0"/>
              <a:t> </a:t>
            </a:r>
            <a:r>
              <a:rPr lang="ru-RU" sz="2000" dirty="0"/>
              <a:t>на </a:t>
            </a:r>
            <a:r>
              <a:rPr lang="en-US" sz="2000" dirty="0" err="1"/>
              <a:t>CatBoost</a:t>
            </a:r>
            <a:r>
              <a:rPr lang="en-US" sz="2000" dirty="0"/>
              <a:t>, </a:t>
            </a:r>
            <a:r>
              <a:rPr lang="ru-RU" sz="2000" dirty="0"/>
              <a:t>то сильного изменения не наблюдается. Однако стоит заметить, что мы не использовали </a:t>
            </a:r>
            <a:r>
              <a:rPr lang="en-US" sz="2000" dirty="0" err="1"/>
              <a:t>GridSearch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 err="1"/>
              <a:t>CatBoost</a:t>
            </a:r>
            <a:r>
              <a:rPr lang="en-US" sz="2000" dirty="0"/>
              <a:t>. </a:t>
            </a:r>
            <a:r>
              <a:rPr lang="ru-RU" sz="2000" dirty="0"/>
              <a:t>Может быть результат был бы чуть лучше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B1CFE-97A1-44F2-82A8-167846CC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05" y="2057923"/>
            <a:ext cx="784969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2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5CF0-2C9D-48C5-BF57-B5637095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E1C-9933-4836-8B38-129075B0E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15744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dirty="0"/>
              <a:t>Если посмотреть на </a:t>
            </a:r>
            <a:r>
              <a:rPr lang="en-US" sz="2000" dirty="0"/>
              <a:t>feature importance, </a:t>
            </a:r>
            <a:r>
              <a:rPr lang="ru-RU" sz="2000" dirty="0"/>
              <a:t>то можно заметить несколько интересностей:</a:t>
            </a:r>
          </a:p>
          <a:p>
            <a:r>
              <a:rPr lang="ru-RU" sz="2000" dirty="0"/>
              <a:t>Важность признаков в логистической регрессии отличается от важности в бустингов – скорее всего, большую роль играет нелинейная связь признаков с таргетом. Эта связь, в свою очередь, хорошо обнаруживается деревьями</a:t>
            </a:r>
          </a:p>
          <a:p>
            <a:r>
              <a:rPr lang="ru-RU" sz="2000" dirty="0"/>
              <a:t>Различный порядок – очевидно, это связано с разницей в архитектуре построения деревьев (как разделяются в узлах и вид дерева в целом)</a:t>
            </a:r>
          </a:p>
          <a:p>
            <a:r>
              <a:rPr lang="ru-RU" sz="2000" dirty="0"/>
              <a:t>Баланс средств достаточно важен в обоих бустингах: много денег – вероятнее отдаст кредит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769AD-E36A-422B-B08E-CB2C18B5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18" y="3364334"/>
            <a:ext cx="3677163" cy="2772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E851C-9645-4E79-BFDE-4625D03B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945" y="3440545"/>
            <a:ext cx="3667637" cy="26959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CD255-79A7-4AB2-914F-A2EC613ABEA0}"/>
              </a:ext>
            </a:extLst>
          </p:cNvPr>
          <p:cNvSpPr txBox="1">
            <a:spLocks/>
          </p:cNvSpPr>
          <p:nvPr/>
        </p:nvSpPr>
        <p:spPr>
          <a:xfrm>
            <a:off x="8136082" y="6176963"/>
            <a:ext cx="1253836" cy="46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LightGMB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4E69A7-8C7B-4D1B-BA64-A748549DA0C2}"/>
              </a:ext>
            </a:extLst>
          </p:cNvPr>
          <p:cNvSpPr txBox="1">
            <a:spLocks/>
          </p:cNvSpPr>
          <p:nvPr/>
        </p:nvSpPr>
        <p:spPr>
          <a:xfrm>
            <a:off x="2954481" y="6329363"/>
            <a:ext cx="1253836" cy="46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CatBoost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02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866"/>
            <a:ext cx="10515600" cy="541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Задача: создание модели прогнозирования просрочки 90+ с целью принятия решения по выдачи розничного кредита.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Целевая переменная, SeriousDlqin2yrs, - факт наличия просрочки 90+.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Датасет</a:t>
            </a:r>
            <a:r>
              <a:rPr lang="ru-RU" sz="2400" dirty="0"/>
              <a:t> содержит как анкетные данные (возраст, доход, количество иждивенцев на попечении), так и данные о финансовом положении клиента.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Содержание:</a:t>
            </a:r>
          </a:p>
          <a:p>
            <a:r>
              <a:rPr lang="en-US" sz="2400" dirty="0"/>
              <a:t>EDA</a:t>
            </a:r>
          </a:p>
          <a:p>
            <a:r>
              <a:rPr lang="en-US" sz="2400" dirty="0"/>
              <a:t>Logistic Regression</a:t>
            </a:r>
            <a:endParaRPr lang="ru-RU" sz="2400" dirty="0"/>
          </a:p>
          <a:p>
            <a:r>
              <a:rPr lang="en-US" sz="2400" dirty="0"/>
              <a:t>Boosting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115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27B-D539-4509-94F8-2C1A2A65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9AB-25AD-406D-8DA1-1A90C5FB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Для нашей задачи, скорее всего, нужно иметь достаточно высокое значение </a:t>
            </a:r>
            <a:r>
              <a:rPr lang="en-US" sz="2000" b="1" dirty="0"/>
              <a:t>recall</a:t>
            </a:r>
            <a:r>
              <a:rPr lang="ru-RU" sz="2000" dirty="0"/>
              <a:t> (чтобы не выдать кредит человеку, который с высокой вероятностью его не вернет) при адекватном значении </a:t>
            </a:r>
            <a:r>
              <a:rPr lang="en-US" sz="2000" b="1" dirty="0"/>
              <a:t>precision</a:t>
            </a:r>
            <a:r>
              <a:rPr lang="en-US" sz="2000" dirty="0"/>
              <a:t> (</a:t>
            </a:r>
            <a:r>
              <a:rPr lang="ru-RU" sz="2000" dirty="0"/>
              <a:t>не хотим слишком много лишних отказов – минус выгода)</a:t>
            </a:r>
          </a:p>
          <a:p>
            <a:pPr marL="0" indent="0" algn="just">
              <a:buNone/>
            </a:pPr>
            <a:r>
              <a:rPr lang="ru-RU" sz="2000" dirty="0"/>
              <a:t>Для дальнейшего анализа уже необходимо тесная работа с бизнес отделом – выяснить, на каком именно пороге отсечения остановиться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F2D35-3B7C-4B49-BBAB-0FFAABB2A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9"/>
          <a:stretch/>
        </p:blipFill>
        <p:spPr>
          <a:xfrm>
            <a:off x="5344399" y="1665849"/>
            <a:ext cx="6009401" cy="37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Изначальная таблица с данными содержит одну целевую </a:t>
            </a:r>
            <a:r>
              <a:rPr lang="ru-RU" sz="2400" dirty="0" err="1"/>
              <a:t>перменную</a:t>
            </a:r>
            <a:r>
              <a:rPr lang="ru-RU" sz="2400" dirty="0"/>
              <a:t>, 10 признаков и 150000 наблюдений. Все переменные числовые, категориальные отсутствуют.</a:t>
            </a:r>
          </a:p>
          <a:p>
            <a:pPr marL="0" indent="0">
              <a:buNone/>
            </a:pPr>
            <a:r>
              <a:rPr lang="ru-RU" sz="2400" dirty="0"/>
              <a:t>Сразу заметны пустые значения в переменных </a:t>
            </a:r>
            <a:r>
              <a:rPr lang="ru-RU" sz="2400" dirty="0" err="1"/>
              <a:t>MonthlyIncome</a:t>
            </a:r>
            <a:r>
              <a:rPr lang="ru-RU" sz="2400" dirty="0"/>
              <a:t> и </a:t>
            </a:r>
            <a:r>
              <a:rPr lang="ru-RU" sz="2400" dirty="0" err="1"/>
              <a:t>NumberOfDependents</a:t>
            </a:r>
            <a:r>
              <a:rPr lang="ru-RU" sz="2400" dirty="0"/>
              <a:t>. Их 29731 и 3924 соответственно. Заменим их медианой</a:t>
            </a:r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4BBB1F-EBF9-D76B-CF08-3745B3FD1F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21105"/>
          <a:ext cx="11107991" cy="3284220"/>
        </p:xfrm>
        <a:graphic>
          <a:graphicData uri="http://schemas.openxmlformats.org/drawingml/2006/table">
            <a:tbl>
              <a:tblPr/>
              <a:tblGrid>
                <a:gridCol w="754149">
                  <a:extLst>
                    <a:ext uri="{9D8B030D-6E8A-4147-A177-3AD203B41FA5}">
                      <a16:colId xmlns:a16="http://schemas.microsoft.com/office/drawing/2014/main" val="4008226319"/>
                    </a:ext>
                  </a:extLst>
                </a:gridCol>
                <a:gridCol w="864130">
                  <a:extLst>
                    <a:ext uri="{9D8B030D-6E8A-4147-A177-3AD203B41FA5}">
                      <a16:colId xmlns:a16="http://schemas.microsoft.com/office/drawing/2014/main" val="2149716244"/>
                    </a:ext>
                  </a:extLst>
                </a:gridCol>
                <a:gridCol w="1005532">
                  <a:extLst>
                    <a:ext uri="{9D8B030D-6E8A-4147-A177-3AD203B41FA5}">
                      <a16:colId xmlns:a16="http://schemas.microsoft.com/office/drawing/2014/main" val="756802655"/>
                    </a:ext>
                  </a:extLst>
                </a:gridCol>
                <a:gridCol w="974110">
                  <a:extLst>
                    <a:ext uri="{9D8B030D-6E8A-4147-A177-3AD203B41FA5}">
                      <a16:colId xmlns:a16="http://schemas.microsoft.com/office/drawing/2014/main" val="4125414490"/>
                    </a:ext>
                  </a:extLst>
                </a:gridCol>
                <a:gridCol w="879841">
                  <a:extLst>
                    <a:ext uri="{9D8B030D-6E8A-4147-A177-3AD203B41FA5}">
                      <a16:colId xmlns:a16="http://schemas.microsoft.com/office/drawing/2014/main" val="2918373445"/>
                    </a:ext>
                  </a:extLst>
                </a:gridCol>
                <a:gridCol w="864130">
                  <a:extLst>
                    <a:ext uri="{9D8B030D-6E8A-4147-A177-3AD203B41FA5}">
                      <a16:colId xmlns:a16="http://schemas.microsoft.com/office/drawing/2014/main" val="297636334"/>
                    </a:ext>
                  </a:extLst>
                </a:gridCol>
                <a:gridCol w="1162646">
                  <a:extLst>
                    <a:ext uri="{9D8B030D-6E8A-4147-A177-3AD203B41FA5}">
                      <a16:colId xmlns:a16="http://schemas.microsoft.com/office/drawing/2014/main" val="4080573438"/>
                    </a:ext>
                  </a:extLst>
                </a:gridCol>
                <a:gridCol w="864130">
                  <a:extLst>
                    <a:ext uri="{9D8B030D-6E8A-4147-A177-3AD203B41FA5}">
                      <a16:colId xmlns:a16="http://schemas.microsoft.com/office/drawing/2014/main" val="4053086680"/>
                    </a:ext>
                  </a:extLst>
                </a:gridCol>
                <a:gridCol w="911264">
                  <a:extLst>
                    <a:ext uri="{9D8B030D-6E8A-4147-A177-3AD203B41FA5}">
                      <a16:colId xmlns:a16="http://schemas.microsoft.com/office/drawing/2014/main" val="857884572"/>
                    </a:ext>
                  </a:extLst>
                </a:gridCol>
                <a:gridCol w="848417">
                  <a:extLst>
                    <a:ext uri="{9D8B030D-6E8A-4147-A177-3AD203B41FA5}">
                      <a16:colId xmlns:a16="http://schemas.microsoft.com/office/drawing/2014/main" val="2903203948"/>
                    </a:ext>
                  </a:extLst>
                </a:gridCol>
                <a:gridCol w="1036956">
                  <a:extLst>
                    <a:ext uri="{9D8B030D-6E8A-4147-A177-3AD203B41FA5}">
                      <a16:colId xmlns:a16="http://schemas.microsoft.com/office/drawing/2014/main" val="3720613856"/>
                    </a:ext>
                  </a:extLst>
                </a:gridCol>
                <a:gridCol w="942686">
                  <a:extLst>
                    <a:ext uri="{9D8B030D-6E8A-4147-A177-3AD203B41FA5}">
                      <a16:colId xmlns:a16="http://schemas.microsoft.com/office/drawing/2014/main" val="221917485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73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0.766126609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0.8029821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94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0.957151019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0.1218762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092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0.65818014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0.0851134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313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0.233809776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0.0360497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813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0.0249257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61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0.213178682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605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0.305682465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152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0.754463648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89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0.116950644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19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0.189169052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0.6062909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75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Описательная статистика. Настораживает большое максимальное значение в переменных количества дней просрочки и количества займов. Также странным выглядит нулевой возраст клиента</a:t>
            </a:r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14C03F-7C64-6F33-3844-D6D9AC4BE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97997"/>
              </p:ext>
            </p:extLst>
          </p:nvPr>
        </p:nvGraphicFramePr>
        <p:xfrm>
          <a:off x="838200" y="2644422"/>
          <a:ext cx="11029336" cy="2842260"/>
        </p:xfrm>
        <a:graphic>
          <a:graphicData uri="http://schemas.openxmlformats.org/drawingml/2006/table">
            <a:tbl>
              <a:tblPr/>
              <a:tblGrid>
                <a:gridCol w="748809">
                  <a:extLst>
                    <a:ext uri="{9D8B030D-6E8A-4147-A177-3AD203B41FA5}">
                      <a16:colId xmlns:a16="http://schemas.microsoft.com/office/drawing/2014/main" val="3698653490"/>
                    </a:ext>
                  </a:extLst>
                </a:gridCol>
                <a:gridCol w="858011">
                  <a:extLst>
                    <a:ext uri="{9D8B030D-6E8A-4147-A177-3AD203B41FA5}">
                      <a16:colId xmlns:a16="http://schemas.microsoft.com/office/drawing/2014/main" val="1725060353"/>
                    </a:ext>
                  </a:extLst>
                </a:gridCol>
                <a:gridCol w="998412">
                  <a:extLst>
                    <a:ext uri="{9D8B030D-6E8A-4147-A177-3AD203B41FA5}">
                      <a16:colId xmlns:a16="http://schemas.microsoft.com/office/drawing/2014/main" val="1543319465"/>
                    </a:ext>
                  </a:extLst>
                </a:gridCol>
                <a:gridCol w="967212">
                  <a:extLst>
                    <a:ext uri="{9D8B030D-6E8A-4147-A177-3AD203B41FA5}">
                      <a16:colId xmlns:a16="http://schemas.microsoft.com/office/drawing/2014/main" val="4103197259"/>
                    </a:ext>
                  </a:extLst>
                </a:gridCol>
                <a:gridCol w="873611">
                  <a:extLst>
                    <a:ext uri="{9D8B030D-6E8A-4147-A177-3AD203B41FA5}">
                      <a16:colId xmlns:a16="http://schemas.microsoft.com/office/drawing/2014/main" val="4091385512"/>
                    </a:ext>
                  </a:extLst>
                </a:gridCol>
                <a:gridCol w="858011">
                  <a:extLst>
                    <a:ext uri="{9D8B030D-6E8A-4147-A177-3AD203B41FA5}">
                      <a16:colId xmlns:a16="http://schemas.microsoft.com/office/drawing/2014/main" val="855336039"/>
                    </a:ext>
                  </a:extLst>
                </a:gridCol>
                <a:gridCol w="1154414">
                  <a:extLst>
                    <a:ext uri="{9D8B030D-6E8A-4147-A177-3AD203B41FA5}">
                      <a16:colId xmlns:a16="http://schemas.microsoft.com/office/drawing/2014/main" val="4218768929"/>
                    </a:ext>
                  </a:extLst>
                </a:gridCol>
                <a:gridCol w="858011">
                  <a:extLst>
                    <a:ext uri="{9D8B030D-6E8A-4147-A177-3AD203B41FA5}">
                      <a16:colId xmlns:a16="http://schemas.microsoft.com/office/drawing/2014/main" val="898454462"/>
                    </a:ext>
                  </a:extLst>
                </a:gridCol>
                <a:gridCol w="904811">
                  <a:extLst>
                    <a:ext uri="{9D8B030D-6E8A-4147-A177-3AD203B41FA5}">
                      <a16:colId xmlns:a16="http://schemas.microsoft.com/office/drawing/2014/main" val="3091197536"/>
                    </a:ext>
                  </a:extLst>
                </a:gridCol>
                <a:gridCol w="842410">
                  <a:extLst>
                    <a:ext uri="{9D8B030D-6E8A-4147-A177-3AD203B41FA5}">
                      <a16:colId xmlns:a16="http://schemas.microsoft.com/office/drawing/2014/main" val="1658092415"/>
                    </a:ext>
                  </a:extLst>
                </a:gridCol>
                <a:gridCol w="1029613">
                  <a:extLst>
                    <a:ext uri="{9D8B030D-6E8A-4147-A177-3AD203B41FA5}">
                      <a16:colId xmlns:a16="http://schemas.microsoft.com/office/drawing/2014/main" val="3108683405"/>
                    </a:ext>
                  </a:extLst>
                </a:gridCol>
                <a:gridCol w="936011">
                  <a:extLst>
                    <a:ext uri="{9D8B030D-6E8A-4147-A177-3AD203B41FA5}">
                      <a16:colId xmlns:a16="http://schemas.microsoft.com/office/drawing/2014/main" val="42708983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69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557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6.048438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52.295207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0.421033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353.00508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6418.455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8.45276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0.265973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0.737413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83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0.249746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249.755371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14.771866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4.192781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2037.8185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12890.4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5.145951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4.169304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1.129771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4.155179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25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84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0.029867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0.175074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27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2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0.559046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0.868254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91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329664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3008750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переменной "Количество просрочек 30-59 дней за последние 2 года" очень резкий переход с неадекватных значений 96-98 до более адекватных 0-13. При этом почти у всех этих клиентов нет открытых кредитов. Удалим эти 269 строк</a:t>
            </a:r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04E36-AD5D-E143-66E7-C15FD2A87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20079"/>
              </p:ext>
            </p:extLst>
          </p:nvPr>
        </p:nvGraphicFramePr>
        <p:xfrm>
          <a:off x="838201" y="3032816"/>
          <a:ext cx="11058832" cy="3284220"/>
        </p:xfrm>
        <a:graphic>
          <a:graphicData uri="http://schemas.openxmlformats.org/drawingml/2006/table">
            <a:tbl>
              <a:tblPr/>
              <a:tblGrid>
                <a:gridCol w="750812">
                  <a:extLst>
                    <a:ext uri="{9D8B030D-6E8A-4147-A177-3AD203B41FA5}">
                      <a16:colId xmlns:a16="http://schemas.microsoft.com/office/drawing/2014/main" val="1952463192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3471372081"/>
                    </a:ext>
                  </a:extLst>
                </a:gridCol>
                <a:gridCol w="1001083">
                  <a:extLst>
                    <a:ext uri="{9D8B030D-6E8A-4147-A177-3AD203B41FA5}">
                      <a16:colId xmlns:a16="http://schemas.microsoft.com/office/drawing/2014/main" val="1570765708"/>
                    </a:ext>
                  </a:extLst>
                </a:gridCol>
                <a:gridCol w="969799">
                  <a:extLst>
                    <a:ext uri="{9D8B030D-6E8A-4147-A177-3AD203B41FA5}">
                      <a16:colId xmlns:a16="http://schemas.microsoft.com/office/drawing/2014/main" val="3435315814"/>
                    </a:ext>
                  </a:extLst>
                </a:gridCol>
                <a:gridCol w="875946">
                  <a:extLst>
                    <a:ext uri="{9D8B030D-6E8A-4147-A177-3AD203B41FA5}">
                      <a16:colId xmlns:a16="http://schemas.microsoft.com/office/drawing/2014/main" val="1222552823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2515096198"/>
                    </a:ext>
                  </a:extLst>
                </a:gridCol>
                <a:gridCol w="1157501">
                  <a:extLst>
                    <a:ext uri="{9D8B030D-6E8A-4147-A177-3AD203B41FA5}">
                      <a16:colId xmlns:a16="http://schemas.microsoft.com/office/drawing/2014/main" val="600674427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3008354801"/>
                    </a:ext>
                  </a:extLst>
                </a:gridCol>
                <a:gridCol w="907231">
                  <a:extLst>
                    <a:ext uri="{9D8B030D-6E8A-4147-A177-3AD203B41FA5}">
                      <a16:colId xmlns:a16="http://schemas.microsoft.com/office/drawing/2014/main" val="3494269521"/>
                    </a:ext>
                  </a:extLst>
                </a:gridCol>
                <a:gridCol w="844663">
                  <a:extLst>
                    <a:ext uri="{9D8B030D-6E8A-4147-A177-3AD203B41FA5}">
                      <a16:colId xmlns:a16="http://schemas.microsoft.com/office/drawing/2014/main" val="1812821451"/>
                    </a:ext>
                  </a:extLst>
                </a:gridCol>
                <a:gridCol w="1032367">
                  <a:extLst>
                    <a:ext uri="{9D8B030D-6E8A-4147-A177-3AD203B41FA5}">
                      <a16:colId xmlns:a16="http://schemas.microsoft.com/office/drawing/2014/main" val="152459009"/>
                    </a:ext>
                  </a:extLst>
                </a:gridCol>
                <a:gridCol w="938515">
                  <a:extLst>
                    <a:ext uri="{9D8B030D-6E8A-4147-A177-3AD203B41FA5}">
                      <a16:colId xmlns:a16="http://schemas.microsoft.com/office/drawing/2014/main" val="412375204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64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0.0080468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83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31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225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0.0517652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37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0.610310179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0.2376897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216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2.229007634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0.0953016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91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0.0994845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2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52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0.344297373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1.789158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5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3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Строка с нулевым возрастом клиента оказалась единственной. Удаляем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E906D-EA7B-CD71-646C-FAE0DA3CF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85859"/>
              </p:ext>
            </p:extLst>
          </p:nvPr>
        </p:nvGraphicFramePr>
        <p:xfrm>
          <a:off x="838199" y="1981871"/>
          <a:ext cx="10999838" cy="2179320"/>
        </p:xfrm>
        <a:graphic>
          <a:graphicData uri="http://schemas.openxmlformats.org/drawingml/2006/table">
            <a:tbl>
              <a:tblPr/>
              <a:tblGrid>
                <a:gridCol w="746807">
                  <a:extLst>
                    <a:ext uri="{9D8B030D-6E8A-4147-A177-3AD203B41FA5}">
                      <a16:colId xmlns:a16="http://schemas.microsoft.com/office/drawing/2014/main" val="2018147973"/>
                    </a:ext>
                  </a:extLst>
                </a:gridCol>
                <a:gridCol w="855716">
                  <a:extLst>
                    <a:ext uri="{9D8B030D-6E8A-4147-A177-3AD203B41FA5}">
                      <a16:colId xmlns:a16="http://schemas.microsoft.com/office/drawing/2014/main" val="914538172"/>
                    </a:ext>
                  </a:extLst>
                </a:gridCol>
                <a:gridCol w="995742">
                  <a:extLst>
                    <a:ext uri="{9D8B030D-6E8A-4147-A177-3AD203B41FA5}">
                      <a16:colId xmlns:a16="http://schemas.microsoft.com/office/drawing/2014/main" val="3581452468"/>
                    </a:ext>
                  </a:extLst>
                </a:gridCol>
                <a:gridCol w="964625">
                  <a:extLst>
                    <a:ext uri="{9D8B030D-6E8A-4147-A177-3AD203B41FA5}">
                      <a16:colId xmlns:a16="http://schemas.microsoft.com/office/drawing/2014/main" val="3880414961"/>
                    </a:ext>
                  </a:extLst>
                </a:gridCol>
                <a:gridCol w="871274">
                  <a:extLst>
                    <a:ext uri="{9D8B030D-6E8A-4147-A177-3AD203B41FA5}">
                      <a16:colId xmlns:a16="http://schemas.microsoft.com/office/drawing/2014/main" val="3122402197"/>
                    </a:ext>
                  </a:extLst>
                </a:gridCol>
                <a:gridCol w="855716">
                  <a:extLst>
                    <a:ext uri="{9D8B030D-6E8A-4147-A177-3AD203B41FA5}">
                      <a16:colId xmlns:a16="http://schemas.microsoft.com/office/drawing/2014/main" val="4088787150"/>
                    </a:ext>
                  </a:extLst>
                </a:gridCol>
                <a:gridCol w="1151327">
                  <a:extLst>
                    <a:ext uri="{9D8B030D-6E8A-4147-A177-3AD203B41FA5}">
                      <a16:colId xmlns:a16="http://schemas.microsoft.com/office/drawing/2014/main" val="2177172732"/>
                    </a:ext>
                  </a:extLst>
                </a:gridCol>
                <a:gridCol w="855716">
                  <a:extLst>
                    <a:ext uri="{9D8B030D-6E8A-4147-A177-3AD203B41FA5}">
                      <a16:colId xmlns:a16="http://schemas.microsoft.com/office/drawing/2014/main" val="3927537753"/>
                    </a:ext>
                  </a:extLst>
                </a:gridCol>
                <a:gridCol w="902391">
                  <a:extLst>
                    <a:ext uri="{9D8B030D-6E8A-4147-A177-3AD203B41FA5}">
                      <a16:colId xmlns:a16="http://schemas.microsoft.com/office/drawing/2014/main" val="365234804"/>
                    </a:ext>
                  </a:extLst>
                </a:gridCol>
                <a:gridCol w="840157">
                  <a:extLst>
                    <a:ext uri="{9D8B030D-6E8A-4147-A177-3AD203B41FA5}">
                      <a16:colId xmlns:a16="http://schemas.microsoft.com/office/drawing/2014/main" val="3737701395"/>
                    </a:ext>
                  </a:extLst>
                </a:gridCol>
                <a:gridCol w="1026859">
                  <a:extLst>
                    <a:ext uri="{9D8B030D-6E8A-4147-A177-3AD203B41FA5}">
                      <a16:colId xmlns:a16="http://schemas.microsoft.com/office/drawing/2014/main" val="3822898052"/>
                    </a:ext>
                  </a:extLst>
                </a:gridCol>
                <a:gridCol w="933508">
                  <a:extLst>
                    <a:ext uri="{9D8B030D-6E8A-4147-A177-3AD203B41FA5}">
                      <a16:colId xmlns:a16="http://schemas.microsoft.com/office/drawing/2014/main" val="4807499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16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0.4369272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2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0.105238287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4.1082431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303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0.843156843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5.7285873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65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0.652694611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68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0.368631369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0.3201024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3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9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Максимальное значение числа открытых займов не является выбросом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6494C-23FE-CB3F-2EDA-AD7E10676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71853"/>
              </p:ext>
            </p:extLst>
          </p:nvPr>
        </p:nvGraphicFramePr>
        <p:xfrm>
          <a:off x="838200" y="1827829"/>
          <a:ext cx="11176819" cy="4724040"/>
        </p:xfrm>
        <a:graphic>
          <a:graphicData uri="http://schemas.openxmlformats.org/drawingml/2006/table">
            <a:tbl>
              <a:tblPr/>
              <a:tblGrid>
                <a:gridCol w="758822">
                  <a:extLst>
                    <a:ext uri="{9D8B030D-6E8A-4147-A177-3AD203B41FA5}">
                      <a16:colId xmlns:a16="http://schemas.microsoft.com/office/drawing/2014/main" val="3516264013"/>
                    </a:ext>
                  </a:extLst>
                </a:gridCol>
                <a:gridCol w="869484">
                  <a:extLst>
                    <a:ext uri="{9D8B030D-6E8A-4147-A177-3AD203B41FA5}">
                      <a16:colId xmlns:a16="http://schemas.microsoft.com/office/drawing/2014/main" val="3498936809"/>
                    </a:ext>
                  </a:extLst>
                </a:gridCol>
                <a:gridCol w="1011763">
                  <a:extLst>
                    <a:ext uri="{9D8B030D-6E8A-4147-A177-3AD203B41FA5}">
                      <a16:colId xmlns:a16="http://schemas.microsoft.com/office/drawing/2014/main" val="2098003104"/>
                    </a:ext>
                  </a:extLst>
                </a:gridCol>
                <a:gridCol w="980145">
                  <a:extLst>
                    <a:ext uri="{9D8B030D-6E8A-4147-A177-3AD203B41FA5}">
                      <a16:colId xmlns:a16="http://schemas.microsoft.com/office/drawing/2014/main" val="1341187331"/>
                    </a:ext>
                  </a:extLst>
                </a:gridCol>
                <a:gridCol w="885293">
                  <a:extLst>
                    <a:ext uri="{9D8B030D-6E8A-4147-A177-3AD203B41FA5}">
                      <a16:colId xmlns:a16="http://schemas.microsoft.com/office/drawing/2014/main" val="1905032560"/>
                    </a:ext>
                  </a:extLst>
                </a:gridCol>
                <a:gridCol w="869484">
                  <a:extLst>
                    <a:ext uri="{9D8B030D-6E8A-4147-A177-3AD203B41FA5}">
                      <a16:colId xmlns:a16="http://schemas.microsoft.com/office/drawing/2014/main" val="3384226093"/>
                    </a:ext>
                  </a:extLst>
                </a:gridCol>
                <a:gridCol w="1169851">
                  <a:extLst>
                    <a:ext uri="{9D8B030D-6E8A-4147-A177-3AD203B41FA5}">
                      <a16:colId xmlns:a16="http://schemas.microsoft.com/office/drawing/2014/main" val="2523209852"/>
                    </a:ext>
                  </a:extLst>
                </a:gridCol>
                <a:gridCol w="869484">
                  <a:extLst>
                    <a:ext uri="{9D8B030D-6E8A-4147-A177-3AD203B41FA5}">
                      <a16:colId xmlns:a16="http://schemas.microsoft.com/office/drawing/2014/main" val="3244557219"/>
                    </a:ext>
                  </a:extLst>
                </a:gridCol>
                <a:gridCol w="916910">
                  <a:extLst>
                    <a:ext uri="{9D8B030D-6E8A-4147-A177-3AD203B41FA5}">
                      <a16:colId xmlns:a16="http://schemas.microsoft.com/office/drawing/2014/main" val="440515561"/>
                    </a:ext>
                  </a:extLst>
                </a:gridCol>
                <a:gridCol w="853676">
                  <a:extLst>
                    <a:ext uri="{9D8B030D-6E8A-4147-A177-3AD203B41FA5}">
                      <a16:colId xmlns:a16="http://schemas.microsoft.com/office/drawing/2014/main" val="505460506"/>
                    </a:ext>
                  </a:extLst>
                </a:gridCol>
                <a:gridCol w="1043380">
                  <a:extLst>
                    <a:ext uri="{9D8B030D-6E8A-4147-A177-3AD203B41FA5}">
                      <a16:colId xmlns:a16="http://schemas.microsoft.com/office/drawing/2014/main" val="4107249373"/>
                    </a:ext>
                  </a:extLst>
                </a:gridCol>
                <a:gridCol w="948527">
                  <a:extLst>
                    <a:ext uri="{9D8B030D-6E8A-4147-A177-3AD203B41FA5}">
                      <a16:colId xmlns:a16="http://schemas.microsoft.com/office/drawing/2014/main" val="4215316566"/>
                    </a:ext>
                  </a:extLst>
                </a:gridCol>
              </a:tblGrid>
              <a:tr h="8688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Dlqin2yrs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OfUnsecured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30-59Days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PastDue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DebtRatio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OfOpen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CreditLines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AndLoans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90DaysLate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RealEstate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OrLines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OfTime60-89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DaysPastDue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NotWorse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Dependents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293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0.003032193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5.9675041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4815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0.050855178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0.1008136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42156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653313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0.020452138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0.0322133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416033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0.020225958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0.0749354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50638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0.013015931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0.0250881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1329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0.477321969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6.0068881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56786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0.098127083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0.3237787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20303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0.052349491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0.6376846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06516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0.028600561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0.7118331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8572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0.911757998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0.8655005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20750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94165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0.140060234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1.0996862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28607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0.053380589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0.2826252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3548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0.018051522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0.0302828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62319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0.022143513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0.399289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55117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0.004029222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0.0085891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68943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0.551663228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0.8169087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29869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0.155242463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0.7932843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9916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50775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0.794057767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0.5336082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13057"/>
                  </a:ext>
                </a:extLst>
              </a:tr>
              <a:tr h="173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0.366772532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1.1880795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80105"/>
                  </a:ext>
                </a:extLst>
              </a:tr>
              <a:tr h="18100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0.115942029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0.4956244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40" marR="7240" marT="72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17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44"/>
            <a:ext cx="4166421" cy="5403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Корреляционная матрица. </a:t>
            </a:r>
          </a:p>
          <a:p>
            <a:pPr marL="0" indent="0">
              <a:buNone/>
            </a:pPr>
            <a:r>
              <a:rPr lang="ru-RU" sz="2400" dirty="0"/>
              <a:t>Очевидно, что переменные числа фактов просрочки зависимы друг от друга.</a:t>
            </a:r>
            <a:r>
              <a:rPr lang="en-US" sz="2400" dirty="0"/>
              <a:t> </a:t>
            </a:r>
            <a:r>
              <a:rPr lang="ru-RU" sz="2400" dirty="0"/>
              <a:t>Но удалять их не будем.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Удалим переменную числа открытых кредитов под залог жилья, т.к. она сильно коррелирует с числом открытых займов.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613D0B3F-ABAF-FCE5-0602-C89BA3D1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21" y="395040"/>
            <a:ext cx="6705600" cy="63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3E-480D-7CE6-DBE0-7CA378BE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89F0-7C16-2ED8-B3C3-C231195F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156"/>
            <a:ext cx="11088329" cy="4960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Целевая переменная наиболее зависима от количества фактов просрочки 90+ за последние 2 года. И наименее зависима от баланса средств.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74F6E-CBED-D606-DD96-CD8955E5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49" y="1827187"/>
            <a:ext cx="9564275" cy="49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1924</Words>
  <Application>Microsoft Office PowerPoint</Application>
  <PresentationFormat>Widescreen</PresentationFormat>
  <Paragraphs>903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Кейс «Кредитный скоринг»</vt:lpstr>
      <vt:lpstr>PowerPoint Presentation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Метрики</vt:lpstr>
      <vt:lpstr>Logistic Regression</vt:lpstr>
      <vt:lpstr>Logistic Regression</vt:lpstr>
      <vt:lpstr>Logistic Regression</vt:lpstr>
      <vt:lpstr>Boosting</vt:lpstr>
      <vt:lpstr>Boosting</vt:lpstr>
      <vt:lpstr>Boosting</vt:lpstr>
      <vt:lpstr>Boosting</vt:lpstr>
      <vt:lpstr>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«Кредитный скоринг»</dc:title>
  <dc:creator>Хохоев Астемир Павлович</dc:creator>
  <cp:lastModifiedBy>Хохоев Астемир Павлович</cp:lastModifiedBy>
  <cp:revision>2</cp:revision>
  <dcterms:created xsi:type="dcterms:W3CDTF">2023-03-01T18:43:59Z</dcterms:created>
  <dcterms:modified xsi:type="dcterms:W3CDTF">2023-03-01T20:54:42Z</dcterms:modified>
</cp:coreProperties>
</file>