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85FE8-62BE-49D2-8911-7E855619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BAD05-DD99-47D3-A648-4F24D5CE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7A60C-7DC1-4C66-B965-82DB6A57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CF406F-E980-4542-962F-852AF6D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43E2A-E6D6-4E4C-B8F5-7A45E3A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72941-CA8F-4C48-B965-F2BF0E0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0B631-C2D0-40E3-A2B0-FF1A29644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53144-E0FA-42CA-A599-6568BA55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596E6-E585-41A4-857A-A40258E0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0D444-A6F8-4C38-AC51-80EF193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3B1F7F-E9F1-4F0C-914E-B818C2E87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E21528-70E0-4A9D-81A6-E029B6092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666C5-BA95-47E5-BC4A-9A898FD2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E96EB-E210-499B-BA96-6012BC4F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F2B08-F8EA-4AD4-A41A-963809D4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5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27014-A46A-4582-AE37-5E8CF7B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E6CA5-E956-4066-A979-9680F387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7DA8C-395E-4943-A391-25CEB998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37C1B-06C7-4FB9-A83E-457BDCD2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8304C-1D9F-4D9B-8E83-6F1FBE2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842DE-7C6D-4770-BE03-01DFAF50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C9D10-E4AB-4847-8A7B-CD99932C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F20E9-4316-4C5D-A0DF-E041D06D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1FA5C-7477-4940-AE7D-CF50ED15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469B6-D39D-4213-BA14-170A13C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0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412F-8866-4DE2-9620-AAAB44C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2E8CA-234B-430F-B8C8-71406B76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E2EE7F-6356-42F8-86ED-EEE5EBF9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AAACCD-4D47-4B2F-8434-148DBF75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56C3B-F5F7-4C27-987E-E80DBEBC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DDC84-079D-4BA9-8C6C-E270F581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B1B3-40BD-4D7D-A5F3-050F54D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BDE1C-9B7E-4BE0-BC6E-B08716B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C3C69B-BCEE-45B6-91EA-0D081F37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3EBC41-AB24-4635-B896-4028791AF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E74084-04F8-4E77-90E3-0AB3927F5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7D77B5-203C-4221-AA08-B72530F8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C37651-B726-4B28-8D7A-D85732BC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03646C-E79E-4E2A-9AB4-56D50FAC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8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84AD-F1E5-4480-99E8-118F67F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BBA4C5-39E5-4BEE-BFC5-F7F38024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55B9D-B90B-42D2-BD17-369EF411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41257A-DB52-489C-B9A8-775AB03C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2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296461-90A9-48B3-8292-813800BC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B40E0D-D712-429C-985B-B2B53B41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A919B6-0C14-4900-9A15-51341BBE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9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0D07-58E2-4AD7-AF96-263B88F3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BD575-8485-48E4-BB6D-F54E694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726E67-D920-414D-9BAC-4B462663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E012B-4EA8-4B70-927A-2F7B50DD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415F89-4714-4762-ADB6-FCF3872D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B4A6-A265-4A31-87DE-82276FD5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9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9D23A-967D-4988-8CF4-D24FE384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CD05B7-FD2D-4780-97CD-CBCBFE0C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216BBE-5BDE-4D71-B5E3-0B989BAA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7DAAD-4E6B-4391-A979-2892752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8A0B8-A575-4BC8-B097-35AC1DBA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79D00C-E734-4D6D-8CB0-6FE02B7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1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3EF4C-551A-4783-9F61-4D9B1D2C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DE9F0C-63F1-4FC5-964F-80A36A2B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D91CC-7B1D-4967-826B-B79A6D8A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5086F-5BCA-46F6-9078-3106FB997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D95BD-2141-4B9A-86BC-3A5C81CA7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6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2848E-BD35-4AA7-A76B-B25FD910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671" y="15182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Adaptive Replacement Cache Algorithm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028798-FBEB-4AD3-93A4-E99F923D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3984" y="5044339"/>
            <a:ext cx="620912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creators of the project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Elizaveta Popova</a:t>
            </a:r>
            <a:r>
              <a:rPr lang="ru-RU" dirty="0"/>
              <a:t> </a:t>
            </a:r>
            <a:r>
              <a:rPr lang="en-US" dirty="0"/>
              <a:t>| mail: po.elizaveta07@gmail.com</a:t>
            </a:r>
            <a:endParaRPr lang="ru-RU" dirty="0"/>
          </a:p>
          <a:p>
            <a:r>
              <a:rPr lang="en-US" dirty="0"/>
              <a:t>  </a:t>
            </a:r>
            <a:r>
              <a:rPr lang="en-US" dirty="0" err="1"/>
              <a:t>Lobachev</a:t>
            </a:r>
            <a:r>
              <a:rPr lang="en-US" dirty="0"/>
              <a:t> Alexander | mail: lobachev.ad@phystech.edu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Shilov</a:t>
            </a:r>
            <a:r>
              <a:rPr lang="en-US" dirty="0"/>
              <a:t> Artem | mail: shilov.av@phystech.edu</a:t>
            </a:r>
            <a:endParaRPr lang="ru-RU" dirty="0"/>
          </a:p>
          <a:p>
            <a:r>
              <a:rPr lang="en-US" dirty="0" err="1"/>
              <a:t>Novikova</a:t>
            </a:r>
            <a:r>
              <a:rPr lang="en-US" dirty="0"/>
              <a:t> Polina | mail: novikova.pp@phystech.edu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A33F23-7FA6-4C7C-BDF2-967645F25B15}"/>
              </a:ext>
            </a:extLst>
          </p:cNvPr>
          <p:cNvCxnSpPr/>
          <p:nvPr/>
        </p:nvCxnSpPr>
        <p:spPr>
          <a:xfrm>
            <a:off x="1857080" y="2988297"/>
            <a:ext cx="88706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F6FE62-9901-4908-AA04-FC5311BE34CE}"/>
              </a:ext>
            </a:extLst>
          </p:cNvPr>
          <p:cNvCxnSpPr>
            <a:cxnSpLocks/>
          </p:cNvCxnSpPr>
          <p:nvPr/>
        </p:nvCxnSpPr>
        <p:spPr>
          <a:xfrm>
            <a:off x="4727541" y="3813192"/>
            <a:ext cx="325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407ACED-5648-490F-BE47-B8EDC33A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F695-70B8-4A32-8BCA-0824183E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 Algorithm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5F00D-095C-49CA-8275-074CE55E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Алгоритм LRU (</a:t>
            </a:r>
            <a:r>
              <a:rPr lang="en-US" dirty="0"/>
              <a:t>least recently used)</a:t>
            </a:r>
            <a:r>
              <a:rPr lang="ru-RU" dirty="0"/>
              <a:t> выбирает для замещения ту страницу, которая не использовалась дольше всего.</a:t>
            </a:r>
          </a:p>
          <a:p>
            <a:r>
              <a:rPr lang="ru-RU" b="1" dirty="0"/>
              <a:t>Основная идея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Основан на предположении, что недавно использованные страницы будут востребованы в ближайшем будущем, а давно не использованные — менее вероятно.</a:t>
            </a:r>
          </a:p>
          <a:p>
            <a:endParaRPr lang="ru-RU" dirty="0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C7BA5C6C-5961-42AE-B256-296359DA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E5EE7F7-DC46-4B4A-9296-2CE064EA09FE}"/>
              </a:ext>
            </a:extLst>
          </p:cNvPr>
          <p:cNvCxnSpPr>
            <a:cxnSpLocks/>
          </p:cNvCxnSpPr>
          <p:nvPr/>
        </p:nvCxnSpPr>
        <p:spPr>
          <a:xfrm>
            <a:off x="4228223" y="1417029"/>
            <a:ext cx="38777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5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0DF6-EBA6-411E-BAA0-59912C2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09991-1606-45DC-858D-8B823042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64" y="1825625"/>
            <a:ext cx="6314592" cy="4351339"/>
          </a:xfrm>
          <a:prstGeom prst="rect">
            <a:avLst/>
          </a:prstGeom>
        </p:spPr>
      </p:pic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4AEEE649-2AB1-4830-AAEE-58987306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433D369-13AB-46C4-A572-63D8BFDB95F2}"/>
              </a:ext>
            </a:extLst>
          </p:cNvPr>
          <p:cNvCxnSpPr>
            <a:cxnSpLocks/>
          </p:cNvCxnSpPr>
          <p:nvPr/>
        </p:nvCxnSpPr>
        <p:spPr>
          <a:xfrm>
            <a:off x="4605621" y="1328781"/>
            <a:ext cx="30448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293E4-0BD1-47A6-B69D-AE09C31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D0F1D8-77D4-4D9C-A9B7-C357963BD49A}"/>
              </a:ext>
            </a:extLst>
          </p:cNvPr>
          <p:cNvSpPr/>
          <p:nvPr/>
        </p:nvSpPr>
        <p:spPr>
          <a:xfrm>
            <a:off x="2320836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301B19-4F3C-4DFE-BAD9-1C2088EA11EB}"/>
              </a:ext>
            </a:extLst>
          </p:cNvPr>
          <p:cNvSpPr/>
          <p:nvPr/>
        </p:nvSpPr>
        <p:spPr>
          <a:xfrm>
            <a:off x="6736080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D305EB-4138-4430-B8FF-289F1213CA87}"/>
              </a:ext>
            </a:extLst>
          </p:cNvPr>
          <p:cNvSpPr/>
          <p:nvPr/>
        </p:nvSpPr>
        <p:spPr>
          <a:xfrm>
            <a:off x="7550331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7C1A0B-C6ED-4B1E-B76C-29D52424658F}"/>
              </a:ext>
            </a:extLst>
          </p:cNvPr>
          <p:cNvSpPr/>
          <p:nvPr/>
        </p:nvSpPr>
        <p:spPr>
          <a:xfrm>
            <a:off x="8364582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BF2930-2CE4-4A17-A3E9-23E79B915A08}"/>
              </a:ext>
            </a:extLst>
          </p:cNvPr>
          <p:cNvSpPr/>
          <p:nvPr/>
        </p:nvSpPr>
        <p:spPr>
          <a:xfrm>
            <a:off x="9178833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ACF5E5D0-0D5E-4EE4-BFFD-BA1401E4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1943100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2C7CC9-2B3A-4570-BBAF-C828F8508016}"/>
              </a:ext>
            </a:extLst>
          </p:cNvPr>
          <p:cNvSpPr/>
          <p:nvPr/>
        </p:nvSpPr>
        <p:spPr>
          <a:xfrm>
            <a:off x="2320836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043701-0DF0-425E-B025-D1EBE59E22E8}"/>
              </a:ext>
            </a:extLst>
          </p:cNvPr>
          <p:cNvSpPr/>
          <p:nvPr/>
        </p:nvSpPr>
        <p:spPr>
          <a:xfrm>
            <a:off x="6736080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CB11EE-7C5B-4B57-AC70-BC3FFDADF192}"/>
              </a:ext>
            </a:extLst>
          </p:cNvPr>
          <p:cNvSpPr/>
          <p:nvPr/>
        </p:nvSpPr>
        <p:spPr>
          <a:xfrm>
            <a:off x="7550331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71738F-891C-4476-A74D-8EE704BCA32E}"/>
              </a:ext>
            </a:extLst>
          </p:cNvPr>
          <p:cNvSpPr/>
          <p:nvPr/>
        </p:nvSpPr>
        <p:spPr>
          <a:xfrm>
            <a:off x="8364582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A462390-4E53-457C-9750-E0C78573FD12}"/>
              </a:ext>
            </a:extLst>
          </p:cNvPr>
          <p:cNvSpPr/>
          <p:nvPr/>
        </p:nvSpPr>
        <p:spPr>
          <a:xfrm>
            <a:off x="9178833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Picture background">
            <a:extLst>
              <a:ext uri="{FF2B5EF4-FFF2-40B4-BE49-F238E27FC236}">
                <a16:creationId xmlns:a16="http://schemas.microsoft.com/office/drawing/2014/main" id="{4365EA9B-3D55-45EF-BACE-08ACD20FC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2904172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44CFBD-97DC-4EDA-BEA6-57018DDF88B5}"/>
              </a:ext>
            </a:extLst>
          </p:cNvPr>
          <p:cNvSpPr/>
          <p:nvPr/>
        </p:nvSpPr>
        <p:spPr>
          <a:xfrm>
            <a:off x="2320836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818CF4-CB3F-4372-8C1E-64E0A41F375B}"/>
              </a:ext>
            </a:extLst>
          </p:cNvPr>
          <p:cNvSpPr/>
          <p:nvPr/>
        </p:nvSpPr>
        <p:spPr>
          <a:xfrm>
            <a:off x="6736080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82F120-B141-4944-A9CD-91BECFC544AA}"/>
              </a:ext>
            </a:extLst>
          </p:cNvPr>
          <p:cNvSpPr/>
          <p:nvPr/>
        </p:nvSpPr>
        <p:spPr>
          <a:xfrm>
            <a:off x="7550331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3977576-0028-4B7D-8BAE-04A473D963A0}"/>
              </a:ext>
            </a:extLst>
          </p:cNvPr>
          <p:cNvSpPr/>
          <p:nvPr/>
        </p:nvSpPr>
        <p:spPr>
          <a:xfrm>
            <a:off x="8364582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02EF05-D308-4922-AD73-0035E5123AC9}"/>
              </a:ext>
            </a:extLst>
          </p:cNvPr>
          <p:cNvSpPr/>
          <p:nvPr/>
        </p:nvSpPr>
        <p:spPr>
          <a:xfrm>
            <a:off x="9178833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Picture background">
            <a:extLst>
              <a:ext uri="{FF2B5EF4-FFF2-40B4-BE49-F238E27FC236}">
                <a16:creationId xmlns:a16="http://schemas.microsoft.com/office/drawing/2014/main" id="{6015143A-8F8B-4B58-BA56-E01987D1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3949064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6F980-596F-49E0-ACD3-D5D1DEE721EA}"/>
              </a:ext>
            </a:extLst>
          </p:cNvPr>
          <p:cNvSpPr/>
          <p:nvPr/>
        </p:nvSpPr>
        <p:spPr>
          <a:xfrm>
            <a:off x="2320836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4209C42-0597-4049-82DF-648874C81881}"/>
              </a:ext>
            </a:extLst>
          </p:cNvPr>
          <p:cNvSpPr/>
          <p:nvPr/>
        </p:nvSpPr>
        <p:spPr>
          <a:xfrm>
            <a:off x="6736080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5245D3-71E3-4126-BD0C-EF90E7873126}"/>
              </a:ext>
            </a:extLst>
          </p:cNvPr>
          <p:cNvSpPr/>
          <p:nvPr/>
        </p:nvSpPr>
        <p:spPr>
          <a:xfrm>
            <a:off x="7550331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65162E0-E4BF-4E30-A1C7-3900E1B2FD6D}"/>
              </a:ext>
            </a:extLst>
          </p:cNvPr>
          <p:cNvSpPr/>
          <p:nvPr/>
        </p:nvSpPr>
        <p:spPr>
          <a:xfrm>
            <a:off x="8364582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BA78C0C-ED27-43EF-9A76-FEFC1BA88613}"/>
              </a:ext>
            </a:extLst>
          </p:cNvPr>
          <p:cNvSpPr/>
          <p:nvPr/>
        </p:nvSpPr>
        <p:spPr>
          <a:xfrm>
            <a:off x="9178833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Picture background">
            <a:extLst>
              <a:ext uri="{FF2B5EF4-FFF2-40B4-BE49-F238E27FC236}">
                <a16:creationId xmlns:a16="http://schemas.microsoft.com/office/drawing/2014/main" id="{52103845-F676-428A-A603-A1FCE9BB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4993956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7F4F619-07C0-4C9E-B256-7171B5AE5AEC}"/>
              </a:ext>
            </a:extLst>
          </p:cNvPr>
          <p:cNvSpPr/>
          <p:nvPr/>
        </p:nvSpPr>
        <p:spPr>
          <a:xfrm>
            <a:off x="2320836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F356A67-A6D5-475D-9124-0B67537438B2}"/>
              </a:ext>
            </a:extLst>
          </p:cNvPr>
          <p:cNvSpPr/>
          <p:nvPr/>
        </p:nvSpPr>
        <p:spPr>
          <a:xfrm>
            <a:off x="6736080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BED60C6-80C7-437B-B1B7-2DFBA5D9DEBD}"/>
              </a:ext>
            </a:extLst>
          </p:cNvPr>
          <p:cNvSpPr/>
          <p:nvPr/>
        </p:nvSpPr>
        <p:spPr>
          <a:xfrm>
            <a:off x="7550331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678B5D3-0CE3-4DD1-A9FA-A2440069B7AC}"/>
              </a:ext>
            </a:extLst>
          </p:cNvPr>
          <p:cNvSpPr/>
          <p:nvPr/>
        </p:nvSpPr>
        <p:spPr>
          <a:xfrm>
            <a:off x="8364582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A784963-3EBE-4DD5-956A-0A972AFEF071}"/>
              </a:ext>
            </a:extLst>
          </p:cNvPr>
          <p:cNvSpPr/>
          <p:nvPr/>
        </p:nvSpPr>
        <p:spPr>
          <a:xfrm>
            <a:off x="9178833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3" name="Picture 2" descr="Picture background">
            <a:extLst>
              <a:ext uri="{FF2B5EF4-FFF2-40B4-BE49-F238E27FC236}">
                <a16:creationId xmlns:a16="http://schemas.microsoft.com/office/drawing/2014/main" id="{013608C0-F826-4F3F-9F86-A38D1771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6038848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icture background">
            <a:extLst>
              <a:ext uri="{FF2B5EF4-FFF2-40B4-BE49-F238E27FC236}">
                <a16:creationId xmlns:a16="http://schemas.microsoft.com/office/drawing/2014/main" id="{9308A5B7-BE31-4841-B8AB-58535E25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40F22ED-92E2-4C6F-A9E8-EE731AB2E316}"/>
              </a:ext>
            </a:extLst>
          </p:cNvPr>
          <p:cNvCxnSpPr>
            <a:cxnSpLocks/>
          </p:cNvCxnSpPr>
          <p:nvPr/>
        </p:nvCxnSpPr>
        <p:spPr>
          <a:xfrm>
            <a:off x="5522376" y="1249098"/>
            <a:ext cx="1147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19BAB-34E0-416C-BF64-633BE2C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CBD26-8274-4E7A-8931-D159E004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Алгоритм </a:t>
            </a:r>
            <a:r>
              <a:rPr lang="ru-RU" dirty="0" err="1"/>
              <a:t>Adaptive</a:t>
            </a:r>
            <a:r>
              <a:rPr lang="ru-RU" dirty="0"/>
              <a:t> </a:t>
            </a:r>
            <a:r>
              <a:rPr lang="ru-RU" dirty="0" err="1"/>
              <a:t>Replacement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(ARC) предназначен для управления кэшем, обеспечивая высокую производительность и адаптивность к различным типам рабочих нагрузок. 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Принцип работы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ARC адаптируется к изменяющимся паттернам доступа, балансируя между часто используемыми и недавно использованными страницами.</a:t>
            </a:r>
          </a:p>
          <a:p>
            <a:r>
              <a:rPr lang="ru-RU" b="1" dirty="0"/>
              <a:t>Основная идея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Использует два кэша: один для часто используемых страниц (LFU) и один для недавно использованных страниц (LRU).</a:t>
            </a:r>
          </a:p>
          <a:p>
            <a:pPr lvl="1"/>
            <a:r>
              <a:rPr lang="ru-RU" dirty="0"/>
              <a:t>Динамически регулирует размер этих кэшей в зависимости от текущей рабочей нагрузки.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51AB90-F9DB-4F0D-AE68-63A1DEC092EA}"/>
              </a:ext>
            </a:extLst>
          </p:cNvPr>
          <p:cNvCxnSpPr>
            <a:cxnSpLocks/>
          </p:cNvCxnSpPr>
          <p:nvPr/>
        </p:nvCxnSpPr>
        <p:spPr>
          <a:xfrm>
            <a:off x="4228223" y="1386549"/>
            <a:ext cx="38777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39B613D6-6464-40E2-986D-42B920271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6228-0579-4E9D-AF65-B47EA18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52A81-9474-408A-A91C-705DFA1F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Содержит 4 списка для управления кэшем:</a:t>
            </a:r>
          </a:p>
          <a:p>
            <a:r>
              <a:rPr lang="ru-RU" b="1" dirty="0"/>
              <a:t>T1</a:t>
            </a:r>
            <a:r>
              <a:rPr lang="ru-RU" dirty="0"/>
              <a:t> (</a:t>
            </a:r>
            <a:r>
              <a:rPr lang="ru-RU" dirty="0" err="1"/>
              <a:t>Recently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):</a:t>
            </a:r>
          </a:p>
          <a:p>
            <a:pPr marL="457200" lvl="1" indent="0">
              <a:buNone/>
            </a:pPr>
            <a:r>
              <a:rPr lang="ru-RU" dirty="0"/>
              <a:t>Содержит недавно используемые страницы, к которым были обращения только один раз.</a:t>
            </a:r>
          </a:p>
          <a:p>
            <a:r>
              <a:rPr lang="ru-RU" b="1" dirty="0"/>
              <a:t>T2</a:t>
            </a:r>
            <a:r>
              <a:rPr lang="ru-RU" dirty="0"/>
              <a:t> (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):</a:t>
            </a:r>
          </a:p>
          <a:p>
            <a:pPr marL="457200" lvl="1" indent="0">
              <a:buNone/>
            </a:pPr>
            <a:r>
              <a:rPr lang="ru-RU" dirty="0"/>
              <a:t>Содержит часто используемые страницы, к которым были обращения более одного раза.</a:t>
            </a:r>
          </a:p>
          <a:p>
            <a:r>
              <a:rPr lang="ru-RU" b="1" dirty="0"/>
              <a:t>B1</a:t>
            </a:r>
            <a:r>
              <a:rPr lang="ru-RU" dirty="0"/>
              <a:t> (</a:t>
            </a:r>
            <a:r>
              <a:rPr lang="ru-RU" dirty="0" err="1"/>
              <a:t>Ghost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T1):</a:t>
            </a:r>
          </a:p>
          <a:p>
            <a:pPr marL="457200" lvl="1" indent="0">
              <a:buNone/>
            </a:pPr>
            <a:r>
              <a:rPr lang="ru-RU" dirty="0"/>
              <a:t>Содержит историю страниц, недавно удаленных из T1.</a:t>
            </a:r>
          </a:p>
          <a:p>
            <a:r>
              <a:rPr lang="ru-RU" b="1" dirty="0"/>
              <a:t>B2</a:t>
            </a:r>
            <a:r>
              <a:rPr lang="ru-RU" dirty="0"/>
              <a:t> (</a:t>
            </a:r>
            <a:r>
              <a:rPr lang="ru-RU" dirty="0" err="1"/>
              <a:t>Ghost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T2):</a:t>
            </a:r>
          </a:p>
          <a:p>
            <a:pPr marL="457200" lvl="1" indent="0">
              <a:buNone/>
            </a:pPr>
            <a:r>
              <a:rPr lang="ru-RU" dirty="0"/>
              <a:t>Содержит историю страниц, недавно удаленных из T2. 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556E54-9050-4AE2-A033-D7F6255D1FF7}"/>
              </a:ext>
            </a:extLst>
          </p:cNvPr>
          <p:cNvCxnSpPr>
            <a:cxnSpLocks/>
          </p:cNvCxnSpPr>
          <p:nvPr/>
        </p:nvCxnSpPr>
        <p:spPr>
          <a:xfrm>
            <a:off x="5516880" y="1249098"/>
            <a:ext cx="115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CFF8E06D-297D-4EA1-A140-9533642B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1DEA-E5EC-4298-8FF1-B2E5568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E827F-51B7-4E79-AB8E-569BADB9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Доступ к странице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Если страница находится в T1 или T2, она перемещается в T2.</a:t>
            </a:r>
          </a:p>
          <a:p>
            <a:pPr lvl="1"/>
            <a:r>
              <a:rPr lang="ru-RU" dirty="0"/>
              <a:t>Если страница находится в B1 или B2, алгоритм адаптирует размеры T1 и T2 и перемещает страницу в T2.</a:t>
            </a:r>
          </a:p>
          <a:p>
            <a:pPr lvl="1"/>
            <a:r>
              <a:rPr lang="ru-RU" dirty="0"/>
              <a:t>Если страница не найдена ни в одном из списков, она добавляется в T1.</a:t>
            </a:r>
          </a:p>
          <a:p>
            <a:pPr marL="0" indent="0">
              <a:buNone/>
            </a:pPr>
            <a:r>
              <a:rPr lang="ru-RU" b="1" dirty="0"/>
              <a:t>Добавление новой страницы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Если страница отсутствует в кэше и кэш переполнен, освобождается место путем удаления страницы из T1 или T2, основываясь на текущем распределении размера этих списков.</a:t>
            </a:r>
          </a:p>
          <a:p>
            <a:pPr marL="0" indent="0">
              <a:buNone/>
            </a:pPr>
            <a:r>
              <a:rPr lang="ru-RU" b="1" dirty="0"/>
              <a:t>Удаление страницы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Если страница удаляется из T1, она перемещается в B1.</a:t>
            </a:r>
          </a:p>
          <a:p>
            <a:pPr lvl="1"/>
            <a:r>
              <a:rPr lang="ru-RU" dirty="0"/>
              <a:t>Если страница удаляется из T2, она перемещается в B2.</a:t>
            </a:r>
          </a:p>
          <a:p>
            <a:pPr lvl="1"/>
            <a:r>
              <a:rPr lang="ru-RU" dirty="0"/>
              <a:t>Если B1 или B2 переполнены, из них удаляются страницы в порядке LRU (наименее недавно использованные).</a:t>
            </a:r>
          </a:p>
          <a:p>
            <a:endParaRPr lang="ru-RU" dirty="0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25AAE8D-E0B5-47A1-9A77-9FA15A18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0325CF8-0AC8-499E-B742-CFD1996676E4}"/>
              </a:ext>
            </a:extLst>
          </p:cNvPr>
          <p:cNvCxnSpPr>
            <a:cxnSpLocks/>
          </p:cNvCxnSpPr>
          <p:nvPr/>
        </p:nvCxnSpPr>
        <p:spPr>
          <a:xfrm>
            <a:off x="4155440" y="1386549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3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DEEF-DE81-429B-A2D1-2E5FAF7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246D-0F38-4C66-A6A0-0235BE0F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061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ARC динамически регулирует размеры T1 и T2, чтобы оптимально приспособиться к текущим паттернам доступа:</a:t>
            </a:r>
          </a:p>
          <a:p>
            <a:pPr lvl="1"/>
            <a:r>
              <a:rPr lang="ru-RU" dirty="0"/>
              <a:t>При обнаружении страницы в B1 это указывает на то, что кэш должен быть больше ориентирован на недавно использованные страницы, и размер T1 увеличивается.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При обнаружении страницы в B2 это указывает на то, что кэш должен быть больше ориентирован на часто использованные страницы, и размер T2 увеличивается.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8F4C91B-3749-44C9-985D-96E6D5994638}"/>
              </a:ext>
            </a:extLst>
          </p:cNvPr>
          <p:cNvCxnSpPr>
            <a:cxnSpLocks/>
          </p:cNvCxnSpPr>
          <p:nvPr/>
        </p:nvCxnSpPr>
        <p:spPr>
          <a:xfrm>
            <a:off x="4729480" y="1366229"/>
            <a:ext cx="2733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6401CFE1-FA49-4542-97B6-0CCE4548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34E01-EA06-4E78-BE1D-ADFFC78B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dvantages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678D9-EA63-4BE0-96B5-E7ED92D6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72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487</Words>
  <Application>Microsoft Office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Adaptive Replacement Cache Algorithm</vt:lpstr>
      <vt:lpstr>LRU Algorithm</vt:lpstr>
      <vt:lpstr>Data storage</vt:lpstr>
      <vt:lpstr>LRU </vt:lpstr>
      <vt:lpstr>ARC Algorithm</vt:lpstr>
      <vt:lpstr>ARC</vt:lpstr>
      <vt:lpstr>Basic operations</vt:lpstr>
      <vt:lpstr>Adaptation</vt:lpstr>
      <vt:lpstr>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Replacement Cache Algorithm</dc:title>
  <dc:creator>Артем Шилов</dc:creator>
  <cp:lastModifiedBy>Артем Шилов</cp:lastModifiedBy>
  <cp:revision>11</cp:revision>
  <dcterms:created xsi:type="dcterms:W3CDTF">2024-05-19T13:02:03Z</dcterms:created>
  <dcterms:modified xsi:type="dcterms:W3CDTF">2024-05-19T14:41:51Z</dcterms:modified>
</cp:coreProperties>
</file>