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60" r:id="rId7"/>
    <p:sldId id="258" r:id="rId8"/>
    <p:sldId id="286" r:id="rId9"/>
    <p:sldId id="287" r:id="rId10"/>
    <p:sldId id="288" r:id="rId11"/>
    <p:sldId id="289" r:id="rId12"/>
    <p:sldId id="290" r:id="rId13"/>
    <p:sldId id="291" r:id="rId14"/>
    <p:sldId id="292" r:id="rId15"/>
    <p:sldId id="293"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F21CF0-BB4A-4295-A8C8-97519087E5AB}">
          <p14:sldIdLst>
            <p14:sldId id="256"/>
            <p14:sldId id="257"/>
            <p14:sldId id="260"/>
            <p14:sldId id="258"/>
            <p14:sldId id="286"/>
            <p14:sldId id="287"/>
          </p14:sldIdLst>
        </p14:section>
        <p14:section name="Untitled Section" id="{B8C4BAA7-6004-4691-A16D-452709DAEA93}">
          <p14:sldIdLst>
            <p14:sldId id="288"/>
            <p14:sldId id="289"/>
            <p14:sldId id="290"/>
            <p14:sldId id="291"/>
            <p14:sldId id="292"/>
            <p14:sldId id="293"/>
            <p14:sldId id="26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20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4/21/2025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44437" y="2042556"/>
            <a:ext cx="9476508" cy="2648197"/>
          </a:xfrm>
        </p:spPr>
        <p:txBody>
          <a:bodyPr/>
          <a:lstStyle/>
          <a:p>
            <a:r>
              <a:rPr lang="en-IN" sz="5400" dirty="0"/>
              <a:t>Text Classification And Text Classification</a:t>
            </a:r>
            <a:br>
              <a:rPr lang="en-IN" sz="5400" dirty="0"/>
            </a:br>
            <a:r>
              <a:rPr lang="en-IN" sz="5400" dirty="0"/>
              <a:t>Workflow </a:t>
            </a:r>
            <a:br>
              <a:rPr lang="en-IN" sz="4800" dirty="0"/>
            </a:br>
            <a:endParaRPr lang="en-US" sz="4800" dirty="0"/>
          </a:p>
        </p:txBody>
      </p:sp>
      <p:sp>
        <p:nvSpPr>
          <p:cNvPr id="6" name="Title 1">
            <a:extLst>
              <a:ext uri="{FF2B5EF4-FFF2-40B4-BE49-F238E27FC236}">
                <a16:creationId xmlns:a16="http://schemas.microsoft.com/office/drawing/2014/main" id="{A1BEF801-0369-3486-8A10-5B7F39818EB2}"/>
              </a:ext>
            </a:extLst>
          </p:cNvPr>
          <p:cNvSpPr txBox="1">
            <a:spLocks/>
          </p:cNvSpPr>
          <p:nvPr/>
        </p:nvSpPr>
        <p:spPr>
          <a:xfrm>
            <a:off x="4316680" y="5799118"/>
            <a:ext cx="7333013" cy="649183"/>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endParaRPr lang="en-IN" sz="4800" dirty="0"/>
          </a:p>
        </p:txBody>
      </p:sp>
      <p:sp>
        <p:nvSpPr>
          <p:cNvPr id="7" name="TextBox 6">
            <a:extLst>
              <a:ext uri="{FF2B5EF4-FFF2-40B4-BE49-F238E27FC236}">
                <a16:creationId xmlns:a16="http://schemas.microsoft.com/office/drawing/2014/main" id="{24D81075-8502-4EC7-02ED-D55F33DF6CF7}"/>
              </a:ext>
            </a:extLst>
          </p:cNvPr>
          <p:cNvSpPr txBox="1"/>
          <p:nvPr/>
        </p:nvSpPr>
        <p:spPr>
          <a:xfrm>
            <a:off x="8158348" y="5611091"/>
            <a:ext cx="3491345" cy="646331"/>
          </a:xfrm>
          <a:prstGeom prst="rect">
            <a:avLst/>
          </a:prstGeom>
          <a:noFill/>
        </p:spPr>
        <p:txBody>
          <a:bodyPr wrap="square" rtlCol="0">
            <a:spAutoFit/>
          </a:bodyPr>
          <a:lstStyle/>
          <a:p>
            <a:r>
              <a:rPr lang="en-US" b="1" dirty="0">
                <a:solidFill>
                  <a:schemeClr val="bg1"/>
                </a:solidFill>
              </a:rPr>
              <a:t>Presentation By : Astern Pinto</a:t>
            </a:r>
          </a:p>
          <a:p>
            <a:r>
              <a:rPr lang="en-US" b="1" dirty="0">
                <a:solidFill>
                  <a:schemeClr val="bg1"/>
                </a:solidFill>
              </a:rPr>
              <a:t>III BCA -A</a:t>
            </a:r>
            <a:endParaRPr lang="en-IN" b="1" dirty="0">
              <a:solidFill>
                <a:schemeClr val="bg1"/>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12BEA-CACF-5B76-0C0C-7FC64948C01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6089CFF-3A0D-42B4-E499-5588AF6B16C1}"/>
              </a:ext>
            </a:extLst>
          </p:cNvPr>
          <p:cNvSpPr>
            <a:spLocks noGrp="1"/>
          </p:cNvSpPr>
          <p:nvPr>
            <p:ph type="title"/>
          </p:nvPr>
        </p:nvSpPr>
        <p:spPr/>
        <p:txBody>
          <a:bodyPr/>
          <a:lstStyle/>
          <a:p>
            <a:r>
              <a:rPr lang="en-IN" dirty="0"/>
              <a:t>Step 6: Text </a:t>
            </a:r>
            <a:r>
              <a:rPr lang="en-IN" dirty="0" err="1"/>
              <a:t>labeling</a:t>
            </a:r>
            <a:endParaRPr lang="en-US" dirty="0"/>
          </a:p>
        </p:txBody>
      </p:sp>
      <p:sp>
        <p:nvSpPr>
          <p:cNvPr id="10" name="Text Placeholder 9">
            <a:extLst>
              <a:ext uri="{FF2B5EF4-FFF2-40B4-BE49-F238E27FC236}">
                <a16:creationId xmlns:a16="http://schemas.microsoft.com/office/drawing/2014/main" id="{67EE9E25-5D65-2FEB-C111-95AAFC344BAB}"/>
              </a:ext>
            </a:extLst>
          </p:cNvPr>
          <p:cNvSpPr>
            <a:spLocks noGrp="1"/>
          </p:cNvSpPr>
          <p:nvPr>
            <p:ph type="body" sz="quarter" idx="13"/>
          </p:nvPr>
        </p:nvSpPr>
        <p:spPr>
          <a:xfrm>
            <a:off x="195117" y="1162247"/>
            <a:ext cx="10302669" cy="5054485"/>
          </a:xfrm>
        </p:spPr>
        <p:txBody>
          <a:bodyPr/>
          <a:lstStyle/>
          <a:p>
            <a:pPr>
              <a:buFont typeface="Wingdings" panose="05000000000000000000" pitchFamily="2" charset="2"/>
              <a:buChar char="v"/>
            </a:pPr>
            <a:r>
              <a:rPr lang="en-US" sz="2400" dirty="0"/>
              <a:t>Create a new, separate dataset to start text labeling and classifying new text. In the text labeling process, the model separates the text into the predetermined categories from the data collection step.</a:t>
            </a:r>
            <a:endParaRPr lang="en-US" sz="2000" dirty="0"/>
          </a:p>
        </p:txBody>
      </p:sp>
      <p:sp>
        <p:nvSpPr>
          <p:cNvPr id="2" name="Slide Number Placeholder 1">
            <a:extLst>
              <a:ext uri="{FF2B5EF4-FFF2-40B4-BE49-F238E27FC236}">
                <a16:creationId xmlns:a16="http://schemas.microsoft.com/office/drawing/2014/main" id="{1964447A-43A9-2F04-032F-9EB5050CD8E8}"/>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243241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A8DC4-5F1F-D219-FEAD-1D88AA71026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CDC1118-3C5A-8014-C5ED-C9F774DD8547}"/>
              </a:ext>
            </a:extLst>
          </p:cNvPr>
          <p:cNvSpPr>
            <a:spLocks noGrp="1"/>
          </p:cNvSpPr>
          <p:nvPr>
            <p:ph type="title"/>
          </p:nvPr>
        </p:nvSpPr>
        <p:spPr>
          <a:xfrm>
            <a:off x="488950" y="184093"/>
            <a:ext cx="11214100" cy="535531"/>
          </a:xfrm>
        </p:spPr>
        <p:txBody>
          <a:bodyPr/>
          <a:lstStyle/>
          <a:p>
            <a:r>
              <a:rPr lang="en-IN" dirty="0"/>
              <a:t>Step 7: Hyperparameter tuning</a:t>
            </a:r>
            <a:endParaRPr lang="en-US" dirty="0"/>
          </a:p>
        </p:txBody>
      </p:sp>
      <p:sp>
        <p:nvSpPr>
          <p:cNvPr id="10" name="Text Placeholder 9">
            <a:extLst>
              <a:ext uri="{FF2B5EF4-FFF2-40B4-BE49-F238E27FC236}">
                <a16:creationId xmlns:a16="http://schemas.microsoft.com/office/drawing/2014/main" id="{5D2662CF-4582-A604-5FC4-1BF083DE2302}"/>
              </a:ext>
            </a:extLst>
          </p:cNvPr>
          <p:cNvSpPr>
            <a:spLocks noGrp="1"/>
          </p:cNvSpPr>
          <p:nvPr>
            <p:ph type="body" sz="quarter" idx="13"/>
          </p:nvPr>
        </p:nvSpPr>
        <p:spPr>
          <a:xfrm>
            <a:off x="165429" y="787511"/>
            <a:ext cx="11947402" cy="5054485"/>
          </a:xfrm>
        </p:spPr>
        <p:txBody>
          <a:bodyPr/>
          <a:lstStyle/>
          <a:p>
            <a:pPr>
              <a:buFont typeface="Wingdings" panose="05000000000000000000" pitchFamily="2" charset="2"/>
              <a:buChar char="v"/>
            </a:pPr>
            <a:r>
              <a:rPr lang="en-US" sz="2400" dirty="0"/>
              <a:t>Depending on how the model evaluation goes, you may want to adjust the model's settings to optimize its performance.</a:t>
            </a:r>
          </a:p>
          <a:p>
            <a:pPr>
              <a:buFont typeface="Wingdings" panose="05000000000000000000" pitchFamily="2" charset="2"/>
              <a:buChar char="v"/>
            </a:pPr>
            <a:r>
              <a:rPr lang="en-US" sz="2400" dirty="0"/>
              <a:t> We had to choose a number of hyperparameters for defining and training the model. We relied on intuition, examples and best practice recommendations. Our first choice of hyperparameter values, however, may not yield the best results. It only gives us a good starting point for training.</a:t>
            </a:r>
          </a:p>
          <a:p>
            <a:pPr>
              <a:buFont typeface="Wingdings" panose="05000000000000000000" pitchFamily="2" charset="2"/>
              <a:buChar char="v"/>
            </a:pPr>
            <a:r>
              <a:rPr lang="en-US" sz="2400" dirty="0"/>
              <a:t> Every problem is different and tuning these hyperparameters will help refine our model to better represent the particularities of the problem at hand. some of the hyperparameters :</a:t>
            </a:r>
          </a:p>
          <a:p>
            <a:pPr>
              <a:buFont typeface="Wingdings" panose="05000000000000000000" pitchFamily="2" charset="2"/>
              <a:buChar char="§"/>
            </a:pPr>
            <a:r>
              <a:rPr lang="en-US" sz="2400" dirty="0"/>
              <a:t>   Number of layers in the model: The number of layers in a neural network is an indicator of its complexity.</a:t>
            </a:r>
          </a:p>
          <a:p>
            <a:pPr>
              <a:buFont typeface="Wingdings" panose="05000000000000000000" pitchFamily="2" charset="2"/>
              <a:buChar char="§"/>
            </a:pPr>
            <a:r>
              <a:rPr lang="en-US" sz="2400" dirty="0"/>
              <a:t>  Number of units per layer: The units in a layer must hold the information for the transformation that a layer performs.</a:t>
            </a:r>
          </a:p>
          <a:p>
            <a:pPr>
              <a:buFont typeface="Wingdings" panose="05000000000000000000" pitchFamily="2" charset="2"/>
              <a:buChar char="§"/>
            </a:pPr>
            <a:r>
              <a:rPr lang="en-US" sz="2400" dirty="0"/>
              <a:t>   Dropout rate: Dropout layers are used in the model</a:t>
            </a:r>
            <a:endParaRPr lang="en-US" sz="2000" dirty="0"/>
          </a:p>
        </p:txBody>
      </p:sp>
      <p:sp>
        <p:nvSpPr>
          <p:cNvPr id="2" name="Slide Number Placeholder 1">
            <a:extLst>
              <a:ext uri="{FF2B5EF4-FFF2-40B4-BE49-F238E27FC236}">
                <a16:creationId xmlns:a16="http://schemas.microsoft.com/office/drawing/2014/main" id="{9FEAACF5-D259-9A70-4FA9-6D0DDCF722F8}"/>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2512262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38F60-6C0B-0375-203C-8E6F6EBF022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F673475-239E-A167-A339-1F01CD195671}"/>
              </a:ext>
            </a:extLst>
          </p:cNvPr>
          <p:cNvSpPr>
            <a:spLocks noGrp="1"/>
          </p:cNvSpPr>
          <p:nvPr>
            <p:ph type="title"/>
          </p:nvPr>
        </p:nvSpPr>
        <p:spPr>
          <a:xfrm>
            <a:off x="488950" y="184093"/>
            <a:ext cx="11214100" cy="535531"/>
          </a:xfrm>
        </p:spPr>
        <p:txBody>
          <a:bodyPr/>
          <a:lstStyle/>
          <a:p>
            <a:r>
              <a:rPr lang="en-IN" dirty="0"/>
              <a:t>Step 8: Model deployment</a:t>
            </a:r>
            <a:endParaRPr lang="en-US" dirty="0"/>
          </a:p>
        </p:txBody>
      </p:sp>
      <p:sp>
        <p:nvSpPr>
          <p:cNvPr id="10" name="Text Placeholder 9">
            <a:extLst>
              <a:ext uri="{FF2B5EF4-FFF2-40B4-BE49-F238E27FC236}">
                <a16:creationId xmlns:a16="http://schemas.microsoft.com/office/drawing/2014/main" id="{6A1BC96C-CD57-0CD3-5DA9-1B866A65E5DB}"/>
              </a:ext>
            </a:extLst>
          </p:cNvPr>
          <p:cNvSpPr>
            <a:spLocks noGrp="1"/>
          </p:cNvSpPr>
          <p:nvPr>
            <p:ph type="body" sz="quarter" idx="13"/>
          </p:nvPr>
        </p:nvSpPr>
        <p:spPr>
          <a:xfrm>
            <a:off x="165429" y="787511"/>
            <a:ext cx="11947402" cy="5054485"/>
          </a:xfrm>
        </p:spPr>
        <p:txBody>
          <a:bodyPr/>
          <a:lstStyle/>
          <a:p>
            <a:pPr>
              <a:buFont typeface="Wingdings" panose="05000000000000000000" pitchFamily="2" charset="2"/>
              <a:buChar char="v"/>
            </a:pPr>
            <a:r>
              <a:rPr lang="en-US" sz="2400" dirty="0"/>
              <a:t>Use the trained and tuned model to classify new text data into their appropriate categories.</a:t>
            </a:r>
          </a:p>
          <a:p>
            <a:pPr>
              <a:buFont typeface="Wingdings" panose="05000000000000000000" pitchFamily="2" charset="2"/>
              <a:buChar char="v"/>
            </a:pPr>
            <a:endParaRPr lang="en-US" sz="2000" dirty="0"/>
          </a:p>
        </p:txBody>
      </p:sp>
      <p:sp>
        <p:nvSpPr>
          <p:cNvPr id="2" name="Slide Number Placeholder 1">
            <a:extLst>
              <a:ext uri="{FF2B5EF4-FFF2-40B4-BE49-F238E27FC236}">
                <a16:creationId xmlns:a16="http://schemas.microsoft.com/office/drawing/2014/main" id="{43DCB6A4-B5A6-2430-538F-E0BE247CBC4B}"/>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Picture 3">
            <a:extLst>
              <a:ext uri="{FF2B5EF4-FFF2-40B4-BE49-F238E27FC236}">
                <a16:creationId xmlns:a16="http://schemas.microsoft.com/office/drawing/2014/main" id="{6C968EDC-CF0D-BEC4-7529-934480133730}"/>
              </a:ext>
            </a:extLst>
          </p:cNvPr>
          <p:cNvPicPr>
            <a:picLocks noChangeAspect="1"/>
          </p:cNvPicPr>
          <p:nvPr/>
        </p:nvPicPr>
        <p:blipFill>
          <a:blip r:embed="rId2"/>
          <a:stretch>
            <a:fillRect/>
          </a:stretch>
        </p:blipFill>
        <p:spPr>
          <a:xfrm>
            <a:off x="1437625" y="2019103"/>
            <a:ext cx="9316750" cy="2819794"/>
          </a:xfrm>
          <a:prstGeom prst="rect">
            <a:avLst/>
          </a:prstGeom>
        </p:spPr>
      </p:pic>
    </p:spTree>
    <p:extLst>
      <p:ext uri="{BB962C8B-B14F-4D97-AF65-F5344CB8AC3E}">
        <p14:creationId xmlns:p14="http://schemas.microsoft.com/office/powerpoint/2010/main" val="57670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091049" y="1751610"/>
            <a:ext cx="7813963" cy="3586348"/>
          </a:xfrm>
        </p:spPr>
        <p:txBody>
          <a:bodyPr/>
          <a:lstStyle/>
          <a:p>
            <a:r>
              <a:rPr lang="en-US" sz="6000" dirty="0"/>
              <a:t>Thank You </a:t>
            </a:r>
            <a:endParaRPr lang="en-GB" sz="6000"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79606" y="1220190"/>
            <a:ext cx="7781544" cy="859055"/>
          </a:xfrm>
        </p:spPr>
        <p:txBody>
          <a:bodyPr/>
          <a:lstStyle/>
          <a:p>
            <a:r>
              <a:rPr lang="en-IN" dirty="0"/>
              <a:t>Text Classification: </a:t>
            </a:r>
            <a:endParaRPr lang="en-US"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
        <p:nvSpPr>
          <p:cNvPr id="7" name="TextBox 6">
            <a:extLst>
              <a:ext uri="{FF2B5EF4-FFF2-40B4-BE49-F238E27FC236}">
                <a16:creationId xmlns:a16="http://schemas.microsoft.com/office/drawing/2014/main" id="{DB04F5DD-34A6-8244-8F27-8F1C0F29EE29}"/>
              </a:ext>
            </a:extLst>
          </p:cNvPr>
          <p:cNvSpPr txBox="1"/>
          <p:nvPr/>
        </p:nvSpPr>
        <p:spPr>
          <a:xfrm>
            <a:off x="926275" y="2357252"/>
            <a:ext cx="7457704" cy="3416320"/>
          </a:xfrm>
          <a:prstGeom prst="rect">
            <a:avLst/>
          </a:prstGeom>
          <a:noFill/>
        </p:spPr>
        <p:txBody>
          <a:bodyPr wrap="square" rtlCol="0">
            <a:spAutoFit/>
          </a:bodyPr>
          <a:lstStyle/>
          <a:p>
            <a:r>
              <a:rPr lang="en-US" sz="2400" dirty="0">
                <a:solidFill>
                  <a:schemeClr val="bg1"/>
                </a:solidFill>
              </a:rPr>
              <a:t>Text Classification, also known as text categorization or text tagging, is a technique used in machine learning and artificial intelligence to automatically categorize text into predefined classes or categories. It involves training a model on a labeled dataset, where each text example is associated with a specific class or category. The trained model can then be used to classify new, unseen texts into the appropriate categories</a:t>
            </a:r>
            <a:endParaRPr lang="en-IN" sz="2400" dirty="0">
              <a:solidFill>
                <a:schemeClr val="bg1"/>
              </a:solidFill>
            </a:endParaRP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190005" y="1805050"/>
            <a:ext cx="7934185" cy="927338"/>
          </a:xfrm>
        </p:spPr>
        <p:txBody>
          <a:bodyPr>
            <a:normAutofit fontScale="90000"/>
          </a:bodyPr>
          <a:lstStyle/>
          <a:p>
            <a:r>
              <a:rPr lang="en-IN" dirty="0"/>
              <a:t>Text Classification Workflow</a:t>
            </a:r>
            <a:endParaRPr lang="en-US"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7" name="TextBox 6">
            <a:extLst>
              <a:ext uri="{FF2B5EF4-FFF2-40B4-BE49-F238E27FC236}">
                <a16:creationId xmlns:a16="http://schemas.microsoft.com/office/drawing/2014/main" id="{2150591E-1160-610F-C2D0-B526A1272D95}"/>
              </a:ext>
            </a:extLst>
          </p:cNvPr>
          <p:cNvSpPr txBox="1"/>
          <p:nvPr/>
        </p:nvSpPr>
        <p:spPr>
          <a:xfrm>
            <a:off x="267195" y="3188525"/>
            <a:ext cx="7030192" cy="1200329"/>
          </a:xfrm>
          <a:prstGeom prst="rect">
            <a:avLst/>
          </a:prstGeom>
          <a:noFill/>
        </p:spPr>
        <p:txBody>
          <a:bodyPr wrap="square" rtlCol="0">
            <a:spAutoFit/>
          </a:bodyPr>
          <a:lstStyle/>
          <a:p>
            <a:r>
              <a:rPr lang="en-US" sz="2400" dirty="0">
                <a:solidFill>
                  <a:schemeClr val="bg1"/>
                </a:solidFill>
              </a:rPr>
              <a:t>The text classification process involves several steps, from data collection to model deployment. Here is a quick overview of how it works:</a:t>
            </a:r>
            <a:endParaRPr lang="en-IN" sz="2400" dirty="0">
              <a:solidFill>
                <a:schemeClr val="bg1"/>
              </a:solidFill>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IN" dirty="0"/>
              <a:t>Step1: Data collection</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499" y="1625385"/>
            <a:ext cx="10373921" cy="5012921"/>
          </a:xfrm>
        </p:spPr>
        <p:txBody>
          <a:bodyPr/>
          <a:lstStyle/>
          <a:p>
            <a:r>
              <a:rPr lang="en-US" dirty="0"/>
              <a:t>Collect a set of text documents with their corresponding categories for the text</a:t>
            </a:r>
          </a:p>
          <a:p>
            <a:r>
              <a:rPr lang="en-US" dirty="0"/>
              <a:t>labeling process. Gathering data is the most important step in solving any</a:t>
            </a:r>
          </a:p>
          <a:p>
            <a:r>
              <a:rPr lang="en-US" dirty="0"/>
              <a:t>supervised machine learning problem. Your text classifier can only be as good</a:t>
            </a:r>
          </a:p>
          <a:p>
            <a:r>
              <a:rPr lang="en-US" dirty="0"/>
              <a:t>as the dataset it is built from.</a:t>
            </a:r>
          </a:p>
          <a:p>
            <a:r>
              <a:rPr lang="en-US" dirty="0"/>
              <a:t>Here are some important things to remember when collecting data:</a:t>
            </a:r>
          </a:p>
          <a:p>
            <a:pPr>
              <a:buFont typeface="Wingdings" panose="05000000000000000000" pitchFamily="2" charset="2"/>
              <a:buChar char="v"/>
            </a:pPr>
            <a:r>
              <a:rPr lang="en-US" dirty="0"/>
              <a:t>  The more training examples (referred to as samples in the rest of this guide)you have, the better. This will  help your model generalize better.</a:t>
            </a:r>
          </a:p>
          <a:p>
            <a:pPr>
              <a:buFont typeface="Wingdings" panose="05000000000000000000" pitchFamily="2" charset="2"/>
              <a:buChar char="v"/>
            </a:pPr>
            <a:r>
              <a:rPr lang="en-US" dirty="0"/>
              <a:t> Make sure the number of samples for every class or topic is not overly</a:t>
            </a:r>
          </a:p>
          <a:p>
            <a:pPr marL="0" indent="0">
              <a:buNone/>
            </a:pPr>
            <a:r>
              <a:rPr lang="en-US" dirty="0"/>
              <a:t>     imbalanced. That is, you should have comparable number of samples in</a:t>
            </a:r>
          </a:p>
          <a:p>
            <a:pPr marL="0" indent="0">
              <a:buNone/>
            </a:pPr>
            <a:r>
              <a:rPr lang="en-US" dirty="0"/>
              <a:t>    each class.</a:t>
            </a:r>
          </a:p>
          <a:p>
            <a:pPr>
              <a:buFont typeface="Wingdings" panose="05000000000000000000" pitchFamily="2" charset="2"/>
              <a:buChar char="v"/>
            </a:pPr>
            <a:r>
              <a:rPr lang="en-US" dirty="0"/>
              <a:t> Make sure that your samples adequately cover the space of possible inputs,</a:t>
            </a:r>
          </a:p>
          <a:p>
            <a:pPr marL="0" indent="0">
              <a:buNone/>
            </a:pPr>
            <a:r>
              <a:rPr lang="en-US" dirty="0"/>
              <a:t>     not only the common cases.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88D6F-3162-BDBE-0B9F-6D7FCE66B1D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A991094-9ADF-D506-E808-07E8D521FBD8}"/>
              </a:ext>
            </a:extLst>
          </p:cNvPr>
          <p:cNvSpPr>
            <a:spLocks noGrp="1"/>
          </p:cNvSpPr>
          <p:nvPr>
            <p:ph type="title"/>
          </p:nvPr>
        </p:nvSpPr>
        <p:spPr/>
        <p:txBody>
          <a:bodyPr/>
          <a:lstStyle/>
          <a:p>
            <a:r>
              <a:rPr lang="en-IN" dirty="0"/>
              <a:t>Step 2: Data preprocessing</a:t>
            </a:r>
            <a:endParaRPr lang="en-US" dirty="0"/>
          </a:p>
        </p:txBody>
      </p:sp>
      <p:sp>
        <p:nvSpPr>
          <p:cNvPr id="10" name="Text Placeholder 9">
            <a:extLst>
              <a:ext uri="{FF2B5EF4-FFF2-40B4-BE49-F238E27FC236}">
                <a16:creationId xmlns:a16="http://schemas.microsoft.com/office/drawing/2014/main" id="{9D66B67D-8DCE-7843-0ECF-13895375801A}"/>
              </a:ext>
            </a:extLst>
          </p:cNvPr>
          <p:cNvSpPr>
            <a:spLocks noGrp="1"/>
          </p:cNvSpPr>
          <p:nvPr>
            <p:ph type="body" sz="quarter" idx="13"/>
          </p:nvPr>
        </p:nvSpPr>
        <p:spPr>
          <a:xfrm>
            <a:off x="402935" y="1880705"/>
            <a:ext cx="8770753" cy="3997581"/>
          </a:xfrm>
        </p:spPr>
        <p:txBody>
          <a:bodyPr/>
          <a:lstStyle/>
          <a:p>
            <a:pPr>
              <a:buFont typeface="Wingdings" panose="05000000000000000000" pitchFamily="2" charset="2"/>
              <a:buChar char="v"/>
            </a:pPr>
            <a:r>
              <a:rPr lang="en-US" sz="2400" dirty="0"/>
              <a:t>Clean and prepare the text data by removing unnecessary symbols, converting to lowercase, and handling special characters such as punctuation.</a:t>
            </a:r>
          </a:p>
          <a:p>
            <a:pPr>
              <a:buFont typeface="Wingdings" panose="05000000000000000000" pitchFamily="2" charset="2"/>
              <a:buChar char="v"/>
            </a:pPr>
            <a:r>
              <a:rPr lang="en-US" sz="2400" dirty="0"/>
              <a:t>Understanding the characteristics of your data beforehand will enable you to build a better model. This could simply mean obtaining a higher accuracy. </a:t>
            </a:r>
          </a:p>
          <a:p>
            <a:pPr>
              <a:buFont typeface="Wingdings" panose="05000000000000000000" pitchFamily="2" charset="2"/>
              <a:buChar char="v"/>
            </a:pPr>
            <a:r>
              <a:rPr lang="en-US" sz="2400" dirty="0"/>
              <a:t>It’s good practice to run some checks on it: pick a few samples and manually check if they are consistent with your expectations. </a:t>
            </a:r>
          </a:p>
        </p:txBody>
      </p:sp>
      <p:sp>
        <p:nvSpPr>
          <p:cNvPr id="2" name="Slide Number Placeholder 1">
            <a:extLst>
              <a:ext uri="{FF2B5EF4-FFF2-40B4-BE49-F238E27FC236}">
                <a16:creationId xmlns:a16="http://schemas.microsoft.com/office/drawing/2014/main" id="{6F6DC1CB-76D2-5550-9009-9EBDC1F02712}"/>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Tree>
    <p:extLst>
      <p:ext uri="{BB962C8B-B14F-4D97-AF65-F5344CB8AC3E}">
        <p14:creationId xmlns:p14="http://schemas.microsoft.com/office/powerpoint/2010/main" val="978277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1967-0466-6BF7-825C-A2D7C808147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0E42ED6-6BEE-DA63-7E1C-B7C7ACD3E1F5}"/>
              </a:ext>
            </a:extLst>
          </p:cNvPr>
          <p:cNvSpPr>
            <a:spLocks noGrp="1"/>
          </p:cNvSpPr>
          <p:nvPr>
            <p:ph type="title"/>
          </p:nvPr>
        </p:nvSpPr>
        <p:spPr/>
        <p:txBody>
          <a:bodyPr/>
          <a:lstStyle/>
          <a:p>
            <a:r>
              <a:rPr lang="en-IN" dirty="0"/>
              <a:t>Step3:Tokenization </a:t>
            </a:r>
            <a:endParaRPr lang="en-US" dirty="0"/>
          </a:p>
        </p:txBody>
      </p:sp>
      <p:sp>
        <p:nvSpPr>
          <p:cNvPr id="10" name="Text Placeholder 9">
            <a:extLst>
              <a:ext uri="{FF2B5EF4-FFF2-40B4-BE49-F238E27FC236}">
                <a16:creationId xmlns:a16="http://schemas.microsoft.com/office/drawing/2014/main" id="{977942B2-4D34-540C-D021-7AFB93226ACE}"/>
              </a:ext>
            </a:extLst>
          </p:cNvPr>
          <p:cNvSpPr>
            <a:spLocks noGrp="1"/>
          </p:cNvSpPr>
          <p:nvPr>
            <p:ph type="body" sz="quarter" idx="13"/>
          </p:nvPr>
        </p:nvSpPr>
        <p:spPr>
          <a:xfrm>
            <a:off x="402935" y="1880705"/>
            <a:ext cx="8770753" cy="3997581"/>
          </a:xfrm>
        </p:spPr>
        <p:txBody>
          <a:bodyPr/>
          <a:lstStyle/>
          <a:p>
            <a:pPr marL="0" indent="0">
              <a:buNone/>
            </a:pPr>
            <a:r>
              <a:rPr lang="en-US" sz="2800" dirty="0"/>
              <a:t>Break the text apart into tokens, which are small units like words. Tokens help find matches and connections by creating individually searchable parts. This step is especially useful for vector search and semantic search, which give results based on user intent.</a:t>
            </a:r>
            <a:endParaRPr lang="en-US" sz="2400" dirty="0"/>
          </a:p>
        </p:txBody>
      </p:sp>
      <p:sp>
        <p:nvSpPr>
          <p:cNvPr id="2" name="Slide Number Placeholder 1">
            <a:extLst>
              <a:ext uri="{FF2B5EF4-FFF2-40B4-BE49-F238E27FC236}">
                <a16:creationId xmlns:a16="http://schemas.microsoft.com/office/drawing/2014/main" id="{AA0A7192-37DA-8F7C-92BE-9A7D517B6B0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2145007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7EB74-D7E4-4AA6-A4DD-9A04FA33A08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B5F264C-E13D-BDDF-2831-B821923B45F9}"/>
              </a:ext>
            </a:extLst>
          </p:cNvPr>
          <p:cNvSpPr>
            <a:spLocks noGrp="1"/>
          </p:cNvSpPr>
          <p:nvPr>
            <p:ph type="title"/>
          </p:nvPr>
        </p:nvSpPr>
        <p:spPr/>
        <p:txBody>
          <a:bodyPr/>
          <a:lstStyle/>
          <a:p>
            <a:r>
              <a:rPr lang="en-IN" dirty="0"/>
              <a:t>Step 4: Feature extraction</a:t>
            </a:r>
            <a:endParaRPr lang="en-US" dirty="0"/>
          </a:p>
        </p:txBody>
      </p:sp>
      <p:sp>
        <p:nvSpPr>
          <p:cNvPr id="10" name="Text Placeholder 9">
            <a:extLst>
              <a:ext uri="{FF2B5EF4-FFF2-40B4-BE49-F238E27FC236}">
                <a16:creationId xmlns:a16="http://schemas.microsoft.com/office/drawing/2014/main" id="{58C454FA-D6BC-A938-CBEF-AFC1EC67DD84}"/>
              </a:ext>
            </a:extLst>
          </p:cNvPr>
          <p:cNvSpPr>
            <a:spLocks noGrp="1"/>
          </p:cNvSpPr>
          <p:nvPr>
            <p:ph type="body" sz="quarter" idx="13"/>
          </p:nvPr>
        </p:nvSpPr>
        <p:spPr>
          <a:xfrm>
            <a:off x="195117" y="1162247"/>
            <a:ext cx="10302669" cy="5054485"/>
          </a:xfrm>
        </p:spPr>
        <p:txBody>
          <a:bodyPr/>
          <a:lstStyle/>
          <a:p>
            <a:pPr>
              <a:buFont typeface="Wingdings" panose="05000000000000000000" pitchFamily="2" charset="2"/>
              <a:buChar char="v"/>
            </a:pPr>
            <a:r>
              <a:rPr lang="en-US" sz="2400" dirty="0"/>
              <a:t>Convert the text into numerical representations that machine learning models can understand. </a:t>
            </a:r>
          </a:p>
          <a:p>
            <a:pPr>
              <a:buFont typeface="Wingdings" panose="05000000000000000000" pitchFamily="2" charset="2"/>
              <a:buChar char="v"/>
            </a:pPr>
            <a:r>
              <a:rPr lang="en-US" sz="2400" dirty="0"/>
              <a:t>Some common methods include counting the occurrences of words (also known as Bag-of-Words) or using word embeddings to capture word meanings.</a:t>
            </a:r>
          </a:p>
          <a:p>
            <a:pPr>
              <a:buFont typeface="Wingdings" panose="05000000000000000000" pitchFamily="2" charset="2"/>
              <a:buChar char="v"/>
            </a:pPr>
            <a:r>
              <a:rPr lang="en-US" sz="2400" dirty="0"/>
              <a:t> When we convert all of the texts in a dataset into tokens, we may end up with tens of thousands of tokens. Not all of these tokens/features contribute to label prediction. So we can drop certain tokens, for instance those that occur extremely rarely across the dataset. </a:t>
            </a:r>
          </a:p>
          <a:p>
            <a:pPr>
              <a:buFont typeface="Wingdings" panose="05000000000000000000" pitchFamily="2" charset="2"/>
              <a:buChar char="v"/>
            </a:pPr>
            <a:r>
              <a:rPr lang="en-US" sz="2400" dirty="0"/>
              <a:t>We can also measure feature importance (how much each token contributes to label predictions), and only include the most informative tokens. </a:t>
            </a:r>
            <a:endParaRPr lang="en-US" sz="2000" dirty="0"/>
          </a:p>
        </p:txBody>
      </p:sp>
      <p:sp>
        <p:nvSpPr>
          <p:cNvPr id="2" name="Slide Number Placeholder 1">
            <a:extLst>
              <a:ext uri="{FF2B5EF4-FFF2-40B4-BE49-F238E27FC236}">
                <a16:creationId xmlns:a16="http://schemas.microsoft.com/office/drawing/2014/main" id="{B5F803C7-0B6A-1E1B-599C-8100504F517E}"/>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2130531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1A03F-02C0-E980-46E5-7DAEC374673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91A480C-4928-C33B-DD55-E4588E46BB48}"/>
              </a:ext>
            </a:extLst>
          </p:cNvPr>
          <p:cNvSpPr>
            <a:spLocks noGrp="1"/>
          </p:cNvSpPr>
          <p:nvPr>
            <p:ph type="title"/>
          </p:nvPr>
        </p:nvSpPr>
        <p:spPr/>
        <p:txBody>
          <a:bodyPr/>
          <a:lstStyle/>
          <a:p>
            <a:r>
              <a:rPr lang="en-US" dirty="0"/>
              <a:t>Step5: Build, Train and evaluate model: </a:t>
            </a:r>
          </a:p>
        </p:txBody>
      </p:sp>
      <p:sp>
        <p:nvSpPr>
          <p:cNvPr id="10" name="Text Placeholder 9">
            <a:extLst>
              <a:ext uri="{FF2B5EF4-FFF2-40B4-BE49-F238E27FC236}">
                <a16:creationId xmlns:a16="http://schemas.microsoft.com/office/drawing/2014/main" id="{648759E0-C2A2-DCCC-FDB5-5E528FB9B9B2}"/>
              </a:ext>
            </a:extLst>
          </p:cNvPr>
          <p:cNvSpPr>
            <a:spLocks noGrp="1"/>
          </p:cNvSpPr>
          <p:nvPr>
            <p:ph type="body" sz="quarter" idx="13"/>
          </p:nvPr>
        </p:nvSpPr>
        <p:spPr>
          <a:xfrm>
            <a:off x="195117" y="1162247"/>
            <a:ext cx="10302669" cy="5054485"/>
          </a:xfrm>
        </p:spPr>
        <p:txBody>
          <a:bodyPr/>
          <a:lstStyle/>
          <a:p>
            <a:pPr>
              <a:buFont typeface="Wingdings" panose="05000000000000000000" pitchFamily="2" charset="2"/>
              <a:buChar char="v"/>
            </a:pPr>
            <a:r>
              <a:rPr lang="en-US" sz="2400" dirty="0"/>
              <a:t>Now that the data is clean and preprocessed, you can use it to train a machine learning model.</a:t>
            </a:r>
          </a:p>
          <a:p>
            <a:pPr>
              <a:buFont typeface="Wingdings" panose="05000000000000000000" pitchFamily="2" charset="2"/>
              <a:buChar char="v"/>
            </a:pPr>
            <a:r>
              <a:rPr lang="en-US" sz="2400" dirty="0"/>
              <a:t> The model will learn patterns and associations between the text’s features and their categories. This helps it understand the text labeling conventions using the pre-labeled examples.</a:t>
            </a:r>
          </a:p>
          <a:p>
            <a:pPr>
              <a:buFont typeface="Wingdings" panose="05000000000000000000" pitchFamily="2" charset="2"/>
              <a:buChar char="v"/>
            </a:pPr>
            <a:r>
              <a:rPr lang="en-US" sz="2400" dirty="0"/>
              <a:t>Training involves making a prediction based on the current state of the model, calculating how incorrect the prediction is, and updating the weights or parameters of the network to 63 minimize this error and make the model predict better. </a:t>
            </a:r>
          </a:p>
          <a:p>
            <a:pPr>
              <a:buFont typeface="Wingdings" panose="05000000000000000000" pitchFamily="2" charset="2"/>
              <a:buChar char="v"/>
            </a:pPr>
            <a:r>
              <a:rPr lang="en-US" sz="2400" dirty="0"/>
              <a:t>We repeat this process until our model has converged and can no longer learn. There are three key parameters to be chosen for this process </a:t>
            </a:r>
            <a:endParaRPr lang="en-US" sz="2000" dirty="0"/>
          </a:p>
        </p:txBody>
      </p:sp>
      <p:sp>
        <p:nvSpPr>
          <p:cNvPr id="2" name="Slide Number Placeholder 1">
            <a:extLst>
              <a:ext uri="{FF2B5EF4-FFF2-40B4-BE49-F238E27FC236}">
                <a16:creationId xmlns:a16="http://schemas.microsoft.com/office/drawing/2014/main" id="{D61A29C2-6D6C-8947-CA3A-F2A92D7F497A}"/>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3324536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73981-7C55-FEE4-91C3-354BB953030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C7CE0E5-B276-66A3-E272-2E426CB33975}"/>
              </a:ext>
            </a:extLst>
          </p:cNvPr>
          <p:cNvSpPr>
            <a:spLocks noGrp="1"/>
          </p:cNvSpPr>
          <p:nvPr>
            <p:ph type="title"/>
          </p:nvPr>
        </p:nvSpPr>
        <p:spPr/>
        <p:txBody>
          <a:bodyPr/>
          <a:lstStyle/>
          <a:p>
            <a:r>
              <a:rPr lang="en-US" dirty="0"/>
              <a:t>T</a:t>
            </a:r>
            <a:r>
              <a:rPr lang="en-US" sz="3200" dirty="0"/>
              <a:t>hree key parameters to be chosen for this process</a:t>
            </a:r>
            <a:endParaRPr lang="en-US" dirty="0"/>
          </a:p>
        </p:txBody>
      </p:sp>
      <p:sp>
        <p:nvSpPr>
          <p:cNvPr id="10" name="Text Placeholder 9">
            <a:extLst>
              <a:ext uri="{FF2B5EF4-FFF2-40B4-BE49-F238E27FC236}">
                <a16:creationId xmlns:a16="http://schemas.microsoft.com/office/drawing/2014/main" id="{01B6A38A-E730-9875-08F0-4600CA672A12}"/>
              </a:ext>
            </a:extLst>
          </p:cNvPr>
          <p:cNvSpPr>
            <a:spLocks noGrp="1"/>
          </p:cNvSpPr>
          <p:nvPr>
            <p:ph type="body" sz="quarter" idx="13"/>
          </p:nvPr>
        </p:nvSpPr>
        <p:spPr>
          <a:xfrm>
            <a:off x="195117" y="1162247"/>
            <a:ext cx="10302669" cy="5054485"/>
          </a:xfrm>
        </p:spPr>
        <p:txBody>
          <a:bodyPr/>
          <a:lstStyle/>
          <a:p>
            <a:pPr>
              <a:buFont typeface="Wingdings" panose="05000000000000000000" pitchFamily="2" charset="2"/>
              <a:buChar char="v"/>
            </a:pPr>
            <a:r>
              <a:rPr lang="en-US" sz="2800" dirty="0"/>
              <a:t> Metric: How to measure the performance of our model using a metric. We used accuracy as the metric in our experiments. </a:t>
            </a:r>
          </a:p>
          <a:p>
            <a:pPr>
              <a:buFont typeface="Wingdings" panose="05000000000000000000" pitchFamily="2" charset="2"/>
              <a:buChar char="v"/>
            </a:pPr>
            <a:r>
              <a:rPr lang="en-US" sz="2800" dirty="0"/>
              <a:t> Loss function: A function that is used to calculate a loss value that the training process then attempts to minimize by tuning the network weights. For classification problems, cross-entropy loss works well. </a:t>
            </a:r>
          </a:p>
          <a:p>
            <a:pPr>
              <a:buFont typeface="Wingdings" panose="05000000000000000000" pitchFamily="2" charset="2"/>
              <a:buChar char="v"/>
            </a:pPr>
            <a:r>
              <a:rPr lang="en-US" sz="2800" dirty="0"/>
              <a:t> Optimizer: A function that decides how the network weights will be updated based on the output of the loss function. We used the popular Adam optimizer in our experiments </a:t>
            </a:r>
            <a:r>
              <a:rPr lang="en-US" sz="2400" dirty="0"/>
              <a:t>to be chosen for this process </a:t>
            </a:r>
            <a:endParaRPr lang="en-US" sz="2000" dirty="0"/>
          </a:p>
        </p:txBody>
      </p:sp>
      <p:sp>
        <p:nvSpPr>
          <p:cNvPr id="2" name="Slide Number Placeholder 1">
            <a:extLst>
              <a:ext uri="{FF2B5EF4-FFF2-40B4-BE49-F238E27FC236}">
                <a16:creationId xmlns:a16="http://schemas.microsoft.com/office/drawing/2014/main" id="{5C19A664-C2EC-B2A9-6797-AB72C6A8633A}"/>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421133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24</TotalTime>
  <Words>993</Words>
  <Application>Microsoft Office PowerPoint</Application>
  <PresentationFormat>Widescreen</PresentationFormat>
  <Paragraphs>62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Text Classification And Text Classification Workflow  </vt:lpstr>
      <vt:lpstr>Text Classification: </vt:lpstr>
      <vt:lpstr>Text Classification Workflow</vt:lpstr>
      <vt:lpstr>Step1: Data collection</vt:lpstr>
      <vt:lpstr>Step 2: Data preprocessing</vt:lpstr>
      <vt:lpstr>Step3:Tokenization </vt:lpstr>
      <vt:lpstr>Step 4: Feature extraction</vt:lpstr>
      <vt:lpstr>Step5: Build, Train and evaluate model: </vt:lpstr>
      <vt:lpstr>Three key parameters to be chosen for this process</vt:lpstr>
      <vt:lpstr>Step 6: Text labeling</vt:lpstr>
      <vt:lpstr>Step 7: Hyperparameter tuning</vt:lpstr>
      <vt:lpstr>Step 8: Model deployment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And Text Classification Workflow  </dc:title>
  <dc:creator>Shalet Pinto</dc:creator>
  <cp:lastModifiedBy>Acquine Pinto</cp:lastModifiedBy>
  <cp:revision>2</cp:revision>
  <dcterms:created xsi:type="dcterms:W3CDTF">2025-04-20T12:25:24Z</dcterms:created>
  <dcterms:modified xsi:type="dcterms:W3CDTF">2025-04-21T03:02:43Z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