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30740;&#31350;&#29983;&#25991;&#20214;\&#23454;&#20064;\&#28023;&#36890;\&#29028;&#28845;&#20538;\&#19987;&#39064;&#19968;\20230828&#25968;&#25454;&#24213;&#31295;.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30740;&#31350;&#29983;&#25991;&#20214;\&#23454;&#20064;\&#28023;&#36890;\&#29028;&#28845;&#20538;\&#19987;&#39064;&#19968;\20230828&#25968;&#25454;&#24213;&#31295;.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D:\&#30740;&#31350;&#29983;&#25991;&#20214;\&#23454;&#20064;\&#28023;&#36890;\&#29028;&#28845;&#20538;\&#19987;&#39064;&#19968;\20230828&#25968;&#25454;&#24213;&#31295;%20(version%201)%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houzhou_intern\Desktop\Desktop\20230925&#25968;&#25454;&#24213;&#3129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houzhou_intern\Desktop\Desktop\20230925&#25968;&#25454;&#24213;&#3129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30740;&#31350;&#29983;&#25991;&#20214;\&#23454;&#20064;\&#28023;&#36890;\&#29028;&#28845;&#20538;\&#19987;&#39064;&#19968;\20230828&#25968;&#25454;&#24213;&#31295;.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oleObject" Target="file:///D:\&#30740;&#31350;&#29983;&#25991;&#20214;\&#23454;&#20064;\&#28023;&#36890;\&#29028;&#28845;&#20538;\&#19987;&#39064;&#19968;\20230828&#25968;&#25454;&#24213;&#31295;%20(version%201)%20(version%20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87920836660598E-2"/>
          <c:y val="4.2556189140332802E-2"/>
          <c:w val="0.89889630783208796"/>
          <c:h val="0.81574927063995395"/>
        </c:manualLayout>
      </c:layout>
      <c:lineChart>
        <c:grouping val="standard"/>
        <c:varyColors val="0"/>
        <c:ser>
          <c:idx val="0"/>
          <c:order val="0"/>
          <c:tx>
            <c:strRef>
              <c:f>Sheet2!$B$16</c:f>
              <c:strCache>
                <c:ptCount val="1"/>
                <c:pt idx="0">
                  <c:v> 煤炭开采：AAA（左轴；BP） </c:v>
                </c:pt>
              </c:strCache>
            </c:strRef>
          </c:tx>
          <c:spPr>
            <a:ln w="22225" cap="rnd">
              <a:solidFill>
                <a:srgbClr val="000080"/>
              </a:solidFill>
              <a:prstDash val="solid"/>
              <a:round/>
            </a:ln>
            <a:effectLst/>
          </c:spPr>
          <c:marker>
            <c:symbol val="none"/>
          </c:marker>
          <c:cat>
            <c:numRef>
              <c:f>Sheet2!$A$17:$A$1996</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Sheet2!$B$17:$B$1996</c:f>
              <c:numCache>
                <c:formatCode>_(* #,##0.00_);_(* \(#,##0.00\);_(* "-"??_);_(@_)</c:formatCode>
                <c:ptCount val="1980"/>
                <c:pt idx="0">
                  <c:v>172.92787397260301</c:v>
                </c:pt>
                <c:pt idx="1">
                  <c:v>167.229231931979</c:v>
                </c:pt>
                <c:pt idx="2">
                  <c:v>172.56326575342499</c:v>
                </c:pt>
                <c:pt idx="3">
                  <c:v>210.54728678744999</c:v>
                </c:pt>
                <c:pt idx="4">
                  <c:v>225.563027839152</c:v>
                </c:pt>
                <c:pt idx="5">
                  <c:v>259.23951657092402</c:v>
                </c:pt>
                <c:pt idx="6">
                  <c:v>243.11797083517499</c:v>
                </c:pt>
                <c:pt idx="7">
                  <c:v>201.200954180444</c:v>
                </c:pt>
                <c:pt idx="8">
                  <c:v>176.43152792413099</c:v>
                </c:pt>
                <c:pt idx="9">
                  <c:v>165.086743940991</c:v>
                </c:pt>
                <c:pt idx="10">
                  <c:v>180.40153018772199</c:v>
                </c:pt>
                <c:pt idx="11">
                  <c:v>189.443162861492</c:v>
                </c:pt>
                <c:pt idx="12">
                  <c:v>168.68664187866901</c:v>
                </c:pt>
                <c:pt idx="13">
                  <c:v>167.71422113502899</c:v>
                </c:pt>
                <c:pt idx="14">
                  <c:v>159.75002935420699</c:v>
                </c:pt>
                <c:pt idx="15">
                  <c:v>167.70328200283399</c:v>
                </c:pt>
                <c:pt idx="16">
                  <c:v>175.11098630136999</c:v>
                </c:pt>
                <c:pt idx="17">
                  <c:v>132.517143614671</c:v>
                </c:pt>
                <c:pt idx="18">
                  <c:v>117.397081430746</c:v>
                </c:pt>
                <c:pt idx="19">
                  <c:v>118.383766402307</c:v>
                </c:pt>
                <c:pt idx="20">
                  <c:v>96.143779379956797</c:v>
                </c:pt>
                <c:pt idx="21">
                  <c:v>93.362356164383499</c:v>
                </c:pt>
                <c:pt idx="22">
                  <c:v>116.66376232876701</c:v>
                </c:pt>
                <c:pt idx="23">
                  <c:v>108.906613765453</c:v>
                </c:pt>
                <c:pt idx="24">
                  <c:v>119.428818094935</c:v>
                </c:pt>
                <c:pt idx="25">
                  <c:v>119.54303622526599</c:v>
                </c:pt>
                <c:pt idx="26">
                  <c:v>112.07993542074399</c:v>
                </c:pt>
                <c:pt idx="27">
                  <c:v>108.51214984624001</c:v>
                </c:pt>
                <c:pt idx="28">
                  <c:v>119.044741438356</c:v>
                </c:pt>
                <c:pt idx="29">
                  <c:v>136.70179647749501</c:v>
                </c:pt>
                <c:pt idx="30">
                  <c:v>113.74081111696501</c:v>
                </c:pt>
                <c:pt idx="31">
                  <c:v>117.466883686177</c:v>
                </c:pt>
                <c:pt idx="32">
                  <c:v>116.910823385519</c:v>
                </c:pt>
                <c:pt idx="33">
                  <c:v>118.937721383794</c:v>
                </c:pt>
                <c:pt idx="34">
                  <c:v>113.22194868449699</c:v>
                </c:pt>
                <c:pt idx="35">
                  <c:v>132.09583354088801</c:v>
                </c:pt>
                <c:pt idx="36">
                  <c:v>126.624498547115</c:v>
                </c:pt>
                <c:pt idx="37">
                  <c:v>115.21607186817501</c:v>
                </c:pt>
                <c:pt idx="38">
                  <c:v>118.89552511415501</c:v>
                </c:pt>
                <c:pt idx="39">
                  <c:v>104.67015303326799</c:v>
                </c:pt>
                <c:pt idx="40">
                  <c:v>87.166929191587897</c:v>
                </c:pt>
                <c:pt idx="41">
                  <c:v>104.214161252446</c:v>
                </c:pt>
                <c:pt idx="42">
                  <c:v>103.025812071918</c:v>
                </c:pt>
                <c:pt idx="43">
                  <c:v>86.978841728134896</c:v>
                </c:pt>
                <c:pt idx="44">
                  <c:v>87.429729452054801</c:v>
                </c:pt>
                <c:pt idx="45">
                  <c:v>83.911916011677505</c:v>
                </c:pt>
                <c:pt idx="46">
                  <c:v>85.971622091759102</c:v>
                </c:pt>
                <c:pt idx="47">
                  <c:v>99.394302239617303</c:v>
                </c:pt>
                <c:pt idx="48">
                  <c:v>85.975158512720199</c:v>
                </c:pt>
                <c:pt idx="49">
                  <c:v>83.805817498895294</c:v>
                </c:pt>
                <c:pt idx="50">
                  <c:v>111.843192941723</c:v>
                </c:pt>
                <c:pt idx="51">
                  <c:v>130.064718851924</c:v>
                </c:pt>
                <c:pt idx="52">
                  <c:v>114.065435035284</c:v>
                </c:pt>
                <c:pt idx="53">
                  <c:v>128.93056659056299</c:v>
                </c:pt>
                <c:pt idx="54">
                  <c:v>116.529645614659</c:v>
                </c:pt>
                <c:pt idx="55">
                  <c:v>108.36225812840399</c:v>
                </c:pt>
                <c:pt idx="56">
                  <c:v>112.28807582032501</c:v>
                </c:pt>
                <c:pt idx="57">
                  <c:v>120.251360193392</c:v>
                </c:pt>
                <c:pt idx="58">
                  <c:v>147.022754506128</c:v>
                </c:pt>
                <c:pt idx="59">
                  <c:v>186.39677004566201</c:v>
                </c:pt>
                <c:pt idx="60">
                  <c:v>169.933160742154</c:v>
                </c:pt>
                <c:pt idx="61">
                  <c:v>177.72623107426099</c:v>
                </c:pt>
                <c:pt idx="62">
                  <c:v>208.254362328767</c:v>
                </c:pt>
                <c:pt idx="63">
                  <c:v>223.98339965753399</c:v>
                </c:pt>
                <c:pt idx="64">
                  <c:v>216.84449450363601</c:v>
                </c:pt>
                <c:pt idx="65">
                  <c:v>218.35801716454901</c:v>
                </c:pt>
                <c:pt idx="66">
                  <c:v>204.909239073712</c:v>
                </c:pt>
                <c:pt idx="67">
                  <c:v>158.365570991136</c:v>
                </c:pt>
                <c:pt idx="68">
                  <c:v>166.74175523106999</c:v>
                </c:pt>
                <c:pt idx="69">
                  <c:v>154.78578795662099</c:v>
                </c:pt>
                <c:pt idx="70">
                  <c:v>145.23840331928301</c:v>
                </c:pt>
                <c:pt idx="71">
                  <c:v>141.38620765587001</c:v>
                </c:pt>
                <c:pt idx="72">
                  <c:v>110.411806711072</c:v>
                </c:pt>
                <c:pt idx="73">
                  <c:v>103.70559758703</c:v>
                </c:pt>
                <c:pt idx="74">
                  <c:v>110.23194199679099</c:v>
                </c:pt>
                <c:pt idx="75">
                  <c:v>80.249661777185196</c:v>
                </c:pt>
                <c:pt idx="76">
                  <c:v>72.922645193138294</c:v>
                </c:pt>
                <c:pt idx="77">
                  <c:v>76.346505527517493</c:v>
                </c:pt>
                <c:pt idx="78">
                  <c:v>68.466385536221097</c:v>
                </c:pt>
                <c:pt idx="79">
                  <c:v>71.151836262600199</c:v>
                </c:pt>
                <c:pt idx="80">
                  <c:v>69.066874475817698</c:v>
                </c:pt>
                <c:pt idx="81">
                  <c:v>69.872023359769301</c:v>
                </c:pt>
                <c:pt idx="82">
                  <c:v>93.685281779348898</c:v>
                </c:pt>
                <c:pt idx="83">
                  <c:v>141.61296415039399</c:v>
                </c:pt>
                <c:pt idx="84">
                  <c:v>121.10978730299</c:v>
                </c:pt>
                <c:pt idx="85">
                  <c:v>86.1084640410959</c:v>
                </c:pt>
                <c:pt idx="86">
                  <c:v>82.914149863013705</c:v>
                </c:pt>
                <c:pt idx="87">
                  <c:v>73.238301641123002</c:v>
                </c:pt>
                <c:pt idx="88">
                  <c:v>76.783953646049596</c:v>
                </c:pt>
                <c:pt idx="89">
                  <c:v>86.472054361932194</c:v>
                </c:pt>
                <c:pt idx="90">
                  <c:v>84.692077865897602</c:v>
                </c:pt>
                <c:pt idx="91">
                  <c:v>79.679742932089795</c:v>
                </c:pt>
                <c:pt idx="92">
                  <c:v>77.939393179831001</c:v>
                </c:pt>
                <c:pt idx="93">
                  <c:v>81.721412124745001</c:v>
                </c:pt>
                <c:pt idx="94">
                  <c:v>81.900220475847206</c:v>
                </c:pt>
                <c:pt idx="95">
                  <c:v>75.398241961067001</c:v>
                </c:pt>
                <c:pt idx="96">
                  <c:v>72.160544934517603</c:v>
                </c:pt>
                <c:pt idx="97">
                  <c:v>67.505534975225899</c:v>
                </c:pt>
              </c:numCache>
            </c:numRef>
          </c:val>
          <c:smooth val="1"/>
          <c:extLst>
            <c:ext xmlns:c16="http://schemas.microsoft.com/office/drawing/2014/chart" uri="{C3380CC4-5D6E-409C-BE32-E72D297353CC}">
              <c16:uniqueId val="{00000000-5C4C-4C13-AF4B-8F03E2603D7F}"/>
            </c:ext>
          </c:extLst>
        </c:ser>
        <c:ser>
          <c:idx val="2"/>
          <c:order val="1"/>
          <c:tx>
            <c:strRef>
              <c:f>Sheet2!$C$16</c:f>
              <c:strCache>
                <c:ptCount val="1"/>
                <c:pt idx="0">
                  <c:v>煤炭开采（左轴；BP）</c:v>
                </c:pt>
              </c:strCache>
            </c:strRef>
          </c:tx>
          <c:spPr>
            <a:ln w="22225" cap="rnd">
              <a:solidFill>
                <a:srgbClr val="3366FF"/>
              </a:solidFill>
              <a:prstDash val="solid"/>
              <a:round/>
            </a:ln>
            <a:effectLst/>
          </c:spPr>
          <c:marker>
            <c:symbol val="none"/>
          </c:marker>
          <c:cat>
            <c:numRef>
              <c:f>Sheet2!$A$17:$A$1996</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Sheet2!$C$17:$C$1996</c:f>
              <c:numCache>
                <c:formatCode>_(* #,##0.00_);_(* \(#,##0.00\);_(* "-"??_);_(@_)</c:formatCode>
                <c:ptCount val="1980"/>
                <c:pt idx="0">
                  <c:v>263.73265974370298</c:v>
                </c:pt>
                <c:pt idx="1">
                  <c:v>261.84367739726002</c:v>
                </c:pt>
                <c:pt idx="2">
                  <c:v>267.81939543379002</c:v>
                </c:pt>
                <c:pt idx="3">
                  <c:v>308.64553721461198</c:v>
                </c:pt>
                <c:pt idx="4">
                  <c:v>319.04660462919202</c:v>
                </c:pt>
                <c:pt idx="5">
                  <c:v>340.91081095890399</c:v>
                </c:pt>
                <c:pt idx="6">
                  <c:v>323.664096665805</c:v>
                </c:pt>
                <c:pt idx="7">
                  <c:v>295.34253129196901</c:v>
                </c:pt>
                <c:pt idx="8">
                  <c:v>267.20547537161201</c:v>
                </c:pt>
                <c:pt idx="9">
                  <c:v>253.746489155251</c:v>
                </c:pt>
                <c:pt idx="10">
                  <c:v>265.060523401826</c:v>
                </c:pt>
                <c:pt idx="11">
                  <c:v>275.23367421083998</c:v>
                </c:pt>
                <c:pt idx="12">
                  <c:v>256.17724336928001</c:v>
                </c:pt>
                <c:pt idx="13">
                  <c:v>257.74581929466598</c:v>
                </c:pt>
                <c:pt idx="14">
                  <c:v>246.53650996264</c:v>
                </c:pt>
                <c:pt idx="15">
                  <c:v>244.70215546352301</c:v>
                </c:pt>
                <c:pt idx="16">
                  <c:v>250.52052656197799</c:v>
                </c:pt>
                <c:pt idx="17">
                  <c:v>206.884721668742</c:v>
                </c:pt>
                <c:pt idx="18">
                  <c:v>183.662180039139</c:v>
                </c:pt>
                <c:pt idx="19">
                  <c:v>178.22051410153099</c:v>
                </c:pt>
                <c:pt idx="20">
                  <c:v>159.82990042149601</c:v>
                </c:pt>
                <c:pt idx="21">
                  <c:v>161.103669682088</c:v>
                </c:pt>
                <c:pt idx="22">
                  <c:v>178.08582242516499</c:v>
                </c:pt>
                <c:pt idx="23">
                  <c:v>166.75676886675001</c:v>
                </c:pt>
                <c:pt idx="24">
                  <c:v>173.02616246094701</c:v>
                </c:pt>
                <c:pt idx="25">
                  <c:v>149.87725258351401</c:v>
                </c:pt>
                <c:pt idx="26">
                  <c:v>137.85478216932401</c:v>
                </c:pt>
                <c:pt idx="27">
                  <c:v>139.731063926941</c:v>
                </c:pt>
                <c:pt idx="28">
                  <c:v>149.432944733113</c:v>
                </c:pt>
                <c:pt idx="29">
                  <c:v>167.77242749173399</c:v>
                </c:pt>
                <c:pt idx="30">
                  <c:v>145.59425129126399</c:v>
                </c:pt>
                <c:pt idx="31">
                  <c:v>146.764488441781</c:v>
                </c:pt>
                <c:pt idx="32">
                  <c:v>146.15539554794501</c:v>
                </c:pt>
                <c:pt idx="33">
                  <c:v>148.78985864601901</c:v>
                </c:pt>
                <c:pt idx="34">
                  <c:v>141.65996964087401</c:v>
                </c:pt>
                <c:pt idx="35">
                  <c:v>157.32060748858399</c:v>
                </c:pt>
                <c:pt idx="36">
                  <c:v>150.993655159817</c:v>
                </c:pt>
                <c:pt idx="37">
                  <c:v>138.394694415174</c:v>
                </c:pt>
                <c:pt idx="38">
                  <c:v>141.71061152089899</c:v>
                </c:pt>
                <c:pt idx="39">
                  <c:v>121.57700983491399</c:v>
                </c:pt>
                <c:pt idx="40">
                  <c:v>98.953147874956102</c:v>
                </c:pt>
                <c:pt idx="41">
                  <c:v>118.34796136283801</c:v>
                </c:pt>
                <c:pt idx="42">
                  <c:v>121.598063165906</c:v>
                </c:pt>
                <c:pt idx="43">
                  <c:v>106.311025175861</c:v>
                </c:pt>
                <c:pt idx="44">
                  <c:v>107.332845937324</c:v>
                </c:pt>
                <c:pt idx="45">
                  <c:v>103.38434637964799</c:v>
                </c:pt>
                <c:pt idx="46">
                  <c:v>105.28462214611901</c:v>
                </c:pt>
                <c:pt idx="47">
                  <c:v>118.679847412481</c:v>
                </c:pt>
                <c:pt idx="48">
                  <c:v>104.661973363775</c:v>
                </c:pt>
                <c:pt idx="49">
                  <c:v>102.51256685317399</c:v>
                </c:pt>
                <c:pt idx="50">
                  <c:v>131.64059843444201</c:v>
                </c:pt>
                <c:pt idx="51">
                  <c:v>148.72302027397299</c:v>
                </c:pt>
                <c:pt idx="52">
                  <c:v>130.16060554970099</c:v>
                </c:pt>
                <c:pt idx="53">
                  <c:v>142.092709719504</c:v>
                </c:pt>
                <c:pt idx="54">
                  <c:v>126.590623056795</c:v>
                </c:pt>
                <c:pt idx="55">
                  <c:v>115.73151290555199</c:v>
                </c:pt>
                <c:pt idx="56">
                  <c:v>117.29466572518</c:v>
                </c:pt>
                <c:pt idx="57">
                  <c:v>124.711038211968</c:v>
                </c:pt>
                <c:pt idx="58">
                  <c:v>154.96766865431101</c:v>
                </c:pt>
                <c:pt idx="59">
                  <c:v>191.43186004291101</c:v>
                </c:pt>
                <c:pt idx="60">
                  <c:v>174.665875295229</c:v>
                </c:pt>
                <c:pt idx="61">
                  <c:v>181.93906784083501</c:v>
                </c:pt>
                <c:pt idx="62">
                  <c:v>210.75283405977601</c:v>
                </c:pt>
                <c:pt idx="63">
                  <c:v>227.19250529265301</c:v>
                </c:pt>
                <c:pt idx="64">
                  <c:v>219.70970417115601</c:v>
                </c:pt>
                <c:pt idx="65">
                  <c:v>218.808641400304</c:v>
                </c:pt>
                <c:pt idx="66">
                  <c:v>204.15695098934501</c:v>
                </c:pt>
                <c:pt idx="67">
                  <c:v>159.073808834847</c:v>
                </c:pt>
                <c:pt idx="68">
                  <c:v>167.69780562364801</c:v>
                </c:pt>
                <c:pt idx="69">
                  <c:v>154.92353863013699</c:v>
                </c:pt>
                <c:pt idx="70">
                  <c:v>145.20847932637901</c:v>
                </c:pt>
                <c:pt idx="71">
                  <c:v>141.67376149706499</c:v>
                </c:pt>
                <c:pt idx="72">
                  <c:v>111.855764479692</c:v>
                </c:pt>
                <c:pt idx="73">
                  <c:v>105.048956981495</c:v>
                </c:pt>
                <c:pt idx="74">
                  <c:v>109.97079549036199</c:v>
                </c:pt>
                <c:pt idx="75">
                  <c:v>83.105817666509296</c:v>
                </c:pt>
                <c:pt idx="76">
                  <c:v>75.778279740447005</c:v>
                </c:pt>
                <c:pt idx="77">
                  <c:v>79.054552979744798</c:v>
                </c:pt>
                <c:pt idx="78">
                  <c:v>71.250633982215803</c:v>
                </c:pt>
                <c:pt idx="79">
                  <c:v>73.985587407314299</c:v>
                </c:pt>
                <c:pt idx="80">
                  <c:v>72.233171029431702</c:v>
                </c:pt>
                <c:pt idx="81">
                  <c:v>73.032110427732803</c:v>
                </c:pt>
                <c:pt idx="82">
                  <c:v>96.461065353881295</c:v>
                </c:pt>
                <c:pt idx="83">
                  <c:v>144.421063974015</c:v>
                </c:pt>
                <c:pt idx="84">
                  <c:v>123.908173515982</c:v>
                </c:pt>
                <c:pt idx="85">
                  <c:v>88.476198904109594</c:v>
                </c:pt>
                <c:pt idx="86">
                  <c:v>85.068890937829295</c:v>
                </c:pt>
                <c:pt idx="87">
                  <c:v>75.497761774298795</c:v>
                </c:pt>
                <c:pt idx="88">
                  <c:v>79.183905971538806</c:v>
                </c:pt>
                <c:pt idx="89">
                  <c:v>88.892348554033504</c:v>
                </c:pt>
                <c:pt idx="90">
                  <c:v>87.100893593468996</c:v>
                </c:pt>
                <c:pt idx="91">
                  <c:v>82.123283477774706</c:v>
                </c:pt>
                <c:pt idx="92">
                  <c:v>80.457011741683004</c:v>
                </c:pt>
                <c:pt idx="93">
                  <c:v>84.311283477774694</c:v>
                </c:pt>
                <c:pt idx="94">
                  <c:v>84.394477791614804</c:v>
                </c:pt>
                <c:pt idx="95">
                  <c:v>77.875788017157902</c:v>
                </c:pt>
                <c:pt idx="96">
                  <c:v>74.6812325883201</c:v>
                </c:pt>
                <c:pt idx="97">
                  <c:v>69.953652641878705</c:v>
                </c:pt>
              </c:numCache>
            </c:numRef>
          </c:val>
          <c:smooth val="1"/>
          <c:extLst>
            <c:ext xmlns:c16="http://schemas.microsoft.com/office/drawing/2014/chart" uri="{C3380CC4-5D6E-409C-BE32-E72D297353CC}">
              <c16:uniqueId val="{00000001-5C4C-4C13-AF4B-8F03E2603D7F}"/>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Sheet2!$D$16</c:f>
              <c:strCache>
                <c:ptCount val="1"/>
                <c:pt idx="0">
                  <c:v>秦皇岛港:平仓价:动力末煤(Q5500):山西产（右轴，元/吨）</c:v>
                </c:pt>
              </c:strCache>
            </c:strRef>
          </c:tx>
          <c:spPr>
            <a:ln w="22225" cap="rnd">
              <a:solidFill>
                <a:srgbClr val="00CCFF"/>
              </a:solidFill>
              <a:prstDash val="solid"/>
              <a:round/>
            </a:ln>
            <a:effectLst/>
          </c:spPr>
          <c:marker>
            <c:symbol val="none"/>
          </c:marker>
          <c:cat>
            <c:numRef>
              <c:f>Sheet2!$A$17:$A$1996</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Sheet2!$D$17:$D$1996</c:f>
              <c:numCache>
                <c:formatCode>_(* #,##0.00_);_(* \(#,##0.00\);_(* "-"??_);_(@_)</c:formatCode>
                <c:ptCount val="1980"/>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7">
                  <c:v>#N/A</c:v>
                </c:pt>
              </c:numCache>
            </c:numRef>
          </c:val>
          <c:smooth val="1"/>
          <c:extLst>
            <c:ext xmlns:c16="http://schemas.microsoft.com/office/drawing/2014/chart" uri="{C3380CC4-5D6E-409C-BE32-E72D297353CC}">
              <c16:uniqueId val="{00000002-5C4C-4C13-AF4B-8F03E2603D7F}"/>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a:ea typeface="Arial" panose="020B0604020202020204"/>
                <a:cs typeface="Arial" panose="020B0604020202020204"/>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a:ea typeface="Arial" panose="020B0604020202020204"/>
                <a:cs typeface="Arial" panose="020B0604020202020204"/>
              </a:defRPr>
            </a:pPr>
            <a:endParaRPr lang="zh-CN"/>
          </a:p>
        </c:txPr>
        <c:crossAx val="1077712256"/>
        <c:crosses val="autoZero"/>
        <c:crossBetween val="between"/>
      </c:valAx>
      <c:dateAx>
        <c:axId val="1864283520"/>
        <c:scaling>
          <c:orientation val="minMax"/>
        </c:scaling>
        <c:delete val="1"/>
        <c:axPos val="b"/>
        <c:numFmt formatCode="yyyy/m/d" sourceLinked="1"/>
        <c:majorTickMark val="out"/>
        <c:minorTickMark val="none"/>
        <c:tickLblPos val="nextTo"/>
        <c:crossAx val="1299474400"/>
        <c:crosses val="autoZero"/>
        <c:auto val="1"/>
        <c:lblOffset val="100"/>
        <c:baseTimeUnit val="days"/>
      </c:dateAx>
      <c:valAx>
        <c:axId val="1299474400"/>
        <c:scaling>
          <c:orientation val="minMax"/>
          <c:min val="100"/>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864283520"/>
        <c:crosses val="max"/>
        <c:crossBetween val="between"/>
      </c:valAx>
      <c:spPr>
        <a:noFill/>
        <a:ln w="25400">
          <a:noFill/>
        </a:ln>
        <a:effectLst/>
      </c:spPr>
    </c:plotArea>
    <c:legend>
      <c:legendPos val="b"/>
      <c:overlay val="0"/>
      <c:spPr>
        <a:noFill/>
        <a:ln w="25400">
          <a:noFill/>
        </a:ln>
        <a:effectLst/>
      </c:spPr>
      <c:txPr>
        <a:bodyPr rot="0" spcFirstLastPara="1" vertOverflow="ellipsis" vert="horz" wrap="square" anchor="ctr" anchorCtr="1"/>
        <a:lstStyle/>
        <a:p>
          <a:pPr>
            <a:defRPr lang="zh-CN" sz="700" b="0" i="0" u="none" strike="noStrike" kern="1200" baseline="0">
              <a:solidFill>
                <a:schemeClr val="tx1">
                  <a:lumMod val="65000"/>
                  <a:lumOff val="35000"/>
                </a:schemeClr>
              </a:solidFill>
              <a:latin typeface="楷体_GB2312" panose="02010609030101010101" pitchFamily="49" charset="-122"/>
              <a:ea typeface="楷体_GB2312" panose="02010609030101010101" pitchFamily="49" charset="-122"/>
              <a:cs typeface="楷体_GB2312" panose="02010609030101010101" pitchFamily="49" charset="-122"/>
            </a:defRPr>
          </a:pPr>
          <a:endParaRPr lang="zh-CN"/>
        </a:p>
      </c:txPr>
    </c:legend>
    <c:plotVisOnly val="1"/>
    <c:dispBlanksAs val="span"/>
    <c:showDLblsOverMax val="0"/>
  </c:chart>
  <c:spPr>
    <a:noFill/>
    <a:ln w="25400" cap="flat" cmpd="sng" algn="ctr">
      <a:noFill/>
      <a:round/>
    </a:ln>
    <a:effectLst/>
  </c:spPr>
  <c:txPr>
    <a:bodyPr/>
    <a:lstStyle/>
    <a:p>
      <a:pPr>
        <a:defRPr lang="zh-CN" sz="700">
          <a:latin typeface="楷体_GB2312" panose="02010609030101010101" pitchFamily="49" charset="-122"/>
          <a:ea typeface="楷体_GB2312" panose="02010609030101010101" pitchFamily="49" charset="-122"/>
          <a:cs typeface="楷体_GB2312" panose="02010609030101010101" pitchFamily="49" charset="-122"/>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878965323835E-2"/>
          <c:y val="4.0223336644024499E-2"/>
          <c:w val="0.89889630783208796"/>
          <c:h val="0.81574927063995395"/>
        </c:manualLayout>
      </c:layout>
      <c:lineChart>
        <c:grouping val="standard"/>
        <c:varyColors val="0"/>
        <c:ser>
          <c:idx val="0"/>
          <c:order val="0"/>
          <c:tx>
            <c:strRef>
              <c:f>Sheet2!$B$1</c:f>
              <c:strCache>
                <c:ptCount val="1"/>
                <c:pt idx="0">
                  <c:v> 煤炭开采：AAA（左轴；BP） </c:v>
                </c:pt>
              </c:strCache>
            </c:strRef>
          </c:tx>
          <c:spPr>
            <a:ln w="22225" cap="rnd">
              <a:solidFill>
                <a:srgbClr val="000080"/>
              </a:solidFill>
              <a:prstDash val="solid"/>
              <a:round/>
            </a:ln>
            <a:effectLst/>
          </c:spPr>
          <c:marker>
            <c:symbol val="none"/>
          </c:marker>
          <c:cat>
            <c:numRef>
              <c:f>Sheet2!$A$2:$A$1981</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Sheet2!$B$2:$B$1981</c:f>
              <c:numCache>
                <c:formatCode>_(* #,##0.00_);_(* \(#,##0.00\);_(* "-"??_);_(@_)</c:formatCode>
                <c:ptCount val="1980"/>
                <c:pt idx="0">
                  <c:v>172.92787397260301</c:v>
                </c:pt>
                <c:pt idx="1">
                  <c:v>167.229231931979</c:v>
                </c:pt>
                <c:pt idx="2">
                  <c:v>172.56326575342499</c:v>
                </c:pt>
                <c:pt idx="3">
                  <c:v>210.54728678744999</c:v>
                </c:pt>
                <c:pt idx="4">
                  <c:v>225.563027839152</c:v>
                </c:pt>
                <c:pt idx="5">
                  <c:v>259.23951657092402</c:v>
                </c:pt>
                <c:pt idx="6">
                  <c:v>243.11797083517499</c:v>
                </c:pt>
                <c:pt idx="7">
                  <c:v>201.200954180444</c:v>
                </c:pt>
                <c:pt idx="8">
                  <c:v>176.43152792413099</c:v>
                </c:pt>
                <c:pt idx="9">
                  <c:v>165.086743940991</c:v>
                </c:pt>
                <c:pt idx="10">
                  <c:v>180.40153018772199</c:v>
                </c:pt>
                <c:pt idx="11">
                  <c:v>189.443162861492</c:v>
                </c:pt>
                <c:pt idx="12">
                  <c:v>168.68664187866901</c:v>
                </c:pt>
                <c:pt idx="13">
                  <c:v>167.71422113502899</c:v>
                </c:pt>
                <c:pt idx="14">
                  <c:v>159.75002935420699</c:v>
                </c:pt>
                <c:pt idx="15">
                  <c:v>167.70328200283399</c:v>
                </c:pt>
                <c:pt idx="16">
                  <c:v>175.11098630136999</c:v>
                </c:pt>
                <c:pt idx="17">
                  <c:v>132.517143614671</c:v>
                </c:pt>
                <c:pt idx="18">
                  <c:v>117.397081430746</c:v>
                </c:pt>
                <c:pt idx="19">
                  <c:v>118.383766402307</c:v>
                </c:pt>
                <c:pt idx="20">
                  <c:v>96.143779379956797</c:v>
                </c:pt>
                <c:pt idx="21">
                  <c:v>93.362356164383499</c:v>
                </c:pt>
                <c:pt idx="22">
                  <c:v>116.66376232876701</c:v>
                </c:pt>
                <c:pt idx="23">
                  <c:v>108.906613765453</c:v>
                </c:pt>
                <c:pt idx="24">
                  <c:v>119.428818094935</c:v>
                </c:pt>
                <c:pt idx="25">
                  <c:v>119.54303622526599</c:v>
                </c:pt>
                <c:pt idx="26">
                  <c:v>112.07993542074399</c:v>
                </c:pt>
                <c:pt idx="27">
                  <c:v>108.51214984624001</c:v>
                </c:pt>
                <c:pt idx="28">
                  <c:v>119.044741438356</c:v>
                </c:pt>
                <c:pt idx="29">
                  <c:v>136.70179647749501</c:v>
                </c:pt>
                <c:pt idx="30">
                  <c:v>113.74081111696501</c:v>
                </c:pt>
                <c:pt idx="31">
                  <c:v>117.466883686177</c:v>
                </c:pt>
                <c:pt idx="32">
                  <c:v>116.910823385519</c:v>
                </c:pt>
                <c:pt idx="33">
                  <c:v>118.937721383794</c:v>
                </c:pt>
                <c:pt idx="34">
                  <c:v>113.22194868449699</c:v>
                </c:pt>
                <c:pt idx="35">
                  <c:v>132.09583354088801</c:v>
                </c:pt>
                <c:pt idx="36">
                  <c:v>126.624498547115</c:v>
                </c:pt>
                <c:pt idx="37">
                  <c:v>115.21607186817501</c:v>
                </c:pt>
                <c:pt idx="38">
                  <c:v>118.89552511415501</c:v>
                </c:pt>
                <c:pt idx="39">
                  <c:v>104.67015303326799</c:v>
                </c:pt>
                <c:pt idx="40">
                  <c:v>87.166929191587897</c:v>
                </c:pt>
                <c:pt idx="41">
                  <c:v>104.214161252446</c:v>
                </c:pt>
                <c:pt idx="42">
                  <c:v>103.025812071918</c:v>
                </c:pt>
                <c:pt idx="43">
                  <c:v>86.978841728134896</c:v>
                </c:pt>
                <c:pt idx="44">
                  <c:v>87.429729452054801</c:v>
                </c:pt>
                <c:pt idx="45">
                  <c:v>83.911916011677505</c:v>
                </c:pt>
                <c:pt idx="46">
                  <c:v>85.971622091759102</c:v>
                </c:pt>
                <c:pt idx="47">
                  <c:v>99.394302239617303</c:v>
                </c:pt>
                <c:pt idx="48">
                  <c:v>85.975158512720199</c:v>
                </c:pt>
                <c:pt idx="49">
                  <c:v>83.805817498895294</c:v>
                </c:pt>
                <c:pt idx="50">
                  <c:v>111.843192941723</c:v>
                </c:pt>
                <c:pt idx="51">
                  <c:v>130.064718851924</c:v>
                </c:pt>
                <c:pt idx="52">
                  <c:v>114.065435035284</c:v>
                </c:pt>
                <c:pt idx="53">
                  <c:v>128.93056659056299</c:v>
                </c:pt>
                <c:pt idx="54">
                  <c:v>116.529645614659</c:v>
                </c:pt>
                <c:pt idx="55">
                  <c:v>108.36225812840399</c:v>
                </c:pt>
                <c:pt idx="56">
                  <c:v>112.28807582032501</c:v>
                </c:pt>
                <c:pt idx="57">
                  <c:v>120.251360193392</c:v>
                </c:pt>
                <c:pt idx="58">
                  <c:v>147.022754506128</c:v>
                </c:pt>
                <c:pt idx="59">
                  <c:v>186.39677004566201</c:v>
                </c:pt>
                <c:pt idx="60">
                  <c:v>169.933160742154</c:v>
                </c:pt>
                <c:pt idx="61">
                  <c:v>177.72623107426099</c:v>
                </c:pt>
                <c:pt idx="62">
                  <c:v>208.254362328767</c:v>
                </c:pt>
                <c:pt idx="63">
                  <c:v>223.98339965753399</c:v>
                </c:pt>
                <c:pt idx="64">
                  <c:v>216.84449450363601</c:v>
                </c:pt>
                <c:pt idx="65">
                  <c:v>218.35801716454901</c:v>
                </c:pt>
                <c:pt idx="66">
                  <c:v>204.909239073712</c:v>
                </c:pt>
                <c:pt idx="67">
                  <c:v>158.365570991136</c:v>
                </c:pt>
                <c:pt idx="68">
                  <c:v>166.74175523106999</c:v>
                </c:pt>
                <c:pt idx="69">
                  <c:v>154.78578795662099</c:v>
                </c:pt>
                <c:pt idx="70">
                  <c:v>145.23840331928301</c:v>
                </c:pt>
                <c:pt idx="71">
                  <c:v>141.38620765587001</c:v>
                </c:pt>
                <c:pt idx="72">
                  <c:v>110.411806711072</c:v>
                </c:pt>
                <c:pt idx="73">
                  <c:v>103.70559758703</c:v>
                </c:pt>
                <c:pt idx="74">
                  <c:v>110.23194199679099</c:v>
                </c:pt>
                <c:pt idx="75">
                  <c:v>80.249661777185196</c:v>
                </c:pt>
                <c:pt idx="76">
                  <c:v>72.922645193138294</c:v>
                </c:pt>
                <c:pt idx="77">
                  <c:v>76.346505527517493</c:v>
                </c:pt>
                <c:pt idx="78">
                  <c:v>68.466385536221097</c:v>
                </c:pt>
                <c:pt idx="79">
                  <c:v>71.151836262600199</c:v>
                </c:pt>
                <c:pt idx="80">
                  <c:v>69.066874475817698</c:v>
                </c:pt>
                <c:pt idx="81">
                  <c:v>69.872023359769301</c:v>
                </c:pt>
                <c:pt idx="82">
                  <c:v>93.685281779348898</c:v>
                </c:pt>
                <c:pt idx="83">
                  <c:v>141.61296415039399</c:v>
                </c:pt>
                <c:pt idx="84">
                  <c:v>121.10978730299</c:v>
                </c:pt>
                <c:pt idx="85">
                  <c:v>86.1084640410959</c:v>
                </c:pt>
                <c:pt idx="86">
                  <c:v>82.914149863013705</c:v>
                </c:pt>
                <c:pt idx="87">
                  <c:v>73.238301641123002</c:v>
                </c:pt>
                <c:pt idx="88">
                  <c:v>76.783953646049596</c:v>
                </c:pt>
                <c:pt idx="89">
                  <c:v>86.472054361932194</c:v>
                </c:pt>
                <c:pt idx="90">
                  <c:v>84.692077865897602</c:v>
                </c:pt>
                <c:pt idx="91">
                  <c:v>79.679742932089795</c:v>
                </c:pt>
                <c:pt idx="92">
                  <c:v>77.939393179831001</c:v>
                </c:pt>
                <c:pt idx="93">
                  <c:v>81.721412124745001</c:v>
                </c:pt>
                <c:pt idx="94">
                  <c:v>81.900220475847206</c:v>
                </c:pt>
                <c:pt idx="95">
                  <c:v>75.398241961067001</c:v>
                </c:pt>
                <c:pt idx="96">
                  <c:v>72.160544934517603</c:v>
                </c:pt>
                <c:pt idx="97">
                  <c:v>67.505534975225899</c:v>
                </c:pt>
              </c:numCache>
            </c:numRef>
          </c:val>
          <c:smooth val="1"/>
          <c:extLst>
            <c:ext xmlns:c16="http://schemas.microsoft.com/office/drawing/2014/chart" uri="{C3380CC4-5D6E-409C-BE32-E72D297353CC}">
              <c16:uniqueId val="{00000000-668D-4458-B4F9-AD74CAC93DBE}"/>
            </c:ext>
          </c:extLst>
        </c:ser>
        <c:ser>
          <c:idx val="2"/>
          <c:order val="1"/>
          <c:tx>
            <c:strRef>
              <c:f>Sheet2!$C$1</c:f>
              <c:strCache>
                <c:ptCount val="1"/>
                <c:pt idx="0">
                  <c:v>煤炭开采（左轴；BP）</c:v>
                </c:pt>
              </c:strCache>
            </c:strRef>
          </c:tx>
          <c:spPr>
            <a:ln w="22225" cap="rnd">
              <a:solidFill>
                <a:srgbClr val="3366FF"/>
              </a:solidFill>
              <a:prstDash val="solid"/>
              <a:round/>
            </a:ln>
            <a:effectLst/>
          </c:spPr>
          <c:marker>
            <c:symbol val="none"/>
          </c:marker>
          <c:cat>
            <c:numRef>
              <c:f>Sheet2!$A$2:$A$1981</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Sheet2!$C$2:$C$1981</c:f>
              <c:numCache>
                <c:formatCode>_(* #,##0.00_);_(* \(#,##0.00\);_(* "-"??_);_(@_)</c:formatCode>
                <c:ptCount val="1980"/>
                <c:pt idx="0">
                  <c:v>263.73265974370298</c:v>
                </c:pt>
                <c:pt idx="1">
                  <c:v>261.84367739726002</c:v>
                </c:pt>
                <c:pt idx="2">
                  <c:v>267.81939543379002</c:v>
                </c:pt>
                <c:pt idx="3">
                  <c:v>308.64553721461198</c:v>
                </c:pt>
                <c:pt idx="4">
                  <c:v>319.04660462919202</c:v>
                </c:pt>
                <c:pt idx="5">
                  <c:v>340.91081095890399</c:v>
                </c:pt>
                <c:pt idx="6">
                  <c:v>323.664096665805</c:v>
                </c:pt>
                <c:pt idx="7">
                  <c:v>295.34253129196901</c:v>
                </c:pt>
                <c:pt idx="8">
                  <c:v>267.20547537161201</c:v>
                </c:pt>
                <c:pt idx="9">
                  <c:v>253.746489155251</c:v>
                </c:pt>
                <c:pt idx="10">
                  <c:v>265.060523401826</c:v>
                </c:pt>
                <c:pt idx="11">
                  <c:v>275.23367421083998</c:v>
                </c:pt>
                <c:pt idx="12">
                  <c:v>256.17724336928001</c:v>
                </c:pt>
                <c:pt idx="13">
                  <c:v>257.74581929466598</c:v>
                </c:pt>
                <c:pt idx="14">
                  <c:v>246.53650996264</c:v>
                </c:pt>
                <c:pt idx="15">
                  <c:v>244.70215546352301</c:v>
                </c:pt>
                <c:pt idx="16">
                  <c:v>250.52052656197799</c:v>
                </c:pt>
                <c:pt idx="17">
                  <c:v>206.884721668742</c:v>
                </c:pt>
                <c:pt idx="18">
                  <c:v>183.662180039139</c:v>
                </c:pt>
                <c:pt idx="19">
                  <c:v>178.22051410153099</c:v>
                </c:pt>
                <c:pt idx="20">
                  <c:v>159.82990042149601</c:v>
                </c:pt>
                <c:pt idx="21">
                  <c:v>161.103669682088</c:v>
                </c:pt>
                <c:pt idx="22">
                  <c:v>178.08582242516499</c:v>
                </c:pt>
                <c:pt idx="23">
                  <c:v>166.75676886675001</c:v>
                </c:pt>
                <c:pt idx="24">
                  <c:v>173.02616246094701</c:v>
                </c:pt>
                <c:pt idx="25">
                  <c:v>149.87725258351401</c:v>
                </c:pt>
                <c:pt idx="26">
                  <c:v>137.85478216932401</c:v>
                </c:pt>
                <c:pt idx="27">
                  <c:v>139.731063926941</c:v>
                </c:pt>
                <c:pt idx="28">
                  <c:v>149.432944733113</c:v>
                </c:pt>
                <c:pt idx="29">
                  <c:v>167.77242749173399</c:v>
                </c:pt>
                <c:pt idx="30">
                  <c:v>145.59425129126399</c:v>
                </c:pt>
                <c:pt idx="31">
                  <c:v>146.764488441781</c:v>
                </c:pt>
                <c:pt idx="32">
                  <c:v>146.15539554794501</c:v>
                </c:pt>
                <c:pt idx="33">
                  <c:v>148.78985864601901</c:v>
                </c:pt>
                <c:pt idx="34">
                  <c:v>141.65996964087401</c:v>
                </c:pt>
                <c:pt idx="35">
                  <c:v>157.32060748858399</c:v>
                </c:pt>
                <c:pt idx="36">
                  <c:v>150.993655159817</c:v>
                </c:pt>
                <c:pt idx="37">
                  <c:v>138.394694415174</c:v>
                </c:pt>
                <c:pt idx="38">
                  <c:v>141.71061152089899</c:v>
                </c:pt>
                <c:pt idx="39">
                  <c:v>121.57700983491399</c:v>
                </c:pt>
                <c:pt idx="40">
                  <c:v>98.953147874956102</c:v>
                </c:pt>
                <c:pt idx="41">
                  <c:v>118.34796136283801</c:v>
                </c:pt>
                <c:pt idx="42">
                  <c:v>121.598063165906</c:v>
                </c:pt>
                <c:pt idx="43">
                  <c:v>106.311025175861</c:v>
                </c:pt>
                <c:pt idx="44">
                  <c:v>107.332845937324</c:v>
                </c:pt>
                <c:pt idx="45">
                  <c:v>103.38434637964799</c:v>
                </c:pt>
                <c:pt idx="46">
                  <c:v>105.28462214611901</c:v>
                </c:pt>
                <c:pt idx="47">
                  <c:v>118.679847412481</c:v>
                </c:pt>
                <c:pt idx="48">
                  <c:v>104.661973363775</c:v>
                </c:pt>
                <c:pt idx="49">
                  <c:v>102.51256685317399</c:v>
                </c:pt>
                <c:pt idx="50">
                  <c:v>131.64059843444201</c:v>
                </c:pt>
                <c:pt idx="51">
                  <c:v>148.72302027397299</c:v>
                </c:pt>
                <c:pt idx="52">
                  <c:v>130.16060554970099</c:v>
                </c:pt>
                <c:pt idx="53">
                  <c:v>142.092709719504</c:v>
                </c:pt>
                <c:pt idx="54">
                  <c:v>126.590623056795</c:v>
                </c:pt>
                <c:pt idx="55">
                  <c:v>115.73151290555199</c:v>
                </c:pt>
                <c:pt idx="56">
                  <c:v>117.29466572518</c:v>
                </c:pt>
                <c:pt idx="57">
                  <c:v>124.711038211968</c:v>
                </c:pt>
                <c:pt idx="58">
                  <c:v>154.96766865431101</c:v>
                </c:pt>
                <c:pt idx="59">
                  <c:v>191.43186004291101</c:v>
                </c:pt>
                <c:pt idx="60">
                  <c:v>174.665875295229</c:v>
                </c:pt>
                <c:pt idx="61">
                  <c:v>181.93906784083501</c:v>
                </c:pt>
                <c:pt idx="62">
                  <c:v>210.75283405977601</c:v>
                </c:pt>
                <c:pt idx="63">
                  <c:v>227.19250529265301</c:v>
                </c:pt>
                <c:pt idx="64">
                  <c:v>219.70970417115601</c:v>
                </c:pt>
                <c:pt idx="65">
                  <c:v>218.808641400304</c:v>
                </c:pt>
                <c:pt idx="66">
                  <c:v>204.15695098934501</c:v>
                </c:pt>
                <c:pt idx="67">
                  <c:v>159.073808834847</c:v>
                </c:pt>
                <c:pt idx="68">
                  <c:v>167.69780562364801</c:v>
                </c:pt>
                <c:pt idx="69">
                  <c:v>154.92353863013699</c:v>
                </c:pt>
                <c:pt idx="70">
                  <c:v>145.20847932637901</c:v>
                </c:pt>
                <c:pt idx="71">
                  <c:v>141.67376149706499</c:v>
                </c:pt>
                <c:pt idx="72">
                  <c:v>111.855764479692</c:v>
                </c:pt>
                <c:pt idx="73">
                  <c:v>105.048956981495</c:v>
                </c:pt>
                <c:pt idx="74">
                  <c:v>109.97079549036199</c:v>
                </c:pt>
                <c:pt idx="75">
                  <c:v>83.105817666509296</c:v>
                </c:pt>
                <c:pt idx="76">
                  <c:v>75.778279740447005</c:v>
                </c:pt>
                <c:pt idx="77">
                  <c:v>79.054552979744798</c:v>
                </c:pt>
                <c:pt idx="78">
                  <c:v>71.250633982215803</c:v>
                </c:pt>
                <c:pt idx="79">
                  <c:v>73.985587407314299</c:v>
                </c:pt>
                <c:pt idx="80">
                  <c:v>72.233171029431702</c:v>
                </c:pt>
                <c:pt idx="81">
                  <c:v>73.032110427732803</c:v>
                </c:pt>
                <c:pt idx="82">
                  <c:v>96.461065353881295</c:v>
                </c:pt>
                <c:pt idx="83">
                  <c:v>144.421063974015</c:v>
                </c:pt>
                <c:pt idx="84">
                  <c:v>123.908173515982</c:v>
                </c:pt>
                <c:pt idx="85">
                  <c:v>88.476198904109594</c:v>
                </c:pt>
                <c:pt idx="86">
                  <c:v>85.068890937829295</c:v>
                </c:pt>
                <c:pt idx="87">
                  <c:v>75.497761774298795</c:v>
                </c:pt>
                <c:pt idx="88">
                  <c:v>79.183905971538806</c:v>
                </c:pt>
                <c:pt idx="89">
                  <c:v>88.892348554033504</c:v>
                </c:pt>
                <c:pt idx="90">
                  <c:v>87.100893593468996</c:v>
                </c:pt>
                <c:pt idx="91">
                  <c:v>82.123283477774706</c:v>
                </c:pt>
                <c:pt idx="92">
                  <c:v>80.457011741683004</c:v>
                </c:pt>
                <c:pt idx="93">
                  <c:v>84.311283477774694</c:v>
                </c:pt>
                <c:pt idx="94">
                  <c:v>84.394477791614804</c:v>
                </c:pt>
                <c:pt idx="95">
                  <c:v>77.875788017157902</c:v>
                </c:pt>
                <c:pt idx="96">
                  <c:v>74.6812325883201</c:v>
                </c:pt>
                <c:pt idx="97">
                  <c:v>69.953652641878705</c:v>
                </c:pt>
              </c:numCache>
            </c:numRef>
          </c:val>
          <c:smooth val="1"/>
          <c:extLst>
            <c:ext xmlns:c16="http://schemas.microsoft.com/office/drawing/2014/chart" uri="{C3380CC4-5D6E-409C-BE32-E72D297353CC}">
              <c16:uniqueId val="{00000001-668D-4458-B4F9-AD74CAC93DBE}"/>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Sheet2!$D$1</c:f>
              <c:strCache>
                <c:ptCount val="1"/>
                <c:pt idx="0">
                  <c:v>秦皇岛港:平仓价:动力末煤(Q5500):山西产（右轴，元/吨）</c:v>
                </c:pt>
              </c:strCache>
            </c:strRef>
          </c:tx>
          <c:spPr>
            <a:ln w="22225" cap="rnd">
              <a:solidFill>
                <a:srgbClr val="00CCFF"/>
              </a:solidFill>
              <a:prstDash val="solid"/>
              <a:round/>
            </a:ln>
            <a:effectLst/>
          </c:spPr>
          <c:marker>
            <c:symbol val="none"/>
          </c:marker>
          <c:cat>
            <c:numRef>
              <c:f>Sheet2!$A$2:$A$1981</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Sheet2!$D$2:$D$1981</c:f>
              <c:numCache>
                <c:formatCode>0.00_);[Red]\(0.00\)</c:formatCode>
                <c:ptCount val="1980"/>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7">
                  <c:v>#N/A</c:v>
                </c:pt>
              </c:numCache>
            </c:numRef>
          </c:val>
          <c:smooth val="1"/>
          <c:extLst>
            <c:ext xmlns:c16="http://schemas.microsoft.com/office/drawing/2014/chart" uri="{C3380CC4-5D6E-409C-BE32-E72D297353CC}">
              <c16:uniqueId val="{00000002-668D-4458-B4F9-AD74CAC93DBE}"/>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a:ea typeface="Arial" panose="020B0604020202020204"/>
                <a:cs typeface="Arial" panose="020B0604020202020204"/>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a:ea typeface="Arial" panose="020B0604020202020204"/>
                <a:cs typeface="Arial" panose="020B0604020202020204"/>
              </a:defRPr>
            </a:pPr>
            <a:endParaRPr lang="zh-CN"/>
          </a:p>
        </c:txPr>
        <c:crossAx val="1077712256"/>
        <c:crosses val="autoZero"/>
        <c:crossBetween val="between"/>
      </c:valAx>
      <c:dateAx>
        <c:axId val="1864283520"/>
        <c:scaling>
          <c:orientation val="minMax"/>
        </c:scaling>
        <c:delete val="1"/>
        <c:axPos val="b"/>
        <c:numFmt formatCode="yyyy/m/d" sourceLinked="1"/>
        <c:majorTickMark val="out"/>
        <c:minorTickMark val="none"/>
        <c:tickLblPos val="nextTo"/>
        <c:crossAx val="1299474400"/>
        <c:crosses val="autoZero"/>
        <c:auto val="1"/>
        <c:lblOffset val="100"/>
        <c:baseTimeUnit val="days"/>
      </c:dateAx>
      <c:valAx>
        <c:axId val="1299474400"/>
        <c:scaling>
          <c:orientation val="minMax"/>
          <c:min val="100"/>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864283520"/>
        <c:crosses val="max"/>
        <c:crossBetween val="between"/>
      </c:valAx>
      <c:spPr>
        <a:noFill/>
        <a:ln w="25400">
          <a:noFill/>
        </a:ln>
        <a:effectLst/>
      </c:spPr>
    </c:plotArea>
    <c:legend>
      <c:legendPos val="b"/>
      <c:overlay val="0"/>
      <c:spPr>
        <a:noFill/>
        <a:ln w="25400">
          <a:noFill/>
        </a:ln>
        <a:effectLst/>
      </c:spPr>
      <c:txPr>
        <a:bodyPr rot="0" spcFirstLastPara="1" vertOverflow="ellipsis" vert="horz" wrap="square" anchor="ctr" anchorCtr="1"/>
        <a:lstStyle/>
        <a:p>
          <a:pPr>
            <a:defRPr lang="zh-CN" sz="700" b="0" i="0" u="none" strike="noStrike" kern="1200" baseline="0">
              <a:solidFill>
                <a:schemeClr val="tx1">
                  <a:lumMod val="65000"/>
                  <a:lumOff val="35000"/>
                </a:schemeClr>
              </a:solidFill>
              <a:latin typeface="楷体_GB2312" panose="02010609030101010101" pitchFamily="49" charset="-122"/>
              <a:ea typeface="楷体_GB2312" panose="02010609030101010101" pitchFamily="49" charset="-122"/>
              <a:cs typeface="楷体_GB2312" panose="02010609030101010101" pitchFamily="49" charset="-122"/>
            </a:defRPr>
          </a:pPr>
          <a:endParaRPr lang="zh-CN"/>
        </a:p>
      </c:txPr>
    </c:legend>
    <c:plotVisOnly val="1"/>
    <c:dispBlanksAs val="span"/>
    <c:showDLblsOverMax val="0"/>
  </c:chart>
  <c:spPr>
    <a:noFill/>
    <a:ln w="25400" cap="flat" cmpd="sng" algn="ctr">
      <a:noFill/>
      <a:round/>
    </a:ln>
    <a:effectLst/>
  </c:spPr>
  <c:txPr>
    <a:bodyPr/>
    <a:lstStyle/>
    <a:p>
      <a:pPr>
        <a:defRPr lang="zh-CN" sz="700">
          <a:latin typeface="楷体_GB2312" panose="02010609030101010101" pitchFamily="49" charset="-122"/>
          <a:ea typeface="楷体_GB2312" panose="02010609030101010101" pitchFamily="49" charset="-122"/>
          <a:cs typeface="楷体_GB2312" panose="02010609030101010101" pitchFamily="49" charset="-122"/>
        </a:defRPr>
      </a:pPr>
      <a:endParaRPr lang="zh-CN"/>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057270337028801E-2"/>
          <c:y val="4.8103125744440998E-2"/>
          <c:w val="0.89889630783208796"/>
          <c:h val="0.76161713366873895"/>
        </c:manualLayout>
      </c:layout>
      <c:lineChart>
        <c:grouping val="standard"/>
        <c:varyColors val="0"/>
        <c:ser>
          <c:idx val="0"/>
          <c:order val="0"/>
          <c:tx>
            <c:strRef>
              <c:f>'[1]图3、表1、3、4、6、7、8'!$B$16</c:f>
              <c:strCache>
                <c:ptCount val="1"/>
                <c:pt idx="0">
                  <c:v> AAA等级煤炭债信用利差（左轴；BP） </c:v>
                </c:pt>
              </c:strCache>
            </c:strRef>
          </c:tx>
          <c:spPr>
            <a:ln w="28575" cap="rnd">
              <a:solidFill>
                <a:srgbClr val="000080"/>
              </a:solidFill>
              <a:prstDash val="solid"/>
              <a:round/>
            </a:ln>
            <a:effectLst/>
          </c:spPr>
          <c:marker>
            <c:symbol val="none"/>
          </c:marker>
          <c:cat>
            <c:numRef>
              <c:f>'[1]图3、表1、3、4、6、7、8'!$A$17:$A$1997</c:f>
              <c:numCache>
                <c:formatCode>yyyy/m/d</c:formatCode>
                <c:ptCount val="1981"/>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numCache>
            </c:numRef>
          </c:cat>
          <c:val>
            <c:numRef>
              <c:f>'[1]图3、表1、3、4、6、7、8'!$B$17:$B$1997</c:f>
              <c:numCache>
                <c:formatCode>_(* #,##0.00_);_(* \(#,##0.00\);_(* "-"??_);_(@_)</c:formatCode>
                <c:ptCount val="1981"/>
                <c:pt idx="0">
                  <c:v>172.92787397260301</c:v>
                </c:pt>
                <c:pt idx="1">
                  <c:v>167.229231931979</c:v>
                </c:pt>
                <c:pt idx="2">
                  <c:v>172.56326575342499</c:v>
                </c:pt>
                <c:pt idx="3">
                  <c:v>210.54728678744999</c:v>
                </c:pt>
                <c:pt idx="4">
                  <c:v>225.563027839152</c:v>
                </c:pt>
                <c:pt idx="5">
                  <c:v>259.23951657092402</c:v>
                </c:pt>
                <c:pt idx="6">
                  <c:v>243.11797083517499</c:v>
                </c:pt>
                <c:pt idx="7">
                  <c:v>201.200954180444</c:v>
                </c:pt>
                <c:pt idx="8">
                  <c:v>176.43152792413099</c:v>
                </c:pt>
                <c:pt idx="9">
                  <c:v>165.086743940991</c:v>
                </c:pt>
                <c:pt idx="10">
                  <c:v>180.40153018772199</c:v>
                </c:pt>
                <c:pt idx="11">
                  <c:v>189.443162861492</c:v>
                </c:pt>
                <c:pt idx="12">
                  <c:v>168.68664187866901</c:v>
                </c:pt>
                <c:pt idx="13">
                  <c:v>167.71422113502899</c:v>
                </c:pt>
                <c:pt idx="14">
                  <c:v>159.75002935420699</c:v>
                </c:pt>
                <c:pt idx="15">
                  <c:v>167.70328200283399</c:v>
                </c:pt>
                <c:pt idx="16">
                  <c:v>175.11098630136999</c:v>
                </c:pt>
                <c:pt idx="17">
                  <c:v>132.517143614671</c:v>
                </c:pt>
                <c:pt idx="18">
                  <c:v>117.397081430746</c:v>
                </c:pt>
                <c:pt idx="19">
                  <c:v>118.383766402307</c:v>
                </c:pt>
                <c:pt idx="20">
                  <c:v>96.143779379956797</c:v>
                </c:pt>
                <c:pt idx="21">
                  <c:v>93.362356164383499</c:v>
                </c:pt>
                <c:pt idx="22">
                  <c:v>116.66376232876701</c:v>
                </c:pt>
                <c:pt idx="23">
                  <c:v>108.906613765453</c:v>
                </c:pt>
                <c:pt idx="24">
                  <c:v>119.428818094935</c:v>
                </c:pt>
                <c:pt idx="25">
                  <c:v>119.54303622526599</c:v>
                </c:pt>
                <c:pt idx="26">
                  <c:v>112.07993542074399</c:v>
                </c:pt>
                <c:pt idx="27">
                  <c:v>108.51214984624001</c:v>
                </c:pt>
                <c:pt idx="28">
                  <c:v>119.044741438356</c:v>
                </c:pt>
                <c:pt idx="29">
                  <c:v>136.70179647749501</c:v>
                </c:pt>
                <c:pt idx="30">
                  <c:v>113.74081111696501</c:v>
                </c:pt>
                <c:pt idx="31">
                  <c:v>117.466883686177</c:v>
                </c:pt>
                <c:pt idx="32">
                  <c:v>116.910823385519</c:v>
                </c:pt>
                <c:pt idx="33">
                  <c:v>118.937721383794</c:v>
                </c:pt>
                <c:pt idx="34">
                  <c:v>113.22194868449699</c:v>
                </c:pt>
                <c:pt idx="35">
                  <c:v>132.09583354088801</c:v>
                </c:pt>
                <c:pt idx="36">
                  <c:v>126.624498547115</c:v>
                </c:pt>
                <c:pt idx="37">
                  <c:v>115.21607186817501</c:v>
                </c:pt>
                <c:pt idx="38">
                  <c:v>118.89552511415501</c:v>
                </c:pt>
                <c:pt idx="39">
                  <c:v>104.67015303326799</c:v>
                </c:pt>
                <c:pt idx="40">
                  <c:v>87.166929191587897</c:v>
                </c:pt>
                <c:pt idx="41">
                  <c:v>104.214161252446</c:v>
                </c:pt>
                <c:pt idx="42">
                  <c:v>103.025812071918</c:v>
                </c:pt>
                <c:pt idx="43">
                  <c:v>86.978841728134896</c:v>
                </c:pt>
                <c:pt idx="44">
                  <c:v>87.429729452054801</c:v>
                </c:pt>
                <c:pt idx="45">
                  <c:v>83.911916011677505</c:v>
                </c:pt>
                <c:pt idx="46">
                  <c:v>85.971622091759102</c:v>
                </c:pt>
                <c:pt idx="47">
                  <c:v>99.394302239617303</c:v>
                </c:pt>
                <c:pt idx="48">
                  <c:v>85.975158512720199</c:v>
                </c:pt>
                <c:pt idx="49">
                  <c:v>83.805817498895294</c:v>
                </c:pt>
                <c:pt idx="50">
                  <c:v>111.843192941723</c:v>
                </c:pt>
                <c:pt idx="51">
                  <c:v>130.064718851924</c:v>
                </c:pt>
                <c:pt idx="52">
                  <c:v>114.065435035284</c:v>
                </c:pt>
                <c:pt idx="53">
                  <c:v>128.93056659056299</c:v>
                </c:pt>
                <c:pt idx="54">
                  <c:v>116.529645614659</c:v>
                </c:pt>
                <c:pt idx="55">
                  <c:v>108.36225812840399</c:v>
                </c:pt>
                <c:pt idx="56">
                  <c:v>112.28807582032501</c:v>
                </c:pt>
                <c:pt idx="57">
                  <c:v>120.251360193392</c:v>
                </c:pt>
                <c:pt idx="58">
                  <c:v>147.022754506128</c:v>
                </c:pt>
                <c:pt idx="59">
                  <c:v>186.39677004566201</c:v>
                </c:pt>
                <c:pt idx="60">
                  <c:v>169.933160742154</c:v>
                </c:pt>
                <c:pt idx="61">
                  <c:v>177.72623107426099</c:v>
                </c:pt>
                <c:pt idx="62">
                  <c:v>208.254362328767</c:v>
                </c:pt>
                <c:pt idx="63">
                  <c:v>223.98339965753399</c:v>
                </c:pt>
                <c:pt idx="64">
                  <c:v>216.84449450363601</c:v>
                </c:pt>
                <c:pt idx="65">
                  <c:v>218.35801716454901</c:v>
                </c:pt>
                <c:pt idx="66">
                  <c:v>204.909239073712</c:v>
                </c:pt>
                <c:pt idx="67">
                  <c:v>158.365570991136</c:v>
                </c:pt>
                <c:pt idx="68">
                  <c:v>166.74175523106999</c:v>
                </c:pt>
                <c:pt idx="69">
                  <c:v>154.78578795662099</c:v>
                </c:pt>
                <c:pt idx="70">
                  <c:v>145.23840331928301</c:v>
                </c:pt>
                <c:pt idx="71">
                  <c:v>141.38620765587001</c:v>
                </c:pt>
                <c:pt idx="72">
                  <c:v>110.411806711072</c:v>
                </c:pt>
                <c:pt idx="73">
                  <c:v>103.70559758703</c:v>
                </c:pt>
                <c:pt idx="74">
                  <c:v>110.23194199679099</c:v>
                </c:pt>
                <c:pt idx="75">
                  <c:v>80.249661777185196</c:v>
                </c:pt>
                <c:pt idx="76">
                  <c:v>72.922645193138294</c:v>
                </c:pt>
                <c:pt idx="77">
                  <c:v>76.346505527517493</c:v>
                </c:pt>
                <c:pt idx="78">
                  <c:v>68.466385536221097</c:v>
                </c:pt>
                <c:pt idx="79">
                  <c:v>71.151836262600199</c:v>
                </c:pt>
                <c:pt idx="80">
                  <c:v>69.066874475817698</c:v>
                </c:pt>
                <c:pt idx="81">
                  <c:v>69.872023359769301</c:v>
                </c:pt>
                <c:pt idx="82">
                  <c:v>93.685281779348898</c:v>
                </c:pt>
                <c:pt idx="83">
                  <c:v>141.61296415039399</c:v>
                </c:pt>
                <c:pt idx="84">
                  <c:v>121.10978730299</c:v>
                </c:pt>
                <c:pt idx="85">
                  <c:v>86.1084640410959</c:v>
                </c:pt>
                <c:pt idx="86">
                  <c:v>82.914149863013705</c:v>
                </c:pt>
                <c:pt idx="87">
                  <c:v>73.238301641123002</c:v>
                </c:pt>
                <c:pt idx="88">
                  <c:v>76.783953646049596</c:v>
                </c:pt>
                <c:pt idx="89">
                  <c:v>86.472054361932194</c:v>
                </c:pt>
                <c:pt idx="90">
                  <c:v>84.692077865897602</c:v>
                </c:pt>
                <c:pt idx="91">
                  <c:v>79.679742932089795</c:v>
                </c:pt>
                <c:pt idx="92">
                  <c:v>77.939393179831001</c:v>
                </c:pt>
                <c:pt idx="93">
                  <c:v>81.721412124745001</c:v>
                </c:pt>
                <c:pt idx="94">
                  <c:v>81.900220475847206</c:v>
                </c:pt>
                <c:pt idx="95">
                  <c:v>75.398241961067001</c:v>
                </c:pt>
                <c:pt idx="96">
                  <c:v>72.160544934517603</c:v>
                </c:pt>
                <c:pt idx="97">
                  <c:v>67.505534975225899</c:v>
                </c:pt>
                <c:pt idx="98">
                  <c:v>71.728533809384999</c:v>
                </c:pt>
              </c:numCache>
            </c:numRef>
          </c:val>
          <c:smooth val="1"/>
          <c:extLst>
            <c:ext xmlns:c16="http://schemas.microsoft.com/office/drawing/2014/chart" uri="{C3380CC4-5D6E-409C-BE32-E72D297353CC}">
              <c16:uniqueId val="{00000000-7045-4468-B426-8620DD449A4B}"/>
            </c:ext>
          </c:extLst>
        </c:ser>
        <c:ser>
          <c:idx val="2"/>
          <c:order val="1"/>
          <c:tx>
            <c:strRef>
              <c:f>'[1]图3、表1、3、4、6、7、8'!$E$16</c:f>
              <c:strCache>
                <c:ptCount val="1"/>
                <c:pt idx="0">
                  <c:v>煤炭行业信用利差（左轴；BP）</c:v>
                </c:pt>
              </c:strCache>
            </c:strRef>
          </c:tx>
          <c:spPr>
            <a:ln w="28575" cap="rnd">
              <a:solidFill>
                <a:srgbClr val="3366FF"/>
              </a:solidFill>
              <a:prstDash val="solid"/>
              <a:round/>
            </a:ln>
            <a:effectLst/>
          </c:spPr>
          <c:marker>
            <c:symbol val="none"/>
          </c:marker>
          <c:cat>
            <c:numRef>
              <c:f>'[1]图3、表1、3、4、6、7、8'!$A$17:$A$1997</c:f>
              <c:numCache>
                <c:formatCode>yyyy/m/d</c:formatCode>
                <c:ptCount val="1981"/>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numCache>
            </c:numRef>
          </c:cat>
          <c:val>
            <c:numRef>
              <c:f>'[1]图3、表1、3、4、6、7、8'!$E$17:$E$1997</c:f>
              <c:numCache>
                <c:formatCode>_(* #,##0.00_);_(* \(#,##0.00\);_(* "-"??_);_(@_)</c:formatCode>
                <c:ptCount val="1981"/>
                <c:pt idx="0">
                  <c:v>263.73265974370298</c:v>
                </c:pt>
                <c:pt idx="1">
                  <c:v>261.84367739726002</c:v>
                </c:pt>
                <c:pt idx="2">
                  <c:v>267.81939543379002</c:v>
                </c:pt>
                <c:pt idx="3">
                  <c:v>308.64553721461198</c:v>
                </c:pt>
                <c:pt idx="4">
                  <c:v>319.04660462919202</c:v>
                </c:pt>
                <c:pt idx="5">
                  <c:v>340.91081095890399</c:v>
                </c:pt>
                <c:pt idx="6">
                  <c:v>323.664096665805</c:v>
                </c:pt>
                <c:pt idx="7">
                  <c:v>295.34253129196901</c:v>
                </c:pt>
                <c:pt idx="8">
                  <c:v>267.20547537161201</c:v>
                </c:pt>
                <c:pt idx="9">
                  <c:v>253.746489155251</c:v>
                </c:pt>
                <c:pt idx="10">
                  <c:v>265.060523401826</c:v>
                </c:pt>
                <c:pt idx="11">
                  <c:v>275.23367421083998</c:v>
                </c:pt>
                <c:pt idx="12">
                  <c:v>256.17724336928001</c:v>
                </c:pt>
                <c:pt idx="13">
                  <c:v>257.74581929466598</c:v>
                </c:pt>
                <c:pt idx="14">
                  <c:v>246.53650996264</c:v>
                </c:pt>
                <c:pt idx="15">
                  <c:v>244.70215546352301</c:v>
                </c:pt>
                <c:pt idx="16">
                  <c:v>250.52052656197799</c:v>
                </c:pt>
                <c:pt idx="17">
                  <c:v>206.884721668742</c:v>
                </c:pt>
                <c:pt idx="18">
                  <c:v>183.662180039139</c:v>
                </c:pt>
                <c:pt idx="19">
                  <c:v>178.22051410153099</c:v>
                </c:pt>
                <c:pt idx="20">
                  <c:v>159.82990042149601</c:v>
                </c:pt>
                <c:pt idx="21">
                  <c:v>161.103669682088</c:v>
                </c:pt>
                <c:pt idx="22">
                  <c:v>178.08582242516499</c:v>
                </c:pt>
                <c:pt idx="23">
                  <c:v>166.75676886675001</c:v>
                </c:pt>
                <c:pt idx="24">
                  <c:v>173.02616246094701</c:v>
                </c:pt>
                <c:pt idx="25">
                  <c:v>149.87725258351401</c:v>
                </c:pt>
                <c:pt idx="26">
                  <c:v>137.85478216932401</c:v>
                </c:pt>
                <c:pt idx="27">
                  <c:v>139.731063926941</c:v>
                </c:pt>
                <c:pt idx="28">
                  <c:v>149.432944733113</c:v>
                </c:pt>
                <c:pt idx="29">
                  <c:v>167.77242749173399</c:v>
                </c:pt>
                <c:pt idx="30">
                  <c:v>145.59425129126399</c:v>
                </c:pt>
                <c:pt idx="31">
                  <c:v>146.764488441781</c:v>
                </c:pt>
                <c:pt idx="32">
                  <c:v>146.15539554794501</c:v>
                </c:pt>
                <c:pt idx="33">
                  <c:v>148.78985864601901</c:v>
                </c:pt>
                <c:pt idx="34">
                  <c:v>141.65996964087401</c:v>
                </c:pt>
                <c:pt idx="35">
                  <c:v>157.32060748858399</c:v>
                </c:pt>
                <c:pt idx="36">
                  <c:v>150.993655159817</c:v>
                </c:pt>
                <c:pt idx="37">
                  <c:v>138.394694415174</c:v>
                </c:pt>
                <c:pt idx="38">
                  <c:v>141.71061152089899</c:v>
                </c:pt>
                <c:pt idx="39">
                  <c:v>121.57700983491399</c:v>
                </c:pt>
                <c:pt idx="40">
                  <c:v>98.953147874956102</c:v>
                </c:pt>
                <c:pt idx="41">
                  <c:v>118.34796136283801</c:v>
                </c:pt>
                <c:pt idx="42">
                  <c:v>121.598063165906</c:v>
                </c:pt>
                <c:pt idx="43">
                  <c:v>106.311025175861</c:v>
                </c:pt>
                <c:pt idx="44">
                  <c:v>107.332845937324</c:v>
                </c:pt>
                <c:pt idx="45">
                  <c:v>103.38434637964799</c:v>
                </c:pt>
                <c:pt idx="46">
                  <c:v>105.28462214611901</c:v>
                </c:pt>
                <c:pt idx="47">
                  <c:v>118.679847412481</c:v>
                </c:pt>
                <c:pt idx="48">
                  <c:v>104.661973363775</c:v>
                </c:pt>
                <c:pt idx="49">
                  <c:v>102.51256685317399</c:v>
                </c:pt>
                <c:pt idx="50">
                  <c:v>131.64059843444201</c:v>
                </c:pt>
                <c:pt idx="51">
                  <c:v>148.72302027397299</c:v>
                </c:pt>
                <c:pt idx="52">
                  <c:v>130.16060554970099</c:v>
                </c:pt>
                <c:pt idx="53">
                  <c:v>142.092709719504</c:v>
                </c:pt>
                <c:pt idx="54">
                  <c:v>126.590623056795</c:v>
                </c:pt>
                <c:pt idx="55">
                  <c:v>115.73151290555199</c:v>
                </c:pt>
                <c:pt idx="56">
                  <c:v>117.29466572518</c:v>
                </c:pt>
                <c:pt idx="57">
                  <c:v>124.711038211968</c:v>
                </c:pt>
                <c:pt idx="58">
                  <c:v>154.96766865431101</c:v>
                </c:pt>
                <c:pt idx="59">
                  <c:v>191.43186004291101</c:v>
                </c:pt>
                <c:pt idx="60">
                  <c:v>174.665875295229</c:v>
                </c:pt>
                <c:pt idx="61">
                  <c:v>181.93906784083501</c:v>
                </c:pt>
                <c:pt idx="62">
                  <c:v>210.75283405977601</c:v>
                </c:pt>
                <c:pt idx="63">
                  <c:v>227.19250529265301</c:v>
                </c:pt>
                <c:pt idx="64">
                  <c:v>219.70970417115601</c:v>
                </c:pt>
                <c:pt idx="65">
                  <c:v>218.808641400304</c:v>
                </c:pt>
                <c:pt idx="66">
                  <c:v>204.15695098934501</c:v>
                </c:pt>
                <c:pt idx="67">
                  <c:v>159.073808834847</c:v>
                </c:pt>
                <c:pt idx="68">
                  <c:v>167.69780562364801</c:v>
                </c:pt>
                <c:pt idx="69">
                  <c:v>154.92353863013699</c:v>
                </c:pt>
                <c:pt idx="70">
                  <c:v>145.20847932637901</c:v>
                </c:pt>
                <c:pt idx="71">
                  <c:v>141.67376149706499</c:v>
                </c:pt>
                <c:pt idx="72">
                  <c:v>111.855764479692</c:v>
                </c:pt>
                <c:pt idx="73">
                  <c:v>105.048956981495</c:v>
                </c:pt>
                <c:pt idx="74">
                  <c:v>109.97079549036199</c:v>
                </c:pt>
                <c:pt idx="75">
                  <c:v>83.105817666509296</c:v>
                </c:pt>
                <c:pt idx="76">
                  <c:v>75.778279740447005</c:v>
                </c:pt>
                <c:pt idx="77">
                  <c:v>79.054552979744798</c:v>
                </c:pt>
                <c:pt idx="78">
                  <c:v>71.250633982215803</c:v>
                </c:pt>
                <c:pt idx="79">
                  <c:v>73.985587407314299</c:v>
                </c:pt>
                <c:pt idx="80">
                  <c:v>72.233171029431702</c:v>
                </c:pt>
                <c:pt idx="81">
                  <c:v>73.032110427732803</c:v>
                </c:pt>
                <c:pt idx="82">
                  <c:v>96.461065353881295</c:v>
                </c:pt>
                <c:pt idx="83">
                  <c:v>144.421063974015</c:v>
                </c:pt>
                <c:pt idx="84">
                  <c:v>123.908173515982</c:v>
                </c:pt>
                <c:pt idx="85">
                  <c:v>88.476198904109594</c:v>
                </c:pt>
                <c:pt idx="86">
                  <c:v>85.068890937829295</c:v>
                </c:pt>
                <c:pt idx="87">
                  <c:v>75.497761774298795</c:v>
                </c:pt>
                <c:pt idx="88">
                  <c:v>79.183905971538806</c:v>
                </c:pt>
                <c:pt idx="89">
                  <c:v>88.892348554033504</c:v>
                </c:pt>
                <c:pt idx="90">
                  <c:v>87.100893593468996</c:v>
                </c:pt>
                <c:pt idx="91">
                  <c:v>82.123283477774706</c:v>
                </c:pt>
                <c:pt idx="92">
                  <c:v>80.457011741683004</c:v>
                </c:pt>
                <c:pt idx="93">
                  <c:v>84.311283477774694</c:v>
                </c:pt>
                <c:pt idx="94">
                  <c:v>84.394477791614804</c:v>
                </c:pt>
                <c:pt idx="95">
                  <c:v>77.875788017157902</c:v>
                </c:pt>
                <c:pt idx="96">
                  <c:v>74.6812325883201</c:v>
                </c:pt>
                <c:pt idx="97">
                  <c:v>69.953652641878705</c:v>
                </c:pt>
                <c:pt idx="98">
                  <c:v>74.111638663684602</c:v>
                </c:pt>
              </c:numCache>
            </c:numRef>
          </c:val>
          <c:smooth val="1"/>
          <c:extLst>
            <c:ext xmlns:c16="http://schemas.microsoft.com/office/drawing/2014/chart" uri="{C3380CC4-5D6E-409C-BE32-E72D297353CC}">
              <c16:uniqueId val="{00000001-7045-4468-B426-8620DD449A4B}"/>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'[1]图3、表1、3、4、6、7、8'!$F$16</c:f>
              <c:strCache>
                <c:ptCount val="1"/>
                <c:pt idx="0">
                  <c:v>秦皇岛港:平仓价:动力末煤(Q5500):山西产（右轴；元/吨）</c:v>
                </c:pt>
              </c:strCache>
            </c:strRef>
          </c:tx>
          <c:spPr>
            <a:ln w="28575" cap="rnd">
              <a:solidFill>
                <a:srgbClr val="00CCFF"/>
              </a:solidFill>
              <a:prstDash val="solid"/>
              <a:round/>
            </a:ln>
            <a:effectLst/>
          </c:spPr>
          <c:marker>
            <c:symbol val="none"/>
          </c:marker>
          <c:cat>
            <c:numRef>
              <c:f>'[1]图3、表1、3、4、6、7、8'!$A$17:$A$1997</c:f>
              <c:numCache>
                <c:formatCode>yyyy/m/d</c:formatCode>
                <c:ptCount val="1981"/>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numCache>
            </c:numRef>
          </c:cat>
          <c:val>
            <c:numRef>
              <c:f>'[1]图3、表1、3、4、6、7、8'!$F$17:$F$1997</c:f>
              <c:numCache>
                <c:formatCode>_(* #,##0.00_);_(* \(#,##0.00\);_(* "-"??_);_(@_)</c:formatCode>
                <c:ptCount val="1981"/>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7">
                  <c:v>#N/A</c:v>
                </c:pt>
                <c:pt idx="98">
                  <c:v>#N/A</c:v>
                </c:pt>
              </c:numCache>
            </c:numRef>
          </c:val>
          <c:smooth val="1"/>
          <c:extLst>
            <c:ext xmlns:c16="http://schemas.microsoft.com/office/drawing/2014/chart" uri="{C3380CC4-5D6E-409C-BE32-E72D297353CC}">
              <c16:uniqueId val="{00000002-7045-4468-B426-8620DD449A4B}"/>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quot;年&quot;m&quot;月&quot;;@"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077712256"/>
        <c:crosses val="autoZero"/>
        <c:crossBetween val="between"/>
      </c:valAx>
      <c:dateAx>
        <c:axId val="1864283520"/>
        <c:scaling>
          <c:orientation val="minMax"/>
        </c:scaling>
        <c:delete val="1"/>
        <c:axPos val="b"/>
        <c:numFmt formatCode="yyyy/m/d" sourceLinked="1"/>
        <c:majorTickMark val="out"/>
        <c:minorTickMark val="none"/>
        <c:tickLblPos val="nextTo"/>
        <c:crossAx val="1299474400"/>
        <c:crosses val="autoZero"/>
        <c:auto val="1"/>
        <c:lblOffset val="100"/>
        <c:baseTimeUnit val="days"/>
      </c:dateAx>
      <c:valAx>
        <c:axId val="1299474400"/>
        <c:scaling>
          <c:orientation val="minMax"/>
          <c:min val="100"/>
        </c:scaling>
        <c:delete val="0"/>
        <c:axPos val="r"/>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864283520"/>
        <c:crosses val="max"/>
        <c:crossBetween val="between"/>
      </c:valAx>
      <c:spPr>
        <a:noFill/>
        <a:ln w="25400">
          <a:noFill/>
        </a:ln>
        <a:effectLst/>
      </c:spPr>
    </c:plotArea>
    <c:legend>
      <c:legendPos val="t"/>
      <c:overlay val="0"/>
      <c:spPr>
        <a:noFill/>
        <a:ln w="25400">
          <a:noFill/>
        </a:ln>
        <a:effectLst/>
      </c:spPr>
      <c:txPr>
        <a:bodyPr rot="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legend>
    <c:plotVisOnly val="1"/>
    <c:dispBlanksAs val="span"/>
    <c:showDLblsOverMax val="0"/>
  </c:chart>
  <c:spPr>
    <a:noFill/>
    <a:ln w="25400" cap="flat" cmpd="sng" algn="ctr">
      <a:noFill/>
      <a:round/>
    </a:ln>
    <a:effectLst/>
  </c:spPr>
  <c:txPr>
    <a:bodyPr/>
    <a:lstStyle/>
    <a:p>
      <a:pPr>
        <a:defRPr lang="zh-CN" sz="700" baseline="0">
          <a:latin typeface="Arial" panose="020B0604020202020204" pitchFamily="34" charset="0"/>
          <a:ea typeface="楷体_GB2312" panose="02010609030101010101" pitchFamily="49" charset="-122"/>
          <a:cs typeface="楷体_GB2312" panose="02010609030101010101" pitchFamily="49"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057270337028773E-2"/>
          <c:y val="4.8103125744441047E-2"/>
          <c:w val="0.91262732583204675"/>
          <c:h val="0.78817071534226346"/>
        </c:manualLayout>
      </c:layout>
      <c:lineChart>
        <c:grouping val="standard"/>
        <c:varyColors val="0"/>
        <c:ser>
          <c:idx val="0"/>
          <c:order val="0"/>
          <c:tx>
            <c:strRef>
              <c:f>'图3、表1、3、4、6、7、8'!$B$16</c:f>
              <c:strCache>
                <c:ptCount val="1"/>
                <c:pt idx="0">
                  <c:v> AAA等级煤炭债信用利差（左轴；BP） </c:v>
                </c:pt>
              </c:strCache>
            </c:strRef>
          </c:tx>
          <c:spPr>
            <a:ln w="28575" cap="rnd">
              <a:solidFill>
                <a:srgbClr val="000080"/>
              </a:solidFill>
              <a:prstDash val="solid"/>
              <a:round/>
            </a:ln>
            <a:effectLst/>
          </c:spPr>
          <c:marker>
            <c:symbol val="none"/>
          </c:marker>
          <c:cat>
            <c:numRef>
              <c:f>'图3、表1、3、4、6、7、8'!$A$17:$A$1996</c:f>
              <c:numCache>
                <c:formatCode>m/d/yyyy</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pt idx="99">
                  <c:v>45177</c:v>
                </c:pt>
                <c:pt idx="100">
                  <c:v>45184</c:v>
                </c:pt>
                <c:pt idx="101">
                  <c:v>45191</c:v>
                </c:pt>
              </c:numCache>
            </c:numRef>
          </c:cat>
          <c:val>
            <c:numRef>
              <c:f>'图3、表1、3、4、6、7、8'!$B$17:$B$1996</c:f>
              <c:numCache>
                <c:formatCode>_(* #,##0.00_);_(* \(#,##0.00\);_(* "-"??_);_(@_)</c:formatCode>
                <c:ptCount val="1980"/>
                <c:pt idx="0">
                  <c:v>172.92787397260278</c:v>
                </c:pt>
                <c:pt idx="1">
                  <c:v>167.2292319319792</c:v>
                </c:pt>
                <c:pt idx="2">
                  <c:v>172.5632657534247</c:v>
                </c:pt>
                <c:pt idx="3">
                  <c:v>210.54728678745025</c:v>
                </c:pt>
                <c:pt idx="4">
                  <c:v>225.5630278391516</c:v>
                </c:pt>
                <c:pt idx="5">
                  <c:v>259.23951657092351</c:v>
                </c:pt>
                <c:pt idx="6">
                  <c:v>243.11797083517453</c:v>
                </c:pt>
                <c:pt idx="7">
                  <c:v>201.20095418044406</c:v>
                </c:pt>
                <c:pt idx="8">
                  <c:v>176.43152792413062</c:v>
                </c:pt>
                <c:pt idx="9">
                  <c:v>165.08674394099052</c:v>
                </c:pt>
                <c:pt idx="10">
                  <c:v>180.40153018772193</c:v>
                </c:pt>
                <c:pt idx="11">
                  <c:v>189.44316286149166</c:v>
                </c:pt>
                <c:pt idx="12">
                  <c:v>168.68664187866929</c:v>
                </c:pt>
                <c:pt idx="13">
                  <c:v>167.71422113502939</c:v>
                </c:pt>
                <c:pt idx="14">
                  <c:v>159.75002935420747</c:v>
                </c:pt>
                <c:pt idx="15">
                  <c:v>167.70328200283419</c:v>
                </c:pt>
                <c:pt idx="16">
                  <c:v>175.11098630136985</c:v>
                </c:pt>
                <c:pt idx="17">
                  <c:v>132.51714361467083</c:v>
                </c:pt>
                <c:pt idx="18">
                  <c:v>117.39708143074576</c:v>
                </c:pt>
                <c:pt idx="19">
                  <c:v>118.38376640230715</c:v>
                </c:pt>
                <c:pt idx="20">
                  <c:v>96.143779379956754</c:v>
                </c:pt>
                <c:pt idx="21">
                  <c:v>93.362356164383527</c:v>
                </c:pt>
                <c:pt idx="22">
                  <c:v>116.66376232876715</c:v>
                </c:pt>
                <c:pt idx="23">
                  <c:v>108.9066137654527</c:v>
                </c:pt>
                <c:pt idx="24">
                  <c:v>119.42881809493468</c:v>
                </c:pt>
                <c:pt idx="25">
                  <c:v>119.54303622526636</c:v>
                </c:pt>
                <c:pt idx="26">
                  <c:v>112.07993542074368</c:v>
                </c:pt>
                <c:pt idx="27">
                  <c:v>108.51214984623986</c:v>
                </c:pt>
                <c:pt idx="28">
                  <c:v>119.04474143835618</c:v>
                </c:pt>
                <c:pt idx="29">
                  <c:v>136.70179647749512</c:v>
                </c:pt>
                <c:pt idx="30">
                  <c:v>113.74081111696525</c:v>
                </c:pt>
                <c:pt idx="31">
                  <c:v>117.46688368617689</c:v>
                </c:pt>
                <c:pt idx="32">
                  <c:v>116.91082338551853</c:v>
                </c:pt>
                <c:pt idx="33">
                  <c:v>118.93772138379383</c:v>
                </c:pt>
                <c:pt idx="34">
                  <c:v>113.22194868449664</c:v>
                </c:pt>
                <c:pt idx="35">
                  <c:v>132.09583354088832</c:v>
                </c:pt>
                <c:pt idx="36">
                  <c:v>126.62449854711502</c:v>
                </c:pt>
                <c:pt idx="37">
                  <c:v>115.21607186817546</c:v>
                </c:pt>
                <c:pt idx="38">
                  <c:v>118.89552511415525</c:v>
                </c:pt>
                <c:pt idx="39">
                  <c:v>104.67015303326814</c:v>
                </c:pt>
                <c:pt idx="40">
                  <c:v>87.166929191587883</c:v>
                </c:pt>
                <c:pt idx="41">
                  <c:v>104.21416125244617</c:v>
                </c:pt>
                <c:pt idx="42">
                  <c:v>103.02581207191784</c:v>
                </c:pt>
                <c:pt idx="43">
                  <c:v>86.978841728134853</c:v>
                </c:pt>
                <c:pt idx="44">
                  <c:v>87.429729452054772</c:v>
                </c:pt>
                <c:pt idx="45">
                  <c:v>83.911916011677533</c:v>
                </c:pt>
                <c:pt idx="46">
                  <c:v>85.971622091759073</c:v>
                </c:pt>
                <c:pt idx="47">
                  <c:v>99.394302239617289</c:v>
                </c:pt>
                <c:pt idx="48">
                  <c:v>85.975158512720185</c:v>
                </c:pt>
                <c:pt idx="49">
                  <c:v>83.805817498895252</c:v>
                </c:pt>
                <c:pt idx="50">
                  <c:v>111.84319294172278</c:v>
                </c:pt>
                <c:pt idx="51">
                  <c:v>130.06471885192437</c:v>
                </c:pt>
                <c:pt idx="52">
                  <c:v>114.06543503528434</c:v>
                </c:pt>
                <c:pt idx="53">
                  <c:v>128.93056659056319</c:v>
                </c:pt>
                <c:pt idx="54">
                  <c:v>116.5296456146593</c:v>
                </c:pt>
                <c:pt idx="55">
                  <c:v>108.36225812840401</c:v>
                </c:pt>
                <c:pt idx="56">
                  <c:v>112.28807582032498</c:v>
                </c:pt>
                <c:pt idx="57">
                  <c:v>120.25136019339241</c:v>
                </c:pt>
                <c:pt idx="58">
                  <c:v>147.02275450612836</c:v>
                </c:pt>
                <c:pt idx="59">
                  <c:v>186.39677004566204</c:v>
                </c:pt>
                <c:pt idx="60">
                  <c:v>169.93316074215369</c:v>
                </c:pt>
                <c:pt idx="61">
                  <c:v>177.72623107426097</c:v>
                </c:pt>
                <c:pt idx="62">
                  <c:v>208.25436232876709</c:v>
                </c:pt>
                <c:pt idx="63">
                  <c:v>223.98339965753422</c:v>
                </c:pt>
                <c:pt idx="64">
                  <c:v>216.84449450363604</c:v>
                </c:pt>
                <c:pt idx="65">
                  <c:v>218.35801716454861</c:v>
                </c:pt>
                <c:pt idx="66">
                  <c:v>204.90923907371157</c:v>
                </c:pt>
                <c:pt idx="67">
                  <c:v>158.36557099113614</c:v>
                </c:pt>
                <c:pt idx="68">
                  <c:v>166.74175523107021</c:v>
                </c:pt>
                <c:pt idx="69">
                  <c:v>154.78578795662105</c:v>
                </c:pt>
                <c:pt idx="70">
                  <c:v>145.23840331928344</c:v>
                </c:pt>
                <c:pt idx="71">
                  <c:v>141.38620765586992</c:v>
                </c:pt>
                <c:pt idx="72">
                  <c:v>110.411806711072</c:v>
                </c:pt>
                <c:pt idx="73">
                  <c:v>103.70559758703028</c:v>
                </c:pt>
                <c:pt idx="74">
                  <c:v>110.23194199679132</c:v>
                </c:pt>
                <c:pt idx="75">
                  <c:v>80.249661777185196</c:v>
                </c:pt>
                <c:pt idx="76">
                  <c:v>72.922645193138337</c:v>
                </c:pt>
                <c:pt idx="77">
                  <c:v>76.346505527517451</c:v>
                </c:pt>
                <c:pt idx="78">
                  <c:v>68.466385536221139</c:v>
                </c:pt>
                <c:pt idx="79">
                  <c:v>71.151836262600156</c:v>
                </c:pt>
                <c:pt idx="80">
                  <c:v>69.066874475817713</c:v>
                </c:pt>
                <c:pt idx="81">
                  <c:v>69.872023359769315</c:v>
                </c:pt>
                <c:pt idx="82">
                  <c:v>93.685281779348941</c:v>
                </c:pt>
                <c:pt idx="83">
                  <c:v>141.61296415039351</c:v>
                </c:pt>
                <c:pt idx="84">
                  <c:v>121.1097873029901</c:v>
                </c:pt>
                <c:pt idx="85">
                  <c:v>86.1084640410959</c:v>
                </c:pt>
                <c:pt idx="86">
                  <c:v>82.914149863013677</c:v>
                </c:pt>
                <c:pt idx="87">
                  <c:v>73.238301641123044</c:v>
                </c:pt>
                <c:pt idx="88">
                  <c:v>76.783953646049554</c:v>
                </c:pt>
                <c:pt idx="89">
                  <c:v>86.472054361932209</c:v>
                </c:pt>
                <c:pt idx="90">
                  <c:v>84.692077865897616</c:v>
                </c:pt>
                <c:pt idx="91">
                  <c:v>79.679742932089795</c:v>
                </c:pt>
                <c:pt idx="92">
                  <c:v>77.939393179830958</c:v>
                </c:pt>
                <c:pt idx="93">
                  <c:v>81.721412124744958</c:v>
                </c:pt>
                <c:pt idx="94">
                  <c:v>81.900220475847178</c:v>
                </c:pt>
                <c:pt idx="95">
                  <c:v>75.398241961067029</c:v>
                </c:pt>
                <c:pt idx="96">
                  <c:v>72.16054493451756</c:v>
                </c:pt>
                <c:pt idx="97">
                  <c:v>67.505534975225885</c:v>
                </c:pt>
                <c:pt idx="98">
                  <c:v>71.728533809385027</c:v>
                </c:pt>
                <c:pt idx="99">
                  <c:v>81.37</c:v>
                </c:pt>
                <c:pt idx="100">
                  <c:v>78.430000000000007</c:v>
                </c:pt>
                <c:pt idx="101">
                  <c:v>75.53</c:v>
                </c:pt>
              </c:numCache>
            </c:numRef>
          </c:val>
          <c:smooth val="1"/>
          <c:extLst>
            <c:ext xmlns:c16="http://schemas.microsoft.com/office/drawing/2014/chart" uri="{C3380CC4-5D6E-409C-BE32-E72D297353CC}">
              <c16:uniqueId val="{00000000-CF73-4DF9-8A2E-FE9ABA20FA66}"/>
            </c:ext>
          </c:extLst>
        </c:ser>
        <c:ser>
          <c:idx val="2"/>
          <c:order val="1"/>
          <c:tx>
            <c:strRef>
              <c:f>'图3、表1、3、4、6、7、8'!$E$16</c:f>
              <c:strCache>
                <c:ptCount val="1"/>
                <c:pt idx="0">
                  <c:v>煤炭行业信用利差（左轴；BP）</c:v>
                </c:pt>
              </c:strCache>
            </c:strRef>
          </c:tx>
          <c:spPr>
            <a:ln w="28575" cap="rnd">
              <a:solidFill>
                <a:srgbClr val="3366FF"/>
              </a:solidFill>
              <a:prstDash val="solid"/>
              <a:round/>
            </a:ln>
            <a:effectLst/>
          </c:spPr>
          <c:marker>
            <c:symbol val="none"/>
          </c:marker>
          <c:cat>
            <c:numRef>
              <c:f>'图3、表1、3、4、6、7、8'!$A$17:$A$1996</c:f>
              <c:numCache>
                <c:formatCode>m/d/yyyy</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pt idx="99">
                  <c:v>45177</c:v>
                </c:pt>
                <c:pt idx="100">
                  <c:v>45184</c:v>
                </c:pt>
                <c:pt idx="101">
                  <c:v>45191</c:v>
                </c:pt>
              </c:numCache>
            </c:numRef>
          </c:cat>
          <c:val>
            <c:numRef>
              <c:f>'图3、表1、3、4、6、7、8'!$E$17:$E$1996</c:f>
              <c:numCache>
                <c:formatCode>_(* #,##0.00_);_(* \(#,##0.00\);_(* "-"??_);_(@_)</c:formatCode>
                <c:ptCount val="1980"/>
                <c:pt idx="0">
                  <c:v>263.73265974370298</c:v>
                </c:pt>
                <c:pt idx="1">
                  <c:v>261.84367739726036</c:v>
                </c:pt>
                <c:pt idx="2">
                  <c:v>267.81939543378996</c:v>
                </c:pt>
                <c:pt idx="3">
                  <c:v>308.64553721461186</c:v>
                </c:pt>
                <c:pt idx="4">
                  <c:v>319.0466046291923</c:v>
                </c:pt>
                <c:pt idx="5">
                  <c:v>340.91081095890399</c:v>
                </c:pt>
                <c:pt idx="6">
                  <c:v>323.66409666580512</c:v>
                </c:pt>
                <c:pt idx="7">
                  <c:v>295.3425312919689</c:v>
                </c:pt>
                <c:pt idx="8">
                  <c:v>267.20547537161178</c:v>
                </c:pt>
                <c:pt idx="9">
                  <c:v>253.7464891552512</c:v>
                </c:pt>
                <c:pt idx="10">
                  <c:v>265.06052340182646</c:v>
                </c:pt>
                <c:pt idx="11">
                  <c:v>275.23367421083981</c:v>
                </c:pt>
                <c:pt idx="12">
                  <c:v>256.17724336928012</c:v>
                </c:pt>
                <c:pt idx="13">
                  <c:v>257.74581929466626</c:v>
                </c:pt>
                <c:pt idx="14">
                  <c:v>246.53650996264014</c:v>
                </c:pt>
                <c:pt idx="15">
                  <c:v>244.70215546352344</c:v>
                </c:pt>
                <c:pt idx="16">
                  <c:v>250.52052656197796</c:v>
                </c:pt>
                <c:pt idx="17">
                  <c:v>206.88472166874226</c:v>
                </c:pt>
                <c:pt idx="18">
                  <c:v>183.66218003913895</c:v>
                </c:pt>
                <c:pt idx="19">
                  <c:v>178.22051410153105</c:v>
                </c:pt>
                <c:pt idx="20">
                  <c:v>159.82990042149635</c:v>
                </c:pt>
                <c:pt idx="21">
                  <c:v>161.10366968208839</c:v>
                </c:pt>
                <c:pt idx="22">
                  <c:v>178.08582242516491</c:v>
                </c:pt>
                <c:pt idx="23">
                  <c:v>166.75676886674972</c:v>
                </c:pt>
                <c:pt idx="24">
                  <c:v>173.02616246094686</c:v>
                </c:pt>
                <c:pt idx="25">
                  <c:v>149.87725258351358</c:v>
                </c:pt>
                <c:pt idx="26">
                  <c:v>137.85478216932407</c:v>
                </c:pt>
                <c:pt idx="27">
                  <c:v>139.73106392694066</c:v>
                </c:pt>
                <c:pt idx="28">
                  <c:v>149.43294473311289</c:v>
                </c:pt>
                <c:pt idx="29">
                  <c:v>167.77242749173357</c:v>
                </c:pt>
                <c:pt idx="30">
                  <c:v>145.5942512912643</c:v>
                </c:pt>
                <c:pt idx="31">
                  <c:v>146.76448844178091</c:v>
                </c:pt>
                <c:pt idx="32">
                  <c:v>146.15539554794518</c:v>
                </c:pt>
                <c:pt idx="33">
                  <c:v>148.78985864601941</c:v>
                </c:pt>
                <c:pt idx="34">
                  <c:v>141.65996964087375</c:v>
                </c:pt>
                <c:pt idx="35">
                  <c:v>157.32060748858444</c:v>
                </c:pt>
                <c:pt idx="36">
                  <c:v>150.99365515981737</c:v>
                </c:pt>
                <c:pt idx="37">
                  <c:v>138.39469441517389</c:v>
                </c:pt>
                <c:pt idx="38">
                  <c:v>141.71061152089916</c:v>
                </c:pt>
                <c:pt idx="39">
                  <c:v>121.57700983491398</c:v>
                </c:pt>
                <c:pt idx="40">
                  <c:v>98.953147874956102</c:v>
                </c:pt>
                <c:pt idx="41">
                  <c:v>118.34796136283808</c:v>
                </c:pt>
                <c:pt idx="42">
                  <c:v>121.59806316590567</c:v>
                </c:pt>
                <c:pt idx="43">
                  <c:v>106.31102517586078</c:v>
                </c:pt>
                <c:pt idx="44">
                  <c:v>107.33284593732409</c:v>
                </c:pt>
                <c:pt idx="45">
                  <c:v>103.38434637964777</c:v>
                </c:pt>
                <c:pt idx="46">
                  <c:v>105.28462214611871</c:v>
                </c:pt>
                <c:pt idx="47">
                  <c:v>118.67984741248094</c:v>
                </c:pt>
                <c:pt idx="48">
                  <c:v>104.66197336377473</c:v>
                </c:pt>
                <c:pt idx="49">
                  <c:v>102.51256685317385</c:v>
                </c:pt>
                <c:pt idx="50">
                  <c:v>131.64059843444227</c:v>
                </c:pt>
                <c:pt idx="51">
                  <c:v>148.72302027397257</c:v>
                </c:pt>
                <c:pt idx="52">
                  <c:v>130.16060554970147</c:v>
                </c:pt>
                <c:pt idx="53">
                  <c:v>142.09270971950423</c:v>
                </c:pt>
                <c:pt idx="54">
                  <c:v>126.59062305679548</c:v>
                </c:pt>
                <c:pt idx="55">
                  <c:v>115.73151290555155</c:v>
                </c:pt>
                <c:pt idx="56">
                  <c:v>117.29466572518004</c:v>
                </c:pt>
                <c:pt idx="57">
                  <c:v>124.7110382119683</c:v>
                </c:pt>
                <c:pt idx="58">
                  <c:v>154.96766865431104</c:v>
                </c:pt>
                <c:pt idx="59">
                  <c:v>191.43186004291132</c:v>
                </c:pt>
                <c:pt idx="60">
                  <c:v>174.66587529522911</c:v>
                </c:pt>
                <c:pt idx="61">
                  <c:v>181.93906784083498</c:v>
                </c:pt>
                <c:pt idx="62">
                  <c:v>210.75283405977578</c:v>
                </c:pt>
                <c:pt idx="63">
                  <c:v>227.19250529265256</c:v>
                </c:pt>
                <c:pt idx="64">
                  <c:v>219.70970417115592</c:v>
                </c:pt>
                <c:pt idx="65">
                  <c:v>218.80864140030442</c:v>
                </c:pt>
                <c:pt idx="66">
                  <c:v>204.15695098934546</c:v>
                </c:pt>
                <c:pt idx="67">
                  <c:v>159.07380883484683</c:v>
                </c:pt>
                <c:pt idx="68">
                  <c:v>167.69780562364809</c:v>
                </c:pt>
                <c:pt idx="69">
                  <c:v>154.92353863013705</c:v>
                </c:pt>
                <c:pt idx="70">
                  <c:v>145.20847932637926</c:v>
                </c:pt>
                <c:pt idx="71">
                  <c:v>141.67376149706456</c:v>
                </c:pt>
                <c:pt idx="72">
                  <c:v>111.85576447969237</c:v>
                </c:pt>
                <c:pt idx="73">
                  <c:v>105.04895698149483</c:v>
                </c:pt>
                <c:pt idx="74">
                  <c:v>109.97079549036246</c:v>
                </c:pt>
                <c:pt idx="75">
                  <c:v>83.105817666509296</c:v>
                </c:pt>
                <c:pt idx="76">
                  <c:v>75.778279740447019</c:v>
                </c:pt>
                <c:pt idx="77">
                  <c:v>79.054552979744798</c:v>
                </c:pt>
                <c:pt idx="78">
                  <c:v>71.250633982215788</c:v>
                </c:pt>
                <c:pt idx="79">
                  <c:v>73.985587407314299</c:v>
                </c:pt>
                <c:pt idx="80">
                  <c:v>72.233171029431702</c:v>
                </c:pt>
                <c:pt idx="81">
                  <c:v>73.032110427732761</c:v>
                </c:pt>
                <c:pt idx="82">
                  <c:v>96.461065353881281</c:v>
                </c:pt>
                <c:pt idx="83">
                  <c:v>144.42106397401503</c:v>
                </c:pt>
                <c:pt idx="84">
                  <c:v>123.90817351598169</c:v>
                </c:pt>
                <c:pt idx="85">
                  <c:v>88.476198904109609</c:v>
                </c:pt>
                <c:pt idx="86">
                  <c:v>85.068890937829266</c:v>
                </c:pt>
                <c:pt idx="87">
                  <c:v>75.49776177429878</c:v>
                </c:pt>
                <c:pt idx="88">
                  <c:v>79.183905971538778</c:v>
                </c:pt>
                <c:pt idx="89">
                  <c:v>88.892348554033475</c:v>
                </c:pt>
                <c:pt idx="90">
                  <c:v>87.100893593468953</c:v>
                </c:pt>
                <c:pt idx="91">
                  <c:v>82.123283477774692</c:v>
                </c:pt>
                <c:pt idx="92">
                  <c:v>80.457011741682962</c:v>
                </c:pt>
                <c:pt idx="93">
                  <c:v>84.311283477774651</c:v>
                </c:pt>
                <c:pt idx="94">
                  <c:v>84.394477791614804</c:v>
                </c:pt>
                <c:pt idx="95">
                  <c:v>77.875788017157859</c:v>
                </c:pt>
                <c:pt idx="96">
                  <c:v>74.681232588320142</c:v>
                </c:pt>
                <c:pt idx="97">
                  <c:v>69.953652641878662</c:v>
                </c:pt>
                <c:pt idx="98">
                  <c:v>74.111638663684644</c:v>
                </c:pt>
                <c:pt idx="99">
                  <c:v>84.69</c:v>
                </c:pt>
                <c:pt idx="100">
                  <c:v>81.67</c:v>
                </c:pt>
                <c:pt idx="101">
                  <c:v>78.62</c:v>
                </c:pt>
              </c:numCache>
            </c:numRef>
          </c:val>
          <c:smooth val="1"/>
          <c:extLst>
            <c:ext xmlns:c16="http://schemas.microsoft.com/office/drawing/2014/chart" uri="{C3380CC4-5D6E-409C-BE32-E72D297353CC}">
              <c16:uniqueId val="{00000001-CF73-4DF9-8A2E-FE9ABA20FA66}"/>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'图3、表1、3、4、6、7、8'!$F$16</c:f>
              <c:strCache>
                <c:ptCount val="1"/>
                <c:pt idx="0">
                  <c:v>秦皇岛港:平仓价:动力末煤(Q5500):山西产（右轴；元/吨）</c:v>
                </c:pt>
              </c:strCache>
            </c:strRef>
          </c:tx>
          <c:spPr>
            <a:ln w="28575" cap="rnd">
              <a:solidFill>
                <a:srgbClr val="00CCFF"/>
              </a:solidFill>
              <a:prstDash val="solid"/>
              <a:round/>
            </a:ln>
            <a:effectLst/>
          </c:spPr>
          <c:marker>
            <c:symbol val="none"/>
          </c:marker>
          <c:cat>
            <c:numRef>
              <c:f>'图3、表1、3、4、6、7、8'!$A$17:$A$1996</c:f>
              <c:numCache>
                <c:formatCode>m/d/yyyy</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pt idx="99">
                  <c:v>45177</c:v>
                </c:pt>
                <c:pt idx="100">
                  <c:v>45184</c:v>
                </c:pt>
                <c:pt idx="101">
                  <c:v>45191</c:v>
                </c:pt>
              </c:numCache>
            </c:numRef>
          </c:cat>
          <c:val>
            <c:numRef>
              <c:f>'图3、表1、3、4、6、7、8'!$F$17:$F$1996</c:f>
              <c:numCache>
                <c:formatCode>_(* #,##0.00_);_(* \(#,##0.00\);_(* "-"??_);_(@_)</c:formatCode>
                <c:ptCount val="1980"/>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8">
                  <c:v>#N/A</c:v>
                </c:pt>
                <c:pt idx="101">
                  <c:v>1003</c:v>
                </c:pt>
              </c:numCache>
            </c:numRef>
          </c:val>
          <c:smooth val="1"/>
          <c:extLst>
            <c:ext xmlns:c16="http://schemas.microsoft.com/office/drawing/2014/chart" uri="{C3380CC4-5D6E-409C-BE32-E72D297353CC}">
              <c16:uniqueId val="{00000002-CF73-4DF9-8A2E-FE9ABA20FA66}"/>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quot;年&quot;m&quot;月&quot;;@"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crossAx val="1077712256"/>
        <c:crosses val="autoZero"/>
        <c:crossBetween val="between"/>
      </c:valAx>
      <c:valAx>
        <c:axId val="1299474400"/>
        <c:scaling>
          <c:orientation val="minMax"/>
          <c:min val="100"/>
        </c:scaling>
        <c:delete val="0"/>
        <c:axPos val="r"/>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crossAx val="1864283520"/>
        <c:crosses val="max"/>
        <c:crossBetween val="between"/>
      </c:valAx>
      <c:dateAx>
        <c:axId val="1864283520"/>
        <c:scaling>
          <c:orientation val="minMax"/>
        </c:scaling>
        <c:delete val="1"/>
        <c:axPos val="b"/>
        <c:numFmt formatCode="m/d/yyyy" sourceLinked="1"/>
        <c:majorTickMark val="out"/>
        <c:minorTickMark val="none"/>
        <c:tickLblPos val="nextTo"/>
        <c:crossAx val="1299474400"/>
        <c:crosses val="autoZero"/>
        <c:auto val="1"/>
        <c:lblOffset val="100"/>
        <c:baseTimeUnit val="days"/>
      </c:dateAx>
      <c:spPr>
        <a:noFill/>
        <a:ln w="25400">
          <a:noFill/>
        </a:ln>
        <a:effectLst/>
      </c:spPr>
    </c:plotArea>
    <c:legend>
      <c:legendPos val="t"/>
      <c:layout>
        <c:manualLayout>
          <c:xMode val="edge"/>
          <c:yMode val="edge"/>
          <c:x val="5.1437436205187426E-2"/>
          <c:y val="2.2884387892176693E-2"/>
          <c:w val="0.89999995472534922"/>
          <c:h val="5.6622042110276924E-2"/>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sz="800" baseline="0">
          <a:solidFill>
            <a:schemeClr val="tx1"/>
          </a:solidFill>
          <a:latin typeface="Arial" panose="020B0604020202020204" pitchFamily="34" charset="0"/>
          <a:ea typeface="楷体_GB2312"/>
          <a:cs typeface="楷体_GB231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768781109263594E-2"/>
          <c:y val="7.2314058538582193E-2"/>
          <c:w val="0.91262732583204675"/>
          <c:h val="0.76616074323725947"/>
        </c:manualLayout>
      </c:layout>
      <c:lineChart>
        <c:grouping val="standard"/>
        <c:varyColors val="0"/>
        <c:ser>
          <c:idx val="0"/>
          <c:order val="0"/>
          <c:tx>
            <c:strRef>
              <c:f>'图3、表1、3、4、6、7、8'!$B$16</c:f>
              <c:strCache>
                <c:ptCount val="1"/>
                <c:pt idx="0">
                  <c:v> AAA等级煤炭债信用利差（左轴；BP） </c:v>
                </c:pt>
              </c:strCache>
            </c:strRef>
          </c:tx>
          <c:spPr>
            <a:ln w="28575" cap="rnd">
              <a:solidFill>
                <a:srgbClr val="000080"/>
              </a:solidFill>
              <a:prstDash val="solid"/>
              <a:round/>
            </a:ln>
            <a:effectLst/>
          </c:spPr>
          <c:marker>
            <c:symbol val="none"/>
          </c:marker>
          <c:cat>
            <c:numRef>
              <c:f>'图3、表1、3、4、6、7、8'!$A$17:$A$1996</c:f>
              <c:numCache>
                <c:formatCode>m/d/yyyy</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pt idx="99">
                  <c:v>45177</c:v>
                </c:pt>
                <c:pt idx="100">
                  <c:v>45184</c:v>
                </c:pt>
                <c:pt idx="101">
                  <c:v>45191</c:v>
                </c:pt>
              </c:numCache>
            </c:numRef>
          </c:cat>
          <c:val>
            <c:numRef>
              <c:f>'图3、表1、3、4、6、7、8'!$B$17:$B$1996</c:f>
              <c:numCache>
                <c:formatCode>_(* #,##0.00_);_(* \(#,##0.00\);_(* "-"??_);_(@_)</c:formatCode>
                <c:ptCount val="1980"/>
                <c:pt idx="0">
                  <c:v>172.92787397260278</c:v>
                </c:pt>
                <c:pt idx="1">
                  <c:v>167.2292319319792</c:v>
                </c:pt>
                <c:pt idx="2">
                  <c:v>172.5632657534247</c:v>
                </c:pt>
                <c:pt idx="3">
                  <c:v>210.54728678745025</c:v>
                </c:pt>
                <c:pt idx="4">
                  <c:v>225.5630278391516</c:v>
                </c:pt>
                <c:pt idx="5">
                  <c:v>259.23951657092351</c:v>
                </c:pt>
                <c:pt idx="6">
                  <c:v>243.11797083517453</c:v>
                </c:pt>
                <c:pt idx="7">
                  <c:v>201.20095418044406</c:v>
                </c:pt>
                <c:pt idx="8">
                  <c:v>176.43152792413062</c:v>
                </c:pt>
                <c:pt idx="9">
                  <c:v>165.08674394099052</c:v>
                </c:pt>
                <c:pt idx="10">
                  <c:v>180.40153018772193</c:v>
                </c:pt>
                <c:pt idx="11">
                  <c:v>189.44316286149166</c:v>
                </c:pt>
                <c:pt idx="12">
                  <c:v>168.68664187866929</c:v>
                </c:pt>
                <c:pt idx="13">
                  <c:v>167.71422113502939</c:v>
                </c:pt>
                <c:pt idx="14">
                  <c:v>159.75002935420747</c:v>
                </c:pt>
                <c:pt idx="15">
                  <c:v>167.70328200283419</c:v>
                </c:pt>
                <c:pt idx="16">
                  <c:v>175.11098630136985</c:v>
                </c:pt>
                <c:pt idx="17">
                  <c:v>132.51714361467083</c:v>
                </c:pt>
                <c:pt idx="18">
                  <c:v>117.39708143074576</c:v>
                </c:pt>
                <c:pt idx="19">
                  <c:v>118.38376640230715</c:v>
                </c:pt>
                <c:pt idx="20">
                  <c:v>96.143779379956754</c:v>
                </c:pt>
                <c:pt idx="21">
                  <c:v>93.362356164383527</c:v>
                </c:pt>
                <c:pt idx="22">
                  <c:v>116.66376232876715</c:v>
                </c:pt>
                <c:pt idx="23">
                  <c:v>108.9066137654527</c:v>
                </c:pt>
                <c:pt idx="24">
                  <c:v>119.42881809493468</c:v>
                </c:pt>
                <c:pt idx="25">
                  <c:v>119.54303622526636</c:v>
                </c:pt>
                <c:pt idx="26">
                  <c:v>112.07993542074368</c:v>
                </c:pt>
                <c:pt idx="27">
                  <c:v>108.51214984623986</c:v>
                </c:pt>
                <c:pt idx="28">
                  <c:v>119.04474143835618</c:v>
                </c:pt>
                <c:pt idx="29">
                  <c:v>136.70179647749512</c:v>
                </c:pt>
                <c:pt idx="30">
                  <c:v>113.74081111696525</c:v>
                </c:pt>
                <c:pt idx="31">
                  <c:v>117.46688368617689</c:v>
                </c:pt>
                <c:pt idx="32">
                  <c:v>116.91082338551853</c:v>
                </c:pt>
                <c:pt idx="33">
                  <c:v>118.93772138379383</c:v>
                </c:pt>
                <c:pt idx="34">
                  <c:v>113.22194868449664</c:v>
                </c:pt>
                <c:pt idx="35">
                  <c:v>132.09583354088832</c:v>
                </c:pt>
                <c:pt idx="36">
                  <c:v>126.62449854711502</c:v>
                </c:pt>
                <c:pt idx="37">
                  <c:v>115.21607186817546</c:v>
                </c:pt>
                <c:pt idx="38">
                  <c:v>118.89552511415525</c:v>
                </c:pt>
                <c:pt idx="39">
                  <c:v>104.67015303326814</c:v>
                </c:pt>
                <c:pt idx="40">
                  <c:v>87.166929191587883</c:v>
                </c:pt>
                <c:pt idx="41">
                  <c:v>104.21416125244617</c:v>
                </c:pt>
                <c:pt idx="42">
                  <c:v>103.02581207191784</c:v>
                </c:pt>
                <c:pt idx="43">
                  <c:v>86.978841728134853</c:v>
                </c:pt>
                <c:pt idx="44">
                  <c:v>87.429729452054772</c:v>
                </c:pt>
                <c:pt idx="45">
                  <c:v>83.911916011677533</c:v>
                </c:pt>
                <c:pt idx="46">
                  <c:v>85.971622091759073</c:v>
                </c:pt>
                <c:pt idx="47">
                  <c:v>99.394302239617289</c:v>
                </c:pt>
                <c:pt idx="48">
                  <c:v>85.975158512720185</c:v>
                </c:pt>
                <c:pt idx="49">
                  <c:v>83.805817498895252</c:v>
                </c:pt>
                <c:pt idx="50">
                  <c:v>111.84319294172278</c:v>
                </c:pt>
                <c:pt idx="51">
                  <c:v>130.06471885192437</c:v>
                </c:pt>
                <c:pt idx="52">
                  <c:v>114.06543503528434</c:v>
                </c:pt>
                <c:pt idx="53">
                  <c:v>128.93056659056319</c:v>
                </c:pt>
                <c:pt idx="54">
                  <c:v>116.5296456146593</c:v>
                </c:pt>
                <c:pt idx="55">
                  <c:v>108.36225812840401</c:v>
                </c:pt>
                <c:pt idx="56">
                  <c:v>112.28807582032498</c:v>
                </c:pt>
                <c:pt idx="57">
                  <c:v>120.25136019339241</c:v>
                </c:pt>
                <c:pt idx="58">
                  <c:v>147.02275450612836</c:v>
                </c:pt>
                <c:pt idx="59">
                  <c:v>186.39677004566204</c:v>
                </c:pt>
                <c:pt idx="60">
                  <c:v>169.93316074215369</c:v>
                </c:pt>
                <c:pt idx="61">
                  <c:v>177.72623107426097</c:v>
                </c:pt>
                <c:pt idx="62">
                  <c:v>208.25436232876709</c:v>
                </c:pt>
                <c:pt idx="63">
                  <c:v>223.98339965753422</c:v>
                </c:pt>
                <c:pt idx="64">
                  <c:v>216.84449450363604</c:v>
                </c:pt>
                <c:pt idx="65">
                  <c:v>218.35801716454861</c:v>
                </c:pt>
                <c:pt idx="66">
                  <c:v>204.90923907371157</c:v>
                </c:pt>
                <c:pt idx="67">
                  <c:v>158.36557099113614</c:v>
                </c:pt>
                <c:pt idx="68">
                  <c:v>166.74175523107021</c:v>
                </c:pt>
                <c:pt idx="69">
                  <c:v>154.78578795662105</c:v>
                </c:pt>
                <c:pt idx="70">
                  <c:v>145.23840331928344</c:v>
                </c:pt>
                <c:pt idx="71">
                  <c:v>141.38620765586992</c:v>
                </c:pt>
                <c:pt idx="72">
                  <c:v>110.411806711072</c:v>
                </c:pt>
                <c:pt idx="73">
                  <c:v>103.70559758703028</c:v>
                </c:pt>
                <c:pt idx="74">
                  <c:v>110.23194199679132</c:v>
                </c:pt>
                <c:pt idx="75">
                  <c:v>80.249661777185196</c:v>
                </c:pt>
                <c:pt idx="76">
                  <c:v>72.922645193138337</c:v>
                </c:pt>
                <c:pt idx="77">
                  <c:v>76.346505527517451</c:v>
                </c:pt>
                <c:pt idx="78">
                  <c:v>68.466385536221139</c:v>
                </c:pt>
                <c:pt idx="79">
                  <c:v>71.151836262600156</c:v>
                </c:pt>
                <c:pt idx="80">
                  <c:v>69.066874475817713</c:v>
                </c:pt>
                <c:pt idx="81">
                  <c:v>69.872023359769315</c:v>
                </c:pt>
                <c:pt idx="82">
                  <c:v>93.685281779348941</c:v>
                </c:pt>
                <c:pt idx="83">
                  <c:v>141.61296415039351</c:v>
                </c:pt>
                <c:pt idx="84">
                  <c:v>121.1097873029901</c:v>
                </c:pt>
                <c:pt idx="85">
                  <c:v>86.1084640410959</c:v>
                </c:pt>
                <c:pt idx="86">
                  <c:v>82.914149863013677</c:v>
                </c:pt>
                <c:pt idx="87">
                  <c:v>73.238301641123044</c:v>
                </c:pt>
                <c:pt idx="88">
                  <c:v>76.783953646049554</c:v>
                </c:pt>
                <c:pt idx="89">
                  <c:v>86.472054361932209</c:v>
                </c:pt>
                <c:pt idx="90">
                  <c:v>84.692077865897616</c:v>
                </c:pt>
                <c:pt idx="91">
                  <c:v>79.679742932089795</c:v>
                </c:pt>
                <c:pt idx="92">
                  <c:v>77.939393179830958</c:v>
                </c:pt>
                <c:pt idx="93">
                  <c:v>81.721412124744958</c:v>
                </c:pt>
                <c:pt idx="94">
                  <c:v>81.900220475847178</c:v>
                </c:pt>
                <c:pt idx="95">
                  <c:v>75.398241961067029</c:v>
                </c:pt>
                <c:pt idx="96">
                  <c:v>72.16054493451756</c:v>
                </c:pt>
                <c:pt idx="97">
                  <c:v>67.505534975225885</c:v>
                </c:pt>
                <c:pt idx="98">
                  <c:v>71.728533809385027</c:v>
                </c:pt>
                <c:pt idx="99">
                  <c:v>81.37</c:v>
                </c:pt>
                <c:pt idx="100">
                  <c:v>78.430000000000007</c:v>
                </c:pt>
                <c:pt idx="101">
                  <c:v>75.53</c:v>
                </c:pt>
              </c:numCache>
            </c:numRef>
          </c:val>
          <c:smooth val="1"/>
          <c:extLst>
            <c:ext xmlns:c16="http://schemas.microsoft.com/office/drawing/2014/chart" uri="{C3380CC4-5D6E-409C-BE32-E72D297353CC}">
              <c16:uniqueId val="{00000000-BF63-4286-9CAA-658BD008D9C3}"/>
            </c:ext>
          </c:extLst>
        </c:ser>
        <c:ser>
          <c:idx val="2"/>
          <c:order val="1"/>
          <c:tx>
            <c:strRef>
              <c:f>'图3、表1、3、4、6、7、8'!$E$16</c:f>
              <c:strCache>
                <c:ptCount val="1"/>
                <c:pt idx="0">
                  <c:v>煤炭行业信用利差（左轴；BP）</c:v>
                </c:pt>
              </c:strCache>
            </c:strRef>
          </c:tx>
          <c:spPr>
            <a:ln w="28575" cap="rnd">
              <a:solidFill>
                <a:srgbClr val="969696"/>
              </a:solidFill>
              <a:prstDash val="solid"/>
              <a:round/>
            </a:ln>
            <a:effectLst/>
          </c:spPr>
          <c:marker>
            <c:symbol val="none"/>
          </c:marker>
          <c:cat>
            <c:numRef>
              <c:f>'图3、表1、3、4、6、7、8'!$A$17:$A$1996</c:f>
              <c:numCache>
                <c:formatCode>m/d/yyyy</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pt idx="99">
                  <c:v>45177</c:v>
                </c:pt>
                <c:pt idx="100">
                  <c:v>45184</c:v>
                </c:pt>
                <c:pt idx="101">
                  <c:v>45191</c:v>
                </c:pt>
              </c:numCache>
            </c:numRef>
          </c:cat>
          <c:val>
            <c:numRef>
              <c:f>'图3、表1、3、4、6、7、8'!$E$17:$E$1996</c:f>
              <c:numCache>
                <c:formatCode>_(* #,##0.00_);_(* \(#,##0.00\);_(* "-"??_);_(@_)</c:formatCode>
                <c:ptCount val="1980"/>
                <c:pt idx="0">
                  <c:v>263.73265974370298</c:v>
                </c:pt>
                <c:pt idx="1">
                  <c:v>261.84367739726036</c:v>
                </c:pt>
                <c:pt idx="2">
                  <c:v>267.81939543378996</c:v>
                </c:pt>
                <c:pt idx="3">
                  <c:v>308.64553721461186</c:v>
                </c:pt>
                <c:pt idx="4">
                  <c:v>319.0466046291923</c:v>
                </c:pt>
                <c:pt idx="5">
                  <c:v>340.91081095890399</c:v>
                </c:pt>
                <c:pt idx="6">
                  <c:v>323.66409666580512</c:v>
                </c:pt>
                <c:pt idx="7">
                  <c:v>295.3425312919689</c:v>
                </c:pt>
                <c:pt idx="8">
                  <c:v>267.20547537161178</c:v>
                </c:pt>
                <c:pt idx="9">
                  <c:v>253.7464891552512</c:v>
                </c:pt>
                <c:pt idx="10">
                  <c:v>265.06052340182646</c:v>
                </c:pt>
                <c:pt idx="11">
                  <c:v>275.23367421083981</c:v>
                </c:pt>
                <c:pt idx="12">
                  <c:v>256.17724336928012</c:v>
                </c:pt>
                <c:pt idx="13">
                  <c:v>257.74581929466626</c:v>
                </c:pt>
                <c:pt idx="14">
                  <c:v>246.53650996264014</c:v>
                </c:pt>
                <c:pt idx="15">
                  <c:v>244.70215546352344</c:v>
                </c:pt>
                <c:pt idx="16">
                  <c:v>250.52052656197796</c:v>
                </c:pt>
                <c:pt idx="17">
                  <c:v>206.88472166874226</c:v>
                </c:pt>
                <c:pt idx="18">
                  <c:v>183.66218003913895</c:v>
                </c:pt>
                <c:pt idx="19">
                  <c:v>178.22051410153105</c:v>
                </c:pt>
                <c:pt idx="20">
                  <c:v>159.82990042149635</c:v>
                </c:pt>
                <c:pt idx="21">
                  <c:v>161.10366968208839</c:v>
                </c:pt>
                <c:pt idx="22">
                  <c:v>178.08582242516491</c:v>
                </c:pt>
                <c:pt idx="23">
                  <c:v>166.75676886674972</c:v>
                </c:pt>
                <c:pt idx="24">
                  <c:v>173.02616246094686</c:v>
                </c:pt>
                <c:pt idx="25">
                  <c:v>149.87725258351358</c:v>
                </c:pt>
                <c:pt idx="26">
                  <c:v>137.85478216932407</c:v>
                </c:pt>
                <c:pt idx="27">
                  <c:v>139.73106392694066</c:v>
                </c:pt>
                <c:pt idx="28">
                  <c:v>149.43294473311289</c:v>
                </c:pt>
                <c:pt idx="29">
                  <c:v>167.77242749173357</c:v>
                </c:pt>
                <c:pt idx="30">
                  <c:v>145.5942512912643</c:v>
                </c:pt>
                <c:pt idx="31">
                  <c:v>146.76448844178091</c:v>
                </c:pt>
                <c:pt idx="32">
                  <c:v>146.15539554794518</c:v>
                </c:pt>
                <c:pt idx="33">
                  <c:v>148.78985864601941</c:v>
                </c:pt>
                <c:pt idx="34">
                  <c:v>141.65996964087375</c:v>
                </c:pt>
                <c:pt idx="35">
                  <c:v>157.32060748858444</c:v>
                </c:pt>
                <c:pt idx="36">
                  <c:v>150.99365515981737</c:v>
                </c:pt>
                <c:pt idx="37">
                  <c:v>138.39469441517389</c:v>
                </c:pt>
                <c:pt idx="38">
                  <c:v>141.71061152089916</c:v>
                </c:pt>
                <c:pt idx="39">
                  <c:v>121.57700983491398</c:v>
                </c:pt>
                <c:pt idx="40">
                  <c:v>98.953147874956102</c:v>
                </c:pt>
                <c:pt idx="41">
                  <c:v>118.34796136283808</c:v>
                </c:pt>
                <c:pt idx="42">
                  <c:v>121.59806316590567</c:v>
                </c:pt>
                <c:pt idx="43">
                  <c:v>106.31102517586078</c:v>
                </c:pt>
                <c:pt idx="44">
                  <c:v>107.33284593732409</c:v>
                </c:pt>
                <c:pt idx="45">
                  <c:v>103.38434637964777</c:v>
                </c:pt>
                <c:pt idx="46">
                  <c:v>105.28462214611871</c:v>
                </c:pt>
                <c:pt idx="47">
                  <c:v>118.67984741248094</c:v>
                </c:pt>
                <c:pt idx="48">
                  <c:v>104.66197336377473</c:v>
                </c:pt>
                <c:pt idx="49">
                  <c:v>102.51256685317385</c:v>
                </c:pt>
                <c:pt idx="50">
                  <c:v>131.64059843444227</c:v>
                </c:pt>
                <c:pt idx="51">
                  <c:v>148.72302027397257</c:v>
                </c:pt>
                <c:pt idx="52">
                  <c:v>130.16060554970147</c:v>
                </c:pt>
                <c:pt idx="53">
                  <c:v>142.09270971950423</c:v>
                </c:pt>
                <c:pt idx="54">
                  <c:v>126.59062305679548</c:v>
                </c:pt>
                <c:pt idx="55">
                  <c:v>115.73151290555155</c:v>
                </c:pt>
                <c:pt idx="56">
                  <c:v>117.29466572518004</c:v>
                </c:pt>
                <c:pt idx="57">
                  <c:v>124.7110382119683</c:v>
                </c:pt>
                <c:pt idx="58">
                  <c:v>154.96766865431104</c:v>
                </c:pt>
                <c:pt idx="59">
                  <c:v>191.43186004291132</c:v>
                </c:pt>
                <c:pt idx="60">
                  <c:v>174.66587529522911</c:v>
                </c:pt>
                <c:pt idx="61">
                  <c:v>181.93906784083498</c:v>
                </c:pt>
                <c:pt idx="62">
                  <c:v>210.75283405977578</c:v>
                </c:pt>
                <c:pt idx="63">
                  <c:v>227.19250529265256</c:v>
                </c:pt>
                <c:pt idx="64">
                  <c:v>219.70970417115592</c:v>
                </c:pt>
                <c:pt idx="65">
                  <c:v>218.80864140030442</c:v>
                </c:pt>
                <c:pt idx="66">
                  <c:v>204.15695098934546</c:v>
                </c:pt>
                <c:pt idx="67">
                  <c:v>159.07380883484683</c:v>
                </c:pt>
                <c:pt idx="68">
                  <c:v>167.69780562364809</c:v>
                </c:pt>
                <c:pt idx="69">
                  <c:v>154.92353863013705</c:v>
                </c:pt>
                <c:pt idx="70">
                  <c:v>145.20847932637926</c:v>
                </c:pt>
                <c:pt idx="71">
                  <c:v>141.67376149706456</c:v>
                </c:pt>
                <c:pt idx="72">
                  <c:v>111.85576447969237</c:v>
                </c:pt>
                <c:pt idx="73">
                  <c:v>105.04895698149483</c:v>
                </c:pt>
                <c:pt idx="74">
                  <c:v>109.97079549036246</c:v>
                </c:pt>
                <c:pt idx="75">
                  <c:v>83.105817666509296</c:v>
                </c:pt>
                <c:pt idx="76">
                  <c:v>75.778279740447019</c:v>
                </c:pt>
                <c:pt idx="77">
                  <c:v>79.054552979744798</c:v>
                </c:pt>
                <c:pt idx="78">
                  <c:v>71.250633982215788</c:v>
                </c:pt>
                <c:pt idx="79">
                  <c:v>73.985587407314299</c:v>
                </c:pt>
                <c:pt idx="80">
                  <c:v>72.233171029431702</c:v>
                </c:pt>
                <c:pt idx="81">
                  <c:v>73.032110427732761</c:v>
                </c:pt>
                <c:pt idx="82">
                  <c:v>96.461065353881281</c:v>
                </c:pt>
                <c:pt idx="83">
                  <c:v>144.42106397401503</c:v>
                </c:pt>
                <c:pt idx="84">
                  <c:v>123.90817351598169</c:v>
                </c:pt>
                <c:pt idx="85">
                  <c:v>88.476198904109609</c:v>
                </c:pt>
                <c:pt idx="86">
                  <c:v>85.068890937829266</c:v>
                </c:pt>
                <c:pt idx="87">
                  <c:v>75.49776177429878</c:v>
                </c:pt>
                <c:pt idx="88">
                  <c:v>79.183905971538778</c:v>
                </c:pt>
                <c:pt idx="89">
                  <c:v>88.892348554033475</c:v>
                </c:pt>
                <c:pt idx="90">
                  <c:v>87.100893593468953</c:v>
                </c:pt>
                <c:pt idx="91">
                  <c:v>82.123283477774692</c:v>
                </c:pt>
                <c:pt idx="92">
                  <c:v>80.457011741682962</c:v>
                </c:pt>
                <c:pt idx="93">
                  <c:v>84.311283477774651</c:v>
                </c:pt>
                <c:pt idx="94">
                  <c:v>84.394477791614804</c:v>
                </c:pt>
                <c:pt idx="95">
                  <c:v>77.875788017157859</c:v>
                </c:pt>
                <c:pt idx="96">
                  <c:v>74.681232588320142</c:v>
                </c:pt>
                <c:pt idx="97">
                  <c:v>69.953652641878662</c:v>
                </c:pt>
                <c:pt idx="98">
                  <c:v>74.111638663684644</c:v>
                </c:pt>
                <c:pt idx="99">
                  <c:v>84.69</c:v>
                </c:pt>
                <c:pt idx="100">
                  <c:v>81.67</c:v>
                </c:pt>
                <c:pt idx="101">
                  <c:v>78.62</c:v>
                </c:pt>
              </c:numCache>
            </c:numRef>
          </c:val>
          <c:smooth val="1"/>
          <c:extLst>
            <c:ext xmlns:c16="http://schemas.microsoft.com/office/drawing/2014/chart" uri="{C3380CC4-5D6E-409C-BE32-E72D297353CC}">
              <c16:uniqueId val="{00000001-BF63-4286-9CAA-658BD008D9C3}"/>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'图3、表1、3、4、6、7、8'!$F$16</c:f>
              <c:strCache>
                <c:ptCount val="1"/>
                <c:pt idx="0">
                  <c:v>秦皇岛港:平仓价:动力末煤(Q5500):山西产（右轴；元/吨）</c:v>
                </c:pt>
              </c:strCache>
            </c:strRef>
          </c:tx>
          <c:spPr>
            <a:ln w="28575" cap="rnd">
              <a:solidFill>
                <a:srgbClr val="00CCFF"/>
              </a:solidFill>
              <a:prstDash val="solid"/>
              <a:round/>
            </a:ln>
            <a:effectLst/>
          </c:spPr>
          <c:marker>
            <c:symbol val="none"/>
          </c:marker>
          <c:cat>
            <c:numRef>
              <c:f>'图3、表1、3、4、6、7、8'!$A$17:$A$1996</c:f>
              <c:numCache>
                <c:formatCode>m/d/yyyy</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pt idx="99">
                  <c:v>45177</c:v>
                </c:pt>
                <c:pt idx="100">
                  <c:v>45184</c:v>
                </c:pt>
                <c:pt idx="101">
                  <c:v>45191</c:v>
                </c:pt>
              </c:numCache>
            </c:numRef>
          </c:cat>
          <c:val>
            <c:numRef>
              <c:f>'图3、表1、3、4、6、7、8'!$F$17:$F$1996</c:f>
              <c:numCache>
                <c:formatCode>_(* #,##0.00_);_(* \(#,##0.00\);_(* "-"??_);_(@_)</c:formatCode>
                <c:ptCount val="1980"/>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8">
                  <c:v>#N/A</c:v>
                </c:pt>
                <c:pt idx="101">
                  <c:v>1003</c:v>
                </c:pt>
              </c:numCache>
            </c:numRef>
          </c:val>
          <c:smooth val="1"/>
          <c:extLst>
            <c:ext xmlns:c16="http://schemas.microsoft.com/office/drawing/2014/chart" uri="{C3380CC4-5D6E-409C-BE32-E72D297353CC}">
              <c16:uniqueId val="{00000002-BF63-4286-9CAA-658BD008D9C3}"/>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quot;年&quot;m&quot;月&quot;;@"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crossAx val="1077712256"/>
        <c:crosses val="autoZero"/>
        <c:crossBetween val="between"/>
      </c:valAx>
      <c:valAx>
        <c:axId val="1299474400"/>
        <c:scaling>
          <c:orientation val="minMax"/>
          <c:min val="100"/>
        </c:scaling>
        <c:delete val="0"/>
        <c:axPos val="r"/>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楷体_GB2312"/>
                <a:cs typeface="楷体_GB2312"/>
              </a:defRPr>
            </a:pPr>
            <a:endParaRPr lang="zh-CN"/>
          </a:p>
        </c:txPr>
        <c:crossAx val="1864283520"/>
        <c:crosses val="max"/>
        <c:crossBetween val="between"/>
      </c:valAx>
      <c:dateAx>
        <c:axId val="1864283520"/>
        <c:scaling>
          <c:orientation val="minMax"/>
        </c:scaling>
        <c:delete val="1"/>
        <c:axPos val="b"/>
        <c:numFmt formatCode="m/d/yyyy" sourceLinked="1"/>
        <c:majorTickMark val="out"/>
        <c:minorTickMark val="none"/>
        <c:tickLblPos val="nextTo"/>
        <c:crossAx val="1299474400"/>
        <c:crosses val="autoZero"/>
        <c:auto val="1"/>
        <c:lblOffset val="100"/>
        <c:baseTimeUnit val="days"/>
      </c:dateAx>
      <c:spPr>
        <a:noFill/>
        <a:ln w="25400">
          <a:noFill/>
        </a:ln>
        <a:effectLst/>
      </c:spPr>
    </c:plotArea>
    <c:legend>
      <c:legendPos val="t"/>
      <c:layout>
        <c:manualLayout>
          <c:xMode val="edge"/>
          <c:yMode val="edge"/>
          <c:x val="5.143740621327085E-2"/>
          <c:y val="8.7433356978178309E-4"/>
          <c:w val="0.89999995472534922"/>
          <c:h val="5.6622042110276924E-2"/>
        </c:manualLayout>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楷体_GB2312"/>
              <a:cs typeface="楷体_GB2312"/>
            </a:defRPr>
          </a:pPr>
          <a:endParaRPr lang="zh-CN"/>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sz="800" baseline="0">
          <a:solidFill>
            <a:schemeClr val="tx1"/>
          </a:solidFill>
          <a:latin typeface="Arial" panose="020B0604020202020204" pitchFamily="34" charset="0"/>
          <a:ea typeface="楷体_GB2312"/>
          <a:cs typeface="楷体_GB2312"/>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87920836660598E-2"/>
          <c:y val="4.2556189140332802E-2"/>
          <c:w val="0.89889630783208796"/>
          <c:h val="0.81574927063995395"/>
        </c:manualLayout>
      </c:layout>
      <c:lineChart>
        <c:grouping val="standard"/>
        <c:varyColors val="0"/>
        <c:ser>
          <c:idx val="0"/>
          <c:order val="0"/>
          <c:tx>
            <c:strRef>
              <c:f>Sheet2!$B$16</c:f>
              <c:strCache>
                <c:ptCount val="1"/>
                <c:pt idx="0">
                  <c:v> 煤炭开采：AAA（左轴；BP） </c:v>
                </c:pt>
              </c:strCache>
            </c:strRef>
          </c:tx>
          <c:spPr>
            <a:ln w="22225" cap="rnd">
              <a:solidFill>
                <a:srgbClr val="000080"/>
              </a:solidFill>
              <a:prstDash val="solid"/>
              <a:round/>
            </a:ln>
            <a:effectLst/>
          </c:spPr>
          <c:marker>
            <c:symbol val="none"/>
          </c:marker>
          <c:cat>
            <c:numRef>
              <c:f>Sheet2!$A$17:$A$1996</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Sheet2!$B$17:$B$1996</c:f>
              <c:numCache>
                <c:formatCode>_(* #,##0.00_);_(* \(#,##0.00\);_(* "-"??_);_(@_)</c:formatCode>
                <c:ptCount val="1980"/>
                <c:pt idx="0">
                  <c:v>172.92787397260301</c:v>
                </c:pt>
                <c:pt idx="1">
                  <c:v>167.229231931979</c:v>
                </c:pt>
                <c:pt idx="2">
                  <c:v>172.56326575342499</c:v>
                </c:pt>
                <c:pt idx="3">
                  <c:v>210.54728678744999</c:v>
                </c:pt>
                <c:pt idx="4">
                  <c:v>225.563027839152</c:v>
                </c:pt>
                <c:pt idx="5">
                  <c:v>259.23951657092402</c:v>
                </c:pt>
                <c:pt idx="6">
                  <c:v>243.11797083517499</c:v>
                </c:pt>
                <c:pt idx="7">
                  <c:v>201.200954180444</c:v>
                </c:pt>
                <c:pt idx="8">
                  <c:v>176.43152792413099</c:v>
                </c:pt>
                <c:pt idx="9">
                  <c:v>165.086743940991</c:v>
                </c:pt>
                <c:pt idx="10">
                  <c:v>180.40153018772199</c:v>
                </c:pt>
                <c:pt idx="11">
                  <c:v>189.443162861492</c:v>
                </c:pt>
                <c:pt idx="12">
                  <c:v>168.68664187866901</c:v>
                </c:pt>
                <c:pt idx="13">
                  <c:v>167.71422113502899</c:v>
                </c:pt>
                <c:pt idx="14">
                  <c:v>159.75002935420699</c:v>
                </c:pt>
                <c:pt idx="15">
                  <c:v>167.70328200283399</c:v>
                </c:pt>
                <c:pt idx="16">
                  <c:v>175.11098630136999</c:v>
                </c:pt>
                <c:pt idx="17">
                  <c:v>132.517143614671</c:v>
                </c:pt>
                <c:pt idx="18">
                  <c:v>117.397081430746</c:v>
                </c:pt>
                <c:pt idx="19">
                  <c:v>118.383766402307</c:v>
                </c:pt>
                <c:pt idx="20">
                  <c:v>96.143779379956797</c:v>
                </c:pt>
                <c:pt idx="21">
                  <c:v>93.362356164383499</c:v>
                </c:pt>
                <c:pt idx="22">
                  <c:v>116.66376232876701</c:v>
                </c:pt>
                <c:pt idx="23">
                  <c:v>108.906613765453</c:v>
                </c:pt>
                <c:pt idx="24">
                  <c:v>119.428818094935</c:v>
                </c:pt>
                <c:pt idx="25">
                  <c:v>119.54303622526599</c:v>
                </c:pt>
                <c:pt idx="26">
                  <c:v>112.07993542074399</c:v>
                </c:pt>
                <c:pt idx="27">
                  <c:v>108.51214984624001</c:v>
                </c:pt>
                <c:pt idx="28">
                  <c:v>119.044741438356</c:v>
                </c:pt>
                <c:pt idx="29">
                  <c:v>136.70179647749501</c:v>
                </c:pt>
                <c:pt idx="30">
                  <c:v>113.74081111696501</c:v>
                </c:pt>
                <c:pt idx="31">
                  <c:v>117.466883686177</c:v>
                </c:pt>
                <c:pt idx="32">
                  <c:v>116.910823385519</c:v>
                </c:pt>
                <c:pt idx="33">
                  <c:v>118.937721383794</c:v>
                </c:pt>
                <c:pt idx="34">
                  <c:v>113.22194868449699</c:v>
                </c:pt>
                <c:pt idx="35">
                  <c:v>132.09583354088801</c:v>
                </c:pt>
                <c:pt idx="36">
                  <c:v>126.624498547115</c:v>
                </c:pt>
                <c:pt idx="37">
                  <c:v>115.21607186817501</c:v>
                </c:pt>
                <c:pt idx="38">
                  <c:v>118.89552511415501</c:v>
                </c:pt>
                <c:pt idx="39">
                  <c:v>104.67015303326799</c:v>
                </c:pt>
                <c:pt idx="40">
                  <c:v>87.166929191587897</c:v>
                </c:pt>
                <c:pt idx="41">
                  <c:v>104.214161252446</c:v>
                </c:pt>
                <c:pt idx="42">
                  <c:v>103.025812071918</c:v>
                </c:pt>
                <c:pt idx="43">
                  <c:v>86.978841728134896</c:v>
                </c:pt>
                <c:pt idx="44">
                  <c:v>87.429729452054801</c:v>
                </c:pt>
                <c:pt idx="45">
                  <c:v>83.911916011677505</c:v>
                </c:pt>
                <c:pt idx="46">
                  <c:v>85.971622091759102</c:v>
                </c:pt>
                <c:pt idx="47">
                  <c:v>99.394302239617303</c:v>
                </c:pt>
                <c:pt idx="48">
                  <c:v>85.975158512720199</c:v>
                </c:pt>
                <c:pt idx="49">
                  <c:v>83.805817498895294</c:v>
                </c:pt>
                <c:pt idx="50">
                  <c:v>111.843192941723</c:v>
                </c:pt>
                <c:pt idx="51">
                  <c:v>130.064718851924</c:v>
                </c:pt>
                <c:pt idx="52">
                  <c:v>114.065435035284</c:v>
                </c:pt>
                <c:pt idx="53">
                  <c:v>128.93056659056299</c:v>
                </c:pt>
                <c:pt idx="54">
                  <c:v>116.529645614659</c:v>
                </c:pt>
                <c:pt idx="55">
                  <c:v>108.36225812840399</c:v>
                </c:pt>
                <c:pt idx="56">
                  <c:v>112.28807582032501</c:v>
                </c:pt>
                <c:pt idx="57">
                  <c:v>120.251360193392</c:v>
                </c:pt>
                <c:pt idx="58">
                  <c:v>147.022754506128</c:v>
                </c:pt>
                <c:pt idx="59">
                  <c:v>186.39677004566201</c:v>
                </c:pt>
                <c:pt idx="60">
                  <c:v>169.933160742154</c:v>
                </c:pt>
                <c:pt idx="61">
                  <c:v>177.72623107426099</c:v>
                </c:pt>
                <c:pt idx="62">
                  <c:v>208.254362328767</c:v>
                </c:pt>
                <c:pt idx="63">
                  <c:v>223.98339965753399</c:v>
                </c:pt>
                <c:pt idx="64">
                  <c:v>216.84449450363601</c:v>
                </c:pt>
                <c:pt idx="65">
                  <c:v>218.35801716454901</c:v>
                </c:pt>
                <c:pt idx="66">
                  <c:v>204.909239073712</c:v>
                </c:pt>
                <c:pt idx="67">
                  <c:v>158.365570991136</c:v>
                </c:pt>
                <c:pt idx="68">
                  <c:v>166.74175523106999</c:v>
                </c:pt>
                <c:pt idx="69">
                  <c:v>154.78578795662099</c:v>
                </c:pt>
                <c:pt idx="70">
                  <c:v>145.23840331928301</c:v>
                </c:pt>
                <c:pt idx="71">
                  <c:v>141.38620765587001</c:v>
                </c:pt>
                <c:pt idx="72">
                  <c:v>110.411806711072</c:v>
                </c:pt>
                <c:pt idx="73">
                  <c:v>103.70559758703</c:v>
                </c:pt>
                <c:pt idx="74">
                  <c:v>110.23194199679099</c:v>
                </c:pt>
                <c:pt idx="75">
                  <c:v>80.249661777185196</c:v>
                </c:pt>
                <c:pt idx="76">
                  <c:v>72.922645193138294</c:v>
                </c:pt>
                <c:pt idx="77">
                  <c:v>76.346505527517493</c:v>
                </c:pt>
                <c:pt idx="78">
                  <c:v>68.466385536221097</c:v>
                </c:pt>
                <c:pt idx="79">
                  <c:v>71.151836262600199</c:v>
                </c:pt>
                <c:pt idx="80">
                  <c:v>69.066874475817698</c:v>
                </c:pt>
                <c:pt idx="81">
                  <c:v>69.872023359769301</c:v>
                </c:pt>
                <c:pt idx="82">
                  <c:v>93.685281779348898</c:v>
                </c:pt>
                <c:pt idx="83">
                  <c:v>141.61296415039399</c:v>
                </c:pt>
                <c:pt idx="84">
                  <c:v>121.10978730299</c:v>
                </c:pt>
                <c:pt idx="85">
                  <c:v>86.1084640410959</c:v>
                </c:pt>
                <c:pt idx="86">
                  <c:v>82.914149863013705</c:v>
                </c:pt>
                <c:pt idx="87">
                  <c:v>73.238301641123002</c:v>
                </c:pt>
                <c:pt idx="88">
                  <c:v>76.783953646049596</c:v>
                </c:pt>
                <c:pt idx="89">
                  <c:v>86.472054361932194</c:v>
                </c:pt>
                <c:pt idx="90">
                  <c:v>84.692077865897602</c:v>
                </c:pt>
                <c:pt idx="91">
                  <c:v>79.679742932089795</c:v>
                </c:pt>
                <c:pt idx="92">
                  <c:v>77.939393179831001</c:v>
                </c:pt>
                <c:pt idx="93">
                  <c:v>81.721412124745001</c:v>
                </c:pt>
                <c:pt idx="94">
                  <c:v>81.900220475847206</c:v>
                </c:pt>
                <c:pt idx="95">
                  <c:v>75.398241961067001</c:v>
                </c:pt>
                <c:pt idx="96">
                  <c:v>72.160544934517603</c:v>
                </c:pt>
                <c:pt idx="97">
                  <c:v>67.505534975225899</c:v>
                </c:pt>
              </c:numCache>
            </c:numRef>
          </c:val>
          <c:smooth val="1"/>
          <c:extLst>
            <c:ext xmlns:c16="http://schemas.microsoft.com/office/drawing/2014/chart" uri="{C3380CC4-5D6E-409C-BE32-E72D297353CC}">
              <c16:uniqueId val="{00000000-3512-4962-AB71-A2DEBB0D6094}"/>
            </c:ext>
          </c:extLst>
        </c:ser>
        <c:ser>
          <c:idx val="2"/>
          <c:order val="1"/>
          <c:tx>
            <c:strRef>
              <c:f>Sheet2!$C$16</c:f>
              <c:strCache>
                <c:ptCount val="1"/>
                <c:pt idx="0">
                  <c:v>煤炭开采（左轴；BP）</c:v>
                </c:pt>
              </c:strCache>
            </c:strRef>
          </c:tx>
          <c:spPr>
            <a:ln w="22225" cap="rnd">
              <a:solidFill>
                <a:srgbClr val="3366FF"/>
              </a:solidFill>
              <a:prstDash val="solid"/>
              <a:round/>
            </a:ln>
            <a:effectLst/>
          </c:spPr>
          <c:marker>
            <c:symbol val="none"/>
          </c:marker>
          <c:cat>
            <c:numRef>
              <c:f>Sheet2!$A$17:$A$1996</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Sheet2!$C$17:$C$1996</c:f>
              <c:numCache>
                <c:formatCode>_(* #,##0.00_);_(* \(#,##0.00\);_(* "-"??_);_(@_)</c:formatCode>
                <c:ptCount val="1980"/>
                <c:pt idx="0">
                  <c:v>263.73265974370298</c:v>
                </c:pt>
                <c:pt idx="1">
                  <c:v>261.84367739726002</c:v>
                </c:pt>
                <c:pt idx="2">
                  <c:v>267.81939543379002</c:v>
                </c:pt>
                <c:pt idx="3">
                  <c:v>308.64553721461198</c:v>
                </c:pt>
                <c:pt idx="4">
                  <c:v>319.04660462919202</c:v>
                </c:pt>
                <c:pt idx="5">
                  <c:v>340.91081095890399</c:v>
                </c:pt>
                <c:pt idx="6">
                  <c:v>323.664096665805</c:v>
                </c:pt>
                <c:pt idx="7">
                  <c:v>295.34253129196901</c:v>
                </c:pt>
                <c:pt idx="8">
                  <c:v>267.20547537161201</c:v>
                </c:pt>
                <c:pt idx="9">
                  <c:v>253.746489155251</c:v>
                </c:pt>
                <c:pt idx="10">
                  <c:v>265.060523401826</c:v>
                </c:pt>
                <c:pt idx="11">
                  <c:v>275.23367421083998</c:v>
                </c:pt>
                <c:pt idx="12">
                  <c:v>256.17724336928001</c:v>
                </c:pt>
                <c:pt idx="13">
                  <c:v>257.74581929466598</c:v>
                </c:pt>
                <c:pt idx="14">
                  <c:v>246.53650996264</c:v>
                </c:pt>
                <c:pt idx="15">
                  <c:v>244.70215546352301</c:v>
                </c:pt>
                <c:pt idx="16">
                  <c:v>250.52052656197799</c:v>
                </c:pt>
                <c:pt idx="17">
                  <c:v>206.884721668742</c:v>
                </c:pt>
                <c:pt idx="18">
                  <c:v>183.662180039139</c:v>
                </c:pt>
                <c:pt idx="19">
                  <c:v>178.22051410153099</c:v>
                </c:pt>
                <c:pt idx="20">
                  <c:v>159.82990042149601</c:v>
                </c:pt>
                <c:pt idx="21">
                  <c:v>161.103669682088</c:v>
                </c:pt>
                <c:pt idx="22">
                  <c:v>178.08582242516499</c:v>
                </c:pt>
                <c:pt idx="23">
                  <c:v>166.75676886675001</c:v>
                </c:pt>
                <c:pt idx="24">
                  <c:v>173.02616246094701</c:v>
                </c:pt>
                <c:pt idx="25">
                  <c:v>149.87725258351401</c:v>
                </c:pt>
                <c:pt idx="26">
                  <c:v>137.85478216932401</c:v>
                </c:pt>
                <c:pt idx="27">
                  <c:v>139.731063926941</c:v>
                </c:pt>
                <c:pt idx="28">
                  <c:v>149.432944733113</c:v>
                </c:pt>
                <c:pt idx="29">
                  <c:v>167.77242749173399</c:v>
                </c:pt>
                <c:pt idx="30">
                  <c:v>145.59425129126399</c:v>
                </c:pt>
                <c:pt idx="31">
                  <c:v>146.764488441781</c:v>
                </c:pt>
                <c:pt idx="32">
                  <c:v>146.15539554794501</c:v>
                </c:pt>
                <c:pt idx="33">
                  <c:v>148.78985864601901</c:v>
                </c:pt>
                <c:pt idx="34">
                  <c:v>141.65996964087401</c:v>
                </c:pt>
                <c:pt idx="35">
                  <c:v>157.32060748858399</c:v>
                </c:pt>
                <c:pt idx="36">
                  <c:v>150.993655159817</c:v>
                </c:pt>
                <c:pt idx="37">
                  <c:v>138.394694415174</c:v>
                </c:pt>
                <c:pt idx="38">
                  <c:v>141.71061152089899</c:v>
                </c:pt>
                <c:pt idx="39">
                  <c:v>121.57700983491399</c:v>
                </c:pt>
                <c:pt idx="40">
                  <c:v>98.953147874956102</c:v>
                </c:pt>
                <c:pt idx="41">
                  <c:v>118.34796136283801</c:v>
                </c:pt>
                <c:pt idx="42">
                  <c:v>121.598063165906</c:v>
                </c:pt>
                <c:pt idx="43">
                  <c:v>106.311025175861</c:v>
                </c:pt>
                <c:pt idx="44">
                  <c:v>107.332845937324</c:v>
                </c:pt>
                <c:pt idx="45">
                  <c:v>103.38434637964799</c:v>
                </c:pt>
                <c:pt idx="46">
                  <c:v>105.28462214611901</c:v>
                </c:pt>
                <c:pt idx="47">
                  <c:v>118.679847412481</c:v>
                </c:pt>
                <c:pt idx="48">
                  <c:v>104.661973363775</c:v>
                </c:pt>
                <c:pt idx="49">
                  <c:v>102.51256685317399</c:v>
                </c:pt>
                <c:pt idx="50">
                  <c:v>131.64059843444201</c:v>
                </c:pt>
                <c:pt idx="51">
                  <c:v>148.72302027397299</c:v>
                </c:pt>
                <c:pt idx="52">
                  <c:v>130.16060554970099</c:v>
                </c:pt>
                <c:pt idx="53">
                  <c:v>142.092709719504</c:v>
                </c:pt>
                <c:pt idx="54">
                  <c:v>126.590623056795</c:v>
                </c:pt>
                <c:pt idx="55">
                  <c:v>115.73151290555199</c:v>
                </c:pt>
                <c:pt idx="56">
                  <c:v>117.29466572518</c:v>
                </c:pt>
                <c:pt idx="57">
                  <c:v>124.711038211968</c:v>
                </c:pt>
                <c:pt idx="58">
                  <c:v>154.96766865431101</c:v>
                </c:pt>
                <c:pt idx="59">
                  <c:v>191.43186004291101</c:v>
                </c:pt>
                <c:pt idx="60">
                  <c:v>174.665875295229</c:v>
                </c:pt>
                <c:pt idx="61">
                  <c:v>181.93906784083501</c:v>
                </c:pt>
                <c:pt idx="62">
                  <c:v>210.75283405977601</c:v>
                </c:pt>
                <c:pt idx="63">
                  <c:v>227.19250529265301</c:v>
                </c:pt>
                <c:pt idx="64">
                  <c:v>219.70970417115601</c:v>
                </c:pt>
                <c:pt idx="65">
                  <c:v>218.808641400304</c:v>
                </c:pt>
                <c:pt idx="66">
                  <c:v>204.15695098934501</c:v>
                </c:pt>
                <c:pt idx="67">
                  <c:v>159.073808834847</c:v>
                </c:pt>
                <c:pt idx="68">
                  <c:v>167.69780562364801</c:v>
                </c:pt>
                <c:pt idx="69">
                  <c:v>154.92353863013699</c:v>
                </c:pt>
                <c:pt idx="70">
                  <c:v>145.20847932637901</c:v>
                </c:pt>
                <c:pt idx="71">
                  <c:v>141.67376149706499</c:v>
                </c:pt>
                <c:pt idx="72">
                  <c:v>111.855764479692</c:v>
                </c:pt>
                <c:pt idx="73">
                  <c:v>105.048956981495</c:v>
                </c:pt>
                <c:pt idx="74">
                  <c:v>109.97079549036199</c:v>
                </c:pt>
                <c:pt idx="75">
                  <c:v>83.105817666509296</c:v>
                </c:pt>
                <c:pt idx="76">
                  <c:v>75.778279740447005</c:v>
                </c:pt>
                <c:pt idx="77">
                  <c:v>79.054552979744798</c:v>
                </c:pt>
                <c:pt idx="78">
                  <c:v>71.250633982215803</c:v>
                </c:pt>
                <c:pt idx="79">
                  <c:v>73.985587407314299</c:v>
                </c:pt>
                <c:pt idx="80">
                  <c:v>72.233171029431702</c:v>
                </c:pt>
                <c:pt idx="81">
                  <c:v>73.032110427732803</c:v>
                </c:pt>
                <c:pt idx="82">
                  <c:v>96.461065353881295</c:v>
                </c:pt>
                <c:pt idx="83">
                  <c:v>144.421063974015</c:v>
                </c:pt>
                <c:pt idx="84">
                  <c:v>123.908173515982</c:v>
                </c:pt>
                <c:pt idx="85">
                  <c:v>88.476198904109594</c:v>
                </c:pt>
                <c:pt idx="86">
                  <c:v>85.068890937829295</c:v>
                </c:pt>
                <c:pt idx="87">
                  <c:v>75.497761774298795</c:v>
                </c:pt>
                <c:pt idx="88">
                  <c:v>79.183905971538806</c:v>
                </c:pt>
                <c:pt idx="89">
                  <c:v>88.892348554033504</c:v>
                </c:pt>
                <c:pt idx="90">
                  <c:v>87.100893593468996</c:v>
                </c:pt>
                <c:pt idx="91">
                  <c:v>82.123283477774706</c:v>
                </c:pt>
                <c:pt idx="92">
                  <c:v>80.457011741683004</c:v>
                </c:pt>
                <c:pt idx="93">
                  <c:v>84.311283477774694</c:v>
                </c:pt>
                <c:pt idx="94">
                  <c:v>84.394477791614804</c:v>
                </c:pt>
                <c:pt idx="95">
                  <c:v>77.875788017157902</c:v>
                </c:pt>
                <c:pt idx="96">
                  <c:v>74.6812325883201</c:v>
                </c:pt>
                <c:pt idx="97">
                  <c:v>69.953652641878705</c:v>
                </c:pt>
              </c:numCache>
            </c:numRef>
          </c:val>
          <c:smooth val="1"/>
          <c:extLst>
            <c:ext xmlns:c16="http://schemas.microsoft.com/office/drawing/2014/chart" uri="{C3380CC4-5D6E-409C-BE32-E72D297353CC}">
              <c16:uniqueId val="{00000001-3512-4962-AB71-A2DEBB0D6094}"/>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Sheet2!$D$16</c:f>
              <c:strCache>
                <c:ptCount val="1"/>
                <c:pt idx="0">
                  <c:v>秦皇岛港:平仓价:动力末煤(Q5500):山西产（右轴，元/吨）</c:v>
                </c:pt>
              </c:strCache>
            </c:strRef>
          </c:tx>
          <c:spPr>
            <a:ln w="22225" cap="rnd">
              <a:solidFill>
                <a:srgbClr val="00CCFF"/>
              </a:solidFill>
              <a:prstDash val="solid"/>
              <a:round/>
            </a:ln>
            <a:effectLst/>
          </c:spPr>
          <c:marker>
            <c:symbol val="none"/>
          </c:marker>
          <c:cat>
            <c:numRef>
              <c:f>Sheet2!$A$17:$A$1996</c:f>
              <c:numCache>
                <c:formatCode>yyyy/m/d</c:formatCode>
                <c:ptCount val="1980"/>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numCache>
            </c:numRef>
          </c:cat>
          <c:val>
            <c:numRef>
              <c:f>Sheet2!$D$17:$D$1996</c:f>
              <c:numCache>
                <c:formatCode>_(* #,##0.00_);_(* \(#,##0.00\);_(* "-"??_);_(@_)</c:formatCode>
                <c:ptCount val="1980"/>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7">
                  <c:v>#N/A</c:v>
                </c:pt>
              </c:numCache>
            </c:numRef>
          </c:val>
          <c:smooth val="1"/>
          <c:extLst>
            <c:ext xmlns:c16="http://schemas.microsoft.com/office/drawing/2014/chart" uri="{C3380CC4-5D6E-409C-BE32-E72D297353CC}">
              <c16:uniqueId val="{00000002-3512-4962-AB71-A2DEBB0D6094}"/>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a:ea typeface="Arial" panose="020B0604020202020204"/>
                <a:cs typeface="Arial" panose="020B0604020202020204"/>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a:ea typeface="Arial" panose="020B0604020202020204"/>
                <a:cs typeface="Arial" panose="020B0604020202020204"/>
              </a:defRPr>
            </a:pPr>
            <a:endParaRPr lang="zh-CN"/>
          </a:p>
        </c:txPr>
        <c:crossAx val="1077712256"/>
        <c:crosses val="autoZero"/>
        <c:crossBetween val="between"/>
      </c:valAx>
      <c:dateAx>
        <c:axId val="1864283520"/>
        <c:scaling>
          <c:orientation val="minMax"/>
        </c:scaling>
        <c:delete val="1"/>
        <c:axPos val="b"/>
        <c:numFmt formatCode="yyyy/m/d" sourceLinked="1"/>
        <c:majorTickMark val="out"/>
        <c:minorTickMark val="none"/>
        <c:tickLblPos val="nextTo"/>
        <c:crossAx val="1299474400"/>
        <c:crosses val="autoZero"/>
        <c:auto val="1"/>
        <c:lblOffset val="100"/>
        <c:baseTimeUnit val="days"/>
      </c:dateAx>
      <c:valAx>
        <c:axId val="1299474400"/>
        <c:scaling>
          <c:orientation val="minMax"/>
          <c:min val="100"/>
        </c:scaling>
        <c:delete val="0"/>
        <c:axPos val="r"/>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864283520"/>
        <c:crosses val="max"/>
        <c:crossBetween val="between"/>
      </c:valAx>
      <c:spPr>
        <a:noFill/>
        <a:ln w="25400">
          <a:noFill/>
        </a:ln>
        <a:effectLst/>
      </c:spPr>
    </c:plotArea>
    <c:legend>
      <c:legendPos val="b"/>
      <c:overlay val="0"/>
      <c:spPr>
        <a:noFill/>
        <a:ln w="25400">
          <a:noFill/>
        </a:ln>
        <a:effectLst/>
      </c:spPr>
      <c:txPr>
        <a:bodyPr rot="0" spcFirstLastPara="1" vertOverflow="ellipsis" vert="horz" wrap="square" anchor="ctr" anchorCtr="1"/>
        <a:lstStyle/>
        <a:p>
          <a:pPr>
            <a:defRPr lang="zh-CN" sz="700" b="0" i="0" u="none" strike="noStrike" kern="1200" baseline="0">
              <a:solidFill>
                <a:schemeClr val="tx1">
                  <a:lumMod val="65000"/>
                  <a:lumOff val="35000"/>
                </a:schemeClr>
              </a:solidFill>
              <a:latin typeface="楷体_GB2312" panose="02010609030101010101" pitchFamily="49" charset="-122"/>
              <a:ea typeface="楷体_GB2312" panose="02010609030101010101" pitchFamily="49" charset="-122"/>
              <a:cs typeface="楷体_GB2312" panose="02010609030101010101" pitchFamily="49" charset="-122"/>
            </a:defRPr>
          </a:pPr>
          <a:endParaRPr lang="zh-CN"/>
        </a:p>
      </c:txPr>
    </c:legend>
    <c:plotVisOnly val="1"/>
    <c:dispBlanksAs val="span"/>
    <c:showDLblsOverMax val="0"/>
  </c:chart>
  <c:spPr>
    <a:noFill/>
    <a:ln w="25400" cap="flat" cmpd="sng" algn="ctr">
      <a:noFill/>
      <a:round/>
    </a:ln>
    <a:effectLst/>
  </c:spPr>
  <c:txPr>
    <a:bodyPr/>
    <a:lstStyle/>
    <a:p>
      <a:pPr>
        <a:defRPr lang="zh-CN" sz="700">
          <a:latin typeface="楷体_GB2312" panose="02010609030101010101" pitchFamily="49" charset="-122"/>
          <a:ea typeface="楷体_GB2312" panose="02010609030101010101" pitchFamily="49" charset="-122"/>
          <a:cs typeface="楷体_GB2312" panose="02010609030101010101" pitchFamily="49" charset="-122"/>
        </a:defRPr>
      </a:pPr>
      <a:endParaRPr lang="zh-CN"/>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057309564719397E-2"/>
          <c:y val="5.0436324221046401E-2"/>
          <c:w val="0.90344242196448998"/>
          <c:h val="0.81528034979423902"/>
        </c:manualLayout>
      </c:layout>
      <c:lineChart>
        <c:grouping val="standard"/>
        <c:varyColors val="0"/>
        <c:ser>
          <c:idx val="0"/>
          <c:order val="0"/>
          <c:tx>
            <c:strRef>
              <c:f>'[1]图3、表1、3、4、6、7、8'!$B$16</c:f>
              <c:strCache>
                <c:ptCount val="1"/>
                <c:pt idx="0">
                  <c:v> AAA等级煤炭债信用利差（左轴；BP） </c:v>
                </c:pt>
              </c:strCache>
            </c:strRef>
          </c:tx>
          <c:spPr>
            <a:ln w="28575" cap="rnd">
              <a:solidFill>
                <a:srgbClr val="000080"/>
              </a:solidFill>
              <a:prstDash val="solid"/>
              <a:round/>
            </a:ln>
            <a:effectLst/>
          </c:spPr>
          <c:marker>
            <c:symbol val="none"/>
          </c:marker>
          <c:cat>
            <c:numRef>
              <c:f>'[1]图3、表1、3、4、6、7、8'!$A$17:$A$1997</c:f>
              <c:numCache>
                <c:formatCode>yyyy/m/d</c:formatCode>
                <c:ptCount val="1981"/>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numCache>
            </c:numRef>
          </c:cat>
          <c:val>
            <c:numRef>
              <c:f>'[1]图3、表1、3、4、6、7、8'!$B$17:$B$1997</c:f>
              <c:numCache>
                <c:formatCode>_(* #,##0.00_);_(* \(#,##0.00\);_(* "-"??_);_(@_)</c:formatCode>
                <c:ptCount val="1981"/>
                <c:pt idx="0">
                  <c:v>172.92787397260301</c:v>
                </c:pt>
                <c:pt idx="1">
                  <c:v>167.229231931979</c:v>
                </c:pt>
                <c:pt idx="2">
                  <c:v>172.56326575342499</c:v>
                </c:pt>
                <c:pt idx="3">
                  <c:v>210.54728678744999</c:v>
                </c:pt>
                <c:pt idx="4">
                  <c:v>225.563027839152</c:v>
                </c:pt>
                <c:pt idx="5">
                  <c:v>259.23951657092402</c:v>
                </c:pt>
                <c:pt idx="6">
                  <c:v>243.11797083517499</c:v>
                </c:pt>
                <c:pt idx="7">
                  <c:v>201.200954180444</c:v>
                </c:pt>
                <c:pt idx="8">
                  <c:v>176.43152792413099</c:v>
                </c:pt>
                <c:pt idx="9">
                  <c:v>165.086743940991</c:v>
                </c:pt>
                <c:pt idx="10">
                  <c:v>180.40153018772199</c:v>
                </c:pt>
                <c:pt idx="11">
                  <c:v>189.443162861492</c:v>
                </c:pt>
                <c:pt idx="12">
                  <c:v>168.68664187866901</c:v>
                </c:pt>
                <c:pt idx="13">
                  <c:v>167.71422113502899</c:v>
                </c:pt>
                <c:pt idx="14">
                  <c:v>159.75002935420699</c:v>
                </c:pt>
                <c:pt idx="15">
                  <c:v>167.70328200283399</c:v>
                </c:pt>
                <c:pt idx="16">
                  <c:v>175.11098630136999</c:v>
                </c:pt>
                <c:pt idx="17">
                  <c:v>132.517143614671</c:v>
                </c:pt>
                <c:pt idx="18">
                  <c:v>117.397081430746</c:v>
                </c:pt>
                <c:pt idx="19">
                  <c:v>118.383766402307</c:v>
                </c:pt>
                <c:pt idx="20">
                  <c:v>96.143779379956797</c:v>
                </c:pt>
                <c:pt idx="21">
                  <c:v>93.362356164383499</c:v>
                </c:pt>
                <c:pt idx="22">
                  <c:v>116.66376232876701</c:v>
                </c:pt>
                <c:pt idx="23">
                  <c:v>108.906613765453</c:v>
                </c:pt>
                <c:pt idx="24">
                  <c:v>119.428818094935</c:v>
                </c:pt>
                <c:pt idx="25">
                  <c:v>119.54303622526599</c:v>
                </c:pt>
                <c:pt idx="26">
                  <c:v>112.07993542074399</c:v>
                </c:pt>
                <c:pt idx="27">
                  <c:v>108.51214984624001</c:v>
                </c:pt>
                <c:pt idx="28">
                  <c:v>119.044741438356</c:v>
                </c:pt>
                <c:pt idx="29">
                  <c:v>136.70179647749501</c:v>
                </c:pt>
                <c:pt idx="30">
                  <c:v>113.74081111696501</c:v>
                </c:pt>
                <c:pt idx="31">
                  <c:v>117.466883686177</c:v>
                </c:pt>
                <c:pt idx="32">
                  <c:v>116.910823385519</c:v>
                </c:pt>
                <c:pt idx="33">
                  <c:v>118.937721383794</c:v>
                </c:pt>
                <c:pt idx="34">
                  <c:v>113.22194868449699</c:v>
                </c:pt>
                <c:pt idx="35">
                  <c:v>132.09583354088801</c:v>
                </c:pt>
                <c:pt idx="36">
                  <c:v>126.624498547115</c:v>
                </c:pt>
                <c:pt idx="37">
                  <c:v>115.21607186817501</c:v>
                </c:pt>
                <c:pt idx="38">
                  <c:v>118.89552511415501</c:v>
                </c:pt>
                <c:pt idx="39">
                  <c:v>104.67015303326799</c:v>
                </c:pt>
                <c:pt idx="40">
                  <c:v>87.166929191587897</c:v>
                </c:pt>
                <c:pt idx="41">
                  <c:v>104.214161252446</c:v>
                </c:pt>
                <c:pt idx="42">
                  <c:v>103.025812071918</c:v>
                </c:pt>
                <c:pt idx="43">
                  <c:v>86.978841728134896</c:v>
                </c:pt>
                <c:pt idx="44">
                  <c:v>87.429729452054801</c:v>
                </c:pt>
                <c:pt idx="45">
                  <c:v>83.911916011677505</c:v>
                </c:pt>
                <c:pt idx="46">
                  <c:v>85.971622091759102</c:v>
                </c:pt>
                <c:pt idx="47">
                  <c:v>99.394302239617303</c:v>
                </c:pt>
                <c:pt idx="48">
                  <c:v>85.975158512720199</c:v>
                </c:pt>
                <c:pt idx="49">
                  <c:v>83.805817498895294</c:v>
                </c:pt>
                <c:pt idx="50">
                  <c:v>111.843192941723</c:v>
                </c:pt>
                <c:pt idx="51">
                  <c:v>130.064718851924</c:v>
                </c:pt>
                <c:pt idx="52">
                  <c:v>114.065435035284</c:v>
                </c:pt>
                <c:pt idx="53">
                  <c:v>128.93056659056299</c:v>
                </c:pt>
                <c:pt idx="54">
                  <c:v>116.529645614659</c:v>
                </c:pt>
                <c:pt idx="55">
                  <c:v>108.36225812840399</c:v>
                </c:pt>
                <c:pt idx="56">
                  <c:v>112.28807582032501</c:v>
                </c:pt>
                <c:pt idx="57">
                  <c:v>120.251360193392</c:v>
                </c:pt>
                <c:pt idx="58">
                  <c:v>147.022754506128</c:v>
                </c:pt>
                <c:pt idx="59">
                  <c:v>186.39677004566201</c:v>
                </c:pt>
                <c:pt idx="60">
                  <c:v>169.933160742154</c:v>
                </c:pt>
                <c:pt idx="61">
                  <c:v>177.72623107426099</c:v>
                </c:pt>
                <c:pt idx="62">
                  <c:v>208.254362328767</c:v>
                </c:pt>
                <c:pt idx="63">
                  <c:v>223.98339965753399</c:v>
                </c:pt>
                <c:pt idx="64">
                  <c:v>216.84449450363601</c:v>
                </c:pt>
                <c:pt idx="65">
                  <c:v>218.35801716454901</c:v>
                </c:pt>
                <c:pt idx="66">
                  <c:v>204.909239073712</c:v>
                </c:pt>
                <c:pt idx="67">
                  <c:v>158.365570991136</c:v>
                </c:pt>
                <c:pt idx="68">
                  <c:v>166.74175523106999</c:v>
                </c:pt>
                <c:pt idx="69">
                  <c:v>154.78578795662099</c:v>
                </c:pt>
                <c:pt idx="70">
                  <c:v>145.23840331928301</c:v>
                </c:pt>
                <c:pt idx="71">
                  <c:v>141.38620765587001</c:v>
                </c:pt>
                <c:pt idx="72">
                  <c:v>110.411806711072</c:v>
                </c:pt>
                <c:pt idx="73">
                  <c:v>103.70559758703</c:v>
                </c:pt>
                <c:pt idx="74">
                  <c:v>110.23194199679099</c:v>
                </c:pt>
                <c:pt idx="75">
                  <c:v>80.249661777185196</c:v>
                </c:pt>
                <c:pt idx="76">
                  <c:v>72.922645193138294</c:v>
                </c:pt>
                <c:pt idx="77">
                  <c:v>76.346505527517493</c:v>
                </c:pt>
                <c:pt idx="78">
                  <c:v>68.466385536221097</c:v>
                </c:pt>
                <c:pt idx="79">
                  <c:v>71.151836262600199</c:v>
                </c:pt>
                <c:pt idx="80">
                  <c:v>69.066874475817698</c:v>
                </c:pt>
                <c:pt idx="81">
                  <c:v>69.872023359769301</c:v>
                </c:pt>
                <c:pt idx="82">
                  <c:v>93.685281779348898</c:v>
                </c:pt>
                <c:pt idx="83">
                  <c:v>141.61296415039399</c:v>
                </c:pt>
                <c:pt idx="84">
                  <c:v>121.10978730299</c:v>
                </c:pt>
                <c:pt idx="85">
                  <c:v>86.1084640410959</c:v>
                </c:pt>
                <c:pt idx="86">
                  <c:v>82.914149863013705</c:v>
                </c:pt>
                <c:pt idx="87">
                  <c:v>73.238301641123002</c:v>
                </c:pt>
                <c:pt idx="88">
                  <c:v>76.783953646049596</c:v>
                </c:pt>
                <c:pt idx="89">
                  <c:v>86.472054361932194</c:v>
                </c:pt>
                <c:pt idx="90">
                  <c:v>84.692077865897602</c:v>
                </c:pt>
                <c:pt idx="91">
                  <c:v>79.679742932089795</c:v>
                </c:pt>
                <c:pt idx="92">
                  <c:v>77.939393179831001</c:v>
                </c:pt>
                <c:pt idx="93">
                  <c:v>81.721412124745001</c:v>
                </c:pt>
                <c:pt idx="94">
                  <c:v>81.900220475847206</c:v>
                </c:pt>
                <c:pt idx="95">
                  <c:v>75.398241961067001</c:v>
                </c:pt>
                <c:pt idx="96">
                  <c:v>72.160544934517603</c:v>
                </c:pt>
                <c:pt idx="97">
                  <c:v>67.505534975225899</c:v>
                </c:pt>
                <c:pt idx="98">
                  <c:v>71.728533809384999</c:v>
                </c:pt>
              </c:numCache>
            </c:numRef>
          </c:val>
          <c:smooth val="1"/>
          <c:extLst>
            <c:ext xmlns:c16="http://schemas.microsoft.com/office/drawing/2014/chart" uri="{C3380CC4-5D6E-409C-BE32-E72D297353CC}">
              <c16:uniqueId val="{00000000-F92C-47A8-81B9-50520CB6B72A}"/>
            </c:ext>
          </c:extLst>
        </c:ser>
        <c:ser>
          <c:idx val="2"/>
          <c:order val="1"/>
          <c:tx>
            <c:strRef>
              <c:f>'[1]图3、表1、3、4、6、7、8'!$E$16</c:f>
              <c:strCache>
                <c:ptCount val="1"/>
                <c:pt idx="0">
                  <c:v>煤炭行业信用利差（左轴；BP）</c:v>
                </c:pt>
              </c:strCache>
            </c:strRef>
          </c:tx>
          <c:spPr>
            <a:ln w="28575" cap="rnd">
              <a:solidFill>
                <a:srgbClr val="3366FF"/>
              </a:solidFill>
              <a:prstDash val="solid"/>
              <a:round/>
            </a:ln>
            <a:effectLst/>
          </c:spPr>
          <c:marker>
            <c:symbol val="none"/>
          </c:marker>
          <c:cat>
            <c:numRef>
              <c:f>'[1]图3、表1、3、4、6、7、8'!$A$17:$A$1997</c:f>
              <c:numCache>
                <c:formatCode>yyyy/m/d</c:formatCode>
                <c:ptCount val="1981"/>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numCache>
            </c:numRef>
          </c:cat>
          <c:val>
            <c:numRef>
              <c:f>'[1]图3、表1、3、4、6、7、8'!$E$17:$E$1997</c:f>
              <c:numCache>
                <c:formatCode>_(* #,##0.00_);_(* \(#,##0.00\);_(* "-"??_);_(@_)</c:formatCode>
                <c:ptCount val="1981"/>
                <c:pt idx="0">
                  <c:v>263.73265974370298</c:v>
                </c:pt>
                <c:pt idx="1">
                  <c:v>261.84367739726002</c:v>
                </c:pt>
                <c:pt idx="2">
                  <c:v>267.81939543379002</c:v>
                </c:pt>
                <c:pt idx="3">
                  <c:v>308.64553721461198</c:v>
                </c:pt>
                <c:pt idx="4">
                  <c:v>319.04660462919202</c:v>
                </c:pt>
                <c:pt idx="5">
                  <c:v>340.91081095890399</c:v>
                </c:pt>
                <c:pt idx="6">
                  <c:v>323.664096665805</c:v>
                </c:pt>
                <c:pt idx="7">
                  <c:v>295.34253129196901</c:v>
                </c:pt>
                <c:pt idx="8">
                  <c:v>267.20547537161201</c:v>
                </c:pt>
                <c:pt idx="9">
                  <c:v>253.746489155251</c:v>
                </c:pt>
                <c:pt idx="10">
                  <c:v>265.060523401826</c:v>
                </c:pt>
                <c:pt idx="11">
                  <c:v>275.23367421083998</c:v>
                </c:pt>
                <c:pt idx="12">
                  <c:v>256.17724336928001</c:v>
                </c:pt>
                <c:pt idx="13">
                  <c:v>257.74581929466598</c:v>
                </c:pt>
                <c:pt idx="14">
                  <c:v>246.53650996264</c:v>
                </c:pt>
                <c:pt idx="15">
                  <c:v>244.70215546352301</c:v>
                </c:pt>
                <c:pt idx="16">
                  <c:v>250.52052656197799</c:v>
                </c:pt>
                <c:pt idx="17">
                  <c:v>206.884721668742</c:v>
                </c:pt>
                <c:pt idx="18">
                  <c:v>183.662180039139</c:v>
                </c:pt>
                <c:pt idx="19">
                  <c:v>178.22051410153099</c:v>
                </c:pt>
                <c:pt idx="20">
                  <c:v>159.82990042149601</c:v>
                </c:pt>
                <c:pt idx="21">
                  <c:v>161.103669682088</c:v>
                </c:pt>
                <c:pt idx="22">
                  <c:v>178.08582242516499</c:v>
                </c:pt>
                <c:pt idx="23">
                  <c:v>166.75676886675001</c:v>
                </c:pt>
                <c:pt idx="24">
                  <c:v>173.02616246094701</c:v>
                </c:pt>
                <c:pt idx="25">
                  <c:v>149.87725258351401</c:v>
                </c:pt>
                <c:pt idx="26">
                  <c:v>137.85478216932401</c:v>
                </c:pt>
                <c:pt idx="27">
                  <c:v>139.731063926941</c:v>
                </c:pt>
                <c:pt idx="28">
                  <c:v>149.432944733113</c:v>
                </c:pt>
                <c:pt idx="29">
                  <c:v>167.77242749173399</c:v>
                </c:pt>
                <c:pt idx="30">
                  <c:v>145.59425129126399</c:v>
                </c:pt>
                <c:pt idx="31">
                  <c:v>146.764488441781</c:v>
                </c:pt>
                <c:pt idx="32">
                  <c:v>146.15539554794501</c:v>
                </c:pt>
                <c:pt idx="33">
                  <c:v>148.78985864601901</c:v>
                </c:pt>
                <c:pt idx="34">
                  <c:v>141.65996964087401</c:v>
                </c:pt>
                <c:pt idx="35">
                  <c:v>157.32060748858399</c:v>
                </c:pt>
                <c:pt idx="36">
                  <c:v>150.993655159817</c:v>
                </c:pt>
                <c:pt idx="37">
                  <c:v>138.394694415174</c:v>
                </c:pt>
                <c:pt idx="38">
                  <c:v>141.71061152089899</c:v>
                </c:pt>
                <c:pt idx="39">
                  <c:v>121.57700983491399</c:v>
                </c:pt>
                <c:pt idx="40">
                  <c:v>98.953147874956102</c:v>
                </c:pt>
                <c:pt idx="41">
                  <c:v>118.34796136283801</c:v>
                </c:pt>
                <c:pt idx="42">
                  <c:v>121.598063165906</c:v>
                </c:pt>
                <c:pt idx="43">
                  <c:v>106.311025175861</c:v>
                </c:pt>
                <c:pt idx="44">
                  <c:v>107.332845937324</c:v>
                </c:pt>
                <c:pt idx="45">
                  <c:v>103.38434637964799</c:v>
                </c:pt>
                <c:pt idx="46">
                  <c:v>105.28462214611901</c:v>
                </c:pt>
                <c:pt idx="47">
                  <c:v>118.679847412481</c:v>
                </c:pt>
                <c:pt idx="48">
                  <c:v>104.661973363775</c:v>
                </c:pt>
                <c:pt idx="49">
                  <c:v>102.51256685317399</c:v>
                </c:pt>
                <c:pt idx="50">
                  <c:v>131.64059843444201</c:v>
                </c:pt>
                <c:pt idx="51">
                  <c:v>148.72302027397299</c:v>
                </c:pt>
                <c:pt idx="52">
                  <c:v>130.16060554970099</c:v>
                </c:pt>
                <c:pt idx="53">
                  <c:v>142.092709719504</c:v>
                </c:pt>
                <c:pt idx="54">
                  <c:v>126.590623056795</c:v>
                </c:pt>
                <c:pt idx="55">
                  <c:v>115.73151290555199</c:v>
                </c:pt>
                <c:pt idx="56">
                  <c:v>117.29466572518</c:v>
                </c:pt>
                <c:pt idx="57">
                  <c:v>124.711038211968</c:v>
                </c:pt>
                <c:pt idx="58">
                  <c:v>154.96766865431101</c:v>
                </c:pt>
                <c:pt idx="59">
                  <c:v>191.43186004291101</c:v>
                </c:pt>
                <c:pt idx="60">
                  <c:v>174.665875295229</c:v>
                </c:pt>
                <c:pt idx="61">
                  <c:v>181.93906784083501</c:v>
                </c:pt>
                <c:pt idx="62">
                  <c:v>210.75283405977601</c:v>
                </c:pt>
                <c:pt idx="63">
                  <c:v>227.19250529265301</c:v>
                </c:pt>
                <c:pt idx="64">
                  <c:v>219.70970417115601</c:v>
                </c:pt>
                <c:pt idx="65">
                  <c:v>218.808641400304</c:v>
                </c:pt>
                <c:pt idx="66">
                  <c:v>204.15695098934501</c:v>
                </c:pt>
                <c:pt idx="67">
                  <c:v>159.073808834847</c:v>
                </c:pt>
                <c:pt idx="68">
                  <c:v>167.69780562364801</c:v>
                </c:pt>
                <c:pt idx="69">
                  <c:v>154.92353863013699</c:v>
                </c:pt>
                <c:pt idx="70">
                  <c:v>145.20847932637901</c:v>
                </c:pt>
                <c:pt idx="71">
                  <c:v>141.67376149706499</c:v>
                </c:pt>
                <c:pt idx="72">
                  <c:v>111.855764479692</c:v>
                </c:pt>
                <c:pt idx="73">
                  <c:v>105.048956981495</c:v>
                </c:pt>
                <c:pt idx="74">
                  <c:v>109.97079549036199</c:v>
                </c:pt>
                <c:pt idx="75">
                  <c:v>83.105817666509296</c:v>
                </c:pt>
                <c:pt idx="76">
                  <c:v>75.778279740447005</c:v>
                </c:pt>
                <c:pt idx="77">
                  <c:v>79.054552979744798</c:v>
                </c:pt>
                <c:pt idx="78">
                  <c:v>71.250633982215803</c:v>
                </c:pt>
                <c:pt idx="79">
                  <c:v>73.985587407314299</c:v>
                </c:pt>
                <c:pt idx="80">
                  <c:v>72.233171029431702</c:v>
                </c:pt>
                <c:pt idx="81">
                  <c:v>73.032110427732803</c:v>
                </c:pt>
                <c:pt idx="82">
                  <c:v>96.461065353881295</c:v>
                </c:pt>
                <c:pt idx="83">
                  <c:v>144.421063974015</c:v>
                </c:pt>
                <c:pt idx="84">
                  <c:v>123.908173515982</c:v>
                </c:pt>
                <c:pt idx="85">
                  <c:v>88.476198904109594</c:v>
                </c:pt>
                <c:pt idx="86">
                  <c:v>85.068890937829295</c:v>
                </c:pt>
                <c:pt idx="87">
                  <c:v>75.497761774298795</c:v>
                </c:pt>
                <c:pt idx="88">
                  <c:v>79.183905971538806</c:v>
                </c:pt>
                <c:pt idx="89">
                  <c:v>88.892348554033504</c:v>
                </c:pt>
                <c:pt idx="90">
                  <c:v>87.100893593468996</c:v>
                </c:pt>
                <c:pt idx="91">
                  <c:v>82.123283477774706</c:v>
                </c:pt>
                <c:pt idx="92">
                  <c:v>80.457011741683004</c:v>
                </c:pt>
                <c:pt idx="93">
                  <c:v>84.311283477774694</c:v>
                </c:pt>
                <c:pt idx="94">
                  <c:v>84.394477791614804</c:v>
                </c:pt>
                <c:pt idx="95">
                  <c:v>77.875788017157902</c:v>
                </c:pt>
                <c:pt idx="96">
                  <c:v>74.6812325883201</c:v>
                </c:pt>
                <c:pt idx="97">
                  <c:v>69.953652641878705</c:v>
                </c:pt>
                <c:pt idx="98">
                  <c:v>74.111638663684602</c:v>
                </c:pt>
              </c:numCache>
            </c:numRef>
          </c:val>
          <c:smooth val="1"/>
          <c:extLst>
            <c:ext xmlns:c16="http://schemas.microsoft.com/office/drawing/2014/chart" uri="{C3380CC4-5D6E-409C-BE32-E72D297353CC}">
              <c16:uniqueId val="{00000001-F92C-47A8-81B9-50520CB6B72A}"/>
            </c:ext>
          </c:extLst>
        </c:ser>
        <c:dLbls>
          <c:showLegendKey val="0"/>
          <c:showVal val="0"/>
          <c:showCatName val="0"/>
          <c:showSerName val="0"/>
          <c:showPercent val="0"/>
          <c:showBubbleSize val="0"/>
        </c:dLbls>
        <c:marker val="1"/>
        <c:smooth val="0"/>
        <c:axId val="1077712256"/>
        <c:axId val="1098091632"/>
      </c:lineChart>
      <c:lineChart>
        <c:grouping val="standard"/>
        <c:varyColors val="0"/>
        <c:ser>
          <c:idx val="3"/>
          <c:order val="2"/>
          <c:tx>
            <c:strRef>
              <c:f>'[1]图3、表1、3、4、6、7、8'!$F$16</c:f>
              <c:strCache>
                <c:ptCount val="1"/>
                <c:pt idx="0">
                  <c:v>秦皇岛港:平仓价:动力末煤(Q5500):山西产（右轴；元/吨）</c:v>
                </c:pt>
              </c:strCache>
            </c:strRef>
          </c:tx>
          <c:spPr>
            <a:ln w="28575" cap="rnd">
              <a:solidFill>
                <a:srgbClr val="00CCFF"/>
              </a:solidFill>
              <a:prstDash val="solid"/>
              <a:round/>
            </a:ln>
            <a:effectLst/>
          </c:spPr>
          <c:marker>
            <c:symbol val="none"/>
          </c:marker>
          <c:cat>
            <c:numRef>
              <c:f>'[1]图3、表1、3、4、6、7、8'!$A$17:$A$1997</c:f>
              <c:numCache>
                <c:formatCode>yyyy/m/d</c:formatCode>
                <c:ptCount val="1981"/>
                <c:pt idx="0">
                  <c:v>42400</c:v>
                </c:pt>
                <c:pt idx="1">
                  <c:v>42429</c:v>
                </c:pt>
                <c:pt idx="2">
                  <c:v>42460</c:v>
                </c:pt>
                <c:pt idx="3">
                  <c:v>42490</c:v>
                </c:pt>
                <c:pt idx="4">
                  <c:v>42521</c:v>
                </c:pt>
                <c:pt idx="5">
                  <c:v>42551</c:v>
                </c:pt>
                <c:pt idx="6">
                  <c:v>42582</c:v>
                </c:pt>
                <c:pt idx="7">
                  <c:v>42613</c:v>
                </c:pt>
                <c:pt idx="8">
                  <c:v>42643</c:v>
                </c:pt>
                <c:pt idx="9">
                  <c:v>42674</c:v>
                </c:pt>
                <c:pt idx="10">
                  <c:v>42704</c:v>
                </c:pt>
                <c:pt idx="11">
                  <c:v>42735</c:v>
                </c:pt>
                <c:pt idx="12">
                  <c:v>42766</c:v>
                </c:pt>
                <c:pt idx="13">
                  <c:v>42794</c:v>
                </c:pt>
                <c:pt idx="14">
                  <c:v>42825</c:v>
                </c:pt>
                <c:pt idx="15">
                  <c:v>42855</c:v>
                </c:pt>
                <c:pt idx="16">
                  <c:v>42886</c:v>
                </c:pt>
                <c:pt idx="17">
                  <c:v>42916</c:v>
                </c:pt>
                <c:pt idx="18">
                  <c:v>42947</c:v>
                </c:pt>
                <c:pt idx="19">
                  <c:v>42978</c:v>
                </c:pt>
                <c:pt idx="20">
                  <c:v>43008</c:v>
                </c:pt>
                <c:pt idx="21">
                  <c:v>43039</c:v>
                </c:pt>
                <c:pt idx="22">
                  <c:v>43069</c:v>
                </c:pt>
                <c:pt idx="23">
                  <c:v>43100</c:v>
                </c:pt>
                <c:pt idx="24">
                  <c:v>43131</c:v>
                </c:pt>
                <c:pt idx="25">
                  <c:v>43159</c:v>
                </c:pt>
                <c:pt idx="26">
                  <c:v>43190</c:v>
                </c:pt>
                <c:pt idx="27">
                  <c:v>43220</c:v>
                </c:pt>
                <c:pt idx="28">
                  <c:v>43251</c:v>
                </c:pt>
                <c:pt idx="29">
                  <c:v>43281</c:v>
                </c:pt>
                <c:pt idx="30">
                  <c:v>43312</c:v>
                </c:pt>
                <c:pt idx="31">
                  <c:v>43343</c:v>
                </c:pt>
                <c:pt idx="32">
                  <c:v>43373</c:v>
                </c:pt>
                <c:pt idx="33">
                  <c:v>43404</c:v>
                </c:pt>
                <c:pt idx="34">
                  <c:v>43434</c:v>
                </c:pt>
                <c:pt idx="35">
                  <c:v>43465</c:v>
                </c:pt>
                <c:pt idx="36">
                  <c:v>43496</c:v>
                </c:pt>
                <c:pt idx="37">
                  <c:v>43524</c:v>
                </c:pt>
                <c:pt idx="38">
                  <c:v>43555</c:v>
                </c:pt>
                <c:pt idx="39">
                  <c:v>43585</c:v>
                </c:pt>
                <c:pt idx="40">
                  <c:v>43616</c:v>
                </c:pt>
                <c:pt idx="41">
                  <c:v>43646</c:v>
                </c:pt>
                <c:pt idx="42">
                  <c:v>43677</c:v>
                </c:pt>
                <c:pt idx="43">
                  <c:v>43708</c:v>
                </c:pt>
                <c:pt idx="44">
                  <c:v>43738</c:v>
                </c:pt>
                <c:pt idx="45">
                  <c:v>43769</c:v>
                </c:pt>
                <c:pt idx="46">
                  <c:v>43799</c:v>
                </c:pt>
                <c:pt idx="47">
                  <c:v>43830</c:v>
                </c:pt>
                <c:pt idx="48">
                  <c:v>43861</c:v>
                </c:pt>
                <c:pt idx="49">
                  <c:v>43890</c:v>
                </c:pt>
                <c:pt idx="50">
                  <c:v>43921</c:v>
                </c:pt>
                <c:pt idx="51">
                  <c:v>43951</c:v>
                </c:pt>
                <c:pt idx="52">
                  <c:v>43982</c:v>
                </c:pt>
                <c:pt idx="53">
                  <c:v>44012</c:v>
                </c:pt>
                <c:pt idx="54">
                  <c:v>44043</c:v>
                </c:pt>
                <c:pt idx="55">
                  <c:v>44074</c:v>
                </c:pt>
                <c:pt idx="56">
                  <c:v>44104</c:v>
                </c:pt>
                <c:pt idx="57">
                  <c:v>44135</c:v>
                </c:pt>
                <c:pt idx="58">
                  <c:v>44165</c:v>
                </c:pt>
                <c:pt idx="59">
                  <c:v>44196</c:v>
                </c:pt>
                <c:pt idx="60">
                  <c:v>44227</c:v>
                </c:pt>
                <c:pt idx="61">
                  <c:v>44255</c:v>
                </c:pt>
                <c:pt idx="62">
                  <c:v>44286</c:v>
                </c:pt>
                <c:pt idx="63">
                  <c:v>44316</c:v>
                </c:pt>
                <c:pt idx="64">
                  <c:v>44347</c:v>
                </c:pt>
                <c:pt idx="65">
                  <c:v>44377</c:v>
                </c:pt>
                <c:pt idx="66">
                  <c:v>44408</c:v>
                </c:pt>
                <c:pt idx="67">
                  <c:v>44439</c:v>
                </c:pt>
                <c:pt idx="68">
                  <c:v>44469</c:v>
                </c:pt>
                <c:pt idx="69">
                  <c:v>44500</c:v>
                </c:pt>
                <c:pt idx="70">
                  <c:v>44530</c:v>
                </c:pt>
                <c:pt idx="71">
                  <c:v>44561</c:v>
                </c:pt>
                <c:pt idx="72">
                  <c:v>44592</c:v>
                </c:pt>
                <c:pt idx="73">
                  <c:v>44620</c:v>
                </c:pt>
                <c:pt idx="74">
                  <c:v>44651</c:v>
                </c:pt>
                <c:pt idx="75">
                  <c:v>44681</c:v>
                </c:pt>
                <c:pt idx="76">
                  <c:v>44712</c:v>
                </c:pt>
                <c:pt idx="77">
                  <c:v>44742</c:v>
                </c:pt>
                <c:pt idx="78">
                  <c:v>44773</c:v>
                </c:pt>
                <c:pt idx="79">
                  <c:v>44804</c:v>
                </c:pt>
                <c:pt idx="80">
                  <c:v>44834</c:v>
                </c:pt>
                <c:pt idx="81">
                  <c:v>44865</c:v>
                </c:pt>
                <c:pt idx="82">
                  <c:v>44895</c:v>
                </c:pt>
                <c:pt idx="83">
                  <c:v>44926</c:v>
                </c:pt>
                <c:pt idx="84">
                  <c:v>44957</c:v>
                </c:pt>
                <c:pt idx="85">
                  <c:v>44985</c:v>
                </c:pt>
                <c:pt idx="86">
                  <c:v>45016</c:v>
                </c:pt>
                <c:pt idx="87">
                  <c:v>45046</c:v>
                </c:pt>
                <c:pt idx="88">
                  <c:v>45077</c:v>
                </c:pt>
                <c:pt idx="89">
                  <c:v>45107</c:v>
                </c:pt>
                <c:pt idx="90">
                  <c:v>45114</c:v>
                </c:pt>
                <c:pt idx="91">
                  <c:v>45121</c:v>
                </c:pt>
                <c:pt idx="92">
                  <c:v>45128</c:v>
                </c:pt>
                <c:pt idx="93">
                  <c:v>45135</c:v>
                </c:pt>
                <c:pt idx="94">
                  <c:v>45142</c:v>
                </c:pt>
                <c:pt idx="95">
                  <c:v>45149</c:v>
                </c:pt>
                <c:pt idx="96">
                  <c:v>45156</c:v>
                </c:pt>
                <c:pt idx="97">
                  <c:v>45163</c:v>
                </c:pt>
                <c:pt idx="98">
                  <c:v>45169</c:v>
                </c:pt>
              </c:numCache>
            </c:numRef>
          </c:cat>
          <c:val>
            <c:numRef>
              <c:f>'[1]图3、表1、3、4、6、7、8'!$F$17:$F$1997</c:f>
              <c:numCache>
                <c:formatCode>_(* #,##0.00_);_(* \(#,##0.00\);_(* "-"??_);_(@_)</c:formatCode>
                <c:ptCount val="1981"/>
                <c:pt idx="0">
                  <c:v>#N/A</c:v>
                </c:pt>
                <c:pt idx="1">
                  <c:v>373</c:v>
                </c:pt>
                <c:pt idx="2">
                  <c:v>382</c:v>
                </c:pt>
                <c:pt idx="3">
                  <c:v>#N/A</c:v>
                </c:pt>
                <c:pt idx="4">
                  <c:v>385</c:v>
                </c:pt>
                <c:pt idx="5">
                  <c:v>401</c:v>
                </c:pt>
                <c:pt idx="6">
                  <c:v>#N/A</c:v>
                </c:pt>
                <c:pt idx="7">
                  <c:v>503</c:v>
                </c:pt>
                <c:pt idx="8">
                  <c:v>573</c:v>
                </c:pt>
                <c:pt idx="9">
                  <c:v>672</c:v>
                </c:pt>
                <c:pt idx="10">
                  <c:v>666</c:v>
                </c:pt>
                <c:pt idx="11">
                  <c:v>#N/A</c:v>
                </c:pt>
                <c:pt idx="13">
                  <c:v>609</c:v>
                </c:pt>
                <c:pt idx="14">
                  <c:v>684</c:v>
                </c:pt>
                <c:pt idx="15">
                  <c:v>#N/A</c:v>
                </c:pt>
                <c:pt idx="16">
                  <c:v>557</c:v>
                </c:pt>
                <c:pt idx="17">
                  <c:v>588</c:v>
                </c:pt>
                <c:pt idx="18">
                  <c:v>635</c:v>
                </c:pt>
                <c:pt idx="19">
                  <c:v>620</c:v>
                </c:pt>
                <c:pt idx="20">
                  <c:v>717</c:v>
                </c:pt>
                <c:pt idx="21">
                  <c:v>702</c:v>
                </c:pt>
                <c:pt idx="22">
                  <c:v>682</c:v>
                </c:pt>
                <c:pt idx="23">
                  <c:v>#N/A</c:v>
                </c:pt>
                <c:pt idx="24">
                  <c:v>759</c:v>
                </c:pt>
                <c:pt idx="25">
                  <c:v>695</c:v>
                </c:pt>
                <c:pt idx="26">
                  <c:v>#N/A</c:v>
                </c:pt>
                <c:pt idx="28">
                  <c:v>640</c:v>
                </c:pt>
                <c:pt idx="29">
                  <c:v>#N/A</c:v>
                </c:pt>
                <c:pt idx="30">
                  <c:v>605</c:v>
                </c:pt>
                <c:pt idx="31">
                  <c:v>622</c:v>
                </c:pt>
                <c:pt idx="32">
                  <c:v>639</c:v>
                </c:pt>
                <c:pt idx="33">
                  <c:v>640</c:v>
                </c:pt>
                <c:pt idx="34">
                  <c:v>627</c:v>
                </c:pt>
                <c:pt idx="36">
                  <c:v>582</c:v>
                </c:pt>
                <c:pt idx="37">
                  <c:v>612</c:v>
                </c:pt>
                <c:pt idx="38">
                  <c:v>#N/A</c:v>
                </c:pt>
                <c:pt idx="39">
                  <c:v>616</c:v>
                </c:pt>
                <c:pt idx="40">
                  <c:v>592</c:v>
                </c:pt>
                <c:pt idx="41">
                  <c:v>#N/A</c:v>
                </c:pt>
                <c:pt idx="42">
                  <c:v>590</c:v>
                </c:pt>
                <c:pt idx="43">
                  <c:v>#N/A</c:v>
                </c:pt>
                <c:pt idx="44">
                  <c:v>582</c:v>
                </c:pt>
                <c:pt idx="45">
                  <c:v>557</c:v>
                </c:pt>
                <c:pt idx="46">
                  <c:v>#N/A</c:v>
                </c:pt>
                <c:pt idx="47">
                  <c:v>551</c:v>
                </c:pt>
                <c:pt idx="49">
                  <c:v>#N/A</c:v>
                </c:pt>
                <c:pt idx="50">
                  <c:v>531</c:v>
                </c:pt>
                <c:pt idx="51">
                  <c:v>464</c:v>
                </c:pt>
                <c:pt idx="52">
                  <c:v>#N/A</c:v>
                </c:pt>
                <c:pt idx="53">
                  <c:v>568</c:v>
                </c:pt>
                <c:pt idx="54">
                  <c:v>568</c:v>
                </c:pt>
                <c:pt idx="55">
                  <c:v>547</c:v>
                </c:pt>
                <c:pt idx="56">
                  <c:v>603</c:v>
                </c:pt>
                <c:pt idx="57">
                  <c:v>#N/A</c:v>
                </c:pt>
                <c:pt idx="58">
                  <c:v>630</c:v>
                </c:pt>
                <c:pt idx="59">
                  <c:v>795</c:v>
                </c:pt>
                <c:pt idx="60">
                  <c:v>#N/A</c:v>
                </c:pt>
                <c:pt idx="61">
                  <c:v>#N/A</c:v>
                </c:pt>
                <c:pt idx="62">
                  <c:v>720</c:v>
                </c:pt>
                <c:pt idx="63">
                  <c:v>801</c:v>
                </c:pt>
                <c:pt idx="66">
                  <c:v>#N/A</c:v>
                </c:pt>
                <c:pt idx="67">
                  <c:v>942</c:v>
                </c:pt>
                <c:pt idx="68">
                  <c:v>942</c:v>
                </c:pt>
                <c:pt idx="69">
                  <c:v>#N/A</c:v>
                </c:pt>
                <c:pt idx="70">
                  <c:v>942</c:v>
                </c:pt>
                <c:pt idx="71">
                  <c:v>788</c:v>
                </c:pt>
                <c:pt idx="73">
                  <c:v>1152</c:v>
                </c:pt>
                <c:pt idx="74">
                  <c:v>1305</c:v>
                </c:pt>
                <c:pt idx="75">
                  <c:v>#N/A</c:v>
                </c:pt>
                <c:pt idx="76">
                  <c:v>1205</c:v>
                </c:pt>
                <c:pt idx="77">
                  <c:v>1242</c:v>
                </c:pt>
                <c:pt idx="78">
                  <c:v>#N/A</c:v>
                </c:pt>
                <c:pt idx="79">
                  <c:v>1264</c:v>
                </c:pt>
                <c:pt idx="81">
                  <c:v>#N/A</c:v>
                </c:pt>
                <c:pt idx="82">
                  <c:v>1320</c:v>
                </c:pt>
                <c:pt idx="83">
                  <c:v>#N/A</c:v>
                </c:pt>
                <c:pt idx="84">
                  <c:v>1190</c:v>
                </c:pt>
                <c:pt idx="85">
                  <c:v>1189</c:v>
                </c:pt>
                <c:pt idx="86">
                  <c:v>1075</c:v>
                </c:pt>
                <c:pt idx="87">
                  <c:v>#N/A</c:v>
                </c:pt>
                <c:pt idx="88">
                  <c:v>786</c:v>
                </c:pt>
                <c:pt idx="89">
                  <c:v>830</c:v>
                </c:pt>
                <c:pt idx="90">
                  <c:v>850</c:v>
                </c:pt>
                <c:pt idx="91">
                  <c:v>841</c:v>
                </c:pt>
                <c:pt idx="92">
                  <c:v>875</c:v>
                </c:pt>
                <c:pt idx="93">
                  <c:v>858</c:v>
                </c:pt>
                <c:pt idx="94">
                  <c:v>839</c:v>
                </c:pt>
                <c:pt idx="95">
                  <c:v>828</c:v>
                </c:pt>
                <c:pt idx="96">
                  <c:v>802</c:v>
                </c:pt>
                <c:pt idx="97">
                  <c:v>#N/A</c:v>
                </c:pt>
                <c:pt idx="98">
                  <c:v>#N/A</c:v>
                </c:pt>
              </c:numCache>
            </c:numRef>
          </c:val>
          <c:smooth val="1"/>
          <c:extLst>
            <c:ext xmlns:c16="http://schemas.microsoft.com/office/drawing/2014/chart" uri="{C3380CC4-5D6E-409C-BE32-E72D297353CC}">
              <c16:uniqueId val="{00000002-F92C-47A8-81B9-50520CB6B72A}"/>
            </c:ext>
          </c:extLst>
        </c:ser>
        <c:dLbls>
          <c:showLegendKey val="0"/>
          <c:showVal val="0"/>
          <c:showCatName val="0"/>
          <c:showSerName val="0"/>
          <c:showPercent val="0"/>
          <c:showBubbleSize val="0"/>
        </c:dLbls>
        <c:marker val="1"/>
        <c:smooth val="0"/>
        <c:axId val="1864283520"/>
        <c:axId val="1299474400"/>
      </c:lineChart>
      <c:dateAx>
        <c:axId val="1077712256"/>
        <c:scaling>
          <c:orientation val="minMax"/>
        </c:scaling>
        <c:delete val="0"/>
        <c:axPos val="b"/>
        <c:numFmt formatCode="yyyy&quot;年&quot;m&quot;月&quot;;@"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098091632"/>
        <c:crosses val="autoZero"/>
        <c:auto val="1"/>
        <c:lblOffset val="100"/>
        <c:baseTimeUnit val="days"/>
        <c:majorUnit val="3"/>
        <c:majorTimeUnit val="months"/>
      </c:dateAx>
      <c:valAx>
        <c:axId val="1098091632"/>
        <c:scaling>
          <c:orientation val="minMax"/>
          <c:max val="350"/>
          <c:min val="50"/>
        </c:scaling>
        <c:delete val="0"/>
        <c:axPos val="l"/>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077712256"/>
        <c:crosses val="autoZero"/>
        <c:crossBetween val="between"/>
      </c:valAx>
      <c:dateAx>
        <c:axId val="1864283520"/>
        <c:scaling>
          <c:orientation val="minMax"/>
        </c:scaling>
        <c:delete val="1"/>
        <c:axPos val="b"/>
        <c:numFmt formatCode="yyyy/m/d" sourceLinked="1"/>
        <c:majorTickMark val="out"/>
        <c:minorTickMark val="none"/>
        <c:tickLblPos val="nextTo"/>
        <c:crossAx val="1299474400"/>
        <c:crosses val="autoZero"/>
        <c:auto val="1"/>
        <c:lblOffset val="100"/>
        <c:baseTimeUnit val="days"/>
      </c:dateAx>
      <c:valAx>
        <c:axId val="1299474400"/>
        <c:scaling>
          <c:orientation val="minMax"/>
          <c:min val="100"/>
        </c:scaling>
        <c:delete val="0"/>
        <c:axPos val="r"/>
        <c:numFmt formatCode="General"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crossAx val="1864283520"/>
        <c:crosses val="max"/>
        <c:crossBetween val="between"/>
      </c:valAx>
      <c:spPr>
        <a:noFill/>
        <a:ln w="25400">
          <a:noFill/>
        </a:ln>
        <a:effectLst/>
      </c:spPr>
    </c:plotArea>
    <c:legend>
      <c:legendPos val="t"/>
      <c:overlay val="0"/>
      <c:spPr>
        <a:noFill/>
        <a:ln w="25400">
          <a:noFill/>
        </a:ln>
        <a:effectLst/>
      </c:spPr>
      <c:txPr>
        <a:bodyPr rot="0" spcFirstLastPara="1" vertOverflow="ellipsis" vert="horz" wrap="square" anchor="ctr" anchorCtr="1"/>
        <a:lstStyle/>
        <a:p>
          <a:pPr>
            <a:defRPr lang="zh-CN" sz="700" b="0" i="0" u="none" strike="noStrike" kern="1200" baseline="0">
              <a:solidFill>
                <a:schemeClr val="tx1">
                  <a:lumMod val="65000"/>
                  <a:lumOff val="35000"/>
                </a:schemeClr>
              </a:solidFill>
              <a:latin typeface="Arial" panose="020B0604020202020204" pitchFamily="34" charset="0"/>
              <a:ea typeface="楷体_GB2312" panose="02010609030101010101" pitchFamily="49" charset="-122"/>
              <a:cs typeface="楷体_GB2312" panose="02010609030101010101" pitchFamily="49" charset="-122"/>
            </a:defRPr>
          </a:pPr>
          <a:endParaRPr lang="zh-CN"/>
        </a:p>
      </c:txPr>
    </c:legend>
    <c:plotVisOnly val="1"/>
    <c:dispBlanksAs val="span"/>
    <c:showDLblsOverMax val="0"/>
  </c:chart>
  <c:spPr>
    <a:noFill/>
    <a:ln w="25400" cap="flat" cmpd="sng" algn="ctr">
      <a:noFill/>
      <a:round/>
    </a:ln>
    <a:effectLst/>
  </c:spPr>
  <c:txPr>
    <a:bodyPr/>
    <a:lstStyle/>
    <a:p>
      <a:pPr>
        <a:defRPr lang="zh-CN" sz="700" baseline="0">
          <a:latin typeface="Arial" panose="020B0604020202020204" pitchFamily="34" charset="0"/>
          <a:ea typeface="楷体_GB2312" panose="02010609030101010101" pitchFamily="49" charset="-122"/>
          <a:cs typeface="楷体_GB2312" panose="02010609030101010101" pitchFamily="49"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0.11111</cdr:x>
      <cdr:y>0.27734</cdr:y>
    </cdr:from>
    <cdr:to>
      <cdr:x>0.13297</cdr:x>
      <cdr:y>0.48765</cdr:y>
    </cdr:to>
    <cdr:cxnSp macro="">
      <cdr:nvCxnSpPr>
        <cdr:cNvPr id="2" name="直接箭头连接符 1">
          <a:extLst xmlns:a="http://schemas.openxmlformats.org/drawingml/2006/main">
            <a:ext uri="{FF2B5EF4-FFF2-40B4-BE49-F238E27FC236}">
              <a16:creationId xmlns:a16="http://schemas.microsoft.com/office/drawing/2014/main" id="{FF8D2CAB-2660-ABAD-B031-C850113B7E29}"/>
            </a:ext>
          </a:extLst>
        </cdr:cNvPr>
        <cdr:cNvCxnSpPr/>
      </cdr:nvCxnSpPr>
      <cdr:spPr>
        <a:xfrm xmlns:a="http://schemas.openxmlformats.org/drawingml/2006/main">
          <a:off x="1001759" y="1509820"/>
          <a:ext cx="197169" cy="1144929"/>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0.6017</cdr:x>
      <cdr:y>0.62441</cdr:y>
    </cdr:from>
    <cdr:to>
      <cdr:x>0.61178</cdr:x>
      <cdr:y>0.66764</cdr:y>
    </cdr:to>
    <cdr:cxnSp macro="">
      <cdr:nvCxnSpPr>
        <cdr:cNvPr id="3" name="直接箭头连接符 2">
          <a:extLst xmlns:a="http://schemas.openxmlformats.org/drawingml/2006/main">
            <a:ext uri="{FF2B5EF4-FFF2-40B4-BE49-F238E27FC236}">
              <a16:creationId xmlns:a16="http://schemas.microsoft.com/office/drawing/2014/main" id="{628A92DB-9D4E-9CE3-8BAA-26C1FFA685C7}"/>
            </a:ext>
          </a:extLst>
        </cdr:cNvPr>
        <cdr:cNvCxnSpPr/>
      </cdr:nvCxnSpPr>
      <cdr:spPr>
        <a:xfrm xmlns:a="http://schemas.openxmlformats.org/drawingml/2006/main" flipV="1">
          <a:off x="5425031" y="3399257"/>
          <a:ext cx="90854" cy="235353"/>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0.61158</cdr:x>
      <cdr:y>0.4694</cdr:y>
    </cdr:from>
    <cdr:to>
      <cdr:x>0.62523</cdr:x>
      <cdr:y>0.61755</cdr:y>
    </cdr:to>
    <cdr:cxnSp macro="">
      <cdr:nvCxnSpPr>
        <cdr:cNvPr id="4" name="直接箭头连接符 3">
          <a:extLst xmlns:a="http://schemas.openxmlformats.org/drawingml/2006/main">
            <a:ext uri="{FF2B5EF4-FFF2-40B4-BE49-F238E27FC236}">
              <a16:creationId xmlns:a16="http://schemas.microsoft.com/office/drawing/2014/main" id="{26E55824-E3C7-E884-1588-309AB571F24C}"/>
            </a:ext>
          </a:extLst>
        </cdr:cNvPr>
        <cdr:cNvCxnSpPr/>
      </cdr:nvCxnSpPr>
      <cdr:spPr>
        <a:xfrm xmlns:a="http://schemas.openxmlformats.org/drawingml/2006/main" flipV="1">
          <a:off x="5514119" y="2555400"/>
          <a:ext cx="123091" cy="806535"/>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0.70549</cdr:x>
      <cdr:y>0.40632</cdr:y>
    </cdr:from>
    <cdr:to>
      <cdr:x>0.73716</cdr:x>
      <cdr:y>0.55437</cdr:y>
    </cdr:to>
    <cdr:cxnSp macro="">
      <cdr:nvCxnSpPr>
        <cdr:cNvPr id="5" name="直接箭头连接符 4">
          <a:extLst xmlns:a="http://schemas.openxmlformats.org/drawingml/2006/main">
            <a:ext uri="{FF2B5EF4-FFF2-40B4-BE49-F238E27FC236}">
              <a16:creationId xmlns:a16="http://schemas.microsoft.com/office/drawing/2014/main" id="{BC27B4BB-10AE-ECC3-7C7B-3EE291DD12FE}"/>
            </a:ext>
          </a:extLst>
        </cdr:cNvPr>
        <cdr:cNvCxnSpPr/>
      </cdr:nvCxnSpPr>
      <cdr:spPr>
        <a:xfrm xmlns:a="http://schemas.openxmlformats.org/drawingml/2006/main">
          <a:off x="6360837" y="2212017"/>
          <a:ext cx="285509" cy="805937"/>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0.76754</cdr:x>
      <cdr:y>0.61114</cdr:y>
    </cdr:from>
    <cdr:to>
      <cdr:x>0.82189</cdr:x>
      <cdr:y>0.76792</cdr:y>
    </cdr:to>
    <cdr:cxnSp macro="">
      <cdr:nvCxnSpPr>
        <cdr:cNvPr id="6" name="直接箭头连接符 5">
          <a:extLst xmlns:a="http://schemas.openxmlformats.org/drawingml/2006/main">
            <a:ext uri="{FF2B5EF4-FFF2-40B4-BE49-F238E27FC236}">
              <a16:creationId xmlns:a16="http://schemas.microsoft.com/office/drawing/2014/main" id="{46BE2488-39FE-9D40-CB79-4A627FB8C68A}"/>
            </a:ext>
          </a:extLst>
        </cdr:cNvPr>
        <cdr:cNvCxnSpPr/>
      </cdr:nvCxnSpPr>
      <cdr:spPr>
        <a:xfrm xmlns:a="http://schemas.openxmlformats.org/drawingml/2006/main">
          <a:off x="6920280" y="3327045"/>
          <a:ext cx="489995" cy="853512"/>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0.88555</cdr:x>
      <cdr:y>0.59429</cdr:y>
    </cdr:from>
    <cdr:to>
      <cdr:x>0.90661</cdr:x>
      <cdr:y>0.74438</cdr:y>
    </cdr:to>
    <cdr:cxnSp macro="">
      <cdr:nvCxnSpPr>
        <cdr:cNvPr id="7" name="直接箭头连接符 6">
          <a:extLst xmlns:a="http://schemas.openxmlformats.org/drawingml/2006/main">
            <a:ext uri="{FF2B5EF4-FFF2-40B4-BE49-F238E27FC236}">
              <a16:creationId xmlns:a16="http://schemas.microsoft.com/office/drawing/2014/main" id="{132F9F6C-E378-4133-BA24-7C674F6DF7BB}"/>
            </a:ext>
          </a:extLst>
        </cdr:cNvPr>
        <cdr:cNvCxnSpPr/>
      </cdr:nvCxnSpPr>
      <cdr:spPr>
        <a:xfrm xmlns:a="http://schemas.openxmlformats.org/drawingml/2006/main">
          <a:off x="7984328" y="3235312"/>
          <a:ext cx="189876" cy="817080"/>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0.84243</cdr:x>
      <cdr:y>0.60147</cdr:y>
    </cdr:from>
    <cdr:to>
      <cdr:x>0.85855</cdr:x>
      <cdr:y>0.76792</cdr:y>
    </cdr:to>
    <cdr:cxnSp macro="">
      <cdr:nvCxnSpPr>
        <cdr:cNvPr id="8" name="直接箭头连接符 7">
          <a:extLst xmlns:a="http://schemas.openxmlformats.org/drawingml/2006/main">
            <a:ext uri="{FF2B5EF4-FFF2-40B4-BE49-F238E27FC236}">
              <a16:creationId xmlns:a16="http://schemas.microsoft.com/office/drawing/2014/main" id="{18AF1CA5-93DD-6BD8-4AFC-ECFE89205279}"/>
            </a:ext>
          </a:extLst>
        </cdr:cNvPr>
        <cdr:cNvCxnSpPr/>
      </cdr:nvCxnSpPr>
      <cdr:spPr>
        <a:xfrm xmlns:a="http://schemas.openxmlformats.org/drawingml/2006/main" flipV="1">
          <a:off x="7595470" y="3274376"/>
          <a:ext cx="145366" cy="906181"/>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0.11111</cdr:x>
      <cdr:y>0.27734</cdr:y>
    </cdr:from>
    <cdr:to>
      <cdr:x>0.13297</cdr:x>
      <cdr:y>0.48765</cdr:y>
    </cdr:to>
    <cdr:cxnSp macro="">
      <cdr:nvCxnSpPr>
        <cdr:cNvPr id="2" name="直接箭头连接符 1">
          <a:extLst xmlns:a="http://schemas.openxmlformats.org/drawingml/2006/main">
            <a:ext uri="{FF2B5EF4-FFF2-40B4-BE49-F238E27FC236}">
              <a16:creationId xmlns:a16="http://schemas.microsoft.com/office/drawing/2014/main" id="{1E11EB76-989D-4FAA-0F4E-B17993036688}"/>
            </a:ext>
          </a:extLst>
        </cdr:cNvPr>
        <cdr:cNvCxnSpPr/>
      </cdr:nvCxnSpPr>
      <cdr:spPr>
        <a:xfrm xmlns:a="http://schemas.openxmlformats.org/drawingml/2006/main">
          <a:off x="1001759" y="1509820"/>
          <a:ext cx="197169" cy="1144929"/>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0.6017</cdr:x>
      <cdr:y>0.62441</cdr:y>
    </cdr:from>
    <cdr:to>
      <cdr:x>0.61178</cdr:x>
      <cdr:y>0.66764</cdr:y>
    </cdr:to>
    <cdr:cxnSp macro="">
      <cdr:nvCxnSpPr>
        <cdr:cNvPr id="3" name="直接箭头连接符 2">
          <a:extLst xmlns:a="http://schemas.openxmlformats.org/drawingml/2006/main">
            <a:ext uri="{FF2B5EF4-FFF2-40B4-BE49-F238E27FC236}">
              <a16:creationId xmlns:a16="http://schemas.microsoft.com/office/drawing/2014/main" id="{B7FC6124-EC0F-45AF-15AA-A24805C5F81F}"/>
            </a:ext>
          </a:extLst>
        </cdr:cNvPr>
        <cdr:cNvCxnSpPr/>
      </cdr:nvCxnSpPr>
      <cdr:spPr>
        <a:xfrm xmlns:a="http://schemas.openxmlformats.org/drawingml/2006/main" flipV="1">
          <a:off x="5425031" y="3399257"/>
          <a:ext cx="90854" cy="235353"/>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0.61158</cdr:x>
      <cdr:y>0.4694</cdr:y>
    </cdr:from>
    <cdr:to>
      <cdr:x>0.62523</cdr:x>
      <cdr:y>0.61755</cdr:y>
    </cdr:to>
    <cdr:cxnSp macro="">
      <cdr:nvCxnSpPr>
        <cdr:cNvPr id="4" name="直接箭头连接符 3">
          <a:extLst xmlns:a="http://schemas.openxmlformats.org/drawingml/2006/main">
            <a:ext uri="{FF2B5EF4-FFF2-40B4-BE49-F238E27FC236}">
              <a16:creationId xmlns:a16="http://schemas.microsoft.com/office/drawing/2014/main" id="{2F236887-1E38-E0B9-CD43-3BCCA655AC74}"/>
            </a:ext>
          </a:extLst>
        </cdr:cNvPr>
        <cdr:cNvCxnSpPr/>
      </cdr:nvCxnSpPr>
      <cdr:spPr>
        <a:xfrm xmlns:a="http://schemas.openxmlformats.org/drawingml/2006/main" flipV="1">
          <a:off x="5514119" y="2555400"/>
          <a:ext cx="123091" cy="806535"/>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0.70549</cdr:x>
      <cdr:y>0.40632</cdr:y>
    </cdr:from>
    <cdr:to>
      <cdr:x>0.73716</cdr:x>
      <cdr:y>0.55437</cdr:y>
    </cdr:to>
    <cdr:cxnSp macro="">
      <cdr:nvCxnSpPr>
        <cdr:cNvPr id="5" name="直接箭头连接符 4">
          <a:extLst xmlns:a="http://schemas.openxmlformats.org/drawingml/2006/main">
            <a:ext uri="{FF2B5EF4-FFF2-40B4-BE49-F238E27FC236}">
              <a16:creationId xmlns:a16="http://schemas.microsoft.com/office/drawing/2014/main" id="{2692EB4B-E538-7B1F-40D2-835E294111BC}"/>
            </a:ext>
          </a:extLst>
        </cdr:cNvPr>
        <cdr:cNvCxnSpPr/>
      </cdr:nvCxnSpPr>
      <cdr:spPr>
        <a:xfrm xmlns:a="http://schemas.openxmlformats.org/drawingml/2006/main">
          <a:off x="6360837" y="2212017"/>
          <a:ext cx="285509" cy="805937"/>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0.76754</cdr:x>
      <cdr:y>0.61114</cdr:y>
    </cdr:from>
    <cdr:to>
      <cdr:x>0.82189</cdr:x>
      <cdr:y>0.76792</cdr:y>
    </cdr:to>
    <cdr:cxnSp macro="">
      <cdr:nvCxnSpPr>
        <cdr:cNvPr id="6" name="直接箭头连接符 5">
          <a:extLst xmlns:a="http://schemas.openxmlformats.org/drawingml/2006/main">
            <a:ext uri="{FF2B5EF4-FFF2-40B4-BE49-F238E27FC236}">
              <a16:creationId xmlns:a16="http://schemas.microsoft.com/office/drawing/2014/main" id="{A1DC8AB4-9F2B-F8A2-D2A9-61F7738C179C}"/>
            </a:ext>
          </a:extLst>
        </cdr:cNvPr>
        <cdr:cNvCxnSpPr/>
      </cdr:nvCxnSpPr>
      <cdr:spPr>
        <a:xfrm xmlns:a="http://schemas.openxmlformats.org/drawingml/2006/main">
          <a:off x="6920280" y="3327045"/>
          <a:ext cx="489995" cy="853512"/>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0.88555</cdr:x>
      <cdr:y>0.59429</cdr:y>
    </cdr:from>
    <cdr:to>
      <cdr:x>0.90661</cdr:x>
      <cdr:y>0.74438</cdr:y>
    </cdr:to>
    <cdr:cxnSp macro="">
      <cdr:nvCxnSpPr>
        <cdr:cNvPr id="7" name="直接箭头连接符 6">
          <a:extLst xmlns:a="http://schemas.openxmlformats.org/drawingml/2006/main">
            <a:ext uri="{FF2B5EF4-FFF2-40B4-BE49-F238E27FC236}">
              <a16:creationId xmlns:a16="http://schemas.microsoft.com/office/drawing/2014/main" id="{72FDD73E-2385-E7D3-85FA-9515D9C8FAD4}"/>
            </a:ext>
          </a:extLst>
        </cdr:cNvPr>
        <cdr:cNvCxnSpPr/>
      </cdr:nvCxnSpPr>
      <cdr:spPr>
        <a:xfrm xmlns:a="http://schemas.openxmlformats.org/drawingml/2006/main">
          <a:off x="7984328" y="3235312"/>
          <a:ext cx="189876" cy="817080"/>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0.84243</cdr:x>
      <cdr:y>0.60147</cdr:y>
    </cdr:from>
    <cdr:to>
      <cdr:x>0.85855</cdr:x>
      <cdr:y>0.76792</cdr:y>
    </cdr:to>
    <cdr:cxnSp macro="">
      <cdr:nvCxnSpPr>
        <cdr:cNvPr id="8" name="直接箭头连接符 7">
          <a:extLst xmlns:a="http://schemas.openxmlformats.org/drawingml/2006/main">
            <a:ext uri="{FF2B5EF4-FFF2-40B4-BE49-F238E27FC236}">
              <a16:creationId xmlns:a16="http://schemas.microsoft.com/office/drawing/2014/main" id="{0BC52CA1-C4FE-B1F3-6B9E-5BCE42515997}"/>
            </a:ext>
          </a:extLst>
        </cdr:cNvPr>
        <cdr:cNvCxnSpPr/>
      </cdr:nvCxnSpPr>
      <cdr:spPr>
        <a:xfrm xmlns:a="http://schemas.openxmlformats.org/drawingml/2006/main" flipV="1">
          <a:off x="7595470" y="3274376"/>
          <a:ext cx="145366" cy="906181"/>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0.11111</cdr:x>
      <cdr:y>0.27734</cdr:y>
    </cdr:from>
    <cdr:to>
      <cdr:x>0.13297</cdr:x>
      <cdr:y>0.48765</cdr:y>
    </cdr:to>
    <cdr:cxnSp macro="">
      <cdr:nvCxnSpPr>
        <cdr:cNvPr id="2" name="直接箭头连接符 1">
          <a:extLst xmlns:a="http://schemas.openxmlformats.org/drawingml/2006/main">
            <a:ext uri="{FF2B5EF4-FFF2-40B4-BE49-F238E27FC236}">
              <a16:creationId xmlns:a16="http://schemas.microsoft.com/office/drawing/2014/main" id="{F37255FF-074D-72BF-750A-7F0FBF638B1A}"/>
            </a:ext>
          </a:extLst>
        </cdr:cNvPr>
        <cdr:cNvCxnSpPr/>
      </cdr:nvCxnSpPr>
      <cdr:spPr>
        <a:xfrm xmlns:a="http://schemas.openxmlformats.org/drawingml/2006/main">
          <a:off x="1001759" y="1509820"/>
          <a:ext cx="197169" cy="1144929"/>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0.6017</cdr:x>
      <cdr:y>0.62441</cdr:y>
    </cdr:from>
    <cdr:to>
      <cdr:x>0.61178</cdr:x>
      <cdr:y>0.66764</cdr:y>
    </cdr:to>
    <cdr:cxnSp macro="">
      <cdr:nvCxnSpPr>
        <cdr:cNvPr id="3" name="直接箭头连接符 2">
          <a:extLst xmlns:a="http://schemas.openxmlformats.org/drawingml/2006/main">
            <a:ext uri="{FF2B5EF4-FFF2-40B4-BE49-F238E27FC236}">
              <a16:creationId xmlns:a16="http://schemas.microsoft.com/office/drawing/2014/main" id="{33FE6343-3721-2260-AF9B-51DDECCF0E09}"/>
            </a:ext>
          </a:extLst>
        </cdr:cNvPr>
        <cdr:cNvCxnSpPr/>
      </cdr:nvCxnSpPr>
      <cdr:spPr>
        <a:xfrm xmlns:a="http://schemas.openxmlformats.org/drawingml/2006/main" flipV="1">
          <a:off x="5425031" y="3399257"/>
          <a:ext cx="90854" cy="235353"/>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0.61158</cdr:x>
      <cdr:y>0.4694</cdr:y>
    </cdr:from>
    <cdr:to>
      <cdr:x>0.62523</cdr:x>
      <cdr:y>0.61755</cdr:y>
    </cdr:to>
    <cdr:cxnSp macro="">
      <cdr:nvCxnSpPr>
        <cdr:cNvPr id="4" name="直接箭头连接符 3">
          <a:extLst xmlns:a="http://schemas.openxmlformats.org/drawingml/2006/main">
            <a:ext uri="{FF2B5EF4-FFF2-40B4-BE49-F238E27FC236}">
              <a16:creationId xmlns:a16="http://schemas.microsoft.com/office/drawing/2014/main" id="{053A1FA5-9025-39A5-A157-B4B30283EB9F}"/>
            </a:ext>
          </a:extLst>
        </cdr:cNvPr>
        <cdr:cNvCxnSpPr/>
      </cdr:nvCxnSpPr>
      <cdr:spPr>
        <a:xfrm xmlns:a="http://schemas.openxmlformats.org/drawingml/2006/main" flipV="1">
          <a:off x="5514119" y="2555400"/>
          <a:ext cx="123091" cy="806535"/>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0.70549</cdr:x>
      <cdr:y>0.40632</cdr:y>
    </cdr:from>
    <cdr:to>
      <cdr:x>0.73716</cdr:x>
      <cdr:y>0.55437</cdr:y>
    </cdr:to>
    <cdr:cxnSp macro="">
      <cdr:nvCxnSpPr>
        <cdr:cNvPr id="5" name="直接箭头连接符 4">
          <a:extLst xmlns:a="http://schemas.openxmlformats.org/drawingml/2006/main">
            <a:ext uri="{FF2B5EF4-FFF2-40B4-BE49-F238E27FC236}">
              <a16:creationId xmlns:a16="http://schemas.microsoft.com/office/drawing/2014/main" id="{5D218843-6042-36B8-3E02-4C71D6C6C0BC}"/>
            </a:ext>
          </a:extLst>
        </cdr:cNvPr>
        <cdr:cNvCxnSpPr/>
      </cdr:nvCxnSpPr>
      <cdr:spPr>
        <a:xfrm xmlns:a="http://schemas.openxmlformats.org/drawingml/2006/main">
          <a:off x="6360837" y="2212017"/>
          <a:ext cx="285509" cy="805937"/>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0.76754</cdr:x>
      <cdr:y>0.61114</cdr:y>
    </cdr:from>
    <cdr:to>
      <cdr:x>0.82189</cdr:x>
      <cdr:y>0.76792</cdr:y>
    </cdr:to>
    <cdr:cxnSp macro="">
      <cdr:nvCxnSpPr>
        <cdr:cNvPr id="6" name="直接箭头连接符 5">
          <a:extLst xmlns:a="http://schemas.openxmlformats.org/drawingml/2006/main">
            <a:ext uri="{FF2B5EF4-FFF2-40B4-BE49-F238E27FC236}">
              <a16:creationId xmlns:a16="http://schemas.microsoft.com/office/drawing/2014/main" id="{6F91B209-7756-9EBE-F0B7-438827B7D25B}"/>
            </a:ext>
          </a:extLst>
        </cdr:cNvPr>
        <cdr:cNvCxnSpPr/>
      </cdr:nvCxnSpPr>
      <cdr:spPr>
        <a:xfrm xmlns:a="http://schemas.openxmlformats.org/drawingml/2006/main">
          <a:off x="6920280" y="3327045"/>
          <a:ext cx="489995" cy="853512"/>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0.88555</cdr:x>
      <cdr:y>0.59429</cdr:y>
    </cdr:from>
    <cdr:to>
      <cdr:x>0.90661</cdr:x>
      <cdr:y>0.74438</cdr:y>
    </cdr:to>
    <cdr:cxnSp macro="">
      <cdr:nvCxnSpPr>
        <cdr:cNvPr id="7" name="直接箭头连接符 6">
          <a:extLst xmlns:a="http://schemas.openxmlformats.org/drawingml/2006/main">
            <a:ext uri="{FF2B5EF4-FFF2-40B4-BE49-F238E27FC236}">
              <a16:creationId xmlns:a16="http://schemas.microsoft.com/office/drawing/2014/main" id="{0059A92A-5277-F530-8467-5B346FE12543}"/>
            </a:ext>
          </a:extLst>
        </cdr:cNvPr>
        <cdr:cNvCxnSpPr/>
      </cdr:nvCxnSpPr>
      <cdr:spPr>
        <a:xfrm xmlns:a="http://schemas.openxmlformats.org/drawingml/2006/main">
          <a:off x="7984328" y="3235312"/>
          <a:ext cx="189876" cy="817080"/>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0.84243</cdr:x>
      <cdr:y>0.60147</cdr:y>
    </cdr:from>
    <cdr:to>
      <cdr:x>0.85855</cdr:x>
      <cdr:y>0.76792</cdr:y>
    </cdr:to>
    <cdr:cxnSp macro="">
      <cdr:nvCxnSpPr>
        <cdr:cNvPr id="8" name="直接箭头连接符 7">
          <a:extLst xmlns:a="http://schemas.openxmlformats.org/drawingml/2006/main">
            <a:ext uri="{FF2B5EF4-FFF2-40B4-BE49-F238E27FC236}">
              <a16:creationId xmlns:a16="http://schemas.microsoft.com/office/drawing/2014/main" id="{9C1E94FE-1276-6903-5BE7-D94AD42019CD}"/>
            </a:ext>
          </a:extLst>
        </cdr:cNvPr>
        <cdr:cNvCxnSpPr/>
      </cdr:nvCxnSpPr>
      <cdr:spPr>
        <a:xfrm xmlns:a="http://schemas.openxmlformats.org/drawingml/2006/main" flipV="1">
          <a:off x="7595470" y="3274376"/>
          <a:ext cx="145366" cy="906181"/>
        </a:xfrm>
        <a:prstGeom xmlns:a="http://schemas.openxmlformats.org/drawingml/2006/main" prst="straightConnector1">
          <a:avLst/>
        </a:prstGeom>
        <a:ln xmlns:a="http://schemas.openxmlformats.org/drawingml/2006/main" w="9525">
          <a:solidFill>
            <a:srgbClr val="C00000"/>
          </a:solidFill>
          <a:prstDash val="lg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9D5172C-218C-4761-AAB3-50BD862FD6FD}" type="datetimeFigureOut">
              <a:rPr lang="zh-CN" altLang="en-US" smtClean="0"/>
              <a:t>2023/9/26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0B5A7-9852-401E-A5D9-271F0B99A3C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5172C-218C-4761-AAB3-50BD862FD6FD}" type="datetimeFigureOut">
              <a:rPr lang="zh-CN" altLang="en-US" smtClean="0"/>
              <a:t>2023/9/26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0B5A7-9852-401E-A5D9-271F0B99A3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1554994" y="955540"/>
            <a:ext cx="9959848" cy="4507684"/>
            <a:chOff x="2343161" y="889552"/>
            <a:chExt cx="8005882" cy="4507684"/>
          </a:xfrm>
        </p:grpSpPr>
        <p:sp>
          <p:nvSpPr>
            <p:cNvPr id="42" name="文本框 41"/>
            <p:cNvSpPr txBox="1"/>
            <p:nvPr/>
          </p:nvSpPr>
          <p:spPr>
            <a:xfrm>
              <a:off x="2456114" y="4666267"/>
              <a:ext cx="1568018"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2</a:t>
              </a:r>
              <a:r>
                <a:rPr lang="zh-CN" altLang="en-US" sz="700" dirty="0">
                  <a:latin typeface="Arial" panose="020B0604020202020204" pitchFamily="34" charset="0"/>
                  <a:ea typeface="楷体_GB2312" panose="02010609030101010101" pitchFamily="49" charset="-122"/>
                </a:rPr>
                <a:t>月，国务院印发</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关于煤炭行业化解过剩产能实现脱困发展的意见</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，用</a:t>
              </a:r>
              <a:r>
                <a:rPr lang="en-US" altLang="zh-CN" sz="700" dirty="0">
                  <a:latin typeface="Arial" panose="020B0604020202020204" pitchFamily="34" charset="0"/>
                  <a:ea typeface="楷体_GB2312" panose="02010609030101010101" pitchFamily="49" charset="-122"/>
                </a:rPr>
                <a:t>3</a:t>
              </a:r>
              <a:r>
                <a:rPr lang="zh-CN" altLang="en-US" sz="700" dirty="0">
                  <a:latin typeface="Arial" panose="020B0604020202020204" pitchFamily="34" charset="0"/>
                  <a:ea typeface="楷体_GB2312" panose="02010609030101010101" pitchFamily="49" charset="-122"/>
                </a:rPr>
                <a:t>至</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年的时间，煤炭行业再退出产能</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亿吨左右、减量重组</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亿吨左右</a:t>
              </a:r>
            </a:p>
          </p:txBody>
        </p:sp>
        <p:cxnSp>
          <p:nvCxnSpPr>
            <p:cNvPr id="43" name="直接箭头连接符 42"/>
            <p:cNvCxnSpPr>
              <a:stCxn id="42" idx="0"/>
            </p:cNvCxnSpPr>
            <p:nvPr/>
          </p:nvCxnSpPr>
          <p:spPr>
            <a:xfrm flipH="1" flipV="1">
              <a:off x="2343161" y="3680749"/>
              <a:ext cx="896962" cy="98551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3064628" y="889552"/>
              <a:ext cx="917063" cy="954107"/>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月，多部门联合发布联合发布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关于进一步规范和改善煤炭生产经营秩序的通知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，要求全国所有煤矿按照</a:t>
              </a:r>
              <a:r>
                <a:rPr lang="en-US" altLang="zh-CN" sz="700" dirty="0">
                  <a:latin typeface="Arial" panose="020B0604020202020204" pitchFamily="34" charset="0"/>
                  <a:ea typeface="楷体_GB2312" panose="02010609030101010101" pitchFamily="49" charset="-122"/>
                </a:rPr>
                <a:t>276</a:t>
              </a:r>
              <a:r>
                <a:rPr lang="zh-CN" altLang="en-US" sz="700" dirty="0">
                  <a:latin typeface="Arial" panose="020B0604020202020204" pitchFamily="34" charset="0"/>
                  <a:ea typeface="楷体_GB2312" panose="02010609030101010101" pitchFamily="49" charset="-122"/>
                </a:rPr>
                <a:t>个工作日重新确定生产能力</a:t>
              </a:r>
            </a:p>
          </p:txBody>
        </p:sp>
        <p:cxnSp>
          <p:nvCxnSpPr>
            <p:cNvPr id="45" name="直接箭头连接符 44"/>
            <p:cNvCxnSpPr>
              <a:stCxn id="46" idx="1"/>
            </p:cNvCxnSpPr>
            <p:nvPr/>
          </p:nvCxnSpPr>
          <p:spPr>
            <a:xfrm flipH="1">
              <a:off x="3276284" y="2899995"/>
              <a:ext cx="657518" cy="480784"/>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46" name="文本框 45"/>
            <p:cNvSpPr txBox="1"/>
            <p:nvPr/>
          </p:nvSpPr>
          <p:spPr>
            <a:xfrm>
              <a:off x="3933802" y="2584524"/>
              <a:ext cx="919422"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12</a:t>
              </a:r>
              <a:r>
                <a:rPr lang="zh-CN" altLang="en-US" sz="700" dirty="0">
                  <a:latin typeface="Arial" panose="020B0604020202020204" pitchFamily="34" charset="0"/>
                  <a:ea typeface="楷体_GB2312" panose="02010609030101010101" pitchFamily="49" charset="-122"/>
                </a:rPr>
                <a:t>月，国家能源局发布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煤炭工业发展“十三五”规划</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提出要优化煤炭生产结构</a:t>
              </a:r>
            </a:p>
          </p:txBody>
        </p:sp>
        <p:cxnSp>
          <p:nvCxnSpPr>
            <p:cNvPr id="47" name="直接箭头连接符 46"/>
            <p:cNvCxnSpPr>
              <a:stCxn id="48" idx="1"/>
            </p:cNvCxnSpPr>
            <p:nvPr/>
          </p:nvCxnSpPr>
          <p:spPr>
            <a:xfrm flipH="1">
              <a:off x="3021048" y="2194507"/>
              <a:ext cx="721340" cy="139341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3742388" y="1879036"/>
              <a:ext cx="1448062"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12</a:t>
              </a:r>
              <a:r>
                <a:rPr lang="zh-CN" altLang="en-US" sz="700" dirty="0">
                  <a:latin typeface="Arial" panose="020B0604020202020204" pitchFamily="34" charset="0"/>
                  <a:ea typeface="楷体_GB2312" panose="02010609030101010101" pitchFamily="49" charset="-122"/>
                </a:rPr>
                <a:t>月，国家能源局出台</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关于进一步调控煤电规划建设的通知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，要求严控自用煤电规划建设、明确外送煤电投产规模、规范煤电开工建设秩序</a:t>
              </a:r>
            </a:p>
          </p:txBody>
        </p:sp>
        <p:cxnSp>
          <p:nvCxnSpPr>
            <p:cNvPr id="49" name="直接箭头连接符 48"/>
            <p:cNvCxnSpPr>
              <a:stCxn id="51" idx="1"/>
            </p:cNvCxnSpPr>
            <p:nvPr/>
          </p:nvCxnSpPr>
          <p:spPr>
            <a:xfrm flipH="1">
              <a:off x="3603435" y="3222216"/>
              <a:ext cx="1300244" cy="488737"/>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4" idx="2"/>
            </p:cNvCxnSpPr>
            <p:nvPr/>
          </p:nvCxnSpPr>
          <p:spPr>
            <a:xfrm flipH="1">
              <a:off x="2550490" y="1843659"/>
              <a:ext cx="972670" cy="120048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4903679" y="2852884"/>
              <a:ext cx="1340478" cy="738664"/>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2017</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月，国家发改委发布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关于做好 </a:t>
              </a:r>
              <a:r>
                <a:rPr lang="en-US" altLang="zh-CN" sz="700" dirty="0">
                  <a:latin typeface="Arial" panose="020B0604020202020204" pitchFamily="34" charset="0"/>
                  <a:ea typeface="楷体_GB2312" panose="02010609030101010101" pitchFamily="49" charset="-122"/>
                </a:rPr>
                <a:t>2017 </a:t>
              </a:r>
              <a:r>
                <a:rPr lang="zh-CN" altLang="en-US" sz="700" dirty="0">
                  <a:latin typeface="Arial" panose="020B0604020202020204" pitchFamily="34" charset="0"/>
                  <a:ea typeface="楷体_GB2312" panose="02010609030101010101" pitchFamily="49" charset="-122"/>
                </a:rPr>
                <a:t>年钢铁煤炭行业化解过剩产能实现脱困发展工作的意见</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，强调探索建立化解和防范产能过剩、促进行业持续健康发展的长效机制</a:t>
              </a:r>
            </a:p>
          </p:txBody>
        </p:sp>
        <p:cxnSp>
          <p:nvCxnSpPr>
            <p:cNvPr id="52" name="直接箭头连接符 51"/>
            <p:cNvCxnSpPr>
              <a:stCxn id="53" idx="1"/>
            </p:cNvCxnSpPr>
            <p:nvPr/>
          </p:nvCxnSpPr>
          <p:spPr>
            <a:xfrm flipH="1" flipV="1">
              <a:off x="4137128" y="4797763"/>
              <a:ext cx="191702" cy="130114"/>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53" name="文本框 52"/>
            <p:cNvSpPr txBox="1"/>
            <p:nvPr/>
          </p:nvSpPr>
          <p:spPr>
            <a:xfrm>
              <a:off x="4328830" y="4612406"/>
              <a:ext cx="767325"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2017</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12</a:t>
              </a:r>
              <a:r>
                <a:rPr lang="zh-CN" altLang="en-US" sz="700" dirty="0">
                  <a:latin typeface="Arial" panose="020B0604020202020204" pitchFamily="34" charset="0"/>
                  <a:ea typeface="楷体_GB2312" panose="02010609030101010101" pitchFamily="49" charset="-122"/>
                </a:rPr>
                <a:t>月发布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关于进一步推进煤炭企业兼并重组转型升级的意见</a:t>
              </a:r>
              <a:r>
                <a:rPr lang="en-US" altLang="zh-CN" sz="700" dirty="0">
                  <a:latin typeface="Arial" panose="020B0604020202020204" pitchFamily="34" charset="0"/>
                  <a:ea typeface="楷体_GB2312" panose="02010609030101010101" pitchFamily="49" charset="-122"/>
                </a:rPr>
                <a:t>》</a:t>
              </a:r>
              <a:endParaRPr lang="zh-CN" altLang="en-US" sz="700" dirty="0">
                <a:latin typeface="Arial" panose="020B0604020202020204" pitchFamily="34" charset="0"/>
                <a:ea typeface="楷体_GB2312" panose="02010609030101010101" pitchFamily="49" charset="-122"/>
              </a:endParaRPr>
            </a:p>
          </p:txBody>
        </p:sp>
        <p:cxnSp>
          <p:nvCxnSpPr>
            <p:cNvPr id="54" name="直接箭头连接符 53"/>
            <p:cNvCxnSpPr/>
            <p:nvPr/>
          </p:nvCxnSpPr>
          <p:spPr>
            <a:xfrm flipV="1">
              <a:off x="6201093" y="4927879"/>
              <a:ext cx="136506" cy="5385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55" name="文本框 54"/>
            <p:cNvSpPr txBox="1"/>
            <p:nvPr/>
          </p:nvSpPr>
          <p:spPr>
            <a:xfrm>
              <a:off x="5188361" y="4981738"/>
              <a:ext cx="2035013" cy="415498"/>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2019</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11</a:t>
              </a:r>
              <a:r>
                <a:rPr lang="zh-CN" altLang="en-US" sz="700" dirty="0">
                  <a:latin typeface="Arial" panose="020B0604020202020204" pitchFamily="34" charset="0"/>
                  <a:ea typeface="楷体_GB2312" panose="02010609030101010101" pitchFamily="49" charset="-122"/>
                </a:rPr>
                <a:t>月，国家发改委发布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国家发改委关于推进</a:t>
              </a:r>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年煤炭中长期合同签订履行有关工作的通知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，切实提高中长期合同签订的数量</a:t>
              </a:r>
            </a:p>
          </p:txBody>
        </p:sp>
        <p:cxnSp>
          <p:nvCxnSpPr>
            <p:cNvPr id="56" name="直接箭头连接符 55"/>
            <p:cNvCxnSpPr/>
            <p:nvPr/>
          </p:nvCxnSpPr>
          <p:spPr>
            <a:xfrm>
              <a:off x="6632374" y="3710953"/>
              <a:ext cx="0" cy="121065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6261655" y="3295455"/>
              <a:ext cx="736338" cy="415498"/>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年初，疫情扰动，</a:t>
              </a:r>
              <a:r>
                <a:rPr lang="en-US" altLang="zh-CN" sz="700" dirty="0">
                  <a:latin typeface="Arial" panose="020B0604020202020204" pitchFamily="34" charset="0"/>
                  <a:ea typeface="楷体_GB2312" panose="02010609030101010101" pitchFamily="49" charset="-122"/>
                </a:rPr>
                <a:t>PMI</a:t>
              </a:r>
              <a:r>
                <a:rPr lang="zh-CN" altLang="en-US" sz="700" dirty="0">
                  <a:latin typeface="Arial" panose="020B0604020202020204" pitchFamily="34" charset="0"/>
                  <a:ea typeface="楷体_GB2312" panose="02010609030101010101" pitchFamily="49" charset="-122"/>
                </a:rPr>
                <a:t>指数下滑</a:t>
              </a:r>
            </a:p>
          </p:txBody>
        </p:sp>
        <p:cxnSp>
          <p:nvCxnSpPr>
            <p:cNvPr id="58" name="直接箭头连接符 57"/>
            <p:cNvCxnSpPr>
              <a:stCxn id="59" idx="2"/>
            </p:cNvCxnSpPr>
            <p:nvPr/>
          </p:nvCxnSpPr>
          <p:spPr>
            <a:xfrm>
              <a:off x="7198147" y="3189613"/>
              <a:ext cx="15371" cy="1355821"/>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6641554" y="2666393"/>
              <a:ext cx="1113186" cy="523220"/>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10</a:t>
              </a:r>
              <a:r>
                <a:rPr lang="zh-CN" altLang="en-US" sz="700" dirty="0">
                  <a:latin typeface="Arial" panose="020B0604020202020204" pitchFamily="34" charset="0"/>
                  <a:ea typeface="楷体_GB2312" panose="02010609030101010101" pitchFamily="49" charset="-122"/>
                </a:rPr>
                <a:t>月，我国相关部门陆续通知国内电力企业停止向澳大利亚进口动力煤和炼焦煤</a:t>
              </a:r>
            </a:p>
          </p:txBody>
        </p:sp>
        <p:cxnSp>
          <p:nvCxnSpPr>
            <p:cNvPr id="60" name="直接箭头连接符 59"/>
            <p:cNvCxnSpPr>
              <a:stCxn id="61" idx="1"/>
            </p:cNvCxnSpPr>
            <p:nvPr/>
          </p:nvCxnSpPr>
          <p:spPr>
            <a:xfrm flipH="1">
              <a:off x="7384592" y="4235865"/>
              <a:ext cx="295112" cy="18952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61" name="文本框 60"/>
            <p:cNvSpPr txBox="1"/>
            <p:nvPr/>
          </p:nvSpPr>
          <p:spPr>
            <a:xfrm>
              <a:off x="7679704" y="4081976"/>
              <a:ext cx="718977" cy="307777"/>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11</a:t>
              </a:r>
              <a:r>
                <a:rPr lang="zh-CN" altLang="en-US" sz="700" dirty="0">
                  <a:latin typeface="Arial" panose="020B0604020202020204" pitchFamily="34" charset="0"/>
                  <a:ea typeface="楷体_GB2312" panose="02010609030101010101" pitchFamily="49" charset="-122"/>
                </a:rPr>
                <a:t>月，永煤债违约</a:t>
              </a:r>
            </a:p>
          </p:txBody>
        </p:sp>
        <p:cxnSp>
          <p:nvCxnSpPr>
            <p:cNvPr id="62" name="直接箭头连接符 61"/>
            <p:cNvCxnSpPr>
              <a:stCxn id="63" idx="1"/>
            </p:cNvCxnSpPr>
            <p:nvPr/>
          </p:nvCxnSpPr>
          <p:spPr>
            <a:xfrm flipH="1">
              <a:off x="8554300" y="3792205"/>
              <a:ext cx="147256" cy="24053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63" name="文本框 62"/>
            <p:cNvSpPr txBox="1"/>
            <p:nvPr/>
          </p:nvSpPr>
          <p:spPr>
            <a:xfrm>
              <a:off x="8701556" y="3584456"/>
              <a:ext cx="772734" cy="415498"/>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2022</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2</a:t>
              </a:r>
              <a:r>
                <a:rPr lang="zh-CN" altLang="en-US" sz="700" dirty="0">
                  <a:latin typeface="Arial" panose="020B0604020202020204" pitchFamily="34" charset="0"/>
                  <a:ea typeface="楷体_GB2312" panose="02010609030101010101" pitchFamily="49" charset="-122"/>
                </a:rPr>
                <a:t>月，俄乌冲突爆发，煤炭价格大涨</a:t>
              </a:r>
            </a:p>
          </p:txBody>
        </p:sp>
        <p:cxnSp>
          <p:nvCxnSpPr>
            <p:cNvPr id="64" name="直接箭头连接符 63"/>
            <p:cNvCxnSpPr>
              <a:stCxn id="65" idx="2"/>
            </p:cNvCxnSpPr>
            <p:nvPr/>
          </p:nvCxnSpPr>
          <p:spPr>
            <a:xfrm>
              <a:off x="8175973" y="2401986"/>
              <a:ext cx="0" cy="73478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7619380" y="1663322"/>
              <a:ext cx="1113186" cy="738664"/>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2021</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8</a:t>
              </a:r>
              <a:r>
                <a:rPr lang="zh-CN" altLang="en-US" sz="700" dirty="0">
                  <a:latin typeface="Arial" panose="020B0604020202020204" pitchFamily="34" charset="0"/>
                  <a:ea typeface="楷体_GB2312" panose="02010609030101010101" pitchFamily="49" charset="-122"/>
                </a:rPr>
                <a:t>月，南省国资委发布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关于加强省管企业债务风险管控工作的实施意见</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，对地方国企设定了“</a:t>
              </a:r>
              <a:r>
                <a:rPr lang="en-US" altLang="zh-CN" sz="700" dirty="0">
                  <a:latin typeface="Arial" panose="020B0604020202020204" pitchFamily="34" charset="0"/>
                  <a:ea typeface="楷体_GB2312" panose="02010609030101010101" pitchFamily="49" charset="-122"/>
                </a:rPr>
                <a:t>3+2”</a:t>
              </a:r>
              <a:r>
                <a:rPr lang="zh-CN" altLang="en-US" sz="700" dirty="0">
                  <a:latin typeface="Arial" panose="020B0604020202020204" pitchFamily="34" charset="0"/>
                  <a:ea typeface="楷体_GB2312" panose="02010609030101010101" pitchFamily="49" charset="-122"/>
                </a:rPr>
                <a:t>融资红线</a:t>
              </a:r>
            </a:p>
          </p:txBody>
        </p:sp>
        <p:cxnSp>
          <p:nvCxnSpPr>
            <p:cNvPr id="66" name="直接箭头连接符 65"/>
            <p:cNvCxnSpPr>
              <a:stCxn id="67" idx="0"/>
            </p:cNvCxnSpPr>
            <p:nvPr/>
          </p:nvCxnSpPr>
          <p:spPr>
            <a:xfrm flipV="1">
              <a:off x="8033065" y="4612407"/>
              <a:ext cx="786235" cy="12229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67" name="文本框 66"/>
            <p:cNvSpPr txBox="1"/>
            <p:nvPr/>
          </p:nvSpPr>
          <p:spPr>
            <a:xfrm>
              <a:off x="7315580" y="4734699"/>
              <a:ext cx="1434970"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2022</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2</a:t>
              </a:r>
              <a:r>
                <a:rPr lang="zh-CN" altLang="en-US" sz="700" dirty="0">
                  <a:latin typeface="Arial" panose="020B0604020202020204" pitchFamily="34" charset="0"/>
                  <a:ea typeface="楷体_GB2312" panose="02010609030101010101" pitchFamily="49" charset="-122"/>
                </a:rPr>
                <a:t>月</a:t>
              </a:r>
              <a:r>
                <a:rPr lang="en-US" altLang="zh-CN" sz="700" dirty="0">
                  <a:latin typeface="Arial" panose="020B0604020202020204" pitchFamily="34" charset="0"/>
                  <a:ea typeface="楷体_GB2312" panose="02010609030101010101" pitchFamily="49" charset="-122"/>
                </a:rPr>
                <a:t>24</a:t>
              </a:r>
              <a:r>
                <a:rPr lang="zh-CN" altLang="en-US" sz="700" dirty="0">
                  <a:latin typeface="Arial" panose="020B0604020202020204" pitchFamily="34" charset="0"/>
                  <a:ea typeface="楷体_GB2312" panose="02010609030101010101" pitchFamily="49" charset="-122"/>
                </a:rPr>
                <a:t>日，发改委发布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国家发展改革委关于进一步完善煤炭市场价格形成机制的通知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，引导煤炭价格在合理区间运行，健全煤炭价格调控机制</a:t>
              </a:r>
            </a:p>
          </p:txBody>
        </p:sp>
        <p:cxnSp>
          <p:nvCxnSpPr>
            <p:cNvPr id="68" name="直接箭头连接符 67"/>
            <p:cNvCxnSpPr>
              <a:stCxn id="69" idx="0"/>
            </p:cNvCxnSpPr>
            <p:nvPr/>
          </p:nvCxnSpPr>
          <p:spPr>
            <a:xfrm flipV="1">
              <a:off x="9409173" y="1562582"/>
              <a:ext cx="169560" cy="59198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8957495" y="2154571"/>
              <a:ext cx="903355" cy="307777"/>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2022</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11</a:t>
              </a:r>
              <a:r>
                <a:rPr lang="zh-CN" altLang="en-US" sz="700" dirty="0">
                  <a:latin typeface="Arial" panose="020B0604020202020204" pitchFamily="34" charset="0"/>
                  <a:ea typeface="楷体_GB2312" panose="02010609030101010101" pitchFamily="49" charset="-122"/>
                </a:rPr>
                <a:t>月末，煤炭价格开始回落</a:t>
              </a:r>
            </a:p>
          </p:txBody>
        </p:sp>
        <p:sp>
          <p:nvSpPr>
            <p:cNvPr id="70" name="文本框 69"/>
            <p:cNvSpPr txBox="1"/>
            <p:nvPr/>
          </p:nvSpPr>
          <p:spPr>
            <a:xfrm>
              <a:off x="9785403" y="3526860"/>
              <a:ext cx="563640" cy="307777"/>
            </a:xfrm>
            <a:prstGeom prst="rect">
              <a:avLst/>
            </a:prstGeom>
            <a:noFill/>
            <a:ln>
              <a:solidFill>
                <a:schemeClr val="tx1"/>
              </a:solidFill>
            </a:ln>
          </p:spPr>
          <p:txBody>
            <a:bodyPr wrap="square" rtlCol="0">
              <a:spAutoFit/>
            </a:bodyPr>
            <a:lstStyle/>
            <a:p>
              <a:r>
                <a:rPr lang="zh-CN" altLang="en-US" sz="700" dirty="0">
                  <a:latin typeface="Arial" panose="020B0604020202020204" pitchFamily="34" charset="0"/>
                  <a:ea typeface="楷体_GB2312" panose="02010609030101010101" pitchFamily="49" charset="-122"/>
                </a:rPr>
                <a:t>夏季用电需求增加</a:t>
              </a:r>
            </a:p>
          </p:txBody>
        </p:sp>
        <p:cxnSp>
          <p:nvCxnSpPr>
            <p:cNvPr id="71" name="直接箭头连接符 70"/>
            <p:cNvCxnSpPr>
              <a:stCxn id="70" idx="2"/>
            </p:cNvCxnSpPr>
            <p:nvPr/>
          </p:nvCxnSpPr>
          <p:spPr>
            <a:xfrm>
              <a:off x="10067223" y="3834637"/>
              <a:ext cx="0" cy="121553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grpSp>
      <p:grpSp>
        <p:nvGrpSpPr>
          <p:cNvPr id="72" name="组合 71"/>
          <p:cNvGrpSpPr/>
          <p:nvPr/>
        </p:nvGrpSpPr>
        <p:grpSpPr>
          <a:xfrm>
            <a:off x="1515136" y="1672749"/>
            <a:ext cx="10037974" cy="4586140"/>
            <a:chOff x="447228" y="0"/>
            <a:chExt cx="8097625" cy="4586140"/>
          </a:xfrm>
        </p:grpSpPr>
        <p:sp>
          <p:nvSpPr>
            <p:cNvPr id="73" name="矩形 72"/>
            <p:cNvSpPr/>
            <p:nvPr/>
          </p:nvSpPr>
          <p:spPr>
            <a:xfrm>
              <a:off x="447228" y="0"/>
              <a:ext cx="1861794"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4" name="矩形 73"/>
            <p:cNvSpPr/>
            <p:nvPr/>
          </p:nvSpPr>
          <p:spPr>
            <a:xfrm>
              <a:off x="2303260" y="0"/>
              <a:ext cx="2508578"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5" name="矩形 74"/>
            <p:cNvSpPr/>
            <p:nvPr/>
          </p:nvSpPr>
          <p:spPr>
            <a:xfrm>
              <a:off x="4810790" y="0"/>
              <a:ext cx="1448063"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6" name="矩形 75"/>
            <p:cNvSpPr/>
            <p:nvPr/>
          </p:nvSpPr>
          <p:spPr>
            <a:xfrm>
              <a:off x="6252045" y="0"/>
              <a:ext cx="1434970"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7" name="矩形 76"/>
            <p:cNvSpPr/>
            <p:nvPr/>
          </p:nvSpPr>
          <p:spPr>
            <a:xfrm>
              <a:off x="7682301" y="0"/>
              <a:ext cx="862552"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06284" y="1039998"/>
            <a:ext cx="10037974" cy="4586140"/>
            <a:chOff x="447228" y="0"/>
            <a:chExt cx="8097625" cy="4586140"/>
          </a:xfrm>
        </p:grpSpPr>
        <p:sp>
          <p:nvSpPr>
            <p:cNvPr id="5" name="矩形 4"/>
            <p:cNvSpPr/>
            <p:nvPr/>
          </p:nvSpPr>
          <p:spPr>
            <a:xfrm>
              <a:off x="447228" y="0"/>
              <a:ext cx="1861794"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6" name="矩形 5"/>
            <p:cNvSpPr/>
            <p:nvPr/>
          </p:nvSpPr>
          <p:spPr>
            <a:xfrm>
              <a:off x="2303260" y="0"/>
              <a:ext cx="2508578"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 name="矩形 6"/>
            <p:cNvSpPr/>
            <p:nvPr/>
          </p:nvSpPr>
          <p:spPr>
            <a:xfrm>
              <a:off x="4810790" y="0"/>
              <a:ext cx="1448063"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8" name="矩形 7"/>
            <p:cNvSpPr/>
            <p:nvPr/>
          </p:nvSpPr>
          <p:spPr>
            <a:xfrm>
              <a:off x="6252045" y="0"/>
              <a:ext cx="1434970"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9" name="矩形 8"/>
            <p:cNvSpPr/>
            <p:nvPr/>
          </p:nvSpPr>
          <p:spPr>
            <a:xfrm>
              <a:off x="7682301" y="0"/>
              <a:ext cx="862552"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pSp>
      <p:graphicFrame>
        <p:nvGraphicFramePr>
          <p:cNvPr id="10" name="图表 9"/>
          <p:cNvGraphicFramePr/>
          <p:nvPr/>
        </p:nvGraphicFramePr>
        <p:xfrm>
          <a:off x="154611" y="2441987"/>
          <a:ext cx="11175476" cy="5443979"/>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组合 1"/>
          <p:cNvGrpSpPr/>
          <p:nvPr/>
        </p:nvGrpSpPr>
        <p:grpSpPr>
          <a:xfrm>
            <a:off x="749163" y="615083"/>
            <a:ext cx="9352558" cy="4553851"/>
            <a:chOff x="1550442" y="1387262"/>
            <a:chExt cx="9352558" cy="4553851"/>
          </a:xfrm>
        </p:grpSpPr>
        <p:sp>
          <p:nvSpPr>
            <p:cNvPr id="157" name="文本框 156"/>
            <p:cNvSpPr txBox="1"/>
            <p:nvPr/>
          </p:nvSpPr>
          <p:spPr>
            <a:xfrm>
              <a:off x="1691017" y="5163977"/>
              <a:ext cx="1950718" cy="58477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月，国务院印发</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关于煤炭行业化解过剩产能实现脱困发展的意见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，用</a:t>
              </a:r>
              <a:r>
                <a:rPr lang="en-US" altLang="zh-CN" sz="800" dirty="0">
                  <a:latin typeface="Arial" panose="020B0604020202020204" pitchFamily="34" charset="0"/>
                  <a:ea typeface="楷体_GB2312" panose="02010609030101010101" pitchFamily="49" charset="-122"/>
                </a:rPr>
                <a:t>3</a:t>
              </a:r>
              <a:r>
                <a:rPr lang="zh-CN" altLang="en-US" sz="800" dirty="0">
                  <a:latin typeface="Arial" panose="020B0604020202020204" pitchFamily="34" charset="0"/>
                  <a:ea typeface="楷体_GB2312" panose="02010609030101010101" pitchFamily="49" charset="-122"/>
                </a:rPr>
                <a:t>至</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年的时间，煤炭行业再退出产能</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亿吨左右、减量重组</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亿吨左右</a:t>
              </a:r>
            </a:p>
          </p:txBody>
        </p:sp>
        <p:cxnSp>
          <p:nvCxnSpPr>
            <p:cNvPr id="158" name="直接箭头连接符 157"/>
            <p:cNvCxnSpPr>
              <a:stCxn id="157" idx="0"/>
            </p:cNvCxnSpPr>
            <p:nvPr/>
          </p:nvCxnSpPr>
          <p:spPr>
            <a:xfrm flipH="1" flipV="1">
              <a:off x="1550442" y="4181729"/>
              <a:ext cx="1115934" cy="98224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59" name="文本框 158"/>
            <p:cNvSpPr txBox="1"/>
            <p:nvPr/>
          </p:nvSpPr>
          <p:spPr>
            <a:xfrm>
              <a:off x="2448050" y="1387262"/>
              <a:ext cx="1362482" cy="830997"/>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月，多部门联合发布联合发布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关于进一步规范和改善煤炭生产经营秩序的通知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，要求全国所有煤矿按照</a:t>
              </a:r>
              <a:r>
                <a:rPr lang="en-US" altLang="zh-CN" sz="800" dirty="0">
                  <a:latin typeface="Arial" panose="020B0604020202020204" pitchFamily="34" charset="0"/>
                  <a:ea typeface="楷体_GB2312" panose="02010609030101010101" pitchFamily="49" charset="-122"/>
                </a:rPr>
                <a:t>276</a:t>
              </a:r>
              <a:r>
                <a:rPr lang="zh-CN" altLang="en-US" sz="800" dirty="0">
                  <a:latin typeface="Arial" panose="020B0604020202020204" pitchFamily="34" charset="0"/>
                  <a:ea typeface="楷体_GB2312" panose="02010609030101010101" pitchFamily="49" charset="-122"/>
                </a:rPr>
                <a:t>个工作日重新确定生产能力</a:t>
              </a:r>
            </a:p>
          </p:txBody>
        </p:sp>
        <p:cxnSp>
          <p:nvCxnSpPr>
            <p:cNvPr id="160" name="直接箭头连接符 159"/>
            <p:cNvCxnSpPr>
              <a:stCxn id="161" idx="1"/>
            </p:cNvCxnSpPr>
            <p:nvPr/>
          </p:nvCxnSpPr>
          <p:spPr>
            <a:xfrm flipH="1">
              <a:off x="2711364" y="3373090"/>
              <a:ext cx="760238" cy="50539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61" name="文本框 160"/>
            <p:cNvSpPr txBox="1"/>
            <p:nvPr/>
          </p:nvSpPr>
          <p:spPr>
            <a:xfrm>
              <a:off x="3471602" y="3019147"/>
              <a:ext cx="1143822"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月，国家能源局发布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煤炭工业发展“十三五”规划</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提出要优化煤炭生产结构</a:t>
              </a:r>
            </a:p>
          </p:txBody>
        </p:sp>
        <p:cxnSp>
          <p:nvCxnSpPr>
            <p:cNvPr id="162" name="直接箭头连接符 161"/>
            <p:cNvCxnSpPr>
              <a:stCxn id="163" idx="1"/>
            </p:cNvCxnSpPr>
            <p:nvPr/>
          </p:nvCxnSpPr>
          <p:spPr>
            <a:xfrm flipH="1">
              <a:off x="2393834" y="2618703"/>
              <a:ext cx="988574" cy="1466926"/>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63" name="文本框 162"/>
            <p:cNvSpPr txBox="1"/>
            <p:nvPr/>
          </p:nvSpPr>
          <p:spPr>
            <a:xfrm>
              <a:off x="3382408" y="2264760"/>
              <a:ext cx="1801485"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月，国家能源局出台</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关于进一步调控煤电规划建设的通知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，要求严控自用煤电规划建设、明确外送煤电投产规模、规范煤电开工建设秩序</a:t>
              </a:r>
            </a:p>
          </p:txBody>
        </p:sp>
        <p:cxnSp>
          <p:nvCxnSpPr>
            <p:cNvPr id="164" name="直接箭头连接符 163"/>
            <p:cNvCxnSpPr>
              <a:stCxn id="166" idx="1"/>
            </p:cNvCxnSpPr>
            <p:nvPr/>
          </p:nvCxnSpPr>
          <p:spPr>
            <a:xfrm flipH="1">
              <a:off x="3118360" y="3766093"/>
              <a:ext cx="1617590" cy="442570"/>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cxnSp>
          <p:nvCxnSpPr>
            <p:cNvPr id="165" name="直接箭头连接符 164"/>
            <p:cNvCxnSpPr>
              <a:stCxn id="159" idx="2"/>
            </p:cNvCxnSpPr>
            <p:nvPr/>
          </p:nvCxnSpPr>
          <p:spPr>
            <a:xfrm flipH="1">
              <a:off x="1863586" y="2218259"/>
              <a:ext cx="1265705" cy="131207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66" name="文本框 165"/>
            <p:cNvSpPr txBox="1"/>
            <p:nvPr/>
          </p:nvSpPr>
          <p:spPr>
            <a:xfrm>
              <a:off x="4735950" y="3350594"/>
              <a:ext cx="1667644" cy="830997"/>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2017</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月，国家发改委发布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关于做好 </a:t>
              </a:r>
              <a:r>
                <a:rPr lang="en-US" altLang="zh-CN" sz="800" dirty="0">
                  <a:latin typeface="Arial" panose="020B0604020202020204" pitchFamily="34" charset="0"/>
                  <a:ea typeface="楷体_GB2312" panose="02010609030101010101" pitchFamily="49" charset="-122"/>
                </a:rPr>
                <a:t>2017 </a:t>
              </a:r>
              <a:r>
                <a:rPr lang="zh-CN" altLang="en-US" sz="800" dirty="0">
                  <a:latin typeface="Arial" panose="020B0604020202020204" pitchFamily="34" charset="0"/>
                  <a:ea typeface="楷体_GB2312" panose="02010609030101010101" pitchFamily="49" charset="-122"/>
                </a:rPr>
                <a:t>年钢铁煤炭行业化解过剩产能实现脱困发展工作的意见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，强调探索建立化解和防范产能过剩、促进行业持续健康发展的长效机制</a:t>
              </a:r>
            </a:p>
          </p:txBody>
        </p:sp>
        <p:cxnSp>
          <p:nvCxnSpPr>
            <p:cNvPr id="167" name="直接箭头连接符 166"/>
            <p:cNvCxnSpPr>
              <a:stCxn id="168" idx="1"/>
            </p:cNvCxnSpPr>
            <p:nvPr/>
          </p:nvCxnSpPr>
          <p:spPr>
            <a:xfrm flipH="1" flipV="1">
              <a:off x="3782310" y="5295473"/>
              <a:ext cx="238490" cy="168586"/>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68" name="文本框 167"/>
            <p:cNvSpPr txBox="1"/>
            <p:nvPr/>
          </p:nvSpPr>
          <p:spPr>
            <a:xfrm>
              <a:off x="4020800" y="5110116"/>
              <a:ext cx="954603"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2017</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关于进一步推进煤炭企业兼并重组转型升级的意见</a:t>
              </a:r>
              <a:r>
                <a:rPr lang="en-US" altLang="zh-CN" sz="800" dirty="0">
                  <a:latin typeface="Arial" panose="020B0604020202020204" pitchFamily="34" charset="0"/>
                  <a:ea typeface="楷体_GB2312" panose="02010609030101010101" pitchFamily="49" charset="-122"/>
                </a:rPr>
                <a:t>》</a:t>
              </a:r>
              <a:endParaRPr lang="zh-CN" altLang="en-US" sz="800" dirty="0">
                <a:latin typeface="Arial" panose="020B0604020202020204" pitchFamily="34" charset="0"/>
                <a:ea typeface="楷体_GB2312" panose="02010609030101010101" pitchFamily="49" charset="-122"/>
              </a:endParaRPr>
            </a:p>
          </p:txBody>
        </p:sp>
        <p:cxnSp>
          <p:nvCxnSpPr>
            <p:cNvPr id="169" name="直接箭头连接符 168"/>
            <p:cNvCxnSpPr/>
            <p:nvPr/>
          </p:nvCxnSpPr>
          <p:spPr>
            <a:xfrm flipV="1">
              <a:off x="6350019" y="5425590"/>
              <a:ext cx="169823" cy="5385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70" name="文本框 169"/>
            <p:cNvSpPr txBox="1"/>
            <p:nvPr/>
          </p:nvSpPr>
          <p:spPr>
            <a:xfrm>
              <a:off x="5090113" y="5479448"/>
              <a:ext cx="2531691"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2019</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月，国家发改委发布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国家发改委关于推进</a:t>
              </a:r>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年煤炭中长期合同签订履行有关工作的通知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，切实提高中长期合同签订的数量</a:t>
              </a:r>
            </a:p>
          </p:txBody>
        </p:sp>
        <p:cxnSp>
          <p:nvCxnSpPr>
            <p:cNvPr id="171" name="直接箭头连接符 170"/>
            <p:cNvCxnSpPr/>
            <p:nvPr/>
          </p:nvCxnSpPr>
          <p:spPr>
            <a:xfrm>
              <a:off x="6886561" y="4181728"/>
              <a:ext cx="0" cy="123759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72" name="文本框 171"/>
            <p:cNvSpPr txBox="1"/>
            <p:nvPr/>
          </p:nvSpPr>
          <p:spPr>
            <a:xfrm>
              <a:off x="6425362" y="3793165"/>
              <a:ext cx="916053"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年初，疫情扰动，</a:t>
              </a:r>
              <a:r>
                <a:rPr lang="en-US" altLang="zh-CN" sz="800" dirty="0">
                  <a:latin typeface="Arial" panose="020B0604020202020204" pitchFamily="34" charset="0"/>
                  <a:ea typeface="楷体_GB2312" panose="02010609030101010101" pitchFamily="49" charset="-122"/>
                </a:rPr>
                <a:t>PMI</a:t>
              </a:r>
              <a:r>
                <a:rPr lang="zh-CN" altLang="en-US" sz="800" dirty="0">
                  <a:latin typeface="Arial" panose="020B0604020202020204" pitchFamily="34" charset="0"/>
                  <a:ea typeface="楷体_GB2312" panose="02010609030101010101" pitchFamily="49" charset="-122"/>
                </a:rPr>
                <a:t>指数下滑</a:t>
              </a:r>
            </a:p>
          </p:txBody>
        </p:sp>
        <p:cxnSp>
          <p:nvCxnSpPr>
            <p:cNvPr id="173" name="直接箭头连接符 172"/>
            <p:cNvCxnSpPr>
              <a:stCxn id="174" idx="2"/>
            </p:cNvCxnSpPr>
            <p:nvPr/>
          </p:nvCxnSpPr>
          <p:spPr>
            <a:xfrm>
              <a:off x="7609543" y="3578107"/>
              <a:ext cx="0" cy="1465037"/>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74" name="文本框 173"/>
            <p:cNvSpPr txBox="1"/>
            <p:nvPr/>
          </p:nvSpPr>
          <p:spPr>
            <a:xfrm>
              <a:off x="6973644" y="2993332"/>
              <a:ext cx="1271798" cy="58477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10</a:t>
              </a:r>
              <a:r>
                <a:rPr lang="zh-CN" altLang="en-US" sz="800" dirty="0">
                  <a:latin typeface="Arial" panose="020B0604020202020204" pitchFamily="34" charset="0"/>
                  <a:ea typeface="楷体_GB2312" panose="02010609030101010101" pitchFamily="49" charset="-122"/>
                </a:rPr>
                <a:t>月，我国相关部门陆续通知国内电力企业停止向澳大利亚进口动力煤和炼焦煤</a:t>
              </a:r>
            </a:p>
          </p:txBody>
        </p:sp>
        <p:cxnSp>
          <p:nvCxnSpPr>
            <p:cNvPr id="175" name="直接箭头连接符 174"/>
            <p:cNvCxnSpPr>
              <a:stCxn id="176" idx="1"/>
            </p:cNvCxnSpPr>
            <p:nvPr/>
          </p:nvCxnSpPr>
          <p:spPr>
            <a:xfrm flipH="1">
              <a:off x="7822371" y="4748963"/>
              <a:ext cx="367138" cy="174135"/>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76" name="文本框 175"/>
            <p:cNvSpPr txBox="1"/>
            <p:nvPr/>
          </p:nvSpPr>
          <p:spPr>
            <a:xfrm>
              <a:off x="8189509" y="4579686"/>
              <a:ext cx="894455" cy="338554"/>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月，永煤债违约</a:t>
              </a:r>
            </a:p>
          </p:txBody>
        </p:sp>
        <p:cxnSp>
          <p:nvCxnSpPr>
            <p:cNvPr id="177" name="直接箭头连接符 176"/>
            <p:cNvCxnSpPr>
              <a:stCxn id="178" idx="1"/>
            </p:cNvCxnSpPr>
            <p:nvPr/>
          </p:nvCxnSpPr>
          <p:spPr>
            <a:xfrm flipH="1">
              <a:off x="9277565" y="4312999"/>
              <a:ext cx="183196" cy="21744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78" name="文本框 177"/>
            <p:cNvSpPr txBox="1"/>
            <p:nvPr/>
          </p:nvSpPr>
          <p:spPr>
            <a:xfrm>
              <a:off x="9460761" y="4082166"/>
              <a:ext cx="961332"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月，俄乌冲突爆发，煤炭价格大涨</a:t>
              </a:r>
            </a:p>
          </p:txBody>
        </p:sp>
        <p:cxnSp>
          <p:nvCxnSpPr>
            <p:cNvPr id="179" name="直接箭头连接符 178"/>
            <p:cNvCxnSpPr>
              <a:stCxn id="180" idx="2"/>
            </p:cNvCxnSpPr>
            <p:nvPr/>
          </p:nvCxnSpPr>
          <p:spPr>
            <a:xfrm>
              <a:off x="8806901" y="2549477"/>
              <a:ext cx="0" cy="108500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80" name="文本框 179"/>
            <p:cNvSpPr txBox="1"/>
            <p:nvPr/>
          </p:nvSpPr>
          <p:spPr>
            <a:xfrm>
              <a:off x="8114462" y="1841591"/>
              <a:ext cx="1384877"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2021</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8</a:t>
              </a:r>
              <a:r>
                <a:rPr lang="zh-CN" altLang="en-US" sz="800" dirty="0">
                  <a:latin typeface="Arial" panose="020B0604020202020204" pitchFamily="34" charset="0"/>
                  <a:ea typeface="楷体_GB2312" panose="02010609030101010101" pitchFamily="49" charset="-122"/>
                </a:rPr>
                <a:t>月，南省国资委发布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关于加强省管企业债务风险管控工作的实施意见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，对地方国企设定了“</a:t>
              </a:r>
              <a:r>
                <a:rPr lang="en-US" altLang="zh-CN" sz="800" dirty="0">
                  <a:latin typeface="Arial" panose="020B0604020202020204" pitchFamily="34" charset="0"/>
                  <a:ea typeface="楷体_GB2312" panose="02010609030101010101" pitchFamily="49" charset="-122"/>
                </a:rPr>
                <a:t>3+2”</a:t>
              </a:r>
              <a:r>
                <a:rPr lang="zh-CN" altLang="en-US" sz="800" dirty="0">
                  <a:latin typeface="Arial" panose="020B0604020202020204" pitchFamily="34" charset="0"/>
                  <a:ea typeface="楷体_GB2312" panose="02010609030101010101" pitchFamily="49" charset="-122"/>
                </a:rPr>
                <a:t>融资红线</a:t>
              </a:r>
            </a:p>
          </p:txBody>
        </p:sp>
        <p:cxnSp>
          <p:nvCxnSpPr>
            <p:cNvPr id="181" name="直接箭头连接符 180"/>
            <p:cNvCxnSpPr>
              <a:stCxn id="182" idx="0"/>
            </p:cNvCxnSpPr>
            <p:nvPr/>
          </p:nvCxnSpPr>
          <p:spPr>
            <a:xfrm flipV="1">
              <a:off x="8629114" y="5110117"/>
              <a:ext cx="978128" cy="12229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82" name="文本框 181"/>
            <p:cNvSpPr txBox="1"/>
            <p:nvPr/>
          </p:nvSpPr>
          <p:spPr>
            <a:xfrm>
              <a:off x="7736515" y="5232409"/>
              <a:ext cx="1785198"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a:t>
              </a:r>
              <a:r>
                <a:rPr lang="en-US" altLang="zh-CN" sz="800" dirty="0">
                  <a:latin typeface="Arial" panose="020B0604020202020204" pitchFamily="34" charset="0"/>
                  <a:ea typeface="楷体_GB2312" panose="02010609030101010101" pitchFamily="49" charset="-122"/>
                </a:rPr>
                <a:t>24</a:t>
              </a:r>
              <a:r>
                <a:rPr lang="zh-CN" altLang="en-US" sz="800" dirty="0">
                  <a:latin typeface="Arial" panose="020B0604020202020204" pitchFamily="34" charset="0"/>
                  <a:ea typeface="楷体_GB2312" panose="02010609030101010101" pitchFamily="49" charset="-122"/>
                </a:rPr>
                <a:t>日，发改委发布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国家发展改革委关于进一步完善煤炭市场价格形成机制的通知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，引导煤炭价格在合理区间运行，健全煤炭价格调控机制</a:t>
              </a:r>
            </a:p>
          </p:txBody>
        </p:sp>
        <p:cxnSp>
          <p:nvCxnSpPr>
            <p:cNvPr id="183" name="直接箭头连接符 182"/>
            <p:cNvCxnSpPr>
              <a:stCxn id="184" idx="0"/>
            </p:cNvCxnSpPr>
            <p:nvPr/>
          </p:nvCxnSpPr>
          <p:spPr>
            <a:xfrm flipV="1">
              <a:off x="10341083" y="2060293"/>
              <a:ext cx="210944" cy="59198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84" name="文本框 183"/>
            <p:cNvSpPr txBox="1"/>
            <p:nvPr/>
          </p:nvSpPr>
          <p:spPr>
            <a:xfrm>
              <a:off x="9779166" y="2652281"/>
              <a:ext cx="1123834" cy="338554"/>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月末，煤炭价格开始回落</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296998" y="843699"/>
            <a:ext cx="8097625" cy="4586140"/>
            <a:chOff x="447228" y="0"/>
            <a:chExt cx="8097625" cy="4586140"/>
          </a:xfrm>
        </p:grpSpPr>
        <p:sp>
          <p:nvSpPr>
            <p:cNvPr id="5" name="矩形 4"/>
            <p:cNvSpPr/>
            <p:nvPr/>
          </p:nvSpPr>
          <p:spPr>
            <a:xfrm>
              <a:off x="447228" y="0"/>
              <a:ext cx="1861794"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6" name="矩形 5"/>
            <p:cNvSpPr/>
            <p:nvPr/>
          </p:nvSpPr>
          <p:spPr>
            <a:xfrm>
              <a:off x="2303260" y="0"/>
              <a:ext cx="2508578"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 name="矩形 6"/>
            <p:cNvSpPr/>
            <p:nvPr/>
          </p:nvSpPr>
          <p:spPr>
            <a:xfrm>
              <a:off x="4810790" y="0"/>
              <a:ext cx="1448063"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8" name="矩形 7"/>
            <p:cNvSpPr/>
            <p:nvPr/>
          </p:nvSpPr>
          <p:spPr>
            <a:xfrm>
              <a:off x="6252045" y="0"/>
              <a:ext cx="1434970"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9" name="矩形 8"/>
            <p:cNvSpPr/>
            <p:nvPr/>
          </p:nvSpPr>
          <p:spPr>
            <a:xfrm>
              <a:off x="7682301" y="0"/>
              <a:ext cx="862552"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pSp>
      <p:graphicFrame>
        <p:nvGraphicFramePr>
          <p:cNvPr id="10" name="图表 9"/>
          <p:cNvGraphicFramePr/>
          <p:nvPr/>
        </p:nvGraphicFramePr>
        <p:xfrm>
          <a:off x="1837897" y="774251"/>
          <a:ext cx="9016193" cy="5443979"/>
        </p:xfrm>
        <a:graphic>
          <a:graphicData uri="http://schemas.openxmlformats.org/drawingml/2006/chart">
            <c:chart xmlns:c="http://schemas.openxmlformats.org/drawingml/2006/chart" xmlns:r="http://schemas.openxmlformats.org/officeDocument/2006/relationships" r:id="rId2"/>
          </a:graphicData>
        </a:graphic>
      </p:graphicFrame>
      <p:grpSp>
        <p:nvGrpSpPr>
          <p:cNvPr id="155" name="组合 154"/>
          <p:cNvGrpSpPr/>
          <p:nvPr/>
        </p:nvGrpSpPr>
        <p:grpSpPr>
          <a:xfrm>
            <a:off x="2343161" y="889552"/>
            <a:ext cx="8005882" cy="4507684"/>
            <a:chOff x="2343161" y="889552"/>
            <a:chExt cx="8005882" cy="4507684"/>
          </a:xfrm>
        </p:grpSpPr>
        <p:sp>
          <p:nvSpPr>
            <p:cNvPr id="11" name="文本框 10"/>
            <p:cNvSpPr txBox="1"/>
            <p:nvPr/>
          </p:nvSpPr>
          <p:spPr>
            <a:xfrm>
              <a:off x="2456114" y="4666267"/>
              <a:ext cx="1568018"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2</a:t>
              </a:r>
              <a:r>
                <a:rPr lang="zh-CN" altLang="en-US" sz="700" dirty="0">
                  <a:latin typeface="Arial" panose="020B0604020202020204" pitchFamily="34" charset="0"/>
                  <a:ea typeface="楷体_GB2312" panose="02010609030101010101" pitchFamily="49" charset="-122"/>
                </a:rPr>
                <a:t>月，国务院印发</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关于煤炭行业化解过剩产能实现脱困发展的意见</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，用</a:t>
              </a:r>
              <a:r>
                <a:rPr lang="en-US" altLang="zh-CN" sz="700" dirty="0">
                  <a:latin typeface="Arial" panose="020B0604020202020204" pitchFamily="34" charset="0"/>
                  <a:ea typeface="楷体_GB2312" panose="02010609030101010101" pitchFamily="49" charset="-122"/>
                </a:rPr>
                <a:t>3</a:t>
              </a:r>
              <a:r>
                <a:rPr lang="zh-CN" altLang="en-US" sz="700" dirty="0">
                  <a:latin typeface="Arial" panose="020B0604020202020204" pitchFamily="34" charset="0"/>
                  <a:ea typeface="楷体_GB2312" panose="02010609030101010101" pitchFamily="49" charset="-122"/>
                </a:rPr>
                <a:t>至</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年的时间，煤炭行业再退出产能</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亿吨左右、减量重组</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亿吨左右</a:t>
              </a:r>
            </a:p>
          </p:txBody>
        </p:sp>
        <p:cxnSp>
          <p:nvCxnSpPr>
            <p:cNvPr id="16" name="直接箭头连接符 15"/>
            <p:cNvCxnSpPr>
              <a:stCxn id="11" idx="0"/>
            </p:cNvCxnSpPr>
            <p:nvPr/>
          </p:nvCxnSpPr>
          <p:spPr>
            <a:xfrm flipH="1" flipV="1">
              <a:off x="2343161" y="3680749"/>
              <a:ext cx="896962" cy="98551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3064628" y="889552"/>
              <a:ext cx="917063" cy="954107"/>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月，多部门联合发布联合发布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关于进一步规范和改善煤炭生产经营秩序的通知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，要求全国所有煤矿按照</a:t>
              </a:r>
              <a:r>
                <a:rPr lang="en-US" altLang="zh-CN" sz="700" dirty="0">
                  <a:latin typeface="Arial" panose="020B0604020202020204" pitchFamily="34" charset="0"/>
                  <a:ea typeface="楷体_GB2312" panose="02010609030101010101" pitchFamily="49" charset="-122"/>
                </a:rPr>
                <a:t>276</a:t>
              </a:r>
              <a:r>
                <a:rPr lang="zh-CN" altLang="en-US" sz="700" dirty="0">
                  <a:latin typeface="Arial" panose="020B0604020202020204" pitchFamily="34" charset="0"/>
                  <a:ea typeface="楷体_GB2312" panose="02010609030101010101" pitchFamily="49" charset="-122"/>
                </a:rPr>
                <a:t>个工作日重新确定生产能力</a:t>
              </a:r>
            </a:p>
          </p:txBody>
        </p:sp>
        <p:cxnSp>
          <p:nvCxnSpPr>
            <p:cNvPr id="33" name="直接箭头连接符 32"/>
            <p:cNvCxnSpPr>
              <a:stCxn id="35" idx="1"/>
            </p:cNvCxnSpPr>
            <p:nvPr/>
          </p:nvCxnSpPr>
          <p:spPr>
            <a:xfrm flipH="1">
              <a:off x="3276284" y="2899995"/>
              <a:ext cx="657518" cy="480784"/>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3933802" y="2584524"/>
              <a:ext cx="919422"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12</a:t>
              </a:r>
              <a:r>
                <a:rPr lang="zh-CN" altLang="en-US" sz="700" dirty="0">
                  <a:latin typeface="Arial" panose="020B0604020202020204" pitchFamily="34" charset="0"/>
                  <a:ea typeface="楷体_GB2312" panose="02010609030101010101" pitchFamily="49" charset="-122"/>
                </a:rPr>
                <a:t>月，国家能源局发布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煤炭工业发展“十三五”规划</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提出要优化煤炭生产结构</a:t>
              </a:r>
            </a:p>
          </p:txBody>
        </p:sp>
        <p:cxnSp>
          <p:nvCxnSpPr>
            <p:cNvPr id="39" name="直接箭头连接符 38"/>
            <p:cNvCxnSpPr>
              <a:stCxn id="42" idx="1"/>
            </p:cNvCxnSpPr>
            <p:nvPr/>
          </p:nvCxnSpPr>
          <p:spPr>
            <a:xfrm flipH="1">
              <a:off x="3021048" y="2194507"/>
              <a:ext cx="721340" cy="139341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3742388" y="1879036"/>
              <a:ext cx="1448062"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2016</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12</a:t>
              </a:r>
              <a:r>
                <a:rPr lang="zh-CN" altLang="en-US" sz="700" dirty="0">
                  <a:latin typeface="Arial" panose="020B0604020202020204" pitchFamily="34" charset="0"/>
                  <a:ea typeface="楷体_GB2312" panose="02010609030101010101" pitchFamily="49" charset="-122"/>
                </a:rPr>
                <a:t>月，国家能源局出台</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关于进一步调控煤电规划建设的通知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，要求严控自用煤电规划建设、明确外送煤电投产规模、规范煤电开工建设秩序</a:t>
              </a:r>
            </a:p>
          </p:txBody>
        </p:sp>
        <p:cxnSp>
          <p:nvCxnSpPr>
            <p:cNvPr id="59" name="直接箭头连接符 58"/>
            <p:cNvCxnSpPr>
              <a:stCxn id="70" idx="1"/>
            </p:cNvCxnSpPr>
            <p:nvPr/>
          </p:nvCxnSpPr>
          <p:spPr>
            <a:xfrm flipH="1">
              <a:off x="3603435" y="3222216"/>
              <a:ext cx="1300244" cy="488737"/>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cxnSp>
          <p:nvCxnSpPr>
            <p:cNvPr id="66" name="直接箭头连接符 65"/>
            <p:cNvCxnSpPr>
              <a:stCxn id="28" idx="2"/>
            </p:cNvCxnSpPr>
            <p:nvPr/>
          </p:nvCxnSpPr>
          <p:spPr>
            <a:xfrm flipH="1">
              <a:off x="2550490" y="1843659"/>
              <a:ext cx="972670" cy="120048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70" name="文本框 69"/>
            <p:cNvSpPr txBox="1"/>
            <p:nvPr/>
          </p:nvSpPr>
          <p:spPr>
            <a:xfrm>
              <a:off x="4903679" y="2852884"/>
              <a:ext cx="1340478" cy="738664"/>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2017</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5</a:t>
              </a:r>
              <a:r>
                <a:rPr lang="zh-CN" altLang="en-US" sz="700" dirty="0">
                  <a:latin typeface="Arial" panose="020B0604020202020204" pitchFamily="34" charset="0"/>
                  <a:ea typeface="楷体_GB2312" panose="02010609030101010101" pitchFamily="49" charset="-122"/>
                </a:rPr>
                <a:t>月，国家发改委发布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关于做好 </a:t>
              </a:r>
              <a:r>
                <a:rPr lang="en-US" altLang="zh-CN" sz="700" dirty="0">
                  <a:latin typeface="Arial" panose="020B0604020202020204" pitchFamily="34" charset="0"/>
                  <a:ea typeface="楷体_GB2312" panose="02010609030101010101" pitchFamily="49" charset="-122"/>
                </a:rPr>
                <a:t>2017 </a:t>
              </a:r>
              <a:r>
                <a:rPr lang="zh-CN" altLang="en-US" sz="700" dirty="0">
                  <a:latin typeface="Arial" panose="020B0604020202020204" pitchFamily="34" charset="0"/>
                  <a:ea typeface="楷体_GB2312" panose="02010609030101010101" pitchFamily="49" charset="-122"/>
                </a:rPr>
                <a:t>年钢铁煤炭行业化解过剩产能实现脱困发展工作的意见</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，强调探索建立化解和防范产能过剩、促进行业持续健康发展的长效机制</a:t>
              </a:r>
            </a:p>
          </p:txBody>
        </p:sp>
        <p:cxnSp>
          <p:nvCxnSpPr>
            <p:cNvPr id="72" name="直接箭头连接符 71"/>
            <p:cNvCxnSpPr>
              <a:stCxn id="78" idx="1"/>
            </p:cNvCxnSpPr>
            <p:nvPr/>
          </p:nvCxnSpPr>
          <p:spPr>
            <a:xfrm flipH="1" flipV="1">
              <a:off x="4137128" y="4797763"/>
              <a:ext cx="191702" cy="130114"/>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78" name="文本框 77"/>
            <p:cNvSpPr txBox="1"/>
            <p:nvPr/>
          </p:nvSpPr>
          <p:spPr>
            <a:xfrm>
              <a:off x="4328830" y="4612406"/>
              <a:ext cx="767325"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2017</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12</a:t>
              </a:r>
              <a:r>
                <a:rPr lang="zh-CN" altLang="en-US" sz="700" dirty="0">
                  <a:latin typeface="Arial" panose="020B0604020202020204" pitchFamily="34" charset="0"/>
                  <a:ea typeface="楷体_GB2312" panose="02010609030101010101" pitchFamily="49" charset="-122"/>
                </a:rPr>
                <a:t>月发布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关于进一步推进煤炭企业兼并重组转型升级的意见</a:t>
              </a:r>
              <a:r>
                <a:rPr lang="en-US" altLang="zh-CN" sz="700" dirty="0">
                  <a:latin typeface="Arial" panose="020B0604020202020204" pitchFamily="34" charset="0"/>
                  <a:ea typeface="楷体_GB2312" panose="02010609030101010101" pitchFamily="49" charset="-122"/>
                </a:rPr>
                <a:t>》</a:t>
              </a:r>
              <a:endParaRPr lang="zh-CN" altLang="en-US" sz="700" dirty="0">
                <a:latin typeface="Arial" panose="020B0604020202020204" pitchFamily="34" charset="0"/>
                <a:ea typeface="楷体_GB2312" panose="02010609030101010101" pitchFamily="49" charset="-122"/>
              </a:endParaRPr>
            </a:p>
          </p:txBody>
        </p:sp>
        <p:cxnSp>
          <p:nvCxnSpPr>
            <p:cNvPr id="82" name="直接箭头连接符 81"/>
            <p:cNvCxnSpPr/>
            <p:nvPr/>
          </p:nvCxnSpPr>
          <p:spPr>
            <a:xfrm flipV="1">
              <a:off x="6201093" y="4927879"/>
              <a:ext cx="136506" cy="5385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87" name="文本框 86"/>
            <p:cNvSpPr txBox="1"/>
            <p:nvPr/>
          </p:nvSpPr>
          <p:spPr>
            <a:xfrm>
              <a:off x="5188361" y="4981738"/>
              <a:ext cx="2035013" cy="415498"/>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2019</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11</a:t>
              </a:r>
              <a:r>
                <a:rPr lang="zh-CN" altLang="en-US" sz="700" dirty="0">
                  <a:latin typeface="Arial" panose="020B0604020202020204" pitchFamily="34" charset="0"/>
                  <a:ea typeface="楷体_GB2312" panose="02010609030101010101" pitchFamily="49" charset="-122"/>
                </a:rPr>
                <a:t>月，国家发改委发布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国家发改委关于推进</a:t>
              </a:r>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年煤炭中长期合同签订履行有关工作的通知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，切实提高中长期合同签订的数量</a:t>
              </a:r>
            </a:p>
          </p:txBody>
        </p:sp>
        <p:cxnSp>
          <p:nvCxnSpPr>
            <p:cNvPr id="97" name="直接箭头连接符 96"/>
            <p:cNvCxnSpPr/>
            <p:nvPr/>
          </p:nvCxnSpPr>
          <p:spPr>
            <a:xfrm>
              <a:off x="6632374" y="3710953"/>
              <a:ext cx="0" cy="121065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99" name="文本框 98"/>
            <p:cNvSpPr txBox="1"/>
            <p:nvPr/>
          </p:nvSpPr>
          <p:spPr>
            <a:xfrm>
              <a:off x="6261655" y="3295455"/>
              <a:ext cx="736338" cy="415498"/>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年初，疫情扰动，</a:t>
              </a:r>
              <a:r>
                <a:rPr lang="en-US" altLang="zh-CN" sz="700" dirty="0">
                  <a:latin typeface="Arial" panose="020B0604020202020204" pitchFamily="34" charset="0"/>
                  <a:ea typeface="楷体_GB2312" panose="02010609030101010101" pitchFamily="49" charset="-122"/>
                </a:rPr>
                <a:t>PMI</a:t>
              </a:r>
              <a:r>
                <a:rPr lang="zh-CN" altLang="en-US" sz="700" dirty="0">
                  <a:latin typeface="Arial" panose="020B0604020202020204" pitchFamily="34" charset="0"/>
                  <a:ea typeface="楷体_GB2312" panose="02010609030101010101" pitchFamily="49" charset="-122"/>
                </a:rPr>
                <a:t>指数下滑</a:t>
              </a:r>
            </a:p>
          </p:txBody>
        </p:sp>
        <p:cxnSp>
          <p:nvCxnSpPr>
            <p:cNvPr id="102" name="直接箭头连接符 101"/>
            <p:cNvCxnSpPr>
              <a:stCxn id="104" idx="2"/>
            </p:cNvCxnSpPr>
            <p:nvPr/>
          </p:nvCxnSpPr>
          <p:spPr>
            <a:xfrm>
              <a:off x="7198147" y="3189613"/>
              <a:ext cx="15371" cy="1355821"/>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04" name="文本框 103"/>
            <p:cNvSpPr txBox="1"/>
            <p:nvPr/>
          </p:nvSpPr>
          <p:spPr>
            <a:xfrm>
              <a:off x="6641554" y="2666393"/>
              <a:ext cx="1113186" cy="523220"/>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10</a:t>
              </a:r>
              <a:r>
                <a:rPr lang="zh-CN" altLang="en-US" sz="700" dirty="0">
                  <a:latin typeface="Arial" panose="020B0604020202020204" pitchFamily="34" charset="0"/>
                  <a:ea typeface="楷体_GB2312" panose="02010609030101010101" pitchFamily="49" charset="-122"/>
                </a:rPr>
                <a:t>月，我国相关部门陆续通知国内电力企业停止向澳大利亚进口动力煤和炼焦煤</a:t>
              </a:r>
            </a:p>
          </p:txBody>
        </p:sp>
        <p:cxnSp>
          <p:nvCxnSpPr>
            <p:cNvPr id="110" name="直接箭头连接符 109"/>
            <p:cNvCxnSpPr>
              <a:stCxn id="114" idx="1"/>
            </p:cNvCxnSpPr>
            <p:nvPr/>
          </p:nvCxnSpPr>
          <p:spPr>
            <a:xfrm flipH="1">
              <a:off x="7384592" y="4235865"/>
              <a:ext cx="295112" cy="18952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4" name="文本框 113"/>
            <p:cNvSpPr txBox="1"/>
            <p:nvPr/>
          </p:nvSpPr>
          <p:spPr>
            <a:xfrm>
              <a:off x="7679704" y="4081976"/>
              <a:ext cx="718977" cy="307777"/>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2020</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11</a:t>
              </a:r>
              <a:r>
                <a:rPr lang="zh-CN" altLang="en-US" sz="700" dirty="0">
                  <a:latin typeface="Arial" panose="020B0604020202020204" pitchFamily="34" charset="0"/>
                  <a:ea typeface="楷体_GB2312" panose="02010609030101010101" pitchFamily="49" charset="-122"/>
                </a:rPr>
                <a:t>月，永煤债违约</a:t>
              </a:r>
            </a:p>
          </p:txBody>
        </p:sp>
        <p:cxnSp>
          <p:nvCxnSpPr>
            <p:cNvPr id="116" name="直接箭头连接符 115"/>
            <p:cNvCxnSpPr>
              <a:stCxn id="118" idx="1"/>
            </p:cNvCxnSpPr>
            <p:nvPr/>
          </p:nvCxnSpPr>
          <p:spPr>
            <a:xfrm flipH="1">
              <a:off x="8554300" y="3792205"/>
              <a:ext cx="147256" cy="24053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8" name="文本框 117"/>
            <p:cNvSpPr txBox="1"/>
            <p:nvPr/>
          </p:nvSpPr>
          <p:spPr>
            <a:xfrm>
              <a:off x="8701556" y="3584456"/>
              <a:ext cx="772734" cy="415498"/>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2022</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2</a:t>
              </a:r>
              <a:r>
                <a:rPr lang="zh-CN" altLang="en-US" sz="700" dirty="0">
                  <a:latin typeface="Arial" panose="020B0604020202020204" pitchFamily="34" charset="0"/>
                  <a:ea typeface="楷体_GB2312" panose="02010609030101010101" pitchFamily="49" charset="-122"/>
                </a:rPr>
                <a:t>月，俄乌冲突爆发，煤炭价格大涨</a:t>
              </a:r>
            </a:p>
          </p:txBody>
        </p:sp>
        <p:cxnSp>
          <p:nvCxnSpPr>
            <p:cNvPr id="119" name="直接箭头连接符 118"/>
            <p:cNvCxnSpPr>
              <a:stCxn id="122" idx="2"/>
            </p:cNvCxnSpPr>
            <p:nvPr/>
          </p:nvCxnSpPr>
          <p:spPr>
            <a:xfrm>
              <a:off x="8175973" y="2401986"/>
              <a:ext cx="0" cy="73478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22" name="文本框 121"/>
            <p:cNvSpPr txBox="1"/>
            <p:nvPr/>
          </p:nvSpPr>
          <p:spPr>
            <a:xfrm>
              <a:off x="7619380" y="1663322"/>
              <a:ext cx="1113186" cy="738664"/>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2021</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8</a:t>
              </a:r>
              <a:r>
                <a:rPr lang="zh-CN" altLang="en-US" sz="700" dirty="0">
                  <a:latin typeface="Arial" panose="020B0604020202020204" pitchFamily="34" charset="0"/>
                  <a:ea typeface="楷体_GB2312" panose="02010609030101010101" pitchFamily="49" charset="-122"/>
                </a:rPr>
                <a:t>月，南省国资委发布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关于加强省管企业债务风险管控工作的实施意见</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，对地方国企设定了“</a:t>
              </a:r>
              <a:r>
                <a:rPr lang="en-US" altLang="zh-CN" sz="700" dirty="0">
                  <a:latin typeface="Arial" panose="020B0604020202020204" pitchFamily="34" charset="0"/>
                  <a:ea typeface="楷体_GB2312" panose="02010609030101010101" pitchFamily="49" charset="-122"/>
                </a:rPr>
                <a:t>3+2”</a:t>
              </a:r>
              <a:r>
                <a:rPr lang="zh-CN" altLang="en-US" sz="700" dirty="0">
                  <a:latin typeface="Arial" panose="020B0604020202020204" pitchFamily="34" charset="0"/>
                  <a:ea typeface="楷体_GB2312" panose="02010609030101010101" pitchFamily="49" charset="-122"/>
                </a:rPr>
                <a:t>融资红线</a:t>
              </a:r>
            </a:p>
          </p:txBody>
        </p:sp>
        <p:cxnSp>
          <p:nvCxnSpPr>
            <p:cNvPr id="125" name="直接箭头连接符 124"/>
            <p:cNvCxnSpPr>
              <a:stCxn id="127" idx="0"/>
            </p:cNvCxnSpPr>
            <p:nvPr/>
          </p:nvCxnSpPr>
          <p:spPr>
            <a:xfrm flipV="1">
              <a:off x="8033065" y="4612407"/>
              <a:ext cx="786235" cy="12229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27" name="文本框 126"/>
            <p:cNvSpPr txBox="1"/>
            <p:nvPr/>
          </p:nvSpPr>
          <p:spPr>
            <a:xfrm>
              <a:off x="7315580" y="4734699"/>
              <a:ext cx="1434970" cy="630942"/>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2022</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2</a:t>
              </a:r>
              <a:r>
                <a:rPr lang="zh-CN" altLang="en-US" sz="700" dirty="0">
                  <a:latin typeface="Arial" panose="020B0604020202020204" pitchFamily="34" charset="0"/>
                  <a:ea typeface="楷体_GB2312" panose="02010609030101010101" pitchFamily="49" charset="-122"/>
                </a:rPr>
                <a:t>月</a:t>
              </a:r>
              <a:r>
                <a:rPr lang="en-US" altLang="zh-CN" sz="700" dirty="0">
                  <a:latin typeface="Arial" panose="020B0604020202020204" pitchFamily="34" charset="0"/>
                  <a:ea typeface="楷体_GB2312" panose="02010609030101010101" pitchFamily="49" charset="-122"/>
                </a:rPr>
                <a:t>24</a:t>
              </a:r>
              <a:r>
                <a:rPr lang="zh-CN" altLang="en-US" sz="700" dirty="0">
                  <a:latin typeface="Arial" panose="020B0604020202020204" pitchFamily="34" charset="0"/>
                  <a:ea typeface="楷体_GB2312" panose="02010609030101010101" pitchFamily="49" charset="-122"/>
                </a:rPr>
                <a:t>日，发改委发布</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国家发展改革委关于进一步完善煤炭市场价格形成机制的通知</a:t>
              </a:r>
              <a:r>
                <a:rPr lang="en-US" altLang="zh-CN" sz="700" dirty="0">
                  <a:latin typeface="Arial" panose="020B0604020202020204" pitchFamily="34" charset="0"/>
                  <a:ea typeface="楷体_GB2312" panose="02010609030101010101" pitchFamily="49" charset="-122"/>
                </a:rPr>
                <a:t>》</a:t>
              </a:r>
              <a:r>
                <a:rPr lang="zh-CN" altLang="en-US" sz="700" dirty="0">
                  <a:latin typeface="Arial" panose="020B0604020202020204" pitchFamily="34" charset="0"/>
                  <a:ea typeface="楷体_GB2312" panose="02010609030101010101" pitchFamily="49" charset="-122"/>
                </a:rPr>
                <a:t>，引导煤炭价格在合理区间运行，健全煤炭价格调控机制</a:t>
              </a:r>
            </a:p>
          </p:txBody>
        </p:sp>
        <p:cxnSp>
          <p:nvCxnSpPr>
            <p:cNvPr id="135" name="直接箭头连接符 134"/>
            <p:cNvCxnSpPr>
              <a:stCxn id="138" idx="0"/>
            </p:cNvCxnSpPr>
            <p:nvPr/>
          </p:nvCxnSpPr>
          <p:spPr>
            <a:xfrm flipV="1">
              <a:off x="9409173" y="1562582"/>
              <a:ext cx="169560" cy="59198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38" name="文本框 137"/>
            <p:cNvSpPr txBox="1"/>
            <p:nvPr/>
          </p:nvSpPr>
          <p:spPr>
            <a:xfrm>
              <a:off x="8957495" y="2154571"/>
              <a:ext cx="903355" cy="307777"/>
            </a:xfrm>
            <a:prstGeom prst="rect">
              <a:avLst/>
            </a:prstGeom>
            <a:noFill/>
            <a:ln>
              <a:solidFill>
                <a:schemeClr val="tx1"/>
              </a:solidFill>
            </a:ln>
          </p:spPr>
          <p:txBody>
            <a:bodyPr wrap="square" rtlCol="0">
              <a:spAutoFit/>
            </a:bodyPr>
            <a:lstStyle/>
            <a:p>
              <a:r>
                <a:rPr lang="en-US" altLang="zh-CN" sz="700" dirty="0">
                  <a:latin typeface="Arial" panose="020B0604020202020204" pitchFamily="34" charset="0"/>
                  <a:ea typeface="楷体_GB2312" panose="02010609030101010101" pitchFamily="49" charset="-122"/>
                </a:rPr>
                <a:t>2022</a:t>
              </a:r>
              <a:r>
                <a:rPr lang="zh-CN" altLang="en-US" sz="700" dirty="0">
                  <a:latin typeface="Arial" panose="020B0604020202020204" pitchFamily="34" charset="0"/>
                  <a:ea typeface="楷体_GB2312" panose="02010609030101010101" pitchFamily="49" charset="-122"/>
                </a:rPr>
                <a:t>年</a:t>
              </a:r>
              <a:r>
                <a:rPr lang="en-US" altLang="zh-CN" sz="700" dirty="0">
                  <a:latin typeface="Arial" panose="020B0604020202020204" pitchFamily="34" charset="0"/>
                  <a:ea typeface="楷体_GB2312" panose="02010609030101010101" pitchFamily="49" charset="-122"/>
                </a:rPr>
                <a:t>11</a:t>
              </a:r>
              <a:r>
                <a:rPr lang="zh-CN" altLang="en-US" sz="700" dirty="0">
                  <a:latin typeface="Arial" panose="020B0604020202020204" pitchFamily="34" charset="0"/>
                  <a:ea typeface="楷体_GB2312" panose="02010609030101010101" pitchFamily="49" charset="-122"/>
                </a:rPr>
                <a:t>月末，煤炭价格开始回落</a:t>
              </a:r>
            </a:p>
          </p:txBody>
        </p:sp>
        <p:sp>
          <p:nvSpPr>
            <p:cNvPr id="142" name="文本框 141"/>
            <p:cNvSpPr txBox="1"/>
            <p:nvPr/>
          </p:nvSpPr>
          <p:spPr>
            <a:xfrm>
              <a:off x="9785403" y="3526860"/>
              <a:ext cx="563640" cy="307777"/>
            </a:xfrm>
            <a:prstGeom prst="rect">
              <a:avLst/>
            </a:prstGeom>
            <a:noFill/>
            <a:ln>
              <a:solidFill>
                <a:schemeClr val="tx1"/>
              </a:solidFill>
            </a:ln>
          </p:spPr>
          <p:txBody>
            <a:bodyPr wrap="square" rtlCol="0">
              <a:spAutoFit/>
            </a:bodyPr>
            <a:lstStyle/>
            <a:p>
              <a:r>
                <a:rPr lang="zh-CN" altLang="en-US" sz="700" dirty="0">
                  <a:latin typeface="Arial" panose="020B0604020202020204" pitchFamily="34" charset="0"/>
                  <a:ea typeface="楷体_GB2312" panose="02010609030101010101" pitchFamily="49" charset="-122"/>
                </a:rPr>
                <a:t>夏季用电需求增加</a:t>
              </a:r>
            </a:p>
          </p:txBody>
        </p:sp>
        <p:cxnSp>
          <p:nvCxnSpPr>
            <p:cNvPr id="143" name="直接箭头连接符 142"/>
            <p:cNvCxnSpPr>
              <a:stCxn id="142" idx="2"/>
            </p:cNvCxnSpPr>
            <p:nvPr/>
          </p:nvCxnSpPr>
          <p:spPr>
            <a:xfrm>
              <a:off x="10067223" y="3834637"/>
              <a:ext cx="0" cy="121553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058893786"/>
              </p:ext>
            </p:extLst>
          </p:nvPr>
        </p:nvGraphicFramePr>
        <p:xfrm>
          <a:off x="569084" y="1111458"/>
          <a:ext cx="11174400" cy="54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图表 1">
            <a:extLst>
              <a:ext uri="{FF2B5EF4-FFF2-40B4-BE49-F238E27FC236}">
                <a16:creationId xmlns:a16="http://schemas.microsoft.com/office/drawing/2014/main" id="{B86CC890-274C-4203-AE57-EDC3ECDB9C92}"/>
              </a:ext>
            </a:extLst>
          </p:cNvPr>
          <p:cNvGraphicFramePr>
            <a:graphicFrameLocks/>
          </p:cNvGraphicFramePr>
          <p:nvPr>
            <p:extLst>
              <p:ext uri="{D42A27DB-BD31-4B8C-83A1-F6EECF244321}">
                <p14:modId xmlns:p14="http://schemas.microsoft.com/office/powerpoint/2010/main" val="2803008089"/>
              </p:ext>
            </p:extLst>
          </p:nvPr>
        </p:nvGraphicFramePr>
        <p:xfrm>
          <a:off x="851888" y="0"/>
          <a:ext cx="11098985" cy="5261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5131" y="846022"/>
            <a:ext cx="2307916"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6" name="矩形 5"/>
          <p:cNvSpPr/>
          <p:nvPr/>
        </p:nvSpPr>
        <p:spPr>
          <a:xfrm>
            <a:off x="3115904" y="846022"/>
            <a:ext cx="3109682"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7" name="矩形 6"/>
          <p:cNvSpPr/>
          <p:nvPr/>
        </p:nvSpPr>
        <p:spPr>
          <a:xfrm>
            <a:off x="6224288" y="846022"/>
            <a:ext cx="1795047"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8" name="矩形 7"/>
          <p:cNvSpPr/>
          <p:nvPr/>
        </p:nvSpPr>
        <p:spPr>
          <a:xfrm>
            <a:off x="8010895" y="846022"/>
            <a:ext cx="1778817" cy="4586140"/>
          </a:xfrm>
          <a:prstGeom prst="rect">
            <a:avLst/>
          </a:prstGeom>
          <a:solidFill>
            <a:schemeClr val="bg2">
              <a:lumMod val="9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9" name="矩形 8"/>
          <p:cNvSpPr/>
          <p:nvPr/>
        </p:nvSpPr>
        <p:spPr>
          <a:xfrm>
            <a:off x="9783868" y="846022"/>
            <a:ext cx="1160651" cy="4586140"/>
          </a:xfrm>
          <a:prstGeom prst="rect">
            <a:avLst/>
          </a:prstGeom>
          <a:solidFill>
            <a:schemeClr val="accent6">
              <a:lumMod val="20000"/>
              <a:lumOff val="80000"/>
              <a:alpha val="5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aphicFrame>
        <p:nvGraphicFramePr>
          <p:cNvPr id="2" name="图表 1">
            <a:extLst>
              <a:ext uri="{FF2B5EF4-FFF2-40B4-BE49-F238E27FC236}">
                <a16:creationId xmlns:a16="http://schemas.microsoft.com/office/drawing/2014/main" id="{CFC65BE5-69C7-E8A4-F69E-A77EF0B18EC9}"/>
              </a:ext>
            </a:extLst>
          </p:cNvPr>
          <p:cNvGraphicFramePr>
            <a:graphicFrameLocks/>
          </p:cNvGraphicFramePr>
          <p:nvPr>
            <p:extLst>
              <p:ext uri="{D42A27DB-BD31-4B8C-83A1-F6EECF244321}">
                <p14:modId xmlns:p14="http://schemas.microsoft.com/office/powerpoint/2010/main" val="3399965172"/>
              </p:ext>
            </p:extLst>
          </p:nvPr>
        </p:nvGraphicFramePr>
        <p:xfrm>
          <a:off x="277884" y="584368"/>
          <a:ext cx="11098985" cy="5770109"/>
        </p:xfrm>
        <a:graphic>
          <a:graphicData uri="http://schemas.openxmlformats.org/drawingml/2006/chart">
            <c:chart xmlns:c="http://schemas.openxmlformats.org/drawingml/2006/chart" xmlns:r="http://schemas.openxmlformats.org/officeDocument/2006/relationships" r:id="rId2"/>
          </a:graphicData>
        </a:graphic>
      </p:graphicFrame>
      <p:grpSp>
        <p:nvGrpSpPr>
          <p:cNvPr id="97" name="组合 96">
            <a:extLst>
              <a:ext uri="{FF2B5EF4-FFF2-40B4-BE49-F238E27FC236}">
                <a16:creationId xmlns:a16="http://schemas.microsoft.com/office/drawing/2014/main" id="{95CED022-FC8E-B34B-BF50-861426A285BC}"/>
              </a:ext>
            </a:extLst>
          </p:cNvPr>
          <p:cNvGrpSpPr/>
          <p:nvPr/>
        </p:nvGrpSpPr>
        <p:grpSpPr>
          <a:xfrm>
            <a:off x="845163" y="948021"/>
            <a:ext cx="9331673" cy="4484141"/>
            <a:chOff x="1517263" y="1560764"/>
            <a:chExt cx="9331673" cy="4484141"/>
          </a:xfrm>
        </p:grpSpPr>
        <p:sp>
          <p:nvSpPr>
            <p:cNvPr id="98" name="文本框 97">
              <a:extLst>
                <a:ext uri="{FF2B5EF4-FFF2-40B4-BE49-F238E27FC236}">
                  <a16:creationId xmlns:a16="http://schemas.microsoft.com/office/drawing/2014/main" id="{C46C8C24-D578-FCA2-BE66-A2D00C815B50}"/>
                </a:ext>
              </a:extLst>
            </p:cNvPr>
            <p:cNvSpPr txBox="1"/>
            <p:nvPr/>
          </p:nvSpPr>
          <p:spPr>
            <a:xfrm>
              <a:off x="1657838" y="5246923"/>
              <a:ext cx="1950718" cy="58477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月，国务院印发</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关于煤炭行业化解过剩产能实现脱困发展的意见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，用</a:t>
              </a:r>
              <a:r>
                <a:rPr lang="en-US" altLang="zh-CN" sz="800" dirty="0">
                  <a:latin typeface="Arial" panose="020B0604020202020204" pitchFamily="34" charset="0"/>
                  <a:ea typeface="楷体_GB2312" panose="02010609030101010101" pitchFamily="49" charset="-122"/>
                </a:rPr>
                <a:t>3</a:t>
              </a:r>
              <a:r>
                <a:rPr lang="zh-CN" altLang="en-US" sz="800" dirty="0">
                  <a:latin typeface="Arial" panose="020B0604020202020204" pitchFamily="34" charset="0"/>
                  <a:ea typeface="楷体_GB2312" panose="02010609030101010101" pitchFamily="49" charset="-122"/>
                </a:rPr>
                <a:t>至</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年的时间，煤炭行业再退出产能</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亿吨左右、减量重组</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亿吨左右</a:t>
              </a:r>
            </a:p>
          </p:txBody>
        </p:sp>
        <p:cxnSp>
          <p:nvCxnSpPr>
            <p:cNvPr id="99" name="直接箭头连接符 98">
              <a:extLst>
                <a:ext uri="{FF2B5EF4-FFF2-40B4-BE49-F238E27FC236}">
                  <a16:creationId xmlns:a16="http://schemas.microsoft.com/office/drawing/2014/main" id="{0F263C7A-6E03-15FE-4B29-0871531E79BA}"/>
                </a:ext>
              </a:extLst>
            </p:cNvPr>
            <p:cNvCxnSpPr>
              <a:stCxn id="98" idx="0"/>
            </p:cNvCxnSpPr>
            <p:nvPr/>
          </p:nvCxnSpPr>
          <p:spPr>
            <a:xfrm flipH="1" flipV="1">
              <a:off x="1517263" y="4264675"/>
              <a:ext cx="1115934" cy="98224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00" name="文本框 99">
              <a:extLst>
                <a:ext uri="{FF2B5EF4-FFF2-40B4-BE49-F238E27FC236}">
                  <a16:creationId xmlns:a16="http://schemas.microsoft.com/office/drawing/2014/main" id="{4D5E32B0-B58C-2610-D835-52E5BC5387B1}"/>
                </a:ext>
              </a:extLst>
            </p:cNvPr>
            <p:cNvSpPr txBox="1"/>
            <p:nvPr/>
          </p:nvSpPr>
          <p:spPr>
            <a:xfrm>
              <a:off x="2347256" y="1560764"/>
              <a:ext cx="1161404" cy="1077218"/>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月，多部门联合发布联合发布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关于进一步规范和改善煤炭生产经营秩序的通知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，要求全国所有煤矿按照</a:t>
              </a:r>
              <a:r>
                <a:rPr lang="en-US" altLang="zh-CN" sz="800" dirty="0">
                  <a:latin typeface="Arial" panose="020B0604020202020204" pitchFamily="34" charset="0"/>
                  <a:ea typeface="楷体_GB2312" panose="02010609030101010101" pitchFamily="49" charset="-122"/>
                </a:rPr>
                <a:t>276</a:t>
              </a:r>
              <a:r>
                <a:rPr lang="zh-CN" altLang="en-US" sz="800" dirty="0">
                  <a:latin typeface="Arial" panose="020B0604020202020204" pitchFamily="34" charset="0"/>
                  <a:ea typeface="楷体_GB2312" panose="02010609030101010101" pitchFamily="49" charset="-122"/>
                </a:rPr>
                <a:t>个工作日重新确定生产能力</a:t>
              </a:r>
            </a:p>
          </p:txBody>
        </p:sp>
        <p:cxnSp>
          <p:nvCxnSpPr>
            <p:cNvPr id="101" name="直接箭头连接符 100">
              <a:extLst>
                <a:ext uri="{FF2B5EF4-FFF2-40B4-BE49-F238E27FC236}">
                  <a16:creationId xmlns:a16="http://schemas.microsoft.com/office/drawing/2014/main" id="{41A6EFDA-554B-BE5F-0DF9-F8F371D1AD8F}"/>
                </a:ext>
              </a:extLst>
            </p:cNvPr>
            <p:cNvCxnSpPr>
              <a:cxnSpLocks/>
              <a:stCxn id="102" idx="1"/>
            </p:cNvCxnSpPr>
            <p:nvPr/>
          </p:nvCxnSpPr>
          <p:spPr>
            <a:xfrm flipH="1">
              <a:off x="2697421" y="3457742"/>
              <a:ext cx="846903" cy="561766"/>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02" name="文本框 101">
              <a:extLst>
                <a:ext uri="{FF2B5EF4-FFF2-40B4-BE49-F238E27FC236}">
                  <a16:creationId xmlns:a16="http://schemas.microsoft.com/office/drawing/2014/main" id="{5680E44E-9F0E-9936-2DDD-3DAEC4618932}"/>
                </a:ext>
              </a:extLst>
            </p:cNvPr>
            <p:cNvSpPr txBox="1"/>
            <p:nvPr/>
          </p:nvSpPr>
          <p:spPr>
            <a:xfrm>
              <a:off x="3544324" y="3103799"/>
              <a:ext cx="1143822"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月，国家能源局发布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煤炭工业发展“十三五”规划</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提出要优化煤炭生产结构</a:t>
              </a:r>
            </a:p>
          </p:txBody>
        </p:sp>
        <p:cxnSp>
          <p:nvCxnSpPr>
            <p:cNvPr id="103" name="直接箭头连接符 102">
              <a:extLst>
                <a:ext uri="{FF2B5EF4-FFF2-40B4-BE49-F238E27FC236}">
                  <a16:creationId xmlns:a16="http://schemas.microsoft.com/office/drawing/2014/main" id="{5949936B-5612-8A0C-A677-014BFCB5DF3B}"/>
                </a:ext>
              </a:extLst>
            </p:cNvPr>
            <p:cNvCxnSpPr>
              <a:cxnSpLocks/>
              <a:stCxn id="104" idx="1"/>
            </p:cNvCxnSpPr>
            <p:nvPr/>
          </p:nvCxnSpPr>
          <p:spPr>
            <a:xfrm flipH="1">
              <a:off x="2570296" y="2683317"/>
              <a:ext cx="974515" cy="1443561"/>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BBFA2D88-5B8A-C722-03DA-B67D5DFE69FD}"/>
                </a:ext>
              </a:extLst>
            </p:cNvPr>
            <p:cNvSpPr txBox="1"/>
            <p:nvPr/>
          </p:nvSpPr>
          <p:spPr>
            <a:xfrm>
              <a:off x="3544811" y="2329374"/>
              <a:ext cx="1801485"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10</a:t>
              </a:r>
              <a:r>
                <a:rPr lang="zh-CN" altLang="en-US" sz="800" dirty="0">
                  <a:latin typeface="Arial" panose="020B0604020202020204" pitchFamily="34" charset="0"/>
                  <a:ea typeface="楷体_GB2312" panose="02010609030101010101" pitchFamily="49" charset="-122"/>
                </a:rPr>
                <a:t>月，国家能源局出台</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关于进一步调控煤电规划建设的通知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，要求严控自用煤电规划建设、明确外送煤电投产规模、规范煤电开工建设秩序</a:t>
              </a:r>
            </a:p>
          </p:txBody>
        </p:sp>
        <p:cxnSp>
          <p:nvCxnSpPr>
            <p:cNvPr id="105" name="直接箭头连接符 104">
              <a:extLst>
                <a:ext uri="{FF2B5EF4-FFF2-40B4-BE49-F238E27FC236}">
                  <a16:creationId xmlns:a16="http://schemas.microsoft.com/office/drawing/2014/main" id="{36152749-1424-7BC9-2BAE-97060D9A83C5}"/>
                </a:ext>
              </a:extLst>
            </p:cNvPr>
            <p:cNvCxnSpPr>
              <a:cxnSpLocks/>
              <a:stCxn id="107" idx="1"/>
            </p:cNvCxnSpPr>
            <p:nvPr/>
          </p:nvCxnSpPr>
          <p:spPr>
            <a:xfrm flipH="1">
              <a:off x="3301761" y="3857208"/>
              <a:ext cx="1451789" cy="66128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cxnSp>
          <p:nvCxnSpPr>
            <p:cNvPr id="106" name="直接箭头连接符 105">
              <a:extLst>
                <a:ext uri="{FF2B5EF4-FFF2-40B4-BE49-F238E27FC236}">
                  <a16:creationId xmlns:a16="http://schemas.microsoft.com/office/drawing/2014/main" id="{3109C687-E9B8-5170-3D38-D484D93EB23B}"/>
                </a:ext>
              </a:extLst>
            </p:cNvPr>
            <p:cNvCxnSpPr>
              <a:cxnSpLocks/>
              <a:stCxn id="100" idx="2"/>
            </p:cNvCxnSpPr>
            <p:nvPr/>
          </p:nvCxnSpPr>
          <p:spPr>
            <a:xfrm flipH="1">
              <a:off x="1846099" y="2637982"/>
              <a:ext cx="1081859" cy="940125"/>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07" name="文本框 106">
              <a:extLst>
                <a:ext uri="{FF2B5EF4-FFF2-40B4-BE49-F238E27FC236}">
                  <a16:creationId xmlns:a16="http://schemas.microsoft.com/office/drawing/2014/main" id="{709C74CC-F1D4-6D60-4100-7A67CB216551}"/>
                </a:ext>
              </a:extLst>
            </p:cNvPr>
            <p:cNvSpPr txBox="1"/>
            <p:nvPr/>
          </p:nvSpPr>
          <p:spPr>
            <a:xfrm>
              <a:off x="4753550" y="3441709"/>
              <a:ext cx="1667644" cy="830997"/>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2017</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月，国家发改委发布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关于做好 </a:t>
              </a:r>
              <a:r>
                <a:rPr lang="en-US" altLang="zh-CN" sz="800" dirty="0">
                  <a:latin typeface="Arial" panose="020B0604020202020204" pitchFamily="34" charset="0"/>
                  <a:ea typeface="楷体_GB2312" panose="02010609030101010101" pitchFamily="49" charset="-122"/>
                </a:rPr>
                <a:t>2017 </a:t>
              </a:r>
              <a:r>
                <a:rPr lang="zh-CN" altLang="en-US" sz="800" dirty="0">
                  <a:latin typeface="Arial" panose="020B0604020202020204" pitchFamily="34" charset="0"/>
                  <a:ea typeface="楷体_GB2312" panose="02010609030101010101" pitchFamily="49" charset="-122"/>
                </a:rPr>
                <a:t>年钢铁煤炭行业化解过剩产能实现脱困发展工作的意见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，强调探索建立化解和防范产能过剩、促进行业持续健康发展的长效机制</a:t>
              </a:r>
            </a:p>
          </p:txBody>
        </p:sp>
        <p:cxnSp>
          <p:nvCxnSpPr>
            <p:cNvPr id="108" name="直接箭头连接符 107">
              <a:extLst>
                <a:ext uri="{FF2B5EF4-FFF2-40B4-BE49-F238E27FC236}">
                  <a16:creationId xmlns:a16="http://schemas.microsoft.com/office/drawing/2014/main" id="{19C94950-ECC2-E775-6CCA-12A5DBFBF437}"/>
                </a:ext>
              </a:extLst>
            </p:cNvPr>
            <p:cNvCxnSpPr>
              <a:cxnSpLocks/>
              <a:stCxn id="109" idx="1"/>
            </p:cNvCxnSpPr>
            <p:nvPr/>
          </p:nvCxnSpPr>
          <p:spPr>
            <a:xfrm flipH="1" flipV="1">
              <a:off x="3840963" y="5246923"/>
              <a:ext cx="252297" cy="355315"/>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09" name="文本框 108">
              <a:extLst>
                <a:ext uri="{FF2B5EF4-FFF2-40B4-BE49-F238E27FC236}">
                  <a16:creationId xmlns:a16="http://schemas.microsoft.com/office/drawing/2014/main" id="{020A5737-2C9D-488C-78FF-FC2A4F35E28F}"/>
                </a:ext>
              </a:extLst>
            </p:cNvPr>
            <p:cNvSpPr txBox="1"/>
            <p:nvPr/>
          </p:nvSpPr>
          <p:spPr>
            <a:xfrm>
              <a:off x="4093260" y="5248295"/>
              <a:ext cx="954603"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2017</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关于进一步推进煤炭企业兼并重组转型升级的意见</a:t>
              </a:r>
              <a:r>
                <a:rPr lang="en-US" altLang="zh-CN" sz="800" dirty="0">
                  <a:latin typeface="Arial" panose="020B0604020202020204" pitchFamily="34" charset="0"/>
                  <a:ea typeface="楷体_GB2312" panose="02010609030101010101" pitchFamily="49" charset="-122"/>
                </a:rPr>
                <a:t>》</a:t>
              </a:r>
              <a:endParaRPr lang="zh-CN" altLang="en-US" sz="800" dirty="0">
                <a:latin typeface="Arial" panose="020B0604020202020204" pitchFamily="34" charset="0"/>
                <a:ea typeface="楷体_GB2312" panose="02010609030101010101" pitchFamily="49" charset="-122"/>
              </a:endParaRPr>
            </a:p>
          </p:txBody>
        </p:sp>
        <p:cxnSp>
          <p:nvCxnSpPr>
            <p:cNvPr id="110" name="直接箭头连接符 109">
              <a:extLst>
                <a:ext uri="{FF2B5EF4-FFF2-40B4-BE49-F238E27FC236}">
                  <a16:creationId xmlns:a16="http://schemas.microsoft.com/office/drawing/2014/main" id="{CE880CBD-75F9-3C8E-8AC4-8965F0D6AC02}"/>
                </a:ext>
              </a:extLst>
            </p:cNvPr>
            <p:cNvCxnSpPr>
              <a:cxnSpLocks/>
              <a:stCxn id="111" idx="0"/>
            </p:cNvCxnSpPr>
            <p:nvPr/>
          </p:nvCxnSpPr>
          <p:spPr>
            <a:xfrm flipV="1">
              <a:off x="6341458" y="5537717"/>
              <a:ext cx="127559" cy="4552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1" name="文本框 110">
              <a:extLst>
                <a:ext uri="{FF2B5EF4-FFF2-40B4-BE49-F238E27FC236}">
                  <a16:creationId xmlns:a16="http://schemas.microsoft.com/office/drawing/2014/main" id="{6D666CED-D171-CC55-B20D-DD9FB66B9326}"/>
                </a:ext>
              </a:extLst>
            </p:cNvPr>
            <p:cNvSpPr txBox="1"/>
            <p:nvPr/>
          </p:nvSpPr>
          <p:spPr>
            <a:xfrm>
              <a:off x="5075612" y="5583240"/>
              <a:ext cx="2531691"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2019</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月，国家发改委发布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国家发改委关于推进</a:t>
              </a:r>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年煤炭中长期合同签订履行有关工作的通知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，切实提高中长期合同签订的数量</a:t>
              </a:r>
            </a:p>
          </p:txBody>
        </p:sp>
        <p:cxnSp>
          <p:nvCxnSpPr>
            <p:cNvPr id="112" name="直接箭头连接符 111">
              <a:extLst>
                <a:ext uri="{FF2B5EF4-FFF2-40B4-BE49-F238E27FC236}">
                  <a16:creationId xmlns:a16="http://schemas.microsoft.com/office/drawing/2014/main" id="{C86C395D-E38E-0108-364D-5223C46CF829}"/>
                </a:ext>
              </a:extLst>
            </p:cNvPr>
            <p:cNvCxnSpPr>
              <a:cxnSpLocks/>
            </p:cNvCxnSpPr>
            <p:nvPr/>
          </p:nvCxnSpPr>
          <p:spPr>
            <a:xfrm>
              <a:off x="6886561" y="4181728"/>
              <a:ext cx="0" cy="124353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3" name="文本框 112">
              <a:extLst>
                <a:ext uri="{FF2B5EF4-FFF2-40B4-BE49-F238E27FC236}">
                  <a16:creationId xmlns:a16="http://schemas.microsoft.com/office/drawing/2014/main" id="{10B6371B-ACF7-24C7-DE23-D87EB3F844F9}"/>
                </a:ext>
              </a:extLst>
            </p:cNvPr>
            <p:cNvSpPr txBox="1"/>
            <p:nvPr/>
          </p:nvSpPr>
          <p:spPr>
            <a:xfrm>
              <a:off x="6443931" y="3727033"/>
              <a:ext cx="916053"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年初，疫情扰动，</a:t>
              </a:r>
              <a:r>
                <a:rPr lang="en-US" altLang="zh-CN" sz="800" dirty="0">
                  <a:latin typeface="Arial" panose="020B0604020202020204" pitchFamily="34" charset="0"/>
                  <a:ea typeface="楷体_GB2312" panose="02010609030101010101" pitchFamily="49" charset="-122"/>
                </a:rPr>
                <a:t>PMI</a:t>
              </a:r>
              <a:r>
                <a:rPr lang="zh-CN" altLang="en-US" sz="800" dirty="0">
                  <a:latin typeface="Arial" panose="020B0604020202020204" pitchFamily="34" charset="0"/>
                  <a:ea typeface="楷体_GB2312" panose="02010609030101010101" pitchFamily="49" charset="-122"/>
                </a:rPr>
                <a:t>指数下滑</a:t>
              </a:r>
            </a:p>
          </p:txBody>
        </p:sp>
        <p:cxnSp>
          <p:nvCxnSpPr>
            <p:cNvPr id="114" name="直接箭头连接符 113">
              <a:extLst>
                <a:ext uri="{FF2B5EF4-FFF2-40B4-BE49-F238E27FC236}">
                  <a16:creationId xmlns:a16="http://schemas.microsoft.com/office/drawing/2014/main" id="{E72AE449-71B6-2FC8-4EDF-8277B5016F43}"/>
                </a:ext>
              </a:extLst>
            </p:cNvPr>
            <p:cNvCxnSpPr>
              <a:cxnSpLocks/>
              <a:stCxn id="115" idx="2"/>
            </p:cNvCxnSpPr>
            <p:nvPr/>
          </p:nvCxnSpPr>
          <p:spPr>
            <a:xfrm>
              <a:off x="7708966" y="3432880"/>
              <a:ext cx="0" cy="1585870"/>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042F3173-533B-4B7A-8B2E-6D337CD6B042}"/>
                </a:ext>
              </a:extLst>
            </p:cNvPr>
            <p:cNvSpPr txBox="1"/>
            <p:nvPr/>
          </p:nvSpPr>
          <p:spPr>
            <a:xfrm>
              <a:off x="7073067" y="2848105"/>
              <a:ext cx="1271798" cy="58477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10</a:t>
              </a:r>
              <a:r>
                <a:rPr lang="zh-CN" altLang="en-US" sz="800" dirty="0">
                  <a:latin typeface="Arial" panose="020B0604020202020204" pitchFamily="34" charset="0"/>
                  <a:ea typeface="楷体_GB2312" panose="02010609030101010101" pitchFamily="49" charset="-122"/>
                </a:rPr>
                <a:t>月，我国相关部门陆续通知国内电力企业停止向澳大利亚进口动力煤和炼焦煤</a:t>
              </a:r>
            </a:p>
          </p:txBody>
        </p:sp>
        <p:cxnSp>
          <p:nvCxnSpPr>
            <p:cNvPr id="116" name="直接箭头连接符 115">
              <a:extLst>
                <a:ext uri="{FF2B5EF4-FFF2-40B4-BE49-F238E27FC236}">
                  <a16:creationId xmlns:a16="http://schemas.microsoft.com/office/drawing/2014/main" id="{5853D37C-3017-8053-25AD-1B2425AA1857}"/>
                </a:ext>
              </a:extLst>
            </p:cNvPr>
            <p:cNvCxnSpPr>
              <a:cxnSpLocks/>
              <a:stCxn id="117" idx="1"/>
            </p:cNvCxnSpPr>
            <p:nvPr/>
          </p:nvCxnSpPr>
          <p:spPr>
            <a:xfrm flipH="1">
              <a:off x="7795289" y="4748963"/>
              <a:ext cx="394220" cy="169277"/>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920C6E8D-18A8-54AA-611C-949860B2E7C9}"/>
                </a:ext>
              </a:extLst>
            </p:cNvPr>
            <p:cNvSpPr txBox="1"/>
            <p:nvPr/>
          </p:nvSpPr>
          <p:spPr>
            <a:xfrm>
              <a:off x="8189509" y="4579686"/>
              <a:ext cx="894455" cy="338554"/>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月，永煤债违约</a:t>
              </a:r>
            </a:p>
          </p:txBody>
        </p:sp>
        <p:cxnSp>
          <p:nvCxnSpPr>
            <p:cNvPr id="118" name="直接箭头连接符 117">
              <a:extLst>
                <a:ext uri="{FF2B5EF4-FFF2-40B4-BE49-F238E27FC236}">
                  <a16:creationId xmlns:a16="http://schemas.microsoft.com/office/drawing/2014/main" id="{AF59C4AE-64BC-05BC-15EF-70C64749657F}"/>
                </a:ext>
              </a:extLst>
            </p:cNvPr>
            <p:cNvCxnSpPr>
              <a:cxnSpLocks/>
              <a:stCxn id="119" idx="2"/>
            </p:cNvCxnSpPr>
            <p:nvPr/>
          </p:nvCxnSpPr>
          <p:spPr>
            <a:xfrm flipH="1">
              <a:off x="9326617" y="4543831"/>
              <a:ext cx="614810" cy="130827"/>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9" name="文本框 118">
              <a:extLst>
                <a:ext uri="{FF2B5EF4-FFF2-40B4-BE49-F238E27FC236}">
                  <a16:creationId xmlns:a16="http://schemas.microsoft.com/office/drawing/2014/main" id="{E86FA43E-D7A0-C69E-25A8-0AD814BE5EB8}"/>
                </a:ext>
              </a:extLst>
            </p:cNvPr>
            <p:cNvSpPr txBox="1"/>
            <p:nvPr/>
          </p:nvSpPr>
          <p:spPr>
            <a:xfrm>
              <a:off x="9460761" y="4082166"/>
              <a:ext cx="961332"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月，俄乌冲突爆发，煤炭价格大涨</a:t>
              </a:r>
            </a:p>
          </p:txBody>
        </p:sp>
        <p:cxnSp>
          <p:nvCxnSpPr>
            <p:cNvPr id="120" name="直接箭头连接符 119">
              <a:extLst>
                <a:ext uri="{FF2B5EF4-FFF2-40B4-BE49-F238E27FC236}">
                  <a16:creationId xmlns:a16="http://schemas.microsoft.com/office/drawing/2014/main" id="{F9E5E5B6-8909-D911-3C3D-1A430414371B}"/>
                </a:ext>
              </a:extLst>
            </p:cNvPr>
            <p:cNvCxnSpPr>
              <a:cxnSpLocks/>
            </p:cNvCxnSpPr>
            <p:nvPr/>
          </p:nvCxnSpPr>
          <p:spPr>
            <a:xfrm>
              <a:off x="8719184" y="2552815"/>
              <a:ext cx="0" cy="108500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21" name="文本框 120">
              <a:extLst>
                <a:ext uri="{FF2B5EF4-FFF2-40B4-BE49-F238E27FC236}">
                  <a16:creationId xmlns:a16="http://schemas.microsoft.com/office/drawing/2014/main" id="{BEF95EFF-3389-ABFC-0856-1A43CE9D8601}"/>
                </a:ext>
              </a:extLst>
            </p:cNvPr>
            <p:cNvSpPr txBox="1"/>
            <p:nvPr/>
          </p:nvSpPr>
          <p:spPr>
            <a:xfrm>
              <a:off x="8047813" y="1844929"/>
              <a:ext cx="1384877"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2021</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8</a:t>
              </a:r>
              <a:r>
                <a:rPr lang="zh-CN" altLang="en-US" sz="800" dirty="0">
                  <a:latin typeface="Arial" panose="020B0604020202020204" pitchFamily="34" charset="0"/>
                  <a:ea typeface="楷体_GB2312" panose="02010609030101010101" pitchFamily="49" charset="-122"/>
                </a:rPr>
                <a:t>月，南省国资委发布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关于加强省管企业债务风险管控工作的实施意见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，对地方国企设定了“</a:t>
              </a:r>
              <a:r>
                <a:rPr lang="en-US" altLang="zh-CN" sz="800" dirty="0">
                  <a:latin typeface="Arial" panose="020B0604020202020204" pitchFamily="34" charset="0"/>
                  <a:ea typeface="楷体_GB2312" panose="02010609030101010101" pitchFamily="49" charset="-122"/>
                </a:rPr>
                <a:t>3+2”</a:t>
              </a:r>
              <a:r>
                <a:rPr lang="zh-CN" altLang="en-US" sz="800" dirty="0">
                  <a:latin typeface="Arial" panose="020B0604020202020204" pitchFamily="34" charset="0"/>
                  <a:ea typeface="楷体_GB2312" panose="02010609030101010101" pitchFamily="49" charset="-122"/>
                </a:rPr>
                <a:t>融资红线</a:t>
              </a:r>
            </a:p>
          </p:txBody>
        </p:sp>
        <p:cxnSp>
          <p:nvCxnSpPr>
            <p:cNvPr id="122" name="直接箭头连接符 121">
              <a:extLst>
                <a:ext uri="{FF2B5EF4-FFF2-40B4-BE49-F238E27FC236}">
                  <a16:creationId xmlns:a16="http://schemas.microsoft.com/office/drawing/2014/main" id="{73066BED-F1C7-0C1F-B1AE-B7539E182274}"/>
                </a:ext>
              </a:extLst>
            </p:cNvPr>
            <p:cNvCxnSpPr>
              <a:cxnSpLocks/>
              <a:stCxn id="123" idx="0"/>
            </p:cNvCxnSpPr>
            <p:nvPr/>
          </p:nvCxnSpPr>
          <p:spPr>
            <a:xfrm flipV="1">
              <a:off x="8646844" y="5251214"/>
              <a:ext cx="885303" cy="59531"/>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23" name="文本框 122">
              <a:extLst>
                <a:ext uri="{FF2B5EF4-FFF2-40B4-BE49-F238E27FC236}">
                  <a16:creationId xmlns:a16="http://schemas.microsoft.com/office/drawing/2014/main" id="{D44E7620-B7D8-7E0E-D56F-F35725ACD766}"/>
                </a:ext>
              </a:extLst>
            </p:cNvPr>
            <p:cNvSpPr txBox="1"/>
            <p:nvPr/>
          </p:nvSpPr>
          <p:spPr>
            <a:xfrm>
              <a:off x="7754245" y="5310745"/>
              <a:ext cx="1785198"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a:t>
              </a:r>
              <a:r>
                <a:rPr lang="en-US" altLang="zh-CN" sz="800" dirty="0">
                  <a:latin typeface="Arial" panose="020B0604020202020204" pitchFamily="34" charset="0"/>
                  <a:ea typeface="楷体_GB2312" panose="02010609030101010101" pitchFamily="49" charset="-122"/>
                </a:rPr>
                <a:t>24</a:t>
              </a:r>
              <a:r>
                <a:rPr lang="zh-CN" altLang="en-US" sz="800" dirty="0">
                  <a:latin typeface="Arial" panose="020B0604020202020204" pitchFamily="34" charset="0"/>
                  <a:ea typeface="楷体_GB2312" panose="02010609030101010101" pitchFamily="49" charset="-122"/>
                </a:rPr>
                <a:t>日，发改委发布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国家发展改革委关于进一步完善煤炭市场价格形成机制的通知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，引导煤炭价格在合理区间运行，健全煤炭价格调控机制</a:t>
              </a:r>
            </a:p>
          </p:txBody>
        </p:sp>
        <p:cxnSp>
          <p:nvCxnSpPr>
            <p:cNvPr id="124" name="直接箭头连接符 123">
              <a:extLst>
                <a:ext uri="{FF2B5EF4-FFF2-40B4-BE49-F238E27FC236}">
                  <a16:creationId xmlns:a16="http://schemas.microsoft.com/office/drawing/2014/main" id="{4FF4847F-568B-5E6F-E7ED-476828AFB031}"/>
                </a:ext>
              </a:extLst>
            </p:cNvPr>
            <p:cNvCxnSpPr>
              <a:cxnSpLocks/>
            </p:cNvCxnSpPr>
            <p:nvPr/>
          </p:nvCxnSpPr>
          <p:spPr>
            <a:xfrm flipV="1">
              <a:off x="10287019" y="2178478"/>
              <a:ext cx="210944" cy="59198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25" name="文本框 124">
              <a:extLst>
                <a:ext uri="{FF2B5EF4-FFF2-40B4-BE49-F238E27FC236}">
                  <a16:creationId xmlns:a16="http://schemas.microsoft.com/office/drawing/2014/main" id="{B3EDE129-3332-23A8-51C7-02A2A969E340}"/>
                </a:ext>
              </a:extLst>
            </p:cNvPr>
            <p:cNvSpPr txBox="1"/>
            <p:nvPr/>
          </p:nvSpPr>
          <p:spPr>
            <a:xfrm>
              <a:off x="9725102" y="2776201"/>
              <a:ext cx="1123834" cy="338554"/>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月末，煤炭价格开始回落</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0442" y="1387262"/>
            <a:ext cx="9352558" cy="4553851"/>
            <a:chOff x="1550442" y="1387262"/>
            <a:chExt cx="9352558" cy="4553851"/>
          </a:xfrm>
        </p:grpSpPr>
        <p:sp>
          <p:nvSpPr>
            <p:cNvPr id="5" name="文本框 4"/>
            <p:cNvSpPr txBox="1"/>
            <p:nvPr/>
          </p:nvSpPr>
          <p:spPr>
            <a:xfrm>
              <a:off x="1691017" y="5163977"/>
              <a:ext cx="1950718" cy="58477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月，国务院印发</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关于煤炭行业化解过剩产能实现脱困发展的意见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，用</a:t>
              </a:r>
              <a:r>
                <a:rPr lang="en-US" altLang="zh-CN" sz="800" dirty="0">
                  <a:latin typeface="Arial" panose="020B0604020202020204" pitchFamily="34" charset="0"/>
                  <a:ea typeface="楷体_GB2312" panose="02010609030101010101" pitchFamily="49" charset="-122"/>
                </a:rPr>
                <a:t>3</a:t>
              </a:r>
              <a:r>
                <a:rPr lang="zh-CN" altLang="en-US" sz="800" dirty="0">
                  <a:latin typeface="Arial" panose="020B0604020202020204" pitchFamily="34" charset="0"/>
                  <a:ea typeface="楷体_GB2312" panose="02010609030101010101" pitchFamily="49" charset="-122"/>
                </a:rPr>
                <a:t>至</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年的时间，煤炭行业再退出产能</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亿吨左右、减量重组</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亿吨左右</a:t>
              </a:r>
            </a:p>
          </p:txBody>
        </p:sp>
        <p:cxnSp>
          <p:nvCxnSpPr>
            <p:cNvPr id="6" name="直接箭头连接符 5"/>
            <p:cNvCxnSpPr>
              <a:stCxn id="5" idx="0"/>
            </p:cNvCxnSpPr>
            <p:nvPr/>
          </p:nvCxnSpPr>
          <p:spPr>
            <a:xfrm flipH="1" flipV="1">
              <a:off x="1550442" y="4181729"/>
              <a:ext cx="1115934" cy="98224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448050" y="1387262"/>
              <a:ext cx="1362482" cy="830997"/>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月，多部门联合发布联合发布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关于进一步规范和改善煤炭生产经营秩序的通知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，要求全国所有煤矿按照</a:t>
              </a:r>
              <a:r>
                <a:rPr lang="en-US" altLang="zh-CN" sz="800" dirty="0">
                  <a:latin typeface="Arial" panose="020B0604020202020204" pitchFamily="34" charset="0"/>
                  <a:ea typeface="楷体_GB2312" panose="02010609030101010101" pitchFamily="49" charset="-122"/>
                </a:rPr>
                <a:t>276</a:t>
              </a:r>
              <a:r>
                <a:rPr lang="zh-CN" altLang="en-US" sz="800" dirty="0">
                  <a:latin typeface="Arial" panose="020B0604020202020204" pitchFamily="34" charset="0"/>
                  <a:ea typeface="楷体_GB2312" panose="02010609030101010101" pitchFamily="49" charset="-122"/>
                </a:rPr>
                <a:t>个工作日重新确定生产能力</a:t>
              </a:r>
            </a:p>
          </p:txBody>
        </p:sp>
        <p:cxnSp>
          <p:nvCxnSpPr>
            <p:cNvPr id="8" name="直接箭头连接符 7"/>
            <p:cNvCxnSpPr>
              <a:stCxn id="9" idx="1"/>
            </p:cNvCxnSpPr>
            <p:nvPr/>
          </p:nvCxnSpPr>
          <p:spPr>
            <a:xfrm flipH="1">
              <a:off x="2711364" y="3373090"/>
              <a:ext cx="760238" cy="50539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3471602" y="3019147"/>
              <a:ext cx="1143822"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月，国家能源局发布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煤炭工业发展“十三五”规划</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提出要优化煤炭生产结构</a:t>
              </a:r>
            </a:p>
          </p:txBody>
        </p:sp>
        <p:cxnSp>
          <p:nvCxnSpPr>
            <p:cNvPr id="10" name="直接箭头连接符 9"/>
            <p:cNvCxnSpPr>
              <a:stCxn id="11" idx="1"/>
            </p:cNvCxnSpPr>
            <p:nvPr/>
          </p:nvCxnSpPr>
          <p:spPr>
            <a:xfrm flipH="1">
              <a:off x="2393834" y="2618703"/>
              <a:ext cx="988574" cy="1466926"/>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382408" y="2264760"/>
              <a:ext cx="1801485"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2016</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月，国家能源局出台</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关于进一步调控煤电规划建设的通知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，要求严控自用煤电规划建设、明确外送煤电投产规模、规范煤电开工建设秩序</a:t>
              </a:r>
            </a:p>
          </p:txBody>
        </p:sp>
        <p:cxnSp>
          <p:nvCxnSpPr>
            <p:cNvPr id="12" name="直接箭头连接符 11"/>
            <p:cNvCxnSpPr>
              <a:stCxn id="14" idx="1"/>
            </p:cNvCxnSpPr>
            <p:nvPr/>
          </p:nvCxnSpPr>
          <p:spPr>
            <a:xfrm flipH="1">
              <a:off x="3118360" y="3766093"/>
              <a:ext cx="1617590" cy="442570"/>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7" idx="2"/>
            </p:cNvCxnSpPr>
            <p:nvPr/>
          </p:nvCxnSpPr>
          <p:spPr>
            <a:xfrm flipH="1">
              <a:off x="1863586" y="2218259"/>
              <a:ext cx="1265705" cy="131207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4735950" y="3350594"/>
              <a:ext cx="1667644" cy="830997"/>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2017</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5</a:t>
              </a:r>
              <a:r>
                <a:rPr lang="zh-CN" altLang="en-US" sz="800" dirty="0">
                  <a:latin typeface="Arial" panose="020B0604020202020204" pitchFamily="34" charset="0"/>
                  <a:ea typeface="楷体_GB2312" panose="02010609030101010101" pitchFamily="49" charset="-122"/>
                </a:rPr>
                <a:t>月，国家发改委发布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关于做好 </a:t>
              </a:r>
              <a:r>
                <a:rPr lang="en-US" altLang="zh-CN" sz="800" dirty="0">
                  <a:latin typeface="Arial" panose="020B0604020202020204" pitchFamily="34" charset="0"/>
                  <a:ea typeface="楷体_GB2312" panose="02010609030101010101" pitchFamily="49" charset="-122"/>
                </a:rPr>
                <a:t>2017 </a:t>
              </a:r>
              <a:r>
                <a:rPr lang="zh-CN" altLang="en-US" sz="800" dirty="0">
                  <a:latin typeface="Arial" panose="020B0604020202020204" pitchFamily="34" charset="0"/>
                  <a:ea typeface="楷体_GB2312" panose="02010609030101010101" pitchFamily="49" charset="-122"/>
                </a:rPr>
                <a:t>年钢铁煤炭行业化解过剩产能实现脱困发展工作的意见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，强调探索建立化解和防范产能过剩、促进行业持续健康发展的长效机制</a:t>
              </a:r>
            </a:p>
          </p:txBody>
        </p:sp>
        <p:cxnSp>
          <p:nvCxnSpPr>
            <p:cNvPr id="15" name="直接箭头连接符 14"/>
            <p:cNvCxnSpPr>
              <a:stCxn id="16" idx="1"/>
            </p:cNvCxnSpPr>
            <p:nvPr/>
          </p:nvCxnSpPr>
          <p:spPr>
            <a:xfrm flipH="1" flipV="1">
              <a:off x="3782310" y="5295473"/>
              <a:ext cx="238490" cy="168586"/>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020800" y="5110116"/>
              <a:ext cx="954603"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2017</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12</a:t>
              </a:r>
              <a:r>
                <a:rPr lang="zh-CN" altLang="en-US" sz="800" dirty="0">
                  <a:latin typeface="Arial" panose="020B0604020202020204" pitchFamily="34" charset="0"/>
                  <a:ea typeface="楷体_GB2312" panose="02010609030101010101" pitchFamily="49" charset="-122"/>
                </a:rPr>
                <a:t>月发布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关于进一步推进煤炭企业兼并重组转型升级的意见</a:t>
              </a:r>
              <a:r>
                <a:rPr lang="en-US" altLang="zh-CN" sz="800" dirty="0">
                  <a:latin typeface="Arial" panose="020B0604020202020204" pitchFamily="34" charset="0"/>
                  <a:ea typeface="楷体_GB2312" panose="02010609030101010101" pitchFamily="49" charset="-122"/>
                </a:rPr>
                <a:t>》</a:t>
              </a:r>
              <a:endParaRPr lang="zh-CN" altLang="en-US" sz="800" dirty="0">
                <a:latin typeface="Arial" panose="020B0604020202020204" pitchFamily="34" charset="0"/>
                <a:ea typeface="楷体_GB2312" panose="02010609030101010101" pitchFamily="49" charset="-122"/>
              </a:endParaRPr>
            </a:p>
          </p:txBody>
        </p:sp>
        <p:cxnSp>
          <p:nvCxnSpPr>
            <p:cNvPr id="17" name="直接箭头连接符 16"/>
            <p:cNvCxnSpPr/>
            <p:nvPr/>
          </p:nvCxnSpPr>
          <p:spPr>
            <a:xfrm flipV="1">
              <a:off x="6350019" y="5425590"/>
              <a:ext cx="169823" cy="5385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090113" y="5479448"/>
              <a:ext cx="2531691"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2019</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月，国家发改委发布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国家发改委关于推进</a:t>
              </a:r>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年煤炭中长期合同签订履行有关工作的通知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，切实提高中长期合同签订的数量</a:t>
              </a:r>
            </a:p>
          </p:txBody>
        </p:sp>
        <p:cxnSp>
          <p:nvCxnSpPr>
            <p:cNvPr id="19" name="直接箭头连接符 18"/>
            <p:cNvCxnSpPr/>
            <p:nvPr/>
          </p:nvCxnSpPr>
          <p:spPr>
            <a:xfrm>
              <a:off x="6886561" y="4181728"/>
              <a:ext cx="0" cy="1237593"/>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425362" y="3793165"/>
              <a:ext cx="916053"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年初，疫情扰动，</a:t>
              </a:r>
              <a:r>
                <a:rPr lang="en-US" altLang="zh-CN" sz="800" dirty="0">
                  <a:latin typeface="Arial" panose="020B0604020202020204" pitchFamily="34" charset="0"/>
                  <a:ea typeface="楷体_GB2312" panose="02010609030101010101" pitchFamily="49" charset="-122"/>
                </a:rPr>
                <a:t>PMI</a:t>
              </a:r>
              <a:r>
                <a:rPr lang="zh-CN" altLang="en-US" sz="800" dirty="0">
                  <a:latin typeface="Arial" panose="020B0604020202020204" pitchFamily="34" charset="0"/>
                  <a:ea typeface="楷体_GB2312" panose="02010609030101010101" pitchFamily="49" charset="-122"/>
                </a:rPr>
                <a:t>指数下滑</a:t>
              </a:r>
            </a:p>
          </p:txBody>
        </p:sp>
        <p:cxnSp>
          <p:nvCxnSpPr>
            <p:cNvPr id="21" name="直接箭头连接符 20"/>
            <p:cNvCxnSpPr>
              <a:stCxn id="22" idx="2"/>
            </p:cNvCxnSpPr>
            <p:nvPr/>
          </p:nvCxnSpPr>
          <p:spPr>
            <a:xfrm>
              <a:off x="7609543" y="3578107"/>
              <a:ext cx="0" cy="1465037"/>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6973644" y="2993332"/>
              <a:ext cx="1271798" cy="58477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10</a:t>
              </a:r>
              <a:r>
                <a:rPr lang="zh-CN" altLang="en-US" sz="800" dirty="0">
                  <a:latin typeface="Arial" panose="020B0604020202020204" pitchFamily="34" charset="0"/>
                  <a:ea typeface="楷体_GB2312" panose="02010609030101010101" pitchFamily="49" charset="-122"/>
                </a:rPr>
                <a:t>月，我国相关部门陆续通知国内电力企业停止向澳大利亚进口动力煤和炼焦煤</a:t>
              </a:r>
            </a:p>
          </p:txBody>
        </p:sp>
        <p:cxnSp>
          <p:nvCxnSpPr>
            <p:cNvPr id="23" name="直接箭头连接符 22"/>
            <p:cNvCxnSpPr>
              <a:stCxn id="24" idx="1"/>
            </p:cNvCxnSpPr>
            <p:nvPr/>
          </p:nvCxnSpPr>
          <p:spPr>
            <a:xfrm flipH="1">
              <a:off x="7822371" y="4748963"/>
              <a:ext cx="367138" cy="174135"/>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189509" y="4579686"/>
              <a:ext cx="894455" cy="338554"/>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2020</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月，永煤债违约</a:t>
              </a:r>
            </a:p>
          </p:txBody>
        </p:sp>
        <p:cxnSp>
          <p:nvCxnSpPr>
            <p:cNvPr id="25" name="直接箭头连接符 24"/>
            <p:cNvCxnSpPr>
              <a:stCxn id="26" idx="1"/>
            </p:cNvCxnSpPr>
            <p:nvPr/>
          </p:nvCxnSpPr>
          <p:spPr>
            <a:xfrm flipH="1">
              <a:off x="9277565" y="4312999"/>
              <a:ext cx="183196" cy="217449"/>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9460761" y="4082166"/>
              <a:ext cx="961332" cy="461665"/>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月，俄乌冲突爆发，煤炭价格大涨</a:t>
              </a:r>
            </a:p>
          </p:txBody>
        </p:sp>
        <p:cxnSp>
          <p:nvCxnSpPr>
            <p:cNvPr id="27" name="直接箭头连接符 26"/>
            <p:cNvCxnSpPr>
              <a:stCxn id="28" idx="2"/>
            </p:cNvCxnSpPr>
            <p:nvPr/>
          </p:nvCxnSpPr>
          <p:spPr>
            <a:xfrm>
              <a:off x="8806901" y="2549477"/>
              <a:ext cx="0" cy="108500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114462" y="1841591"/>
              <a:ext cx="1384877"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2021</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8</a:t>
              </a:r>
              <a:r>
                <a:rPr lang="zh-CN" altLang="en-US" sz="800" dirty="0">
                  <a:latin typeface="Arial" panose="020B0604020202020204" pitchFamily="34" charset="0"/>
                  <a:ea typeface="楷体_GB2312" panose="02010609030101010101" pitchFamily="49" charset="-122"/>
                </a:rPr>
                <a:t>月，南省国资委发布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关于加强省管企业债务风险管控工作的实施意见</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，对地方国企设定了“</a:t>
              </a:r>
              <a:r>
                <a:rPr lang="en-US" altLang="zh-CN" sz="800" dirty="0">
                  <a:latin typeface="Arial" panose="020B0604020202020204" pitchFamily="34" charset="0"/>
                  <a:ea typeface="楷体_GB2312" panose="02010609030101010101" pitchFamily="49" charset="-122"/>
                </a:rPr>
                <a:t>3+2”</a:t>
              </a:r>
              <a:r>
                <a:rPr lang="zh-CN" altLang="en-US" sz="800" dirty="0">
                  <a:latin typeface="Arial" panose="020B0604020202020204" pitchFamily="34" charset="0"/>
                  <a:ea typeface="楷体_GB2312" panose="02010609030101010101" pitchFamily="49" charset="-122"/>
                </a:rPr>
                <a:t>融资红线</a:t>
              </a:r>
            </a:p>
          </p:txBody>
        </p:sp>
        <p:cxnSp>
          <p:nvCxnSpPr>
            <p:cNvPr id="29" name="直接箭头连接符 28"/>
            <p:cNvCxnSpPr>
              <a:stCxn id="30" idx="0"/>
            </p:cNvCxnSpPr>
            <p:nvPr/>
          </p:nvCxnSpPr>
          <p:spPr>
            <a:xfrm flipV="1">
              <a:off x="8629114" y="5110117"/>
              <a:ext cx="978128" cy="122292"/>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7736515" y="5232409"/>
              <a:ext cx="1785198" cy="707886"/>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2</a:t>
              </a:r>
              <a:r>
                <a:rPr lang="zh-CN" altLang="en-US" sz="800" dirty="0">
                  <a:latin typeface="Arial" panose="020B0604020202020204" pitchFamily="34" charset="0"/>
                  <a:ea typeface="楷体_GB2312" panose="02010609030101010101" pitchFamily="49" charset="-122"/>
                </a:rPr>
                <a:t>月</a:t>
              </a:r>
              <a:r>
                <a:rPr lang="en-US" altLang="zh-CN" sz="800" dirty="0">
                  <a:latin typeface="Arial" panose="020B0604020202020204" pitchFamily="34" charset="0"/>
                  <a:ea typeface="楷体_GB2312" panose="02010609030101010101" pitchFamily="49" charset="-122"/>
                </a:rPr>
                <a:t>24</a:t>
              </a:r>
              <a:r>
                <a:rPr lang="zh-CN" altLang="en-US" sz="800" dirty="0">
                  <a:latin typeface="Arial" panose="020B0604020202020204" pitchFamily="34" charset="0"/>
                  <a:ea typeface="楷体_GB2312" panose="02010609030101010101" pitchFamily="49" charset="-122"/>
                </a:rPr>
                <a:t>日，发改委发布</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国家发展改革委关于进一步完善煤炭市场价格形成机制的通知</a:t>
              </a:r>
              <a:r>
                <a:rPr lang="en-US" altLang="zh-CN" sz="800" dirty="0">
                  <a:latin typeface="Arial" panose="020B0604020202020204" pitchFamily="34" charset="0"/>
                  <a:ea typeface="楷体_GB2312" panose="02010609030101010101" pitchFamily="49" charset="-122"/>
                </a:rPr>
                <a:t>》</a:t>
              </a:r>
              <a:r>
                <a:rPr lang="zh-CN" altLang="en-US" sz="800" dirty="0">
                  <a:latin typeface="Arial" panose="020B0604020202020204" pitchFamily="34" charset="0"/>
                  <a:ea typeface="楷体_GB2312" panose="02010609030101010101" pitchFamily="49" charset="-122"/>
                </a:rPr>
                <a:t>，引导煤炭价格在合理区间运行，健全煤炭价格调控机制</a:t>
              </a:r>
            </a:p>
          </p:txBody>
        </p:sp>
        <p:cxnSp>
          <p:nvCxnSpPr>
            <p:cNvPr id="31" name="直接箭头连接符 30"/>
            <p:cNvCxnSpPr>
              <a:stCxn id="32" idx="0"/>
            </p:cNvCxnSpPr>
            <p:nvPr/>
          </p:nvCxnSpPr>
          <p:spPr>
            <a:xfrm flipV="1">
              <a:off x="10341083" y="2060293"/>
              <a:ext cx="210944" cy="591988"/>
            </a:xfrm>
            <a:prstGeom prst="straightConnector1">
              <a:avLst/>
            </a:prstGeom>
            <a:ln w="3175">
              <a:prstDash val="lgDash"/>
              <a:headEnd type="none" w="med" len="med"/>
              <a:tailEnd type="oval" w="sm" len="sm"/>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9779166" y="2652281"/>
              <a:ext cx="1123834" cy="338554"/>
            </a:xfrm>
            <a:prstGeom prst="rect">
              <a:avLst/>
            </a:prstGeom>
            <a:noFill/>
            <a:ln>
              <a:solidFill>
                <a:schemeClr val="tx1"/>
              </a:solidFill>
            </a:ln>
          </p:spPr>
          <p:txBody>
            <a:bodyPr wrap="square" rtlCol="0">
              <a:spAutoFit/>
            </a:bodyPr>
            <a:lstStyle/>
            <a:p>
              <a:r>
                <a:rPr lang="en-US" altLang="zh-CN" sz="800" dirty="0">
                  <a:latin typeface="Arial" panose="020B0604020202020204" pitchFamily="34" charset="0"/>
                  <a:ea typeface="楷体_GB2312" panose="02010609030101010101" pitchFamily="49" charset="-122"/>
                </a:rPr>
                <a:t>2022</a:t>
              </a:r>
              <a:r>
                <a:rPr lang="zh-CN" altLang="en-US" sz="800" dirty="0">
                  <a:latin typeface="Arial" panose="020B0604020202020204" pitchFamily="34" charset="0"/>
                  <a:ea typeface="楷体_GB2312" panose="02010609030101010101" pitchFamily="49" charset="-122"/>
                </a:rPr>
                <a:t>年</a:t>
              </a:r>
              <a:r>
                <a:rPr lang="en-US" altLang="zh-CN" sz="800" dirty="0">
                  <a:latin typeface="Arial" panose="020B0604020202020204" pitchFamily="34" charset="0"/>
                  <a:ea typeface="楷体_GB2312" panose="02010609030101010101" pitchFamily="49" charset="-122"/>
                </a:rPr>
                <a:t>11</a:t>
              </a:r>
              <a:r>
                <a:rPr lang="zh-CN" altLang="en-US" sz="800" dirty="0">
                  <a:latin typeface="Arial" panose="020B0604020202020204" pitchFamily="34" charset="0"/>
                  <a:ea typeface="楷体_GB2312" panose="02010609030101010101" pitchFamily="49" charset="-122"/>
                </a:rPr>
                <a:t>月末，煤炭价格开始回落</a:t>
              </a:r>
            </a:p>
          </p:txBody>
        </p:sp>
      </p:grpSp>
      <p:graphicFrame>
        <p:nvGraphicFramePr>
          <p:cNvPr id="2" name="表格 1">
            <a:extLst>
              <a:ext uri="{FF2B5EF4-FFF2-40B4-BE49-F238E27FC236}">
                <a16:creationId xmlns:a16="http://schemas.microsoft.com/office/drawing/2014/main" id="{ACED2682-9121-4C36-1741-8AB88D0C8F36}"/>
              </a:ext>
            </a:extLst>
          </p:cNvPr>
          <p:cNvGraphicFramePr>
            <a:graphicFrameLocks noGrp="1"/>
          </p:cNvGraphicFramePr>
          <p:nvPr>
            <p:extLst>
              <p:ext uri="{D42A27DB-BD31-4B8C-83A1-F6EECF244321}">
                <p14:modId xmlns:p14="http://schemas.microsoft.com/office/powerpoint/2010/main" val="1122743593"/>
              </p:ext>
            </p:extLst>
          </p:nvPr>
        </p:nvGraphicFramePr>
        <p:xfrm>
          <a:off x="-123890" y="52802"/>
          <a:ext cx="5240655" cy="1295400"/>
        </p:xfrm>
        <a:graphic>
          <a:graphicData uri="http://schemas.openxmlformats.org/drawingml/2006/table">
            <a:tbl>
              <a:tblPr firstRow="1" firstCol="1" bandRow="1">
                <a:tableStyleId>{5C22544A-7EE6-4342-B048-85BDC9FD1C3A}</a:tableStyleId>
              </a:tblPr>
              <a:tblGrid>
                <a:gridCol w="5240655">
                  <a:extLst>
                    <a:ext uri="{9D8B030D-6E8A-4147-A177-3AD203B41FA5}">
                      <a16:colId xmlns:a16="http://schemas.microsoft.com/office/drawing/2014/main" val="1841879573"/>
                    </a:ext>
                  </a:extLst>
                </a:gridCol>
              </a:tblGrid>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90711"/>
                  </a:ext>
                </a:extLst>
              </a:tr>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1313799530"/>
                  </a:ext>
                </a:extLst>
              </a:tr>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443500284"/>
                  </a:ext>
                </a:extLst>
              </a:tr>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667574947"/>
                  </a:ext>
                </a:extLst>
              </a:tr>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1170078924"/>
                  </a:ext>
                </a:extLst>
              </a:tr>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463059697"/>
                  </a:ext>
                </a:extLst>
              </a:tr>
              <a:tr h="161925">
                <a:tc>
                  <a:txBody>
                    <a:bodyPr/>
                    <a:lstStyle/>
                    <a:p>
                      <a:pPr algn="just"/>
                      <a:r>
                        <a:rPr lang="en-US" sz="10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761999121"/>
                  </a:ext>
                </a:extLst>
              </a:tr>
              <a:tr h="161925">
                <a:tc>
                  <a:txBody>
                    <a:bodyPr/>
                    <a:lstStyle/>
                    <a:p>
                      <a:pPr algn="just"/>
                      <a:r>
                        <a:rPr lang="en-US" sz="10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479179700"/>
                  </a:ext>
                </a:extLst>
              </a:tr>
            </a:tbl>
          </a:graphicData>
        </a:graphic>
      </p:graphicFrame>
      <p:graphicFrame>
        <p:nvGraphicFramePr>
          <p:cNvPr id="3" name="表格 2">
            <a:extLst>
              <a:ext uri="{FF2B5EF4-FFF2-40B4-BE49-F238E27FC236}">
                <a16:creationId xmlns:a16="http://schemas.microsoft.com/office/drawing/2014/main" id="{41F8D1E9-575A-D633-0F2B-3D69C9560B0F}"/>
              </a:ext>
            </a:extLst>
          </p:cNvPr>
          <p:cNvGraphicFramePr>
            <a:graphicFrameLocks noGrp="1"/>
          </p:cNvGraphicFramePr>
          <p:nvPr>
            <p:extLst>
              <p:ext uri="{D42A27DB-BD31-4B8C-83A1-F6EECF244321}">
                <p14:modId xmlns:p14="http://schemas.microsoft.com/office/powerpoint/2010/main" val="2756189616"/>
              </p:ext>
            </p:extLst>
          </p:nvPr>
        </p:nvGraphicFramePr>
        <p:xfrm>
          <a:off x="10552027" y="52802"/>
          <a:ext cx="1532272" cy="1219200"/>
        </p:xfrm>
        <a:graphic>
          <a:graphicData uri="http://schemas.openxmlformats.org/drawingml/2006/table">
            <a:tbl>
              <a:tblPr firstRow="1" firstCol="1" bandRow="1"/>
              <a:tblGrid>
                <a:gridCol w="1532272">
                  <a:extLst>
                    <a:ext uri="{9D8B030D-6E8A-4147-A177-3AD203B41FA5}">
                      <a16:colId xmlns:a16="http://schemas.microsoft.com/office/drawing/2014/main" val="717348424"/>
                    </a:ext>
                  </a:extLst>
                </a:gridCol>
              </a:tblGrid>
              <a:tr h="95538">
                <a:tc>
                  <a:txBody>
                    <a:bodyPr/>
                    <a:lstStyle/>
                    <a:p>
                      <a:pPr algn="just"/>
                      <a:r>
                        <a:rPr lang="en-US" sz="1000" kern="100" dirty="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0080"/>
                    </a:solidFill>
                  </a:tcPr>
                </a:tc>
                <a:extLst>
                  <a:ext uri="{0D108BD9-81ED-4DB2-BD59-A6C34878D82A}">
                    <a16:rowId xmlns:a16="http://schemas.microsoft.com/office/drawing/2014/main" val="1364021034"/>
                  </a:ext>
                </a:extLst>
              </a:tr>
              <a:tr h="95538">
                <a:tc>
                  <a:txBody>
                    <a:bodyPr/>
                    <a:lstStyle/>
                    <a:p>
                      <a:pPr algn="just"/>
                      <a:r>
                        <a:rPr lang="en-US" sz="1000" kern="10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3874588166"/>
                  </a:ext>
                </a:extLst>
              </a:tr>
              <a:tr h="95538">
                <a:tc>
                  <a:txBody>
                    <a:bodyPr/>
                    <a:lstStyle/>
                    <a:p>
                      <a:pPr algn="just"/>
                      <a:r>
                        <a:rPr lang="en-US" sz="1000" kern="10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extLst>
                  <a:ext uri="{0D108BD9-81ED-4DB2-BD59-A6C34878D82A}">
                    <a16:rowId xmlns:a16="http://schemas.microsoft.com/office/drawing/2014/main" val="1741051049"/>
                  </a:ext>
                </a:extLst>
              </a:tr>
              <a:tr h="95538">
                <a:tc>
                  <a:txBody>
                    <a:bodyPr/>
                    <a:lstStyle/>
                    <a:p>
                      <a:pPr algn="just"/>
                      <a:r>
                        <a:rPr lang="en-US" sz="1000" kern="10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solidFill>
                  </a:tcPr>
                </a:tc>
                <a:extLst>
                  <a:ext uri="{0D108BD9-81ED-4DB2-BD59-A6C34878D82A}">
                    <a16:rowId xmlns:a16="http://schemas.microsoft.com/office/drawing/2014/main" val="242886614"/>
                  </a:ext>
                </a:extLst>
              </a:tr>
              <a:tr h="95538">
                <a:tc>
                  <a:txBody>
                    <a:bodyPr/>
                    <a:lstStyle/>
                    <a:p>
                      <a:pPr algn="just"/>
                      <a:r>
                        <a:rPr lang="en-US" sz="1000" kern="10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extLst>
                  <a:ext uri="{0D108BD9-81ED-4DB2-BD59-A6C34878D82A}">
                    <a16:rowId xmlns:a16="http://schemas.microsoft.com/office/drawing/2014/main" val="4049632606"/>
                  </a:ext>
                </a:extLst>
              </a:tr>
              <a:tr h="95538">
                <a:tc>
                  <a:txBody>
                    <a:bodyPr/>
                    <a:lstStyle/>
                    <a:p>
                      <a:pPr algn="just"/>
                      <a:r>
                        <a:rPr lang="en-US" sz="1000" kern="10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3399"/>
                    </a:solidFill>
                  </a:tcPr>
                </a:tc>
                <a:extLst>
                  <a:ext uri="{0D108BD9-81ED-4DB2-BD59-A6C34878D82A}">
                    <a16:rowId xmlns:a16="http://schemas.microsoft.com/office/drawing/2014/main" val="3004452244"/>
                  </a:ext>
                </a:extLst>
              </a:tr>
              <a:tr h="95538">
                <a:tc>
                  <a:txBody>
                    <a:bodyPr/>
                    <a:lstStyle/>
                    <a:p>
                      <a:pPr algn="just"/>
                      <a:r>
                        <a:rPr lang="en-US" sz="1000" kern="10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CCFF"/>
                    </a:solidFill>
                  </a:tcPr>
                </a:tc>
                <a:extLst>
                  <a:ext uri="{0D108BD9-81ED-4DB2-BD59-A6C34878D82A}">
                    <a16:rowId xmlns:a16="http://schemas.microsoft.com/office/drawing/2014/main" val="3111373051"/>
                  </a:ext>
                </a:extLst>
              </a:tr>
              <a:tr h="95538">
                <a:tc>
                  <a:txBody>
                    <a:bodyPr/>
                    <a:lstStyle/>
                    <a:p>
                      <a:pPr algn="just"/>
                      <a:r>
                        <a:rPr lang="en-US" sz="1000" kern="100" dirty="0">
                          <a:effectLst/>
                          <a:latin typeface="Arial" panose="020B0604020202020204" pitchFamily="34" charset="0"/>
                          <a:ea typeface="楷体_GB2312" panose="02010609030101010101" pitchFamily="49" charset="-122"/>
                          <a:cs typeface="Times New Roman" panose="02020603050405020304" pitchFamily="18" charset="0"/>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6877603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321388" y="1414021"/>
          <a:ext cx="11175476" cy="5443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nvGraphicFramePr>
        <p:xfrm>
          <a:off x="2283536" y="841164"/>
          <a:ext cx="11174400" cy="54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1964</Words>
  <Application>Microsoft Office PowerPoint</Application>
  <PresentationFormat>宽屏</PresentationFormat>
  <Paragraphs>88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赵允琪</dc:creator>
  <cp:lastModifiedBy>周洲实习生</cp:lastModifiedBy>
  <cp:revision>41</cp:revision>
  <dcterms:created xsi:type="dcterms:W3CDTF">2023-09-23T01:21:00Z</dcterms:created>
  <dcterms:modified xsi:type="dcterms:W3CDTF">2023-09-26T08:40:00Z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CB590E6020E3442A809F83A29FCEBD97_13</vt:lpwstr>
  </property>
  <property fmtid="{D5CDD505-2E9C-101B-9397-08002B2CF9AE}" pid="3" name="KSOProductBuildVer">
    <vt:lpwstr>2052-12.1.0.15374</vt:lpwstr>
  </property>
</Properties>
</file>