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19"/>
  </p:notesMasterIdLst>
  <p:handoutMasterIdLst>
    <p:handoutMasterId r:id="rId20"/>
  </p:handoutMasterIdLst>
  <p:sldIdLst>
    <p:sldId id="283" r:id="rId5"/>
    <p:sldId id="332" r:id="rId6"/>
    <p:sldId id="362" r:id="rId7"/>
    <p:sldId id="363" r:id="rId8"/>
    <p:sldId id="333" r:id="rId9"/>
    <p:sldId id="336" r:id="rId10"/>
    <p:sldId id="364" r:id="rId11"/>
    <p:sldId id="365" r:id="rId12"/>
    <p:sldId id="368" r:id="rId13"/>
    <p:sldId id="367" r:id="rId14"/>
    <p:sldId id="369" r:id="rId15"/>
    <p:sldId id="370" r:id="rId16"/>
    <p:sldId id="371" r:id="rId17"/>
    <p:sldId id="366"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p15:clr>
            <a:srgbClr val="A4A3A4"/>
          </p15:clr>
        </p15:guide>
        <p15:guide id="2"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47521"/>
    <a:srgbClr val="DADADB"/>
    <a:srgbClr val="0D1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65" autoAdjust="0"/>
    <p:restoredTop sz="86740" autoAdjust="0"/>
  </p:normalViewPr>
  <p:slideViewPr>
    <p:cSldViewPr snapToGrid="0" snapToObjects="1">
      <p:cViewPr varScale="1">
        <p:scale>
          <a:sx n="107" d="100"/>
          <a:sy n="107" d="100"/>
        </p:scale>
        <p:origin x="168" y="784"/>
      </p:cViewPr>
      <p:guideLst>
        <p:guide orient="horz" pos="624"/>
        <p:guide pos="378"/>
      </p:guideLst>
    </p:cSldViewPr>
  </p:slideViewPr>
  <p:outlineViewPr>
    <p:cViewPr>
      <p:scale>
        <a:sx n="33" d="100"/>
        <a:sy n="33" d="100"/>
      </p:scale>
      <p:origin x="0" y="-2712"/>
    </p:cViewPr>
  </p:outlineViewPr>
  <p:notesTextViewPr>
    <p:cViewPr>
      <p:scale>
        <a:sx n="100" d="100"/>
        <a:sy n="100" d="100"/>
      </p:scale>
      <p:origin x="0" y="0"/>
    </p:cViewPr>
  </p:notesTextViewPr>
  <p:sorterViewPr>
    <p:cViewPr>
      <p:scale>
        <a:sx n="125" d="100"/>
        <a:sy n="125" d="100"/>
      </p:scale>
      <p:origin x="0" y="-527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C3EE75-8299-FE41-A154-667990EC725E}" type="datetimeFigureOut">
              <a:rPr lang="en-US" smtClean="0">
                <a:latin typeface="Calibri"/>
              </a:rPr>
              <a:t>9/26/17</a:t>
            </a:fld>
            <a:endParaRPr lang="en-US" dirty="0">
              <a:latin typeface="Calibri"/>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8A520E-6EA9-5547-8BA6-457F185D7AE0}" type="slidenum">
              <a:rPr lang="en-US" smtClean="0">
                <a:latin typeface="Calibri"/>
              </a:rPr>
              <a:t>‹#›</a:t>
            </a:fld>
            <a:endParaRPr lang="en-US" dirty="0">
              <a:latin typeface="Calibri"/>
            </a:endParaRPr>
          </a:p>
        </p:txBody>
      </p:sp>
    </p:spTree>
    <p:extLst>
      <p:ext uri="{BB962C8B-B14F-4D97-AF65-F5344CB8AC3E}">
        <p14:creationId xmlns:p14="http://schemas.microsoft.com/office/powerpoint/2010/main" val="37548682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a:defRPr>
            </a:lvl1pPr>
          </a:lstStyle>
          <a:p>
            <a:fld id="{D33C2C2F-6922-8C42-8048-CBA2A35CC81F}" type="datetimeFigureOut">
              <a:rPr lang="en-US" smtClean="0"/>
              <a:pPr/>
              <a:t>9/26/17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a:defRPr>
            </a:lvl1pPr>
          </a:lstStyle>
          <a:p>
            <a:fld id="{21DC07B2-E126-F241-AE4E-1A52E2D9DAC2}" type="slidenum">
              <a:rPr lang="en-US" smtClean="0"/>
              <a:pPr/>
              <a:t>‹#›</a:t>
            </a:fld>
            <a:endParaRPr lang="en-US" dirty="0"/>
          </a:p>
        </p:txBody>
      </p:sp>
    </p:spTree>
    <p:extLst>
      <p:ext uri="{BB962C8B-B14F-4D97-AF65-F5344CB8AC3E}">
        <p14:creationId xmlns:p14="http://schemas.microsoft.com/office/powerpoint/2010/main" val="1762840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alibri"/>
        <a:ea typeface="+mn-ea"/>
        <a:cs typeface="+mn-cs"/>
      </a:defRPr>
    </a:lvl1pPr>
    <a:lvl2pPr marL="457200" algn="l" defTabSz="457200" rtl="0" eaLnBrk="1" latinLnBrk="0" hangingPunct="1">
      <a:defRPr sz="1200" kern="1200">
        <a:solidFill>
          <a:schemeClr val="tx1"/>
        </a:solidFill>
        <a:latin typeface="Calibri"/>
        <a:ea typeface="+mn-ea"/>
        <a:cs typeface="+mn-cs"/>
      </a:defRPr>
    </a:lvl2pPr>
    <a:lvl3pPr marL="914400" algn="l" defTabSz="457200" rtl="0" eaLnBrk="1" latinLnBrk="0" hangingPunct="1">
      <a:defRPr sz="1200" kern="1200">
        <a:solidFill>
          <a:schemeClr val="tx1"/>
        </a:solidFill>
        <a:latin typeface="Calibri"/>
        <a:ea typeface="+mn-ea"/>
        <a:cs typeface="+mn-cs"/>
      </a:defRPr>
    </a:lvl3pPr>
    <a:lvl4pPr marL="1371600" algn="l" defTabSz="457200" rtl="0" eaLnBrk="1" latinLnBrk="0" hangingPunct="1">
      <a:defRPr sz="1200" kern="1200">
        <a:solidFill>
          <a:schemeClr val="tx1"/>
        </a:solidFill>
        <a:latin typeface="Calibri"/>
        <a:ea typeface="+mn-ea"/>
        <a:cs typeface="+mn-cs"/>
      </a:defRPr>
    </a:lvl4pPr>
    <a:lvl5pPr marL="1828800" algn="l" defTabSz="457200" rtl="0" eaLnBrk="1" latinLnBrk="0" hangingPunct="1">
      <a:defRPr sz="1200" kern="1200">
        <a:solidFill>
          <a:schemeClr val="tx1"/>
        </a:solidFill>
        <a:latin typeface="Calibri"/>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DC07B2-E126-F241-AE4E-1A52E2D9DAC2}" type="slidenum">
              <a:rPr lang="en-US" smtClean="0"/>
              <a:pPr/>
              <a:t>7</a:t>
            </a:fld>
            <a:endParaRPr lang="en-US" dirty="0"/>
          </a:p>
        </p:txBody>
      </p:sp>
    </p:spTree>
    <p:extLst>
      <p:ext uri="{BB962C8B-B14F-4D97-AF65-F5344CB8AC3E}">
        <p14:creationId xmlns:p14="http://schemas.microsoft.com/office/powerpoint/2010/main" val="193063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9875"/>
            <a:ext cx="8229600" cy="3251031"/>
          </a:xfrm>
        </p:spPr>
        <p:txBody>
          <a:bodyPr vert="horz" lIns="91440" tIns="45720" rIns="91440" bIns="45720" rtlCol="0">
            <a:normAutofit/>
          </a:bodyPr>
          <a:lstStyle>
            <a:lvl1pPr marL="225425" indent="-225425">
              <a:lnSpc>
                <a:spcPct val="90000"/>
              </a:lnSpc>
              <a:spcBef>
                <a:spcPts val="0"/>
              </a:spcBef>
              <a:spcAft>
                <a:spcPts val="600"/>
              </a:spcAft>
              <a:defRPr lang="en-US" sz="2000" b="0" i="0" spc="100" dirty="0" smtClean="0">
                <a:solidFill>
                  <a:srgbClr val="161616"/>
                </a:solidFill>
                <a:latin typeface="Calibri"/>
                <a:cs typeface="Calibri"/>
              </a:defRPr>
            </a:lvl1pPr>
            <a:lvl2pPr marL="684213" indent="-227013">
              <a:lnSpc>
                <a:spcPct val="90000"/>
              </a:lnSpc>
              <a:spcBef>
                <a:spcPts val="0"/>
              </a:spcBef>
              <a:spcAft>
                <a:spcPts val="600"/>
              </a:spcAft>
              <a:defRPr lang="en-US" sz="1800" b="0" i="0" spc="100" dirty="0" smtClean="0">
                <a:solidFill>
                  <a:srgbClr val="161616"/>
                </a:solidFill>
                <a:latin typeface="Calibri"/>
                <a:cs typeface="Calibri"/>
              </a:defRPr>
            </a:lvl2pPr>
            <a:lvl3pPr marL="1090613" indent="-176213">
              <a:lnSpc>
                <a:spcPct val="90000"/>
              </a:lnSpc>
              <a:spcBef>
                <a:spcPts val="0"/>
              </a:spcBef>
              <a:spcAft>
                <a:spcPts val="600"/>
              </a:spcAft>
              <a:defRPr lang="en-US" sz="1600" b="0" i="0" spc="100" dirty="0" smtClean="0">
                <a:solidFill>
                  <a:srgbClr val="161616"/>
                </a:solidFill>
                <a:latin typeface="Calibri"/>
                <a:cs typeface="Calibri"/>
              </a:defRPr>
            </a:lvl3pPr>
            <a:lvl4pPr>
              <a:lnSpc>
                <a:spcPct val="90000"/>
              </a:lnSpc>
              <a:spcBef>
                <a:spcPts val="0"/>
              </a:spcBef>
              <a:spcAft>
                <a:spcPts val="600"/>
              </a:spcAft>
              <a:defRPr lang="en-US" sz="1400" b="0" i="0" spc="100" dirty="0" smtClean="0">
                <a:solidFill>
                  <a:srgbClr val="161616"/>
                </a:solidFill>
                <a:latin typeface="Calibri"/>
                <a:cs typeface="Calibri"/>
              </a:defRPr>
            </a:lvl4pPr>
            <a:lvl5pPr>
              <a:lnSpc>
                <a:spcPct val="90000"/>
              </a:lnSpc>
              <a:spcBef>
                <a:spcPts val="0"/>
              </a:spcBef>
              <a:spcAft>
                <a:spcPts val="600"/>
              </a:spcAft>
              <a:defRPr lang="en-US" sz="1100" b="0" i="0" spc="100" dirty="0">
                <a:solidFill>
                  <a:srgbClr val="161616"/>
                </a:solidFill>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05388" y="4772874"/>
            <a:ext cx="1798124" cy="230130"/>
          </a:xfrm>
          <a:prstGeom prst="rect">
            <a:avLst/>
          </a:prstGeom>
        </p:spPr>
      </p:pic>
      <p:sp>
        <p:nvSpPr>
          <p:cNvPr id="9" name="Title 1"/>
          <p:cNvSpPr>
            <a:spLocks noGrp="1"/>
          </p:cNvSpPr>
          <p:nvPr>
            <p:ph type="title"/>
          </p:nvPr>
        </p:nvSpPr>
        <p:spPr>
          <a:xfrm>
            <a:off x="457200" y="154865"/>
            <a:ext cx="8229600" cy="779318"/>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220382210"/>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o Logo No Image">
    <p:spTree>
      <p:nvGrpSpPr>
        <p:cNvPr id="1" name=""/>
        <p:cNvGrpSpPr/>
        <p:nvPr/>
      </p:nvGrpSpPr>
      <p:grpSpPr>
        <a:xfrm>
          <a:off x="0" y="0"/>
          <a:ext cx="0" cy="0"/>
          <a:chOff x="0" y="0"/>
          <a:chExt cx="0" cy="0"/>
        </a:xfrm>
      </p:grpSpPr>
      <p:sp>
        <p:nvSpPr>
          <p:cNvPr id="7" name="Rectangle 6"/>
          <p:cNvSpPr/>
          <p:nvPr userDrawn="1"/>
        </p:nvSpPr>
        <p:spPr>
          <a:xfrm>
            <a:off x="0" y="0"/>
            <a:ext cx="9144000" cy="5143497"/>
          </a:xfrm>
          <a:prstGeom prst="rect">
            <a:avLst/>
          </a:prstGeom>
          <a:solidFill>
            <a:srgbClr val="0D1B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a:endParaRPr>
          </a:p>
        </p:txBody>
      </p:sp>
      <p:pic>
        <p:nvPicPr>
          <p:cNvPr id="18" name="Picture 17" descr="HighlightedSpiro.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0" y="25917"/>
            <a:ext cx="9144000" cy="5143500"/>
          </a:xfrm>
          <a:prstGeom prst="rect">
            <a:avLst/>
          </a:prstGeom>
        </p:spPr>
      </p:pic>
      <p:sp>
        <p:nvSpPr>
          <p:cNvPr id="11" name="Text Placeholder 15"/>
          <p:cNvSpPr>
            <a:spLocks noGrp="1"/>
          </p:cNvSpPr>
          <p:nvPr>
            <p:ph type="body" sz="quarter" idx="11" hasCustomPrompt="1"/>
          </p:nvPr>
        </p:nvSpPr>
        <p:spPr>
          <a:xfrm>
            <a:off x="602303" y="1328015"/>
            <a:ext cx="7902849" cy="1436491"/>
          </a:xfrm>
        </p:spPr>
        <p:txBody>
          <a:bodyPr lIns="0" tIns="0" rIns="0" bIns="0">
            <a:normAutofit/>
          </a:bodyPr>
          <a:lstStyle>
            <a:lvl1pPr marL="0" indent="0" algn="ctr">
              <a:buFont typeface="Arial"/>
              <a:buNone/>
              <a:defRPr sz="1600" b="0" i="0" spc="100">
                <a:solidFill>
                  <a:srgbClr val="8DA0A0"/>
                </a:solidFill>
                <a:latin typeface="Calibri"/>
                <a:cs typeface="Calibri"/>
              </a:defRPr>
            </a:lvl1pPr>
            <a:lvl2pPr>
              <a:defRPr b="0" i="0">
                <a:solidFill>
                  <a:srgbClr val="FFFFFF"/>
                </a:solidFill>
                <a:latin typeface="Bariol Regular"/>
                <a:cs typeface="Bariol Regular"/>
              </a:defRPr>
            </a:lvl2pPr>
            <a:lvl3pPr>
              <a:defRPr b="0" i="0">
                <a:solidFill>
                  <a:srgbClr val="FFFFFF"/>
                </a:solidFill>
                <a:latin typeface="Bariol Regular"/>
                <a:cs typeface="Bariol Regular"/>
              </a:defRPr>
            </a:lvl3pPr>
            <a:lvl4pPr>
              <a:defRPr b="0" i="0">
                <a:solidFill>
                  <a:srgbClr val="FFFFFF"/>
                </a:solidFill>
                <a:latin typeface="Bariol Regular"/>
                <a:cs typeface="Bariol Regular"/>
              </a:defRPr>
            </a:lvl4pPr>
            <a:lvl5pPr>
              <a:defRPr b="0" i="0">
                <a:solidFill>
                  <a:srgbClr val="FFFFFF"/>
                </a:solidFill>
                <a:latin typeface="Bariol Regular"/>
                <a:cs typeface="Bariol Regular"/>
              </a:defRPr>
            </a:lvl5pPr>
          </a:lstStyle>
          <a:p>
            <a:pPr lvl="0"/>
            <a:r>
              <a:rPr lang="en-US" dirty="0"/>
              <a:t>Click to edit sections intro paragraph</a:t>
            </a:r>
          </a:p>
        </p:txBody>
      </p:sp>
      <p:sp>
        <p:nvSpPr>
          <p:cNvPr id="12" name="Title 1"/>
          <p:cNvSpPr>
            <a:spLocks noGrp="1"/>
          </p:cNvSpPr>
          <p:nvPr>
            <p:ph type="title" hasCustomPrompt="1"/>
          </p:nvPr>
        </p:nvSpPr>
        <p:spPr>
          <a:xfrm>
            <a:off x="602303" y="620217"/>
            <a:ext cx="7902849" cy="555229"/>
          </a:xfrm>
        </p:spPr>
        <p:txBody>
          <a:bodyPr vert="horz" lIns="0" tIns="0" rIns="0" bIns="0" rtlCol="0" anchor="b" anchorCtr="0">
            <a:normAutofit/>
          </a:bodyPr>
          <a:lstStyle>
            <a:lvl1pPr algn="ctr">
              <a:defRPr lang="en-US" sz="2000" b="0" i="0" kern="1200" cap="all" spc="200" dirty="0">
                <a:solidFill>
                  <a:srgbClr val="6FCCDC"/>
                </a:solidFill>
                <a:latin typeface="Calibri"/>
                <a:ea typeface="+mj-ea"/>
                <a:cs typeface="Calibri"/>
              </a:defRPr>
            </a:lvl1pPr>
          </a:lstStyle>
          <a:p>
            <a:pPr lvl="0"/>
            <a:r>
              <a:rPr lang="en-US" dirty="0"/>
              <a:t>Your Section Title Here</a:t>
            </a:r>
          </a:p>
        </p:txBody>
      </p:sp>
    </p:spTree>
    <p:extLst>
      <p:ext uri="{BB962C8B-B14F-4D97-AF65-F5344CB8AC3E}">
        <p14:creationId xmlns:p14="http://schemas.microsoft.com/office/powerpoint/2010/main" val="112239484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316198" y="2006576"/>
            <a:ext cx="8564804" cy="555229"/>
          </a:xfrm>
        </p:spPr>
        <p:txBody>
          <a:bodyPr vert="horz" lIns="0" tIns="0" rIns="0" bIns="0" rtlCol="0" anchor="ctr" anchorCtr="0">
            <a:normAutofit/>
          </a:bodyPr>
          <a:lstStyle>
            <a:lvl1pPr algn="ctr">
              <a:defRPr lang="en-US" sz="2800" dirty="0"/>
            </a:lvl1pPr>
          </a:lstStyle>
          <a:p>
            <a:pPr lvl="0"/>
            <a:r>
              <a:rPr lang="en-US" dirty="0"/>
              <a:t>Your PowerPoint Title Here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05388" y="4772874"/>
            <a:ext cx="1798124" cy="230130"/>
          </a:xfrm>
          <a:prstGeom prst="rect">
            <a:avLst/>
          </a:prstGeom>
        </p:spPr>
      </p:pic>
    </p:spTree>
    <p:extLst>
      <p:ext uri="{BB962C8B-B14F-4D97-AF65-F5344CB8AC3E}">
        <p14:creationId xmlns:p14="http://schemas.microsoft.com/office/powerpoint/2010/main" val="108471299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05388" y="4772874"/>
            <a:ext cx="1798124" cy="230130"/>
          </a:xfrm>
          <a:prstGeom prst="rect">
            <a:avLst/>
          </a:prstGeom>
        </p:spPr>
      </p:pic>
    </p:spTree>
    <p:extLst>
      <p:ext uri="{BB962C8B-B14F-4D97-AF65-F5344CB8AC3E}">
        <p14:creationId xmlns:p14="http://schemas.microsoft.com/office/powerpoint/2010/main" val="124922467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5585"/>
            <a:ext cx="8229600" cy="779318"/>
          </a:xfrm>
          <a:prstGeom prst="rect">
            <a:avLst/>
          </a:prstGeom>
        </p:spPr>
        <p:txBody>
          <a:bodyPr vert="horz" lIns="0" tIns="0" rIns="0" bIns="0" rtlCol="0" anchor="ctr" anchorCtr="0">
            <a:normAutofit/>
          </a:bodyPr>
          <a:lstStyle/>
          <a:p>
            <a:pPr lvl="0" algn="l"/>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7" r:id="rId1"/>
    <p:sldLayoutId id="2147493458" r:id="rId2"/>
    <p:sldLayoutId id="2147493461" r:id="rId3"/>
    <p:sldLayoutId id="2147493462" r:id="rId4"/>
  </p:sldLayoutIdLst>
  <p:timing>
    <p:tnLst>
      <p:par>
        <p:cTn id="1" dur="indefinite" restart="never" nodeType="tmRoot"/>
      </p:par>
    </p:tnLst>
  </p:timing>
  <p:hf hdr="0" ftr="0" dt="0"/>
  <p:txStyles>
    <p:titleStyle>
      <a:lvl1pPr algn="dist" defTabSz="457200" rtl="0" eaLnBrk="1" latinLnBrk="0" hangingPunct="1">
        <a:lnSpc>
          <a:spcPct val="90000"/>
        </a:lnSpc>
        <a:spcBef>
          <a:spcPct val="0"/>
        </a:spcBef>
        <a:buNone/>
        <a:defRPr lang="en-US" sz="2800" b="0" i="0" kern="1200" cap="all" spc="100" dirty="0">
          <a:solidFill>
            <a:schemeClr val="accent5"/>
          </a:solidFill>
          <a:latin typeface="Calibri"/>
          <a:ea typeface="+mj-ea"/>
          <a:cs typeface="Calibri"/>
        </a:defRPr>
      </a:lvl1pPr>
    </p:titleStyle>
    <p:bodyStyle>
      <a:lvl1pPr marL="225425" indent="-225425" algn="l" defTabSz="457200" rtl="0" eaLnBrk="1" latinLnBrk="0" hangingPunct="1">
        <a:lnSpc>
          <a:spcPct val="90000"/>
        </a:lnSpc>
        <a:spcBef>
          <a:spcPts val="0"/>
        </a:spcBef>
        <a:spcAft>
          <a:spcPts val="600"/>
        </a:spcAft>
        <a:buFont typeface="Arial"/>
        <a:buChar char="•"/>
        <a:defRPr lang="en-US" sz="2000" b="0" i="0" kern="1200" spc="50" smtClean="0">
          <a:solidFill>
            <a:schemeClr val="bg2">
              <a:lumMod val="10000"/>
            </a:schemeClr>
          </a:solidFill>
          <a:latin typeface="Calibri"/>
          <a:ea typeface="+mn-ea"/>
          <a:cs typeface="Calibri"/>
        </a:defRPr>
      </a:lvl1pPr>
      <a:lvl2pPr marL="684213" indent="-227013" algn="l" defTabSz="457200" rtl="0" eaLnBrk="1" latinLnBrk="0" hangingPunct="1">
        <a:lnSpc>
          <a:spcPct val="90000"/>
        </a:lnSpc>
        <a:spcBef>
          <a:spcPts val="0"/>
        </a:spcBef>
        <a:spcAft>
          <a:spcPts val="600"/>
        </a:spcAft>
        <a:buFont typeface="Arial"/>
        <a:buChar char="–"/>
        <a:defRPr lang="en-US" sz="1800" b="0" i="0" kern="1200" spc="50" smtClean="0">
          <a:solidFill>
            <a:schemeClr val="bg2">
              <a:lumMod val="10000"/>
            </a:schemeClr>
          </a:solidFill>
          <a:latin typeface="Calibri"/>
          <a:ea typeface="+mn-ea"/>
          <a:cs typeface="Calibri"/>
        </a:defRPr>
      </a:lvl2pPr>
      <a:lvl3pPr marL="1090613" indent="-176213" algn="l" defTabSz="457200" rtl="0" eaLnBrk="1" latinLnBrk="0" hangingPunct="1">
        <a:lnSpc>
          <a:spcPct val="90000"/>
        </a:lnSpc>
        <a:spcBef>
          <a:spcPts val="0"/>
        </a:spcBef>
        <a:spcAft>
          <a:spcPts val="600"/>
        </a:spcAft>
        <a:buFont typeface="Arial"/>
        <a:buChar char="•"/>
        <a:defRPr lang="en-US" sz="1600" b="0" i="0" kern="1200" spc="50" smtClean="0">
          <a:solidFill>
            <a:schemeClr val="bg2">
              <a:lumMod val="10000"/>
            </a:schemeClr>
          </a:solidFill>
          <a:latin typeface="Calibri"/>
          <a:ea typeface="+mn-ea"/>
          <a:cs typeface="Calibri"/>
        </a:defRPr>
      </a:lvl3pPr>
      <a:lvl4pPr marL="1600200" indent="-228600" algn="l" defTabSz="457200" rtl="0" eaLnBrk="1" latinLnBrk="0" hangingPunct="1">
        <a:lnSpc>
          <a:spcPct val="90000"/>
        </a:lnSpc>
        <a:spcBef>
          <a:spcPts val="0"/>
        </a:spcBef>
        <a:spcAft>
          <a:spcPts val="600"/>
        </a:spcAft>
        <a:buFont typeface="Arial"/>
        <a:buChar char="–"/>
        <a:defRPr lang="en-US" sz="1400" b="0" i="0" kern="1200" spc="50" smtClean="0">
          <a:solidFill>
            <a:schemeClr val="bg2">
              <a:lumMod val="10000"/>
            </a:schemeClr>
          </a:solidFill>
          <a:latin typeface="Calibri"/>
          <a:ea typeface="+mn-ea"/>
          <a:cs typeface="Calibri"/>
        </a:defRPr>
      </a:lvl4pPr>
      <a:lvl5pPr marL="2057400" indent="-228600" algn="l" defTabSz="457200" rtl="0" eaLnBrk="1" latinLnBrk="0" hangingPunct="1">
        <a:lnSpc>
          <a:spcPct val="90000"/>
        </a:lnSpc>
        <a:spcBef>
          <a:spcPts val="0"/>
        </a:spcBef>
        <a:spcAft>
          <a:spcPts val="600"/>
        </a:spcAft>
        <a:buFont typeface="Arial"/>
        <a:buChar char="»"/>
        <a:defRPr lang="en-US" sz="1100" b="0" i="0" kern="1200" spc="50">
          <a:solidFill>
            <a:schemeClr val="bg2">
              <a:lumMod val="10000"/>
            </a:schemeClr>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melcutz/NLU_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n.wikipedia.org/wiki/AI-comple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292088" y="3166681"/>
            <a:ext cx="6579704" cy="1436491"/>
          </a:xfrm>
        </p:spPr>
        <p:txBody>
          <a:bodyPr>
            <a:normAutofit/>
          </a:bodyPr>
          <a:lstStyle/>
          <a:p>
            <a:pPr>
              <a:spcAft>
                <a:spcPts val="1200"/>
              </a:spcAft>
            </a:pPr>
            <a:r>
              <a:rPr lang="en-US" sz="1800" b="1" dirty="0" err="1" smtClean="0"/>
              <a:t>Claudiu</a:t>
            </a:r>
            <a:r>
              <a:rPr lang="en-US" sz="1800" b="1" dirty="0" smtClean="0"/>
              <a:t> </a:t>
            </a:r>
            <a:r>
              <a:rPr lang="en-US" sz="1800" b="1" dirty="0" err="1" smtClean="0"/>
              <a:t>Branzan</a:t>
            </a:r>
            <a:r>
              <a:rPr lang="en-US" sz="1800" b="1" dirty="0" smtClean="0"/>
              <a:t>			Alex Thomas			David </a:t>
            </a:r>
            <a:r>
              <a:rPr lang="en-US" sz="1800" b="1" dirty="0"/>
              <a:t>Talby</a:t>
            </a:r>
          </a:p>
          <a:p>
            <a:pPr>
              <a:spcAft>
                <a:spcPts val="1200"/>
              </a:spcAft>
            </a:pPr>
            <a:endParaRPr lang="en-US" sz="1800" dirty="0"/>
          </a:p>
        </p:txBody>
      </p:sp>
      <p:sp>
        <p:nvSpPr>
          <p:cNvPr id="4" name="Title 3"/>
          <p:cNvSpPr>
            <a:spLocks noGrp="1"/>
          </p:cNvSpPr>
          <p:nvPr>
            <p:ph type="title"/>
          </p:nvPr>
        </p:nvSpPr>
        <p:spPr>
          <a:xfrm>
            <a:off x="602303" y="831273"/>
            <a:ext cx="7902849" cy="1454333"/>
          </a:xfrm>
        </p:spPr>
        <p:txBody>
          <a:bodyPr>
            <a:normAutofit/>
          </a:bodyPr>
          <a:lstStyle/>
          <a:p>
            <a:pPr>
              <a:lnSpc>
                <a:spcPct val="150000"/>
              </a:lnSpc>
            </a:pPr>
            <a:r>
              <a:rPr lang="en-US" sz="2400" dirty="0"/>
              <a:t>Natural language understanding at scale with </a:t>
            </a:r>
            <a:r>
              <a:rPr lang="en-US" sz="2400" dirty="0" err="1"/>
              <a:t>spaCy</a:t>
            </a:r>
            <a:r>
              <a:rPr lang="en-US" sz="2400" dirty="0"/>
              <a:t>, Spark </a:t>
            </a:r>
            <a:r>
              <a:rPr lang="en-US" sz="2400" dirty="0" smtClean="0"/>
              <a:t>NLP and </a:t>
            </a:r>
            <a:r>
              <a:rPr lang="en-US" sz="2400" dirty="0" err="1"/>
              <a:t>TensorFlow</a:t>
            </a:r>
            <a:endParaRPr lang="en-US" sz="2400" dirty="0"/>
          </a:p>
        </p:txBody>
      </p:sp>
    </p:spTree>
    <p:extLst>
      <p:ext uri="{BB962C8B-B14F-4D97-AF65-F5344CB8AC3E}">
        <p14:creationId xmlns:p14="http://schemas.microsoft.com/office/powerpoint/2010/main" val="88198463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ML &amp; NLP: Common misconceptions</a:t>
            </a:r>
            <a:endParaRPr lang="en-US" dirty="0"/>
          </a:p>
        </p:txBody>
      </p:sp>
      <p:sp>
        <p:nvSpPr>
          <p:cNvPr id="2" name="Content Placeholder 1"/>
          <p:cNvSpPr>
            <a:spLocks noGrp="1"/>
          </p:cNvSpPr>
          <p:nvPr>
            <p:ph idx="1"/>
          </p:nvPr>
        </p:nvSpPr>
        <p:spPr>
          <a:xfrm>
            <a:off x="457200" y="999875"/>
            <a:ext cx="8438322" cy="4059142"/>
          </a:xfrm>
        </p:spPr>
        <p:txBody>
          <a:bodyPr>
            <a:normAutofit/>
          </a:bodyPr>
          <a:lstStyle/>
          <a:p>
            <a:pPr>
              <a:lnSpc>
                <a:spcPct val="100000"/>
              </a:lnSpc>
              <a:spcBef>
                <a:spcPts val="600"/>
              </a:spcBef>
            </a:pPr>
            <a:r>
              <a:rPr lang="en-US" sz="2400" dirty="0" smtClean="0"/>
              <a:t>I can keep my NLP and ML pipelines separate</a:t>
            </a:r>
          </a:p>
          <a:p>
            <a:pPr marL="915988" lvl="1" indent="-457200">
              <a:lnSpc>
                <a:spcPct val="100000"/>
              </a:lnSpc>
              <a:buFont typeface="+mj-lt"/>
              <a:buAutoNum type="arabicPeriod"/>
            </a:pPr>
            <a:r>
              <a:rPr lang="en-US" sz="2200" dirty="0" smtClean="0"/>
              <a:t>So, can I just store the NLP output, then iterate with ML?</a:t>
            </a:r>
            <a:endParaRPr lang="en-US" sz="2200" dirty="0"/>
          </a:p>
          <a:p>
            <a:pPr marL="915988" lvl="1" indent="-457200">
              <a:lnSpc>
                <a:spcPct val="100000"/>
              </a:lnSpc>
              <a:buFont typeface="+mj-lt"/>
              <a:buAutoNum type="arabicPeriod"/>
            </a:pPr>
            <a:r>
              <a:rPr lang="en-US" sz="2200" dirty="0" smtClean="0"/>
              <a:t>No. Feature engineering is part of your ML pipeline</a:t>
            </a:r>
            <a:endParaRPr lang="en-US" sz="2200" dirty="0"/>
          </a:p>
          <a:p>
            <a:pPr>
              <a:lnSpc>
                <a:spcPct val="100000"/>
              </a:lnSpc>
              <a:spcBef>
                <a:spcPts val="600"/>
              </a:spcBef>
            </a:pPr>
            <a:r>
              <a:rPr lang="en-US" sz="2400" dirty="0" smtClean="0"/>
              <a:t>An NLP library needs its own model training code</a:t>
            </a:r>
          </a:p>
          <a:p>
            <a:pPr marL="915988" lvl="1" indent="-457200">
              <a:lnSpc>
                <a:spcPct val="100000"/>
              </a:lnSpc>
              <a:buFont typeface="+mj-lt"/>
              <a:buAutoNum type="arabicPeriod"/>
            </a:pPr>
            <a:r>
              <a:rPr lang="en-US" sz="2200" dirty="0" smtClean="0"/>
              <a:t>So, should it implement its own ML algorithms?</a:t>
            </a:r>
          </a:p>
          <a:p>
            <a:pPr marL="915988" lvl="1" indent="-457200">
              <a:lnSpc>
                <a:spcPct val="100000"/>
              </a:lnSpc>
              <a:buFont typeface="+mj-lt"/>
              <a:buAutoNum type="arabicPeriod"/>
            </a:pPr>
            <a:r>
              <a:rPr lang="en-US" sz="2200" dirty="0" smtClean="0"/>
              <a:t>No. The world doesn’t need another KNN / W2V / CRF</a:t>
            </a:r>
          </a:p>
          <a:p>
            <a:pPr>
              <a:lnSpc>
                <a:spcPct val="100000"/>
              </a:lnSpc>
              <a:spcBef>
                <a:spcPts val="600"/>
              </a:spcBef>
            </a:pPr>
            <a:r>
              <a:rPr lang="en-US" sz="2400" dirty="0"/>
              <a:t>I don’t need to train, because libraries come with models</a:t>
            </a:r>
          </a:p>
          <a:p>
            <a:pPr marL="915988" lvl="1" indent="-457200">
              <a:lnSpc>
                <a:spcPct val="100000"/>
              </a:lnSpc>
              <a:buFont typeface="+mj-lt"/>
              <a:buAutoNum type="arabicPeriod"/>
            </a:pPr>
            <a:r>
              <a:rPr lang="en-US" sz="2200" dirty="0"/>
              <a:t>So, can I just reuse the models that came with my library?</a:t>
            </a:r>
          </a:p>
          <a:p>
            <a:pPr marL="915988" lvl="1" indent="-457200">
              <a:lnSpc>
                <a:spcPct val="100000"/>
              </a:lnSpc>
              <a:buFont typeface="+mj-lt"/>
              <a:buAutoNum type="arabicPeriod"/>
            </a:pPr>
            <a:r>
              <a:rPr lang="en-US" sz="2200" dirty="0"/>
              <a:t>No, in most cases. NLP is medium- &amp; </a:t>
            </a:r>
            <a:r>
              <a:rPr lang="en-US" sz="2200" dirty="0" smtClean="0"/>
              <a:t>domain-specific</a:t>
            </a:r>
            <a:endParaRPr lang="en-US" sz="2200" dirty="0"/>
          </a:p>
        </p:txBody>
      </p:sp>
    </p:spTree>
    <p:extLst>
      <p:ext uri="{BB962C8B-B14F-4D97-AF65-F5344CB8AC3E}">
        <p14:creationId xmlns:p14="http://schemas.microsoft.com/office/powerpoint/2010/main" val="125300757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Introducing spark </a:t>
            </a:r>
            <a:r>
              <a:rPr lang="en-US" dirty="0" err="1" smtClean="0"/>
              <a:t>nlp</a:t>
            </a:r>
            <a:endParaRPr lang="en-US" dirty="0"/>
          </a:p>
        </p:txBody>
      </p:sp>
      <p:sp>
        <p:nvSpPr>
          <p:cNvPr id="2" name="Content Placeholder 1"/>
          <p:cNvSpPr>
            <a:spLocks noGrp="1"/>
          </p:cNvSpPr>
          <p:nvPr>
            <p:ph idx="1"/>
          </p:nvPr>
        </p:nvSpPr>
        <p:spPr>
          <a:xfrm>
            <a:off x="457200" y="999875"/>
            <a:ext cx="8438322" cy="4059142"/>
          </a:xfrm>
        </p:spPr>
        <p:txBody>
          <a:bodyPr>
            <a:normAutofit/>
          </a:bodyPr>
          <a:lstStyle/>
          <a:p>
            <a:pPr>
              <a:lnSpc>
                <a:spcPct val="100000"/>
              </a:lnSpc>
              <a:spcBef>
                <a:spcPts val="600"/>
              </a:spcBef>
            </a:pPr>
            <a:r>
              <a:rPr lang="en-US" sz="2400" dirty="0" smtClean="0"/>
              <a:t>Industrial Grade NLP for the Spark, Java &amp; Scala ecosystem</a:t>
            </a:r>
          </a:p>
          <a:p>
            <a:pPr>
              <a:lnSpc>
                <a:spcPct val="100000"/>
              </a:lnSpc>
              <a:spcBef>
                <a:spcPts val="600"/>
              </a:spcBef>
            </a:pPr>
            <a:r>
              <a:rPr lang="en-US" sz="2400" dirty="0" smtClean="0"/>
              <a:t>Design Goals</a:t>
            </a:r>
            <a:endParaRPr lang="en-US" sz="2400" dirty="0"/>
          </a:p>
          <a:p>
            <a:pPr marL="915988" lvl="1" indent="-457200">
              <a:lnSpc>
                <a:spcPct val="100000"/>
              </a:lnSpc>
              <a:buFont typeface="+mj-lt"/>
              <a:buAutoNum type="arabicPeriod"/>
            </a:pPr>
            <a:r>
              <a:rPr lang="en-US" sz="2200" dirty="0" smtClean="0"/>
              <a:t>Performance &amp; Scale</a:t>
            </a:r>
            <a:endParaRPr lang="en-US" sz="2200" dirty="0"/>
          </a:p>
          <a:p>
            <a:pPr marL="915988" lvl="1" indent="-457200">
              <a:lnSpc>
                <a:spcPct val="100000"/>
              </a:lnSpc>
              <a:buFont typeface="+mj-lt"/>
              <a:buAutoNum type="arabicPeriod"/>
            </a:pPr>
            <a:r>
              <a:rPr lang="en-US" sz="2200" dirty="0" smtClean="0"/>
              <a:t>Frictionless Reuse</a:t>
            </a:r>
          </a:p>
          <a:p>
            <a:pPr marL="915988" lvl="1" indent="-457200">
              <a:lnSpc>
                <a:spcPct val="100000"/>
              </a:lnSpc>
              <a:buFont typeface="+mj-lt"/>
              <a:buAutoNum type="arabicPeriod"/>
            </a:pPr>
            <a:r>
              <a:rPr lang="en-US" sz="2200" dirty="0" smtClean="0"/>
              <a:t>Enterprise Grade</a:t>
            </a:r>
          </a:p>
          <a:p>
            <a:pPr>
              <a:lnSpc>
                <a:spcPct val="100000"/>
              </a:lnSpc>
              <a:spcBef>
                <a:spcPts val="1200"/>
              </a:spcBef>
            </a:pPr>
            <a:r>
              <a:rPr lang="en-US" sz="2400" dirty="0" smtClean="0"/>
              <a:t>Build on top of the Spark 2.0 ML API’s</a:t>
            </a:r>
          </a:p>
          <a:p>
            <a:pPr>
              <a:lnSpc>
                <a:spcPct val="100000"/>
              </a:lnSpc>
              <a:spcBef>
                <a:spcPts val="1200"/>
              </a:spcBef>
            </a:pPr>
            <a:r>
              <a:rPr lang="en-US" sz="2400" dirty="0" smtClean="0"/>
              <a:t>Apache 2.0 licensed, with active development &amp; support</a:t>
            </a:r>
            <a:endParaRPr lang="en-US" sz="2400" dirty="0"/>
          </a:p>
        </p:txBody>
      </p:sp>
    </p:spTree>
    <p:extLst>
      <p:ext uri="{BB962C8B-B14F-4D97-AF65-F5344CB8AC3E}">
        <p14:creationId xmlns:p14="http://schemas.microsoft.com/office/powerpoint/2010/main" val="103293456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The performance bottleneck</a:t>
            </a:r>
            <a:endParaRPr lang="en-US" dirty="0"/>
          </a:p>
        </p:txBody>
      </p:sp>
      <p:sp>
        <p:nvSpPr>
          <p:cNvPr id="2" name="Content Placeholder 1"/>
          <p:cNvSpPr>
            <a:spLocks noGrp="1"/>
          </p:cNvSpPr>
          <p:nvPr>
            <p:ph idx="1"/>
          </p:nvPr>
        </p:nvSpPr>
        <p:spPr>
          <a:xfrm>
            <a:off x="1719471" y="4787675"/>
            <a:ext cx="5714999" cy="321037"/>
          </a:xfrm>
        </p:spPr>
        <p:txBody>
          <a:bodyPr>
            <a:normAutofit lnSpcReduction="10000"/>
          </a:bodyPr>
          <a:lstStyle/>
          <a:p>
            <a:pPr marL="0" lvl="0" indent="0" algn="ctr">
              <a:lnSpc>
                <a:spcPct val="100000"/>
              </a:lnSpc>
              <a:spcBef>
                <a:spcPts val="600"/>
              </a:spcBef>
              <a:buNone/>
            </a:pPr>
            <a:r>
              <a:rPr lang="en-US" sz="1600" dirty="0"/>
              <a:t>Image Credit: Tim Hunter’s </a:t>
            </a:r>
            <a:r>
              <a:rPr lang="en-US" sz="1600" dirty="0" err="1" smtClean="0"/>
              <a:t>TensorFrames</a:t>
            </a:r>
            <a:r>
              <a:rPr lang="en-US" sz="1600" dirty="0" smtClean="0"/>
              <a:t> overview</a:t>
            </a:r>
            <a:endParaRPr lang="en-US" sz="16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076" t="6764" r="2508" b="10918"/>
          <a:stretch/>
        </p:blipFill>
        <p:spPr>
          <a:xfrm>
            <a:off x="1182756" y="861002"/>
            <a:ext cx="6589644" cy="3910404"/>
          </a:xfrm>
          <a:prstGeom prst="rect">
            <a:avLst/>
          </a:prstGeom>
        </p:spPr>
      </p:pic>
    </p:spTree>
    <p:extLst>
      <p:ext uri="{BB962C8B-B14F-4D97-AF65-F5344CB8AC3E}">
        <p14:creationId xmlns:p14="http://schemas.microsoft.com/office/powerpoint/2010/main" val="105699457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Reuse: out of the box functionality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3578247"/>
              </p:ext>
            </p:extLst>
          </p:nvPr>
        </p:nvGraphicFramePr>
        <p:xfrm>
          <a:off x="641074" y="1099516"/>
          <a:ext cx="7861852" cy="3479800"/>
        </p:xfrm>
        <a:graphic>
          <a:graphicData uri="http://schemas.openxmlformats.org/drawingml/2006/table">
            <a:tbl>
              <a:tblPr firstRow="1" bandRow="1">
                <a:tableStyleId>{72833802-FEF1-4C79-8D5D-14CF1EAF98D9}</a:tableStyleId>
              </a:tblPr>
              <a:tblGrid>
                <a:gridCol w="3930926"/>
                <a:gridCol w="3930926"/>
              </a:tblGrid>
              <a:tr h="370840">
                <a:tc>
                  <a:txBody>
                    <a:bodyPr/>
                    <a:lstStyle/>
                    <a:p>
                      <a:pPr algn="ctr"/>
                      <a:r>
                        <a:rPr lang="en-US" dirty="0" smtClean="0"/>
                        <a:t>New in Spark</a:t>
                      </a:r>
                      <a:r>
                        <a:rPr lang="en-US" baseline="0" dirty="0" smtClean="0"/>
                        <a:t> NLP</a:t>
                      </a:r>
                      <a:endParaRPr lang="en-US" dirty="0"/>
                    </a:p>
                  </a:txBody>
                  <a:tcPr/>
                </a:tc>
                <a:tc>
                  <a:txBody>
                    <a:bodyPr/>
                    <a:lstStyle/>
                    <a:p>
                      <a:pPr algn="ctr"/>
                      <a:r>
                        <a:rPr lang="en-US" dirty="0" smtClean="0"/>
                        <a:t>Reused from Spark ML</a:t>
                      </a:r>
                      <a:endParaRPr lang="en-US" dirty="0"/>
                    </a:p>
                  </a:txBody>
                  <a:tcPr/>
                </a:tc>
              </a:tr>
              <a:tr h="370840">
                <a:tc>
                  <a:txBody>
                    <a:bodyPr/>
                    <a:lstStyle/>
                    <a:p>
                      <a:pPr algn="ctr"/>
                      <a:r>
                        <a:rPr lang="en-US" dirty="0" smtClean="0"/>
                        <a:t>Tokenizer</a:t>
                      </a:r>
                    </a:p>
                    <a:p>
                      <a:pPr algn="ctr"/>
                      <a:r>
                        <a:rPr lang="en-US" dirty="0" smtClean="0"/>
                        <a:t>Normalizer</a:t>
                      </a:r>
                    </a:p>
                    <a:p>
                      <a:pPr algn="ctr"/>
                      <a:r>
                        <a:rPr lang="en-US" dirty="0" smtClean="0"/>
                        <a:t>Stemmer</a:t>
                      </a:r>
                    </a:p>
                    <a:p>
                      <a:pPr algn="ctr"/>
                      <a:r>
                        <a:rPr lang="en-US" dirty="0" err="1" smtClean="0"/>
                        <a:t>Lemmatizer</a:t>
                      </a:r>
                      <a:endParaRPr lang="en-US" dirty="0" smtClean="0"/>
                    </a:p>
                    <a:p>
                      <a:pPr algn="ctr"/>
                      <a:r>
                        <a:rPr lang="en-US" dirty="0" smtClean="0"/>
                        <a:t>Entity extractor</a:t>
                      </a:r>
                    </a:p>
                    <a:p>
                      <a:pPr algn="ctr"/>
                      <a:r>
                        <a:rPr lang="en-US" dirty="0" smtClean="0"/>
                        <a:t>Date extractor</a:t>
                      </a:r>
                    </a:p>
                    <a:p>
                      <a:pPr algn="ctr"/>
                      <a:r>
                        <a:rPr lang="en-US" dirty="0" smtClean="0"/>
                        <a:t>Part of Speech tagger</a:t>
                      </a:r>
                    </a:p>
                    <a:p>
                      <a:pPr algn="ctr"/>
                      <a:r>
                        <a:rPr lang="en-US" dirty="0" smtClean="0"/>
                        <a:t>Named entity</a:t>
                      </a:r>
                      <a:r>
                        <a:rPr lang="en-US" baseline="0" dirty="0" smtClean="0"/>
                        <a:t> recognizer</a:t>
                      </a:r>
                    </a:p>
                    <a:p>
                      <a:pPr algn="ctr"/>
                      <a:r>
                        <a:rPr lang="en-US" baseline="0" dirty="0" smtClean="0"/>
                        <a:t>Sentence boundary detection</a:t>
                      </a:r>
                    </a:p>
                    <a:p>
                      <a:pPr algn="ctr"/>
                      <a:r>
                        <a:rPr lang="en-US" baseline="0" dirty="0" smtClean="0"/>
                        <a:t>Sentiment analysis</a:t>
                      </a:r>
                    </a:p>
                    <a:p>
                      <a:pPr algn="ctr"/>
                      <a:r>
                        <a:rPr lang="en-US" baseline="0" dirty="0" smtClean="0"/>
                        <a:t>Spell checker</a:t>
                      </a:r>
                      <a:endParaRPr lang="en-US" dirty="0"/>
                    </a:p>
                  </a:txBody>
                  <a:tcPr/>
                </a:tc>
                <a:tc>
                  <a:txBody>
                    <a:bodyPr/>
                    <a:lstStyle/>
                    <a:p>
                      <a:pPr algn="ctr"/>
                      <a:r>
                        <a:rPr lang="en-US" dirty="0" smtClean="0"/>
                        <a:t>Topic modeling</a:t>
                      </a:r>
                    </a:p>
                    <a:p>
                      <a:pPr algn="ctr"/>
                      <a:r>
                        <a:rPr lang="en-US" dirty="0" smtClean="0"/>
                        <a:t>Word 2 </a:t>
                      </a:r>
                      <a:r>
                        <a:rPr lang="en-US" dirty="0" err="1" smtClean="0"/>
                        <a:t>Vec</a:t>
                      </a:r>
                      <a:endParaRPr lang="en-US" dirty="0" smtClean="0"/>
                    </a:p>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TF-IDF</a:t>
                      </a:r>
                    </a:p>
                    <a:p>
                      <a:pPr algn="ctr"/>
                      <a:r>
                        <a:rPr lang="en-US" dirty="0" smtClean="0"/>
                        <a:t>String</a:t>
                      </a:r>
                      <a:r>
                        <a:rPr lang="en-US" baseline="0" dirty="0" smtClean="0"/>
                        <a:t> distance calculation</a:t>
                      </a:r>
                    </a:p>
                    <a:p>
                      <a:pPr algn="ctr"/>
                      <a:r>
                        <a:rPr lang="en-US" baseline="0" dirty="0" smtClean="0"/>
                        <a:t>N-grams calculation</a:t>
                      </a:r>
                    </a:p>
                    <a:p>
                      <a:pPr algn="ctr"/>
                      <a:r>
                        <a:rPr lang="en-US" dirty="0" smtClean="0"/>
                        <a:t>Stop words removal</a:t>
                      </a:r>
                    </a:p>
                    <a:p>
                      <a:pPr algn="ctr"/>
                      <a:r>
                        <a:rPr lang="en-US" dirty="0" smtClean="0"/>
                        <a:t>Classification</a:t>
                      </a:r>
                      <a:endParaRPr lang="en-US" baseline="0" dirty="0" smtClean="0"/>
                    </a:p>
                    <a:p>
                      <a:pPr algn="ctr"/>
                      <a:r>
                        <a:rPr lang="en-US" dirty="0" smtClean="0"/>
                        <a:t>Regression</a:t>
                      </a:r>
                    </a:p>
                    <a:p>
                      <a:pPr algn="ctr"/>
                      <a:r>
                        <a:rPr lang="en-US" dirty="0" smtClean="0"/>
                        <a:t>Ensembles</a:t>
                      </a:r>
                    </a:p>
                    <a:p>
                      <a:pPr algn="ctr"/>
                      <a:r>
                        <a:rPr lang="en-US" dirty="0" smtClean="0"/>
                        <a:t>Train/Test</a:t>
                      </a:r>
                      <a:r>
                        <a:rPr lang="en-US" baseline="0" dirty="0" smtClean="0"/>
                        <a:t> &amp; Cross-Validation</a:t>
                      </a:r>
                    </a:p>
                    <a:p>
                      <a:pPr algn="ctr"/>
                      <a:r>
                        <a:rPr lang="en-US" dirty="0" smtClean="0"/>
                        <a:t>Grid Search</a:t>
                      </a:r>
                    </a:p>
                  </a:txBody>
                  <a:tcPr/>
                </a:tc>
              </a:tr>
            </a:tbl>
          </a:graphicData>
        </a:graphic>
      </p:graphicFrame>
    </p:spTree>
    <p:extLst>
      <p:ext uri="{BB962C8B-B14F-4D97-AF65-F5344CB8AC3E}">
        <p14:creationId xmlns:p14="http://schemas.microsoft.com/office/powerpoint/2010/main" val="65738916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292088" y="3166681"/>
            <a:ext cx="6579704" cy="1436491"/>
          </a:xfrm>
        </p:spPr>
        <p:txBody>
          <a:bodyPr>
            <a:normAutofit/>
          </a:bodyPr>
          <a:lstStyle/>
          <a:p>
            <a:pPr>
              <a:spcAft>
                <a:spcPts val="1200"/>
              </a:spcAft>
            </a:pPr>
            <a:r>
              <a:rPr lang="en-US" sz="1800" b="1" dirty="0" err="1" smtClean="0"/>
              <a:t>Claudiu</a:t>
            </a:r>
            <a:r>
              <a:rPr lang="en-US" sz="1800" b="1" dirty="0" smtClean="0"/>
              <a:t> </a:t>
            </a:r>
            <a:r>
              <a:rPr lang="en-US" sz="1800" b="1" dirty="0" err="1" smtClean="0"/>
              <a:t>Branzan</a:t>
            </a:r>
            <a:r>
              <a:rPr lang="en-US" sz="1800" b="1" dirty="0" smtClean="0"/>
              <a:t>			Alex Thomas			David </a:t>
            </a:r>
            <a:r>
              <a:rPr lang="en-US" sz="1800" b="1" dirty="0"/>
              <a:t>Talby</a:t>
            </a:r>
          </a:p>
          <a:p>
            <a:pPr>
              <a:spcAft>
                <a:spcPts val="1200"/>
              </a:spcAft>
            </a:pPr>
            <a:endParaRPr lang="en-US" sz="1800" dirty="0"/>
          </a:p>
        </p:txBody>
      </p:sp>
      <p:sp>
        <p:nvSpPr>
          <p:cNvPr id="4" name="Title 3"/>
          <p:cNvSpPr>
            <a:spLocks noGrp="1"/>
          </p:cNvSpPr>
          <p:nvPr>
            <p:ph type="title"/>
          </p:nvPr>
        </p:nvSpPr>
        <p:spPr>
          <a:xfrm>
            <a:off x="602303" y="671778"/>
            <a:ext cx="7902849" cy="1454333"/>
          </a:xfrm>
        </p:spPr>
        <p:txBody>
          <a:bodyPr>
            <a:normAutofit/>
          </a:bodyPr>
          <a:lstStyle/>
          <a:p>
            <a:pPr>
              <a:lnSpc>
                <a:spcPct val="150000"/>
              </a:lnSpc>
            </a:pPr>
            <a:r>
              <a:rPr lang="en-US" sz="2400" dirty="0" smtClean="0"/>
              <a:t>THANK YOU!</a:t>
            </a:r>
            <a:endParaRPr lang="en-US" sz="2400" dirty="0"/>
          </a:p>
        </p:txBody>
      </p:sp>
    </p:spTree>
    <p:extLst>
      <p:ext uri="{BB962C8B-B14F-4D97-AF65-F5344CB8AC3E}">
        <p14:creationId xmlns:p14="http://schemas.microsoft.com/office/powerpoint/2010/main" val="112173117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5"/>
          <p:cNvSpPr txBox="1">
            <a:spLocks/>
          </p:cNvSpPr>
          <p:nvPr/>
        </p:nvSpPr>
        <p:spPr>
          <a:xfrm>
            <a:off x="431800" y="241488"/>
            <a:ext cx="8269514" cy="812059"/>
          </a:xfrm>
          <a:prstGeom prst="rect">
            <a:avLst/>
          </a:prstGeom>
        </p:spPr>
        <p:txBody>
          <a:bodyPr vert="horz" lIns="0" tIns="0" rIns="0" bIns="0" rtlCol="0" anchor="ctr" anchorCtr="0">
            <a:normAutofit/>
          </a:bodyPr>
          <a:lstStyle>
            <a:lvl1pPr algn="l" defTabSz="457200" rtl="0" eaLnBrk="1" latinLnBrk="0" hangingPunct="1">
              <a:lnSpc>
                <a:spcPct val="90000"/>
              </a:lnSpc>
              <a:spcBef>
                <a:spcPct val="0"/>
              </a:spcBef>
              <a:buNone/>
              <a:defRPr lang="en-US" sz="2800" b="0" i="0" kern="1200" cap="all" spc="100">
                <a:solidFill>
                  <a:schemeClr val="accent5"/>
                </a:solidFill>
                <a:latin typeface="Calibri"/>
                <a:ea typeface="+mj-ea"/>
                <a:cs typeface="Calibri"/>
              </a:defRPr>
            </a:lvl1pPr>
          </a:lstStyle>
          <a:p>
            <a:pPr algn="ctr"/>
            <a:r>
              <a:rPr lang="en-US" dirty="0"/>
              <a:t>Natural language understanding at scale with </a:t>
            </a:r>
            <a:r>
              <a:rPr lang="en-US" dirty="0" err="1"/>
              <a:t>spaCy</a:t>
            </a:r>
            <a:r>
              <a:rPr lang="en-US" dirty="0"/>
              <a:t>, Spark NLP and </a:t>
            </a:r>
            <a:r>
              <a:rPr lang="en-US" dirty="0" err="1"/>
              <a:t>TensorFlow</a:t>
            </a:r>
            <a:endParaRPr lang="en-US" dirty="0"/>
          </a:p>
        </p:txBody>
      </p:sp>
      <p:sp>
        <p:nvSpPr>
          <p:cNvPr id="3" name="Content Placeholder 2"/>
          <p:cNvSpPr>
            <a:spLocks noGrp="1"/>
          </p:cNvSpPr>
          <p:nvPr>
            <p:ph idx="1"/>
          </p:nvPr>
        </p:nvSpPr>
        <p:spPr>
          <a:xfrm>
            <a:off x="183400" y="1198666"/>
            <a:ext cx="8766313" cy="3366879"/>
          </a:xfrm>
        </p:spPr>
        <p:txBody>
          <a:bodyPr>
            <a:noAutofit/>
          </a:bodyPr>
          <a:lstStyle/>
          <a:p>
            <a:pPr marL="0" indent="0">
              <a:spcBef>
                <a:spcPts val="1200"/>
              </a:spcBef>
              <a:spcAft>
                <a:spcPts val="1200"/>
              </a:spcAft>
              <a:buNone/>
            </a:pPr>
            <a:r>
              <a:rPr lang="en-US" sz="1400" dirty="0" smtClean="0">
                <a:latin typeface="Berlin Sans FB Demi" panose="020E0802020502020306" pitchFamily="34" charset="0"/>
              </a:rPr>
              <a:t>Please setup your laptop for the tutorial:</a:t>
            </a:r>
          </a:p>
          <a:p>
            <a:pPr marL="0" indent="0">
              <a:spcBef>
                <a:spcPts val="1200"/>
              </a:spcBef>
              <a:spcAft>
                <a:spcPts val="1200"/>
              </a:spcAft>
              <a:buNone/>
            </a:pPr>
            <a:r>
              <a:rPr lang="en-US" sz="1200" dirty="0" smtClean="0">
                <a:latin typeface="Berlin Sans FB Demi" panose="020E0802020502020306" pitchFamily="34" charset="0"/>
              </a:rPr>
              <a:t>1. Install Docker:  </a:t>
            </a:r>
            <a:r>
              <a:rPr lang="en-US" sz="900" dirty="0" smtClean="0">
                <a:latin typeface="Courier" charset="0"/>
                <a:ea typeface="Courier" charset="0"/>
                <a:cs typeface="Courier" charset="0"/>
              </a:rPr>
              <a:t>https://</a:t>
            </a:r>
            <a:r>
              <a:rPr lang="en-US" sz="900" dirty="0" err="1" smtClean="0">
                <a:latin typeface="Courier" charset="0"/>
                <a:ea typeface="Courier" charset="0"/>
                <a:cs typeface="Courier" charset="0"/>
              </a:rPr>
              <a:t>docs.docker.com</a:t>
            </a:r>
            <a:r>
              <a:rPr lang="en-US" sz="900" dirty="0" smtClean="0">
                <a:latin typeface="Courier" charset="0"/>
                <a:ea typeface="Courier" charset="0"/>
                <a:cs typeface="Courier" charset="0"/>
              </a:rPr>
              <a:t>/engine/installation/</a:t>
            </a:r>
            <a:r>
              <a:rPr lang="en-US" sz="1200" dirty="0" smtClean="0">
                <a:latin typeface="Berlin Sans FB Demi" panose="020E0802020502020306" pitchFamily="34" charset="0"/>
              </a:rPr>
              <a:t> </a:t>
            </a:r>
          </a:p>
          <a:p>
            <a:pPr marL="0" indent="0">
              <a:spcBef>
                <a:spcPts val="1200"/>
              </a:spcBef>
              <a:spcAft>
                <a:spcPts val="1200"/>
              </a:spcAft>
              <a:buNone/>
            </a:pPr>
            <a:r>
              <a:rPr lang="en-US" sz="1200" dirty="0" smtClean="0">
                <a:latin typeface="Berlin Sans FB Demi" panose="020E0802020502020306" pitchFamily="34" charset="0"/>
              </a:rPr>
              <a:t>2a. </a:t>
            </a:r>
            <a:r>
              <a:rPr lang="en-US" sz="1200" dirty="0" smtClean="0">
                <a:latin typeface="Berlin Sans FB Demi" panose="020E0802020502020306" pitchFamily="34" charset="0"/>
              </a:rPr>
              <a:t>Pull the image:  </a:t>
            </a:r>
            <a:r>
              <a:rPr lang="en-US" sz="900" dirty="0" err="1">
                <a:latin typeface="Courier" charset="0"/>
                <a:ea typeface="Courier" charset="0"/>
                <a:cs typeface="Courier" charset="0"/>
              </a:rPr>
              <a:t>docker</a:t>
            </a:r>
            <a:r>
              <a:rPr lang="en-US" sz="900" dirty="0">
                <a:latin typeface="Courier" charset="0"/>
                <a:ea typeface="Courier" charset="0"/>
                <a:cs typeface="Courier" charset="0"/>
              </a:rPr>
              <a:t> pull </a:t>
            </a:r>
            <a:r>
              <a:rPr lang="en-US" sz="900" dirty="0" err="1" smtClean="0">
                <a:latin typeface="Courier" charset="0"/>
                <a:ea typeface="Courier" charset="0"/>
                <a:cs typeface="Courier" charset="0"/>
              </a:rPr>
              <a:t>melcutz</a:t>
            </a:r>
            <a:r>
              <a:rPr lang="en-US" sz="900" dirty="0" smtClean="0">
                <a:latin typeface="Courier" charset="0"/>
                <a:ea typeface="Courier" charset="0"/>
                <a:cs typeface="Courier" charset="0"/>
              </a:rPr>
              <a:t>/</a:t>
            </a:r>
            <a:r>
              <a:rPr lang="en-US" sz="900" dirty="0" err="1" smtClean="0">
                <a:latin typeface="Courier" charset="0"/>
                <a:ea typeface="Courier" charset="0"/>
                <a:cs typeface="Courier" charset="0"/>
              </a:rPr>
              <a:t>nlu</a:t>
            </a:r>
            <a:r>
              <a:rPr lang="en-US" sz="900" dirty="0" smtClean="0">
                <a:latin typeface="Courier" charset="0"/>
                <a:ea typeface="Courier" charset="0"/>
                <a:cs typeface="Courier" charset="0"/>
              </a:rPr>
              <a:t>-demo</a:t>
            </a:r>
          </a:p>
          <a:p>
            <a:pPr marL="0" indent="0">
              <a:spcBef>
                <a:spcPts val="1200"/>
              </a:spcBef>
              <a:spcAft>
                <a:spcPts val="1200"/>
              </a:spcAft>
              <a:buNone/>
            </a:pPr>
            <a:r>
              <a:rPr lang="en-US" sz="1200" dirty="0" smtClean="0">
                <a:latin typeface="Berlin Sans FB Demi" panose="020E0802020502020306" pitchFamily="34" charset="0"/>
              </a:rPr>
              <a:t>2b. Or copy the image from the USB drive and run</a:t>
            </a:r>
            <a:r>
              <a:rPr lang="en-US" sz="900" dirty="0" smtClean="0">
                <a:latin typeface="Berlin Sans FB Demi" panose="020E0802020502020306" pitchFamily="34" charset="0"/>
              </a:rPr>
              <a:t>:</a:t>
            </a:r>
          </a:p>
          <a:p>
            <a:pPr marL="0" indent="0">
              <a:spcBef>
                <a:spcPts val="1200"/>
              </a:spcBef>
              <a:spcAft>
                <a:spcPts val="1200"/>
              </a:spcAft>
              <a:buNone/>
            </a:pPr>
            <a:r>
              <a:rPr lang="en-US" sz="900" dirty="0" smtClean="0">
                <a:latin typeface="Courier" charset="0"/>
                <a:ea typeface="Courier" charset="0"/>
                <a:cs typeface="Courier" charset="0"/>
              </a:rPr>
              <a:t>	</a:t>
            </a:r>
            <a:r>
              <a:rPr lang="en-US" sz="900" dirty="0" err="1" smtClean="0">
                <a:latin typeface="Courier" charset="0"/>
                <a:ea typeface="Courier" charset="0"/>
                <a:cs typeface="Courier" charset="0"/>
              </a:rPr>
              <a:t>docker</a:t>
            </a:r>
            <a:r>
              <a:rPr lang="en-US" sz="900" dirty="0" smtClean="0">
                <a:latin typeface="Courier" charset="0"/>
                <a:ea typeface="Courier" charset="0"/>
                <a:cs typeface="Courier" charset="0"/>
              </a:rPr>
              <a:t> load -</a:t>
            </a:r>
            <a:r>
              <a:rPr lang="en-US" sz="900" dirty="0" err="1" smtClean="0">
                <a:latin typeface="Courier" charset="0"/>
                <a:ea typeface="Courier" charset="0"/>
                <a:cs typeface="Courier" charset="0"/>
              </a:rPr>
              <a:t>i</a:t>
            </a:r>
            <a:r>
              <a:rPr lang="en-US" sz="900" dirty="0" smtClean="0">
                <a:latin typeface="Courier" charset="0"/>
                <a:ea typeface="Courier" charset="0"/>
                <a:cs typeface="Courier" charset="0"/>
              </a:rPr>
              <a:t> </a:t>
            </a:r>
            <a:r>
              <a:rPr lang="en-US" sz="900" dirty="0" err="1" smtClean="0">
                <a:latin typeface="Courier" charset="0"/>
                <a:ea typeface="Courier" charset="0"/>
                <a:cs typeface="Courier" charset="0"/>
              </a:rPr>
              <a:t>nlu-demo.docker</a:t>
            </a:r>
            <a:endParaRPr lang="en-US" sz="900" dirty="0">
              <a:latin typeface="Courier" charset="0"/>
              <a:ea typeface="Courier" charset="0"/>
              <a:cs typeface="Courier" charset="0"/>
            </a:endParaRPr>
          </a:p>
          <a:p>
            <a:pPr marL="0" indent="0">
              <a:spcBef>
                <a:spcPts val="1200"/>
              </a:spcBef>
              <a:spcAft>
                <a:spcPts val="1200"/>
              </a:spcAft>
              <a:buNone/>
            </a:pPr>
            <a:r>
              <a:rPr lang="en-US" sz="1200" dirty="0" smtClean="0">
                <a:latin typeface="Berlin Sans FB Demi" panose="020E0802020502020306" pitchFamily="34" charset="0"/>
              </a:rPr>
              <a:t>3. Run the image:  </a:t>
            </a:r>
            <a:endParaRPr lang="en-US" sz="1200" dirty="0" smtClean="0">
              <a:latin typeface="Berlin Sans FB Demi" panose="020E0802020502020306" pitchFamily="34" charset="0"/>
            </a:endParaRPr>
          </a:p>
          <a:p>
            <a:pPr marL="0" indent="0">
              <a:spcBef>
                <a:spcPts val="1200"/>
              </a:spcBef>
              <a:spcAft>
                <a:spcPts val="1200"/>
              </a:spcAft>
              <a:buNone/>
            </a:pPr>
            <a:r>
              <a:rPr lang="en-US" sz="900" dirty="0" smtClean="0">
                <a:latin typeface="Courier" charset="0"/>
                <a:ea typeface="Courier" charset="0"/>
                <a:cs typeface="Courier" charset="0"/>
              </a:rPr>
              <a:t>	</a:t>
            </a:r>
            <a:r>
              <a:rPr lang="en-US" sz="900" dirty="0" err="1" smtClean="0">
                <a:latin typeface="Courier" charset="0"/>
                <a:ea typeface="Courier" charset="0"/>
                <a:cs typeface="Courier" charset="0"/>
              </a:rPr>
              <a:t>docker</a:t>
            </a:r>
            <a:r>
              <a:rPr lang="en-US" sz="900" dirty="0" smtClean="0">
                <a:latin typeface="Courier" charset="0"/>
                <a:ea typeface="Courier" charset="0"/>
                <a:cs typeface="Courier" charset="0"/>
              </a:rPr>
              <a:t> </a:t>
            </a:r>
            <a:r>
              <a:rPr lang="en-US" sz="900" dirty="0">
                <a:latin typeface="Courier" charset="0"/>
                <a:ea typeface="Courier" charset="0"/>
                <a:cs typeface="Courier" charset="0"/>
              </a:rPr>
              <a:t>run </a:t>
            </a:r>
            <a:r>
              <a:rPr lang="en-US" sz="900" dirty="0" smtClean="0">
                <a:latin typeface="Courier" charset="0"/>
                <a:ea typeface="Courier" charset="0"/>
                <a:cs typeface="Courier" charset="0"/>
              </a:rPr>
              <a:t>-it --</a:t>
            </a:r>
            <a:r>
              <a:rPr lang="en-US" sz="900" dirty="0" err="1" smtClean="0">
                <a:latin typeface="Courier" charset="0"/>
                <a:ea typeface="Courier" charset="0"/>
                <a:cs typeface="Courier" charset="0"/>
              </a:rPr>
              <a:t>rm</a:t>
            </a:r>
            <a:r>
              <a:rPr lang="en-US" sz="900" dirty="0" smtClean="0">
                <a:latin typeface="Courier" charset="0"/>
                <a:ea typeface="Courier" charset="0"/>
                <a:cs typeface="Courier" charset="0"/>
              </a:rPr>
              <a:t> </a:t>
            </a:r>
            <a:r>
              <a:rPr lang="en-US" sz="900" dirty="0">
                <a:latin typeface="Courier" charset="0"/>
                <a:ea typeface="Courier" charset="0"/>
                <a:cs typeface="Courier" charset="0"/>
              </a:rPr>
              <a:t>-</a:t>
            </a:r>
            <a:r>
              <a:rPr lang="en-US" sz="900" dirty="0" smtClean="0">
                <a:latin typeface="Courier" charset="0"/>
                <a:ea typeface="Courier" charset="0"/>
                <a:cs typeface="Courier" charset="0"/>
              </a:rPr>
              <a:t>p </a:t>
            </a:r>
            <a:r>
              <a:rPr lang="en-US" sz="900" dirty="0">
                <a:latin typeface="Courier" charset="0"/>
                <a:ea typeface="Courier" charset="0"/>
                <a:cs typeface="Courier" charset="0"/>
              </a:rPr>
              <a:t>8888:8888 </a:t>
            </a:r>
            <a:r>
              <a:rPr lang="en-US" sz="900" dirty="0" smtClean="0">
                <a:latin typeface="Courier" charset="0"/>
                <a:ea typeface="Courier" charset="0"/>
                <a:cs typeface="Courier" charset="0"/>
              </a:rPr>
              <a:t> </a:t>
            </a:r>
            <a:r>
              <a:rPr lang="en-US" sz="900" dirty="0" err="1" smtClean="0">
                <a:latin typeface="Courier" charset="0"/>
                <a:ea typeface="Courier" charset="0"/>
                <a:cs typeface="Courier" charset="0"/>
              </a:rPr>
              <a:t>melcutz</a:t>
            </a:r>
            <a:r>
              <a:rPr lang="en-US" sz="900" dirty="0" smtClean="0">
                <a:latin typeface="Courier" charset="0"/>
                <a:ea typeface="Courier" charset="0"/>
                <a:cs typeface="Courier" charset="0"/>
              </a:rPr>
              <a:t>/</a:t>
            </a:r>
            <a:r>
              <a:rPr lang="en-US" sz="900" dirty="0" err="1" smtClean="0">
                <a:latin typeface="Courier" charset="0"/>
                <a:ea typeface="Courier" charset="0"/>
                <a:cs typeface="Courier" charset="0"/>
              </a:rPr>
              <a:t>nlu</a:t>
            </a:r>
            <a:r>
              <a:rPr lang="en-US" sz="900" dirty="0" smtClean="0">
                <a:latin typeface="Courier" charset="0"/>
                <a:ea typeface="Courier" charset="0"/>
                <a:cs typeface="Courier" charset="0"/>
              </a:rPr>
              <a:t>-demo</a:t>
            </a:r>
          </a:p>
          <a:p>
            <a:pPr marL="0" indent="0">
              <a:spcBef>
                <a:spcPts val="1200"/>
              </a:spcBef>
              <a:spcAft>
                <a:spcPts val="1200"/>
              </a:spcAft>
              <a:buNone/>
            </a:pPr>
            <a:r>
              <a:rPr lang="en-US" sz="900" dirty="0" smtClean="0">
                <a:latin typeface="Berlin Sans FB Demi" panose="020E0802020502020306" pitchFamily="34" charset="0"/>
              </a:rPr>
              <a:t>If you don’t want to install the </a:t>
            </a:r>
            <a:r>
              <a:rPr lang="en-US" sz="900" dirty="0">
                <a:latin typeface="Berlin Sans FB Demi" panose="020E0802020502020306" pitchFamily="34" charset="0"/>
              </a:rPr>
              <a:t>D</a:t>
            </a:r>
            <a:r>
              <a:rPr lang="en-US" sz="900" dirty="0" smtClean="0">
                <a:latin typeface="Berlin Sans FB Demi" panose="020E0802020502020306" pitchFamily="34" charset="0"/>
              </a:rPr>
              <a:t>ocker image you can follow along the notebooks at:</a:t>
            </a:r>
          </a:p>
          <a:p>
            <a:pPr marL="0" indent="0">
              <a:spcBef>
                <a:spcPts val="1200"/>
              </a:spcBef>
              <a:spcAft>
                <a:spcPts val="1200"/>
              </a:spcAft>
              <a:buNone/>
            </a:pPr>
            <a:r>
              <a:rPr lang="en-US" sz="900" dirty="0">
                <a:latin typeface="Berlin Sans FB Demi" panose="020E0802020502020306" pitchFamily="34" charset="0"/>
              </a:rPr>
              <a:t>	</a:t>
            </a:r>
            <a:r>
              <a:rPr lang="en-US" sz="900" dirty="0">
                <a:latin typeface="Berlin Sans FB Demi" panose="020E0802020502020306" pitchFamily="34" charset="0"/>
                <a:hlinkClick r:id="rId2"/>
              </a:rPr>
              <a:t>https://</a:t>
            </a:r>
            <a:r>
              <a:rPr lang="en-US" sz="900" dirty="0" smtClean="0">
                <a:latin typeface="Berlin Sans FB Demi" panose="020E0802020502020306" pitchFamily="34" charset="0"/>
                <a:hlinkClick r:id="rId2"/>
              </a:rPr>
              <a:t>github.com/melcutz/NLU_tutorial</a:t>
            </a:r>
            <a:r>
              <a:rPr lang="en-US" sz="900" dirty="0" smtClean="0">
                <a:latin typeface="Berlin Sans FB Demi" panose="020E0802020502020306" pitchFamily="34" charset="0"/>
              </a:rPr>
              <a:t> </a:t>
            </a:r>
            <a:endParaRPr lang="en-US" sz="900" dirty="0">
              <a:latin typeface="Berlin Sans FB Demi" panose="020E0802020502020306" pitchFamily="34" charset="0"/>
            </a:endParaRPr>
          </a:p>
          <a:p>
            <a:pPr marL="0" indent="0">
              <a:spcBef>
                <a:spcPts val="1200"/>
              </a:spcBef>
              <a:spcAft>
                <a:spcPts val="1200"/>
              </a:spcAft>
              <a:buNone/>
            </a:pPr>
            <a:endParaRPr lang="en-US" sz="500" dirty="0">
              <a:latin typeface="Courier" charset="0"/>
              <a:ea typeface="Courier" charset="0"/>
              <a:cs typeface="Courier" charset="0"/>
            </a:endParaRPr>
          </a:p>
        </p:txBody>
      </p:sp>
    </p:spTree>
    <p:extLst>
      <p:ext uri="{BB962C8B-B14F-4D97-AF65-F5344CB8AC3E}">
        <p14:creationId xmlns:p14="http://schemas.microsoft.com/office/powerpoint/2010/main" val="150238514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505" y="1546114"/>
            <a:ext cx="8289235" cy="2281608"/>
          </a:xfrm>
        </p:spPr>
        <p:txBody>
          <a:bodyPr>
            <a:normAutofit lnSpcReduction="10000"/>
          </a:bodyPr>
          <a:lstStyle/>
          <a:p>
            <a:pPr marL="0" indent="0">
              <a:lnSpc>
                <a:spcPct val="110000"/>
              </a:lnSpc>
              <a:spcBef>
                <a:spcPts val="1200"/>
              </a:spcBef>
              <a:buNone/>
            </a:pPr>
            <a:r>
              <a:rPr lang="en-US" sz="4400" dirty="0" smtClean="0"/>
              <a:t>Natural Language Understanding is an </a:t>
            </a:r>
            <a:r>
              <a:rPr lang="en-US" sz="4400" dirty="0" smtClean="0">
                <a:hlinkClick r:id="rId2"/>
              </a:rPr>
              <a:t>AI-Complete</a:t>
            </a:r>
            <a:r>
              <a:rPr lang="en-US" sz="4400" dirty="0" smtClean="0"/>
              <a:t> problem.</a:t>
            </a:r>
            <a:r>
              <a:rPr lang="en-US" sz="4400" dirty="0"/>
              <a:t/>
            </a:r>
            <a:br>
              <a:rPr lang="en-US" sz="4400" dirty="0"/>
            </a:br>
            <a:endParaRPr lang="en-US" sz="4400" dirty="0">
              <a:latin typeface="Berlin Sans FB Demi" panose="020E0802020502020306" pitchFamily="34" charset="0"/>
            </a:endParaRPr>
          </a:p>
        </p:txBody>
      </p:sp>
    </p:spTree>
    <p:extLst>
      <p:ext uri="{BB962C8B-B14F-4D97-AF65-F5344CB8AC3E}">
        <p14:creationId xmlns:p14="http://schemas.microsoft.com/office/powerpoint/2010/main" val="57393150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31"/>
          <p:cNvSpPr txBox="1">
            <a:spLocks noGrp="1"/>
          </p:cNvSpPr>
          <p:nvPr>
            <p:ph type="title"/>
          </p:nvPr>
        </p:nvSpPr>
        <p:spPr>
          <a:xfrm>
            <a:off x="457200" y="154865"/>
            <a:ext cx="8229600" cy="779317"/>
          </a:xfrm>
          <a:prstGeom prst="rect">
            <a:avLst/>
          </a:prstGeom>
          <a:noFill/>
          <a:ln>
            <a:noFill/>
          </a:ln>
        </p:spPr>
        <p:txBody>
          <a:bodyPr wrap="square" lIns="0" tIns="0" rIns="0" bIns="0" anchor="ctr" anchorCtr="0">
            <a:noAutofit/>
          </a:bodyPr>
          <a:lstStyle/>
          <a:p>
            <a:pPr marL="0" marR="0" lvl="0" indent="0" algn="ctr" rtl="0">
              <a:lnSpc>
                <a:spcPct val="90000"/>
              </a:lnSpc>
              <a:spcBef>
                <a:spcPts val="0"/>
              </a:spcBef>
              <a:buClr>
                <a:schemeClr val="accent5"/>
              </a:buClr>
              <a:buSzPct val="25000"/>
              <a:buFont typeface="Calibri"/>
              <a:buNone/>
            </a:pPr>
            <a:r>
              <a:rPr lang="en-US" sz="2800" b="0" i="0" u="none" strike="noStrike" cap="none" dirty="0">
                <a:solidFill>
                  <a:schemeClr val="accent5"/>
                </a:solidFill>
                <a:latin typeface="Calibri"/>
                <a:ea typeface="Calibri"/>
                <a:cs typeface="Calibri"/>
                <a:sym typeface="Calibri"/>
              </a:rPr>
              <a:t>AT THE BEGINNING, THERE WAS SEARCH</a:t>
            </a:r>
          </a:p>
        </p:txBody>
      </p:sp>
      <p:pic>
        <p:nvPicPr>
          <p:cNvPr id="5" name="Shape 532"/>
          <p:cNvPicPr preferRelativeResize="0"/>
          <p:nvPr/>
        </p:nvPicPr>
        <p:blipFill rotWithShape="1">
          <a:blip r:embed="rId2">
            <a:alphaModFix/>
          </a:blip>
          <a:srcRect/>
          <a:stretch/>
        </p:blipFill>
        <p:spPr>
          <a:xfrm>
            <a:off x="594822" y="1030798"/>
            <a:ext cx="4011468" cy="3464685"/>
          </a:xfrm>
          <a:prstGeom prst="rect">
            <a:avLst/>
          </a:prstGeom>
          <a:noFill/>
          <a:ln>
            <a:noFill/>
          </a:ln>
        </p:spPr>
      </p:pic>
      <p:pic>
        <p:nvPicPr>
          <p:cNvPr id="6" name="Shape 533"/>
          <p:cNvPicPr preferRelativeResize="0"/>
          <p:nvPr/>
        </p:nvPicPr>
        <p:blipFill rotWithShape="1">
          <a:blip r:embed="rId3">
            <a:alphaModFix/>
          </a:blip>
          <a:srcRect/>
          <a:stretch/>
        </p:blipFill>
        <p:spPr>
          <a:xfrm>
            <a:off x="5011916" y="1034730"/>
            <a:ext cx="3431896" cy="1977033"/>
          </a:xfrm>
          <a:prstGeom prst="rect">
            <a:avLst/>
          </a:prstGeom>
          <a:noFill/>
          <a:ln>
            <a:noFill/>
          </a:ln>
        </p:spPr>
      </p:pic>
      <p:sp>
        <p:nvSpPr>
          <p:cNvPr id="7" name="Shape 534"/>
          <p:cNvSpPr txBox="1"/>
          <p:nvPr/>
        </p:nvSpPr>
        <p:spPr>
          <a:xfrm>
            <a:off x="5077157" y="3018155"/>
            <a:ext cx="3875009" cy="1477328"/>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800">
                <a:solidFill>
                  <a:srgbClr val="0D1B1C"/>
                </a:solidFill>
                <a:latin typeface="Calibri"/>
                <a:ea typeface="Calibri"/>
                <a:cs typeface="Calibri"/>
                <a:sym typeface="Calibri"/>
              </a:rPr>
              <a:t>Scalable &amp; robust Indexing pipeline</a:t>
            </a:r>
          </a:p>
          <a:p>
            <a:pPr marL="0" marR="0" lvl="0" indent="0" algn="l" rtl="0">
              <a:spcBef>
                <a:spcPts val="0"/>
              </a:spcBef>
              <a:buSzPct val="25000"/>
              <a:buNone/>
            </a:pPr>
            <a:r>
              <a:rPr lang="en-US" sz="1800">
                <a:solidFill>
                  <a:srgbClr val="0D1B1C"/>
                </a:solidFill>
                <a:latin typeface="Calibri"/>
                <a:ea typeface="Calibri"/>
                <a:cs typeface="Calibri"/>
                <a:sym typeface="Calibri"/>
              </a:rPr>
              <a:t>Tokenizers &amp; analyzers</a:t>
            </a:r>
          </a:p>
          <a:p>
            <a:pPr marL="0" marR="0" lvl="0" indent="0" algn="l" rtl="0">
              <a:spcBef>
                <a:spcPts val="0"/>
              </a:spcBef>
              <a:buSzPct val="25000"/>
              <a:buNone/>
            </a:pPr>
            <a:r>
              <a:rPr lang="en-US" sz="1800">
                <a:solidFill>
                  <a:srgbClr val="0D1B1C"/>
                </a:solidFill>
                <a:latin typeface="Calibri"/>
                <a:ea typeface="Calibri"/>
                <a:cs typeface="Calibri"/>
                <a:sym typeface="Calibri"/>
              </a:rPr>
              <a:t>Synonyms, spellers &amp; Auto-suggest</a:t>
            </a:r>
          </a:p>
          <a:p>
            <a:pPr marL="0" marR="0" lvl="0" indent="0" algn="l" rtl="0">
              <a:spcBef>
                <a:spcPts val="0"/>
              </a:spcBef>
              <a:buSzPct val="25000"/>
              <a:buNone/>
            </a:pPr>
            <a:r>
              <a:rPr lang="en-US" sz="1800">
                <a:solidFill>
                  <a:srgbClr val="0D1B1C"/>
                </a:solidFill>
                <a:latin typeface="Calibri"/>
                <a:ea typeface="Calibri"/>
                <a:cs typeface="Calibri"/>
                <a:sym typeface="Calibri"/>
              </a:rPr>
              <a:t>File formats &amp; header boosting</a:t>
            </a:r>
          </a:p>
          <a:p>
            <a:pPr marL="0" marR="0" lvl="0" indent="0" algn="l" rtl="0">
              <a:spcBef>
                <a:spcPts val="0"/>
              </a:spcBef>
              <a:buSzPct val="25000"/>
              <a:buNone/>
            </a:pPr>
            <a:r>
              <a:rPr lang="en-US" sz="1800">
                <a:solidFill>
                  <a:srgbClr val="0D1B1C"/>
                </a:solidFill>
                <a:latin typeface="Calibri"/>
                <a:ea typeface="Calibri"/>
                <a:cs typeface="Calibri"/>
                <a:sym typeface="Calibri"/>
              </a:rPr>
              <a:t>Rankers, link &amp; reputation boosting</a:t>
            </a:r>
          </a:p>
        </p:txBody>
      </p:sp>
    </p:spTree>
    <p:extLst>
      <p:ext uri="{BB962C8B-B14F-4D97-AF65-F5344CB8AC3E}">
        <p14:creationId xmlns:p14="http://schemas.microsoft.com/office/powerpoint/2010/main" val="115467363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548"/>
          <p:cNvSpPr txBox="1">
            <a:spLocks noGrp="1"/>
          </p:cNvSpPr>
          <p:nvPr>
            <p:ph type="title"/>
          </p:nvPr>
        </p:nvSpPr>
        <p:spPr>
          <a:xfrm>
            <a:off x="457200" y="154865"/>
            <a:ext cx="8229600" cy="779317"/>
          </a:xfrm>
          <a:prstGeom prst="rect">
            <a:avLst/>
          </a:prstGeom>
          <a:noFill/>
          <a:ln>
            <a:noFill/>
          </a:ln>
        </p:spPr>
        <p:txBody>
          <a:bodyPr wrap="square" lIns="0" tIns="0" rIns="0" bIns="0" anchor="ctr" anchorCtr="0">
            <a:noAutofit/>
          </a:bodyPr>
          <a:lstStyle/>
          <a:p>
            <a:pPr marL="0" marR="0" lvl="0" indent="0" algn="ctr" rtl="0">
              <a:lnSpc>
                <a:spcPct val="90000"/>
              </a:lnSpc>
              <a:spcBef>
                <a:spcPts val="0"/>
              </a:spcBef>
              <a:buClr>
                <a:schemeClr val="accent5"/>
              </a:buClr>
              <a:buSzPct val="25000"/>
              <a:buFont typeface="Calibri"/>
              <a:buNone/>
            </a:pPr>
            <a:r>
              <a:rPr lang="en-US" sz="2800" b="0" i="0" u="none" strike="noStrike" cap="none" dirty="0" smtClean="0">
                <a:solidFill>
                  <a:schemeClr val="accent5"/>
                </a:solidFill>
                <a:latin typeface="Calibri"/>
                <a:ea typeface="Calibri"/>
                <a:cs typeface="Calibri"/>
                <a:sym typeface="Calibri"/>
              </a:rPr>
              <a:t>THEN</a:t>
            </a:r>
            <a:r>
              <a:rPr lang="en-US" sz="2800" b="0" i="0" u="none" strike="noStrike" cap="none" dirty="0">
                <a:solidFill>
                  <a:schemeClr val="accent5"/>
                </a:solidFill>
                <a:latin typeface="Calibri"/>
                <a:ea typeface="Calibri"/>
                <a:cs typeface="Calibri"/>
                <a:sym typeface="Calibri"/>
              </a:rPr>
              <a:t>, YOU NEED TO UNDERSTAND LANGUAGE</a:t>
            </a:r>
          </a:p>
        </p:txBody>
      </p:sp>
      <p:graphicFrame>
        <p:nvGraphicFramePr>
          <p:cNvPr id="11" name="Shape 549"/>
          <p:cNvGraphicFramePr/>
          <p:nvPr>
            <p:extLst>
              <p:ext uri="{D42A27DB-BD31-4B8C-83A1-F6EECF244321}">
                <p14:modId xmlns:p14="http://schemas.microsoft.com/office/powerpoint/2010/main" val="542017590"/>
              </p:ext>
            </p:extLst>
          </p:nvPr>
        </p:nvGraphicFramePr>
        <p:xfrm>
          <a:off x="473873" y="1134396"/>
          <a:ext cx="8082100" cy="2819850"/>
        </p:xfrm>
        <a:graphic>
          <a:graphicData uri="http://schemas.openxmlformats.org/drawingml/2006/table">
            <a:tbl>
              <a:tblPr firstRow="1" bandRow="1">
                <a:noFill/>
              </a:tblPr>
              <a:tblGrid>
                <a:gridCol w="6526150"/>
                <a:gridCol w="1555950"/>
              </a:tblGrid>
              <a:tr h="469975">
                <a:tc>
                  <a:txBody>
                    <a:bodyPr/>
                    <a:lstStyle/>
                    <a:p>
                      <a:pPr marL="0" marR="0" lvl="0" indent="0" algn="l" rtl="0">
                        <a:spcBef>
                          <a:spcPts val="0"/>
                        </a:spcBef>
                        <a:buSzPct val="25000"/>
                        <a:buNone/>
                      </a:pPr>
                      <a:r>
                        <a:rPr lang="en-US" sz="1600" b="0" u="none" strike="noStrike" cap="none" dirty="0">
                          <a:latin typeface="Consolas"/>
                          <a:ea typeface="Consolas"/>
                          <a:cs typeface="Consolas"/>
                          <a:sym typeface="Consolas"/>
                        </a:rPr>
                        <a:t>Prescribing sick days due to diagnosis of influenza.</a:t>
                      </a:r>
                    </a:p>
                  </a:txBody>
                  <a:tcPr marL="91450" marR="91450" marT="45725" marB="45725" anchor="ctr"/>
                </a:tc>
                <a:tc>
                  <a:txBody>
                    <a:bodyPr/>
                    <a:lstStyle/>
                    <a:p>
                      <a:pPr marL="0" marR="0" lvl="0" indent="0" algn="ctr" rtl="0">
                        <a:spcBef>
                          <a:spcPts val="0"/>
                        </a:spcBef>
                        <a:buSzPct val="25000"/>
                        <a:buNone/>
                      </a:pPr>
                      <a:r>
                        <a:rPr lang="en-US" sz="1800" b="0" i="1">
                          <a:solidFill>
                            <a:srgbClr val="7F7F7F"/>
                          </a:solidFill>
                        </a:rPr>
                        <a:t>Positive</a:t>
                      </a:r>
                    </a:p>
                  </a:txBody>
                  <a:tcPr marL="91450" marR="91450" marT="45725" marB="45725" anchor="ctr"/>
                </a:tc>
              </a:tr>
              <a:tr h="469975">
                <a:tc>
                  <a:txBody>
                    <a:bodyPr/>
                    <a:lstStyle/>
                    <a:p>
                      <a:pPr marL="0" marR="0" lvl="0" indent="0" algn="l" rtl="0">
                        <a:spcBef>
                          <a:spcPts val="0"/>
                        </a:spcBef>
                        <a:buSzPct val="25000"/>
                        <a:buNone/>
                      </a:pPr>
                      <a:r>
                        <a:rPr lang="en-US" sz="1600" dirty="0">
                          <a:latin typeface="Consolas"/>
                          <a:ea typeface="Consolas"/>
                          <a:cs typeface="Consolas"/>
                          <a:sym typeface="Consolas"/>
                        </a:rPr>
                        <a:t>Jane complains about flu-like symptoms.</a:t>
                      </a:r>
                    </a:p>
                  </a:txBody>
                  <a:tcPr marL="91450" marR="91450" marT="45725" marB="45725" anchor="ctr"/>
                </a:tc>
                <a:tc>
                  <a:txBody>
                    <a:bodyPr/>
                    <a:lstStyle/>
                    <a:p>
                      <a:pPr marL="0" marR="0" lvl="0" indent="0" algn="ctr" rtl="0">
                        <a:spcBef>
                          <a:spcPts val="0"/>
                        </a:spcBef>
                        <a:buSzPct val="25000"/>
                        <a:buNone/>
                      </a:pPr>
                      <a:r>
                        <a:rPr lang="en-US" sz="1800" i="1" dirty="0">
                          <a:solidFill>
                            <a:srgbClr val="7F7F7F"/>
                          </a:solidFill>
                        </a:rPr>
                        <a:t>Speculative</a:t>
                      </a:r>
                    </a:p>
                  </a:txBody>
                  <a:tcPr marL="91450" marR="91450" marT="45725" marB="45725" anchor="ctr"/>
                </a:tc>
              </a:tr>
              <a:tr h="469975">
                <a:tc>
                  <a:txBody>
                    <a:bodyPr/>
                    <a:lstStyle/>
                    <a:p>
                      <a:pPr marL="0" marR="0" lvl="0" indent="0" algn="l" rtl="0">
                        <a:spcBef>
                          <a:spcPts val="0"/>
                        </a:spcBef>
                        <a:buSzPct val="25000"/>
                        <a:buNone/>
                      </a:pPr>
                      <a:r>
                        <a:rPr lang="en-US" sz="1600" dirty="0">
                          <a:latin typeface="Consolas"/>
                          <a:ea typeface="Consolas"/>
                          <a:cs typeface="Consolas"/>
                          <a:sym typeface="Consolas"/>
                        </a:rPr>
                        <a:t>Jane’s RIDT came back </a:t>
                      </a:r>
                      <a:r>
                        <a:rPr lang="en-US" sz="1600" dirty="0" smtClean="0">
                          <a:latin typeface="Consolas"/>
                          <a:ea typeface="Consolas"/>
                          <a:cs typeface="Consolas"/>
                          <a:sym typeface="Consolas"/>
                        </a:rPr>
                        <a:t>clean.</a:t>
                      </a:r>
                      <a:endParaRPr lang="en-US" sz="1600" dirty="0">
                        <a:latin typeface="Consolas"/>
                        <a:ea typeface="Consolas"/>
                        <a:cs typeface="Consolas"/>
                        <a:sym typeface="Consolas"/>
                      </a:endParaRPr>
                    </a:p>
                  </a:txBody>
                  <a:tcPr marL="91450" marR="91450" marT="45725" marB="45725" anchor="ctr"/>
                </a:tc>
                <a:tc>
                  <a:txBody>
                    <a:bodyPr/>
                    <a:lstStyle/>
                    <a:p>
                      <a:pPr marL="0" marR="0" lvl="0" indent="0" algn="ctr" rtl="0">
                        <a:spcBef>
                          <a:spcPts val="0"/>
                        </a:spcBef>
                        <a:buSzPct val="25000"/>
                        <a:buNone/>
                      </a:pPr>
                      <a:r>
                        <a:rPr lang="en-US" sz="1800" i="1">
                          <a:solidFill>
                            <a:srgbClr val="7F7F7F"/>
                          </a:solidFill>
                        </a:rPr>
                        <a:t>Negative</a:t>
                      </a:r>
                    </a:p>
                  </a:txBody>
                  <a:tcPr marL="91450" marR="91450" marT="45725" marB="45725" anchor="ctr"/>
                </a:tc>
              </a:tr>
              <a:tr h="469975">
                <a:tc>
                  <a:txBody>
                    <a:bodyPr/>
                    <a:lstStyle/>
                    <a:p>
                      <a:pPr marL="0" marR="0" lvl="0" indent="0" algn="l" rtl="0">
                        <a:spcBef>
                          <a:spcPts val="0"/>
                        </a:spcBef>
                        <a:buSzPct val="25000"/>
                        <a:buNone/>
                      </a:pPr>
                      <a:r>
                        <a:rPr lang="en-US" sz="1600" dirty="0">
                          <a:latin typeface="Consolas"/>
                          <a:ea typeface="Consolas"/>
                          <a:cs typeface="Consolas"/>
                          <a:sym typeface="Consolas"/>
                        </a:rPr>
                        <a:t>Jane is at </a:t>
                      </a:r>
                      <a:r>
                        <a:rPr lang="en-US" sz="1600" dirty="0" smtClean="0">
                          <a:latin typeface="Consolas"/>
                          <a:ea typeface="Consolas"/>
                          <a:cs typeface="Consolas"/>
                          <a:sym typeface="Consolas"/>
                        </a:rPr>
                        <a:t>risk </a:t>
                      </a:r>
                      <a:r>
                        <a:rPr lang="en-US" sz="1600" dirty="0">
                          <a:latin typeface="Consolas"/>
                          <a:ea typeface="Consolas"/>
                          <a:cs typeface="Consolas"/>
                          <a:sym typeface="Consolas"/>
                        </a:rPr>
                        <a:t>for flu if she’s not vaccinated.</a:t>
                      </a:r>
                    </a:p>
                  </a:txBody>
                  <a:tcPr marL="91450" marR="91450" marT="45725" marB="45725" anchor="ctr"/>
                </a:tc>
                <a:tc>
                  <a:txBody>
                    <a:bodyPr/>
                    <a:lstStyle/>
                    <a:p>
                      <a:pPr marL="0" marR="0" lvl="0" indent="0" algn="ctr" rtl="0">
                        <a:spcBef>
                          <a:spcPts val="0"/>
                        </a:spcBef>
                        <a:buSzPct val="25000"/>
                        <a:buNone/>
                      </a:pPr>
                      <a:r>
                        <a:rPr lang="en-US" sz="1800" i="1" dirty="0">
                          <a:solidFill>
                            <a:srgbClr val="7F7F7F"/>
                          </a:solidFill>
                        </a:rPr>
                        <a:t>Conditional</a:t>
                      </a:r>
                    </a:p>
                  </a:txBody>
                  <a:tcPr marL="91450" marR="91450" marT="45725" marB="45725" anchor="ctr"/>
                </a:tc>
              </a:tr>
              <a:tr h="469975">
                <a:tc>
                  <a:txBody>
                    <a:bodyPr/>
                    <a:lstStyle/>
                    <a:p>
                      <a:pPr marL="0" marR="0" lvl="0" indent="0" algn="l" rtl="0">
                        <a:spcBef>
                          <a:spcPts val="0"/>
                        </a:spcBef>
                        <a:buSzPct val="25000"/>
                        <a:buNone/>
                      </a:pPr>
                      <a:r>
                        <a:rPr lang="en-US" sz="1600" dirty="0">
                          <a:latin typeface="Consolas"/>
                          <a:ea typeface="Consolas"/>
                          <a:cs typeface="Consolas"/>
                          <a:sym typeface="Consolas"/>
                        </a:rPr>
                        <a:t>Jane’s older brother had the flu last month.</a:t>
                      </a:r>
                    </a:p>
                  </a:txBody>
                  <a:tcPr marL="91450" marR="91450" marT="45725" marB="45725" anchor="ctr"/>
                </a:tc>
                <a:tc>
                  <a:txBody>
                    <a:bodyPr/>
                    <a:lstStyle/>
                    <a:p>
                      <a:pPr marL="0" marR="0" lvl="0" indent="0" algn="ctr" rtl="0">
                        <a:spcBef>
                          <a:spcPts val="0"/>
                        </a:spcBef>
                        <a:buSzPct val="25000"/>
                        <a:buNone/>
                      </a:pPr>
                      <a:r>
                        <a:rPr lang="en-US" sz="1800" i="1">
                          <a:solidFill>
                            <a:srgbClr val="7F7F7F"/>
                          </a:solidFill>
                        </a:rPr>
                        <a:t>Family history</a:t>
                      </a:r>
                    </a:p>
                  </a:txBody>
                  <a:tcPr marL="91450" marR="91450" marT="45725" marB="45725" anchor="ctr"/>
                </a:tc>
              </a:tr>
              <a:tr h="469975">
                <a:tc>
                  <a:txBody>
                    <a:bodyPr/>
                    <a:lstStyle/>
                    <a:p>
                      <a:pPr marL="0" marR="0" lvl="0" indent="0" algn="l" rtl="0">
                        <a:spcBef>
                          <a:spcPts val="0"/>
                        </a:spcBef>
                        <a:buSzPct val="25000"/>
                        <a:buNone/>
                      </a:pPr>
                      <a:r>
                        <a:rPr lang="en-US" sz="1600" dirty="0">
                          <a:latin typeface="Consolas"/>
                          <a:ea typeface="Consolas"/>
                          <a:cs typeface="Consolas"/>
                          <a:sym typeface="Consolas"/>
                        </a:rPr>
                        <a:t>Jane had a severe case of flu last year.</a:t>
                      </a:r>
                    </a:p>
                  </a:txBody>
                  <a:tcPr marL="91450" marR="91450" marT="45725" marB="45725" anchor="ctr"/>
                </a:tc>
                <a:tc>
                  <a:txBody>
                    <a:bodyPr/>
                    <a:lstStyle/>
                    <a:p>
                      <a:pPr marL="0" marR="0" lvl="0" indent="0" algn="ctr" rtl="0">
                        <a:spcBef>
                          <a:spcPts val="0"/>
                        </a:spcBef>
                        <a:buSzPct val="25000"/>
                        <a:buNone/>
                      </a:pPr>
                      <a:r>
                        <a:rPr lang="en-US" sz="1800" i="1" dirty="0">
                          <a:solidFill>
                            <a:srgbClr val="7F7F7F"/>
                          </a:solidFill>
                        </a:rPr>
                        <a:t>Patient history</a:t>
                      </a:r>
                    </a:p>
                  </a:txBody>
                  <a:tcPr marL="91450" marR="91450" marT="45725" marB="45725" anchor="ctr"/>
                </a:tc>
              </a:tr>
            </a:tbl>
          </a:graphicData>
        </a:graphic>
      </p:graphicFrame>
      <p:sp>
        <p:nvSpPr>
          <p:cNvPr id="5" name="TextBox 4"/>
          <p:cNvSpPr txBox="1"/>
          <p:nvPr/>
        </p:nvSpPr>
        <p:spPr>
          <a:xfrm>
            <a:off x="473873" y="4412972"/>
            <a:ext cx="8082100" cy="369332"/>
          </a:xfrm>
          <a:prstGeom prst="rect">
            <a:avLst/>
          </a:prstGeom>
          <a:noFill/>
        </p:spPr>
        <p:txBody>
          <a:bodyPr wrap="square" rtlCol="0">
            <a:spAutoFit/>
          </a:bodyPr>
          <a:lstStyle/>
          <a:p>
            <a:r>
              <a:rPr lang="en-US" dirty="0" smtClean="0"/>
              <a:t>Parts of Speech • Dependency Parsing • </a:t>
            </a:r>
            <a:r>
              <a:rPr lang="en-US" dirty="0" err="1" smtClean="0"/>
              <a:t>Coreference</a:t>
            </a:r>
            <a:r>
              <a:rPr lang="en-US" dirty="0" smtClean="0"/>
              <a:t> Resolution • Entity Recognition</a:t>
            </a:r>
            <a:endParaRPr lang="en-US" dirty="0"/>
          </a:p>
        </p:txBody>
      </p:sp>
    </p:spTree>
    <p:extLst>
      <p:ext uri="{BB962C8B-B14F-4D97-AF65-F5344CB8AC3E}">
        <p14:creationId xmlns:p14="http://schemas.microsoft.com/office/powerpoint/2010/main" val="47442739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What makes language hard</a:t>
            </a:r>
            <a:endParaRPr lang="en-US" dirty="0"/>
          </a:p>
        </p:txBody>
      </p:sp>
      <p:sp>
        <p:nvSpPr>
          <p:cNvPr id="2" name="Content Placeholder 1"/>
          <p:cNvSpPr>
            <a:spLocks noGrp="1"/>
          </p:cNvSpPr>
          <p:nvPr>
            <p:ph idx="1"/>
          </p:nvPr>
        </p:nvSpPr>
        <p:spPr>
          <a:xfrm>
            <a:off x="218661" y="999875"/>
            <a:ext cx="8796129" cy="4059142"/>
          </a:xfrm>
        </p:spPr>
        <p:txBody>
          <a:bodyPr>
            <a:normAutofit fontScale="92500" lnSpcReduction="10000"/>
          </a:bodyPr>
          <a:lstStyle/>
          <a:p>
            <a:r>
              <a:rPr lang="en-US" sz="2400" b="1" dirty="0" smtClean="0"/>
              <a:t>Nuanced</a:t>
            </a:r>
            <a:endParaRPr lang="en-US" b="1" dirty="0" smtClean="0"/>
          </a:p>
          <a:p>
            <a:pPr lvl="1"/>
            <a:r>
              <a:rPr lang="en-US" dirty="0" smtClean="0"/>
              <a:t>Sure / I agree / Absolutely! / Whatever / Yes sir / Just to see you smile ❤️</a:t>
            </a:r>
          </a:p>
          <a:p>
            <a:r>
              <a:rPr lang="en-US" sz="2400" b="1" dirty="0"/>
              <a:t>Fuzzy</a:t>
            </a:r>
          </a:p>
          <a:p>
            <a:pPr lvl="1"/>
            <a:r>
              <a:rPr lang="en-US" dirty="0" smtClean="0"/>
              <a:t>Blue, New, Tall, Child, Tell, Do</a:t>
            </a:r>
          </a:p>
          <a:p>
            <a:r>
              <a:rPr lang="en-US" sz="2400" b="1" dirty="0"/>
              <a:t>Contextual</a:t>
            </a:r>
          </a:p>
          <a:p>
            <a:pPr lvl="1"/>
            <a:r>
              <a:rPr lang="en-US" dirty="0" smtClean="0"/>
              <a:t>“Patient denies alcohol abuse”</a:t>
            </a:r>
          </a:p>
          <a:p>
            <a:r>
              <a:rPr lang="en-US" sz="2400" b="1" dirty="0"/>
              <a:t>Medium specific</a:t>
            </a:r>
          </a:p>
          <a:p>
            <a:pPr lvl="1"/>
            <a:r>
              <a:rPr lang="en-US" dirty="0"/>
              <a:t>“SGTM c u in </a:t>
            </a:r>
            <a:r>
              <a:rPr lang="en-US" dirty="0" smtClean="0"/>
              <a:t>15”</a:t>
            </a:r>
            <a:endParaRPr lang="en-US" dirty="0"/>
          </a:p>
          <a:p>
            <a:r>
              <a:rPr lang="en-US" sz="2400" b="1" dirty="0" smtClean="0"/>
              <a:t>Domain </a:t>
            </a:r>
            <a:r>
              <a:rPr lang="en-US" sz="2400" b="1" dirty="0"/>
              <a:t>specific</a:t>
            </a:r>
          </a:p>
          <a:p>
            <a:pPr lvl="1"/>
            <a:r>
              <a:rPr lang="en-US" i="1" dirty="0"/>
              <a:t>All forward-looking statements included in this document are based on information available to us on the date hereof, and we assume no obligation to revise or publicly release any revision to any such forward-looking statement, except as may otherwise be required by law</a:t>
            </a:r>
            <a:r>
              <a:rPr lang="en-US" i="1" dirty="0" smtClean="0"/>
              <a:t>.</a:t>
            </a:r>
            <a:endParaRPr lang="en-US" dirty="0" smtClean="0"/>
          </a:p>
        </p:txBody>
      </p:sp>
    </p:spTree>
    <p:extLst>
      <p:ext uri="{BB962C8B-B14F-4D97-AF65-F5344CB8AC3E}">
        <p14:creationId xmlns:p14="http://schemas.microsoft.com/office/powerpoint/2010/main" val="88633225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7261" y="45536"/>
            <a:ext cx="8229600" cy="779318"/>
          </a:xfrm>
        </p:spPr>
        <p:txBody>
          <a:bodyPr/>
          <a:lstStyle/>
          <a:p>
            <a:pPr algn="ctr"/>
            <a:r>
              <a:rPr lang="en-US" dirty="0" smtClean="0"/>
              <a:t>Use cases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696360155"/>
              </p:ext>
            </p:extLst>
          </p:nvPr>
        </p:nvGraphicFramePr>
        <p:xfrm>
          <a:off x="417444" y="847868"/>
          <a:ext cx="8060634" cy="4042182"/>
        </p:xfrm>
        <a:graphic>
          <a:graphicData uri="http://schemas.openxmlformats.org/drawingml/2006/table">
            <a:tbl>
              <a:tblPr firstRow="1" bandRow="1">
                <a:tableStyleId>{C083E6E3-FA7D-4D7B-A595-EF9225AFEA82}</a:tableStyleId>
              </a:tblPr>
              <a:tblGrid>
                <a:gridCol w="1759226"/>
                <a:gridCol w="3150704"/>
                <a:gridCol w="3150704"/>
              </a:tblGrid>
              <a:tr h="673697">
                <a:tc>
                  <a:txBody>
                    <a:bodyPr/>
                    <a:lstStyle/>
                    <a:p>
                      <a:endParaRPr lang="en-US" dirty="0"/>
                    </a:p>
                  </a:txBody>
                  <a:tcPr/>
                </a:tc>
                <a:tc>
                  <a:txBody>
                    <a:bodyPr/>
                    <a:lstStyle/>
                    <a:p>
                      <a:pPr algn="ctr"/>
                      <a:r>
                        <a:rPr lang="en-US" dirty="0" smtClean="0"/>
                        <a:t>Get by with rules, search,</a:t>
                      </a:r>
                      <a:r>
                        <a:rPr lang="en-US" baseline="0" dirty="0" smtClean="0"/>
                        <a:t> </a:t>
                      </a:r>
                      <a:r>
                        <a:rPr lang="en-US" baseline="0" dirty="0" err="1" smtClean="0"/>
                        <a:t>RegEx</a:t>
                      </a:r>
                      <a:r>
                        <a:rPr lang="en-US" baseline="0" dirty="0" smtClean="0"/>
                        <a:t>, attribute extraction</a:t>
                      </a:r>
                      <a:endParaRPr lang="en-US" dirty="0"/>
                    </a:p>
                  </a:txBody>
                  <a:tcPr/>
                </a:tc>
                <a:tc>
                  <a:txBody>
                    <a:bodyPr/>
                    <a:lstStyle/>
                    <a:p>
                      <a:pPr algn="ctr"/>
                      <a:r>
                        <a:rPr lang="en-US" dirty="0" smtClean="0"/>
                        <a:t>Welcome to the world</a:t>
                      </a:r>
                      <a:r>
                        <a:rPr lang="en-US" baseline="0" dirty="0" smtClean="0"/>
                        <a:t> of </a:t>
                      </a:r>
                      <a:br>
                        <a:rPr lang="en-US" baseline="0" dirty="0" smtClean="0"/>
                      </a:br>
                      <a:r>
                        <a:rPr lang="en-US" baseline="0" dirty="0" smtClean="0"/>
                        <a:t>NLP, ML and DL</a:t>
                      </a:r>
                      <a:endParaRPr lang="en-US" dirty="0"/>
                    </a:p>
                  </a:txBody>
                  <a:tcPr/>
                </a:tc>
              </a:tr>
              <a:tr h="673697">
                <a:tc>
                  <a:txBody>
                    <a:bodyPr/>
                    <a:lstStyle/>
                    <a:p>
                      <a:r>
                        <a:rPr lang="en-US" b="1" dirty="0" smtClean="0"/>
                        <a:t>Social media</a:t>
                      </a:r>
                      <a:endParaRPr lang="en-US" b="1" dirty="0"/>
                    </a:p>
                  </a:txBody>
                  <a:tcPr anchor="ctr"/>
                </a:tc>
                <a:tc>
                  <a:txBody>
                    <a:bodyPr/>
                    <a:lstStyle/>
                    <a:p>
                      <a:pPr algn="ctr"/>
                      <a:r>
                        <a:rPr lang="en-US" dirty="0" smtClean="0"/>
                        <a:t>Does this social media post contain an offensive word?</a:t>
                      </a:r>
                      <a:endParaRPr lang="en-US" dirty="0"/>
                    </a:p>
                  </a:txBody>
                  <a:tcPr anchor="ctr"/>
                </a:tc>
                <a:tc>
                  <a:txBody>
                    <a:bodyPr/>
                    <a:lstStyle/>
                    <a:p>
                      <a:pPr algn="ctr"/>
                      <a:r>
                        <a:rPr lang="en-US" dirty="0" smtClean="0"/>
                        <a:t>Is this social media post offensive?</a:t>
                      </a:r>
                      <a:endParaRPr lang="en-US" dirty="0"/>
                    </a:p>
                  </a:txBody>
                  <a:tcPr anchor="ctr"/>
                </a:tc>
              </a:tr>
              <a:tr h="673697">
                <a:tc>
                  <a:txBody>
                    <a:bodyPr/>
                    <a:lstStyle/>
                    <a:p>
                      <a:r>
                        <a:rPr lang="en-US" b="1" dirty="0" smtClean="0"/>
                        <a:t>Legal</a:t>
                      </a:r>
                      <a:endParaRPr lang="en-US" b="1" dirty="0"/>
                    </a:p>
                  </a:txBody>
                  <a:tcPr anchor="ctr"/>
                </a:tc>
                <a:tc>
                  <a:txBody>
                    <a:bodyPr/>
                    <a:lstStyle/>
                    <a:p>
                      <a:pPr algn="ctr"/>
                      <a:r>
                        <a:rPr lang="en-US" dirty="0" smtClean="0"/>
                        <a:t>Find</a:t>
                      </a:r>
                      <a:r>
                        <a:rPr lang="en-US" baseline="0" dirty="0" smtClean="0"/>
                        <a:t> patents with the terms ‘car’ and battery’, or synonyms</a:t>
                      </a:r>
                      <a:endParaRPr lang="en-US" dirty="0"/>
                    </a:p>
                  </a:txBody>
                  <a:tcPr anchor="ctr"/>
                </a:tc>
                <a:tc>
                  <a:txBody>
                    <a:bodyPr/>
                    <a:lstStyle/>
                    <a:p>
                      <a:pPr algn="ctr"/>
                      <a:r>
                        <a:rPr lang="en-US" dirty="0" smtClean="0"/>
                        <a:t>Who is patenting next-gen</a:t>
                      </a:r>
                      <a:r>
                        <a:rPr lang="en-US" baseline="0" dirty="0" smtClean="0"/>
                        <a:t> electrical car batteries?</a:t>
                      </a:r>
                      <a:endParaRPr lang="en-US" dirty="0"/>
                    </a:p>
                  </a:txBody>
                  <a:tcPr anchor="ctr"/>
                </a:tc>
              </a:tr>
              <a:tr h="673697">
                <a:tc>
                  <a:txBody>
                    <a:bodyPr/>
                    <a:lstStyle/>
                    <a:p>
                      <a:r>
                        <a:rPr lang="en-US" b="1" dirty="0" smtClean="0"/>
                        <a:t>Support</a:t>
                      </a:r>
                      <a:endParaRPr lang="en-US" b="1" dirty="0"/>
                    </a:p>
                  </a:txBody>
                  <a:tcPr anchor="ctr"/>
                </a:tc>
                <a:tc>
                  <a:txBody>
                    <a:bodyPr/>
                    <a:lstStyle/>
                    <a:p>
                      <a:pPr algn="ctr"/>
                      <a:r>
                        <a:rPr lang="en-US" dirty="0" smtClean="0"/>
                        <a:t>Find products</a:t>
                      </a:r>
                      <a:r>
                        <a:rPr lang="en-US" baseline="0" dirty="0" smtClean="0"/>
                        <a:t> mentioned in customer emails or phone calls</a:t>
                      </a:r>
                      <a:endParaRPr lang="en-US" dirty="0"/>
                    </a:p>
                  </a:txBody>
                  <a:tcPr anchor="ctr"/>
                </a:tc>
                <a:tc>
                  <a:txBody>
                    <a:bodyPr/>
                    <a:lstStyle/>
                    <a:p>
                      <a:pPr algn="ctr"/>
                      <a:r>
                        <a:rPr lang="en-US" dirty="0" smtClean="0"/>
                        <a:t>What is this customer complaining about?</a:t>
                      </a:r>
                      <a:endParaRPr lang="en-US" dirty="0"/>
                    </a:p>
                  </a:txBody>
                  <a:tcPr anchor="ctr"/>
                </a:tc>
              </a:tr>
              <a:tr h="673697">
                <a:tc>
                  <a:txBody>
                    <a:bodyPr/>
                    <a:lstStyle/>
                    <a:p>
                      <a:r>
                        <a:rPr lang="en-US" b="1" dirty="0" smtClean="0"/>
                        <a:t>Finance</a:t>
                      </a:r>
                      <a:endParaRPr lang="en-US" b="1" dirty="0"/>
                    </a:p>
                  </a:txBody>
                  <a:tcPr anchor="ctr"/>
                </a:tc>
                <a:tc>
                  <a:txBody>
                    <a:bodyPr/>
                    <a:lstStyle/>
                    <a:p>
                      <a:pPr algn="ctr"/>
                      <a:r>
                        <a:rPr lang="en-US" dirty="0" smtClean="0"/>
                        <a:t>Extract the fee</a:t>
                      </a:r>
                      <a:r>
                        <a:rPr lang="en-US" baseline="0" dirty="0" smtClean="0"/>
                        <a:t> structure from a mutual fund prospectus</a:t>
                      </a:r>
                      <a:endParaRPr lang="en-US" dirty="0"/>
                    </a:p>
                  </a:txBody>
                  <a:tcPr anchor="ctr"/>
                </a:tc>
                <a:tc>
                  <a:txBody>
                    <a:bodyPr/>
                    <a:lstStyle/>
                    <a:p>
                      <a:pPr algn="ctr"/>
                      <a:r>
                        <a:rPr lang="en-US" dirty="0" smtClean="0"/>
                        <a:t>Are UK pensions allowed to invest in this fund?</a:t>
                      </a:r>
                      <a:endParaRPr lang="en-US" dirty="0"/>
                    </a:p>
                  </a:txBody>
                  <a:tcPr anchor="ctr"/>
                </a:tc>
              </a:tr>
              <a:tr h="673697">
                <a:tc>
                  <a:txBody>
                    <a:bodyPr/>
                    <a:lstStyle/>
                    <a:p>
                      <a:r>
                        <a:rPr lang="en-US" b="1" dirty="0" smtClean="0"/>
                        <a:t>Healthcare</a:t>
                      </a:r>
                      <a:endParaRPr lang="en-US" b="1" dirty="0"/>
                    </a:p>
                  </a:txBody>
                  <a:tcPr anchor="ctr"/>
                </a:tc>
                <a:tc>
                  <a:txBody>
                    <a:bodyPr/>
                    <a:lstStyle/>
                    <a:p>
                      <a:pPr algn="ctr"/>
                      <a:r>
                        <a:rPr lang="en-US" dirty="0" smtClean="0"/>
                        <a:t>Extract</a:t>
                      </a:r>
                      <a:r>
                        <a:rPr lang="en-US" baseline="0" dirty="0" smtClean="0"/>
                        <a:t> the patient’s blood pressure reading from a note</a:t>
                      </a:r>
                      <a:endParaRPr lang="en-US" dirty="0"/>
                    </a:p>
                  </a:txBody>
                  <a:tcPr anchor="ctr"/>
                </a:tc>
                <a:tc>
                  <a:txBody>
                    <a:bodyPr/>
                    <a:lstStyle/>
                    <a:p>
                      <a:pPr algn="ctr"/>
                      <a:r>
                        <a:rPr lang="en-US" dirty="0" smtClean="0"/>
                        <a:t>Does</a:t>
                      </a:r>
                      <a:r>
                        <a:rPr lang="en-US" baseline="0" dirty="0" smtClean="0"/>
                        <a:t> this patient have high blood pressure?</a:t>
                      </a:r>
                      <a:endParaRPr lang="en-US" dirty="0"/>
                    </a:p>
                  </a:txBody>
                  <a:tcPr anchor="ctr"/>
                </a:tc>
              </a:tr>
            </a:tbl>
          </a:graphicData>
        </a:graphic>
      </p:graphicFrame>
    </p:spTree>
    <p:extLst>
      <p:ext uri="{BB962C8B-B14F-4D97-AF65-F5344CB8AC3E}">
        <p14:creationId xmlns:p14="http://schemas.microsoft.com/office/powerpoint/2010/main" val="2036644111"/>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OUR agenda in 5 notebooks</a:t>
            </a:r>
            <a:endParaRPr lang="en-US" dirty="0"/>
          </a:p>
        </p:txBody>
      </p:sp>
      <p:sp>
        <p:nvSpPr>
          <p:cNvPr id="2" name="Content Placeholder 1"/>
          <p:cNvSpPr>
            <a:spLocks noGrp="1"/>
          </p:cNvSpPr>
          <p:nvPr>
            <p:ph idx="1"/>
          </p:nvPr>
        </p:nvSpPr>
        <p:spPr>
          <a:xfrm>
            <a:off x="457200" y="999875"/>
            <a:ext cx="8438322" cy="4059142"/>
          </a:xfrm>
        </p:spPr>
        <p:txBody>
          <a:bodyPr>
            <a:normAutofit/>
          </a:bodyPr>
          <a:lstStyle/>
          <a:p>
            <a:pPr marL="457200" indent="-457200">
              <a:lnSpc>
                <a:spcPct val="150000"/>
              </a:lnSpc>
              <a:buFont typeface="+mj-lt"/>
              <a:buAutoNum type="arabicPeriod"/>
            </a:pPr>
            <a:r>
              <a:rPr lang="en-US" sz="2400" dirty="0" smtClean="0"/>
              <a:t>Introduction to </a:t>
            </a:r>
            <a:r>
              <a:rPr lang="en-US" sz="2400" dirty="0" err="1" smtClean="0"/>
              <a:t>spaCy</a:t>
            </a:r>
            <a:endParaRPr lang="en-US" dirty="0" smtClean="0"/>
          </a:p>
          <a:p>
            <a:pPr marL="457200" indent="-457200">
              <a:lnSpc>
                <a:spcPct val="150000"/>
              </a:lnSpc>
              <a:buFont typeface="+mj-lt"/>
              <a:buAutoNum type="arabicPeriod"/>
            </a:pPr>
            <a:r>
              <a:rPr lang="en-US" sz="2400" dirty="0" smtClean="0"/>
              <a:t>Named entity extraction &amp; Word </a:t>
            </a:r>
            <a:r>
              <a:rPr lang="en-US" sz="2400" dirty="0" err="1" smtClean="0"/>
              <a:t>embeddings</a:t>
            </a:r>
            <a:endParaRPr lang="en-US" sz="2400" dirty="0" smtClean="0"/>
          </a:p>
          <a:p>
            <a:pPr marL="457200" indent="-457200">
              <a:lnSpc>
                <a:spcPct val="150000"/>
              </a:lnSpc>
              <a:spcBef>
                <a:spcPts val="1200"/>
              </a:spcBef>
              <a:spcAft>
                <a:spcPts val="1800"/>
              </a:spcAft>
              <a:buFont typeface="+mj-lt"/>
              <a:buAutoNum type="arabicPeriod"/>
            </a:pPr>
            <a:r>
              <a:rPr lang="en-US" sz="2400" dirty="0" smtClean="0"/>
              <a:t>ML &amp; NLP: Building a document classifier</a:t>
            </a:r>
            <a:endParaRPr lang="en-US" sz="2400" dirty="0"/>
          </a:p>
          <a:p>
            <a:pPr marL="457200" indent="-457200">
              <a:lnSpc>
                <a:spcPct val="150000"/>
              </a:lnSpc>
              <a:buFont typeface="+mj-lt"/>
              <a:buAutoNum type="arabicPeriod"/>
            </a:pPr>
            <a:r>
              <a:rPr lang="en-US" sz="2400" dirty="0" smtClean="0"/>
              <a:t>Introduction to Spark NLP</a:t>
            </a:r>
            <a:endParaRPr lang="en-US" sz="2400" dirty="0"/>
          </a:p>
          <a:p>
            <a:pPr marL="457200" indent="-457200">
              <a:lnSpc>
                <a:spcPct val="150000"/>
              </a:lnSpc>
              <a:buFont typeface="+mj-lt"/>
              <a:buAutoNum type="arabicPeriod"/>
            </a:pPr>
            <a:r>
              <a:rPr lang="en-US" sz="2400" dirty="0" err="1" smtClean="0"/>
              <a:t>Embeddings</a:t>
            </a:r>
            <a:r>
              <a:rPr lang="en-US" sz="2400" dirty="0" smtClean="0"/>
              <a:t>, topics &amp; model fitting with Spark NLP</a:t>
            </a:r>
            <a:endParaRPr lang="en-US" sz="2400" dirty="0"/>
          </a:p>
        </p:txBody>
      </p:sp>
    </p:spTree>
    <p:extLst>
      <p:ext uri="{BB962C8B-B14F-4D97-AF65-F5344CB8AC3E}">
        <p14:creationId xmlns:p14="http://schemas.microsoft.com/office/powerpoint/2010/main" val="1852450163"/>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p:cNvSpPr>
          <p:nvPr>
            <p:ph type="title"/>
          </p:nvPr>
        </p:nvSpPr>
        <p:spPr>
          <a:xfrm>
            <a:off x="457200" y="154865"/>
            <a:ext cx="8229600" cy="779318"/>
          </a:xfrm>
        </p:spPr>
        <p:txBody>
          <a:bodyPr/>
          <a:lstStyle/>
          <a:p>
            <a:pPr algn="ctr"/>
            <a:r>
              <a:rPr lang="en-US" dirty="0" smtClean="0"/>
              <a:t>NLP libraries</a:t>
            </a:r>
            <a:endParaRPr lang="en-US" dirty="0"/>
          </a:p>
        </p:txBody>
      </p:sp>
      <p:sp>
        <p:nvSpPr>
          <p:cNvPr id="2" name="Content Placeholder 1"/>
          <p:cNvSpPr>
            <a:spLocks noGrp="1"/>
          </p:cNvSpPr>
          <p:nvPr>
            <p:ph idx="1"/>
          </p:nvPr>
        </p:nvSpPr>
        <p:spPr>
          <a:xfrm>
            <a:off x="457200" y="999875"/>
            <a:ext cx="8438322" cy="4059142"/>
          </a:xfrm>
        </p:spPr>
        <p:txBody>
          <a:bodyPr>
            <a:normAutofit lnSpcReduction="10000"/>
          </a:bodyPr>
          <a:lstStyle/>
          <a:p>
            <a:pPr>
              <a:lnSpc>
                <a:spcPct val="100000"/>
              </a:lnSpc>
            </a:pPr>
            <a:r>
              <a:rPr lang="en-US" sz="2400" dirty="0" smtClean="0"/>
              <a:t>By Ecosystem:</a:t>
            </a:r>
          </a:p>
          <a:p>
            <a:pPr marL="915988" lvl="1" indent="-457200">
              <a:lnSpc>
                <a:spcPct val="100000"/>
              </a:lnSpc>
              <a:buFont typeface="+mj-lt"/>
              <a:buAutoNum type="arabicPeriod"/>
            </a:pPr>
            <a:r>
              <a:rPr lang="en-US" sz="2200" dirty="0"/>
              <a:t>Python: NLTK, </a:t>
            </a:r>
            <a:r>
              <a:rPr lang="en-US" sz="2200" dirty="0" err="1"/>
              <a:t>S</a:t>
            </a:r>
            <a:r>
              <a:rPr lang="en-US" sz="2200" dirty="0" err="1" smtClean="0"/>
              <a:t>paCy</a:t>
            </a:r>
            <a:r>
              <a:rPr lang="en-US" sz="2200" dirty="0"/>
              <a:t>, </a:t>
            </a:r>
            <a:r>
              <a:rPr lang="en-US" sz="2200" dirty="0" err="1"/>
              <a:t>gensim</a:t>
            </a:r>
            <a:endParaRPr lang="en-US" sz="2200" dirty="0"/>
          </a:p>
          <a:p>
            <a:pPr marL="915988" lvl="1" indent="-457200">
              <a:lnSpc>
                <a:spcPct val="100000"/>
              </a:lnSpc>
              <a:buFont typeface="+mj-lt"/>
              <a:buAutoNum type="arabicPeriod"/>
            </a:pPr>
            <a:r>
              <a:rPr lang="en-US" sz="2200" dirty="0"/>
              <a:t>JVM: </a:t>
            </a:r>
            <a:r>
              <a:rPr lang="en-US" sz="2200" dirty="0" err="1"/>
              <a:t>OpenNLP</a:t>
            </a:r>
            <a:r>
              <a:rPr lang="en-US" sz="2200" dirty="0"/>
              <a:t>, </a:t>
            </a:r>
            <a:r>
              <a:rPr lang="en-US" sz="2200" dirty="0" err="1"/>
              <a:t>CoreNLP</a:t>
            </a:r>
            <a:r>
              <a:rPr lang="en-US" sz="2200" dirty="0"/>
              <a:t>, </a:t>
            </a:r>
            <a:r>
              <a:rPr lang="en-US" sz="2200" dirty="0" smtClean="0"/>
              <a:t>Spark NLP, UIMA</a:t>
            </a:r>
            <a:r>
              <a:rPr lang="en-US" sz="2200" dirty="0"/>
              <a:t>, GATE, </a:t>
            </a:r>
            <a:r>
              <a:rPr lang="en-US" sz="2200" dirty="0" smtClean="0"/>
              <a:t>Mallet</a:t>
            </a:r>
          </a:p>
          <a:p>
            <a:pPr marL="915988" lvl="1" indent="-457200">
              <a:lnSpc>
                <a:spcPct val="100000"/>
              </a:lnSpc>
              <a:buFont typeface="+mj-lt"/>
              <a:buAutoNum type="arabicPeriod"/>
            </a:pPr>
            <a:r>
              <a:rPr lang="en-US" sz="2200" dirty="0" smtClean="0"/>
              <a:t>Others: tm for R, SAS, Watson, </a:t>
            </a:r>
            <a:r>
              <a:rPr lang="en-US" sz="2200" dirty="0" err="1" smtClean="0"/>
              <a:t>Matlab</a:t>
            </a:r>
            <a:r>
              <a:rPr lang="en-US" sz="2200" dirty="0" smtClean="0"/>
              <a:t>, </a:t>
            </a:r>
            <a:r>
              <a:rPr lang="is-IS" sz="2200" dirty="0" smtClean="0"/>
              <a:t>…</a:t>
            </a:r>
            <a:endParaRPr lang="en-US" sz="2200" dirty="0"/>
          </a:p>
          <a:p>
            <a:pPr>
              <a:lnSpc>
                <a:spcPct val="100000"/>
              </a:lnSpc>
              <a:spcBef>
                <a:spcPts val="600"/>
              </a:spcBef>
            </a:pPr>
            <a:r>
              <a:rPr lang="en-US" sz="2400" dirty="0" smtClean="0"/>
              <a:t>By Design:</a:t>
            </a:r>
          </a:p>
          <a:p>
            <a:pPr marL="915988" lvl="1" indent="-457200">
              <a:lnSpc>
                <a:spcPct val="100000"/>
              </a:lnSpc>
              <a:buFont typeface="+mj-lt"/>
              <a:buAutoNum type="arabicPeriod"/>
            </a:pPr>
            <a:r>
              <a:rPr lang="en-US" sz="2200" dirty="0" smtClean="0"/>
              <a:t>Raw functionality: NLTK, </a:t>
            </a:r>
            <a:r>
              <a:rPr lang="en-US" sz="2200" dirty="0" err="1" smtClean="0"/>
              <a:t>OpenNLP</a:t>
            </a:r>
            <a:endParaRPr lang="en-US" sz="2200" dirty="0" smtClean="0"/>
          </a:p>
          <a:p>
            <a:pPr marL="915988" lvl="1" indent="-457200">
              <a:lnSpc>
                <a:spcPct val="100000"/>
              </a:lnSpc>
              <a:buFont typeface="+mj-lt"/>
              <a:buAutoNum type="arabicPeriod"/>
            </a:pPr>
            <a:r>
              <a:rPr lang="en-US" sz="2200" dirty="0" smtClean="0"/>
              <a:t>Annotation libraries: </a:t>
            </a:r>
            <a:r>
              <a:rPr lang="en-US" sz="2200" dirty="0" err="1" smtClean="0"/>
              <a:t>spaCy</a:t>
            </a:r>
            <a:r>
              <a:rPr lang="en-US" sz="2200" dirty="0" smtClean="0"/>
              <a:t>, Spark NLP, </a:t>
            </a:r>
            <a:r>
              <a:rPr lang="en-US" sz="2200" dirty="0" smtClean="0"/>
              <a:t>UIMA</a:t>
            </a:r>
            <a:r>
              <a:rPr lang="en-US" sz="2200" dirty="0" smtClean="0"/>
              <a:t>, GATE</a:t>
            </a:r>
          </a:p>
          <a:p>
            <a:pPr>
              <a:lnSpc>
                <a:spcPct val="100000"/>
              </a:lnSpc>
              <a:spcBef>
                <a:spcPts val="600"/>
              </a:spcBef>
            </a:pPr>
            <a:r>
              <a:rPr lang="en-US" sz="2400" dirty="0" smtClean="0"/>
              <a:t>Industrial Grade, Open Source, Supported:</a:t>
            </a:r>
          </a:p>
          <a:p>
            <a:pPr marL="915988" lvl="1" indent="-457200">
              <a:lnSpc>
                <a:spcPct val="100000"/>
              </a:lnSpc>
              <a:buFont typeface="+mj-lt"/>
              <a:buAutoNum type="arabicPeriod"/>
            </a:pPr>
            <a:r>
              <a:rPr lang="en-US" sz="2200" dirty="0" err="1" smtClean="0"/>
              <a:t>spaCy</a:t>
            </a:r>
            <a:endParaRPr lang="en-US" sz="2200" dirty="0" smtClean="0"/>
          </a:p>
          <a:p>
            <a:pPr marL="915988" lvl="1" indent="-457200">
              <a:lnSpc>
                <a:spcPct val="100000"/>
              </a:lnSpc>
              <a:buFont typeface="+mj-lt"/>
              <a:buAutoNum type="arabicPeriod"/>
            </a:pPr>
            <a:r>
              <a:rPr lang="en-US" sz="2200" dirty="0" smtClean="0"/>
              <a:t>Spark NLP</a:t>
            </a:r>
            <a:endParaRPr lang="en-US" sz="2200" dirty="0"/>
          </a:p>
        </p:txBody>
      </p:sp>
    </p:spTree>
    <p:extLst>
      <p:ext uri="{BB962C8B-B14F-4D97-AF65-F5344CB8AC3E}">
        <p14:creationId xmlns:p14="http://schemas.microsoft.com/office/powerpoint/2010/main" val="538889499"/>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xPatterns General Use">
  <a:themeElements>
    <a:clrScheme name="xPatterns Color Theme">
      <a:dk1>
        <a:srgbClr val="0D1B1C"/>
      </a:dk1>
      <a:lt1>
        <a:srgbClr val="FFFFFF"/>
      </a:lt1>
      <a:dk2>
        <a:srgbClr val="2A3232"/>
      </a:dk2>
      <a:lt2>
        <a:srgbClr val="DADADB"/>
      </a:lt2>
      <a:accent1>
        <a:srgbClr val="366F79"/>
      </a:accent1>
      <a:accent2>
        <a:srgbClr val="6FCCDC"/>
      </a:accent2>
      <a:accent3>
        <a:srgbClr val="C5EBF1"/>
      </a:accent3>
      <a:accent4>
        <a:srgbClr val="974808"/>
      </a:accent4>
      <a:accent5>
        <a:srgbClr val="F47521"/>
      </a:accent5>
      <a:accent6>
        <a:srgbClr val="DCB08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1358149B4A1404582151C437CB63887" ma:contentTypeVersion="0" ma:contentTypeDescription="Create a new document." ma:contentTypeScope="" ma:versionID="be8f6e2259eb2bb22916a4e62a55f5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05A32823-7A89-4B5A-B1C4-55844D8FF5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9025</TotalTime>
  <Words>724</Words>
  <Application>Microsoft Macintosh PowerPoint</Application>
  <PresentationFormat>On-screen Show (16:9)</PresentationFormat>
  <Paragraphs>127</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Bariol Regular</vt:lpstr>
      <vt:lpstr>Berlin Sans FB Demi</vt:lpstr>
      <vt:lpstr>Calibri</vt:lpstr>
      <vt:lpstr>Consolas</vt:lpstr>
      <vt:lpstr>Courier</vt:lpstr>
      <vt:lpstr>Arial</vt:lpstr>
      <vt:lpstr>xPatterns General Use</vt:lpstr>
      <vt:lpstr>Natural language understanding at scale with spaCy, Spark NLP and TensorFlow</vt:lpstr>
      <vt:lpstr>PowerPoint Presentation</vt:lpstr>
      <vt:lpstr>PowerPoint Presentation</vt:lpstr>
      <vt:lpstr>AT THE BEGINNING, THERE WAS SEARCH</vt:lpstr>
      <vt:lpstr>THEN, YOU NEED TO UNDERSTAND LANGUAGE</vt:lpstr>
      <vt:lpstr>What makes language hard</vt:lpstr>
      <vt:lpstr>Use cases</vt:lpstr>
      <vt:lpstr>OUR agenda in 5 notebooks</vt:lpstr>
      <vt:lpstr>NLP libraries</vt:lpstr>
      <vt:lpstr>ML &amp; NLP: Common misconceptions</vt:lpstr>
      <vt:lpstr>Introducing spark nlp</vt:lpstr>
      <vt:lpstr>The performance bottleneck</vt:lpstr>
      <vt:lpstr>Reuse: out of the box functionality</vt:lpstr>
      <vt:lpstr>THANK YOU!</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Claudiu Branzan</cp:lastModifiedBy>
  <cp:revision>528</cp:revision>
  <dcterms:created xsi:type="dcterms:W3CDTF">2010-04-12T23:12:02Z</dcterms:created>
  <dcterms:modified xsi:type="dcterms:W3CDTF">2017-09-26T17:31:31Z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0x010100E1358149B4A1404582151C437CB63887</vt:lpwstr>
  </property>
</Properties>
</file>