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4" r:id="rId4"/>
    <p:sldId id="263" r:id="rId5"/>
    <p:sldId id="262" r:id="rId6"/>
    <p:sldId id="260" r:id="rId7"/>
    <p:sldId id="265" r:id="rId8"/>
    <p:sldId id="267" r:id="rId9"/>
    <p:sldId id="269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25DF88-9FC7-4265-B811-B7B96F58BB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Analyzing Credit Risk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97B2E-8C2D-4FB2-A80E-1A9524466B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EDB6F-5D2E-4FAE-BDF2-ACAB0284999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26676-A3B0-4567-A29F-1F08BA8908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8A98C-D5C7-4B90-93DD-773E581261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58531-9562-4CA6-8221-CA9CC1025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2265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Analyzing Credit Risk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B964B-3F9B-4779-9AE4-BBA5214F0AF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82A13-8187-453A-8284-209FC2C06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5012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78D1-A506-4266-B2E1-A451F1CCF22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F4A1-7B78-40CC-9B63-9E0E83766F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56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78D1-A506-4266-B2E1-A451F1CCF22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F4A1-7B78-40CC-9B63-9E0E8376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6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78D1-A506-4266-B2E1-A451F1CCF22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F4A1-7B78-40CC-9B63-9E0E8376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3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78D1-A506-4266-B2E1-A451F1CCF22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F4A1-7B78-40CC-9B63-9E0E83766F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58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78D1-A506-4266-B2E1-A451F1CCF22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F4A1-7B78-40CC-9B63-9E0E8376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5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78D1-A506-4266-B2E1-A451F1CCF22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F4A1-7B78-40CC-9B63-9E0E83766F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327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78D1-A506-4266-B2E1-A451F1CCF22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F4A1-7B78-40CC-9B63-9E0E8376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76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78D1-A506-4266-B2E1-A451F1CCF22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F4A1-7B78-40CC-9B63-9E0E8376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30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78D1-A506-4266-B2E1-A451F1CCF22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F4A1-7B78-40CC-9B63-9E0E8376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0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78D1-A506-4266-B2E1-A451F1CCF22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F4A1-7B78-40CC-9B63-9E0E8376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4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78D1-A506-4266-B2E1-A451F1CCF22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F4A1-7B78-40CC-9B63-9E0E8376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8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78D1-A506-4266-B2E1-A451F1CCF22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F4A1-7B78-40CC-9B63-9E0E8376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5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78D1-A506-4266-B2E1-A451F1CCF22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F4A1-7B78-40CC-9B63-9E0E8376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9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78D1-A506-4266-B2E1-A451F1CCF22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F4A1-7B78-40CC-9B63-9E0E8376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8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78D1-A506-4266-B2E1-A451F1CCF22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F4A1-7B78-40CC-9B63-9E0E8376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1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78D1-A506-4266-B2E1-A451F1CCF22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F4A1-7B78-40CC-9B63-9E0E8376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78D1-A506-4266-B2E1-A451F1CCF22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F4A1-7B78-40CC-9B63-9E0E8376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C278D1-A506-4266-B2E1-A451F1CCF22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10F4A1-7B78-40CC-9B63-9E0E83766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92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72A547-24B4-4FDE-9CAA-B85A50704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52" y="350493"/>
            <a:ext cx="4225298" cy="3239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6F940C-7519-4504-8A11-3B99256DA33F}"/>
              </a:ext>
            </a:extLst>
          </p:cNvPr>
          <p:cNvSpPr txBox="1"/>
          <p:nvPr/>
        </p:nvSpPr>
        <p:spPr>
          <a:xfrm>
            <a:off x="1724025" y="3589643"/>
            <a:ext cx="8324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9697F3"/>
                </a:solidFill>
                <a:effectLst/>
                <a:latin typeface="Segoe UI" panose="020B0502040204020203" pitchFamily="34" charset="0"/>
              </a:rPr>
              <a:t>Analyzing Credit Risk</a:t>
            </a:r>
          </a:p>
          <a:p>
            <a:r>
              <a:rPr lang="en-US" sz="2000" b="1" dirty="0">
                <a:solidFill>
                  <a:srgbClr val="9697F3"/>
                </a:solidFill>
                <a:latin typeface="Segoe UI" panose="020B0502040204020203" pitchFamily="34" charset="0"/>
              </a:rPr>
              <a:t>                                                                                      By Power BI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51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217BB0-1228-43C4-99E0-450027AEC8C3}"/>
              </a:ext>
            </a:extLst>
          </p:cNvPr>
          <p:cNvSpPr txBox="1"/>
          <p:nvPr/>
        </p:nvSpPr>
        <p:spPr>
          <a:xfrm>
            <a:off x="495300" y="-67957"/>
            <a:ext cx="8324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9697F3"/>
                </a:solidFill>
                <a:effectLst/>
                <a:latin typeface="Segoe UI" panose="020B0502040204020203" pitchFamily="34" charset="0"/>
              </a:rPr>
              <a:t>Analyzing Credit Risk</a:t>
            </a:r>
          </a:p>
          <a:p>
            <a:r>
              <a:rPr lang="en-US" sz="2000" b="1" dirty="0">
                <a:solidFill>
                  <a:srgbClr val="9697F3"/>
                </a:solidFill>
                <a:latin typeface="Segoe UI" panose="020B0502040204020203" pitchFamily="34" charset="0"/>
              </a:rPr>
              <a:t>                                                                                      By Power BI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5210C-C2F6-4297-9173-68DD99FE9A5A}"/>
              </a:ext>
            </a:extLst>
          </p:cNvPr>
          <p:cNvSpPr txBox="1"/>
          <p:nvPr/>
        </p:nvSpPr>
        <p:spPr>
          <a:xfrm>
            <a:off x="733424" y="1546086"/>
            <a:ext cx="4752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/>
              <a:t>Թեև անձնական եկամտի և վարկի գումարների միջև որոշակի դրական հարաբերակցություն կա, այն ամուր չէ: Բացի այդ, վարկի նպատակները զգալիորեն ազդում են վարկի գումարների վրա, ինչպես ցույց է տրված </a:t>
            </a:r>
            <a:r>
              <a:rPr lang="en-US" dirty="0"/>
              <a:t>t-test </a:t>
            </a:r>
            <a:r>
              <a:rPr lang="hy-AM" dirty="0"/>
              <a:t>արդյունքները: Այս տվյալները կարող են օգնել հասկանալու, թե ինչպես են տարբեր գործոններ ազդում վարկի գումարների վրա և որոշումներ կայացնել ավելի լավ ֆինանսական կառավարման և վարկային քաղաքականության համար: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9134D-411F-423D-879F-90FDEB4D2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03" y="1751587"/>
            <a:ext cx="5077898" cy="3182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972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BC44F5-4B00-4EAB-9391-36FC61C26691}"/>
              </a:ext>
            </a:extLst>
          </p:cNvPr>
          <p:cNvSpPr txBox="1"/>
          <p:nvPr/>
        </p:nvSpPr>
        <p:spPr>
          <a:xfrm>
            <a:off x="1609725" y="1095375"/>
            <a:ext cx="8658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roadway" panose="04040905080B02020502" pitchFamily="82" charset="0"/>
              </a:rPr>
              <a:t>Congratulations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CC6E2A-6B96-48F0-8076-22D71B80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2438399"/>
            <a:ext cx="36861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1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217BB0-1228-43C4-99E0-450027AEC8C3}"/>
              </a:ext>
            </a:extLst>
          </p:cNvPr>
          <p:cNvSpPr txBox="1"/>
          <p:nvPr/>
        </p:nvSpPr>
        <p:spPr>
          <a:xfrm>
            <a:off x="495300" y="-67957"/>
            <a:ext cx="8324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9697F3"/>
                </a:solidFill>
                <a:effectLst/>
                <a:latin typeface="Segoe UI" panose="020B0502040204020203" pitchFamily="34" charset="0"/>
              </a:rPr>
              <a:t>Analyzing Credit Risk</a:t>
            </a:r>
          </a:p>
          <a:p>
            <a:r>
              <a:rPr lang="en-US" sz="2000" b="1" dirty="0">
                <a:solidFill>
                  <a:srgbClr val="9697F3"/>
                </a:solidFill>
                <a:latin typeface="Segoe UI" panose="020B0502040204020203" pitchFamily="34" charset="0"/>
              </a:rPr>
              <a:t>                                                                                      By Power BI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772E99-1C03-419F-9060-09A4CD20A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841"/>
            <a:ext cx="2591162" cy="5506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27B95C-F6FE-49B9-9094-F9A4AA06B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62" y="1418842"/>
            <a:ext cx="9600838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2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F3F29-000E-46AD-A9F8-333A85344D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7908" r="-1454"/>
          <a:stretch/>
        </p:blipFill>
        <p:spPr>
          <a:xfrm>
            <a:off x="647700" y="1438275"/>
            <a:ext cx="11296650" cy="25275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4D3BF7-AFE3-4105-9614-75C2A12BA784}"/>
              </a:ext>
            </a:extLst>
          </p:cNvPr>
          <p:cNvSpPr txBox="1"/>
          <p:nvPr/>
        </p:nvSpPr>
        <p:spPr>
          <a:xfrm>
            <a:off x="714375" y="0"/>
            <a:ext cx="8324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9697F3"/>
                </a:solidFill>
                <a:effectLst/>
                <a:latin typeface="Segoe UI" panose="020B0502040204020203" pitchFamily="34" charset="0"/>
              </a:rPr>
              <a:t>Analyzing Credit Risk</a:t>
            </a:r>
          </a:p>
          <a:p>
            <a:r>
              <a:rPr lang="en-US" sz="2000" b="1" dirty="0">
                <a:solidFill>
                  <a:srgbClr val="9697F3"/>
                </a:solidFill>
                <a:latin typeface="Segoe UI" panose="020B0502040204020203" pitchFamily="34" charset="0"/>
              </a:rPr>
              <a:t>                                                                                      By Power BI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8662D0-499C-4E71-B709-674D117AFB30}"/>
              </a:ext>
            </a:extLst>
          </p:cNvPr>
          <p:cNvSpPr txBox="1"/>
          <p:nvPr/>
        </p:nvSpPr>
        <p:spPr>
          <a:xfrm>
            <a:off x="990600" y="4219575"/>
            <a:ext cx="4162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/>
              <a:t>Բնակարայաին վերանորոգման վարկերը գերակշռում են մյուս վարկատեսակներին։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AEBF6-82A9-4F52-ADFE-572DA3426B2F}"/>
              </a:ext>
            </a:extLst>
          </p:cNvPr>
          <p:cNvSpPr txBox="1"/>
          <p:nvPr/>
        </p:nvSpPr>
        <p:spPr>
          <a:xfrm>
            <a:off x="7210425" y="4219575"/>
            <a:ext cx="4333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/>
              <a:t>Վարկառուների եկամուտների և ավելի մեծ  վարկեր ունենալու հավանականության միջև ուղղակի կապ կա, բայց այդ հարաբերությունն այնքան էլ ամուր չէ: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1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217BB0-1228-43C4-99E0-450027AEC8C3}"/>
              </a:ext>
            </a:extLst>
          </p:cNvPr>
          <p:cNvSpPr txBox="1"/>
          <p:nvPr/>
        </p:nvSpPr>
        <p:spPr>
          <a:xfrm>
            <a:off x="495300" y="-67957"/>
            <a:ext cx="8324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9697F3"/>
                </a:solidFill>
                <a:effectLst/>
                <a:latin typeface="Segoe UI" panose="020B0502040204020203" pitchFamily="34" charset="0"/>
              </a:rPr>
              <a:t>Analyzing Credit Risk</a:t>
            </a:r>
          </a:p>
          <a:p>
            <a:r>
              <a:rPr lang="en-US" sz="2000" b="1" dirty="0">
                <a:solidFill>
                  <a:srgbClr val="9697F3"/>
                </a:solidFill>
                <a:latin typeface="Segoe UI" panose="020B0502040204020203" pitchFamily="34" charset="0"/>
              </a:rPr>
              <a:t>                                                                                      By Power BI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F840DA-FD41-459B-8960-7D68964BD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54" y="2047875"/>
            <a:ext cx="7135571" cy="4629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3BFB8C-1D65-4D06-A65C-16ADD198793B}"/>
              </a:ext>
            </a:extLst>
          </p:cNvPr>
          <p:cNvSpPr txBox="1"/>
          <p:nvPr/>
        </p:nvSpPr>
        <p:spPr>
          <a:xfrm flipH="1">
            <a:off x="7484347" y="1875950"/>
            <a:ext cx="46028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/>
              <a:t>Ըստ տվյալների՝ ավելի բարձր եկամուտներ ունեցող անձինք հակված են այս մակարդակներին հասնել 40 տարեկանից բարձր տարիքում: Սակայն 90 տարեկանից հետո նրանց եկամուտները սկսում են նվազել։ Այս միտումը կարելի է վերագրել տարիների ընթացքում աշխատանքային փորձի կուտակմանը, ինչպես նաև առաջադեմ գիտելիքների և հմտությունների հետ կապված եկամուտների ավելացմանը: Ըստ էության, քանի որ մարդիկ ավելի շատ փորձ և գիտելիքներ են ձեռք բերում իրենց ոլորտներում, նրանց եկամուտներն աճում են, բայց այս աճը բարձրանում է և, ի վերջո, նվազում է կյանքի հետագա փուլերում: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9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217BB0-1228-43C4-99E0-450027AEC8C3}"/>
              </a:ext>
            </a:extLst>
          </p:cNvPr>
          <p:cNvSpPr txBox="1"/>
          <p:nvPr/>
        </p:nvSpPr>
        <p:spPr>
          <a:xfrm>
            <a:off x="495300" y="-67957"/>
            <a:ext cx="8324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9697F3"/>
                </a:solidFill>
                <a:effectLst/>
                <a:latin typeface="Segoe UI" panose="020B0502040204020203" pitchFamily="34" charset="0"/>
              </a:rPr>
              <a:t>Analyzing Credit Risk</a:t>
            </a:r>
          </a:p>
          <a:p>
            <a:r>
              <a:rPr lang="en-US" sz="2000" b="1" dirty="0">
                <a:solidFill>
                  <a:srgbClr val="9697F3"/>
                </a:solidFill>
                <a:latin typeface="Segoe UI" panose="020B0502040204020203" pitchFamily="34" charset="0"/>
              </a:rPr>
              <a:t>                                                                                      By Power BI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821240-57FC-40AA-8E39-E4EE5D500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338"/>
            <a:ext cx="6332744" cy="54344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09E52B-6CFB-4B0D-9625-9B710B91797E}"/>
              </a:ext>
            </a:extLst>
          </p:cNvPr>
          <p:cNvSpPr txBox="1"/>
          <p:nvPr/>
        </p:nvSpPr>
        <p:spPr>
          <a:xfrm flipH="1">
            <a:off x="6503669" y="1779357"/>
            <a:ext cx="54597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600" dirty="0"/>
              <a:t>20 տարեկանում երիտասարդները հիմնականում չունեն աշխատանքային փորձ, սակայն արդեն ունեն վարկեր՝ ըստ միջինացված տվյալների։ Այնուամենայնիվ, երբ անհատները հասունանում են, այս երկու գործոններն ավելի են համընկնում: Որքան երկար է մարդը աշխատում, այնքան ավելի լայն է նրա վարկային պատմությունը: Այս միտումը ցույց է տալիս, որ վարկային պատմությունը զգալիորեն աճում է աշխատած տարիների քանակով։ Հետաքրքիրն այն է, որ վարկային պատմությունը հաճախ ավելի ընդարձակ է, քան 20 և 80 տարեկանների աշխատանքային փորձը: Սա ցույց է տալիս, որ երիտասարդ անձինք կարող են վաղաժամ վարկեր վերցնել, իսկ տարեցները կարող են ունենալ վարկային պատմություն, որը գերազանցում է իրենց ընթացիկ աշխատանքային գործունեությանը: Ինչպես նաև կախված տարիքից վարկերի մեծությունը նվազում է, այսինք  երիտասարդները ավելի հակված են վարկեր վերցնելու։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528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217BB0-1228-43C4-99E0-450027AEC8C3}"/>
              </a:ext>
            </a:extLst>
          </p:cNvPr>
          <p:cNvSpPr txBox="1"/>
          <p:nvPr/>
        </p:nvSpPr>
        <p:spPr>
          <a:xfrm>
            <a:off x="495300" y="-67957"/>
            <a:ext cx="8324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9697F3"/>
                </a:solidFill>
                <a:effectLst/>
                <a:latin typeface="Segoe UI" panose="020B0502040204020203" pitchFamily="34" charset="0"/>
              </a:rPr>
              <a:t>Analyzing Credit Risk</a:t>
            </a:r>
          </a:p>
          <a:p>
            <a:r>
              <a:rPr lang="en-US" sz="2000" b="1" dirty="0">
                <a:solidFill>
                  <a:srgbClr val="9697F3"/>
                </a:solidFill>
                <a:latin typeface="Segoe UI" panose="020B0502040204020203" pitchFamily="34" charset="0"/>
              </a:rPr>
              <a:t>                                                                                      By Power BI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AD7634-CF87-49BE-BC02-639FFD288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6" y="1255482"/>
            <a:ext cx="4136959" cy="5602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EF769A-8A7E-414B-A4BB-B7AE3B09E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4020823"/>
            <a:ext cx="6000750" cy="2837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2B9360-099F-41CC-93CD-B94F7E743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67" y="1390319"/>
            <a:ext cx="3479733" cy="26305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FEF2F7-5DF6-43D6-BB42-FFD6E50922C7}"/>
              </a:ext>
            </a:extLst>
          </p:cNvPr>
          <p:cNvSpPr txBox="1"/>
          <p:nvPr/>
        </p:nvSpPr>
        <p:spPr>
          <a:xfrm flipH="1">
            <a:off x="5180046" y="2256247"/>
            <a:ext cx="3532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/>
              <a:t>Վերլուծություններ վարկատեսկաների գծով, ինչպեսո նաև վարկային գնահատականի։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9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217BB0-1228-43C4-99E0-450027AEC8C3}"/>
              </a:ext>
            </a:extLst>
          </p:cNvPr>
          <p:cNvSpPr txBox="1"/>
          <p:nvPr/>
        </p:nvSpPr>
        <p:spPr>
          <a:xfrm>
            <a:off x="495300" y="-67957"/>
            <a:ext cx="8324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9697F3"/>
                </a:solidFill>
                <a:effectLst/>
                <a:latin typeface="Segoe UI" panose="020B0502040204020203" pitchFamily="34" charset="0"/>
              </a:rPr>
              <a:t>Analyzing Credit Risk</a:t>
            </a:r>
          </a:p>
          <a:p>
            <a:r>
              <a:rPr lang="en-US" sz="2000" b="1" dirty="0">
                <a:solidFill>
                  <a:srgbClr val="9697F3"/>
                </a:solidFill>
                <a:latin typeface="Segoe UI" panose="020B0502040204020203" pitchFamily="34" charset="0"/>
              </a:rPr>
              <a:t>                                                                                      By Power BI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D2807-1EC6-4B1E-9888-87EF8BE6F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9" y="1721744"/>
            <a:ext cx="10045276" cy="51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8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217BB0-1228-43C4-99E0-450027AEC8C3}"/>
              </a:ext>
            </a:extLst>
          </p:cNvPr>
          <p:cNvSpPr txBox="1"/>
          <p:nvPr/>
        </p:nvSpPr>
        <p:spPr>
          <a:xfrm>
            <a:off x="495300" y="-67957"/>
            <a:ext cx="8324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9697F3"/>
                </a:solidFill>
                <a:effectLst/>
                <a:latin typeface="Segoe UI" panose="020B0502040204020203" pitchFamily="34" charset="0"/>
              </a:rPr>
              <a:t>Analyzing Credit Risk</a:t>
            </a:r>
          </a:p>
          <a:p>
            <a:r>
              <a:rPr lang="en-US" sz="2000" b="1" dirty="0">
                <a:solidFill>
                  <a:srgbClr val="9697F3"/>
                </a:solidFill>
                <a:latin typeface="Segoe UI" panose="020B0502040204020203" pitchFamily="34" charset="0"/>
              </a:rPr>
              <a:t>                                                                                      By Power BI</a:t>
            </a: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75C101-D6E8-41EB-87C8-EC4DFE0F0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71894"/>
              </p:ext>
            </p:extLst>
          </p:nvPr>
        </p:nvGraphicFramePr>
        <p:xfrm>
          <a:off x="657224" y="2295525"/>
          <a:ext cx="7153277" cy="4324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6441">
                  <a:extLst>
                    <a:ext uri="{9D8B030D-6E8A-4147-A177-3AD203B41FA5}">
                      <a16:colId xmlns:a16="http://schemas.microsoft.com/office/drawing/2014/main" val="1592692625"/>
                    </a:ext>
                  </a:extLst>
                </a:gridCol>
                <a:gridCol w="3595901">
                  <a:extLst>
                    <a:ext uri="{9D8B030D-6E8A-4147-A177-3AD203B41FA5}">
                      <a16:colId xmlns:a16="http://schemas.microsoft.com/office/drawing/2014/main" val="3376869576"/>
                    </a:ext>
                  </a:extLst>
                </a:gridCol>
                <a:gridCol w="873291">
                  <a:extLst>
                    <a:ext uri="{9D8B030D-6E8A-4147-A177-3AD203B41FA5}">
                      <a16:colId xmlns:a16="http://schemas.microsoft.com/office/drawing/2014/main" val="611218750"/>
                    </a:ext>
                  </a:extLst>
                </a:gridCol>
                <a:gridCol w="834762">
                  <a:extLst>
                    <a:ext uri="{9D8B030D-6E8A-4147-A177-3AD203B41FA5}">
                      <a16:colId xmlns:a16="http://schemas.microsoft.com/office/drawing/2014/main" val="1264879668"/>
                    </a:ext>
                  </a:extLst>
                </a:gridCol>
                <a:gridCol w="616441">
                  <a:extLst>
                    <a:ext uri="{9D8B030D-6E8A-4147-A177-3AD203B41FA5}">
                      <a16:colId xmlns:a16="http://schemas.microsoft.com/office/drawing/2014/main" val="624954151"/>
                    </a:ext>
                  </a:extLst>
                </a:gridCol>
                <a:gridCol w="616441">
                  <a:extLst>
                    <a:ext uri="{9D8B030D-6E8A-4147-A177-3AD203B41FA5}">
                      <a16:colId xmlns:a16="http://schemas.microsoft.com/office/drawing/2014/main" val="993400179"/>
                    </a:ext>
                  </a:extLst>
                </a:gridCol>
              </a:tblGrid>
              <a:tr h="21803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9484711"/>
                  </a:ext>
                </a:extLst>
              </a:tr>
              <a:tr h="21803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t-Test: Two-Sample Assuming Unequal Variances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4968813"/>
                  </a:ext>
                </a:extLst>
              </a:tr>
              <a:tr h="22712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4078581"/>
                  </a:ext>
                </a:extLst>
              </a:tr>
              <a:tr h="21803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Variable 1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Variable 2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5332203"/>
                  </a:ext>
                </a:extLst>
              </a:tr>
              <a:tr h="40881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10360.52011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5263142"/>
                  </a:ext>
                </a:extLst>
              </a:tr>
              <a:tr h="40881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44252439.76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3125488"/>
                  </a:ext>
                </a:extLst>
              </a:tr>
              <a:tr h="21803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Observations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0930073"/>
                  </a:ext>
                </a:extLst>
              </a:tr>
              <a:tr h="21803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Hypothesized Mean Difference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8212236"/>
                  </a:ext>
                </a:extLst>
              </a:tr>
              <a:tr h="21803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3280602"/>
                  </a:ext>
                </a:extLst>
              </a:tr>
              <a:tr h="21803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Stat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-43.8699126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3925262"/>
                  </a:ext>
                </a:extLst>
              </a:tr>
              <a:tr h="21803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P(T&lt;=t) one-tail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2961266"/>
                  </a:ext>
                </a:extLst>
              </a:tr>
              <a:tr h="21803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Critical one-tail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1.645276536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5443815"/>
                  </a:ext>
                </a:extLst>
              </a:tr>
              <a:tr h="21803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P(T&lt;=t) two-tail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3946252"/>
                  </a:ext>
                </a:extLst>
              </a:tr>
              <a:tr h="22712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Critical two-tail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1.960622435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2616474"/>
                  </a:ext>
                </a:extLst>
              </a:tr>
              <a:tr h="21803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5197725"/>
                  </a:ext>
                </a:extLst>
              </a:tr>
              <a:tr h="21803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5086239"/>
                  </a:ext>
                </a:extLst>
              </a:tr>
              <a:tr h="21803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P-values are effectively zero, we reject the null hypothesis.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4052460"/>
                  </a:ext>
                </a:extLst>
              </a:tr>
              <a:tr h="21803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341827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1D1D177-2287-4782-A03B-D0C8A2CFC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1" y="2295525"/>
            <a:ext cx="4381500" cy="432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4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217BB0-1228-43C4-99E0-450027AEC8C3}"/>
              </a:ext>
            </a:extLst>
          </p:cNvPr>
          <p:cNvSpPr txBox="1"/>
          <p:nvPr/>
        </p:nvSpPr>
        <p:spPr>
          <a:xfrm>
            <a:off x="495300" y="-67957"/>
            <a:ext cx="8324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9697F3"/>
                </a:solidFill>
                <a:effectLst/>
                <a:latin typeface="Segoe UI" panose="020B0502040204020203" pitchFamily="34" charset="0"/>
              </a:rPr>
              <a:t>Analyzing Credit Risk</a:t>
            </a:r>
          </a:p>
          <a:p>
            <a:r>
              <a:rPr lang="en-US" sz="2000" b="1" dirty="0">
                <a:solidFill>
                  <a:srgbClr val="9697F3"/>
                </a:solidFill>
                <a:latin typeface="Segoe UI" panose="020B0502040204020203" pitchFamily="34" charset="0"/>
              </a:rPr>
              <a:t>                                                                                      By Power BI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06ED9-A9ED-46F6-8792-39588AAF8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3634"/>
            <a:ext cx="5543550" cy="455436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5CD266-C763-4031-8E60-AA8A74B77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4174"/>
              </p:ext>
            </p:extLst>
          </p:nvPr>
        </p:nvGraphicFramePr>
        <p:xfrm>
          <a:off x="6238874" y="3093403"/>
          <a:ext cx="4276725" cy="14017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1761380838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4157923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160664433"/>
                    </a:ext>
                  </a:extLst>
                </a:gridCol>
              </a:tblGrid>
              <a:tr h="343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59000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35000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9148880"/>
                  </a:ext>
                </a:extLst>
              </a:tr>
              <a:tr h="35759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7213287"/>
                  </a:ext>
                </a:extLst>
              </a:tr>
              <a:tr h="70088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666949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223611-64FE-44B0-B1EB-97D3DCA3B950}"/>
              </a:ext>
            </a:extLst>
          </p:cNvPr>
          <p:cNvSpPr txBox="1"/>
          <p:nvPr/>
        </p:nvSpPr>
        <p:spPr>
          <a:xfrm>
            <a:off x="6238874" y="4580817"/>
            <a:ext cx="5362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/>
              <a:t>Քանի որ կոռելացիայի գործակիցը 0.27 է այսինքն , որքան բարձր է աշխատավարձը այդքան մարդիկ հակված են վարկ վերցնելու, ինչպես նաև բանկերը հաստատում են բարձր եկամուտ ունցող մարդկանց վարկերը։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2F3C8-63FA-4443-933F-F18BECA50DD0}"/>
              </a:ext>
            </a:extLst>
          </p:cNvPr>
          <p:cNvSpPr txBox="1"/>
          <p:nvPr/>
        </p:nvSpPr>
        <p:spPr>
          <a:xfrm>
            <a:off x="6238874" y="1341134"/>
            <a:ext cx="5153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test</a:t>
            </a:r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Loan amount and Person Income</a:t>
            </a:r>
          </a:p>
        </p:txBody>
      </p:sp>
    </p:spTree>
    <p:extLst>
      <p:ext uri="{BB962C8B-B14F-4D97-AF65-F5344CB8AC3E}">
        <p14:creationId xmlns:p14="http://schemas.microsoft.com/office/powerpoint/2010/main" val="121027785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130</TotalTime>
  <Words>502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Broadway</vt:lpstr>
      <vt:lpstr>Calibri</vt:lpstr>
      <vt:lpstr>Century Gothic</vt:lpstr>
      <vt:lpstr>Segoe UI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Astghik Valodya</dc:creator>
  <cp:lastModifiedBy>Astghik Valodya</cp:lastModifiedBy>
  <cp:revision>11</cp:revision>
  <dcterms:created xsi:type="dcterms:W3CDTF">2024-06-03T10:10:56Z</dcterms:created>
  <dcterms:modified xsi:type="dcterms:W3CDTF">2024-06-05T14:34:00Z</dcterms:modified>
</cp:coreProperties>
</file>