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Bricolage Grotesque Bold" charset="1" panose="020B0605040402000204"/>
      <p:regular r:id="rId19"/>
    </p:embeddedFont>
    <p:embeddedFont>
      <p:font typeface="Canva Sans Bold" charset="1" panose="020B0803030501040103"/>
      <p:regular r:id="rId20"/>
    </p:embeddedFont>
    <p:embeddedFont>
      <p:font typeface="Canva Sans" charset="1" panose="020B0503030501040103"/>
      <p:regular r:id="rId21"/>
    </p:embeddedFont>
    <p:embeddedFont>
      <p:font typeface="Bricolage Grotesque Semi-Bold" charset="1" panose="020B0605040402000204"/>
      <p:regular r:id="rId22"/>
    </p:embeddedFont>
    <p:embeddedFont>
      <p:font typeface="Bricolage Grotesque" charset="1" panose="020B060504040200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https://www.uipath.com/webinars/rpa-innovation-week/scaling-rpa-developing-risk-management-plan" TargetMode="External" Type="http://schemas.openxmlformats.org/officeDocument/2006/relationships/hyperlink"/><Relationship Id="rId7" Target="../media/image9.png" Type="http://schemas.openxmlformats.org/officeDocument/2006/relationships/image"/><Relationship Id="rId8" Target="../media/image10.svg" Type="http://schemas.openxmlformats.org/officeDocument/2006/relationships/image"/><Relationship Id="rId9" Target="../media/image3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jpe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8508"/>
        </a:solidFill>
      </p:bgPr>
    </p:bg>
    <p:spTree>
      <p:nvGrpSpPr>
        <p:cNvPr id="1" name=""/>
        <p:cNvGrpSpPr/>
        <p:nvPr/>
      </p:nvGrpSpPr>
      <p:grpSpPr>
        <a:xfrm>
          <a:off x="0" y="0"/>
          <a:ext cx="0" cy="0"/>
          <a:chOff x="0" y="0"/>
          <a:chExt cx="0" cy="0"/>
        </a:xfrm>
      </p:grpSpPr>
      <p:grpSp>
        <p:nvGrpSpPr>
          <p:cNvPr name="Group 2" id="2"/>
          <p:cNvGrpSpPr/>
          <p:nvPr/>
        </p:nvGrpSpPr>
        <p:grpSpPr>
          <a:xfrm rot="0">
            <a:off x="7090405" y="8445715"/>
            <a:ext cx="770761" cy="77076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AutoShape 5" id="5"/>
          <p:cNvSpPr/>
          <p:nvPr/>
        </p:nvSpPr>
        <p:spPr>
          <a:xfrm>
            <a:off x="736385" y="8831096"/>
            <a:ext cx="4975069" cy="0"/>
          </a:xfrm>
          <a:prstGeom prst="line">
            <a:avLst/>
          </a:prstGeom>
          <a:ln cap="flat" w="38100">
            <a:solidFill>
              <a:srgbClr val="FFFFFF"/>
            </a:solidFill>
            <a:prstDash val="solid"/>
            <a:headEnd type="none" len="sm" w="sm"/>
            <a:tailEnd type="none" len="sm" w="sm"/>
          </a:ln>
        </p:spPr>
      </p:sp>
      <p:sp>
        <p:nvSpPr>
          <p:cNvPr name="TextBox 6" id="6"/>
          <p:cNvSpPr txBox="true"/>
          <p:nvPr/>
        </p:nvSpPr>
        <p:spPr>
          <a:xfrm rot="0">
            <a:off x="736385" y="2199462"/>
            <a:ext cx="10665243" cy="2325242"/>
          </a:xfrm>
          <a:prstGeom prst="rect">
            <a:avLst/>
          </a:prstGeom>
        </p:spPr>
        <p:txBody>
          <a:bodyPr anchor="t" rtlCol="false" tIns="0" lIns="0" bIns="0" rIns="0">
            <a:spAutoFit/>
          </a:bodyPr>
          <a:lstStyle/>
          <a:p>
            <a:pPr algn="l">
              <a:lnSpc>
                <a:spcPts val="8975"/>
              </a:lnSpc>
            </a:pPr>
            <a:r>
              <a:rPr lang="en-US" sz="8799">
                <a:solidFill>
                  <a:srgbClr val="FFFFFF"/>
                </a:solidFill>
                <a:latin typeface="Bricolage Grotesque Bold"/>
              </a:rPr>
              <a:t>Bank Of Baroda Hackathon 2024</a:t>
            </a:r>
          </a:p>
        </p:txBody>
      </p:sp>
      <p:sp>
        <p:nvSpPr>
          <p:cNvPr name="Freeform 7" id="7"/>
          <p:cNvSpPr/>
          <p:nvPr/>
        </p:nvSpPr>
        <p:spPr>
          <a:xfrm flipH="false" flipV="false" rot="4326401">
            <a:off x="7517219" y="-2351303"/>
            <a:ext cx="14975430" cy="12945611"/>
          </a:xfrm>
          <a:custGeom>
            <a:avLst/>
            <a:gdLst/>
            <a:ahLst/>
            <a:cxnLst/>
            <a:rect r="r" b="b" t="t" l="l"/>
            <a:pathLst>
              <a:path h="12945611" w="14975430">
                <a:moveTo>
                  <a:pt x="0" y="0"/>
                </a:moveTo>
                <a:lnTo>
                  <a:pt x="14975430" y="0"/>
                </a:lnTo>
                <a:lnTo>
                  <a:pt x="14975430" y="12945611"/>
                </a:lnTo>
                <a:lnTo>
                  <a:pt x="0" y="12945611"/>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1187103">
            <a:off x="14189725" y="5259951"/>
            <a:ext cx="833395" cy="833395"/>
            <a:chOff x="0" y="0"/>
            <a:chExt cx="812800" cy="812800"/>
          </a:xfrm>
        </p:grpSpPr>
        <p:sp>
          <p:nvSpPr>
            <p:cNvPr name="Freeform 9" id="9"/>
            <p:cNvSpPr/>
            <p:nvPr/>
          </p:nvSpPr>
          <p:spPr>
            <a:xfrm flipH="false" flipV="false" rot="0">
              <a:off x="59160" y="59160"/>
              <a:ext cx="694479" cy="694479"/>
            </a:xfrm>
            <a:custGeom>
              <a:avLst/>
              <a:gdLst/>
              <a:ahLst/>
              <a:cxnLst/>
              <a:rect r="r" b="b" t="t" l="l"/>
              <a:pathLst>
                <a:path h="694479" w="694479">
                  <a:moveTo>
                    <a:pt x="386527" y="25020"/>
                  </a:moveTo>
                  <a:lnTo>
                    <a:pt x="437269" y="133745"/>
                  </a:lnTo>
                  <a:cubicBezTo>
                    <a:pt x="462647" y="188123"/>
                    <a:pt x="506357" y="231833"/>
                    <a:pt x="560735" y="257211"/>
                  </a:cubicBezTo>
                  <a:lnTo>
                    <a:pt x="669460" y="307953"/>
                  </a:lnTo>
                  <a:cubicBezTo>
                    <a:pt x="684724" y="315077"/>
                    <a:pt x="694480" y="330396"/>
                    <a:pt x="694480" y="347240"/>
                  </a:cubicBezTo>
                  <a:cubicBezTo>
                    <a:pt x="694480" y="364084"/>
                    <a:pt x="684724" y="379403"/>
                    <a:pt x="669460" y="386527"/>
                  </a:cubicBezTo>
                  <a:lnTo>
                    <a:pt x="560735" y="437269"/>
                  </a:lnTo>
                  <a:cubicBezTo>
                    <a:pt x="506357" y="462647"/>
                    <a:pt x="462647" y="506357"/>
                    <a:pt x="437269" y="560735"/>
                  </a:cubicBezTo>
                  <a:lnTo>
                    <a:pt x="386527" y="669460"/>
                  </a:lnTo>
                  <a:cubicBezTo>
                    <a:pt x="379403" y="684724"/>
                    <a:pt x="364084" y="694480"/>
                    <a:pt x="347240" y="694480"/>
                  </a:cubicBezTo>
                  <a:cubicBezTo>
                    <a:pt x="330396" y="694480"/>
                    <a:pt x="315077" y="684724"/>
                    <a:pt x="307953" y="669460"/>
                  </a:cubicBezTo>
                  <a:lnTo>
                    <a:pt x="257211" y="560735"/>
                  </a:lnTo>
                  <a:cubicBezTo>
                    <a:pt x="231833" y="506357"/>
                    <a:pt x="188123" y="462647"/>
                    <a:pt x="133745" y="437269"/>
                  </a:cubicBezTo>
                  <a:lnTo>
                    <a:pt x="25020" y="386527"/>
                  </a:lnTo>
                  <a:cubicBezTo>
                    <a:pt x="9756" y="379403"/>
                    <a:pt x="0" y="364084"/>
                    <a:pt x="0" y="347240"/>
                  </a:cubicBezTo>
                  <a:cubicBezTo>
                    <a:pt x="0" y="330396"/>
                    <a:pt x="9756" y="315077"/>
                    <a:pt x="25020" y="307953"/>
                  </a:cubicBezTo>
                  <a:lnTo>
                    <a:pt x="133745" y="257211"/>
                  </a:lnTo>
                  <a:cubicBezTo>
                    <a:pt x="188123" y="231833"/>
                    <a:pt x="231833" y="188123"/>
                    <a:pt x="257211" y="133745"/>
                  </a:cubicBezTo>
                  <a:lnTo>
                    <a:pt x="307953" y="25020"/>
                  </a:lnTo>
                  <a:cubicBezTo>
                    <a:pt x="315077" y="9756"/>
                    <a:pt x="330396" y="0"/>
                    <a:pt x="347240" y="0"/>
                  </a:cubicBezTo>
                  <a:cubicBezTo>
                    <a:pt x="364084" y="0"/>
                    <a:pt x="379403" y="9756"/>
                    <a:pt x="386527" y="25020"/>
                  </a:cubicBezTo>
                  <a:close/>
                </a:path>
              </a:pathLst>
            </a:custGeom>
            <a:solidFill>
              <a:srgbClr val="FFFFFF"/>
            </a:solidFill>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sp>
        <p:nvSpPr>
          <p:cNvPr name="Freeform 11" id="11"/>
          <p:cNvSpPr/>
          <p:nvPr/>
        </p:nvSpPr>
        <p:spPr>
          <a:xfrm flipH="false" flipV="false" rot="0">
            <a:off x="7307597" y="8679421"/>
            <a:ext cx="336376" cy="303350"/>
          </a:xfrm>
          <a:custGeom>
            <a:avLst/>
            <a:gdLst/>
            <a:ahLst/>
            <a:cxnLst/>
            <a:rect r="r" b="b" t="t" l="l"/>
            <a:pathLst>
              <a:path h="303350" w="336376">
                <a:moveTo>
                  <a:pt x="0" y="0"/>
                </a:moveTo>
                <a:lnTo>
                  <a:pt x="336376" y="0"/>
                </a:lnTo>
                <a:lnTo>
                  <a:pt x="336376" y="303350"/>
                </a:lnTo>
                <a:lnTo>
                  <a:pt x="0" y="303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8208573" y="8398090"/>
            <a:ext cx="4198416" cy="1233438"/>
          </a:xfrm>
          <a:prstGeom prst="rect">
            <a:avLst/>
          </a:prstGeom>
        </p:spPr>
        <p:txBody>
          <a:bodyPr anchor="t" rtlCol="false" tIns="0" lIns="0" bIns="0" rIns="0">
            <a:spAutoFit/>
          </a:bodyPr>
          <a:lstStyle/>
          <a:p>
            <a:pPr algn="l">
              <a:lnSpc>
                <a:spcPts val="3270"/>
              </a:lnSpc>
            </a:pPr>
            <a:r>
              <a:rPr lang="en-US" sz="2336" spc="-46">
                <a:solidFill>
                  <a:srgbClr val="FFFFFF"/>
                </a:solidFill>
                <a:latin typeface="Bricolage Grotesque Bold"/>
              </a:rPr>
              <a:t>Submitted By: Astha</a:t>
            </a:r>
          </a:p>
          <a:p>
            <a:pPr algn="l">
              <a:lnSpc>
                <a:spcPts val="3270"/>
              </a:lnSpc>
            </a:pPr>
            <a:r>
              <a:rPr lang="en-US" sz="2336" spc="-46">
                <a:solidFill>
                  <a:srgbClr val="FFFFFF"/>
                </a:solidFill>
                <a:latin typeface="Bricolage Grotesque Bold"/>
              </a:rPr>
              <a:t>Raghuwanshi</a:t>
            </a:r>
          </a:p>
          <a:p>
            <a:pPr algn="l">
              <a:lnSpc>
                <a:spcPts val="3270"/>
              </a:lnSpc>
              <a:spcBef>
                <a:spcPct val="0"/>
              </a:spcBef>
            </a:pPr>
            <a:r>
              <a:rPr lang="en-US" sz="2336" spc="-46">
                <a:solidFill>
                  <a:srgbClr val="FFFFFF"/>
                </a:solidFill>
                <a:latin typeface="Bricolage Grotesque Bold"/>
              </a:rPr>
              <a:t>Date: 30 June 2024</a:t>
            </a:r>
          </a:p>
        </p:txBody>
      </p:sp>
      <p:grpSp>
        <p:nvGrpSpPr>
          <p:cNvPr name="Group 13" id="13"/>
          <p:cNvGrpSpPr/>
          <p:nvPr/>
        </p:nvGrpSpPr>
        <p:grpSpPr>
          <a:xfrm rot="0">
            <a:off x="711704" y="796299"/>
            <a:ext cx="91161" cy="9116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TextBox 16" id="16"/>
          <p:cNvSpPr txBox="true"/>
          <p:nvPr/>
        </p:nvSpPr>
        <p:spPr>
          <a:xfrm rot="0">
            <a:off x="711704" y="5256662"/>
            <a:ext cx="10665143" cy="1811020"/>
          </a:xfrm>
          <a:prstGeom prst="rect">
            <a:avLst/>
          </a:prstGeom>
        </p:spPr>
        <p:txBody>
          <a:bodyPr anchor="t" rtlCol="false" tIns="0" lIns="0" bIns="0" rIns="0">
            <a:spAutoFit/>
          </a:bodyPr>
          <a:lstStyle/>
          <a:p>
            <a:pPr algn="ctr">
              <a:lnSpc>
                <a:spcPts val="7279"/>
              </a:lnSpc>
            </a:pPr>
            <a:r>
              <a:rPr lang="en-US" sz="5199" spc="46">
                <a:solidFill>
                  <a:srgbClr val="FFFFFF"/>
                </a:solidFill>
                <a:latin typeface="Canva Sans Bold"/>
              </a:rPr>
              <a:t>Challenge 3: Audit &amp; Compliance</a:t>
            </a:r>
          </a:p>
          <a:p>
            <a:pPr algn="ctr">
              <a:lnSpc>
                <a:spcPts val="727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32426">
            <a:off x="14431852" y="-3278329"/>
            <a:ext cx="7588879" cy="9315956"/>
          </a:xfrm>
          <a:custGeom>
            <a:avLst/>
            <a:gdLst/>
            <a:ahLst/>
            <a:cxnLst/>
            <a:rect r="r" b="b" t="t" l="l"/>
            <a:pathLst>
              <a:path h="9315956" w="7588879">
                <a:moveTo>
                  <a:pt x="0" y="0"/>
                </a:moveTo>
                <a:lnTo>
                  <a:pt x="7588879" y="0"/>
                </a:lnTo>
                <a:lnTo>
                  <a:pt x="7588879" y="9315956"/>
                </a:lnTo>
                <a:lnTo>
                  <a:pt x="0" y="9315956"/>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33087" y="5095820"/>
            <a:ext cx="109546" cy="166899"/>
          </a:xfrm>
          <a:custGeom>
            <a:avLst/>
            <a:gdLst/>
            <a:ahLst/>
            <a:cxnLst/>
            <a:rect r="r" b="b" t="t" l="l"/>
            <a:pathLst>
              <a:path h="166899" w="109546">
                <a:moveTo>
                  <a:pt x="0" y="0"/>
                </a:moveTo>
                <a:lnTo>
                  <a:pt x="109547" y="0"/>
                </a:lnTo>
                <a:lnTo>
                  <a:pt x="109547"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95433" y="4478603"/>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405195" y="5012371"/>
            <a:ext cx="109546" cy="166899"/>
          </a:xfrm>
          <a:custGeom>
            <a:avLst/>
            <a:gdLst/>
            <a:ahLst/>
            <a:cxnLst/>
            <a:rect r="r" b="b" t="t" l="l"/>
            <a:pathLst>
              <a:path h="166899" w="109546">
                <a:moveTo>
                  <a:pt x="0" y="0"/>
                </a:moveTo>
                <a:lnTo>
                  <a:pt x="109547" y="0"/>
                </a:lnTo>
                <a:lnTo>
                  <a:pt x="109547"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312872" y="6445872"/>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860213" y="6961308"/>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990020" y="6612771"/>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481771" y="5262892"/>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3437328" y="5262719"/>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2607165" y="4626452"/>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768837" y="6794409"/>
            <a:ext cx="109546" cy="166899"/>
          </a:xfrm>
          <a:custGeom>
            <a:avLst/>
            <a:gdLst/>
            <a:ahLst/>
            <a:cxnLst/>
            <a:rect r="r" b="b" t="t" l="l"/>
            <a:pathLst>
              <a:path h="166899" w="109546">
                <a:moveTo>
                  <a:pt x="0" y="0"/>
                </a:moveTo>
                <a:lnTo>
                  <a:pt x="109547" y="0"/>
                </a:lnTo>
                <a:lnTo>
                  <a:pt x="109547"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284846" y="5262892"/>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5023018" y="5095820"/>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0042634" y="4645502"/>
            <a:ext cx="8162912" cy="5348115"/>
          </a:xfrm>
          <a:custGeom>
            <a:avLst/>
            <a:gdLst/>
            <a:ahLst/>
            <a:cxnLst/>
            <a:rect r="r" b="b" t="t" l="l"/>
            <a:pathLst>
              <a:path h="5348115" w="8162912">
                <a:moveTo>
                  <a:pt x="0" y="0"/>
                </a:moveTo>
                <a:lnTo>
                  <a:pt x="8162912" y="0"/>
                </a:lnTo>
                <a:lnTo>
                  <a:pt x="8162912" y="5348115"/>
                </a:lnTo>
                <a:lnTo>
                  <a:pt x="0" y="5348115"/>
                </a:lnTo>
                <a:lnTo>
                  <a:pt x="0" y="0"/>
                </a:lnTo>
                <a:close/>
              </a:path>
            </a:pathLst>
          </a:custGeom>
          <a:blipFill>
            <a:blip r:embed="rId6"/>
            <a:stretch>
              <a:fillRect l="0" t="0" r="0" b="0"/>
            </a:stretch>
          </a:blipFill>
        </p:spPr>
      </p:sp>
      <p:sp>
        <p:nvSpPr>
          <p:cNvPr name="TextBox 16" id="16"/>
          <p:cNvSpPr txBox="true"/>
          <p:nvPr/>
        </p:nvSpPr>
        <p:spPr>
          <a:xfrm rot="0">
            <a:off x="1119718" y="544428"/>
            <a:ext cx="16048564" cy="768731"/>
          </a:xfrm>
          <a:prstGeom prst="rect">
            <a:avLst/>
          </a:prstGeom>
        </p:spPr>
        <p:txBody>
          <a:bodyPr anchor="t" rtlCol="false" tIns="0" lIns="0" bIns="0" rIns="0">
            <a:spAutoFit/>
          </a:bodyPr>
          <a:lstStyle/>
          <a:p>
            <a:pPr algn="l">
              <a:lnSpc>
                <a:spcPts val="5991"/>
              </a:lnSpc>
            </a:pPr>
            <a:r>
              <a:rPr lang="en-US" sz="5599">
                <a:solidFill>
                  <a:srgbClr val="323232"/>
                </a:solidFill>
                <a:latin typeface="Bricolage Grotesque Bold"/>
              </a:rPr>
              <a:t>Building a Scalable AI-powered Solution</a:t>
            </a:r>
          </a:p>
        </p:txBody>
      </p:sp>
      <p:sp>
        <p:nvSpPr>
          <p:cNvPr name="TextBox 17" id="17"/>
          <p:cNvSpPr txBox="true"/>
          <p:nvPr/>
        </p:nvSpPr>
        <p:spPr>
          <a:xfrm rot="0">
            <a:off x="566097" y="1739767"/>
            <a:ext cx="12150615" cy="7881249"/>
          </a:xfrm>
          <a:prstGeom prst="rect">
            <a:avLst/>
          </a:prstGeom>
        </p:spPr>
        <p:txBody>
          <a:bodyPr anchor="t" rtlCol="false" tIns="0" lIns="0" bIns="0" rIns="0">
            <a:spAutoFit/>
          </a:bodyPr>
          <a:lstStyle/>
          <a:p>
            <a:pPr algn="l" marL="532111" indent="-266056" lvl="1">
              <a:lnSpc>
                <a:spcPts val="3450"/>
              </a:lnSpc>
              <a:buFont typeface="Arial"/>
              <a:buChar char="•"/>
            </a:pPr>
            <a:r>
              <a:rPr lang="en-US" sz="2464">
                <a:solidFill>
                  <a:srgbClr val="323232"/>
                </a:solidFill>
                <a:latin typeface="Bricolage Grotesque Bold"/>
              </a:rPr>
              <a:t>Data Ingestion Module: </a:t>
            </a:r>
          </a:p>
          <a:p>
            <a:pPr algn="l">
              <a:lnSpc>
                <a:spcPts val="3450"/>
              </a:lnSpc>
            </a:pPr>
            <a:r>
              <a:rPr lang="en-US" sz="2464">
                <a:solidFill>
                  <a:srgbClr val="323232"/>
                </a:solidFill>
                <a:latin typeface="Bricolage Grotesque"/>
              </a:rPr>
              <a:t>This module securely collects raw transaction data from various bank systems. It may involve functionalities like data extraction, format conversion, and error handling.</a:t>
            </a:r>
          </a:p>
          <a:p>
            <a:pPr algn="l" marL="532111" indent="-266056" lvl="1">
              <a:lnSpc>
                <a:spcPts val="3450"/>
              </a:lnSpc>
              <a:buFont typeface="Arial"/>
              <a:buChar char="•"/>
            </a:pPr>
            <a:r>
              <a:rPr lang="en-US" sz="2464">
                <a:solidFill>
                  <a:srgbClr val="323232"/>
                </a:solidFill>
                <a:latin typeface="Bricolage Grotesque Bold"/>
              </a:rPr>
              <a:t>AI Engine (Generative AI): </a:t>
            </a:r>
          </a:p>
          <a:p>
            <a:pPr algn="l">
              <a:lnSpc>
                <a:spcPts val="3450"/>
              </a:lnSpc>
            </a:pPr>
            <a:r>
              <a:rPr lang="en-US" sz="2464">
                <a:solidFill>
                  <a:srgbClr val="323232"/>
                </a:solidFill>
                <a:latin typeface="Bricolage Grotesque"/>
              </a:rPr>
              <a:t>This is the core of your platform. It utilizes generative AI models (e.g., Generative Adversarial Networks) to analyze the pre-processed transaction </a:t>
            </a:r>
          </a:p>
          <a:p>
            <a:pPr algn="l">
              <a:lnSpc>
                <a:spcPts val="3450"/>
              </a:lnSpc>
            </a:pPr>
            <a:r>
              <a:rPr lang="en-US" sz="2464">
                <a:solidFill>
                  <a:srgbClr val="323232"/>
                </a:solidFill>
                <a:latin typeface="Bricolage Grotesque"/>
              </a:rPr>
              <a:t>data. Key functionalities include:</a:t>
            </a:r>
          </a:p>
          <a:p>
            <a:pPr algn="l" marL="532111" indent="-266056" lvl="1">
              <a:lnSpc>
                <a:spcPts val="3450"/>
              </a:lnSpc>
              <a:buFont typeface="Arial"/>
              <a:buChar char="•"/>
            </a:pPr>
            <a:r>
              <a:rPr lang="en-US" sz="2464">
                <a:solidFill>
                  <a:srgbClr val="323232"/>
                </a:solidFill>
                <a:latin typeface="Bricolage Grotesque"/>
              </a:rPr>
              <a:t>Anomaly detection: </a:t>
            </a:r>
          </a:p>
          <a:p>
            <a:pPr algn="l">
              <a:lnSpc>
                <a:spcPts val="3450"/>
              </a:lnSpc>
            </a:pPr>
            <a:r>
              <a:rPr lang="en-US" sz="2464">
                <a:solidFill>
                  <a:srgbClr val="323232"/>
                </a:solidFill>
                <a:latin typeface="Bricolage Grotesque"/>
              </a:rPr>
              <a:t>Identifying transactions that deviate from normal patterns and</a:t>
            </a:r>
          </a:p>
          <a:p>
            <a:pPr algn="l">
              <a:lnSpc>
                <a:spcPts val="3450"/>
              </a:lnSpc>
            </a:pPr>
            <a:r>
              <a:rPr lang="en-US" sz="2464">
                <a:solidFill>
                  <a:srgbClr val="323232"/>
                </a:solidFill>
                <a:latin typeface="Bricolage Grotesque"/>
              </a:rPr>
              <a:t> might indicate potential non-compliance issues.</a:t>
            </a:r>
          </a:p>
          <a:p>
            <a:pPr algn="l" marL="532111" indent="-266056" lvl="1">
              <a:lnSpc>
                <a:spcPts val="3450"/>
              </a:lnSpc>
              <a:buFont typeface="Arial"/>
              <a:buChar char="•"/>
            </a:pPr>
            <a:r>
              <a:rPr lang="en-US" sz="2464">
                <a:solidFill>
                  <a:srgbClr val="323232"/>
                </a:solidFill>
                <a:latin typeface="Bricolage Grotesque"/>
              </a:rPr>
              <a:t>Compliance analysis:</a:t>
            </a:r>
          </a:p>
          <a:p>
            <a:pPr algn="l">
              <a:lnSpc>
                <a:spcPts val="3450"/>
              </a:lnSpc>
            </a:pPr>
            <a:r>
              <a:rPr lang="en-US" sz="2464">
                <a:solidFill>
                  <a:srgbClr val="323232"/>
                </a:solidFill>
                <a:latin typeface="Bricolage Grotesque"/>
              </a:rPr>
              <a:t> Assessing transactions against the regulations stored in the</a:t>
            </a:r>
          </a:p>
          <a:p>
            <a:pPr algn="l">
              <a:lnSpc>
                <a:spcPts val="3450"/>
              </a:lnSpc>
            </a:pPr>
            <a:r>
              <a:rPr lang="en-US" sz="2464">
                <a:solidFill>
                  <a:srgbClr val="323232"/>
                </a:solidFill>
                <a:latin typeface="Bricolage Grotesque"/>
              </a:rPr>
              <a:t> Compliance Knowledge Base.</a:t>
            </a:r>
          </a:p>
          <a:p>
            <a:pPr algn="l" marL="532111" indent="-266056" lvl="1">
              <a:lnSpc>
                <a:spcPts val="3450"/>
              </a:lnSpc>
              <a:buFont typeface="Arial"/>
              <a:buChar char="•"/>
            </a:pPr>
            <a:r>
              <a:rPr lang="en-US" sz="2464">
                <a:solidFill>
                  <a:srgbClr val="323232"/>
                </a:solidFill>
                <a:latin typeface="Bricolage Grotesque"/>
              </a:rPr>
              <a:t>Report generation: </a:t>
            </a:r>
          </a:p>
          <a:p>
            <a:pPr algn="l">
              <a:lnSpc>
                <a:spcPts val="3450"/>
              </a:lnSpc>
            </a:pPr>
            <a:r>
              <a:rPr lang="en-US" sz="2464">
                <a:solidFill>
                  <a:srgbClr val="323232"/>
                </a:solidFill>
                <a:latin typeface="Bricolage Grotesque"/>
              </a:rPr>
              <a:t>Using the analysis results to generate comprehensive audit </a:t>
            </a:r>
          </a:p>
          <a:p>
            <a:pPr algn="l">
              <a:lnSpc>
                <a:spcPts val="3450"/>
              </a:lnSpc>
            </a:pPr>
            <a:r>
              <a:rPr lang="en-US" sz="2464">
                <a:solidFill>
                  <a:srgbClr val="323232"/>
                </a:solidFill>
                <a:latin typeface="Bricolage Grotesque"/>
              </a:rPr>
              <a:t>reports.</a:t>
            </a:r>
          </a:p>
          <a:p>
            <a:pPr algn="l">
              <a:lnSpc>
                <a:spcPts val="345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32426">
            <a:off x="14431852" y="-3278329"/>
            <a:ext cx="7588879" cy="9315956"/>
          </a:xfrm>
          <a:custGeom>
            <a:avLst/>
            <a:gdLst/>
            <a:ahLst/>
            <a:cxnLst/>
            <a:rect r="r" b="b" t="t" l="l"/>
            <a:pathLst>
              <a:path h="9315956" w="7588879">
                <a:moveTo>
                  <a:pt x="0" y="0"/>
                </a:moveTo>
                <a:lnTo>
                  <a:pt x="7588879" y="0"/>
                </a:lnTo>
                <a:lnTo>
                  <a:pt x="7588879" y="9315956"/>
                </a:lnTo>
                <a:lnTo>
                  <a:pt x="0" y="9315956"/>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33087" y="5095820"/>
            <a:ext cx="109546" cy="166899"/>
          </a:xfrm>
          <a:custGeom>
            <a:avLst/>
            <a:gdLst/>
            <a:ahLst/>
            <a:cxnLst/>
            <a:rect r="r" b="b" t="t" l="l"/>
            <a:pathLst>
              <a:path h="166899" w="109546">
                <a:moveTo>
                  <a:pt x="0" y="0"/>
                </a:moveTo>
                <a:lnTo>
                  <a:pt x="109547" y="0"/>
                </a:lnTo>
                <a:lnTo>
                  <a:pt x="109547"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95433" y="4478603"/>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405195" y="5012371"/>
            <a:ext cx="109546" cy="166899"/>
          </a:xfrm>
          <a:custGeom>
            <a:avLst/>
            <a:gdLst/>
            <a:ahLst/>
            <a:cxnLst/>
            <a:rect r="r" b="b" t="t" l="l"/>
            <a:pathLst>
              <a:path h="166899" w="109546">
                <a:moveTo>
                  <a:pt x="0" y="0"/>
                </a:moveTo>
                <a:lnTo>
                  <a:pt x="109547" y="0"/>
                </a:lnTo>
                <a:lnTo>
                  <a:pt x="109547"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312872" y="6445872"/>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860213" y="6961308"/>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990020" y="6612771"/>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481771" y="5262892"/>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3437328" y="5262719"/>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2607165" y="4626452"/>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768837" y="6794409"/>
            <a:ext cx="109546" cy="166899"/>
          </a:xfrm>
          <a:custGeom>
            <a:avLst/>
            <a:gdLst/>
            <a:ahLst/>
            <a:cxnLst/>
            <a:rect r="r" b="b" t="t" l="l"/>
            <a:pathLst>
              <a:path h="166899" w="109546">
                <a:moveTo>
                  <a:pt x="0" y="0"/>
                </a:moveTo>
                <a:lnTo>
                  <a:pt x="109547" y="0"/>
                </a:lnTo>
                <a:lnTo>
                  <a:pt x="109547"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284846" y="5262892"/>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5023018" y="5095820"/>
            <a:ext cx="109546" cy="166899"/>
          </a:xfrm>
          <a:custGeom>
            <a:avLst/>
            <a:gdLst/>
            <a:ahLst/>
            <a:cxnLst/>
            <a:rect r="r" b="b" t="t" l="l"/>
            <a:pathLst>
              <a:path h="166899" w="109546">
                <a:moveTo>
                  <a:pt x="0" y="0"/>
                </a:moveTo>
                <a:lnTo>
                  <a:pt x="109546" y="0"/>
                </a:lnTo>
                <a:lnTo>
                  <a:pt x="109546" y="166899"/>
                </a:lnTo>
                <a:lnTo>
                  <a:pt x="0" y="16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9514217" y="3906536"/>
            <a:ext cx="9163437" cy="6003631"/>
          </a:xfrm>
          <a:custGeom>
            <a:avLst/>
            <a:gdLst/>
            <a:ahLst/>
            <a:cxnLst/>
            <a:rect r="r" b="b" t="t" l="l"/>
            <a:pathLst>
              <a:path h="6003631" w="9163437">
                <a:moveTo>
                  <a:pt x="0" y="0"/>
                </a:moveTo>
                <a:lnTo>
                  <a:pt x="9163437" y="0"/>
                </a:lnTo>
                <a:lnTo>
                  <a:pt x="9163437" y="6003631"/>
                </a:lnTo>
                <a:lnTo>
                  <a:pt x="0" y="6003631"/>
                </a:lnTo>
                <a:lnTo>
                  <a:pt x="0" y="0"/>
                </a:lnTo>
                <a:close/>
              </a:path>
            </a:pathLst>
          </a:custGeom>
          <a:blipFill>
            <a:blip r:embed="rId6"/>
            <a:stretch>
              <a:fillRect l="0" t="0" r="0" b="0"/>
            </a:stretch>
          </a:blipFill>
        </p:spPr>
      </p:sp>
      <p:sp>
        <p:nvSpPr>
          <p:cNvPr name="TextBox 16" id="16"/>
          <p:cNvSpPr txBox="true"/>
          <p:nvPr/>
        </p:nvSpPr>
        <p:spPr>
          <a:xfrm rot="0">
            <a:off x="1119718" y="544428"/>
            <a:ext cx="16048564" cy="768731"/>
          </a:xfrm>
          <a:prstGeom prst="rect">
            <a:avLst/>
          </a:prstGeom>
        </p:spPr>
        <p:txBody>
          <a:bodyPr anchor="t" rtlCol="false" tIns="0" lIns="0" bIns="0" rIns="0">
            <a:spAutoFit/>
          </a:bodyPr>
          <a:lstStyle/>
          <a:p>
            <a:pPr algn="l">
              <a:lnSpc>
                <a:spcPts val="5991"/>
              </a:lnSpc>
            </a:pPr>
            <a:r>
              <a:rPr lang="en-US" sz="5599">
                <a:solidFill>
                  <a:srgbClr val="323232"/>
                </a:solidFill>
                <a:latin typeface="Bricolage Grotesque Bold"/>
              </a:rPr>
              <a:t>Building a Scalable AI-powered Solution</a:t>
            </a:r>
          </a:p>
        </p:txBody>
      </p:sp>
      <p:sp>
        <p:nvSpPr>
          <p:cNvPr name="TextBox 17" id="17"/>
          <p:cNvSpPr txBox="true"/>
          <p:nvPr/>
        </p:nvSpPr>
        <p:spPr>
          <a:xfrm rot="0">
            <a:off x="385929" y="1942201"/>
            <a:ext cx="12150615" cy="7316099"/>
          </a:xfrm>
          <a:prstGeom prst="rect">
            <a:avLst/>
          </a:prstGeom>
        </p:spPr>
        <p:txBody>
          <a:bodyPr anchor="t" rtlCol="false" tIns="0" lIns="0" bIns="0" rIns="0">
            <a:spAutoFit/>
          </a:bodyPr>
          <a:lstStyle/>
          <a:p>
            <a:pPr algn="l" marL="640059" indent="-320029" lvl="1">
              <a:lnSpc>
                <a:spcPts val="4150"/>
              </a:lnSpc>
              <a:buFont typeface="Arial"/>
              <a:buChar char="•"/>
            </a:pPr>
            <a:r>
              <a:rPr lang="en-US" sz="2964">
                <a:solidFill>
                  <a:srgbClr val="323232"/>
                </a:solidFill>
                <a:latin typeface="Bricolage Grotesque Bold"/>
              </a:rPr>
              <a:t>Compliance Knowledge Base</a:t>
            </a:r>
            <a:r>
              <a:rPr lang="en-US" sz="2964">
                <a:solidFill>
                  <a:srgbClr val="323232"/>
                </a:solidFill>
                <a:latin typeface="Bricolage Grotesque"/>
              </a:rPr>
              <a:t>: This component acts as a central repository for all relevant regulatory requirements and compliance rules. It should be constantly updated to reflect changes in the regulatory landscape.</a:t>
            </a:r>
            <a:r>
              <a:rPr lang="en-US" sz="2964">
                <a:solidFill>
                  <a:srgbClr val="323232"/>
                </a:solidFill>
                <a:latin typeface="Bricolage Grotesque"/>
              </a:rPr>
              <a:t> </a:t>
            </a:r>
          </a:p>
          <a:p>
            <a:pPr algn="l" marL="640059" indent="-320029" lvl="1">
              <a:lnSpc>
                <a:spcPts val="4150"/>
              </a:lnSpc>
              <a:buFont typeface="Arial"/>
              <a:buChar char="•"/>
            </a:pPr>
            <a:r>
              <a:rPr lang="en-US" sz="2964">
                <a:solidFill>
                  <a:srgbClr val="323232"/>
                </a:solidFill>
                <a:latin typeface="Bricolage Grotesque Bold"/>
              </a:rPr>
              <a:t>Reporting &amp; Visualization Module: </a:t>
            </a:r>
            <a:r>
              <a:rPr lang="en-US" sz="2964">
                <a:solidFill>
                  <a:srgbClr val="323232"/>
                </a:solidFill>
                <a:latin typeface="Bricolage Grotesque"/>
              </a:rPr>
              <a:t>This module </a:t>
            </a:r>
          </a:p>
          <a:p>
            <a:pPr algn="l">
              <a:lnSpc>
                <a:spcPts val="4150"/>
              </a:lnSpc>
            </a:pPr>
            <a:r>
              <a:rPr lang="en-US" sz="2964">
                <a:solidFill>
                  <a:srgbClr val="323232"/>
                </a:solidFill>
                <a:latin typeface="Bricolage Grotesque"/>
              </a:rPr>
              <a:t>takes the insights generated by the AI Engine and</a:t>
            </a:r>
          </a:p>
          <a:p>
            <a:pPr algn="l">
              <a:lnSpc>
                <a:spcPts val="4150"/>
              </a:lnSpc>
            </a:pPr>
            <a:r>
              <a:rPr lang="en-US" sz="2964">
                <a:solidFill>
                  <a:srgbClr val="323232"/>
                </a:solidFill>
                <a:latin typeface="Bricolage Grotesque"/>
              </a:rPr>
              <a:t> transforms them into clear and concise audit</a:t>
            </a:r>
          </a:p>
          <a:p>
            <a:pPr algn="l">
              <a:lnSpc>
                <a:spcPts val="4150"/>
              </a:lnSpc>
            </a:pPr>
            <a:r>
              <a:rPr lang="en-US" sz="2964">
                <a:solidFill>
                  <a:srgbClr val="323232"/>
                </a:solidFill>
                <a:latin typeface="Bricolage Grotesque"/>
              </a:rPr>
              <a:t> reports. It may involve functionalities like data</a:t>
            </a:r>
          </a:p>
          <a:p>
            <a:pPr algn="l">
              <a:lnSpc>
                <a:spcPts val="4150"/>
              </a:lnSpc>
            </a:pPr>
            <a:r>
              <a:rPr lang="en-US" sz="2964">
                <a:solidFill>
                  <a:srgbClr val="323232"/>
                </a:solidFill>
                <a:latin typeface="Bricolage Grotesque"/>
              </a:rPr>
              <a:t> visualization (charts, graphs) to enhance user</a:t>
            </a:r>
          </a:p>
          <a:p>
            <a:pPr algn="l">
              <a:lnSpc>
                <a:spcPts val="4150"/>
              </a:lnSpc>
            </a:pPr>
            <a:r>
              <a:rPr lang="en-US" sz="2964">
                <a:solidFill>
                  <a:srgbClr val="323232"/>
                </a:solidFill>
                <a:latin typeface="Bricolage Grotesque"/>
              </a:rPr>
              <a:t> comprehension.</a:t>
            </a:r>
          </a:p>
          <a:p>
            <a:pPr algn="l" marL="640059" indent="-320029" lvl="1">
              <a:lnSpc>
                <a:spcPts val="4150"/>
              </a:lnSpc>
              <a:buFont typeface="Arial"/>
              <a:buChar char="•"/>
            </a:pPr>
            <a:r>
              <a:rPr lang="en-US" sz="2964">
                <a:solidFill>
                  <a:srgbClr val="323232"/>
                </a:solidFill>
                <a:latin typeface="Bricolage Grotesque Bold"/>
              </a:rPr>
              <a:t>User Interface:</a:t>
            </a:r>
            <a:r>
              <a:rPr lang="en-US" sz="2964">
                <a:solidFill>
                  <a:srgbClr val="323232"/>
                </a:solidFill>
                <a:latin typeface="Bricolage Grotesque"/>
              </a:rPr>
              <a:t> This user-friendly interface </a:t>
            </a:r>
          </a:p>
          <a:p>
            <a:pPr algn="l">
              <a:lnSpc>
                <a:spcPts val="4150"/>
              </a:lnSpc>
            </a:pPr>
            <a:r>
              <a:rPr lang="en-US" sz="2964">
                <a:solidFill>
                  <a:srgbClr val="323232"/>
                </a:solidFill>
                <a:latin typeface="Bricolage Grotesque"/>
              </a:rPr>
              <a:t>allows auditors to interact with the platform, view </a:t>
            </a:r>
          </a:p>
          <a:p>
            <a:pPr algn="l">
              <a:lnSpc>
                <a:spcPts val="4150"/>
              </a:lnSpc>
            </a:pPr>
            <a:r>
              <a:rPr lang="en-US" sz="2964">
                <a:solidFill>
                  <a:srgbClr val="323232"/>
                </a:solidFill>
                <a:latin typeface="Bricolage Grotesque"/>
              </a:rPr>
              <a:t>reports, and access relevant information.</a:t>
            </a:r>
          </a:p>
          <a:p>
            <a:pPr algn="l">
              <a:lnSpc>
                <a:spcPts val="415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98755">
            <a:off x="9792412" y="988112"/>
            <a:ext cx="14736981" cy="12739482"/>
          </a:xfrm>
          <a:custGeom>
            <a:avLst/>
            <a:gdLst/>
            <a:ahLst/>
            <a:cxnLst/>
            <a:rect r="r" b="b" t="t" l="l"/>
            <a:pathLst>
              <a:path h="12739482" w="14736981">
                <a:moveTo>
                  <a:pt x="0" y="0"/>
                </a:moveTo>
                <a:lnTo>
                  <a:pt x="14736980" y="0"/>
                </a:lnTo>
                <a:lnTo>
                  <a:pt x="14736980" y="12739482"/>
                </a:lnTo>
                <a:lnTo>
                  <a:pt x="0" y="12739482"/>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187103">
            <a:off x="10142912" y="8986877"/>
            <a:ext cx="542845" cy="542845"/>
            <a:chOff x="0" y="0"/>
            <a:chExt cx="812800" cy="812800"/>
          </a:xfrm>
        </p:grpSpPr>
        <p:sp>
          <p:nvSpPr>
            <p:cNvPr name="Freeform 4" id="4"/>
            <p:cNvSpPr/>
            <p:nvPr/>
          </p:nvSpPr>
          <p:spPr>
            <a:xfrm flipH="false" flipV="false" rot="0">
              <a:off x="54495" y="54495"/>
              <a:ext cx="703810" cy="703810"/>
            </a:xfrm>
            <a:custGeom>
              <a:avLst/>
              <a:gdLst/>
              <a:ahLst/>
              <a:cxnLst/>
              <a:rect r="r" b="b" t="t" l="l"/>
              <a:pathLst>
                <a:path h="703810" w="703810">
                  <a:moveTo>
                    <a:pt x="388094" y="23047"/>
                  </a:moveTo>
                  <a:lnTo>
                    <a:pt x="445032" y="145048"/>
                  </a:lnTo>
                  <a:cubicBezTo>
                    <a:pt x="468409" y="195138"/>
                    <a:pt x="508672" y="235401"/>
                    <a:pt x="558762" y="258778"/>
                  </a:cubicBezTo>
                  <a:lnTo>
                    <a:pt x="680763" y="315716"/>
                  </a:lnTo>
                  <a:cubicBezTo>
                    <a:pt x="694823" y="322278"/>
                    <a:pt x="703810" y="336389"/>
                    <a:pt x="703810" y="351905"/>
                  </a:cubicBezTo>
                  <a:cubicBezTo>
                    <a:pt x="703810" y="367421"/>
                    <a:pt x="694823" y="381532"/>
                    <a:pt x="680763" y="388094"/>
                  </a:cubicBezTo>
                  <a:lnTo>
                    <a:pt x="558762" y="445032"/>
                  </a:lnTo>
                  <a:cubicBezTo>
                    <a:pt x="508672" y="468409"/>
                    <a:pt x="468409" y="508672"/>
                    <a:pt x="445032" y="558762"/>
                  </a:cubicBezTo>
                  <a:lnTo>
                    <a:pt x="388094" y="680763"/>
                  </a:lnTo>
                  <a:cubicBezTo>
                    <a:pt x="381532" y="694823"/>
                    <a:pt x="367421" y="703810"/>
                    <a:pt x="351905" y="703810"/>
                  </a:cubicBezTo>
                  <a:cubicBezTo>
                    <a:pt x="336389" y="703810"/>
                    <a:pt x="322278" y="694823"/>
                    <a:pt x="315716" y="680763"/>
                  </a:cubicBezTo>
                  <a:lnTo>
                    <a:pt x="258778" y="558762"/>
                  </a:lnTo>
                  <a:cubicBezTo>
                    <a:pt x="235401" y="508672"/>
                    <a:pt x="195138" y="468409"/>
                    <a:pt x="145048" y="445032"/>
                  </a:cubicBezTo>
                  <a:lnTo>
                    <a:pt x="23047" y="388094"/>
                  </a:lnTo>
                  <a:cubicBezTo>
                    <a:pt x="8987" y="381532"/>
                    <a:pt x="0" y="367421"/>
                    <a:pt x="0" y="351905"/>
                  </a:cubicBezTo>
                  <a:cubicBezTo>
                    <a:pt x="0" y="336389"/>
                    <a:pt x="8987" y="322278"/>
                    <a:pt x="23047" y="315716"/>
                  </a:cubicBezTo>
                  <a:lnTo>
                    <a:pt x="145048" y="258778"/>
                  </a:lnTo>
                  <a:cubicBezTo>
                    <a:pt x="195138" y="235401"/>
                    <a:pt x="235401" y="195138"/>
                    <a:pt x="258778" y="145048"/>
                  </a:cubicBezTo>
                  <a:lnTo>
                    <a:pt x="315716" y="23047"/>
                  </a:lnTo>
                  <a:cubicBezTo>
                    <a:pt x="322278" y="8987"/>
                    <a:pt x="336389" y="0"/>
                    <a:pt x="351905" y="0"/>
                  </a:cubicBezTo>
                  <a:cubicBezTo>
                    <a:pt x="367421" y="0"/>
                    <a:pt x="381532" y="8987"/>
                    <a:pt x="388094" y="23047"/>
                  </a:cubicBezTo>
                  <a:close/>
                </a:path>
              </a:pathLst>
            </a:custGeom>
            <a:solidFill>
              <a:srgbClr val="323232"/>
            </a:solidFill>
          </p:spPr>
        </p:sp>
        <p:sp>
          <p:nvSpPr>
            <p:cNvPr name="TextBox 5" id="5"/>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grpSp>
        <p:nvGrpSpPr>
          <p:cNvPr name="Group 6" id="6"/>
          <p:cNvGrpSpPr/>
          <p:nvPr/>
        </p:nvGrpSpPr>
        <p:grpSpPr>
          <a:xfrm rot="0">
            <a:off x="711704" y="8834814"/>
            <a:ext cx="770761" cy="77076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3232"/>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Freeform 9" id="9"/>
          <p:cNvSpPr/>
          <p:nvPr/>
        </p:nvSpPr>
        <p:spPr>
          <a:xfrm flipH="false" flipV="false" rot="0">
            <a:off x="945906" y="9078542"/>
            <a:ext cx="302356" cy="302356"/>
          </a:xfrm>
          <a:custGeom>
            <a:avLst/>
            <a:gdLst/>
            <a:ahLst/>
            <a:cxnLst/>
            <a:rect r="r" b="b" t="t" l="l"/>
            <a:pathLst>
              <a:path h="302356" w="302356">
                <a:moveTo>
                  <a:pt x="0" y="0"/>
                </a:moveTo>
                <a:lnTo>
                  <a:pt x="302356" y="0"/>
                </a:lnTo>
                <a:lnTo>
                  <a:pt x="302356" y="302356"/>
                </a:lnTo>
                <a:lnTo>
                  <a:pt x="0" y="3023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711704" y="180975"/>
            <a:ext cx="17195758" cy="2981325"/>
          </a:xfrm>
          <a:prstGeom prst="rect">
            <a:avLst/>
          </a:prstGeom>
        </p:spPr>
        <p:txBody>
          <a:bodyPr anchor="t" rtlCol="false" tIns="0" lIns="0" bIns="0" rIns="0">
            <a:spAutoFit/>
          </a:bodyPr>
          <a:lstStyle/>
          <a:p>
            <a:pPr algn="l">
              <a:lnSpc>
                <a:spcPts val="7815"/>
              </a:lnSpc>
            </a:pPr>
            <a:r>
              <a:rPr lang="en-US" sz="6512">
                <a:solidFill>
                  <a:srgbClr val="323232"/>
                </a:solidFill>
                <a:latin typeface="Bricolage Grotesque Bold"/>
              </a:rPr>
              <a:t>Automating Repetitive Tasks, Freeing Up Human Expertise</a:t>
            </a:r>
          </a:p>
          <a:p>
            <a:pPr algn="l">
              <a:lnSpc>
                <a:spcPts val="7815"/>
              </a:lnSpc>
            </a:pPr>
          </a:p>
        </p:txBody>
      </p:sp>
      <p:sp>
        <p:nvSpPr>
          <p:cNvPr name="TextBox 11" id="11"/>
          <p:cNvSpPr txBox="true"/>
          <p:nvPr/>
        </p:nvSpPr>
        <p:spPr>
          <a:xfrm rot="0">
            <a:off x="561844" y="2344334"/>
            <a:ext cx="8660915" cy="6697648"/>
          </a:xfrm>
          <a:prstGeom prst="rect">
            <a:avLst/>
          </a:prstGeom>
        </p:spPr>
        <p:txBody>
          <a:bodyPr anchor="t" rtlCol="false" tIns="0" lIns="0" bIns="0" rIns="0">
            <a:spAutoFit/>
          </a:bodyPr>
          <a:lstStyle/>
          <a:p>
            <a:pPr algn="l" marL="585751" indent="-292875" lvl="1">
              <a:lnSpc>
                <a:spcPts val="3798"/>
              </a:lnSpc>
              <a:buFont typeface="Arial"/>
              <a:buChar char="•"/>
            </a:pPr>
            <a:r>
              <a:rPr lang="en-US" sz="2713">
                <a:solidFill>
                  <a:srgbClr val="323232"/>
                </a:solidFill>
                <a:latin typeface="Bricolage Grotesque"/>
              </a:rPr>
              <a:t>Automating Manual Work: As highlighted in the UiPath article (</a:t>
            </a:r>
            <a:r>
              <a:rPr lang="en-US" sz="2713" u="sng">
                <a:solidFill>
                  <a:srgbClr val="323232"/>
                </a:solidFill>
                <a:latin typeface="Bricolage Grotesque"/>
                <a:hlinkClick r:id="rId6" tooltip="https://www.uipath.com/webinars/rpa-innovation-week/scaling-rpa-developing-risk-management-plan"/>
              </a:rPr>
              <a:t>https://www.uipath.com/webinars/rpa-innovation-week/scaling-rpa-developing-risk-management-plan</a:t>
            </a:r>
            <a:r>
              <a:rPr lang="en-US" sz="2713">
                <a:solidFill>
                  <a:srgbClr val="323232"/>
                </a:solidFill>
                <a:latin typeface="Bricolage Grotesque"/>
              </a:rPr>
              <a:t>), our platform automates the time-consuming tasks that often burden auditors:</a:t>
            </a:r>
          </a:p>
          <a:p>
            <a:pPr algn="l" marL="520981" indent="-260490" lvl="1">
              <a:lnSpc>
                <a:spcPts val="3378"/>
              </a:lnSpc>
              <a:buFont typeface="Arial"/>
              <a:buChar char="•"/>
            </a:pPr>
            <a:r>
              <a:rPr lang="en-US" sz="2413">
                <a:solidFill>
                  <a:srgbClr val="323232"/>
                </a:solidFill>
                <a:latin typeface="Bricolage Grotesque Bold"/>
              </a:rPr>
              <a:t>Data Collection &amp; Pre-processing</a:t>
            </a:r>
            <a:r>
              <a:rPr lang="en-US" sz="2413">
                <a:solidFill>
                  <a:srgbClr val="323232"/>
                </a:solidFill>
                <a:latin typeface="Bricolage Grotesque"/>
              </a:rPr>
              <a:t>: Eliminate manual data gathering and transformation, streamlining the process for auditors.</a:t>
            </a:r>
          </a:p>
          <a:p>
            <a:pPr algn="l" marL="520981" indent="-260490" lvl="1">
              <a:lnSpc>
                <a:spcPts val="3378"/>
              </a:lnSpc>
              <a:buFont typeface="Arial"/>
              <a:buChar char="•"/>
            </a:pPr>
            <a:r>
              <a:rPr lang="en-US" sz="2413">
                <a:solidFill>
                  <a:srgbClr val="323232"/>
                </a:solidFill>
                <a:latin typeface="Bricolage Grotesque Bold"/>
              </a:rPr>
              <a:t>Rule-based Anomaly Detection:</a:t>
            </a:r>
            <a:r>
              <a:rPr lang="en-US" sz="2413">
                <a:solidFill>
                  <a:srgbClr val="323232"/>
                </a:solidFill>
                <a:latin typeface="Bricolage Grotesque"/>
              </a:rPr>
              <a:t> Leverage AI to automatically identify potentially risky transactions based on predefined compliance rules, flagging areas for further investigation.</a:t>
            </a:r>
          </a:p>
          <a:p>
            <a:pPr algn="l">
              <a:lnSpc>
                <a:spcPts val="3378"/>
              </a:lnSpc>
            </a:pPr>
          </a:p>
          <a:p>
            <a:pPr algn="l">
              <a:lnSpc>
                <a:spcPts val="3378"/>
              </a:lnSpc>
            </a:pPr>
          </a:p>
        </p:txBody>
      </p:sp>
      <p:grpSp>
        <p:nvGrpSpPr>
          <p:cNvPr name="Group 12" id="12"/>
          <p:cNvGrpSpPr/>
          <p:nvPr/>
        </p:nvGrpSpPr>
        <p:grpSpPr>
          <a:xfrm rot="0">
            <a:off x="9018448" y="6980073"/>
            <a:ext cx="1294433" cy="129443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730"/>
                </a:lnSpc>
              </a:pPr>
            </a:p>
          </p:txBody>
        </p:sp>
      </p:grpSp>
      <p:sp>
        <p:nvSpPr>
          <p:cNvPr name="Freeform 15" id="15"/>
          <p:cNvSpPr/>
          <p:nvPr/>
        </p:nvSpPr>
        <p:spPr>
          <a:xfrm flipH="false" flipV="false" rot="0">
            <a:off x="9222759" y="7184383"/>
            <a:ext cx="885811" cy="885811"/>
          </a:xfrm>
          <a:custGeom>
            <a:avLst/>
            <a:gdLst/>
            <a:ahLst/>
            <a:cxnLst/>
            <a:rect r="r" b="b" t="t" l="l"/>
            <a:pathLst>
              <a:path h="885811" w="885811">
                <a:moveTo>
                  <a:pt x="0" y="0"/>
                </a:moveTo>
                <a:lnTo>
                  <a:pt x="885811" y="0"/>
                </a:lnTo>
                <a:lnTo>
                  <a:pt x="885811" y="885812"/>
                </a:lnTo>
                <a:lnTo>
                  <a:pt x="0" y="8858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flipV="true">
            <a:off x="17160902" y="9387963"/>
            <a:ext cx="402200" cy="0"/>
          </a:xfrm>
          <a:prstGeom prst="line">
            <a:avLst/>
          </a:prstGeom>
          <a:ln cap="flat" w="38100">
            <a:solidFill>
              <a:srgbClr val="323232"/>
            </a:solidFill>
            <a:prstDash val="solid"/>
            <a:headEnd type="none" len="sm" w="sm"/>
            <a:tailEnd type="arrow" len="sm" w="med"/>
          </a:ln>
        </p:spPr>
      </p:sp>
      <p:sp>
        <p:nvSpPr>
          <p:cNvPr name="Freeform 17" id="17"/>
          <p:cNvSpPr/>
          <p:nvPr/>
        </p:nvSpPr>
        <p:spPr>
          <a:xfrm flipH="false" flipV="false" rot="0">
            <a:off x="9222759" y="2257679"/>
            <a:ext cx="8889013" cy="6653346"/>
          </a:xfrm>
          <a:custGeom>
            <a:avLst/>
            <a:gdLst/>
            <a:ahLst/>
            <a:cxnLst/>
            <a:rect r="r" b="b" t="t" l="l"/>
            <a:pathLst>
              <a:path h="6653346" w="8889013">
                <a:moveTo>
                  <a:pt x="0" y="0"/>
                </a:moveTo>
                <a:lnTo>
                  <a:pt x="8889013" y="0"/>
                </a:lnTo>
                <a:lnTo>
                  <a:pt x="8889013" y="6653346"/>
                </a:lnTo>
                <a:lnTo>
                  <a:pt x="0" y="6653346"/>
                </a:lnTo>
                <a:lnTo>
                  <a:pt x="0" y="0"/>
                </a:lnTo>
                <a:close/>
              </a:path>
            </a:pathLst>
          </a:custGeom>
          <a:blipFill>
            <a:blip r:embed="rId9"/>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8923153" y="9273627"/>
            <a:ext cx="8336147" cy="0"/>
          </a:xfrm>
          <a:prstGeom prst="line">
            <a:avLst/>
          </a:prstGeom>
          <a:ln cap="flat" w="9525">
            <a:solidFill>
              <a:srgbClr val="323232"/>
            </a:solidFill>
            <a:prstDash val="solid"/>
            <a:headEnd type="none" len="sm" w="sm"/>
            <a:tailEnd type="none" len="sm" w="sm"/>
          </a:ln>
        </p:spPr>
      </p:sp>
      <p:sp>
        <p:nvSpPr>
          <p:cNvPr name="Freeform 3" id="3"/>
          <p:cNvSpPr/>
          <p:nvPr/>
        </p:nvSpPr>
        <p:spPr>
          <a:xfrm flipH="false" flipV="false" rot="9351320">
            <a:off x="-4169265" y="3913051"/>
            <a:ext cx="10589179" cy="10731946"/>
          </a:xfrm>
          <a:custGeom>
            <a:avLst/>
            <a:gdLst/>
            <a:ahLst/>
            <a:cxnLst/>
            <a:rect r="r" b="b" t="t" l="l"/>
            <a:pathLst>
              <a:path h="10731946" w="10589179">
                <a:moveTo>
                  <a:pt x="0" y="0"/>
                </a:moveTo>
                <a:lnTo>
                  <a:pt x="10589179" y="0"/>
                </a:lnTo>
                <a:lnTo>
                  <a:pt x="10589179" y="10731946"/>
                </a:lnTo>
                <a:lnTo>
                  <a:pt x="0" y="10731946"/>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754062" y="6571764"/>
            <a:ext cx="4533938" cy="3715236"/>
            <a:chOff x="0" y="0"/>
            <a:chExt cx="702426" cy="575587"/>
          </a:xfrm>
        </p:grpSpPr>
        <p:sp>
          <p:nvSpPr>
            <p:cNvPr name="Freeform 5" id="5"/>
            <p:cNvSpPr/>
            <p:nvPr/>
          </p:nvSpPr>
          <p:spPr>
            <a:xfrm flipH="false" flipV="false" rot="0">
              <a:off x="0" y="0"/>
              <a:ext cx="702426" cy="575587"/>
            </a:xfrm>
            <a:custGeom>
              <a:avLst/>
              <a:gdLst/>
              <a:ahLst/>
              <a:cxnLst/>
              <a:rect r="r" b="b" t="t" l="l"/>
              <a:pathLst>
                <a:path h="575587" w="702426">
                  <a:moveTo>
                    <a:pt x="71717" y="0"/>
                  </a:moveTo>
                  <a:lnTo>
                    <a:pt x="630709" y="0"/>
                  </a:lnTo>
                  <a:cubicBezTo>
                    <a:pt x="649729" y="0"/>
                    <a:pt x="667971" y="7556"/>
                    <a:pt x="681420" y="21005"/>
                  </a:cubicBezTo>
                  <a:cubicBezTo>
                    <a:pt x="694870" y="34455"/>
                    <a:pt x="702426" y="52697"/>
                    <a:pt x="702426" y="71717"/>
                  </a:cubicBezTo>
                  <a:lnTo>
                    <a:pt x="702426" y="503870"/>
                  </a:lnTo>
                  <a:cubicBezTo>
                    <a:pt x="702426" y="522891"/>
                    <a:pt x="694870" y="541132"/>
                    <a:pt x="681420" y="554582"/>
                  </a:cubicBezTo>
                  <a:cubicBezTo>
                    <a:pt x="667971" y="568031"/>
                    <a:pt x="649729" y="575587"/>
                    <a:pt x="630709" y="575587"/>
                  </a:cubicBezTo>
                  <a:lnTo>
                    <a:pt x="71717" y="575587"/>
                  </a:lnTo>
                  <a:cubicBezTo>
                    <a:pt x="52697" y="575587"/>
                    <a:pt x="34455" y="568031"/>
                    <a:pt x="21005" y="554582"/>
                  </a:cubicBezTo>
                  <a:cubicBezTo>
                    <a:pt x="7556" y="541132"/>
                    <a:pt x="0" y="522891"/>
                    <a:pt x="0" y="503870"/>
                  </a:cubicBezTo>
                  <a:lnTo>
                    <a:pt x="0" y="71717"/>
                  </a:lnTo>
                  <a:cubicBezTo>
                    <a:pt x="0" y="52697"/>
                    <a:pt x="7556" y="34455"/>
                    <a:pt x="21005" y="21005"/>
                  </a:cubicBezTo>
                  <a:cubicBezTo>
                    <a:pt x="34455" y="7556"/>
                    <a:pt x="52697" y="0"/>
                    <a:pt x="71717" y="0"/>
                  </a:cubicBezTo>
                  <a:close/>
                </a:path>
              </a:pathLst>
            </a:custGeom>
            <a:blipFill>
              <a:blip r:embed="rId4"/>
              <a:stretch>
                <a:fillRect l="-11495" t="0" r="-11495" b="0"/>
              </a:stretch>
            </a:blipFill>
          </p:spPr>
        </p:sp>
      </p:grpSp>
      <p:sp>
        <p:nvSpPr>
          <p:cNvPr name="TextBox 6" id="6"/>
          <p:cNvSpPr txBox="true"/>
          <p:nvPr/>
        </p:nvSpPr>
        <p:spPr>
          <a:xfrm rot="0">
            <a:off x="2837868" y="387981"/>
            <a:ext cx="13610634" cy="1828800"/>
          </a:xfrm>
          <a:prstGeom prst="rect">
            <a:avLst/>
          </a:prstGeom>
        </p:spPr>
        <p:txBody>
          <a:bodyPr anchor="t" rtlCol="false" tIns="0" lIns="0" bIns="0" rIns="0">
            <a:spAutoFit/>
          </a:bodyPr>
          <a:lstStyle/>
          <a:p>
            <a:pPr algn="l">
              <a:lnSpc>
                <a:spcPts val="14399"/>
              </a:lnSpc>
            </a:pPr>
            <a:r>
              <a:rPr lang="en-US" sz="11999">
                <a:solidFill>
                  <a:srgbClr val="323232"/>
                </a:solidFill>
                <a:latin typeface="Bricolage Grotesque Bold"/>
              </a:rPr>
              <a:t>Resources: </a:t>
            </a:r>
          </a:p>
        </p:txBody>
      </p:sp>
      <p:grpSp>
        <p:nvGrpSpPr>
          <p:cNvPr name="Group 7" id="7"/>
          <p:cNvGrpSpPr/>
          <p:nvPr/>
        </p:nvGrpSpPr>
        <p:grpSpPr>
          <a:xfrm rot="-1187103">
            <a:off x="7180814" y="4829191"/>
            <a:ext cx="570028" cy="570028"/>
            <a:chOff x="0" y="0"/>
            <a:chExt cx="812800" cy="812800"/>
          </a:xfrm>
        </p:grpSpPr>
        <p:sp>
          <p:nvSpPr>
            <p:cNvPr name="Freeform 8" id="8"/>
            <p:cNvSpPr/>
            <p:nvPr/>
          </p:nvSpPr>
          <p:spPr>
            <a:xfrm flipH="false" flipV="false" rot="0">
              <a:off x="60546" y="60546"/>
              <a:ext cx="691708" cy="691708"/>
            </a:xfrm>
            <a:custGeom>
              <a:avLst/>
              <a:gdLst/>
              <a:ahLst/>
              <a:cxnLst/>
              <a:rect r="r" b="b" t="t" l="l"/>
              <a:pathLst>
                <a:path h="691708" w="691708">
                  <a:moveTo>
                    <a:pt x="386061" y="25605"/>
                  </a:moveTo>
                  <a:lnTo>
                    <a:pt x="434963" y="130388"/>
                  </a:lnTo>
                  <a:cubicBezTo>
                    <a:pt x="460935" y="186039"/>
                    <a:pt x="505669" y="230773"/>
                    <a:pt x="561320" y="256745"/>
                  </a:cubicBezTo>
                  <a:lnTo>
                    <a:pt x="666103" y="305647"/>
                  </a:lnTo>
                  <a:cubicBezTo>
                    <a:pt x="681724" y="312938"/>
                    <a:pt x="691708" y="328616"/>
                    <a:pt x="691708" y="345854"/>
                  </a:cubicBezTo>
                  <a:cubicBezTo>
                    <a:pt x="691708" y="363092"/>
                    <a:pt x="681724" y="378770"/>
                    <a:pt x="666103" y="386061"/>
                  </a:cubicBezTo>
                  <a:lnTo>
                    <a:pt x="561320" y="434963"/>
                  </a:lnTo>
                  <a:cubicBezTo>
                    <a:pt x="505669" y="460935"/>
                    <a:pt x="460935" y="505669"/>
                    <a:pt x="434963" y="561320"/>
                  </a:cubicBezTo>
                  <a:lnTo>
                    <a:pt x="386061" y="666103"/>
                  </a:lnTo>
                  <a:cubicBezTo>
                    <a:pt x="378770" y="681724"/>
                    <a:pt x="363092" y="691708"/>
                    <a:pt x="345854" y="691708"/>
                  </a:cubicBezTo>
                  <a:cubicBezTo>
                    <a:pt x="328616" y="691708"/>
                    <a:pt x="312938" y="681724"/>
                    <a:pt x="305647" y="666103"/>
                  </a:cubicBezTo>
                  <a:lnTo>
                    <a:pt x="256745" y="561320"/>
                  </a:lnTo>
                  <a:cubicBezTo>
                    <a:pt x="230773" y="505669"/>
                    <a:pt x="186039" y="460935"/>
                    <a:pt x="130388" y="434963"/>
                  </a:cubicBezTo>
                  <a:lnTo>
                    <a:pt x="25605" y="386061"/>
                  </a:lnTo>
                  <a:cubicBezTo>
                    <a:pt x="9984" y="378770"/>
                    <a:pt x="0" y="363092"/>
                    <a:pt x="0" y="345854"/>
                  </a:cubicBezTo>
                  <a:cubicBezTo>
                    <a:pt x="0" y="328616"/>
                    <a:pt x="9984" y="312938"/>
                    <a:pt x="25605" y="305647"/>
                  </a:cubicBezTo>
                  <a:lnTo>
                    <a:pt x="130388" y="256745"/>
                  </a:lnTo>
                  <a:cubicBezTo>
                    <a:pt x="186039" y="230773"/>
                    <a:pt x="230773" y="186039"/>
                    <a:pt x="256745" y="130388"/>
                  </a:cubicBezTo>
                  <a:lnTo>
                    <a:pt x="305647" y="25605"/>
                  </a:lnTo>
                  <a:cubicBezTo>
                    <a:pt x="312938" y="9984"/>
                    <a:pt x="328616" y="0"/>
                    <a:pt x="345854" y="0"/>
                  </a:cubicBezTo>
                  <a:cubicBezTo>
                    <a:pt x="363092" y="0"/>
                    <a:pt x="378770" y="9984"/>
                    <a:pt x="386061" y="25605"/>
                  </a:cubicBezTo>
                  <a:close/>
                </a:path>
              </a:pathLst>
            </a:custGeom>
            <a:solidFill>
              <a:srgbClr val="323232"/>
            </a:solidFill>
          </p:spPr>
        </p:sp>
        <p:sp>
          <p:nvSpPr>
            <p:cNvPr name="TextBox 9" id="9"/>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sp>
        <p:nvSpPr>
          <p:cNvPr name="TextBox 10" id="10"/>
          <p:cNvSpPr txBox="true"/>
          <p:nvPr/>
        </p:nvSpPr>
        <p:spPr>
          <a:xfrm rot="0">
            <a:off x="355852" y="2399897"/>
            <a:ext cx="17576296" cy="4098290"/>
          </a:xfrm>
          <a:prstGeom prst="rect">
            <a:avLst/>
          </a:prstGeom>
        </p:spPr>
        <p:txBody>
          <a:bodyPr anchor="t" rtlCol="false" tIns="0" lIns="0" bIns="0" rIns="0">
            <a:spAutoFit/>
          </a:bodyPr>
          <a:lstStyle/>
          <a:p>
            <a:pPr algn="l" marL="626112" indent="-313056" lvl="1">
              <a:lnSpc>
                <a:spcPts val="4060"/>
              </a:lnSpc>
              <a:buFont typeface="Arial"/>
              <a:buChar char="•"/>
            </a:pPr>
            <a:r>
              <a:rPr lang="en-US" sz="2900">
                <a:solidFill>
                  <a:srgbClr val="000000"/>
                </a:solidFill>
                <a:latin typeface="Canva Sans"/>
              </a:rPr>
              <a:t>https://www2.deloitte.com/content/dam/Deloitte/ca/Documents/audit/ca-audit-abm-scotia-ai-in-banking.pdf </a:t>
            </a:r>
          </a:p>
          <a:p>
            <a:pPr algn="l" marL="626112" indent="-313056" lvl="1">
              <a:lnSpc>
                <a:spcPts val="4060"/>
              </a:lnSpc>
              <a:buFont typeface="Arial"/>
              <a:buChar char="•"/>
            </a:pPr>
            <a:r>
              <a:rPr lang="en-US" sz="2900">
                <a:solidFill>
                  <a:srgbClr val="000000"/>
                </a:solidFill>
                <a:latin typeface="Canva Sans"/>
              </a:rPr>
              <a:t>https://www.finextra.com/blogposting/16965/system-audit-with-help-of-artificial-intelligence-in-banking</a:t>
            </a:r>
          </a:p>
          <a:p>
            <a:pPr algn="l" marL="626112" indent="-313056" lvl="1">
              <a:lnSpc>
                <a:spcPts val="4060"/>
              </a:lnSpc>
              <a:buFont typeface="Arial"/>
              <a:buChar char="•"/>
            </a:pPr>
            <a:r>
              <a:rPr lang="en-US" sz="2900">
                <a:solidFill>
                  <a:srgbClr val="000000"/>
                </a:solidFill>
                <a:latin typeface="Canva Sans"/>
              </a:rPr>
              <a:t>https://kpmg.com/ch/en/insights/reporting/artificial-intelligence-financial-reporting-audit.html</a:t>
            </a:r>
          </a:p>
          <a:p>
            <a:pPr algn="l" marL="626112" indent="-313056" lvl="1">
              <a:lnSpc>
                <a:spcPts val="4060"/>
              </a:lnSpc>
              <a:buFont typeface="Arial"/>
              <a:buChar char="•"/>
            </a:pPr>
            <a:r>
              <a:rPr lang="en-US" sz="2900">
                <a:solidFill>
                  <a:srgbClr val="000000"/>
                </a:solidFill>
                <a:latin typeface="Canva Sans"/>
              </a:rPr>
              <a:t>https://www.mckinsey.com/capabilities/risk-and-resilience/our-insights/how-generative-ai-can-help-banks-manage-risk-and-compliance</a:t>
            </a:r>
          </a:p>
          <a:p>
            <a:pPr algn="l" marL="626112" indent="-313056" lvl="1">
              <a:lnSpc>
                <a:spcPts val="4060"/>
              </a:lnSpc>
              <a:buFont typeface="Arial"/>
              <a:buChar char="•"/>
            </a:pPr>
            <a:r>
              <a:rPr lang="en-US" sz="2900">
                <a:solidFill>
                  <a:srgbClr val="000000"/>
                </a:solidFill>
                <a:latin typeface="Canva Sans"/>
              </a:rPr>
              <a:t>https://www.linkedin.com/pulse/how-generative-ai-revolutionizing-audit-scott-bales-wze7c</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292366">
            <a:off x="9969775" y="6148786"/>
            <a:ext cx="540129" cy="540129"/>
            <a:chOff x="0" y="0"/>
            <a:chExt cx="812800" cy="812800"/>
          </a:xfrm>
        </p:grpSpPr>
        <p:sp>
          <p:nvSpPr>
            <p:cNvPr name="Freeform 3" id="3"/>
            <p:cNvSpPr/>
            <p:nvPr/>
          </p:nvSpPr>
          <p:spPr>
            <a:xfrm flipH="false" flipV="false" rot="0">
              <a:off x="63897" y="63897"/>
              <a:ext cx="685005" cy="685005"/>
            </a:xfrm>
            <a:custGeom>
              <a:avLst/>
              <a:gdLst/>
              <a:ahLst/>
              <a:cxnLst/>
              <a:rect r="r" b="b" t="t" l="l"/>
              <a:pathLst>
                <a:path h="685005" w="685005">
                  <a:moveTo>
                    <a:pt x="384935" y="27023"/>
                  </a:moveTo>
                  <a:lnTo>
                    <a:pt x="429386" y="122268"/>
                  </a:lnTo>
                  <a:cubicBezTo>
                    <a:pt x="456796" y="181000"/>
                    <a:pt x="504006" y="228210"/>
                    <a:pt x="562738" y="255620"/>
                  </a:cubicBezTo>
                  <a:lnTo>
                    <a:pt x="657983" y="300071"/>
                  </a:lnTo>
                  <a:cubicBezTo>
                    <a:pt x="674468" y="307764"/>
                    <a:pt x="685006" y="324310"/>
                    <a:pt x="685006" y="342503"/>
                  </a:cubicBezTo>
                  <a:cubicBezTo>
                    <a:pt x="685006" y="360696"/>
                    <a:pt x="674468" y="377242"/>
                    <a:pt x="657983" y="384935"/>
                  </a:cubicBezTo>
                  <a:lnTo>
                    <a:pt x="562738" y="429386"/>
                  </a:lnTo>
                  <a:cubicBezTo>
                    <a:pt x="504006" y="456796"/>
                    <a:pt x="456796" y="504006"/>
                    <a:pt x="429386" y="562738"/>
                  </a:cubicBezTo>
                  <a:lnTo>
                    <a:pt x="384935" y="657983"/>
                  </a:lnTo>
                  <a:cubicBezTo>
                    <a:pt x="377242" y="674468"/>
                    <a:pt x="360696" y="685006"/>
                    <a:pt x="342503" y="685006"/>
                  </a:cubicBezTo>
                  <a:cubicBezTo>
                    <a:pt x="324310" y="685006"/>
                    <a:pt x="307764" y="674468"/>
                    <a:pt x="300071" y="657983"/>
                  </a:cubicBezTo>
                  <a:lnTo>
                    <a:pt x="255620" y="562738"/>
                  </a:lnTo>
                  <a:cubicBezTo>
                    <a:pt x="228210" y="504006"/>
                    <a:pt x="181000" y="456796"/>
                    <a:pt x="122268" y="429386"/>
                  </a:cubicBezTo>
                  <a:lnTo>
                    <a:pt x="27023" y="384935"/>
                  </a:lnTo>
                  <a:cubicBezTo>
                    <a:pt x="10538" y="377242"/>
                    <a:pt x="0" y="360696"/>
                    <a:pt x="0" y="342503"/>
                  </a:cubicBezTo>
                  <a:cubicBezTo>
                    <a:pt x="0" y="324310"/>
                    <a:pt x="10538" y="307764"/>
                    <a:pt x="27023" y="300071"/>
                  </a:cubicBezTo>
                  <a:lnTo>
                    <a:pt x="122268" y="255620"/>
                  </a:lnTo>
                  <a:cubicBezTo>
                    <a:pt x="181000" y="228210"/>
                    <a:pt x="228210" y="181000"/>
                    <a:pt x="255620" y="122268"/>
                  </a:cubicBezTo>
                  <a:lnTo>
                    <a:pt x="300071" y="27023"/>
                  </a:lnTo>
                  <a:cubicBezTo>
                    <a:pt x="307764" y="10538"/>
                    <a:pt x="324310" y="0"/>
                    <a:pt x="342503" y="0"/>
                  </a:cubicBezTo>
                  <a:cubicBezTo>
                    <a:pt x="360696" y="0"/>
                    <a:pt x="377242" y="10538"/>
                    <a:pt x="384935" y="27023"/>
                  </a:cubicBezTo>
                  <a:close/>
                </a:path>
              </a:pathLst>
            </a:custGeom>
            <a:solidFill>
              <a:srgbClr val="323232"/>
            </a:solidFill>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grpSp>
        <p:nvGrpSpPr>
          <p:cNvPr name="Group 5" id="5"/>
          <p:cNvGrpSpPr/>
          <p:nvPr/>
        </p:nvGrpSpPr>
        <p:grpSpPr>
          <a:xfrm rot="0">
            <a:off x="12561547" y="6798097"/>
            <a:ext cx="1294433" cy="12944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730"/>
                </a:lnSpc>
              </a:pPr>
            </a:p>
          </p:txBody>
        </p:sp>
      </p:grpSp>
      <p:grpSp>
        <p:nvGrpSpPr>
          <p:cNvPr name="Group 8" id="8"/>
          <p:cNvGrpSpPr/>
          <p:nvPr/>
        </p:nvGrpSpPr>
        <p:grpSpPr>
          <a:xfrm rot="0">
            <a:off x="9089832" y="4224971"/>
            <a:ext cx="770761" cy="77076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Freeform 11" id="11"/>
          <p:cNvSpPr/>
          <p:nvPr/>
        </p:nvSpPr>
        <p:spPr>
          <a:xfrm flipH="false" flipV="false" rot="0">
            <a:off x="9311077" y="4446216"/>
            <a:ext cx="328271" cy="328271"/>
          </a:xfrm>
          <a:custGeom>
            <a:avLst/>
            <a:gdLst/>
            <a:ahLst/>
            <a:cxnLst/>
            <a:rect r="r" b="b" t="t" l="l"/>
            <a:pathLst>
              <a:path h="328271" w="328271">
                <a:moveTo>
                  <a:pt x="0" y="0"/>
                </a:moveTo>
                <a:lnTo>
                  <a:pt x="328271" y="0"/>
                </a:lnTo>
                <a:lnTo>
                  <a:pt x="328271" y="328271"/>
                </a:lnTo>
                <a:lnTo>
                  <a:pt x="0" y="3282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141079" y="-2763774"/>
            <a:ext cx="9138730" cy="9261941"/>
          </a:xfrm>
          <a:custGeom>
            <a:avLst/>
            <a:gdLst/>
            <a:ahLst/>
            <a:cxnLst/>
            <a:rect r="r" b="b" t="t" l="l"/>
            <a:pathLst>
              <a:path h="9261941" w="9138730">
                <a:moveTo>
                  <a:pt x="0" y="0"/>
                </a:moveTo>
                <a:lnTo>
                  <a:pt x="9138730" y="0"/>
                </a:lnTo>
                <a:lnTo>
                  <a:pt x="9138730" y="9261941"/>
                </a:lnTo>
                <a:lnTo>
                  <a:pt x="0" y="9261941"/>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65858" y="7002408"/>
            <a:ext cx="885811" cy="885811"/>
          </a:xfrm>
          <a:custGeom>
            <a:avLst/>
            <a:gdLst/>
            <a:ahLst/>
            <a:cxnLst/>
            <a:rect r="r" b="b" t="t" l="l"/>
            <a:pathLst>
              <a:path h="885811" w="885811">
                <a:moveTo>
                  <a:pt x="0" y="0"/>
                </a:moveTo>
                <a:lnTo>
                  <a:pt x="885811" y="0"/>
                </a:lnTo>
                <a:lnTo>
                  <a:pt x="885811" y="885811"/>
                </a:lnTo>
                <a:lnTo>
                  <a:pt x="0" y="8858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711704" y="796299"/>
            <a:ext cx="91161" cy="9116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Freeform 17" id="17"/>
          <p:cNvSpPr/>
          <p:nvPr/>
        </p:nvSpPr>
        <p:spPr>
          <a:xfrm flipH="false" flipV="false" rot="0">
            <a:off x="12710444" y="3544977"/>
            <a:ext cx="5377317" cy="6407842"/>
          </a:xfrm>
          <a:custGeom>
            <a:avLst/>
            <a:gdLst/>
            <a:ahLst/>
            <a:cxnLst/>
            <a:rect r="r" b="b" t="t" l="l"/>
            <a:pathLst>
              <a:path h="6407842" w="5377317">
                <a:moveTo>
                  <a:pt x="0" y="0"/>
                </a:moveTo>
                <a:lnTo>
                  <a:pt x="5377316" y="0"/>
                </a:lnTo>
                <a:lnTo>
                  <a:pt x="5377316" y="6407842"/>
                </a:lnTo>
                <a:lnTo>
                  <a:pt x="0" y="6407842"/>
                </a:lnTo>
                <a:lnTo>
                  <a:pt x="0" y="0"/>
                </a:lnTo>
                <a:close/>
              </a:path>
            </a:pathLst>
          </a:custGeom>
          <a:blipFill>
            <a:blip r:embed="rId8"/>
            <a:stretch>
              <a:fillRect l="-1715" t="0" r="-1715" b="0"/>
            </a:stretch>
          </a:blipFill>
        </p:spPr>
      </p:sp>
      <p:sp>
        <p:nvSpPr>
          <p:cNvPr name="TextBox 18" id="18"/>
          <p:cNvSpPr txBox="true"/>
          <p:nvPr/>
        </p:nvSpPr>
        <p:spPr>
          <a:xfrm rot="0">
            <a:off x="258777" y="488675"/>
            <a:ext cx="18104599" cy="2770417"/>
          </a:xfrm>
          <a:prstGeom prst="rect">
            <a:avLst/>
          </a:prstGeom>
        </p:spPr>
        <p:txBody>
          <a:bodyPr anchor="t" rtlCol="false" tIns="0" lIns="0" bIns="0" rIns="0">
            <a:spAutoFit/>
          </a:bodyPr>
          <a:lstStyle/>
          <a:p>
            <a:pPr algn="ctr">
              <a:lnSpc>
                <a:spcPts val="7424"/>
              </a:lnSpc>
            </a:pPr>
            <a:r>
              <a:rPr lang="en-US" sz="5303">
                <a:solidFill>
                  <a:srgbClr val="323232"/>
                </a:solidFill>
                <a:latin typeface="Canva Sans Bold"/>
              </a:rPr>
              <a:t> Revolutionizing </a:t>
            </a:r>
            <a:r>
              <a:rPr lang="en-US" sz="5303">
                <a:solidFill>
                  <a:srgbClr val="323232"/>
                </a:solidFill>
                <a:latin typeface="Canva Sans Bold"/>
              </a:rPr>
              <a:t>Audit &amp; Compliance: </a:t>
            </a:r>
          </a:p>
          <a:p>
            <a:pPr algn="ctr">
              <a:lnSpc>
                <a:spcPts val="7424"/>
              </a:lnSpc>
            </a:pPr>
            <a:r>
              <a:rPr lang="en-US" sz="5303">
                <a:solidFill>
                  <a:srgbClr val="323232"/>
                </a:solidFill>
                <a:latin typeface="Canva Sans Bold"/>
              </a:rPr>
              <a:t>An AI-powered Platform</a:t>
            </a:r>
          </a:p>
          <a:p>
            <a:pPr algn="ctr">
              <a:lnSpc>
                <a:spcPts val="7424"/>
              </a:lnSpc>
            </a:pPr>
          </a:p>
        </p:txBody>
      </p:sp>
      <p:sp>
        <p:nvSpPr>
          <p:cNvPr name="TextBox 19" id="19"/>
          <p:cNvSpPr txBox="true"/>
          <p:nvPr/>
        </p:nvSpPr>
        <p:spPr>
          <a:xfrm rot="0">
            <a:off x="2434086" y="2671717"/>
            <a:ext cx="13753981" cy="587375"/>
          </a:xfrm>
          <a:prstGeom prst="rect">
            <a:avLst/>
          </a:prstGeom>
        </p:spPr>
        <p:txBody>
          <a:bodyPr anchor="t" rtlCol="false" tIns="0" lIns="0" bIns="0" rIns="0">
            <a:spAutoFit/>
          </a:bodyPr>
          <a:lstStyle/>
          <a:p>
            <a:pPr algn="ctr">
              <a:lnSpc>
                <a:spcPts val="4899"/>
              </a:lnSpc>
            </a:pPr>
            <a:r>
              <a:rPr lang="en-US" sz="3499">
                <a:solidFill>
                  <a:srgbClr val="323232"/>
                </a:solidFill>
                <a:latin typeface="Canva Sans Bold"/>
              </a:rPr>
              <a:t>Stre</a:t>
            </a:r>
            <a:r>
              <a:rPr lang="en-US" sz="3499">
                <a:solidFill>
                  <a:srgbClr val="323232"/>
                </a:solidFill>
                <a:latin typeface="Canva Sans Bold"/>
              </a:rPr>
              <a:t>amlining Processes, Boosting Efficiency, Ensuring Accuracy</a:t>
            </a:r>
          </a:p>
        </p:txBody>
      </p:sp>
      <p:sp>
        <p:nvSpPr>
          <p:cNvPr name="TextBox 20" id="20"/>
          <p:cNvSpPr txBox="true"/>
          <p:nvPr/>
        </p:nvSpPr>
        <p:spPr>
          <a:xfrm rot="0">
            <a:off x="711704" y="3733799"/>
            <a:ext cx="6324958" cy="887095"/>
          </a:xfrm>
          <a:prstGeom prst="rect">
            <a:avLst/>
          </a:prstGeom>
        </p:spPr>
        <p:txBody>
          <a:bodyPr anchor="t" rtlCol="false" tIns="0" lIns="0" bIns="0" rIns="0">
            <a:spAutoFit/>
          </a:bodyPr>
          <a:lstStyle/>
          <a:p>
            <a:pPr algn="ctr">
              <a:lnSpc>
                <a:spcPts val="7279"/>
              </a:lnSpc>
            </a:pPr>
            <a:r>
              <a:rPr lang="en-US" sz="5199">
                <a:solidFill>
                  <a:srgbClr val="323232"/>
                </a:solidFill>
                <a:latin typeface="Canva Sans Bold"/>
              </a:rPr>
              <a:t>Problem Statement</a:t>
            </a:r>
          </a:p>
        </p:txBody>
      </p:sp>
      <p:sp>
        <p:nvSpPr>
          <p:cNvPr name="TextBox 21" id="21"/>
          <p:cNvSpPr txBox="true"/>
          <p:nvPr/>
        </p:nvSpPr>
        <p:spPr>
          <a:xfrm rot="0">
            <a:off x="-1028722" y="4706679"/>
            <a:ext cx="13369025" cy="1180465"/>
          </a:xfrm>
          <a:prstGeom prst="rect">
            <a:avLst/>
          </a:prstGeom>
        </p:spPr>
        <p:txBody>
          <a:bodyPr anchor="t" rtlCol="false" tIns="0" lIns="0" bIns="0" rIns="0">
            <a:spAutoFit/>
          </a:bodyPr>
          <a:lstStyle/>
          <a:p>
            <a:pPr algn="ctr">
              <a:lnSpc>
                <a:spcPts val="4759"/>
              </a:lnSpc>
            </a:pPr>
            <a:r>
              <a:rPr lang="en-US" sz="3399">
                <a:solidFill>
                  <a:srgbClr val="323232"/>
                </a:solidFill>
                <a:latin typeface="Canva Sans"/>
              </a:rPr>
              <a:t>Manual </a:t>
            </a:r>
            <a:r>
              <a:rPr lang="en-US" sz="3399">
                <a:solidFill>
                  <a:srgbClr val="323232"/>
                </a:solidFill>
                <a:latin typeface="Canva Sans"/>
              </a:rPr>
              <a:t>Audit &amp; Compliance: A Burden for Banks</a:t>
            </a:r>
          </a:p>
          <a:p>
            <a:pPr algn="ctr">
              <a:lnSpc>
                <a:spcPts val="4759"/>
              </a:lnSpc>
            </a:pPr>
          </a:p>
        </p:txBody>
      </p:sp>
      <p:sp>
        <p:nvSpPr>
          <p:cNvPr name="TextBox 22" id="22"/>
          <p:cNvSpPr txBox="true"/>
          <p:nvPr/>
        </p:nvSpPr>
        <p:spPr>
          <a:xfrm rot="0">
            <a:off x="711704" y="5416033"/>
            <a:ext cx="10043517" cy="1180465"/>
          </a:xfrm>
          <a:prstGeom prst="rect">
            <a:avLst/>
          </a:prstGeom>
        </p:spPr>
        <p:txBody>
          <a:bodyPr anchor="t" rtlCol="false" tIns="0" lIns="0" bIns="0" rIns="0">
            <a:spAutoFit/>
          </a:bodyPr>
          <a:lstStyle/>
          <a:p>
            <a:pPr algn="ctr">
              <a:lnSpc>
                <a:spcPts val="4759"/>
              </a:lnSpc>
            </a:pPr>
            <a:r>
              <a:rPr lang="en-US" sz="3399">
                <a:solidFill>
                  <a:srgbClr val="323232"/>
                </a:solidFill>
                <a:latin typeface="Canva Sans"/>
              </a:rPr>
              <a:t>Time-consuming and error-prone manual audits </a:t>
            </a:r>
          </a:p>
          <a:p>
            <a:pPr algn="l">
              <a:lnSpc>
                <a:spcPts val="4759"/>
              </a:lnSpc>
            </a:pPr>
            <a:r>
              <a:rPr lang="en-US" sz="3399">
                <a:solidFill>
                  <a:srgbClr val="323232"/>
                </a:solidFill>
                <a:latin typeface="Canva Sans"/>
              </a:rPr>
              <a:t>drain resources</a:t>
            </a:r>
          </a:p>
        </p:txBody>
      </p:sp>
      <p:sp>
        <p:nvSpPr>
          <p:cNvPr name="TextBox 23" id="23"/>
          <p:cNvSpPr txBox="true"/>
          <p:nvPr/>
        </p:nvSpPr>
        <p:spPr>
          <a:xfrm rot="0">
            <a:off x="569914" y="6682223"/>
            <a:ext cx="13286066" cy="1180465"/>
          </a:xfrm>
          <a:prstGeom prst="rect">
            <a:avLst/>
          </a:prstGeom>
        </p:spPr>
        <p:txBody>
          <a:bodyPr anchor="t" rtlCol="false" tIns="0" lIns="0" bIns="0" rIns="0">
            <a:spAutoFit/>
          </a:bodyPr>
          <a:lstStyle/>
          <a:p>
            <a:pPr algn="l">
              <a:lnSpc>
                <a:spcPts val="4759"/>
              </a:lnSpc>
            </a:pPr>
            <a:r>
              <a:rPr lang="en-US" sz="3399">
                <a:solidFill>
                  <a:srgbClr val="323232"/>
                </a:solidFill>
                <a:latin typeface="Canva Sans"/>
              </a:rPr>
              <a:t>Difficulty keeping pace with ever-changing regulations </a:t>
            </a:r>
          </a:p>
          <a:p>
            <a:pPr algn="l">
              <a:lnSpc>
                <a:spcPts val="4759"/>
              </a:lnSpc>
            </a:pPr>
            <a:r>
              <a:rPr lang="en-US" sz="3399">
                <a:solidFill>
                  <a:srgbClr val="323232"/>
                </a:solidFill>
                <a:latin typeface="Canva Sans"/>
              </a:rPr>
              <a:t>leads to non-compliance risks</a:t>
            </a:r>
          </a:p>
        </p:txBody>
      </p:sp>
      <p:sp>
        <p:nvSpPr>
          <p:cNvPr name="TextBox 24" id="24"/>
          <p:cNvSpPr txBox="true"/>
          <p:nvPr/>
        </p:nvSpPr>
        <p:spPr>
          <a:xfrm rot="0">
            <a:off x="569914" y="8178255"/>
            <a:ext cx="13286066" cy="1180465"/>
          </a:xfrm>
          <a:prstGeom prst="rect">
            <a:avLst/>
          </a:prstGeom>
        </p:spPr>
        <p:txBody>
          <a:bodyPr anchor="t" rtlCol="false" tIns="0" lIns="0" bIns="0" rIns="0">
            <a:spAutoFit/>
          </a:bodyPr>
          <a:lstStyle/>
          <a:p>
            <a:pPr algn="l">
              <a:lnSpc>
                <a:spcPts val="4759"/>
              </a:lnSpc>
            </a:pPr>
            <a:r>
              <a:rPr lang="en-US" sz="3399">
                <a:solidFill>
                  <a:srgbClr val="323232"/>
                </a:solidFill>
                <a:latin typeface="Canva Sans"/>
              </a:rPr>
              <a:t>Lack of insightful reporting hinders informed </a:t>
            </a:r>
          </a:p>
          <a:p>
            <a:pPr algn="l">
              <a:lnSpc>
                <a:spcPts val="4759"/>
              </a:lnSpc>
            </a:pPr>
            <a:r>
              <a:rPr lang="en-US" sz="3399">
                <a:solidFill>
                  <a:srgbClr val="323232"/>
                </a:solidFill>
                <a:latin typeface="Canva Sans"/>
              </a:rPr>
              <a:t>decision-making for risk management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40000">
            <a:off x="-4862886" y="145474"/>
            <a:ext cx="12876504" cy="11131181"/>
          </a:xfrm>
          <a:custGeom>
            <a:avLst/>
            <a:gdLst/>
            <a:ahLst/>
            <a:cxnLst/>
            <a:rect r="r" b="b" t="t" l="l"/>
            <a:pathLst>
              <a:path h="11131181" w="12876504">
                <a:moveTo>
                  <a:pt x="0" y="0"/>
                </a:moveTo>
                <a:lnTo>
                  <a:pt x="12876505" y="0"/>
                </a:lnTo>
                <a:lnTo>
                  <a:pt x="12876505" y="11131181"/>
                </a:lnTo>
                <a:lnTo>
                  <a:pt x="0" y="1113118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311077" y="4446216"/>
            <a:ext cx="328271" cy="328271"/>
          </a:xfrm>
          <a:custGeom>
            <a:avLst/>
            <a:gdLst/>
            <a:ahLst/>
            <a:cxnLst/>
            <a:rect r="r" b="b" t="t" l="l"/>
            <a:pathLst>
              <a:path h="328271" w="328271">
                <a:moveTo>
                  <a:pt x="0" y="0"/>
                </a:moveTo>
                <a:lnTo>
                  <a:pt x="328271" y="0"/>
                </a:lnTo>
                <a:lnTo>
                  <a:pt x="328271" y="328271"/>
                </a:lnTo>
                <a:lnTo>
                  <a:pt x="0" y="3282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11704" y="796299"/>
            <a:ext cx="91161" cy="9116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TextBox 7" id="7"/>
          <p:cNvSpPr txBox="true"/>
          <p:nvPr/>
        </p:nvSpPr>
        <p:spPr>
          <a:xfrm rot="0">
            <a:off x="258777" y="488675"/>
            <a:ext cx="18104599" cy="903517"/>
          </a:xfrm>
          <a:prstGeom prst="rect">
            <a:avLst/>
          </a:prstGeom>
        </p:spPr>
        <p:txBody>
          <a:bodyPr anchor="t" rtlCol="false" tIns="0" lIns="0" bIns="0" rIns="0">
            <a:spAutoFit/>
          </a:bodyPr>
          <a:lstStyle/>
          <a:p>
            <a:pPr algn="ctr">
              <a:lnSpc>
                <a:spcPts val="7424"/>
              </a:lnSpc>
            </a:pPr>
            <a:r>
              <a:rPr lang="en-US" sz="5303">
                <a:solidFill>
                  <a:srgbClr val="323232"/>
                </a:solidFill>
                <a:latin typeface="Canva Sans Bold"/>
              </a:rPr>
              <a:t>Why choose this problem?</a:t>
            </a:r>
          </a:p>
        </p:txBody>
      </p:sp>
      <p:sp>
        <p:nvSpPr>
          <p:cNvPr name="TextBox 8" id="8"/>
          <p:cNvSpPr txBox="true"/>
          <p:nvPr/>
        </p:nvSpPr>
        <p:spPr>
          <a:xfrm rot="0">
            <a:off x="5182168" y="1803399"/>
            <a:ext cx="8257818" cy="1825625"/>
          </a:xfrm>
          <a:prstGeom prst="rect">
            <a:avLst/>
          </a:prstGeom>
        </p:spPr>
        <p:txBody>
          <a:bodyPr anchor="t" rtlCol="false" tIns="0" lIns="0" bIns="0" rIns="0">
            <a:spAutoFit/>
          </a:bodyPr>
          <a:lstStyle/>
          <a:p>
            <a:pPr algn="ctr">
              <a:lnSpc>
                <a:spcPts val="4899"/>
              </a:lnSpc>
            </a:pPr>
            <a:r>
              <a:rPr lang="en-US" sz="3499">
                <a:solidFill>
                  <a:srgbClr val="323232"/>
                </a:solidFill>
                <a:latin typeface="Canva Sans Bold"/>
              </a:rPr>
              <a:t>The Hu</a:t>
            </a:r>
            <a:r>
              <a:rPr lang="en-US" sz="3499">
                <a:solidFill>
                  <a:srgbClr val="323232"/>
                </a:solidFill>
                <a:latin typeface="Canva Sans Bold"/>
              </a:rPr>
              <a:t>man Cost &amp; The AI Opportunity</a:t>
            </a:r>
          </a:p>
          <a:p>
            <a:pPr algn="ctr">
              <a:lnSpc>
                <a:spcPts val="4899"/>
              </a:lnSpc>
            </a:pPr>
          </a:p>
          <a:p>
            <a:pPr algn="ctr">
              <a:lnSpc>
                <a:spcPts val="4899"/>
              </a:lnSpc>
            </a:pPr>
          </a:p>
        </p:txBody>
      </p:sp>
      <p:sp>
        <p:nvSpPr>
          <p:cNvPr name="TextBox 9" id="9"/>
          <p:cNvSpPr txBox="true"/>
          <p:nvPr/>
        </p:nvSpPr>
        <p:spPr>
          <a:xfrm rot="0">
            <a:off x="522340" y="3349795"/>
            <a:ext cx="17243319" cy="5314950"/>
          </a:xfrm>
          <a:prstGeom prst="rect">
            <a:avLst/>
          </a:prstGeom>
        </p:spPr>
        <p:txBody>
          <a:bodyPr anchor="t" rtlCol="false" tIns="0" lIns="0" bIns="0" rIns="0">
            <a:spAutoFit/>
          </a:bodyPr>
          <a:lstStyle/>
          <a:p>
            <a:pPr algn="ctr">
              <a:lnSpc>
                <a:spcPts val="4200"/>
              </a:lnSpc>
            </a:pPr>
            <a:r>
              <a:rPr lang="en-US" sz="3000">
                <a:solidFill>
                  <a:srgbClr val="323232"/>
                </a:solidFill>
                <a:latin typeface="Canva Sans"/>
              </a:rPr>
              <a:t>Report: Automating Audit Processes: A Path to the Future" by PwC (2022)</a:t>
            </a:r>
          </a:p>
          <a:p>
            <a:pPr algn="ctr">
              <a:lnSpc>
                <a:spcPts val="4200"/>
              </a:lnSpc>
            </a:pPr>
            <a:r>
              <a:rPr lang="en-US" sz="3000">
                <a:solidFill>
                  <a:srgbClr val="323232"/>
                </a:solidFill>
                <a:latin typeface="Canva Sans"/>
              </a:rPr>
              <a:t>mentions that "up to 80% of an auditor's time can be spent on manual processes" such as data collection and verification. </a:t>
            </a:r>
          </a:p>
          <a:p>
            <a:pPr algn="ctr">
              <a:lnSpc>
                <a:spcPts val="4200"/>
              </a:lnSpc>
            </a:pPr>
          </a:p>
          <a:p>
            <a:pPr algn="ctr">
              <a:lnSpc>
                <a:spcPts val="4200"/>
              </a:lnSpc>
            </a:pPr>
            <a:r>
              <a:rPr lang="en-US" sz="3000">
                <a:solidFill>
                  <a:srgbClr val="323232"/>
                </a:solidFill>
                <a:latin typeface="Canva Sans"/>
              </a:rPr>
              <a:t>Blog by UIpath states "auditors dedicate a significant portion of their time to repetitive tasks such as data extraction and analysis, often exceeding 60%."</a:t>
            </a:r>
          </a:p>
          <a:p>
            <a:pPr algn="ctr">
              <a:lnSpc>
                <a:spcPts val="4200"/>
              </a:lnSpc>
            </a:pPr>
          </a:p>
          <a:p>
            <a:pPr algn="ctr">
              <a:lnSpc>
                <a:spcPts val="4200"/>
              </a:lnSpc>
            </a:pPr>
            <a:r>
              <a:rPr lang="en-US" sz="3000">
                <a:solidFill>
                  <a:srgbClr val="323232"/>
                </a:solidFill>
                <a:latin typeface="Canva Sans"/>
              </a:rPr>
              <a:t>The report “The Future of Audit &amp; Assurance" by Deloitte (2023) also highlights that audit teams spend a significant amount of time on manual tasks</a:t>
            </a:r>
          </a:p>
          <a:p>
            <a:pPr algn="ctr">
              <a:lnSpc>
                <a:spcPts val="4200"/>
              </a:lnSpc>
            </a:pPr>
          </a:p>
        </p:txBody>
      </p:sp>
      <p:sp>
        <p:nvSpPr>
          <p:cNvPr name="TextBox 10" id="10"/>
          <p:cNvSpPr txBox="true"/>
          <p:nvPr/>
        </p:nvSpPr>
        <p:spPr>
          <a:xfrm rot="0">
            <a:off x="-43520" y="8814863"/>
            <a:ext cx="18709193" cy="1099820"/>
          </a:xfrm>
          <a:prstGeom prst="rect">
            <a:avLst/>
          </a:prstGeom>
        </p:spPr>
        <p:txBody>
          <a:bodyPr anchor="t" rtlCol="false" tIns="0" lIns="0" bIns="0" rIns="0">
            <a:spAutoFit/>
          </a:bodyPr>
          <a:lstStyle/>
          <a:p>
            <a:pPr algn="ctr">
              <a:lnSpc>
                <a:spcPts val="4480"/>
              </a:lnSpc>
            </a:pPr>
            <a:r>
              <a:rPr lang="en-US" sz="3200">
                <a:solidFill>
                  <a:srgbClr val="323232"/>
                </a:solidFill>
                <a:latin typeface="Canva Sans Bold"/>
              </a:rPr>
              <a:t>AI can automate these manual tasks and save significant working hours and resources</a:t>
            </a:r>
          </a:p>
          <a:p>
            <a:pPr algn="ctr">
              <a:lnSpc>
                <a:spcPts val="4480"/>
              </a:lnSpc>
            </a:pPr>
          </a:p>
        </p:txBody>
      </p:sp>
      <p:sp>
        <p:nvSpPr>
          <p:cNvPr name="TextBox 11" id="11"/>
          <p:cNvSpPr txBox="true"/>
          <p:nvPr/>
        </p:nvSpPr>
        <p:spPr>
          <a:xfrm rot="0">
            <a:off x="1028700" y="2617005"/>
            <a:ext cx="17243319" cy="580390"/>
          </a:xfrm>
          <a:prstGeom prst="rect">
            <a:avLst/>
          </a:prstGeom>
        </p:spPr>
        <p:txBody>
          <a:bodyPr anchor="t" rtlCol="false" tIns="0" lIns="0" bIns="0" rIns="0">
            <a:spAutoFit/>
          </a:bodyPr>
          <a:lstStyle/>
          <a:p>
            <a:pPr algn="ctr">
              <a:lnSpc>
                <a:spcPts val="4759"/>
              </a:lnSpc>
            </a:pPr>
            <a:r>
              <a:rPr lang="en-US" sz="3399">
                <a:solidFill>
                  <a:srgbClr val="323232"/>
                </a:solidFill>
                <a:latin typeface="Canva Sans"/>
              </a:rPr>
              <a:t>The Human COst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1151" y="0"/>
            <a:ext cx="15350881" cy="5900392"/>
          </a:xfrm>
          <a:custGeom>
            <a:avLst/>
            <a:gdLst/>
            <a:ahLst/>
            <a:cxnLst/>
            <a:rect r="r" b="b" t="t" l="l"/>
            <a:pathLst>
              <a:path h="5900392" w="15350881">
                <a:moveTo>
                  <a:pt x="0" y="0"/>
                </a:moveTo>
                <a:lnTo>
                  <a:pt x="15350881" y="0"/>
                </a:lnTo>
                <a:lnTo>
                  <a:pt x="15350881" y="5900392"/>
                </a:lnTo>
                <a:lnTo>
                  <a:pt x="0" y="5900392"/>
                </a:lnTo>
                <a:lnTo>
                  <a:pt x="0" y="0"/>
                </a:lnTo>
                <a:close/>
              </a:path>
            </a:pathLst>
          </a:custGeom>
          <a:blipFill>
            <a:blip r:embed="rId2"/>
            <a:stretch>
              <a:fillRect l="0" t="0" r="0" b="0"/>
            </a:stretch>
          </a:blipFill>
        </p:spPr>
      </p:sp>
      <p:sp>
        <p:nvSpPr>
          <p:cNvPr name="Freeform 3" id="3"/>
          <p:cNvSpPr/>
          <p:nvPr/>
        </p:nvSpPr>
        <p:spPr>
          <a:xfrm flipH="false" flipV="false" rot="0">
            <a:off x="6862020" y="4958150"/>
            <a:ext cx="13308131" cy="5766584"/>
          </a:xfrm>
          <a:custGeom>
            <a:avLst/>
            <a:gdLst/>
            <a:ahLst/>
            <a:cxnLst/>
            <a:rect r="r" b="b" t="t" l="l"/>
            <a:pathLst>
              <a:path h="5766584" w="13308131">
                <a:moveTo>
                  <a:pt x="0" y="0"/>
                </a:moveTo>
                <a:lnTo>
                  <a:pt x="13308131" y="0"/>
                </a:lnTo>
                <a:lnTo>
                  <a:pt x="13308131" y="5766584"/>
                </a:lnTo>
                <a:lnTo>
                  <a:pt x="0" y="5766584"/>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40000">
            <a:off x="-4862886" y="145474"/>
            <a:ext cx="12876504" cy="11131181"/>
          </a:xfrm>
          <a:custGeom>
            <a:avLst/>
            <a:gdLst/>
            <a:ahLst/>
            <a:cxnLst/>
            <a:rect r="r" b="b" t="t" l="l"/>
            <a:pathLst>
              <a:path h="11131181" w="12876504">
                <a:moveTo>
                  <a:pt x="0" y="0"/>
                </a:moveTo>
                <a:lnTo>
                  <a:pt x="12876505" y="0"/>
                </a:lnTo>
                <a:lnTo>
                  <a:pt x="12876505" y="11131181"/>
                </a:lnTo>
                <a:lnTo>
                  <a:pt x="0" y="1113118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311077" y="4446216"/>
            <a:ext cx="328271" cy="328271"/>
          </a:xfrm>
          <a:custGeom>
            <a:avLst/>
            <a:gdLst/>
            <a:ahLst/>
            <a:cxnLst/>
            <a:rect r="r" b="b" t="t" l="l"/>
            <a:pathLst>
              <a:path h="328271" w="328271">
                <a:moveTo>
                  <a:pt x="0" y="0"/>
                </a:moveTo>
                <a:lnTo>
                  <a:pt x="328271" y="0"/>
                </a:lnTo>
                <a:lnTo>
                  <a:pt x="328271" y="328271"/>
                </a:lnTo>
                <a:lnTo>
                  <a:pt x="0" y="3282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11704" y="796299"/>
            <a:ext cx="91161" cy="9116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TextBox 7" id="7"/>
          <p:cNvSpPr txBox="true"/>
          <p:nvPr/>
        </p:nvSpPr>
        <p:spPr>
          <a:xfrm rot="0">
            <a:off x="5182168" y="1803399"/>
            <a:ext cx="8257818" cy="1825625"/>
          </a:xfrm>
          <a:prstGeom prst="rect">
            <a:avLst/>
          </a:prstGeom>
        </p:spPr>
        <p:txBody>
          <a:bodyPr anchor="t" rtlCol="false" tIns="0" lIns="0" bIns="0" rIns="0">
            <a:spAutoFit/>
          </a:bodyPr>
          <a:lstStyle/>
          <a:p>
            <a:pPr algn="ctr">
              <a:lnSpc>
                <a:spcPts val="4899"/>
              </a:lnSpc>
            </a:pPr>
            <a:r>
              <a:rPr lang="en-US" sz="3499">
                <a:solidFill>
                  <a:srgbClr val="323232"/>
                </a:solidFill>
                <a:latin typeface="Canva Sans Bold"/>
              </a:rPr>
              <a:t>The Hu</a:t>
            </a:r>
            <a:r>
              <a:rPr lang="en-US" sz="3499">
                <a:solidFill>
                  <a:srgbClr val="323232"/>
                </a:solidFill>
                <a:latin typeface="Canva Sans Bold"/>
              </a:rPr>
              <a:t>man Cost &amp; The AI Opportunity</a:t>
            </a:r>
          </a:p>
          <a:p>
            <a:pPr algn="ctr">
              <a:lnSpc>
                <a:spcPts val="4899"/>
              </a:lnSpc>
            </a:pPr>
          </a:p>
          <a:p>
            <a:pPr algn="ctr">
              <a:lnSpc>
                <a:spcPts val="4899"/>
              </a:lnSpc>
            </a:pPr>
          </a:p>
        </p:txBody>
      </p:sp>
      <p:sp>
        <p:nvSpPr>
          <p:cNvPr name="TextBox 8" id="8"/>
          <p:cNvSpPr txBox="true"/>
          <p:nvPr/>
        </p:nvSpPr>
        <p:spPr>
          <a:xfrm rot="0">
            <a:off x="522340" y="3349795"/>
            <a:ext cx="17243319" cy="6157595"/>
          </a:xfrm>
          <a:prstGeom prst="rect">
            <a:avLst/>
          </a:prstGeom>
        </p:spPr>
        <p:txBody>
          <a:bodyPr anchor="t" rtlCol="false" tIns="0" lIns="0" bIns="0" rIns="0">
            <a:spAutoFit/>
          </a:bodyPr>
          <a:lstStyle/>
          <a:p>
            <a:pPr algn="just">
              <a:lnSpc>
                <a:spcPts val="4480"/>
              </a:lnSpc>
            </a:pPr>
            <a:r>
              <a:rPr lang="en-US" sz="3200">
                <a:solidFill>
                  <a:srgbClr val="323232"/>
                </a:solidFill>
                <a:latin typeface="Canva Sans"/>
              </a:rPr>
              <a:t>The KPMG (1) article  </a:t>
            </a:r>
            <a:r>
              <a:rPr lang="en-US" sz="3200">
                <a:solidFill>
                  <a:srgbClr val="323232"/>
                </a:solidFill>
                <a:latin typeface="Canva Sans"/>
              </a:rPr>
              <a:t>to showcase how AI is:</a:t>
            </a:r>
          </a:p>
          <a:p>
            <a:pPr algn="just" marL="690882" indent="-345441" lvl="1">
              <a:lnSpc>
                <a:spcPts val="4480"/>
              </a:lnSpc>
              <a:buFont typeface="Arial"/>
              <a:buChar char="•"/>
            </a:pPr>
            <a:r>
              <a:rPr lang="en-US" sz="3200">
                <a:solidFill>
                  <a:srgbClr val="323232"/>
                </a:solidFill>
                <a:latin typeface="Canva Sans"/>
              </a:rPr>
              <a:t>Significantly reducing audit costs and boosting employee productivity.</a:t>
            </a:r>
          </a:p>
          <a:p>
            <a:pPr algn="just" marL="690882" indent="-345441" lvl="1">
              <a:lnSpc>
                <a:spcPts val="4480"/>
              </a:lnSpc>
              <a:buFont typeface="Arial"/>
              <a:buChar char="•"/>
            </a:pPr>
            <a:r>
              <a:rPr lang="en-US" sz="3200">
                <a:solidFill>
                  <a:srgbClr val="323232"/>
                </a:solidFill>
                <a:latin typeface="Canva Sans"/>
              </a:rPr>
              <a:t>Enabling anomaly detection, trend prediction, and improved data accuracy.</a:t>
            </a:r>
          </a:p>
          <a:p>
            <a:pPr algn="just">
              <a:lnSpc>
                <a:spcPts val="4480"/>
              </a:lnSpc>
            </a:pPr>
            <a:r>
              <a:rPr lang="en-US" sz="3200">
                <a:solidFill>
                  <a:srgbClr val="323232"/>
                </a:solidFill>
                <a:latin typeface="Canva Sans"/>
              </a:rPr>
              <a:t>Another article by McKinsey(2) suggests that:</a:t>
            </a:r>
          </a:p>
          <a:p>
            <a:pPr algn="just" marL="690882" indent="-345441" lvl="1">
              <a:lnSpc>
                <a:spcPts val="4480"/>
              </a:lnSpc>
              <a:buFont typeface="Arial"/>
              <a:buChar char="•"/>
            </a:pPr>
            <a:r>
              <a:rPr lang="en-US" sz="3200">
                <a:solidFill>
                  <a:srgbClr val="323232"/>
                </a:solidFill>
                <a:latin typeface="Canva Sans"/>
              </a:rPr>
              <a:t>Generative AI can automate tasks, identify</a:t>
            </a:r>
          </a:p>
          <a:p>
            <a:pPr algn="just" marL="690882" indent="-345441" lvl="1">
              <a:lnSpc>
                <a:spcPts val="4480"/>
              </a:lnSpc>
              <a:buFont typeface="Arial"/>
              <a:buChar char="•"/>
            </a:pPr>
            <a:r>
              <a:rPr lang="en-US" sz="3200">
                <a:solidFill>
                  <a:srgbClr val="323232"/>
                </a:solidFill>
                <a:latin typeface="Canva Sans"/>
              </a:rPr>
              <a:t> hidden patterns, and generate risk management </a:t>
            </a:r>
          </a:p>
          <a:p>
            <a:pPr algn="just" marL="690882" indent="-345441" lvl="1">
              <a:lnSpc>
                <a:spcPts val="4480"/>
              </a:lnSpc>
              <a:buFont typeface="Arial"/>
              <a:buChar char="•"/>
            </a:pPr>
            <a:r>
              <a:rPr lang="en-US" sz="3200">
                <a:solidFill>
                  <a:srgbClr val="323232"/>
                </a:solidFill>
                <a:latin typeface="Canva Sans"/>
              </a:rPr>
              <a:t>insights for improved compliance.</a:t>
            </a:r>
          </a:p>
          <a:p>
            <a:pPr algn="just">
              <a:lnSpc>
                <a:spcPts val="4480"/>
              </a:lnSpc>
            </a:pPr>
          </a:p>
          <a:p>
            <a:pPr algn="just">
              <a:lnSpc>
                <a:spcPts val="4480"/>
              </a:lnSpc>
            </a:pPr>
          </a:p>
          <a:p>
            <a:pPr algn="just">
              <a:lnSpc>
                <a:spcPts val="4480"/>
              </a:lnSpc>
            </a:pPr>
          </a:p>
          <a:p>
            <a:pPr algn="just">
              <a:lnSpc>
                <a:spcPts val="4480"/>
              </a:lnSpc>
            </a:pPr>
          </a:p>
        </p:txBody>
      </p:sp>
      <p:sp>
        <p:nvSpPr>
          <p:cNvPr name="Freeform 9" id="9"/>
          <p:cNvSpPr/>
          <p:nvPr/>
        </p:nvSpPr>
        <p:spPr>
          <a:xfrm flipH="false" flipV="false" rot="0">
            <a:off x="11208469" y="5014034"/>
            <a:ext cx="6769807" cy="5272966"/>
          </a:xfrm>
          <a:custGeom>
            <a:avLst/>
            <a:gdLst/>
            <a:ahLst/>
            <a:cxnLst/>
            <a:rect r="r" b="b" t="t" l="l"/>
            <a:pathLst>
              <a:path h="5272966" w="6769807">
                <a:moveTo>
                  <a:pt x="0" y="0"/>
                </a:moveTo>
                <a:lnTo>
                  <a:pt x="6769807" y="0"/>
                </a:lnTo>
                <a:lnTo>
                  <a:pt x="6769807" y="5272966"/>
                </a:lnTo>
                <a:lnTo>
                  <a:pt x="0" y="5272966"/>
                </a:lnTo>
                <a:lnTo>
                  <a:pt x="0" y="0"/>
                </a:lnTo>
                <a:close/>
              </a:path>
            </a:pathLst>
          </a:custGeom>
          <a:blipFill>
            <a:blip r:embed="rId6"/>
            <a:stretch>
              <a:fillRect l="0" t="0" r="0" b="0"/>
            </a:stretch>
          </a:blipFill>
        </p:spPr>
      </p:sp>
      <p:sp>
        <p:nvSpPr>
          <p:cNvPr name="TextBox 10" id="10"/>
          <p:cNvSpPr txBox="true"/>
          <p:nvPr/>
        </p:nvSpPr>
        <p:spPr>
          <a:xfrm rot="0">
            <a:off x="258777" y="488675"/>
            <a:ext cx="18104599" cy="903517"/>
          </a:xfrm>
          <a:prstGeom prst="rect">
            <a:avLst/>
          </a:prstGeom>
        </p:spPr>
        <p:txBody>
          <a:bodyPr anchor="t" rtlCol="false" tIns="0" lIns="0" bIns="0" rIns="0">
            <a:spAutoFit/>
          </a:bodyPr>
          <a:lstStyle/>
          <a:p>
            <a:pPr algn="ctr">
              <a:lnSpc>
                <a:spcPts val="7424"/>
              </a:lnSpc>
            </a:pPr>
            <a:r>
              <a:rPr lang="en-US" sz="5303">
                <a:solidFill>
                  <a:srgbClr val="323232"/>
                </a:solidFill>
                <a:latin typeface="Canva Sans Bold"/>
              </a:rPr>
              <a:t>Why choose this problem?</a:t>
            </a:r>
          </a:p>
        </p:txBody>
      </p:sp>
      <p:sp>
        <p:nvSpPr>
          <p:cNvPr name="TextBox 11" id="11"/>
          <p:cNvSpPr txBox="true"/>
          <p:nvPr/>
        </p:nvSpPr>
        <p:spPr>
          <a:xfrm rot="0">
            <a:off x="1028700" y="2617005"/>
            <a:ext cx="17243319" cy="580390"/>
          </a:xfrm>
          <a:prstGeom prst="rect">
            <a:avLst/>
          </a:prstGeom>
        </p:spPr>
        <p:txBody>
          <a:bodyPr anchor="t" rtlCol="false" tIns="0" lIns="0" bIns="0" rIns="0">
            <a:spAutoFit/>
          </a:bodyPr>
          <a:lstStyle/>
          <a:p>
            <a:pPr algn="ctr">
              <a:lnSpc>
                <a:spcPts val="4759"/>
              </a:lnSpc>
            </a:pPr>
            <a:r>
              <a:rPr lang="en-US" sz="3399">
                <a:solidFill>
                  <a:srgbClr val="323232"/>
                </a:solidFill>
                <a:latin typeface="Canva Sans"/>
              </a:rPr>
              <a:t>The AI Opportunity: AI Transforming Audit &amp; Compliance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27874">
            <a:off x="7218978" y="3441031"/>
            <a:ext cx="833395" cy="833395"/>
            <a:chOff x="0" y="0"/>
            <a:chExt cx="812800" cy="812800"/>
          </a:xfrm>
        </p:grpSpPr>
        <p:sp>
          <p:nvSpPr>
            <p:cNvPr name="Freeform 3" id="3"/>
            <p:cNvSpPr/>
            <p:nvPr/>
          </p:nvSpPr>
          <p:spPr>
            <a:xfrm flipH="false" flipV="false" rot="0">
              <a:off x="59160" y="59160"/>
              <a:ext cx="694479" cy="694479"/>
            </a:xfrm>
            <a:custGeom>
              <a:avLst/>
              <a:gdLst/>
              <a:ahLst/>
              <a:cxnLst/>
              <a:rect r="r" b="b" t="t" l="l"/>
              <a:pathLst>
                <a:path h="694479" w="694479">
                  <a:moveTo>
                    <a:pt x="386527" y="25020"/>
                  </a:moveTo>
                  <a:lnTo>
                    <a:pt x="437269" y="133745"/>
                  </a:lnTo>
                  <a:cubicBezTo>
                    <a:pt x="462647" y="188123"/>
                    <a:pt x="506357" y="231833"/>
                    <a:pt x="560735" y="257211"/>
                  </a:cubicBezTo>
                  <a:lnTo>
                    <a:pt x="669460" y="307953"/>
                  </a:lnTo>
                  <a:cubicBezTo>
                    <a:pt x="684724" y="315077"/>
                    <a:pt x="694480" y="330396"/>
                    <a:pt x="694480" y="347240"/>
                  </a:cubicBezTo>
                  <a:cubicBezTo>
                    <a:pt x="694480" y="364084"/>
                    <a:pt x="684724" y="379403"/>
                    <a:pt x="669460" y="386527"/>
                  </a:cubicBezTo>
                  <a:lnTo>
                    <a:pt x="560735" y="437269"/>
                  </a:lnTo>
                  <a:cubicBezTo>
                    <a:pt x="506357" y="462647"/>
                    <a:pt x="462647" y="506357"/>
                    <a:pt x="437269" y="560735"/>
                  </a:cubicBezTo>
                  <a:lnTo>
                    <a:pt x="386527" y="669460"/>
                  </a:lnTo>
                  <a:cubicBezTo>
                    <a:pt x="379403" y="684724"/>
                    <a:pt x="364084" y="694480"/>
                    <a:pt x="347240" y="694480"/>
                  </a:cubicBezTo>
                  <a:cubicBezTo>
                    <a:pt x="330396" y="694480"/>
                    <a:pt x="315077" y="684724"/>
                    <a:pt x="307953" y="669460"/>
                  </a:cubicBezTo>
                  <a:lnTo>
                    <a:pt x="257211" y="560735"/>
                  </a:lnTo>
                  <a:cubicBezTo>
                    <a:pt x="231833" y="506357"/>
                    <a:pt x="188123" y="462647"/>
                    <a:pt x="133745" y="437269"/>
                  </a:cubicBezTo>
                  <a:lnTo>
                    <a:pt x="25020" y="386527"/>
                  </a:lnTo>
                  <a:cubicBezTo>
                    <a:pt x="9756" y="379403"/>
                    <a:pt x="0" y="364084"/>
                    <a:pt x="0" y="347240"/>
                  </a:cubicBezTo>
                  <a:cubicBezTo>
                    <a:pt x="0" y="330396"/>
                    <a:pt x="9756" y="315077"/>
                    <a:pt x="25020" y="307953"/>
                  </a:cubicBezTo>
                  <a:lnTo>
                    <a:pt x="133745" y="257211"/>
                  </a:lnTo>
                  <a:cubicBezTo>
                    <a:pt x="188123" y="231833"/>
                    <a:pt x="231833" y="188123"/>
                    <a:pt x="257211" y="133745"/>
                  </a:cubicBezTo>
                  <a:lnTo>
                    <a:pt x="307953" y="25020"/>
                  </a:lnTo>
                  <a:cubicBezTo>
                    <a:pt x="315077" y="9756"/>
                    <a:pt x="330396" y="0"/>
                    <a:pt x="347240" y="0"/>
                  </a:cubicBezTo>
                  <a:cubicBezTo>
                    <a:pt x="364084" y="0"/>
                    <a:pt x="379403" y="9756"/>
                    <a:pt x="386527" y="25020"/>
                  </a:cubicBezTo>
                  <a:close/>
                </a:path>
              </a:pathLst>
            </a:custGeom>
            <a:solidFill>
              <a:srgbClr val="323232"/>
            </a:solidFill>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grpSp>
        <p:nvGrpSpPr>
          <p:cNvPr name="Group 5" id="5"/>
          <p:cNvGrpSpPr/>
          <p:nvPr/>
        </p:nvGrpSpPr>
        <p:grpSpPr>
          <a:xfrm rot="0">
            <a:off x="5408008" y="8093531"/>
            <a:ext cx="1294433" cy="12944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730"/>
                </a:lnSpc>
              </a:pPr>
            </a:p>
          </p:txBody>
        </p:sp>
      </p:grpSp>
      <p:sp>
        <p:nvSpPr>
          <p:cNvPr name="Freeform 8" id="8"/>
          <p:cNvSpPr/>
          <p:nvPr/>
        </p:nvSpPr>
        <p:spPr>
          <a:xfrm flipH="false" flipV="false" rot="0">
            <a:off x="5612319" y="8297841"/>
            <a:ext cx="885811" cy="885811"/>
          </a:xfrm>
          <a:custGeom>
            <a:avLst/>
            <a:gdLst/>
            <a:ahLst/>
            <a:cxnLst/>
            <a:rect r="r" b="b" t="t" l="l"/>
            <a:pathLst>
              <a:path h="885811" w="885811">
                <a:moveTo>
                  <a:pt x="0" y="0"/>
                </a:moveTo>
                <a:lnTo>
                  <a:pt x="885811" y="0"/>
                </a:lnTo>
                <a:lnTo>
                  <a:pt x="885811" y="885811"/>
                </a:lnTo>
                <a:lnTo>
                  <a:pt x="0" y="8858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240000">
            <a:off x="-4106133" y="-1119374"/>
            <a:ext cx="12876504" cy="11131181"/>
          </a:xfrm>
          <a:custGeom>
            <a:avLst/>
            <a:gdLst/>
            <a:ahLst/>
            <a:cxnLst/>
            <a:rect r="r" b="b" t="t" l="l"/>
            <a:pathLst>
              <a:path h="11131181" w="12876504">
                <a:moveTo>
                  <a:pt x="0" y="0"/>
                </a:moveTo>
                <a:lnTo>
                  <a:pt x="12876505" y="0"/>
                </a:lnTo>
                <a:lnTo>
                  <a:pt x="12876505" y="11131181"/>
                </a:lnTo>
                <a:lnTo>
                  <a:pt x="0" y="11131181"/>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292366">
            <a:off x="9969775" y="6148786"/>
            <a:ext cx="540129" cy="540129"/>
            <a:chOff x="0" y="0"/>
            <a:chExt cx="812800" cy="812800"/>
          </a:xfrm>
        </p:grpSpPr>
        <p:sp>
          <p:nvSpPr>
            <p:cNvPr name="Freeform 11" id="11"/>
            <p:cNvSpPr/>
            <p:nvPr/>
          </p:nvSpPr>
          <p:spPr>
            <a:xfrm flipH="false" flipV="false" rot="0">
              <a:off x="63897" y="63897"/>
              <a:ext cx="685005" cy="685005"/>
            </a:xfrm>
            <a:custGeom>
              <a:avLst/>
              <a:gdLst/>
              <a:ahLst/>
              <a:cxnLst/>
              <a:rect r="r" b="b" t="t" l="l"/>
              <a:pathLst>
                <a:path h="685005" w="685005">
                  <a:moveTo>
                    <a:pt x="384935" y="27023"/>
                  </a:moveTo>
                  <a:lnTo>
                    <a:pt x="429386" y="122268"/>
                  </a:lnTo>
                  <a:cubicBezTo>
                    <a:pt x="456796" y="181000"/>
                    <a:pt x="504006" y="228210"/>
                    <a:pt x="562738" y="255620"/>
                  </a:cubicBezTo>
                  <a:lnTo>
                    <a:pt x="657983" y="300071"/>
                  </a:lnTo>
                  <a:cubicBezTo>
                    <a:pt x="674468" y="307764"/>
                    <a:pt x="685006" y="324310"/>
                    <a:pt x="685006" y="342503"/>
                  </a:cubicBezTo>
                  <a:cubicBezTo>
                    <a:pt x="685006" y="360696"/>
                    <a:pt x="674468" y="377242"/>
                    <a:pt x="657983" y="384935"/>
                  </a:cubicBezTo>
                  <a:lnTo>
                    <a:pt x="562738" y="429386"/>
                  </a:lnTo>
                  <a:cubicBezTo>
                    <a:pt x="504006" y="456796"/>
                    <a:pt x="456796" y="504006"/>
                    <a:pt x="429386" y="562738"/>
                  </a:cubicBezTo>
                  <a:lnTo>
                    <a:pt x="384935" y="657983"/>
                  </a:lnTo>
                  <a:cubicBezTo>
                    <a:pt x="377242" y="674468"/>
                    <a:pt x="360696" y="685006"/>
                    <a:pt x="342503" y="685006"/>
                  </a:cubicBezTo>
                  <a:cubicBezTo>
                    <a:pt x="324310" y="685006"/>
                    <a:pt x="307764" y="674468"/>
                    <a:pt x="300071" y="657983"/>
                  </a:cubicBezTo>
                  <a:lnTo>
                    <a:pt x="255620" y="562738"/>
                  </a:lnTo>
                  <a:cubicBezTo>
                    <a:pt x="228210" y="504006"/>
                    <a:pt x="181000" y="456796"/>
                    <a:pt x="122268" y="429386"/>
                  </a:cubicBezTo>
                  <a:lnTo>
                    <a:pt x="27023" y="384935"/>
                  </a:lnTo>
                  <a:cubicBezTo>
                    <a:pt x="10538" y="377242"/>
                    <a:pt x="0" y="360696"/>
                    <a:pt x="0" y="342503"/>
                  </a:cubicBezTo>
                  <a:cubicBezTo>
                    <a:pt x="0" y="324310"/>
                    <a:pt x="10538" y="307764"/>
                    <a:pt x="27023" y="300071"/>
                  </a:cubicBezTo>
                  <a:lnTo>
                    <a:pt x="122268" y="255620"/>
                  </a:lnTo>
                  <a:cubicBezTo>
                    <a:pt x="181000" y="228210"/>
                    <a:pt x="228210" y="181000"/>
                    <a:pt x="255620" y="122268"/>
                  </a:cubicBezTo>
                  <a:lnTo>
                    <a:pt x="300071" y="27023"/>
                  </a:lnTo>
                  <a:cubicBezTo>
                    <a:pt x="307764" y="10538"/>
                    <a:pt x="324310" y="0"/>
                    <a:pt x="342503" y="0"/>
                  </a:cubicBezTo>
                  <a:cubicBezTo>
                    <a:pt x="360696" y="0"/>
                    <a:pt x="377242" y="10538"/>
                    <a:pt x="384935" y="27023"/>
                  </a:cubicBezTo>
                  <a:close/>
                </a:path>
              </a:pathLst>
            </a:custGeom>
            <a:solidFill>
              <a:srgbClr val="323232"/>
            </a:solidFill>
          </p:spPr>
        </p:sp>
        <p:sp>
          <p:nvSpPr>
            <p:cNvPr name="TextBox 12" id="12"/>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grpSp>
        <p:nvGrpSpPr>
          <p:cNvPr name="Group 13" id="13"/>
          <p:cNvGrpSpPr/>
          <p:nvPr/>
        </p:nvGrpSpPr>
        <p:grpSpPr>
          <a:xfrm rot="0">
            <a:off x="12561547" y="6798097"/>
            <a:ext cx="1294433" cy="129443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730"/>
                </a:lnSpc>
              </a:pPr>
            </a:p>
          </p:txBody>
        </p:sp>
      </p:grpSp>
      <p:grpSp>
        <p:nvGrpSpPr>
          <p:cNvPr name="Group 16" id="16"/>
          <p:cNvGrpSpPr/>
          <p:nvPr/>
        </p:nvGrpSpPr>
        <p:grpSpPr>
          <a:xfrm rot="0">
            <a:off x="9089832" y="4224971"/>
            <a:ext cx="770761" cy="77076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Freeform 19" id="19"/>
          <p:cNvSpPr/>
          <p:nvPr/>
        </p:nvSpPr>
        <p:spPr>
          <a:xfrm flipH="false" flipV="false" rot="0">
            <a:off x="9311077" y="4446216"/>
            <a:ext cx="328271" cy="328271"/>
          </a:xfrm>
          <a:custGeom>
            <a:avLst/>
            <a:gdLst/>
            <a:ahLst/>
            <a:cxnLst/>
            <a:rect r="r" b="b" t="t" l="l"/>
            <a:pathLst>
              <a:path h="328271" w="328271">
                <a:moveTo>
                  <a:pt x="0" y="0"/>
                </a:moveTo>
                <a:lnTo>
                  <a:pt x="328271" y="0"/>
                </a:lnTo>
                <a:lnTo>
                  <a:pt x="328271" y="328271"/>
                </a:lnTo>
                <a:lnTo>
                  <a:pt x="0" y="3282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2765858" y="7002408"/>
            <a:ext cx="885811" cy="885811"/>
          </a:xfrm>
          <a:custGeom>
            <a:avLst/>
            <a:gdLst/>
            <a:ahLst/>
            <a:cxnLst/>
            <a:rect r="r" b="b" t="t" l="l"/>
            <a:pathLst>
              <a:path h="885811" w="885811">
                <a:moveTo>
                  <a:pt x="0" y="0"/>
                </a:moveTo>
                <a:lnTo>
                  <a:pt x="885811" y="0"/>
                </a:lnTo>
                <a:lnTo>
                  <a:pt x="885811" y="885811"/>
                </a:lnTo>
                <a:lnTo>
                  <a:pt x="0" y="8858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711704" y="796299"/>
            <a:ext cx="91161" cy="9116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Freeform 24" id="24"/>
          <p:cNvSpPr/>
          <p:nvPr/>
        </p:nvSpPr>
        <p:spPr>
          <a:xfrm flipH="false" flipV="false" rot="0">
            <a:off x="3889729" y="2169955"/>
            <a:ext cx="11170966" cy="7739296"/>
          </a:xfrm>
          <a:custGeom>
            <a:avLst/>
            <a:gdLst/>
            <a:ahLst/>
            <a:cxnLst/>
            <a:rect r="r" b="b" t="t" l="l"/>
            <a:pathLst>
              <a:path h="7739296" w="11170966">
                <a:moveTo>
                  <a:pt x="0" y="0"/>
                </a:moveTo>
                <a:lnTo>
                  <a:pt x="11170966" y="0"/>
                </a:lnTo>
                <a:lnTo>
                  <a:pt x="11170966" y="7739296"/>
                </a:lnTo>
                <a:lnTo>
                  <a:pt x="0" y="7739296"/>
                </a:lnTo>
                <a:lnTo>
                  <a:pt x="0" y="0"/>
                </a:lnTo>
                <a:close/>
              </a:path>
            </a:pathLst>
          </a:custGeom>
          <a:blipFill>
            <a:blip r:embed="rId8"/>
            <a:stretch>
              <a:fillRect l="0" t="-2155" r="0" b="-2155"/>
            </a:stretch>
          </a:blipFill>
        </p:spPr>
      </p:sp>
      <p:sp>
        <p:nvSpPr>
          <p:cNvPr name="TextBox 25" id="25"/>
          <p:cNvSpPr txBox="true"/>
          <p:nvPr/>
        </p:nvSpPr>
        <p:spPr>
          <a:xfrm rot="0">
            <a:off x="258777" y="488675"/>
            <a:ext cx="18104599" cy="903517"/>
          </a:xfrm>
          <a:prstGeom prst="rect">
            <a:avLst/>
          </a:prstGeom>
        </p:spPr>
        <p:txBody>
          <a:bodyPr anchor="t" rtlCol="false" tIns="0" lIns="0" bIns="0" rIns="0">
            <a:spAutoFit/>
          </a:bodyPr>
          <a:lstStyle/>
          <a:p>
            <a:pPr algn="ctr">
              <a:lnSpc>
                <a:spcPts val="7424"/>
              </a:lnSpc>
            </a:pPr>
            <a:r>
              <a:rPr lang="en-US" sz="5303">
                <a:solidFill>
                  <a:srgbClr val="323232"/>
                </a:solidFill>
                <a:latin typeface="Canva Sans Bold"/>
              </a:rPr>
              <a:t>How risky is using AI for these tasks?</a:t>
            </a:r>
          </a:p>
        </p:txBody>
      </p:sp>
      <p:sp>
        <p:nvSpPr>
          <p:cNvPr name="TextBox 26" id="26"/>
          <p:cNvSpPr txBox="true"/>
          <p:nvPr/>
        </p:nvSpPr>
        <p:spPr>
          <a:xfrm rot="60000">
            <a:off x="14501544" y="9612796"/>
            <a:ext cx="3426771" cy="372744"/>
          </a:xfrm>
          <a:prstGeom prst="rect">
            <a:avLst/>
          </a:prstGeom>
        </p:spPr>
        <p:txBody>
          <a:bodyPr anchor="t" rtlCol="false" tIns="0" lIns="0" bIns="0" rIns="0">
            <a:spAutoFit/>
          </a:bodyPr>
          <a:lstStyle/>
          <a:p>
            <a:pPr algn="ctr">
              <a:lnSpc>
                <a:spcPts val="3080"/>
              </a:lnSpc>
            </a:pPr>
            <a:r>
              <a:rPr lang="en-US" sz="2200">
                <a:solidFill>
                  <a:srgbClr val="323232"/>
                </a:solidFill>
                <a:latin typeface="Canva Sans"/>
              </a:rPr>
              <a:t>Source: McKinsey.com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748131">
            <a:off x="-4495238" y="2600358"/>
            <a:ext cx="13649784" cy="11799648"/>
          </a:xfrm>
          <a:custGeom>
            <a:avLst/>
            <a:gdLst/>
            <a:ahLst/>
            <a:cxnLst/>
            <a:rect r="r" b="b" t="t" l="l"/>
            <a:pathLst>
              <a:path h="11799648" w="13649784">
                <a:moveTo>
                  <a:pt x="0" y="0"/>
                </a:moveTo>
                <a:lnTo>
                  <a:pt x="13649785" y="0"/>
                </a:lnTo>
                <a:lnTo>
                  <a:pt x="13649785" y="11799648"/>
                </a:lnTo>
                <a:lnTo>
                  <a:pt x="0" y="11799648"/>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3994" y="628904"/>
            <a:ext cx="9419965" cy="885317"/>
          </a:xfrm>
          <a:prstGeom prst="rect">
            <a:avLst/>
          </a:prstGeom>
        </p:spPr>
        <p:txBody>
          <a:bodyPr anchor="t" rtlCol="false" tIns="0" lIns="0" bIns="0" rIns="0">
            <a:spAutoFit/>
          </a:bodyPr>
          <a:lstStyle/>
          <a:p>
            <a:pPr algn="l">
              <a:lnSpc>
                <a:spcPts val="6784"/>
              </a:lnSpc>
            </a:pPr>
            <a:r>
              <a:rPr lang="en-US" sz="6400">
                <a:solidFill>
                  <a:srgbClr val="323232"/>
                </a:solidFill>
                <a:latin typeface="Bricolage Grotesque Bold"/>
              </a:rPr>
              <a:t>Who else is doing it??</a:t>
            </a:r>
          </a:p>
        </p:txBody>
      </p:sp>
      <p:grpSp>
        <p:nvGrpSpPr>
          <p:cNvPr name="Group 4" id="4"/>
          <p:cNvGrpSpPr/>
          <p:nvPr/>
        </p:nvGrpSpPr>
        <p:grpSpPr>
          <a:xfrm rot="0">
            <a:off x="4239339" y="3134906"/>
            <a:ext cx="5514083" cy="6932701"/>
            <a:chOff x="0" y="0"/>
            <a:chExt cx="1609637" cy="2023751"/>
          </a:xfrm>
        </p:grpSpPr>
        <p:sp>
          <p:nvSpPr>
            <p:cNvPr name="Freeform 5" id="5"/>
            <p:cNvSpPr/>
            <p:nvPr/>
          </p:nvSpPr>
          <p:spPr>
            <a:xfrm flipH="false" flipV="false" rot="0">
              <a:off x="0" y="0"/>
              <a:ext cx="1609637" cy="2023751"/>
            </a:xfrm>
            <a:custGeom>
              <a:avLst/>
              <a:gdLst/>
              <a:ahLst/>
              <a:cxnLst/>
              <a:rect r="r" b="b" t="t" l="l"/>
              <a:pathLst>
                <a:path h="2023751" w="1609637">
                  <a:moveTo>
                    <a:pt x="71605" y="0"/>
                  </a:moveTo>
                  <a:lnTo>
                    <a:pt x="1538031" y="0"/>
                  </a:lnTo>
                  <a:cubicBezTo>
                    <a:pt x="1577578" y="0"/>
                    <a:pt x="1609637" y="32059"/>
                    <a:pt x="1609637" y="71605"/>
                  </a:cubicBezTo>
                  <a:lnTo>
                    <a:pt x="1609637" y="1952145"/>
                  </a:lnTo>
                  <a:cubicBezTo>
                    <a:pt x="1609637" y="1971136"/>
                    <a:pt x="1602093" y="1989349"/>
                    <a:pt x="1588664" y="2002778"/>
                  </a:cubicBezTo>
                  <a:cubicBezTo>
                    <a:pt x="1575235" y="2016206"/>
                    <a:pt x="1557022" y="2023751"/>
                    <a:pt x="1538031" y="2023751"/>
                  </a:cubicBezTo>
                  <a:lnTo>
                    <a:pt x="71605" y="2023751"/>
                  </a:lnTo>
                  <a:cubicBezTo>
                    <a:pt x="52614" y="2023751"/>
                    <a:pt x="34401" y="2016206"/>
                    <a:pt x="20973" y="2002778"/>
                  </a:cubicBezTo>
                  <a:cubicBezTo>
                    <a:pt x="7544" y="1989349"/>
                    <a:pt x="0" y="1971136"/>
                    <a:pt x="0" y="1952145"/>
                  </a:cubicBezTo>
                  <a:lnTo>
                    <a:pt x="0" y="71605"/>
                  </a:lnTo>
                  <a:cubicBezTo>
                    <a:pt x="0" y="52614"/>
                    <a:pt x="7544" y="34401"/>
                    <a:pt x="20973" y="20973"/>
                  </a:cubicBezTo>
                  <a:cubicBezTo>
                    <a:pt x="34401" y="7544"/>
                    <a:pt x="52614" y="0"/>
                    <a:pt x="71605" y="0"/>
                  </a:cubicBezTo>
                  <a:close/>
                </a:path>
              </a:pathLst>
            </a:custGeom>
            <a:solidFill>
              <a:srgbClr val="323232"/>
            </a:solidFill>
          </p:spPr>
        </p:sp>
        <p:sp>
          <p:nvSpPr>
            <p:cNvPr name="TextBox 6" id="6"/>
            <p:cNvSpPr txBox="true"/>
            <p:nvPr/>
          </p:nvSpPr>
          <p:spPr>
            <a:xfrm>
              <a:off x="0" y="-38100"/>
              <a:ext cx="1609637" cy="2061851"/>
            </a:xfrm>
            <a:prstGeom prst="rect">
              <a:avLst/>
            </a:prstGeom>
          </p:spPr>
          <p:txBody>
            <a:bodyPr anchor="ctr" rtlCol="false" tIns="45833" lIns="45833" bIns="45833" rIns="45833"/>
            <a:lstStyle/>
            <a:p>
              <a:pPr algn="ctr">
                <a:lnSpc>
                  <a:spcPts val="2355"/>
                </a:lnSpc>
              </a:pPr>
            </a:p>
          </p:txBody>
        </p:sp>
      </p:grpSp>
      <p:grpSp>
        <p:nvGrpSpPr>
          <p:cNvPr name="Group 7" id="7"/>
          <p:cNvGrpSpPr/>
          <p:nvPr/>
        </p:nvGrpSpPr>
        <p:grpSpPr>
          <a:xfrm rot="0">
            <a:off x="4758347" y="3801766"/>
            <a:ext cx="530905" cy="53090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145825" y="0"/>
                  </a:moveTo>
                  <a:lnTo>
                    <a:pt x="666975" y="0"/>
                  </a:lnTo>
                  <a:cubicBezTo>
                    <a:pt x="747512" y="0"/>
                    <a:pt x="812800" y="65288"/>
                    <a:pt x="812800" y="145825"/>
                  </a:cubicBezTo>
                  <a:lnTo>
                    <a:pt x="812800" y="666975"/>
                  </a:lnTo>
                  <a:cubicBezTo>
                    <a:pt x="812800" y="747512"/>
                    <a:pt x="747512" y="812800"/>
                    <a:pt x="666975" y="812800"/>
                  </a:cubicBezTo>
                  <a:lnTo>
                    <a:pt x="145825" y="812800"/>
                  </a:lnTo>
                  <a:cubicBezTo>
                    <a:pt x="65288" y="812800"/>
                    <a:pt x="0" y="747512"/>
                    <a:pt x="0" y="666975"/>
                  </a:cubicBezTo>
                  <a:lnTo>
                    <a:pt x="0" y="145825"/>
                  </a:lnTo>
                  <a:cubicBezTo>
                    <a:pt x="0" y="65288"/>
                    <a:pt x="65288" y="0"/>
                    <a:pt x="145825" y="0"/>
                  </a:cubicBezTo>
                  <a:close/>
                </a:path>
              </a:pathLst>
            </a:custGeom>
            <a:solidFill>
              <a:srgbClr val="FFFFFF">
                <a:alpha val="13725"/>
              </a:srgbClr>
            </a:solidFill>
          </p:spPr>
        </p:sp>
        <p:sp>
          <p:nvSpPr>
            <p:cNvPr name="TextBox 9" id="9"/>
            <p:cNvSpPr txBox="true"/>
            <p:nvPr/>
          </p:nvSpPr>
          <p:spPr>
            <a:xfrm>
              <a:off x="0" y="-28575"/>
              <a:ext cx="812800" cy="841375"/>
            </a:xfrm>
            <a:prstGeom prst="rect">
              <a:avLst/>
            </a:prstGeom>
          </p:spPr>
          <p:txBody>
            <a:bodyPr anchor="ctr" rtlCol="false" tIns="44097" lIns="44097" bIns="44097" rIns="44097"/>
            <a:lstStyle/>
            <a:p>
              <a:pPr algn="ctr">
                <a:lnSpc>
                  <a:spcPts val="1616"/>
                </a:lnSpc>
              </a:pPr>
            </a:p>
          </p:txBody>
        </p:sp>
      </p:grpSp>
      <p:sp>
        <p:nvSpPr>
          <p:cNvPr name="Freeform 10" id="10"/>
          <p:cNvSpPr/>
          <p:nvPr/>
        </p:nvSpPr>
        <p:spPr>
          <a:xfrm flipH="false" flipV="false" rot="0">
            <a:off x="4881435" y="3924854"/>
            <a:ext cx="284729" cy="284729"/>
          </a:xfrm>
          <a:custGeom>
            <a:avLst/>
            <a:gdLst/>
            <a:ahLst/>
            <a:cxnLst/>
            <a:rect r="r" b="b" t="t" l="l"/>
            <a:pathLst>
              <a:path h="284729" w="284729">
                <a:moveTo>
                  <a:pt x="0" y="0"/>
                </a:moveTo>
                <a:lnTo>
                  <a:pt x="284729" y="0"/>
                </a:lnTo>
                <a:lnTo>
                  <a:pt x="284729" y="284729"/>
                </a:lnTo>
                <a:lnTo>
                  <a:pt x="0" y="284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5481145" y="3748782"/>
            <a:ext cx="3960257" cy="495397"/>
          </a:xfrm>
          <a:prstGeom prst="rect">
            <a:avLst/>
          </a:prstGeom>
        </p:spPr>
        <p:txBody>
          <a:bodyPr anchor="t" rtlCol="false" tIns="0" lIns="0" bIns="0" rIns="0">
            <a:spAutoFit/>
          </a:bodyPr>
          <a:lstStyle/>
          <a:p>
            <a:pPr algn="l">
              <a:lnSpc>
                <a:spcPts val="4043"/>
              </a:lnSpc>
            </a:pPr>
            <a:r>
              <a:rPr lang="en-US" sz="2994" spc="-53">
                <a:solidFill>
                  <a:srgbClr val="FFFFFF"/>
                </a:solidFill>
                <a:latin typeface="Bricolage Grotesque Semi-Bold"/>
              </a:rPr>
              <a:t>Highlights of the study</a:t>
            </a:r>
          </a:p>
        </p:txBody>
      </p:sp>
      <p:sp>
        <p:nvSpPr>
          <p:cNvPr name="TextBox 12" id="12"/>
          <p:cNvSpPr txBox="true"/>
          <p:nvPr/>
        </p:nvSpPr>
        <p:spPr>
          <a:xfrm rot="0">
            <a:off x="4758347" y="4861905"/>
            <a:ext cx="2192449" cy="2232919"/>
          </a:xfrm>
          <a:prstGeom prst="rect">
            <a:avLst/>
          </a:prstGeom>
        </p:spPr>
        <p:txBody>
          <a:bodyPr anchor="t" rtlCol="false" tIns="0" lIns="0" bIns="0" rIns="0">
            <a:spAutoFit/>
          </a:bodyPr>
          <a:lstStyle/>
          <a:p>
            <a:pPr algn="l" marL="253100" indent="-126550" lvl="1">
              <a:lnSpc>
                <a:spcPts val="1641"/>
              </a:lnSpc>
              <a:spcBef>
                <a:spcPct val="0"/>
              </a:spcBef>
              <a:buFont typeface="Arial"/>
              <a:buChar char="•"/>
            </a:pPr>
            <a:r>
              <a:rPr lang="en-US" sz="1172">
                <a:solidFill>
                  <a:srgbClr val="FFFFFF"/>
                </a:solidFill>
                <a:latin typeface="Bricolage Grotesque"/>
              </a:rPr>
              <a:t>The results show remarkable growth in the use of AI for financial reporting. Currently, 72% of companies are piloting or using AI in financial reporting. This number is expected to reach almost 100% in the next three years.</a:t>
            </a:r>
          </a:p>
          <a:p>
            <a:pPr algn="l">
              <a:lnSpc>
                <a:spcPts val="1641"/>
              </a:lnSpc>
              <a:spcBef>
                <a:spcPct val="0"/>
              </a:spcBef>
            </a:pPr>
          </a:p>
        </p:txBody>
      </p:sp>
      <p:sp>
        <p:nvSpPr>
          <p:cNvPr name="TextBox 13" id="13"/>
          <p:cNvSpPr txBox="true"/>
          <p:nvPr/>
        </p:nvSpPr>
        <p:spPr>
          <a:xfrm rot="0">
            <a:off x="7145675" y="4810238"/>
            <a:ext cx="2208143" cy="1623613"/>
          </a:xfrm>
          <a:prstGeom prst="rect">
            <a:avLst/>
          </a:prstGeom>
        </p:spPr>
        <p:txBody>
          <a:bodyPr anchor="t" rtlCol="false" tIns="0" lIns="0" bIns="0" rIns="0">
            <a:spAutoFit/>
          </a:bodyPr>
          <a:lstStyle/>
          <a:p>
            <a:pPr algn="l" marL="253100" indent="-126550" lvl="1">
              <a:lnSpc>
                <a:spcPts val="1641"/>
              </a:lnSpc>
              <a:buFont typeface="Arial"/>
              <a:buChar char="•"/>
            </a:pPr>
            <a:r>
              <a:rPr lang="en-US" sz="1172">
                <a:solidFill>
                  <a:srgbClr val="FFFFFF"/>
                </a:solidFill>
                <a:latin typeface="Bricolage Grotesque"/>
              </a:rPr>
              <a:t>Boards are aware of the transformative potential of AI. All the companies surveyed reported that their boards have taken strategic measures related to AI.</a:t>
            </a:r>
          </a:p>
          <a:p>
            <a:pPr algn="l">
              <a:lnSpc>
                <a:spcPts val="1641"/>
              </a:lnSpc>
              <a:spcBef>
                <a:spcPct val="0"/>
              </a:spcBef>
            </a:pPr>
          </a:p>
        </p:txBody>
      </p:sp>
      <p:sp>
        <p:nvSpPr>
          <p:cNvPr name="TextBox 14" id="14"/>
          <p:cNvSpPr txBox="true"/>
          <p:nvPr/>
        </p:nvSpPr>
        <p:spPr>
          <a:xfrm rot="0">
            <a:off x="4798000" y="7161499"/>
            <a:ext cx="5154535" cy="245149"/>
          </a:xfrm>
          <a:prstGeom prst="rect">
            <a:avLst/>
          </a:prstGeom>
        </p:spPr>
        <p:txBody>
          <a:bodyPr anchor="t" rtlCol="false" tIns="0" lIns="0" bIns="0" rIns="0">
            <a:spAutoFit/>
          </a:bodyPr>
          <a:lstStyle/>
          <a:p>
            <a:pPr algn="l">
              <a:lnSpc>
                <a:spcPts val="1914"/>
              </a:lnSpc>
              <a:spcBef>
                <a:spcPct val="0"/>
              </a:spcBef>
            </a:pPr>
            <a:r>
              <a:rPr lang="en-US" sz="1367">
                <a:solidFill>
                  <a:srgbClr val="FFFFFF"/>
                </a:solidFill>
                <a:latin typeface="Bricolage Grotesque Bold"/>
              </a:rPr>
              <a:t>The extent and pace of AI adpotion varies across regions:</a:t>
            </a:r>
          </a:p>
        </p:txBody>
      </p:sp>
      <p:sp>
        <p:nvSpPr>
          <p:cNvPr name="TextBox 15" id="15"/>
          <p:cNvSpPr txBox="true"/>
          <p:nvPr/>
        </p:nvSpPr>
        <p:spPr>
          <a:xfrm rot="0">
            <a:off x="4516934" y="7822219"/>
            <a:ext cx="2479447" cy="1420511"/>
          </a:xfrm>
          <a:prstGeom prst="rect">
            <a:avLst/>
          </a:prstGeom>
        </p:spPr>
        <p:txBody>
          <a:bodyPr anchor="t" rtlCol="false" tIns="0" lIns="0" bIns="0" rIns="0">
            <a:spAutoFit/>
          </a:bodyPr>
          <a:lstStyle/>
          <a:p>
            <a:pPr algn="l" marL="253100" indent="-126550" lvl="1">
              <a:lnSpc>
                <a:spcPts val="1641"/>
              </a:lnSpc>
              <a:buFont typeface="Arial"/>
              <a:buChar char="•"/>
            </a:pPr>
            <a:r>
              <a:rPr lang="en-US" sz="1172">
                <a:solidFill>
                  <a:srgbClr val="FFFFFF"/>
                </a:solidFill>
                <a:latin typeface="Bricolage Grotesque"/>
              </a:rPr>
              <a:t>When it comes to the adoption of AI for financial reporting, North America is leading at 39%, followed by Europe at 32% and the Asia-Pacific region at 29%.</a:t>
            </a:r>
          </a:p>
          <a:p>
            <a:pPr algn="l">
              <a:lnSpc>
                <a:spcPts val="1641"/>
              </a:lnSpc>
              <a:spcBef>
                <a:spcPct val="0"/>
              </a:spcBef>
            </a:pPr>
          </a:p>
        </p:txBody>
      </p:sp>
      <p:sp>
        <p:nvSpPr>
          <p:cNvPr name="TextBox 16" id="16"/>
          <p:cNvSpPr txBox="true"/>
          <p:nvPr/>
        </p:nvSpPr>
        <p:spPr>
          <a:xfrm rot="0">
            <a:off x="7145675" y="7632963"/>
            <a:ext cx="2442942" cy="1799024"/>
          </a:xfrm>
          <a:prstGeom prst="rect">
            <a:avLst/>
          </a:prstGeom>
        </p:spPr>
        <p:txBody>
          <a:bodyPr anchor="t" rtlCol="false" tIns="0" lIns="0" bIns="0" rIns="0">
            <a:spAutoFit/>
          </a:bodyPr>
          <a:lstStyle/>
          <a:p>
            <a:pPr algn="just" marL="253100" indent="-126550" lvl="1">
              <a:lnSpc>
                <a:spcPts val="1641"/>
              </a:lnSpc>
              <a:buFont typeface="Arial"/>
              <a:buChar char="•"/>
            </a:pPr>
            <a:r>
              <a:rPr lang="en-US" sz="1172">
                <a:solidFill>
                  <a:srgbClr val="FFFFFF"/>
                </a:solidFill>
                <a:latin typeface="Bricolage Grotesque"/>
              </a:rPr>
              <a:t>The highest rate of AI adoption is found in the telecoms and technology sector at 41%, followed by energy, natural resources and chemicals at 35%, and healthcare and life sciences at 32%.</a:t>
            </a:r>
          </a:p>
          <a:p>
            <a:pPr algn="just">
              <a:lnSpc>
                <a:spcPts val="1641"/>
              </a:lnSpc>
            </a:pPr>
          </a:p>
          <a:p>
            <a:pPr algn="just">
              <a:lnSpc>
                <a:spcPts val="1641"/>
              </a:lnSpc>
              <a:spcBef>
                <a:spcPct val="0"/>
              </a:spcBef>
            </a:pPr>
          </a:p>
        </p:txBody>
      </p:sp>
      <p:grpSp>
        <p:nvGrpSpPr>
          <p:cNvPr name="Group 17" id="17"/>
          <p:cNvGrpSpPr/>
          <p:nvPr/>
        </p:nvGrpSpPr>
        <p:grpSpPr>
          <a:xfrm rot="0">
            <a:off x="9169482" y="4254872"/>
            <a:ext cx="1167881" cy="116788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9" id="19"/>
            <p:cNvSpPr txBox="true"/>
            <p:nvPr/>
          </p:nvSpPr>
          <p:spPr>
            <a:xfrm>
              <a:off x="76200" y="38100"/>
              <a:ext cx="660400" cy="698500"/>
            </a:xfrm>
            <a:prstGeom prst="rect">
              <a:avLst/>
            </a:prstGeom>
          </p:spPr>
          <p:txBody>
            <a:bodyPr anchor="ctr" rtlCol="false" tIns="45833" lIns="45833" bIns="45833" rIns="45833"/>
            <a:lstStyle/>
            <a:p>
              <a:pPr algn="ctr">
                <a:lnSpc>
                  <a:spcPts val="2730"/>
                </a:lnSpc>
              </a:pPr>
            </a:p>
          </p:txBody>
        </p:sp>
      </p:grpSp>
      <p:sp>
        <p:nvSpPr>
          <p:cNvPr name="Freeform 20" id="20"/>
          <p:cNvSpPr/>
          <p:nvPr/>
        </p:nvSpPr>
        <p:spPr>
          <a:xfrm flipH="false" flipV="false" rot="0">
            <a:off x="9353818" y="4439208"/>
            <a:ext cx="799209" cy="799209"/>
          </a:xfrm>
          <a:custGeom>
            <a:avLst/>
            <a:gdLst/>
            <a:ahLst/>
            <a:cxnLst/>
            <a:rect r="r" b="b" t="t" l="l"/>
            <a:pathLst>
              <a:path h="799209" w="799209">
                <a:moveTo>
                  <a:pt x="0" y="0"/>
                </a:moveTo>
                <a:lnTo>
                  <a:pt x="799210" y="0"/>
                </a:lnTo>
                <a:lnTo>
                  <a:pt x="799210" y="799209"/>
                </a:lnTo>
                <a:lnTo>
                  <a:pt x="0" y="799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1103412" y="2002066"/>
            <a:ext cx="627185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According to a study by kpmg:</a:t>
            </a:r>
          </a:p>
        </p:txBody>
      </p:sp>
      <p:grpSp>
        <p:nvGrpSpPr>
          <p:cNvPr name="Group 22" id="22"/>
          <p:cNvGrpSpPr/>
          <p:nvPr/>
        </p:nvGrpSpPr>
        <p:grpSpPr>
          <a:xfrm rot="0">
            <a:off x="11161276" y="3134906"/>
            <a:ext cx="5514083" cy="6932701"/>
            <a:chOff x="0" y="0"/>
            <a:chExt cx="1609637" cy="2023751"/>
          </a:xfrm>
        </p:grpSpPr>
        <p:sp>
          <p:nvSpPr>
            <p:cNvPr name="Freeform 23" id="23"/>
            <p:cNvSpPr/>
            <p:nvPr/>
          </p:nvSpPr>
          <p:spPr>
            <a:xfrm flipH="false" flipV="false" rot="0">
              <a:off x="0" y="0"/>
              <a:ext cx="1609637" cy="2023751"/>
            </a:xfrm>
            <a:custGeom>
              <a:avLst/>
              <a:gdLst/>
              <a:ahLst/>
              <a:cxnLst/>
              <a:rect r="r" b="b" t="t" l="l"/>
              <a:pathLst>
                <a:path h="2023751" w="1609637">
                  <a:moveTo>
                    <a:pt x="71605" y="0"/>
                  </a:moveTo>
                  <a:lnTo>
                    <a:pt x="1538031" y="0"/>
                  </a:lnTo>
                  <a:cubicBezTo>
                    <a:pt x="1577578" y="0"/>
                    <a:pt x="1609637" y="32059"/>
                    <a:pt x="1609637" y="71605"/>
                  </a:cubicBezTo>
                  <a:lnTo>
                    <a:pt x="1609637" y="1952145"/>
                  </a:lnTo>
                  <a:cubicBezTo>
                    <a:pt x="1609637" y="1971136"/>
                    <a:pt x="1602093" y="1989349"/>
                    <a:pt x="1588664" y="2002778"/>
                  </a:cubicBezTo>
                  <a:cubicBezTo>
                    <a:pt x="1575235" y="2016206"/>
                    <a:pt x="1557022" y="2023751"/>
                    <a:pt x="1538031" y="2023751"/>
                  </a:cubicBezTo>
                  <a:lnTo>
                    <a:pt x="71605" y="2023751"/>
                  </a:lnTo>
                  <a:cubicBezTo>
                    <a:pt x="52614" y="2023751"/>
                    <a:pt x="34401" y="2016206"/>
                    <a:pt x="20973" y="2002778"/>
                  </a:cubicBezTo>
                  <a:cubicBezTo>
                    <a:pt x="7544" y="1989349"/>
                    <a:pt x="0" y="1971136"/>
                    <a:pt x="0" y="1952145"/>
                  </a:cubicBezTo>
                  <a:lnTo>
                    <a:pt x="0" y="71605"/>
                  </a:lnTo>
                  <a:cubicBezTo>
                    <a:pt x="0" y="52614"/>
                    <a:pt x="7544" y="34401"/>
                    <a:pt x="20973" y="20973"/>
                  </a:cubicBezTo>
                  <a:cubicBezTo>
                    <a:pt x="34401" y="7544"/>
                    <a:pt x="52614" y="0"/>
                    <a:pt x="71605" y="0"/>
                  </a:cubicBezTo>
                  <a:close/>
                </a:path>
              </a:pathLst>
            </a:custGeom>
            <a:solidFill>
              <a:srgbClr val="323232"/>
            </a:solidFill>
          </p:spPr>
        </p:sp>
        <p:sp>
          <p:nvSpPr>
            <p:cNvPr name="TextBox 24" id="24"/>
            <p:cNvSpPr txBox="true"/>
            <p:nvPr/>
          </p:nvSpPr>
          <p:spPr>
            <a:xfrm>
              <a:off x="0" y="-38100"/>
              <a:ext cx="1609637" cy="2061851"/>
            </a:xfrm>
            <a:prstGeom prst="rect">
              <a:avLst/>
            </a:prstGeom>
          </p:spPr>
          <p:txBody>
            <a:bodyPr anchor="ctr" rtlCol="false" tIns="45833" lIns="45833" bIns="45833" rIns="45833"/>
            <a:lstStyle/>
            <a:p>
              <a:pPr algn="ctr">
                <a:lnSpc>
                  <a:spcPts val="2355"/>
                </a:lnSpc>
              </a:pPr>
            </a:p>
          </p:txBody>
        </p:sp>
      </p:grpSp>
      <p:grpSp>
        <p:nvGrpSpPr>
          <p:cNvPr name="Group 25" id="25"/>
          <p:cNvGrpSpPr/>
          <p:nvPr/>
        </p:nvGrpSpPr>
        <p:grpSpPr>
          <a:xfrm rot="0">
            <a:off x="11680284" y="3801766"/>
            <a:ext cx="530905" cy="53090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145825" y="0"/>
                  </a:moveTo>
                  <a:lnTo>
                    <a:pt x="666975" y="0"/>
                  </a:lnTo>
                  <a:cubicBezTo>
                    <a:pt x="747512" y="0"/>
                    <a:pt x="812800" y="65288"/>
                    <a:pt x="812800" y="145825"/>
                  </a:cubicBezTo>
                  <a:lnTo>
                    <a:pt x="812800" y="666975"/>
                  </a:lnTo>
                  <a:cubicBezTo>
                    <a:pt x="812800" y="747512"/>
                    <a:pt x="747512" y="812800"/>
                    <a:pt x="666975" y="812800"/>
                  </a:cubicBezTo>
                  <a:lnTo>
                    <a:pt x="145825" y="812800"/>
                  </a:lnTo>
                  <a:cubicBezTo>
                    <a:pt x="65288" y="812800"/>
                    <a:pt x="0" y="747512"/>
                    <a:pt x="0" y="666975"/>
                  </a:cubicBezTo>
                  <a:lnTo>
                    <a:pt x="0" y="145825"/>
                  </a:lnTo>
                  <a:cubicBezTo>
                    <a:pt x="0" y="65288"/>
                    <a:pt x="65288" y="0"/>
                    <a:pt x="145825" y="0"/>
                  </a:cubicBezTo>
                  <a:close/>
                </a:path>
              </a:pathLst>
            </a:custGeom>
            <a:solidFill>
              <a:srgbClr val="FFFFFF">
                <a:alpha val="13725"/>
              </a:srgbClr>
            </a:solidFill>
          </p:spPr>
        </p:sp>
        <p:sp>
          <p:nvSpPr>
            <p:cNvPr name="TextBox 27" id="27"/>
            <p:cNvSpPr txBox="true"/>
            <p:nvPr/>
          </p:nvSpPr>
          <p:spPr>
            <a:xfrm>
              <a:off x="0" y="-28575"/>
              <a:ext cx="812800" cy="841375"/>
            </a:xfrm>
            <a:prstGeom prst="rect">
              <a:avLst/>
            </a:prstGeom>
          </p:spPr>
          <p:txBody>
            <a:bodyPr anchor="ctr" rtlCol="false" tIns="44097" lIns="44097" bIns="44097" rIns="44097"/>
            <a:lstStyle/>
            <a:p>
              <a:pPr algn="ctr">
                <a:lnSpc>
                  <a:spcPts val="1616"/>
                </a:lnSpc>
              </a:pPr>
            </a:p>
          </p:txBody>
        </p:sp>
      </p:grpSp>
      <p:sp>
        <p:nvSpPr>
          <p:cNvPr name="Freeform 28" id="28"/>
          <p:cNvSpPr/>
          <p:nvPr/>
        </p:nvSpPr>
        <p:spPr>
          <a:xfrm flipH="false" flipV="false" rot="0">
            <a:off x="11803371" y="3924854"/>
            <a:ext cx="284729" cy="284729"/>
          </a:xfrm>
          <a:custGeom>
            <a:avLst/>
            <a:gdLst/>
            <a:ahLst/>
            <a:cxnLst/>
            <a:rect r="r" b="b" t="t" l="l"/>
            <a:pathLst>
              <a:path h="284729" w="284729">
                <a:moveTo>
                  <a:pt x="0" y="0"/>
                </a:moveTo>
                <a:lnTo>
                  <a:pt x="284729" y="0"/>
                </a:lnTo>
                <a:lnTo>
                  <a:pt x="284729" y="284729"/>
                </a:lnTo>
                <a:lnTo>
                  <a:pt x="0" y="284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9" id="29"/>
          <p:cNvSpPr txBox="true"/>
          <p:nvPr/>
        </p:nvSpPr>
        <p:spPr>
          <a:xfrm rot="0">
            <a:off x="11725869" y="4861905"/>
            <a:ext cx="2192449" cy="2232919"/>
          </a:xfrm>
          <a:prstGeom prst="rect">
            <a:avLst/>
          </a:prstGeom>
        </p:spPr>
        <p:txBody>
          <a:bodyPr anchor="t" rtlCol="false" tIns="0" lIns="0" bIns="0" rIns="0">
            <a:spAutoFit/>
          </a:bodyPr>
          <a:lstStyle/>
          <a:p>
            <a:pPr algn="l" marL="253100" indent="-126550" lvl="1">
              <a:lnSpc>
                <a:spcPts val="1641"/>
              </a:lnSpc>
              <a:buFont typeface="Arial"/>
              <a:buChar char="•"/>
            </a:pPr>
            <a:r>
              <a:rPr lang="en-US" sz="1172">
                <a:solidFill>
                  <a:srgbClr val="FFFFFF"/>
                </a:solidFill>
                <a:latin typeface="Bricolage Grotesque"/>
              </a:rPr>
              <a:t>The level of AI governance is higher among public companies tha</a:t>
            </a:r>
            <a:r>
              <a:rPr lang="en-US" sz="1172">
                <a:solidFill>
                  <a:srgbClr val="FFFFFF"/>
                </a:solidFill>
                <a:latin typeface="Bricolage Grotesque"/>
              </a:rPr>
              <a:t>n private ones, as they face greater regulatory scrutiny. While 65% of public companies have established AI policies and governance structures, only 55% of private companies have done so.</a:t>
            </a:r>
          </a:p>
          <a:p>
            <a:pPr algn="l">
              <a:lnSpc>
                <a:spcPts val="1641"/>
              </a:lnSpc>
              <a:spcBef>
                <a:spcPct val="0"/>
              </a:spcBef>
            </a:pPr>
          </a:p>
        </p:txBody>
      </p:sp>
      <p:sp>
        <p:nvSpPr>
          <p:cNvPr name="TextBox 30" id="30"/>
          <p:cNvSpPr txBox="true"/>
          <p:nvPr/>
        </p:nvSpPr>
        <p:spPr>
          <a:xfrm rot="0">
            <a:off x="13883276" y="4861905"/>
            <a:ext cx="2208143" cy="2232919"/>
          </a:xfrm>
          <a:prstGeom prst="rect">
            <a:avLst/>
          </a:prstGeom>
        </p:spPr>
        <p:txBody>
          <a:bodyPr anchor="t" rtlCol="false" tIns="0" lIns="0" bIns="0" rIns="0">
            <a:spAutoFit/>
          </a:bodyPr>
          <a:lstStyle/>
          <a:p>
            <a:pPr algn="l" marL="253100" indent="-126550" lvl="1">
              <a:lnSpc>
                <a:spcPts val="1641"/>
              </a:lnSpc>
              <a:buFont typeface="Arial"/>
              <a:buChar char="•"/>
            </a:pPr>
            <a:r>
              <a:rPr lang="en-US" sz="1172">
                <a:solidFill>
                  <a:srgbClr val="FFFFFF"/>
                </a:solidFill>
                <a:latin typeface="Bricolage Grotesque"/>
              </a:rPr>
              <a:t>Companies look to their auditors to spearhead the AI transformation and drive the transformation of financial reporting. 64% of companies expect auditors to help assess their use of AI in financial reporting, provide assurance and attest their AI controls.</a:t>
            </a:r>
          </a:p>
          <a:p>
            <a:pPr algn="l">
              <a:lnSpc>
                <a:spcPts val="1641"/>
              </a:lnSpc>
              <a:spcBef>
                <a:spcPct val="0"/>
              </a:spcBef>
            </a:pPr>
          </a:p>
        </p:txBody>
      </p:sp>
      <p:sp>
        <p:nvSpPr>
          <p:cNvPr name="TextBox 31" id="31"/>
          <p:cNvSpPr txBox="true"/>
          <p:nvPr/>
        </p:nvSpPr>
        <p:spPr>
          <a:xfrm rot="0">
            <a:off x="11712750" y="7113874"/>
            <a:ext cx="4411135" cy="1014308"/>
          </a:xfrm>
          <a:prstGeom prst="rect">
            <a:avLst/>
          </a:prstGeom>
        </p:spPr>
        <p:txBody>
          <a:bodyPr anchor="t" rtlCol="false" tIns="0" lIns="0" bIns="0" rIns="0">
            <a:spAutoFit/>
          </a:bodyPr>
          <a:lstStyle/>
          <a:p>
            <a:pPr algn="l" marL="253100" indent="-126550" lvl="1">
              <a:lnSpc>
                <a:spcPts val="1641"/>
              </a:lnSpc>
              <a:buFont typeface="Arial"/>
              <a:buChar char="•"/>
            </a:pPr>
            <a:r>
              <a:rPr lang="en-US" sz="1172">
                <a:solidFill>
                  <a:srgbClr val="FFFFFF"/>
                </a:solidFill>
                <a:latin typeface="Bricolage Grotesque"/>
              </a:rPr>
              <a:t>Companies are shifting their focus from traditional AI techniques to generative AI (gen AI). Over half of the companies (57%) plan to implement gen AI for financial reporting in the next three years.</a:t>
            </a:r>
          </a:p>
          <a:p>
            <a:pPr algn="l">
              <a:lnSpc>
                <a:spcPts val="1641"/>
              </a:lnSpc>
              <a:spcBef>
                <a:spcPct val="0"/>
              </a:spcBef>
            </a:pPr>
          </a:p>
        </p:txBody>
      </p:sp>
      <p:grpSp>
        <p:nvGrpSpPr>
          <p:cNvPr name="Group 32" id="32"/>
          <p:cNvGrpSpPr/>
          <p:nvPr/>
        </p:nvGrpSpPr>
        <p:grpSpPr>
          <a:xfrm rot="0">
            <a:off x="16091419" y="4254872"/>
            <a:ext cx="1167881" cy="1167881"/>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34" id="34"/>
            <p:cNvSpPr txBox="true"/>
            <p:nvPr/>
          </p:nvSpPr>
          <p:spPr>
            <a:xfrm>
              <a:off x="76200" y="38100"/>
              <a:ext cx="660400" cy="698500"/>
            </a:xfrm>
            <a:prstGeom prst="rect">
              <a:avLst/>
            </a:prstGeom>
          </p:spPr>
          <p:txBody>
            <a:bodyPr anchor="ctr" rtlCol="false" tIns="45833" lIns="45833" bIns="45833" rIns="45833"/>
            <a:lstStyle/>
            <a:p>
              <a:pPr algn="ctr">
                <a:lnSpc>
                  <a:spcPts val="2730"/>
                </a:lnSpc>
              </a:pPr>
            </a:p>
          </p:txBody>
        </p:sp>
      </p:grpSp>
      <p:sp>
        <p:nvSpPr>
          <p:cNvPr name="Freeform 35" id="35"/>
          <p:cNvSpPr/>
          <p:nvPr/>
        </p:nvSpPr>
        <p:spPr>
          <a:xfrm flipH="false" flipV="false" rot="0">
            <a:off x="16275755" y="4439208"/>
            <a:ext cx="799209" cy="799209"/>
          </a:xfrm>
          <a:custGeom>
            <a:avLst/>
            <a:gdLst/>
            <a:ahLst/>
            <a:cxnLst/>
            <a:rect r="r" b="b" t="t" l="l"/>
            <a:pathLst>
              <a:path h="799209" w="799209">
                <a:moveTo>
                  <a:pt x="0" y="0"/>
                </a:moveTo>
                <a:lnTo>
                  <a:pt x="799209" y="0"/>
                </a:lnTo>
                <a:lnTo>
                  <a:pt x="799209" y="799209"/>
                </a:lnTo>
                <a:lnTo>
                  <a:pt x="0" y="799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12411748" y="3748782"/>
            <a:ext cx="3960257" cy="495397"/>
          </a:xfrm>
          <a:prstGeom prst="rect">
            <a:avLst/>
          </a:prstGeom>
        </p:spPr>
        <p:txBody>
          <a:bodyPr anchor="t" rtlCol="false" tIns="0" lIns="0" bIns="0" rIns="0">
            <a:spAutoFit/>
          </a:bodyPr>
          <a:lstStyle/>
          <a:p>
            <a:pPr algn="l">
              <a:lnSpc>
                <a:spcPts val="4043"/>
              </a:lnSpc>
            </a:pPr>
            <a:r>
              <a:rPr lang="en-US" sz="2994" spc="-53">
                <a:solidFill>
                  <a:srgbClr val="FFFFFF"/>
                </a:solidFill>
                <a:latin typeface="Bricolage Grotesque Semi-Bold"/>
              </a:rPr>
              <a:t>Highlights of the study</a:t>
            </a:r>
          </a:p>
        </p:txBody>
      </p:sp>
      <p:sp>
        <p:nvSpPr>
          <p:cNvPr name="TextBox 37" id="37"/>
          <p:cNvSpPr txBox="true"/>
          <p:nvPr/>
        </p:nvSpPr>
        <p:spPr>
          <a:xfrm rot="0">
            <a:off x="11803371" y="8147231"/>
            <a:ext cx="4411135" cy="811206"/>
          </a:xfrm>
          <a:prstGeom prst="rect">
            <a:avLst/>
          </a:prstGeom>
        </p:spPr>
        <p:txBody>
          <a:bodyPr anchor="t" rtlCol="false" tIns="0" lIns="0" bIns="0" rIns="0">
            <a:spAutoFit/>
          </a:bodyPr>
          <a:lstStyle/>
          <a:p>
            <a:pPr algn="l" marL="253100" indent="-126550" lvl="1">
              <a:lnSpc>
                <a:spcPts val="1641"/>
              </a:lnSpc>
              <a:buFont typeface="Arial"/>
              <a:buChar char="•"/>
            </a:pPr>
            <a:r>
              <a:rPr lang="en-US" sz="1172">
                <a:solidFill>
                  <a:srgbClr val="FFFFFF"/>
                </a:solidFill>
                <a:latin typeface="Bricolage Grotesque"/>
              </a:rPr>
              <a:t>Companies’ strategic and substantive investments in AI are evident – AI currently accounts for 10% of the IT budget and this is projected to increase significantly in the next year.</a:t>
            </a:r>
          </a:p>
          <a:p>
            <a:pPr algn="l">
              <a:lnSpc>
                <a:spcPts val="164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397581">
            <a:off x="-1018250" y="-3290201"/>
            <a:ext cx="9122378" cy="11198448"/>
          </a:xfrm>
          <a:custGeom>
            <a:avLst/>
            <a:gdLst/>
            <a:ahLst/>
            <a:cxnLst/>
            <a:rect r="r" b="b" t="t" l="l"/>
            <a:pathLst>
              <a:path h="11198448" w="9122378">
                <a:moveTo>
                  <a:pt x="0" y="0"/>
                </a:moveTo>
                <a:lnTo>
                  <a:pt x="9122378" y="0"/>
                </a:lnTo>
                <a:lnTo>
                  <a:pt x="9122378" y="11198448"/>
                </a:lnTo>
                <a:lnTo>
                  <a:pt x="0" y="11198448"/>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11704" y="1630911"/>
            <a:ext cx="6046239" cy="7520766"/>
            <a:chOff x="0" y="0"/>
            <a:chExt cx="789829" cy="982449"/>
          </a:xfrm>
        </p:grpSpPr>
        <p:sp>
          <p:nvSpPr>
            <p:cNvPr name="Freeform 4" id="4"/>
            <p:cNvSpPr/>
            <p:nvPr/>
          </p:nvSpPr>
          <p:spPr>
            <a:xfrm flipH="false" flipV="false" rot="0">
              <a:off x="0" y="0"/>
              <a:ext cx="789829" cy="982449"/>
            </a:xfrm>
            <a:custGeom>
              <a:avLst/>
              <a:gdLst/>
              <a:ahLst/>
              <a:cxnLst/>
              <a:rect r="r" b="b" t="t" l="l"/>
              <a:pathLst>
                <a:path h="982449" w="789829">
                  <a:moveTo>
                    <a:pt x="53779" y="0"/>
                  </a:moveTo>
                  <a:lnTo>
                    <a:pt x="736050" y="0"/>
                  </a:lnTo>
                  <a:cubicBezTo>
                    <a:pt x="765752" y="0"/>
                    <a:pt x="789829" y="24078"/>
                    <a:pt x="789829" y="53779"/>
                  </a:cubicBezTo>
                  <a:lnTo>
                    <a:pt x="789829" y="928670"/>
                  </a:lnTo>
                  <a:cubicBezTo>
                    <a:pt x="789829" y="958371"/>
                    <a:pt x="765752" y="982449"/>
                    <a:pt x="736050" y="982449"/>
                  </a:cubicBezTo>
                  <a:lnTo>
                    <a:pt x="53779" y="982449"/>
                  </a:lnTo>
                  <a:cubicBezTo>
                    <a:pt x="24078" y="982449"/>
                    <a:pt x="0" y="958371"/>
                    <a:pt x="0" y="928670"/>
                  </a:cubicBezTo>
                  <a:lnTo>
                    <a:pt x="0" y="53779"/>
                  </a:lnTo>
                  <a:cubicBezTo>
                    <a:pt x="0" y="24078"/>
                    <a:pt x="24078" y="0"/>
                    <a:pt x="53779" y="0"/>
                  </a:cubicBezTo>
                  <a:close/>
                </a:path>
              </a:pathLst>
            </a:custGeom>
            <a:blipFill>
              <a:blip r:embed="rId4"/>
              <a:stretch>
                <a:fillRect l="0" t="-10295" r="0" b="-10295"/>
              </a:stretch>
            </a:blipFill>
          </p:spPr>
        </p:sp>
      </p:grpSp>
      <p:grpSp>
        <p:nvGrpSpPr>
          <p:cNvPr name="Group 5" id="5"/>
          <p:cNvGrpSpPr/>
          <p:nvPr/>
        </p:nvGrpSpPr>
        <p:grpSpPr>
          <a:xfrm rot="0">
            <a:off x="711704" y="796299"/>
            <a:ext cx="91161" cy="9116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grpSp>
        <p:nvGrpSpPr>
          <p:cNvPr name="Group 8" id="8"/>
          <p:cNvGrpSpPr/>
          <p:nvPr/>
        </p:nvGrpSpPr>
        <p:grpSpPr>
          <a:xfrm rot="0">
            <a:off x="5928487" y="7616436"/>
            <a:ext cx="11647809" cy="1059627"/>
            <a:chOff x="0" y="0"/>
            <a:chExt cx="3067736" cy="279079"/>
          </a:xfrm>
        </p:grpSpPr>
        <p:sp>
          <p:nvSpPr>
            <p:cNvPr name="Freeform 9" id="9"/>
            <p:cNvSpPr/>
            <p:nvPr/>
          </p:nvSpPr>
          <p:spPr>
            <a:xfrm flipH="false" flipV="false" rot="0">
              <a:off x="0" y="0"/>
              <a:ext cx="3067736" cy="279079"/>
            </a:xfrm>
            <a:custGeom>
              <a:avLst/>
              <a:gdLst/>
              <a:ahLst/>
              <a:cxnLst/>
              <a:rect r="r" b="b" t="t" l="l"/>
              <a:pathLst>
                <a:path h="279079" w="3067736">
                  <a:moveTo>
                    <a:pt x="53838" y="0"/>
                  </a:moveTo>
                  <a:lnTo>
                    <a:pt x="3013898" y="0"/>
                  </a:lnTo>
                  <a:cubicBezTo>
                    <a:pt x="3028176" y="0"/>
                    <a:pt x="3041870" y="5672"/>
                    <a:pt x="3051967" y="15769"/>
                  </a:cubicBezTo>
                  <a:cubicBezTo>
                    <a:pt x="3062063" y="25865"/>
                    <a:pt x="3067736" y="39559"/>
                    <a:pt x="3067736" y="53838"/>
                  </a:cubicBezTo>
                  <a:lnTo>
                    <a:pt x="3067736" y="225241"/>
                  </a:lnTo>
                  <a:cubicBezTo>
                    <a:pt x="3067736" y="239520"/>
                    <a:pt x="3062063" y="253213"/>
                    <a:pt x="3051967" y="263310"/>
                  </a:cubicBezTo>
                  <a:cubicBezTo>
                    <a:pt x="3041870" y="273407"/>
                    <a:pt x="3028176" y="279079"/>
                    <a:pt x="3013898" y="279079"/>
                  </a:cubicBezTo>
                  <a:lnTo>
                    <a:pt x="53838" y="279079"/>
                  </a:lnTo>
                  <a:cubicBezTo>
                    <a:pt x="39559" y="279079"/>
                    <a:pt x="25865" y="273407"/>
                    <a:pt x="15769" y="263310"/>
                  </a:cubicBezTo>
                  <a:cubicBezTo>
                    <a:pt x="5672" y="253213"/>
                    <a:pt x="0" y="239520"/>
                    <a:pt x="0" y="225241"/>
                  </a:cubicBezTo>
                  <a:lnTo>
                    <a:pt x="0" y="53838"/>
                  </a:lnTo>
                  <a:cubicBezTo>
                    <a:pt x="0" y="39559"/>
                    <a:pt x="5672" y="25865"/>
                    <a:pt x="15769" y="15769"/>
                  </a:cubicBezTo>
                  <a:cubicBezTo>
                    <a:pt x="25865" y="5672"/>
                    <a:pt x="39559" y="0"/>
                    <a:pt x="53838" y="0"/>
                  </a:cubicBezTo>
                  <a:close/>
                </a:path>
              </a:pathLst>
            </a:custGeom>
            <a:solidFill>
              <a:srgbClr val="E6E6E6"/>
            </a:solidFill>
          </p:spPr>
        </p:sp>
        <p:sp>
          <p:nvSpPr>
            <p:cNvPr name="TextBox 10" id="10"/>
            <p:cNvSpPr txBox="true"/>
            <p:nvPr/>
          </p:nvSpPr>
          <p:spPr>
            <a:xfrm>
              <a:off x="0" y="-38100"/>
              <a:ext cx="3067736" cy="317179"/>
            </a:xfrm>
            <a:prstGeom prst="rect">
              <a:avLst/>
            </a:prstGeom>
          </p:spPr>
          <p:txBody>
            <a:bodyPr anchor="ctr" rtlCol="false" tIns="50800" lIns="50800" bIns="50800" rIns="50800"/>
            <a:lstStyle/>
            <a:p>
              <a:pPr algn="ctr">
                <a:lnSpc>
                  <a:spcPts val="2355"/>
                </a:lnSpc>
              </a:pPr>
            </a:p>
          </p:txBody>
        </p:sp>
      </p:grpSp>
      <p:sp>
        <p:nvSpPr>
          <p:cNvPr name="TextBox 11" id="11"/>
          <p:cNvSpPr txBox="true"/>
          <p:nvPr/>
        </p:nvSpPr>
        <p:spPr>
          <a:xfrm rot="0">
            <a:off x="7405203" y="502876"/>
            <a:ext cx="9854097" cy="2947319"/>
          </a:xfrm>
          <a:prstGeom prst="rect">
            <a:avLst/>
          </a:prstGeom>
        </p:spPr>
        <p:txBody>
          <a:bodyPr anchor="t" rtlCol="false" tIns="0" lIns="0" bIns="0" rIns="0">
            <a:spAutoFit/>
          </a:bodyPr>
          <a:lstStyle/>
          <a:p>
            <a:pPr algn="l">
              <a:lnSpc>
                <a:spcPts val="7684"/>
              </a:lnSpc>
            </a:pPr>
            <a:r>
              <a:rPr lang="en-US" sz="6986">
                <a:solidFill>
                  <a:srgbClr val="2B2B2B"/>
                </a:solidFill>
                <a:latin typeface="Bricolage Grotesque Bold"/>
              </a:rPr>
              <a:t>Aut</a:t>
            </a:r>
            <a:r>
              <a:rPr lang="en-US" sz="6986">
                <a:solidFill>
                  <a:srgbClr val="2B2B2B"/>
                </a:solidFill>
                <a:latin typeface="Bricolage Grotesque Bold"/>
              </a:rPr>
              <a:t>omating Tasks, Generating Insights</a:t>
            </a:r>
          </a:p>
          <a:p>
            <a:pPr algn="l">
              <a:lnSpc>
                <a:spcPts val="7684"/>
              </a:lnSpc>
            </a:pPr>
          </a:p>
        </p:txBody>
      </p:sp>
      <p:grpSp>
        <p:nvGrpSpPr>
          <p:cNvPr name="Group 12" id="12"/>
          <p:cNvGrpSpPr/>
          <p:nvPr/>
        </p:nvGrpSpPr>
        <p:grpSpPr>
          <a:xfrm rot="0">
            <a:off x="6482566" y="7863773"/>
            <a:ext cx="564953" cy="56495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7266" lIns="57266" bIns="57266" rIns="57266"/>
            <a:lstStyle/>
            <a:p>
              <a:pPr algn="ctr">
                <a:lnSpc>
                  <a:spcPts val="2355"/>
                </a:lnSpc>
              </a:pPr>
            </a:p>
          </p:txBody>
        </p:sp>
      </p:grpSp>
      <p:grpSp>
        <p:nvGrpSpPr>
          <p:cNvPr name="Group 15" id="15"/>
          <p:cNvGrpSpPr/>
          <p:nvPr/>
        </p:nvGrpSpPr>
        <p:grpSpPr>
          <a:xfrm rot="0">
            <a:off x="10101659" y="7863773"/>
            <a:ext cx="564953" cy="56495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38100"/>
              <a:ext cx="660400" cy="698500"/>
            </a:xfrm>
            <a:prstGeom prst="rect">
              <a:avLst/>
            </a:prstGeom>
          </p:spPr>
          <p:txBody>
            <a:bodyPr anchor="ctr" rtlCol="false" tIns="57266" lIns="57266" bIns="57266" rIns="57266"/>
            <a:lstStyle/>
            <a:p>
              <a:pPr algn="ctr">
                <a:lnSpc>
                  <a:spcPts val="2355"/>
                </a:lnSpc>
              </a:pPr>
            </a:p>
          </p:txBody>
        </p:sp>
      </p:grpSp>
      <p:grpSp>
        <p:nvGrpSpPr>
          <p:cNvPr name="Group 18" id="18"/>
          <p:cNvGrpSpPr/>
          <p:nvPr/>
        </p:nvGrpSpPr>
        <p:grpSpPr>
          <a:xfrm rot="0">
            <a:off x="14001678" y="7863773"/>
            <a:ext cx="564953" cy="56495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38100"/>
              <a:ext cx="660400" cy="698500"/>
            </a:xfrm>
            <a:prstGeom prst="rect">
              <a:avLst/>
            </a:prstGeom>
          </p:spPr>
          <p:txBody>
            <a:bodyPr anchor="ctr" rtlCol="false" tIns="57266" lIns="57266" bIns="57266" rIns="57266"/>
            <a:lstStyle/>
            <a:p>
              <a:pPr algn="ctr">
                <a:lnSpc>
                  <a:spcPts val="2355"/>
                </a:lnSpc>
              </a:pPr>
            </a:p>
          </p:txBody>
        </p:sp>
      </p:grpSp>
      <p:sp>
        <p:nvSpPr>
          <p:cNvPr name="Freeform 21" id="21"/>
          <p:cNvSpPr/>
          <p:nvPr/>
        </p:nvSpPr>
        <p:spPr>
          <a:xfrm flipH="false" flipV="false" rot="0">
            <a:off x="14152108" y="8013722"/>
            <a:ext cx="264092" cy="265056"/>
          </a:xfrm>
          <a:custGeom>
            <a:avLst/>
            <a:gdLst/>
            <a:ahLst/>
            <a:cxnLst/>
            <a:rect r="r" b="b" t="t" l="l"/>
            <a:pathLst>
              <a:path h="265056" w="264092">
                <a:moveTo>
                  <a:pt x="0" y="0"/>
                </a:moveTo>
                <a:lnTo>
                  <a:pt x="264093" y="0"/>
                </a:lnTo>
                <a:lnTo>
                  <a:pt x="264093" y="265056"/>
                </a:lnTo>
                <a:lnTo>
                  <a:pt x="0" y="2650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0">
            <a:off x="10232679" y="7994793"/>
            <a:ext cx="302914" cy="302914"/>
          </a:xfrm>
          <a:custGeom>
            <a:avLst/>
            <a:gdLst/>
            <a:ahLst/>
            <a:cxnLst/>
            <a:rect r="r" b="b" t="t" l="l"/>
            <a:pathLst>
              <a:path h="302914" w="302914">
                <a:moveTo>
                  <a:pt x="0" y="0"/>
                </a:moveTo>
                <a:lnTo>
                  <a:pt x="302914" y="0"/>
                </a:lnTo>
                <a:lnTo>
                  <a:pt x="302914" y="302914"/>
                </a:lnTo>
                <a:lnTo>
                  <a:pt x="0" y="3029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3" id="23"/>
          <p:cNvSpPr/>
          <p:nvPr/>
        </p:nvSpPr>
        <p:spPr>
          <a:xfrm flipH="false" flipV="false" rot="0">
            <a:off x="6632996" y="8023807"/>
            <a:ext cx="264092" cy="244886"/>
          </a:xfrm>
          <a:custGeom>
            <a:avLst/>
            <a:gdLst/>
            <a:ahLst/>
            <a:cxnLst/>
            <a:rect r="r" b="b" t="t" l="l"/>
            <a:pathLst>
              <a:path h="244886" w="264092">
                <a:moveTo>
                  <a:pt x="0" y="0"/>
                </a:moveTo>
                <a:lnTo>
                  <a:pt x="264093" y="0"/>
                </a:lnTo>
                <a:lnTo>
                  <a:pt x="264093" y="244885"/>
                </a:lnTo>
                <a:lnTo>
                  <a:pt x="0" y="2448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4" id="24"/>
          <p:cNvSpPr txBox="true"/>
          <p:nvPr/>
        </p:nvSpPr>
        <p:spPr>
          <a:xfrm rot="0">
            <a:off x="7325503" y="7863800"/>
            <a:ext cx="2425723" cy="536324"/>
          </a:xfrm>
          <a:prstGeom prst="rect">
            <a:avLst/>
          </a:prstGeom>
        </p:spPr>
        <p:txBody>
          <a:bodyPr anchor="t" rtlCol="false" tIns="0" lIns="0" bIns="0" rIns="0">
            <a:spAutoFit/>
          </a:bodyPr>
          <a:lstStyle/>
          <a:p>
            <a:pPr algn="l">
              <a:lnSpc>
                <a:spcPts val="2194"/>
              </a:lnSpc>
              <a:spcBef>
                <a:spcPct val="0"/>
              </a:spcBef>
            </a:pPr>
            <a:r>
              <a:rPr lang="en-US" sz="1567">
                <a:solidFill>
                  <a:srgbClr val="2B2B2B"/>
                </a:solidFill>
                <a:latin typeface="Bricolage Grotesque Bold"/>
              </a:rPr>
              <a:t>Automate transaction auditing</a:t>
            </a:r>
          </a:p>
        </p:txBody>
      </p:sp>
      <p:sp>
        <p:nvSpPr>
          <p:cNvPr name="TextBox 25" id="25"/>
          <p:cNvSpPr txBox="true"/>
          <p:nvPr/>
        </p:nvSpPr>
        <p:spPr>
          <a:xfrm rot="0">
            <a:off x="10944597" y="7863800"/>
            <a:ext cx="2627586" cy="262538"/>
          </a:xfrm>
          <a:prstGeom prst="rect">
            <a:avLst/>
          </a:prstGeom>
        </p:spPr>
        <p:txBody>
          <a:bodyPr anchor="t" rtlCol="false" tIns="0" lIns="0" bIns="0" rIns="0">
            <a:spAutoFit/>
          </a:bodyPr>
          <a:lstStyle/>
          <a:p>
            <a:pPr algn="l">
              <a:lnSpc>
                <a:spcPts val="2194"/>
              </a:lnSpc>
              <a:spcBef>
                <a:spcPct val="0"/>
              </a:spcBef>
            </a:pPr>
            <a:r>
              <a:rPr lang="en-US" sz="1567">
                <a:solidFill>
                  <a:srgbClr val="2B2B2B"/>
                </a:solidFill>
                <a:latin typeface="Bricolage Grotesque Semi-Bold"/>
              </a:rPr>
              <a:t>Generative report creation</a:t>
            </a:r>
          </a:p>
        </p:txBody>
      </p:sp>
      <p:sp>
        <p:nvSpPr>
          <p:cNvPr name="TextBox 26" id="26"/>
          <p:cNvSpPr txBox="true"/>
          <p:nvPr/>
        </p:nvSpPr>
        <p:spPr>
          <a:xfrm rot="0">
            <a:off x="14844616" y="7863800"/>
            <a:ext cx="3118849" cy="536324"/>
          </a:xfrm>
          <a:prstGeom prst="rect">
            <a:avLst/>
          </a:prstGeom>
        </p:spPr>
        <p:txBody>
          <a:bodyPr anchor="t" rtlCol="false" tIns="0" lIns="0" bIns="0" rIns="0">
            <a:spAutoFit/>
          </a:bodyPr>
          <a:lstStyle/>
          <a:p>
            <a:pPr algn="l">
              <a:lnSpc>
                <a:spcPts val="2194"/>
              </a:lnSpc>
              <a:spcBef>
                <a:spcPct val="0"/>
              </a:spcBef>
            </a:pPr>
            <a:r>
              <a:rPr lang="en-US" sz="1567">
                <a:solidFill>
                  <a:srgbClr val="2B2B2B"/>
                </a:solidFill>
                <a:latin typeface="Bricolage Grotesque Bold"/>
              </a:rPr>
              <a:t>Continous compliance monitoring</a:t>
            </a:r>
          </a:p>
        </p:txBody>
      </p:sp>
      <p:sp>
        <p:nvSpPr>
          <p:cNvPr name="TextBox 27" id="27"/>
          <p:cNvSpPr txBox="true"/>
          <p:nvPr/>
        </p:nvSpPr>
        <p:spPr>
          <a:xfrm rot="0">
            <a:off x="6228780" y="3271993"/>
            <a:ext cx="12059220" cy="4950909"/>
          </a:xfrm>
          <a:prstGeom prst="rect">
            <a:avLst/>
          </a:prstGeom>
        </p:spPr>
        <p:txBody>
          <a:bodyPr anchor="t" rtlCol="false" tIns="0" lIns="0" bIns="0" rIns="0">
            <a:spAutoFit/>
          </a:bodyPr>
          <a:lstStyle/>
          <a:p>
            <a:pPr algn="l" marL="1802128" indent="-450532" lvl="3">
              <a:lnSpc>
                <a:spcPts val="3895"/>
              </a:lnSpc>
              <a:spcBef>
                <a:spcPct val="0"/>
              </a:spcBef>
              <a:buFont typeface="Arial"/>
              <a:buChar char="￭"/>
            </a:pPr>
            <a:r>
              <a:rPr lang="en-US" sz="2782">
                <a:solidFill>
                  <a:srgbClr val="000000"/>
                </a:solidFill>
                <a:latin typeface="Bricolage Grotesque Bold"/>
              </a:rPr>
              <a:t>Automated transaction auditing:</a:t>
            </a:r>
            <a:r>
              <a:rPr lang="en-US" sz="2782">
                <a:solidFill>
                  <a:srgbClr val="000000"/>
                </a:solidFill>
                <a:latin typeface="Bricolage Grotesque"/>
              </a:rPr>
              <a:t> Leverage AI for anomaly detection to identify potentially non-compliant transactions.</a:t>
            </a:r>
          </a:p>
          <a:p>
            <a:pPr algn="l" marL="1802128" indent="-450532" lvl="3">
              <a:lnSpc>
                <a:spcPts val="3895"/>
              </a:lnSpc>
              <a:spcBef>
                <a:spcPct val="0"/>
              </a:spcBef>
              <a:buFont typeface="Arial"/>
              <a:buChar char="￭"/>
            </a:pPr>
            <a:r>
              <a:rPr lang="en-US" sz="2782">
                <a:solidFill>
                  <a:srgbClr val="000000"/>
                </a:solidFill>
                <a:latin typeface="Bricolage Grotesque Bold"/>
              </a:rPr>
              <a:t>Generative report creation:</a:t>
            </a:r>
            <a:r>
              <a:rPr lang="en-US" sz="2782">
                <a:solidFill>
                  <a:srgbClr val="000000"/>
                </a:solidFill>
                <a:latin typeface="Bricolage Grotesque"/>
              </a:rPr>
              <a:t> Generate comprehensive audit reports with minimal human intervention, summarizing findings and highlighting areas of concern.</a:t>
            </a:r>
          </a:p>
          <a:p>
            <a:pPr algn="l" marL="1802128" indent="-450532" lvl="3">
              <a:lnSpc>
                <a:spcPts val="3895"/>
              </a:lnSpc>
              <a:spcBef>
                <a:spcPct val="0"/>
              </a:spcBef>
              <a:buFont typeface="Arial"/>
              <a:buChar char="￭"/>
            </a:pPr>
            <a:r>
              <a:rPr lang="en-US" sz="2782">
                <a:solidFill>
                  <a:srgbClr val="000000"/>
                </a:solidFill>
                <a:latin typeface="Bricolage Grotesque Bold"/>
              </a:rPr>
              <a:t>Continuous compliance monitoring: </a:t>
            </a:r>
            <a:r>
              <a:rPr lang="en-US" sz="2782">
                <a:solidFill>
                  <a:srgbClr val="000000"/>
                </a:solidFill>
                <a:latin typeface="Bricolage Grotesque"/>
              </a:rPr>
              <a:t>The platform will constantly monitor regulatory changes and update its knowledge base to ensure ongoing compliance.</a:t>
            </a:r>
          </a:p>
          <a:p>
            <a:pPr algn="l">
              <a:lnSpc>
                <a:spcPts val="3895"/>
              </a:lnSpc>
              <a:spcBef>
                <a:spcPct val="0"/>
              </a:spcBef>
            </a:pPr>
          </a:p>
          <a:p>
            <a:pPr algn="l">
              <a:lnSpc>
                <a:spcPts val="4735"/>
              </a:lnSpc>
              <a:spcBef>
                <a:spcPct val="0"/>
              </a:spcBef>
            </a:pPr>
          </a:p>
        </p:txBody>
      </p:sp>
      <p:sp>
        <p:nvSpPr>
          <p:cNvPr name="TextBox 28" id="28"/>
          <p:cNvSpPr txBox="true"/>
          <p:nvPr/>
        </p:nvSpPr>
        <p:spPr>
          <a:xfrm rot="0">
            <a:off x="7269978" y="2635689"/>
            <a:ext cx="7574637" cy="497840"/>
          </a:xfrm>
          <a:prstGeom prst="rect">
            <a:avLst/>
          </a:prstGeom>
        </p:spPr>
        <p:txBody>
          <a:bodyPr anchor="t" rtlCol="false" tIns="0" lIns="0" bIns="0" rIns="0">
            <a:spAutoFit/>
          </a:bodyPr>
          <a:lstStyle/>
          <a:p>
            <a:pPr algn="ctr">
              <a:lnSpc>
                <a:spcPts val="4059"/>
              </a:lnSpc>
            </a:pPr>
            <a:r>
              <a:rPr lang="en-US" sz="2899">
                <a:solidFill>
                  <a:srgbClr val="000000"/>
                </a:solidFill>
                <a:latin typeface="Canva Sans Bold"/>
              </a:rPr>
              <a:t>Functionalities of the idea proposed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433227">
            <a:off x="10227710" y="3795740"/>
            <a:ext cx="10589179" cy="10731946"/>
          </a:xfrm>
          <a:custGeom>
            <a:avLst/>
            <a:gdLst/>
            <a:ahLst/>
            <a:cxnLst/>
            <a:rect r="r" b="b" t="t" l="l"/>
            <a:pathLst>
              <a:path h="10731946" w="10589179">
                <a:moveTo>
                  <a:pt x="0" y="0"/>
                </a:moveTo>
                <a:lnTo>
                  <a:pt x="10589179" y="0"/>
                </a:lnTo>
                <a:lnTo>
                  <a:pt x="10589179" y="10731946"/>
                </a:lnTo>
                <a:lnTo>
                  <a:pt x="0" y="10731946"/>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932295"/>
            <a:ext cx="12150615" cy="5965533"/>
          </a:xfrm>
          <a:prstGeom prst="rect">
            <a:avLst/>
          </a:prstGeom>
        </p:spPr>
        <p:txBody>
          <a:bodyPr anchor="t" rtlCol="false" tIns="0" lIns="0" bIns="0" rIns="0">
            <a:spAutoFit/>
          </a:bodyPr>
          <a:lstStyle/>
          <a:p>
            <a:pPr algn="l" marL="532113" indent="-266056" lvl="1">
              <a:lnSpc>
                <a:spcPts val="3450"/>
              </a:lnSpc>
              <a:buFont typeface="Arial"/>
              <a:buChar char="•"/>
            </a:pPr>
            <a:r>
              <a:rPr lang="en-US" sz="2464">
                <a:solidFill>
                  <a:srgbClr val="323232"/>
                </a:solidFill>
                <a:latin typeface="Bricolage Grotesque Bold"/>
              </a:rPr>
              <a:t>Generative AI for Deeper Insights &amp; Reduced Workload:</a:t>
            </a:r>
          </a:p>
          <a:p>
            <a:pPr algn="l" marL="532113" indent="-266056" lvl="1">
              <a:lnSpc>
                <a:spcPts val="3450"/>
              </a:lnSpc>
              <a:buFont typeface="Arial"/>
              <a:buChar char="•"/>
            </a:pPr>
            <a:r>
              <a:rPr lang="en-US" sz="2464">
                <a:solidFill>
                  <a:srgbClr val="323232"/>
                </a:solidFill>
                <a:latin typeface="Bricolage Grotesque"/>
              </a:rPr>
              <a:t>We go beyond basic automation. Our platform utilizes generative AI models to not only automate repetitive tasks like data analysis and anomaly detection, but also to generate insightful audit reports, significantly reducing manual work for auditors.</a:t>
            </a:r>
          </a:p>
          <a:p>
            <a:pPr algn="l" marL="532113" indent="-266056" lvl="1">
              <a:lnSpc>
                <a:spcPts val="3450"/>
              </a:lnSpc>
              <a:buFont typeface="Arial"/>
              <a:buChar char="•"/>
            </a:pPr>
            <a:r>
              <a:rPr lang="en-US" sz="2464">
                <a:solidFill>
                  <a:srgbClr val="323232"/>
                </a:solidFill>
                <a:latin typeface="Bricolage Grotesque"/>
              </a:rPr>
              <a:t>This frees up auditor time for critical thinking, complex judgment, and focusing on areas requiring human expertise.</a:t>
            </a:r>
          </a:p>
          <a:p>
            <a:pPr algn="l" marL="532113" indent="-266056" lvl="1">
              <a:lnSpc>
                <a:spcPts val="3450"/>
              </a:lnSpc>
              <a:buFont typeface="Arial"/>
              <a:buChar char="•"/>
            </a:pPr>
            <a:r>
              <a:rPr lang="en-US" sz="2464">
                <a:solidFill>
                  <a:srgbClr val="323232"/>
                </a:solidFill>
                <a:latin typeface="Bricolage Grotesque Bold"/>
              </a:rPr>
              <a:t>Seamless Integration for Minimal Disruption:</a:t>
            </a:r>
          </a:p>
          <a:p>
            <a:pPr algn="l" marL="532113" indent="-266056" lvl="1">
              <a:lnSpc>
                <a:spcPts val="3450"/>
              </a:lnSpc>
              <a:buFont typeface="Arial"/>
              <a:buChar char="•"/>
            </a:pPr>
            <a:r>
              <a:rPr lang="en-US" sz="2464">
                <a:solidFill>
                  <a:srgbClr val="323232"/>
                </a:solidFill>
                <a:latin typeface="Bricolage Grotesque"/>
              </a:rPr>
              <a:t>We understand the importance of minimizing disruption to existing workflows. Our platform is designed for ease of use and integrates seamlessly with various banking systems.</a:t>
            </a:r>
          </a:p>
          <a:p>
            <a:pPr algn="l" marL="532113" indent="-266056" lvl="1">
              <a:lnSpc>
                <a:spcPts val="3450"/>
              </a:lnSpc>
              <a:buFont typeface="Arial"/>
              <a:buChar char="•"/>
            </a:pPr>
            <a:r>
              <a:rPr lang="en-US" sz="2464">
                <a:solidFill>
                  <a:srgbClr val="323232"/>
                </a:solidFill>
                <a:latin typeface="Bricolage Grotesque"/>
              </a:rPr>
              <a:t>This allows for a smooth transition and reduces the need for extensive training for audit teams.</a:t>
            </a:r>
          </a:p>
          <a:p>
            <a:pPr algn="l">
              <a:lnSpc>
                <a:spcPts val="3450"/>
              </a:lnSpc>
            </a:pPr>
          </a:p>
        </p:txBody>
      </p:sp>
      <p:sp>
        <p:nvSpPr>
          <p:cNvPr name="TextBox 4" id="4"/>
          <p:cNvSpPr txBox="true"/>
          <p:nvPr/>
        </p:nvSpPr>
        <p:spPr>
          <a:xfrm rot="0">
            <a:off x="1623397" y="2320165"/>
            <a:ext cx="7274312" cy="1360969"/>
          </a:xfrm>
          <a:prstGeom prst="rect">
            <a:avLst/>
          </a:prstGeom>
        </p:spPr>
        <p:txBody>
          <a:bodyPr anchor="t" rtlCol="false" tIns="0" lIns="0" bIns="0" rIns="0">
            <a:spAutoFit/>
          </a:bodyPr>
          <a:lstStyle/>
          <a:p>
            <a:pPr algn="l">
              <a:lnSpc>
                <a:spcPts val="10359"/>
              </a:lnSpc>
            </a:pPr>
            <a:r>
              <a:rPr lang="en-US" sz="9773">
                <a:solidFill>
                  <a:srgbClr val="323232"/>
                </a:solidFill>
                <a:latin typeface="Bricolage Grotesque Bold"/>
              </a:rPr>
              <a:t>Why Us??</a:t>
            </a:r>
          </a:p>
        </p:txBody>
      </p:sp>
      <p:sp>
        <p:nvSpPr>
          <p:cNvPr name="TextBox 5" id="5"/>
          <p:cNvSpPr txBox="true"/>
          <p:nvPr/>
        </p:nvSpPr>
        <p:spPr>
          <a:xfrm rot="0">
            <a:off x="-34879" y="201481"/>
            <a:ext cx="14092898" cy="979170"/>
          </a:xfrm>
          <a:prstGeom prst="rect">
            <a:avLst/>
          </a:prstGeom>
        </p:spPr>
        <p:txBody>
          <a:bodyPr anchor="t" rtlCol="false" tIns="0" lIns="0" bIns="0" rIns="0">
            <a:spAutoFit/>
          </a:bodyPr>
          <a:lstStyle/>
          <a:p>
            <a:pPr algn="ctr">
              <a:lnSpc>
                <a:spcPts val="7979"/>
              </a:lnSpc>
            </a:pPr>
            <a:r>
              <a:rPr lang="en-US" sz="5699">
                <a:solidFill>
                  <a:srgbClr val="000000"/>
                </a:solidFill>
                <a:latin typeface="Canva Sans Bold"/>
              </a:rPr>
              <a:t>Key Differentiator and Adoption Plan</a:t>
            </a:r>
          </a:p>
        </p:txBody>
      </p:sp>
      <p:sp>
        <p:nvSpPr>
          <p:cNvPr name="TextBox 6" id="6"/>
          <p:cNvSpPr txBox="true"/>
          <p:nvPr/>
        </p:nvSpPr>
        <p:spPr>
          <a:xfrm rot="0">
            <a:off x="-692267" y="1275645"/>
            <a:ext cx="12149761" cy="2198370"/>
          </a:xfrm>
          <a:prstGeom prst="rect">
            <a:avLst/>
          </a:prstGeom>
        </p:spPr>
        <p:txBody>
          <a:bodyPr anchor="t" rtlCol="false" tIns="0" lIns="0" bIns="0" rIns="0">
            <a:spAutoFit/>
          </a:bodyPr>
          <a:lstStyle/>
          <a:p>
            <a:pPr algn="ctr">
              <a:lnSpc>
                <a:spcPts val="5880"/>
              </a:lnSpc>
            </a:pPr>
            <a:r>
              <a:rPr lang="en-US" sz="4200">
                <a:solidFill>
                  <a:srgbClr val="000000"/>
                </a:solidFill>
                <a:latin typeface="Canva Sans Bold"/>
              </a:rPr>
              <a:t>Stan</a:t>
            </a:r>
            <a:r>
              <a:rPr lang="en-US" sz="4200">
                <a:solidFill>
                  <a:srgbClr val="000000"/>
                </a:solidFill>
                <a:latin typeface="Canva Sans Bold"/>
              </a:rPr>
              <a:t>ding Out From The Crowd</a:t>
            </a:r>
          </a:p>
          <a:p>
            <a:pPr algn="ctr">
              <a:lnSpc>
                <a:spcPts val="5880"/>
              </a:lnSpc>
            </a:pPr>
          </a:p>
          <a:p>
            <a:pPr algn="ctr">
              <a:lnSpc>
                <a:spcPts val="5880"/>
              </a:lnSpc>
            </a:pPr>
          </a:p>
        </p:txBody>
      </p:sp>
      <p:grpSp>
        <p:nvGrpSpPr>
          <p:cNvPr name="Group 7" id="7"/>
          <p:cNvGrpSpPr/>
          <p:nvPr/>
        </p:nvGrpSpPr>
        <p:grpSpPr>
          <a:xfrm rot="0">
            <a:off x="10432050" y="1351845"/>
            <a:ext cx="6827250" cy="2696449"/>
            <a:chOff x="0" y="0"/>
            <a:chExt cx="1057720" cy="417751"/>
          </a:xfrm>
        </p:grpSpPr>
        <p:sp>
          <p:nvSpPr>
            <p:cNvPr name="Freeform 8" id="8"/>
            <p:cNvSpPr/>
            <p:nvPr/>
          </p:nvSpPr>
          <p:spPr>
            <a:xfrm flipH="false" flipV="false" rot="0">
              <a:off x="0" y="0"/>
              <a:ext cx="1057720" cy="417751"/>
            </a:xfrm>
            <a:custGeom>
              <a:avLst/>
              <a:gdLst/>
              <a:ahLst/>
              <a:cxnLst/>
              <a:rect r="r" b="b" t="t" l="l"/>
              <a:pathLst>
                <a:path h="417751" w="1057720">
                  <a:moveTo>
                    <a:pt x="39689" y="0"/>
                  </a:moveTo>
                  <a:lnTo>
                    <a:pt x="1018031" y="0"/>
                  </a:lnTo>
                  <a:cubicBezTo>
                    <a:pt x="1039950" y="0"/>
                    <a:pt x="1057720" y="17769"/>
                    <a:pt x="1057720" y="39689"/>
                  </a:cubicBezTo>
                  <a:lnTo>
                    <a:pt x="1057720" y="378061"/>
                  </a:lnTo>
                  <a:cubicBezTo>
                    <a:pt x="1057720" y="388588"/>
                    <a:pt x="1053538" y="398683"/>
                    <a:pt x="1046095" y="406126"/>
                  </a:cubicBezTo>
                  <a:cubicBezTo>
                    <a:pt x="1038652" y="413569"/>
                    <a:pt x="1028557" y="417751"/>
                    <a:pt x="1018031" y="417751"/>
                  </a:cubicBezTo>
                  <a:lnTo>
                    <a:pt x="39689" y="417751"/>
                  </a:lnTo>
                  <a:cubicBezTo>
                    <a:pt x="17769" y="417751"/>
                    <a:pt x="0" y="399981"/>
                    <a:pt x="0" y="378061"/>
                  </a:cubicBezTo>
                  <a:lnTo>
                    <a:pt x="0" y="39689"/>
                  </a:lnTo>
                  <a:cubicBezTo>
                    <a:pt x="0" y="17769"/>
                    <a:pt x="17769" y="0"/>
                    <a:pt x="39689" y="0"/>
                  </a:cubicBezTo>
                  <a:close/>
                </a:path>
              </a:pathLst>
            </a:custGeom>
            <a:blipFill>
              <a:blip r:embed="rId4"/>
              <a:stretch>
                <a:fillRect l="0" t="-34503" r="0" b="-34503"/>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DAGJnAva_cM</dc:identifier>
  <dcterms:modified xsi:type="dcterms:W3CDTF">2011-08-01T06:04:30Z</dcterms:modified>
  <cp:revision>1</cp:revision>
  <dc:title>Orange White Modern Bold Company Annual Report Presentation</dc:title>
</cp:coreProperties>
</file>