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4" r:id="rId1"/>
  </p:sldMasterIdLst>
  <p:sldIdLst>
    <p:sldId id="282" r:id="rId2"/>
    <p:sldId id="260" r:id="rId3"/>
    <p:sldId id="276" r:id="rId4"/>
    <p:sldId id="258" r:id="rId5"/>
    <p:sldId id="261" r:id="rId6"/>
    <p:sldId id="262" r:id="rId7"/>
    <p:sldId id="263" r:id="rId8"/>
    <p:sldId id="266" r:id="rId9"/>
    <p:sldId id="278" r:id="rId10"/>
    <p:sldId id="265" r:id="rId11"/>
    <p:sldId id="279" r:id="rId12"/>
    <p:sldId id="277" r:id="rId13"/>
    <p:sldId id="280" r:id="rId14"/>
    <p:sldId id="267" r:id="rId15"/>
    <p:sldId id="268" r:id="rId16"/>
    <p:sldId id="281" r:id="rId17"/>
    <p:sldId id="270" r:id="rId18"/>
    <p:sldId id="271" r:id="rId19"/>
    <p:sldId id="275" r:id="rId2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pPr marL="12700">
              <a:lnSpc>
                <a:spcPct val="100000"/>
              </a:lnSpc>
              <a:spcBef>
                <a:spcPts val="40"/>
              </a:spcBef>
            </a:pPr>
            <a:r>
              <a:rPr lang="en-IN" spc="-5"/>
              <a:t>3/18/19</a:t>
            </a:r>
            <a:endParaRPr lang="en-IN" spc="-5"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7232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11/23/2023</a:t>
            </a:fld>
            <a:endParaRPr lang="en-US"/>
          </a:p>
        </p:txBody>
      </p:sp>
      <p:sp>
        <p:nvSpPr>
          <p:cNvPr id="6" name="Footer Placeholder 5"/>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286877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272619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406825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688591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11/23/2023</a:t>
            </a:fld>
            <a:endParaRPr lang="en-US"/>
          </a:p>
        </p:txBody>
      </p:sp>
      <p:sp>
        <p:nvSpPr>
          <p:cNvPr id="8" name="Footer Placeholder 7"/>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1047322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11/23/2023</a:t>
            </a:fld>
            <a:endParaRPr lang="en-US"/>
          </a:p>
        </p:txBody>
      </p:sp>
      <p:sp>
        <p:nvSpPr>
          <p:cNvPr id="8" name="Footer Placeholder 7"/>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152268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a:xfrm>
            <a:off x="516133" y="6387910"/>
            <a:ext cx="3859795" cy="228660"/>
          </a:xfrm>
        </p:spPr>
        <p:txBody>
          <a:bodyPr/>
          <a:lstStyle/>
          <a:p>
            <a:pPr marL="12700">
              <a:lnSpc>
                <a:spcPct val="100000"/>
              </a:lnSpc>
              <a:spcBef>
                <a:spcPts val="40"/>
              </a:spcBef>
            </a:pPr>
            <a:r>
              <a:rPr lang="en-IN" spc="-5"/>
              <a:t>3/18/19</a:t>
            </a:r>
            <a:endParaRPr lang="en-IN" spc="-5"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543769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a:xfrm>
            <a:off x="538546" y="6365498"/>
            <a:ext cx="3859795" cy="228660"/>
          </a:xfrm>
        </p:spPr>
        <p:txBody>
          <a:bodyPr/>
          <a:lstStyle/>
          <a:p>
            <a:pPr marL="12700">
              <a:lnSpc>
                <a:spcPct val="100000"/>
              </a:lnSpc>
              <a:spcBef>
                <a:spcPts val="40"/>
              </a:spcBef>
            </a:pPr>
            <a:r>
              <a:rPr lang="en-IN" spc="-5"/>
              <a:t>3/18/19</a:t>
            </a:r>
            <a:endParaRPr lang="en-IN" spc="-5"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144893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147018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11/23/2023</a:t>
            </a:fld>
            <a:endParaRPr lang="en-US"/>
          </a:p>
        </p:txBody>
      </p:sp>
      <p:sp>
        <p:nvSpPr>
          <p:cNvPr id="5" name="Footer Placeholder 4"/>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66034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11/23/2023</a:t>
            </a:fld>
            <a:endParaRPr lang="en-US"/>
          </a:p>
        </p:txBody>
      </p:sp>
      <p:sp>
        <p:nvSpPr>
          <p:cNvPr id="6" name="Footer Placeholder 5"/>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5958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11/23/2023</a:t>
            </a:fld>
            <a:endParaRPr lang="en-US"/>
          </a:p>
        </p:txBody>
      </p:sp>
      <p:sp>
        <p:nvSpPr>
          <p:cNvPr id="8" name="Footer Placeholder 7"/>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28032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11/23/2023</a:t>
            </a:fld>
            <a:endParaRPr lang="en-US"/>
          </a:p>
        </p:txBody>
      </p:sp>
      <p:sp>
        <p:nvSpPr>
          <p:cNvPr id="4" name="Footer Placeholder 3"/>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51586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t>11/23/2023</a:t>
            </a:fld>
            <a:endParaRPr lang="en-US"/>
          </a:p>
        </p:txBody>
      </p:sp>
      <p:sp>
        <p:nvSpPr>
          <p:cNvPr id="3" name="Footer Placeholder 2"/>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7150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11/23/2023</a:t>
            </a:fld>
            <a:endParaRPr lang="en-US"/>
          </a:p>
        </p:txBody>
      </p:sp>
      <p:sp>
        <p:nvSpPr>
          <p:cNvPr id="6" name="Footer Placeholder 5"/>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251692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11/23/2023</a:t>
            </a:fld>
            <a:endParaRPr lang="en-US"/>
          </a:p>
        </p:txBody>
      </p:sp>
      <p:sp>
        <p:nvSpPr>
          <p:cNvPr id="6" name="Footer Placeholder 5"/>
          <p:cNvSpPr>
            <a:spLocks noGrp="1"/>
          </p:cNvSpPr>
          <p:nvPr>
            <p:ph type="ftr" sz="quarter" idx="11"/>
          </p:nvPr>
        </p:nvSpPr>
        <p:spPr/>
        <p:txBody>
          <a:bodyPr/>
          <a:lstStyle/>
          <a:p>
            <a:pPr marL="12700">
              <a:lnSpc>
                <a:spcPct val="100000"/>
              </a:lnSpc>
              <a:spcBef>
                <a:spcPts val="40"/>
              </a:spcBef>
            </a:pPr>
            <a:r>
              <a:rPr lang="en-IN" spc="-5"/>
              <a:t>3/18/19</a:t>
            </a:r>
            <a:endParaRPr lang="en-IN" spc="-5"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35845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t>11/23/2023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pPr marL="12700">
              <a:lnSpc>
                <a:spcPct val="100000"/>
              </a:lnSpc>
              <a:spcBef>
                <a:spcPts val="40"/>
              </a:spcBef>
            </a:pPr>
            <a:r>
              <a:rPr lang="en-IN" spc="-5"/>
              <a:t>3/18/19</a:t>
            </a:r>
            <a:endParaRPr lang="en-IN" spc="-5"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82006321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6C2418-B69E-47AE-3508-25859CFD2E32}"/>
              </a:ext>
            </a:extLst>
          </p:cNvPr>
          <p:cNvSpPr/>
          <p:nvPr/>
        </p:nvSpPr>
        <p:spPr>
          <a:xfrm>
            <a:off x="609600" y="2318208"/>
            <a:ext cx="8207696"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XSS</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(CROSS SITE SCRIPTING)</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object 2">
            <a:extLst>
              <a:ext uri="{FF2B5EF4-FFF2-40B4-BE49-F238E27FC236}">
                <a16:creationId xmlns:a16="http://schemas.microsoft.com/office/drawing/2014/main" id="{54BF392E-C3E1-70D1-EC08-0E66A133B964}"/>
              </a:ext>
            </a:extLst>
          </p:cNvPr>
          <p:cNvSpPr txBox="1"/>
          <p:nvPr/>
        </p:nvSpPr>
        <p:spPr>
          <a:xfrm>
            <a:off x="3763867" y="4572000"/>
            <a:ext cx="5404486" cy="1709442"/>
          </a:xfrm>
          <a:prstGeom prst="rect">
            <a:avLst/>
          </a:prstGeom>
        </p:spPr>
        <p:txBody>
          <a:bodyPr vert="horz" wrap="square" lIns="0" tIns="67310" rIns="0" bIns="0" rtlCol="0">
            <a:spAutoFit/>
          </a:bodyPr>
          <a:lstStyle/>
          <a:p>
            <a:pPr marL="12700">
              <a:lnSpc>
                <a:spcPct val="100000"/>
              </a:lnSpc>
              <a:spcBef>
                <a:spcPts val="530"/>
              </a:spcBef>
              <a:tabLst>
                <a:tab pos="354965" algn="l"/>
                <a:tab pos="355600" algn="l"/>
              </a:tabLst>
            </a:pPr>
            <a:r>
              <a:rPr lang="en-US" sz="1800" dirty="0">
                <a:latin typeface="Times New Roman"/>
                <a:cs typeface="Times New Roman"/>
              </a:rPr>
              <a:t>PRESENTED BY:</a:t>
            </a:r>
          </a:p>
          <a:p>
            <a:pPr marL="355600" indent="-342900">
              <a:lnSpc>
                <a:spcPct val="100000"/>
              </a:lnSpc>
              <a:spcBef>
                <a:spcPts val="530"/>
              </a:spcBef>
              <a:buFont typeface="Arial MT"/>
              <a:buChar char="•"/>
              <a:tabLst>
                <a:tab pos="354965" algn="l"/>
                <a:tab pos="355600" algn="l"/>
              </a:tabLst>
            </a:pPr>
            <a:r>
              <a:rPr lang="en-US" dirty="0">
                <a:latin typeface="Times New Roman"/>
                <a:cs typeface="Times New Roman"/>
              </a:rPr>
              <a:t>SRITAMA RAY 21103014 B1</a:t>
            </a:r>
          </a:p>
          <a:p>
            <a:pPr marL="355600" indent="-342900">
              <a:lnSpc>
                <a:spcPct val="100000"/>
              </a:lnSpc>
              <a:spcBef>
                <a:spcPts val="530"/>
              </a:spcBef>
              <a:buFont typeface="Arial MT"/>
              <a:buChar char="•"/>
              <a:tabLst>
                <a:tab pos="354965" algn="l"/>
                <a:tab pos="355600" algn="l"/>
              </a:tabLst>
            </a:pPr>
            <a:r>
              <a:rPr lang="en-US" sz="1800" dirty="0">
                <a:latin typeface="Times New Roman"/>
                <a:cs typeface="Times New Roman"/>
              </a:rPr>
              <a:t>RAHUL ANAND 21103033 B2</a:t>
            </a:r>
            <a:endParaRPr lang="en-US" dirty="0">
              <a:latin typeface="Times New Roman"/>
              <a:cs typeface="Times New Roman"/>
            </a:endParaRPr>
          </a:p>
          <a:p>
            <a:pPr marL="355600" indent="-342900">
              <a:lnSpc>
                <a:spcPct val="100000"/>
              </a:lnSpc>
              <a:spcBef>
                <a:spcPts val="530"/>
              </a:spcBef>
              <a:buFont typeface="Arial MT"/>
              <a:buChar char="•"/>
              <a:tabLst>
                <a:tab pos="354965" algn="l"/>
                <a:tab pos="355600" algn="l"/>
              </a:tabLst>
            </a:pPr>
            <a:r>
              <a:rPr lang="en-US" dirty="0">
                <a:latin typeface="Times New Roman"/>
                <a:cs typeface="Times New Roman"/>
              </a:rPr>
              <a:t>ASTHA RAGHUWANSHI 21103042 B2</a:t>
            </a:r>
          </a:p>
          <a:p>
            <a:pPr marL="355600" indent="-342900">
              <a:lnSpc>
                <a:spcPct val="100000"/>
              </a:lnSpc>
              <a:spcBef>
                <a:spcPts val="530"/>
              </a:spcBef>
              <a:buFont typeface="Arial MT"/>
              <a:buChar char="•"/>
              <a:tabLst>
                <a:tab pos="354965" algn="l"/>
                <a:tab pos="355600" algn="l"/>
              </a:tabLst>
            </a:pPr>
            <a:r>
              <a:rPr lang="en-US" sz="1800" dirty="0">
                <a:latin typeface="Times New Roman"/>
                <a:cs typeface="Times New Roman"/>
              </a:rPr>
              <a:t>JAHANVI GUPTA 21103150 B6</a:t>
            </a:r>
            <a:endParaRPr sz="1800" dirty="0">
              <a:latin typeface="Times New Roman"/>
              <a:cs typeface="Times New Roman"/>
            </a:endParaRPr>
          </a:p>
        </p:txBody>
      </p:sp>
    </p:spTree>
    <p:extLst>
      <p:ext uri="{BB962C8B-B14F-4D97-AF65-F5344CB8AC3E}">
        <p14:creationId xmlns:p14="http://schemas.microsoft.com/office/powerpoint/2010/main" val="34473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F79396-EF2C-47FD-56B7-775FE8BB9FF6}"/>
              </a:ext>
            </a:extLst>
          </p:cNvPr>
          <p:cNvSpPr>
            <a:spLocks noGrp="1"/>
          </p:cNvSpPr>
          <p:nvPr>
            <p:ph type="title"/>
          </p:nvPr>
        </p:nvSpPr>
        <p:spPr/>
        <p:txBody>
          <a:bodyPr/>
          <a:lstStyle/>
          <a:p>
            <a:r>
              <a:rPr lang="en-US" dirty="0"/>
              <a:t>STORED XSS</a:t>
            </a:r>
            <a:endParaRPr lang="en-IN" dirty="0"/>
          </a:p>
        </p:txBody>
      </p:sp>
      <p:pic>
        <p:nvPicPr>
          <p:cNvPr id="9" name="Picture 8">
            <a:extLst>
              <a:ext uri="{FF2B5EF4-FFF2-40B4-BE49-F238E27FC236}">
                <a16:creationId xmlns:a16="http://schemas.microsoft.com/office/drawing/2014/main" id="{73F91248-2420-53DB-0D8D-D244B7B34868}"/>
              </a:ext>
            </a:extLst>
          </p:cNvPr>
          <p:cNvPicPr>
            <a:picLocks noChangeAspect="1"/>
          </p:cNvPicPr>
          <p:nvPr/>
        </p:nvPicPr>
        <p:blipFill>
          <a:blip r:embed="rId2"/>
          <a:stretch>
            <a:fillRect/>
          </a:stretch>
        </p:blipFill>
        <p:spPr>
          <a:xfrm>
            <a:off x="1131554" y="2438400"/>
            <a:ext cx="6880891" cy="38255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C0F351-30D6-08B9-C410-E740431BCFD7}"/>
              </a:ext>
            </a:extLst>
          </p:cNvPr>
          <p:cNvSpPr>
            <a:spLocks noGrp="1"/>
          </p:cNvSpPr>
          <p:nvPr>
            <p:ph type="title"/>
          </p:nvPr>
        </p:nvSpPr>
        <p:spPr/>
        <p:txBody>
          <a:bodyPr/>
          <a:lstStyle/>
          <a:p>
            <a:r>
              <a:rPr lang="en-US" dirty="0"/>
              <a:t>STORED XSS</a:t>
            </a:r>
            <a:endParaRPr lang="en-IN" dirty="0"/>
          </a:p>
        </p:txBody>
      </p:sp>
      <p:sp>
        <p:nvSpPr>
          <p:cNvPr id="2" name="object 3">
            <a:extLst>
              <a:ext uri="{FF2B5EF4-FFF2-40B4-BE49-F238E27FC236}">
                <a16:creationId xmlns:a16="http://schemas.microsoft.com/office/drawing/2014/main" id="{60BFC30D-D959-8D65-F56F-1195ACC0F3FB}"/>
              </a:ext>
            </a:extLst>
          </p:cNvPr>
          <p:cNvSpPr txBox="1"/>
          <p:nvPr/>
        </p:nvSpPr>
        <p:spPr>
          <a:xfrm>
            <a:off x="993139" y="2459228"/>
            <a:ext cx="7107555" cy="4075475"/>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imes New Roman"/>
                <a:cs typeface="Times New Roman"/>
              </a:rPr>
              <a:t>Stored XSS (Cross-Site Scripting) is a web security vulnerability where an attacker injects malicious scripts into a web application, and these scripts are permanently stored on the server. The injected payload is then served to users whenever they access the affected page, leading to the execution of the malicious script in their browsers. Attackers exploit this vulnerability to perform actions within the context of the user's session, such as stealing sensitive information. Mitigation strategies include input validation, output encoding, Content Security Policy (CSP), and regular security audits.</a:t>
            </a:r>
            <a:endParaRPr sz="2400" dirty="0">
              <a:latin typeface="Times New Roman"/>
              <a:cs typeface="Times New Roman"/>
            </a:endParaRPr>
          </a:p>
        </p:txBody>
      </p:sp>
    </p:spTree>
    <p:extLst>
      <p:ext uri="{BB962C8B-B14F-4D97-AF65-F5344CB8AC3E}">
        <p14:creationId xmlns:p14="http://schemas.microsoft.com/office/powerpoint/2010/main" val="224184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E247-E809-78BC-9E9F-C0ABDDB9D630}"/>
              </a:ext>
            </a:extLst>
          </p:cNvPr>
          <p:cNvSpPr>
            <a:spLocks noGrp="1"/>
          </p:cNvSpPr>
          <p:nvPr>
            <p:ph type="title"/>
          </p:nvPr>
        </p:nvSpPr>
        <p:spPr/>
        <p:txBody>
          <a:bodyPr/>
          <a:lstStyle/>
          <a:p>
            <a:r>
              <a:rPr lang="en-US" dirty="0"/>
              <a:t>DOM BASED</a:t>
            </a:r>
            <a:endParaRPr lang="en-IN" dirty="0"/>
          </a:p>
        </p:txBody>
      </p:sp>
      <p:pic>
        <p:nvPicPr>
          <p:cNvPr id="4" name="Picture 3">
            <a:extLst>
              <a:ext uri="{FF2B5EF4-FFF2-40B4-BE49-F238E27FC236}">
                <a16:creationId xmlns:a16="http://schemas.microsoft.com/office/drawing/2014/main" id="{C5D8B3E6-9727-1551-2F73-8F2584A17DBC}"/>
              </a:ext>
            </a:extLst>
          </p:cNvPr>
          <p:cNvPicPr>
            <a:picLocks noChangeAspect="1"/>
          </p:cNvPicPr>
          <p:nvPr/>
        </p:nvPicPr>
        <p:blipFill>
          <a:blip r:embed="rId2"/>
          <a:stretch>
            <a:fillRect/>
          </a:stretch>
        </p:blipFill>
        <p:spPr>
          <a:xfrm>
            <a:off x="609600" y="2514600"/>
            <a:ext cx="7772400" cy="3722613"/>
          </a:xfrm>
          <a:prstGeom prst="rect">
            <a:avLst/>
          </a:prstGeom>
        </p:spPr>
      </p:pic>
    </p:spTree>
    <p:extLst>
      <p:ext uri="{BB962C8B-B14F-4D97-AF65-F5344CB8AC3E}">
        <p14:creationId xmlns:p14="http://schemas.microsoft.com/office/powerpoint/2010/main" val="194490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C0F351-30D6-08B9-C410-E740431BCFD7}"/>
              </a:ext>
            </a:extLst>
          </p:cNvPr>
          <p:cNvSpPr>
            <a:spLocks noGrp="1"/>
          </p:cNvSpPr>
          <p:nvPr>
            <p:ph type="title"/>
          </p:nvPr>
        </p:nvSpPr>
        <p:spPr/>
        <p:txBody>
          <a:bodyPr/>
          <a:lstStyle/>
          <a:p>
            <a:r>
              <a:rPr lang="en-US" dirty="0"/>
              <a:t>DOM BASED XSS</a:t>
            </a:r>
            <a:endParaRPr lang="en-IN" dirty="0"/>
          </a:p>
        </p:txBody>
      </p:sp>
      <p:sp>
        <p:nvSpPr>
          <p:cNvPr id="2" name="object 3">
            <a:extLst>
              <a:ext uri="{FF2B5EF4-FFF2-40B4-BE49-F238E27FC236}">
                <a16:creationId xmlns:a16="http://schemas.microsoft.com/office/drawing/2014/main" id="{60BFC30D-D959-8D65-F56F-1195ACC0F3FB}"/>
              </a:ext>
            </a:extLst>
          </p:cNvPr>
          <p:cNvSpPr txBox="1"/>
          <p:nvPr/>
        </p:nvSpPr>
        <p:spPr>
          <a:xfrm>
            <a:off x="993139" y="2459228"/>
            <a:ext cx="7107555" cy="3090590"/>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Times New Roman"/>
                <a:cs typeface="Times New Roman"/>
              </a:rPr>
              <a:t>DOM Based XSS (Cross-Site Scripting) is a web security vulnerability where an attacker injects malicious scripts directly into client-side scripts that manipulate the Document Object Model (DOM) of a web page. This occurs on the client side, without necessarily involving the server. The injected script is executed in the victim's browser, allowing the attacker to manipulate the DOM and potentially carry out malicious activities within the user's session. Mitigation strategies include input validation, output encoding, and careful handling of client-side scripts to prevent unauthorized script execution.</a:t>
            </a:r>
            <a:endParaRPr sz="2000" dirty="0">
              <a:latin typeface="Times New Roman"/>
              <a:cs typeface="Times New Roman"/>
            </a:endParaRPr>
          </a:p>
        </p:txBody>
      </p:sp>
    </p:spTree>
    <p:extLst>
      <p:ext uri="{BB962C8B-B14F-4D97-AF65-F5344CB8AC3E}">
        <p14:creationId xmlns:p14="http://schemas.microsoft.com/office/powerpoint/2010/main" val="175532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9339" y="2447035"/>
            <a:ext cx="6661150" cy="30429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The </a:t>
            </a:r>
            <a:r>
              <a:rPr sz="1800" spc="-5" dirty="0">
                <a:latin typeface="Times New Roman"/>
                <a:cs typeface="Times New Roman"/>
              </a:rPr>
              <a:t>impact</a:t>
            </a:r>
            <a:r>
              <a:rPr sz="1800" dirty="0">
                <a:latin typeface="Times New Roman"/>
                <a:cs typeface="Times New Roman"/>
              </a:rPr>
              <a:t> of an</a:t>
            </a:r>
            <a:r>
              <a:rPr sz="1800" spc="5" dirty="0">
                <a:latin typeface="Times New Roman"/>
                <a:cs typeface="Times New Roman"/>
              </a:rPr>
              <a:t> </a:t>
            </a:r>
            <a:r>
              <a:rPr sz="1800" spc="-5" dirty="0">
                <a:latin typeface="Times New Roman"/>
                <a:cs typeface="Times New Roman"/>
              </a:rPr>
              <a:t>exploited</a:t>
            </a:r>
            <a:r>
              <a:rPr sz="1800" dirty="0">
                <a:latin typeface="Times New Roman"/>
                <a:cs typeface="Times New Roman"/>
              </a:rPr>
              <a:t> </a:t>
            </a:r>
            <a:r>
              <a:rPr sz="1800" spc="-5" dirty="0">
                <a:latin typeface="Times New Roman"/>
                <a:cs typeface="Times New Roman"/>
              </a:rPr>
              <a:t>XSS</a:t>
            </a:r>
            <a:r>
              <a:rPr sz="1800" dirty="0">
                <a:latin typeface="Times New Roman"/>
                <a:cs typeface="Times New Roman"/>
              </a:rPr>
              <a:t> </a:t>
            </a:r>
            <a:r>
              <a:rPr sz="1800" spc="-5" dirty="0">
                <a:latin typeface="Times New Roman"/>
                <a:cs typeface="Times New Roman"/>
              </a:rPr>
              <a:t>vulnerability</a:t>
            </a:r>
            <a:r>
              <a:rPr sz="1800" dirty="0">
                <a:latin typeface="Times New Roman"/>
                <a:cs typeface="Times New Roman"/>
              </a:rPr>
              <a:t> </a:t>
            </a:r>
            <a:r>
              <a:rPr sz="1800" spc="-5" dirty="0">
                <a:latin typeface="Times New Roman"/>
                <a:cs typeface="Times New Roman"/>
              </a:rPr>
              <a:t>varies</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lot.</a:t>
            </a:r>
            <a:r>
              <a:rPr sz="1800" dirty="0">
                <a:latin typeface="Times New Roman"/>
                <a:cs typeface="Times New Roman"/>
              </a:rPr>
              <a:t> It ranges</a:t>
            </a:r>
            <a:r>
              <a:rPr sz="1800" spc="-5" dirty="0">
                <a:latin typeface="Times New Roman"/>
                <a:cs typeface="Times New Roman"/>
              </a:rPr>
              <a:t> </a:t>
            </a:r>
            <a:r>
              <a:rPr sz="1800" dirty="0">
                <a:latin typeface="Times New Roman"/>
                <a:cs typeface="Times New Roman"/>
              </a:rPr>
              <a:t>from</a:t>
            </a:r>
            <a:endParaRPr sz="1800">
              <a:latin typeface="Times New Roman"/>
              <a:cs typeface="Times New Roman"/>
            </a:endParaRPr>
          </a:p>
          <a:p>
            <a:pPr marL="755650" indent="-285750">
              <a:lnSpc>
                <a:spcPct val="100000"/>
              </a:lnSpc>
              <a:spcBef>
                <a:spcPts val="45"/>
              </a:spcBef>
              <a:buFont typeface="Arial MT"/>
              <a:buChar char="•"/>
              <a:tabLst>
                <a:tab pos="755015" algn="l"/>
                <a:tab pos="755650" algn="l"/>
              </a:tabLst>
            </a:pPr>
            <a:r>
              <a:rPr sz="1800" spc="-5" dirty="0">
                <a:latin typeface="Times New Roman"/>
                <a:cs typeface="Times New Roman"/>
              </a:rPr>
              <a:t>Redirection</a:t>
            </a:r>
            <a:endParaRPr sz="1800">
              <a:latin typeface="Times New Roman"/>
              <a:cs typeface="Times New Roman"/>
            </a:endParaRPr>
          </a:p>
          <a:p>
            <a:pPr marL="755650" indent="-285750">
              <a:lnSpc>
                <a:spcPts val="2125"/>
              </a:lnSpc>
              <a:spcBef>
                <a:spcPts val="50"/>
              </a:spcBef>
              <a:buFont typeface="Arial MT"/>
              <a:buChar char="•"/>
              <a:tabLst>
                <a:tab pos="755015" algn="l"/>
                <a:tab pos="755650" algn="l"/>
              </a:tabLst>
            </a:pPr>
            <a:r>
              <a:rPr sz="1800" spc="-5" dirty="0">
                <a:latin typeface="Times New Roman"/>
                <a:cs typeface="Times New Roman"/>
              </a:rPr>
              <a:t>Session</a:t>
            </a:r>
            <a:r>
              <a:rPr sz="1800" spc="-25" dirty="0">
                <a:latin typeface="Times New Roman"/>
                <a:cs typeface="Times New Roman"/>
              </a:rPr>
              <a:t> </a:t>
            </a:r>
            <a:r>
              <a:rPr sz="1800" spc="-5" dirty="0">
                <a:latin typeface="Times New Roman"/>
                <a:cs typeface="Times New Roman"/>
              </a:rPr>
              <a:t>Hijacking</a:t>
            </a:r>
            <a:endParaRPr sz="1800">
              <a:latin typeface="Times New Roman"/>
              <a:cs typeface="Times New Roman"/>
            </a:endParaRPr>
          </a:p>
          <a:p>
            <a:pPr marL="755650" indent="-285750">
              <a:lnSpc>
                <a:spcPts val="2125"/>
              </a:lnSpc>
              <a:buFont typeface="Arial MT"/>
              <a:buChar char="•"/>
              <a:tabLst>
                <a:tab pos="755015" algn="l"/>
                <a:tab pos="755650" algn="l"/>
              </a:tabLst>
            </a:pPr>
            <a:r>
              <a:rPr sz="1800" spc="-5" dirty="0">
                <a:latin typeface="Times New Roman"/>
                <a:cs typeface="Times New Roman"/>
              </a:rPr>
              <a:t>Cross</a:t>
            </a:r>
            <a:r>
              <a:rPr sz="1800" spc="-20" dirty="0">
                <a:latin typeface="Times New Roman"/>
                <a:cs typeface="Times New Roman"/>
              </a:rPr>
              <a:t> </a:t>
            </a:r>
            <a:r>
              <a:rPr sz="1800" spc="-5" dirty="0">
                <a:latin typeface="Times New Roman"/>
                <a:cs typeface="Times New Roman"/>
              </a:rPr>
              <a:t>Site</a:t>
            </a:r>
            <a:r>
              <a:rPr sz="1800" spc="-15" dirty="0">
                <a:latin typeface="Times New Roman"/>
                <a:cs typeface="Times New Roman"/>
              </a:rPr>
              <a:t> </a:t>
            </a:r>
            <a:r>
              <a:rPr sz="1800" spc="-5" dirty="0">
                <a:latin typeface="Times New Roman"/>
                <a:cs typeface="Times New Roman"/>
              </a:rPr>
              <a:t>Request</a:t>
            </a:r>
            <a:r>
              <a:rPr sz="1800" spc="-15" dirty="0">
                <a:latin typeface="Times New Roman"/>
                <a:cs typeface="Times New Roman"/>
              </a:rPr>
              <a:t> </a:t>
            </a:r>
            <a:r>
              <a:rPr sz="1800" spc="-5" dirty="0">
                <a:latin typeface="Times New Roman"/>
                <a:cs typeface="Times New Roman"/>
              </a:rPr>
              <a:t>forgery</a:t>
            </a:r>
            <a:endParaRPr sz="1800">
              <a:latin typeface="Times New Roman"/>
              <a:cs typeface="Times New Roman"/>
            </a:endParaRPr>
          </a:p>
          <a:p>
            <a:pPr marL="755650" indent="-285750">
              <a:lnSpc>
                <a:spcPts val="2125"/>
              </a:lnSpc>
              <a:spcBef>
                <a:spcPts val="50"/>
              </a:spcBef>
              <a:buFont typeface="Arial MT"/>
              <a:buChar char="•"/>
              <a:tabLst>
                <a:tab pos="755015" algn="l"/>
                <a:tab pos="755650" algn="l"/>
              </a:tabLst>
            </a:pPr>
            <a:r>
              <a:rPr sz="1800" spc="-5" dirty="0">
                <a:latin typeface="Times New Roman"/>
                <a:cs typeface="Times New Roman"/>
              </a:rPr>
              <a:t>Keylogging</a:t>
            </a:r>
            <a:endParaRPr sz="1800">
              <a:latin typeface="Times New Roman"/>
              <a:cs typeface="Times New Roman"/>
            </a:endParaRPr>
          </a:p>
          <a:p>
            <a:pPr marL="755650" indent="-285750">
              <a:lnSpc>
                <a:spcPts val="2125"/>
              </a:lnSpc>
              <a:buFont typeface="Arial MT"/>
              <a:buChar char="•"/>
              <a:tabLst>
                <a:tab pos="755015" algn="l"/>
                <a:tab pos="755650" algn="l"/>
              </a:tabLst>
            </a:pPr>
            <a:r>
              <a:rPr sz="1800" spc="-5" dirty="0">
                <a:latin typeface="Times New Roman"/>
                <a:cs typeface="Times New Roman"/>
              </a:rPr>
              <a:t>Phishing</a:t>
            </a:r>
            <a:endParaRPr sz="1800">
              <a:latin typeface="Times New Roman"/>
              <a:cs typeface="Times New Roman"/>
            </a:endParaRPr>
          </a:p>
          <a:p>
            <a:pPr>
              <a:lnSpc>
                <a:spcPct val="100000"/>
              </a:lnSpc>
              <a:spcBef>
                <a:spcPts val="45"/>
              </a:spcBef>
            </a:pPr>
            <a:endParaRPr sz="1950">
              <a:latin typeface="Times New Roman"/>
              <a:cs typeface="Times New Roman"/>
            </a:endParaRPr>
          </a:p>
          <a:p>
            <a:pPr marL="12700" marR="96520">
              <a:lnSpc>
                <a:spcPct val="98500"/>
              </a:lnSpc>
            </a:pPr>
            <a:r>
              <a:rPr sz="1800" spc="-5" dirty="0">
                <a:latin typeface="Times New Roman"/>
                <a:cs typeface="Times New Roman"/>
              </a:rPr>
              <a:t>By</a:t>
            </a:r>
            <a:r>
              <a:rPr sz="1800" dirty="0">
                <a:latin typeface="Times New Roman"/>
                <a:cs typeface="Times New Roman"/>
              </a:rPr>
              <a:t> </a:t>
            </a:r>
            <a:r>
              <a:rPr sz="1800" spc="-5" dirty="0">
                <a:latin typeface="Times New Roman"/>
                <a:cs typeface="Times New Roman"/>
              </a:rPr>
              <a:t>exploiting</a:t>
            </a:r>
            <a:r>
              <a:rPr sz="1800" spc="5" dirty="0">
                <a:latin typeface="Times New Roman"/>
                <a:cs typeface="Times New Roman"/>
              </a:rPr>
              <a:t> </a:t>
            </a:r>
            <a:r>
              <a:rPr sz="1800" dirty="0">
                <a:latin typeface="Times New Roman"/>
                <a:cs typeface="Times New Roman"/>
              </a:rPr>
              <a:t>a </a:t>
            </a:r>
            <a:r>
              <a:rPr sz="1800" spc="-5" dirty="0">
                <a:latin typeface="Times New Roman"/>
                <a:cs typeface="Times New Roman"/>
              </a:rPr>
              <a:t>cross-site</a:t>
            </a:r>
            <a:r>
              <a:rPr sz="1800" spc="5" dirty="0">
                <a:latin typeface="Times New Roman"/>
                <a:cs typeface="Times New Roman"/>
              </a:rPr>
              <a:t> </a:t>
            </a:r>
            <a:r>
              <a:rPr sz="1800" spc="-5" dirty="0">
                <a:latin typeface="Times New Roman"/>
                <a:cs typeface="Times New Roman"/>
              </a:rPr>
              <a:t>scripting</a:t>
            </a:r>
            <a:r>
              <a:rPr sz="1800" dirty="0">
                <a:latin typeface="Times New Roman"/>
                <a:cs typeface="Times New Roman"/>
              </a:rPr>
              <a:t> </a:t>
            </a:r>
            <a:r>
              <a:rPr sz="1800" spc="-5" dirty="0">
                <a:latin typeface="Times New Roman"/>
                <a:cs typeface="Times New Roman"/>
              </a:rPr>
              <a:t>vulnerability</a:t>
            </a:r>
            <a:r>
              <a:rPr sz="1800" spc="5" dirty="0">
                <a:latin typeface="Times New Roman"/>
                <a:cs typeface="Times New Roman"/>
              </a:rPr>
              <a:t> </a:t>
            </a:r>
            <a:r>
              <a:rPr sz="1800" dirty="0">
                <a:latin typeface="Times New Roman"/>
                <a:cs typeface="Times New Roman"/>
              </a:rPr>
              <a:t>an </a:t>
            </a:r>
            <a:r>
              <a:rPr sz="1800" spc="-5" dirty="0">
                <a:latin typeface="Times New Roman"/>
                <a:cs typeface="Times New Roman"/>
              </a:rPr>
              <a:t>attacker</a:t>
            </a:r>
            <a:r>
              <a:rPr sz="1800" spc="5" dirty="0">
                <a:latin typeface="Times New Roman"/>
                <a:cs typeface="Times New Roman"/>
              </a:rPr>
              <a:t> </a:t>
            </a:r>
            <a:r>
              <a:rPr sz="1800" dirty="0">
                <a:latin typeface="Times New Roman"/>
                <a:cs typeface="Times New Roman"/>
              </a:rPr>
              <a:t>can </a:t>
            </a:r>
            <a:r>
              <a:rPr sz="1800" spc="5" dirty="0">
                <a:latin typeface="Times New Roman"/>
                <a:cs typeface="Times New Roman"/>
              </a:rPr>
              <a:t> </a:t>
            </a:r>
            <a:r>
              <a:rPr sz="1800" spc="-5" dirty="0">
                <a:latin typeface="Times New Roman"/>
                <a:cs typeface="Times New Roman"/>
              </a:rPr>
              <a:t>impersonate</a:t>
            </a:r>
            <a:r>
              <a:rPr sz="1800" dirty="0">
                <a:latin typeface="Times New Roman"/>
                <a:cs typeface="Times New Roman"/>
              </a:rPr>
              <a:t> </a:t>
            </a: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victim</a:t>
            </a:r>
            <a:r>
              <a:rPr sz="1800" dirty="0">
                <a:latin typeface="Times New Roman"/>
                <a:cs typeface="Times New Roman"/>
              </a:rPr>
              <a:t> and </a:t>
            </a:r>
            <a:r>
              <a:rPr sz="1800" spc="-5" dirty="0">
                <a:latin typeface="Times New Roman"/>
                <a:cs typeface="Times New Roman"/>
              </a:rPr>
              <a:t>take</a:t>
            </a:r>
            <a:r>
              <a:rPr sz="1800" spc="5" dirty="0">
                <a:latin typeface="Times New Roman"/>
                <a:cs typeface="Times New Roman"/>
              </a:rPr>
              <a:t> </a:t>
            </a:r>
            <a:r>
              <a:rPr sz="1800" dirty="0">
                <a:latin typeface="Times New Roman"/>
                <a:cs typeface="Times New Roman"/>
              </a:rPr>
              <a:t>over </a:t>
            </a:r>
            <a:r>
              <a:rPr sz="1800" spc="-5" dirty="0">
                <a:latin typeface="Times New Roman"/>
                <a:cs typeface="Times New Roman"/>
              </a:rPr>
              <a:t>the</a:t>
            </a:r>
            <a:r>
              <a:rPr sz="1800" spc="5" dirty="0">
                <a:latin typeface="Times New Roman"/>
                <a:cs typeface="Times New Roman"/>
              </a:rPr>
              <a:t> </a:t>
            </a:r>
            <a:r>
              <a:rPr sz="1800" spc="-5" dirty="0">
                <a:latin typeface="Times New Roman"/>
                <a:cs typeface="Times New Roman"/>
              </a:rPr>
              <a:t>account.</a:t>
            </a:r>
            <a:r>
              <a:rPr sz="1800" dirty="0">
                <a:latin typeface="Times New Roman"/>
                <a:cs typeface="Times New Roman"/>
              </a:rPr>
              <a:t> If</a:t>
            </a:r>
            <a:r>
              <a:rPr sz="1800" spc="5" dirty="0">
                <a:latin typeface="Times New Roman"/>
                <a:cs typeface="Times New Roman"/>
              </a:rPr>
              <a:t> </a:t>
            </a: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victim</a:t>
            </a:r>
            <a:r>
              <a:rPr sz="1800" dirty="0">
                <a:latin typeface="Times New Roman"/>
                <a:cs typeface="Times New Roman"/>
              </a:rPr>
              <a:t> has </a:t>
            </a:r>
            <a:r>
              <a:rPr sz="1800" spc="5" dirty="0">
                <a:latin typeface="Times New Roman"/>
                <a:cs typeface="Times New Roman"/>
              </a:rPr>
              <a:t> </a:t>
            </a:r>
            <a:r>
              <a:rPr sz="1800" spc="-5" dirty="0">
                <a:latin typeface="Times New Roman"/>
                <a:cs typeface="Times New Roman"/>
              </a:rPr>
              <a:t>administrative</a:t>
            </a:r>
            <a:r>
              <a:rPr sz="1800" spc="5" dirty="0">
                <a:latin typeface="Times New Roman"/>
                <a:cs typeface="Times New Roman"/>
              </a:rPr>
              <a:t> </a:t>
            </a:r>
            <a:r>
              <a:rPr sz="1800" spc="-5" dirty="0">
                <a:latin typeface="Times New Roman"/>
                <a:cs typeface="Times New Roman"/>
              </a:rPr>
              <a:t>rights</a:t>
            </a:r>
            <a:r>
              <a:rPr sz="1800" dirty="0">
                <a:latin typeface="Times New Roman"/>
                <a:cs typeface="Times New Roman"/>
              </a:rPr>
              <a:t> </a:t>
            </a:r>
            <a:r>
              <a:rPr sz="1800" spc="-5" dirty="0">
                <a:latin typeface="Times New Roman"/>
                <a:cs typeface="Times New Roman"/>
              </a:rPr>
              <a:t>it</a:t>
            </a:r>
            <a:r>
              <a:rPr sz="1800" dirty="0">
                <a:latin typeface="Times New Roman"/>
                <a:cs typeface="Times New Roman"/>
              </a:rPr>
              <a:t> </a:t>
            </a:r>
            <a:r>
              <a:rPr sz="1800" spc="-5" dirty="0">
                <a:latin typeface="Times New Roman"/>
                <a:cs typeface="Times New Roman"/>
              </a:rPr>
              <a:t>might</a:t>
            </a:r>
            <a:r>
              <a:rPr sz="1800" dirty="0">
                <a:latin typeface="Times New Roman"/>
                <a:cs typeface="Times New Roman"/>
              </a:rPr>
              <a:t> even</a:t>
            </a:r>
            <a:r>
              <a:rPr sz="1800" spc="5" dirty="0">
                <a:latin typeface="Times New Roman"/>
                <a:cs typeface="Times New Roman"/>
              </a:rPr>
              <a:t> </a:t>
            </a:r>
            <a:r>
              <a:rPr sz="1800" spc="-5" dirty="0">
                <a:latin typeface="Times New Roman"/>
                <a:cs typeface="Times New Roman"/>
              </a:rPr>
              <a:t>lead</a:t>
            </a:r>
            <a:r>
              <a:rPr sz="1800" spc="5" dirty="0">
                <a:latin typeface="Times New Roman"/>
                <a:cs typeface="Times New Roman"/>
              </a:rPr>
              <a:t> </a:t>
            </a:r>
            <a:r>
              <a:rPr sz="1800" spc="-5" dirty="0">
                <a:latin typeface="Times New Roman"/>
                <a:cs typeface="Times New Roman"/>
              </a:rPr>
              <a:t>to</a:t>
            </a:r>
            <a:r>
              <a:rPr sz="1800" spc="10" dirty="0">
                <a:latin typeface="Times New Roman"/>
                <a:cs typeface="Times New Roman"/>
              </a:rPr>
              <a:t> </a:t>
            </a:r>
            <a:r>
              <a:rPr sz="1800" dirty="0">
                <a:latin typeface="Times New Roman"/>
                <a:cs typeface="Times New Roman"/>
              </a:rPr>
              <a:t>code</a:t>
            </a:r>
            <a:r>
              <a:rPr sz="1800" spc="5" dirty="0">
                <a:latin typeface="Times New Roman"/>
                <a:cs typeface="Times New Roman"/>
              </a:rPr>
              <a:t> </a:t>
            </a:r>
            <a:r>
              <a:rPr sz="1800" spc="-5" dirty="0">
                <a:latin typeface="Times New Roman"/>
                <a:cs typeface="Times New Roman"/>
              </a:rPr>
              <a:t>execution</a:t>
            </a:r>
            <a:r>
              <a:rPr sz="1800" spc="5"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spc="-5" dirty="0">
                <a:latin typeface="Times New Roman"/>
                <a:cs typeface="Times New Roman"/>
              </a:rPr>
              <a:t>the</a:t>
            </a:r>
            <a:r>
              <a:rPr sz="1800" spc="5" dirty="0">
                <a:latin typeface="Times New Roman"/>
                <a:cs typeface="Times New Roman"/>
              </a:rPr>
              <a:t> </a:t>
            </a:r>
            <a:r>
              <a:rPr sz="1800" spc="-15" dirty="0">
                <a:latin typeface="Times New Roman"/>
                <a:cs typeface="Times New Roman"/>
              </a:rPr>
              <a:t>server, </a:t>
            </a:r>
            <a:r>
              <a:rPr sz="1800" spc="-434" dirty="0">
                <a:latin typeface="Times New Roman"/>
                <a:cs typeface="Times New Roman"/>
              </a:rPr>
              <a:t> </a:t>
            </a:r>
            <a:r>
              <a:rPr sz="1800" spc="-5" dirty="0">
                <a:latin typeface="Times New Roman"/>
                <a:cs typeface="Times New Roman"/>
              </a:rPr>
              <a:t>depending</a:t>
            </a:r>
            <a:r>
              <a:rPr sz="1800" dirty="0">
                <a:latin typeface="Times New Roman"/>
                <a:cs typeface="Times New Roman"/>
              </a:rPr>
              <a:t> on </a:t>
            </a: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application</a:t>
            </a:r>
            <a:r>
              <a:rPr sz="1800" spc="5" dirty="0">
                <a:latin typeface="Times New Roman"/>
                <a:cs typeface="Times New Roman"/>
              </a:rPr>
              <a:t> </a:t>
            </a:r>
            <a:r>
              <a:rPr sz="1800" dirty="0">
                <a:latin typeface="Times New Roman"/>
                <a:cs typeface="Times New Roman"/>
              </a:rPr>
              <a:t>and </a:t>
            </a: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privileges</a:t>
            </a:r>
            <a:r>
              <a:rPr sz="1800" dirty="0">
                <a:latin typeface="Times New Roman"/>
                <a:cs typeface="Times New Roman"/>
              </a:rPr>
              <a:t> of </a:t>
            </a:r>
            <a:r>
              <a:rPr sz="1800" spc="-5" dirty="0">
                <a:latin typeface="Times New Roman"/>
                <a:cs typeface="Times New Roman"/>
              </a:rPr>
              <a:t>the</a:t>
            </a:r>
            <a:r>
              <a:rPr sz="1800" dirty="0">
                <a:latin typeface="Times New Roman"/>
                <a:cs typeface="Times New Roman"/>
              </a:rPr>
              <a:t> account</a:t>
            </a:r>
            <a:endParaRPr sz="1800">
              <a:latin typeface="Times New Roman"/>
              <a:cs typeface="Times New Roman"/>
            </a:endParaRPr>
          </a:p>
        </p:txBody>
      </p:sp>
      <p:sp>
        <p:nvSpPr>
          <p:cNvPr id="7" name="Title 6">
            <a:extLst>
              <a:ext uri="{FF2B5EF4-FFF2-40B4-BE49-F238E27FC236}">
                <a16:creationId xmlns:a16="http://schemas.microsoft.com/office/drawing/2014/main" id="{4711F565-04FF-CF7D-6875-10ABB6C8BCCE}"/>
              </a:ext>
            </a:extLst>
          </p:cNvPr>
          <p:cNvSpPr>
            <a:spLocks noGrp="1"/>
          </p:cNvSpPr>
          <p:nvPr>
            <p:ph type="title"/>
          </p:nvPr>
        </p:nvSpPr>
        <p:spPr/>
        <p:txBody>
          <a:bodyPr/>
          <a:lstStyle/>
          <a:p>
            <a:r>
              <a:rPr lang="en-US" dirty="0"/>
              <a:t>IMPACT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6639" y="2447035"/>
            <a:ext cx="6521450" cy="3401060"/>
          </a:xfrm>
          <a:prstGeom prst="rect">
            <a:avLst/>
          </a:prstGeom>
        </p:spPr>
        <p:txBody>
          <a:bodyPr vert="horz" wrap="square" lIns="0" tIns="12700" rIns="0" bIns="0" rtlCol="0">
            <a:spAutoFit/>
          </a:bodyPr>
          <a:lstStyle/>
          <a:p>
            <a:pPr marL="25400">
              <a:lnSpc>
                <a:spcPct val="100000"/>
              </a:lnSpc>
              <a:spcBef>
                <a:spcPts val="100"/>
              </a:spcBef>
            </a:pPr>
            <a:r>
              <a:rPr sz="1800" spc="-5" dirty="0">
                <a:latin typeface="Times New Roman"/>
                <a:cs typeface="Times New Roman"/>
              </a:rPr>
              <a:t>Cross-site</a:t>
            </a:r>
            <a:r>
              <a:rPr sz="1800" spc="5" dirty="0">
                <a:latin typeface="Times New Roman"/>
                <a:cs typeface="Times New Roman"/>
              </a:rPr>
              <a:t> </a:t>
            </a:r>
            <a:r>
              <a:rPr sz="1800" spc="-5" dirty="0">
                <a:latin typeface="Times New Roman"/>
                <a:cs typeface="Times New Roman"/>
              </a:rPr>
              <a:t>Scripting</a:t>
            </a:r>
            <a:r>
              <a:rPr sz="1800" spc="5" dirty="0">
                <a:latin typeface="Times New Roman"/>
                <a:cs typeface="Times New Roman"/>
              </a:rPr>
              <a:t> </a:t>
            </a:r>
            <a:r>
              <a:rPr sz="1800" spc="-5" dirty="0">
                <a:latin typeface="Times New Roman"/>
                <a:cs typeface="Times New Roman"/>
              </a:rPr>
              <a:t>vulnerabilities</a:t>
            </a:r>
            <a:r>
              <a:rPr sz="1800" dirty="0">
                <a:latin typeface="Times New Roman"/>
                <a:cs typeface="Times New Roman"/>
              </a:rPr>
              <a:t> can</a:t>
            </a:r>
            <a:r>
              <a:rPr sz="1800" spc="5"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spc="-5" dirty="0">
                <a:latin typeface="Times New Roman"/>
                <a:cs typeface="Times New Roman"/>
              </a:rPr>
              <a:t>identified</a:t>
            </a:r>
            <a:r>
              <a:rPr sz="1800" spc="5" dirty="0">
                <a:latin typeface="Times New Roman"/>
                <a:cs typeface="Times New Roman"/>
              </a:rPr>
              <a:t> </a:t>
            </a:r>
            <a:r>
              <a:rPr sz="1800" spc="-5" dirty="0">
                <a:latin typeface="Times New Roman"/>
                <a:cs typeface="Times New Roman"/>
              </a:rPr>
              <a:t>in</a:t>
            </a:r>
            <a:r>
              <a:rPr sz="1800" spc="5" dirty="0">
                <a:latin typeface="Times New Roman"/>
                <a:cs typeface="Times New Roman"/>
              </a:rPr>
              <a:t> </a:t>
            </a:r>
            <a:r>
              <a:rPr sz="1800" dirty="0">
                <a:latin typeface="Times New Roman"/>
                <a:cs typeface="Times New Roman"/>
              </a:rPr>
              <a:t>2</a:t>
            </a:r>
            <a:r>
              <a:rPr sz="1800" spc="5" dirty="0">
                <a:latin typeface="Times New Roman"/>
                <a:cs typeface="Times New Roman"/>
              </a:rPr>
              <a:t> </a:t>
            </a:r>
            <a:r>
              <a:rPr sz="1800" dirty="0">
                <a:latin typeface="Times New Roman"/>
                <a:cs typeface="Times New Roman"/>
              </a:rPr>
              <a:t>ways </a:t>
            </a:r>
            <a:r>
              <a:rPr sz="1800" spc="-5" dirty="0">
                <a:latin typeface="Times New Roman"/>
                <a:cs typeface="Times New Roman"/>
              </a:rPr>
              <a:t>namely;</a:t>
            </a:r>
            <a:endParaRPr sz="1800">
              <a:latin typeface="Times New Roman"/>
              <a:cs typeface="Times New Roman"/>
            </a:endParaRPr>
          </a:p>
          <a:p>
            <a:pPr marL="768350" indent="-285750">
              <a:lnSpc>
                <a:spcPct val="100000"/>
              </a:lnSpc>
              <a:spcBef>
                <a:spcPts val="45"/>
              </a:spcBef>
              <a:buFont typeface="Arial MT"/>
              <a:buChar char="•"/>
              <a:tabLst>
                <a:tab pos="767715" algn="l"/>
                <a:tab pos="768350" algn="l"/>
              </a:tabLst>
            </a:pPr>
            <a:r>
              <a:rPr sz="1800" spc="-5" dirty="0">
                <a:latin typeface="Times New Roman"/>
                <a:cs typeface="Times New Roman"/>
              </a:rPr>
              <a:t>Static</a:t>
            </a:r>
            <a:r>
              <a:rPr sz="1800" spc="-105" dirty="0">
                <a:latin typeface="Times New Roman"/>
                <a:cs typeface="Times New Roman"/>
              </a:rPr>
              <a:t> </a:t>
            </a:r>
            <a:r>
              <a:rPr sz="1800" spc="-5" dirty="0">
                <a:latin typeface="Times New Roman"/>
                <a:cs typeface="Times New Roman"/>
              </a:rPr>
              <a:t>Analysis (Source</a:t>
            </a:r>
            <a:r>
              <a:rPr sz="1800" dirty="0">
                <a:latin typeface="Times New Roman"/>
                <a:cs typeface="Times New Roman"/>
              </a:rPr>
              <a:t> code </a:t>
            </a:r>
            <a:r>
              <a:rPr sz="1800" spc="-5" dirty="0">
                <a:latin typeface="Times New Roman"/>
                <a:cs typeface="Times New Roman"/>
              </a:rPr>
              <a:t>review)</a:t>
            </a:r>
            <a:endParaRPr sz="1800">
              <a:latin typeface="Times New Roman"/>
              <a:cs typeface="Times New Roman"/>
            </a:endParaRPr>
          </a:p>
          <a:p>
            <a:pPr marL="768350" indent="-285750">
              <a:lnSpc>
                <a:spcPct val="100000"/>
              </a:lnSpc>
              <a:spcBef>
                <a:spcPts val="50"/>
              </a:spcBef>
              <a:buFont typeface="Arial MT"/>
              <a:buChar char="•"/>
              <a:tabLst>
                <a:tab pos="767715" algn="l"/>
                <a:tab pos="768350" algn="l"/>
              </a:tabLst>
            </a:pPr>
            <a:r>
              <a:rPr sz="1800" spc="-5" dirty="0">
                <a:latin typeface="Times New Roman"/>
                <a:cs typeface="Times New Roman"/>
              </a:rPr>
              <a:t>Dynamic analysis</a:t>
            </a:r>
            <a:r>
              <a:rPr sz="1800" spc="-10" dirty="0">
                <a:latin typeface="Times New Roman"/>
                <a:cs typeface="Times New Roman"/>
              </a:rPr>
              <a:t> </a:t>
            </a:r>
            <a:r>
              <a:rPr sz="1800" spc="-5" dirty="0">
                <a:latin typeface="Times New Roman"/>
                <a:cs typeface="Times New Roman"/>
              </a:rPr>
              <a:t>(Fuzzing)</a:t>
            </a:r>
            <a:endParaRPr sz="1800">
              <a:latin typeface="Times New Roman"/>
              <a:cs typeface="Times New Roman"/>
            </a:endParaRPr>
          </a:p>
          <a:p>
            <a:pPr>
              <a:lnSpc>
                <a:spcPct val="100000"/>
              </a:lnSpc>
              <a:spcBef>
                <a:spcPts val="5"/>
              </a:spcBef>
              <a:buChar char="•"/>
            </a:pPr>
            <a:endParaRPr sz="2500">
              <a:latin typeface="Times New Roman"/>
              <a:cs typeface="Times New Roman"/>
            </a:endParaRPr>
          </a:p>
          <a:p>
            <a:pPr marL="12700">
              <a:lnSpc>
                <a:spcPct val="100000"/>
              </a:lnSpc>
            </a:pPr>
            <a:r>
              <a:rPr sz="1800" b="1" spc="-5" dirty="0">
                <a:latin typeface="Times New Roman"/>
                <a:cs typeface="Times New Roman"/>
              </a:rPr>
              <a:t>S</a:t>
            </a:r>
            <a:r>
              <a:rPr sz="1800" b="1" dirty="0">
                <a:latin typeface="Times New Roman"/>
                <a:cs typeface="Times New Roman"/>
              </a:rPr>
              <a:t>tat</a:t>
            </a:r>
            <a:r>
              <a:rPr sz="1800" b="1" spc="-5" dirty="0">
                <a:latin typeface="Times New Roman"/>
                <a:cs typeface="Times New Roman"/>
              </a:rPr>
              <a:t>i</a:t>
            </a:r>
            <a:r>
              <a:rPr sz="1800" b="1" dirty="0">
                <a:latin typeface="Times New Roman"/>
                <a:cs typeface="Times New Roman"/>
              </a:rPr>
              <a:t>c</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a:t>
            </a:r>
            <a:r>
              <a:rPr sz="1800" b="1" dirty="0">
                <a:latin typeface="Times New Roman"/>
                <a:cs typeface="Times New Roman"/>
              </a:rPr>
              <a:t>a</a:t>
            </a:r>
            <a:r>
              <a:rPr sz="1800" b="1" spc="-5" dirty="0">
                <a:latin typeface="Times New Roman"/>
                <a:cs typeface="Times New Roman"/>
              </a:rPr>
              <a:t>l</a:t>
            </a:r>
            <a:r>
              <a:rPr sz="1800" b="1" dirty="0">
                <a:latin typeface="Times New Roman"/>
                <a:cs typeface="Times New Roman"/>
              </a:rPr>
              <a:t>y</a:t>
            </a:r>
            <a:r>
              <a:rPr sz="1800" b="1" spc="-5" dirty="0">
                <a:latin typeface="Times New Roman"/>
                <a:cs typeface="Times New Roman"/>
              </a:rPr>
              <a:t>si</a:t>
            </a:r>
            <a:r>
              <a:rPr sz="1800" b="1" dirty="0">
                <a:latin typeface="Times New Roman"/>
                <a:cs typeface="Times New Roman"/>
              </a:rPr>
              <a:t>s</a:t>
            </a:r>
            <a:r>
              <a:rPr sz="1800" b="1" spc="-35" dirty="0">
                <a:latin typeface="Times New Roman"/>
                <a:cs typeface="Times New Roman"/>
              </a:rPr>
              <a:t> </a:t>
            </a:r>
            <a:r>
              <a:rPr sz="1800" b="1" spc="-170" dirty="0">
                <a:latin typeface="Times New Roman"/>
                <a:cs typeface="Times New Roman"/>
              </a:rPr>
              <a:t>T</a:t>
            </a:r>
            <a:r>
              <a:rPr sz="1800" b="1" dirty="0">
                <a:latin typeface="Times New Roman"/>
                <a:cs typeface="Times New Roman"/>
              </a:rPr>
              <a:t>oo</a:t>
            </a:r>
            <a:r>
              <a:rPr sz="1800" b="1" spc="-5" dirty="0">
                <a:latin typeface="Times New Roman"/>
                <a:cs typeface="Times New Roman"/>
              </a:rPr>
              <a:t>l</a:t>
            </a:r>
            <a:r>
              <a:rPr sz="1800" b="1" dirty="0">
                <a:latin typeface="Times New Roman"/>
                <a:cs typeface="Times New Roman"/>
              </a:rPr>
              <a:t>s</a:t>
            </a:r>
            <a:endParaRPr sz="1800">
              <a:latin typeface="Times New Roman"/>
              <a:cs typeface="Times New Roman"/>
            </a:endParaRPr>
          </a:p>
          <a:p>
            <a:pPr marL="755650" indent="-285750">
              <a:lnSpc>
                <a:spcPts val="1910"/>
              </a:lnSpc>
              <a:spcBef>
                <a:spcPts val="55"/>
              </a:spcBef>
              <a:buFont typeface="Arial MT"/>
              <a:buChar char="•"/>
              <a:tabLst>
                <a:tab pos="755015" algn="l"/>
                <a:tab pos="755650" algn="l"/>
              </a:tabLst>
            </a:pPr>
            <a:r>
              <a:rPr sz="1600" spc="-10" dirty="0">
                <a:latin typeface="Times New Roman"/>
                <a:cs typeface="Times New Roman"/>
              </a:rPr>
              <a:t>O</a:t>
            </a:r>
            <a:r>
              <a:rPr sz="1600" spc="-180" dirty="0">
                <a:latin typeface="Times New Roman"/>
                <a:cs typeface="Times New Roman"/>
              </a:rPr>
              <a:t>W</a:t>
            </a:r>
            <a:r>
              <a:rPr sz="1600" spc="-10" dirty="0">
                <a:latin typeface="Times New Roman"/>
                <a:cs typeface="Times New Roman"/>
              </a:rPr>
              <a:t>A</a:t>
            </a:r>
            <a:r>
              <a:rPr sz="1600" spc="-5" dirty="0">
                <a:latin typeface="Times New Roman"/>
                <a:cs typeface="Times New Roman"/>
              </a:rPr>
              <a:t>S</a:t>
            </a:r>
            <a:r>
              <a:rPr sz="1600" dirty="0">
                <a:latin typeface="Times New Roman"/>
                <a:cs typeface="Times New Roman"/>
              </a:rPr>
              <a:t>P</a:t>
            </a:r>
            <a:r>
              <a:rPr sz="1600" spc="-95" dirty="0">
                <a:latin typeface="Times New Roman"/>
                <a:cs typeface="Times New Roman"/>
              </a:rPr>
              <a:t> </a:t>
            </a:r>
            <a:r>
              <a:rPr sz="1600" spc="-175" dirty="0">
                <a:latin typeface="Times New Roman"/>
                <a:cs typeface="Times New Roman"/>
              </a:rPr>
              <a:t>W</a:t>
            </a:r>
            <a:r>
              <a:rPr sz="1600" spc="-10" dirty="0">
                <a:latin typeface="Times New Roman"/>
                <a:cs typeface="Times New Roman"/>
              </a:rPr>
              <a:t>A</a:t>
            </a:r>
            <a:r>
              <a:rPr sz="1600" dirty="0">
                <a:latin typeface="Times New Roman"/>
                <a:cs typeface="Times New Roman"/>
              </a:rPr>
              <a:t>P</a:t>
            </a:r>
            <a:r>
              <a:rPr sz="1600" spc="-65" dirty="0">
                <a:latin typeface="Times New Roman"/>
                <a:cs typeface="Times New Roman"/>
              </a:rPr>
              <a:t> </a:t>
            </a:r>
            <a:r>
              <a:rPr sz="1600" dirty="0">
                <a:latin typeface="Times New Roman"/>
                <a:cs typeface="Times New Roman"/>
              </a:rPr>
              <a:t>-</a:t>
            </a:r>
            <a:r>
              <a:rPr sz="1600" spc="-25" dirty="0">
                <a:latin typeface="Times New Roman"/>
                <a:cs typeface="Times New Roman"/>
              </a:rPr>
              <a:t> </a:t>
            </a:r>
            <a:r>
              <a:rPr sz="1600" spc="-130" dirty="0">
                <a:latin typeface="Times New Roman"/>
                <a:cs typeface="Times New Roman"/>
              </a:rPr>
              <a:t>W</a:t>
            </a:r>
            <a:r>
              <a:rPr sz="1600" dirty="0">
                <a:latin typeface="Times New Roman"/>
                <a:cs typeface="Times New Roman"/>
              </a:rPr>
              <a:t>eb</a:t>
            </a:r>
            <a:r>
              <a:rPr sz="1600" spc="-90" dirty="0">
                <a:latin typeface="Times New Roman"/>
                <a:cs typeface="Times New Roman"/>
              </a:rPr>
              <a:t> </a:t>
            </a:r>
            <a:r>
              <a:rPr sz="1600" spc="-10" dirty="0">
                <a:latin typeface="Times New Roman"/>
                <a:cs typeface="Times New Roman"/>
              </a:rPr>
              <a:t>A</a:t>
            </a:r>
            <a:r>
              <a:rPr sz="1600" dirty="0">
                <a:latin typeface="Times New Roman"/>
                <a:cs typeface="Times New Roman"/>
              </a:rPr>
              <a:t>pp</a:t>
            </a:r>
            <a:r>
              <a:rPr sz="1600" spc="5" dirty="0">
                <a:latin typeface="Times New Roman"/>
                <a:cs typeface="Times New Roman"/>
              </a:rPr>
              <a:t>li</a:t>
            </a:r>
            <a:r>
              <a:rPr sz="1600" dirty="0">
                <a:latin typeface="Times New Roman"/>
                <a:cs typeface="Times New Roman"/>
              </a:rPr>
              <a:t>ca</a:t>
            </a:r>
            <a:r>
              <a:rPr sz="1600" spc="5" dirty="0">
                <a:latin typeface="Times New Roman"/>
                <a:cs typeface="Times New Roman"/>
              </a:rPr>
              <a:t>ti</a:t>
            </a:r>
            <a:r>
              <a:rPr sz="1600" dirty="0">
                <a:latin typeface="Times New Roman"/>
                <a:cs typeface="Times New Roman"/>
              </a:rPr>
              <a:t>on </a:t>
            </a:r>
            <a:r>
              <a:rPr sz="1600" spc="-5" dirty="0">
                <a:latin typeface="Times New Roman"/>
                <a:cs typeface="Times New Roman"/>
              </a:rPr>
              <a:t>P</a:t>
            </a:r>
            <a:r>
              <a:rPr sz="1600" dirty="0">
                <a:latin typeface="Times New Roman"/>
                <a:cs typeface="Times New Roman"/>
              </a:rPr>
              <a:t>ro</a:t>
            </a:r>
            <a:r>
              <a:rPr sz="1600" spc="5" dirty="0">
                <a:latin typeface="Times New Roman"/>
                <a:cs typeface="Times New Roman"/>
              </a:rPr>
              <a:t>t</a:t>
            </a:r>
            <a:r>
              <a:rPr sz="1600" dirty="0">
                <a:latin typeface="Times New Roman"/>
                <a:cs typeface="Times New Roman"/>
              </a:rPr>
              <a:t>ec</a:t>
            </a:r>
            <a:r>
              <a:rPr sz="1600" spc="5" dirty="0">
                <a:latin typeface="Times New Roman"/>
                <a:cs typeface="Times New Roman"/>
              </a:rPr>
              <a:t>ti</a:t>
            </a:r>
            <a:r>
              <a:rPr sz="1600" dirty="0">
                <a:latin typeface="Times New Roman"/>
                <a:cs typeface="Times New Roman"/>
              </a:rPr>
              <a:t>on </a:t>
            </a:r>
            <a:r>
              <a:rPr sz="1600" spc="-5" dirty="0">
                <a:latin typeface="Times New Roman"/>
                <a:cs typeface="Times New Roman"/>
              </a:rPr>
              <a:t>P</a:t>
            </a:r>
            <a:r>
              <a:rPr sz="1600" dirty="0">
                <a:latin typeface="Times New Roman"/>
                <a:cs typeface="Times New Roman"/>
              </a:rPr>
              <a:t>ro</a:t>
            </a:r>
            <a:r>
              <a:rPr sz="1600" spc="5" dirty="0">
                <a:latin typeface="Times New Roman"/>
                <a:cs typeface="Times New Roman"/>
              </a:rPr>
              <a:t>j</a:t>
            </a:r>
            <a:r>
              <a:rPr sz="1600" dirty="0">
                <a:latin typeface="Times New Roman"/>
                <a:cs typeface="Times New Roman"/>
              </a:rPr>
              <a:t>ect</a:t>
            </a:r>
            <a:endParaRPr sz="1600">
              <a:latin typeface="Times New Roman"/>
              <a:cs typeface="Times New Roman"/>
            </a:endParaRPr>
          </a:p>
          <a:p>
            <a:pPr marL="755650" indent="-285750">
              <a:lnSpc>
                <a:spcPts val="1895"/>
              </a:lnSpc>
              <a:buFont typeface="Arial MT"/>
              <a:buChar char="•"/>
              <a:tabLst>
                <a:tab pos="755015" algn="l"/>
                <a:tab pos="755650" algn="l"/>
              </a:tabLst>
            </a:pPr>
            <a:r>
              <a:rPr sz="1600" spc="-5" dirty="0">
                <a:latin typeface="Times New Roman"/>
                <a:cs typeface="Times New Roman"/>
              </a:rPr>
              <a:t>R</a:t>
            </a:r>
            <a:r>
              <a:rPr sz="1600" spc="5" dirty="0">
                <a:latin typeface="Times New Roman"/>
                <a:cs typeface="Times New Roman"/>
              </a:rPr>
              <a:t>I</a:t>
            </a:r>
            <a:r>
              <a:rPr sz="1600" spc="-5" dirty="0">
                <a:latin typeface="Times New Roman"/>
                <a:cs typeface="Times New Roman"/>
              </a:rPr>
              <a:t>P</a:t>
            </a:r>
            <a:r>
              <a:rPr sz="1600" dirty="0">
                <a:latin typeface="Times New Roman"/>
                <a:cs typeface="Times New Roman"/>
              </a:rPr>
              <a:t>S</a:t>
            </a:r>
            <a:r>
              <a:rPr sz="1600" spc="-5" dirty="0">
                <a:latin typeface="Times New Roman"/>
                <a:cs typeface="Times New Roman"/>
              </a:rPr>
              <a:t> </a:t>
            </a:r>
            <a:r>
              <a:rPr sz="1600" dirty="0">
                <a:latin typeface="Times New Roman"/>
                <a:cs typeface="Times New Roman"/>
              </a:rPr>
              <a:t>-</a:t>
            </a:r>
            <a:r>
              <a:rPr sz="1600" spc="-85" dirty="0">
                <a:latin typeface="Times New Roman"/>
                <a:cs typeface="Times New Roman"/>
              </a:rPr>
              <a:t> </a:t>
            </a:r>
            <a:r>
              <a:rPr sz="1600" dirty="0">
                <a:latin typeface="Times New Roman"/>
                <a:cs typeface="Times New Roman"/>
              </a:rPr>
              <a:t>A</a:t>
            </a:r>
            <a:r>
              <a:rPr sz="1600" spc="-95" dirty="0">
                <a:latin typeface="Times New Roman"/>
                <a:cs typeface="Times New Roman"/>
              </a:rPr>
              <a:t> </a:t>
            </a:r>
            <a:r>
              <a:rPr sz="1600" dirty="0">
                <a:latin typeface="Times New Roman"/>
                <a:cs typeface="Times New Roman"/>
              </a:rPr>
              <a:t>s</a:t>
            </a:r>
            <a:r>
              <a:rPr sz="1600" spc="5" dirty="0">
                <a:latin typeface="Times New Roman"/>
                <a:cs typeface="Times New Roman"/>
              </a:rPr>
              <a:t>t</a:t>
            </a:r>
            <a:r>
              <a:rPr sz="1600" dirty="0">
                <a:latin typeface="Times New Roman"/>
                <a:cs typeface="Times New Roman"/>
              </a:rPr>
              <a:t>a</a:t>
            </a:r>
            <a:r>
              <a:rPr sz="1600" spc="5" dirty="0">
                <a:latin typeface="Times New Roman"/>
                <a:cs typeface="Times New Roman"/>
              </a:rPr>
              <a:t>ti</a:t>
            </a:r>
            <a:r>
              <a:rPr sz="1600" dirty="0">
                <a:latin typeface="Times New Roman"/>
                <a:cs typeface="Times New Roman"/>
              </a:rPr>
              <a:t>c source code ana</a:t>
            </a:r>
            <a:r>
              <a:rPr sz="1600" spc="5" dirty="0">
                <a:latin typeface="Times New Roman"/>
                <a:cs typeface="Times New Roman"/>
              </a:rPr>
              <a:t>l</a:t>
            </a:r>
            <a:r>
              <a:rPr sz="1600" dirty="0">
                <a:latin typeface="Times New Roman"/>
                <a:cs typeface="Times New Roman"/>
              </a:rPr>
              <a:t>yser</a:t>
            </a:r>
            <a:endParaRPr sz="1600">
              <a:latin typeface="Times New Roman"/>
              <a:cs typeface="Times New Roman"/>
            </a:endParaRPr>
          </a:p>
          <a:p>
            <a:pPr marL="755650" indent="-285750">
              <a:lnSpc>
                <a:spcPts val="1910"/>
              </a:lnSpc>
              <a:buFont typeface="Arial MT"/>
              <a:buChar char="•"/>
              <a:tabLst>
                <a:tab pos="755015" algn="l"/>
                <a:tab pos="755650" algn="l"/>
              </a:tabLst>
            </a:pPr>
            <a:r>
              <a:rPr sz="1600" spc="-5" dirty="0">
                <a:latin typeface="Times New Roman"/>
                <a:cs typeface="Times New Roman"/>
              </a:rPr>
              <a:t>Codacy:</a:t>
            </a:r>
            <a:r>
              <a:rPr sz="1600" spc="-90" dirty="0">
                <a:latin typeface="Times New Roman"/>
                <a:cs typeface="Times New Roman"/>
              </a:rPr>
              <a:t> </a:t>
            </a:r>
            <a:r>
              <a:rPr sz="1600" dirty="0">
                <a:latin typeface="Times New Roman"/>
                <a:cs typeface="Times New Roman"/>
              </a:rPr>
              <a:t>Automated code</a:t>
            </a:r>
            <a:r>
              <a:rPr sz="1600" spc="-5" dirty="0">
                <a:latin typeface="Times New Roman"/>
                <a:cs typeface="Times New Roman"/>
              </a:rPr>
              <a:t> reviews </a:t>
            </a:r>
            <a:r>
              <a:rPr sz="1600" dirty="0">
                <a:latin typeface="Times New Roman"/>
                <a:cs typeface="Times New Roman"/>
              </a:rPr>
              <a:t>&amp;</a:t>
            </a:r>
            <a:r>
              <a:rPr sz="1600" spc="5" dirty="0">
                <a:latin typeface="Times New Roman"/>
                <a:cs typeface="Times New Roman"/>
              </a:rPr>
              <a:t> </a:t>
            </a:r>
            <a:r>
              <a:rPr sz="1600" dirty="0">
                <a:latin typeface="Times New Roman"/>
                <a:cs typeface="Times New Roman"/>
              </a:rPr>
              <a:t>code</a:t>
            </a:r>
            <a:r>
              <a:rPr sz="1600" spc="-5" dirty="0">
                <a:latin typeface="Times New Roman"/>
                <a:cs typeface="Times New Roman"/>
              </a:rPr>
              <a:t> </a:t>
            </a:r>
            <a:r>
              <a:rPr sz="1600" dirty="0">
                <a:latin typeface="Times New Roman"/>
                <a:cs typeface="Times New Roman"/>
              </a:rPr>
              <a:t>analytics</a:t>
            </a:r>
            <a:endParaRPr sz="1600">
              <a:latin typeface="Times New Roman"/>
              <a:cs typeface="Times New Roman"/>
            </a:endParaRPr>
          </a:p>
          <a:p>
            <a:pPr marL="101600">
              <a:lnSpc>
                <a:spcPct val="100000"/>
              </a:lnSpc>
              <a:spcBef>
                <a:spcPts val="1290"/>
              </a:spcBef>
            </a:pPr>
            <a:r>
              <a:rPr sz="1800" b="1" dirty="0">
                <a:latin typeface="Times New Roman"/>
                <a:cs typeface="Times New Roman"/>
              </a:rPr>
              <a:t>Dy</a:t>
            </a:r>
            <a:r>
              <a:rPr sz="1800" b="1" spc="-5" dirty="0">
                <a:latin typeface="Times New Roman"/>
                <a:cs typeface="Times New Roman"/>
              </a:rPr>
              <a:t>n</a:t>
            </a:r>
            <a:r>
              <a:rPr sz="1800" b="1" dirty="0">
                <a:latin typeface="Times New Roman"/>
                <a:cs typeface="Times New Roman"/>
              </a:rPr>
              <a:t>am</a:t>
            </a:r>
            <a:r>
              <a:rPr sz="1800" b="1" spc="-5" dirty="0">
                <a:latin typeface="Times New Roman"/>
                <a:cs typeface="Times New Roman"/>
              </a:rPr>
              <a:t>i</a:t>
            </a:r>
            <a:r>
              <a:rPr sz="1800" b="1" dirty="0">
                <a:latin typeface="Times New Roman"/>
                <a:cs typeface="Times New Roman"/>
              </a:rPr>
              <a:t>c</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a:t>
            </a:r>
            <a:r>
              <a:rPr sz="1800" b="1" dirty="0">
                <a:latin typeface="Times New Roman"/>
                <a:cs typeface="Times New Roman"/>
              </a:rPr>
              <a:t>a</a:t>
            </a:r>
            <a:r>
              <a:rPr sz="1800" b="1" spc="-5" dirty="0">
                <a:latin typeface="Times New Roman"/>
                <a:cs typeface="Times New Roman"/>
              </a:rPr>
              <a:t>l</a:t>
            </a:r>
            <a:r>
              <a:rPr sz="1800" b="1" dirty="0">
                <a:latin typeface="Times New Roman"/>
                <a:cs typeface="Times New Roman"/>
              </a:rPr>
              <a:t>y</a:t>
            </a:r>
            <a:r>
              <a:rPr sz="1800" b="1" spc="-5" dirty="0">
                <a:latin typeface="Times New Roman"/>
                <a:cs typeface="Times New Roman"/>
              </a:rPr>
              <a:t>si</a:t>
            </a:r>
            <a:r>
              <a:rPr sz="1800" b="1" dirty="0">
                <a:latin typeface="Times New Roman"/>
                <a:cs typeface="Times New Roman"/>
              </a:rPr>
              <a:t>s</a:t>
            </a:r>
            <a:r>
              <a:rPr sz="1800" b="1" spc="-35" dirty="0">
                <a:latin typeface="Times New Roman"/>
                <a:cs typeface="Times New Roman"/>
              </a:rPr>
              <a:t> </a:t>
            </a:r>
            <a:r>
              <a:rPr sz="1800" b="1" spc="-170" dirty="0">
                <a:latin typeface="Times New Roman"/>
                <a:cs typeface="Times New Roman"/>
              </a:rPr>
              <a:t>T</a:t>
            </a:r>
            <a:r>
              <a:rPr sz="1800" b="1" dirty="0">
                <a:latin typeface="Times New Roman"/>
                <a:cs typeface="Times New Roman"/>
              </a:rPr>
              <a:t>oo</a:t>
            </a:r>
            <a:r>
              <a:rPr sz="1800" b="1" spc="-5" dirty="0">
                <a:latin typeface="Times New Roman"/>
                <a:cs typeface="Times New Roman"/>
              </a:rPr>
              <a:t>l</a:t>
            </a:r>
            <a:r>
              <a:rPr sz="1800" b="1" dirty="0">
                <a:latin typeface="Times New Roman"/>
                <a:cs typeface="Times New Roman"/>
              </a:rPr>
              <a:t>s</a:t>
            </a:r>
            <a:endParaRPr sz="1800">
              <a:latin typeface="Times New Roman"/>
              <a:cs typeface="Times New Roman"/>
            </a:endParaRPr>
          </a:p>
          <a:p>
            <a:pPr marL="844550" lvl="1" indent="-285750">
              <a:lnSpc>
                <a:spcPts val="1910"/>
              </a:lnSpc>
              <a:spcBef>
                <a:spcPts val="30"/>
              </a:spcBef>
              <a:buFont typeface="Arial MT"/>
              <a:buChar char="•"/>
              <a:tabLst>
                <a:tab pos="843915" algn="l"/>
                <a:tab pos="844550" algn="l"/>
              </a:tabLst>
            </a:pPr>
            <a:r>
              <a:rPr sz="1600" spc="-5" dirty="0">
                <a:latin typeface="Times New Roman"/>
                <a:cs typeface="Times New Roman"/>
              </a:rPr>
              <a:t>Burp</a:t>
            </a:r>
            <a:r>
              <a:rPr sz="1600" spc="-35" dirty="0">
                <a:latin typeface="Times New Roman"/>
                <a:cs typeface="Times New Roman"/>
              </a:rPr>
              <a:t> </a:t>
            </a:r>
            <a:r>
              <a:rPr sz="1600" dirty="0">
                <a:latin typeface="Times New Roman"/>
                <a:cs typeface="Times New Roman"/>
              </a:rPr>
              <a:t>suite</a:t>
            </a:r>
            <a:endParaRPr sz="1600">
              <a:latin typeface="Times New Roman"/>
              <a:cs typeface="Times New Roman"/>
            </a:endParaRPr>
          </a:p>
          <a:p>
            <a:pPr marL="844550" lvl="1" indent="-285750">
              <a:lnSpc>
                <a:spcPts val="1895"/>
              </a:lnSpc>
              <a:buFont typeface="Arial MT"/>
              <a:buChar char="•"/>
              <a:tabLst>
                <a:tab pos="843915" algn="l"/>
                <a:tab pos="844550" algn="l"/>
              </a:tabLst>
            </a:pPr>
            <a:r>
              <a:rPr sz="1600" spc="-5" dirty="0">
                <a:latin typeface="Times New Roman"/>
                <a:cs typeface="Times New Roman"/>
              </a:rPr>
              <a:t>Hack</a:t>
            </a:r>
            <a:r>
              <a:rPr sz="1600" spc="-15" dirty="0">
                <a:latin typeface="Times New Roman"/>
                <a:cs typeface="Times New Roman"/>
              </a:rPr>
              <a:t> </a:t>
            </a:r>
            <a:r>
              <a:rPr sz="1600" dirty="0">
                <a:latin typeface="Times New Roman"/>
                <a:cs typeface="Times New Roman"/>
              </a:rPr>
              <a:t>bar</a:t>
            </a:r>
            <a:r>
              <a:rPr sz="1600" spc="-10" dirty="0">
                <a:latin typeface="Times New Roman"/>
                <a:cs typeface="Times New Roman"/>
              </a:rPr>
              <a:t> </a:t>
            </a:r>
            <a:r>
              <a:rPr sz="1600" dirty="0">
                <a:latin typeface="Times New Roman"/>
                <a:cs typeface="Times New Roman"/>
              </a:rPr>
              <a:t>Firefox</a:t>
            </a:r>
            <a:r>
              <a:rPr sz="1600" spc="-15" dirty="0">
                <a:latin typeface="Times New Roman"/>
                <a:cs typeface="Times New Roman"/>
              </a:rPr>
              <a:t> </a:t>
            </a:r>
            <a:r>
              <a:rPr sz="1600" dirty="0">
                <a:latin typeface="Times New Roman"/>
                <a:cs typeface="Times New Roman"/>
              </a:rPr>
              <a:t>addon</a:t>
            </a:r>
            <a:r>
              <a:rPr sz="1600" spc="-10" dirty="0">
                <a:latin typeface="Times New Roman"/>
                <a:cs typeface="Times New Roman"/>
              </a:rPr>
              <a:t> </a:t>
            </a:r>
            <a:r>
              <a:rPr sz="1600" dirty="0">
                <a:latin typeface="Times New Roman"/>
                <a:cs typeface="Times New Roman"/>
              </a:rPr>
              <a:t>or</a:t>
            </a:r>
            <a:r>
              <a:rPr sz="1600" spc="-15" dirty="0">
                <a:latin typeface="Times New Roman"/>
                <a:cs typeface="Times New Roman"/>
              </a:rPr>
              <a:t> </a:t>
            </a:r>
            <a:r>
              <a:rPr sz="1600" dirty="0">
                <a:latin typeface="Times New Roman"/>
                <a:cs typeface="Times New Roman"/>
              </a:rPr>
              <a:t>burp</a:t>
            </a:r>
            <a:r>
              <a:rPr sz="1600" spc="-10" dirty="0">
                <a:latin typeface="Times New Roman"/>
                <a:cs typeface="Times New Roman"/>
              </a:rPr>
              <a:t> </a:t>
            </a:r>
            <a:r>
              <a:rPr sz="1600" dirty="0">
                <a:latin typeface="Times New Roman"/>
                <a:cs typeface="Times New Roman"/>
              </a:rPr>
              <a:t>addon</a:t>
            </a:r>
            <a:endParaRPr sz="1600">
              <a:latin typeface="Times New Roman"/>
              <a:cs typeface="Times New Roman"/>
            </a:endParaRPr>
          </a:p>
          <a:p>
            <a:pPr marL="844550" lvl="1" indent="-285750">
              <a:lnSpc>
                <a:spcPts val="1910"/>
              </a:lnSpc>
              <a:buFont typeface="Arial MT"/>
              <a:buChar char="•"/>
              <a:tabLst>
                <a:tab pos="843915" algn="l"/>
                <a:tab pos="844550" algn="l"/>
              </a:tabLst>
            </a:pPr>
            <a:r>
              <a:rPr sz="1600" dirty="0">
                <a:latin typeface="Times New Roman"/>
                <a:cs typeface="Times New Roman"/>
              </a:rPr>
              <a:t>Automated</a:t>
            </a:r>
            <a:r>
              <a:rPr sz="1600" spc="-10" dirty="0">
                <a:latin typeface="Times New Roman"/>
                <a:cs typeface="Times New Roman"/>
              </a:rPr>
              <a:t> </a:t>
            </a:r>
            <a:r>
              <a:rPr sz="1600" dirty="0">
                <a:latin typeface="Times New Roman"/>
                <a:cs typeface="Times New Roman"/>
              </a:rPr>
              <a:t>vulnerability</a:t>
            </a:r>
            <a:r>
              <a:rPr sz="1600" spc="-5" dirty="0">
                <a:latin typeface="Times New Roman"/>
                <a:cs typeface="Times New Roman"/>
              </a:rPr>
              <a:t> </a:t>
            </a:r>
            <a:r>
              <a:rPr sz="1600" dirty="0">
                <a:latin typeface="Times New Roman"/>
                <a:cs typeface="Times New Roman"/>
              </a:rPr>
              <a:t>scanner</a:t>
            </a:r>
            <a:r>
              <a:rPr sz="1600" spc="-10" dirty="0">
                <a:latin typeface="Times New Roman"/>
                <a:cs typeface="Times New Roman"/>
              </a:rPr>
              <a:t> </a:t>
            </a:r>
            <a:r>
              <a:rPr sz="1600" dirty="0">
                <a:latin typeface="Times New Roman"/>
                <a:cs typeface="Times New Roman"/>
              </a:rPr>
              <a:t>(eg.</a:t>
            </a:r>
            <a:r>
              <a:rPr sz="1600" spc="-95" dirty="0">
                <a:latin typeface="Times New Roman"/>
                <a:cs typeface="Times New Roman"/>
              </a:rPr>
              <a:t> </a:t>
            </a:r>
            <a:r>
              <a:rPr sz="1600" spc="-5" dirty="0">
                <a:latin typeface="Times New Roman"/>
                <a:cs typeface="Times New Roman"/>
              </a:rPr>
              <a:t>Arachni)</a:t>
            </a:r>
            <a:endParaRPr sz="1600">
              <a:latin typeface="Times New Roman"/>
              <a:cs typeface="Times New Roman"/>
            </a:endParaRPr>
          </a:p>
        </p:txBody>
      </p:sp>
      <p:sp>
        <p:nvSpPr>
          <p:cNvPr id="7" name="Title 6">
            <a:extLst>
              <a:ext uri="{FF2B5EF4-FFF2-40B4-BE49-F238E27FC236}">
                <a16:creationId xmlns:a16="http://schemas.microsoft.com/office/drawing/2014/main" id="{ABF27882-D7B0-E3D2-73E6-FAC68B70DDEC}"/>
              </a:ext>
            </a:extLst>
          </p:cNvPr>
          <p:cNvSpPr>
            <a:spLocks noGrp="1"/>
          </p:cNvSpPr>
          <p:nvPr>
            <p:ph type="title"/>
          </p:nvPr>
        </p:nvSpPr>
        <p:spPr/>
        <p:txBody>
          <a:bodyPr/>
          <a:lstStyle/>
          <a:p>
            <a:r>
              <a:rPr lang="en-US" dirty="0"/>
              <a:t>WAYS TO IDENTIFY XSS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6639" y="2447035"/>
            <a:ext cx="6521450" cy="3098284"/>
          </a:xfrm>
          <a:prstGeom prst="rect">
            <a:avLst/>
          </a:prstGeom>
        </p:spPr>
        <p:txBody>
          <a:bodyPr vert="horz" wrap="square" lIns="0" tIns="12700" rIns="0" bIns="0" rtlCol="0">
            <a:spAutoFit/>
          </a:bodyPr>
          <a:lstStyle/>
          <a:p>
            <a:pPr marL="25400">
              <a:lnSpc>
                <a:spcPct val="100000"/>
              </a:lnSpc>
              <a:spcBef>
                <a:spcPts val="100"/>
              </a:spcBef>
            </a:pPr>
            <a:r>
              <a:rPr lang="en-US" sz="1800" spc="-5" dirty="0">
                <a:latin typeface="Times New Roman"/>
                <a:cs typeface="Times New Roman"/>
              </a:rPr>
              <a:t>&lt;script&gt;alert(1)&lt;/script&gt; is the most basic payload which can be used for XSS </a:t>
            </a:r>
            <a:r>
              <a:rPr lang="en-US" sz="1800" spc="-5" dirty="0" err="1">
                <a:latin typeface="Times New Roman"/>
                <a:cs typeface="Times New Roman"/>
              </a:rPr>
              <a:t>attacks.Since</a:t>
            </a:r>
            <a:r>
              <a:rPr lang="en-US" sz="1800" spc="-5" dirty="0">
                <a:latin typeface="Times New Roman"/>
                <a:cs typeface="Times New Roman"/>
              </a:rPr>
              <a:t> it is widely used majority of websites deploy filters to prevent these from execution.</a:t>
            </a:r>
          </a:p>
          <a:p>
            <a:pPr marL="25400">
              <a:lnSpc>
                <a:spcPct val="100000"/>
              </a:lnSpc>
              <a:spcBef>
                <a:spcPts val="100"/>
              </a:spcBef>
            </a:pPr>
            <a:r>
              <a:rPr lang="en-US" sz="1800" spc="-5" dirty="0">
                <a:latin typeface="Times New Roman"/>
                <a:cs typeface="Times New Roman"/>
              </a:rPr>
              <a:t>In such cases other payloads which use vectors like &lt;</a:t>
            </a:r>
            <a:r>
              <a:rPr lang="en-US" sz="1800" spc="-5" dirty="0" err="1">
                <a:latin typeface="Times New Roman"/>
                <a:cs typeface="Times New Roman"/>
              </a:rPr>
              <a:t>img</a:t>
            </a:r>
            <a:r>
              <a:rPr lang="en-US" sz="1800" spc="-5" dirty="0">
                <a:latin typeface="Times New Roman"/>
                <a:cs typeface="Times New Roman"/>
              </a:rPr>
              <a:t>&gt; tag &lt;body&gt; tag &lt;</a:t>
            </a:r>
            <a:r>
              <a:rPr lang="en-US" sz="1800" spc="-5" dirty="0" err="1">
                <a:latin typeface="Times New Roman"/>
                <a:cs typeface="Times New Roman"/>
              </a:rPr>
              <a:t>iframe</a:t>
            </a:r>
            <a:r>
              <a:rPr lang="en-US" sz="1800" spc="-5" dirty="0">
                <a:latin typeface="Times New Roman"/>
                <a:cs typeface="Times New Roman"/>
              </a:rPr>
              <a:t>&gt; tag are used.&lt;</a:t>
            </a:r>
            <a:r>
              <a:rPr lang="en-US" sz="1800" spc="-5" dirty="0" err="1">
                <a:latin typeface="Times New Roman"/>
                <a:cs typeface="Times New Roman"/>
              </a:rPr>
              <a:t>img</a:t>
            </a:r>
            <a:r>
              <a:rPr lang="en-US" sz="1800" spc="-5" dirty="0">
                <a:latin typeface="Times New Roman"/>
                <a:cs typeface="Times New Roman"/>
              </a:rPr>
              <a:t> </a:t>
            </a:r>
            <a:r>
              <a:rPr lang="en-US" sz="1800" spc="-5" dirty="0" err="1">
                <a:latin typeface="Times New Roman"/>
                <a:cs typeface="Times New Roman"/>
              </a:rPr>
              <a:t>src</a:t>
            </a:r>
            <a:r>
              <a:rPr lang="en-US" sz="1800" spc="-5" dirty="0">
                <a:latin typeface="Times New Roman"/>
                <a:cs typeface="Times New Roman"/>
              </a:rPr>
              <a:t> =</a:t>
            </a:r>
            <a:r>
              <a:rPr lang="en-US" sz="1800" spc="-5" dirty="0" err="1">
                <a:latin typeface="Times New Roman"/>
                <a:cs typeface="Times New Roman"/>
              </a:rPr>
              <a:t>javascript:alert</a:t>
            </a:r>
            <a:r>
              <a:rPr lang="en-US" sz="1800" spc="-5" dirty="0">
                <a:latin typeface="Times New Roman"/>
                <a:cs typeface="Times New Roman"/>
              </a:rPr>
              <a:t>(“XSS”);&gt;&lt;</a:t>
            </a:r>
            <a:r>
              <a:rPr lang="en-US" sz="1800" spc="-5" dirty="0" err="1">
                <a:latin typeface="Times New Roman"/>
                <a:cs typeface="Times New Roman"/>
              </a:rPr>
              <a:t>img</a:t>
            </a:r>
            <a:r>
              <a:rPr lang="en-US" sz="1800" spc="-5" dirty="0">
                <a:latin typeface="Times New Roman"/>
                <a:cs typeface="Times New Roman"/>
              </a:rPr>
              <a:t> """&gt;&lt;script&gt;alert("XSS")&lt;/script&gt;"&gt; </a:t>
            </a:r>
          </a:p>
          <a:p>
            <a:pPr marL="25400">
              <a:lnSpc>
                <a:spcPct val="100000"/>
              </a:lnSpc>
              <a:spcBef>
                <a:spcPts val="100"/>
              </a:spcBef>
            </a:pPr>
            <a:r>
              <a:rPr lang="en-US" sz="1800" spc="-5" dirty="0">
                <a:latin typeface="Times New Roman"/>
                <a:cs typeface="Times New Roman"/>
              </a:rPr>
              <a:t>This payload to evade filters which filter inputs starting with &lt;script&gt; tag&lt;</a:t>
            </a:r>
            <a:r>
              <a:rPr lang="en-US" sz="1800" spc="-5" dirty="0" err="1">
                <a:latin typeface="Times New Roman"/>
                <a:cs typeface="Times New Roman"/>
              </a:rPr>
              <a:t>iframe</a:t>
            </a:r>
            <a:r>
              <a:rPr lang="en-US" sz="1800" spc="-5" dirty="0">
                <a:latin typeface="Times New Roman"/>
                <a:cs typeface="Times New Roman"/>
              </a:rPr>
              <a:t> </a:t>
            </a:r>
            <a:r>
              <a:rPr lang="en-US" sz="1800" spc="-5" dirty="0" err="1">
                <a:latin typeface="Times New Roman"/>
                <a:cs typeface="Times New Roman"/>
              </a:rPr>
              <a:t>src</a:t>
            </a:r>
            <a:r>
              <a:rPr lang="en-US" sz="1800" spc="-5" dirty="0">
                <a:latin typeface="Times New Roman"/>
                <a:cs typeface="Times New Roman"/>
              </a:rPr>
              <a:t>=”http://hacker-site.com/xss.html”&gt;</a:t>
            </a:r>
          </a:p>
          <a:p>
            <a:pPr marL="25400">
              <a:lnSpc>
                <a:spcPct val="100000"/>
              </a:lnSpc>
              <a:spcBef>
                <a:spcPts val="100"/>
              </a:spcBef>
            </a:pPr>
            <a:r>
              <a:rPr lang="en-US" sz="1800" spc="-5" dirty="0">
                <a:latin typeface="Times New Roman"/>
                <a:cs typeface="Times New Roman"/>
              </a:rPr>
              <a:t> Here the </a:t>
            </a:r>
            <a:r>
              <a:rPr lang="en-US" sz="1800" spc="-5" dirty="0" err="1">
                <a:latin typeface="Times New Roman"/>
                <a:cs typeface="Times New Roman"/>
              </a:rPr>
              <a:t>url</a:t>
            </a:r>
            <a:r>
              <a:rPr lang="en-US" sz="1800" spc="-5" dirty="0">
                <a:latin typeface="Times New Roman"/>
                <a:cs typeface="Times New Roman"/>
              </a:rPr>
              <a:t> can be replaced by a webserver hosted on our machine and whenever a front end user makes use of the </a:t>
            </a:r>
            <a:r>
              <a:rPr lang="en-US" sz="1800" spc="-5" dirty="0" err="1">
                <a:latin typeface="Times New Roman"/>
                <a:cs typeface="Times New Roman"/>
              </a:rPr>
              <a:t>iframe</a:t>
            </a:r>
            <a:r>
              <a:rPr lang="en-US" sz="1800" spc="-5" dirty="0">
                <a:latin typeface="Times New Roman"/>
                <a:cs typeface="Times New Roman"/>
              </a:rPr>
              <a:t> tag he gets directed to the malicious website and we code can be injected.</a:t>
            </a:r>
            <a:endParaRPr sz="1600" dirty="0">
              <a:latin typeface="Times New Roman"/>
              <a:cs typeface="Times New Roman"/>
            </a:endParaRPr>
          </a:p>
        </p:txBody>
      </p:sp>
      <p:sp>
        <p:nvSpPr>
          <p:cNvPr id="7" name="Title 6">
            <a:extLst>
              <a:ext uri="{FF2B5EF4-FFF2-40B4-BE49-F238E27FC236}">
                <a16:creationId xmlns:a16="http://schemas.microsoft.com/office/drawing/2014/main" id="{ABF27882-D7B0-E3D2-73E6-FAC68B70DDEC}"/>
              </a:ext>
            </a:extLst>
          </p:cNvPr>
          <p:cNvSpPr>
            <a:spLocks noGrp="1"/>
          </p:cNvSpPr>
          <p:nvPr>
            <p:ph type="title"/>
          </p:nvPr>
        </p:nvSpPr>
        <p:spPr/>
        <p:txBody>
          <a:bodyPr/>
          <a:lstStyle/>
          <a:p>
            <a:r>
              <a:rPr lang="en-US" dirty="0"/>
              <a:t>VARIOUS XSS VECTORS AND FILTER EVASION</a:t>
            </a:r>
            <a:endParaRPr lang="en-IN" dirty="0"/>
          </a:p>
        </p:txBody>
      </p:sp>
    </p:spTree>
    <p:extLst>
      <p:ext uri="{BB962C8B-B14F-4D97-AF65-F5344CB8AC3E}">
        <p14:creationId xmlns:p14="http://schemas.microsoft.com/office/powerpoint/2010/main" val="118870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36139" y="2589276"/>
            <a:ext cx="2468245" cy="2980055"/>
          </a:xfrm>
          <a:prstGeom prst="rect">
            <a:avLst/>
          </a:prstGeom>
        </p:spPr>
        <p:txBody>
          <a:bodyPr vert="horz" wrap="square" lIns="0" tIns="12700" rIns="0" bIns="0" rtlCol="0">
            <a:spAutoFit/>
          </a:bodyPr>
          <a:lstStyle/>
          <a:p>
            <a:pPr marL="598170">
              <a:lnSpc>
                <a:spcPct val="100000"/>
              </a:lnSpc>
              <a:spcBef>
                <a:spcPts val="100"/>
              </a:spcBef>
            </a:pPr>
            <a:r>
              <a:rPr sz="2000" b="1" spc="-10" dirty="0">
                <a:latin typeface="Times New Roman"/>
                <a:cs typeface="Times New Roman"/>
              </a:rPr>
              <a:t>Prevention?</a:t>
            </a:r>
            <a:endParaRPr sz="2000">
              <a:latin typeface="Times New Roman"/>
              <a:cs typeface="Times New Roman"/>
            </a:endParaRPr>
          </a:p>
          <a:p>
            <a:pPr marL="298450" indent="-285750">
              <a:lnSpc>
                <a:spcPct val="100000"/>
              </a:lnSpc>
              <a:spcBef>
                <a:spcPts val="1400"/>
              </a:spcBef>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ct val="100000"/>
              </a:lnSpc>
              <a:spcBef>
                <a:spcPts val="45"/>
              </a:spcBef>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ts val="2135"/>
              </a:lnSpc>
              <a:spcBef>
                <a:spcPts val="25"/>
              </a:spcBef>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ts val="2135"/>
              </a:lnSpc>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ts val="2135"/>
              </a:lnSpc>
              <a:spcBef>
                <a:spcPts val="25"/>
              </a:spcBef>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ts val="2135"/>
              </a:lnSpc>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ct val="100000"/>
              </a:lnSpc>
              <a:spcBef>
                <a:spcPts val="45"/>
              </a:spcBef>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ts val="2135"/>
              </a:lnSpc>
              <a:spcBef>
                <a:spcPts val="25"/>
              </a:spcBef>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a:p>
            <a:pPr marL="298450" indent="-285750">
              <a:lnSpc>
                <a:spcPts val="2135"/>
              </a:lnSpc>
              <a:buFont typeface="Arial MT"/>
              <a:buChar char="•"/>
              <a:tabLst>
                <a:tab pos="297815" algn="l"/>
                <a:tab pos="298450" algn="l"/>
              </a:tabLst>
            </a:pPr>
            <a:r>
              <a:rPr sz="1800" b="1" dirty="0">
                <a:solidFill>
                  <a:srgbClr val="FF0000"/>
                </a:solidFill>
                <a:latin typeface="Times New Roman"/>
                <a:cs typeface="Times New Roman"/>
              </a:rPr>
              <a:t>Never</a:t>
            </a:r>
            <a:r>
              <a:rPr sz="1800" b="1" spc="-60" dirty="0">
                <a:solidFill>
                  <a:srgbClr val="FF0000"/>
                </a:solidFill>
                <a:latin typeface="Times New Roman"/>
                <a:cs typeface="Times New Roman"/>
              </a:rPr>
              <a:t> </a:t>
            </a:r>
            <a:r>
              <a:rPr sz="1800" b="1" spc="-5" dirty="0">
                <a:solidFill>
                  <a:srgbClr val="FF0000"/>
                </a:solidFill>
                <a:latin typeface="Times New Roman"/>
                <a:cs typeface="Times New Roman"/>
              </a:rPr>
              <a:t>trust</a:t>
            </a:r>
            <a:r>
              <a:rPr sz="1800" b="1" spc="-25" dirty="0">
                <a:solidFill>
                  <a:srgbClr val="FF0000"/>
                </a:solidFill>
                <a:latin typeface="Times New Roman"/>
                <a:cs typeface="Times New Roman"/>
              </a:rPr>
              <a:t> </a:t>
            </a:r>
            <a:r>
              <a:rPr sz="1800" b="1" spc="-5" dirty="0">
                <a:solidFill>
                  <a:srgbClr val="FF0000"/>
                </a:solidFill>
                <a:latin typeface="Times New Roman"/>
                <a:cs typeface="Times New Roman"/>
              </a:rPr>
              <a:t>user</a:t>
            </a:r>
            <a:r>
              <a:rPr sz="1800" b="1" spc="-55" dirty="0">
                <a:solidFill>
                  <a:srgbClr val="FF0000"/>
                </a:solidFill>
                <a:latin typeface="Times New Roman"/>
                <a:cs typeface="Times New Roman"/>
              </a:rPr>
              <a:t> </a:t>
            </a:r>
            <a:r>
              <a:rPr sz="1800" b="1" spc="-5" dirty="0">
                <a:solidFill>
                  <a:srgbClr val="FF0000"/>
                </a:solidFill>
                <a:latin typeface="Times New Roman"/>
                <a:cs typeface="Times New Roman"/>
              </a:rPr>
              <a:t>input</a:t>
            </a:r>
            <a:endParaRPr sz="1800">
              <a:latin typeface="Times New Roman"/>
              <a:cs typeface="Times New Roman"/>
            </a:endParaRPr>
          </a:p>
        </p:txBody>
      </p:sp>
      <p:sp>
        <p:nvSpPr>
          <p:cNvPr id="7" name="Title 6">
            <a:extLst>
              <a:ext uri="{FF2B5EF4-FFF2-40B4-BE49-F238E27FC236}">
                <a16:creationId xmlns:a16="http://schemas.microsoft.com/office/drawing/2014/main" id="{40CE79E0-BF23-C120-ADFC-23327779DE7D}"/>
              </a:ext>
            </a:extLst>
          </p:cNvPr>
          <p:cNvSpPr>
            <a:spLocks noGrp="1"/>
          </p:cNvSpPr>
          <p:nvPr>
            <p:ph type="title"/>
          </p:nvPr>
        </p:nvSpPr>
        <p:spPr/>
        <p:txBody>
          <a:bodyPr/>
          <a:lstStyle/>
          <a:p>
            <a:r>
              <a:rPr lang="en-US" dirty="0"/>
              <a:t>PREVENTION MANTRA</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9339" y="2447035"/>
            <a:ext cx="6575425" cy="3010535"/>
          </a:xfrm>
          <a:prstGeom prst="rect">
            <a:avLst/>
          </a:prstGeom>
        </p:spPr>
        <p:txBody>
          <a:bodyPr vert="horz" wrap="square" lIns="0" tIns="10160" rIns="0" bIns="0" rtlCol="0">
            <a:spAutoFit/>
          </a:bodyPr>
          <a:lstStyle/>
          <a:p>
            <a:pPr marL="12700" marR="154305">
              <a:lnSpc>
                <a:spcPct val="100800"/>
              </a:lnSpc>
              <a:spcBef>
                <a:spcPts val="80"/>
              </a:spcBef>
            </a:pPr>
            <a:r>
              <a:rPr sz="1800" spc="-5" dirty="0">
                <a:latin typeface="Times New Roman"/>
                <a:cs typeface="Times New Roman"/>
              </a:rPr>
              <a:t>Recall that</a:t>
            </a:r>
            <a:r>
              <a:rPr sz="1800" dirty="0">
                <a:latin typeface="Times New Roman"/>
                <a:cs typeface="Times New Roman"/>
              </a:rPr>
              <a:t> an </a:t>
            </a:r>
            <a:r>
              <a:rPr sz="1800" spc="-5" dirty="0">
                <a:latin typeface="Times New Roman"/>
                <a:cs typeface="Times New Roman"/>
              </a:rPr>
              <a:t>XSS</a:t>
            </a:r>
            <a:r>
              <a:rPr sz="1800" dirty="0">
                <a:latin typeface="Times New Roman"/>
                <a:cs typeface="Times New Roman"/>
              </a:rPr>
              <a:t> </a:t>
            </a:r>
            <a:r>
              <a:rPr sz="1800" spc="-5" dirty="0">
                <a:latin typeface="Times New Roman"/>
                <a:cs typeface="Times New Roman"/>
              </a:rPr>
              <a:t>attack</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a </a:t>
            </a:r>
            <a:r>
              <a:rPr sz="1800" spc="-5" dirty="0">
                <a:latin typeface="Times New Roman"/>
                <a:cs typeface="Times New Roman"/>
              </a:rPr>
              <a:t>type</a:t>
            </a:r>
            <a:r>
              <a:rPr sz="1800" spc="5" dirty="0">
                <a:latin typeface="Times New Roman"/>
                <a:cs typeface="Times New Roman"/>
              </a:rPr>
              <a:t> </a:t>
            </a:r>
            <a:r>
              <a:rPr sz="1800" dirty="0">
                <a:latin typeface="Times New Roman"/>
                <a:cs typeface="Times New Roman"/>
              </a:rPr>
              <a:t>of code</a:t>
            </a:r>
            <a:r>
              <a:rPr sz="1800" spc="5" dirty="0">
                <a:latin typeface="Times New Roman"/>
                <a:cs typeface="Times New Roman"/>
              </a:rPr>
              <a:t> </a:t>
            </a:r>
            <a:r>
              <a:rPr sz="1800" spc="-5" dirty="0">
                <a:latin typeface="Times New Roman"/>
                <a:cs typeface="Times New Roman"/>
              </a:rPr>
              <a:t>injection: user</a:t>
            </a:r>
            <a:r>
              <a:rPr sz="1800" spc="5" dirty="0">
                <a:latin typeface="Times New Roman"/>
                <a:cs typeface="Times New Roman"/>
              </a:rPr>
              <a:t> </a:t>
            </a:r>
            <a:r>
              <a:rPr sz="1800" spc="-5" dirty="0">
                <a:latin typeface="Times New Roman"/>
                <a:cs typeface="Times New Roman"/>
              </a:rPr>
              <a:t>input is </a:t>
            </a:r>
            <a:r>
              <a:rPr sz="1800" dirty="0">
                <a:latin typeface="Times New Roman"/>
                <a:cs typeface="Times New Roman"/>
              </a:rPr>
              <a:t> </a:t>
            </a:r>
            <a:r>
              <a:rPr sz="1800" spc="-5" dirty="0">
                <a:latin typeface="Times New Roman"/>
                <a:cs typeface="Times New Roman"/>
              </a:rPr>
              <a:t>mistakenly interpreted</a:t>
            </a:r>
            <a:r>
              <a:rPr sz="1800" dirty="0">
                <a:latin typeface="Times New Roman"/>
                <a:cs typeface="Times New Roman"/>
              </a:rPr>
              <a:t> as</a:t>
            </a:r>
            <a:r>
              <a:rPr sz="1800" spc="-5" dirty="0">
                <a:latin typeface="Times New Roman"/>
                <a:cs typeface="Times New Roman"/>
              </a:rPr>
              <a:t> malicious </a:t>
            </a:r>
            <a:r>
              <a:rPr sz="1800" dirty="0">
                <a:latin typeface="Times New Roman"/>
                <a:cs typeface="Times New Roman"/>
              </a:rPr>
              <a:t>program</a:t>
            </a:r>
            <a:r>
              <a:rPr sz="1800" spc="-5" dirty="0">
                <a:latin typeface="Times New Roman"/>
                <a:cs typeface="Times New Roman"/>
              </a:rPr>
              <a:t> </a:t>
            </a:r>
            <a:r>
              <a:rPr sz="1800" dirty="0">
                <a:latin typeface="Times New Roman"/>
                <a:cs typeface="Times New Roman"/>
              </a:rPr>
              <a:t>code. In order </a:t>
            </a:r>
            <a:r>
              <a:rPr sz="1800" spc="-5" dirty="0">
                <a:latin typeface="Times New Roman"/>
                <a:cs typeface="Times New Roman"/>
              </a:rPr>
              <a:t>to</a:t>
            </a:r>
            <a:r>
              <a:rPr sz="1800" dirty="0">
                <a:latin typeface="Times New Roman"/>
                <a:cs typeface="Times New Roman"/>
              </a:rPr>
              <a:t> prevent </a:t>
            </a:r>
            <a:r>
              <a:rPr sz="1800" spc="-434" dirty="0">
                <a:latin typeface="Times New Roman"/>
                <a:cs typeface="Times New Roman"/>
              </a:rPr>
              <a:t> </a:t>
            </a:r>
            <a:r>
              <a:rPr sz="1800" spc="-5" dirty="0">
                <a:latin typeface="Times New Roman"/>
                <a:cs typeface="Times New Roman"/>
              </a:rPr>
              <a:t>this type</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code </a:t>
            </a:r>
            <a:r>
              <a:rPr sz="1800" spc="-5" dirty="0">
                <a:latin typeface="Times New Roman"/>
                <a:cs typeface="Times New Roman"/>
              </a:rPr>
              <a:t>injection,</a:t>
            </a:r>
            <a:r>
              <a:rPr sz="1800" spc="5" dirty="0">
                <a:latin typeface="Times New Roman"/>
                <a:cs typeface="Times New Roman"/>
              </a:rPr>
              <a:t> </a:t>
            </a:r>
            <a:r>
              <a:rPr sz="1800" spc="-5" dirty="0">
                <a:latin typeface="Times New Roman"/>
                <a:cs typeface="Times New Roman"/>
              </a:rPr>
              <a:t>secure</a:t>
            </a:r>
            <a:r>
              <a:rPr sz="1800" spc="5" dirty="0">
                <a:latin typeface="Times New Roman"/>
                <a:cs typeface="Times New Roman"/>
              </a:rPr>
              <a:t> </a:t>
            </a:r>
            <a:r>
              <a:rPr sz="1800" spc="-5" dirty="0">
                <a:latin typeface="Times New Roman"/>
                <a:cs typeface="Times New Roman"/>
              </a:rPr>
              <a:t>input</a:t>
            </a:r>
            <a:r>
              <a:rPr sz="1800" dirty="0">
                <a:latin typeface="Times New Roman"/>
                <a:cs typeface="Times New Roman"/>
              </a:rPr>
              <a:t> </a:t>
            </a:r>
            <a:r>
              <a:rPr sz="1800" spc="-5" dirty="0">
                <a:latin typeface="Times New Roman"/>
                <a:cs typeface="Times New Roman"/>
              </a:rPr>
              <a:t>handling</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needed.</a:t>
            </a:r>
            <a:r>
              <a:rPr sz="1800" spc="5" dirty="0">
                <a:latin typeface="Times New Roman"/>
                <a:cs typeface="Times New Roman"/>
              </a:rPr>
              <a:t> </a:t>
            </a:r>
            <a:r>
              <a:rPr sz="1800" spc="-5" dirty="0">
                <a:latin typeface="Times New Roman"/>
                <a:cs typeface="Times New Roman"/>
              </a:rPr>
              <a:t>For</a:t>
            </a:r>
            <a:r>
              <a:rPr sz="1800" spc="5" dirty="0">
                <a:latin typeface="Times New Roman"/>
                <a:cs typeface="Times New Roman"/>
              </a:rPr>
              <a:t> </a:t>
            </a:r>
            <a:r>
              <a:rPr sz="1800" dirty="0">
                <a:latin typeface="Times New Roman"/>
                <a:cs typeface="Times New Roman"/>
              </a:rPr>
              <a:t>a web </a:t>
            </a:r>
            <a:r>
              <a:rPr sz="1800" spc="-434" dirty="0">
                <a:latin typeface="Times New Roman"/>
                <a:cs typeface="Times New Roman"/>
              </a:rPr>
              <a:t> </a:t>
            </a:r>
            <a:r>
              <a:rPr sz="1800" spc="-10" dirty="0">
                <a:latin typeface="Times New Roman"/>
                <a:cs typeface="Times New Roman"/>
              </a:rPr>
              <a:t>developer,</a:t>
            </a:r>
            <a:r>
              <a:rPr sz="1800" dirty="0">
                <a:latin typeface="Times New Roman"/>
                <a:cs typeface="Times New Roman"/>
              </a:rPr>
              <a:t> </a:t>
            </a:r>
            <a:r>
              <a:rPr sz="1800" spc="-5" dirty="0">
                <a:latin typeface="Times New Roman"/>
                <a:cs typeface="Times New Roman"/>
              </a:rPr>
              <a:t>there</a:t>
            </a:r>
            <a:r>
              <a:rPr sz="1800" spc="5" dirty="0">
                <a:latin typeface="Times New Roman"/>
                <a:cs typeface="Times New Roman"/>
              </a:rPr>
              <a:t> </a:t>
            </a:r>
            <a:r>
              <a:rPr sz="1800" dirty="0">
                <a:latin typeface="Times New Roman"/>
                <a:cs typeface="Times New Roman"/>
              </a:rPr>
              <a:t>are</a:t>
            </a:r>
            <a:r>
              <a:rPr sz="1800" spc="5" dirty="0">
                <a:latin typeface="Times New Roman"/>
                <a:cs typeface="Times New Roman"/>
              </a:rPr>
              <a:t> </a:t>
            </a:r>
            <a:r>
              <a:rPr sz="1800" spc="-5" dirty="0">
                <a:latin typeface="Times New Roman"/>
                <a:cs typeface="Times New Roman"/>
              </a:rPr>
              <a:t>two</a:t>
            </a:r>
            <a:r>
              <a:rPr sz="1800" spc="5" dirty="0">
                <a:latin typeface="Times New Roman"/>
                <a:cs typeface="Times New Roman"/>
              </a:rPr>
              <a:t> </a:t>
            </a:r>
            <a:r>
              <a:rPr sz="1800" spc="-5" dirty="0">
                <a:latin typeface="Times New Roman"/>
                <a:cs typeface="Times New Roman"/>
              </a:rPr>
              <a:t>fundamentally</a:t>
            </a:r>
            <a:r>
              <a:rPr sz="1800" dirty="0">
                <a:latin typeface="Times New Roman"/>
                <a:cs typeface="Times New Roman"/>
              </a:rPr>
              <a:t> </a:t>
            </a:r>
            <a:r>
              <a:rPr sz="1800" spc="-5" dirty="0">
                <a:latin typeface="Times New Roman"/>
                <a:cs typeface="Times New Roman"/>
              </a:rPr>
              <a:t>different</a:t>
            </a:r>
            <a:r>
              <a:rPr sz="1800" dirty="0">
                <a:latin typeface="Times New Roman"/>
                <a:cs typeface="Times New Roman"/>
              </a:rPr>
              <a:t> ways of</a:t>
            </a:r>
            <a:r>
              <a:rPr sz="1800" spc="5" dirty="0">
                <a:latin typeface="Times New Roman"/>
                <a:cs typeface="Times New Roman"/>
              </a:rPr>
              <a:t> </a:t>
            </a:r>
            <a:r>
              <a:rPr sz="1800" spc="-5" dirty="0">
                <a:latin typeface="Times New Roman"/>
                <a:cs typeface="Times New Roman"/>
              </a:rPr>
              <a:t>performing </a:t>
            </a:r>
            <a:r>
              <a:rPr sz="1800" dirty="0">
                <a:latin typeface="Times New Roman"/>
                <a:cs typeface="Times New Roman"/>
              </a:rPr>
              <a:t> </a:t>
            </a:r>
            <a:r>
              <a:rPr sz="1800" spc="-5" dirty="0">
                <a:latin typeface="Times New Roman"/>
                <a:cs typeface="Times New Roman"/>
              </a:rPr>
              <a:t>secure input handling:</a:t>
            </a:r>
            <a:endParaRPr sz="1800">
              <a:latin typeface="Times New Roman"/>
              <a:cs typeface="Times New Roman"/>
            </a:endParaRPr>
          </a:p>
          <a:p>
            <a:pPr>
              <a:lnSpc>
                <a:spcPct val="100000"/>
              </a:lnSpc>
              <a:spcBef>
                <a:spcPts val="40"/>
              </a:spcBef>
            </a:pPr>
            <a:endParaRPr sz="2500">
              <a:latin typeface="Times New Roman"/>
              <a:cs typeface="Times New Roman"/>
            </a:endParaRPr>
          </a:p>
          <a:p>
            <a:pPr marL="311150" marR="5080" indent="-285750">
              <a:lnSpc>
                <a:spcPct val="105000"/>
              </a:lnSpc>
              <a:buFont typeface="Arial MT"/>
              <a:buChar char="•"/>
              <a:tabLst>
                <a:tab pos="310515" algn="l"/>
                <a:tab pos="311150" algn="l"/>
              </a:tabLst>
            </a:pPr>
            <a:r>
              <a:rPr sz="1600" b="1" spc="-5" dirty="0">
                <a:latin typeface="Times New Roman"/>
                <a:cs typeface="Times New Roman"/>
              </a:rPr>
              <a:t>Encoding</a:t>
            </a:r>
            <a:r>
              <a:rPr sz="1600" spc="-5" dirty="0">
                <a:latin typeface="Times New Roman"/>
                <a:cs typeface="Times New Roman"/>
              </a:rPr>
              <a:t>,</a:t>
            </a:r>
            <a:r>
              <a:rPr sz="1600" dirty="0">
                <a:latin typeface="Times New Roman"/>
                <a:cs typeface="Times New Roman"/>
              </a:rPr>
              <a:t> </a:t>
            </a:r>
            <a:r>
              <a:rPr sz="1600" spc="-5" dirty="0">
                <a:latin typeface="Times New Roman"/>
                <a:cs typeface="Times New Roman"/>
              </a:rPr>
              <a:t>which</a:t>
            </a:r>
            <a:r>
              <a:rPr sz="1600" dirty="0">
                <a:latin typeface="Times New Roman"/>
                <a:cs typeface="Times New Roman"/>
              </a:rPr>
              <a:t> escapes the user</a:t>
            </a:r>
            <a:r>
              <a:rPr sz="1600" spc="5" dirty="0">
                <a:latin typeface="Times New Roman"/>
                <a:cs typeface="Times New Roman"/>
              </a:rPr>
              <a:t> </a:t>
            </a:r>
            <a:r>
              <a:rPr sz="1600" dirty="0">
                <a:latin typeface="Times New Roman"/>
                <a:cs typeface="Times New Roman"/>
              </a:rPr>
              <a:t>input</a:t>
            </a:r>
            <a:r>
              <a:rPr sz="1600" spc="5" dirty="0">
                <a:latin typeface="Times New Roman"/>
                <a:cs typeface="Times New Roman"/>
              </a:rPr>
              <a:t> </a:t>
            </a:r>
            <a:r>
              <a:rPr sz="1600" dirty="0">
                <a:latin typeface="Times New Roman"/>
                <a:cs typeface="Times New Roman"/>
              </a:rPr>
              <a:t>so that</a:t>
            </a:r>
            <a:r>
              <a:rPr sz="1600" spc="5"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spc="-5" dirty="0">
                <a:latin typeface="Times New Roman"/>
                <a:cs typeface="Times New Roman"/>
              </a:rPr>
              <a:t>browser</a:t>
            </a:r>
            <a:r>
              <a:rPr sz="1600" dirty="0">
                <a:latin typeface="Times New Roman"/>
                <a:cs typeface="Times New Roman"/>
              </a:rPr>
              <a:t> interprets it</a:t>
            </a:r>
            <a:r>
              <a:rPr sz="1600" spc="5" dirty="0">
                <a:latin typeface="Times New Roman"/>
                <a:cs typeface="Times New Roman"/>
              </a:rPr>
              <a:t> </a:t>
            </a:r>
            <a:r>
              <a:rPr sz="1600" dirty="0">
                <a:latin typeface="Times New Roman"/>
                <a:cs typeface="Times New Roman"/>
              </a:rPr>
              <a:t>only </a:t>
            </a:r>
            <a:r>
              <a:rPr sz="1600" spc="-385" dirty="0">
                <a:latin typeface="Times New Roman"/>
                <a:cs typeface="Times New Roman"/>
              </a:rPr>
              <a:t> </a:t>
            </a:r>
            <a:r>
              <a:rPr sz="1600" dirty="0">
                <a:latin typeface="Times New Roman"/>
                <a:cs typeface="Times New Roman"/>
              </a:rPr>
              <a:t>as</a:t>
            </a:r>
            <a:r>
              <a:rPr sz="1600" spc="-5" dirty="0">
                <a:latin typeface="Times New Roman"/>
                <a:cs typeface="Times New Roman"/>
              </a:rPr>
              <a:t> </a:t>
            </a:r>
            <a:r>
              <a:rPr sz="1600" dirty="0">
                <a:latin typeface="Times New Roman"/>
                <a:cs typeface="Times New Roman"/>
              </a:rPr>
              <a:t>data, not</a:t>
            </a:r>
            <a:r>
              <a:rPr sz="1600" spc="5" dirty="0">
                <a:latin typeface="Times New Roman"/>
                <a:cs typeface="Times New Roman"/>
              </a:rPr>
              <a:t> </a:t>
            </a:r>
            <a:r>
              <a:rPr sz="1600" dirty="0">
                <a:latin typeface="Times New Roman"/>
                <a:cs typeface="Times New Roman"/>
              </a:rPr>
              <a:t>as code.</a:t>
            </a:r>
            <a:endParaRPr sz="1600">
              <a:latin typeface="Times New Roman"/>
              <a:cs typeface="Times New Roman"/>
            </a:endParaRPr>
          </a:p>
          <a:p>
            <a:pPr>
              <a:lnSpc>
                <a:spcPct val="100000"/>
              </a:lnSpc>
              <a:spcBef>
                <a:spcPts val="50"/>
              </a:spcBef>
              <a:buFont typeface="Arial MT"/>
              <a:buChar char="•"/>
            </a:pPr>
            <a:endParaRPr sz="1650">
              <a:latin typeface="Times New Roman"/>
              <a:cs typeface="Times New Roman"/>
            </a:endParaRPr>
          </a:p>
          <a:p>
            <a:pPr marL="311150" marR="267970" indent="-285750">
              <a:lnSpc>
                <a:spcPts val="1900"/>
              </a:lnSpc>
              <a:spcBef>
                <a:spcPts val="5"/>
              </a:spcBef>
              <a:buFont typeface="Arial MT"/>
              <a:buChar char="•"/>
              <a:tabLst>
                <a:tab pos="310515" algn="l"/>
                <a:tab pos="311150" algn="l"/>
              </a:tabLst>
            </a:pPr>
            <a:r>
              <a:rPr sz="1600" b="1" spc="-15" dirty="0">
                <a:latin typeface="Times New Roman"/>
                <a:cs typeface="Times New Roman"/>
              </a:rPr>
              <a:t>Validation</a:t>
            </a:r>
            <a:r>
              <a:rPr sz="1600" spc="-15" dirty="0">
                <a:latin typeface="Times New Roman"/>
                <a:cs typeface="Times New Roman"/>
              </a:rPr>
              <a:t>,</a:t>
            </a:r>
            <a:r>
              <a:rPr sz="1600" dirty="0">
                <a:latin typeface="Times New Roman"/>
                <a:cs typeface="Times New Roman"/>
              </a:rPr>
              <a:t> </a:t>
            </a:r>
            <a:r>
              <a:rPr sz="1600" spc="-5" dirty="0">
                <a:latin typeface="Times New Roman"/>
                <a:cs typeface="Times New Roman"/>
              </a:rPr>
              <a:t>which</a:t>
            </a:r>
            <a:r>
              <a:rPr sz="1600" dirty="0">
                <a:latin typeface="Times New Roman"/>
                <a:cs typeface="Times New Roman"/>
              </a:rPr>
              <a:t> filters the user</a:t>
            </a:r>
            <a:r>
              <a:rPr sz="1600" spc="5" dirty="0">
                <a:latin typeface="Times New Roman"/>
                <a:cs typeface="Times New Roman"/>
              </a:rPr>
              <a:t> </a:t>
            </a:r>
            <a:r>
              <a:rPr sz="1600" dirty="0">
                <a:latin typeface="Times New Roman"/>
                <a:cs typeface="Times New Roman"/>
              </a:rPr>
              <a:t>input</a:t>
            </a:r>
            <a:r>
              <a:rPr sz="1600" spc="5" dirty="0">
                <a:latin typeface="Times New Roman"/>
                <a:cs typeface="Times New Roman"/>
              </a:rPr>
              <a:t> </a:t>
            </a:r>
            <a:r>
              <a:rPr sz="1600" dirty="0">
                <a:latin typeface="Times New Roman"/>
                <a:cs typeface="Times New Roman"/>
              </a:rPr>
              <a:t>so that</a:t>
            </a:r>
            <a:r>
              <a:rPr sz="1600" spc="5"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spc="-5" dirty="0">
                <a:latin typeface="Times New Roman"/>
                <a:cs typeface="Times New Roman"/>
              </a:rPr>
              <a:t>browser</a:t>
            </a:r>
            <a:r>
              <a:rPr sz="1600" dirty="0">
                <a:latin typeface="Times New Roman"/>
                <a:cs typeface="Times New Roman"/>
              </a:rPr>
              <a:t> interprets it</a:t>
            </a:r>
            <a:r>
              <a:rPr sz="1600" spc="5" dirty="0">
                <a:latin typeface="Times New Roman"/>
                <a:cs typeface="Times New Roman"/>
              </a:rPr>
              <a:t> </a:t>
            </a:r>
            <a:r>
              <a:rPr sz="1600" dirty="0">
                <a:latin typeface="Times New Roman"/>
                <a:cs typeface="Times New Roman"/>
              </a:rPr>
              <a:t>as </a:t>
            </a:r>
            <a:r>
              <a:rPr sz="1600" spc="-385" dirty="0">
                <a:latin typeface="Times New Roman"/>
                <a:cs typeface="Times New Roman"/>
              </a:rPr>
              <a:t> </a:t>
            </a:r>
            <a:r>
              <a:rPr sz="1600" dirty="0">
                <a:latin typeface="Times New Roman"/>
                <a:cs typeface="Times New Roman"/>
              </a:rPr>
              <a:t>code</a:t>
            </a:r>
            <a:r>
              <a:rPr sz="1600" spc="-5" dirty="0">
                <a:latin typeface="Times New Roman"/>
                <a:cs typeface="Times New Roman"/>
              </a:rPr>
              <a:t> </a:t>
            </a:r>
            <a:r>
              <a:rPr sz="1600" dirty="0">
                <a:latin typeface="Times New Roman"/>
                <a:cs typeface="Times New Roman"/>
              </a:rPr>
              <a:t>without</a:t>
            </a:r>
            <a:r>
              <a:rPr sz="1600" spc="5" dirty="0">
                <a:latin typeface="Times New Roman"/>
                <a:cs typeface="Times New Roman"/>
              </a:rPr>
              <a:t> </a:t>
            </a:r>
            <a:r>
              <a:rPr sz="1600" dirty="0">
                <a:latin typeface="Times New Roman"/>
                <a:cs typeface="Times New Roman"/>
              </a:rPr>
              <a:t>malicious commands.</a:t>
            </a:r>
            <a:endParaRPr sz="1600">
              <a:latin typeface="Times New Roman"/>
              <a:cs typeface="Times New Roman"/>
            </a:endParaRPr>
          </a:p>
        </p:txBody>
      </p:sp>
      <p:sp>
        <p:nvSpPr>
          <p:cNvPr id="9" name="Title 8">
            <a:extLst>
              <a:ext uri="{FF2B5EF4-FFF2-40B4-BE49-F238E27FC236}">
                <a16:creationId xmlns:a16="http://schemas.microsoft.com/office/drawing/2014/main" id="{324520A7-2700-9F9F-D82A-B6F18435CACA}"/>
              </a:ext>
            </a:extLst>
          </p:cNvPr>
          <p:cNvSpPr>
            <a:spLocks noGrp="1"/>
          </p:cNvSpPr>
          <p:nvPr>
            <p:ph type="title"/>
          </p:nvPr>
        </p:nvSpPr>
        <p:spPr/>
        <p:txBody>
          <a:bodyPr/>
          <a:lstStyle/>
          <a:p>
            <a:r>
              <a:rPr lang="en-US" dirty="0"/>
              <a:t>PREVENTING XSS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352800"/>
            <a:ext cx="5545016" cy="1098378"/>
          </a:xfrm>
          <a:prstGeom prst="rect">
            <a:avLst/>
          </a:prstGeom>
        </p:spPr>
        <p:txBody>
          <a:bodyPr vert="horz" wrap="square" lIns="0" tIns="13335" rIns="0" bIns="0" rtlCol="0">
            <a:spAutoFit/>
          </a:bodyPr>
          <a:lstStyle/>
          <a:p>
            <a:pPr marL="12700">
              <a:lnSpc>
                <a:spcPct val="100000"/>
              </a:lnSpc>
              <a:spcBef>
                <a:spcPts val="105"/>
              </a:spcBef>
            </a:pPr>
            <a:r>
              <a:rPr sz="7050" b="1" spc="-150" dirty="0">
                <a:solidFill>
                  <a:srgbClr val="000000"/>
                </a:solidFill>
                <a:latin typeface="Arial"/>
                <a:cs typeface="Arial"/>
              </a:rPr>
              <a:t>Thank</a:t>
            </a:r>
            <a:r>
              <a:rPr sz="7050" b="1" spc="-35" dirty="0">
                <a:solidFill>
                  <a:srgbClr val="000000"/>
                </a:solidFill>
                <a:latin typeface="Arial"/>
                <a:cs typeface="Arial"/>
              </a:rPr>
              <a:t> </a:t>
            </a:r>
            <a:r>
              <a:rPr sz="7050" b="1" spc="-170" dirty="0">
                <a:solidFill>
                  <a:srgbClr val="000000"/>
                </a:solidFill>
                <a:latin typeface="Arial"/>
                <a:cs typeface="Arial"/>
              </a:rPr>
              <a:t>You</a:t>
            </a:r>
            <a:endParaRPr sz="705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0114" y="2404364"/>
            <a:ext cx="3956685" cy="2353208"/>
          </a:xfrm>
          <a:prstGeom prst="rect">
            <a:avLst/>
          </a:prstGeom>
        </p:spPr>
        <p:txBody>
          <a:bodyPr vert="horz" wrap="square" lIns="0" tIns="67310" rIns="0" bIns="0" rtlCol="0">
            <a:spAutoFit/>
          </a:bodyPr>
          <a:lstStyle/>
          <a:p>
            <a:pPr marL="355600" indent="-342900">
              <a:lnSpc>
                <a:spcPct val="100000"/>
              </a:lnSpc>
              <a:spcBef>
                <a:spcPts val="530"/>
              </a:spcBef>
              <a:buFont typeface="Arial MT"/>
              <a:buChar char="•"/>
              <a:tabLst>
                <a:tab pos="354965" algn="l"/>
                <a:tab pos="355600" algn="l"/>
              </a:tabLst>
            </a:pPr>
            <a:r>
              <a:rPr lang="en-US" sz="1800" dirty="0">
                <a:latin typeface="Times New Roman"/>
                <a:cs typeface="Times New Roman"/>
              </a:rPr>
              <a:t>Introduction</a:t>
            </a:r>
          </a:p>
          <a:p>
            <a:pPr marL="355600" indent="-342900">
              <a:lnSpc>
                <a:spcPct val="100000"/>
              </a:lnSpc>
              <a:spcBef>
                <a:spcPts val="530"/>
              </a:spcBef>
              <a:buFont typeface="Arial MT"/>
              <a:buChar char="•"/>
              <a:tabLst>
                <a:tab pos="354965" algn="l"/>
                <a:tab pos="355600" algn="l"/>
              </a:tabLst>
            </a:pPr>
            <a:r>
              <a:rPr lang="en-US" sz="1800" dirty="0">
                <a:latin typeface="Times New Roman"/>
                <a:cs typeface="Times New Roman"/>
              </a:rPr>
              <a:t>What is SOP</a:t>
            </a:r>
          </a:p>
          <a:p>
            <a:pPr marL="355600" indent="-342900">
              <a:lnSpc>
                <a:spcPct val="100000"/>
              </a:lnSpc>
              <a:spcBef>
                <a:spcPts val="530"/>
              </a:spcBef>
              <a:buFont typeface="Arial MT"/>
              <a:buChar char="•"/>
              <a:tabLst>
                <a:tab pos="354965" algn="l"/>
                <a:tab pos="355600" algn="l"/>
              </a:tabLst>
            </a:pPr>
            <a:r>
              <a:rPr sz="1800" dirty="0">
                <a:latin typeface="Times New Roman"/>
                <a:cs typeface="Times New Roman"/>
              </a:rPr>
              <a:t>What</a:t>
            </a:r>
            <a:r>
              <a:rPr sz="1800" spc="-20" dirty="0">
                <a:latin typeface="Times New Roman"/>
                <a:cs typeface="Times New Roman"/>
              </a:rPr>
              <a:t> </a:t>
            </a:r>
            <a:r>
              <a:rPr sz="1800" spc="-5" dirty="0">
                <a:latin typeface="Times New Roman"/>
                <a:cs typeface="Times New Roman"/>
              </a:rPr>
              <a:t>is</a:t>
            </a:r>
            <a:r>
              <a:rPr sz="1800" spc="-15" dirty="0">
                <a:latin typeface="Times New Roman"/>
                <a:cs typeface="Times New Roman"/>
              </a:rPr>
              <a:t> </a:t>
            </a:r>
            <a:r>
              <a:rPr sz="1800" spc="-5" dirty="0">
                <a:latin typeface="Times New Roman"/>
                <a:cs typeface="Times New Roman"/>
              </a:rPr>
              <a:t>Cross-site</a:t>
            </a:r>
            <a:r>
              <a:rPr sz="1800" spc="-10" dirty="0">
                <a:latin typeface="Times New Roman"/>
                <a:cs typeface="Times New Roman"/>
              </a:rPr>
              <a:t> </a:t>
            </a:r>
            <a:r>
              <a:rPr sz="1800" spc="-5" dirty="0">
                <a:latin typeface="Times New Roman"/>
                <a:cs typeface="Times New Roman"/>
              </a:rPr>
              <a:t>Scripting</a:t>
            </a:r>
            <a:endParaRPr sz="1800" dirty="0">
              <a:latin typeface="Times New Roman"/>
              <a:cs typeface="Times New Roman"/>
            </a:endParaRPr>
          </a:p>
          <a:p>
            <a:pPr marL="355600" indent="-342900">
              <a:lnSpc>
                <a:spcPct val="100000"/>
              </a:lnSpc>
              <a:spcBef>
                <a:spcPts val="430"/>
              </a:spcBef>
              <a:buFont typeface="Arial MT"/>
              <a:buChar char="•"/>
              <a:tabLst>
                <a:tab pos="354965" algn="l"/>
                <a:tab pos="355600" algn="l"/>
              </a:tabLst>
            </a:pPr>
            <a:r>
              <a:rPr sz="1800" spc="-5" dirty="0">
                <a:latin typeface="Times New Roman"/>
                <a:cs typeface="Times New Roman"/>
              </a:rPr>
              <a:t>Different</a:t>
            </a:r>
            <a:r>
              <a:rPr sz="1800" spc="-10" dirty="0">
                <a:latin typeface="Times New Roman"/>
                <a:cs typeface="Times New Roman"/>
              </a:rPr>
              <a:t> </a:t>
            </a:r>
            <a:r>
              <a:rPr sz="1800" spc="-5" dirty="0">
                <a:latin typeface="Times New Roman"/>
                <a:cs typeface="Times New Roman"/>
              </a:rPr>
              <a:t>types</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Cross-Site Scripting</a:t>
            </a:r>
            <a:endParaRPr sz="1800" dirty="0">
              <a:latin typeface="Times New Roman"/>
              <a:cs typeface="Times New Roman"/>
            </a:endParaRPr>
          </a:p>
          <a:p>
            <a:pPr marL="355600" indent="-342900">
              <a:lnSpc>
                <a:spcPct val="100000"/>
              </a:lnSpc>
              <a:spcBef>
                <a:spcPts val="434"/>
              </a:spcBef>
              <a:buFont typeface="Arial MT"/>
              <a:buChar char="•"/>
              <a:tabLst>
                <a:tab pos="354965" algn="l"/>
                <a:tab pos="355600" algn="l"/>
              </a:tabLst>
            </a:pPr>
            <a:r>
              <a:rPr sz="1800" spc="-5" dirty="0">
                <a:latin typeface="Times New Roman"/>
                <a:cs typeface="Times New Roman"/>
              </a:rPr>
              <a:t>Impact</a:t>
            </a:r>
            <a:r>
              <a:rPr sz="1800" spc="-15" dirty="0">
                <a:latin typeface="Times New Roman"/>
                <a:cs typeface="Times New Roman"/>
              </a:rPr>
              <a:t> </a:t>
            </a:r>
            <a:r>
              <a:rPr sz="1800" dirty="0">
                <a:latin typeface="Times New Roman"/>
                <a:cs typeface="Times New Roman"/>
              </a:rPr>
              <a:t>of</a:t>
            </a:r>
            <a:r>
              <a:rPr sz="1800" spc="-5" dirty="0">
                <a:latin typeface="Times New Roman"/>
                <a:cs typeface="Times New Roman"/>
              </a:rPr>
              <a:t> Cross-Site</a:t>
            </a:r>
            <a:r>
              <a:rPr sz="1800" spc="-10" dirty="0">
                <a:latin typeface="Times New Roman"/>
                <a:cs typeface="Times New Roman"/>
              </a:rPr>
              <a:t> </a:t>
            </a:r>
            <a:r>
              <a:rPr sz="1800" spc="-5" dirty="0">
                <a:latin typeface="Times New Roman"/>
                <a:cs typeface="Times New Roman"/>
              </a:rPr>
              <a:t>Scripting</a:t>
            </a:r>
            <a:endParaRPr sz="1800" dirty="0">
              <a:latin typeface="Times New Roman"/>
              <a:cs typeface="Times New Roman"/>
            </a:endParaRPr>
          </a:p>
          <a:p>
            <a:pPr marL="355600" indent="-342900">
              <a:lnSpc>
                <a:spcPct val="100000"/>
              </a:lnSpc>
              <a:spcBef>
                <a:spcPts val="455"/>
              </a:spcBef>
              <a:buFont typeface="Arial MT"/>
              <a:buChar char="•"/>
              <a:tabLst>
                <a:tab pos="354965" algn="l"/>
                <a:tab pos="355600" algn="l"/>
              </a:tabLst>
            </a:pPr>
            <a:r>
              <a:rPr sz="1800" spc="-40" dirty="0">
                <a:latin typeface="Times New Roman"/>
                <a:cs typeface="Times New Roman"/>
              </a:rPr>
              <a:t>Ways</a:t>
            </a:r>
            <a:r>
              <a:rPr sz="1800" spc="-5" dirty="0">
                <a:latin typeface="Times New Roman"/>
                <a:cs typeface="Times New Roman"/>
              </a:rPr>
              <a:t> to</a:t>
            </a:r>
            <a:r>
              <a:rPr sz="1800" dirty="0">
                <a:latin typeface="Times New Roman"/>
                <a:cs typeface="Times New Roman"/>
              </a:rPr>
              <a:t> </a:t>
            </a:r>
            <a:r>
              <a:rPr sz="1800" spc="-5" dirty="0">
                <a:latin typeface="Times New Roman"/>
                <a:cs typeface="Times New Roman"/>
              </a:rPr>
              <a:t>identify</a:t>
            </a:r>
            <a:r>
              <a:rPr sz="1800" dirty="0">
                <a:latin typeface="Times New Roman"/>
                <a:cs typeface="Times New Roman"/>
              </a:rPr>
              <a:t> </a:t>
            </a:r>
            <a:r>
              <a:rPr sz="1800" spc="-5" dirty="0">
                <a:latin typeface="Times New Roman"/>
                <a:cs typeface="Times New Roman"/>
              </a:rPr>
              <a:t>XSS vulnerabilities</a:t>
            </a:r>
            <a:endParaRPr sz="1800" dirty="0">
              <a:latin typeface="Times New Roman"/>
              <a:cs typeface="Times New Roman"/>
            </a:endParaRPr>
          </a:p>
          <a:p>
            <a:pPr marL="355600" indent="-342900">
              <a:lnSpc>
                <a:spcPct val="100000"/>
              </a:lnSpc>
              <a:spcBef>
                <a:spcPts val="430"/>
              </a:spcBef>
              <a:buFont typeface="Arial MT"/>
              <a:buChar char="•"/>
              <a:tabLst>
                <a:tab pos="354965" algn="l"/>
                <a:tab pos="355600" algn="l"/>
              </a:tabLst>
            </a:pPr>
            <a:r>
              <a:rPr sz="1800" spc="-5" dirty="0">
                <a:latin typeface="Times New Roman"/>
                <a:cs typeface="Times New Roman"/>
              </a:rPr>
              <a:t>Preventing</a:t>
            </a:r>
            <a:r>
              <a:rPr sz="1800" dirty="0">
                <a:latin typeface="Times New Roman"/>
                <a:cs typeface="Times New Roman"/>
              </a:rPr>
              <a:t> </a:t>
            </a:r>
            <a:r>
              <a:rPr sz="1800" spc="-5" dirty="0">
                <a:latin typeface="Times New Roman"/>
                <a:cs typeface="Times New Roman"/>
              </a:rPr>
              <a:t>Cross-Site</a:t>
            </a:r>
            <a:r>
              <a:rPr sz="1800" dirty="0">
                <a:latin typeface="Times New Roman"/>
                <a:cs typeface="Times New Roman"/>
              </a:rPr>
              <a:t> </a:t>
            </a:r>
            <a:r>
              <a:rPr sz="1800" spc="-5" dirty="0">
                <a:latin typeface="Times New Roman"/>
                <a:cs typeface="Times New Roman"/>
              </a:rPr>
              <a:t>Scripting</a:t>
            </a:r>
            <a:r>
              <a:rPr sz="1800" dirty="0">
                <a:latin typeface="Times New Roman"/>
                <a:cs typeface="Times New Roman"/>
              </a:rPr>
              <a:t> </a:t>
            </a:r>
            <a:r>
              <a:rPr sz="1800" spc="-5" dirty="0">
                <a:latin typeface="Times New Roman"/>
                <a:cs typeface="Times New Roman"/>
              </a:rPr>
              <a:t>attacks</a:t>
            </a:r>
            <a:endParaRPr sz="1800" dirty="0">
              <a:latin typeface="Times New Roman"/>
              <a:cs typeface="Times New Roman"/>
            </a:endParaRPr>
          </a:p>
        </p:txBody>
      </p:sp>
      <p:sp>
        <p:nvSpPr>
          <p:cNvPr id="7" name="Title 6">
            <a:extLst>
              <a:ext uri="{FF2B5EF4-FFF2-40B4-BE49-F238E27FC236}">
                <a16:creationId xmlns:a16="http://schemas.microsoft.com/office/drawing/2014/main" id="{A45B1E61-3DBE-B6A5-FD74-50056CB4792B}"/>
              </a:ext>
            </a:extLst>
          </p:cNvPr>
          <p:cNvSpPr>
            <a:spLocks noGrp="1"/>
          </p:cNvSpPr>
          <p:nvPr>
            <p:ph type="title"/>
          </p:nvPr>
        </p:nvSpPr>
        <p:spPr/>
        <p:txBody>
          <a:bodyPr/>
          <a:lstStyle/>
          <a:p>
            <a:r>
              <a:rPr lang="en-US" dirty="0"/>
              <a:t>INDEX</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CCC1E-4258-8325-12B0-E3D05EC53679}"/>
              </a:ext>
            </a:extLst>
          </p:cNvPr>
          <p:cNvSpPr>
            <a:spLocks noGrp="1"/>
          </p:cNvSpPr>
          <p:nvPr>
            <p:ph type="title"/>
          </p:nvPr>
        </p:nvSpPr>
        <p:spPr/>
        <p:txBody>
          <a:bodyPr/>
          <a:lstStyle/>
          <a:p>
            <a:r>
              <a:rPr lang="en-US" dirty="0"/>
              <a:t>INTRODUCTION</a:t>
            </a:r>
            <a:endParaRPr lang="en-IN" dirty="0"/>
          </a:p>
        </p:txBody>
      </p:sp>
      <p:sp>
        <p:nvSpPr>
          <p:cNvPr id="5" name="object 3">
            <a:extLst>
              <a:ext uri="{FF2B5EF4-FFF2-40B4-BE49-F238E27FC236}">
                <a16:creationId xmlns:a16="http://schemas.microsoft.com/office/drawing/2014/main" id="{DC8D2F9C-0A15-AABB-A5BD-EF9F74381F1F}"/>
              </a:ext>
            </a:extLst>
          </p:cNvPr>
          <p:cNvSpPr txBox="1"/>
          <p:nvPr/>
        </p:nvSpPr>
        <p:spPr>
          <a:xfrm>
            <a:off x="1143000" y="2459228"/>
            <a:ext cx="6739889" cy="3719031"/>
          </a:xfrm>
          <a:prstGeom prst="rect">
            <a:avLst/>
          </a:prstGeom>
        </p:spPr>
        <p:txBody>
          <a:bodyPr vert="horz" wrap="square" lIns="0" tIns="9525" rIns="0" bIns="0" rtlCol="0">
            <a:spAutoFit/>
          </a:bodyPr>
          <a:lstStyle/>
          <a:p>
            <a:pPr marL="12700" marR="713740">
              <a:lnSpc>
                <a:spcPct val="101099"/>
              </a:lnSpc>
              <a:spcBef>
                <a:spcPts val="75"/>
              </a:spcBef>
            </a:pPr>
            <a:r>
              <a:rPr lang="en-US" sz="2400" spc="-10" dirty="0">
                <a:latin typeface="Times New Roman"/>
                <a:cs typeface="Times New Roman"/>
              </a:rPr>
              <a:t>In today’s world when websites and web applications have become an integral part of our professional and personal life, It is important to keep our data and integrity safe from attacks and injections which happen through the web. We have chosen Cross Site Scripting(XSS) as our topic because it is a widespread vulnerability which can be found in any website if not taken complete precautions. This vulnerability is also featured in the OWASP top 10 vulnerabilities list.</a:t>
            </a:r>
            <a:endParaRPr sz="2400" dirty="0">
              <a:latin typeface="Times New Roman"/>
              <a:cs typeface="Times New Roman"/>
            </a:endParaRPr>
          </a:p>
        </p:txBody>
      </p:sp>
    </p:spTree>
    <p:extLst>
      <p:ext uri="{BB962C8B-B14F-4D97-AF65-F5344CB8AC3E}">
        <p14:creationId xmlns:p14="http://schemas.microsoft.com/office/powerpoint/2010/main" val="343181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AFB30F64-1D0D-D25A-B5C9-7E0DF96057DA}"/>
              </a:ext>
            </a:extLst>
          </p:cNvPr>
          <p:cNvSpPr txBox="1"/>
          <p:nvPr/>
        </p:nvSpPr>
        <p:spPr>
          <a:xfrm>
            <a:off x="1143000" y="2459228"/>
            <a:ext cx="6739889" cy="3722237"/>
          </a:xfrm>
          <a:prstGeom prst="rect">
            <a:avLst/>
          </a:prstGeom>
        </p:spPr>
        <p:txBody>
          <a:bodyPr vert="horz" wrap="square" lIns="0" tIns="9525" rIns="0" bIns="0" rtlCol="0">
            <a:spAutoFit/>
          </a:bodyPr>
          <a:lstStyle/>
          <a:p>
            <a:pPr marL="12700" marR="713740">
              <a:lnSpc>
                <a:spcPct val="101099"/>
              </a:lnSpc>
              <a:spcBef>
                <a:spcPts val="75"/>
              </a:spcBef>
            </a:pPr>
            <a:r>
              <a:rPr lang="en-US" sz="2000" spc="-10" dirty="0">
                <a:latin typeface="Times New Roman"/>
                <a:cs typeface="Times New Roman"/>
              </a:rPr>
              <a:t>Same Origin Policy (SOP)Definition: SOP is a security measure implemented by web browsers to prevent web pages from making requests to a different domain than the one that served the original web </a:t>
            </a:r>
            <a:r>
              <a:rPr lang="en-US" sz="2000" spc="-10" dirty="0" err="1">
                <a:latin typeface="Times New Roman"/>
                <a:cs typeface="Times New Roman"/>
              </a:rPr>
              <a:t>page.Three</a:t>
            </a:r>
            <a:r>
              <a:rPr lang="en-US" sz="2000" spc="-10" dirty="0">
                <a:latin typeface="Times New Roman"/>
                <a:cs typeface="Times New Roman"/>
              </a:rPr>
              <a:t> Key Rules Same Protocol: The protocol (e.g., HTTP or HTTPS) of both the originating and target page must be the same .Same Host: The host (domain) of both the originating and target page must be the </a:t>
            </a:r>
            <a:r>
              <a:rPr lang="en-US" sz="2000" spc="-10" dirty="0" err="1">
                <a:latin typeface="Times New Roman"/>
                <a:cs typeface="Times New Roman"/>
              </a:rPr>
              <a:t>same.Same</a:t>
            </a:r>
            <a:r>
              <a:rPr lang="en-US" sz="2000" spc="-10" dirty="0">
                <a:latin typeface="Times New Roman"/>
                <a:cs typeface="Times New Roman"/>
              </a:rPr>
              <a:t> Port: The port number of both the originating and target page must be the </a:t>
            </a:r>
            <a:r>
              <a:rPr lang="en-US" sz="2000" spc="-10" dirty="0" err="1">
                <a:latin typeface="Times New Roman"/>
                <a:cs typeface="Times New Roman"/>
              </a:rPr>
              <a:t>same.Same</a:t>
            </a:r>
            <a:r>
              <a:rPr lang="en-US" sz="2000" spc="-10" dirty="0">
                <a:latin typeface="Times New Roman"/>
                <a:cs typeface="Times New Roman"/>
              </a:rPr>
              <a:t> Origin Context: The injected script operates in the context of the user's session, bypassing SOP restrictions.</a:t>
            </a:r>
            <a:endParaRPr sz="2000" dirty="0">
              <a:latin typeface="Times New Roman"/>
              <a:cs typeface="Times New Roman"/>
            </a:endParaRPr>
          </a:p>
        </p:txBody>
      </p:sp>
      <p:sp>
        <p:nvSpPr>
          <p:cNvPr id="9" name="Title 8">
            <a:extLst>
              <a:ext uri="{FF2B5EF4-FFF2-40B4-BE49-F238E27FC236}">
                <a16:creationId xmlns:a16="http://schemas.microsoft.com/office/drawing/2014/main" id="{049284DD-FE20-5CEA-361A-4067631AFFE4}"/>
              </a:ext>
            </a:extLst>
          </p:cNvPr>
          <p:cNvSpPr>
            <a:spLocks noGrp="1"/>
          </p:cNvSpPr>
          <p:nvPr>
            <p:ph type="title"/>
          </p:nvPr>
        </p:nvSpPr>
        <p:spPr/>
        <p:txBody>
          <a:bodyPr/>
          <a:lstStyle/>
          <a:p>
            <a:r>
              <a:rPr lang="en-US" dirty="0"/>
              <a:t>WHAT IS SOP</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5539" y="2459228"/>
            <a:ext cx="6737350" cy="2774950"/>
          </a:xfrm>
          <a:prstGeom prst="rect">
            <a:avLst/>
          </a:prstGeom>
        </p:spPr>
        <p:txBody>
          <a:bodyPr vert="horz" wrap="square" lIns="0" tIns="9525" rIns="0" bIns="0" rtlCol="0">
            <a:spAutoFit/>
          </a:bodyPr>
          <a:lstStyle/>
          <a:p>
            <a:pPr marL="12700" marR="713740">
              <a:lnSpc>
                <a:spcPct val="101099"/>
              </a:lnSpc>
              <a:spcBef>
                <a:spcPts val="75"/>
              </a:spcBef>
            </a:pPr>
            <a:r>
              <a:rPr sz="1800" b="1" spc="-10" dirty="0">
                <a:latin typeface="Times New Roman"/>
                <a:cs typeface="Times New Roman"/>
              </a:rPr>
              <a:t>Cross</a:t>
            </a:r>
            <a:r>
              <a:rPr sz="1800" b="1" dirty="0">
                <a:latin typeface="Times New Roman"/>
                <a:cs typeface="Times New Roman"/>
              </a:rPr>
              <a:t> </a:t>
            </a:r>
            <a:r>
              <a:rPr sz="1800" b="1" spc="-5" dirty="0">
                <a:latin typeface="Times New Roman"/>
                <a:cs typeface="Times New Roman"/>
              </a:rPr>
              <a:t>site</a:t>
            </a:r>
            <a:r>
              <a:rPr sz="1800" b="1" spc="5" dirty="0">
                <a:latin typeface="Times New Roman"/>
                <a:cs typeface="Times New Roman"/>
              </a:rPr>
              <a:t> </a:t>
            </a:r>
            <a:r>
              <a:rPr sz="1800" b="1" spc="-5" dirty="0">
                <a:latin typeface="Times New Roman"/>
                <a:cs typeface="Times New Roman"/>
              </a:rPr>
              <a:t>scripting</a:t>
            </a:r>
            <a:r>
              <a:rPr sz="1800" b="1" dirty="0">
                <a:latin typeface="Times New Roman"/>
                <a:cs typeface="Times New Roman"/>
              </a:rPr>
              <a:t> </a:t>
            </a:r>
            <a:r>
              <a:rPr sz="1800" spc="-5" dirty="0">
                <a:latin typeface="Times New Roman"/>
                <a:cs typeface="Times New Roman"/>
              </a:rPr>
              <a:t>(</a:t>
            </a:r>
            <a:r>
              <a:rPr sz="1800" b="1" spc="-5" dirty="0">
                <a:latin typeface="Times New Roman"/>
                <a:cs typeface="Times New Roman"/>
              </a:rPr>
              <a:t>XSS</a:t>
            </a:r>
            <a:r>
              <a:rPr sz="1800" spc="-5" dirty="0">
                <a:latin typeface="Times New Roman"/>
                <a:cs typeface="Times New Roman"/>
              </a:rPr>
              <a:t>)</a:t>
            </a:r>
            <a:r>
              <a:rPr sz="1800" spc="5" dirty="0">
                <a:latin typeface="Times New Roman"/>
                <a:cs typeface="Times New Roman"/>
              </a:rPr>
              <a:t> </a:t>
            </a:r>
            <a:r>
              <a:rPr sz="1800" spc="-5" dirty="0">
                <a:latin typeface="Times New Roman"/>
                <a:cs typeface="Times New Roman"/>
              </a:rPr>
              <a:t>is</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common</a:t>
            </a:r>
            <a:r>
              <a:rPr sz="1800" spc="10" dirty="0">
                <a:latin typeface="Times New Roman"/>
                <a:cs typeface="Times New Roman"/>
              </a:rPr>
              <a:t> </a:t>
            </a:r>
            <a:r>
              <a:rPr sz="1800" spc="-5" dirty="0">
                <a:latin typeface="Times New Roman"/>
                <a:cs typeface="Times New Roman"/>
              </a:rPr>
              <a:t>attack</a:t>
            </a:r>
            <a:r>
              <a:rPr sz="1800" spc="5" dirty="0">
                <a:latin typeface="Times New Roman"/>
                <a:cs typeface="Times New Roman"/>
              </a:rPr>
              <a:t> </a:t>
            </a:r>
            <a:r>
              <a:rPr sz="1800" spc="-5" dirty="0">
                <a:latin typeface="Times New Roman"/>
                <a:cs typeface="Times New Roman"/>
              </a:rPr>
              <a:t>vector</a:t>
            </a:r>
            <a:r>
              <a:rPr sz="1800" spc="5" dirty="0">
                <a:latin typeface="Times New Roman"/>
                <a:cs typeface="Times New Roman"/>
              </a:rPr>
              <a:t> </a:t>
            </a:r>
            <a:r>
              <a:rPr sz="1800" spc="-5" dirty="0">
                <a:latin typeface="Times New Roman"/>
                <a:cs typeface="Times New Roman"/>
              </a:rPr>
              <a:t>that</a:t>
            </a:r>
            <a:r>
              <a:rPr sz="1800" dirty="0">
                <a:latin typeface="Times New Roman"/>
                <a:cs typeface="Times New Roman"/>
              </a:rPr>
              <a:t> </a:t>
            </a:r>
            <a:r>
              <a:rPr sz="1800" spc="-5" dirty="0">
                <a:latin typeface="Times New Roman"/>
                <a:cs typeface="Times New Roman"/>
              </a:rPr>
              <a:t>injects </a:t>
            </a:r>
            <a:r>
              <a:rPr sz="1800" spc="-434" dirty="0">
                <a:latin typeface="Times New Roman"/>
                <a:cs typeface="Times New Roman"/>
              </a:rPr>
              <a:t> </a:t>
            </a:r>
            <a:r>
              <a:rPr sz="1800" spc="-5" dirty="0">
                <a:latin typeface="Times New Roman"/>
                <a:cs typeface="Times New Roman"/>
              </a:rPr>
              <a:t>malicious </a:t>
            </a:r>
            <a:r>
              <a:rPr sz="1800" dirty="0">
                <a:latin typeface="Times New Roman"/>
                <a:cs typeface="Times New Roman"/>
              </a:rPr>
              <a:t>code </a:t>
            </a:r>
            <a:r>
              <a:rPr sz="1800" spc="-5" dirty="0">
                <a:latin typeface="Times New Roman"/>
                <a:cs typeface="Times New Roman"/>
              </a:rPr>
              <a:t>into</a:t>
            </a:r>
            <a:r>
              <a:rPr sz="1800" dirty="0">
                <a:latin typeface="Times New Roman"/>
                <a:cs typeface="Times New Roman"/>
              </a:rPr>
              <a:t> a </a:t>
            </a:r>
            <a:r>
              <a:rPr sz="1800" spc="-5" dirty="0">
                <a:latin typeface="Times New Roman"/>
                <a:cs typeface="Times New Roman"/>
              </a:rPr>
              <a:t>vulnerable</a:t>
            </a:r>
            <a:r>
              <a:rPr sz="1800" dirty="0">
                <a:latin typeface="Times New Roman"/>
                <a:cs typeface="Times New Roman"/>
              </a:rPr>
              <a:t> web </a:t>
            </a:r>
            <a:r>
              <a:rPr sz="1800" spc="-5" dirty="0">
                <a:latin typeface="Times New Roman"/>
                <a:cs typeface="Times New Roman"/>
              </a:rPr>
              <a:t>application.</a:t>
            </a:r>
            <a:endParaRPr sz="1800" dirty="0">
              <a:latin typeface="Times New Roman"/>
              <a:cs typeface="Times New Roman"/>
            </a:endParaRPr>
          </a:p>
          <a:p>
            <a:pPr>
              <a:lnSpc>
                <a:spcPct val="100000"/>
              </a:lnSpc>
              <a:spcBef>
                <a:spcPts val="45"/>
              </a:spcBef>
            </a:pPr>
            <a:endParaRPr sz="1850" dirty="0">
              <a:latin typeface="Times New Roman"/>
              <a:cs typeface="Times New Roman"/>
            </a:endParaRPr>
          </a:p>
          <a:p>
            <a:pPr marL="12700" marR="72390">
              <a:lnSpc>
                <a:spcPct val="99400"/>
              </a:lnSpc>
            </a:pPr>
            <a:r>
              <a:rPr sz="1800" b="1" spc="-5" dirty="0">
                <a:latin typeface="Times New Roman"/>
                <a:cs typeface="Times New Roman"/>
              </a:rPr>
              <a:t>XSS </a:t>
            </a:r>
            <a:r>
              <a:rPr sz="1800" spc="-10" dirty="0">
                <a:latin typeface="Times New Roman"/>
                <a:cs typeface="Times New Roman"/>
              </a:rPr>
              <a:t>differs </a:t>
            </a:r>
            <a:r>
              <a:rPr sz="1800" dirty="0">
                <a:latin typeface="Times New Roman"/>
                <a:cs typeface="Times New Roman"/>
              </a:rPr>
              <a:t>from </a:t>
            </a:r>
            <a:r>
              <a:rPr sz="1800" spc="-5" dirty="0">
                <a:latin typeface="Times New Roman"/>
                <a:cs typeface="Times New Roman"/>
              </a:rPr>
              <a:t>other </a:t>
            </a:r>
            <a:r>
              <a:rPr sz="1800" dirty="0">
                <a:latin typeface="Times New Roman"/>
                <a:cs typeface="Times New Roman"/>
              </a:rPr>
              <a:t>web </a:t>
            </a:r>
            <a:r>
              <a:rPr sz="1800" spc="-5" dirty="0">
                <a:latin typeface="Times New Roman"/>
                <a:cs typeface="Times New Roman"/>
              </a:rPr>
              <a:t>attack vectors </a:t>
            </a:r>
            <a:r>
              <a:rPr sz="1800" dirty="0">
                <a:latin typeface="Times New Roman"/>
                <a:cs typeface="Times New Roman"/>
              </a:rPr>
              <a:t>(e.g., </a:t>
            </a:r>
            <a:r>
              <a:rPr sz="1800" b="1" spc="-5" dirty="0">
                <a:latin typeface="Times New Roman"/>
                <a:cs typeface="Times New Roman"/>
              </a:rPr>
              <a:t>SQL injections</a:t>
            </a:r>
            <a:r>
              <a:rPr sz="1800" spc="-5" dirty="0">
                <a:latin typeface="Times New Roman"/>
                <a:cs typeface="Times New Roman"/>
              </a:rPr>
              <a:t>), in that </a:t>
            </a:r>
            <a:r>
              <a:rPr sz="1800" spc="-434" dirty="0">
                <a:latin typeface="Times New Roman"/>
                <a:cs typeface="Times New Roman"/>
              </a:rPr>
              <a:t> </a:t>
            </a:r>
            <a:r>
              <a:rPr sz="1800" spc="-5" dirty="0">
                <a:latin typeface="Times New Roman"/>
                <a:cs typeface="Times New Roman"/>
              </a:rPr>
              <a:t>it</a:t>
            </a:r>
            <a:r>
              <a:rPr sz="1800" dirty="0">
                <a:latin typeface="Times New Roman"/>
                <a:cs typeface="Times New Roman"/>
              </a:rPr>
              <a:t> does not </a:t>
            </a:r>
            <a:r>
              <a:rPr sz="1800" spc="-5" dirty="0">
                <a:latin typeface="Times New Roman"/>
                <a:cs typeface="Times New Roman"/>
              </a:rPr>
              <a:t>directly</a:t>
            </a:r>
            <a:r>
              <a:rPr sz="1800" spc="5" dirty="0">
                <a:latin typeface="Times New Roman"/>
                <a:cs typeface="Times New Roman"/>
              </a:rPr>
              <a:t> </a:t>
            </a:r>
            <a:r>
              <a:rPr sz="1800" spc="-10" dirty="0">
                <a:latin typeface="Times New Roman"/>
                <a:cs typeface="Times New Roman"/>
              </a:rPr>
              <a:t>target</a:t>
            </a:r>
            <a:r>
              <a:rPr sz="1800" dirty="0">
                <a:latin typeface="Times New Roman"/>
                <a:cs typeface="Times New Roman"/>
              </a:rPr>
              <a:t> </a:t>
            </a:r>
            <a:r>
              <a:rPr sz="1800" spc="-5" dirty="0">
                <a:latin typeface="Times New Roman"/>
                <a:cs typeface="Times New Roman"/>
              </a:rPr>
              <a:t>the</a:t>
            </a:r>
            <a:r>
              <a:rPr sz="1800" spc="5" dirty="0">
                <a:latin typeface="Times New Roman"/>
                <a:cs typeface="Times New Roman"/>
              </a:rPr>
              <a:t> </a:t>
            </a:r>
            <a:r>
              <a:rPr sz="1800" spc="-5" dirty="0">
                <a:latin typeface="Times New Roman"/>
                <a:cs typeface="Times New Roman"/>
              </a:rPr>
              <a:t>application</a:t>
            </a:r>
            <a:r>
              <a:rPr sz="1800" spc="5" dirty="0">
                <a:latin typeface="Times New Roman"/>
                <a:cs typeface="Times New Roman"/>
              </a:rPr>
              <a:t> </a:t>
            </a:r>
            <a:r>
              <a:rPr sz="1800" spc="-5" dirty="0">
                <a:latin typeface="Times New Roman"/>
                <a:cs typeface="Times New Roman"/>
              </a:rPr>
              <a:t>itself.</a:t>
            </a:r>
            <a:r>
              <a:rPr sz="1800" spc="5" dirty="0">
                <a:latin typeface="Times New Roman"/>
                <a:cs typeface="Times New Roman"/>
              </a:rPr>
              <a:t> </a:t>
            </a:r>
            <a:r>
              <a:rPr sz="1800" spc="-5" dirty="0">
                <a:latin typeface="Times New Roman"/>
                <a:cs typeface="Times New Roman"/>
              </a:rPr>
              <a:t>Instead,</a:t>
            </a:r>
            <a:r>
              <a:rPr sz="1800" spc="5" dirty="0">
                <a:latin typeface="Times New Roman"/>
                <a:cs typeface="Times New Roman"/>
              </a:rPr>
              <a:t> </a:t>
            </a:r>
            <a:r>
              <a:rPr sz="1800" spc="-5" dirty="0">
                <a:latin typeface="Times New Roman"/>
                <a:cs typeface="Times New Roman"/>
              </a:rPr>
              <a:t>the</a:t>
            </a:r>
            <a:r>
              <a:rPr sz="1800" spc="5" dirty="0">
                <a:latin typeface="Times New Roman"/>
                <a:cs typeface="Times New Roman"/>
              </a:rPr>
              <a:t> </a:t>
            </a:r>
            <a:r>
              <a:rPr sz="1800" spc="-5" dirty="0">
                <a:latin typeface="Times New Roman"/>
                <a:cs typeface="Times New Roman"/>
              </a:rPr>
              <a:t>users</a:t>
            </a:r>
            <a:r>
              <a:rPr sz="1800" dirty="0">
                <a:latin typeface="Times New Roman"/>
                <a:cs typeface="Times New Roman"/>
              </a:rPr>
              <a:t> of</a:t>
            </a:r>
            <a:r>
              <a:rPr sz="1800" spc="5" dirty="0">
                <a:latin typeface="Times New Roman"/>
                <a:cs typeface="Times New Roman"/>
              </a:rPr>
              <a:t> </a:t>
            </a:r>
            <a:r>
              <a:rPr sz="1800" spc="-5" dirty="0">
                <a:latin typeface="Times New Roman"/>
                <a:cs typeface="Times New Roman"/>
              </a:rPr>
              <a:t>the </a:t>
            </a:r>
            <a:r>
              <a:rPr sz="1800" dirty="0">
                <a:latin typeface="Times New Roman"/>
                <a:cs typeface="Times New Roman"/>
              </a:rPr>
              <a:t> web</a:t>
            </a:r>
            <a:r>
              <a:rPr sz="1800" spc="-5" dirty="0">
                <a:latin typeface="Times New Roman"/>
                <a:cs typeface="Times New Roman"/>
              </a:rPr>
              <a:t> application</a:t>
            </a:r>
            <a:r>
              <a:rPr sz="1800" dirty="0">
                <a:latin typeface="Times New Roman"/>
                <a:cs typeface="Times New Roman"/>
              </a:rPr>
              <a:t> are </a:t>
            </a:r>
            <a:r>
              <a:rPr sz="1800" spc="-5" dirty="0">
                <a:latin typeface="Times New Roman"/>
                <a:cs typeface="Times New Roman"/>
              </a:rPr>
              <a:t>the</a:t>
            </a:r>
            <a:r>
              <a:rPr sz="1800" dirty="0">
                <a:latin typeface="Times New Roman"/>
                <a:cs typeface="Times New Roman"/>
              </a:rPr>
              <a:t> ones</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risk.</a:t>
            </a:r>
            <a:endParaRPr sz="1800" dirty="0">
              <a:latin typeface="Times New Roman"/>
              <a:cs typeface="Times New Roman"/>
            </a:endParaRPr>
          </a:p>
          <a:p>
            <a:pPr>
              <a:lnSpc>
                <a:spcPct val="100000"/>
              </a:lnSpc>
            </a:pPr>
            <a:endParaRPr sz="1950" dirty="0">
              <a:latin typeface="Times New Roman"/>
              <a:cs typeface="Times New Roman"/>
            </a:endParaRPr>
          </a:p>
          <a:p>
            <a:pPr marL="12700" marR="5080">
              <a:lnSpc>
                <a:spcPct val="99400"/>
              </a:lnSpc>
              <a:spcBef>
                <a:spcPts val="5"/>
              </a:spcBef>
            </a:pPr>
            <a:r>
              <a:rPr sz="1800" dirty="0">
                <a:latin typeface="Times New Roman"/>
                <a:cs typeface="Times New Roman"/>
              </a:rPr>
              <a:t>A</a:t>
            </a:r>
            <a:r>
              <a:rPr sz="1800" spc="-80" dirty="0">
                <a:latin typeface="Times New Roman"/>
                <a:cs typeface="Times New Roman"/>
              </a:rPr>
              <a:t> </a:t>
            </a:r>
            <a:r>
              <a:rPr sz="1800" spc="-5" dirty="0">
                <a:latin typeface="Times New Roman"/>
                <a:cs typeface="Times New Roman"/>
              </a:rPr>
              <a:t>successful</a:t>
            </a:r>
            <a:r>
              <a:rPr sz="1800" spc="15" dirty="0">
                <a:latin typeface="Times New Roman"/>
                <a:cs typeface="Times New Roman"/>
              </a:rPr>
              <a:t> </a:t>
            </a:r>
            <a:r>
              <a:rPr sz="1800" spc="-5" dirty="0">
                <a:latin typeface="Times New Roman"/>
                <a:cs typeface="Times New Roman"/>
              </a:rPr>
              <a:t>cross</a:t>
            </a:r>
            <a:r>
              <a:rPr sz="1800" spc="15" dirty="0">
                <a:latin typeface="Times New Roman"/>
                <a:cs typeface="Times New Roman"/>
              </a:rPr>
              <a:t> </a:t>
            </a:r>
            <a:r>
              <a:rPr sz="1800" spc="-5" dirty="0">
                <a:latin typeface="Times New Roman"/>
                <a:cs typeface="Times New Roman"/>
              </a:rPr>
              <a:t>site</a:t>
            </a:r>
            <a:r>
              <a:rPr sz="1800" spc="25" dirty="0">
                <a:latin typeface="Times New Roman"/>
                <a:cs typeface="Times New Roman"/>
              </a:rPr>
              <a:t> </a:t>
            </a:r>
            <a:r>
              <a:rPr sz="1800" spc="-5" dirty="0">
                <a:latin typeface="Times New Roman"/>
                <a:cs typeface="Times New Roman"/>
              </a:rPr>
              <a:t>scripting</a:t>
            </a:r>
            <a:r>
              <a:rPr sz="1800" spc="20" dirty="0">
                <a:latin typeface="Times New Roman"/>
                <a:cs typeface="Times New Roman"/>
              </a:rPr>
              <a:t> </a:t>
            </a:r>
            <a:r>
              <a:rPr sz="1800" spc="-5" dirty="0">
                <a:latin typeface="Times New Roman"/>
                <a:cs typeface="Times New Roman"/>
              </a:rPr>
              <a:t>attack</a:t>
            </a:r>
            <a:r>
              <a:rPr sz="1800" spc="25" dirty="0">
                <a:latin typeface="Times New Roman"/>
                <a:cs typeface="Times New Roman"/>
              </a:rPr>
              <a:t> </a:t>
            </a:r>
            <a:r>
              <a:rPr sz="1800" dirty="0">
                <a:latin typeface="Times New Roman"/>
                <a:cs typeface="Times New Roman"/>
              </a:rPr>
              <a:t>can</a:t>
            </a:r>
            <a:r>
              <a:rPr sz="1800" spc="20" dirty="0">
                <a:latin typeface="Times New Roman"/>
                <a:cs typeface="Times New Roman"/>
              </a:rPr>
              <a:t> </a:t>
            </a:r>
            <a:r>
              <a:rPr sz="1800" dirty="0">
                <a:latin typeface="Times New Roman"/>
                <a:cs typeface="Times New Roman"/>
              </a:rPr>
              <a:t>have</a:t>
            </a:r>
            <a:r>
              <a:rPr sz="1800" spc="20" dirty="0">
                <a:latin typeface="Times New Roman"/>
                <a:cs typeface="Times New Roman"/>
              </a:rPr>
              <a:t> </a:t>
            </a:r>
            <a:r>
              <a:rPr sz="1800" spc="-5" dirty="0">
                <a:latin typeface="Times New Roman"/>
                <a:cs typeface="Times New Roman"/>
              </a:rPr>
              <a:t>devastating </a:t>
            </a:r>
            <a:r>
              <a:rPr sz="1800" dirty="0">
                <a:latin typeface="Times New Roman"/>
                <a:cs typeface="Times New Roman"/>
              </a:rPr>
              <a:t> </a:t>
            </a:r>
            <a:r>
              <a:rPr sz="1800" spc="-5" dirty="0">
                <a:latin typeface="Times New Roman"/>
                <a:cs typeface="Times New Roman"/>
              </a:rPr>
              <a:t>consequences</a:t>
            </a:r>
            <a:r>
              <a:rPr sz="1800" dirty="0">
                <a:latin typeface="Times New Roman"/>
                <a:cs typeface="Times New Roman"/>
              </a:rPr>
              <a:t> for</a:t>
            </a:r>
            <a:r>
              <a:rPr sz="1800" spc="10" dirty="0">
                <a:latin typeface="Times New Roman"/>
                <a:cs typeface="Times New Roman"/>
              </a:rPr>
              <a:t> </a:t>
            </a:r>
            <a:r>
              <a:rPr sz="1800" dirty="0">
                <a:latin typeface="Times New Roman"/>
                <a:cs typeface="Times New Roman"/>
              </a:rPr>
              <a:t>an</a:t>
            </a:r>
            <a:r>
              <a:rPr sz="1800" spc="10" dirty="0">
                <a:latin typeface="Times New Roman"/>
                <a:cs typeface="Times New Roman"/>
              </a:rPr>
              <a:t> </a:t>
            </a:r>
            <a:r>
              <a:rPr sz="1800" spc="-5" dirty="0">
                <a:latin typeface="Times New Roman"/>
                <a:cs typeface="Times New Roman"/>
              </a:rPr>
              <a:t>online</a:t>
            </a:r>
            <a:r>
              <a:rPr sz="1800" spc="10" dirty="0">
                <a:latin typeface="Times New Roman"/>
                <a:cs typeface="Times New Roman"/>
              </a:rPr>
              <a:t> </a:t>
            </a:r>
            <a:r>
              <a:rPr sz="1800" spc="-15" dirty="0">
                <a:latin typeface="Times New Roman"/>
                <a:cs typeface="Times New Roman"/>
              </a:rPr>
              <a:t>business’s</a:t>
            </a:r>
            <a:r>
              <a:rPr sz="1800" spc="5" dirty="0">
                <a:latin typeface="Times New Roman"/>
                <a:cs typeface="Times New Roman"/>
              </a:rPr>
              <a:t> </a:t>
            </a:r>
            <a:r>
              <a:rPr sz="1800" spc="-5" dirty="0">
                <a:latin typeface="Times New Roman"/>
                <a:cs typeface="Times New Roman"/>
              </a:rPr>
              <a:t>reputation</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5" dirty="0">
                <a:latin typeface="Times New Roman"/>
                <a:cs typeface="Times New Roman"/>
              </a:rPr>
              <a:t>its</a:t>
            </a:r>
            <a:r>
              <a:rPr sz="1800" spc="5" dirty="0">
                <a:latin typeface="Times New Roman"/>
                <a:cs typeface="Times New Roman"/>
              </a:rPr>
              <a:t> </a:t>
            </a:r>
            <a:r>
              <a:rPr sz="1800" spc="-5" dirty="0">
                <a:latin typeface="Times New Roman"/>
                <a:cs typeface="Times New Roman"/>
              </a:rPr>
              <a:t>relationship</a:t>
            </a:r>
            <a:r>
              <a:rPr sz="1800" spc="10" dirty="0">
                <a:latin typeface="Times New Roman"/>
                <a:cs typeface="Times New Roman"/>
              </a:rPr>
              <a:t> </a:t>
            </a:r>
            <a:r>
              <a:rPr sz="1800" spc="-5" dirty="0">
                <a:latin typeface="Times New Roman"/>
                <a:cs typeface="Times New Roman"/>
              </a:rPr>
              <a:t>with </a:t>
            </a:r>
            <a:r>
              <a:rPr sz="1800" spc="-434" dirty="0">
                <a:latin typeface="Times New Roman"/>
                <a:cs typeface="Times New Roman"/>
              </a:rPr>
              <a:t> </a:t>
            </a:r>
            <a:r>
              <a:rPr sz="1800" spc="-5" dirty="0">
                <a:latin typeface="Times New Roman"/>
                <a:cs typeface="Times New Roman"/>
              </a:rPr>
              <a:t>its</a:t>
            </a:r>
            <a:r>
              <a:rPr sz="1800" spc="-10" dirty="0">
                <a:latin typeface="Times New Roman"/>
                <a:cs typeface="Times New Roman"/>
              </a:rPr>
              <a:t> </a:t>
            </a:r>
            <a:r>
              <a:rPr sz="1800" spc="-5" dirty="0">
                <a:latin typeface="Times New Roman"/>
                <a:cs typeface="Times New Roman"/>
              </a:rPr>
              <a:t>clients.</a:t>
            </a:r>
            <a:endParaRPr sz="1800" dirty="0">
              <a:latin typeface="Times New Roman"/>
              <a:cs typeface="Times New Roman"/>
            </a:endParaRPr>
          </a:p>
        </p:txBody>
      </p:sp>
      <p:sp>
        <p:nvSpPr>
          <p:cNvPr id="7" name="Title 6">
            <a:extLst>
              <a:ext uri="{FF2B5EF4-FFF2-40B4-BE49-F238E27FC236}">
                <a16:creationId xmlns:a16="http://schemas.microsoft.com/office/drawing/2014/main" id="{6421BC7B-3772-284E-E0A6-6A6DE70EFAEC}"/>
              </a:ext>
            </a:extLst>
          </p:cNvPr>
          <p:cNvSpPr>
            <a:spLocks noGrp="1"/>
          </p:cNvSpPr>
          <p:nvPr>
            <p:ph type="title"/>
          </p:nvPr>
        </p:nvSpPr>
        <p:spPr/>
        <p:txBody>
          <a:bodyPr/>
          <a:lstStyle/>
          <a:p>
            <a:r>
              <a:rPr lang="en-US" dirty="0"/>
              <a:t>WHAT IS XSS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14412" y="2224087"/>
            <a:ext cx="6757985" cy="3884612"/>
          </a:xfrm>
          <a:prstGeom prst="rect">
            <a:avLst/>
          </a:prstGeom>
        </p:spPr>
      </p:pic>
      <p:sp>
        <p:nvSpPr>
          <p:cNvPr id="7" name="Title 6">
            <a:extLst>
              <a:ext uri="{FF2B5EF4-FFF2-40B4-BE49-F238E27FC236}">
                <a16:creationId xmlns:a16="http://schemas.microsoft.com/office/drawing/2014/main" id="{C8B4F366-A8FE-D520-E030-8D20B007892D}"/>
              </a:ext>
            </a:extLst>
          </p:cNvPr>
          <p:cNvSpPr>
            <a:spLocks noGrp="1"/>
          </p:cNvSpPr>
          <p:nvPr>
            <p:ph type="title"/>
          </p:nvPr>
        </p:nvSpPr>
        <p:spPr/>
        <p:txBody>
          <a:bodyPr/>
          <a:lstStyle/>
          <a:p>
            <a:r>
              <a:rPr lang="en-US" dirty="0"/>
              <a:t>WHAT IS XSS?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3139" y="2459228"/>
            <a:ext cx="7107555" cy="350774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There are</a:t>
            </a:r>
            <a:r>
              <a:rPr sz="1800" spc="5" dirty="0">
                <a:latin typeface="Times New Roman"/>
                <a:cs typeface="Times New Roman"/>
              </a:rPr>
              <a:t> </a:t>
            </a:r>
            <a:r>
              <a:rPr sz="1800" spc="-5" dirty="0">
                <a:latin typeface="Times New Roman"/>
                <a:cs typeface="Times New Roman"/>
              </a:rPr>
              <a:t>mainly</a:t>
            </a:r>
            <a:r>
              <a:rPr sz="1800" spc="5" dirty="0">
                <a:latin typeface="Times New Roman"/>
                <a:cs typeface="Times New Roman"/>
              </a:rPr>
              <a:t> </a:t>
            </a:r>
            <a:r>
              <a:rPr sz="1800" b="1" spc="-10" dirty="0">
                <a:latin typeface="Times New Roman"/>
                <a:cs typeface="Times New Roman"/>
              </a:rPr>
              <a:t>three</a:t>
            </a:r>
            <a:r>
              <a:rPr sz="1800" b="1" spc="5" dirty="0">
                <a:latin typeface="Times New Roman"/>
                <a:cs typeface="Times New Roman"/>
              </a:rPr>
              <a:t> </a:t>
            </a:r>
            <a:r>
              <a:rPr sz="1800" spc="-5" dirty="0">
                <a:latin typeface="Times New Roman"/>
                <a:cs typeface="Times New Roman"/>
              </a:rPr>
              <a:t>different</a:t>
            </a:r>
            <a:r>
              <a:rPr sz="1800" dirty="0">
                <a:latin typeface="Times New Roman"/>
                <a:cs typeface="Times New Roman"/>
              </a:rPr>
              <a:t> </a:t>
            </a:r>
            <a:r>
              <a:rPr sz="1800" spc="-5" dirty="0">
                <a:latin typeface="Times New Roman"/>
                <a:cs typeface="Times New Roman"/>
              </a:rPr>
              <a:t>types</a:t>
            </a:r>
            <a:r>
              <a:rPr sz="1800" dirty="0">
                <a:latin typeface="Times New Roman"/>
                <a:cs typeface="Times New Roman"/>
              </a:rPr>
              <a:t> of</a:t>
            </a:r>
            <a:r>
              <a:rPr sz="1800" spc="5" dirty="0">
                <a:latin typeface="Times New Roman"/>
                <a:cs typeface="Times New Roman"/>
              </a:rPr>
              <a:t> </a:t>
            </a:r>
            <a:r>
              <a:rPr sz="1800" spc="-5" dirty="0">
                <a:latin typeface="Times New Roman"/>
                <a:cs typeface="Times New Roman"/>
              </a:rPr>
              <a:t>Cross-site</a:t>
            </a:r>
            <a:r>
              <a:rPr sz="1800" dirty="0">
                <a:latin typeface="Times New Roman"/>
                <a:cs typeface="Times New Roman"/>
              </a:rPr>
              <a:t> </a:t>
            </a:r>
            <a:r>
              <a:rPr sz="1800" spc="-5" dirty="0">
                <a:latin typeface="Times New Roman"/>
                <a:cs typeface="Times New Roman"/>
              </a:rPr>
              <a:t>Scripting</a:t>
            </a:r>
            <a:r>
              <a:rPr sz="1800" spc="5" dirty="0">
                <a:latin typeface="Times New Roman"/>
                <a:cs typeface="Times New Roman"/>
              </a:rPr>
              <a:t> </a:t>
            </a:r>
            <a:r>
              <a:rPr sz="1800" spc="-5" dirty="0">
                <a:latin typeface="Times New Roman"/>
                <a:cs typeface="Times New Roman"/>
              </a:rPr>
              <a:t>vulnerability;</a:t>
            </a:r>
            <a:endParaRPr sz="1800" dirty="0">
              <a:latin typeface="Times New Roman"/>
              <a:cs typeface="Times New Roman"/>
            </a:endParaRPr>
          </a:p>
          <a:p>
            <a:pPr marL="396875" indent="-99060">
              <a:lnSpc>
                <a:spcPts val="2615"/>
              </a:lnSpc>
              <a:spcBef>
                <a:spcPts val="30"/>
              </a:spcBef>
              <a:buSzPct val="95454"/>
              <a:buFont typeface="Arial MT"/>
              <a:buChar char="•"/>
              <a:tabLst>
                <a:tab pos="397510" algn="l"/>
              </a:tabLst>
            </a:pPr>
            <a:r>
              <a:rPr sz="2200" spc="-5" dirty="0">
                <a:latin typeface="Times New Roman"/>
                <a:cs typeface="Times New Roman"/>
              </a:rPr>
              <a:t>Reflected</a:t>
            </a:r>
            <a:r>
              <a:rPr sz="2200" spc="-30" dirty="0">
                <a:latin typeface="Times New Roman"/>
                <a:cs typeface="Times New Roman"/>
              </a:rPr>
              <a:t> </a:t>
            </a:r>
            <a:r>
              <a:rPr sz="2200" spc="-5" dirty="0">
                <a:latin typeface="Times New Roman"/>
                <a:cs typeface="Times New Roman"/>
              </a:rPr>
              <a:t>XSS</a:t>
            </a:r>
            <a:endParaRPr sz="2200" dirty="0">
              <a:latin typeface="Times New Roman"/>
              <a:cs typeface="Times New Roman"/>
            </a:endParaRPr>
          </a:p>
          <a:p>
            <a:pPr marL="755015">
              <a:lnSpc>
                <a:spcPts val="1895"/>
              </a:lnSpc>
            </a:pPr>
            <a:r>
              <a:rPr sz="1600" dirty="0">
                <a:latin typeface="Times New Roman"/>
                <a:cs typeface="Times New Roman"/>
              </a:rPr>
              <a:t>A</a:t>
            </a:r>
            <a:r>
              <a:rPr sz="1600" spc="-100" dirty="0">
                <a:latin typeface="Times New Roman"/>
                <a:cs typeface="Times New Roman"/>
              </a:rPr>
              <a:t> </a:t>
            </a:r>
            <a:r>
              <a:rPr sz="1600" dirty="0">
                <a:latin typeface="Times New Roman"/>
                <a:cs typeface="Times New Roman"/>
              </a:rPr>
              <a:t>reflected</a:t>
            </a:r>
            <a:r>
              <a:rPr sz="1600" spc="-5" dirty="0">
                <a:latin typeface="Times New Roman"/>
                <a:cs typeface="Times New Roman"/>
              </a:rPr>
              <a:t> XSS </a:t>
            </a:r>
            <a:r>
              <a:rPr sz="1600" dirty="0">
                <a:latin typeface="Times New Roman"/>
                <a:cs typeface="Times New Roman"/>
              </a:rPr>
              <a:t>vulnerability</a:t>
            </a:r>
            <a:r>
              <a:rPr sz="1600" spc="-5" dirty="0">
                <a:latin typeface="Times New Roman"/>
                <a:cs typeface="Times New Roman"/>
              </a:rPr>
              <a:t> </a:t>
            </a:r>
            <a:r>
              <a:rPr sz="1600" dirty="0">
                <a:latin typeface="Times New Roman"/>
                <a:cs typeface="Times New Roman"/>
              </a:rPr>
              <a:t>happens</a:t>
            </a:r>
            <a:r>
              <a:rPr sz="1600" spc="-5" dirty="0">
                <a:latin typeface="Times New Roman"/>
                <a:cs typeface="Times New Roman"/>
              </a:rPr>
              <a:t> when</a:t>
            </a:r>
            <a:r>
              <a:rPr sz="1600" dirty="0">
                <a:latin typeface="Times New Roman"/>
                <a:cs typeface="Times New Roman"/>
              </a:rPr>
              <a:t> the</a:t>
            </a:r>
            <a:r>
              <a:rPr sz="1600" spc="-5" dirty="0">
                <a:latin typeface="Times New Roman"/>
                <a:cs typeface="Times New Roman"/>
              </a:rPr>
              <a:t> </a:t>
            </a:r>
            <a:r>
              <a:rPr sz="1600" dirty="0">
                <a:latin typeface="Times New Roman"/>
                <a:cs typeface="Times New Roman"/>
              </a:rPr>
              <a:t>user</a:t>
            </a:r>
            <a:r>
              <a:rPr sz="1600" spc="-5" dirty="0">
                <a:latin typeface="Times New Roman"/>
                <a:cs typeface="Times New Roman"/>
              </a:rPr>
              <a:t> </a:t>
            </a:r>
            <a:r>
              <a:rPr sz="1600" dirty="0">
                <a:latin typeface="Times New Roman"/>
                <a:cs typeface="Times New Roman"/>
              </a:rPr>
              <a:t>input from</a:t>
            </a:r>
            <a:r>
              <a:rPr sz="1600" spc="5" dirty="0">
                <a:latin typeface="Times New Roman"/>
                <a:cs typeface="Times New Roman"/>
              </a:rPr>
              <a:t> </a:t>
            </a:r>
            <a:r>
              <a:rPr sz="1600" dirty="0">
                <a:latin typeface="Times New Roman"/>
                <a:cs typeface="Times New Roman"/>
              </a:rPr>
              <a:t>a</a:t>
            </a:r>
            <a:r>
              <a:rPr sz="1600" spc="-5" dirty="0">
                <a:latin typeface="Times New Roman"/>
                <a:cs typeface="Times New Roman"/>
              </a:rPr>
              <a:t> URL</a:t>
            </a:r>
            <a:r>
              <a:rPr sz="1600" spc="-70" dirty="0">
                <a:latin typeface="Times New Roman"/>
                <a:cs typeface="Times New Roman"/>
              </a:rPr>
              <a:t> </a:t>
            </a:r>
            <a:r>
              <a:rPr sz="1600" dirty="0">
                <a:latin typeface="Times New Roman"/>
                <a:cs typeface="Times New Roman"/>
              </a:rPr>
              <a:t>or</a:t>
            </a:r>
          </a:p>
          <a:p>
            <a:pPr marL="755015">
              <a:lnSpc>
                <a:spcPct val="100000"/>
              </a:lnSpc>
              <a:spcBef>
                <a:spcPts val="95"/>
              </a:spcBef>
            </a:pPr>
            <a:r>
              <a:rPr sz="1600" spc="-5" dirty="0">
                <a:latin typeface="Times New Roman"/>
                <a:cs typeface="Times New Roman"/>
              </a:rPr>
              <a:t>POST</a:t>
            </a:r>
            <a:r>
              <a:rPr sz="1600" spc="-45" dirty="0">
                <a:latin typeface="Times New Roman"/>
                <a:cs typeface="Times New Roman"/>
              </a:rPr>
              <a:t> </a:t>
            </a:r>
            <a:r>
              <a:rPr sz="1600" dirty="0">
                <a:latin typeface="Times New Roman"/>
                <a:cs typeface="Times New Roman"/>
              </a:rPr>
              <a:t>data</a:t>
            </a:r>
            <a:r>
              <a:rPr sz="1600" spc="-5" dirty="0">
                <a:latin typeface="Times New Roman"/>
                <a:cs typeface="Times New Roman"/>
              </a:rPr>
              <a:t> </a:t>
            </a:r>
            <a:r>
              <a:rPr sz="1600" dirty="0">
                <a:latin typeface="Times New Roman"/>
                <a:cs typeface="Times New Roman"/>
              </a:rPr>
              <a:t>is</a:t>
            </a:r>
            <a:r>
              <a:rPr sz="1600" spc="-5" dirty="0">
                <a:latin typeface="Times New Roman"/>
                <a:cs typeface="Times New Roman"/>
              </a:rPr>
              <a:t> </a:t>
            </a:r>
            <a:r>
              <a:rPr sz="1600" dirty="0">
                <a:latin typeface="Times New Roman"/>
                <a:cs typeface="Times New Roman"/>
              </a:rPr>
              <a:t>reflected</a:t>
            </a:r>
            <a:r>
              <a:rPr sz="1600" spc="-5" dirty="0">
                <a:latin typeface="Times New Roman"/>
                <a:cs typeface="Times New Roman"/>
              </a:rPr>
              <a:t> </a:t>
            </a:r>
            <a:r>
              <a:rPr sz="1600" dirty="0">
                <a:latin typeface="Times New Roman"/>
                <a:cs typeface="Times New Roman"/>
              </a:rPr>
              <a:t>on</a:t>
            </a:r>
            <a:r>
              <a:rPr sz="1600" spc="-10"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dirty="0">
                <a:latin typeface="Times New Roman"/>
                <a:cs typeface="Times New Roman"/>
              </a:rPr>
              <a:t>page</a:t>
            </a:r>
            <a:r>
              <a:rPr sz="1600" spc="-5" dirty="0">
                <a:latin typeface="Times New Roman"/>
                <a:cs typeface="Times New Roman"/>
              </a:rPr>
              <a:t> </a:t>
            </a:r>
            <a:r>
              <a:rPr sz="1600" dirty="0">
                <a:latin typeface="Times New Roman"/>
                <a:cs typeface="Times New Roman"/>
              </a:rPr>
              <a:t>without</a:t>
            </a:r>
            <a:r>
              <a:rPr sz="1600" spc="-5" dirty="0">
                <a:latin typeface="Times New Roman"/>
                <a:cs typeface="Times New Roman"/>
              </a:rPr>
              <a:t> </a:t>
            </a:r>
            <a:r>
              <a:rPr sz="1600" dirty="0">
                <a:latin typeface="Times New Roman"/>
                <a:cs typeface="Times New Roman"/>
              </a:rPr>
              <a:t>being</a:t>
            </a:r>
            <a:r>
              <a:rPr sz="1600" spc="-5" dirty="0">
                <a:latin typeface="Times New Roman"/>
                <a:cs typeface="Times New Roman"/>
              </a:rPr>
              <a:t> </a:t>
            </a:r>
            <a:r>
              <a:rPr sz="1600" dirty="0">
                <a:latin typeface="Times New Roman"/>
                <a:cs typeface="Times New Roman"/>
              </a:rPr>
              <a:t>stored.</a:t>
            </a:r>
          </a:p>
          <a:p>
            <a:pPr>
              <a:lnSpc>
                <a:spcPct val="100000"/>
              </a:lnSpc>
              <a:spcBef>
                <a:spcPts val="35"/>
              </a:spcBef>
            </a:pPr>
            <a:endParaRPr sz="1600" dirty="0">
              <a:latin typeface="Times New Roman"/>
              <a:cs typeface="Times New Roman"/>
            </a:endParaRPr>
          </a:p>
          <a:p>
            <a:pPr marL="396875" indent="-99060">
              <a:lnSpc>
                <a:spcPts val="2615"/>
              </a:lnSpc>
              <a:buSzPct val="95454"/>
              <a:buFont typeface="Arial MT"/>
              <a:buChar char="•"/>
              <a:tabLst>
                <a:tab pos="397510" algn="l"/>
              </a:tabLst>
            </a:pPr>
            <a:r>
              <a:rPr sz="2200" spc="-5" dirty="0">
                <a:latin typeface="Times New Roman"/>
                <a:cs typeface="Times New Roman"/>
              </a:rPr>
              <a:t>Persistent</a:t>
            </a:r>
            <a:r>
              <a:rPr sz="2200" spc="-15" dirty="0">
                <a:latin typeface="Times New Roman"/>
                <a:cs typeface="Times New Roman"/>
              </a:rPr>
              <a:t> </a:t>
            </a:r>
            <a:r>
              <a:rPr sz="2200" dirty="0">
                <a:latin typeface="Times New Roman"/>
                <a:cs typeface="Times New Roman"/>
              </a:rPr>
              <a:t>or</a:t>
            </a:r>
            <a:r>
              <a:rPr sz="2200" spc="-10" dirty="0">
                <a:latin typeface="Times New Roman"/>
                <a:cs typeface="Times New Roman"/>
              </a:rPr>
              <a:t> </a:t>
            </a:r>
            <a:r>
              <a:rPr sz="2200" spc="-5" dirty="0">
                <a:latin typeface="Times New Roman"/>
                <a:cs typeface="Times New Roman"/>
              </a:rPr>
              <a:t>Stored</a:t>
            </a:r>
            <a:r>
              <a:rPr sz="2200" spc="-10" dirty="0">
                <a:latin typeface="Times New Roman"/>
                <a:cs typeface="Times New Roman"/>
              </a:rPr>
              <a:t> </a:t>
            </a:r>
            <a:r>
              <a:rPr sz="2200" spc="-5" dirty="0">
                <a:latin typeface="Times New Roman"/>
                <a:cs typeface="Times New Roman"/>
              </a:rPr>
              <a:t>XSS</a:t>
            </a:r>
            <a:endParaRPr sz="2200" dirty="0">
              <a:latin typeface="Times New Roman"/>
              <a:cs typeface="Times New Roman"/>
            </a:endParaRPr>
          </a:p>
          <a:p>
            <a:pPr marL="755015">
              <a:lnSpc>
                <a:spcPts val="1895"/>
              </a:lnSpc>
            </a:pPr>
            <a:r>
              <a:rPr sz="1600" dirty="0">
                <a:latin typeface="Times New Roman"/>
                <a:cs typeface="Times New Roman"/>
              </a:rPr>
              <a:t>Stored</a:t>
            </a:r>
            <a:r>
              <a:rPr sz="1600" spc="-5" dirty="0">
                <a:latin typeface="Times New Roman"/>
                <a:cs typeface="Times New Roman"/>
              </a:rPr>
              <a:t> </a:t>
            </a:r>
            <a:r>
              <a:rPr sz="1600" dirty="0">
                <a:latin typeface="Times New Roman"/>
                <a:cs typeface="Times New Roman"/>
              </a:rPr>
              <a:t>Cross-site</a:t>
            </a:r>
            <a:r>
              <a:rPr sz="1600" spc="-5" dirty="0">
                <a:latin typeface="Times New Roman"/>
                <a:cs typeface="Times New Roman"/>
              </a:rPr>
              <a:t> </a:t>
            </a:r>
            <a:r>
              <a:rPr sz="1600" dirty="0">
                <a:latin typeface="Times New Roman"/>
                <a:cs typeface="Times New Roman"/>
              </a:rPr>
              <a:t>scripting vulnerabilities</a:t>
            </a:r>
            <a:r>
              <a:rPr sz="1600" spc="-5" dirty="0">
                <a:latin typeface="Times New Roman"/>
                <a:cs typeface="Times New Roman"/>
              </a:rPr>
              <a:t> </a:t>
            </a:r>
            <a:r>
              <a:rPr sz="1600" dirty="0">
                <a:latin typeface="Times New Roman"/>
                <a:cs typeface="Times New Roman"/>
              </a:rPr>
              <a:t>happens </a:t>
            </a:r>
            <a:r>
              <a:rPr sz="1600" spc="-5" dirty="0">
                <a:latin typeface="Times New Roman"/>
                <a:cs typeface="Times New Roman"/>
              </a:rPr>
              <a:t>when </a:t>
            </a:r>
            <a:r>
              <a:rPr sz="1600" dirty="0">
                <a:latin typeface="Times New Roman"/>
                <a:cs typeface="Times New Roman"/>
              </a:rPr>
              <a:t>the payload</a:t>
            </a:r>
            <a:r>
              <a:rPr sz="1600" spc="-5" dirty="0">
                <a:latin typeface="Times New Roman"/>
                <a:cs typeface="Times New Roman"/>
              </a:rPr>
              <a:t> </a:t>
            </a:r>
            <a:r>
              <a:rPr sz="1600" dirty="0">
                <a:latin typeface="Times New Roman"/>
                <a:cs typeface="Times New Roman"/>
              </a:rPr>
              <a:t>is saved,</a:t>
            </a:r>
          </a:p>
          <a:p>
            <a:pPr marL="755015" marR="219075">
              <a:lnSpc>
                <a:spcPts val="1900"/>
              </a:lnSpc>
              <a:spcBef>
                <a:spcPts val="175"/>
              </a:spcBef>
            </a:pPr>
            <a:r>
              <a:rPr sz="1600" dirty="0">
                <a:latin typeface="Times New Roman"/>
                <a:cs typeface="Times New Roman"/>
              </a:rPr>
              <a:t>for example in a database and then is executed </a:t>
            </a:r>
            <a:r>
              <a:rPr sz="1600" spc="-5" dirty="0">
                <a:latin typeface="Times New Roman"/>
                <a:cs typeface="Times New Roman"/>
              </a:rPr>
              <a:t>when </a:t>
            </a:r>
            <a:r>
              <a:rPr sz="1600" dirty="0">
                <a:latin typeface="Times New Roman"/>
                <a:cs typeface="Times New Roman"/>
              </a:rPr>
              <a:t>a user opens the page. </a:t>
            </a:r>
            <a:r>
              <a:rPr sz="1600" spc="-385" dirty="0">
                <a:latin typeface="Times New Roman"/>
                <a:cs typeface="Times New Roman"/>
              </a:rPr>
              <a:t> </a:t>
            </a:r>
            <a:r>
              <a:rPr sz="1600" dirty="0">
                <a:latin typeface="Times New Roman"/>
                <a:cs typeface="Times New Roman"/>
              </a:rPr>
              <a:t>Stored</a:t>
            </a:r>
            <a:r>
              <a:rPr sz="1600" spc="-5" dirty="0">
                <a:latin typeface="Times New Roman"/>
                <a:cs typeface="Times New Roman"/>
              </a:rPr>
              <a:t> </a:t>
            </a:r>
            <a:r>
              <a:rPr sz="1600" dirty="0">
                <a:latin typeface="Times New Roman"/>
                <a:cs typeface="Times New Roman"/>
              </a:rPr>
              <a:t>cross-site</a:t>
            </a:r>
            <a:r>
              <a:rPr sz="1600" spc="-5" dirty="0">
                <a:latin typeface="Times New Roman"/>
                <a:cs typeface="Times New Roman"/>
              </a:rPr>
              <a:t> </a:t>
            </a:r>
            <a:r>
              <a:rPr sz="1600" dirty="0">
                <a:latin typeface="Times New Roman"/>
                <a:cs typeface="Times New Roman"/>
              </a:rPr>
              <a:t>scripting is</a:t>
            </a:r>
            <a:r>
              <a:rPr sz="1600" spc="-5" dirty="0">
                <a:latin typeface="Times New Roman"/>
                <a:cs typeface="Times New Roman"/>
              </a:rPr>
              <a:t> </a:t>
            </a:r>
            <a:r>
              <a:rPr sz="1600" dirty="0">
                <a:latin typeface="Times New Roman"/>
                <a:cs typeface="Times New Roman"/>
              </a:rPr>
              <a:t>very</a:t>
            </a:r>
            <a:r>
              <a:rPr sz="1600" spc="-5" dirty="0">
                <a:latin typeface="Times New Roman"/>
                <a:cs typeface="Times New Roman"/>
              </a:rPr>
              <a:t> </a:t>
            </a:r>
            <a:r>
              <a:rPr sz="1600" dirty="0">
                <a:latin typeface="Times New Roman"/>
                <a:cs typeface="Times New Roman"/>
              </a:rPr>
              <a:t>dangerous for</a:t>
            </a:r>
            <a:r>
              <a:rPr sz="1600" spc="-5" dirty="0">
                <a:latin typeface="Times New Roman"/>
                <a:cs typeface="Times New Roman"/>
              </a:rPr>
              <a:t> </a:t>
            </a:r>
            <a:r>
              <a:rPr sz="1600" dirty="0">
                <a:latin typeface="Times New Roman"/>
                <a:cs typeface="Times New Roman"/>
              </a:rPr>
              <a:t>a number</a:t>
            </a:r>
            <a:r>
              <a:rPr sz="1600" spc="-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dirty="0">
                <a:latin typeface="Times New Roman"/>
                <a:cs typeface="Times New Roman"/>
              </a:rPr>
              <a:t>reasons</a:t>
            </a:r>
          </a:p>
          <a:p>
            <a:pPr>
              <a:lnSpc>
                <a:spcPct val="100000"/>
              </a:lnSpc>
              <a:spcBef>
                <a:spcPts val="25"/>
              </a:spcBef>
            </a:pPr>
            <a:endParaRPr sz="1550" dirty="0">
              <a:latin typeface="Times New Roman"/>
              <a:cs typeface="Times New Roman"/>
            </a:endParaRPr>
          </a:p>
          <a:p>
            <a:pPr marL="396875" indent="-99060">
              <a:lnSpc>
                <a:spcPct val="100000"/>
              </a:lnSpc>
              <a:buSzPct val="95454"/>
              <a:buFont typeface="Arial MT"/>
              <a:buChar char="•"/>
              <a:tabLst>
                <a:tab pos="397510" algn="l"/>
              </a:tabLst>
            </a:pPr>
            <a:r>
              <a:rPr sz="2200" spc="-5" dirty="0">
                <a:latin typeface="Times New Roman"/>
                <a:cs typeface="Times New Roman"/>
              </a:rPr>
              <a:t>DOM-based</a:t>
            </a:r>
            <a:r>
              <a:rPr sz="2200" spc="-40" dirty="0">
                <a:latin typeface="Times New Roman"/>
                <a:cs typeface="Times New Roman"/>
              </a:rPr>
              <a:t> </a:t>
            </a:r>
            <a:r>
              <a:rPr sz="2200" spc="-5" dirty="0">
                <a:latin typeface="Times New Roman"/>
                <a:cs typeface="Times New Roman"/>
              </a:rPr>
              <a:t>XSS</a:t>
            </a:r>
            <a:endParaRPr sz="2200" dirty="0">
              <a:latin typeface="Times New Roman"/>
              <a:cs typeface="Times New Roman"/>
            </a:endParaRPr>
          </a:p>
          <a:p>
            <a:pPr marL="755015" marR="129539">
              <a:lnSpc>
                <a:spcPts val="1900"/>
              </a:lnSpc>
              <a:spcBef>
                <a:spcPts val="150"/>
              </a:spcBef>
            </a:pPr>
            <a:r>
              <a:rPr sz="1600" spc="-5" dirty="0">
                <a:latin typeface="Times New Roman"/>
                <a:cs typeface="Times New Roman"/>
              </a:rPr>
              <a:t>The</a:t>
            </a:r>
            <a:r>
              <a:rPr sz="1600" dirty="0">
                <a:latin typeface="Times New Roman"/>
                <a:cs typeface="Times New Roman"/>
              </a:rPr>
              <a:t> </a:t>
            </a:r>
            <a:r>
              <a:rPr sz="1600" spc="-10" dirty="0">
                <a:latin typeface="Times New Roman"/>
                <a:cs typeface="Times New Roman"/>
              </a:rPr>
              <a:t>DOM</a:t>
            </a:r>
            <a:r>
              <a:rPr sz="1600" spc="5" dirty="0">
                <a:latin typeface="Times New Roman"/>
                <a:cs typeface="Times New Roman"/>
              </a:rPr>
              <a:t> </a:t>
            </a:r>
            <a:r>
              <a:rPr sz="1600" spc="-5" dirty="0">
                <a:latin typeface="Times New Roman"/>
                <a:cs typeface="Times New Roman"/>
              </a:rPr>
              <a:t>Based</a:t>
            </a:r>
            <a:r>
              <a:rPr sz="1600" spc="5" dirty="0">
                <a:latin typeface="Times New Roman"/>
                <a:cs typeface="Times New Roman"/>
              </a:rPr>
              <a:t> </a:t>
            </a:r>
            <a:r>
              <a:rPr sz="1600" spc="-5" dirty="0">
                <a:latin typeface="Times New Roman"/>
                <a:cs typeface="Times New Roman"/>
              </a:rPr>
              <a:t>XSS</a:t>
            </a:r>
            <a:r>
              <a:rPr sz="1600" dirty="0">
                <a:latin typeface="Times New Roman"/>
                <a:cs typeface="Times New Roman"/>
              </a:rPr>
              <a:t> vulnerability</a:t>
            </a:r>
            <a:r>
              <a:rPr sz="1600" spc="5" dirty="0">
                <a:latin typeface="Times New Roman"/>
                <a:cs typeface="Times New Roman"/>
              </a:rPr>
              <a:t> </a:t>
            </a:r>
            <a:r>
              <a:rPr sz="1600" dirty="0">
                <a:latin typeface="Times New Roman"/>
                <a:cs typeface="Times New Roman"/>
              </a:rPr>
              <a:t>happens</a:t>
            </a:r>
            <a:r>
              <a:rPr sz="1600" spc="5" dirty="0">
                <a:latin typeface="Times New Roman"/>
                <a:cs typeface="Times New Roman"/>
              </a:rPr>
              <a:t> </a:t>
            </a:r>
            <a:r>
              <a:rPr sz="1600" dirty="0">
                <a:latin typeface="Times New Roman"/>
                <a:cs typeface="Times New Roman"/>
              </a:rPr>
              <a:t>in</a:t>
            </a:r>
            <a:r>
              <a:rPr sz="1600" spc="5"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spc="-10" dirty="0">
                <a:latin typeface="Times New Roman"/>
                <a:cs typeface="Times New Roman"/>
              </a:rPr>
              <a:t>DOM</a:t>
            </a:r>
            <a:r>
              <a:rPr sz="1600" spc="5" dirty="0">
                <a:latin typeface="Times New Roman"/>
                <a:cs typeface="Times New Roman"/>
              </a:rPr>
              <a:t> </a:t>
            </a:r>
            <a:r>
              <a:rPr sz="1600" spc="-5" dirty="0">
                <a:latin typeface="Times New Roman"/>
                <a:cs typeface="Times New Roman"/>
              </a:rPr>
              <a:t>(Document</a:t>
            </a:r>
            <a:r>
              <a:rPr sz="1600" spc="10" dirty="0">
                <a:latin typeface="Times New Roman"/>
                <a:cs typeface="Times New Roman"/>
              </a:rPr>
              <a:t> </a:t>
            </a:r>
            <a:r>
              <a:rPr sz="1600" spc="-5" dirty="0">
                <a:latin typeface="Times New Roman"/>
                <a:cs typeface="Times New Roman"/>
              </a:rPr>
              <a:t>Object </a:t>
            </a:r>
            <a:r>
              <a:rPr sz="1600" spc="-385" dirty="0">
                <a:latin typeface="Times New Roman"/>
                <a:cs typeface="Times New Roman"/>
              </a:rPr>
              <a:t> </a:t>
            </a:r>
            <a:r>
              <a:rPr sz="1600" dirty="0">
                <a:latin typeface="Times New Roman"/>
                <a:cs typeface="Times New Roman"/>
              </a:rPr>
              <a:t>Model)</a:t>
            </a:r>
            <a:r>
              <a:rPr sz="1600" spc="-5" dirty="0">
                <a:latin typeface="Times New Roman"/>
                <a:cs typeface="Times New Roman"/>
              </a:rPr>
              <a:t> </a:t>
            </a:r>
            <a:r>
              <a:rPr sz="1600" dirty="0">
                <a:latin typeface="Times New Roman"/>
                <a:cs typeface="Times New Roman"/>
              </a:rPr>
              <a:t>instead of part</a:t>
            </a:r>
            <a:r>
              <a:rPr sz="1600" spc="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dirty="0">
                <a:latin typeface="Times New Roman"/>
                <a:cs typeface="Times New Roman"/>
              </a:rPr>
              <a:t>the </a:t>
            </a:r>
            <a:r>
              <a:rPr sz="1600" spc="-5" dirty="0">
                <a:latin typeface="Times New Roman"/>
                <a:cs typeface="Times New Roman"/>
              </a:rPr>
              <a:t>HTML.</a:t>
            </a:r>
            <a:endParaRPr sz="1600" dirty="0">
              <a:latin typeface="Times New Roman"/>
              <a:cs typeface="Times New Roman"/>
            </a:endParaRPr>
          </a:p>
        </p:txBody>
      </p:sp>
      <p:sp>
        <p:nvSpPr>
          <p:cNvPr id="7" name="Title 6">
            <a:extLst>
              <a:ext uri="{FF2B5EF4-FFF2-40B4-BE49-F238E27FC236}">
                <a16:creationId xmlns:a16="http://schemas.microsoft.com/office/drawing/2014/main" id="{29EA1474-097F-D2C0-55CF-4FB659B4A669}"/>
              </a:ext>
            </a:extLst>
          </p:cNvPr>
          <p:cNvSpPr>
            <a:spLocks noGrp="1"/>
          </p:cNvSpPr>
          <p:nvPr>
            <p:ph type="title"/>
          </p:nvPr>
        </p:nvSpPr>
        <p:spPr/>
        <p:txBody>
          <a:bodyPr/>
          <a:lstStyle/>
          <a:p>
            <a:r>
              <a:rPr lang="en-US" dirty="0"/>
              <a:t>TYPES OF XSS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C0F351-30D6-08B9-C410-E740431BCFD7}"/>
              </a:ext>
            </a:extLst>
          </p:cNvPr>
          <p:cNvSpPr>
            <a:spLocks noGrp="1"/>
          </p:cNvSpPr>
          <p:nvPr>
            <p:ph type="title"/>
          </p:nvPr>
        </p:nvSpPr>
        <p:spPr/>
        <p:txBody>
          <a:bodyPr/>
          <a:lstStyle/>
          <a:p>
            <a:r>
              <a:rPr lang="en-US" dirty="0"/>
              <a:t>REFLECTED XSS</a:t>
            </a:r>
            <a:endParaRPr lang="en-IN" dirty="0"/>
          </a:p>
        </p:txBody>
      </p:sp>
      <p:pic>
        <p:nvPicPr>
          <p:cNvPr id="9" name="Picture 8">
            <a:extLst>
              <a:ext uri="{FF2B5EF4-FFF2-40B4-BE49-F238E27FC236}">
                <a16:creationId xmlns:a16="http://schemas.microsoft.com/office/drawing/2014/main" id="{B4D3C810-E893-5B82-A998-70842B0C2A1A}"/>
              </a:ext>
            </a:extLst>
          </p:cNvPr>
          <p:cNvPicPr>
            <a:picLocks noChangeAspect="1"/>
          </p:cNvPicPr>
          <p:nvPr/>
        </p:nvPicPr>
        <p:blipFill>
          <a:blip r:embed="rId2"/>
          <a:stretch>
            <a:fillRect/>
          </a:stretch>
        </p:blipFill>
        <p:spPr>
          <a:xfrm>
            <a:off x="670880" y="2286000"/>
            <a:ext cx="6762678" cy="40612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C0F351-30D6-08B9-C410-E740431BCFD7}"/>
              </a:ext>
            </a:extLst>
          </p:cNvPr>
          <p:cNvSpPr>
            <a:spLocks noGrp="1"/>
          </p:cNvSpPr>
          <p:nvPr>
            <p:ph type="title"/>
          </p:nvPr>
        </p:nvSpPr>
        <p:spPr/>
        <p:txBody>
          <a:bodyPr/>
          <a:lstStyle/>
          <a:p>
            <a:r>
              <a:rPr lang="en-US" dirty="0"/>
              <a:t>REFLECTED XSS</a:t>
            </a:r>
            <a:endParaRPr lang="en-IN" dirty="0"/>
          </a:p>
        </p:txBody>
      </p:sp>
      <p:sp>
        <p:nvSpPr>
          <p:cNvPr id="2" name="object 3">
            <a:extLst>
              <a:ext uri="{FF2B5EF4-FFF2-40B4-BE49-F238E27FC236}">
                <a16:creationId xmlns:a16="http://schemas.microsoft.com/office/drawing/2014/main" id="{60BFC30D-D959-8D65-F56F-1195ACC0F3FB}"/>
              </a:ext>
            </a:extLst>
          </p:cNvPr>
          <p:cNvSpPr txBox="1"/>
          <p:nvPr/>
        </p:nvSpPr>
        <p:spPr>
          <a:xfrm>
            <a:off x="993139" y="2459228"/>
            <a:ext cx="7107555" cy="2782813"/>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Times New Roman"/>
                <a:cs typeface="Times New Roman"/>
              </a:rPr>
              <a:t>Reflected XSS (Cross-Site Scripting) is a web security vulnerability where an attacker injects malicious scripts into a web application's user inputs. These scripts are then immediately reflected back to the user by the web server, typically through URL parameters or input fields. The malicious payload is executed in the victim's browser, potentially allowing the attacker to steal sensitive information or perform unauthorized actions within the user's session. Mitigation strategies include input validation, output encoding, Content Security Policy (CSP), and developer education on secure coding practices.</a:t>
            </a:r>
            <a:endParaRPr sz="2000" dirty="0">
              <a:latin typeface="Times New Roman"/>
              <a:cs typeface="Times New Roman"/>
            </a:endParaRPr>
          </a:p>
        </p:txBody>
      </p:sp>
    </p:spTree>
    <p:extLst>
      <p:ext uri="{BB962C8B-B14F-4D97-AF65-F5344CB8AC3E}">
        <p14:creationId xmlns:p14="http://schemas.microsoft.com/office/powerpoint/2010/main" val="197568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37</TotalTime>
  <Words>1204</Words>
  <Application>Microsoft Office PowerPoint</Application>
  <PresentationFormat>On-screen Show (4:3)</PresentationFormat>
  <Paragraphs>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Century Gothic</vt:lpstr>
      <vt:lpstr>Times New Roman</vt:lpstr>
      <vt:lpstr>Wingdings 3</vt:lpstr>
      <vt:lpstr>Ion Boardroom</vt:lpstr>
      <vt:lpstr>PowerPoint Presentation</vt:lpstr>
      <vt:lpstr>INDEX</vt:lpstr>
      <vt:lpstr>INTRODUCTION</vt:lpstr>
      <vt:lpstr>WHAT IS SOP</vt:lpstr>
      <vt:lpstr>WHAT IS XSS</vt:lpstr>
      <vt:lpstr>WHAT IS XSS?</vt:lpstr>
      <vt:lpstr>TYPES OF XSS</vt:lpstr>
      <vt:lpstr>REFLECTED XSS</vt:lpstr>
      <vt:lpstr>REFLECTED XSS</vt:lpstr>
      <vt:lpstr>STORED XSS</vt:lpstr>
      <vt:lpstr>STORED XSS</vt:lpstr>
      <vt:lpstr>DOM BASED</vt:lpstr>
      <vt:lpstr>DOM BASED XSS</vt:lpstr>
      <vt:lpstr>IMPACT</vt:lpstr>
      <vt:lpstr>WAYS TO IDENTIFY XSS</vt:lpstr>
      <vt:lpstr>VARIOUS XSS VECTORS AND FILTER EVASION</vt:lpstr>
      <vt:lpstr>PREVENTION MANTRA</vt:lpstr>
      <vt:lpstr>PREVENTING XSS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Astha Raghuwanshi</dc:creator>
  <cp:lastModifiedBy>Astha Raghuwanshi</cp:lastModifiedBy>
  <cp:revision>1</cp:revision>
  <dcterms:created xsi:type="dcterms:W3CDTF">2023-11-23T16:24:42Z</dcterms:created>
  <dcterms:modified xsi:type="dcterms:W3CDTF">2023-11-23T17:02:57Z</dcterms:modified>
</cp:coreProperties>
</file>