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png" ContentType="image/pn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17867" y="9981536"/>
            <a:ext cx="1129664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Streatham" TargetMode="External"/><Relationship Id="rId3" Type="http://schemas.openxmlformats.org/officeDocument/2006/relationships/hyperlink" Target="http://en.wikipedia.org/wiki/South_London" TargetMode="External"/><Relationship Id="rId4" Type="http://schemas.openxmlformats.org/officeDocument/2006/relationships/hyperlink" Target="http://en.wikipedia.org/wiki/Jack_Cohen_(businessman)" TargetMode="External"/><Relationship Id="rId5" Type="http://schemas.openxmlformats.org/officeDocument/2006/relationships/hyperlink" Target="http://en.wikipedia.org/wiki/Tesco" TargetMode="External"/><Relationship Id="rId6" Type="http://schemas.openxmlformats.org/officeDocument/2006/relationships/hyperlink" Target="http://en.wikipedia.org/wiki/Asda" TargetMode="External"/><Relationship Id="rId7" Type="http://schemas.openxmlformats.org/officeDocument/2006/relationships/hyperlink" Target="http://en.wikipedia.org/wiki/Wal-Mart" TargetMode="External"/><Relationship Id="rId8" Type="http://schemas.openxmlformats.org/officeDocument/2006/relationships/hyperlink" Target="http://en.wikipedia.org/wiki/Sainsbury%27s" TargetMode="External"/><Relationship Id="rId9" Type="http://schemas.openxmlformats.org/officeDocument/2006/relationships/hyperlink" Target="http://en.wikipedia.org/wiki/Morrisons" TargetMode="External"/><Relationship Id="rId10" Type="http://schemas.openxmlformats.org/officeDocument/2006/relationships/hyperlink" Target="http://en.wikipedia.org/wiki/Trading_stamp" TargetMode="External"/><Relationship Id="rId11" Type="http://schemas.openxmlformats.org/officeDocument/2006/relationships/hyperlink" Target="http://en.wikipedia.org/wiki/Loyalty_card" TargetMode="External"/><Relationship Id="rId12" Type="http://schemas.openxmlformats.org/officeDocument/2006/relationships/hyperlink" Target="http://en.wikipedia.org/wiki/Software_system" TargetMode="External"/><Relationship Id="rId13" Type="http://schemas.openxmlformats.org/officeDocument/2006/relationships/hyperlink" Target="http://en.wikipedia.org/wiki/Use_case" TargetMode="External"/><Relationship Id="rId14" Type="http://schemas.openxmlformats.org/officeDocument/2006/relationships/hyperlink" Target="http://en.wikipedia.org/wiki/Non-functional_requirements" TargetMode="External"/><Relationship Id="rId15" Type="http://schemas.openxmlformats.org/officeDocument/2006/relationships/hyperlink" Target="http://en.wikipedia.org/wiki/Performance_engineering" TargetMode="External"/><Relationship Id="rId16" Type="http://schemas.openxmlformats.org/officeDocument/2006/relationships/hyperlink" Target="http://en.wikipedia.org/wiki/Quality_(business)" TargetMode="External"/><Relationship Id="rId17" Type="http://schemas.openxmlformats.org/officeDocument/2006/relationships/hyperlink" Target="http://en.wikipedia.org/wiki/Computer_software" TargetMode="External"/><Relationship Id="rId18" Type="http://schemas.openxmlformats.org/officeDocument/2006/relationships/hyperlink" Target="http://en.wikipedia.org/wiki/Computer_hardware" TargetMode="External"/><Relationship Id="rId19" Type="http://schemas.openxmlformats.org/officeDocument/2006/relationships/hyperlink" Target="http://en.wikipedia.org/wiki/Computer" TargetMode="External"/><Relationship Id="rId20" Type="http://schemas.openxmlformats.org/officeDocument/2006/relationships/hyperlink" Target="http://en.wikipedia.org/wiki/Operating_system" TargetMode="External"/><Relationship Id="rId21" Type="http://schemas.openxmlformats.org/officeDocument/2006/relationships/hyperlink" Target="http://en.wikipedia.org/wiki/Software_application" TargetMode="External"/><Relationship Id="rId22" Type="http://schemas.openxmlformats.org/officeDocument/2006/relationships/hyperlink" Target="http://en.wikipedia.org/wiki/Hardware_compatibility_list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hpmyadmin.net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jdbc-tutorial.com/" TargetMode="External"/><Relationship Id="rId3" Type="http://schemas.openxmlformats.org/officeDocument/2006/relationships/hyperlink" Target="https://www.tutorialspoint.com/java/" TargetMode="External"/><Relationship Id="rId4" Type="http://schemas.openxmlformats.org/officeDocument/2006/relationships/hyperlink" Target="https://docs.oracle.com/javase/tutorial/" TargetMode="External"/><Relationship Id="rId5" Type="http://schemas.openxmlformats.org/officeDocument/2006/relationships/hyperlink" Target="http://www.tutorialspoint.com/mysql/" TargetMode="Externa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Grocery_store" TargetMode="External"/><Relationship Id="rId3" Type="http://schemas.openxmlformats.org/officeDocument/2006/relationships/hyperlink" Target="http://en.wikipedia.org/wiki/Self-service" TargetMode="External"/><Relationship Id="rId4" Type="http://schemas.openxmlformats.org/officeDocument/2006/relationships/hyperlink" Target="http://en.wikipedia.org/wiki/Retail#Types_of_retail_outlets" TargetMode="External"/><Relationship Id="rId5" Type="http://schemas.openxmlformats.org/officeDocument/2006/relationships/hyperlink" Target="http://en.wikipedia.org/wiki/Food" TargetMode="External"/><Relationship Id="rId6" Type="http://schemas.openxmlformats.org/officeDocument/2006/relationships/hyperlink" Target="http://en.wikipedia.org/wiki/Hypermarket" TargetMode="External"/><Relationship Id="rId7" Type="http://schemas.openxmlformats.org/officeDocument/2006/relationships/hyperlink" Target="http://en.wikipedia.org/wiki/Vincent_Astor" TargetMode="External"/><Relationship Id="rId8" Type="http://schemas.openxmlformats.org/officeDocument/2006/relationships/hyperlink" Target="http://en.wikipedia.org/wiki/Manhattan" TargetMode="External"/><Relationship Id="rId9" Type="http://schemas.openxmlformats.org/officeDocument/2006/relationships/hyperlink" Target="http://www.loc.gov/pictures/resource/cph.3c06967/" TargetMode="External"/><Relationship Id="rId10" Type="http://schemas.openxmlformats.org/officeDocument/2006/relationships/hyperlink" Target="http://en.wikipedia.org/wiki/Entrepreneur" TargetMode="External"/><Relationship Id="rId11" Type="http://schemas.openxmlformats.org/officeDocument/2006/relationships/hyperlink" Target="http://en.wikipedia.org/wiki/Clarence_Saunders_(grocer)" TargetMode="External"/><Relationship Id="rId12" Type="http://schemas.openxmlformats.org/officeDocument/2006/relationships/hyperlink" Target="http://en.wikipedia.org/wiki/Piggly_Wiggly" TargetMode="External"/><Relationship Id="rId13" Type="http://schemas.openxmlformats.org/officeDocument/2006/relationships/hyperlink" Target="http://en.wikipedia.org/wiki/Patent" TargetMode="External"/><Relationship Id="rId14" Type="http://schemas.openxmlformats.org/officeDocument/2006/relationships/hyperlink" Target="http://en.wikipedia.org/wiki/The_Great_Atlantic_%26_Pacific_Tea_Company" TargetMode="External"/><Relationship Id="rId15" Type="http://schemas.openxmlformats.org/officeDocument/2006/relationships/hyperlink" Target="http://en.wikipedia.org/wiki/Canada" TargetMode="External"/><Relationship Id="rId16" Type="http://schemas.openxmlformats.org/officeDocument/2006/relationships/hyperlink" Target="http://en.wikipedia.org/wiki/Shoplifting" TargetMode="External"/><Relationship Id="rId17" Type="http://schemas.openxmlformats.org/officeDocument/2006/relationships/hyperlink" Target="http://en.wikipedia.org/wiki/Ralphs" TargetMode="External"/><Relationship Id="rId18" Type="http://schemas.openxmlformats.org/officeDocument/2006/relationships/hyperlink" Target="http://en.wikipedia.org/wiki/California" TargetMode="External"/><Relationship Id="rId19" Type="http://schemas.openxmlformats.org/officeDocument/2006/relationships/hyperlink" Target="http://en.wikipedia.org/wiki/Food_Marketing_Institute" TargetMode="External"/><Relationship Id="rId20" Type="http://schemas.openxmlformats.org/officeDocument/2006/relationships/hyperlink" Target="http://en.wikipedia.org/wiki/Smithsonian_Institution" TargetMode="External"/><Relationship Id="rId21" Type="http://schemas.openxmlformats.org/officeDocument/2006/relationships/hyperlink" Target="http://en.wikipedia.org/wiki/H.J._Heinz" TargetMode="External"/><Relationship Id="rId2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Kroger" TargetMode="External"/><Relationship Id="rId3" Type="http://schemas.openxmlformats.org/officeDocument/2006/relationships/hyperlink" Target="http://en.wikipedia.org/wiki/Michael_J._Cullen" TargetMode="External"/><Relationship Id="rId4" Type="http://schemas.openxmlformats.org/officeDocument/2006/relationships/hyperlink" Target="http://en.wikipedia.org/wiki/Jamaica%2C_Queens" TargetMode="External"/><Relationship Id="rId5" Type="http://schemas.openxmlformats.org/officeDocument/2006/relationships/hyperlink" Target="http://en.wikipedia.org/wiki/New_York_City" TargetMode="External"/><Relationship Id="rId6" Type="http://schemas.openxmlformats.org/officeDocument/2006/relationships/hyperlink" Target="http://en.wikipedia.org/wiki/King_Kullen" TargetMode="External"/><Relationship Id="rId7" Type="http://schemas.openxmlformats.org/officeDocument/2006/relationships/hyperlink" Target="http://en.wikipedia.org/wiki/King_Kong" TargetMode="External"/><Relationship Id="rId8" Type="http://schemas.openxmlformats.org/officeDocument/2006/relationships/hyperlink" Target="http://en.wikipedia.org/wiki/Safeway_Inc" TargetMode="External"/><Relationship Id="rId9" Type="http://schemas.openxmlformats.org/officeDocument/2006/relationships/hyperlink" Target="http://en.wikipedia.org/wiki/Great_Depression" TargetMode="External"/><Relationship Id="rId10" Type="http://schemas.openxmlformats.org/officeDocument/2006/relationships/hyperlink" Target="http://en.wikipedia.org/wiki/Parking_lot" TargetMode="External"/><Relationship Id="rId11" Type="http://schemas.openxmlformats.org/officeDocument/2006/relationships/hyperlink" Target="http://en.wikipedia.org/wiki/Suburb" TargetMode="External"/><Relationship Id="rId12" Type="http://schemas.openxmlformats.org/officeDocument/2006/relationships/hyperlink" Target="http://en.wikipedia.org/wiki/World_War_II" TargetMode="External"/><Relationship Id="rId13" Type="http://schemas.openxmlformats.org/officeDocument/2006/relationships/hyperlink" Target="http://en.wikipedia.org/w/index.php?title=Strip_shopping_center&amp;action=edit&amp;redlink=1" TargetMode="External"/><Relationship Id="rId14" Type="http://schemas.openxmlformats.org/officeDocument/2006/relationships/hyperlink" Target="http://en.wikipedia.org/wiki/Brand" TargetMode="External"/><Relationship Id="rId15" Type="http://schemas.openxmlformats.org/officeDocument/2006/relationships/hyperlink" Target="http://en.wikipedia.org/wiki/Ralphs" TargetMode="External"/><Relationship Id="rId16" Type="http://schemas.openxmlformats.org/officeDocument/2006/relationships/hyperlink" Target="http://en.wikipedia.org/wiki/King_Soopers#City_Market" TargetMode="External"/><Relationship Id="rId17" Type="http://schemas.openxmlformats.org/officeDocument/2006/relationships/hyperlink" Target="http://en.wikipedia.org/wiki/King_Soopers#King_Soopers" TargetMode="External"/><Relationship Id="rId18" Type="http://schemas.openxmlformats.org/officeDocument/2006/relationships/hyperlink" Target="http://en.wikipedia.org/wiki/Fry%27s_Food_and_Drug" TargetMode="External"/><Relationship Id="rId19" Type="http://schemas.openxmlformats.org/officeDocument/2006/relationships/hyperlink" Target="http://en.wikipedia.org/wiki/Smith%27s_Food_and_Drug" TargetMode="External"/><Relationship Id="rId20" Type="http://schemas.openxmlformats.org/officeDocument/2006/relationships/hyperlink" Target="http://en.wikipedia.org/wiki/QFC" TargetMode="External"/><Relationship Id="rId21" Type="http://schemas.openxmlformats.org/officeDocument/2006/relationships/hyperlink" Target="http://en.wikipedia.org/wiki/Loblaw_Companies" TargetMode="External"/><Relationship Id="rId22" Type="http://schemas.openxmlformats.org/officeDocument/2006/relationships/hyperlink" Target="http://en.wikipedia.org/wiki/Fortinos" TargetMode="External"/><Relationship Id="rId23" Type="http://schemas.openxmlformats.org/officeDocument/2006/relationships/hyperlink" Target="http://en.wikipedia.org/wiki/Zehrs" TargetMode="External"/><Relationship Id="rId24" Type="http://schemas.openxmlformats.org/officeDocument/2006/relationships/hyperlink" Target="http://en.wikipedia.org/wiki/No_Frills_(grocery_store)" TargetMode="External"/><Relationship Id="rId25" Type="http://schemas.openxmlformats.org/officeDocument/2006/relationships/hyperlink" Target="http://en.wikipedia.org/wiki/Loblaws" TargetMode="External"/><Relationship Id="rId26" Type="http://schemas.openxmlformats.org/officeDocument/2006/relationships/hyperlink" Target="http://en.wikipedia.org/wiki/Sobeys" TargetMode="External"/><Relationship Id="rId27" Type="http://schemas.openxmlformats.org/officeDocument/2006/relationships/hyperlink" Target="http://en.wikipedia.org/wiki/Quebec" TargetMode="External"/><Relationship Id="rId28" Type="http://schemas.openxmlformats.org/officeDocument/2006/relationships/hyperlink" Target="http://en.wikipedia.org/wiki/Steinberg%27s" TargetMode="External"/><Relationship Id="rId29" Type="http://schemas.openxmlformats.org/officeDocument/2006/relationships/hyperlink" Target="http://en.wikipedia.org/wiki/US_Navy" TargetMode="External"/><Relationship Id="rId30" Type="http://schemas.openxmlformats.org/officeDocument/2006/relationships/hyperlink" Target="http://en.wikipedia.org/wiki/Express_Dairies" TargetMode="External"/><Relationship Id="rId31" Type="http://schemas.openxmlformats.org/officeDocument/2006/relationships/hyperlink" Target="http://en.wikipedia.org/wiki/Premier_Supermarkets" TargetMode="External"/><Relationship Id="rId3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2142" y="578230"/>
            <a:ext cx="6299200" cy="542480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algn="ctr" marL="882650" marR="881380">
              <a:lnSpc>
                <a:spcPct val="143100"/>
              </a:lnSpc>
              <a:spcBef>
                <a:spcPts val="250"/>
              </a:spcBef>
            </a:pPr>
            <a:r>
              <a:rPr dirty="0" sz="1500" spc="-5" b="1">
                <a:latin typeface="Times New Roman"/>
                <a:cs typeface="Times New Roman"/>
              </a:rPr>
              <a:t>VISVESVARAYA TECHNOLOGICAL</a:t>
            </a:r>
            <a:r>
              <a:rPr dirty="0" sz="1500" spc="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UNIVERSITY </a:t>
            </a:r>
            <a:r>
              <a:rPr dirty="0" sz="1500" spc="-360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BELAGAVI</a:t>
            </a: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300" i="1">
                <a:solidFill>
                  <a:srgbClr val="333399"/>
                </a:solidFill>
                <a:latin typeface="Times New Roman"/>
                <a:cs typeface="Times New Roman"/>
              </a:rPr>
              <a:t>A</a:t>
            </a:r>
            <a:r>
              <a:rPr dirty="0" sz="1300" spc="-10" i="1">
                <a:solidFill>
                  <a:srgbClr val="333399"/>
                </a:solidFill>
                <a:latin typeface="Times New Roman"/>
                <a:cs typeface="Times New Roman"/>
              </a:rPr>
              <a:t> Mini</a:t>
            </a:r>
            <a:r>
              <a:rPr dirty="0" sz="1300" spc="-2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300" spc="-5" i="1">
                <a:solidFill>
                  <a:srgbClr val="333399"/>
                </a:solidFill>
                <a:latin typeface="Times New Roman"/>
                <a:cs typeface="Times New Roman"/>
              </a:rPr>
              <a:t>Project</a:t>
            </a:r>
            <a:r>
              <a:rPr dirty="0" sz="1300" spc="-15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300" i="1">
                <a:solidFill>
                  <a:srgbClr val="333399"/>
                </a:solidFill>
                <a:latin typeface="Times New Roman"/>
                <a:cs typeface="Times New Roman"/>
              </a:rPr>
              <a:t>Report</a:t>
            </a:r>
            <a:r>
              <a:rPr dirty="0" sz="1300" spc="-20" i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300" i="1">
                <a:solidFill>
                  <a:srgbClr val="333399"/>
                </a:solidFill>
                <a:latin typeface="Times New Roman"/>
                <a:cs typeface="Times New Roman"/>
              </a:rPr>
              <a:t>on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dirty="0" sz="1600" spc="-5" b="1">
                <a:latin typeface="Times New Roman"/>
                <a:cs typeface="Times New Roman"/>
              </a:rPr>
              <a:t>“</a:t>
            </a:r>
            <a:r>
              <a:rPr dirty="0" sz="1600" spc="-5" b="1">
                <a:solidFill>
                  <a:srgbClr val="993300"/>
                </a:solidFill>
                <a:latin typeface="Times New Roman"/>
                <a:cs typeface="Times New Roman"/>
              </a:rPr>
              <a:t>GROCERY</a:t>
            </a:r>
            <a:r>
              <a:rPr dirty="0" sz="1600" spc="-15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1600" spc="5" b="1">
                <a:solidFill>
                  <a:srgbClr val="993300"/>
                </a:solidFill>
                <a:latin typeface="Times New Roman"/>
                <a:cs typeface="Times New Roman"/>
              </a:rPr>
              <a:t>SHOP</a:t>
            </a:r>
            <a:r>
              <a:rPr dirty="0" sz="1600" spc="-10" b="1">
                <a:solidFill>
                  <a:srgbClr val="993300"/>
                </a:solidFill>
                <a:latin typeface="Times New Roman"/>
                <a:cs typeface="Times New Roman"/>
              </a:rPr>
              <a:t> </a:t>
            </a:r>
            <a:r>
              <a:rPr dirty="0" sz="1600" spc="-5" b="1">
                <a:solidFill>
                  <a:srgbClr val="993300"/>
                </a:solidFill>
                <a:latin typeface="Times New Roman"/>
                <a:cs typeface="Times New Roman"/>
              </a:rPr>
              <a:t>MANAGEMENT </a:t>
            </a:r>
            <a:r>
              <a:rPr dirty="0" sz="1600" spc="-55" b="1">
                <a:solidFill>
                  <a:srgbClr val="993300"/>
                </a:solidFill>
                <a:latin typeface="Times New Roman"/>
                <a:cs typeface="Times New Roman"/>
              </a:rPr>
              <a:t>SYSTEM</a:t>
            </a:r>
            <a:r>
              <a:rPr dirty="0" sz="1600" spc="-55" b="1" i="1">
                <a:latin typeface="Trebuchet MS"/>
                <a:cs typeface="Trebuchet MS"/>
              </a:rPr>
              <a:t>”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805"/>
              </a:spcBef>
            </a:pPr>
            <a:r>
              <a:rPr dirty="0" sz="1300" spc="-60" i="1">
                <a:latin typeface="Times New Roman"/>
                <a:cs typeface="Times New Roman"/>
              </a:rPr>
              <a:t>Submitted</a:t>
            </a:r>
            <a:r>
              <a:rPr dirty="0" sz="1300" spc="-45" i="1">
                <a:latin typeface="Times New Roman"/>
                <a:cs typeface="Times New Roman"/>
              </a:rPr>
              <a:t> </a:t>
            </a:r>
            <a:r>
              <a:rPr dirty="0" sz="1300" spc="-50" i="1">
                <a:latin typeface="Times New Roman"/>
                <a:cs typeface="Times New Roman"/>
              </a:rPr>
              <a:t>in</a:t>
            </a:r>
            <a:r>
              <a:rPr dirty="0" sz="1300" spc="-45" i="1">
                <a:latin typeface="Times New Roman"/>
                <a:cs typeface="Times New Roman"/>
              </a:rPr>
              <a:t> </a:t>
            </a:r>
            <a:r>
              <a:rPr dirty="0" sz="1300" spc="-55" i="1">
                <a:latin typeface="Times New Roman"/>
                <a:cs typeface="Times New Roman"/>
              </a:rPr>
              <a:t>the</a:t>
            </a:r>
            <a:r>
              <a:rPr dirty="0" sz="1300" spc="-35" i="1">
                <a:latin typeface="Times New Roman"/>
                <a:cs typeface="Times New Roman"/>
              </a:rPr>
              <a:t> </a:t>
            </a:r>
            <a:r>
              <a:rPr dirty="0" sz="1300" spc="-70" i="1">
                <a:latin typeface="Times New Roman"/>
                <a:cs typeface="Times New Roman"/>
              </a:rPr>
              <a:t>partial</a:t>
            </a:r>
            <a:r>
              <a:rPr dirty="0" sz="1300" spc="-35" i="1">
                <a:latin typeface="Times New Roman"/>
                <a:cs typeface="Times New Roman"/>
              </a:rPr>
              <a:t> </a:t>
            </a:r>
            <a:r>
              <a:rPr dirty="0" sz="1300" spc="-40" i="1">
                <a:latin typeface="Times New Roman"/>
                <a:cs typeface="Times New Roman"/>
              </a:rPr>
              <a:t>fulfillment</a:t>
            </a:r>
            <a:r>
              <a:rPr dirty="0" sz="1300" spc="-35" i="1">
                <a:latin typeface="Times New Roman"/>
                <a:cs typeface="Times New Roman"/>
              </a:rPr>
              <a:t> </a:t>
            </a:r>
            <a:r>
              <a:rPr dirty="0" sz="1300" spc="-70" i="1">
                <a:latin typeface="Times New Roman"/>
                <a:cs typeface="Times New Roman"/>
              </a:rPr>
              <a:t>for</a:t>
            </a:r>
            <a:r>
              <a:rPr dirty="0" sz="1300" spc="-35" i="1">
                <a:latin typeface="Times New Roman"/>
                <a:cs typeface="Times New Roman"/>
              </a:rPr>
              <a:t> </a:t>
            </a:r>
            <a:r>
              <a:rPr dirty="0" sz="1300" spc="-55" i="1">
                <a:latin typeface="Times New Roman"/>
                <a:cs typeface="Times New Roman"/>
              </a:rPr>
              <a:t>the</a:t>
            </a:r>
            <a:r>
              <a:rPr dirty="0" sz="1300" spc="-35" i="1">
                <a:latin typeface="Times New Roman"/>
                <a:cs typeface="Times New Roman"/>
              </a:rPr>
              <a:t> </a:t>
            </a:r>
            <a:r>
              <a:rPr dirty="0" sz="1300" spc="-95" i="1">
                <a:latin typeface="Times New Roman"/>
                <a:cs typeface="Times New Roman"/>
              </a:rPr>
              <a:t>requirements</a:t>
            </a:r>
            <a:r>
              <a:rPr dirty="0" sz="1300" spc="-40" i="1">
                <a:latin typeface="Times New Roman"/>
                <a:cs typeface="Times New Roman"/>
              </a:rPr>
              <a:t> </a:t>
            </a:r>
            <a:r>
              <a:rPr dirty="0" sz="1300" spc="-65" i="1">
                <a:latin typeface="Times New Roman"/>
                <a:cs typeface="Times New Roman"/>
              </a:rPr>
              <a:t>for</a:t>
            </a:r>
            <a:r>
              <a:rPr dirty="0" sz="1300" spc="-30" i="1">
                <a:latin typeface="Times New Roman"/>
                <a:cs typeface="Times New Roman"/>
              </a:rPr>
              <a:t> </a:t>
            </a:r>
            <a:r>
              <a:rPr dirty="0" sz="1300" spc="-55" i="1">
                <a:latin typeface="Times New Roman"/>
                <a:cs typeface="Times New Roman"/>
              </a:rPr>
              <a:t>the</a:t>
            </a:r>
            <a:r>
              <a:rPr dirty="0" sz="1300" spc="-40" i="1">
                <a:latin typeface="Times New Roman"/>
                <a:cs typeface="Times New Roman"/>
              </a:rPr>
              <a:t> </a:t>
            </a:r>
            <a:r>
              <a:rPr dirty="0" sz="1300" spc="-85" i="1">
                <a:latin typeface="Times New Roman"/>
                <a:cs typeface="Times New Roman"/>
              </a:rPr>
              <a:t>conferment</a:t>
            </a:r>
            <a:r>
              <a:rPr dirty="0" sz="1300" spc="-20" i="1">
                <a:latin typeface="Times New Roman"/>
                <a:cs typeface="Times New Roman"/>
              </a:rPr>
              <a:t> </a:t>
            </a:r>
            <a:r>
              <a:rPr dirty="0" sz="1300" spc="-40" i="1">
                <a:latin typeface="Times New Roman"/>
                <a:cs typeface="Times New Roman"/>
              </a:rPr>
              <a:t>of </a:t>
            </a:r>
            <a:r>
              <a:rPr dirty="0" sz="1300" spc="-130" i="1">
                <a:latin typeface="Times New Roman"/>
                <a:cs typeface="Times New Roman"/>
              </a:rPr>
              <a:t>degree</a:t>
            </a:r>
            <a:r>
              <a:rPr dirty="0" sz="1300" spc="-40" i="1">
                <a:latin typeface="Times New Roman"/>
                <a:cs typeface="Times New Roman"/>
              </a:rPr>
              <a:t> of</a:t>
            </a:r>
            <a:endParaRPr sz="130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795"/>
              </a:spcBef>
            </a:pPr>
            <a:r>
              <a:rPr dirty="0" sz="1300" b="1">
                <a:solidFill>
                  <a:srgbClr val="333399"/>
                </a:solidFill>
                <a:latin typeface="Times New Roman"/>
                <a:cs typeface="Times New Roman"/>
              </a:rPr>
              <a:t>BACHELOR</a:t>
            </a:r>
            <a:r>
              <a:rPr dirty="0" sz="1300" spc="-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333399"/>
                </a:solidFill>
                <a:latin typeface="Times New Roman"/>
                <a:cs typeface="Times New Roman"/>
              </a:rPr>
              <a:t>OF</a:t>
            </a:r>
            <a:r>
              <a:rPr dirty="0" sz="1300" spc="-35" b="1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333399"/>
                </a:solidFill>
                <a:latin typeface="Times New Roman"/>
                <a:cs typeface="Times New Roman"/>
              </a:rPr>
              <a:t>ENGINEERING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65"/>
              </a:spcBef>
            </a:pPr>
            <a:r>
              <a:rPr dirty="0" sz="1200">
                <a:solidFill>
                  <a:srgbClr val="808000"/>
                </a:solidFill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dirty="0" sz="1300" spc="-5" b="1">
                <a:solidFill>
                  <a:srgbClr val="808000"/>
                </a:solidFill>
                <a:latin typeface="Times New Roman"/>
                <a:cs typeface="Times New Roman"/>
              </a:rPr>
              <a:t>COMPUTER</a:t>
            </a:r>
            <a:r>
              <a:rPr dirty="0" sz="1300" spc="10" b="1">
                <a:solidFill>
                  <a:srgbClr val="808000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808000"/>
                </a:solidFill>
                <a:latin typeface="Times New Roman"/>
                <a:cs typeface="Times New Roman"/>
              </a:rPr>
              <a:t>SCIENCE</a:t>
            </a:r>
            <a:r>
              <a:rPr dirty="0" sz="1300" spc="5" b="1">
                <a:solidFill>
                  <a:srgbClr val="808000"/>
                </a:solidFill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808000"/>
                </a:solidFill>
                <a:latin typeface="Times New Roman"/>
                <a:cs typeface="Times New Roman"/>
              </a:rPr>
              <a:t>AND</a:t>
            </a:r>
            <a:r>
              <a:rPr dirty="0" sz="1300" spc="10" b="1">
                <a:solidFill>
                  <a:srgbClr val="808000"/>
                </a:solidFill>
                <a:latin typeface="Times New Roman"/>
                <a:cs typeface="Times New Roman"/>
              </a:rPr>
              <a:t> </a:t>
            </a:r>
            <a:r>
              <a:rPr dirty="0" sz="1300" spc="-10" b="1">
                <a:solidFill>
                  <a:srgbClr val="808000"/>
                </a:solidFill>
                <a:latin typeface="Times New Roman"/>
                <a:cs typeface="Times New Roman"/>
              </a:rPr>
              <a:t>ENGINEERING</a:t>
            </a:r>
            <a:endParaRPr sz="1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dirty="0" sz="1600" spc="-60" i="1"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algn="ctr" marL="26034">
              <a:lnSpc>
                <a:spcPts val="1405"/>
              </a:lnSpc>
              <a:spcBef>
                <a:spcPts val="955"/>
              </a:spcBef>
            </a:pPr>
            <a:r>
              <a:rPr dirty="0" sz="1200" spc="-5" b="1">
                <a:latin typeface="Times New Roman"/>
                <a:cs typeface="Times New Roman"/>
              </a:rPr>
              <a:t>MS.ASTHA</a:t>
            </a:r>
            <a:endParaRPr sz="1200">
              <a:latin typeface="Times New Roman"/>
              <a:cs typeface="Times New Roman"/>
            </a:endParaRPr>
          </a:p>
          <a:p>
            <a:pPr algn="ctr" marL="101600">
              <a:lnSpc>
                <a:spcPts val="1405"/>
              </a:lnSpc>
            </a:pPr>
            <a:r>
              <a:rPr dirty="0" sz="1200" spc="-5" b="1">
                <a:latin typeface="Times New Roman"/>
                <a:cs typeface="Times New Roman"/>
              </a:rPr>
              <a:t>Ms.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KAUSHAKI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PANDEY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200" spc="-5" b="1">
                <a:solidFill>
                  <a:srgbClr val="808000"/>
                </a:solidFill>
                <a:latin typeface="Times New Roman"/>
                <a:cs typeface="Times New Roman"/>
              </a:rPr>
              <a:t>DEPARTMENT</a:t>
            </a:r>
            <a:r>
              <a:rPr dirty="0" sz="1200" b="1">
                <a:solidFill>
                  <a:srgbClr val="808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808000"/>
                </a:solidFill>
                <a:latin typeface="Times New Roman"/>
                <a:cs typeface="Times New Roman"/>
              </a:rPr>
              <a:t>OF</a:t>
            </a:r>
            <a:r>
              <a:rPr dirty="0" sz="1200" spc="-10" b="1">
                <a:solidFill>
                  <a:srgbClr val="808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808000"/>
                </a:solidFill>
                <a:latin typeface="Times New Roman"/>
                <a:cs typeface="Times New Roman"/>
              </a:rPr>
              <a:t>COMPUTER</a:t>
            </a:r>
            <a:r>
              <a:rPr dirty="0" sz="1200" spc="5" b="1">
                <a:solidFill>
                  <a:srgbClr val="808000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808000"/>
                </a:solidFill>
                <a:latin typeface="Times New Roman"/>
                <a:cs typeface="Times New Roman"/>
              </a:rPr>
              <a:t>SCIENCE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2142" y="6409054"/>
            <a:ext cx="6299200" cy="75311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333399"/>
                </a:solidFill>
                <a:latin typeface="Times New Roman"/>
                <a:cs typeface="Times New Roman"/>
              </a:rPr>
              <a:t>2021-2022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7700" y="1387470"/>
            <a:ext cx="1162838" cy="129477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33144" y="7839011"/>
            <a:ext cx="5496560" cy="393700"/>
            <a:chOff x="1033144" y="7839011"/>
            <a:chExt cx="5496560" cy="393700"/>
          </a:xfrm>
        </p:grpSpPr>
        <p:sp>
          <p:nvSpPr>
            <p:cNvPr id="6" name="object 6"/>
            <p:cNvSpPr/>
            <p:nvPr/>
          </p:nvSpPr>
          <p:spPr>
            <a:xfrm>
              <a:off x="1037907" y="7843773"/>
              <a:ext cx="5487035" cy="384175"/>
            </a:xfrm>
            <a:custGeom>
              <a:avLst/>
              <a:gdLst/>
              <a:ahLst/>
              <a:cxnLst/>
              <a:rect l="l" t="t" r="r" b="b"/>
              <a:pathLst>
                <a:path w="5487034" h="384175">
                  <a:moveTo>
                    <a:pt x="5486463" y="0"/>
                  </a:moveTo>
                  <a:lnTo>
                    <a:pt x="5436283" y="1740"/>
                  </a:lnTo>
                  <a:lnTo>
                    <a:pt x="5034839" y="14503"/>
                  </a:lnTo>
                  <a:lnTo>
                    <a:pt x="4633395" y="25206"/>
                  </a:lnTo>
                  <a:lnTo>
                    <a:pt x="4231951" y="33850"/>
                  </a:lnTo>
                  <a:lnTo>
                    <a:pt x="3830507" y="40434"/>
                  </a:lnTo>
                  <a:lnTo>
                    <a:pt x="3429063" y="44957"/>
                  </a:lnTo>
                  <a:lnTo>
                    <a:pt x="4114863" y="90805"/>
                  </a:lnTo>
                  <a:lnTo>
                    <a:pt x="3810063" y="95546"/>
                  </a:lnTo>
                  <a:lnTo>
                    <a:pt x="3403663" y="100024"/>
                  </a:lnTo>
                  <a:lnTo>
                    <a:pt x="2997263" y="102394"/>
                  </a:lnTo>
                  <a:lnTo>
                    <a:pt x="2590863" y="102658"/>
                  </a:lnTo>
                  <a:lnTo>
                    <a:pt x="2184463" y="100814"/>
                  </a:lnTo>
                  <a:lnTo>
                    <a:pt x="1778063" y="96863"/>
                  </a:lnTo>
                  <a:lnTo>
                    <a:pt x="1371663" y="90805"/>
                  </a:lnTo>
                  <a:lnTo>
                    <a:pt x="2057463" y="44957"/>
                  </a:lnTo>
                  <a:lnTo>
                    <a:pt x="2007283" y="44505"/>
                  </a:lnTo>
                  <a:lnTo>
                    <a:pt x="1605838" y="39723"/>
                  </a:lnTo>
                  <a:lnTo>
                    <a:pt x="1204390" y="32882"/>
                  </a:lnTo>
                  <a:lnTo>
                    <a:pt x="802936" y="23981"/>
                  </a:lnTo>
                  <a:lnTo>
                    <a:pt x="401474" y="13020"/>
                  </a:lnTo>
                  <a:lnTo>
                    <a:pt x="0" y="0"/>
                  </a:lnTo>
                  <a:lnTo>
                    <a:pt x="685863" y="161544"/>
                  </a:lnTo>
                  <a:lnTo>
                    <a:pt x="0" y="281177"/>
                  </a:lnTo>
                  <a:lnTo>
                    <a:pt x="152418" y="286361"/>
                  </a:lnTo>
                  <a:lnTo>
                    <a:pt x="558850" y="298720"/>
                  </a:lnTo>
                  <a:lnTo>
                    <a:pt x="965261" y="308966"/>
                  </a:lnTo>
                  <a:lnTo>
                    <a:pt x="1371663" y="317119"/>
                  </a:lnTo>
                  <a:lnTo>
                    <a:pt x="1371663" y="371982"/>
                  </a:lnTo>
                  <a:lnTo>
                    <a:pt x="1676463" y="376724"/>
                  </a:lnTo>
                  <a:lnTo>
                    <a:pt x="2082863" y="381202"/>
                  </a:lnTo>
                  <a:lnTo>
                    <a:pt x="2489263" y="383572"/>
                  </a:lnTo>
                  <a:lnTo>
                    <a:pt x="2895663" y="383836"/>
                  </a:lnTo>
                  <a:lnTo>
                    <a:pt x="3302063" y="381992"/>
                  </a:lnTo>
                  <a:lnTo>
                    <a:pt x="3708463" y="378041"/>
                  </a:lnTo>
                  <a:lnTo>
                    <a:pt x="4114863" y="371982"/>
                  </a:lnTo>
                  <a:lnTo>
                    <a:pt x="4114863" y="317119"/>
                  </a:lnTo>
                  <a:lnTo>
                    <a:pt x="4267263" y="314306"/>
                  </a:lnTo>
                  <a:lnTo>
                    <a:pt x="4673663" y="305371"/>
                  </a:lnTo>
                  <a:lnTo>
                    <a:pt x="5080063" y="294334"/>
                  </a:lnTo>
                  <a:lnTo>
                    <a:pt x="5486463" y="281177"/>
                  </a:lnTo>
                  <a:lnTo>
                    <a:pt x="4800663" y="161544"/>
                  </a:lnTo>
                  <a:lnTo>
                    <a:pt x="548646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409570" y="7888731"/>
              <a:ext cx="2743200" cy="58419"/>
            </a:xfrm>
            <a:custGeom>
              <a:avLst/>
              <a:gdLst/>
              <a:ahLst/>
              <a:cxnLst/>
              <a:rect l="l" t="t" r="r" b="b"/>
              <a:pathLst>
                <a:path w="2743200" h="58420">
                  <a:moveTo>
                    <a:pt x="685800" y="54844"/>
                  </a:moveTo>
                  <a:lnTo>
                    <a:pt x="1346200" y="57907"/>
                  </a:lnTo>
                  <a:lnTo>
                    <a:pt x="1397000" y="57907"/>
                  </a:lnTo>
                  <a:lnTo>
                    <a:pt x="1371600" y="57848"/>
                  </a:lnTo>
                  <a:lnTo>
                    <a:pt x="685800" y="54844"/>
                  </a:lnTo>
                  <a:close/>
                </a:path>
                <a:path w="2743200" h="58420">
                  <a:moveTo>
                    <a:pt x="2057400" y="54844"/>
                  </a:moveTo>
                  <a:lnTo>
                    <a:pt x="1371600" y="57848"/>
                  </a:lnTo>
                  <a:lnTo>
                    <a:pt x="1467445" y="57848"/>
                  </a:lnTo>
                  <a:lnTo>
                    <a:pt x="2057400" y="54864"/>
                  </a:lnTo>
                  <a:close/>
                </a:path>
                <a:path w="2743200" h="58420">
                  <a:moveTo>
                    <a:pt x="685800" y="0"/>
                  </a:moveTo>
                  <a:lnTo>
                    <a:pt x="0" y="45847"/>
                  </a:lnTo>
                  <a:lnTo>
                    <a:pt x="685800" y="54844"/>
                  </a:lnTo>
                  <a:lnTo>
                    <a:pt x="685800" y="0"/>
                  </a:lnTo>
                  <a:close/>
                </a:path>
                <a:path w="2743200" h="58420">
                  <a:moveTo>
                    <a:pt x="2057400" y="0"/>
                  </a:moveTo>
                  <a:lnTo>
                    <a:pt x="2057400" y="54844"/>
                  </a:lnTo>
                  <a:lnTo>
                    <a:pt x="2743200" y="45847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9A9A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37907" y="7843773"/>
              <a:ext cx="5487035" cy="384175"/>
            </a:xfrm>
            <a:custGeom>
              <a:avLst/>
              <a:gdLst/>
              <a:ahLst/>
              <a:cxnLst/>
              <a:rect l="l" t="t" r="r" b="b"/>
              <a:pathLst>
                <a:path w="5487034" h="384175">
                  <a:moveTo>
                    <a:pt x="0" y="0"/>
                  </a:moveTo>
                  <a:lnTo>
                    <a:pt x="50185" y="1740"/>
                  </a:lnTo>
                  <a:lnTo>
                    <a:pt x="100369" y="3448"/>
                  </a:lnTo>
                  <a:lnTo>
                    <a:pt x="150554" y="5124"/>
                  </a:lnTo>
                  <a:lnTo>
                    <a:pt x="200738" y="6767"/>
                  </a:lnTo>
                  <a:lnTo>
                    <a:pt x="250922" y="8379"/>
                  </a:lnTo>
                  <a:lnTo>
                    <a:pt x="301106" y="9958"/>
                  </a:lnTo>
                  <a:lnTo>
                    <a:pt x="351290" y="11505"/>
                  </a:lnTo>
                  <a:lnTo>
                    <a:pt x="401474" y="13020"/>
                  </a:lnTo>
                  <a:lnTo>
                    <a:pt x="451657" y="14503"/>
                  </a:lnTo>
                  <a:lnTo>
                    <a:pt x="501840" y="15953"/>
                  </a:lnTo>
                  <a:lnTo>
                    <a:pt x="552023" y="17372"/>
                  </a:lnTo>
                  <a:lnTo>
                    <a:pt x="602206" y="18758"/>
                  </a:lnTo>
                  <a:lnTo>
                    <a:pt x="652389" y="20112"/>
                  </a:lnTo>
                  <a:lnTo>
                    <a:pt x="702572" y="21434"/>
                  </a:lnTo>
                  <a:lnTo>
                    <a:pt x="752754" y="22724"/>
                  </a:lnTo>
                  <a:lnTo>
                    <a:pt x="802936" y="23981"/>
                  </a:lnTo>
                  <a:lnTo>
                    <a:pt x="853119" y="25206"/>
                  </a:lnTo>
                  <a:lnTo>
                    <a:pt x="903301" y="26399"/>
                  </a:lnTo>
                  <a:lnTo>
                    <a:pt x="953482" y="27560"/>
                  </a:lnTo>
                  <a:lnTo>
                    <a:pt x="1003664" y="28689"/>
                  </a:lnTo>
                  <a:lnTo>
                    <a:pt x="1053846" y="29785"/>
                  </a:lnTo>
                  <a:lnTo>
                    <a:pt x="1104027" y="30850"/>
                  </a:lnTo>
                  <a:lnTo>
                    <a:pt x="1154209" y="31882"/>
                  </a:lnTo>
                  <a:lnTo>
                    <a:pt x="1204390" y="32882"/>
                  </a:lnTo>
                  <a:lnTo>
                    <a:pt x="1254571" y="33850"/>
                  </a:lnTo>
                  <a:lnTo>
                    <a:pt x="1304753" y="34785"/>
                  </a:lnTo>
                  <a:lnTo>
                    <a:pt x="1354934" y="35689"/>
                  </a:lnTo>
                  <a:lnTo>
                    <a:pt x="1405115" y="36560"/>
                  </a:lnTo>
                  <a:lnTo>
                    <a:pt x="1455296" y="37399"/>
                  </a:lnTo>
                  <a:lnTo>
                    <a:pt x="1505476" y="38206"/>
                  </a:lnTo>
                  <a:lnTo>
                    <a:pt x="1555657" y="38981"/>
                  </a:lnTo>
                  <a:lnTo>
                    <a:pt x="1605838" y="39723"/>
                  </a:lnTo>
                  <a:lnTo>
                    <a:pt x="1656019" y="40434"/>
                  </a:lnTo>
                  <a:lnTo>
                    <a:pt x="1706199" y="41112"/>
                  </a:lnTo>
                  <a:lnTo>
                    <a:pt x="1756380" y="41758"/>
                  </a:lnTo>
                  <a:lnTo>
                    <a:pt x="1806560" y="42371"/>
                  </a:lnTo>
                  <a:lnTo>
                    <a:pt x="1856741" y="42953"/>
                  </a:lnTo>
                  <a:lnTo>
                    <a:pt x="1906922" y="43502"/>
                  </a:lnTo>
                  <a:lnTo>
                    <a:pt x="1957102" y="44020"/>
                  </a:lnTo>
                  <a:lnTo>
                    <a:pt x="2007283" y="44505"/>
                  </a:lnTo>
                  <a:lnTo>
                    <a:pt x="2057463" y="44957"/>
                  </a:lnTo>
                  <a:lnTo>
                    <a:pt x="1371663" y="90805"/>
                  </a:lnTo>
                  <a:lnTo>
                    <a:pt x="1422463" y="91677"/>
                  </a:lnTo>
                  <a:lnTo>
                    <a:pt x="1473263" y="92517"/>
                  </a:lnTo>
                  <a:lnTo>
                    <a:pt x="1524063" y="93323"/>
                  </a:lnTo>
                  <a:lnTo>
                    <a:pt x="1574863" y="94097"/>
                  </a:lnTo>
                  <a:lnTo>
                    <a:pt x="1625663" y="94838"/>
                  </a:lnTo>
                  <a:lnTo>
                    <a:pt x="1676463" y="95546"/>
                  </a:lnTo>
                  <a:lnTo>
                    <a:pt x="1727263" y="96221"/>
                  </a:lnTo>
                  <a:lnTo>
                    <a:pt x="1778063" y="96863"/>
                  </a:lnTo>
                  <a:lnTo>
                    <a:pt x="1828863" y="97472"/>
                  </a:lnTo>
                  <a:lnTo>
                    <a:pt x="1879663" y="98048"/>
                  </a:lnTo>
                  <a:lnTo>
                    <a:pt x="1930463" y="98591"/>
                  </a:lnTo>
                  <a:lnTo>
                    <a:pt x="1981263" y="99102"/>
                  </a:lnTo>
                  <a:lnTo>
                    <a:pt x="2032063" y="99579"/>
                  </a:lnTo>
                  <a:lnTo>
                    <a:pt x="2082863" y="100024"/>
                  </a:lnTo>
                  <a:lnTo>
                    <a:pt x="2133663" y="100435"/>
                  </a:lnTo>
                  <a:lnTo>
                    <a:pt x="2184463" y="100814"/>
                  </a:lnTo>
                  <a:lnTo>
                    <a:pt x="2235263" y="101160"/>
                  </a:lnTo>
                  <a:lnTo>
                    <a:pt x="2286063" y="101473"/>
                  </a:lnTo>
                  <a:lnTo>
                    <a:pt x="2336863" y="101752"/>
                  </a:lnTo>
                  <a:lnTo>
                    <a:pt x="2387663" y="101999"/>
                  </a:lnTo>
                  <a:lnTo>
                    <a:pt x="2438463" y="102213"/>
                  </a:lnTo>
                  <a:lnTo>
                    <a:pt x="2489263" y="102394"/>
                  </a:lnTo>
                  <a:lnTo>
                    <a:pt x="2540063" y="102543"/>
                  </a:lnTo>
                  <a:lnTo>
                    <a:pt x="2590863" y="102658"/>
                  </a:lnTo>
                  <a:lnTo>
                    <a:pt x="2641663" y="102740"/>
                  </a:lnTo>
                  <a:lnTo>
                    <a:pt x="2692463" y="102790"/>
                  </a:lnTo>
                  <a:lnTo>
                    <a:pt x="2743263" y="102806"/>
                  </a:lnTo>
                  <a:lnTo>
                    <a:pt x="2794063" y="102790"/>
                  </a:lnTo>
                  <a:lnTo>
                    <a:pt x="2844863" y="102740"/>
                  </a:lnTo>
                  <a:lnTo>
                    <a:pt x="2895663" y="102658"/>
                  </a:lnTo>
                  <a:lnTo>
                    <a:pt x="2946463" y="102543"/>
                  </a:lnTo>
                  <a:lnTo>
                    <a:pt x="2997263" y="102394"/>
                  </a:lnTo>
                  <a:lnTo>
                    <a:pt x="3048063" y="102213"/>
                  </a:lnTo>
                  <a:lnTo>
                    <a:pt x="3098863" y="101999"/>
                  </a:lnTo>
                  <a:lnTo>
                    <a:pt x="3149663" y="101752"/>
                  </a:lnTo>
                  <a:lnTo>
                    <a:pt x="3200463" y="101473"/>
                  </a:lnTo>
                  <a:lnTo>
                    <a:pt x="3251263" y="101160"/>
                  </a:lnTo>
                  <a:lnTo>
                    <a:pt x="3302063" y="100814"/>
                  </a:lnTo>
                  <a:lnTo>
                    <a:pt x="3352863" y="100435"/>
                  </a:lnTo>
                  <a:lnTo>
                    <a:pt x="3403663" y="100024"/>
                  </a:lnTo>
                  <a:lnTo>
                    <a:pt x="3454463" y="99579"/>
                  </a:lnTo>
                  <a:lnTo>
                    <a:pt x="3505263" y="99102"/>
                  </a:lnTo>
                  <a:lnTo>
                    <a:pt x="3556063" y="98591"/>
                  </a:lnTo>
                  <a:lnTo>
                    <a:pt x="3606863" y="98048"/>
                  </a:lnTo>
                  <a:lnTo>
                    <a:pt x="3657663" y="97472"/>
                  </a:lnTo>
                  <a:lnTo>
                    <a:pt x="3708463" y="96863"/>
                  </a:lnTo>
                  <a:lnTo>
                    <a:pt x="3759263" y="96221"/>
                  </a:lnTo>
                  <a:lnTo>
                    <a:pt x="3810063" y="95546"/>
                  </a:lnTo>
                  <a:lnTo>
                    <a:pt x="3860863" y="94838"/>
                  </a:lnTo>
                  <a:lnTo>
                    <a:pt x="3911663" y="94097"/>
                  </a:lnTo>
                  <a:lnTo>
                    <a:pt x="3962463" y="93323"/>
                  </a:lnTo>
                  <a:lnTo>
                    <a:pt x="4013263" y="92517"/>
                  </a:lnTo>
                  <a:lnTo>
                    <a:pt x="4064063" y="91677"/>
                  </a:lnTo>
                  <a:lnTo>
                    <a:pt x="4114863" y="90805"/>
                  </a:lnTo>
                  <a:lnTo>
                    <a:pt x="3429063" y="44957"/>
                  </a:lnTo>
                  <a:lnTo>
                    <a:pt x="3479243" y="44505"/>
                  </a:lnTo>
                  <a:lnTo>
                    <a:pt x="3529424" y="44020"/>
                  </a:lnTo>
                  <a:lnTo>
                    <a:pt x="3579604" y="43502"/>
                  </a:lnTo>
                  <a:lnTo>
                    <a:pt x="3629785" y="42953"/>
                  </a:lnTo>
                  <a:lnTo>
                    <a:pt x="3679965" y="42371"/>
                  </a:lnTo>
                  <a:lnTo>
                    <a:pt x="3730146" y="41758"/>
                  </a:lnTo>
                  <a:lnTo>
                    <a:pt x="3780326" y="41112"/>
                  </a:lnTo>
                  <a:lnTo>
                    <a:pt x="3830507" y="40434"/>
                  </a:lnTo>
                  <a:lnTo>
                    <a:pt x="3880687" y="39723"/>
                  </a:lnTo>
                  <a:lnTo>
                    <a:pt x="3930868" y="38981"/>
                  </a:lnTo>
                  <a:lnTo>
                    <a:pt x="3981048" y="38206"/>
                  </a:lnTo>
                  <a:lnTo>
                    <a:pt x="4031229" y="37399"/>
                  </a:lnTo>
                  <a:lnTo>
                    <a:pt x="4081409" y="36560"/>
                  </a:lnTo>
                  <a:lnTo>
                    <a:pt x="4131590" y="35689"/>
                  </a:lnTo>
                  <a:lnTo>
                    <a:pt x="4181770" y="34785"/>
                  </a:lnTo>
                  <a:lnTo>
                    <a:pt x="4231951" y="33850"/>
                  </a:lnTo>
                  <a:lnTo>
                    <a:pt x="4282131" y="32882"/>
                  </a:lnTo>
                  <a:lnTo>
                    <a:pt x="4332312" y="31882"/>
                  </a:lnTo>
                  <a:lnTo>
                    <a:pt x="4382492" y="30850"/>
                  </a:lnTo>
                  <a:lnTo>
                    <a:pt x="4432673" y="29785"/>
                  </a:lnTo>
                  <a:lnTo>
                    <a:pt x="4482853" y="28689"/>
                  </a:lnTo>
                  <a:lnTo>
                    <a:pt x="4533034" y="27560"/>
                  </a:lnTo>
                  <a:lnTo>
                    <a:pt x="4583214" y="26399"/>
                  </a:lnTo>
                  <a:lnTo>
                    <a:pt x="4633395" y="25206"/>
                  </a:lnTo>
                  <a:lnTo>
                    <a:pt x="4683575" y="23981"/>
                  </a:lnTo>
                  <a:lnTo>
                    <a:pt x="4733756" y="22724"/>
                  </a:lnTo>
                  <a:lnTo>
                    <a:pt x="4783936" y="21434"/>
                  </a:lnTo>
                  <a:lnTo>
                    <a:pt x="4834117" y="20112"/>
                  </a:lnTo>
                  <a:lnTo>
                    <a:pt x="4884297" y="18758"/>
                  </a:lnTo>
                  <a:lnTo>
                    <a:pt x="4934478" y="17372"/>
                  </a:lnTo>
                  <a:lnTo>
                    <a:pt x="4984658" y="15953"/>
                  </a:lnTo>
                  <a:lnTo>
                    <a:pt x="5034839" y="14503"/>
                  </a:lnTo>
                  <a:lnTo>
                    <a:pt x="5085019" y="13020"/>
                  </a:lnTo>
                  <a:lnTo>
                    <a:pt x="5135200" y="11505"/>
                  </a:lnTo>
                  <a:lnTo>
                    <a:pt x="5185380" y="9958"/>
                  </a:lnTo>
                  <a:lnTo>
                    <a:pt x="5235561" y="8379"/>
                  </a:lnTo>
                  <a:lnTo>
                    <a:pt x="5285741" y="6767"/>
                  </a:lnTo>
                  <a:lnTo>
                    <a:pt x="5335922" y="5124"/>
                  </a:lnTo>
                  <a:lnTo>
                    <a:pt x="5386102" y="3448"/>
                  </a:lnTo>
                  <a:lnTo>
                    <a:pt x="5436283" y="1740"/>
                  </a:lnTo>
                  <a:lnTo>
                    <a:pt x="5486463" y="0"/>
                  </a:lnTo>
                  <a:lnTo>
                    <a:pt x="4800663" y="161544"/>
                  </a:lnTo>
                  <a:lnTo>
                    <a:pt x="5486463" y="281177"/>
                  </a:lnTo>
                  <a:lnTo>
                    <a:pt x="5435663" y="282939"/>
                  </a:lnTo>
                  <a:lnTo>
                    <a:pt x="5384863" y="284667"/>
                  </a:lnTo>
                  <a:lnTo>
                    <a:pt x="5334063" y="286361"/>
                  </a:lnTo>
                  <a:lnTo>
                    <a:pt x="5283263" y="288022"/>
                  </a:lnTo>
                  <a:lnTo>
                    <a:pt x="5232463" y="289650"/>
                  </a:lnTo>
                  <a:lnTo>
                    <a:pt x="5181663" y="291245"/>
                  </a:lnTo>
                  <a:lnTo>
                    <a:pt x="5130863" y="292806"/>
                  </a:lnTo>
                  <a:lnTo>
                    <a:pt x="5080063" y="294334"/>
                  </a:lnTo>
                  <a:lnTo>
                    <a:pt x="5029263" y="295830"/>
                  </a:lnTo>
                  <a:lnTo>
                    <a:pt x="4978463" y="297292"/>
                  </a:lnTo>
                  <a:lnTo>
                    <a:pt x="4927663" y="298720"/>
                  </a:lnTo>
                  <a:lnTo>
                    <a:pt x="4876863" y="300116"/>
                  </a:lnTo>
                  <a:lnTo>
                    <a:pt x="4826063" y="301479"/>
                  </a:lnTo>
                  <a:lnTo>
                    <a:pt x="4775263" y="302809"/>
                  </a:lnTo>
                  <a:lnTo>
                    <a:pt x="4724463" y="304106"/>
                  </a:lnTo>
                  <a:lnTo>
                    <a:pt x="4673663" y="305371"/>
                  </a:lnTo>
                  <a:lnTo>
                    <a:pt x="4622863" y="306602"/>
                  </a:lnTo>
                  <a:lnTo>
                    <a:pt x="4572063" y="307800"/>
                  </a:lnTo>
                  <a:lnTo>
                    <a:pt x="4521263" y="308966"/>
                  </a:lnTo>
                  <a:lnTo>
                    <a:pt x="4470463" y="310099"/>
                  </a:lnTo>
                  <a:lnTo>
                    <a:pt x="4419663" y="311200"/>
                  </a:lnTo>
                  <a:lnTo>
                    <a:pt x="4368863" y="312268"/>
                  </a:lnTo>
                  <a:lnTo>
                    <a:pt x="4318063" y="313303"/>
                  </a:lnTo>
                  <a:lnTo>
                    <a:pt x="4267263" y="314306"/>
                  </a:lnTo>
                  <a:lnTo>
                    <a:pt x="4216463" y="315276"/>
                  </a:lnTo>
                  <a:lnTo>
                    <a:pt x="4165663" y="316213"/>
                  </a:lnTo>
                  <a:lnTo>
                    <a:pt x="4114863" y="317119"/>
                  </a:lnTo>
                  <a:lnTo>
                    <a:pt x="4114863" y="371982"/>
                  </a:lnTo>
                  <a:lnTo>
                    <a:pt x="4064063" y="372855"/>
                  </a:lnTo>
                  <a:lnTo>
                    <a:pt x="4013263" y="373695"/>
                  </a:lnTo>
                  <a:lnTo>
                    <a:pt x="3962463" y="374501"/>
                  </a:lnTo>
                  <a:lnTo>
                    <a:pt x="3911663" y="375275"/>
                  </a:lnTo>
                  <a:lnTo>
                    <a:pt x="3860863" y="376016"/>
                  </a:lnTo>
                  <a:lnTo>
                    <a:pt x="3810063" y="376724"/>
                  </a:lnTo>
                  <a:lnTo>
                    <a:pt x="3759263" y="377399"/>
                  </a:lnTo>
                  <a:lnTo>
                    <a:pt x="3708463" y="378041"/>
                  </a:lnTo>
                  <a:lnTo>
                    <a:pt x="3657663" y="378650"/>
                  </a:lnTo>
                  <a:lnTo>
                    <a:pt x="3606863" y="379226"/>
                  </a:lnTo>
                  <a:lnTo>
                    <a:pt x="3556063" y="379769"/>
                  </a:lnTo>
                  <a:lnTo>
                    <a:pt x="3505263" y="380280"/>
                  </a:lnTo>
                  <a:lnTo>
                    <a:pt x="3454463" y="380757"/>
                  </a:lnTo>
                  <a:lnTo>
                    <a:pt x="3403663" y="381202"/>
                  </a:lnTo>
                  <a:lnTo>
                    <a:pt x="3352863" y="381613"/>
                  </a:lnTo>
                  <a:lnTo>
                    <a:pt x="3302063" y="381992"/>
                  </a:lnTo>
                  <a:lnTo>
                    <a:pt x="3251263" y="382338"/>
                  </a:lnTo>
                  <a:lnTo>
                    <a:pt x="3200463" y="382650"/>
                  </a:lnTo>
                  <a:lnTo>
                    <a:pt x="3149663" y="382930"/>
                  </a:lnTo>
                  <a:lnTo>
                    <a:pt x="3098863" y="383177"/>
                  </a:lnTo>
                  <a:lnTo>
                    <a:pt x="3048063" y="383391"/>
                  </a:lnTo>
                  <a:lnTo>
                    <a:pt x="2997263" y="383572"/>
                  </a:lnTo>
                  <a:lnTo>
                    <a:pt x="2946463" y="383721"/>
                  </a:lnTo>
                  <a:lnTo>
                    <a:pt x="2895663" y="383836"/>
                  </a:lnTo>
                  <a:lnTo>
                    <a:pt x="2844863" y="383918"/>
                  </a:lnTo>
                  <a:lnTo>
                    <a:pt x="2794063" y="383968"/>
                  </a:lnTo>
                  <a:lnTo>
                    <a:pt x="2743263" y="383984"/>
                  </a:lnTo>
                  <a:lnTo>
                    <a:pt x="2692463" y="383968"/>
                  </a:lnTo>
                  <a:lnTo>
                    <a:pt x="2641663" y="383918"/>
                  </a:lnTo>
                  <a:lnTo>
                    <a:pt x="2590863" y="383836"/>
                  </a:lnTo>
                  <a:lnTo>
                    <a:pt x="2540063" y="383721"/>
                  </a:lnTo>
                  <a:lnTo>
                    <a:pt x="2489263" y="383572"/>
                  </a:lnTo>
                  <a:lnTo>
                    <a:pt x="2438463" y="383391"/>
                  </a:lnTo>
                  <a:lnTo>
                    <a:pt x="2387663" y="383177"/>
                  </a:lnTo>
                  <a:lnTo>
                    <a:pt x="2336863" y="382930"/>
                  </a:lnTo>
                  <a:lnTo>
                    <a:pt x="2286063" y="382650"/>
                  </a:lnTo>
                  <a:lnTo>
                    <a:pt x="2235263" y="382338"/>
                  </a:lnTo>
                  <a:lnTo>
                    <a:pt x="2184463" y="381992"/>
                  </a:lnTo>
                  <a:lnTo>
                    <a:pt x="2133663" y="381613"/>
                  </a:lnTo>
                  <a:lnTo>
                    <a:pt x="2082863" y="381202"/>
                  </a:lnTo>
                  <a:lnTo>
                    <a:pt x="2032063" y="380757"/>
                  </a:lnTo>
                  <a:lnTo>
                    <a:pt x="1981263" y="380280"/>
                  </a:lnTo>
                  <a:lnTo>
                    <a:pt x="1930463" y="379769"/>
                  </a:lnTo>
                  <a:lnTo>
                    <a:pt x="1879663" y="379226"/>
                  </a:lnTo>
                  <a:lnTo>
                    <a:pt x="1828863" y="378650"/>
                  </a:lnTo>
                  <a:lnTo>
                    <a:pt x="1778063" y="378041"/>
                  </a:lnTo>
                  <a:lnTo>
                    <a:pt x="1727263" y="377399"/>
                  </a:lnTo>
                  <a:lnTo>
                    <a:pt x="1676463" y="376724"/>
                  </a:lnTo>
                  <a:lnTo>
                    <a:pt x="1625663" y="376016"/>
                  </a:lnTo>
                  <a:lnTo>
                    <a:pt x="1574863" y="375275"/>
                  </a:lnTo>
                  <a:lnTo>
                    <a:pt x="1524063" y="374501"/>
                  </a:lnTo>
                  <a:lnTo>
                    <a:pt x="1473263" y="373695"/>
                  </a:lnTo>
                  <a:lnTo>
                    <a:pt x="1422463" y="372855"/>
                  </a:lnTo>
                  <a:lnTo>
                    <a:pt x="1371663" y="371982"/>
                  </a:lnTo>
                  <a:lnTo>
                    <a:pt x="1371663" y="317119"/>
                  </a:lnTo>
                  <a:lnTo>
                    <a:pt x="1320863" y="316213"/>
                  </a:lnTo>
                  <a:lnTo>
                    <a:pt x="1270063" y="315276"/>
                  </a:lnTo>
                  <a:lnTo>
                    <a:pt x="1219263" y="314306"/>
                  </a:lnTo>
                  <a:lnTo>
                    <a:pt x="1168463" y="313303"/>
                  </a:lnTo>
                  <a:lnTo>
                    <a:pt x="1117663" y="312268"/>
                  </a:lnTo>
                  <a:lnTo>
                    <a:pt x="1066862" y="311200"/>
                  </a:lnTo>
                  <a:lnTo>
                    <a:pt x="1016062" y="310099"/>
                  </a:lnTo>
                  <a:lnTo>
                    <a:pt x="965261" y="308966"/>
                  </a:lnTo>
                  <a:lnTo>
                    <a:pt x="914461" y="307800"/>
                  </a:lnTo>
                  <a:lnTo>
                    <a:pt x="863660" y="306602"/>
                  </a:lnTo>
                  <a:lnTo>
                    <a:pt x="812859" y="305371"/>
                  </a:lnTo>
                  <a:lnTo>
                    <a:pt x="762057" y="304106"/>
                  </a:lnTo>
                  <a:lnTo>
                    <a:pt x="711256" y="302809"/>
                  </a:lnTo>
                  <a:lnTo>
                    <a:pt x="660454" y="301479"/>
                  </a:lnTo>
                  <a:lnTo>
                    <a:pt x="609652" y="300116"/>
                  </a:lnTo>
                  <a:lnTo>
                    <a:pt x="558850" y="298720"/>
                  </a:lnTo>
                  <a:lnTo>
                    <a:pt x="508047" y="297292"/>
                  </a:lnTo>
                  <a:lnTo>
                    <a:pt x="457244" y="295830"/>
                  </a:lnTo>
                  <a:lnTo>
                    <a:pt x="406441" y="294334"/>
                  </a:lnTo>
                  <a:lnTo>
                    <a:pt x="355637" y="292806"/>
                  </a:lnTo>
                  <a:lnTo>
                    <a:pt x="304833" y="291245"/>
                  </a:lnTo>
                  <a:lnTo>
                    <a:pt x="254029" y="289650"/>
                  </a:lnTo>
                  <a:lnTo>
                    <a:pt x="203224" y="288022"/>
                  </a:lnTo>
                  <a:lnTo>
                    <a:pt x="152418" y="286361"/>
                  </a:lnTo>
                  <a:lnTo>
                    <a:pt x="101613" y="284667"/>
                  </a:lnTo>
                  <a:lnTo>
                    <a:pt x="50806" y="282939"/>
                  </a:lnTo>
                  <a:lnTo>
                    <a:pt x="0" y="281177"/>
                  </a:lnTo>
                  <a:lnTo>
                    <a:pt x="685863" y="161544"/>
                  </a:lnTo>
                  <a:lnTo>
                    <a:pt x="0" y="0"/>
                  </a:lnTo>
                  <a:close/>
                </a:path>
                <a:path w="5487034" h="384175">
                  <a:moveTo>
                    <a:pt x="1371663" y="317119"/>
                  </a:moveTo>
                  <a:lnTo>
                    <a:pt x="1371663" y="90805"/>
                  </a:lnTo>
                </a:path>
                <a:path w="5487034" h="384175">
                  <a:moveTo>
                    <a:pt x="4114863" y="90805"/>
                  </a:moveTo>
                  <a:lnTo>
                    <a:pt x="4114863" y="317119"/>
                  </a:lnTo>
                </a:path>
                <a:path w="5487034" h="384175">
                  <a:moveTo>
                    <a:pt x="2057463" y="44957"/>
                  </a:moveTo>
                  <a:lnTo>
                    <a:pt x="2057463" y="99821"/>
                  </a:lnTo>
                </a:path>
                <a:path w="5487034" h="384175">
                  <a:moveTo>
                    <a:pt x="3429063" y="99821"/>
                  </a:moveTo>
                  <a:lnTo>
                    <a:pt x="3429063" y="4495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17867" y="7974965"/>
            <a:ext cx="6125210" cy="19043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CERTIFICATE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100"/>
              </a:lnSpc>
              <a:spcBef>
                <a:spcPts val="1010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certify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Mini Project work </a:t>
            </a:r>
            <a:r>
              <a:rPr dirty="0" sz="1200" spc="-5">
                <a:latin typeface="Times New Roman"/>
                <a:cs typeface="Times New Roman"/>
              </a:rPr>
              <a:t>entitled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“GROCERY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SHOP MANAGEMENT </a:t>
            </a:r>
            <a:r>
              <a:rPr dirty="0" sz="1200" b="1">
                <a:latin typeface="Times New Roman"/>
                <a:cs typeface="Times New Roman"/>
              </a:rPr>
              <a:t> SYSTEM”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bonafide </a:t>
            </a:r>
            <a:r>
              <a:rPr dirty="0" sz="1200">
                <a:latin typeface="Times New Roman"/>
                <a:cs typeface="Times New Roman"/>
              </a:rPr>
              <a:t>work </a:t>
            </a:r>
            <a:r>
              <a:rPr dirty="0" sz="1200" spc="-10">
                <a:latin typeface="Times New Roman"/>
                <a:cs typeface="Times New Roman"/>
              </a:rPr>
              <a:t>carried </a:t>
            </a:r>
            <a:r>
              <a:rPr dirty="0" sz="1200">
                <a:latin typeface="Times New Roman"/>
                <a:cs typeface="Times New Roman"/>
              </a:rPr>
              <a:t>out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Ms. ASTHA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 b="1">
                <a:latin typeface="Times New Roman"/>
                <a:cs typeface="Times New Roman"/>
              </a:rPr>
              <a:t>Ms. Kaushaki </a:t>
            </a:r>
            <a:r>
              <a:rPr dirty="0" sz="1200" b="1">
                <a:latin typeface="Times New Roman"/>
                <a:cs typeface="Times New Roman"/>
              </a:rPr>
              <a:t>pandey </a:t>
            </a:r>
            <a:r>
              <a:rPr dirty="0" sz="1200" spc="-10">
                <a:latin typeface="Times New Roman"/>
                <a:cs typeface="Times New Roman"/>
              </a:rPr>
              <a:t>partial </a:t>
            </a:r>
            <a:r>
              <a:rPr dirty="0" sz="1200" spc="-5">
                <a:latin typeface="Times New Roman"/>
                <a:cs typeface="Times New Roman"/>
              </a:rPr>
              <a:t> fulfillment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award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Bachelor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Engineering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Degree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</a:t>
            </a:r>
            <a:r>
              <a:rPr dirty="0" sz="1200" spc="-5" b="1">
                <a:latin typeface="Times New Roman"/>
                <a:cs typeface="Times New Roman"/>
              </a:rPr>
              <a:t> Computer-Science</a:t>
            </a:r>
            <a:r>
              <a:rPr dirty="0" sz="1200" b="1">
                <a:latin typeface="Times New Roman"/>
                <a:cs typeface="Times New Roman"/>
              </a:rPr>
              <a:t> and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Engineering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Visvesvaraya Technological University, </a:t>
            </a:r>
            <a:r>
              <a:rPr dirty="0" sz="1200">
                <a:latin typeface="Times New Roman"/>
                <a:cs typeface="Times New Roman"/>
              </a:rPr>
              <a:t>Belagavi during the year 2021-2022. 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certified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corrections/suggestions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 been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incorporated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6085840" cy="299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5920105" algn="l"/>
              </a:tabLst>
            </a:pPr>
            <a:r>
              <a:rPr dirty="0" sz="1200" spc="-25">
                <a:latin typeface="Times New Roman"/>
                <a:cs typeface="Times New Roman"/>
              </a:rPr>
              <a:t>G</a:t>
            </a:r>
            <a:r>
              <a:rPr dirty="0" sz="1200">
                <a:latin typeface="Times New Roman"/>
                <a:cs typeface="Times New Roman"/>
              </a:rPr>
              <a:t>ro</a:t>
            </a:r>
            <a:r>
              <a:rPr dirty="0" sz="1200" spc="-10">
                <a:latin typeface="Times New Roman"/>
                <a:cs typeface="Times New Roman"/>
              </a:rPr>
              <a:t>ce</a:t>
            </a:r>
            <a:r>
              <a:rPr dirty="0" sz="1200">
                <a:latin typeface="Times New Roman"/>
                <a:cs typeface="Times New Roman"/>
              </a:rPr>
              <a:t>ry 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hop 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g</a:t>
            </a:r>
            <a:r>
              <a:rPr dirty="0" sz="1200" spc="-10">
                <a:latin typeface="Times New Roman"/>
                <a:cs typeface="Times New Roman"/>
              </a:rPr>
              <a:t>eme</a:t>
            </a:r>
            <a:r>
              <a:rPr dirty="0" sz="1200" spc="2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te</a:t>
            </a:r>
            <a:r>
              <a:rPr dirty="0" sz="1200">
                <a:latin typeface="Times New Roman"/>
                <a:cs typeface="Times New Roman"/>
              </a:rPr>
              <a:t>m	10</a:t>
            </a:r>
            <a:endParaRPr sz="1200">
              <a:latin typeface="Times New Roman"/>
              <a:cs typeface="Times New Roman"/>
            </a:endParaRPr>
          </a:p>
          <a:p>
            <a:pPr algn="just" marL="82550" marR="36830">
              <a:lnSpc>
                <a:spcPct val="143700"/>
              </a:lnSpc>
              <a:spcBef>
                <a:spcPts val="680"/>
              </a:spcBef>
            </a:pP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Streatham,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South London, </a:t>
            </a:r>
            <a:r>
              <a:rPr dirty="0" sz="1200" spc="-5">
                <a:latin typeface="Times New Roman"/>
                <a:cs typeface="Times New Roman"/>
              </a:rPr>
              <a:t>taking </a:t>
            </a:r>
            <a:r>
              <a:rPr dirty="0" sz="1200" spc="-10">
                <a:latin typeface="Times New Roman"/>
                <a:cs typeface="Times New Roman"/>
              </a:rPr>
              <a:t>ten </a:t>
            </a:r>
            <a:r>
              <a:rPr dirty="0" sz="1200" spc="-5">
                <a:latin typeface="Times New Roman"/>
                <a:cs typeface="Times New Roman"/>
              </a:rPr>
              <a:t>times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per week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the average </a:t>
            </a:r>
            <a:r>
              <a:rPr dirty="0" sz="1200">
                <a:latin typeface="Times New Roman"/>
                <a:cs typeface="Times New Roman"/>
              </a:rPr>
              <a:t>British general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time.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chains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caught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Galvani lost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Tesco's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Jack</a:t>
            </a:r>
            <a:r>
              <a:rPr dirty="0" sz="1200" spc="-30">
                <a:latin typeface="Times New Roman"/>
                <a:cs typeface="Times New Roman"/>
                <a:hlinkClick r:id="rId4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Cohen</a:t>
            </a:r>
            <a:r>
              <a:rPr dirty="0" sz="1200" spc="5">
                <a:latin typeface="Times New Roman"/>
                <a:cs typeface="Times New Roman"/>
                <a:hlinkClick r:id="rId4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1960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212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Irwin's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chain,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sector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underwent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consolidation,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'the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big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four'   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dominant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UK   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retailers</a:t>
            </a:r>
            <a:r>
              <a:rPr dirty="0" sz="1200" spc="280">
                <a:latin typeface="Times New Roman"/>
                <a:cs typeface="Times New Roman"/>
              </a:rPr>
              <a:t>  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of    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today: </a:t>
            </a:r>
            <a:r>
              <a:rPr dirty="0" sz="1200" spc="-5">
                <a:latin typeface="Times New Roman"/>
                <a:cs typeface="Times New Roman"/>
                <a:hlinkClick r:id="rId5"/>
              </a:rPr>
              <a:t>Tesco, </a:t>
            </a:r>
            <a:r>
              <a:rPr dirty="0" sz="1200">
                <a:latin typeface="Times New Roman"/>
                <a:cs typeface="Times New Roman"/>
                <a:hlinkClick r:id="rId6"/>
              </a:rPr>
              <a:t>Asda </a:t>
            </a:r>
            <a:r>
              <a:rPr dirty="0" sz="1200" spc="-5">
                <a:latin typeface="Times New Roman"/>
                <a:cs typeface="Times New Roman"/>
              </a:rPr>
              <a:t>(owned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Wal-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Mart</a:t>
            </a:r>
            <a:r>
              <a:rPr dirty="0" sz="1200" spc="-5">
                <a:latin typeface="Times New Roman"/>
                <a:cs typeface="Times New Roman"/>
              </a:rPr>
              <a:t>), </a:t>
            </a:r>
            <a:r>
              <a:rPr dirty="0" sz="1200" spc="-5">
                <a:latin typeface="Times New Roman"/>
                <a:cs typeface="Times New Roman"/>
                <a:hlinkClick r:id="rId8"/>
              </a:rPr>
              <a:t>Sainsbury's</a:t>
            </a:r>
            <a:r>
              <a:rPr dirty="0" sz="1200" spc="10">
                <a:latin typeface="Times New Roman"/>
                <a:cs typeface="Times New Roman"/>
                <a:hlinkClick r:id="rId8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9"/>
              </a:rPr>
              <a:t>Morrisons.</a:t>
            </a:r>
            <a:endParaRPr sz="1200">
              <a:latin typeface="Times New Roman"/>
              <a:cs typeface="Times New Roman"/>
            </a:endParaRPr>
          </a:p>
          <a:p>
            <a:pPr algn="just" marL="82550" marR="36195">
              <a:lnSpc>
                <a:spcPct val="143700"/>
              </a:lnSpc>
              <a:spcBef>
                <a:spcPts val="605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1950s, </a:t>
            </a:r>
            <a:r>
              <a:rPr dirty="0" sz="1200" spc="-5">
                <a:latin typeface="Times New Roman"/>
                <a:cs typeface="Times New Roman"/>
              </a:rPr>
              <a:t>supermarkets frequently issued </a:t>
            </a:r>
            <a:r>
              <a:rPr dirty="0" sz="1200">
                <a:latin typeface="Times New Roman"/>
                <a:cs typeface="Times New Roman"/>
                <a:hlinkClick r:id="rId10"/>
              </a:rPr>
              <a:t>trading </a:t>
            </a:r>
            <a:r>
              <a:rPr dirty="0" sz="1200" spc="-5">
                <a:latin typeface="Times New Roman"/>
                <a:cs typeface="Times New Roman"/>
                <a:hlinkClick r:id="rId10"/>
              </a:rPr>
              <a:t>stamps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incentives to customers. </a:t>
            </a:r>
            <a:r>
              <a:rPr dirty="0" sz="1200">
                <a:latin typeface="Times New Roman"/>
                <a:cs typeface="Times New Roman"/>
              </a:rPr>
              <a:t>Today,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most chains issue store-specific "membership </a:t>
            </a:r>
            <a:r>
              <a:rPr dirty="0" sz="1200">
                <a:latin typeface="Times New Roman"/>
                <a:cs typeface="Times New Roman"/>
              </a:rPr>
              <a:t>cards," </a:t>
            </a:r>
            <a:r>
              <a:rPr dirty="0" sz="1200" spc="-5">
                <a:latin typeface="Times New Roman"/>
                <a:cs typeface="Times New Roman"/>
              </a:rPr>
              <a:t>"club cards," </a:t>
            </a:r>
            <a:r>
              <a:rPr dirty="0" sz="1200">
                <a:latin typeface="Times New Roman"/>
                <a:cs typeface="Times New Roman"/>
              </a:rPr>
              <a:t>or "</a:t>
            </a:r>
            <a:r>
              <a:rPr dirty="0" sz="1200">
                <a:latin typeface="Times New Roman"/>
                <a:cs typeface="Times New Roman"/>
                <a:hlinkClick r:id="rId11"/>
              </a:rPr>
              <a:t>loyalty </a:t>
            </a:r>
            <a:r>
              <a:rPr dirty="0" sz="1200" spc="-5">
                <a:latin typeface="Times New Roman"/>
                <a:cs typeface="Times New Roman"/>
                <a:hlinkClick r:id="rId11"/>
              </a:rPr>
              <a:t>cards</a:t>
            </a:r>
            <a:r>
              <a:rPr dirty="0" sz="1200" spc="-5">
                <a:latin typeface="Times New Roman"/>
                <a:cs typeface="Times New Roman"/>
              </a:rPr>
              <a:t>".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typically enable the card </a:t>
            </a:r>
            <a:r>
              <a:rPr dirty="0" sz="1200">
                <a:latin typeface="Times New Roman"/>
                <a:cs typeface="Times New Roman"/>
              </a:rPr>
              <a:t>holder </a:t>
            </a:r>
            <a:r>
              <a:rPr dirty="0" sz="1200" spc="-5">
                <a:latin typeface="Times New Roman"/>
                <a:cs typeface="Times New Roman"/>
              </a:rPr>
              <a:t>to receive special </a:t>
            </a:r>
            <a:r>
              <a:rPr dirty="0" sz="1200">
                <a:latin typeface="Times New Roman"/>
                <a:cs typeface="Times New Roman"/>
              </a:rPr>
              <a:t>members-only </a:t>
            </a:r>
            <a:r>
              <a:rPr dirty="0" sz="1200" spc="-5">
                <a:latin typeface="Times New Roman"/>
                <a:cs typeface="Times New Roman"/>
              </a:rPr>
              <a:t>discounts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certain items when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credit </a:t>
            </a:r>
            <a:r>
              <a:rPr dirty="0" sz="1200">
                <a:latin typeface="Times New Roman"/>
                <a:cs typeface="Times New Roman"/>
              </a:rPr>
              <a:t>card-like </a:t>
            </a:r>
            <a:r>
              <a:rPr dirty="0" sz="1200" spc="-5">
                <a:latin typeface="Times New Roman"/>
                <a:cs typeface="Times New Roman"/>
              </a:rPr>
              <a:t>device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scanned at </a:t>
            </a:r>
            <a:r>
              <a:rPr dirty="0" sz="1200">
                <a:latin typeface="Times New Roman"/>
                <a:cs typeface="Times New Roman"/>
              </a:rPr>
              <a:t>check-out. </a:t>
            </a:r>
            <a:r>
              <a:rPr dirty="0" sz="1200" spc="-10">
                <a:latin typeface="Times New Roman"/>
                <a:cs typeface="Times New Roman"/>
              </a:rPr>
              <a:t>Sales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selected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generated </a:t>
            </a:r>
            <a:r>
              <a:rPr dirty="0" sz="1200">
                <a:latin typeface="Times New Roman"/>
                <a:cs typeface="Times New Roman"/>
              </a:rPr>
              <a:t>by club cards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becoming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significant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revenue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stream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some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supermarkets.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867" y="3995420"/>
            <a:ext cx="6125845" cy="5906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247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3.</a:t>
            </a:r>
            <a:r>
              <a:rPr dirty="0" sz="1600" spc="200" b="1"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dirty="0" u="heavy" sz="16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r>
              <a:rPr dirty="0" u="heavy" sz="1600" spc="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SPECIFICATION</a:t>
            </a:r>
            <a:endParaRPr sz="1600">
              <a:latin typeface="Times New Roman"/>
              <a:cs typeface="Times New Roman"/>
            </a:endParaRPr>
          </a:p>
          <a:p>
            <a:pPr algn="just" marL="82550" marR="78105">
              <a:lnSpc>
                <a:spcPct val="144200"/>
              </a:lnSpc>
              <a:spcBef>
                <a:spcPts val="815"/>
              </a:spcBef>
            </a:pPr>
            <a:r>
              <a:rPr dirty="0" sz="1200" spc="-5">
                <a:latin typeface="Times New Roman"/>
                <a:cs typeface="Times New Roman"/>
              </a:rPr>
              <a:t>This are requirements </a:t>
            </a:r>
            <a:r>
              <a:rPr dirty="0" sz="1200">
                <a:latin typeface="Times New Roman"/>
                <a:cs typeface="Times New Roman"/>
              </a:rPr>
              <a:t>specification for a </a:t>
            </a:r>
            <a:r>
              <a:rPr dirty="0" sz="1200">
                <a:latin typeface="Times New Roman"/>
                <a:cs typeface="Times New Roman"/>
                <a:hlinkClick r:id="rId12"/>
              </a:rPr>
              <a:t>software system,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description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behavior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 to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developed and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include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  <a:hlinkClick r:id="rId13"/>
              </a:rPr>
              <a:t>use </a:t>
            </a:r>
            <a:r>
              <a:rPr dirty="0" sz="1200" spc="-5">
                <a:latin typeface="Times New Roman"/>
                <a:cs typeface="Times New Roman"/>
                <a:hlinkClick r:id="rId13"/>
              </a:rPr>
              <a:t>cases </a:t>
            </a:r>
            <a:r>
              <a:rPr dirty="0" sz="1200" spc="-5">
                <a:latin typeface="Times New Roman"/>
                <a:cs typeface="Times New Roman"/>
              </a:rPr>
              <a:t>that describe interactions the users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software.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14"/>
              </a:rPr>
              <a:t>non-functional</a:t>
            </a:r>
            <a:r>
              <a:rPr dirty="0" sz="1200" spc="-10">
                <a:latin typeface="Times New Roman"/>
                <a:cs typeface="Times New Roman"/>
                <a:hlinkClick r:id="rId14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4"/>
              </a:rPr>
              <a:t>requirements.</a:t>
            </a:r>
            <a:endParaRPr sz="1200">
              <a:latin typeface="Times New Roman"/>
              <a:cs typeface="Times New Roman"/>
            </a:endParaRPr>
          </a:p>
          <a:p>
            <a:pPr algn="just" marL="82550" marR="81915">
              <a:lnSpc>
                <a:spcPct val="1424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Non-functional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impose  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 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 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5"/>
              </a:rPr>
              <a:t>performance</a:t>
            </a:r>
            <a:r>
              <a:rPr dirty="0" sz="1200" spc="15">
                <a:latin typeface="Times New Roman"/>
                <a:cs typeface="Times New Roman"/>
                <a:hlinkClick r:id="rId15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5"/>
              </a:rPr>
              <a:t>engineering</a:t>
            </a:r>
            <a:r>
              <a:rPr dirty="0" sz="1200" spc="10">
                <a:latin typeface="Times New Roman"/>
                <a:cs typeface="Times New Roman"/>
                <a:hlinkClick r:id="rId15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6"/>
              </a:rPr>
              <a:t>quality</a:t>
            </a:r>
            <a:r>
              <a:rPr dirty="0" sz="1200">
                <a:latin typeface="Times New Roman"/>
                <a:cs typeface="Times New Roman"/>
                <a:hlinkClick r:id="rId16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standards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3.1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Hardware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720"/>
              </a:spcBef>
            </a:pPr>
            <a:r>
              <a:rPr dirty="0" sz="1200" spc="-10">
                <a:latin typeface="Times New Roman"/>
                <a:cs typeface="Times New Roman"/>
              </a:rPr>
              <a:t>For</a:t>
            </a:r>
            <a:r>
              <a:rPr dirty="0" sz="1200" spc="5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-5">
                <a:latin typeface="Times New Roman"/>
                <a:cs typeface="Times New Roman"/>
              </a:rPr>
              <a:t>efficiently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-5">
                <a:latin typeface="Times New Roman"/>
                <a:cs typeface="Times New Roman"/>
              </a:rPr>
              <a:t>accurately,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  <a:hlinkClick r:id="rId17"/>
              </a:rPr>
              <a:t>computer</a:t>
            </a:r>
            <a:r>
              <a:rPr dirty="0" sz="1200" spc="290">
                <a:latin typeface="Times New Roman"/>
                <a:cs typeface="Times New Roman"/>
                <a:hlinkClick r:id="rId17"/>
              </a:rPr>
              <a:t>  </a:t>
            </a:r>
            <a:r>
              <a:rPr dirty="0" sz="1200" spc="-5">
                <a:latin typeface="Times New Roman"/>
                <a:cs typeface="Times New Roman"/>
                <a:hlinkClick r:id="rId17"/>
              </a:rPr>
              <a:t>software </a:t>
            </a:r>
            <a:r>
              <a:rPr dirty="0" sz="1200" spc="-5">
                <a:latin typeface="Times New Roman"/>
                <a:cs typeface="Times New Roman"/>
              </a:rPr>
              <a:t>needs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 </a:t>
            </a:r>
            <a:r>
              <a:rPr dirty="0" sz="1200" spc="-5">
                <a:latin typeface="Times New Roman"/>
                <a:cs typeface="Times New Roman"/>
                <a:hlinkClick r:id="rId18"/>
              </a:rPr>
              <a:t>hardware </a:t>
            </a:r>
            <a:r>
              <a:rPr dirty="0" sz="1200" spc="-5">
                <a:latin typeface="Times New Roman"/>
                <a:cs typeface="Times New Roman"/>
              </a:rPr>
              <a:t>components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>
                <a:latin typeface="Times New Roman"/>
                <a:cs typeface="Times New Roman"/>
              </a:rPr>
              <a:t> resources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  <a:hlinkClick r:id="rId19"/>
              </a:rPr>
              <a:t>computer.</a:t>
            </a:r>
            <a:r>
              <a:rPr dirty="0" sz="1200">
                <a:latin typeface="Times New Roman"/>
                <a:cs typeface="Times New Roman"/>
              </a:rPr>
              <a:t> These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prerequisites are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(computer hardware specification) and are often used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guideline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 opposed to an absolute rule. </a:t>
            </a:r>
            <a:r>
              <a:rPr dirty="0" sz="1200">
                <a:latin typeface="Times New Roman"/>
                <a:cs typeface="Times New Roman"/>
              </a:rPr>
              <a:t>Most </a:t>
            </a:r>
            <a:r>
              <a:rPr dirty="0" sz="1200" spc="-5">
                <a:latin typeface="Times New Roman"/>
                <a:cs typeface="Times New Roman"/>
              </a:rPr>
              <a:t>software defines </a:t>
            </a:r>
            <a:r>
              <a:rPr dirty="0" sz="1200" spc="5">
                <a:latin typeface="Times New Roman"/>
                <a:cs typeface="Times New Roman"/>
              </a:rPr>
              <a:t>two </a:t>
            </a:r>
            <a:r>
              <a:rPr dirty="0" sz="1200" spc="-5">
                <a:latin typeface="Times New Roman"/>
                <a:cs typeface="Times New Roman"/>
              </a:rPr>
              <a:t>sets </a:t>
            </a:r>
            <a:r>
              <a:rPr dirty="0" sz="1200" spc="1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system requirements: minimum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recommended.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increasing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processing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newer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versions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software, system requirements tend to increase over </a:t>
            </a:r>
            <a:r>
              <a:rPr dirty="0" sz="1200" spc="-10">
                <a:latin typeface="Times New Roman"/>
                <a:cs typeface="Times New Roman"/>
              </a:rPr>
              <a:t>time. </a:t>
            </a:r>
            <a:r>
              <a:rPr dirty="0" sz="1200" spc="-5">
                <a:latin typeface="Times New Roman"/>
                <a:cs typeface="Times New Roman"/>
              </a:rPr>
              <a:t>Industry analysts suggest that this trend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plays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bigger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driving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upgrades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than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technological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advancements. A second </a:t>
            </a:r>
            <a:r>
              <a:rPr dirty="0" sz="1200" spc="-10">
                <a:latin typeface="Times New Roman"/>
                <a:cs typeface="Times New Roman"/>
              </a:rPr>
              <a:t>meaning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term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System requirements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generalization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this first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definition, giving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requirements to </a:t>
            </a:r>
            <a:r>
              <a:rPr dirty="0" sz="1200">
                <a:latin typeface="Times New Roman"/>
                <a:cs typeface="Times New Roman"/>
              </a:rPr>
              <a:t>be met </a:t>
            </a:r>
            <a:r>
              <a:rPr dirty="0" sz="1200" spc="-5">
                <a:latin typeface="Times New Roman"/>
                <a:cs typeface="Times New Roman"/>
              </a:rPr>
              <a:t>in the design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or sub-system. </a:t>
            </a:r>
            <a:r>
              <a:rPr dirty="0" sz="1200" spc="-5">
                <a:latin typeface="Times New Roman"/>
                <a:cs typeface="Times New Roman"/>
              </a:rPr>
              <a:t>Typically an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 starts with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Business requirements and then derives the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 from </a:t>
            </a:r>
            <a:r>
              <a:rPr dirty="0" sz="1200" spc="-5">
                <a:latin typeface="Times New Roman"/>
                <a:cs typeface="Times New Roman"/>
              </a:rPr>
              <a:t>there. The most common </a:t>
            </a:r>
            <a:r>
              <a:rPr dirty="0" sz="1200" spc="5">
                <a:latin typeface="Times New Roman"/>
                <a:cs typeface="Times New Roman"/>
              </a:rPr>
              <a:t>set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requirements defined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  <a:hlinkClick r:id="rId20"/>
              </a:rPr>
              <a:t>operating system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  <a:hlinkClick r:id="rId21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1"/>
              </a:rPr>
              <a:t>application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the physical computer resources, also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  <a:hlinkClick r:id="rId18"/>
              </a:rPr>
              <a:t>hardware, </a:t>
            </a:r>
            <a:r>
              <a:rPr dirty="0" sz="1200" spc="-5">
                <a:latin typeface="Times New Roman"/>
                <a:cs typeface="Times New Roman"/>
              </a:rPr>
              <a:t>A hardware requirements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often </a:t>
            </a:r>
            <a:r>
              <a:rPr dirty="0" sz="1200" spc="-5">
                <a:latin typeface="Times New Roman"/>
                <a:cs typeface="Times New Roman"/>
              </a:rPr>
              <a:t>accompanied </a:t>
            </a:r>
            <a:r>
              <a:rPr dirty="0" sz="1200">
                <a:latin typeface="Times New Roman"/>
                <a:cs typeface="Times New Roman"/>
              </a:rPr>
              <a:t>by a </a:t>
            </a:r>
            <a:r>
              <a:rPr dirty="0" sz="1200">
                <a:latin typeface="Times New Roman"/>
                <a:cs typeface="Times New Roman"/>
                <a:hlinkClick r:id="rId22"/>
              </a:rPr>
              <a:t>hardware </a:t>
            </a:r>
            <a:r>
              <a:rPr dirty="0" sz="1200" spc="-5">
                <a:latin typeface="Times New Roman"/>
                <a:cs typeface="Times New Roman"/>
                <a:hlinkClick r:id="rId22"/>
              </a:rPr>
              <a:t>compatibility </a:t>
            </a:r>
            <a:r>
              <a:rPr dirty="0" sz="1200">
                <a:latin typeface="Times New Roman"/>
                <a:cs typeface="Times New Roman"/>
                <a:hlinkClick r:id="rId22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(HCL), especially in case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operating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systems.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HCL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lists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tested,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compatible,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sometimes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incompatible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hardware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6124575" cy="68872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0105" algn="l"/>
              </a:tabLst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	</a:t>
            </a: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100"/>
              </a:lnSpc>
              <a:spcBef>
                <a:spcPts val="675"/>
              </a:spcBef>
            </a:pP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sub-sections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discuss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aspects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The hardware 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following: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  <a:tabLst>
                <a:tab pos="2186305" algn="l"/>
              </a:tabLst>
            </a:pPr>
            <a:r>
              <a:rPr dirty="0" sz="1200" b="1">
                <a:latin typeface="Times New Roman"/>
                <a:cs typeface="Times New Roman"/>
              </a:rPr>
              <a:t>Name of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component	Specification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tabLst>
                <a:tab pos="214693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Processsor	Pentium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630MHz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  <a:tabLst>
                <a:tab pos="2185035" algn="l"/>
              </a:tabLst>
            </a:pPr>
            <a:r>
              <a:rPr dirty="0" sz="1200">
                <a:latin typeface="Times New Roman"/>
                <a:cs typeface="Times New Roman"/>
              </a:rPr>
              <a:t>RAM	128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2172335" algn="l"/>
              </a:tabLst>
            </a:pPr>
            <a:r>
              <a:rPr dirty="0" sz="1200" spc="-5">
                <a:latin typeface="Times New Roman"/>
                <a:cs typeface="Times New Roman"/>
              </a:rPr>
              <a:t>Hard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disk	</a:t>
            </a:r>
            <a:r>
              <a:rPr dirty="0" sz="1200">
                <a:latin typeface="Times New Roman"/>
                <a:cs typeface="Times New Roman"/>
              </a:rPr>
              <a:t>20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GB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2188210" algn="l"/>
              </a:tabLst>
            </a:pPr>
            <a:r>
              <a:rPr dirty="0" sz="1200" spc="-5">
                <a:latin typeface="Times New Roman"/>
                <a:cs typeface="Times New Roman"/>
              </a:rPr>
              <a:t>Monitor	</a:t>
            </a:r>
            <a:r>
              <a:rPr dirty="0" sz="1200">
                <a:latin typeface="Times New Roman"/>
                <a:cs typeface="Times New Roman"/>
              </a:rPr>
              <a:t>15”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monitor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2175510" algn="l"/>
              </a:tabLst>
            </a:pPr>
            <a:r>
              <a:rPr dirty="0" sz="1200" spc="-5">
                <a:latin typeface="Times New Roman"/>
                <a:cs typeface="Times New Roman"/>
              </a:rPr>
              <a:t>Keyboard	</a:t>
            </a:r>
            <a:r>
              <a:rPr dirty="0" sz="1200">
                <a:latin typeface="Times New Roman"/>
                <a:cs typeface="Times New Roman"/>
              </a:rPr>
              <a:t>122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</a:pPr>
            <a:r>
              <a:rPr dirty="0" sz="1400" b="1">
                <a:latin typeface="Times New Roman"/>
                <a:cs typeface="Times New Roman"/>
              </a:rPr>
              <a:t>3.2</a:t>
            </a:r>
            <a:r>
              <a:rPr dirty="0" sz="1400" spc="33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Software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requirements</a:t>
            </a:r>
            <a:endParaRPr sz="1400">
              <a:latin typeface="Times New Roman"/>
              <a:cs typeface="Times New Roman"/>
            </a:endParaRPr>
          </a:p>
          <a:p>
            <a:pPr algn="just" marL="12700" marR="77470">
              <a:lnSpc>
                <a:spcPct val="143800"/>
              </a:lnSpc>
              <a:spcBef>
                <a:spcPts val="715"/>
              </a:spcBef>
            </a:pPr>
            <a:r>
              <a:rPr dirty="0" sz="1200" spc="-5">
                <a:latin typeface="Times New Roman"/>
                <a:cs typeface="Times New Roman"/>
              </a:rPr>
              <a:t>Software requirements specification establishes the basis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agreement </a:t>
            </a:r>
            <a:r>
              <a:rPr dirty="0" sz="1200" spc="-5">
                <a:latin typeface="Times New Roman"/>
                <a:cs typeface="Times New Roman"/>
              </a:rPr>
              <a:t>between customers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contractors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suppliers (in market-driven projects,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roles </a:t>
            </a:r>
            <a:r>
              <a:rPr dirty="0" sz="1200" spc="-10">
                <a:latin typeface="Times New Roman"/>
                <a:cs typeface="Times New Roman"/>
              </a:rPr>
              <a:t>may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played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marketing 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development divisions)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what the software </a:t>
            </a:r>
            <a:r>
              <a:rPr dirty="0" sz="1200" spc="5">
                <a:latin typeface="Times New Roman"/>
                <a:cs typeface="Times New Roman"/>
              </a:rPr>
              <a:t>product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well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what it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expected to </a:t>
            </a:r>
            <a:r>
              <a:rPr dirty="0" sz="1200">
                <a:latin typeface="Times New Roman"/>
                <a:cs typeface="Times New Roman"/>
              </a:rPr>
              <a:t> do. </a:t>
            </a:r>
            <a:r>
              <a:rPr dirty="0" sz="1200" spc="-5">
                <a:latin typeface="Times New Roman"/>
                <a:cs typeface="Times New Roman"/>
              </a:rPr>
              <a:t>Software requirements specification permits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rigorous assessment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requirements </a:t>
            </a:r>
            <a:r>
              <a:rPr dirty="0" sz="1200">
                <a:latin typeface="Times New Roman"/>
                <a:cs typeface="Times New Roman"/>
              </a:rPr>
              <a:t>before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begin and reduces </a:t>
            </a:r>
            <a:r>
              <a:rPr dirty="0" sz="1200" spc="-10">
                <a:latin typeface="Times New Roman"/>
                <a:cs typeface="Times New Roman"/>
              </a:rPr>
              <a:t>later </a:t>
            </a:r>
            <a:r>
              <a:rPr dirty="0" sz="1200" spc="-5">
                <a:latin typeface="Times New Roman"/>
                <a:cs typeface="Times New Roman"/>
              </a:rPr>
              <a:t>redesign. </a:t>
            </a:r>
            <a:r>
              <a:rPr dirty="0" sz="1200">
                <a:latin typeface="Times New Roman"/>
                <a:cs typeface="Times New Roman"/>
              </a:rPr>
              <a:t>It should </a:t>
            </a:r>
            <a:r>
              <a:rPr dirty="0" sz="1200" spc="-5">
                <a:latin typeface="Times New Roman"/>
                <a:cs typeface="Times New Roman"/>
              </a:rPr>
              <a:t>also provide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realistic basis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estimating </a:t>
            </a:r>
            <a:r>
              <a:rPr dirty="0" sz="1200" spc="-5">
                <a:latin typeface="Times New Roman"/>
                <a:cs typeface="Times New Roman"/>
              </a:rPr>
              <a:t> product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risks,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schedules.</a:t>
            </a:r>
            <a:endParaRPr sz="1200">
              <a:latin typeface="Times New Roman"/>
              <a:cs typeface="Times New Roman"/>
            </a:endParaRPr>
          </a:p>
          <a:p>
            <a:pPr algn="just" marL="12700" marR="77470">
              <a:lnSpc>
                <a:spcPct val="143700"/>
              </a:lnSpc>
              <a:spcBef>
                <a:spcPts val="605"/>
              </a:spcBef>
            </a:pPr>
            <a:r>
              <a:rPr dirty="0" sz="1200" spc="-5">
                <a:latin typeface="Times New Roman"/>
                <a:cs typeface="Times New Roman"/>
              </a:rPr>
              <a:t>The software requirements specification document enlists enough and necessary requirements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required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project development. To </a:t>
            </a:r>
            <a:r>
              <a:rPr dirty="0" sz="1200">
                <a:latin typeface="Times New Roman"/>
                <a:cs typeface="Times New Roman"/>
              </a:rPr>
              <a:t>derive </a:t>
            </a:r>
            <a:r>
              <a:rPr dirty="0" sz="1200" spc="-5">
                <a:latin typeface="Times New Roman"/>
                <a:cs typeface="Times New Roman"/>
              </a:rPr>
              <a:t>the requirements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need to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clear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thorough understanding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products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be developed or </a:t>
            </a:r>
            <a:r>
              <a:rPr dirty="0" sz="1200" spc="-5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developed.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achieved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refined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detailed and continuous communications with the project team and customer till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completion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 components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listed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below: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867" y="7386192"/>
            <a:ext cx="1138555" cy="160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38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Web server</a:t>
            </a:r>
            <a:r>
              <a:rPr dirty="0" sz="1200" spc="-5">
                <a:latin typeface="Times New Roman"/>
                <a:cs typeface="Times New Roman"/>
              </a:rPr>
              <a:t>: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110F0F"/>
                </a:solidFill>
                <a:latin typeface="Times New Roman"/>
                <a:cs typeface="Times New Roman"/>
              </a:rPr>
              <a:t>Language Used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110F0F"/>
                </a:solidFill>
                <a:latin typeface="Times New Roman"/>
                <a:cs typeface="Times New Roman"/>
              </a:rPr>
              <a:t>Database Used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: </a:t>
            </a:r>
            <a:r>
              <a:rPr dirty="0" sz="1200" spc="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110F0F"/>
                </a:solidFill>
                <a:latin typeface="Times New Roman"/>
                <a:cs typeface="Times New Roman"/>
              </a:rPr>
              <a:t>Design</a:t>
            </a:r>
            <a:r>
              <a:rPr dirty="0" sz="1200" spc="-45" b="1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110F0F"/>
                </a:solidFill>
                <a:latin typeface="Times New Roman"/>
                <a:cs typeface="Times New Roman"/>
              </a:rPr>
              <a:t>Interface</a:t>
            </a: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: </a:t>
            </a:r>
            <a:r>
              <a:rPr dirty="0" sz="1200" spc="-28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10" b="1">
                <a:solidFill>
                  <a:srgbClr val="110F0F"/>
                </a:solidFill>
                <a:latin typeface="Times New Roman"/>
                <a:cs typeface="Times New Roman"/>
              </a:rPr>
              <a:t>Browser: </a:t>
            </a:r>
            <a:r>
              <a:rPr dirty="0" sz="1200" spc="-5" b="1">
                <a:solidFill>
                  <a:srgbClr val="110F0F"/>
                </a:solidFill>
                <a:latin typeface="Times New Roman"/>
                <a:cs typeface="Times New Roman"/>
              </a:rPr>
              <a:t> Software: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891" y="7386192"/>
            <a:ext cx="2712085" cy="1604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625" marR="2183130" indent="5715">
              <a:lnSpc>
                <a:spcPct val="144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15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he  </a:t>
            </a:r>
            <a:r>
              <a:rPr dirty="0" sz="1200" spc="-10">
                <a:solidFill>
                  <a:srgbClr val="110F0F"/>
                </a:solidFill>
                <a:latin typeface="Times New Roman"/>
                <a:cs typeface="Times New Roman"/>
              </a:rPr>
              <a:t>PHP</a:t>
            </a:r>
            <a:endParaRPr sz="1200">
              <a:latin typeface="Times New Roman"/>
              <a:cs typeface="Times New Roman"/>
            </a:endParaRPr>
          </a:p>
          <a:p>
            <a:pPr marL="4445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My</a:t>
            </a:r>
            <a:r>
              <a:rPr dirty="0" sz="1200" spc="-60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SQL</a:t>
            </a:r>
            <a:endParaRPr sz="1200">
              <a:latin typeface="Times New Roman"/>
              <a:cs typeface="Times New Roman"/>
            </a:endParaRPr>
          </a:p>
          <a:p>
            <a:pPr marL="12700" marR="5080" indent="22225">
              <a:lnSpc>
                <a:spcPct val="143200"/>
              </a:lnSpc>
              <a:spcBef>
                <a:spcPts val="15"/>
              </a:spcBef>
            </a:pP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Bootstrap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JavaScript,</a:t>
            </a:r>
            <a:r>
              <a:rPr dirty="0" sz="1200" spc="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HTML,</a:t>
            </a:r>
            <a:r>
              <a:rPr dirty="0" sz="1200" spc="10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Ajax,</a:t>
            </a:r>
            <a:r>
              <a:rPr dirty="0" sz="1200" spc="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JQuery </a:t>
            </a:r>
            <a:r>
              <a:rPr dirty="0" sz="1200" spc="-28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Opera</a:t>
            </a:r>
            <a:r>
              <a:rPr dirty="0" sz="1200" spc="40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Mozilla</a:t>
            </a:r>
            <a:r>
              <a:rPr dirty="0" sz="1200" spc="4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Google</a:t>
            </a:r>
            <a:r>
              <a:rPr dirty="0" sz="1200" spc="40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Chrome</a:t>
            </a:r>
            <a:r>
              <a:rPr dirty="0" sz="1200" spc="40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IE8 </a:t>
            </a:r>
            <a:r>
              <a:rPr dirty="0" sz="1200" spc="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WAMP/</a:t>
            </a:r>
            <a:r>
              <a:rPr dirty="0" sz="1200" spc="-10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110F0F"/>
                </a:solidFill>
                <a:latin typeface="Times New Roman"/>
                <a:cs typeface="Times New Roman"/>
              </a:rPr>
              <a:t>XAMPP/</a:t>
            </a:r>
            <a:r>
              <a:rPr dirty="0" sz="1200" spc="-15">
                <a:solidFill>
                  <a:srgbClr val="110F0F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110F0F"/>
                </a:solidFill>
                <a:latin typeface="Times New Roman"/>
                <a:cs typeface="Times New Roman"/>
              </a:rPr>
              <a:t>LAMP/MAMP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764921"/>
            <a:ext cx="6119495" cy="286385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2673985">
              <a:lnSpc>
                <a:spcPct val="100000"/>
              </a:lnSpc>
              <a:spcBef>
                <a:spcPts val="955"/>
              </a:spcBef>
            </a:pPr>
            <a:r>
              <a:rPr dirty="0" sz="1600" b="1">
                <a:latin typeface="Times New Roman"/>
                <a:cs typeface="Times New Roman"/>
              </a:rPr>
              <a:t>4.</a:t>
            </a:r>
            <a:r>
              <a:rPr dirty="0" sz="1600" spc="150" b="1">
                <a:latin typeface="Times New Roman"/>
                <a:cs typeface="Times New Roman"/>
              </a:rPr>
              <a:t> 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DESIGN</a:t>
            </a:r>
            <a:endParaRPr sz="1600">
              <a:latin typeface="Times New Roman"/>
              <a:cs typeface="Times New Roman"/>
            </a:endParaRPr>
          </a:p>
          <a:p>
            <a:pPr marL="215900">
              <a:lnSpc>
                <a:spcPct val="100000"/>
              </a:lnSpc>
              <a:spcBef>
                <a:spcPts val="855"/>
              </a:spcBef>
            </a:pPr>
            <a:r>
              <a:rPr dirty="0" sz="1600" b="1">
                <a:latin typeface="Times New Roman"/>
                <a:cs typeface="Times New Roman"/>
              </a:rPr>
              <a:t>4.1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Schema</a:t>
            </a:r>
            <a:r>
              <a:rPr dirty="0" sz="1600" spc="-20" b="1">
                <a:latin typeface="Times New Roman"/>
                <a:cs typeface="Times New Roman"/>
              </a:rPr>
              <a:t> </a:t>
            </a:r>
            <a:r>
              <a:rPr dirty="0" sz="1600" spc="-5" b="1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200"/>
              </a:lnSpc>
            </a:pPr>
            <a:r>
              <a:rPr dirty="0" sz="1200" spc="-5">
                <a:latin typeface="Times New Roman"/>
                <a:cs typeface="Times New Roman"/>
              </a:rPr>
              <a:t>A database schema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the skeleton structure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represents the logical </a:t>
            </a:r>
            <a:r>
              <a:rPr dirty="0" sz="1200">
                <a:latin typeface="Times New Roman"/>
                <a:cs typeface="Times New Roman"/>
              </a:rPr>
              <a:t>view of </a:t>
            </a:r>
            <a:r>
              <a:rPr dirty="0" sz="1200" spc="-5">
                <a:latin typeface="Times New Roman"/>
                <a:cs typeface="Times New Roman"/>
              </a:rPr>
              <a:t>the entire database.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the data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organized and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the relations among them are associated.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formulates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applied</a:t>
            </a:r>
            <a:r>
              <a:rPr dirty="0" sz="1200">
                <a:latin typeface="Times New Roman"/>
                <a:cs typeface="Times New Roman"/>
              </a:rPr>
              <a:t> on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4100"/>
              </a:lnSpc>
            </a:pPr>
            <a:r>
              <a:rPr dirty="0" sz="1200" spc="-5">
                <a:latin typeface="Times New Roman"/>
                <a:cs typeface="Times New Roman"/>
              </a:rPr>
              <a:t>A database schema defines </a:t>
            </a:r>
            <a:r>
              <a:rPr dirty="0" sz="120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entities and the relationship among </a:t>
            </a:r>
            <a:r>
              <a:rPr dirty="0" sz="1200" spc="-10">
                <a:latin typeface="Times New Roman"/>
                <a:cs typeface="Times New Roman"/>
              </a:rPr>
              <a:t>them. </a:t>
            </a:r>
            <a:r>
              <a:rPr dirty="0" sz="1200" spc="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contains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descriptive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database, which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depicted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10">
                <a:latin typeface="Times New Roman"/>
                <a:cs typeface="Times New Roman"/>
              </a:rPr>
              <a:t>means </a:t>
            </a:r>
            <a:r>
              <a:rPr dirty="0" sz="1200">
                <a:latin typeface="Times New Roman"/>
                <a:cs typeface="Times New Roman"/>
              </a:rPr>
              <a:t>of schema </a:t>
            </a:r>
            <a:r>
              <a:rPr dirty="0" sz="1200" spc="-5">
                <a:latin typeface="Times New Roman"/>
                <a:cs typeface="Times New Roman"/>
              </a:rPr>
              <a:t>diagrams. It’s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schema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 programmers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database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4585" y="9588182"/>
            <a:ext cx="283400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4.2</a:t>
            </a:r>
            <a:r>
              <a:rPr dirty="0" sz="1600" spc="-5" b="1">
                <a:latin typeface="Times New Roman"/>
                <a:cs typeface="Times New Roman"/>
              </a:rPr>
              <a:t> Entity Relationship</a:t>
            </a:r>
            <a:r>
              <a:rPr dirty="0" sz="1600" b="1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Times New Roman"/>
                <a:cs typeface="Times New Roman"/>
              </a:rPr>
              <a:t>Diagram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0707" y="4352055"/>
            <a:ext cx="5249366" cy="457258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6123940" cy="65760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  <a:tabLst>
                <a:tab pos="5920105" algn="l"/>
              </a:tabLst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	</a:t>
            </a:r>
            <a:r>
              <a:rPr dirty="0" sz="1200"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4100"/>
              </a:lnSpc>
              <a:spcBef>
                <a:spcPts val="675"/>
              </a:spcBef>
            </a:pP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Entity–relationship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5">
                <a:latin typeface="Times New Roman"/>
                <a:cs typeface="Times New Roman"/>
              </a:rPr>
              <a:t>(ER model) describes the structure </a:t>
            </a:r>
            <a:r>
              <a:rPr dirty="0" sz="1200">
                <a:latin typeface="Times New Roman"/>
                <a:cs typeface="Times New Roman"/>
              </a:rPr>
              <a:t>of a database </a:t>
            </a:r>
            <a:r>
              <a:rPr dirty="0" sz="1200" spc="-5"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 help of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diagram, </a:t>
            </a:r>
            <a:r>
              <a:rPr dirty="0" sz="1200">
                <a:latin typeface="Times New Roman"/>
                <a:cs typeface="Times New Roman"/>
              </a:rPr>
              <a:t>which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Entity Relationship </a:t>
            </a:r>
            <a:r>
              <a:rPr dirty="0" sz="1200">
                <a:latin typeface="Times New Roman"/>
                <a:cs typeface="Times New Roman"/>
              </a:rPr>
              <a:t>Diagram </a:t>
            </a:r>
            <a:r>
              <a:rPr dirty="0" sz="1200" spc="-5">
                <a:latin typeface="Times New Roman"/>
                <a:cs typeface="Times New Roman"/>
              </a:rPr>
              <a:t>(ER Diagram).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design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blueprint </a:t>
            </a:r>
            <a:r>
              <a:rPr dirty="0" sz="1200">
                <a:latin typeface="Times New Roman"/>
                <a:cs typeface="Times New Roman"/>
              </a:rPr>
              <a:t>of a database that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later </a:t>
            </a:r>
            <a:r>
              <a:rPr dirty="0" sz="1200" spc="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database. The </a:t>
            </a:r>
            <a:r>
              <a:rPr dirty="0" sz="1200" spc="-10">
                <a:latin typeface="Times New Roman"/>
                <a:cs typeface="Times New Roman"/>
              </a:rPr>
              <a:t>main </a:t>
            </a:r>
            <a:r>
              <a:rPr dirty="0" sz="1200" spc="-5">
                <a:latin typeface="Times New Roman"/>
                <a:cs typeface="Times New Roman"/>
              </a:rPr>
              <a:t>components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E-R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set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relationship</a:t>
            </a:r>
            <a:r>
              <a:rPr dirty="0" sz="1200">
                <a:latin typeface="Times New Roman"/>
                <a:cs typeface="Times New Roman"/>
              </a:rPr>
              <a:t> set.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3700"/>
              </a:lnSpc>
            </a:pP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5">
                <a:latin typeface="Times New Roman"/>
                <a:cs typeface="Times New Roman"/>
              </a:rPr>
              <a:t>ER diagram </a:t>
            </a:r>
            <a:r>
              <a:rPr dirty="0" sz="1200">
                <a:latin typeface="Times New Roman"/>
                <a:cs typeface="Times New Roman"/>
              </a:rPr>
              <a:t>shows </a:t>
            </a:r>
            <a:r>
              <a:rPr dirty="0" sz="1200" spc="-5">
                <a:latin typeface="Times New Roman"/>
                <a:cs typeface="Times New Roman"/>
              </a:rPr>
              <a:t>the relationship among entity sets. </a:t>
            </a:r>
            <a:r>
              <a:rPr dirty="0" sz="1200">
                <a:latin typeface="Times New Roman"/>
                <a:cs typeface="Times New Roman"/>
              </a:rPr>
              <a:t>An </a:t>
            </a:r>
            <a:r>
              <a:rPr dirty="0" sz="1200" spc="-10">
                <a:latin typeface="Times New Roman"/>
                <a:cs typeface="Times New Roman"/>
              </a:rPr>
              <a:t>entity </a:t>
            </a:r>
            <a:r>
              <a:rPr dirty="0" sz="1200" spc="-5">
                <a:latin typeface="Times New Roman"/>
                <a:cs typeface="Times New Roman"/>
              </a:rPr>
              <a:t>set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group of </a:t>
            </a:r>
            <a:r>
              <a:rPr dirty="0" sz="1200" spc="-10">
                <a:latin typeface="Times New Roman"/>
                <a:cs typeface="Times New Roman"/>
              </a:rPr>
              <a:t>similar </a:t>
            </a:r>
            <a:r>
              <a:rPr dirty="0" sz="1200">
                <a:latin typeface="Times New Roman"/>
                <a:cs typeface="Times New Roman"/>
              </a:rPr>
              <a:t>entities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these entities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have </a:t>
            </a:r>
            <a:r>
              <a:rPr dirty="0" sz="1200" spc="-5">
                <a:latin typeface="Times New Roman"/>
                <a:cs typeface="Times New Roman"/>
              </a:rPr>
              <a:t>attributes.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DBMS,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10">
                <a:latin typeface="Times New Roman"/>
                <a:cs typeface="Times New Roman"/>
              </a:rPr>
              <a:t>entity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table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attribute </a:t>
            </a:r>
            <a:r>
              <a:rPr dirty="0" sz="1200">
                <a:latin typeface="Times New Roman"/>
                <a:cs typeface="Times New Roman"/>
              </a:rPr>
              <a:t>of a </a:t>
            </a:r>
            <a:r>
              <a:rPr dirty="0" sz="1200" spc="-5">
                <a:latin typeface="Times New Roman"/>
                <a:cs typeface="Times New Roman"/>
              </a:rPr>
              <a:t>table in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database, </a:t>
            </a:r>
            <a:r>
              <a:rPr dirty="0" sz="1200">
                <a:latin typeface="Times New Roman"/>
                <a:cs typeface="Times New Roman"/>
              </a:rPr>
              <a:t>so by </a:t>
            </a:r>
            <a:r>
              <a:rPr dirty="0" sz="1200" spc="-5">
                <a:latin typeface="Times New Roman"/>
                <a:cs typeface="Times New Roman"/>
              </a:rPr>
              <a:t>showing relationship among </a:t>
            </a:r>
            <a:r>
              <a:rPr dirty="0" sz="1200">
                <a:latin typeface="Times New Roman"/>
                <a:cs typeface="Times New Roman"/>
              </a:rPr>
              <a:t>tables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attributes, ER diagram </a:t>
            </a:r>
            <a:r>
              <a:rPr dirty="0" sz="1200">
                <a:latin typeface="Times New Roman"/>
                <a:cs typeface="Times New Roman"/>
              </a:rPr>
              <a:t>shows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 logical </a:t>
            </a:r>
            <a:r>
              <a:rPr dirty="0" sz="1200">
                <a:latin typeface="Times New Roman"/>
                <a:cs typeface="Times New Roman"/>
              </a:rPr>
              <a:t>structure of a </a:t>
            </a:r>
            <a:r>
              <a:rPr dirty="0" sz="1200" spc="-5">
                <a:latin typeface="Times New Roman"/>
                <a:cs typeface="Times New Roman"/>
              </a:rPr>
              <a:t>database. </a:t>
            </a:r>
            <a:r>
              <a:rPr dirty="0" sz="1200" spc="-10">
                <a:latin typeface="Times New Roman"/>
                <a:cs typeface="Times New Roman"/>
              </a:rPr>
              <a:t>Lets </a:t>
            </a:r>
            <a:r>
              <a:rPr dirty="0" sz="1200" spc="10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look 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simple ER diagram to </a:t>
            </a:r>
            <a:r>
              <a:rPr dirty="0" sz="1200">
                <a:latin typeface="Times New Roman"/>
                <a:cs typeface="Times New Roman"/>
              </a:rPr>
              <a:t>understand 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994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diagram,</a:t>
            </a:r>
            <a:r>
              <a:rPr dirty="0" sz="1200">
                <a:latin typeface="Times New Roman"/>
                <a:cs typeface="Times New Roman"/>
              </a:rPr>
              <a:t> we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entities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Times New Roman"/>
              <a:cs typeface="Times New Roman"/>
            </a:endParaRPr>
          </a:p>
          <a:p>
            <a:pPr marL="469900" marR="1456055" indent="-229235">
              <a:lnSpc>
                <a:spcPts val="1380"/>
              </a:lnSpc>
              <a:spcBef>
                <a:spcPts val="5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Cashier Entity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5">
                <a:latin typeface="Times New Roman"/>
                <a:cs typeface="Times New Roman"/>
              </a:rPr>
              <a:t> Attributes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Cashier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cashier_id,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cashier_name,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position,user_name,password</a:t>
            </a:r>
            <a:endParaRPr sz="1200">
              <a:latin typeface="Times New Roman"/>
              <a:cs typeface="Times New Roman"/>
            </a:endParaRPr>
          </a:p>
          <a:p>
            <a:pPr marL="469900" marR="405765" indent="-229235">
              <a:lnSpc>
                <a:spcPts val="138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b="1">
                <a:latin typeface="Times New Roman"/>
                <a:cs typeface="Times New Roman"/>
              </a:rPr>
              <a:t>Customer</a:t>
            </a:r>
            <a:r>
              <a:rPr dirty="0" sz="1200" spc="-5" b="1">
                <a:latin typeface="Times New Roman"/>
                <a:cs typeface="Times New Roman"/>
              </a:rPr>
              <a:t> Entity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-5">
                <a:latin typeface="Times New Roman"/>
                <a:cs typeface="Times New Roman"/>
              </a:rPr>
              <a:t> Attributes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customer_id,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customer_name,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</a:t>
            </a:r>
            <a:endParaRPr sz="1200">
              <a:latin typeface="Times New Roman"/>
              <a:cs typeface="Times New Roman"/>
            </a:endParaRPr>
          </a:p>
          <a:p>
            <a:pPr marL="469900" marR="299720" indent="-229235">
              <a:lnSpc>
                <a:spcPts val="138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Products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Entity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product_id,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product_code,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product_name,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cost, qty,</a:t>
            </a:r>
            <a:r>
              <a:rPr dirty="0" sz="1200">
                <a:latin typeface="Times New Roman"/>
                <a:cs typeface="Times New Roman"/>
              </a:rPr>
              <a:t> date</a:t>
            </a:r>
            <a:endParaRPr sz="1200">
              <a:latin typeface="Times New Roman"/>
              <a:cs typeface="Times New Roman"/>
            </a:endParaRPr>
          </a:p>
          <a:p>
            <a:pPr marL="469900" marR="343535" indent="-229235">
              <a:lnSpc>
                <a:spcPts val="138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Sales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Entity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Sales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transaction_id,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invoice_number,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cashier,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balance,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cash, date</a:t>
            </a:r>
            <a:endParaRPr sz="1200">
              <a:latin typeface="Times New Roman"/>
              <a:cs typeface="Times New Roman"/>
            </a:endParaRPr>
          </a:p>
          <a:p>
            <a:pPr marL="469900" marR="267335" indent="-229235">
              <a:lnSpc>
                <a:spcPts val="1380"/>
              </a:lnSpc>
              <a:spcBef>
                <a:spcPts val="90"/>
              </a:spcBef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b="1">
                <a:latin typeface="Times New Roman"/>
                <a:cs typeface="Times New Roman"/>
              </a:rPr>
              <a:t>Lose </a:t>
            </a:r>
            <a:r>
              <a:rPr dirty="0" sz="1200" spc="-5" b="1">
                <a:latin typeface="Times New Roman"/>
                <a:cs typeface="Times New Roman"/>
              </a:rPr>
              <a:t>Entity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product_id,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product_name,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product_code,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qty,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ts val="1435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Purchase_items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Entity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 </a:t>
            </a: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Purchase_items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id,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invoice,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qty,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User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Entity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id,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username,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469900" marR="116205" indent="-229235">
              <a:lnSpc>
                <a:spcPts val="1380"/>
              </a:lnSpc>
              <a:buFont typeface="Symbol"/>
              <a:buChar char=""/>
              <a:tabLst>
                <a:tab pos="469900" algn="l"/>
                <a:tab pos="470534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Supplier Entity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: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supplier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supplier_id,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supplier_name,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supplier_address,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supplier_contact,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contact_persons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34591" y="8155940"/>
            <a:ext cx="39204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400" spc="-5">
                <a:latin typeface="Times New Roman"/>
                <a:cs typeface="Times New Roman"/>
              </a:rPr>
              <a:t>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Diagram of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Grocery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Shop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Management</a:t>
            </a:r>
            <a:r>
              <a:rPr dirty="0" sz="1400" spc="2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5270" y="9531032"/>
            <a:ext cx="21971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5.</a:t>
            </a:r>
            <a:r>
              <a:rPr dirty="0" sz="1600" spc="165" b="1"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IMPLEMENTATION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786" y="1757467"/>
            <a:ext cx="5779561" cy="625136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67" y="1108456"/>
            <a:ext cx="255333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imes New Roman"/>
                <a:cs typeface="Times New Roman"/>
              </a:rPr>
              <a:t>5.1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Implementaion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Screenshot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Home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5">
                <a:latin typeface="Times New Roman"/>
                <a:cs typeface="Times New Roman"/>
              </a:rPr>
              <a:t>Page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2038350"/>
            <a:ext cx="6096000" cy="342442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19" y="5696458"/>
            <a:ext cx="6096000" cy="342455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899160"/>
            <a:ext cx="6096000" cy="34245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19" y="5026025"/>
            <a:ext cx="6096000" cy="34226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17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1366392"/>
            <a:ext cx="6096000" cy="342455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519" y="5258308"/>
            <a:ext cx="6096000" cy="342455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2301875"/>
            <a:ext cx="6096000" cy="34226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67" y="873506"/>
            <a:ext cx="5893435" cy="4359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 b="1">
                <a:latin typeface="Times New Roman"/>
                <a:cs typeface="Times New Roman"/>
              </a:rPr>
              <a:t>5.2Code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phpMyAdmin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SQL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Dump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4.5.1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http://www.phpmyadmin.net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Host: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127.0.0.1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 </a:t>
            </a:r>
            <a:r>
              <a:rPr dirty="0" sz="1200">
                <a:latin typeface="Times New Roman"/>
                <a:cs typeface="Times New Roman"/>
              </a:rPr>
              <a:t>08,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2017</a:t>
            </a:r>
            <a:r>
              <a:rPr dirty="0" sz="1200" spc="-5">
                <a:latin typeface="Times New Roman"/>
                <a:cs typeface="Times New Roman"/>
              </a:rPr>
              <a:t> 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04:30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Server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version: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10.1.13-MariaDB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PHP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Version: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5.5.37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SQL_MODE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"NO_AUTO_VALUE_ON_ZERO";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time_zone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"+00:00";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/*!40101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@OLD_CHARACTER_SET_CLIENT=@@CHARACTER_SET_CLIENT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*/;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/*!40101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@OLD_CHARACTER_SET_RESULTS=@@CHARACTER_SET_RESULTS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*/;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/*!40101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@OLD_COLLATION_CONNECTION=@@COLLATION_CONNECTION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*/;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/*!40101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NAMES</a:t>
            </a:r>
            <a:r>
              <a:rPr dirty="0" sz="1200" spc="-5">
                <a:latin typeface="Times New Roman"/>
                <a:cs typeface="Times New Roman"/>
              </a:rPr>
              <a:t> utf8mb4 */;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`inventory`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9167" y="5501969"/>
            <a:ext cx="2984500" cy="11430"/>
            <a:chOff x="959167" y="5501969"/>
            <a:chExt cx="2984500" cy="11430"/>
          </a:xfrm>
        </p:grpSpPr>
        <p:sp>
          <p:nvSpPr>
            <p:cNvPr id="6" name="object 6"/>
            <p:cNvSpPr/>
            <p:nvPr/>
          </p:nvSpPr>
          <p:spPr>
            <a:xfrm>
              <a:off x="959167" y="5507608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8867" y="5507608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46467" y="5726429"/>
            <a:ext cx="5594350" cy="336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`cashier_id`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`cashier_name`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`position`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`username`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`password`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Dumping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400"/>
              </a:lnSpc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(`cashier_id`,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`cashier_name`,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`position`,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`username`,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`password`)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dirty="0" sz="1200">
                <a:latin typeface="Times New Roman"/>
                <a:cs typeface="Times New Roman"/>
              </a:rPr>
              <a:t>(1, </a:t>
            </a:r>
            <a:r>
              <a:rPr dirty="0" sz="1200" spc="-5">
                <a:latin typeface="Times New Roman"/>
                <a:cs typeface="Times New Roman"/>
              </a:rPr>
              <a:t>'Cashier',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'cashier',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'cashier',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'12345');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9167" y="9357690"/>
            <a:ext cx="2984500" cy="11430"/>
            <a:chOff x="959167" y="9357690"/>
            <a:chExt cx="2984500" cy="11430"/>
          </a:xfrm>
        </p:grpSpPr>
        <p:sp>
          <p:nvSpPr>
            <p:cNvPr id="10" name="object 10"/>
            <p:cNvSpPr/>
            <p:nvPr/>
          </p:nvSpPr>
          <p:spPr>
            <a:xfrm>
              <a:off x="959167" y="9363328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8867" y="9363328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46467" y="9585007"/>
            <a:ext cx="2370455" cy="38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`collection`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6123305" cy="821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0105" algn="l"/>
              </a:tabLst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	</a:t>
            </a: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4100"/>
              </a:lnSpc>
              <a:spcBef>
                <a:spcPts val="675"/>
              </a:spcBef>
            </a:pP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Mini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report has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 satisfies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academic requirements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B.E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Degree.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767" y="2209977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31820" y="2209977"/>
            <a:ext cx="1219200" cy="0"/>
          </a:xfrm>
          <a:custGeom>
            <a:avLst/>
            <a:gdLst/>
            <a:ahLst/>
            <a:cxnLst/>
            <a:rect l="l" t="t" r="r" b="b"/>
            <a:pathLst>
              <a:path w="1219200" h="0">
                <a:moveTo>
                  <a:pt x="0" y="0"/>
                </a:moveTo>
                <a:lnTo>
                  <a:pt x="121920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42509" y="2209977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 h="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96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98817" y="2395304"/>
          <a:ext cx="6077585" cy="1734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8045"/>
                <a:gridCol w="1995805"/>
                <a:gridCol w="1943100"/>
              </a:tblGrid>
              <a:tr h="393933">
                <a:tc>
                  <a:txBody>
                    <a:bodyPr/>
                    <a:lstStyle/>
                    <a:p>
                      <a:pPr marL="10795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Signature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Guide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3215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Signature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guide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ts val="131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Signature</a:t>
                      </a:r>
                      <a:r>
                        <a:rPr dirty="0" sz="12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934863">
                <a:tc>
                  <a:txBody>
                    <a:bodyPr/>
                    <a:lstStyle/>
                    <a:p>
                      <a:pPr marL="31750" marR="315595">
                        <a:lnSpc>
                          <a:spcPct val="142800"/>
                        </a:lnSpc>
                        <a:spcBef>
                          <a:spcPts val="900"/>
                        </a:spcBef>
                      </a:pP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Examiners </a:t>
                      </a:r>
                      <a:r>
                        <a:rPr dirty="0" sz="1400" spc="-3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430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Signature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" b="1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/>
                </a:tc>
              </a:tr>
              <a:tr h="405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605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67" y="876681"/>
            <a:ext cx="3193415" cy="19615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`collection`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`date`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`name`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`invoice`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varchar(100)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`amount`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`remarks`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`balance`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9167" y="3107512"/>
            <a:ext cx="2984500" cy="11430"/>
            <a:chOff x="959167" y="3107512"/>
            <a:chExt cx="2984500" cy="11430"/>
          </a:xfrm>
        </p:grpSpPr>
        <p:sp>
          <p:nvSpPr>
            <p:cNvPr id="6" name="object 6"/>
            <p:cNvSpPr/>
            <p:nvPr/>
          </p:nvSpPr>
          <p:spPr>
            <a:xfrm>
              <a:off x="959167" y="3113151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8867" y="3113151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46467" y="3331591"/>
            <a:ext cx="5034915" cy="3889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`customer`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`customer_id`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`customer_name`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5">
                <a:latin typeface="Times New Roman"/>
                <a:cs typeface="Times New Roman"/>
              </a:rPr>
              <a:t> 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`address`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`contact`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`membership_number`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`first_name`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varchar(50)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`middle_name` varchar(50)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`last_name` varchar(50)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Dumping 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(`customer_id`,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`customer_name`,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`address`,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`contact`,</a:t>
            </a:r>
            <a:endParaRPr sz="1200">
              <a:latin typeface="Times New Roman"/>
              <a:cs typeface="Times New Roman"/>
            </a:endParaRPr>
          </a:p>
          <a:p>
            <a:pPr marL="12700" marR="29972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`membership_number`,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`first_name`,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`middle_name`,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`last_name`)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(1, </a:t>
            </a:r>
            <a:r>
              <a:rPr dirty="0" sz="1200" spc="-5">
                <a:latin typeface="Times New Roman"/>
                <a:cs typeface="Times New Roman"/>
              </a:rPr>
              <a:t>'Customer',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'Silay</a:t>
            </a:r>
            <a:r>
              <a:rPr dirty="0" sz="1200">
                <a:latin typeface="Times New Roman"/>
                <a:cs typeface="Times New Roman"/>
              </a:rPr>
              <a:t> City', </a:t>
            </a:r>
            <a:r>
              <a:rPr dirty="0" sz="1200" spc="-5">
                <a:latin typeface="Times New Roman"/>
                <a:cs typeface="Times New Roman"/>
              </a:rPr>
              <a:t>'4536974',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'1',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'customer',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'customer',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'customer');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9167" y="7486980"/>
            <a:ext cx="2984500" cy="11430"/>
            <a:chOff x="959167" y="7486980"/>
            <a:chExt cx="2984500" cy="11430"/>
          </a:xfrm>
        </p:grpSpPr>
        <p:sp>
          <p:nvSpPr>
            <p:cNvPr id="10" name="object 10"/>
            <p:cNvSpPr/>
            <p:nvPr/>
          </p:nvSpPr>
          <p:spPr>
            <a:xfrm>
              <a:off x="959167" y="7492619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8867" y="7492619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46467" y="7714233"/>
            <a:ext cx="2865755" cy="213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`lose`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`lose`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`p_id`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`product_code` varchar(30)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`product_name` varchar(30)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`description_name`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varchar(30)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`amount_lose` varchar(30)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`qty`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varchar(30)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`cost`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varchar(30)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67" y="876681"/>
            <a:ext cx="5835650" cy="231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`date`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varchar(30)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`category` varchar(20)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`exdate`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varchar(30)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Dumping 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`lose`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`lose`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(`p_id`,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`product_code`,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`product_name`,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`description_name`,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`amount_lose`,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`qty`,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`cost`,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`date`,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`category`,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`exdate`)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(1,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'P-08',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'Century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Tuna',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'ADOBO',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'3000',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'100',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'30',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'02-23-2017',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'Canned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Goods',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'2017-05-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latin typeface="Times New Roman"/>
                <a:cs typeface="Times New Roman"/>
              </a:rPr>
              <a:t>27');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9167" y="3456762"/>
            <a:ext cx="2986405" cy="11430"/>
            <a:chOff x="959167" y="3456762"/>
            <a:chExt cx="2986405" cy="11430"/>
          </a:xfrm>
        </p:grpSpPr>
        <p:sp>
          <p:nvSpPr>
            <p:cNvPr id="6" name="object 6"/>
            <p:cNvSpPr/>
            <p:nvPr/>
          </p:nvSpPr>
          <p:spPr>
            <a:xfrm>
              <a:off x="959167" y="3462401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8867" y="3462401"/>
              <a:ext cx="2336800" cy="0"/>
            </a:xfrm>
            <a:custGeom>
              <a:avLst/>
              <a:gdLst/>
              <a:ahLst/>
              <a:cxnLst/>
              <a:rect l="l" t="t" r="r" b="b"/>
              <a:pathLst>
                <a:path w="2336800" h="0">
                  <a:moveTo>
                    <a:pt x="0" y="0"/>
                  </a:moveTo>
                  <a:lnTo>
                    <a:pt x="2336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437000" y="3462401"/>
              <a:ext cx="508000" cy="0"/>
            </a:xfrm>
            <a:custGeom>
              <a:avLst/>
              <a:gdLst/>
              <a:ahLst/>
              <a:cxnLst/>
              <a:rect l="l" t="t" r="r" b="b"/>
              <a:pathLst>
                <a:path w="508000" h="0">
                  <a:moveTo>
                    <a:pt x="0" y="0"/>
                  </a:moveTo>
                  <a:lnTo>
                    <a:pt x="5080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946467" y="3681094"/>
            <a:ext cx="5862320" cy="5995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`products`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`product_id`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`product_code` varchar(50)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`product_name`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`description_name`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varchar(50)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`unit` varchar(15)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`cost`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`price`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`supplier`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`qty_left`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`category`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`date_delivered` varchar(20)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`expiration_date`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Dumping 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`products`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`products`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(`product_id`,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`product_code`,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`product_name`,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`description_name`,</a:t>
            </a:r>
            <a:endParaRPr sz="1200">
              <a:latin typeface="Times New Roman"/>
              <a:cs typeface="Times New Roman"/>
            </a:endParaRPr>
          </a:p>
          <a:p>
            <a:pPr marL="12700" marR="327025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`unit`,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`cost`,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`price`,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`supplier`,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`qty_left`,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`category`,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`date_delivered`,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`expiration_date`)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(1, </a:t>
            </a:r>
            <a:r>
              <a:rPr dirty="0" sz="1200" spc="-5">
                <a:latin typeface="Times New Roman"/>
                <a:cs typeface="Times New Roman"/>
              </a:rPr>
              <a:t>'P-08',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'Century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Tuna',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'ADOBO',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'Per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Pieces',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'30',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'33',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'Consuelo',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'Canned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Goods',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'2017-02-20',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''),</a:t>
            </a:r>
            <a:endParaRPr sz="1200">
              <a:latin typeface="Times New Roman"/>
              <a:cs typeface="Times New Roman"/>
            </a:endParaRPr>
          </a:p>
          <a:p>
            <a:pPr marL="12700" marR="73660">
              <a:lnSpc>
                <a:spcPts val="1380"/>
              </a:lnSpc>
              <a:spcBef>
                <a:spcPts val="60"/>
              </a:spcBef>
            </a:pPr>
            <a:r>
              <a:rPr dirty="0" sz="1200">
                <a:latin typeface="Times New Roman"/>
                <a:cs typeface="Times New Roman"/>
              </a:rPr>
              <a:t>(2,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'P-20032023',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'Lucky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'Pancit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Canton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Extra </a:t>
            </a:r>
            <a:r>
              <a:rPr dirty="0" sz="1200" spc="-5">
                <a:latin typeface="Times New Roman"/>
                <a:cs typeface="Times New Roman"/>
              </a:rPr>
              <a:t>Hot',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'Per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Pieces',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'10',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'12',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'Consuelo',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'Noodles',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'2017-01-21',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'2017-07-13'),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05"/>
              </a:lnSpc>
            </a:pPr>
            <a:r>
              <a:rPr dirty="0" sz="1200">
                <a:latin typeface="Times New Roman"/>
                <a:cs typeface="Times New Roman"/>
              </a:rPr>
              <a:t>(3,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'P-20032043',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'Lucky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'Pancit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Canton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Chilimansi',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'Per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Pieces',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'10',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'12',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'Consuelo',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'Noodles',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'2017-02-21',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'2017-06-30'),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(4,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'P-3932232',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'M.Y.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San',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'Skyflakes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Crackers',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'Per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Pack',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'45.50',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'50',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'Consuelo',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'Crackers',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'2017-02-21',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'2017-07-27');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22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9167" y="1001852"/>
            <a:ext cx="2984500" cy="11430"/>
            <a:chOff x="959167" y="1001852"/>
            <a:chExt cx="2984500" cy="11430"/>
          </a:xfrm>
        </p:grpSpPr>
        <p:sp>
          <p:nvSpPr>
            <p:cNvPr id="5" name="object 5"/>
            <p:cNvSpPr/>
            <p:nvPr/>
          </p:nvSpPr>
          <p:spPr>
            <a:xfrm>
              <a:off x="959167" y="1007491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8867" y="1007491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6467" y="1229106"/>
            <a:ext cx="5383530" cy="4413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`purchases`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`purchases`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`invoice_number`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`date_order`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`suplier`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`date_deliver`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`p_name` varchar(30)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`qty`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varchar(30)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`cost`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varchar(30)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`status`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varchar(25)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`remark`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Dumping 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`purchases`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`purchases`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(`transaction_id`,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`invoice_number`,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`date_order`,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`suplier`,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`date_deliver`,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`p_name`,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`qty`,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`cost`,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`status`,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`remark`)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(1,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'PO-8330322',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'2017-02-23',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'Consuelo',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'P-08',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'100',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'3300',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'Returned',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'Expired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Products\r\n');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9167" y="5911925"/>
            <a:ext cx="2984500" cy="11430"/>
            <a:chOff x="959167" y="5911925"/>
            <a:chExt cx="2984500" cy="11430"/>
          </a:xfrm>
        </p:grpSpPr>
        <p:sp>
          <p:nvSpPr>
            <p:cNvPr id="9" name="object 9"/>
            <p:cNvSpPr/>
            <p:nvPr/>
          </p:nvSpPr>
          <p:spPr>
            <a:xfrm>
              <a:off x="959167" y="5917564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8867" y="5917564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46467" y="6136004"/>
            <a:ext cx="5290185" cy="3714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 `purchases_item`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`purchases_item`</a:t>
            </a:r>
            <a:r>
              <a:rPr dirty="0" sz="1200">
                <a:latin typeface="Times New Roman"/>
                <a:cs typeface="Times New Roman"/>
              </a:rPr>
              <a:t> 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`id`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`name`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85"/>
              </a:lnSpc>
            </a:pPr>
            <a:r>
              <a:rPr dirty="0" sz="1200" spc="-5">
                <a:latin typeface="Times New Roman"/>
                <a:cs typeface="Times New Roman"/>
              </a:rPr>
              <a:t>`qty`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`cost`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`invoice`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`status`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varchar(25)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`date`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varchar(25)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Dumping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`purchases_item`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`purchases_item`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(`id`,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`name`,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`qty`,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`cost`,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`invoice`,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`status`,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`date`)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35"/>
              </a:lnSpc>
            </a:pPr>
            <a:r>
              <a:rPr dirty="0" sz="1200">
                <a:latin typeface="Times New Roman"/>
                <a:cs typeface="Times New Roman"/>
              </a:rPr>
              <a:t>(1, </a:t>
            </a:r>
            <a:r>
              <a:rPr dirty="0" sz="1200" spc="-5">
                <a:latin typeface="Times New Roman"/>
                <a:cs typeface="Times New Roman"/>
              </a:rPr>
              <a:t>'P-08',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100,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'3300',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'PO-8330322',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'Returned',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'2017-02-23');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23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9167" y="1176477"/>
            <a:ext cx="2984500" cy="11430"/>
            <a:chOff x="959167" y="1176477"/>
            <a:chExt cx="2984500" cy="11430"/>
          </a:xfrm>
        </p:grpSpPr>
        <p:sp>
          <p:nvSpPr>
            <p:cNvPr id="5" name="object 5"/>
            <p:cNvSpPr/>
            <p:nvPr/>
          </p:nvSpPr>
          <p:spPr>
            <a:xfrm>
              <a:off x="959167" y="1182116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8867" y="1182116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46467" y="1403984"/>
            <a:ext cx="5765800" cy="5467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`sales`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`sales`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`invoice_number`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`cashier`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`date`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`type`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`amount`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`due_date`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`name`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`balance`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`total_amount`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varchar(30)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`cash`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`month` varchar(20)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`year`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`p_amount` varchar(30)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`vat` varchar(30)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Dumping 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`sales`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(`transaction_id`,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`invoice_number`,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`date`,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`type`,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`amount`,</a:t>
            </a:r>
            <a:endParaRPr sz="1200">
              <a:latin typeface="Times New Roman"/>
              <a:cs typeface="Times New Roman"/>
            </a:endParaRPr>
          </a:p>
          <a:p>
            <a:pPr marL="12700" marR="30861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`due_date`,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`name`,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`balance`,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`total_amount`,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`cash`,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`month`,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`year`,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`p_amount`,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`vat`)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(1,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'RS-33200322',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'Rizaldy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Loren',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'02/21/2017',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'cash',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'184.8',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'',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'Renzy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Jerota Loren',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'',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10">
                <a:latin typeface="Times New Roman"/>
                <a:cs typeface="Times New Roman"/>
              </a:rPr>
              <a:t>'185',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'February',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'2017',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'165',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'19.8');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9167" y="7137730"/>
            <a:ext cx="2984500" cy="11430"/>
            <a:chOff x="959167" y="7137730"/>
            <a:chExt cx="2984500" cy="11430"/>
          </a:xfrm>
        </p:grpSpPr>
        <p:sp>
          <p:nvSpPr>
            <p:cNvPr id="9" name="object 9"/>
            <p:cNvSpPr/>
            <p:nvPr/>
          </p:nvSpPr>
          <p:spPr>
            <a:xfrm>
              <a:off x="959167" y="7143369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8867" y="7143369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46467" y="7361808"/>
            <a:ext cx="2462530" cy="2314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structure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`sales_order`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`sales_order`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`invoice`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`product`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`qty`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`amount`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`name`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`price`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`discount`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2667" y="9658751"/>
            <a:ext cx="230822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`category`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varchar(100)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67" y="876681"/>
            <a:ext cx="5664835" cy="319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`date`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varchar(25)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`omonth` varchar(25)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`oyear`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varchar(25)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`qtyleft`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varchar(25)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`dname`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varchar(50)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`vat`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varchar(20)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`total_amount` varchar(30)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Dumping 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`sales_order`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`sales_order`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(`transaction_id`,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`invoice`,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`qty`,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`amount`,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`name`,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`price`,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`discount`,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`category`,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`date`,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`omonth`,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`oyear`,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`qtyleft`,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`dname`,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`vat`,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`total_amount`)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(1,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'RS-33200322',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'P-08',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5">
                <a:latin typeface="Times New Roman"/>
                <a:cs typeface="Times New Roman"/>
              </a:rPr>
              <a:t>'5',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'165',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'Century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Tuna',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'33',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'0',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'Canned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Goods',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'02/21/2017',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latin typeface="Times New Roman"/>
                <a:cs typeface="Times New Roman"/>
              </a:rPr>
              <a:t>'February',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'2017',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'95',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'ADOBO',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'19.8',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'184.8');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59167" y="4333316"/>
            <a:ext cx="2984500" cy="11430"/>
            <a:chOff x="959167" y="4333316"/>
            <a:chExt cx="2984500" cy="11430"/>
          </a:xfrm>
        </p:grpSpPr>
        <p:sp>
          <p:nvSpPr>
            <p:cNvPr id="6" name="object 6"/>
            <p:cNvSpPr/>
            <p:nvPr/>
          </p:nvSpPr>
          <p:spPr>
            <a:xfrm>
              <a:off x="959167" y="4338954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098867" y="4338954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46467" y="4557395"/>
            <a:ext cx="5638800" cy="3540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`supliers`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`supliers`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`suplier_id`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int(11)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`suplier_name` 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`suplier_address`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`suplier_contact`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`contact_person`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Dumping 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`supliers`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 spc="-5">
                <a:latin typeface="Times New Roman"/>
                <a:cs typeface="Times New Roman"/>
              </a:rPr>
              <a:t>INSERT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`supliers`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(`suplier_id`,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`suplier_name`,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`suplier_address`,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`suplier_contact`,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`contact_person`)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(1, </a:t>
            </a:r>
            <a:r>
              <a:rPr dirty="0" sz="1200" spc="-10">
                <a:latin typeface="Times New Roman"/>
                <a:cs typeface="Times New Roman"/>
              </a:rPr>
              <a:t>'Unilever',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'Bacolod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City',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'441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3251',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'dina'),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(2,</a:t>
            </a:r>
            <a:r>
              <a:rPr dirty="0" sz="1200" spc="-5">
                <a:latin typeface="Times New Roman"/>
                <a:cs typeface="Times New Roman"/>
              </a:rPr>
              <a:t> 'Consuelo',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'Talisay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City',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'441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3896',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'rey');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59167" y="8363660"/>
            <a:ext cx="2984500" cy="11430"/>
            <a:chOff x="959167" y="8363660"/>
            <a:chExt cx="2984500" cy="11430"/>
          </a:xfrm>
        </p:grpSpPr>
        <p:sp>
          <p:nvSpPr>
            <p:cNvPr id="10" name="object 10"/>
            <p:cNvSpPr/>
            <p:nvPr/>
          </p:nvSpPr>
          <p:spPr>
            <a:xfrm>
              <a:off x="959167" y="8369299"/>
              <a:ext cx="101600" cy="0"/>
            </a:xfrm>
            <a:custGeom>
              <a:avLst/>
              <a:gdLst/>
              <a:ahLst/>
              <a:cxnLst/>
              <a:rect l="l" t="t" r="r" b="b"/>
              <a:pathLst>
                <a:path w="101600" h="0">
                  <a:moveTo>
                    <a:pt x="0" y="0"/>
                  </a:moveTo>
                  <a:lnTo>
                    <a:pt x="1016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8867" y="8369299"/>
              <a:ext cx="2844800" cy="0"/>
            </a:xfrm>
            <a:custGeom>
              <a:avLst/>
              <a:gdLst/>
              <a:ahLst/>
              <a:cxnLst/>
              <a:rect l="l" t="t" r="r" b="b"/>
              <a:pathLst>
                <a:path w="2844800" h="0">
                  <a:moveTo>
                    <a:pt x="0" y="0"/>
                  </a:moveTo>
                  <a:lnTo>
                    <a:pt x="2844800" y="0"/>
                  </a:lnTo>
                </a:path>
              </a:pathLst>
            </a:custGeom>
            <a:ln w="11277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46467" y="8590915"/>
            <a:ext cx="2021205" cy="1085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`user`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`id`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2667" y="9658751"/>
            <a:ext cx="2367280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`username` 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22667" y="9658751"/>
            <a:ext cx="2583815" cy="1943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(`transaction_id`);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67" y="876681"/>
            <a:ext cx="5041900" cy="879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`password`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`name`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NULL,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`position`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varchar(100)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 ENGINE=InnoDB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CHARSET=latin1;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Dumping 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INSERT INTO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`user`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(`id`,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`username`,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`password`,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`name`,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`position`)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(1,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'admin',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'admin123',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'Admin',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'Admin');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dumped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 (`cashier_id`);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`collection`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`collection`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(`transaction_id`);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(`customer_id`);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`lose`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`lose`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(`p_id`);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`products`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(`product_id`);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`purchases`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`purchases`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6467" y="1051306"/>
            <a:ext cx="5810885" cy="879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Indexes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`purchases_item`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88900" marR="3686175" indent="-76200">
              <a:lnSpc>
                <a:spcPts val="138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ALTER TABLE `purchases_item`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`sales`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`sales`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(`transaction_id`);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Indexes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`sales_order`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`sales_order`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(`transaction_id`);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`supliers`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`supliers`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PRIMARY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 (`suplier_id`);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Indexes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ADD</a:t>
            </a:r>
            <a:r>
              <a:rPr dirty="0" sz="1200" spc="-5">
                <a:latin typeface="Times New Roman"/>
                <a:cs typeface="Times New Roman"/>
              </a:rPr>
              <a:t> PRIMARY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 (`id`);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AUTO_INCREMENT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dumped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5">
                <a:latin typeface="Times New Roman"/>
                <a:cs typeface="Times New Roman"/>
              </a:rPr>
              <a:t> AUTO_INCREMENT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`cashier_id`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int(10)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AUTO_INCREMENT=2;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`collection`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`collection`</a:t>
            </a:r>
            <a:endParaRPr sz="1200">
              <a:latin typeface="Times New Roman"/>
              <a:cs typeface="Times New Roman"/>
            </a:endParaRPr>
          </a:p>
          <a:p>
            <a:pPr marL="88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NULL AUTO_INCREMENT;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AUTO_INCREMENT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`customer`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`customer`</a:t>
            </a:r>
            <a:endParaRPr sz="1200">
              <a:latin typeface="Times New Roman"/>
              <a:cs typeface="Times New Roman"/>
            </a:endParaRPr>
          </a:p>
          <a:p>
            <a:pPr marL="12700" marR="1506855" indent="7620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`customer_id`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AUTO_INCREMENT,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AUTO_INCREMENT=2;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6085840" cy="84467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0105" algn="l"/>
              </a:tabLst>
            </a:pPr>
            <a:r>
              <a:rPr dirty="0" sz="1200" spc="-25">
                <a:latin typeface="Times New Roman"/>
                <a:cs typeface="Times New Roman"/>
              </a:rPr>
              <a:t>G</a:t>
            </a:r>
            <a:r>
              <a:rPr dirty="0" sz="1200">
                <a:latin typeface="Times New Roman"/>
                <a:cs typeface="Times New Roman"/>
              </a:rPr>
              <a:t>ro</a:t>
            </a:r>
            <a:r>
              <a:rPr dirty="0" sz="1200" spc="-10">
                <a:latin typeface="Times New Roman"/>
                <a:cs typeface="Times New Roman"/>
              </a:rPr>
              <a:t>ce</a:t>
            </a:r>
            <a:r>
              <a:rPr dirty="0" sz="1200">
                <a:latin typeface="Times New Roman"/>
                <a:cs typeface="Times New Roman"/>
              </a:rPr>
              <a:t>ry 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hop </a:t>
            </a:r>
            <a:r>
              <a:rPr dirty="0" sz="1200">
                <a:latin typeface="Times New Roman"/>
                <a:cs typeface="Times New Roman"/>
              </a:rPr>
              <a:t>M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g</a:t>
            </a:r>
            <a:r>
              <a:rPr dirty="0" sz="1200" spc="-10">
                <a:latin typeface="Times New Roman"/>
                <a:cs typeface="Times New Roman"/>
              </a:rPr>
              <a:t>eme</a:t>
            </a:r>
            <a:r>
              <a:rPr dirty="0" sz="1200" spc="2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y</a:t>
            </a:r>
            <a:r>
              <a:rPr dirty="0" sz="1200">
                <a:latin typeface="Times New Roman"/>
                <a:cs typeface="Times New Roman"/>
              </a:rPr>
              <a:t>s</a:t>
            </a:r>
            <a:r>
              <a:rPr dirty="0" sz="1200" spc="-10">
                <a:latin typeface="Times New Roman"/>
                <a:cs typeface="Times New Roman"/>
              </a:rPr>
              <a:t>te</a:t>
            </a:r>
            <a:r>
              <a:rPr dirty="0" sz="1200">
                <a:latin typeface="Times New Roman"/>
                <a:cs typeface="Times New Roman"/>
              </a:rPr>
              <a:t>m	27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AUTO_INCREMENT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`lose`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`lose`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`p_id`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int(10)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AUTO_INCREMENT=2;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AUTO_INCREMENT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`products`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`products`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`product_id`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AUTO_INCREMENT=5;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AUTO_INCREMENT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`purchases`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`purchases`</a:t>
            </a:r>
            <a:endParaRPr sz="1200">
              <a:latin typeface="Times New Roman"/>
              <a:cs typeface="Times New Roman"/>
            </a:endParaRPr>
          </a:p>
          <a:p>
            <a:pPr marL="241300" marR="1445260" indent="76200">
              <a:lnSpc>
                <a:spcPts val="138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NULL AUTO_INCREMENT,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AUTO_INCREMENT=2;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`purchases_item`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`purchases_item`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`id`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AUTO_INCREMENT=2;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AUTO_INCREMENT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table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`sales`</a:t>
            </a:r>
            <a:endParaRPr sz="1200">
              <a:latin typeface="Times New Roman"/>
              <a:cs typeface="Times New Roman"/>
            </a:endParaRPr>
          </a:p>
          <a:p>
            <a:pPr marL="241300" marR="1445260" indent="7620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NULL AUTO_INCREMENT,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AUTO_INCREMENT=2;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1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AUTO_INCREMENT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`sales_order`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`sales_order`</a:t>
            </a:r>
            <a:endParaRPr sz="1200">
              <a:latin typeface="Times New Roman"/>
              <a:cs typeface="Times New Roman"/>
            </a:endParaRPr>
          </a:p>
          <a:p>
            <a:pPr marL="241300" marR="1445260" indent="76200">
              <a:lnSpc>
                <a:spcPts val="138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`transaction_id`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NULL AUTO_INCREMENT,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AUTO_INCREMENT=3;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3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AUTO_INCREMENT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 </a:t>
            </a:r>
            <a:r>
              <a:rPr dirty="0" sz="1200" spc="-5">
                <a:latin typeface="Times New Roman"/>
                <a:cs typeface="Times New Roman"/>
              </a:rPr>
              <a:t>`supliers`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`supliers`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85"/>
              </a:lnSpc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`suplier_id`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AUTO_INCREMENT=3;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 </a:t>
            </a:r>
            <a:r>
              <a:rPr dirty="0" sz="1200" spc="-5">
                <a:latin typeface="Times New Roman"/>
                <a:cs typeface="Times New Roman"/>
              </a:rPr>
              <a:t>AUTO_INCREMENT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10">
                <a:latin typeface="Times New Roman"/>
                <a:cs typeface="Times New Roman"/>
              </a:rPr>
              <a:t>table</a:t>
            </a:r>
            <a:r>
              <a:rPr dirty="0" sz="1200" spc="-5">
                <a:latin typeface="Times New Roman"/>
                <a:cs typeface="Times New Roman"/>
              </a:rPr>
              <a:t> `user`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--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ALTER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`user`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MODIFY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`id`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int(11)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NULL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AUTO_INCREMENT=2;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/*!40101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CHARACTER_SET_CLIENT=@OLD_CHARACTER_SET_CLIENT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*/;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/*!40101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CHARACTER_SET_RESULTS=@OLD_CHARACTER_SET_RESULTS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*/;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/*!40101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COLLATION_CONNECTION=@OLD_COLLATION_CONNECTION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*/;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7867" y="9642157"/>
            <a:ext cx="12668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&lt;!DOCTYPE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html&gt;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876681"/>
            <a:ext cx="5765165" cy="65189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&lt;html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lang="en"&gt;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&lt;head&gt;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&lt;meta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charset="utf-8"&gt;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5"/>
              </a:lnSpc>
            </a:pPr>
            <a:r>
              <a:rPr dirty="0" sz="1200" spc="-10">
                <a:latin typeface="Times New Roman"/>
                <a:cs typeface="Times New Roman"/>
              </a:rPr>
              <a:t>&lt;meta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http-equiv="X-UA-Compatible"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content="IE=edge"&gt;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&lt;meta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name="viewport"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content="width=device-width,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initial-scale=1"&gt;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90"/>
              </a:lnSpc>
            </a:pPr>
            <a:r>
              <a:rPr dirty="0" sz="1200" spc="-10">
                <a:latin typeface="Times New Roman"/>
                <a:cs typeface="Times New Roman"/>
              </a:rPr>
              <a:t>&lt;meta</a:t>
            </a:r>
            <a:r>
              <a:rPr dirty="0" sz="1200" spc="-5">
                <a:latin typeface="Times New Roman"/>
                <a:cs typeface="Times New Roman"/>
              </a:rPr>
              <a:t> name="description"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content=""&gt;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10">
                <a:latin typeface="Times New Roman"/>
                <a:cs typeface="Times New Roman"/>
              </a:rPr>
              <a:t>&lt;meta</a:t>
            </a:r>
            <a:r>
              <a:rPr dirty="0" sz="1200" spc="-5">
                <a:latin typeface="Times New Roman"/>
                <a:cs typeface="Times New Roman"/>
              </a:rPr>
              <a:t> name="author"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content=""&gt;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&lt;title&gt;Cure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Grocery&lt;/title&gt;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rel="shortcut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icon"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href="logoc.jpg"&gt;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Bootstrap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 --&gt;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href="../vendor/bootstrap/css/bootstrap.min.css"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MetisMenu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href="../vendor/metisMenu/metisMenu.min.css"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CSS --&gt;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href="../dist/css/sb-admin-2.css"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Fonts</a:t>
            </a:r>
            <a:r>
              <a:rPr dirty="0" sz="1200">
                <a:latin typeface="Times New Roman"/>
                <a:cs typeface="Times New Roman"/>
              </a:rPr>
              <a:t> --&gt;</a:t>
            </a:r>
            <a:endParaRPr sz="1200">
              <a:latin typeface="Times New Roman"/>
              <a:cs typeface="Times New Roman"/>
            </a:endParaRPr>
          </a:p>
          <a:p>
            <a:pPr marL="12700" marR="381635" indent="457200">
              <a:lnSpc>
                <a:spcPts val="138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&lt;link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href="../vendor/font-awesome/css/font-awesome.min.css"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rel="stylesheet"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type="text/css"&gt;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9271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HTML5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Shim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Respond.js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IE8</a:t>
            </a:r>
            <a:r>
              <a:rPr dirty="0" sz="1200">
                <a:latin typeface="Times New Roman"/>
                <a:cs typeface="Times New Roman"/>
              </a:rPr>
              <a:t> support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HTML5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media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queries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WARNING: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Respond.js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doesn't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 </a:t>
            </a: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>
                <a:latin typeface="Times New Roman"/>
                <a:cs typeface="Times New Roman"/>
              </a:rPr>
              <a:t> you </a:t>
            </a:r>
            <a:r>
              <a:rPr dirty="0" sz="1200" spc="5">
                <a:latin typeface="Times New Roman"/>
                <a:cs typeface="Times New Roman"/>
              </a:rPr>
              <a:t>view </a:t>
            </a:r>
            <a:r>
              <a:rPr dirty="0" sz="1200" spc="-5">
                <a:latin typeface="Times New Roman"/>
                <a:cs typeface="Times New Roman"/>
              </a:rPr>
              <a:t>the page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via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file://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 marL="1651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&lt;!--[if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9]&gt;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src="https://oss.maxcdn.com/libs/html5shiv/3.7.0/html5shiv.js"&gt;&lt;/script&gt;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src="https://oss.maxcdn.com/libs/respond.js/1.4.2/respond.min.js"&gt;&lt;/script&gt;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&lt;![endif]--&gt;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0267" y="7889240"/>
            <a:ext cx="3573145" cy="1786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&lt;/head&gt;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Times New Roman"/>
                <a:cs typeface="Times New Roman"/>
              </a:rPr>
              <a:t>&lt;body&gt;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&lt;?php</a:t>
            </a:r>
            <a:endParaRPr sz="1200">
              <a:latin typeface="Times New Roman"/>
              <a:cs typeface="Times New Roman"/>
            </a:endParaRPr>
          </a:p>
          <a:p>
            <a:pPr marL="3175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function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createRandomPassword()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$chars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"003232303232023232023456789";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srand((double)microtime()*1000000);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$i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0;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$pass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 ''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;</a:t>
            </a:r>
            <a:endParaRPr sz="1200">
              <a:latin typeface="Times New Roman"/>
              <a:cs typeface="Times New Roman"/>
            </a:endParaRPr>
          </a:p>
          <a:p>
            <a:pPr marL="7747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while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($i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&lt;=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876681"/>
            <a:ext cx="6111240" cy="8973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935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$num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rand()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%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33;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$tmp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substr($chars, $num,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$pass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$pass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$tmp;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1384935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$i++;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9271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return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$pass;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$finalcode='RS-'.createRandomPassword();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20"/>
              </a:lnSpc>
            </a:pPr>
            <a:r>
              <a:rPr dirty="0" sz="1200" spc="15">
                <a:latin typeface="Times New Roman"/>
                <a:cs typeface="Times New Roman"/>
              </a:rPr>
              <a:t>?&gt;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class="container"&gt;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class="row"&gt;</a:t>
            </a:r>
            <a:endParaRPr sz="1200">
              <a:latin typeface="Times New Roman"/>
              <a:cs typeface="Times New Roman"/>
            </a:endParaRPr>
          </a:p>
          <a:p>
            <a:pPr marL="138493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class="col-md-4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col-md-offset-4"&gt;</a:t>
            </a:r>
            <a:endParaRPr sz="1200">
              <a:latin typeface="Times New Roman"/>
              <a:cs typeface="Times New Roman"/>
            </a:endParaRPr>
          </a:p>
          <a:p>
            <a:pPr marL="184213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class="login-panel </a:t>
            </a:r>
            <a:r>
              <a:rPr dirty="0" sz="1200">
                <a:latin typeface="Times New Roman"/>
                <a:cs typeface="Times New Roman"/>
              </a:rPr>
              <a:t>panel</a:t>
            </a:r>
            <a:r>
              <a:rPr dirty="0" sz="1200" spc="-5">
                <a:latin typeface="Times New Roman"/>
                <a:cs typeface="Times New Roman"/>
              </a:rPr>
              <a:t> panel-default"&gt;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class="panel-heading"&gt;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&lt;h3 </a:t>
            </a:r>
            <a:r>
              <a:rPr dirty="0" sz="1200" spc="-5">
                <a:latin typeface="Times New Roman"/>
                <a:cs typeface="Times New Roman"/>
              </a:rPr>
              <a:t>class="panel-title"&gt;&lt;b&gt;CURE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&lt;/b&gt;&lt;/h3&gt;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&lt;ul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class="nav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nav-pills"&gt;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&lt;li class="active"&gt;&lt;a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data-toggle="pill"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href="#home"&gt;Admin&lt;/a&gt;&lt;/li&gt;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&lt;li&gt;&lt;a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data-toggle="pill"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href="#menu2"&gt;Cashier&lt;/a&gt;&lt;/li&gt;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&lt;/ul&gt;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class="tab-content"&gt;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id="home"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class="tab-pane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fade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active"&gt;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&lt;br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/&gt;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&lt;form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method="post"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name="admin_form"&gt;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class="form-group"&gt;</a:t>
            </a:r>
            <a:endParaRPr sz="1200">
              <a:latin typeface="Times New Roman"/>
              <a:cs typeface="Times New Roman"/>
            </a:endParaRPr>
          </a:p>
          <a:p>
            <a:pPr marL="41287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&lt;input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type="text"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class="form-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control"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name="username"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placeholder="Username"&gt;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8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class="form-group"&gt;</a:t>
            </a:r>
            <a:endParaRPr sz="1200">
              <a:latin typeface="Times New Roman"/>
              <a:cs typeface="Times New Roman"/>
            </a:endParaRPr>
          </a:p>
          <a:p>
            <a:pPr marL="41287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&lt;input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type="password"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class="form-control"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name="pass"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placeholder="Password"&gt;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class="form-group"&gt;</a:t>
            </a:r>
            <a:endParaRPr sz="1200">
              <a:latin typeface="Times New Roman"/>
              <a:cs typeface="Times New Roman"/>
            </a:endParaRPr>
          </a:p>
          <a:p>
            <a:pPr marL="41287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&lt;button class="btn btn-block</a:t>
            </a:r>
            <a:endParaRPr sz="1200">
              <a:latin typeface="Times New Roman"/>
              <a:cs typeface="Times New Roman"/>
            </a:endParaRPr>
          </a:p>
          <a:p>
            <a:pPr algn="r" marR="202247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btn-success"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</a:t>
            </a:r>
            <a:r>
              <a:rPr dirty="0" sz="1200">
                <a:latin typeface="Times New Roman"/>
                <a:cs typeface="Times New Roman"/>
              </a:rPr>
              <a:t> = </a:t>
            </a:r>
            <a:r>
              <a:rPr dirty="0" sz="1200" spc="-5">
                <a:latin typeface="Times New Roman"/>
                <a:cs typeface="Times New Roman"/>
              </a:rPr>
              <a:t>"btn-login"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 "btn-login"&gt;Log </a:t>
            </a:r>
            <a:r>
              <a:rPr dirty="0" sz="1200" spc="-5">
                <a:latin typeface="Times New Roman"/>
                <a:cs typeface="Times New Roman"/>
              </a:rPr>
              <a:t>in&lt;/button&gt;</a:t>
            </a:r>
            <a:endParaRPr sz="1200">
              <a:latin typeface="Times New Roman"/>
              <a:cs typeface="Times New Roman"/>
            </a:endParaRPr>
          </a:p>
          <a:p>
            <a:pPr algn="r" marR="2025014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id="alert-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msg"&gt;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321437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&lt;/form&gt;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1222756"/>
            <a:ext cx="6056630" cy="4187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8580">
              <a:lnSpc>
                <a:spcPct val="100000"/>
              </a:lnSpc>
              <a:spcBef>
                <a:spcPts val="100"/>
              </a:spcBef>
            </a:pPr>
            <a:r>
              <a:rPr dirty="0" sz="1600" spc="-5" b="1">
                <a:latin typeface="Times New Roman"/>
                <a:cs typeface="Times New Roman"/>
              </a:rPr>
              <a:t>ABSTRACT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103505" indent="457200">
              <a:lnSpc>
                <a:spcPct val="95800"/>
              </a:lnSpc>
            </a:pPr>
            <a:r>
              <a:rPr dirty="0" sz="1200" spc="-5">
                <a:latin typeface="Times New Roman"/>
                <a:cs typeface="Times New Roman"/>
              </a:rPr>
              <a:t>The main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project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Supplier. 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manages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 Customer,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Stock,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Supplier, </a:t>
            </a:r>
            <a:r>
              <a:rPr dirty="0" sz="1200" spc="-5">
                <a:latin typeface="Times New Roman"/>
                <a:cs typeface="Times New Roman"/>
              </a:rPr>
              <a:t>Customer.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totally</a:t>
            </a:r>
            <a:r>
              <a:rPr dirty="0" sz="1200">
                <a:latin typeface="Times New Roman"/>
                <a:cs typeface="Times New Roman"/>
              </a:rPr>
              <a:t> built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at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thus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administrator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guaranteed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access.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purpose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build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reduce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Customer,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Product, Stock,Product </a:t>
            </a:r>
            <a:r>
              <a:rPr dirty="0" sz="1200">
                <a:latin typeface="Times New Roman"/>
                <a:cs typeface="Times New Roman"/>
              </a:rPr>
              <a:t>Company. It </a:t>
            </a:r>
            <a:r>
              <a:rPr dirty="0" sz="1200" spc="-5">
                <a:latin typeface="Times New Roman"/>
                <a:cs typeface="Times New Roman"/>
              </a:rPr>
              <a:t>tracks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the details </a:t>
            </a:r>
            <a:r>
              <a:rPr dirty="0" sz="1200">
                <a:latin typeface="Times New Roman"/>
                <a:cs typeface="Times New Roman"/>
              </a:rPr>
              <a:t>about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Product Company,Product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Type, Supplier.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 marR="5080" indent="457200">
              <a:lnSpc>
                <a:spcPct val="96000"/>
              </a:lnSpc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automate 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equipments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full-fledged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fulfilling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 </a:t>
            </a:r>
            <a:r>
              <a:rPr dirty="0" sz="1200" spc="-5">
                <a:latin typeface="Times New Roman"/>
                <a:cs typeface="Times New Roman"/>
              </a:rPr>
              <a:t>that 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valuable data/information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stored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a</a:t>
            </a:r>
            <a:r>
              <a:rPr dirty="0" sz="1200" spc="-5">
                <a:latin typeface="Times New Roman"/>
                <a:cs typeface="Times New Roman"/>
              </a:rPr>
              <a:t> longer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period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>
                <a:latin typeface="Times New Roman"/>
                <a:cs typeface="Times New Roman"/>
              </a:rPr>
              <a:t> accessing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manipulation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same. </a:t>
            </a:r>
            <a:r>
              <a:rPr dirty="0" sz="1200" spc="-5">
                <a:latin typeface="Times New Roman"/>
                <a:cs typeface="Times New Roman"/>
              </a:rPr>
              <a:t>The 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 are easily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 work</a:t>
            </a:r>
            <a:r>
              <a:rPr dirty="0" sz="1200" spc="-5">
                <a:latin typeface="Times New Roman"/>
                <a:cs typeface="Times New Roman"/>
              </a:rPr>
              <a:t> with.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0" indent="457200">
              <a:lnSpc>
                <a:spcPct val="95800"/>
              </a:lnSpc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System,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reliable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fast </a:t>
            </a:r>
            <a:r>
              <a:rPr dirty="0" sz="1200" spc="-5">
                <a:latin typeface="Times New Roman"/>
                <a:cs typeface="Times New Roman"/>
              </a:rPr>
              <a:t>management system.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assist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concentrate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concentrate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organization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organization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records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without</a:t>
            </a:r>
            <a:r>
              <a:rPr dirty="0" sz="1200">
                <a:latin typeface="Times New Roman"/>
                <a:cs typeface="Times New Roman"/>
              </a:rPr>
              <a:t> redundant</a:t>
            </a:r>
            <a:r>
              <a:rPr dirty="0" sz="1200" spc="-5">
                <a:latin typeface="Times New Roman"/>
                <a:cs typeface="Times New Roman"/>
              </a:rPr>
              <a:t> entries.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means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distracted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5">
                <a:latin typeface="Times New Roman"/>
                <a:cs typeface="Times New Roman"/>
              </a:rPr>
              <a:t> relevant,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-5">
                <a:latin typeface="Times New Roman"/>
                <a:cs typeface="Times New Roman"/>
              </a:rPr>
              <a:t> being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information.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Basically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project describes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better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6115685" cy="9323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20105" algn="l"/>
              </a:tabLst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	</a:t>
            </a:r>
            <a:r>
              <a:rPr dirty="0" sz="1200">
                <a:latin typeface="Times New Roman"/>
                <a:cs typeface="Times New Roman"/>
              </a:rPr>
              <a:t>30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275717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id="menu2"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class="tab-pane fade"&gt;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&lt;br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/&gt;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&lt;form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method="post"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name="cashier_form"&gt;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class="form-group"&gt;</a:t>
            </a:r>
            <a:endParaRPr sz="1200">
              <a:latin typeface="Times New Roman"/>
              <a:cs typeface="Times New Roman"/>
            </a:endParaRPr>
          </a:p>
          <a:p>
            <a:pPr marL="41287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&lt;input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type="text" </a:t>
            </a:r>
            <a:r>
              <a:rPr dirty="0" sz="1200">
                <a:latin typeface="Times New Roman"/>
                <a:cs typeface="Times New Roman"/>
              </a:rPr>
              <a:t>class="form-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control"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name="cashier_username"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placeholder="Username"&gt;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class="form-group"&gt;</a:t>
            </a:r>
            <a:endParaRPr sz="1200">
              <a:latin typeface="Times New Roman"/>
              <a:cs typeface="Times New Roman"/>
            </a:endParaRPr>
          </a:p>
          <a:p>
            <a:pPr marL="12700" marR="494665" indent="4116070">
              <a:lnSpc>
                <a:spcPts val="138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&lt;input type="password"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class="form-control"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name="cashier_pass"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placeholder="Password"&gt;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0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class="form-group"&gt;</a:t>
            </a:r>
            <a:endParaRPr sz="1200">
              <a:latin typeface="Times New Roman"/>
              <a:cs typeface="Times New Roman"/>
            </a:endParaRPr>
          </a:p>
          <a:p>
            <a:pPr marL="41287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&lt;button class="btn btn-block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btn-success"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"btn"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"btn"&gt;Log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in&lt;/button&gt;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&lt;div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class="form-group"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id="alert-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msg1"&gt;</a:t>
            </a:r>
            <a:endParaRPr sz="1200">
              <a:latin typeface="Times New Roman"/>
              <a:cs typeface="Times New Roman"/>
            </a:endParaRPr>
          </a:p>
          <a:p>
            <a:pPr marL="36715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&lt;/form&gt;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18421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138493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&lt;/div&gt;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jQuery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src="../vendor/jquery/jquery.min.js"&gt;&lt;/script&gt;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&lt;!-- Bootstrap </a:t>
            </a:r>
            <a:r>
              <a:rPr dirty="0" sz="1200">
                <a:latin typeface="Times New Roman"/>
                <a:cs typeface="Times New Roman"/>
              </a:rPr>
              <a:t>Core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src="../vendor/bootstrap/js/bootstrap.min.js"&gt;&lt;/script&gt;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2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&lt;!--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Metis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Menu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Plugin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--&gt;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20"/>
              </a:lnSpc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src="../vendor/metisMenu/metisMenu.min.js"&gt;&lt;/script&gt;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&lt;!-- Custom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JavaScript</a:t>
            </a:r>
            <a:r>
              <a:rPr dirty="0" sz="1200">
                <a:latin typeface="Times New Roman"/>
                <a:cs typeface="Times New Roman"/>
              </a:rPr>
              <a:t> --&gt;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&lt;script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src="../dist/js/sb-admin-2.js"&gt;&lt;/script&gt;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927100" marR="3755390" indent="-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&lt;script type="text/javascript"&gt;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jQuery(function(){</a:t>
            </a:r>
            <a:endParaRPr sz="1200">
              <a:latin typeface="Times New Roman"/>
              <a:cs typeface="Times New Roman"/>
            </a:endParaRPr>
          </a:p>
          <a:p>
            <a:pPr marL="1384935">
              <a:lnSpc>
                <a:spcPts val="1305"/>
              </a:lnSpc>
            </a:pPr>
            <a:r>
              <a:rPr dirty="0" sz="1200" spc="-5">
                <a:latin typeface="Times New Roman"/>
                <a:cs typeface="Times New Roman"/>
              </a:rPr>
              <a:t>$('form[name="admin_form"]').on('submit',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function(donard){</a:t>
            </a:r>
            <a:endParaRPr sz="1200">
              <a:latin typeface="Times New Roman"/>
              <a:cs typeface="Times New Roman"/>
            </a:endParaRPr>
          </a:p>
          <a:p>
            <a:pPr marL="1842135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donard.preventDefault();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842135" marR="106172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var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$(this).find('input[name="username"]').val();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</a:t>
            </a:r>
            <a:r>
              <a:rPr dirty="0" sz="1200">
                <a:latin typeface="Times New Roman"/>
                <a:cs typeface="Times New Roman"/>
              </a:rPr>
              <a:t> 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$(this).find('input[name="pass"]').val();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842135">
              <a:lnSpc>
                <a:spcPts val="141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''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&amp;&amp;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===''){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$('#alert-msg').html('&lt;div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class="alert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alert-danger"&gt;All</a:t>
            </a:r>
            <a:r>
              <a:rPr dirty="0" sz="1200" spc="-5">
                <a:latin typeface="Times New Roman"/>
                <a:cs typeface="Times New Roman"/>
              </a:rPr>
              <a:t> fields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required!&lt;/div&gt;');</a:t>
            </a:r>
            <a:endParaRPr sz="1200">
              <a:latin typeface="Times New Roman"/>
              <a:cs typeface="Times New Roman"/>
            </a:endParaRPr>
          </a:p>
          <a:p>
            <a:pPr marL="18421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}else{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$.ajax({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876681"/>
            <a:ext cx="5974715" cy="8799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7170">
              <a:lnSpc>
                <a:spcPts val="141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type: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'POST',</a:t>
            </a:r>
            <a:endParaRPr sz="1200">
              <a:latin typeface="Times New Roman"/>
              <a:cs typeface="Times New Roman"/>
            </a:endParaRPr>
          </a:p>
          <a:p>
            <a:pPr marL="2757170" marR="1958339">
              <a:lnSpc>
                <a:spcPts val="1400"/>
              </a:lnSpc>
              <a:spcBef>
                <a:spcPts val="45"/>
              </a:spcBef>
            </a:pPr>
            <a:r>
              <a:rPr dirty="0" sz="1200" spc="-5">
                <a:latin typeface="Times New Roman"/>
                <a:cs typeface="Times New Roman"/>
              </a:rPr>
              <a:t>url: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'new_login.php',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05"/>
              </a:lnSpc>
            </a:pPr>
            <a:r>
              <a:rPr dirty="0" sz="1200" spc="-5">
                <a:latin typeface="Times New Roman"/>
                <a:cs typeface="Times New Roman"/>
              </a:rPr>
              <a:t>username: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a,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password: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beforeSend: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function(){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$('#alert-msg').html('');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})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.done(function(donard){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(donard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==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0){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$('#alert-msg').html('&lt;div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class="alert </a:t>
            </a:r>
            <a:r>
              <a:rPr dirty="0" sz="1200">
                <a:latin typeface="Times New Roman"/>
                <a:cs typeface="Times New Roman"/>
              </a:rPr>
              <a:t>alert-</a:t>
            </a:r>
            <a:endParaRPr sz="1200">
              <a:latin typeface="Times New Roman"/>
              <a:cs typeface="Times New Roman"/>
            </a:endParaRPr>
          </a:p>
          <a:p>
            <a:pPr algn="r" marR="286575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danger"&gt;Incorrect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username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password!&lt;/div&gt;');</a:t>
            </a:r>
            <a:endParaRPr sz="1200">
              <a:latin typeface="Times New Roman"/>
              <a:cs typeface="Times New Roman"/>
            </a:endParaRPr>
          </a:p>
          <a:p>
            <a:pPr algn="r" marR="282829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}else{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$("#btn-login").html('&lt;img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src="loading.gif"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/&gt;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&amp;nbsp;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...');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setTimeout('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window.location.href</a:t>
            </a:r>
            <a:r>
              <a:rPr dirty="0" sz="1200">
                <a:latin typeface="Times New Roman"/>
                <a:cs typeface="Times New Roman"/>
              </a:rPr>
              <a:t> =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"home.php";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',2000);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});</a:t>
            </a:r>
            <a:endParaRPr sz="1200">
              <a:latin typeface="Times New Roman"/>
              <a:cs typeface="Times New Roman"/>
            </a:endParaRPr>
          </a:p>
          <a:p>
            <a:pPr marL="1842135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384935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});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1842135" marR="716280" indent="-4572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$('form[name="cashier_form"]').on('submit',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function(donard){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donard.preventDefault();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Times New Roman"/>
              <a:cs typeface="Times New Roman"/>
            </a:endParaRPr>
          </a:p>
          <a:p>
            <a:pPr marL="1842135" marR="410845">
              <a:lnSpc>
                <a:spcPts val="1400"/>
              </a:lnSpc>
            </a:pPr>
            <a:r>
              <a:rPr dirty="0" sz="1200" spc="-5">
                <a:latin typeface="Times New Roman"/>
                <a:cs typeface="Times New Roman"/>
              </a:rPr>
              <a:t>var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$(this).find('input[name="cashier_username"]').val();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$(this).find('input[name="cashier_pass"]').val();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842135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===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''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&amp;&amp;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===''){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$('#alert-msg1').html('&lt;div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class="alert</a:t>
            </a:r>
            <a:r>
              <a:rPr dirty="0" sz="1200">
                <a:latin typeface="Times New Roman"/>
                <a:cs typeface="Times New Roman"/>
              </a:rPr>
              <a:t> alert-danger"&gt;All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fields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required!&lt;/div&gt;');</a:t>
            </a:r>
            <a:endParaRPr sz="1200">
              <a:latin typeface="Times New Roman"/>
              <a:cs typeface="Times New Roman"/>
            </a:endParaRPr>
          </a:p>
          <a:p>
            <a:pPr marL="184213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}else{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$.ajax({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type: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'POST',</a:t>
            </a:r>
            <a:endParaRPr sz="1200">
              <a:latin typeface="Times New Roman"/>
              <a:cs typeface="Times New Roman"/>
            </a:endParaRPr>
          </a:p>
          <a:p>
            <a:pPr marL="2757170" marR="1485265">
              <a:lnSpc>
                <a:spcPts val="1370"/>
              </a:lnSpc>
              <a:spcBef>
                <a:spcPts val="75"/>
              </a:spcBef>
            </a:pPr>
            <a:r>
              <a:rPr dirty="0" sz="1200" spc="-5">
                <a:latin typeface="Times New Roman"/>
                <a:cs typeface="Times New Roman"/>
              </a:rPr>
              <a:t>url: 'cashier/new_login.php',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{</a:t>
            </a:r>
            <a:endParaRPr sz="1200">
              <a:latin typeface="Times New Roman"/>
              <a:cs typeface="Times New Roman"/>
            </a:endParaRPr>
          </a:p>
          <a:p>
            <a:pPr marL="3214370" marR="1984375">
              <a:lnSpc>
                <a:spcPts val="138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username: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password: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05"/>
              </a:lnSpc>
            </a:pPr>
            <a:r>
              <a:rPr dirty="0" sz="1200" spc="-5">
                <a:latin typeface="Times New Roman"/>
                <a:cs typeface="Times New Roman"/>
              </a:rPr>
              <a:t>},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beforeSend: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function(){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$('#alert-msg1').html('');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})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.done(function(donard){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75"/>
              </a:lnSpc>
            </a:pPr>
            <a:r>
              <a:rPr dirty="0" sz="1200" spc="-5">
                <a:latin typeface="Times New Roman"/>
                <a:cs typeface="Times New Roman"/>
              </a:rPr>
              <a:t>if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(donard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==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0){</a:t>
            </a:r>
            <a:endParaRPr sz="1200">
              <a:latin typeface="Times New Roman"/>
              <a:cs typeface="Times New Roman"/>
            </a:endParaRPr>
          </a:p>
          <a:p>
            <a:pPr marL="3214370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$('#alert-msg1').html('&lt;div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class="alert</a:t>
            </a:r>
            <a:r>
              <a:rPr dirty="0" sz="1200">
                <a:latin typeface="Times New Roman"/>
                <a:cs typeface="Times New Roman"/>
              </a:rPr>
              <a:t> alert-</a:t>
            </a:r>
            <a:endParaRPr sz="1200">
              <a:latin typeface="Times New Roman"/>
              <a:cs typeface="Times New Roman"/>
            </a:endParaRPr>
          </a:p>
          <a:p>
            <a:pPr algn="r" marR="2865755">
              <a:lnSpc>
                <a:spcPts val="1390"/>
              </a:lnSpc>
            </a:pPr>
            <a:r>
              <a:rPr dirty="0" sz="1200" spc="-5">
                <a:latin typeface="Times New Roman"/>
                <a:cs typeface="Times New Roman"/>
              </a:rPr>
              <a:t>danger"&gt;Incorrect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username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password!&lt;/div&gt;');</a:t>
            </a:r>
            <a:endParaRPr sz="1200">
              <a:latin typeface="Times New Roman"/>
              <a:cs typeface="Times New Roman"/>
            </a:endParaRPr>
          </a:p>
          <a:p>
            <a:pPr algn="r" marR="282829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}else{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19601" y="876681"/>
            <a:ext cx="2571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$("#btn").html('&lt;img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src="loading.gif"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/&gt;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867" y="1051306"/>
            <a:ext cx="1423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&amp;nbsp;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...');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7867" y="1229106"/>
            <a:ext cx="6125210" cy="739584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678180" indent="3201670">
              <a:lnSpc>
                <a:spcPts val="1380"/>
              </a:lnSpc>
              <a:spcBef>
                <a:spcPts val="195"/>
              </a:spcBef>
            </a:pPr>
            <a:r>
              <a:rPr dirty="0" sz="1200" spc="-5">
                <a:latin typeface="Times New Roman"/>
                <a:cs typeface="Times New Roman"/>
              </a:rPr>
              <a:t>setTimeout(' window.location.href </a:t>
            </a:r>
            <a:r>
              <a:rPr dirty="0" sz="1200">
                <a:latin typeface="Times New Roman"/>
                <a:cs typeface="Times New Roman"/>
              </a:rPr>
              <a:t>=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"cashier/sales.php?id=cash&amp;invoice=&lt;?php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$finalcode </a:t>
            </a:r>
            <a:r>
              <a:rPr dirty="0" sz="1200">
                <a:latin typeface="Times New Roman"/>
                <a:cs typeface="Times New Roman"/>
              </a:rPr>
              <a:t>?&gt;";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',2000);</a:t>
            </a:r>
            <a:endParaRPr sz="1200">
              <a:latin typeface="Times New Roman"/>
              <a:cs typeface="Times New Roman"/>
            </a:endParaRPr>
          </a:p>
          <a:p>
            <a:pPr marL="2757170">
              <a:lnSpc>
                <a:spcPts val="1305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2299335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});</a:t>
            </a:r>
            <a:endParaRPr sz="1200">
              <a:latin typeface="Times New Roman"/>
              <a:cs typeface="Times New Roman"/>
            </a:endParaRPr>
          </a:p>
          <a:p>
            <a:pPr marL="1842135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}</a:t>
            </a:r>
            <a:endParaRPr sz="1200">
              <a:latin typeface="Times New Roman"/>
              <a:cs typeface="Times New Roman"/>
            </a:endParaRPr>
          </a:p>
          <a:p>
            <a:pPr marL="1384935">
              <a:lnSpc>
                <a:spcPts val="1390"/>
              </a:lnSpc>
            </a:pPr>
            <a:r>
              <a:rPr dirty="0" sz="1200">
                <a:latin typeface="Times New Roman"/>
                <a:cs typeface="Times New Roman"/>
              </a:rPr>
              <a:t>});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ts val="1375"/>
              </a:lnSpc>
            </a:pPr>
            <a:r>
              <a:rPr dirty="0" sz="1200">
                <a:latin typeface="Times New Roman"/>
                <a:cs typeface="Times New Roman"/>
              </a:rPr>
              <a:t>});</a:t>
            </a:r>
            <a:endParaRPr sz="1200">
              <a:latin typeface="Times New Roman"/>
              <a:cs typeface="Times New Roman"/>
            </a:endParaRPr>
          </a:p>
          <a:p>
            <a:pPr marL="469900">
              <a:lnSpc>
                <a:spcPts val="1405"/>
              </a:lnSpc>
            </a:pPr>
            <a:r>
              <a:rPr dirty="0" sz="1200" spc="-5">
                <a:latin typeface="Times New Roman"/>
                <a:cs typeface="Times New Roman"/>
              </a:rPr>
              <a:t>&lt;/script&gt;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&lt;/body&gt;44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dirty="0" sz="1200" spc="-10">
                <a:latin typeface="Times New Roman"/>
                <a:cs typeface="Times New Roman"/>
              </a:rPr>
              <a:t>&lt;/html&gt;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790575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Times New Roman"/>
                <a:cs typeface="Times New Roman"/>
              </a:rPr>
              <a:t>6.</a:t>
            </a:r>
            <a:r>
              <a:rPr dirty="0" sz="1600" spc="200" b="1"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</a:t>
            </a:r>
            <a:r>
              <a:rPr dirty="0" u="heavy" sz="16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FUTURE</a:t>
            </a:r>
            <a:r>
              <a:rPr dirty="0" u="heavy" sz="1600" spc="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ENHANCEMENTS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algn="just" lvl="1" marL="508000" indent="-2673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0863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Conclusion</a:t>
            </a:r>
            <a:endParaRPr sz="1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algn="just" marL="12700" marR="9525" indent="38100">
              <a:lnSpc>
                <a:spcPct val="143800"/>
              </a:lnSpc>
            </a:pPr>
            <a:r>
              <a:rPr dirty="0" sz="1200" spc="-10">
                <a:latin typeface="Times New Roman"/>
                <a:cs typeface="Times New Roman"/>
              </a:rPr>
              <a:t>Grocery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 System has to </a:t>
            </a:r>
            <a:r>
              <a:rPr dirty="0" sz="1200">
                <a:latin typeface="Times New Roman"/>
                <a:cs typeface="Times New Roman"/>
              </a:rPr>
              <a:t>do </a:t>
            </a:r>
            <a:r>
              <a:rPr dirty="0" sz="1200" spc="5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making appropriate effort to stop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rising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 to </a:t>
            </a:r>
            <a:r>
              <a:rPr dirty="0" sz="120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manual supermarket operation in </a:t>
            </a:r>
            <a:r>
              <a:rPr dirty="0" sz="1200" spc="5">
                <a:latin typeface="Times New Roman"/>
                <a:cs typeface="Times New Roman"/>
              </a:rPr>
              <a:t>order </a:t>
            </a:r>
            <a:r>
              <a:rPr dirty="0" sz="1200" spc="-5">
                <a:latin typeface="Times New Roman"/>
                <a:cs typeface="Times New Roman"/>
              </a:rPr>
              <a:t>to enhance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operation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such supermarket.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this project, the software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system that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 spc="1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used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aid all </a:t>
            </a:r>
            <a:r>
              <a:rPr dirty="0" sz="1200" spc="-5">
                <a:latin typeface="Times New Roman"/>
                <a:cs typeface="Times New Roman"/>
              </a:rPr>
              <a:t>supermarkets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operating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manually have </a:t>
            </a:r>
            <a:r>
              <a:rPr dirty="0" sz="1200">
                <a:latin typeface="Times New Roman"/>
                <a:cs typeface="Times New Roman"/>
              </a:rPr>
              <a:t>been </a:t>
            </a:r>
            <a:r>
              <a:rPr dirty="0" sz="1200" spc="-5">
                <a:latin typeface="Times New Roman"/>
                <a:cs typeface="Times New Roman"/>
              </a:rPr>
              <a:t>successfully developed. The </a:t>
            </a:r>
            <a:r>
              <a:rPr dirty="0" sz="1200">
                <a:latin typeface="Times New Roman"/>
                <a:cs typeface="Times New Roman"/>
              </a:rPr>
              <a:t>software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implementing in </a:t>
            </a:r>
            <a:r>
              <a:rPr dirty="0" sz="1200">
                <a:latin typeface="Times New Roman"/>
                <a:cs typeface="Times New Roman"/>
              </a:rPr>
              <a:t>all types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supermarket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mentioned in the second chapter. The software has </a:t>
            </a:r>
            <a:r>
              <a:rPr dirty="0" sz="1200">
                <a:latin typeface="Times New Roman"/>
                <a:cs typeface="Times New Roman"/>
              </a:rPr>
              <a:t>a large </a:t>
            </a:r>
            <a:r>
              <a:rPr dirty="0" sz="1200" spc="-5">
                <a:latin typeface="Times New Roman"/>
                <a:cs typeface="Times New Roman"/>
              </a:rPr>
              <a:t>memory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storing </a:t>
            </a:r>
            <a:r>
              <a:rPr dirty="0" sz="1200">
                <a:latin typeface="Times New Roman"/>
                <a:cs typeface="Times New Roman"/>
              </a:rPr>
              <a:t>all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supermarket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keeping</a:t>
            </a:r>
            <a:r>
              <a:rPr dirty="0" sz="1200">
                <a:latin typeface="Times New Roman"/>
                <a:cs typeface="Times New Roman"/>
              </a:rPr>
              <a:t> record </a:t>
            </a:r>
            <a:r>
              <a:rPr dirty="0" sz="1200" spc="5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highly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accurate.</a:t>
            </a:r>
            <a:endParaRPr sz="1200">
              <a:latin typeface="Times New Roman"/>
              <a:cs typeface="Times New Roman"/>
            </a:endParaRPr>
          </a:p>
          <a:p>
            <a:pPr algn="just" lvl="1" marL="501650" indent="-267335">
              <a:lnSpc>
                <a:spcPct val="100000"/>
              </a:lnSpc>
              <a:spcBef>
                <a:spcPts val="610"/>
              </a:spcBef>
              <a:buAutoNum type="arabicPeriod" startAt="2"/>
              <a:tabLst>
                <a:tab pos="502284" algn="l"/>
              </a:tabLst>
            </a:pPr>
            <a:r>
              <a:rPr dirty="0" sz="1400" spc="-5" b="1">
                <a:latin typeface="Times New Roman"/>
                <a:cs typeface="Times New Roman"/>
              </a:rPr>
              <a:t>Future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Enhancement</a:t>
            </a:r>
            <a:endParaRPr sz="1400">
              <a:latin typeface="Times New Roman"/>
              <a:cs typeface="Times New Roman"/>
            </a:endParaRPr>
          </a:p>
          <a:p>
            <a:pPr algn="just" marL="12700" marR="12700">
              <a:lnSpc>
                <a:spcPct val="144100"/>
              </a:lnSpc>
              <a:spcBef>
                <a:spcPts val="935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future,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following </a:t>
            </a:r>
            <a:r>
              <a:rPr dirty="0" sz="1200" spc="-5">
                <a:latin typeface="Times New Roman"/>
                <a:cs typeface="Times New Roman"/>
              </a:rPr>
              <a:t>components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added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improve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effectiveness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efficiency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system,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includes:</a:t>
            </a:r>
            <a:endParaRPr sz="1200">
              <a:latin typeface="Times New Roman"/>
              <a:cs typeface="Times New Roman"/>
            </a:endParaRPr>
          </a:p>
          <a:p>
            <a:pPr marL="469900" marR="5080" indent="-229235">
              <a:lnSpc>
                <a:spcPts val="2080"/>
              </a:lnSpc>
              <a:spcBef>
                <a:spcPts val="145"/>
              </a:spcBef>
              <a:buAutoNum type="arabicPeriod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password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embedded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459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good </a:t>
            </a:r>
            <a:r>
              <a:rPr dirty="0" sz="1200" spc="-5">
                <a:latin typeface="Times New Roman"/>
                <a:cs typeface="Times New Roman"/>
              </a:rPr>
              <a:t>Printing module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 spc="1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included.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 good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backup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automated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everyday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sales.</a:t>
            </a:r>
            <a:endParaRPr sz="120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Transactions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7135" y="1807209"/>
            <a:ext cx="4344670" cy="33229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0403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7.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u="heavy" sz="18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lain"/>
              <a:tabLst>
                <a:tab pos="266700" algn="l"/>
              </a:tabLst>
            </a:pPr>
            <a:r>
              <a:rPr dirty="0" sz="1400" spc="-5">
                <a:latin typeface="Times New Roman"/>
                <a:cs typeface="Times New Roman"/>
              </a:rPr>
              <a:t>ww.google.com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AutoNum type="arabicPlain"/>
              <a:tabLst>
                <a:tab pos="266700" algn="l"/>
              </a:tabLst>
            </a:pPr>
            <a:r>
              <a:rPr dirty="0" sz="1400">
                <a:latin typeface="Times New Roman"/>
                <a:cs typeface="Times New Roman"/>
              </a:rPr>
              <a:t>Database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Programming </a:t>
            </a:r>
            <a:r>
              <a:rPr dirty="0" sz="1400">
                <a:latin typeface="Times New Roman"/>
                <a:cs typeface="Times New Roman"/>
              </a:rPr>
              <a:t>with</a:t>
            </a:r>
            <a:r>
              <a:rPr dirty="0" sz="1400" spc="-10">
                <a:latin typeface="Times New Roman"/>
                <a:cs typeface="Times New Roman"/>
              </a:rPr>
              <a:t> JDBC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Java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O’Reilly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66700" algn="l"/>
              </a:tabLst>
            </a:pP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http://www.jdbc-tutorial.com/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66700" algn="l"/>
              </a:tabLst>
            </a:pP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https://www.tutorialspoint.com/java/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66700" algn="l"/>
              </a:tabLst>
            </a:pP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https://docs.oracle.com/javase/tutorial/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266700" indent="-254000">
              <a:lnSpc>
                <a:spcPct val="100000"/>
              </a:lnSpc>
              <a:buClr>
                <a:srgbClr val="000000"/>
              </a:buClr>
              <a:buAutoNum type="arabicPlain"/>
              <a:tabLst>
                <a:tab pos="266700" algn="l"/>
              </a:tabLst>
            </a:pPr>
            <a:r>
              <a:rPr dirty="0" u="sng" sz="14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http://www.tutorialspoint.com/mysql/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 marL="266065" indent="-254000">
              <a:lnSpc>
                <a:spcPct val="100000"/>
              </a:lnSpc>
              <a:buAutoNum type="arabicPlain"/>
              <a:tabLst>
                <a:tab pos="266700" algn="l"/>
              </a:tabLst>
            </a:pPr>
            <a:r>
              <a:rPr dirty="0" sz="1400" spc="-5">
                <a:latin typeface="Times New Roman"/>
                <a:cs typeface="Times New Roman"/>
              </a:rPr>
              <a:t>httpd.apache.org/docs/2.0/misc/tutorials.html/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3866" y="1264031"/>
            <a:ext cx="2591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Times New Roman"/>
                <a:cs typeface="Times New Roman"/>
              </a:rPr>
              <a:t>ACKNOWLEDGEMENT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867" y="1742439"/>
            <a:ext cx="6127115" cy="49891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just" marL="12700" marR="8255" indent="457200">
              <a:lnSpc>
                <a:spcPct val="143600"/>
              </a:lnSpc>
              <a:spcBef>
                <a:spcPts val="80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happy to present this Mini </a:t>
            </a:r>
            <a:r>
              <a:rPr dirty="0" sz="1200">
                <a:latin typeface="Times New Roman"/>
                <a:cs typeface="Times New Roman"/>
              </a:rPr>
              <a:t>project </a:t>
            </a:r>
            <a:r>
              <a:rPr dirty="0" sz="1200" spc="-5">
                <a:latin typeface="Times New Roman"/>
                <a:cs typeface="Times New Roman"/>
              </a:rPr>
              <a:t>after completing it successfully. </a:t>
            </a:r>
            <a:r>
              <a:rPr dirty="0" sz="1200" spc="-1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 would 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guidance,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assistance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suggestions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individuals.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would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 to express my deep sense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gratitude and indebtedness to each and </a:t>
            </a:r>
            <a:r>
              <a:rPr dirty="0" sz="1200">
                <a:latin typeface="Times New Roman"/>
                <a:cs typeface="Times New Roman"/>
              </a:rPr>
              <a:t>every one who </a:t>
            </a:r>
            <a:r>
              <a:rPr dirty="0" sz="1200" spc="-5">
                <a:latin typeface="Times New Roman"/>
                <a:cs typeface="Times New Roman"/>
              </a:rPr>
              <a:t>has helped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make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5080" indent="457200">
              <a:lnSpc>
                <a:spcPct val="144100"/>
              </a:lnSpc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heartily </a:t>
            </a:r>
            <a:r>
              <a:rPr dirty="0" sz="1200">
                <a:latin typeface="Times New Roman"/>
                <a:cs typeface="Times New Roman"/>
              </a:rPr>
              <a:t>thank our </a:t>
            </a:r>
            <a:r>
              <a:rPr dirty="0" sz="1200" spc="-5" b="1">
                <a:latin typeface="Times New Roman"/>
                <a:cs typeface="Times New Roman"/>
              </a:rPr>
              <a:t>Principal, </a:t>
            </a:r>
            <a:r>
              <a:rPr dirty="0" sz="1200" b="1">
                <a:latin typeface="Times New Roman"/>
                <a:cs typeface="Times New Roman"/>
              </a:rPr>
              <a:t>DR.MURALI,ACS </a:t>
            </a:r>
            <a:r>
              <a:rPr dirty="0" sz="1200" spc="-5" b="1">
                <a:latin typeface="Times New Roman"/>
                <a:cs typeface="Times New Roman"/>
              </a:rPr>
              <a:t>COLLEGE OF </a:t>
            </a:r>
            <a:r>
              <a:rPr dirty="0" sz="1200" b="1">
                <a:latin typeface="Times New Roman"/>
                <a:cs typeface="Times New Roman"/>
              </a:rPr>
              <a:t>ENGINEERING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constant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encouragement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inspiration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 project.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 marR="8255" indent="457200">
              <a:lnSpc>
                <a:spcPct val="1441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heartily thank </a:t>
            </a:r>
            <a:r>
              <a:rPr dirty="0" sz="1200">
                <a:latin typeface="Times New Roman"/>
                <a:cs typeface="Times New Roman"/>
              </a:rPr>
              <a:t>our </a:t>
            </a:r>
            <a:r>
              <a:rPr dirty="0" sz="1200" b="1">
                <a:latin typeface="Times New Roman"/>
                <a:cs typeface="Times New Roman"/>
              </a:rPr>
              <a:t>Head of the </a:t>
            </a:r>
            <a:r>
              <a:rPr dirty="0" sz="1200" spc="-5" b="1">
                <a:latin typeface="Times New Roman"/>
                <a:cs typeface="Times New Roman"/>
              </a:rPr>
              <a:t>Department, Dr. </a:t>
            </a:r>
            <a:r>
              <a:rPr dirty="0" sz="1200" b="1">
                <a:latin typeface="Times New Roman"/>
                <a:cs typeface="Times New Roman"/>
              </a:rPr>
              <a:t>MAREESHWARI , Computer </a:t>
            </a:r>
            <a:r>
              <a:rPr dirty="0" sz="1200" spc="-5" b="1">
                <a:latin typeface="Times New Roman"/>
                <a:cs typeface="Times New Roman"/>
              </a:rPr>
              <a:t>Science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and </a:t>
            </a:r>
            <a:r>
              <a:rPr dirty="0" sz="1200" spc="-5" b="1">
                <a:latin typeface="Times New Roman"/>
                <a:cs typeface="Times New Roman"/>
              </a:rPr>
              <a:t>Engineering, </a:t>
            </a:r>
            <a:r>
              <a:rPr dirty="0" sz="1200" b="1">
                <a:latin typeface="Times New Roman"/>
                <a:cs typeface="Times New Roman"/>
              </a:rPr>
              <a:t>ACS </a:t>
            </a:r>
            <a:r>
              <a:rPr dirty="0" sz="1200" spc="-5" b="1">
                <a:latin typeface="Times New Roman"/>
                <a:cs typeface="Times New Roman"/>
              </a:rPr>
              <a:t>COLLEGE OF ENGINEERING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his constant encouragement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inspiration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taking</a:t>
            </a:r>
            <a:r>
              <a:rPr dirty="0" sz="1200">
                <a:latin typeface="Times New Roman"/>
                <a:cs typeface="Times New Roman"/>
              </a:rPr>
              <a:t> up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 marR="9525" indent="457200">
              <a:lnSpc>
                <a:spcPct val="143200"/>
              </a:lnSpc>
            </a:pP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gracefully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thank</a:t>
            </a:r>
            <a:r>
              <a:rPr dirty="0" sz="1200">
                <a:latin typeface="Times New Roman"/>
                <a:cs typeface="Times New Roman"/>
              </a:rPr>
              <a:t> 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guide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Mrs.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POORNIMA</a:t>
            </a:r>
            <a:r>
              <a:rPr dirty="0" sz="1200" b="1">
                <a:latin typeface="Times New Roman"/>
                <a:cs typeface="Times New Roman"/>
              </a:rPr>
              <a:t> 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Assistant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Professor,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Dept.</a:t>
            </a:r>
            <a:r>
              <a:rPr dirty="0" sz="1200" b="1">
                <a:latin typeface="Times New Roman"/>
                <a:cs typeface="Times New Roman"/>
              </a:rPr>
              <a:t> of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Computer </a:t>
            </a:r>
            <a:r>
              <a:rPr dirty="0" sz="1200" spc="-5" b="1">
                <a:latin typeface="Times New Roman"/>
                <a:cs typeface="Times New Roman"/>
              </a:rPr>
              <a:t>Science </a:t>
            </a:r>
            <a:r>
              <a:rPr dirty="0" sz="1200" b="1">
                <a:latin typeface="Times New Roman"/>
                <a:cs typeface="Times New Roman"/>
              </a:rPr>
              <a:t>and </a:t>
            </a:r>
            <a:r>
              <a:rPr dirty="0" sz="1200" spc="-10" b="1">
                <a:latin typeface="Times New Roman"/>
                <a:cs typeface="Times New Roman"/>
              </a:rPr>
              <a:t>Engineering,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his/her encouragement and advice throughout the course 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Project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 marR="227965">
              <a:lnSpc>
                <a:spcPct val="144300"/>
              </a:lnSpc>
            </a:pPr>
            <a:r>
              <a:rPr dirty="0" sz="1200" spc="-5">
                <a:latin typeface="Times New Roman"/>
                <a:cs typeface="Times New Roman"/>
              </a:rPr>
              <a:t>Special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thanks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staff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members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Science Department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kind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co-operation.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 marR="144780">
              <a:lnSpc>
                <a:spcPct val="142400"/>
              </a:lnSpc>
            </a:pPr>
            <a:r>
              <a:rPr dirty="0" sz="1200" spc="-10">
                <a:latin typeface="Times New Roman"/>
                <a:cs typeface="Times New Roman"/>
              </a:rPr>
              <a:t>Lastly</a:t>
            </a:r>
            <a:r>
              <a:rPr dirty="0" sz="1200">
                <a:latin typeface="Times New Roman"/>
                <a:cs typeface="Times New Roman"/>
              </a:rPr>
              <a:t> I thank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encouragement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support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finish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precious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31359" y="7355585"/>
            <a:ext cx="735330" cy="382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05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By,</a:t>
            </a:r>
            <a:endParaRPr sz="1200">
              <a:latin typeface="Times New Roman"/>
              <a:cs typeface="Times New Roman"/>
            </a:endParaRPr>
          </a:p>
          <a:p>
            <a:pPr marL="196850">
              <a:lnSpc>
                <a:spcPts val="1405"/>
              </a:lnSpc>
            </a:pPr>
            <a:r>
              <a:rPr dirty="0" sz="1200" b="1">
                <a:latin typeface="Times New Roman"/>
                <a:cs typeface="Times New Roman"/>
              </a:rPr>
              <a:t>AS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H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7867" y="7704708"/>
            <a:ext cx="1528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KAUSHAKI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PANDEY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96635" y="873506"/>
            <a:ext cx="1249680" cy="824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CONTENTS</a:t>
            </a:r>
            <a:endParaRPr sz="1600">
              <a:latin typeface="Times New Roman"/>
              <a:cs typeface="Times New Roman"/>
            </a:endParaRPr>
          </a:p>
          <a:p>
            <a:pPr algn="ctr" marR="704850">
              <a:lnSpc>
                <a:spcPct val="100000"/>
              </a:lnSpc>
              <a:spcBef>
                <a:spcPts val="88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Page</a:t>
            </a:r>
            <a:r>
              <a:rPr dirty="0" u="heavy" sz="1200" spc="-6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2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  <a:p>
            <a:pPr algn="ctr" marR="758190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latin typeface="Times New Roman"/>
                <a:cs typeface="Times New Roman"/>
              </a:rPr>
              <a:t>06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867" y="1151382"/>
            <a:ext cx="1529715" cy="54673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u="heavy" sz="12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32585" y="1823084"/>
            <a:ext cx="98361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Verdana"/>
                <a:cs typeface="Verdana"/>
              </a:rPr>
              <a:t>1.1</a:t>
            </a:r>
            <a:r>
              <a:rPr dirty="0" sz="950" spc="-80">
                <a:latin typeface="Verdana"/>
                <a:cs typeface="Verdana"/>
              </a:rPr>
              <a:t> </a:t>
            </a:r>
            <a:r>
              <a:rPr dirty="0" sz="950">
                <a:latin typeface="Verdana"/>
                <a:cs typeface="Verdana"/>
              </a:rPr>
              <a:t>Background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49290" y="1823084"/>
            <a:ext cx="178435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5">
                <a:latin typeface="Verdana"/>
                <a:cs typeface="Verdana"/>
              </a:rPr>
              <a:t>0</a:t>
            </a:r>
            <a:r>
              <a:rPr dirty="0" sz="950">
                <a:latin typeface="Verdana"/>
                <a:cs typeface="Verdana"/>
              </a:rPr>
              <a:t>7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867" y="2372359"/>
            <a:ext cx="18732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Literature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Survey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49290" y="2372359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7867" y="2819273"/>
            <a:ext cx="3108960" cy="81597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>
                <a:latin typeface="Times New Roman"/>
                <a:cs typeface="Times New Roman"/>
              </a:rPr>
              <a:t> 3: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Software Requirements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Specification</a:t>
            </a:r>
            <a:endParaRPr sz="12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156335" algn="l"/>
              </a:tabLst>
            </a:pP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156335" algn="l"/>
              </a:tabLst>
            </a:pP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49290" y="2819273"/>
            <a:ext cx="177800" cy="81597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7867" y="3870324"/>
            <a:ext cx="2931795" cy="81597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Design</a:t>
            </a:r>
            <a:endParaRPr sz="12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156335" algn="l"/>
              </a:tabLst>
            </a:pPr>
            <a:r>
              <a:rPr dirty="0" sz="1200" spc="-5">
                <a:latin typeface="Times New Roman"/>
                <a:cs typeface="Times New Roman"/>
              </a:rPr>
              <a:t>Schema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156335" algn="l"/>
              </a:tabLst>
            </a:pPr>
            <a:r>
              <a:rPr dirty="0" sz="1200" spc="-5">
                <a:latin typeface="Times New Roman"/>
                <a:cs typeface="Times New Roman"/>
              </a:rPr>
              <a:t>Entity-Relationship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49290" y="3870324"/>
            <a:ext cx="190500" cy="81597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13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7867" y="4921503"/>
            <a:ext cx="3185160" cy="5524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Implementation</a:t>
            </a:r>
            <a:endParaRPr sz="12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5.1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Screen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9290" y="4921503"/>
            <a:ext cx="177800" cy="5524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7867" y="5712459"/>
            <a:ext cx="3016250" cy="8128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>
                <a:latin typeface="Times New Roman"/>
                <a:cs typeface="Times New Roman"/>
              </a:rPr>
              <a:t> 6: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Conclusion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&amp;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Future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Enhancement</a:t>
            </a:r>
            <a:endParaRPr sz="12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1156335" algn="l"/>
              </a:tabLst>
            </a:pPr>
            <a:r>
              <a:rPr dirty="0" sz="1200" spc="-5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1156335" algn="l"/>
              </a:tabLst>
            </a:pP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Enhancement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49290" y="5712459"/>
            <a:ext cx="177800" cy="81280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200"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200">
                <a:latin typeface="Times New Roman"/>
                <a:cs typeface="Times New Roman"/>
              </a:rPr>
              <a:t>32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7867" y="6844284"/>
            <a:ext cx="14084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Chapter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7: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References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49290" y="684428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6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873506"/>
            <a:ext cx="6126480" cy="7399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8535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1.</a:t>
            </a:r>
            <a:r>
              <a:rPr dirty="0" sz="1600" spc="170" b="1"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algn="just" marL="12700" marR="8255">
              <a:lnSpc>
                <a:spcPct val="1441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>
                <a:latin typeface="Times New Roman"/>
                <a:cs typeface="Times New Roman"/>
              </a:rPr>
              <a:t> 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>
                <a:latin typeface="Times New Roman"/>
                <a:cs typeface="Times New Roman"/>
              </a:rPr>
              <a:t> 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supermarket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done. These aspects </a:t>
            </a:r>
            <a:r>
              <a:rPr dirty="0" sz="1200">
                <a:latin typeface="Times New Roman"/>
                <a:cs typeface="Times New Roman"/>
              </a:rPr>
              <a:t>involve </a:t>
            </a:r>
            <a:r>
              <a:rPr dirty="0" sz="1200" spc="-5">
                <a:latin typeface="Times New Roman"/>
                <a:cs typeface="Times New Roman"/>
              </a:rPr>
              <a:t>managing information </a:t>
            </a:r>
            <a:r>
              <a:rPr dirty="0" sz="1200">
                <a:latin typeface="Times New Roman"/>
                <a:cs typeface="Times New Roman"/>
              </a:rPr>
              <a:t>about </a:t>
            </a:r>
            <a:r>
              <a:rPr dirty="0" sz="1200" spc="-5">
                <a:latin typeface="Times New Roman"/>
                <a:cs typeface="Times New Roman"/>
              </a:rPr>
              <a:t>the various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products, staff, managers, customers, </a:t>
            </a:r>
            <a:r>
              <a:rPr dirty="0" sz="1200" spc="-10">
                <a:latin typeface="Times New Roman"/>
                <a:cs typeface="Times New Roman"/>
              </a:rPr>
              <a:t>billing </a:t>
            </a:r>
            <a:r>
              <a:rPr dirty="0" sz="1200" spc="-5">
                <a:latin typeface="Times New Roman"/>
                <a:cs typeface="Times New Roman"/>
              </a:rPr>
              <a:t>etc.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system provides an efficient way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managing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supermarket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customer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purchase 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items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purchased.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This project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sales </a:t>
            </a:r>
            <a:r>
              <a:rPr dirty="0" sz="1200" spc="-5">
                <a:latin typeface="Times New Roman"/>
                <a:cs typeface="Times New Roman"/>
              </a:rPr>
              <a:t>transaction and </a:t>
            </a:r>
            <a:r>
              <a:rPr dirty="0" sz="1200">
                <a:latin typeface="Times New Roman"/>
                <a:cs typeface="Times New Roman"/>
              </a:rPr>
              <a:t>billing of </a:t>
            </a:r>
            <a:r>
              <a:rPr dirty="0" sz="1200" spc="-10">
                <a:latin typeface="Times New Roman"/>
                <a:cs typeface="Times New Roman"/>
              </a:rPr>
              <a:t>items </a:t>
            </a: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grocery </a:t>
            </a:r>
            <a:r>
              <a:rPr dirty="0" sz="1200">
                <a:latin typeface="Times New Roman"/>
                <a:cs typeface="Times New Roman"/>
              </a:rPr>
              <a:t>shop. </a:t>
            </a:r>
            <a:r>
              <a:rPr dirty="0" sz="1200" spc="-5">
                <a:latin typeface="Times New Roman"/>
                <a:cs typeface="Times New Roman"/>
              </a:rPr>
              <a:t>The first </a:t>
            </a:r>
            <a:r>
              <a:rPr dirty="0" sz="1200" spc="-10">
                <a:latin typeface="Times New Roman"/>
                <a:cs typeface="Times New Roman"/>
              </a:rPr>
              <a:t>activity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adding the </a:t>
            </a:r>
            <a:r>
              <a:rPr dirty="0" sz="1200" spc="-10">
                <a:latin typeface="Times New Roman"/>
                <a:cs typeface="Times New Roman"/>
              </a:rPr>
              <a:t>items </a:t>
            </a:r>
            <a:r>
              <a:rPr dirty="0" sz="1200" spc="-5">
                <a:latin typeface="Times New Roman"/>
                <a:cs typeface="Times New Roman"/>
              </a:rPr>
              <a:t>to the system along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the rate which are present in the grocery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the name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items which the grocery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agree </a:t>
            </a:r>
            <a:r>
              <a:rPr dirty="0" sz="1200" spc="-5">
                <a:latin typeface="Times New Roman"/>
                <a:cs typeface="Times New Roman"/>
              </a:rPr>
              <a:t>to sell. This authority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given only to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admin </a:t>
            </a:r>
            <a:r>
              <a:rPr dirty="0" sz="1200" spc="-5">
                <a:latin typeface="Times New Roman"/>
                <a:cs typeface="Times New Roman"/>
              </a:rPr>
              <a:t>(administrator).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modifications to </a:t>
            </a:r>
            <a:r>
              <a:rPr dirty="0" sz="1200">
                <a:latin typeface="Times New Roman"/>
                <a:cs typeface="Times New Roman"/>
              </a:rPr>
              <a:t>be done </a:t>
            </a:r>
            <a:r>
              <a:rPr dirty="0" sz="1200" spc="-5">
                <a:latin typeface="Times New Roman"/>
                <a:cs typeface="Times New Roman"/>
              </a:rPr>
              <a:t>in the item </a:t>
            </a:r>
            <a:r>
              <a:rPr dirty="0" sz="1200">
                <a:latin typeface="Times New Roman"/>
                <a:cs typeface="Times New Roman"/>
              </a:rPr>
              <a:t>name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rate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done </a:t>
            </a:r>
            <a:r>
              <a:rPr dirty="0" sz="1200" spc="-5">
                <a:latin typeface="Times New Roman"/>
                <a:cs typeface="Times New Roman"/>
              </a:rPr>
              <a:t>only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admin.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also has the </a:t>
            </a:r>
            <a:r>
              <a:rPr dirty="0" sz="1200">
                <a:latin typeface="Times New Roman"/>
                <a:cs typeface="Times New Roman"/>
              </a:rPr>
              <a:t>right </a:t>
            </a:r>
            <a:r>
              <a:rPr dirty="0" sz="1200" spc="-5">
                <a:latin typeface="Times New Roman"/>
                <a:cs typeface="Times New Roman"/>
              </a:rPr>
              <a:t>to delete any item.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the customer </a:t>
            </a:r>
            <a:r>
              <a:rPr dirty="0" sz="1200">
                <a:latin typeface="Times New Roman"/>
                <a:cs typeface="Times New Roman"/>
              </a:rPr>
              <a:t>buys </a:t>
            </a:r>
            <a:r>
              <a:rPr dirty="0" sz="1200" spc="-5">
                <a:latin typeface="Times New Roman"/>
                <a:cs typeface="Times New Roman"/>
              </a:rPr>
              <a:t>the products and comes to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billing counter, the user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supposed to </a:t>
            </a:r>
            <a:r>
              <a:rPr dirty="0" sz="1200" spc="-10">
                <a:latin typeface="Times New Roman"/>
                <a:cs typeface="Times New Roman"/>
              </a:rPr>
              <a:t>enter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item </a:t>
            </a:r>
            <a:r>
              <a:rPr dirty="0" sz="1200">
                <a:latin typeface="Times New Roman"/>
                <a:cs typeface="Times New Roman"/>
              </a:rPr>
              <a:t>name he </a:t>
            </a:r>
            <a:r>
              <a:rPr dirty="0" sz="1200" spc="-5">
                <a:latin typeface="Times New Roman"/>
                <a:cs typeface="Times New Roman"/>
              </a:rPr>
              <a:t>purchased and the quantity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purchased.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huge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-5">
                <a:latin typeface="Times New Roman"/>
                <a:cs typeface="Times New Roman"/>
              </a:rPr>
              <a:t> 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</a:t>
            </a:r>
            <a:r>
              <a:rPr dirty="0" sz="1200">
                <a:latin typeface="Times New Roman"/>
                <a:cs typeface="Times New Roman"/>
              </a:rPr>
              <a:t> software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manages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sales</a:t>
            </a:r>
            <a:r>
              <a:rPr dirty="0" sz="1200" spc="-5">
                <a:latin typeface="Times New Roman"/>
                <a:cs typeface="Times New Roman"/>
              </a:rPr>
              <a:t> activity</a:t>
            </a:r>
            <a:r>
              <a:rPr dirty="0" sz="1200">
                <a:latin typeface="Times New Roman"/>
                <a:cs typeface="Times New Roman"/>
              </a:rPr>
              <a:t> done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>
                <a:latin typeface="Times New Roman"/>
                <a:cs typeface="Times New Roman"/>
              </a:rPr>
              <a:t> shop,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maintaining the stock details, maintaining </a:t>
            </a:r>
            <a:r>
              <a:rPr dirty="0" sz="1200">
                <a:latin typeface="Times New Roman"/>
                <a:cs typeface="Times New Roman"/>
              </a:rPr>
              <a:t>the records of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sales </a:t>
            </a:r>
            <a:r>
              <a:rPr dirty="0" sz="1200" spc="5">
                <a:latin typeface="Times New Roman"/>
                <a:cs typeface="Times New Roman"/>
              </a:rPr>
              <a:t>done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particular month/year.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users will consume less time in calculation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1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sales </a:t>
            </a:r>
            <a:r>
              <a:rPr dirty="0" sz="1200" spc="-5">
                <a:latin typeface="Times New Roman"/>
                <a:cs typeface="Times New Roman"/>
              </a:rPr>
              <a:t>activity </a:t>
            </a:r>
            <a:r>
              <a:rPr dirty="0" sz="1200">
                <a:latin typeface="Times New Roman"/>
                <a:cs typeface="Times New Roman"/>
              </a:rPr>
              <a:t>will be </a:t>
            </a:r>
            <a:r>
              <a:rPr dirty="0" sz="1200" spc="-5">
                <a:latin typeface="Times New Roman"/>
                <a:cs typeface="Times New Roman"/>
              </a:rPr>
              <a:t>completed within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fraction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seconds whereas manual system </a:t>
            </a:r>
            <a:r>
              <a:rPr dirty="0" sz="1200">
                <a:latin typeface="Times New Roman"/>
                <a:cs typeface="Times New Roman"/>
              </a:rPr>
              <a:t>will make </a:t>
            </a:r>
            <a:r>
              <a:rPr dirty="0" sz="1200" spc="-5">
                <a:latin typeface="Times New Roman"/>
                <a:cs typeface="Times New Roman"/>
              </a:rPr>
              <a:t>the user to </a:t>
            </a:r>
            <a:r>
              <a:rPr dirty="0" sz="1200">
                <a:latin typeface="Times New Roman"/>
                <a:cs typeface="Times New Roman"/>
              </a:rPr>
              <a:t>write </a:t>
            </a:r>
            <a:r>
              <a:rPr dirty="0" sz="1200" spc="5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down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long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procedure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time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monitoring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>
                <a:latin typeface="Times New Roman"/>
                <a:cs typeface="Times New Roman"/>
              </a:rPr>
              <a:t> shop. The</a:t>
            </a:r>
            <a:r>
              <a:rPr dirty="0" sz="1200" spc="-5">
                <a:latin typeface="Times New Roman"/>
                <a:cs typeface="Times New Roman"/>
              </a:rPr>
              <a:t> project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friendly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43800"/>
              </a:lnSpc>
            </a:pPr>
            <a:r>
              <a:rPr dirty="0" sz="1200" spc="-5">
                <a:latin typeface="Times New Roman"/>
                <a:cs typeface="Times New Roman"/>
              </a:rPr>
              <a:t>The system </a:t>
            </a:r>
            <a:r>
              <a:rPr dirty="0" sz="1200">
                <a:latin typeface="Times New Roman"/>
                <a:cs typeface="Times New Roman"/>
              </a:rPr>
              <a:t>will display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 spc="-5">
                <a:latin typeface="Times New Roman"/>
                <a:cs typeface="Times New Roman"/>
              </a:rPr>
              <a:t>the items </a:t>
            </a:r>
            <a:r>
              <a:rPr dirty="0" sz="1200">
                <a:latin typeface="Times New Roman"/>
                <a:cs typeface="Times New Roman"/>
              </a:rPr>
              <a:t>whose name </a:t>
            </a:r>
            <a:r>
              <a:rPr dirty="0" sz="1200" spc="-5">
                <a:latin typeface="Times New Roman"/>
                <a:cs typeface="Times New Roman"/>
              </a:rPr>
              <a:t>starts with the letter selected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the user.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select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out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those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displayed.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Finally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bill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saved in the database.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periodic records </a:t>
            </a:r>
            <a:r>
              <a:rPr dirty="0" sz="1200">
                <a:latin typeface="Times New Roman"/>
                <a:cs typeface="Times New Roman"/>
              </a:rPr>
              <a:t>can be </a:t>
            </a:r>
            <a:r>
              <a:rPr dirty="0" sz="1200" spc="-5">
                <a:latin typeface="Times New Roman"/>
                <a:cs typeface="Times New Roman"/>
              </a:rPr>
              <a:t>viewed at any time.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stock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available,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grocery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orders and </a:t>
            </a:r>
            <a:r>
              <a:rPr dirty="0" sz="1200">
                <a:latin typeface="Times New Roman"/>
                <a:cs typeface="Times New Roman"/>
              </a:rPr>
              <a:t>buys from a </a:t>
            </a:r>
            <a:r>
              <a:rPr dirty="0" sz="1200" spc="-5">
                <a:latin typeface="Times New Roman"/>
                <a:cs typeface="Times New Roman"/>
              </a:rPr>
              <a:t>prescribed vendor. The amount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1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paid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deducting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total </a:t>
            </a:r>
            <a:r>
              <a:rPr dirty="0" sz="1200">
                <a:latin typeface="Times New Roman"/>
                <a:cs typeface="Times New Roman"/>
              </a:rPr>
              <a:t>amount </a:t>
            </a:r>
            <a:r>
              <a:rPr dirty="0" sz="1200" spc="-5">
                <a:latin typeface="Times New Roman"/>
                <a:cs typeface="Times New Roman"/>
              </a:rPr>
              <a:t>acquired 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sales </a:t>
            </a:r>
            <a:r>
              <a:rPr dirty="0" sz="1200" spc="-5">
                <a:latin typeface="Times New Roman"/>
                <a:cs typeface="Times New Roman"/>
              </a:rPr>
              <a:t>activity. </a:t>
            </a:r>
            <a:r>
              <a:rPr dirty="0" sz="1200" spc="5">
                <a:latin typeface="Times New Roman"/>
                <a:cs typeface="Times New Roman"/>
              </a:rPr>
              <a:t>Admin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a unique username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password 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each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employee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login.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6467" y="9718357"/>
            <a:ext cx="230187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latin typeface="Times New Roman"/>
                <a:cs typeface="Times New Roman"/>
              </a:rPr>
              <a:t>1.1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Background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Of</a:t>
            </a:r>
            <a:r>
              <a:rPr dirty="0" sz="1400" spc="-5" b="1">
                <a:latin typeface="Times New Roman"/>
                <a:cs typeface="Times New Roman"/>
              </a:rPr>
              <a:t> The Study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1015111"/>
            <a:ext cx="6124575" cy="6329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0029">
              <a:lnSpc>
                <a:spcPct val="144200"/>
              </a:lnSpc>
              <a:spcBef>
                <a:spcPts val="95"/>
              </a:spcBef>
            </a:pP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active </a:t>
            </a:r>
            <a:r>
              <a:rPr dirty="0" sz="1200">
                <a:latin typeface="Times New Roman"/>
                <a:cs typeface="Times New Roman"/>
              </a:rPr>
              <a:t>for 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long</a:t>
            </a:r>
            <a:r>
              <a:rPr dirty="0" sz="1200" spc="5">
                <a:latin typeface="Times New Roman"/>
                <a:cs typeface="Times New Roman"/>
              </a:rPr>
              <a:t> time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now,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cumulative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occurring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online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now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have impacted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entire globe faster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 marketing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revolution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history.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43600"/>
              </a:lnSpc>
              <a:spcBef>
                <a:spcPts val="509"/>
              </a:spcBef>
            </a:pPr>
            <a:r>
              <a:rPr dirty="0" sz="1200" spc="-5">
                <a:latin typeface="Times New Roman"/>
                <a:cs typeface="Times New Roman"/>
              </a:rPr>
              <a:t>Over the past decade </a:t>
            </a:r>
            <a:r>
              <a:rPr dirty="0" sz="1200">
                <a:latin typeface="Times New Roman"/>
                <a:cs typeface="Times New Roman"/>
              </a:rPr>
              <a:t>or so, </a:t>
            </a:r>
            <a:r>
              <a:rPr dirty="0" sz="1200" spc="-5">
                <a:latin typeface="Times New Roman"/>
                <a:cs typeface="Times New Roman"/>
              </a:rPr>
              <a:t>supermarkets and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grocery retailers have continued to </a:t>
            </a:r>
            <a:r>
              <a:rPr dirty="0" sz="1200">
                <a:latin typeface="Times New Roman"/>
                <a:cs typeface="Times New Roman"/>
              </a:rPr>
              <a:t>invest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significantly into broadening their Internet </a:t>
            </a:r>
            <a:r>
              <a:rPr dirty="0" sz="1200">
                <a:latin typeface="Times New Roman"/>
                <a:cs typeface="Times New Roman"/>
              </a:rPr>
              <a:t>presence </a:t>
            </a:r>
            <a:r>
              <a:rPr dirty="0" sz="1200" spc="-5">
                <a:latin typeface="Times New Roman"/>
                <a:cs typeface="Times New Roman"/>
              </a:rPr>
              <a:t>and expanding the </a:t>
            </a:r>
            <a:r>
              <a:rPr dirty="0" sz="1200">
                <a:latin typeface="Times New Roman"/>
                <a:cs typeface="Times New Roman"/>
              </a:rPr>
              <a:t>number of </a:t>
            </a:r>
            <a:r>
              <a:rPr dirty="0" sz="1200" spc="-5">
                <a:latin typeface="Times New Roman"/>
                <a:cs typeface="Times New Roman"/>
              </a:rPr>
              <a:t>channels through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goods </a:t>
            </a:r>
            <a:r>
              <a:rPr dirty="0" sz="1200" spc="-5">
                <a:latin typeface="Times New Roman"/>
                <a:cs typeface="Times New Roman"/>
              </a:rPr>
              <a:t>are sold. Key Note estimates that sales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groceries transacted </a:t>
            </a:r>
            <a:r>
              <a:rPr dirty="0" sz="1200" spc="5">
                <a:latin typeface="Times New Roman"/>
                <a:cs typeface="Times New Roman"/>
              </a:rPr>
              <a:t>via </a:t>
            </a:r>
            <a:r>
              <a:rPr dirty="0" sz="1200" spc="-5">
                <a:latin typeface="Times New Roman"/>
                <a:cs typeface="Times New Roman"/>
              </a:rPr>
              <a:t>online channels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observed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double-digit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growth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2007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2011,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increasing</a:t>
            </a:r>
            <a:r>
              <a:rPr dirty="0" sz="1200">
                <a:latin typeface="Times New Roman"/>
                <a:cs typeface="Times New Roman"/>
              </a:rPr>
              <a:t> by 127% overall.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505"/>
              </a:spcBef>
            </a:pPr>
            <a:r>
              <a:rPr dirty="0" sz="1200">
                <a:latin typeface="Times New Roman"/>
                <a:cs typeface="Times New Roman"/>
              </a:rPr>
              <a:t>One of </a:t>
            </a:r>
            <a:r>
              <a:rPr dirty="0" sz="1200" spc="-5">
                <a:latin typeface="Times New Roman"/>
                <a:cs typeface="Times New Roman"/>
              </a:rPr>
              <a:t>the major </a:t>
            </a:r>
            <a:r>
              <a:rPr dirty="0" sz="1200">
                <a:latin typeface="Times New Roman"/>
                <a:cs typeface="Times New Roman"/>
              </a:rPr>
              <a:t>trends </a:t>
            </a:r>
            <a:r>
              <a:rPr dirty="0" sz="1200" spc="-5">
                <a:latin typeface="Times New Roman"/>
                <a:cs typeface="Times New Roman"/>
              </a:rPr>
              <a:t>to have driven growth within the Internet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-5">
                <a:latin typeface="Times New Roman"/>
                <a:cs typeface="Times New Roman"/>
              </a:rPr>
              <a:t>market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m-commerce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sales </a:t>
            </a:r>
            <a:r>
              <a:rPr dirty="0" sz="1200">
                <a:latin typeface="Times New Roman"/>
                <a:cs typeface="Times New Roman"/>
              </a:rPr>
              <a:t>made via </a:t>
            </a:r>
            <a:r>
              <a:rPr dirty="0" sz="1200" spc="-5">
                <a:latin typeface="Times New Roman"/>
                <a:cs typeface="Times New Roman"/>
              </a:rPr>
              <a:t>mobile channels, </a:t>
            </a:r>
            <a:r>
              <a:rPr dirty="0" sz="1200">
                <a:latin typeface="Times New Roman"/>
                <a:cs typeface="Times New Roman"/>
              </a:rPr>
              <a:t>i.e. </a:t>
            </a:r>
            <a:r>
              <a:rPr dirty="0" sz="1200" spc="-5">
                <a:latin typeface="Times New Roman"/>
                <a:cs typeface="Times New Roman"/>
              </a:rPr>
              <a:t>smart phones and tablet computers. The increasing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popularity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smart phones and tablets </a:t>
            </a:r>
            <a:r>
              <a:rPr dirty="0" sz="1200">
                <a:latin typeface="Times New Roman"/>
                <a:cs typeface="Times New Roman"/>
              </a:rPr>
              <a:t>among consumers </a:t>
            </a:r>
            <a:r>
              <a:rPr dirty="0" sz="1200" spc="-5">
                <a:latin typeface="Times New Roman"/>
                <a:cs typeface="Times New Roman"/>
              </a:rPr>
              <a:t>has resulted in </a:t>
            </a:r>
            <a:r>
              <a:rPr dirty="0" sz="1200">
                <a:latin typeface="Times New Roman"/>
                <a:cs typeface="Times New Roman"/>
              </a:rPr>
              <a:t>a whole host of </a:t>
            </a:r>
            <a:r>
              <a:rPr dirty="0" sz="1200" spc="-5">
                <a:latin typeface="Times New Roman"/>
                <a:cs typeface="Times New Roman"/>
              </a:rPr>
              <a:t>retailers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investing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significant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sums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into</a:t>
            </a:r>
            <a:r>
              <a:rPr dirty="0" sz="1200">
                <a:latin typeface="Times New Roman"/>
                <a:cs typeface="Times New Roman"/>
              </a:rPr>
              <a:t> mobile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sales</a:t>
            </a:r>
            <a:r>
              <a:rPr dirty="0" sz="1200" spc="-5">
                <a:latin typeface="Times New Roman"/>
                <a:cs typeface="Times New Roman"/>
              </a:rPr>
              <a:t> platforms,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well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downloadable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(apps'),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interactive </a:t>
            </a:r>
            <a:r>
              <a:rPr dirty="0" sz="1200" spc="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personalized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shopping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3700"/>
              </a:lnSpc>
              <a:spcBef>
                <a:spcPts val="505"/>
              </a:spcBef>
            </a:pPr>
            <a:r>
              <a:rPr dirty="0" sz="1200" spc="-5">
                <a:latin typeface="Times New Roman"/>
                <a:cs typeface="Times New Roman"/>
              </a:rPr>
              <a:t>Despite the growth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online grocers in recent </a:t>
            </a:r>
            <a:r>
              <a:rPr dirty="0" sz="1200">
                <a:latin typeface="Times New Roman"/>
                <a:cs typeface="Times New Roman"/>
              </a:rPr>
              <a:t>years, </a:t>
            </a:r>
            <a:r>
              <a:rPr dirty="0" sz="1200" spc="-5">
                <a:latin typeface="Times New Roman"/>
                <a:cs typeface="Times New Roman"/>
              </a:rPr>
              <a:t>online spending still accounts </a:t>
            </a:r>
            <a:r>
              <a:rPr dirty="0" sz="1200">
                <a:latin typeface="Times New Roman"/>
                <a:cs typeface="Times New Roman"/>
              </a:rPr>
              <a:t>for a </a:t>
            </a:r>
            <a:r>
              <a:rPr dirty="0" sz="1200" spc="-5">
                <a:latin typeface="Times New Roman"/>
                <a:cs typeface="Times New Roman"/>
              </a:rPr>
              <a:t>relatively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small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proportion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Internet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market,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just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3.9%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total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grocery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sales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estimated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 have been transacted </a:t>
            </a:r>
            <a:r>
              <a:rPr dirty="0" sz="1200" spc="5">
                <a:latin typeface="Times New Roman"/>
                <a:cs typeface="Times New Roman"/>
              </a:rPr>
              <a:t>via </a:t>
            </a:r>
            <a:r>
              <a:rPr dirty="0" sz="1200" spc="-5">
                <a:latin typeface="Times New Roman"/>
                <a:cs typeface="Times New Roman"/>
              </a:rPr>
              <a:t>e-commerce and </a:t>
            </a:r>
            <a:r>
              <a:rPr dirty="0" sz="1200">
                <a:latin typeface="Times New Roman"/>
                <a:cs typeface="Times New Roman"/>
              </a:rPr>
              <a:t>m-commerce </a:t>
            </a:r>
            <a:r>
              <a:rPr dirty="0" sz="1200" spc="-5">
                <a:latin typeface="Times New Roman"/>
                <a:cs typeface="Times New Roman"/>
              </a:rPr>
              <a:t>channels. However, the share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total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grocery market represented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online grocers has continued to increase </a:t>
            </a:r>
            <a:r>
              <a:rPr dirty="0" sz="1200">
                <a:latin typeface="Times New Roman"/>
                <a:cs typeface="Times New Roman"/>
              </a:rPr>
              <a:t>year-on-year since </a:t>
            </a:r>
            <a:r>
              <a:rPr dirty="0" sz="1200" spc="5">
                <a:latin typeface="Times New Roman"/>
                <a:cs typeface="Times New Roman"/>
              </a:rPr>
              <a:t>at </a:t>
            </a:r>
            <a:r>
              <a:rPr dirty="0" sz="1200">
                <a:latin typeface="Times New Roman"/>
                <a:cs typeface="Times New Roman"/>
              </a:rPr>
              <a:t>least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2007,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stood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just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2.1%.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800"/>
              </a:lnSpc>
              <a:spcBef>
                <a:spcPts val="509"/>
              </a:spcBef>
            </a:pPr>
            <a:r>
              <a:rPr dirty="0" sz="1200" spc="-5">
                <a:latin typeface="Times New Roman"/>
                <a:cs typeface="Times New Roman"/>
              </a:rPr>
              <a:t>Key Note expects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Internet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-5">
                <a:latin typeface="Times New Roman"/>
                <a:cs typeface="Times New Roman"/>
              </a:rPr>
              <a:t>market to continue to </a:t>
            </a:r>
            <a:r>
              <a:rPr dirty="0" sz="1200">
                <a:latin typeface="Times New Roman"/>
                <a:cs typeface="Times New Roman"/>
              </a:rPr>
              <a:t>go from </a:t>
            </a:r>
            <a:r>
              <a:rPr dirty="0" sz="1200" spc="-5">
                <a:latin typeface="Times New Roman"/>
                <a:cs typeface="Times New Roman"/>
              </a:rPr>
              <a:t>strength to strength over 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forthcoming years and has forecast </a:t>
            </a:r>
            <a:r>
              <a:rPr dirty="0" sz="1200">
                <a:latin typeface="Times New Roman"/>
                <a:cs typeface="Times New Roman"/>
              </a:rPr>
              <a:t>year-on-year double-digit </a:t>
            </a:r>
            <a:r>
              <a:rPr dirty="0" sz="1200" spc="-5">
                <a:latin typeface="Times New Roman"/>
                <a:cs typeface="Times New Roman"/>
              </a:rPr>
              <a:t>growth </a:t>
            </a:r>
            <a:r>
              <a:rPr dirty="0" sz="1200">
                <a:latin typeface="Times New Roman"/>
                <a:cs typeface="Times New Roman"/>
              </a:rPr>
              <a:t>for 2012 </a:t>
            </a:r>
            <a:r>
              <a:rPr dirty="0" sz="1200" spc="-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2016.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rising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uptake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Internet-connected mobile devices, such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smart phones and </a:t>
            </a:r>
            <a:r>
              <a:rPr dirty="0" sz="1200" spc="-10">
                <a:latin typeface="Times New Roman"/>
                <a:cs typeface="Times New Roman"/>
              </a:rPr>
              <a:t>tablets, </a:t>
            </a:r>
            <a:r>
              <a:rPr dirty="0" sz="1200" spc="-5">
                <a:latin typeface="Times New Roman"/>
                <a:cs typeface="Times New Roman"/>
              </a:rPr>
              <a:t>should </a:t>
            </a:r>
            <a:r>
              <a:rPr dirty="0" sz="1200">
                <a:latin typeface="Times New Roman"/>
                <a:cs typeface="Times New Roman"/>
              </a:rPr>
              <a:t>boost </a:t>
            </a:r>
            <a:r>
              <a:rPr dirty="0" sz="1200" spc="-10">
                <a:latin typeface="Times New Roman"/>
                <a:cs typeface="Times New Roman"/>
              </a:rPr>
              <a:t>sales </a:t>
            </a:r>
            <a:r>
              <a:rPr dirty="0" sz="1200" spc="-5">
                <a:latin typeface="Times New Roman"/>
                <a:cs typeface="Times New Roman"/>
              </a:rPr>
              <a:t> transacted </a:t>
            </a:r>
            <a:r>
              <a:rPr dirty="0" sz="1200" spc="5">
                <a:latin typeface="Times New Roman"/>
                <a:cs typeface="Times New Roman"/>
              </a:rPr>
              <a:t>via </a:t>
            </a:r>
            <a:r>
              <a:rPr dirty="0" sz="1200">
                <a:latin typeface="Times New Roman"/>
                <a:cs typeface="Times New Roman"/>
              </a:rPr>
              <a:t>m-commerce </a:t>
            </a:r>
            <a:r>
              <a:rPr dirty="0" sz="1200" spc="-5">
                <a:latin typeface="Times New Roman"/>
                <a:cs typeface="Times New Roman"/>
              </a:rPr>
              <a:t>channels, </a:t>
            </a:r>
            <a:r>
              <a:rPr dirty="0" sz="1200">
                <a:latin typeface="Times New Roman"/>
                <a:cs typeface="Times New Roman"/>
              </a:rPr>
              <a:t>while continued </a:t>
            </a:r>
            <a:r>
              <a:rPr dirty="0" sz="1200" spc="-5">
                <a:latin typeface="Times New Roman"/>
                <a:cs typeface="Times New Roman"/>
              </a:rPr>
              <a:t>Government investment in the </a:t>
            </a:r>
            <a:r>
              <a:rPr dirty="0" sz="1200">
                <a:latin typeface="Times New Roman"/>
                <a:cs typeface="Times New Roman"/>
              </a:rPr>
              <a:t>rollout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superfast broadband, alongside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introduction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UK's first </a:t>
            </a:r>
            <a:r>
              <a:rPr dirty="0" sz="1200" spc="5">
                <a:latin typeface="Times New Roman"/>
                <a:cs typeface="Times New Roman"/>
              </a:rPr>
              <a:t>4G </a:t>
            </a:r>
            <a:r>
              <a:rPr dirty="0" sz="1200" spc="-5">
                <a:latin typeface="Times New Roman"/>
                <a:cs typeface="Times New Roman"/>
              </a:rPr>
              <a:t>mobile </a:t>
            </a:r>
            <a:r>
              <a:rPr dirty="0" sz="1200">
                <a:latin typeface="Times New Roman"/>
                <a:cs typeface="Times New Roman"/>
              </a:rPr>
              <a:t>network, will also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>
                <a:latin typeface="Times New Roman"/>
                <a:cs typeface="Times New Roman"/>
              </a:rPr>
              <a:t> boost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e-commerce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throughout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country.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7867" y="527431"/>
            <a:ext cx="21939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25843" y="52743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7867" y="873506"/>
            <a:ext cx="6054725" cy="8942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691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Times New Roman"/>
                <a:cs typeface="Times New Roman"/>
              </a:rPr>
              <a:t>2.</a:t>
            </a:r>
            <a:r>
              <a:rPr dirty="0" sz="1600" spc="185" b="1"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LITERATURE</a:t>
            </a:r>
            <a:r>
              <a:rPr dirty="0" u="heavy" sz="16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1600" spc="-5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SURVEY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  <a:spcBef>
                <a:spcPts val="850"/>
              </a:spcBef>
            </a:pPr>
            <a:r>
              <a:rPr dirty="0" sz="1200" spc="-5">
                <a:latin typeface="Times New Roman"/>
                <a:cs typeface="Times New Roman"/>
              </a:rPr>
              <a:t>A supermarket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large form of </a:t>
            </a:r>
            <a:r>
              <a:rPr dirty="0" sz="1200" spc="-5">
                <a:latin typeface="Times New Roman"/>
                <a:cs typeface="Times New Roman"/>
              </a:rPr>
              <a:t>the traditional </a:t>
            </a:r>
            <a:r>
              <a:rPr dirty="0" sz="1200">
                <a:latin typeface="Times New Roman"/>
                <a:cs typeface="Times New Roman"/>
                <a:hlinkClick r:id="rId2"/>
              </a:rPr>
              <a:t>grocery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store, </a:t>
            </a:r>
            <a:r>
              <a:rPr dirty="0" sz="1200" spc="5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self-service </a:t>
            </a:r>
            <a:r>
              <a:rPr dirty="0" sz="1200">
                <a:latin typeface="Times New Roman"/>
                <a:cs typeface="Times New Roman"/>
                <a:hlinkClick r:id="rId4"/>
              </a:rPr>
              <a:t>shop </a:t>
            </a:r>
            <a:r>
              <a:rPr dirty="0" sz="1200" spc="-5">
                <a:latin typeface="Times New Roman"/>
                <a:cs typeface="Times New Roman"/>
              </a:rPr>
              <a:t>offering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 </a:t>
            </a:r>
            <a:r>
              <a:rPr dirty="0" sz="1200" spc="-10">
                <a:latin typeface="Times New Roman"/>
                <a:cs typeface="Times New Roman"/>
              </a:rPr>
              <a:t>variety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  <a:hlinkClick r:id="rId5"/>
              </a:rPr>
              <a:t>food </a:t>
            </a:r>
            <a:r>
              <a:rPr dirty="0" sz="1200" spc="-5">
                <a:latin typeface="Times New Roman"/>
                <a:cs typeface="Times New Roman"/>
              </a:rPr>
              <a:t>and household products, organized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aisles.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larger in </a:t>
            </a:r>
            <a:r>
              <a:rPr dirty="0" sz="1200">
                <a:latin typeface="Times New Roman"/>
                <a:cs typeface="Times New Roman"/>
              </a:rPr>
              <a:t>size </a:t>
            </a:r>
            <a:r>
              <a:rPr dirty="0" sz="1200" spc="-5">
                <a:latin typeface="Times New Roman"/>
                <a:cs typeface="Times New Roman"/>
              </a:rPr>
              <a:t>and has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wider selection than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traditional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-5">
                <a:latin typeface="Times New Roman"/>
                <a:cs typeface="Times New Roman"/>
              </a:rPr>
              <a:t>store,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10">
                <a:latin typeface="Times New Roman"/>
                <a:cs typeface="Times New Roman"/>
              </a:rPr>
              <a:t>is smaller </a:t>
            </a:r>
            <a:r>
              <a:rPr dirty="0" sz="1200" spc="-5">
                <a:latin typeface="Times New Roman"/>
                <a:cs typeface="Times New Roman"/>
              </a:rPr>
              <a:t>and more limited 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merchandise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  <a:hlinkClick r:id="rId6"/>
              </a:rPr>
              <a:t>hypermarket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big-box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market.</a:t>
            </a:r>
            <a:endParaRPr sz="1200">
              <a:latin typeface="Times New Roman"/>
              <a:cs typeface="Times New Roman"/>
            </a:endParaRPr>
          </a:p>
          <a:p>
            <a:pPr algn="just" marL="82550" marR="5080">
              <a:lnSpc>
                <a:spcPct val="143300"/>
              </a:lnSpc>
              <a:spcBef>
                <a:spcPts val="610"/>
              </a:spcBef>
            </a:pPr>
            <a:r>
              <a:rPr dirty="0" sz="1200" spc="-5">
                <a:latin typeface="Times New Roman"/>
                <a:cs typeface="Times New Roman"/>
              </a:rPr>
              <a:t>The concept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inexpensive </a:t>
            </a:r>
            <a:r>
              <a:rPr dirty="0" sz="1200">
                <a:latin typeface="Times New Roman"/>
                <a:cs typeface="Times New Roman"/>
              </a:rPr>
              <a:t>food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 relying</a:t>
            </a:r>
            <a:r>
              <a:rPr dirty="0" sz="1200">
                <a:latin typeface="Times New Roman"/>
                <a:cs typeface="Times New Roman"/>
              </a:rPr>
              <a:t> on </a:t>
            </a:r>
            <a:r>
              <a:rPr dirty="0" sz="1200" spc="-5">
                <a:latin typeface="Times New Roman"/>
                <a:cs typeface="Times New Roman"/>
              </a:rPr>
              <a:t>large economies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scale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developed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Vincent </a:t>
            </a:r>
            <a:r>
              <a:rPr dirty="0" sz="1200">
                <a:latin typeface="Times New Roman"/>
                <a:cs typeface="Times New Roman"/>
                <a:hlinkClick r:id="rId7"/>
              </a:rPr>
              <a:t>Astor.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founded the Astor Market in </a:t>
            </a:r>
            <a:r>
              <a:rPr dirty="0" sz="1200">
                <a:latin typeface="Times New Roman"/>
                <a:cs typeface="Times New Roman"/>
              </a:rPr>
              <a:t>1915, </a:t>
            </a:r>
            <a:r>
              <a:rPr dirty="0" sz="1200" spc="-5">
                <a:latin typeface="Times New Roman"/>
                <a:cs typeface="Times New Roman"/>
              </a:rPr>
              <a:t>investing </a:t>
            </a:r>
            <a:r>
              <a:rPr dirty="0" sz="1200">
                <a:latin typeface="Times New Roman"/>
                <a:cs typeface="Times New Roman"/>
              </a:rPr>
              <a:t>$750,000 of his </a:t>
            </a:r>
            <a:r>
              <a:rPr dirty="0" sz="1200" spc="-5">
                <a:latin typeface="Times New Roman"/>
                <a:cs typeface="Times New Roman"/>
              </a:rPr>
              <a:t>fortune into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165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125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corner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famous</a:t>
            </a:r>
            <a:endParaRPr sz="1200">
              <a:latin typeface="Times New Roman"/>
              <a:cs typeface="Times New Roman"/>
            </a:endParaRPr>
          </a:p>
          <a:p>
            <a:pPr algn="just" marL="82550" marR="3860800">
              <a:lnSpc>
                <a:spcPts val="2080"/>
              </a:lnSpc>
              <a:spcBef>
                <a:spcPts val="170"/>
              </a:spcBef>
            </a:pPr>
            <a:r>
              <a:rPr dirty="0" sz="1200">
                <a:latin typeface="Times New Roman"/>
                <a:cs typeface="Times New Roman"/>
              </a:rPr>
              <a:t>95 </a:t>
            </a:r>
            <a:r>
              <a:rPr dirty="0" sz="1200" spc="-5">
                <a:latin typeface="Times New Roman"/>
                <a:cs typeface="Times New Roman"/>
                <a:hlinkClick r:id="rId8"/>
              </a:rPr>
              <a:t>Manhattan</a:t>
            </a:r>
            <a:r>
              <a:rPr dirty="0" sz="1200" spc="-5">
                <a:latin typeface="Times New Roman"/>
                <a:cs typeface="Times New Roman"/>
              </a:rPr>
              <a:t> avenue, creating in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effect,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air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mini-mall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endParaRPr sz="1200">
              <a:latin typeface="Times New Roman"/>
              <a:cs typeface="Times New Roman"/>
            </a:endParaRPr>
          </a:p>
          <a:p>
            <a:pPr algn="just" marL="82550">
              <a:lnSpc>
                <a:spcPct val="100000"/>
              </a:lnSpc>
              <a:spcBef>
                <a:spcPts val="459"/>
              </a:spcBef>
            </a:pPr>
            <a:r>
              <a:rPr dirty="0" sz="1200" spc="-5">
                <a:latin typeface="Times New Roman"/>
                <a:cs typeface="Times New Roman"/>
              </a:rPr>
              <a:t>sold</a:t>
            </a:r>
            <a:r>
              <a:rPr dirty="0" sz="1200" spc="325">
                <a:latin typeface="Times New Roman"/>
                <a:cs typeface="Times New Roman"/>
              </a:rPr>
              <a:t>   </a:t>
            </a:r>
            <a:r>
              <a:rPr dirty="0" sz="1200" spc="-10">
                <a:latin typeface="Times New Roman"/>
                <a:cs typeface="Times New Roman"/>
              </a:rPr>
              <a:t>meat,</a:t>
            </a:r>
            <a:r>
              <a:rPr dirty="0" sz="1200" spc="325">
                <a:latin typeface="Times New Roman"/>
                <a:cs typeface="Times New Roman"/>
              </a:rPr>
              <a:t> </a:t>
            </a:r>
            <a:r>
              <a:rPr dirty="0" sz="1200" spc="94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fruit,     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produce</a:t>
            </a:r>
            <a:endParaRPr sz="1200">
              <a:latin typeface="Times New Roman"/>
              <a:cs typeface="Times New Roman"/>
            </a:endParaRPr>
          </a:p>
          <a:p>
            <a:pPr algn="just" marL="82550" marR="3862704">
              <a:lnSpc>
                <a:spcPct val="143700"/>
              </a:lnSpc>
              <a:spcBef>
                <a:spcPts val="5"/>
              </a:spcBef>
              <a:tabLst>
                <a:tab pos="911225" algn="l"/>
                <a:tab pos="1558290" algn="l"/>
              </a:tabLst>
            </a:pP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  <a:hlinkClick r:id="rId9"/>
              </a:rPr>
              <a:t>flowers. </a:t>
            </a:r>
            <a:r>
              <a:rPr dirty="0" sz="1200" spc="-5">
                <a:latin typeface="Times New Roman"/>
                <a:cs typeface="Times New Roman"/>
              </a:rPr>
              <a:t>The expectation was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 customers would come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 </a:t>
            </a:r>
            <a:r>
              <a:rPr dirty="0" sz="1200">
                <a:latin typeface="Times New Roman"/>
                <a:cs typeface="Times New Roman"/>
              </a:rPr>
              <a:t>distances </a:t>
            </a:r>
            <a:r>
              <a:rPr dirty="0" sz="1200" spc="-5">
                <a:latin typeface="Times New Roman"/>
                <a:cs typeface="Times New Roman"/>
              </a:rPr>
              <a:t>("miles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around"), </a:t>
            </a:r>
            <a:r>
              <a:rPr dirty="0" sz="1200">
                <a:latin typeface="Times New Roman"/>
                <a:cs typeface="Times New Roman"/>
              </a:rPr>
              <a:t> but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>
                <a:latin typeface="Times New Roman"/>
                <a:cs typeface="Times New Roman"/>
              </a:rPr>
              <a:t> even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people </a:t>
            </a:r>
            <a:r>
              <a:rPr dirty="0" sz="1200" spc="5">
                <a:latin typeface="Times New Roman"/>
                <a:cs typeface="Times New Roman"/>
              </a:rPr>
              <a:t>from </a:t>
            </a:r>
            <a:r>
              <a:rPr dirty="0" sz="1200" spc="-10">
                <a:latin typeface="Times New Roman"/>
                <a:cs typeface="Times New Roman"/>
              </a:rPr>
              <a:t>ten </a:t>
            </a:r>
            <a:r>
              <a:rPr dirty="0" sz="1200" spc="-5">
                <a:latin typeface="Times New Roman"/>
                <a:cs typeface="Times New Roman"/>
              </a:rPr>
              <a:t>blocks away was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difficult, and the market folded in </a:t>
            </a:r>
            <a:r>
              <a:rPr dirty="0" sz="1200">
                <a:latin typeface="Times New Roman"/>
                <a:cs typeface="Times New Roman"/>
              </a:rPr>
              <a:t> 1917.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ma</a:t>
            </a:r>
            <a:r>
              <a:rPr dirty="0" sz="1200">
                <a:latin typeface="Times New Roman"/>
                <a:cs typeface="Times New Roman"/>
              </a:rPr>
              <a:t>rk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t	</a:t>
            </a:r>
            <a:r>
              <a:rPr dirty="0" sz="1200">
                <a:latin typeface="Times New Roman"/>
                <a:cs typeface="Times New Roman"/>
              </a:rPr>
              <a:t>w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	d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v</a:t>
            </a:r>
            <a:r>
              <a:rPr dirty="0" sz="1200" spc="-10">
                <a:latin typeface="Times New Roman"/>
                <a:cs typeface="Times New Roman"/>
              </a:rPr>
              <a:t>el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20">
                <a:latin typeface="Times New Roman"/>
                <a:cs typeface="Times New Roman"/>
              </a:rPr>
              <a:t>p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  by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0"/>
              </a:rPr>
              <a:t>entrepreneur</a:t>
            </a:r>
            <a:r>
              <a:rPr dirty="0" sz="1200">
                <a:latin typeface="Times New Roman"/>
                <a:cs typeface="Times New Roman"/>
                <a:hlinkClick r:id="rId10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1"/>
              </a:rPr>
              <a:t>Clarence</a:t>
            </a:r>
            <a:endParaRPr sz="1200">
              <a:latin typeface="Times New Roman"/>
              <a:cs typeface="Times New Roman"/>
            </a:endParaRPr>
          </a:p>
          <a:p>
            <a:pPr algn="just" marL="82550" marR="6350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  <a:hlinkClick r:id="rId11"/>
              </a:rPr>
              <a:t>Saunders </a:t>
            </a:r>
            <a:r>
              <a:rPr dirty="0" sz="1200" spc="-5">
                <a:latin typeface="Times New Roman"/>
                <a:cs typeface="Times New Roman"/>
              </a:rPr>
              <a:t>and his </a:t>
            </a:r>
            <a:r>
              <a:rPr dirty="0" sz="1200" spc="-5">
                <a:latin typeface="Times New Roman"/>
                <a:cs typeface="Times New Roman"/>
                <a:hlinkClick r:id="rId12"/>
              </a:rPr>
              <a:t>Piggly Wiggly </a:t>
            </a:r>
            <a:r>
              <a:rPr dirty="0" sz="1200" spc="-5">
                <a:latin typeface="Times New Roman"/>
                <a:cs typeface="Times New Roman"/>
              </a:rPr>
              <a:t>stores. His first </a:t>
            </a:r>
            <a:r>
              <a:rPr dirty="0" sz="1200" spc="5">
                <a:latin typeface="Times New Roman"/>
                <a:cs typeface="Times New Roman"/>
              </a:rPr>
              <a:t>store </a:t>
            </a:r>
            <a:r>
              <a:rPr dirty="0" sz="1200" spc="-5">
                <a:latin typeface="Times New Roman"/>
                <a:cs typeface="Times New Roman"/>
              </a:rPr>
              <a:t>opened in </a:t>
            </a:r>
            <a:r>
              <a:rPr dirty="0" sz="1200">
                <a:latin typeface="Times New Roman"/>
                <a:cs typeface="Times New Roman"/>
              </a:rPr>
              <a:t>1916. Saunders </a:t>
            </a:r>
            <a:r>
              <a:rPr dirty="0" sz="1200" spc="-5">
                <a:latin typeface="Times New Roman"/>
                <a:cs typeface="Times New Roman"/>
              </a:rPr>
              <a:t>was awarded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  <a:hlinkClick r:id="rId13"/>
              </a:rPr>
              <a:t>patents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the ideas </a:t>
            </a:r>
            <a:r>
              <a:rPr dirty="0" sz="1200">
                <a:latin typeface="Times New Roman"/>
                <a:cs typeface="Times New Roman"/>
              </a:rPr>
              <a:t>he </a:t>
            </a:r>
            <a:r>
              <a:rPr dirty="0" sz="1200" spc="-5">
                <a:latin typeface="Times New Roman"/>
                <a:cs typeface="Times New Roman"/>
              </a:rPr>
              <a:t>incorporated into his stores.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stores were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financial </a:t>
            </a:r>
            <a:r>
              <a:rPr dirty="0" sz="1200">
                <a:latin typeface="Times New Roman"/>
                <a:cs typeface="Times New Roman"/>
              </a:rPr>
              <a:t>success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Saunders began to offer franchises. </a:t>
            </a:r>
            <a:r>
              <a:rPr dirty="0" sz="1200" spc="-5">
                <a:latin typeface="Times New Roman"/>
                <a:cs typeface="Times New Roman"/>
                <a:hlinkClick r:id="rId14"/>
              </a:rPr>
              <a:t>The Great Atlantic </a:t>
            </a:r>
            <a:r>
              <a:rPr dirty="0" sz="1200">
                <a:latin typeface="Times New Roman"/>
                <a:cs typeface="Times New Roman"/>
                <a:hlinkClick r:id="rId14"/>
              </a:rPr>
              <a:t>&amp; Pacific Tea Company, </a:t>
            </a:r>
            <a:r>
              <a:rPr dirty="0" sz="1200" spc="-5">
                <a:latin typeface="Times New Roman"/>
                <a:cs typeface="Times New Roman"/>
              </a:rPr>
              <a:t>which was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established in </a:t>
            </a:r>
            <a:r>
              <a:rPr dirty="0" sz="1200">
                <a:latin typeface="Times New Roman"/>
                <a:cs typeface="Times New Roman"/>
              </a:rPr>
              <a:t>1859, </a:t>
            </a:r>
            <a:r>
              <a:rPr dirty="0" sz="1200" spc="-5">
                <a:latin typeface="Times New Roman"/>
                <a:cs typeface="Times New Roman"/>
              </a:rPr>
              <a:t>was another successful </a:t>
            </a:r>
            <a:r>
              <a:rPr dirty="0" sz="1200" spc="-10">
                <a:latin typeface="Times New Roman"/>
                <a:cs typeface="Times New Roman"/>
              </a:rPr>
              <a:t>early </a:t>
            </a:r>
            <a:r>
              <a:rPr dirty="0" sz="1200" spc="-5">
                <a:latin typeface="Times New Roman"/>
                <a:cs typeface="Times New Roman"/>
              </a:rPr>
              <a:t>grocery store </a:t>
            </a:r>
            <a:r>
              <a:rPr dirty="0" sz="1200" spc="-10">
                <a:latin typeface="Times New Roman"/>
                <a:cs typeface="Times New Roman"/>
              </a:rPr>
              <a:t>chain </a:t>
            </a: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  <a:hlinkClick r:id="rId15"/>
              </a:rPr>
              <a:t>Canada </a:t>
            </a:r>
            <a:r>
              <a:rPr dirty="0" sz="1200" spc="-5">
                <a:latin typeface="Times New Roman"/>
                <a:cs typeface="Times New Roman"/>
              </a:rPr>
              <a:t>and the </a:t>
            </a:r>
            <a:r>
              <a:rPr dirty="0" sz="1200">
                <a:latin typeface="Times New Roman"/>
                <a:cs typeface="Times New Roman"/>
              </a:rPr>
              <a:t>United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States,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became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common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North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American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cities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1920s.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trend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retail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then has been to </a:t>
            </a:r>
            <a:r>
              <a:rPr dirty="0" sz="1200">
                <a:latin typeface="Times New Roman"/>
                <a:cs typeface="Times New Roman"/>
              </a:rPr>
              <a:t>stock </a:t>
            </a:r>
            <a:r>
              <a:rPr dirty="0" sz="1200" spc="-5">
                <a:latin typeface="Times New Roman"/>
                <a:cs typeface="Times New Roman"/>
              </a:rPr>
              <a:t>shelves </a:t>
            </a:r>
            <a:r>
              <a:rPr dirty="0" sz="1200" spc="5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night </a:t>
            </a:r>
            <a:r>
              <a:rPr dirty="0" sz="1200">
                <a:latin typeface="Times New Roman"/>
                <a:cs typeface="Times New Roman"/>
              </a:rPr>
              <a:t>so that customers,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following </a:t>
            </a:r>
            <a:r>
              <a:rPr dirty="0" sz="1200" spc="-5">
                <a:latin typeface="Times New Roman"/>
                <a:cs typeface="Times New Roman"/>
              </a:rPr>
              <a:t>day, </a:t>
            </a:r>
            <a:r>
              <a:rPr dirty="0" sz="1200" spc="-1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obtain </a:t>
            </a:r>
            <a:r>
              <a:rPr dirty="0" sz="1200" spc="-10">
                <a:latin typeface="Times New Roman"/>
                <a:cs typeface="Times New Roman"/>
              </a:rPr>
              <a:t>their </a:t>
            </a:r>
            <a:r>
              <a:rPr dirty="0" sz="1200" spc="5">
                <a:latin typeface="Times New Roman"/>
                <a:cs typeface="Times New Roman"/>
              </a:rPr>
              <a:t>own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goods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front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them.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Although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higher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risk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  <a:hlinkClick r:id="rId16"/>
              </a:rPr>
              <a:t>shoplifting, </a:t>
            </a:r>
            <a:r>
              <a:rPr dirty="0" sz="1200" spc="-5">
                <a:latin typeface="Times New Roman"/>
                <a:cs typeface="Times New Roman"/>
              </a:rPr>
              <a:t>the costs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appropriate </a:t>
            </a:r>
            <a:r>
              <a:rPr dirty="0" sz="1200">
                <a:latin typeface="Times New Roman"/>
                <a:cs typeface="Times New Roman"/>
              </a:rPr>
              <a:t>security </a:t>
            </a:r>
            <a:r>
              <a:rPr dirty="0" sz="1200" spc="-5">
                <a:latin typeface="Times New Roman"/>
                <a:cs typeface="Times New Roman"/>
              </a:rPr>
              <a:t>measures </a:t>
            </a:r>
            <a:r>
              <a:rPr dirty="0" sz="1200" spc="-10">
                <a:latin typeface="Times New Roman"/>
                <a:cs typeface="Times New Roman"/>
              </a:rPr>
              <a:t>ideally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outweighed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reduced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labor cost.</a:t>
            </a:r>
            <a:endParaRPr sz="1200">
              <a:latin typeface="Times New Roman"/>
              <a:cs typeface="Times New Roman"/>
            </a:endParaRPr>
          </a:p>
          <a:p>
            <a:pPr algn="just" marL="82550" marR="6350">
              <a:lnSpc>
                <a:spcPct val="143600"/>
              </a:lnSpc>
              <a:spcBef>
                <a:spcPts val="610"/>
              </a:spcBef>
            </a:pPr>
            <a:r>
              <a:rPr dirty="0" sz="1200" spc="-5">
                <a:latin typeface="Times New Roman"/>
                <a:cs typeface="Times New Roman"/>
              </a:rPr>
              <a:t>Historically,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debate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origin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supermarket,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Kullen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  <a:hlinkClick r:id="rId17"/>
              </a:rPr>
              <a:t>Ralphs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  <a:hlinkClick r:id="rId18"/>
              </a:rPr>
              <a:t>California </a:t>
            </a:r>
            <a:r>
              <a:rPr dirty="0" sz="1200">
                <a:latin typeface="Times New Roman"/>
                <a:cs typeface="Times New Roman"/>
              </a:rPr>
              <a:t>having </a:t>
            </a:r>
            <a:r>
              <a:rPr dirty="0" sz="1200" spc="-5">
                <a:latin typeface="Times New Roman"/>
                <a:cs typeface="Times New Roman"/>
              </a:rPr>
              <a:t>strong claims. Other contenders included Weingarten's Big </a:t>
            </a:r>
            <a:r>
              <a:rPr dirty="0" sz="1200">
                <a:latin typeface="Times New Roman"/>
                <a:cs typeface="Times New Roman"/>
              </a:rPr>
              <a:t>Food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Markets and Henke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Pillot. To end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debate, the </a:t>
            </a:r>
            <a:r>
              <a:rPr dirty="0" sz="1200" spc="-5">
                <a:latin typeface="Times New Roman"/>
                <a:cs typeface="Times New Roman"/>
                <a:hlinkClick r:id="rId19"/>
              </a:rPr>
              <a:t>Food Marketing Institute </a:t>
            </a:r>
            <a:r>
              <a:rPr dirty="0" sz="1200" spc="-5">
                <a:latin typeface="Times New Roman"/>
                <a:cs typeface="Times New Roman"/>
              </a:rPr>
              <a:t>in conjunction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  <a:hlinkClick r:id="rId20"/>
              </a:rPr>
              <a:t>Smithsonian</a:t>
            </a:r>
            <a:r>
              <a:rPr dirty="0" sz="1200" spc="5">
                <a:latin typeface="Times New Roman"/>
                <a:cs typeface="Times New Roman"/>
                <a:hlinkClick r:id="rId20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0"/>
              </a:rPr>
              <a:t>Institution</a:t>
            </a:r>
            <a:r>
              <a:rPr dirty="0" sz="1200" spc="15">
                <a:latin typeface="Times New Roman"/>
                <a:cs typeface="Times New Roman"/>
                <a:hlinkClick r:id="rId20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  <a:hlinkClick r:id="rId21"/>
              </a:rPr>
              <a:t>H.J. </a:t>
            </a:r>
            <a:r>
              <a:rPr dirty="0" sz="1200" spc="-5">
                <a:latin typeface="Times New Roman"/>
                <a:cs typeface="Times New Roman"/>
                <a:hlinkClick r:id="rId21"/>
              </a:rPr>
              <a:t>Heinz,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issue.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defined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3020695" y="3101339"/>
            <a:ext cx="3806189" cy="31362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367" y="527431"/>
            <a:ext cx="6221730" cy="935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76200">
              <a:lnSpc>
                <a:spcPct val="100000"/>
              </a:lnSpc>
              <a:spcBef>
                <a:spcPts val="100"/>
              </a:spcBef>
              <a:tabLst>
                <a:tab pos="5983605" algn="l"/>
              </a:tabLst>
            </a:pPr>
            <a:r>
              <a:rPr dirty="0" sz="1200" spc="-10">
                <a:latin typeface="Times New Roman"/>
                <a:cs typeface="Times New Roman"/>
              </a:rPr>
              <a:t>Grocery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	</a:t>
            </a:r>
            <a:r>
              <a:rPr dirty="0" sz="1200">
                <a:latin typeface="Times New Roman"/>
                <a:cs typeface="Times New Roman"/>
              </a:rPr>
              <a:t>9</a:t>
            </a:r>
            <a:endParaRPr sz="1200">
              <a:latin typeface="Times New Roman"/>
              <a:cs typeface="Times New Roman"/>
            </a:endParaRPr>
          </a:p>
          <a:p>
            <a:pPr algn="just" marL="76200" marR="109220">
              <a:lnSpc>
                <a:spcPct val="144100"/>
              </a:lnSpc>
              <a:spcBef>
                <a:spcPts val="675"/>
              </a:spcBef>
            </a:pPr>
            <a:r>
              <a:rPr dirty="0" sz="1200" spc="-5">
                <a:latin typeface="Times New Roman"/>
                <a:cs typeface="Times New Roman"/>
              </a:rPr>
              <a:t>attributes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supermarket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"self-service,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departments,</a:t>
            </a:r>
            <a:r>
              <a:rPr dirty="0" sz="1200">
                <a:latin typeface="Times New Roman"/>
                <a:cs typeface="Times New Roman"/>
              </a:rPr>
              <a:t> discount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pricing,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marketing and</a:t>
            </a:r>
            <a:r>
              <a:rPr dirty="0" sz="1200">
                <a:latin typeface="Times New Roman"/>
                <a:cs typeface="Times New Roman"/>
              </a:rPr>
              <a:t> volume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selling."</a:t>
            </a:r>
            <a:endParaRPr sz="1200">
              <a:latin typeface="Times New Roman"/>
              <a:cs typeface="Times New Roman"/>
            </a:endParaRPr>
          </a:p>
          <a:p>
            <a:pPr algn="just" marL="2861945" marR="106680">
              <a:lnSpc>
                <a:spcPct val="143800"/>
              </a:lnSpc>
              <a:spcBef>
                <a:spcPts val="605"/>
              </a:spcBef>
            </a:pP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has been determined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first true supermarket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United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States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 spc="-5">
                <a:latin typeface="Times New Roman"/>
                <a:cs typeface="Times New Roman"/>
              </a:rPr>
              <a:t>opened</a:t>
            </a:r>
            <a:r>
              <a:rPr dirty="0" sz="1200" spc="290">
                <a:latin typeface="Times New Roman"/>
                <a:cs typeface="Times New Roman"/>
              </a:rPr>
              <a:t>  </a:t>
            </a:r>
            <a:r>
              <a:rPr dirty="0" sz="1200">
                <a:latin typeface="Times New Roman"/>
                <a:cs typeface="Times New Roman"/>
              </a:rPr>
              <a:t>by   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former </a:t>
            </a:r>
            <a:r>
              <a:rPr dirty="0" sz="1200" spc="-5">
                <a:latin typeface="Times New Roman"/>
                <a:cs typeface="Times New Roman"/>
                <a:hlinkClick r:id="rId2"/>
              </a:rPr>
              <a:t>Kroger </a:t>
            </a:r>
            <a:r>
              <a:rPr dirty="0" sz="1200" spc="-5">
                <a:latin typeface="Times New Roman"/>
                <a:cs typeface="Times New Roman"/>
              </a:rPr>
              <a:t>employee, </a:t>
            </a:r>
            <a:r>
              <a:rPr dirty="0" sz="1200" spc="-5">
                <a:latin typeface="Times New Roman"/>
                <a:cs typeface="Times New Roman"/>
                <a:hlinkClick r:id="rId3"/>
              </a:rPr>
              <a:t>Michael</a:t>
            </a:r>
            <a:r>
              <a:rPr dirty="0" sz="1200">
                <a:latin typeface="Times New Roman"/>
                <a:cs typeface="Times New Roman"/>
                <a:hlinkClick r:id="rId3"/>
              </a:rPr>
              <a:t> J.</a:t>
            </a:r>
            <a:r>
              <a:rPr dirty="0" sz="1200" spc="5">
                <a:latin typeface="Times New Roman"/>
                <a:cs typeface="Times New Roman"/>
                <a:hlinkClick r:id="rId3"/>
              </a:rPr>
              <a:t> </a:t>
            </a:r>
            <a:r>
              <a:rPr dirty="0" sz="1200">
                <a:latin typeface="Times New Roman"/>
                <a:cs typeface="Times New Roman"/>
                <a:hlinkClick r:id="rId3"/>
              </a:rPr>
              <a:t>Cullen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August 4, 1930, </a:t>
            </a:r>
            <a:r>
              <a:rPr dirty="0" sz="1200" spc="-5">
                <a:latin typeface="Times New Roman"/>
                <a:cs typeface="Times New Roman"/>
              </a:rPr>
              <a:t>inside </a:t>
            </a:r>
            <a:r>
              <a:rPr dirty="0" sz="1200">
                <a:latin typeface="Times New Roman"/>
                <a:cs typeface="Times New Roman"/>
              </a:rPr>
              <a:t>a 6,000-square-foot (560 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baseline="31250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)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former</a:t>
            </a:r>
            <a:r>
              <a:rPr dirty="0" sz="1200">
                <a:latin typeface="Times New Roman"/>
                <a:cs typeface="Times New Roman"/>
              </a:rPr>
              <a:t> garage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  <a:hlinkClick r:id="rId4"/>
              </a:rPr>
              <a:t>Jamaica,</a:t>
            </a:r>
            <a:r>
              <a:rPr dirty="0" sz="1200" spc="295">
                <a:latin typeface="Times New Roman"/>
                <a:cs typeface="Times New Roman"/>
                <a:hlinkClick r:id="rId4"/>
              </a:rPr>
              <a:t> </a:t>
            </a:r>
            <a:r>
              <a:rPr dirty="0" sz="1200">
                <a:latin typeface="Times New Roman"/>
                <a:cs typeface="Times New Roman"/>
                <a:hlinkClick r:id="rId4"/>
              </a:rPr>
              <a:t>Queens </a:t>
            </a: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  <a:hlinkClick r:id="rId5"/>
              </a:rPr>
              <a:t>New</a:t>
            </a:r>
            <a:r>
              <a:rPr dirty="0" sz="1200" spc="295">
                <a:latin typeface="Times New Roman"/>
                <a:cs typeface="Times New Roman"/>
                <a:hlinkClick r:id="rId5"/>
              </a:rPr>
              <a:t> </a:t>
            </a:r>
            <a:r>
              <a:rPr dirty="0" sz="1200">
                <a:latin typeface="Times New Roman"/>
                <a:cs typeface="Times New Roman"/>
                <a:hlinkClick r:id="rId5"/>
              </a:rPr>
              <a:t>York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5"/>
              </a:rPr>
              <a:t>City</a:t>
            </a:r>
            <a:r>
              <a:rPr dirty="0" sz="1200" spc="-5">
                <a:latin typeface="Times New Roman"/>
                <a:cs typeface="Times New Roman"/>
              </a:rPr>
              <a:t>. 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store, </a:t>
            </a:r>
            <a:r>
              <a:rPr dirty="0" sz="1200" spc="-5">
                <a:latin typeface="Times New Roman"/>
                <a:cs typeface="Times New Roman"/>
                <a:hlinkClick r:id="rId6"/>
              </a:rPr>
              <a:t>King</a:t>
            </a:r>
            <a:r>
              <a:rPr dirty="0" sz="1200">
                <a:latin typeface="Times New Roman"/>
                <a:cs typeface="Times New Roman"/>
                <a:hlinkClick r:id="rId6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6"/>
              </a:rPr>
              <a:t>Kullen,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(inspired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fictional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7"/>
              </a:rPr>
              <a:t>King</a:t>
            </a:r>
            <a:r>
              <a:rPr dirty="0" sz="1200" spc="250">
                <a:latin typeface="Times New Roman"/>
                <a:cs typeface="Times New Roman"/>
                <a:hlinkClick r:id="rId7"/>
              </a:rPr>
              <a:t> </a:t>
            </a:r>
            <a:r>
              <a:rPr dirty="0" sz="1200">
                <a:latin typeface="Times New Roman"/>
                <a:cs typeface="Times New Roman"/>
                <a:hlinkClick r:id="rId7"/>
              </a:rPr>
              <a:t>Kong</a:t>
            </a:r>
            <a:r>
              <a:rPr dirty="0" sz="1200">
                <a:latin typeface="Times New Roman"/>
                <a:cs typeface="Times New Roman"/>
              </a:rPr>
              <a:t>),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146050" marR="109855">
              <a:lnSpc>
                <a:spcPts val="2080"/>
              </a:lnSpc>
              <a:spcBef>
                <a:spcPts val="145"/>
              </a:spcBef>
            </a:pPr>
            <a:r>
              <a:rPr dirty="0" sz="1200" spc="-5">
                <a:latin typeface="Times New Roman"/>
                <a:cs typeface="Times New Roman"/>
              </a:rPr>
              <a:t>slogan "Pile it </a:t>
            </a:r>
            <a:r>
              <a:rPr dirty="0" sz="1200">
                <a:latin typeface="Times New Roman"/>
                <a:cs typeface="Times New Roman"/>
              </a:rPr>
              <a:t>high. </a:t>
            </a:r>
            <a:r>
              <a:rPr dirty="0" sz="1200" spc="-5">
                <a:latin typeface="Times New Roman"/>
                <a:cs typeface="Times New Roman"/>
              </a:rPr>
              <a:t>Sell it low." </a:t>
            </a:r>
            <a:r>
              <a:rPr dirty="0" sz="1200">
                <a:latin typeface="Times New Roman"/>
                <a:cs typeface="Times New Roman"/>
              </a:rPr>
              <a:t>At </a:t>
            </a:r>
            <a:r>
              <a:rPr dirty="0" sz="1200" spc="-5">
                <a:latin typeface="Times New Roman"/>
                <a:cs typeface="Times New Roman"/>
              </a:rPr>
              <a:t>the time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Cullen's </a:t>
            </a:r>
            <a:r>
              <a:rPr dirty="0" sz="1200" spc="-10">
                <a:latin typeface="Times New Roman"/>
                <a:cs typeface="Times New Roman"/>
              </a:rPr>
              <a:t>death </a:t>
            </a:r>
            <a:r>
              <a:rPr dirty="0" sz="1200" spc="-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1936, there </a:t>
            </a:r>
            <a:r>
              <a:rPr dirty="0" sz="1200" spc="5">
                <a:latin typeface="Times New Roman"/>
                <a:cs typeface="Times New Roman"/>
              </a:rPr>
              <a:t>were </a:t>
            </a:r>
            <a:r>
              <a:rPr dirty="0" sz="1200" spc="-5">
                <a:latin typeface="Times New Roman"/>
                <a:cs typeface="Times New Roman"/>
              </a:rPr>
              <a:t>seventeen </a:t>
            </a:r>
            <a:r>
              <a:rPr dirty="0" sz="1200">
                <a:latin typeface="Times New Roman"/>
                <a:cs typeface="Times New Roman"/>
              </a:rPr>
              <a:t>King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Kullen stores in operation. </a:t>
            </a:r>
            <a:r>
              <a:rPr dirty="0" sz="1200">
                <a:latin typeface="Times New Roman"/>
                <a:cs typeface="Times New Roman"/>
              </a:rPr>
              <a:t>Although </a:t>
            </a:r>
            <a:r>
              <a:rPr dirty="0" sz="1200" spc="-5">
                <a:latin typeface="Times New Roman"/>
                <a:cs typeface="Times New Roman"/>
              </a:rPr>
              <a:t>Saunders had </a:t>
            </a:r>
            <a:r>
              <a:rPr dirty="0" sz="1200">
                <a:latin typeface="Times New Roman"/>
                <a:cs typeface="Times New Roman"/>
              </a:rPr>
              <a:t>brought </a:t>
            </a:r>
            <a:r>
              <a:rPr dirty="0" sz="1200" spc="-5">
                <a:latin typeface="Times New Roman"/>
                <a:cs typeface="Times New Roman"/>
              </a:rPr>
              <a:t>the world </a:t>
            </a:r>
            <a:r>
              <a:rPr dirty="0" sz="1200">
                <a:latin typeface="Times New Roman"/>
                <a:cs typeface="Times New Roman"/>
              </a:rPr>
              <a:t>self-service, uniform stores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nationwide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marketing,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Cullen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idea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separate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food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selling</a:t>
            </a:r>
            <a:endParaRPr sz="1200">
              <a:latin typeface="Times New Roman"/>
              <a:cs typeface="Times New Roman"/>
            </a:endParaRPr>
          </a:p>
          <a:p>
            <a:pPr algn="just" marL="146050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volumes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food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discount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prices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parking</a:t>
            </a:r>
            <a:r>
              <a:rPr dirty="0" sz="1200">
                <a:latin typeface="Times New Roman"/>
                <a:cs typeface="Times New Roman"/>
              </a:rPr>
              <a:t> lot.</a:t>
            </a:r>
            <a:endParaRPr sz="1200">
              <a:latin typeface="Times New Roman"/>
              <a:cs typeface="Times New Roman"/>
            </a:endParaRPr>
          </a:p>
          <a:p>
            <a:pPr algn="just" marL="146050" marR="107950">
              <a:lnSpc>
                <a:spcPct val="144100"/>
              </a:lnSpc>
              <a:spcBef>
                <a:spcPts val="575"/>
              </a:spcBef>
            </a:pPr>
            <a:r>
              <a:rPr dirty="0" sz="1200" spc="-5">
                <a:latin typeface="Times New Roman"/>
                <a:cs typeface="Times New Roman"/>
              </a:rPr>
              <a:t>Other established American </a:t>
            </a:r>
            <a:r>
              <a:rPr dirty="0" sz="1200">
                <a:latin typeface="Times New Roman"/>
                <a:cs typeface="Times New Roman"/>
              </a:rPr>
              <a:t>grocery </a:t>
            </a:r>
            <a:r>
              <a:rPr dirty="0" sz="1200" spc="-5">
                <a:latin typeface="Times New Roman"/>
                <a:cs typeface="Times New Roman"/>
              </a:rPr>
              <a:t>chains in the </a:t>
            </a:r>
            <a:r>
              <a:rPr dirty="0" sz="1200">
                <a:latin typeface="Times New Roman"/>
                <a:cs typeface="Times New Roman"/>
              </a:rPr>
              <a:t>1930s,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Kroger and </a:t>
            </a:r>
            <a:r>
              <a:rPr dirty="0" sz="1200" spc="-5">
                <a:latin typeface="Times New Roman"/>
                <a:cs typeface="Times New Roman"/>
                <a:hlinkClick r:id="rId8"/>
              </a:rPr>
              <a:t>Safeway </a:t>
            </a:r>
            <a:r>
              <a:rPr dirty="0" sz="1200" spc="-5">
                <a:latin typeface="Times New Roman"/>
                <a:cs typeface="Times New Roman"/>
              </a:rPr>
              <a:t>at first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resisted Cullen's idea,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eventually were </a:t>
            </a:r>
            <a:r>
              <a:rPr dirty="0" sz="1200">
                <a:latin typeface="Times New Roman"/>
                <a:cs typeface="Times New Roman"/>
              </a:rPr>
              <a:t>forced </a:t>
            </a:r>
            <a:r>
              <a:rPr dirty="0" sz="1200" spc="-5">
                <a:latin typeface="Times New Roman"/>
                <a:cs typeface="Times New Roman"/>
              </a:rPr>
              <a:t>to build </a:t>
            </a:r>
            <a:r>
              <a:rPr dirty="0" sz="1200" spc="5">
                <a:latin typeface="Times New Roman"/>
                <a:cs typeface="Times New Roman"/>
              </a:rPr>
              <a:t>their </a:t>
            </a:r>
            <a:r>
              <a:rPr dirty="0" sz="1200">
                <a:latin typeface="Times New Roman"/>
                <a:cs typeface="Times New Roman"/>
              </a:rPr>
              <a:t>own </a:t>
            </a:r>
            <a:r>
              <a:rPr dirty="0" sz="1200" spc="-5">
                <a:latin typeface="Times New Roman"/>
                <a:cs typeface="Times New Roman"/>
              </a:rPr>
              <a:t>supermarkets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economy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sank into the </a:t>
            </a:r>
            <a:r>
              <a:rPr dirty="0" sz="1200" spc="-5">
                <a:latin typeface="Times New Roman"/>
                <a:cs typeface="Times New Roman"/>
                <a:hlinkClick r:id="rId9"/>
              </a:rPr>
              <a:t>Great Depression, </a:t>
            </a:r>
            <a:r>
              <a:rPr dirty="0" sz="1200" spc="-5">
                <a:latin typeface="Times New Roman"/>
                <a:cs typeface="Times New Roman"/>
              </a:rPr>
              <a:t>while consumers </a:t>
            </a:r>
            <a:r>
              <a:rPr dirty="0" sz="1200" spc="5">
                <a:latin typeface="Times New Roman"/>
                <a:cs typeface="Times New Roman"/>
              </a:rPr>
              <a:t>were </a:t>
            </a:r>
            <a:r>
              <a:rPr dirty="0" sz="1200" spc="-5">
                <a:latin typeface="Times New Roman"/>
                <a:cs typeface="Times New Roman"/>
              </a:rPr>
              <a:t>becoming price-sensitive at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never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experienced </a:t>
            </a:r>
            <a:r>
              <a:rPr dirty="0" sz="1200">
                <a:latin typeface="Times New Roman"/>
                <a:cs typeface="Times New Roman"/>
              </a:rPr>
              <a:t>before. </a:t>
            </a:r>
            <a:r>
              <a:rPr dirty="0" sz="1200" spc="-5">
                <a:latin typeface="Times New Roman"/>
                <a:cs typeface="Times New Roman"/>
              </a:rPr>
              <a:t>Kroger took </a:t>
            </a:r>
            <a:r>
              <a:rPr dirty="0" sz="1200">
                <a:latin typeface="Times New Roman"/>
                <a:cs typeface="Times New Roman"/>
              </a:rPr>
              <a:t>the idea one </a:t>
            </a:r>
            <a:r>
              <a:rPr dirty="0" sz="1200" spc="-5">
                <a:latin typeface="Times New Roman"/>
                <a:cs typeface="Times New Roman"/>
              </a:rPr>
              <a:t>step further and pioneered the first </a:t>
            </a:r>
            <a:r>
              <a:rPr dirty="0" sz="1200">
                <a:latin typeface="Times New Roman"/>
                <a:cs typeface="Times New Roman"/>
              </a:rPr>
              <a:t>supermarket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surrounded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10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four </a:t>
            </a:r>
            <a:r>
              <a:rPr dirty="0" sz="1200" spc="-5">
                <a:latin typeface="Times New Roman"/>
                <a:cs typeface="Times New Roman"/>
              </a:rPr>
              <a:t>sides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a </a:t>
            </a:r>
            <a:r>
              <a:rPr dirty="0" sz="1200">
                <a:latin typeface="Times New Roman"/>
                <a:cs typeface="Times New Roman"/>
                <a:hlinkClick r:id="rId10"/>
              </a:rPr>
              <a:t>parking lot.</a:t>
            </a:r>
            <a:endParaRPr sz="1200">
              <a:latin typeface="Times New Roman"/>
              <a:cs typeface="Times New Roman"/>
            </a:endParaRPr>
          </a:p>
          <a:p>
            <a:pPr algn="just" marL="146050" marR="107950">
              <a:lnSpc>
                <a:spcPct val="143800"/>
              </a:lnSpc>
              <a:spcBef>
                <a:spcPts val="585"/>
              </a:spcBef>
            </a:pPr>
            <a:r>
              <a:rPr dirty="0" sz="1200" spc="-5">
                <a:latin typeface="Times New Roman"/>
                <a:cs typeface="Times New Roman"/>
              </a:rPr>
              <a:t>Supermarkets proliferated across </a:t>
            </a:r>
            <a:r>
              <a:rPr dirty="0" sz="1200">
                <a:latin typeface="Times New Roman"/>
                <a:cs typeface="Times New Roman"/>
              </a:rPr>
              <a:t>Canada </a:t>
            </a:r>
            <a:r>
              <a:rPr dirty="0" sz="1200" spc="-5">
                <a:latin typeface="Times New Roman"/>
                <a:cs typeface="Times New Roman"/>
              </a:rPr>
              <a:t>and the </a:t>
            </a:r>
            <a:r>
              <a:rPr dirty="0" sz="1200">
                <a:latin typeface="Times New Roman"/>
                <a:cs typeface="Times New Roman"/>
              </a:rPr>
              <a:t>United </a:t>
            </a:r>
            <a:r>
              <a:rPr dirty="0" sz="1200" spc="-5">
                <a:latin typeface="Times New Roman"/>
                <a:cs typeface="Times New Roman"/>
              </a:rPr>
              <a:t>States with the growth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automobile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ownership and </a:t>
            </a:r>
            <a:r>
              <a:rPr dirty="0" sz="1200" spc="-5">
                <a:latin typeface="Times New Roman"/>
                <a:cs typeface="Times New Roman"/>
                <a:hlinkClick r:id="rId11"/>
              </a:rPr>
              <a:t>suburban development </a:t>
            </a:r>
            <a:r>
              <a:rPr dirty="0" sz="1200" spc="-5">
                <a:latin typeface="Times New Roman"/>
                <a:cs typeface="Times New Roman"/>
              </a:rPr>
              <a:t>after </a:t>
            </a:r>
            <a:r>
              <a:rPr dirty="0" sz="1200" spc="-5">
                <a:latin typeface="Times New Roman"/>
                <a:cs typeface="Times New Roman"/>
                <a:hlinkClick r:id="rId12"/>
              </a:rPr>
              <a:t>World </a:t>
            </a:r>
            <a:r>
              <a:rPr dirty="0" sz="1200">
                <a:latin typeface="Times New Roman"/>
                <a:cs typeface="Times New Roman"/>
                <a:hlinkClick r:id="rId12"/>
              </a:rPr>
              <a:t>War II. </a:t>
            </a:r>
            <a:r>
              <a:rPr dirty="0" sz="1200">
                <a:latin typeface="Times New Roman"/>
                <a:cs typeface="Times New Roman"/>
              </a:rPr>
              <a:t>Most </a:t>
            </a:r>
            <a:r>
              <a:rPr dirty="0" sz="1200" spc="-5">
                <a:latin typeface="Times New Roman"/>
                <a:cs typeface="Times New Roman"/>
              </a:rPr>
              <a:t>North </a:t>
            </a:r>
            <a:r>
              <a:rPr dirty="0" sz="1200" spc="-10">
                <a:latin typeface="Times New Roman"/>
                <a:cs typeface="Times New Roman"/>
              </a:rPr>
              <a:t>American </a:t>
            </a:r>
            <a:r>
              <a:rPr dirty="0" sz="1200" spc="-5">
                <a:latin typeface="Times New Roman"/>
                <a:cs typeface="Times New Roman"/>
              </a:rPr>
              <a:t>supermarkets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located in suburban </a:t>
            </a:r>
            <a:r>
              <a:rPr dirty="0" sz="1200">
                <a:latin typeface="Times New Roman"/>
                <a:cs typeface="Times New Roman"/>
                <a:hlinkClick r:id="rId13"/>
              </a:rPr>
              <a:t>strip </a:t>
            </a:r>
            <a:r>
              <a:rPr dirty="0" sz="1200" spc="-5">
                <a:latin typeface="Times New Roman"/>
                <a:cs typeface="Times New Roman"/>
                <a:hlinkClick r:id="rId13"/>
              </a:rPr>
              <a:t>shopping centers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>
                <a:latin typeface="Times New Roman"/>
                <a:cs typeface="Times New Roman"/>
              </a:rPr>
              <a:t>anchor </a:t>
            </a:r>
            <a:r>
              <a:rPr dirty="0" sz="1200" spc="-5">
                <a:latin typeface="Times New Roman"/>
                <a:cs typeface="Times New Roman"/>
              </a:rPr>
              <a:t>store along with </a:t>
            </a:r>
            <a:r>
              <a:rPr dirty="0" sz="1200">
                <a:latin typeface="Times New Roman"/>
                <a:cs typeface="Times New Roman"/>
              </a:rPr>
              <a:t>other smaller </a:t>
            </a:r>
            <a:r>
              <a:rPr dirty="0" sz="1200" spc="-5">
                <a:latin typeface="Times New Roman"/>
                <a:cs typeface="Times New Roman"/>
              </a:rPr>
              <a:t>retailers.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generally regional rather than </a:t>
            </a:r>
            <a:r>
              <a:rPr dirty="0" sz="1200">
                <a:latin typeface="Times New Roman"/>
                <a:cs typeface="Times New Roman"/>
              </a:rPr>
              <a:t>national </a:t>
            </a:r>
            <a:r>
              <a:rPr dirty="0" sz="1200" spc="-5">
                <a:latin typeface="Times New Roman"/>
                <a:cs typeface="Times New Roman"/>
              </a:rPr>
              <a:t>in their company </a:t>
            </a:r>
            <a:r>
              <a:rPr dirty="0" sz="1200">
                <a:latin typeface="Times New Roman"/>
                <a:cs typeface="Times New Roman"/>
                <a:hlinkClick r:id="rId14"/>
              </a:rPr>
              <a:t>branding. </a:t>
            </a:r>
            <a:r>
              <a:rPr dirty="0" sz="1200" spc="-5">
                <a:latin typeface="Times New Roman"/>
                <a:cs typeface="Times New Roman"/>
              </a:rPr>
              <a:t>Kroger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perhaps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most nationally oriented supermarket </a:t>
            </a:r>
            <a:r>
              <a:rPr dirty="0" sz="1200" spc="-10">
                <a:latin typeface="Times New Roman"/>
                <a:cs typeface="Times New Roman"/>
              </a:rPr>
              <a:t>chain </a:t>
            </a:r>
            <a:r>
              <a:rPr dirty="0" sz="1200" spc="-5">
                <a:latin typeface="Times New Roman"/>
                <a:cs typeface="Times New Roman"/>
              </a:rPr>
              <a:t>in the United </a:t>
            </a:r>
            <a:r>
              <a:rPr dirty="0" sz="1200" spc="-10">
                <a:latin typeface="Times New Roman"/>
                <a:cs typeface="Times New Roman"/>
              </a:rPr>
              <a:t>States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it has preserved most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0">
                <a:latin typeface="Times New Roman"/>
                <a:cs typeface="Times New Roman"/>
              </a:rPr>
              <a:t>its </a:t>
            </a:r>
            <a:r>
              <a:rPr dirty="0" sz="1200" spc="-5">
                <a:latin typeface="Times New Roman"/>
                <a:cs typeface="Times New Roman"/>
              </a:rPr>
              <a:t> regional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brands,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5"/>
              </a:rPr>
              <a:t>Ralphs,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16"/>
              </a:rPr>
              <a:t>City</a:t>
            </a:r>
            <a:r>
              <a:rPr dirty="0" sz="1200" spc="5">
                <a:latin typeface="Times New Roman"/>
                <a:cs typeface="Times New Roman"/>
                <a:hlinkClick r:id="rId16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6"/>
              </a:rPr>
              <a:t>Market,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17"/>
              </a:rPr>
              <a:t>King</a:t>
            </a:r>
            <a:r>
              <a:rPr dirty="0" sz="1200" spc="5">
                <a:latin typeface="Times New Roman"/>
                <a:cs typeface="Times New Roman"/>
                <a:hlinkClick r:id="rId17"/>
              </a:rPr>
              <a:t> </a:t>
            </a:r>
            <a:r>
              <a:rPr dirty="0" sz="1200">
                <a:latin typeface="Times New Roman"/>
                <a:cs typeface="Times New Roman"/>
                <a:hlinkClick r:id="rId17"/>
              </a:rPr>
              <a:t>Soopers,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  <a:hlinkClick r:id="rId18"/>
              </a:rPr>
              <a:t>Fry's,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19"/>
              </a:rPr>
              <a:t>Smith's,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0"/>
              </a:rPr>
              <a:t>QFC.</a:t>
            </a:r>
            <a:endParaRPr sz="1200">
              <a:latin typeface="Times New Roman"/>
              <a:cs typeface="Times New Roman"/>
            </a:endParaRPr>
          </a:p>
          <a:p>
            <a:pPr algn="just" marL="146050" marR="105410">
              <a:lnSpc>
                <a:spcPct val="143700"/>
              </a:lnSpc>
              <a:spcBef>
                <a:spcPts val="605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Canada, the </a:t>
            </a:r>
            <a:r>
              <a:rPr dirty="0" sz="1200">
                <a:latin typeface="Times New Roman"/>
                <a:cs typeface="Times New Roman"/>
              </a:rPr>
              <a:t>largest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 spc="-10">
                <a:latin typeface="Times New Roman"/>
                <a:cs typeface="Times New Roman"/>
              </a:rPr>
              <a:t>chain is </a:t>
            </a:r>
            <a:r>
              <a:rPr dirty="0" sz="1200">
                <a:latin typeface="Times New Roman"/>
                <a:cs typeface="Times New Roman"/>
                <a:hlinkClick r:id="rId21"/>
              </a:rPr>
              <a:t>Loblaw, </a:t>
            </a:r>
            <a:r>
              <a:rPr dirty="0" sz="1200" spc="-5">
                <a:latin typeface="Times New Roman"/>
                <a:cs typeface="Times New Roman"/>
              </a:rPr>
              <a:t>which operates stores under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variety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regional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names,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 </a:t>
            </a:r>
            <a:r>
              <a:rPr dirty="0" sz="1200" spc="-5">
                <a:latin typeface="Times New Roman"/>
                <a:cs typeface="Times New Roman"/>
                <a:hlinkClick r:id="rId22"/>
              </a:rPr>
              <a:t>Fortinos,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3"/>
              </a:rPr>
              <a:t>Zehrs,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24"/>
              </a:rPr>
              <a:t>No</a:t>
            </a:r>
            <a:r>
              <a:rPr dirty="0" sz="1200" spc="305">
                <a:latin typeface="Times New Roman"/>
                <a:cs typeface="Times New Roman"/>
                <a:hlinkClick r:id="rId24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24"/>
              </a:rPr>
              <a:t>Frills,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Canadian 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Superstore,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25"/>
              </a:rPr>
              <a:t>Loblaws,</a:t>
            </a:r>
            <a:r>
              <a:rPr dirty="0" sz="1200" spc="-50">
                <a:latin typeface="Times New Roman"/>
                <a:cs typeface="Times New Roman"/>
                <a:hlinkClick r:id="rId25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(named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company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itself).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26"/>
              </a:rPr>
              <a:t>Sobeys</a:t>
            </a:r>
            <a:r>
              <a:rPr dirty="0" sz="1200" spc="15">
                <a:latin typeface="Times New Roman"/>
                <a:cs typeface="Times New Roman"/>
                <a:hlinkClick r:id="rId26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Canada's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largest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supermarket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locations</a:t>
            </a:r>
            <a:r>
              <a:rPr dirty="0" sz="1200" spc="-5">
                <a:latin typeface="Times New Roman"/>
                <a:cs typeface="Times New Roman"/>
              </a:rPr>
              <a:t> across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country,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operating</a:t>
            </a:r>
            <a:r>
              <a:rPr dirty="0" sz="1200">
                <a:latin typeface="Times New Roman"/>
                <a:cs typeface="Times New Roman"/>
              </a:rPr>
              <a:t> under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banners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(Sobeys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IGA</a:t>
            </a:r>
            <a:r>
              <a:rPr dirty="0" sz="1200" spc="-5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  <a:hlinkClick r:id="rId27"/>
              </a:rPr>
              <a:t>Quebec</a:t>
            </a:r>
            <a:r>
              <a:rPr dirty="0" sz="1200" spc="-5">
                <a:latin typeface="Times New Roman"/>
                <a:cs typeface="Times New Roman"/>
              </a:rPr>
              <a:t>).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Québec's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supermarket </a:t>
            </a:r>
            <a:r>
              <a:rPr dirty="0" sz="1200">
                <a:latin typeface="Times New Roman"/>
                <a:cs typeface="Times New Roman"/>
              </a:rPr>
              <a:t>opened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1934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Montréal,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banner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  <a:hlinkClick r:id="rId28"/>
              </a:rPr>
              <a:t>Steinberg's.</a:t>
            </a:r>
            <a:endParaRPr sz="1200">
              <a:latin typeface="Times New Roman"/>
              <a:cs typeface="Times New Roman"/>
            </a:endParaRPr>
          </a:p>
          <a:p>
            <a:pPr algn="just" marL="146050" marR="109220">
              <a:lnSpc>
                <a:spcPct val="144100"/>
              </a:lnSpc>
              <a:spcBef>
                <a:spcPts val="600"/>
              </a:spcBef>
            </a:pP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United Kingdom, self-service shopping took </a:t>
            </a:r>
            <a:r>
              <a:rPr dirty="0" sz="1200">
                <a:latin typeface="Times New Roman"/>
                <a:cs typeface="Times New Roman"/>
              </a:rPr>
              <a:t>longer </a:t>
            </a:r>
            <a:r>
              <a:rPr dirty="0" sz="1200" spc="-5">
                <a:latin typeface="Times New Roman"/>
                <a:cs typeface="Times New Roman"/>
              </a:rPr>
              <a:t>to become established. Even in </a:t>
            </a:r>
            <a:r>
              <a:rPr dirty="0" sz="1200">
                <a:latin typeface="Times New Roman"/>
                <a:cs typeface="Times New Roman"/>
              </a:rPr>
              <a:t>1947,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 were just </a:t>
            </a:r>
            <a:r>
              <a:rPr dirty="0" sz="1200" spc="-10">
                <a:latin typeface="Times New Roman"/>
                <a:cs typeface="Times New Roman"/>
              </a:rPr>
              <a:t>ten </a:t>
            </a:r>
            <a:r>
              <a:rPr dirty="0" sz="1200">
                <a:latin typeface="Times New Roman"/>
                <a:cs typeface="Times New Roman"/>
              </a:rPr>
              <a:t>self-service shops </a:t>
            </a:r>
            <a:r>
              <a:rPr dirty="0" sz="1200" spc="-5">
                <a:latin typeface="Times New Roman"/>
                <a:cs typeface="Times New Roman"/>
              </a:rPr>
              <a:t>in the </a:t>
            </a:r>
            <a:r>
              <a:rPr dirty="0" sz="1200">
                <a:latin typeface="Times New Roman"/>
                <a:cs typeface="Times New Roman"/>
              </a:rPr>
              <a:t>country. In 1951, ex-</a:t>
            </a:r>
            <a:r>
              <a:rPr dirty="0" sz="1200">
                <a:latin typeface="Times New Roman"/>
                <a:cs typeface="Times New Roman"/>
                <a:hlinkClick r:id="rId29"/>
              </a:rPr>
              <a:t>US </a:t>
            </a:r>
            <a:r>
              <a:rPr dirty="0" sz="1200" spc="-5">
                <a:latin typeface="Times New Roman"/>
                <a:cs typeface="Times New Roman"/>
                <a:hlinkClick r:id="rId29"/>
              </a:rPr>
              <a:t>Navy </a:t>
            </a:r>
            <a:r>
              <a:rPr dirty="0" sz="1200" spc="-5">
                <a:latin typeface="Times New Roman"/>
                <a:cs typeface="Times New Roman"/>
              </a:rPr>
              <a:t>sailor Patrick Galvani,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son-in-law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30"/>
              </a:rPr>
              <a:t>Express</a:t>
            </a:r>
            <a:r>
              <a:rPr dirty="0" sz="1200" spc="-10">
                <a:latin typeface="Times New Roman"/>
                <a:cs typeface="Times New Roman"/>
                <a:hlinkClick r:id="rId30"/>
              </a:rPr>
              <a:t> Dairies</a:t>
            </a:r>
            <a:r>
              <a:rPr dirty="0" sz="1200" spc="20">
                <a:latin typeface="Times New Roman"/>
                <a:cs typeface="Times New Roman"/>
                <a:hlinkClick r:id="rId30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chairman,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pitch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board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chain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supermarkets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country.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UK's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supermarket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31"/>
              </a:rPr>
              <a:t>Premier</a:t>
            </a:r>
            <a:r>
              <a:rPr dirty="0" sz="1200" spc="-25">
                <a:latin typeface="Times New Roman"/>
                <a:cs typeface="Times New Roman"/>
                <a:hlinkClick r:id="rId31"/>
              </a:rPr>
              <a:t> </a:t>
            </a:r>
            <a:r>
              <a:rPr dirty="0" sz="1200" spc="-5">
                <a:latin typeface="Times New Roman"/>
                <a:cs typeface="Times New Roman"/>
                <a:hlinkClick r:id="rId31"/>
              </a:rPr>
              <a:t>Supermarkets</a:t>
            </a:r>
            <a:r>
              <a:rPr dirty="0" sz="1200" spc="20">
                <a:latin typeface="Times New Roman"/>
                <a:cs typeface="Times New Roman"/>
                <a:hlinkClick r:id="rId31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opened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790575" y="1452244"/>
            <a:ext cx="2628900" cy="17335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00"/>
              </a:lnSpc>
            </a:pPr>
            <a:r>
              <a:rPr dirty="0" spc="-5"/>
              <a:t>Department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5"/>
              <a:t>CSE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</dc:creator>
  <dc:title>Visvesvaraya Technological University</dc:title>
  <dcterms:created xsi:type="dcterms:W3CDTF">2023-02-21T07:01:29Z</dcterms:created>
  <dcterms:modified xsi:type="dcterms:W3CDTF">2023-02-21T07:01:29Z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2023-02-21T00:00:00Z</vt:filetime>
  </property>
</Properties>
</file>