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7"/>
  </p:notesMasterIdLst>
  <p:sldIdLst>
    <p:sldId id="256" r:id="rId2"/>
    <p:sldId id="257" r:id="rId3"/>
    <p:sldId id="264" r:id="rId4"/>
    <p:sldId id="265" r:id="rId5"/>
    <p:sldId id="258" r:id="rId6"/>
    <p:sldId id="259" r:id="rId7"/>
    <p:sldId id="266" r:id="rId8"/>
    <p:sldId id="260" r:id="rId9"/>
    <p:sldId id="267" r:id="rId10"/>
    <p:sldId id="261" r:id="rId11"/>
    <p:sldId id="263" r:id="rId12"/>
    <p:sldId id="270" r:id="rId13"/>
    <p:sldId id="271" r:id="rId14"/>
    <p:sldId id="262"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760A6-E072-4B8E-A3B8-AAFCC5448850}"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E3311-8FB4-47BA-BE8E-001666E007BA}" type="slidenum">
              <a:rPr lang="en-IN" smtClean="0"/>
              <a:t>‹#›</a:t>
            </a:fld>
            <a:endParaRPr lang="en-IN"/>
          </a:p>
        </p:txBody>
      </p:sp>
    </p:spTree>
    <p:extLst>
      <p:ext uri="{BB962C8B-B14F-4D97-AF65-F5344CB8AC3E}">
        <p14:creationId xmlns:p14="http://schemas.microsoft.com/office/powerpoint/2010/main" val="706840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stha606/Week-3.gi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41372" y="1846762"/>
            <a:ext cx="6755364" cy="3908762"/>
          </a:xfrm>
          <a:prstGeom prst="rect">
            <a:avLst/>
          </a:prstGeom>
          <a:noFill/>
        </p:spPr>
        <p:txBody>
          <a:bodyPr wrap="square" rtlCol="0">
            <a:spAutoFit/>
          </a:bodyPr>
          <a:lstStyle/>
          <a:p>
            <a:pPr algn="just"/>
            <a:r>
              <a:rPr lang="en-US" sz="3600" b="1" dirty="0">
                <a:solidFill>
                  <a:schemeClr val="bg1"/>
                </a:solidFill>
                <a:latin typeface="Calibri" panose="020F0502020204030204" pitchFamily="34" charset="0"/>
                <a:cs typeface="Times New Roman" panose="02020603050405020304" pitchFamily="18" charset="0"/>
              </a:rPr>
              <a:t>Name of Project :- </a:t>
            </a:r>
            <a:r>
              <a:rPr lang="en-US" sz="3600" b="1" i="1" dirty="0">
                <a:solidFill>
                  <a:schemeClr val="bg1"/>
                </a:solidFill>
                <a:latin typeface="Calibri" panose="020F0502020204030204" pitchFamily="34" charset="0"/>
                <a:cs typeface="Times New Roman" panose="02020603050405020304" pitchFamily="18" charset="0"/>
              </a:rPr>
              <a:t>Forest Fire  </a:t>
            </a:r>
          </a:p>
          <a:p>
            <a:pPr algn="just"/>
            <a:r>
              <a:rPr lang="en-US" sz="3600" b="1" i="1" dirty="0">
                <a:solidFill>
                  <a:schemeClr val="bg1"/>
                </a:solidFill>
                <a:latin typeface="Calibri" panose="020F0502020204030204" pitchFamily="34" charset="0"/>
                <a:cs typeface="Times New Roman" panose="02020603050405020304" pitchFamily="18" charset="0"/>
              </a:rPr>
              <a:t>                                  Detection Using</a:t>
            </a:r>
          </a:p>
          <a:p>
            <a:pPr algn="just"/>
            <a:r>
              <a:rPr lang="en-US" sz="3600" b="1" i="1" dirty="0">
                <a:solidFill>
                  <a:schemeClr val="bg1"/>
                </a:solidFill>
                <a:latin typeface="Calibri" panose="020F0502020204030204" pitchFamily="34" charset="0"/>
                <a:cs typeface="Times New Roman" panose="02020603050405020304" pitchFamily="18" charset="0"/>
              </a:rPr>
              <a:t>                                  Deep Learning.</a:t>
            </a:r>
          </a:p>
          <a:p>
            <a:pPr algn="just"/>
            <a:r>
              <a:rPr lang="en-US" sz="2800" dirty="0">
                <a:solidFill>
                  <a:schemeClr val="bg1"/>
                </a:solidFill>
                <a:latin typeface="Calibri" panose="020F0502020204030204" pitchFamily="34" charset="0"/>
                <a:cs typeface="Times New Roman" panose="02020603050405020304" pitchFamily="18" charset="0"/>
              </a:rPr>
              <a:t>Name:- Astha Princy</a:t>
            </a:r>
          </a:p>
          <a:p>
            <a:pPr algn="just"/>
            <a:r>
              <a:rPr lang="en-US" sz="2800" dirty="0">
                <a:solidFill>
                  <a:schemeClr val="bg1"/>
                </a:solidFill>
                <a:latin typeface="Calibri" panose="020F0502020204030204" pitchFamily="34" charset="0"/>
                <a:cs typeface="Times New Roman" panose="02020603050405020304" pitchFamily="18" charset="0"/>
              </a:rPr>
              <a:t>AICTE Internship Student Registration ID:- </a:t>
            </a:r>
            <a:r>
              <a:rPr lang="en-US" sz="2800" u="sng" dirty="0">
                <a:solidFill>
                  <a:schemeClr val="bg1"/>
                </a:solidFill>
                <a:latin typeface="Calibri" panose="020F0502020204030204" pitchFamily="34" charset="0"/>
                <a:cs typeface="Times New Roman" panose="02020603050405020304" pitchFamily="18" charset="0"/>
              </a:rPr>
              <a:t>STU67dc2603dcbe01742480899</a:t>
            </a:r>
          </a:p>
          <a:p>
            <a:pPr algn="just"/>
            <a:r>
              <a:rPr lang="en-US" sz="2800" dirty="0">
                <a:solidFill>
                  <a:schemeClr val="bg1"/>
                </a:solidFill>
                <a:latin typeface="Calibri" panose="020F0502020204030204" pitchFamily="34" charset="0"/>
                <a:cs typeface="Times New Roman" panose="02020603050405020304" pitchFamily="18" charset="0"/>
              </a:rPr>
              <a:t>AICTE Internship ID:- </a:t>
            </a:r>
          </a:p>
          <a:p>
            <a:pPr algn="just"/>
            <a:r>
              <a:rPr lang="en-US" sz="2800" dirty="0">
                <a:solidFill>
                  <a:schemeClr val="bg1"/>
                </a:solidFill>
                <a:latin typeface="Calibri" panose="020F0502020204030204" pitchFamily="34" charset="0"/>
                <a:cs typeface="Times New Roman" panose="02020603050405020304" pitchFamily="18" charset="0"/>
              </a:rPr>
              <a:t>   </a:t>
            </a:r>
            <a:r>
              <a:rPr lang="en-US" sz="2800" u="sng" dirty="0">
                <a:solidFill>
                  <a:schemeClr val="bg1"/>
                </a:solidFill>
                <a:latin typeface="Calibri" panose="020F0502020204030204" pitchFamily="34" charset="0"/>
                <a:cs typeface="Times New Roman" panose="02020603050405020304" pitchFamily="18" charset="0"/>
              </a:rPr>
              <a:t>INTERNSHIP_174099535967c57b1f336c3</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EC626716-C82F-CE09-43D1-28117B7A7674}"/>
              </a:ext>
            </a:extLst>
          </p:cNvPr>
          <p:cNvSpPr txBox="1"/>
          <p:nvPr/>
        </p:nvSpPr>
        <p:spPr>
          <a:xfrm>
            <a:off x="5570376" y="5090947"/>
            <a:ext cx="3573625" cy="379656"/>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9EC94092-6B2F-DA89-1332-200EBE20A718}"/>
              </a:ext>
            </a:extLst>
          </p:cNvPr>
          <p:cNvSpPr txBox="1"/>
          <p:nvPr/>
        </p:nvSpPr>
        <p:spPr>
          <a:xfrm>
            <a:off x="755780" y="1828800"/>
            <a:ext cx="11000791" cy="4976812"/>
          </a:xfrm>
          <a:prstGeom prst="rect">
            <a:avLst/>
          </a:prstGeom>
          <a:noFill/>
        </p:spPr>
        <p:txBody>
          <a:bodyPr wrap="square" rtlCol="0">
            <a:spAutoFit/>
          </a:bodyPr>
          <a:lstStyle/>
          <a:p>
            <a:r>
              <a:rPr lang="en-US" dirty="0"/>
              <a:t>To detect forest fires using Deep Learning (DL), we develop an intelligent system that analyzes visual or sensor data (images, video, thermal images) and identifies the presence of fire or smoke. The system uses neural networks, especially </a:t>
            </a:r>
            <a:r>
              <a:rPr lang="en-US" b="1" dirty="0"/>
              <a:t>Convolutional Neural Networks (CNNs)</a:t>
            </a:r>
            <a:r>
              <a:rPr lang="en-US" dirty="0"/>
              <a:t> and </a:t>
            </a:r>
            <a:r>
              <a:rPr lang="en-US" b="1" dirty="0"/>
              <a:t>object detection/segmentation models</a:t>
            </a:r>
            <a:r>
              <a:rPr lang="en-US" dirty="0"/>
              <a:t>, to learn features and patterns associated with fire.</a:t>
            </a:r>
          </a:p>
          <a:p>
            <a:endParaRPr lang="en-US" dirty="0"/>
          </a:p>
          <a:p>
            <a:pPr>
              <a:buNone/>
            </a:pPr>
            <a:r>
              <a:rPr lang="en-US" b="1" dirty="0"/>
              <a:t>🔍 Example Use Case</a:t>
            </a:r>
          </a:p>
          <a:p>
            <a:r>
              <a:rPr lang="en-US" dirty="0"/>
              <a:t>A CCTV camera captures images from a forest every 10 seconds. These images are sent to a DL model running on an edge device. If the model detects fire in 3 consecutive frames with &gt;90% confidence, it sends an alert to the fire control room with the timestamp and location.</a:t>
            </a:r>
          </a:p>
          <a:p>
            <a:endParaRPr lang="en-US" dirty="0"/>
          </a:p>
          <a:p>
            <a:pPr>
              <a:buNone/>
            </a:pPr>
            <a:r>
              <a:rPr lang="en-US" b="1" dirty="0"/>
              <a:t>Advantages</a:t>
            </a:r>
          </a:p>
          <a:p>
            <a:pPr>
              <a:buFont typeface="Arial" panose="020B0604020202020204" pitchFamily="34" charset="0"/>
              <a:buChar char="•"/>
            </a:pPr>
            <a:r>
              <a:rPr lang="en-US" dirty="0"/>
              <a:t>Faster and more accurate than manual methods</a:t>
            </a:r>
          </a:p>
          <a:p>
            <a:pPr>
              <a:buFont typeface="Arial" panose="020B0604020202020204" pitchFamily="34" charset="0"/>
              <a:buChar char="•"/>
            </a:pPr>
            <a:r>
              <a:rPr lang="en-US" dirty="0"/>
              <a:t>Works in real-time with high-resolution video</a:t>
            </a:r>
          </a:p>
          <a:p>
            <a:pPr>
              <a:buFont typeface="Arial" panose="020B0604020202020204" pitchFamily="34" charset="0"/>
              <a:buChar char="•"/>
            </a:pPr>
            <a:r>
              <a:rPr lang="en-US" dirty="0"/>
              <a:t>Reduces human error and enhances early warning systems</a:t>
            </a:r>
          </a:p>
          <a:p>
            <a:endParaRPr lang="en-US" dirty="0"/>
          </a:p>
          <a:p>
            <a:r>
              <a:rPr lang="en-US" b="1" dirty="0"/>
              <a:t>Here is my GitHub link:-</a:t>
            </a:r>
            <a:r>
              <a:rPr lang="en-US" b="1" dirty="0">
                <a:hlinkClick r:id="rId2"/>
              </a:rPr>
              <a:t>https://github.com/Astha606/Week-3.git</a:t>
            </a:r>
            <a:endParaRPr lang="en-US" b="1" dirty="0"/>
          </a:p>
          <a:p>
            <a:endParaRPr lang="en-US" dirty="0"/>
          </a:p>
        </p:txBody>
      </p:sp>
    </p:spTree>
    <p:extLst>
      <p:ext uri="{BB962C8B-B14F-4D97-AF65-F5344CB8AC3E}">
        <p14:creationId xmlns:p14="http://schemas.microsoft.com/office/powerpoint/2010/main" val="300296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A123985-07D0-A79A-9B45-D2CF449221AD}"/>
              </a:ext>
            </a:extLst>
          </p:cNvPr>
          <p:cNvPicPr>
            <a:picLocks noChangeAspect="1"/>
          </p:cNvPicPr>
          <p:nvPr/>
        </p:nvPicPr>
        <p:blipFill>
          <a:blip r:embed="rId2"/>
          <a:stretch>
            <a:fillRect/>
          </a:stretch>
        </p:blipFill>
        <p:spPr>
          <a:xfrm>
            <a:off x="740034" y="2146527"/>
            <a:ext cx="4811680" cy="3431923"/>
          </a:xfrm>
          <a:prstGeom prst="rect">
            <a:avLst/>
          </a:prstGeom>
        </p:spPr>
      </p:pic>
      <p:pic>
        <p:nvPicPr>
          <p:cNvPr id="6" name="Picture 5">
            <a:extLst>
              <a:ext uri="{FF2B5EF4-FFF2-40B4-BE49-F238E27FC236}">
                <a16:creationId xmlns:a16="http://schemas.microsoft.com/office/drawing/2014/main" id="{50527215-7268-ADCF-AFE8-4E84E4D1407D}"/>
              </a:ext>
            </a:extLst>
          </p:cNvPr>
          <p:cNvPicPr>
            <a:picLocks noChangeAspect="1"/>
          </p:cNvPicPr>
          <p:nvPr/>
        </p:nvPicPr>
        <p:blipFill>
          <a:blip r:embed="rId3"/>
          <a:stretch>
            <a:fillRect/>
          </a:stretch>
        </p:blipFill>
        <p:spPr>
          <a:xfrm>
            <a:off x="6505769" y="1932699"/>
            <a:ext cx="4648200" cy="353377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B9B68-E65C-4EEF-FAC1-78BA840FBF7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F8BF941-CC32-2CC3-91AC-75B42446966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D30F591C-AB8C-ACC5-2877-E8F98F6572AD}"/>
              </a:ext>
            </a:extLst>
          </p:cNvPr>
          <p:cNvPicPr>
            <a:picLocks noChangeAspect="1"/>
          </p:cNvPicPr>
          <p:nvPr/>
        </p:nvPicPr>
        <p:blipFill>
          <a:blip r:embed="rId2"/>
          <a:stretch>
            <a:fillRect/>
          </a:stretch>
        </p:blipFill>
        <p:spPr>
          <a:xfrm>
            <a:off x="1612253" y="1546079"/>
            <a:ext cx="7772400" cy="2315742"/>
          </a:xfrm>
          <a:prstGeom prst="rect">
            <a:avLst/>
          </a:prstGeom>
        </p:spPr>
      </p:pic>
      <p:pic>
        <p:nvPicPr>
          <p:cNvPr id="8" name="Picture 7">
            <a:extLst>
              <a:ext uri="{FF2B5EF4-FFF2-40B4-BE49-F238E27FC236}">
                <a16:creationId xmlns:a16="http://schemas.microsoft.com/office/drawing/2014/main" id="{3FBC2438-1D22-050A-B974-61D34570018C}"/>
              </a:ext>
            </a:extLst>
          </p:cNvPr>
          <p:cNvPicPr>
            <a:picLocks noChangeAspect="1"/>
          </p:cNvPicPr>
          <p:nvPr/>
        </p:nvPicPr>
        <p:blipFill>
          <a:blip r:embed="rId3"/>
          <a:stretch>
            <a:fillRect/>
          </a:stretch>
        </p:blipFill>
        <p:spPr>
          <a:xfrm>
            <a:off x="1883034" y="4154050"/>
            <a:ext cx="7791450" cy="2315741"/>
          </a:xfrm>
          <a:prstGeom prst="rect">
            <a:avLst/>
          </a:prstGeom>
        </p:spPr>
      </p:pic>
      <p:sp>
        <p:nvSpPr>
          <p:cNvPr id="9" name="Rectangle 8">
            <a:extLst>
              <a:ext uri="{FF2B5EF4-FFF2-40B4-BE49-F238E27FC236}">
                <a16:creationId xmlns:a16="http://schemas.microsoft.com/office/drawing/2014/main" id="{2A848278-9FA8-4F29-A48E-2F2BB3D44F0D}"/>
              </a:ext>
            </a:extLst>
          </p:cNvPr>
          <p:cNvSpPr/>
          <p:nvPr/>
        </p:nvSpPr>
        <p:spPr>
          <a:xfrm>
            <a:off x="4301412" y="3953995"/>
            <a:ext cx="2565918" cy="40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Fire Image</a:t>
            </a:r>
          </a:p>
        </p:txBody>
      </p:sp>
      <p:sp>
        <p:nvSpPr>
          <p:cNvPr id="10" name="Rectangle 9">
            <a:extLst>
              <a:ext uri="{FF2B5EF4-FFF2-40B4-BE49-F238E27FC236}">
                <a16:creationId xmlns:a16="http://schemas.microsoft.com/office/drawing/2014/main" id="{A91D8BDF-9F46-3709-8A8A-1BFAEB2002FD}"/>
              </a:ext>
            </a:extLst>
          </p:cNvPr>
          <p:cNvSpPr/>
          <p:nvPr/>
        </p:nvSpPr>
        <p:spPr>
          <a:xfrm>
            <a:off x="3778898" y="6469791"/>
            <a:ext cx="3293706" cy="292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 Fire Image</a:t>
            </a:r>
          </a:p>
        </p:txBody>
      </p:sp>
    </p:spTree>
    <p:extLst>
      <p:ext uri="{BB962C8B-B14F-4D97-AF65-F5344CB8AC3E}">
        <p14:creationId xmlns:p14="http://schemas.microsoft.com/office/powerpoint/2010/main" val="248595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32314-C9AF-0C3B-854D-84D6CC022E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937B09-1443-E954-CCB4-E267ED37072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B0A89A68-640D-960C-8E70-2F38B242659B}"/>
              </a:ext>
            </a:extLst>
          </p:cNvPr>
          <p:cNvPicPr>
            <a:picLocks noChangeAspect="1"/>
          </p:cNvPicPr>
          <p:nvPr/>
        </p:nvPicPr>
        <p:blipFill>
          <a:blip r:embed="rId2"/>
          <a:stretch>
            <a:fillRect/>
          </a:stretch>
        </p:blipFill>
        <p:spPr>
          <a:xfrm>
            <a:off x="763846" y="1987517"/>
            <a:ext cx="3629025" cy="3648075"/>
          </a:xfrm>
          <a:prstGeom prst="rect">
            <a:avLst/>
          </a:prstGeom>
        </p:spPr>
      </p:pic>
      <p:pic>
        <p:nvPicPr>
          <p:cNvPr id="7" name="Picture 6">
            <a:extLst>
              <a:ext uri="{FF2B5EF4-FFF2-40B4-BE49-F238E27FC236}">
                <a16:creationId xmlns:a16="http://schemas.microsoft.com/office/drawing/2014/main" id="{E4D580B8-BAA3-54E2-D372-B4C1BAD00E23}"/>
              </a:ext>
            </a:extLst>
          </p:cNvPr>
          <p:cNvPicPr>
            <a:picLocks noChangeAspect="1"/>
          </p:cNvPicPr>
          <p:nvPr/>
        </p:nvPicPr>
        <p:blipFill>
          <a:blip r:embed="rId3"/>
          <a:stretch>
            <a:fillRect/>
          </a:stretch>
        </p:blipFill>
        <p:spPr>
          <a:xfrm>
            <a:off x="5542287" y="1930366"/>
            <a:ext cx="6257925" cy="3762375"/>
          </a:xfrm>
          <a:prstGeom prst="rect">
            <a:avLst/>
          </a:prstGeom>
        </p:spPr>
      </p:pic>
    </p:spTree>
    <p:extLst>
      <p:ext uri="{BB962C8B-B14F-4D97-AF65-F5344CB8AC3E}">
        <p14:creationId xmlns:p14="http://schemas.microsoft.com/office/powerpoint/2010/main" val="1021955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C87A7D5-2119-C0D8-E772-EE6CE79EBBD1}"/>
              </a:ext>
            </a:extLst>
          </p:cNvPr>
          <p:cNvSpPr txBox="1"/>
          <p:nvPr/>
        </p:nvSpPr>
        <p:spPr>
          <a:xfrm>
            <a:off x="233265" y="1922106"/>
            <a:ext cx="11439331" cy="4976812"/>
          </a:xfrm>
          <a:prstGeom prst="rect">
            <a:avLst/>
          </a:prstGeom>
          <a:noFill/>
        </p:spPr>
        <p:txBody>
          <a:bodyPr wrap="square" rtlCol="0">
            <a:spAutoFit/>
          </a:bodyPr>
          <a:lstStyle/>
          <a:p>
            <a:r>
              <a:rPr lang="en-US" dirty="0"/>
              <a:t>Here's a </a:t>
            </a:r>
            <a:r>
              <a:rPr lang="en-US" b="1" dirty="0"/>
              <a:t>conclusion</a:t>
            </a:r>
            <a:r>
              <a:rPr lang="en-US" dirty="0"/>
              <a:t> for our forest fire detection project using </a:t>
            </a:r>
            <a:r>
              <a:rPr lang="en-US" b="1" dirty="0"/>
              <a:t>Deep Learning (DL), CNN, and a Kaggle dataset</a:t>
            </a:r>
            <a:r>
              <a:rPr lang="en-US" dirty="0"/>
              <a:t>, with training over </a:t>
            </a:r>
            <a:r>
              <a:rPr lang="en-US" b="1" dirty="0"/>
              <a:t>12 epochs</a:t>
            </a:r>
            <a:r>
              <a:rPr lang="en-US" dirty="0"/>
              <a:t> and achieving </a:t>
            </a:r>
            <a:r>
              <a:rPr lang="en-US" b="1" dirty="0"/>
              <a:t>80% accuracy</a:t>
            </a:r>
            <a:r>
              <a:rPr lang="en-US" dirty="0"/>
              <a:t>, including a note on </a:t>
            </a:r>
            <a:r>
              <a:rPr lang="en-US" b="1" dirty="0"/>
              <a:t>future scope</a:t>
            </a:r>
            <a:r>
              <a:rPr lang="en-US" dirty="0"/>
              <a:t>:</a:t>
            </a:r>
          </a:p>
          <a:p>
            <a:endParaRPr lang="en-US" dirty="0"/>
          </a:p>
          <a:p>
            <a:pPr>
              <a:buNone/>
            </a:pPr>
            <a:r>
              <a:rPr lang="en-US" b="1" dirty="0"/>
              <a:t>✅ Conclusion:</a:t>
            </a:r>
          </a:p>
          <a:p>
            <a:pPr>
              <a:buNone/>
            </a:pPr>
            <a:endParaRPr lang="en-US" b="1" dirty="0"/>
          </a:p>
          <a:p>
            <a:pPr>
              <a:buNone/>
            </a:pPr>
            <a:r>
              <a:rPr lang="en-US" dirty="0"/>
              <a:t>In this project, we successfully developed a </a:t>
            </a:r>
            <a:r>
              <a:rPr lang="en-US" b="1" dirty="0"/>
              <a:t>forest fire detection system</a:t>
            </a:r>
            <a:r>
              <a:rPr lang="en-US" dirty="0"/>
              <a:t> using </a:t>
            </a:r>
            <a:r>
              <a:rPr lang="en-US" b="1" dirty="0"/>
              <a:t>Convolutional Neural Networks (CNNs)</a:t>
            </a:r>
            <a:r>
              <a:rPr lang="en-US" dirty="0"/>
              <a:t> trained on image data from a </a:t>
            </a:r>
            <a:r>
              <a:rPr lang="en-US" b="1" dirty="0"/>
              <a:t>Kaggle dataset</a:t>
            </a:r>
            <a:r>
              <a:rPr lang="en-US" dirty="0"/>
              <a:t>. The system was trained over </a:t>
            </a:r>
            <a:r>
              <a:rPr lang="en-US" b="1" dirty="0"/>
              <a:t>12 epochs</a:t>
            </a:r>
            <a:r>
              <a:rPr lang="en-US" dirty="0"/>
              <a:t> and achieved an </a:t>
            </a:r>
            <a:r>
              <a:rPr lang="en-US" b="1" dirty="0"/>
              <a:t>accuracy of 80%</a:t>
            </a:r>
            <a:r>
              <a:rPr lang="en-US" dirty="0"/>
              <a:t>, demonstrating the effectiveness of deep learning techniques in recognizing fire-related patterns in forest environments.</a:t>
            </a:r>
          </a:p>
          <a:p>
            <a:pPr>
              <a:buNone/>
            </a:pPr>
            <a:r>
              <a:rPr lang="en-US" dirty="0"/>
              <a:t>The model was able to distinguish between fire 🔥 and non-fire 🌲 images with reasonably good performance, confirming the capability of CNNs to learn complex visual features such as flames, smoke, and heat signatures. The use of a publicly available dataset from Kaggle accelerated the development process and provided a solid foundation for experimentation.</a:t>
            </a:r>
          </a:p>
          <a:p>
            <a:r>
              <a:rPr lang="en-US" dirty="0"/>
              <a:t>While the current accuracy shows promising results, it also highlights room for improvement, especially in handling edge cases like fog, sunlight glare, or low-light conditions, which may lead to false positives or negatives.</a:t>
            </a:r>
          </a:p>
          <a:p>
            <a:endParaRPr lang="en-IN" dirty="0"/>
          </a:p>
        </p:txBody>
      </p:sp>
    </p:spTree>
    <p:extLst>
      <p:ext uri="{BB962C8B-B14F-4D97-AF65-F5344CB8AC3E}">
        <p14:creationId xmlns:p14="http://schemas.microsoft.com/office/powerpoint/2010/main" val="15198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E4A0B-105D-F049-F498-63E4B4FCB5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121526-F106-8E13-6405-31579230DA03}"/>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7" name="TextBox 6">
            <a:extLst>
              <a:ext uri="{FF2B5EF4-FFF2-40B4-BE49-F238E27FC236}">
                <a16:creationId xmlns:a16="http://schemas.microsoft.com/office/drawing/2014/main" id="{0C9D6185-636C-5B8D-C725-3BC5D652F339}"/>
              </a:ext>
            </a:extLst>
          </p:cNvPr>
          <p:cNvSpPr txBox="1"/>
          <p:nvPr/>
        </p:nvSpPr>
        <p:spPr>
          <a:xfrm>
            <a:off x="342122" y="1519098"/>
            <a:ext cx="10929258" cy="4976812"/>
          </a:xfrm>
          <a:prstGeom prst="rect">
            <a:avLst/>
          </a:prstGeom>
          <a:noFill/>
        </p:spPr>
        <p:txBody>
          <a:bodyPr wrap="square" rtlCol="0">
            <a:spAutoFit/>
          </a:bodyPr>
          <a:lstStyle/>
          <a:p>
            <a:r>
              <a:rPr lang="en-IN" b="1" dirty="0"/>
              <a:t>       Future scope:-</a:t>
            </a:r>
          </a:p>
          <a:p>
            <a:pPr marL="457200" indent="-457200">
              <a:buAutoNum type="arabicPeriod"/>
            </a:pPr>
            <a:r>
              <a:rPr lang="en-IN" b="1" dirty="0"/>
              <a:t>Data Expansion and Diversification:</a:t>
            </a:r>
          </a:p>
          <a:p>
            <a:pPr marL="457200" indent="-457200">
              <a:buFont typeface="Wingdings" panose="05000000000000000000" pitchFamily="2" charset="2"/>
              <a:buChar char="§"/>
            </a:pPr>
            <a:r>
              <a:rPr lang="en-IN" dirty="0"/>
              <a:t>Use larger and more diverse datasets including satellite, thermal, and real-time video footage.</a:t>
            </a:r>
          </a:p>
          <a:p>
            <a:pPr marL="457200" indent="-457200">
              <a:buFont typeface="Wingdings" panose="05000000000000000000" pitchFamily="2" charset="2"/>
              <a:buChar char="§"/>
            </a:pPr>
            <a:r>
              <a:rPr lang="en-IN" dirty="0"/>
              <a:t>Incorporate data from different seasons, weather conditions and geographic regions.</a:t>
            </a:r>
          </a:p>
          <a:p>
            <a:pPr marL="457200" indent="-457200">
              <a:buAutoNum type="arabicPeriod" startAt="2"/>
            </a:pPr>
            <a:r>
              <a:rPr lang="en-IN" b="1" dirty="0"/>
              <a:t>Model Optimization:</a:t>
            </a:r>
          </a:p>
          <a:p>
            <a:pPr marL="457200" indent="-457200">
              <a:buFont typeface="Wingdings" panose="05000000000000000000" pitchFamily="2" charset="2"/>
              <a:buChar char="§"/>
            </a:pPr>
            <a:r>
              <a:rPr lang="en-IN" dirty="0"/>
              <a:t>Experiments with deeper or more efficient CNN architectures(e.g., </a:t>
            </a:r>
            <a:r>
              <a:rPr lang="en-IN" dirty="0" err="1"/>
              <a:t>EfficientNet</a:t>
            </a:r>
            <a:r>
              <a:rPr lang="en-IN" dirty="0"/>
              <a:t>, </a:t>
            </a:r>
            <a:r>
              <a:rPr lang="en-IN" dirty="0" err="1"/>
              <a:t>MobileNet</a:t>
            </a:r>
            <a:r>
              <a:rPr lang="en-IN" dirty="0"/>
              <a:t>).</a:t>
            </a:r>
          </a:p>
          <a:p>
            <a:pPr marL="457200" indent="-457200">
              <a:buFont typeface="Wingdings" panose="05000000000000000000" pitchFamily="2" charset="2"/>
              <a:buChar char="§"/>
            </a:pPr>
            <a:r>
              <a:rPr lang="en-IN" dirty="0"/>
              <a:t>Use transfer learning to improve performance on limited datasets.</a:t>
            </a:r>
          </a:p>
          <a:p>
            <a:pPr marL="457200" indent="-457200">
              <a:buAutoNum type="arabicPeriod" startAt="3"/>
            </a:pPr>
            <a:r>
              <a:rPr lang="en-IN" b="1" dirty="0"/>
              <a:t>Real-Time Deployment:</a:t>
            </a:r>
          </a:p>
          <a:p>
            <a:pPr marL="457200" indent="-457200">
              <a:buFont typeface="Wingdings" panose="05000000000000000000" pitchFamily="2" charset="2"/>
              <a:buChar char="§"/>
            </a:pPr>
            <a:r>
              <a:rPr lang="en-IN" dirty="0"/>
              <a:t>Integrate the model with edge devices(e.g., drones, forest cameras) for live fire monitoring.</a:t>
            </a:r>
          </a:p>
          <a:p>
            <a:pPr marL="457200" indent="-457200">
              <a:buFont typeface="Wingdings" panose="05000000000000000000" pitchFamily="2" charset="2"/>
              <a:buChar char="§"/>
            </a:pPr>
            <a:r>
              <a:rPr lang="en-IN" dirty="0"/>
              <a:t>Develop a lightweight version of the model suitable for mobile or low-power environments.</a:t>
            </a:r>
          </a:p>
          <a:p>
            <a:pPr marL="457200" indent="-457200">
              <a:buAutoNum type="arabicPeriod" startAt="4"/>
            </a:pPr>
            <a:r>
              <a:rPr lang="en-IN" b="1" dirty="0"/>
              <a:t>Fire Localization and Segmentation:</a:t>
            </a:r>
          </a:p>
          <a:p>
            <a:pPr marL="457200" indent="-457200">
              <a:buFont typeface="Wingdings" panose="05000000000000000000" pitchFamily="2" charset="2"/>
              <a:buChar char="§"/>
            </a:pPr>
            <a:r>
              <a:rPr lang="en-IN" dirty="0"/>
              <a:t>Extended the system to not only detect fire but also locate and segment fire regions using object detection(YOLO, Faster R-CNN)or semantic segmentation model(U-Net).</a:t>
            </a:r>
          </a:p>
          <a:p>
            <a:pPr marL="457200" indent="-457200">
              <a:buAutoNum type="arabicPeriod" startAt="5"/>
            </a:pPr>
            <a:r>
              <a:rPr lang="en-IN" b="1" dirty="0"/>
              <a:t>Alert &amp; Monitoring System:</a:t>
            </a:r>
          </a:p>
          <a:p>
            <a:pPr marL="457200" indent="-457200">
              <a:buFont typeface="Wingdings" panose="05000000000000000000" pitchFamily="2" charset="2"/>
              <a:buChar char="§"/>
            </a:pPr>
            <a:r>
              <a:rPr lang="en-IN" dirty="0"/>
              <a:t>Connect the detection system with a real-time alert mechanism(email/SMS notifications)for quick response.</a:t>
            </a:r>
          </a:p>
          <a:p>
            <a:pPr marL="457200" indent="-457200">
              <a:buFont typeface="Wingdings" panose="05000000000000000000" pitchFamily="2" charset="2"/>
              <a:buChar char="§"/>
            </a:pPr>
            <a:r>
              <a:rPr lang="en-IN" dirty="0"/>
              <a:t>Build a user-friendly dashboard for forest management teams to visualize and track find incidents.</a:t>
            </a:r>
          </a:p>
        </p:txBody>
      </p:sp>
      <p:pic>
        <p:nvPicPr>
          <p:cNvPr id="4" name="Picture 3">
            <a:extLst>
              <a:ext uri="{FF2B5EF4-FFF2-40B4-BE49-F238E27FC236}">
                <a16:creationId xmlns:a16="http://schemas.microsoft.com/office/drawing/2014/main" id="{72BEA56C-EDDA-A2EC-E820-FEEBAA6F33F0}"/>
              </a:ext>
            </a:extLst>
          </p:cNvPr>
          <p:cNvPicPr>
            <a:picLocks noChangeAspect="1"/>
          </p:cNvPicPr>
          <p:nvPr/>
        </p:nvPicPr>
        <p:blipFill>
          <a:blip r:embed="rId2"/>
          <a:stretch>
            <a:fillRect/>
          </a:stretch>
        </p:blipFill>
        <p:spPr>
          <a:xfrm>
            <a:off x="224707" y="1519098"/>
            <a:ext cx="557296" cy="400110"/>
          </a:xfrm>
          <a:prstGeom prst="rect">
            <a:avLst/>
          </a:prstGeom>
        </p:spPr>
      </p:pic>
    </p:spTree>
    <p:extLst>
      <p:ext uri="{BB962C8B-B14F-4D97-AF65-F5344CB8AC3E}">
        <p14:creationId xmlns:p14="http://schemas.microsoft.com/office/powerpoint/2010/main" val="354139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7361CBF3-6F53-F07F-86E6-1240F2D35192}"/>
              </a:ext>
            </a:extLst>
          </p:cNvPr>
          <p:cNvSpPr txBox="1"/>
          <p:nvPr/>
        </p:nvSpPr>
        <p:spPr>
          <a:xfrm>
            <a:off x="191911" y="1623533"/>
            <a:ext cx="7153769" cy="4976812"/>
          </a:xfrm>
          <a:prstGeom prst="rect">
            <a:avLst/>
          </a:prstGeom>
          <a:noFill/>
        </p:spPr>
        <p:txBody>
          <a:bodyPr wrap="square" rtlCol="0">
            <a:spAutoFit/>
          </a:bodyPr>
          <a:lstStyle/>
          <a:p>
            <a:pPr marL="342900" indent="-342900">
              <a:buFont typeface="Wingdings" panose="05000000000000000000" pitchFamily="2" charset="2"/>
              <a:buChar char="Ø"/>
            </a:pPr>
            <a:r>
              <a:rPr lang="en-IN" b="1" i="1" u="sng" dirty="0"/>
              <a:t>Understand the use of CNN for FFD(Forest Fire Detection):-</a:t>
            </a:r>
          </a:p>
          <a:p>
            <a:endParaRPr lang="en-IN" b="1" i="1" u="sng" dirty="0"/>
          </a:p>
          <a:p>
            <a:r>
              <a:rPr lang="en-US" b="1" dirty="0"/>
              <a:t>🔍 What is a CNN?</a:t>
            </a:r>
          </a:p>
          <a:p>
            <a:r>
              <a:rPr lang="en-US" dirty="0"/>
              <a:t>  CNN is a type of </a:t>
            </a:r>
            <a:r>
              <a:rPr lang="en-US" b="1" dirty="0"/>
              <a:t>deep learning model</a:t>
            </a:r>
            <a:r>
              <a:rPr lang="en-US" dirty="0"/>
              <a:t> that is great at               </a:t>
            </a:r>
          </a:p>
          <a:p>
            <a:r>
              <a:rPr lang="en-US" b="1" dirty="0"/>
              <a:t>  recognizing patterns in images</a:t>
            </a:r>
            <a:r>
              <a:rPr lang="en-US" dirty="0"/>
              <a:t>.</a:t>
            </a:r>
          </a:p>
          <a:p>
            <a:pPr>
              <a:buNone/>
            </a:pPr>
            <a:r>
              <a:rPr lang="en-US" dirty="0"/>
              <a:t>  Think of it like this: </a:t>
            </a:r>
          </a:p>
          <a:p>
            <a:pPr>
              <a:buFont typeface="Arial" panose="020B0604020202020204" pitchFamily="34" charset="0"/>
              <a:buChar char="•"/>
            </a:pPr>
            <a:r>
              <a:rPr lang="en-US" dirty="0"/>
              <a:t> Our brain sees smoke or flames in a photo and recognizes fire.</a:t>
            </a:r>
          </a:p>
          <a:p>
            <a:pPr>
              <a:buFont typeface="Arial" panose="020B0604020202020204" pitchFamily="34" charset="0"/>
              <a:buChar char="•"/>
            </a:pPr>
            <a:r>
              <a:rPr lang="en-US" dirty="0"/>
              <a:t> A CNN can be trained to do the same using a lot of example    </a:t>
            </a:r>
          </a:p>
          <a:p>
            <a:r>
              <a:rPr lang="en-US" dirty="0"/>
              <a:t>  images.</a:t>
            </a:r>
          </a:p>
          <a:p>
            <a:pPr>
              <a:buNone/>
            </a:pPr>
            <a:r>
              <a:rPr lang="en-US" b="1" dirty="0"/>
              <a:t>  🛠️ How CNN helps in detecting forest fires</a:t>
            </a:r>
          </a:p>
          <a:p>
            <a:r>
              <a:rPr lang="en-US" b="1" dirty="0"/>
              <a:t>    1.Collect Data</a:t>
            </a:r>
            <a:br>
              <a:rPr lang="en-US" dirty="0"/>
            </a:br>
            <a:r>
              <a:rPr lang="en-US" dirty="0"/>
              <a:t>     Gather thousands of images:</a:t>
            </a:r>
          </a:p>
          <a:p>
            <a:pPr marL="742950" lvl="1" indent="-285750">
              <a:buFont typeface="+mj-lt"/>
              <a:buAutoNum type="arabicPeriod"/>
            </a:pPr>
            <a:r>
              <a:rPr lang="en-US" dirty="0"/>
              <a:t>🔥 With fire (smoke, flames)</a:t>
            </a:r>
          </a:p>
          <a:p>
            <a:pPr marL="742950" lvl="1" indent="-285750">
              <a:buFont typeface="+mj-lt"/>
              <a:buAutoNum type="arabicPeriod"/>
            </a:pPr>
            <a:r>
              <a:rPr lang="en-US" dirty="0"/>
              <a:t>🌲 Without fire (normal forest, fog, clouds)</a:t>
            </a:r>
          </a:p>
          <a:p>
            <a:endParaRPr lang="en-US" dirty="0"/>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D4E9E-0B33-73FE-6D1F-77555C7415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FD9B1D9-5773-6777-ACEF-6F00521F9D3F}"/>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6FEB4F4A-305C-9190-0F3E-9A5A23AB56E6}"/>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15EFE0C8-CFFC-98DC-38E7-6A1D98AB253B}"/>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4AE8A8B-C708-898E-1D8B-740B726E06EA}"/>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715F0279-F111-94F1-80F6-A9F4E5F8A6CB}"/>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961E2382-FF41-3E61-6A44-EB4DE659613F}"/>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3791CA98-D4DF-7757-A3C0-2C393373F0E2}"/>
              </a:ext>
            </a:extLst>
          </p:cNvPr>
          <p:cNvSpPr txBox="1"/>
          <p:nvPr/>
        </p:nvSpPr>
        <p:spPr>
          <a:xfrm>
            <a:off x="191911" y="1623533"/>
            <a:ext cx="7153769" cy="3827523"/>
          </a:xfrm>
          <a:prstGeom prst="rect">
            <a:avLst/>
          </a:prstGeom>
          <a:noFill/>
        </p:spPr>
        <p:txBody>
          <a:bodyPr wrap="square" rtlCol="0">
            <a:spAutoFit/>
          </a:bodyPr>
          <a:lstStyle/>
          <a:p>
            <a:pPr>
              <a:buFont typeface="+mj-lt"/>
              <a:buAutoNum type="arabicPeriod"/>
            </a:pPr>
            <a:r>
              <a:rPr lang="en-US" b="1" dirty="0"/>
              <a:t>Train the CNN Model</a:t>
            </a:r>
            <a:br>
              <a:rPr lang="en-US" dirty="0"/>
            </a:br>
            <a:r>
              <a:rPr lang="en-US" dirty="0"/>
              <a:t>Show the CNN model all these images and tell it:</a:t>
            </a:r>
          </a:p>
          <a:p>
            <a:pPr marL="742950" lvl="1" indent="-285750">
              <a:buFont typeface="+mj-lt"/>
              <a:buAutoNum type="arabicPeriod"/>
            </a:pPr>
            <a:r>
              <a:rPr lang="en-US" dirty="0"/>
              <a:t>“This one has fire.”</a:t>
            </a:r>
          </a:p>
          <a:p>
            <a:pPr marL="742950" lvl="1" indent="-285750">
              <a:buFont typeface="+mj-lt"/>
              <a:buAutoNum type="arabicPeriod"/>
            </a:pPr>
            <a:r>
              <a:rPr lang="en-US" dirty="0"/>
              <a:t>“This one doesn’t.”</a:t>
            </a:r>
          </a:p>
          <a:p>
            <a:pPr>
              <a:buFont typeface="+mj-lt"/>
              <a:buAutoNum type="arabicPeriod"/>
            </a:pPr>
            <a:r>
              <a:rPr lang="en-US" dirty="0"/>
              <a:t>The CNN will </a:t>
            </a:r>
            <a:r>
              <a:rPr lang="en-US" b="1" dirty="0"/>
              <a:t>learn the features</a:t>
            </a:r>
            <a:r>
              <a:rPr lang="en-US" dirty="0"/>
              <a:t>:</a:t>
            </a:r>
          </a:p>
          <a:p>
            <a:pPr marL="742950" lvl="1" indent="-285750">
              <a:buFont typeface="+mj-lt"/>
              <a:buAutoNum type="arabicPeriod"/>
            </a:pPr>
            <a:r>
              <a:rPr lang="en-US" dirty="0"/>
              <a:t>Color patterns (like orange, red, grey)</a:t>
            </a:r>
          </a:p>
          <a:p>
            <a:pPr marL="742950" lvl="1" indent="-285750">
              <a:buFont typeface="+mj-lt"/>
              <a:buAutoNum type="arabicPeriod"/>
            </a:pPr>
            <a:r>
              <a:rPr lang="en-US" dirty="0"/>
              <a:t>Shapes (like flames, smoke clouds)</a:t>
            </a:r>
          </a:p>
          <a:p>
            <a:pPr marL="742950" lvl="1" indent="-285750">
              <a:buFont typeface="+mj-lt"/>
              <a:buAutoNum type="arabicPeriod"/>
            </a:pPr>
            <a:r>
              <a:rPr lang="en-US" dirty="0"/>
              <a:t>Texture differences</a:t>
            </a:r>
          </a:p>
          <a:p>
            <a:pPr>
              <a:buFont typeface="+mj-lt"/>
              <a:buAutoNum type="arabicPeriod"/>
            </a:pPr>
            <a:r>
              <a:rPr lang="en-US" b="1" dirty="0"/>
              <a:t>Use the Trained CNN</a:t>
            </a:r>
            <a:br>
              <a:rPr lang="en-US" dirty="0"/>
            </a:br>
            <a:r>
              <a:rPr lang="en-US" dirty="0"/>
              <a:t>Give it a </a:t>
            </a:r>
            <a:r>
              <a:rPr lang="en-US" b="1" dirty="0"/>
              <a:t>new image</a:t>
            </a:r>
            <a:r>
              <a:rPr lang="en-US" dirty="0"/>
              <a:t>, and it will predict:</a:t>
            </a:r>
          </a:p>
          <a:p>
            <a:pPr marL="742950" lvl="1" indent="-285750">
              <a:buFont typeface="+mj-lt"/>
              <a:buAutoNum type="arabicPeriod"/>
            </a:pPr>
            <a:r>
              <a:rPr lang="en-US" b="1" dirty="0"/>
              <a:t>Fire detected</a:t>
            </a:r>
            <a:r>
              <a:rPr lang="en-US" dirty="0"/>
              <a:t> 🔥</a:t>
            </a:r>
          </a:p>
          <a:p>
            <a:pPr marL="742950" lvl="1" indent="-285750">
              <a:buFont typeface="+mj-lt"/>
              <a:buAutoNum type="arabicPeriod"/>
            </a:pPr>
            <a:r>
              <a:rPr lang="en-US" b="1" dirty="0"/>
              <a:t>No fire</a:t>
            </a:r>
            <a:r>
              <a:rPr lang="en-US" dirty="0"/>
              <a:t> 🌲</a:t>
            </a:r>
          </a:p>
          <a:p>
            <a:endParaRPr lang="en-IN" dirty="0"/>
          </a:p>
        </p:txBody>
      </p:sp>
    </p:spTree>
    <p:extLst>
      <p:ext uri="{BB962C8B-B14F-4D97-AF65-F5344CB8AC3E}">
        <p14:creationId xmlns:p14="http://schemas.microsoft.com/office/powerpoint/2010/main" val="418765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76B6C-7566-476E-A39F-A6DE098A8E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FCB352-8A52-BF9B-8F08-3D431E40192F}"/>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6ADDA409-E162-0D61-D88C-78647EEC7608}"/>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54B368C9-16AB-AF81-97A9-2E631A7559BD}"/>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0D253569-6016-7FBE-FCE3-59EDADE79770}"/>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87799FCA-2853-ED85-7DB7-257B3457BA75}"/>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DDD4DE62-BE67-EA34-14F3-91BE2B323AD6}"/>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5BEC47AD-0721-274B-7021-B7A23EE5B98E}"/>
              </a:ext>
            </a:extLst>
          </p:cNvPr>
          <p:cNvSpPr txBox="1"/>
          <p:nvPr/>
        </p:nvSpPr>
        <p:spPr>
          <a:xfrm>
            <a:off x="191911" y="1623533"/>
            <a:ext cx="7153769" cy="4114844"/>
          </a:xfrm>
          <a:prstGeom prst="rect">
            <a:avLst/>
          </a:prstGeom>
          <a:noFill/>
        </p:spPr>
        <p:txBody>
          <a:bodyPr wrap="square" rtlCol="0">
            <a:spAutoFit/>
          </a:bodyPr>
          <a:lstStyle/>
          <a:p>
            <a:pPr>
              <a:buNone/>
            </a:pPr>
            <a:r>
              <a:rPr lang="en-US" b="1" dirty="0"/>
              <a:t>✅ Advantages</a:t>
            </a:r>
          </a:p>
          <a:p>
            <a:pPr marL="342900" indent="-342900">
              <a:buFont typeface="Arial" panose="020B0604020202020204" pitchFamily="34" charset="0"/>
              <a:buChar char="•"/>
            </a:pPr>
            <a:r>
              <a:rPr lang="en-US" b="1" dirty="0"/>
              <a:t>Fast detection</a:t>
            </a:r>
            <a:r>
              <a:rPr lang="en-US" dirty="0"/>
              <a:t> (real-time from video feeds).</a:t>
            </a:r>
          </a:p>
          <a:p>
            <a:pPr marL="342900" indent="-342900">
              <a:buFont typeface="Arial" panose="020B0604020202020204" pitchFamily="34" charset="0"/>
              <a:buChar char="•"/>
            </a:pPr>
            <a:r>
              <a:rPr lang="en-US" b="1" dirty="0"/>
              <a:t>Accurate</a:t>
            </a:r>
            <a:r>
              <a:rPr lang="en-US" dirty="0"/>
              <a:t> if trained well.</a:t>
            </a:r>
          </a:p>
          <a:p>
            <a:pPr marL="342900" indent="-342900">
              <a:buFont typeface="Arial" panose="020B0604020202020204" pitchFamily="34" charset="0"/>
              <a:buChar char="•"/>
            </a:pPr>
            <a:r>
              <a:rPr lang="en-US" dirty="0"/>
              <a:t>Can work </a:t>
            </a:r>
            <a:r>
              <a:rPr lang="en-US" b="1" dirty="0"/>
              <a:t>day and night</a:t>
            </a:r>
            <a:r>
              <a:rPr lang="en-US" dirty="0"/>
              <a:t> with proper dataset.</a:t>
            </a:r>
          </a:p>
          <a:p>
            <a:pPr>
              <a:buNone/>
            </a:pPr>
            <a:r>
              <a:rPr lang="en-US" b="1" dirty="0"/>
              <a:t>Real-World Use Example</a:t>
            </a:r>
          </a:p>
          <a:p>
            <a:pPr>
              <a:buNone/>
            </a:pPr>
            <a:r>
              <a:rPr lang="en-US" dirty="0"/>
              <a:t>  A drone flies over a forest and captures live video. The CNN runs   </a:t>
            </a:r>
          </a:p>
          <a:p>
            <a:pPr>
              <a:buNone/>
            </a:pPr>
            <a:r>
              <a:rPr lang="en-US" dirty="0"/>
              <a:t>  on the drone or a remote server and:</a:t>
            </a:r>
          </a:p>
          <a:p>
            <a:pPr>
              <a:buFont typeface="Arial" panose="020B0604020202020204" pitchFamily="34" charset="0"/>
              <a:buChar char="•"/>
            </a:pPr>
            <a:r>
              <a:rPr lang="en-US" dirty="0"/>
              <a:t> Sees smoke rising → detects possible fire → alerts rangers</a:t>
            </a:r>
          </a:p>
          <a:p>
            <a:pPr>
              <a:buNone/>
            </a:pPr>
            <a:r>
              <a:rPr lang="en-US" b="1" dirty="0"/>
              <a:t>🧪 Simple Analogy</a:t>
            </a:r>
          </a:p>
          <a:p>
            <a:pPr>
              <a:buNone/>
            </a:pPr>
            <a:r>
              <a:rPr lang="en-US" dirty="0"/>
              <a:t>    Think of CNN as a </a:t>
            </a:r>
            <a:r>
              <a:rPr lang="en-US" b="1" dirty="0"/>
              <a:t>robotic firefighter</a:t>
            </a:r>
            <a:r>
              <a:rPr lang="en-US" dirty="0"/>
              <a:t> with super vision:</a:t>
            </a:r>
          </a:p>
          <a:p>
            <a:pPr>
              <a:buFont typeface="Arial" panose="020B0604020202020204" pitchFamily="34" charset="0"/>
              <a:buChar char="•"/>
            </a:pPr>
            <a:r>
              <a:rPr lang="en-US" dirty="0"/>
              <a:t>  It has learned what smoke and fire look like.</a:t>
            </a:r>
          </a:p>
          <a:p>
            <a:pPr>
              <a:buFont typeface="Arial" panose="020B0604020202020204" pitchFamily="34" charset="0"/>
              <a:buChar char="•"/>
            </a:pPr>
            <a:r>
              <a:rPr lang="en-US" dirty="0"/>
              <a:t>  It watches the forest all the time.</a:t>
            </a:r>
          </a:p>
          <a:p>
            <a:pPr>
              <a:buFont typeface="Arial" panose="020B0604020202020204" pitchFamily="34" charset="0"/>
              <a:buChar char="•"/>
            </a:pPr>
            <a:r>
              <a:rPr lang="en-US" dirty="0"/>
              <a:t>  The moment it sees danger; it raises the alarm.</a:t>
            </a:r>
          </a:p>
          <a:p>
            <a:endParaRPr lang="en-IN" dirty="0"/>
          </a:p>
        </p:txBody>
      </p:sp>
    </p:spTree>
    <p:extLst>
      <p:ext uri="{BB962C8B-B14F-4D97-AF65-F5344CB8AC3E}">
        <p14:creationId xmlns:p14="http://schemas.microsoft.com/office/powerpoint/2010/main" val="375958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F5C880C1-EECF-1ABF-7545-E5D5D2E09E78}"/>
              </a:ext>
            </a:extLst>
          </p:cNvPr>
          <p:cNvSpPr txBox="1"/>
          <p:nvPr/>
        </p:nvSpPr>
        <p:spPr>
          <a:xfrm>
            <a:off x="135834" y="1679510"/>
            <a:ext cx="11900656" cy="1528945"/>
          </a:xfrm>
          <a:prstGeom prst="rect">
            <a:avLst/>
          </a:prstGeom>
          <a:noFill/>
        </p:spPr>
        <p:txBody>
          <a:bodyPr wrap="square" rtlCol="0">
            <a:spAutoFit/>
          </a:bodyPr>
          <a:lstStyle/>
          <a:p>
            <a:pPr marL="342900" indent="-342900">
              <a:buFont typeface="Wingdings" panose="05000000000000000000" pitchFamily="2" charset="2"/>
              <a:buChar char="v"/>
            </a:pPr>
            <a:r>
              <a:rPr lang="en-IN" dirty="0"/>
              <a:t>Programming Language :- Python</a:t>
            </a:r>
          </a:p>
          <a:p>
            <a:pPr marL="342900" indent="-342900">
              <a:buFont typeface="Wingdings" panose="05000000000000000000" pitchFamily="2" charset="2"/>
              <a:buChar char="v"/>
            </a:pPr>
            <a:r>
              <a:rPr lang="en-IN" dirty="0"/>
              <a:t>Frameworks:- </a:t>
            </a:r>
          </a:p>
          <a:p>
            <a:pPr marL="342900" indent="-342900">
              <a:buFont typeface="Wingdings" panose="05000000000000000000" pitchFamily="2" charset="2"/>
              <a:buChar char="v"/>
            </a:pPr>
            <a:endParaRPr lang="en-IN" dirty="0"/>
          </a:p>
          <a:p>
            <a:r>
              <a:rPr lang="en-IN" dirty="0"/>
              <a:t>        </a:t>
            </a:r>
          </a:p>
          <a:p>
            <a:r>
              <a:rPr lang="en-IN" dirty="0"/>
              <a:t>       </a:t>
            </a:r>
          </a:p>
        </p:txBody>
      </p:sp>
      <p:graphicFrame>
        <p:nvGraphicFramePr>
          <p:cNvPr id="4" name="Table 3">
            <a:extLst>
              <a:ext uri="{FF2B5EF4-FFF2-40B4-BE49-F238E27FC236}">
                <a16:creationId xmlns:a16="http://schemas.microsoft.com/office/drawing/2014/main" id="{4C04285D-9E23-F083-7E6C-9452E27FA683}"/>
              </a:ext>
            </a:extLst>
          </p:cNvPr>
          <p:cNvGraphicFramePr>
            <a:graphicFrameLocks noGrp="1"/>
          </p:cNvGraphicFramePr>
          <p:nvPr>
            <p:extLst>
              <p:ext uri="{D42A27DB-BD31-4B8C-83A1-F6EECF244321}">
                <p14:modId xmlns:p14="http://schemas.microsoft.com/office/powerpoint/2010/main" val="129283797"/>
              </p:ext>
            </p:extLst>
          </p:nvPr>
        </p:nvGraphicFramePr>
        <p:xfrm>
          <a:off x="838200" y="3813302"/>
          <a:ext cx="10515600" cy="375984"/>
        </p:xfrm>
        <a:graphic>
          <a:graphicData uri="http://schemas.openxmlformats.org/drawingml/2006/table">
            <a:tbl>
              <a:tblPr/>
              <a:tblGrid>
                <a:gridCol w="10515600">
                  <a:extLst>
                    <a:ext uri="{9D8B030D-6E8A-4147-A177-3AD203B41FA5}">
                      <a16:colId xmlns:a16="http://schemas.microsoft.com/office/drawing/2014/main" val="1781554553"/>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769740212"/>
                  </a:ext>
                </a:extLst>
              </a:tr>
            </a:tbl>
          </a:graphicData>
        </a:graphic>
      </p:graphicFrame>
      <p:graphicFrame>
        <p:nvGraphicFramePr>
          <p:cNvPr id="6" name="Table 5">
            <a:extLst>
              <a:ext uri="{FF2B5EF4-FFF2-40B4-BE49-F238E27FC236}">
                <a16:creationId xmlns:a16="http://schemas.microsoft.com/office/drawing/2014/main" id="{19238150-9A44-38F3-DE3E-4D65613807A4}"/>
              </a:ext>
            </a:extLst>
          </p:cNvPr>
          <p:cNvGraphicFramePr>
            <a:graphicFrameLocks noGrp="1"/>
          </p:cNvGraphicFramePr>
          <p:nvPr>
            <p:extLst>
              <p:ext uri="{D42A27DB-BD31-4B8C-83A1-F6EECF244321}">
                <p14:modId xmlns:p14="http://schemas.microsoft.com/office/powerpoint/2010/main" val="3979876965"/>
              </p:ext>
            </p:extLst>
          </p:nvPr>
        </p:nvGraphicFramePr>
        <p:xfrm>
          <a:off x="205273" y="3813302"/>
          <a:ext cx="11148527" cy="3505962"/>
        </p:xfrm>
        <a:graphic>
          <a:graphicData uri="http://schemas.openxmlformats.org/drawingml/2006/table">
            <a:tbl>
              <a:tblPr/>
              <a:tblGrid>
                <a:gridCol w="11148527">
                  <a:extLst>
                    <a:ext uri="{9D8B030D-6E8A-4147-A177-3AD203B41FA5}">
                      <a16:colId xmlns:a16="http://schemas.microsoft.com/office/drawing/2014/main" val="2393363549"/>
                    </a:ext>
                  </a:extLst>
                </a:gridCol>
              </a:tblGrid>
              <a:tr h="0">
                <a:tc>
                  <a:txBody>
                    <a:bodyPr/>
                    <a:lstStyle/>
                    <a:p>
                      <a:pPr marL="342900" indent="-342900">
                        <a:buFont typeface="Wingdings" panose="05000000000000000000" pitchFamily="2" charset="2"/>
                        <a:buChar char="v"/>
                      </a:pPr>
                      <a:r>
                        <a:rPr lang="en-IN" dirty="0"/>
                        <a:t>Model :-</a:t>
                      </a:r>
                      <a:r>
                        <a:rPr lang="en-US" b="1" dirty="0"/>
                        <a:t>CNN (Convolutional Neural Networks)</a:t>
                      </a:r>
                      <a:r>
                        <a:rPr lang="en-US" dirty="0"/>
                        <a:t> for image classification (fire vs. no fire).</a:t>
                      </a:r>
                    </a:p>
                    <a:p>
                      <a:pPr marL="342900" indent="-342900">
                        <a:buFont typeface="Wingdings" panose="05000000000000000000" pitchFamily="2" charset="2"/>
                        <a:buChar char="v"/>
                      </a:pPr>
                      <a:r>
                        <a:rPr lang="en-US" dirty="0"/>
                        <a:t>Developed Environment :- Google Collab</a:t>
                      </a:r>
                    </a:p>
                    <a:p>
                      <a:pPr marL="342900" indent="-342900">
                        <a:buFont typeface="Wingdings" panose="05000000000000000000" pitchFamily="2" charset="2"/>
                        <a:buChar char="v"/>
                      </a:pPr>
                      <a:r>
                        <a:rPr lang="en-IN" dirty="0"/>
                        <a:t>Hardware :-</a:t>
                      </a:r>
                    </a:p>
                    <a:p>
                      <a:pPr marL="0" indent="0">
                        <a:buFont typeface="Wingdings" panose="05000000000000000000" pitchFamily="2" charset="2"/>
                        <a:buNone/>
                      </a:pPr>
                      <a:r>
                        <a:rPr lang="en-IN" dirty="0"/>
                        <a:t>         </a:t>
                      </a:r>
                      <a:r>
                        <a:rPr lang="en-IN" b="1" dirty="0"/>
                        <a:t>GPUs (NVIDIA CUDA)</a:t>
                      </a:r>
                      <a:br>
                        <a:rPr lang="en-IN" dirty="0"/>
                      </a:br>
                      <a:r>
                        <a:rPr lang="en-IN" dirty="0"/>
                        <a:t>         </a:t>
                      </a:r>
                      <a:r>
                        <a:rPr lang="en-US" dirty="0"/>
                        <a:t>→ Required for training large DL models quickly</a:t>
                      </a:r>
                    </a:p>
                    <a:p>
                      <a:pPr marL="342900" indent="-342900">
                        <a:buFont typeface="Wingdings" panose="05000000000000000000" pitchFamily="2" charset="2"/>
                        <a:buChar char="v"/>
                      </a:pPr>
                      <a:r>
                        <a:rPr lang="en-IN" dirty="0"/>
                        <a:t>Data Sources :-</a:t>
                      </a:r>
                    </a:p>
                    <a:p>
                      <a:pPr marL="342900" indent="-342900">
                        <a:buFont typeface="Courier New" panose="02070309020205020404" pitchFamily="49" charset="0"/>
                        <a:buChar char="o"/>
                      </a:pPr>
                      <a:r>
                        <a:rPr lang="en-IN" dirty="0"/>
                        <a:t>      </a:t>
                      </a:r>
                      <a:r>
                        <a:rPr lang="en-IN" b="1" dirty="0"/>
                        <a:t>Satellite Imagery</a:t>
                      </a:r>
                      <a:r>
                        <a:rPr lang="en-IN" dirty="0"/>
                        <a:t> (e.g., NASA MODIS, Sentinel)</a:t>
                      </a:r>
                    </a:p>
                    <a:p>
                      <a:pPr marL="342900" indent="-342900">
                        <a:buFont typeface="Courier New" panose="02070309020205020404" pitchFamily="49" charset="0"/>
                        <a:buChar char="o"/>
                      </a:pPr>
                      <a:r>
                        <a:rPr lang="en-IN" b="1" dirty="0"/>
                        <a:t>      Drones (UAVs)</a:t>
                      </a:r>
                      <a:r>
                        <a:rPr lang="en-IN" dirty="0"/>
                        <a:t> with cameras (infrared or visible light)</a:t>
                      </a:r>
                    </a:p>
                    <a:p>
                      <a:pPr marL="342900" indent="-342900">
                        <a:buFont typeface="Courier New" panose="02070309020205020404" pitchFamily="49" charset="0"/>
                        <a:buChar char="o"/>
                      </a:pPr>
                      <a:r>
                        <a:rPr lang="en-IN" b="1" dirty="0"/>
                        <a:t>      CCTV and Surveillance Cameras</a:t>
                      </a:r>
                      <a:r>
                        <a:rPr lang="en-IN" dirty="0"/>
                        <a:t> in forests</a:t>
                      </a:r>
                    </a:p>
                    <a:p>
                      <a:pPr marL="342900" indent="-342900">
                        <a:buFont typeface="Courier New" panose="02070309020205020404" pitchFamily="49" charset="0"/>
                        <a:buChar char="o"/>
                      </a:pPr>
                      <a:r>
                        <a:rPr lang="en-IN" b="1" dirty="0"/>
                        <a:t>      Kaggle</a:t>
                      </a:r>
                      <a:endParaRPr lang="en-IN" dirty="0"/>
                    </a:p>
                    <a:p>
                      <a:pPr marL="342900" indent="-342900">
                        <a:buFont typeface="Courier New" panose="02070309020205020404" pitchFamily="49" charset="0"/>
                        <a:buChar char="o"/>
                      </a:pPr>
                      <a:endParaRPr lang="en-IN" dirty="0"/>
                    </a:p>
                    <a:p>
                      <a:pPr marL="0" indent="0">
                        <a:buFont typeface="Wingdings" panose="05000000000000000000" pitchFamily="2" charset="2"/>
                        <a:buNone/>
                      </a:pPr>
                      <a:endParaRPr lang="en-IN" dirty="0"/>
                    </a:p>
                  </a:txBody>
                  <a:tcPr anchor="ctr">
                    <a:lnL>
                      <a:noFill/>
                    </a:lnL>
                    <a:lnR>
                      <a:noFill/>
                    </a:lnR>
                    <a:lnT>
                      <a:noFill/>
                    </a:lnT>
                    <a:lnB>
                      <a:noFill/>
                    </a:lnB>
                    <a:noFill/>
                  </a:tcPr>
                </a:tc>
                <a:extLst>
                  <a:ext uri="{0D108BD9-81ED-4DB2-BD59-A6C34878D82A}">
                    <a16:rowId xmlns:a16="http://schemas.microsoft.com/office/drawing/2014/main" val="3833994943"/>
                  </a:ext>
                </a:extLst>
              </a:tr>
            </a:tbl>
          </a:graphicData>
        </a:graphic>
      </p:graphicFrame>
      <p:graphicFrame>
        <p:nvGraphicFramePr>
          <p:cNvPr id="10" name="Table 9">
            <a:extLst>
              <a:ext uri="{FF2B5EF4-FFF2-40B4-BE49-F238E27FC236}">
                <a16:creationId xmlns:a16="http://schemas.microsoft.com/office/drawing/2014/main" id="{C2D8D265-3EC4-98DF-63DB-B30665479DFE}"/>
              </a:ext>
            </a:extLst>
          </p:cNvPr>
          <p:cNvGraphicFramePr>
            <a:graphicFrameLocks noGrp="1"/>
          </p:cNvGraphicFramePr>
          <p:nvPr>
            <p:extLst>
              <p:ext uri="{D42A27DB-BD31-4B8C-83A1-F6EECF244321}">
                <p14:modId xmlns:p14="http://schemas.microsoft.com/office/powerpoint/2010/main" val="3592040514"/>
              </p:ext>
            </p:extLst>
          </p:nvPr>
        </p:nvGraphicFramePr>
        <p:xfrm>
          <a:off x="2031999" y="2416630"/>
          <a:ext cx="8287656" cy="1412495"/>
        </p:xfrm>
        <a:graphic>
          <a:graphicData uri="http://schemas.openxmlformats.org/drawingml/2006/table">
            <a:tbl>
              <a:tblPr firstRow="1" bandRow="1">
                <a:tableStyleId>{5C22544A-7EE6-4342-B048-85BDC9FD1C3A}</a:tableStyleId>
              </a:tblPr>
              <a:tblGrid>
                <a:gridCol w="4143828">
                  <a:extLst>
                    <a:ext uri="{9D8B030D-6E8A-4147-A177-3AD203B41FA5}">
                      <a16:colId xmlns:a16="http://schemas.microsoft.com/office/drawing/2014/main" val="1100534524"/>
                    </a:ext>
                  </a:extLst>
                </a:gridCol>
                <a:gridCol w="4143828">
                  <a:extLst>
                    <a:ext uri="{9D8B030D-6E8A-4147-A177-3AD203B41FA5}">
                      <a16:colId xmlns:a16="http://schemas.microsoft.com/office/drawing/2014/main" val="3791623119"/>
                    </a:ext>
                  </a:extLst>
                </a:gridCol>
              </a:tblGrid>
              <a:tr h="355668">
                <a:tc>
                  <a:txBody>
                    <a:bodyPr/>
                    <a:lstStyle/>
                    <a:p>
                      <a:r>
                        <a:rPr lang="en-IN" dirty="0"/>
                        <a:t>Framework</a:t>
                      </a:r>
                    </a:p>
                  </a:txBody>
                  <a:tcPr/>
                </a:tc>
                <a:tc>
                  <a:txBody>
                    <a:bodyPr/>
                    <a:lstStyle/>
                    <a:p>
                      <a:r>
                        <a:rPr lang="en-IN" dirty="0"/>
                        <a:t>Use</a:t>
                      </a:r>
                    </a:p>
                  </a:txBody>
                  <a:tcPr/>
                </a:tc>
                <a:extLst>
                  <a:ext uri="{0D108BD9-81ED-4DB2-BD59-A6C34878D82A}">
                    <a16:rowId xmlns:a16="http://schemas.microsoft.com/office/drawing/2014/main" val="2135243753"/>
                  </a:ext>
                </a:extLst>
              </a:tr>
              <a:tr h="355668">
                <a:tc>
                  <a:txBody>
                    <a:bodyPr/>
                    <a:lstStyle/>
                    <a:p>
                      <a:r>
                        <a:rPr lang="en-IN" dirty="0"/>
                        <a:t>TensorFlow</a:t>
                      </a:r>
                    </a:p>
                  </a:txBody>
                  <a:tcPr/>
                </a:tc>
                <a:tc>
                  <a:txBody>
                    <a:bodyPr/>
                    <a:lstStyle/>
                    <a:p>
                      <a:r>
                        <a:rPr lang="en-US" dirty="0"/>
                        <a:t>Widely used for building DL models</a:t>
                      </a:r>
                      <a:endParaRPr lang="en-IN" dirty="0"/>
                    </a:p>
                  </a:txBody>
                  <a:tcPr/>
                </a:tc>
                <a:extLst>
                  <a:ext uri="{0D108BD9-81ED-4DB2-BD59-A6C34878D82A}">
                    <a16:rowId xmlns:a16="http://schemas.microsoft.com/office/drawing/2014/main" val="4285571236"/>
                  </a:ext>
                </a:extLst>
              </a:tr>
              <a:tr h="604279">
                <a:tc>
                  <a:txBody>
                    <a:bodyPr/>
                    <a:lstStyle/>
                    <a:p>
                      <a:r>
                        <a:rPr lang="en-IN" dirty="0"/>
                        <a:t>Keras</a:t>
                      </a:r>
                    </a:p>
                  </a:txBody>
                  <a:tcPr/>
                </a:tc>
                <a:tc>
                  <a:txBody>
                    <a:bodyPr/>
                    <a:lstStyle/>
                    <a:p>
                      <a:r>
                        <a:rPr lang="en-US" dirty="0"/>
                        <a:t>High-level API for TensorFlow (easy to use)</a:t>
                      </a:r>
                    </a:p>
                  </a:txBody>
                  <a:tcPr anchor="ctr"/>
                </a:tc>
                <a:extLst>
                  <a:ext uri="{0D108BD9-81ED-4DB2-BD59-A6C34878D82A}">
                    <a16:rowId xmlns:a16="http://schemas.microsoft.com/office/drawing/2014/main" val="2632913110"/>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F3D9692-EE8E-C3D5-7AAF-BB83F8B308C9}"/>
              </a:ext>
            </a:extLst>
          </p:cNvPr>
          <p:cNvSpPr txBox="1"/>
          <p:nvPr/>
        </p:nvSpPr>
        <p:spPr>
          <a:xfrm>
            <a:off x="970384" y="1950098"/>
            <a:ext cx="10562253" cy="4976812"/>
          </a:xfrm>
          <a:prstGeom prst="rect">
            <a:avLst/>
          </a:prstGeom>
          <a:noFill/>
        </p:spPr>
        <p:txBody>
          <a:bodyPr wrap="square" rtlCol="0">
            <a:spAutoFit/>
          </a:bodyPr>
          <a:lstStyle/>
          <a:p>
            <a:r>
              <a:rPr lang="en-IN" b="1" dirty="0"/>
              <a:t>Data Collection:-</a:t>
            </a:r>
          </a:p>
          <a:p>
            <a:pPr marL="342900" indent="-342900">
              <a:buFont typeface="Arial" panose="020B0604020202020204" pitchFamily="34" charset="0"/>
              <a:buChar char="•"/>
            </a:pPr>
            <a:r>
              <a:rPr lang="en-IN" dirty="0"/>
              <a:t>Forest Fire Image Dataset: Labelled images with/without fire.</a:t>
            </a:r>
          </a:p>
          <a:p>
            <a:pPr marL="342900" indent="-342900">
              <a:buFont typeface="Arial" panose="020B0604020202020204" pitchFamily="34" charset="0"/>
              <a:buChar char="•"/>
            </a:pPr>
            <a:r>
              <a:rPr lang="en-IN" dirty="0"/>
              <a:t>Fire Detection Dataset(includes fire/smoke images from different environments)</a:t>
            </a:r>
          </a:p>
          <a:p>
            <a:endParaRPr lang="en-IN" dirty="0"/>
          </a:p>
          <a:p>
            <a:pPr marL="342900" indent="-342900">
              <a:buFont typeface="Arial" panose="020B0604020202020204" pitchFamily="34" charset="0"/>
              <a:buChar char="•"/>
            </a:pPr>
            <a:endParaRPr lang="en-IN" dirty="0"/>
          </a:p>
          <a:p>
            <a:r>
              <a:rPr lang="en-IN" dirty="0"/>
              <a:t>     Search Kaggle for: forest fire image dataset , smoke detection , or unci forest fire</a:t>
            </a:r>
          </a:p>
          <a:p>
            <a:endParaRPr lang="en-IN" dirty="0"/>
          </a:p>
          <a:p>
            <a:pPr>
              <a:buNone/>
            </a:pPr>
            <a:r>
              <a:rPr lang="en-US" b="1" dirty="0"/>
              <a:t>Data Preprocessing:-</a:t>
            </a:r>
          </a:p>
          <a:p>
            <a:pPr>
              <a:buFont typeface="Arial" panose="020B0604020202020204" pitchFamily="34" charset="0"/>
              <a:buChar char="•"/>
            </a:pPr>
            <a:r>
              <a:rPr lang="en-US" b="1" dirty="0"/>
              <a:t>Resize images</a:t>
            </a:r>
            <a:r>
              <a:rPr lang="en-US" dirty="0"/>
              <a:t> (common sizes: 224x224 or 150x150)</a:t>
            </a:r>
          </a:p>
          <a:p>
            <a:pPr>
              <a:buFont typeface="Arial" panose="020B0604020202020204" pitchFamily="34" charset="0"/>
              <a:buChar char="•"/>
            </a:pPr>
            <a:r>
              <a:rPr lang="en-US" b="1" dirty="0"/>
              <a:t>Normalization</a:t>
            </a:r>
            <a:r>
              <a:rPr lang="en-US" dirty="0"/>
              <a:t> (scale pixel values between 0–1)</a:t>
            </a:r>
          </a:p>
          <a:p>
            <a:pPr>
              <a:buFont typeface="Arial" panose="020B0604020202020204" pitchFamily="34" charset="0"/>
              <a:buChar char="•"/>
            </a:pPr>
            <a:r>
              <a:rPr lang="en-US" b="1" dirty="0"/>
              <a:t>Data Augmentation</a:t>
            </a:r>
            <a:r>
              <a:rPr lang="en-US" dirty="0"/>
              <a:t> (rotate, flip, zoom to prevent overfitting)</a:t>
            </a:r>
          </a:p>
          <a:p>
            <a:pPr>
              <a:buFont typeface="Arial" panose="020B0604020202020204" pitchFamily="34" charset="0"/>
              <a:buChar char="•"/>
            </a:pPr>
            <a:r>
              <a:rPr lang="en-US" b="1" dirty="0"/>
              <a:t>Train-Test Split</a:t>
            </a:r>
            <a:r>
              <a:rPr lang="en-US" dirty="0"/>
              <a:t> (usually 70-30 or 80-20)</a:t>
            </a:r>
          </a:p>
          <a:p>
            <a:endParaRPr lang="en-IN" dirty="0"/>
          </a:p>
          <a:p>
            <a:r>
              <a:rPr lang="en-IN" b="1" dirty="0"/>
              <a:t>Model Selection:-</a:t>
            </a:r>
          </a:p>
          <a:p>
            <a:r>
              <a:rPr lang="en-IN" b="1" dirty="0"/>
              <a:t>CNN- 3 </a:t>
            </a:r>
            <a:r>
              <a:rPr lang="en-US" b="1" dirty="0"/>
              <a:t>Convolutional </a:t>
            </a:r>
            <a:r>
              <a:rPr lang="en-IN" b="1" dirty="0"/>
              <a:t>layer, Dense layer , 1 Output layer.</a:t>
            </a:r>
          </a:p>
          <a:p>
            <a:endParaRPr lang="en-IN" b="1" dirty="0"/>
          </a:p>
          <a:p>
            <a:endParaRPr lang="en-IN" dirty="0"/>
          </a:p>
        </p:txBody>
      </p:sp>
      <p:pic>
        <p:nvPicPr>
          <p:cNvPr id="7" name="Picture 6">
            <a:extLst>
              <a:ext uri="{FF2B5EF4-FFF2-40B4-BE49-F238E27FC236}">
                <a16:creationId xmlns:a16="http://schemas.microsoft.com/office/drawing/2014/main" id="{9E76E0FC-109B-BA0A-9A11-F19CAFB8CB03}"/>
              </a:ext>
            </a:extLst>
          </p:cNvPr>
          <p:cNvPicPr>
            <a:picLocks noChangeAspect="1"/>
          </p:cNvPicPr>
          <p:nvPr/>
        </p:nvPicPr>
        <p:blipFill>
          <a:blip r:embed="rId2"/>
          <a:stretch>
            <a:fillRect/>
          </a:stretch>
        </p:blipFill>
        <p:spPr>
          <a:xfrm>
            <a:off x="779009" y="3303037"/>
            <a:ext cx="517328" cy="517328"/>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B945F-DBF1-AA7E-4BC0-FBC0CC6FE9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17F177-AC95-A50B-2A98-E13408A9EA09}"/>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2D326214-6079-D1C0-5A33-E8779DEFE72C}"/>
              </a:ext>
            </a:extLst>
          </p:cNvPr>
          <p:cNvSpPr txBox="1"/>
          <p:nvPr/>
        </p:nvSpPr>
        <p:spPr>
          <a:xfrm>
            <a:off x="970384" y="1950098"/>
            <a:ext cx="10562253" cy="4114844"/>
          </a:xfrm>
          <a:prstGeom prst="rect">
            <a:avLst/>
          </a:prstGeom>
          <a:noFill/>
        </p:spPr>
        <p:txBody>
          <a:bodyPr wrap="square" rtlCol="0">
            <a:spAutoFit/>
          </a:bodyPr>
          <a:lstStyle/>
          <a:p>
            <a:pPr>
              <a:buNone/>
            </a:pPr>
            <a:r>
              <a:rPr lang="en-IN" b="1" dirty="0"/>
              <a:t>Model Training</a:t>
            </a:r>
            <a:endParaRPr lang="en-IN" dirty="0"/>
          </a:p>
          <a:p>
            <a:pPr>
              <a:buFont typeface="Arial" panose="020B0604020202020204" pitchFamily="34" charset="0"/>
              <a:buChar char="•"/>
            </a:pPr>
            <a:r>
              <a:rPr lang="en-IN" dirty="0"/>
              <a:t>Use GPU/TPU acceleration (from Kaggle settings).</a:t>
            </a:r>
          </a:p>
          <a:p>
            <a:pPr>
              <a:buFont typeface="Arial" panose="020B0604020202020204" pitchFamily="34" charset="0"/>
              <a:buChar char="•"/>
            </a:pPr>
            <a:r>
              <a:rPr lang="en-IN" dirty="0"/>
              <a:t>Choose appropriate </a:t>
            </a:r>
            <a:r>
              <a:rPr lang="en-IN" b="1" dirty="0"/>
              <a:t>loss function</a:t>
            </a:r>
            <a:r>
              <a:rPr lang="en-IN" dirty="0"/>
              <a:t>:</a:t>
            </a:r>
          </a:p>
          <a:p>
            <a:pPr marL="742950" lvl="1" indent="-285750">
              <a:buFont typeface="Arial" panose="020B0604020202020204" pitchFamily="34" charset="0"/>
              <a:buChar char="•"/>
            </a:pPr>
            <a:r>
              <a:rPr lang="en-IN" dirty="0"/>
              <a:t>Binary Cross-Entropy (for binary classification).</a:t>
            </a:r>
          </a:p>
          <a:p>
            <a:pPr marL="742950" lvl="1" indent="-285750">
              <a:buFont typeface="Arial" panose="020B0604020202020204" pitchFamily="34" charset="0"/>
              <a:buChar char="•"/>
            </a:pPr>
            <a:r>
              <a:rPr lang="en-IN" dirty="0"/>
              <a:t>Categorical Cross-Entropy (for multi-class).</a:t>
            </a:r>
          </a:p>
          <a:p>
            <a:pPr>
              <a:buFont typeface="Arial" panose="020B0604020202020204" pitchFamily="34" charset="0"/>
              <a:buChar char="•"/>
            </a:pPr>
            <a:r>
              <a:rPr lang="en-IN" dirty="0"/>
              <a:t>Use </a:t>
            </a:r>
            <a:r>
              <a:rPr lang="en-IN" b="1" dirty="0"/>
              <a:t>Adam optimizer</a:t>
            </a:r>
            <a:r>
              <a:rPr lang="en-IN" dirty="0"/>
              <a:t>, early stopping, and checkpoints.</a:t>
            </a:r>
          </a:p>
          <a:p>
            <a:pPr>
              <a:buFont typeface="Arial" panose="020B0604020202020204" pitchFamily="34" charset="0"/>
              <a:buChar char="•"/>
            </a:pPr>
            <a:r>
              <a:rPr lang="en-IN" dirty="0"/>
              <a:t>We run 12 epochs.</a:t>
            </a:r>
          </a:p>
          <a:p>
            <a:endParaRPr lang="en-IN" dirty="0"/>
          </a:p>
          <a:p>
            <a:pPr>
              <a:buNone/>
            </a:pPr>
            <a:r>
              <a:rPr lang="en-US" b="1" dirty="0"/>
              <a:t>Model Evaluation</a:t>
            </a:r>
          </a:p>
          <a:p>
            <a:pPr>
              <a:buNone/>
            </a:pPr>
            <a:r>
              <a:rPr lang="en-US" dirty="0"/>
              <a:t>Metrics depend on the task:</a:t>
            </a:r>
          </a:p>
          <a:p>
            <a:pPr>
              <a:buFont typeface="Arial" panose="020B0604020202020204" pitchFamily="34" charset="0"/>
              <a:buChar char="•"/>
            </a:pPr>
            <a:r>
              <a:rPr lang="en-US" b="1" dirty="0"/>
              <a:t>Accuracy, Precision, Recall, F1-score</a:t>
            </a:r>
            <a:r>
              <a:rPr lang="en-US" dirty="0"/>
              <a:t> (for classification)</a:t>
            </a:r>
          </a:p>
          <a:p>
            <a:pPr>
              <a:buFont typeface="Arial" panose="020B0604020202020204" pitchFamily="34" charset="0"/>
              <a:buChar char="•"/>
            </a:pPr>
            <a:r>
              <a:rPr lang="en-US" b="1" dirty="0" err="1"/>
              <a:t>mAP</a:t>
            </a:r>
            <a:r>
              <a:rPr lang="en-US" b="1" dirty="0"/>
              <a:t> (mean Average Precision)</a:t>
            </a:r>
            <a:r>
              <a:rPr lang="en-US" dirty="0"/>
              <a:t> (for object detection)</a:t>
            </a:r>
          </a:p>
          <a:p>
            <a:pPr>
              <a:buFont typeface="Arial" panose="020B0604020202020204" pitchFamily="34" charset="0"/>
              <a:buChar char="•"/>
            </a:pPr>
            <a:r>
              <a:rPr lang="en-US" b="1" dirty="0"/>
              <a:t>Confusion Matrix</a:t>
            </a:r>
            <a:r>
              <a:rPr lang="en-US" dirty="0"/>
              <a:t> (to visualize performance)</a:t>
            </a:r>
          </a:p>
          <a:p>
            <a:endParaRPr lang="en-IN" dirty="0"/>
          </a:p>
        </p:txBody>
      </p:sp>
    </p:spTree>
    <p:extLst>
      <p:ext uri="{BB962C8B-B14F-4D97-AF65-F5344CB8AC3E}">
        <p14:creationId xmlns:p14="http://schemas.microsoft.com/office/powerpoint/2010/main" val="417272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BBF8FAD2-1789-4DFD-2162-7E7D8F225E15}"/>
              </a:ext>
            </a:extLst>
          </p:cNvPr>
          <p:cNvSpPr txBox="1"/>
          <p:nvPr/>
        </p:nvSpPr>
        <p:spPr>
          <a:xfrm>
            <a:off x="494523" y="1828801"/>
            <a:ext cx="10907486" cy="4114844"/>
          </a:xfrm>
          <a:prstGeom prst="rect">
            <a:avLst/>
          </a:prstGeom>
          <a:noFill/>
        </p:spPr>
        <p:txBody>
          <a:bodyPr wrap="square" rtlCol="0">
            <a:spAutoFit/>
          </a:bodyPr>
          <a:lstStyle/>
          <a:p>
            <a:pPr>
              <a:buNone/>
            </a:pPr>
            <a:r>
              <a:rPr lang="en-US" dirty="0"/>
              <a:t>Forest fires are a significant environmental concern, causing the destruction of ecosystems, loss of biodiversity, air pollution, and posing risks to human life and property. Early detection of forest fires is crucial for minimizing their impact. Traditional fire detection methods (like satellite monitoring or manual observation) can be slow, costly, or inaccurate.</a:t>
            </a:r>
          </a:p>
          <a:p>
            <a:r>
              <a:rPr lang="en-US" dirty="0"/>
              <a:t>With the growth of Deep Learning (DL), especially in image and video analysis, there's an opportunity to automate forest fire detection with high accuracy and in real-time using sensor data, surveillance cameras, and satellite imagery.</a:t>
            </a:r>
          </a:p>
          <a:p>
            <a:endParaRPr lang="en-US" dirty="0"/>
          </a:p>
          <a:p>
            <a:r>
              <a:rPr lang="en-IN" b="1" dirty="0"/>
              <a:t>Objective:</a:t>
            </a:r>
          </a:p>
          <a:p>
            <a:r>
              <a:rPr lang="en-US" dirty="0"/>
              <a:t>The primary objective is to develop a </a:t>
            </a:r>
            <a:r>
              <a:rPr lang="en-US" b="1" dirty="0"/>
              <a:t>Deep Learning-based system</a:t>
            </a:r>
            <a:r>
              <a:rPr lang="en-US" dirty="0"/>
              <a:t> that can </a:t>
            </a:r>
            <a:r>
              <a:rPr lang="en-US" b="1" dirty="0"/>
              <a:t>automatically detect forest fires</a:t>
            </a:r>
            <a:r>
              <a:rPr lang="en-US" dirty="0"/>
              <a:t> from visual or sensor data (such as images, videos, thermal data, etc.) with high accuracy, minimal false alarms, and in near real-time.</a:t>
            </a:r>
          </a:p>
          <a:p>
            <a:endParaRPr lang="en-IN" b="1" dirty="0"/>
          </a:p>
          <a:p>
            <a:endParaRPr lang="en-US" b="1" dirty="0"/>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79812-4F54-FCAC-C984-50B91659D0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911C1F-78C7-6C6C-C012-87CB1FBC80F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02DEAC5C-4843-B5B4-1DE1-4B818A61270C}"/>
              </a:ext>
            </a:extLst>
          </p:cNvPr>
          <p:cNvSpPr txBox="1"/>
          <p:nvPr/>
        </p:nvSpPr>
        <p:spPr>
          <a:xfrm>
            <a:off x="727788" y="1726163"/>
            <a:ext cx="10736424" cy="1528945"/>
          </a:xfrm>
          <a:prstGeom prst="rect">
            <a:avLst/>
          </a:prstGeom>
          <a:noFill/>
        </p:spPr>
        <p:txBody>
          <a:bodyPr wrap="square" rtlCol="0">
            <a:spAutoFit/>
          </a:bodyPr>
          <a:lstStyle/>
          <a:p>
            <a:r>
              <a:rPr lang="en-IN" b="1" dirty="0"/>
              <a:t>Problem Statement:</a:t>
            </a:r>
          </a:p>
          <a:p>
            <a:r>
              <a:rPr lang="en-IN" dirty="0"/>
              <a:t>“Develop an automated forest fire detection system using deep learning techniques capable of accurately identifying fire occurrences from real-world data(images , video streams , or sensor inputs), with the goal of improving early detection , reducing response time , and minimizing false positives and negatives.”</a:t>
            </a:r>
          </a:p>
        </p:txBody>
      </p:sp>
      <p:pic>
        <p:nvPicPr>
          <p:cNvPr id="4" name="Picture 3">
            <a:extLst>
              <a:ext uri="{FF2B5EF4-FFF2-40B4-BE49-F238E27FC236}">
                <a16:creationId xmlns:a16="http://schemas.microsoft.com/office/drawing/2014/main" id="{48948806-586E-A13E-243C-185E482FDC4C}"/>
              </a:ext>
            </a:extLst>
          </p:cNvPr>
          <p:cNvPicPr>
            <a:picLocks noChangeAspect="1"/>
          </p:cNvPicPr>
          <p:nvPr/>
        </p:nvPicPr>
        <p:blipFill>
          <a:blip r:embed="rId2"/>
          <a:stretch>
            <a:fillRect/>
          </a:stretch>
        </p:blipFill>
        <p:spPr>
          <a:xfrm>
            <a:off x="727788" y="3429000"/>
            <a:ext cx="4240336" cy="2374588"/>
          </a:xfrm>
          <a:prstGeom prst="rect">
            <a:avLst/>
          </a:prstGeom>
          <a:ln>
            <a:solidFill>
              <a:srgbClr val="92D050"/>
            </a:solidFill>
          </a:ln>
        </p:spPr>
      </p:pic>
      <p:pic>
        <p:nvPicPr>
          <p:cNvPr id="7" name="Picture 6">
            <a:extLst>
              <a:ext uri="{FF2B5EF4-FFF2-40B4-BE49-F238E27FC236}">
                <a16:creationId xmlns:a16="http://schemas.microsoft.com/office/drawing/2014/main" id="{82A8B1C6-4EED-0CD3-1449-309408B3B756}"/>
              </a:ext>
            </a:extLst>
          </p:cNvPr>
          <p:cNvPicPr>
            <a:picLocks noChangeAspect="1"/>
          </p:cNvPicPr>
          <p:nvPr/>
        </p:nvPicPr>
        <p:blipFill>
          <a:blip r:embed="rId3"/>
          <a:stretch>
            <a:fillRect/>
          </a:stretch>
        </p:blipFill>
        <p:spPr>
          <a:xfrm>
            <a:off x="6428792" y="3429001"/>
            <a:ext cx="3834882" cy="2393668"/>
          </a:xfrm>
          <a:prstGeom prst="rect">
            <a:avLst/>
          </a:prstGeom>
        </p:spPr>
      </p:pic>
      <p:sp>
        <p:nvSpPr>
          <p:cNvPr id="8" name="Rectangle 7">
            <a:extLst>
              <a:ext uri="{FF2B5EF4-FFF2-40B4-BE49-F238E27FC236}">
                <a16:creationId xmlns:a16="http://schemas.microsoft.com/office/drawing/2014/main" id="{18DA8B56-EC8D-E5DD-B7EB-B85EE20909AD}"/>
              </a:ext>
            </a:extLst>
          </p:cNvPr>
          <p:cNvSpPr/>
          <p:nvPr/>
        </p:nvSpPr>
        <p:spPr>
          <a:xfrm>
            <a:off x="1147666" y="5977480"/>
            <a:ext cx="3153747" cy="4945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Forest Fire Image</a:t>
            </a:r>
          </a:p>
        </p:txBody>
      </p:sp>
      <p:sp>
        <p:nvSpPr>
          <p:cNvPr id="9" name="Rectangle 8">
            <a:extLst>
              <a:ext uri="{FF2B5EF4-FFF2-40B4-BE49-F238E27FC236}">
                <a16:creationId xmlns:a16="http://schemas.microsoft.com/office/drawing/2014/main" id="{6361F447-9A46-36D7-1853-869699BDDDFD}"/>
              </a:ext>
            </a:extLst>
          </p:cNvPr>
          <p:cNvSpPr/>
          <p:nvPr/>
        </p:nvSpPr>
        <p:spPr>
          <a:xfrm>
            <a:off x="6913984" y="5996562"/>
            <a:ext cx="2864498" cy="478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t>No Forest Fire Image</a:t>
            </a:r>
          </a:p>
        </p:txBody>
      </p:sp>
    </p:spTree>
    <p:extLst>
      <p:ext uri="{BB962C8B-B14F-4D97-AF65-F5344CB8AC3E}">
        <p14:creationId xmlns:p14="http://schemas.microsoft.com/office/powerpoint/2010/main" val="426265051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398</TotalTime>
  <Words>1448</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Courier New</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Astha Princy</cp:lastModifiedBy>
  <cp:revision>13</cp:revision>
  <dcterms:created xsi:type="dcterms:W3CDTF">2024-12-31T09:40:01Z</dcterms:created>
  <dcterms:modified xsi:type="dcterms:W3CDTF">2025-05-17T19:25:02Z</dcterms:modified>
</cp:coreProperties>
</file>