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9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19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3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687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1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5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1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2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1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5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45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7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50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3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AAF28-9305-4CDC-87D1-B3289FC9C48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370912-AA1B-4002-8C78-7F7FEA4A6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8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E1AA-67A9-8D1B-53CA-4F5F83482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latin typeface="+mn-lt"/>
              </a:rPr>
              <a:t>Array Operations</a:t>
            </a:r>
            <a:endParaRPr lang="en-IN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750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4F599B-2F7B-FA6A-637F-2363F43C3CF3}"/>
              </a:ext>
            </a:extLst>
          </p:cNvPr>
          <p:cNvSpPr txBox="1"/>
          <p:nvPr/>
        </p:nvSpPr>
        <p:spPr>
          <a:xfrm>
            <a:off x="125506" y="322729"/>
            <a:ext cx="4993341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Array – Insertion (Ex-2)</a:t>
            </a:r>
          </a:p>
          <a:p>
            <a:endParaRPr lang="en-US" dirty="0"/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#include &lt;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stdio.h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 main() {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[50];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 I, item, pos, n=7;</a:t>
            </a:r>
          </a:p>
          <a:p>
            <a:pPr lvl="0">
              <a:spcBef>
                <a:spcPts val="0"/>
              </a:spcBef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printf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(“Enter 7 elements: “);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for(i=0; i&lt;n; i++)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scanf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(“%d”, &amp;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[i]);</a:t>
            </a:r>
          </a:p>
          <a:p>
            <a:pPr lvl="0">
              <a:spcBef>
                <a:spcPts val="0"/>
              </a:spcBef>
            </a:pP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printf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(“Original array is: “);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for(i=0; i&lt;n; i++)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printf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(“%d”,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[i]);</a:t>
            </a:r>
          </a:p>
          <a:p>
            <a:pPr lvl="0">
              <a:spcBef>
                <a:spcPts val="0"/>
              </a:spcBef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(“Enter element to be inserted: “);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scanf</a:t>
            </a:r>
            <a:r>
              <a:rPr lang="en-US" sz="1800" dirty="0">
                <a:solidFill>
                  <a:schemeClr val="tx1"/>
                </a:solidFill>
              </a:rPr>
              <a:t>(“%d”, &amp;item);</a:t>
            </a:r>
          </a:p>
          <a:p>
            <a:pPr lvl="0">
              <a:spcBef>
                <a:spcPts val="0"/>
              </a:spcBef>
            </a:pP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(“Enter the position to insert: “);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scanf</a:t>
            </a:r>
            <a:r>
              <a:rPr lang="en-US" sz="1800" dirty="0">
                <a:solidFill>
                  <a:schemeClr val="tx1"/>
                </a:solidFill>
              </a:rPr>
              <a:t>(“%d”, &amp;pos);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 n++;</a:t>
            </a:r>
          </a:p>
          <a:p>
            <a:endParaRPr lang="en-US" sz="2800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31020-5E60-D35E-ED43-EE98546694A3}"/>
              </a:ext>
            </a:extLst>
          </p:cNvPr>
          <p:cNvSpPr txBox="1"/>
          <p:nvPr/>
        </p:nvSpPr>
        <p:spPr>
          <a:xfrm>
            <a:off x="5966012" y="991123"/>
            <a:ext cx="61004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for(i=n-1; i&gt;=pos; i--)</a:t>
            </a:r>
          </a:p>
          <a:p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[i] = </a:t>
            </a:r>
            <a:r>
              <a:rPr lang="en-US" dirty="0" err="1"/>
              <a:t>arr</a:t>
            </a:r>
            <a:r>
              <a:rPr lang="en-US" dirty="0"/>
              <a:t>[i-1];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[pos-1]=item;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(“After insertion array is:”);</a:t>
            </a:r>
          </a:p>
          <a:p>
            <a:r>
              <a:rPr lang="en-US" dirty="0"/>
              <a:t>For(i=0; i&lt;n; i++)</a:t>
            </a:r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arr</a:t>
            </a:r>
            <a:r>
              <a:rPr lang="en-US" dirty="0"/>
              <a:t>[i]);</a:t>
            </a:r>
          </a:p>
          <a:p>
            <a:endParaRPr lang="en-US" dirty="0"/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8807F-6EF5-414B-E5C7-5ED945A28438}"/>
              </a:ext>
            </a:extLst>
          </p:cNvPr>
          <p:cNvSpPr txBox="1"/>
          <p:nvPr/>
        </p:nvSpPr>
        <p:spPr>
          <a:xfrm>
            <a:off x="815788" y="1242990"/>
            <a:ext cx="96011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Difference between Array and other Linear Data Structures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Fixed size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Linked List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Variable size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Add to top and Remove from top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Add to back and Remove from front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Priority Queue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Add anywhere and Remove the highest priority.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0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06353F-1C1C-6A1A-1E75-AE9FA1585DCA}"/>
              </a:ext>
            </a:extLst>
          </p:cNvPr>
          <p:cNvSpPr txBox="1"/>
          <p:nvPr/>
        </p:nvSpPr>
        <p:spPr>
          <a:xfrm>
            <a:off x="932329" y="851647"/>
            <a:ext cx="1037216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Array Traversal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  // pre-processor</a:t>
            </a:r>
          </a:p>
          <a:p>
            <a:r>
              <a:rPr lang="en-IN" sz="2000" dirty="0"/>
              <a:t>int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int num[   ] = {10, 20, 30, 40, 50};    // indirect initialization</a:t>
            </a:r>
          </a:p>
          <a:p>
            <a:r>
              <a:rPr lang="en-IN" sz="2000" dirty="0"/>
              <a:t>int i;</a:t>
            </a:r>
          </a:p>
          <a:p>
            <a:r>
              <a:rPr lang="en-IN" sz="2000" dirty="0"/>
              <a:t>for(      i=0; i&lt;5; i++) {</a:t>
            </a:r>
          </a:p>
          <a:p>
            <a:r>
              <a:rPr lang="en-IN" sz="2000" dirty="0"/>
              <a:t>      </a:t>
            </a:r>
            <a:r>
              <a:rPr lang="en-IN" sz="2000" dirty="0" err="1"/>
              <a:t>printf</a:t>
            </a:r>
            <a:r>
              <a:rPr lang="en-IN" sz="2000" dirty="0"/>
              <a:t>( ”  n Array element num [%d] = %d”, </a:t>
            </a:r>
            <a:r>
              <a:rPr lang="en-IN" sz="2000" dirty="0">
                <a:solidFill>
                  <a:srgbClr val="00B050"/>
                </a:solidFill>
              </a:rPr>
              <a:t>i, num[i]</a:t>
            </a:r>
            <a:r>
              <a:rPr lang="en-IN" sz="2000" dirty="0"/>
              <a:t>);</a:t>
            </a:r>
          </a:p>
          <a:p>
            <a:r>
              <a:rPr lang="en-IN" sz="2000" dirty="0"/>
              <a:t>} //End for loop</a:t>
            </a:r>
          </a:p>
          <a:p>
            <a:r>
              <a:rPr lang="en-IN" sz="2000" dirty="0"/>
              <a:t>return </a:t>
            </a:r>
            <a:r>
              <a:rPr lang="en-IN" sz="2000" dirty="0">
                <a:solidFill>
                  <a:srgbClr val="0070C0"/>
                </a:solidFill>
              </a:rPr>
              <a:t>0</a:t>
            </a:r>
            <a:r>
              <a:rPr lang="en-IN" sz="2000" dirty="0"/>
              <a:t>; </a:t>
            </a:r>
          </a:p>
          <a:p>
            <a:r>
              <a:rPr lang="en-IN" sz="2000" dirty="0"/>
              <a:t>} // End main</a:t>
            </a:r>
          </a:p>
          <a:p>
            <a:endParaRPr lang="en-IN" sz="2000" dirty="0"/>
          </a:p>
          <a:p>
            <a:r>
              <a:rPr lang="en-US" sz="2000" b="1" dirty="0"/>
              <a:t>What does Array declaration tell to Compiler?</a:t>
            </a:r>
          </a:p>
          <a:p>
            <a:pPr marL="457200" indent="-457200">
              <a:buAutoNum type="arabicPeriod"/>
            </a:pPr>
            <a:r>
              <a:rPr lang="en-US" sz="2000" dirty="0"/>
              <a:t>Array Type</a:t>
            </a:r>
          </a:p>
          <a:p>
            <a:pPr marL="457200" indent="-457200">
              <a:buAutoNum type="arabicPeriod"/>
            </a:pPr>
            <a:r>
              <a:rPr lang="en-US" sz="2000" dirty="0"/>
              <a:t>Array Name</a:t>
            </a:r>
          </a:p>
          <a:p>
            <a:pPr marL="457200" indent="-457200">
              <a:buAutoNum type="arabicPeriod"/>
            </a:pPr>
            <a:r>
              <a:rPr lang="en-US" sz="2000" dirty="0"/>
              <a:t>Number of Dimension</a:t>
            </a:r>
          </a:p>
          <a:p>
            <a:pPr marL="457200" indent="-457200">
              <a:buAutoNum type="arabicPeriod"/>
            </a:pPr>
            <a:r>
              <a:rPr lang="en-US" sz="2000" dirty="0"/>
              <a:t>Number of Elements in each Dimension</a:t>
            </a:r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133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069819-05E5-D979-5740-92C1BB159186}"/>
              </a:ext>
            </a:extLst>
          </p:cNvPr>
          <p:cNvSpPr txBox="1"/>
          <p:nvPr/>
        </p:nvSpPr>
        <p:spPr>
          <a:xfrm>
            <a:off x="995083" y="1120590"/>
            <a:ext cx="987910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Types of Array</a:t>
            </a:r>
          </a:p>
          <a:p>
            <a:pPr marL="457200" indent="-457200">
              <a:buAutoNum type="arabicPeriod"/>
            </a:pPr>
            <a:r>
              <a:rPr lang="en-US" sz="2400" dirty="0"/>
              <a:t>Single / One Dimensional Array</a:t>
            </a:r>
          </a:p>
          <a:p>
            <a:pPr marL="457200" indent="-457200">
              <a:buAutoNum type="arabicPeriod"/>
            </a:pPr>
            <a:r>
              <a:rPr lang="en-US" sz="2400" dirty="0"/>
              <a:t>Multi Dimensional Array</a:t>
            </a:r>
          </a:p>
          <a:p>
            <a:endParaRPr lang="en-US" sz="2400" dirty="0"/>
          </a:p>
          <a:p>
            <a:r>
              <a:rPr lang="en-US" sz="3200" b="1" dirty="0"/>
              <a:t>Array Initialization in Single Dimension</a:t>
            </a:r>
          </a:p>
          <a:p>
            <a:r>
              <a:rPr lang="en-US" sz="2400" b="1" i="1" dirty="0"/>
              <a:t>1. Direct (Compile Time) Initialization</a:t>
            </a:r>
          </a:p>
          <a:p>
            <a:r>
              <a:rPr lang="en-US" sz="2400" dirty="0"/>
              <a:t>    int score[5] = {65, 59, 82, 74, 69};</a:t>
            </a:r>
          </a:p>
          <a:p>
            <a:r>
              <a:rPr lang="en-US" sz="2400" b="1" i="1" dirty="0"/>
              <a:t>2. Indirect (Execution Time) Initialization</a:t>
            </a:r>
          </a:p>
          <a:p>
            <a:r>
              <a:rPr lang="en-US" sz="2400" dirty="0"/>
              <a:t>    int score[ ] = {65, 59, 82, 74, 69};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394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121076-19FF-D981-B8EB-3B0853958E76}"/>
              </a:ext>
            </a:extLst>
          </p:cNvPr>
          <p:cNvSpPr txBox="1"/>
          <p:nvPr/>
        </p:nvSpPr>
        <p:spPr>
          <a:xfrm>
            <a:off x="2232212" y="1918448"/>
            <a:ext cx="691178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Operations on Array</a:t>
            </a:r>
          </a:p>
          <a:p>
            <a:endParaRPr lang="en-US" sz="2800" dirty="0"/>
          </a:p>
          <a:p>
            <a:pPr marL="457200" indent="-457200">
              <a:buAutoNum type="arabicPeriod"/>
            </a:pPr>
            <a:r>
              <a:rPr lang="en-US" sz="2800" dirty="0"/>
              <a:t>Traverse / Display</a:t>
            </a:r>
          </a:p>
          <a:p>
            <a:pPr marL="457200" indent="-457200">
              <a:buAutoNum type="arabicPeriod"/>
            </a:pPr>
            <a:r>
              <a:rPr lang="en-US" sz="2800" dirty="0"/>
              <a:t>Insertion</a:t>
            </a:r>
          </a:p>
          <a:p>
            <a:pPr marL="457200" indent="-457200">
              <a:buAutoNum type="arabicPeriod"/>
            </a:pPr>
            <a:r>
              <a:rPr lang="en-US" sz="2800" dirty="0"/>
              <a:t>Deletion</a:t>
            </a:r>
          </a:p>
          <a:p>
            <a:pPr marL="457200" indent="-457200">
              <a:buAutoNum type="arabicPeriod"/>
            </a:pPr>
            <a:r>
              <a:rPr lang="en-US" sz="2800" dirty="0" err="1"/>
              <a:t>Updation</a:t>
            </a:r>
            <a:endParaRPr lang="en-US" sz="2800" dirty="0"/>
          </a:p>
          <a:p>
            <a:pPr marL="457200" indent="-4572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70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B2386-4EF1-AD63-CE24-55F4F9EB9AD6}"/>
              </a:ext>
            </a:extLst>
          </p:cNvPr>
          <p:cNvSpPr txBox="1"/>
          <p:nvPr/>
        </p:nvSpPr>
        <p:spPr>
          <a:xfrm>
            <a:off x="900952" y="510099"/>
            <a:ext cx="103900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Array – Traverse / Display</a:t>
            </a:r>
          </a:p>
          <a:p>
            <a:endParaRPr lang="en-US" sz="3200" b="1" dirty="0"/>
          </a:p>
          <a:p>
            <a:r>
              <a:rPr lang="en-US" sz="2400" dirty="0"/>
              <a:t>#include&lt;stdio.h&gt;</a:t>
            </a:r>
          </a:p>
          <a:p>
            <a:r>
              <a:rPr lang="en-US" sz="2400" dirty="0"/>
              <a:t>#include&lt;conio.h&gt;</a:t>
            </a:r>
          </a:p>
          <a:p>
            <a:r>
              <a:rPr lang="en-US" sz="2400" dirty="0"/>
              <a:t>void main() {</a:t>
            </a:r>
          </a:p>
          <a:p>
            <a:r>
              <a:rPr lang="en-US" sz="2400" dirty="0"/>
              <a:t>int score[ ] = {65, 59, 82, 74, 69}; </a:t>
            </a:r>
          </a:p>
          <a:p>
            <a:r>
              <a:rPr lang="en-US" sz="2400" dirty="0"/>
              <a:t>int i;</a:t>
            </a:r>
          </a:p>
          <a:p>
            <a:r>
              <a:rPr lang="en-US" sz="2400" dirty="0"/>
              <a:t>for(i=0; i&lt;5; i++) {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(“ Element at </a:t>
            </a:r>
            <a:r>
              <a:rPr lang="en-US" sz="2400" dirty="0" err="1"/>
              <a:t>arr</a:t>
            </a:r>
            <a:r>
              <a:rPr lang="en-US" sz="2400" dirty="0"/>
              <a:t>[%d] is %d”, i, score[i]);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getch</a:t>
            </a:r>
            <a:r>
              <a:rPr lang="en-US" sz="2400" dirty="0"/>
              <a:t>(); }</a:t>
            </a:r>
            <a:endParaRPr lang="en-IN" sz="2400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D8DE750-AB4D-07AA-BDF7-C4FD0CA9D176}"/>
              </a:ext>
            </a:extLst>
          </p:cNvPr>
          <p:cNvSpPr/>
          <p:nvPr/>
        </p:nvSpPr>
        <p:spPr>
          <a:xfrm>
            <a:off x="4222377" y="4437530"/>
            <a:ext cx="3414754" cy="2287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Output</a:t>
            </a:r>
          </a:p>
          <a:p>
            <a:r>
              <a:rPr lang="en-US" dirty="0"/>
              <a:t>Element at </a:t>
            </a:r>
            <a:r>
              <a:rPr lang="en-US" dirty="0" err="1"/>
              <a:t>arr</a:t>
            </a:r>
            <a:r>
              <a:rPr lang="en-US" dirty="0"/>
              <a:t>[0] is 65</a:t>
            </a:r>
          </a:p>
          <a:p>
            <a:r>
              <a:rPr lang="en-US" dirty="0"/>
              <a:t>Element at </a:t>
            </a:r>
            <a:r>
              <a:rPr lang="en-US" dirty="0" err="1"/>
              <a:t>arr</a:t>
            </a:r>
            <a:r>
              <a:rPr lang="en-US" dirty="0"/>
              <a:t>[1] is 59</a:t>
            </a:r>
          </a:p>
          <a:p>
            <a:r>
              <a:rPr lang="en-US" dirty="0"/>
              <a:t>Element at </a:t>
            </a:r>
            <a:r>
              <a:rPr lang="en-US" dirty="0" err="1"/>
              <a:t>arr</a:t>
            </a:r>
            <a:r>
              <a:rPr lang="en-US" dirty="0"/>
              <a:t>[2] is 82</a:t>
            </a:r>
          </a:p>
          <a:p>
            <a:r>
              <a:rPr lang="en-US" dirty="0"/>
              <a:t>Element at </a:t>
            </a:r>
            <a:r>
              <a:rPr lang="en-US" dirty="0" err="1"/>
              <a:t>arr</a:t>
            </a:r>
            <a:r>
              <a:rPr lang="en-US" dirty="0"/>
              <a:t>[3] is 74</a:t>
            </a:r>
          </a:p>
          <a:p>
            <a:r>
              <a:rPr lang="en-US" dirty="0"/>
              <a:t>Element at </a:t>
            </a:r>
            <a:r>
              <a:rPr lang="en-US" dirty="0" err="1"/>
              <a:t>arr</a:t>
            </a:r>
            <a:r>
              <a:rPr lang="en-US" dirty="0"/>
              <a:t>[4] is 69</a:t>
            </a:r>
          </a:p>
        </p:txBody>
      </p:sp>
    </p:spTree>
    <p:extLst>
      <p:ext uri="{BB962C8B-B14F-4D97-AF65-F5344CB8AC3E}">
        <p14:creationId xmlns:p14="http://schemas.microsoft.com/office/powerpoint/2010/main" val="20699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FD6041-458E-2098-486F-96E155080D8A}"/>
              </a:ext>
            </a:extLst>
          </p:cNvPr>
          <p:cNvSpPr txBox="1"/>
          <p:nvPr/>
        </p:nvSpPr>
        <p:spPr>
          <a:xfrm>
            <a:off x="582706" y="878541"/>
            <a:ext cx="856801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Array – Insertion</a:t>
            </a:r>
          </a:p>
          <a:p>
            <a:endParaRPr lang="en-US" sz="2400" dirty="0"/>
          </a:p>
          <a:p>
            <a:r>
              <a:rPr lang="en-US" sz="2400" b="1" i="1" dirty="0"/>
              <a:t>Algorithm</a:t>
            </a:r>
          </a:p>
          <a:p>
            <a:r>
              <a:rPr lang="en-US" sz="2400" b="1" dirty="0"/>
              <a:t>Step-1</a:t>
            </a:r>
            <a:r>
              <a:rPr lang="en-US" sz="2400" dirty="0"/>
              <a:t>: [Initialization] set i=n</a:t>
            </a:r>
          </a:p>
          <a:p>
            <a:r>
              <a:rPr lang="en-US" sz="2400" b="1" dirty="0"/>
              <a:t>Step-2</a:t>
            </a:r>
            <a:r>
              <a:rPr lang="en-US" sz="2400" dirty="0"/>
              <a:t>: Repeat the steps 3 and 4 until (i&gt;=pos)</a:t>
            </a:r>
          </a:p>
          <a:p>
            <a:r>
              <a:rPr lang="en-US" sz="2400" b="1" dirty="0"/>
              <a:t>Step-3</a:t>
            </a:r>
            <a:r>
              <a:rPr lang="en-US" sz="2400" dirty="0"/>
              <a:t>: set a[i+1]=a[i]</a:t>
            </a:r>
          </a:p>
          <a:p>
            <a:r>
              <a:rPr lang="en-US" sz="2400" b="1" dirty="0"/>
              <a:t>Step-4</a:t>
            </a:r>
            <a:r>
              <a:rPr lang="en-US" sz="2400" dirty="0"/>
              <a:t>: set i=i-1</a:t>
            </a:r>
          </a:p>
          <a:p>
            <a:r>
              <a:rPr lang="en-US" sz="2400" b="1" dirty="0"/>
              <a:t>Step-5</a:t>
            </a:r>
            <a:r>
              <a:rPr lang="en-US" sz="2400" dirty="0"/>
              <a:t>: set n=n+1</a:t>
            </a:r>
          </a:p>
          <a:p>
            <a:r>
              <a:rPr lang="en-US" sz="2400" b="1" dirty="0"/>
              <a:t>Step-6</a:t>
            </a:r>
            <a:r>
              <a:rPr lang="en-US" sz="2400" dirty="0"/>
              <a:t>: set a[pos]=</a:t>
            </a:r>
            <a:r>
              <a:rPr lang="en-US" sz="2400" dirty="0" err="1"/>
              <a:t>val</a:t>
            </a:r>
            <a:endParaRPr lang="en-US" sz="2400" dirty="0"/>
          </a:p>
          <a:p>
            <a:r>
              <a:rPr lang="en-US" sz="2400" b="1" dirty="0"/>
              <a:t>Step-7</a:t>
            </a:r>
            <a:r>
              <a:rPr lang="en-US" sz="2400" dirty="0"/>
              <a:t>: stop</a:t>
            </a:r>
          </a:p>
          <a:p>
            <a:r>
              <a:rPr lang="en-US" sz="2400" dirty="0"/>
              <a:t>                       Format the algorithm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41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85BD3-115C-27DF-A088-12F767C3547F}"/>
              </a:ext>
            </a:extLst>
          </p:cNvPr>
          <p:cNvSpPr txBox="1"/>
          <p:nvPr/>
        </p:nvSpPr>
        <p:spPr>
          <a:xfrm>
            <a:off x="553571" y="321841"/>
            <a:ext cx="6100482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Array – Insertion</a:t>
            </a:r>
          </a:p>
          <a:p>
            <a:endParaRPr lang="en-US" sz="2400" b="1" dirty="0"/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#include&lt;stdio.h&gt;</a:t>
            </a:r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void main() {</a:t>
            </a:r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 score[ ] = {65, 59, 82, 74, 69}; </a:t>
            </a:r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 i;</a:t>
            </a:r>
          </a:p>
          <a:p>
            <a:pPr lvl="0">
              <a:spcBef>
                <a:spcPts val="0"/>
              </a:spcBef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 pos=3,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new_element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=95;        </a:t>
            </a:r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int i=0, j=n;</a:t>
            </a:r>
          </a:p>
          <a:p>
            <a:pPr lvl="0">
              <a:spcBef>
                <a:spcPts val="0"/>
              </a:spcBef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for(i=0; i&lt;n; i++) </a:t>
            </a:r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{</a:t>
            </a:r>
          </a:p>
          <a:p>
            <a:pPr lvl="0">
              <a:spcBef>
                <a:spcPts val="0"/>
              </a:spcBef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printf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(“ Element at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[%d] is %d”, i, score[i]);</a:t>
            </a:r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</a:t>
            </a:r>
          </a:p>
          <a:p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72188-4967-8F52-34F9-08FD539DCAB7}"/>
              </a:ext>
            </a:extLst>
          </p:cNvPr>
          <p:cNvSpPr txBox="1"/>
          <p:nvPr/>
        </p:nvSpPr>
        <p:spPr>
          <a:xfrm>
            <a:off x="6582335" y="961747"/>
            <a:ext cx="610048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n=n</a:t>
            </a:r>
            <a:r>
              <a:rPr lang="en-IN" dirty="0"/>
              <a:t>+1; // adding one space</a:t>
            </a:r>
          </a:p>
          <a:p>
            <a:r>
              <a:rPr lang="en-US" dirty="0"/>
              <a:t>n = 6   j = 4</a:t>
            </a:r>
          </a:p>
          <a:p>
            <a:r>
              <a:rPr lang="en-US" dirty="0"/>
              <a:t>while(j&gt;=pos) {</a:t>
            </a:r>
          </a:p>
          <a:p>
            <a:r>
              <a:rPr lang="en-US" dirty="0"/>
              <a:t>score[j+1] = score[j]; </a:t>
            </a:r>
          </a:p>
          <a:p>
            <a:r>
              <a:rPr lang="en-US" dirty="0"/>
              <a:t>j=j-1;    j=3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score[5]=score[4]</a:t>
            </a:r>
            <a:endParaRPr lang="en-US" dirty="0"/>
          </a:p>
          <a:p>
            <a:r>
              <a:rPr lang="en-US" dirty="0"/>
              <a:t>}                                                  69</a:t>
            </a:r>
          </a:p>
          <a:p>
            <a:r>
              <a:rPr lang="en-US" dirty="0"/>
              <a:t>score[pos]=</a:t>
            </a:r>
            <a:r>
              <a:rPr lang="en-US" dirty="0" err="1"/>
              <a:t>new_element</a:t>
            </a:r>
            <a:r>
              <a:rPr lang="en-US" dirty="0"/>
              <a:t>;</a:t>
            </a:r>
          </a:p>
          <a:p>
            <a:r>
              <a:rPr lang="en-US" dirty="0" err="1"/>
              <a:t>printf</a:t>
            </a:r>
            <a:r>
              <a:rPr lang="en-US" dirty="0"/>
              <a:t>(“The new array elements are:”);</a:t>
            </a:r>
          </a:p>
          <a:p>
            <a:pPr lvl="0">
              <a:spcBef>
                <a:spcPts val="0"/>
              </a:spcBef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for(i=0; i&lt;n; i++) </a:t>
            </a:r>
          </a:p>
          <a:p>
            <a:pPr lvl="0">
              <a:spcBef>
                <a:spcPts val="0"/>
              </a:spcBef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{</a:t>
            </a:r>
          </a:p>
          <a:p>
            <a:pPr lvl="0">
              <a:spcBef>
                <a:spcPts val="0"/>
              </a:spcBef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printf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(“ Element at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arr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[%d] is %d”, </a:t>
            </a:r>
          </a:p>
          <a:p>
            <a:pPr lvl="0">
              <a:spcBef>
                <a:spcPts val="0"/>
              </a:spcBef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i, score[i]);</a:t>
            </a:r>
          </a:p>
          <a:p>
            <a:pPr lvl="0">
              <a:spcBef>
                <a:spcPts val="0"/>
              </a:spcBef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}</a:t>
            </a:r>
          </a:p>
          <a:p>
            <a:pPr lvl="0"/>
            <a:r>
              <a:rPr lang="en-US" sz="1600" dirty="0"/>
              <a:t>}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467319-BD23-A7F7-32FA-38EA0B66D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52046"/>
              </p:ext>
            </p:extLst>
          </p:nvPr>
        </p:nvGraphicFramePr>
        <p:xfrm>
          <a:off x="3414067" y="5248945"/>
          <a:ext cx="19039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262">
                <a:tc>
                  <a:txBody>
                    <a:bodyPr/>
                    <a:lstStyle/>
                    <a:p>
                      <a:r>
                        <a:rPr lang="en-US" sz="1200" dirty="0"/>
                        <a:t>65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480159-18BA-EC48-F265-A98E9CD53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19314"/>
              </p:ext>
            </p:extLst>
          </p:nvPr>
        </p:nvGraphicFramePr>
        <p:xfrm>
          <a:off x="3414067" y="5729273"/>
          <a:ext cx="250232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068">
                <a:tc>
                  <a:txBody>
                    <a:bodyPr/>
                    <a:lstStyle/>
                    <a:p>
                      <a:r>
                        <a:rPr lang="en-US" sz="1200" dirty="0"/>
                        <a:t>65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9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D1A8B-9D5F-358C-56F0-3E7838B31F07}"/>
              </a:ext>
            </a:extLst>
          </p:cNvPr>
          <p:cNvSpPr txBox="1"/>
          <p:nvPr/>
        </p:nvSpPr>
        <p:spPr>
          <a:xfrm>
            <a:off x="510988" y="358588"/>
            <a:ext cx="86397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Add one space by n=n+1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b="1" dirty="0"/>
          </a:p>
          <a:p>
            <a:endParaRPr lang="en-US" b="1" dirty="0"/>
          </a:p>
          <a:p>
            <a:r>
              <a:rPr lang="en-US" sz="1800" b="1" dirty="0"/>
              <a:t>Iteration</a:t>
            </a:r>
          </a:p>
          <a:p>
            <a:r>
              <a:rPr lang="en-US" sz="1800" dirty="0"/>
              <a:t>while(j&gt;=pos) {</a:t>
            </a:r>
          </a:p>
          <a:p>
            <a:r>
              <a:rPr lang="en-US" sz="1800" dirty="0"/>
              <a:t>score[j+1] = score[j];</a:t>
            </a:r>
          </a:p>
          <a:p>
            <a:r>
              <a:rPr lang="en-US" sz="1800" dirty="0"/>
              <a:t>j=j-1;</a:t>
            </a:r>
          </a:p>
          <a:p>
            <a:r>
              <a:rPr lang="en-US" sz="1800" dirty="0"/>
              <a:t>}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I-1:</a:t>
            </a:r>
            <a:r>
              <a:rPr lang="en-US" sz="1800" dirty="0"/>
              <a:t> (5&gt;=3)  score[5]=score[4]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6F8C0-0615-684E-6B19-786F0FD5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31" y="737040"/>
            <a:ext cx="3231160" cy="8657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D0CB5A-6A60-EEE0-8840-B055B21418EF}"/>
              </a:ext>
            </a:extLst>
          </p:cNvPr>
          <p:cNvSpPr/>
          <p:nvPr/>
        </p:nvSpPr>
        <p:spPr>
          <a:xfrm>
            <a:off x="4152591" y="815789"/>
            <a:ext cx="432048" cy="2733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BE87D0-B83F-1C1D-062F-76EA1447410B}"/>
              </a:ext>
            </a:extLst>
          </p:cNvPr>
          <p:cNvSpPr/>
          <p:nvPr/>
        </p:nvSpPr>
        <p:spPr>
          <a:xfrm>
            <a:off x="4152591" y="1106527"/>
            <a:ext cx="432048" cy="3431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781C7-1A4C-A4BA-9A52-C1F4223F1ECD}"/>
              </a:ext>
            </a:extLst>
          </p:cNvPr>
          <p:cNvSpPr/>
          <p:nvPr/>
        </p:nvSpPr>
        <p:spPr>
          <a:xfrm>
            <a:off x="2054222" y="3043388"/>
            <a:ext cx="1512168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J=5, </a:t>
            </a:r>
            <a:r>
              <a:rPr lang="en-US" dirty="0" err="1"/>
              <a:t>pos</a:t>
            </a:r>
            <a:r>
              <a:rPr lang="en-US" dirty="0"/>
              <a:t>=3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818B1A-6CFC-87C8-F27A-B784E2313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89358"/>
              </p:ext>
            </p:extLst>
          </p:nvPr>
        </p:nvGraphicFramePr>
        <p:xfrm>
          <a:off x="1970381" y="4461889"/>
          <a:ext cx="31920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916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5413BFA-FC2E-6C1C-AFF6-9AA67B191CA2}"/>
              </a:ext>
            </a:extLst>
          </p:cNvPr>
          <p:cNvSpPr txBox="1"/>
          <p:nvPr/>
        </p:nvSpPr>
        <p:spPr>
          <a:xfrm>
            <a:off x="6100482" y="1618741"/>
            <a:ext cx="61004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I-2: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(4&gt;=3) score[4]=score[3]</a:t>
            </a: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vl="0">
              <a:spcBef>
                <a:spcPts val="0"/>
              </a:spcBef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I-3: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(3&gt;=3)  </a:t>
            </a:r>
          </a:p>
          <a:p>
            <a:pPr lvl="0">
              <a:spcBef>
                <a:spcPts val="0"/>
              </a:spcBef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1800" b="1" dirty="0"/>
              <a:t>I-4:</a:t>
            </a:r>
            <a:r>
              <a:rPr lang="en-US" sz="1800" dirty="0"/>
              <a:t> (2&gt;=3) 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      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      Exit from while loop</a:t>
            </a:r>
          </a:p>
          <a:p>
            <a:pPr lvl="0">
              <a:spcBef>
                <a:spcPts val="0"/>
              </a:spcBef>
            </a:pPr>
            <a:endParaRPr lang="en-US" sz="1800" dirty="0"/>
          </a:p>
          <a:p>
            <a:pPr lvl="0">
              <a:spcBef>
                <a:spcPts val="0"/>
              </a:spcBef>
            </a:pP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2176FA-CF71-4633-508B-E122E73E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00" y="2075500"/>
            <a:ext cx="3304318" cy="536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5E05E0-6B47-1AE4-C268-DCB1CC260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00" y="3160753"/>
            <a:ext cx="3304318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6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912</Words>
  <Application>Microsoft Office PowerPoint</Application>
  <PresentationFormat>Widescreen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Array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Operations</dc:title>
  <dc:creator>asthaawasthi1902@gmail.com</dc:creator>
  <cp:lastModifiedBy>asthaawasthi1902@gmail.com</cp:lastModifiedBy>
  <cp:revision>1</cp:revision>
  <dcterms:created xsi:type="dcterms:W3CDTF">2022-10-07T00:31:35Z</dcterms:created>
  <dcterms:modified xsi:type="dcterms:W3CDTF">2022-10-07T00:46:49Z</dcterms:modified>
</cp:coreProperties>
</file>