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0" r:id="rId7"/>
    <p:sldId id="261" r:id="rId8"/>
    <p:sldId id="265" r:id="rId9"/>
    <p:sldId id="262" r:id="rId10"/>
    <p:sldId id="263"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
      <p:font typeface="Segoe UI" panose="020B0502040204020203" pitchFamily="3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10344"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800" b="1" i="0" u="none" strike="noStrike" cap="none" dirty="0">
                <a:solidFill>
                  <a:schemeClr val="lt1"/>
                </a:solidFill>
                <a:latin typeface="Trebuchet MS"/>
                <a:ea typeface="Trebuchet MS"/>
                <a:cs typeface="Trebuchet MS"/>
                <a:sym typeface="Trebuchet MS"/>
              </a:rPr>
              <a:t>Your Team Name : Terminal Stack</a:t>
            </a:r>
            <a:endParaRPr sz="28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32273" y="3006150"/>
            <a:ext cx="5593976"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Explorers, Enthusiast </a:t>
            </a:r>
            <a:r>
              <a:rPr lang="en" sz="1700" b="1" i="0" u="none" strike="noStrike" cap="none" dirty="0">
                <a:solidFill>
                  <a:schemeClr val="lt1"/>
                </a:solidFill>
                <a:latin typeface="Trebuchet MS"/>
                <a:ea typeface="Trebuchet MS"/>
                <a:cs typeface="Trebuchet MS"/>
                <a:sym typeface="Trebuchet MS"/>
              </a:rPr>
              <a:t>and Emboldened</a:t>
            </a:r>
            <a:endParaRPr sz="1700" b="1"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20/09/22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151068"/>
            <a:ext cx="8649300" cy="8390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1990166"/>
            <a:ext cx="4559100" cy="130167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342900" lvl="0" algn="l" rtl="0">
              <a:lnSpc>
                <a:spcPct val="150000"/>
              </a:lnSpc>
              <a:spcBef>
                <a:spcPts val="0"/>
              </a:spcBef>
              <a:spcAft>
                <a:spcPts val="1600"/>
              </a:spcAft>
              <a:buSzPts val="1800"/>
              <a:buAutoNum type="arabicParenR"/>
            </a:pPr>
            <a:r>
              <a:rPr lang="en" sz="1500" dirty="0"/>
              <a:t>Astha Varshney</a:t>
            </a:r>
          </a:p>
          <a:p>
            <a:pPr marL="342900" lvl="0" algn="l" rtl="0">
              <a:lnSpc>
                <a:spcPct val="150000"/>
              </a:lnSpc>
              <a:spcBef>
                <a:spcPts val="0"/>
              </a:spcBef>
              <a:spcAft>
                <a:spcPts val="1600"/>
              </a:spcAft>
              <a:buSzPts val="1800"/>
              <a:buAutoNum type="arabicParenR"/>
            </a:pPr>
            <a:r>
              <a:rPr lang="en" sz="1500" dirty="0"/>
              <a:t>Vidushi Pandey</a:t>
            </a:r>
          </a:p>
          <a:p>
            <a:pPr marL="342900" lvl="0" algn="l" rtl="0">
              <a:lnSpc>
                <a:spcPct val="150000"/>
              </a:lnSpc>
              <a:spcBef>
                <a:spcPts val="0"/>
              </a:spcBef>
              <a:spcAft>
                <a:spcPts val="1600"/>
              </a:spcAft>
              <a:buSzPts val="1800"/>
              <a:buAutoNum type="arabicParenR"/>
            </a:pPr>
            <a:r>
              <a:rPr lang="en" sz="1500" dirty="0"/>
              <a:t>Anany Tiwari</a:t>
            </a:r>
          </a:p>
          <a:p>
            <a:pPr marL="342900" lvl="0" algn="l" rtl="0">
              <a:lnSpc>
                <a:spcPct val="150000"/>
              </a:lnSpc>
              <a:spcBef>
                <a:spcPts val="0"/>
              </a:spcBef>
              <a:spcAft>
                <a:spcPts val="1600"/>
              </a:spcAft>
              <a:buSzPts val="1800"/>
              <a:buAutoNum type="arabicParenR"/>
            </a:pPr>
            <a:r>
              <a:rPr lang="en" sz="1500" dirty="0"/>
              <a:t>Anvansh Singh</a:t>
            </a:r>
          </a:p>
          <a:p>
            <a:pPr marL="342900" lvl="0" algn="l" rtl="0">
              <a:lnSpc>
                <a:spcPct val="150000"/>
              </a:lnSpc>
              <a:spcBef>
                <a:spcPts val="0"/>
              </a:spcBef>
              <a:spcAft>
                <a:spcPts val="1600"/>
              </a:spcAft>
              <a:buSzPts val="1800"/>
              <a:buAutoNum type="arabicParenR"/>
            </a:pP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As we all see that there is always a long queue in front of the bank counters. For each and every task, there is a specific section. Though some of the processes are done online but the customers always want the security of their possesions. Sometimes its very difficult for the employees to handle the crowd while the crowd also gets impatient because of the delayed workflow. Not every work requires the customers to stand in that exhausting queue. </a:t>
            </a:r>
            <a:r>
              <a:rPr lang="en-IN" dirty="0">
                <a:solidFill>
                  <a:srgbClr val="222222"/>
                </a:solidFill>
                <a:highlight>
                  <a:srgbClr val="FFFFFF"/>
                </a:highlight>
                <a:latin typeface="Lato"/>
                <a:ea typeface="Lato"/>
                <a:cs typeface="Lato"/>
                <a:sym typeface="Lato"/>
              </a:rPr>
              <a:t>While the elderly suffer the most, the younger ones have to give up upon their work just to do a mere signature, etc. which could have been done digitally.</a:t>
            </a: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gives rise to th</a:t>
            </a:r>
            <a:r>
              <a:rPr lang="en" dirty="0">
                <a:solidFill>
                  <a:srgbClr val="222222"/>
                </a:solidFill>
                <a:highlight>
                  <a:srgbClr val="FFFFFF"/>
                </a:highlight>
                <a:latin typeface="Lato"/>
                <a:ea typeface="Lato"/>
                <a:cs typeface="Lato"/>
                <a:sym typeface="Lato"/>
              </a:rPr>
              <a:t>e immediate need of some companion which can guide the customers throughout their journey of undergoing bank processess while maintaining the accuracy of data as record by the bank itself and creating the engaging user experience. What else could be more relieving and exciting than doing all these work in a virtual environment along with one’s issues getting resolved at the same time.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342900" marR="0" lvl="0" indent="-342900" algn="l" rtl="0">
              <a:lnSpc>
                <a:spcPct val="115000"/>
              </a:lnSpc>
              <a:spcBef>
                <a:spcPts val="1000"/>
              </a:spcBef>
              <a:spcAft>
                <a:spcPts val="0"/>
              </a:spcAft>
              <a:buClr>
                <a:srgbClr val="000000"/>
              </a:buClr>
              <a:buSzPts val="1400"/>
              <a:buFont typeface="+mj-lt"/>
              <a:buAutoNum type="arabicPeriod"/>
            </a:pPr>
            <a:r>
              <a:rPr lang="en" sz="1400" b="0" i="0" u="none" strike="noStrike" cap="none" dirty="0">
                <a:solidFill>
                  <a:srgbClr val="222222"/>
                </a:solidFill>
                <a:highlight>
                  <a:srgbClr val="FFFFFF"/>
                </a:highlight>
                <a:latin typeface="Lato"/>
                <a:ea typeface="Lato"/>
                <a:cs typeface="Lato"/>
                <a:sym typeface="Lato"/>
              </a:rPr>
              <a:t>Youth </a:t>
            </a:r>
          </a:p>
          <a:p>
            <a:pPr marL="342900" marR="0" lvl="0" indent="-342900" algn="l" rtl="0">
              <a:lnSpc>
                <a:spcPct val="115000"/>
              </a:lnSpc>
              <a:spcBef>
                <a:spcPts val="1000"/>
              </a:spcBef>
              <a:spcAft>
                <a:spcPts val="0"/>
              </a:spcAft>
              <a:buClr>
                <a:srgbClr val="000000"/>
              </a:buClr>
              <a:buSzPts val="1400"/>
              <a:buFont typeface="+mj-lt"/>
              <a:buAutoNum type="arabicPeriod"/>
            </a:pPr>
            <a:r>
              <a:rPr lang="en" dirty="0">
                <a:solidFill>
                  <a:srgbClr val="222222"/>
                </a:solidFill>
                <a:highlight>
                  <a:srgbClr val="FFFFFF"/>
                </a:highlight>
                <a:latin typeface="Lato"/>
                <a:ea typeface="Lato"/>
                <a:cs typeface="Lato"/>
                <a:sym typeface="Lato"/>
              </a:rPr>
              <a:t>Adults</a:t>
            </a:r>
          </a:p>
          <a:p>
            <a:pPr marL="342900" marR="0" lvl="0" indent="-342900" algn="l" rtl="0">
              <a:lnSpc>
                <a:spcPct val="115000"/>
              </a:lnSpc>
              <a:spcBef>
                <a:spcPts val="1000"/>
              </a:spcBef>
              <a:spcAft>
                <a:spcPts val="0"/>
              </a:spcAft>
              <a:buClr>
                <a:srgbClr val="000000"/>
              </a:buClr>
              <a:buSzPts val="1400"/>
              <a:buFont typeface="+mj-lt"/>
              <a:buAutoNum type="arabicPeriod"/>
            </a:pPr>
            <a:r>
              <a:rPr lang="en" sz="1400" b="0" i="0" u="none" strike="noStrike" cap="none" dirty="0">
                <a:solidFill>
                  <a:srgbClr val="222222"/>
                </a:solidFill>
                <a:highlight>
                  <a:srgbClr val="FFFFFF"/>
                </a:highlight>
                <a:latin typeface="Lato"/>
                <a:ea typeface="Lato"/>
                <a:cs typeface="Lato"/>
                <a:sym typeface="Lato"/>
              </a:rPr>
              <a:t>Banks</a:t>
            </a:r>
          </a:p>
          <a:p>
            <a:pPr marL="342900" marR="0" lvl="0" indent="-342900" algn="l" rtl="0">
              <a:lnSpc>
                <a:spcPct val="115000"/>
              </a:lnSpc>
              <a:spcBef>
                <a:spcPts val="1000"/>
              </a:spcBef>
              <a:spcAft>
                <a:spcPts val="0"/>
              </a:spcAft>
              <a:buClr>
                <a:srgbClr val="000000"/>
              </a:buClr>
              <a:buSzPts val="1400"/>
              <a:buFont typeface="+mj-lt"/>
              <a:buAutoNum type="arabicPeriod"/>
            </a:pPr>
            <a:r>
              <a:rPr lang="en" dirty="0">
                <a:solidFill>
                  <a:srgbClr val="222222"/>
                </a:solidFill>
                <a:highlight>
                  <a:srgbClr val="FFFFFF"/>
                </a:highlight>
                <a:latin typeface="Lato"/>
                <a:ea typeface="Lato"/>
                <a:cs typeface="Lato"/>
                <a:sym typeface="Lato"/>
              </a:rPr>
              <a:t>Online payment apps/companies</a:t>
            </a:r>
          </a:p>
          <a:p>
            <a:pPr marL="342900" marR="0" lvl="0" indent="-342900" algn="l" rtl="0">
              <a:lnSpc>
                <a:spcPct val="115000"/>
              </a:lnSpc>
              <a:spcBef>
                <a:spcPts val="1000"/>
              </a:spcBef>
              <a:spcAft>
                <a:spcPts val="0"/>
              </a:spcAft>
              <a:buClr>
                <a:srgbClr val="000000"/>
              </a:buClr>
              <a:buSzPts val="1400"/>
              <a:buFont typeface="+mj-lt"/>
              <a:buAutoNum type="arabicPeriod"/>
            </a:pPr>
            <a:r>
              <a:rPr lang="en" sz="1400" b="0" i="0" u="none" strike="noStrike" cap="none" dirty="0">
                <a:solidFill>
                  <a:srgbClr val="222222"/>
                </a:solidFill>
                <a:highlight>
                  <a:srgbClr val="FFFFFF"/>
                </a:highlight>
                <a:latin typeface="Lato"/>
                <a:ea typeface="Lato"/>
                <a:cs typeface="Lato"/>
                <a:sym typeface="Lato"/>
              </a:rPr>
              <a:t>Insurance companies</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According to the stats we have analysed, there is no such direct competitor in India with no such a system at present. With a billion dollar growing market of the virtual world, our product would definetly be an asset contributing to the economy. While this engaging world will boost the economy, it will also be eco-friendlyproduct. </a:t>
            </a:r>
            <a:r>
              <a:rPr lang="en-IN" dirty="0">
                <a:solidFill>
                  <a:srgbClr val="222222"/>
                </a:solidFill>
                <a:highlight>
                  <a:srgbClr val="FFFFFF"/>
                </a:highlight>
                <a:latin typeface="Lato"/>
                <a:ea typeface="Lato"/>
                <a:cs typeface="Lato"/>
                <a:sym typeface="Lato"/>
              </a:rPr>
              <a:t>I</a:t>
            </a:r>
            <a:r>
              <a:rPr lang="en" dirty="0">
                <a:solidFill>
                  <a:srgbClr val="222222"/>
                </a:solidFill>
                <a:highlight>
                  <a:srgbClr val="FFFFFF"/>
                </a:highlight>
                <a:latin typeface="Lato"/>
                <a:ea typeface="Lato"/>
                <a:cs typeface="Lato"/>
                <a:sym typeface="Lato"/>
              </a:rPr>
              <a:t>t will not only lower the usage of paper in the banks but also save the precious time of the customers.</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247426"/>
            <a:ext cx="8280000" cy="58091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4" y="828340"/>
            <a:ext cx="8280000" cy="3926540"/>
          </a:xfrm>
          <a:prstGeom prst="rect">
            <a:avLst/>
          </a:prstGeom>
          <a:noFill/>
          <a:ln>
            <a:noFill/>
          </a:ln>
        </p:spPr>
        <p:txBody>
          <a:bodyPr spcFirstLastPara="1" wrap="square" lIns="91425" tIns="91425" rIns="91425" bIns="91425" anchor="t" anchorCtr="0">
            <a:noAutofit/>
          </a:bodyPr>
          <a:lstStyle/>
          <a:p>
            <a:pPr algn="l"/>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1) Microsoft Azure AI Fundamentals</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2) Microsoft Azure AI Fundamentals- Machine Learning</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3) Microsoft Azure AI Fundamentals- Natural Language Processing</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4) </a:t>
            </a:r>
            <a:r>
              <a:rPr lang="en-IN" sz="1400" b="0" i="0" dirty="0">
                <a:solidFill>
                  <a:srgbClr val="171717"/>
                </a:solidFill>
                <a:effectLst/>
                <a:latin typeface="Lato" panose="020F0502020204030203" pitchFamily="34" charset="0"/>
                <a:ea typeface="Lato" panose="020F0502020204030203" pitchFamily="34" charset="0"/>
                <a:cs typeface="Lato" panose="020F0502020204030203" pitchFamily="34" charset="0"/>
              </a:rPr>
              <a:t>Speech-to-text REST API v3.0</a:t>
            </a:r>
            <a:br>
              <a:rPr lang="en-IN" sz="1000" b="1" i="0" dirty="0">
                <a:solidFill>
                  <a:srgbClr val="171717"/>
                </a:solidFill>
                <a:effectLst/>
                <a:latin typeface="Segoe UI" panose="020B0502040204020203" pitchFamily="34" charset="0"/>
              </a:rPr>
            </a:br>
            <a:br>
              <a:rPr lang="en-IN" sz="1000" b="0" i="0" dirty="0">
                <a:solidFill>
                  <a:srgbClr val="171717"/>
                </a:solidFill>
                <a:effectLst/>
                <a:latin typeface="Segoe UI" panose="020B0502040204020203" pitchFamily="34" charset="0"/>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br>
              <a:rPr lang="en-IN" sz="1000" b="0" i="0" dirty="0">
                <a:solidFill>
                  <a:srgbClr val="4A4548"/>
                </a:solidFill>
                <a:effectLst/>
                <a:latin typeface="lato" panose="020F0502020204030203" pitchFamily="34" charset="0"/>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0"/>
            <a:ext cx="8280000" cy="57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12375" y="473336"/>
            <a:ext cx="8238600" cy="4092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dirty="0">
                <a:solidFill>
                  <a:srgbClr val="222222"/>
                </a:solidFill>
                <a:highlight>
                  <a:srgbClr val="FFFFFF"/>
                </a:highlight>
                <a:latin typeface="Lato"/>
                <a:ea typeface="Lato"/>
                <a:cs typeface="Lato"/>
                <a:sym typeface="Lato"/>
              </a:rPr>
              <a:t>Solution</a:t>
            </a:r>
            <a:endParaRPr lang="en" sz="1400" b="1"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We intend to solve this problem by developing an engaging virtual environment for the customers to solve their queries and reduce unnecessary paperwork at the counters. Hence, presenting our app- Saarthi that will guide the customers about the processes of the bank like opening of the account, KYC, etc. through VR experience by creating a virtual avatar and maintaining the accurate record accessible by the Bank.</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dirty="0">
                <a:solidFill>
                  <a:srgbClr val="222222"/>
                </a:solidFill>
                <a:highlight>
                  <a:srgbClr val="FFFFFF"/>
                </a:highlight>
                <a:latin typeface="Lato"/>
                <a:ea typeface="Lato"/>
                <a:cs typeface="Lato"/>
                <a:sym typeface="Lato"/>
              </a:rPr>
              <a:t>Methodology</a:t>
            </a:r>
            <a:endParaRPr lang="en" sz="1400" b="1" i="0" u="none" strike="noStrike" cap="none" dirty="0">
              <a:solidFill>
                <a:srgbClr val="222222"/>
              </a:solidFill>
              <a:highlight>
                <a:srgbClr val="FFFFFF"/>
              </a:highlight>
              <a:latin typeface="Lato"/>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a:buAutoNum type="arabicParenR"/>
            </a:pPr>
            <a:r>
              <a:rPr lang="en-IN" sz="1400" b="0" i="0" u="none" strike="noStrike" cap="none" dirty="0">
                <a:solidFill>
                  <a:srgbClr val="000000"/>
                </a:solidFill>
                <a:latin typeface="Lato"/>
                <a:ea typeface="Lato"/>
                <a:cs typeface="Lato"/>
                <a:sym typeface="Lato"/>
              </a:rPr>
              <a:t>The UI will contain different modules according to the work process of the Bank. </a:t>
            </a:r>
          </a:p>
          <a:p>
            <a:pPr marL="342900" marR="0" lvl="0" indent="-342900" algn="l" rtl="0">
              <a:lnSpc>
                <a:spcPct val="100000"/>
              </a:lnSpc>
              <a:spcBef>
                <a:spcPts val="0"/>
              </a:spcBef>
              <a:spcAft>
                <a:spcPts val="0"/>
              </a:spcAft>
              <a:buClr>
                <a:srgbClr val="000000"/>
              </a:buClr>
              <a:buSzPts val="1400"/>
              <a:buFont typeface="Arial"/>
              <a:buAutoNum type="arabicParenR"/>
            </a:pPr>
            <a:r>
              <a:rPr lang="en-IN" sz="1400" b="0" i="0" u="none" strike="noStrike" cap="none" dirty="0">
                <a:solidFill>
                  <a:srgbClr val="000000"/>
                </a:solidFill>
                <a:latin typeface="Lato"/>
                <a:ea typeface="Lato"/>
                <a:cs typeface="Lato"/>
                <a:sym typeface="Lato"/>
              </a:rPr>
              <a:t>Before entering the modules, the users can make their own Avatars to have the true to life experience.</a:t>
            </a:r>
          </a:p>
          <a:p>
            <a:pPr marL="342900" marR="0" lvl="0" indent="-342900" algn="l" rtl="0">
              <a:lnSpc>
                <a:spcPct val="100000"/>
              </a:lnSpc>
              <a:spcBef>
                <a:spcPts val="0"/>
              </a:spcBef>
              <a:spcAft>
                <a:spcPts val="0"/>
              </a:spcAft>
              <a:buClr>
                <a:srgbClr val="000000"/>
              </a:buClr>
              <a:buSzPts val="1400"/>
              <a:buFont typeface="Arial"/>
              <a:buAutoNum type="arabicParenR"/>
            </a:pPr>
            <a:r>
              <a:rPr lang="en-IN" dirty="0">
                <a:latin typeface="Lato"/>
                <a:ea typeface="Lato"/>
                <a:cs typeface="Lato"/>
                <a:sym typeface="Lato"/>
              </a:rPr>
              <a:t>Customers can keep a track of their activities on the Dashboard of </a:t>
            </a:r>
            <a:r>
              <a:rPr lang="en-IN" dirty="0" err="1">
                <a:latin typeface="Lato"/>
                <a:ea typeface="Lato"/>
                <a:cs typeface="Lato"/>
                <a:sym typeface="Lato"/>
              </a:rPr>
              <a:t>Saarthi</a:t>
            </a:r>
            <a:r>
              <a:rPr lang="en-IN" dirty="0">
                <a:latin typeface="Lato"/>
                <a:ea typeface="Lato"/>
                <a:cs typeface="Lato"/>
                <a:sym typeface="Lato"/>
              </a:rPr>
              <a:t>.</a:t>
            </a:r>
          </a:p>
          <a:p>
            <a:pPr marL="342900" marR="0" lvl="0" indent="-342900" algn="l" rtl="0">
              <a:lnSpc>
                <a:spcPct val="100000"/>
              </a:lnSpc>
              <a:spcBef>
                <a:spcPts val="0"/>
              </a:spcBef>
              <a:spcAft>
                <a:spcPts val="0"/>
              </a:spcAft>
              <a:buClr>
                <a:srgbClr val="000000"/>
              </a:buClr>
              <a:buSzPts val="1400"/>
              <a:buFont typeface="Arial"/>
              <a:buAutoNum type="arabicParenR"/>
            </a:pPr>
            <a:r>
              <a:rPr lang="en-IN" sz="1400" b="0" i="0" u="none" strike="noStrike" cap="none" dirty="0">
                <a:solidFill>
                  <a:srgbClr val="000000"/>
                </a:solidFill>
                <a:latin typeface="Lato"/>
                <a:ea typeface="Lato"/>
                <a:cs typeface="Lato"/>
                <a:sym typeface="Lato"/>
              </a:rPr>
              <a:t>The Avatars will be multilingual for the comfort of the user</a:t>
            </a:r>
            <a:r>
              <a:rPr lang="en-IN" dirty="0">
                <a:latin typeface="Lato"/>
                <a:ea typeface="Lato"/>
                <a:cs typeface="Lato"/>
                <a:sym typeface="Lato"/>
              </a:rPr>
              <a:t>.</a:t>
            </a:r>
          </a:p>
          <a:p>
            <a:pPr marR="0" lvl="0" algn="l" rtl="0">
              <a:lnSpc>
                <a:spcPct val="100000"/>
              </a:lnSpc>
              <a:spcBef>
                <a:spcPts val="0"/>
              </a:spcBef>
              <a:spcAft>
                <a:spcPts val="0"/>
              </a:spcAft>
              <a:buClr>
                <a:srgbClr val="000000"/>
              </a:buClr>
              <a:buSzPts val="1400"/>
            </a:pPr>
            <a:endParaRPr lang="en-IN" sz="1400" b="1"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IN" sz="1400" b="1"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sz="1400" b="1"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6B14E-D673-1F55-9E61-5439A021CE5E}"/>
              </a:ext>
            </a:extLst>
          </p:cNvPr>
          <p:cNvSpPr txBox="1"/>
          <p:nvPr/>
        </p:nvSpPr>
        <p:spPr>
          <a:xfrm>
            <a:off x="548640" y="279699"/>
            <a:ext cx="8283387" cy="1169551"/>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Scalability</a:t>
            </a:r>
          </a:p>
          <a:p>
            <a:pPr marL="342900" indent="-342900">
              <a:buAutoNum type="arabicParenR"/>
            </a:pPr>
            <a:r>
              <a:rPr lang="en-IN" dirty="0" err="1">
                <a:latin typeface="Lato" panose="020F0502020204030203" pitchFamily="34" charset="0"/>
                <a:ea typeface="Lato" panose="020F0502020204030203" pitchFamily="34" charset="0"/>
                <a:cs typeface="Lato" panose="020F0502020204030203" pitchFamily="34" charset="0"/>
              </a:rPr>
              <a:t>Saarthi</a:t>
            </a:r>
            <a:r>
              <a:rPr lang="en-IN" dirty="0">
                <a:latin typeface="Lato" panose="020F0502020204030203" pitchFamily="34" charset="0"/>
                <a:ea typeface="Lato" panose="020F0502020204030203" pitchFamily="34" charset="0"/>
                <a:cs typeface="Lato" panose="020F0502020204030203" pitchFamily="34" charset="0"/>
              </a:rPr>
              <a:t> is a unique app that is not available at present in the Indian Market.</a:t>
            </a:r>
          </a:p>
          <a:p>
            <a:pPr marL="342900" indent="-342900">
              <a:buAutoNum type="arabicParenR"/>
            </a:pPr>
            <a:r>
              <a:rPr lang="en-IN" dirty="0">
                <a:latin typeface="Lato" panose="020F0502020204030203" pitchFamily="34" charset="0"/>
                <a:ea typeface="Lato" panose="020F0502020204030203" pitchFamily="34" charset="0"/>
                <a:cs typeface="Lato" panose="020F0502020204030203" pitchFamily="34" charset="0"/>
              </a:rPr>
              <a:t>Banks are available pan India which will add a brownie point to our Product in the process of making it Scalable.</a:t>
            </a:r>
          </a:p>
          <a:p>
            <a:pPr marL="342900" indent="-342900">
              <a:buAutoNum type="arabicParenR"/>
            </a:pPr>
            <a:r>
              <a:rPr lang="en-IN" dirty="0">
                <a:latin typeface="Lato" panose="020F0502020204030203" pitchFamily="34" charset="0"/>
                <a:ea typeface="Lato" panose="020F0502020204030203" pitchFamily="34" charset="0"/>
                <a:cs typeface="Lato" panose="020F0502020204030203" pitchFamily="34" charset="0"/>
              </a:rPr>
              <a:t>Customers need an assistant for managing their work in Banks at the comfort of their place.</a:t>
            </a:r>
          </a:p>
        </p:txBody>
      </p:sp>
    </p:spTree>
    <p:extLst>
      <p:ext uri="{BB962C8B-B14F-4D97-AF65-F5344CB8AC3E}">
        <p14:creationId xmlns:p14="http://schemas.microsoft.com/office/powerpoint/2010/main" val="82008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5329"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There is no such direct alternative or product existing in the Indian market. The concept has to be unique and feasible for which we have worked on this quirky solution of creating such a flexible environment for the customers, engaging them throughout the whole process and while guiding them with their activities by maintaining a proper and accurate record.</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dirty="0">
                <a:solidFill>
                  <a:srgbClr val="222222"/>
                </a:solidFill>
                <a:highlight>
                  <a:srgbClr val="FFFFFF"/>
                </a:highlight>
                <a:latin typeface="Lato"/>
                <a:ea typeface="Lato"/>
                <a:cs typeface="Lato"/>
                <a:sym typeface="Lato"/>
              </a:rPr>
              <a:t>Adoption</a:t>
            </a:r>
          </a:p>
          <a:p>
            <a:pPr marL="342900" marR="0" lvl="0" indent="-342900" algn="l" rtl="0">
              <a:lnSpc>
                <a:spcPct val="100000"/>
              </a:lnSpc>
              <a:spcBef>
                <a:spcPts val="0"/>
              </a:spcBef>
              <a:spcAft>
                <a:spcPts val="0"/>
              </a:spcAft>
              <a:buClr>
                <a:srgbClr val="000000"/>
              </a:buClr>
              <a:buSzPts val="1400"/>
              <a:buFont typeface="Arial"/>
              <a:buAutoNum type="arabicParenR"/>
            </a:pPr>
            <a:r>
              <a:rPr lang="en" sz="1400" i="0" u="none" strike="noStrike" cap="none" dirty="0">
                <a:solidFill>
                  <a:srgbClr val="222222"/>
                </a:solidFill>
                <a:highlight>
                  <a:srgbClr val="FFFFFF"/>
                </a:highlight>
                <a:latin typeface="Lato"/>
                <a:ea typeface="Lato"/>
                <a:cs typeface="Lato"/>
                <a:sym typeface="Lato"/>
              </a:rPr>
              <a:t>We will sell our product directly to the Ba</a:t>
            </a:r>
            <a:r>
              <a:rPr lang="en" dirty="0">
                <a:solidFill>
                  <a:srgbClr val="222222"/>
                </a:solidFill>
                <a:highlight>
                  <a:srgbClr val="FFFFFF"/>
                </a:highlight>
                <a:latin typeface="Lato"/>
                <a:ea typeface="Lato"/>
                <a:cs typeface="Lato"/>
                <a:sym typeface="Lato"/>
              </a:rPr>
              <a:t>nks using a B2B business model.</a:t>
            </a:r>
          </a:p>
          <a:p>
            <a:pPr marL="342900" marR="0" lvl="0" indent="-342900" algn="l" rtl="0">
              <a:lnSpc>
                <a:spcPct val="100000"/>
              </a:lnSpc>
              <a:spcBef>
                <a:spcPts val="0"/>
              </a:spcBef>
              <a:spcAft>
                <a:spcPts val="0"/>
              </a:spcAft>
              <a:buClr>
                <a:srgbClr val="000000"/>
              </a:buClr>
              <a:buSzPts val="1400"/>
              <a:buFont typeface="Arial"/>
              <a:buAutoNum type="arabicParenR"/>
            </a:pPr>
            <a:r>
              <a:rPr lang="en" sz="1400" i="0" u="none" strike="noStrike" cap="none" dirty="0">
                <a:solidFill>
                  <a:srgbClr val="222222"/>
                </a:solidFill>
                <a:highlight>
                  <a:srgbClr val="FFFFFF"/>
                </a:highlight>
                <a:latin typeface="Lato"/>
                <a:ea typeface="Lato"/>
                <a:cs typeface="Lato"/>
                <a:sym typeface="Lato"/>
              </a:rPr>
              <a:t>There will </a:t>
            </a:r>
            <a:r>
              <a:rPr lang="en" dirty="0">
                <a:solidFill>
                  <a:srgbClr val="222222"/>
                </a:solidFill>
                <a:highlight>
                  <a:srgbClr val="FFFFFF"/>
                </a:highlight>
                <a:latin typeface="Lato"/>
                <a:ea typeface="Lato"/>
                <a:cs typeface="Lato"/>
                <a:sym typeface="Lato"/>
              </a:rPr>
              <a:t>always be an upgradation of the features of Saarthi according to the requirements of the Bank.</a:t>
            </a:r>
          </a:p>
          <a:p>
            <a:pPr marR="0" lvl="0" algn="l" rtl="0">
              <a:lnSpc>
                <a:spcPct val="100000"/>
              </a:lnSpc>
              <a:spcBef>
                <a:spcPts val="0"/>
              </a:spcBef>
              <a:spcAft>
                <a:spcPts val="0"/>
              </a:spcAft>
              <a:buClr>
                <a:srgbClr val="000000"/>
              </a:buClr>
              <a:buSzPts val="1400"/>
            </a:pPr>
            <a:endParaRPr sz="140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0" y="1044150"/>
            <a:ext cx="83862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98419E0C-ACE6-D63E-FD56-19EC7666805D}"/>
              </a:ext>
            </a:extLst>
          </p:cNvPr>
          <p:cNvPicPr>
            <a:picLocks noChangeAspect="1"/>
          </p:cNvPicPr>
          <p:nvPr/>
        </p:nvPicPr>
        <p:blipFill>
          <a:blip r:embed="rId3"/>
          <a:stretch>
            <a:fillRect/>
          </a:stretch>
        </p:blipFill>
        <p:spPr>
          <a:xfrm>
            <a:off x="1581375" y="506280"/>
            <a:ext cx="6992470" cy="4637219"/>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On-screen Show (16:9)</PresentationFormat>
  <Paragraphs>59</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Segoe UI</vt:lpstr>
      <vt:lpstr>Trebuchet MS</vt:lpstr>
      <vt:lpstr>Arial</vt:lpstr>
      <vt:lpstr>Lato Black</vt:lpstr>
      <vt:lpstr>Lato</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PowerPoint Presentation</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Astha Varshney</cp:lastModifiedBy>
  <cp:revision>1</cp:revision>
  <dcterms:modified xsi:type="dcterms:W3CDTF">2022-09-20T17:26:44Z</dcterms:modified>
</cp:coreProperties>
</file>