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0"/>
  </p:notesMasterIdLst>
  <p:sldIdLst>
    <p:sldId id="278" r:id="rId5"/>
    <p:sldId id="279" r:id="rId6"/>
    <p:sldId id="281" r:id="rId7"/>
    <p:sldId id="285" r:id="rId8"/>
    <p:sldId id="295" r:id="rId9"/>
    <p:sldId id="286" r:id="rId10"/>
    <p:sldId id="296" r:id="rId11"/>
    <p:sldId id="297" r:id="rId12"/>
    <p:sldId id="298" r:id="rId13"/>
    <p:sldId id="289" r:id="rId14"/>
    <p:sldId id="290" r:id="rId15"/>
    <p:sldId id="291" r:id="rId16"/>
    <p:sldId id="284" r:id="rId17"/>
    <p:sldId id="294" r:id="rId18"/>
    <p:sldId id="29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7050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4154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068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8178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502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4544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2249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4304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2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9829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4030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5802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256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8D38747-4367-4BD2-8D51-C97E202738E2}" type="datetime1">
              <a:rPr lang="en-US" smtClean="0"/>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618221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45307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119612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C55A3C-5767-4844-A0A3-83778C2E5409}" type="datetime1">
              <a:rPr lang="en-US" smtClean="0"/>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700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AE507A8-A5CF-4D38-AB86-7EDDA87A85D4}" type="datetime1">
              <a:rPr lang="en-US" smtClean="0"/>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828766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DFCD27C-8599-43EF-BA1D-14DDC1946E06}" type="datetime1">
              <a:rPr lang="en-US" smtClean="0"/>
              <a:t>10/12/2020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749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73ED0CC-082F-4160-86E5-0D6041F12778}" type="datetime1">
              <a:rPr lang="en-US" smtClean="0"/>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401707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347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767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E0277FD-7DE6-41D4-930D-AC99F5AFE54E}" type="datetime1">
              <a:rPr lang="en-US" smtClean="0"/>
              <a:t>10/12/2020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1887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EA15526-7079-4B7B-987C-1B5FAE11A0FF}" type="datetime1">
              <a:rPr lang="en-US" smtClean="0"/>
              <a:t>10/12/2020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algn="l"/>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949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73ED0CC-082F-4160-86E5-0D6041F12778}" type="datetime1">
              <a:rPr lang="en-US" smtClean="0"/>
              <a:t>10/12/2020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2312626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www.greeksforgreeks/" TargetMode="External"/><Relationship Id="rId3" Type="http://schemas.openxmlformats.org/officeDocument/2006/relationships/image" Target="../media/image1.jpeg"/><Relationship Id="rId7" Type="http://schemas.openxmlformats.org/officeDocument/2006/relationships/hyperlink" Target="http://www.simplelearn.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kaggle.com/" TargetMode="External"/><Relationship Id="rId5" Type="http://schemas.openxmlformats.org/officeDocument/2006/relationships/hyperlink" Target="http://www.google.com/" TargetMode="External"/><Relationship Id="rId4" Type="http://schemas.openxmlformats.org/officeDocument/2006/relationships/image" Target="../media/image9.gif"/><Relationship Id="rId9" Type="http://schemas.openxmlformats.org/officeDocument/2006/relationships/hyperlink" Target="http://www.github.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5930283" y="559293"/>
            <a:ext cx="5124233" cy="3401570"/>
          </a:xfrm>
        </p:spPr>
        <p:txBody>
          <a:bodyPr>
            <a:normAutofit/>
          </a:bodyPr>
          <a:lstStyle/>
          <a:p>
            <a:pPr algn="l"/>
            <a:r>
              <a:rPr lang="en-US" sz="4000" b="1" dirty="0"/>
              <a:t>Analysis of Covid-19 data using Machine learning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569444" y="4584061"/>
            <a:ext cx="3485072" cy="1310712"/>
          </a:xfrm>
        </p:spPr>
        <p:txBody>
          <a:bodyPr>
            <a:normAutofit fontScale="92500" lnSpcReduction="10000"/>
          </a:bodyPr>
          <a:lstStyle/>
          <a:p>
            <a:pPr algn="l">
              <a:lnSpc>
                <a:spcPct val="120000"/>
              </a:lnSpc>
            </a:pPr>
            <a:r>
              <a:rPr lang="en-US" b="1" dirty="0">
                <a:solidFill>
                  <a:schemeClr val="bg1"/>
                </a:solidFill>
                <a:latin typeface="Baskerville Old Face" panose="02020602080505020303" pitchFamily="18" charset="0"/>
              </a:rPr>
              <a:t>Megha Sajwan </a:t>
            </a:r>
            <a:r>
              <a:rPr lang="en-US" sz="1800" b="1" dirty="0">
                <a:solidFill>
                  <a:schemeClr val="bg1"/>
                </a:solidFill>
                <a:latin typeface="Baskerville Old Face" panose="02020602080505020303" pitchFamily="18" charset="0"/>
              </a:rPr>
              <a:t>05690302018</a:t>
            </a:r>
          </a:p>
          <a:p>
            <a:pPr algn="l">
              <a:lnSpc>
                <a:spcPct val="120000"/>
              </a:lnSpc>
            </a:pPr>
            <a:r>
              <a:rPr lang="en-US" sz="1900" b="1" dirty="0">
                <a:solidFill>
                  <a:schemeClr val="bg1"/>
                </a:solidFill>
                <a:latin typeface="Baskerville Old Face" panose="02020602080505020303" pitchFamily="18" charset="0"/>
              </a:rPr>
              <a:t>Astha Jain 01990302018</a:t>
            </a:r>
          </a:p>
          <a:p>
            <a:pPr algn="l">
              <a:lnSpc>
                <a:spcPct val="120000"/>
              </a:lnSpc>
            </a:pPr>
            <a:r>
              <a:rPr lang="en-US" b="1" dirty="0">
                <a:solidFill>
                  <a:schemeClr val="bg1"/>
                </a:solidFill>
                <a:latin typeface="Baskerville Old Face" panose="02020602080505020303" pitchFamily="18" charset="0"/>
              </a:rPr>
              <a:t>BCA M1</a:t>
            </a:r>
          </a:p>
        </p:txBody>
      </p:sp>
    </p:spTree>
    <p:extLst>
      <p:ext uri="{BB962C8B-B14F-4D97-AF65-F5344CB8AC3E}">
        <p14:creationId xmlns:p14="http://schemas.microsoft.com/office/powerpoint/2010/main" val="416788423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63480" y="229428"/>
            <a:ext cx="5477521" cy="970450"/>
          </a:xfrm>
        </p:spPr>
        <p:txBody>
          <a:bodyPr anchor="b">
            <a:normAutofit fontScale="90000"/>
          </a:bodyPr>
          <a:lstStyle/>
          <a:p>
            <a:pPr algn="l"/>
            <a:r>
              <a:rPr lang="en-US" sz="4000" b="1" dirty="0">
                <a:latin typeface="Baskerville Old Face" panose="02020602080505020303" pitchFamily="18" charset="0"/>
              </a:rPr>
              <a:t>TOOLS &amp; PLATFORM</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834502" y="1622870"/>
            <a:ext cx="5903649" cy="5150792"/>
          </a:xfrm>
        </p:spPr>
        <p:txBody>
          <a:bodyPr anchor="t">
            <a:normAutofit lnSpcReduction="10000"/>
          </a:bodyPr>
          <a:lstStyle/>
          <a:p>
            <a:pPr marL="0" marR="0" indent="0">
              <a:lnSpc>
                <a:spcPct val="150000"/>
              </a:lnSpc>
              <a:spcBef>
                <a:spcPts val="0"/>
              </a:spcBef>
              <a:spcAft>
                <a:spcPts val="0"/>
              </a:spcAft>
              <a:buNone/>
            </a:pPr>
            <a:r>
              <a:rPr lang="en-IN" sz="2400" dirty="0">
                <a:effectLst/>
                <a:latin typeface="Times New Roman" panose="02020603050405020304" pitchFamily="18" charset="0"/>
                <a:ea typeface="Times New Roman" panose="02020603050405020304" pitchFamily="18" charset="0"/>
              </a:rPr>
              <a:t> </a:t>
            </a:r>
            <a:r>
              <a:rPr lang="en-IN" sz="2400" u="sng" dirty="0">
                <a:effectLst/>
                <a:latin typeface="Times New Roman" panose="02020603050405020304" pitchFamily="18" charset="0"/>
                <a:ea typeface="Times New Roman" panose="02020603050405020304" pitchFamily="18" charset="0"/>
              </a:rPr>
              <a:t>Software Requirement Specifications</a:t>
            </a:r>
          </a:p>
          <a:p>
            <a:pPr marL="0" marR="0" indent="0">
              <a:lnSpc>
                <a:spcPct val="150000"/>
              </a:lnSpc>
              <a:spcBef>
                <a:spcPts val="0"/>
              </a:spcBef>
              <a:spcAft>
                <a:spcPts val="0"/>
              </a:spcAft>
              <a:buNone/>
            </a:pPr>
            <a:endParaRPr lang="en-IN" sz="2400" u="sng" dirty="0">
              <a:effectLst/>
              <a:latin typeface="Times New Roman" panose="02020603050405020304" pitchFamily="18" charset="0"/>
              <a:ea typeface="Times New Roman" panose="02020603050405020304" pitchFamily="18" charset="0"/>
            </a:endParaRPr>
          </a:p>
          <a:p>
            <a:pPr marR="0">
              <a:lnSpc>
                <a:spcPct val="150000"/>
              </a:lnSpc>
              <a:spcBef>
                <a:spcPts val="0"/>
              </a:spcBef>
              <a:spcAft>
                <a:spcPts val="0"/>
              </a:spcAft>
            </a:pPr>
            <a:r>
              <a:rPr lang="en-IN" sz="2000" dirty="0">
                <a:effectLst/>
                <a:latin typeface="Times New Roman" panose="02020603050405020304" pitchFamily="18" charset="0"/>
                <a:ea typeface="Times New Roman" panose="02020603050405020304" pitchFamily="18" charset="0"/>
              </a:rPr>
              <a:t>Operating system - Windows (7/8/10)</a:t>
            </a:r>
          </a:p>
          <a:p>
            <a:pPr marR="0">
              <a:lnSpc>
                <a:spcPct val="150000"/>
              </a:lnSpc>
              <a:spcBef>
                <a:spcPts val="0"/>
              </a:spcBef>
              <a:spcAft>
                <a:spcPts val="0"/>
              </a:spcAft>
            </a:pPr>
            <a:r>
              <a:rPr lang="en-IN" sz="2000" dirty="0">
                <a:effectLst/>
                <a:latin typeface="Times New Roman" panose="02020603050405020304" pitchFamily="18" charset="0"/>
                <a:ea typeface="Times New Roman" panose="02020603050405020304" pitchFamily="18" charset="0"/>
              </a:rPr>
              <a:t>Visual Code editor/ Pycharm</a:t>
            </a:r>
          </a:p>
          <a:p>
            <a:pPr marR="0">
              <a:lnSpc>
                <a:spcPct val="150000"/>
              </a:lnSpc>
              <a:spcBef>
                <a:spcPts val="0"/>
              </a:spcBef>
              <a:spcAft>
                <a:spcPts val="0"/>
              </a:spcAft>
            </a:pPr>
            <a:r>
              <a:rPr lang="en-IN" sz="2000" dirty="0">
                <a:effectLst/>
                <a:latin typeface="Times New Roman" panose="02020603050405020304" pitchFamily="18" charset="0"/>
                <a:ea typeface="Times New Roman" panose="02020603050405020304" pitchFamily="18" charset="0"/>
              </a:rPr>
              <a:t>Jupyter Notebook </a:t>
            </a:r>
          </a:p>
          <a:p>
            <a:pPr marL="0" marR="0" indent="0">
              <a:lnSpc>
                <a:spcPct val="150000"/>
              </a:lnSpc>
              <a:spcBef>
                <a:spcPts val="0"/>
              </a:spcBef>
              <a:spcAft>
                <a:spcPts val="0"/>
              </a:spcAft>
              <a:buNone/>
            </a:pPr>
            <a:endParaRPr lang="en-IN" sz="2000" dirty="0">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IN" sz="2000" dirty="0">
                <a:effectLst/>
                <a:latin typeface="Times New Roman" panose="02020603050405020304" pitchFamily="18" charset="0"/>
                <a:ea typeface="Times New Roman" panose="02020603050405020304" pitchFamily="18" charset="0"/>
              </a:rPr>
              <a:t>Hardware Requirement Specifications</a:t>
            </a:r>
          </a:p>
          <a:p>
            <a:pPr>
              <a:lnSpc>
                <a:spcPct val="150000"/>
              </a:lnSpc>
              <a:spcBef>
                <a:spcPts val="0"/>
              </a:spcBef>
            </a:pPr>
            <a:r>
              <a:rPr lang="en-IN" sz="2000" dirty="0">
                <a:effectLst/>
                <a:latin typeface="Times New Roman" panose="02020603050405020304" pitchFamily="18" charset="0"/>
                <a:ea typeface="Times New Roman" panose="02020603050405020304" pitchFamily="18" charset="0"/>
              </a:rPr>
              <a:t>4 GB RAM</a:t>
            </a:r>
          </a:p>
          <a:p>
            <a:pPr>
              <a:lnSpc>
                <a:spcPct val="150000"/>
              </a:lnSpc>
              <a:spcBef>
                <a:spcPts val="0"/>
              </a:spcBef>
            </a:pPr>
            <a:r>
              <a:rPr lang="en-IN" sz="2000" dirty="0">
                <a:effectLst/>
                <a:latin typeface="Times New Roman" panose="02020603050405020304" pitchFamily="18" charset="0"/>
                <a:ea typeface="Times New Roman" panose="02020603050405020304" pitchFamily="18" charset="0"/>
              </a:rPr>
              <a:t>VGA monitor</a:t>
            </a:r>
          </a:p>
          <a:p>
            <a:pPr>
              <a:lnSpc>
                <a:spcPct val="150000"/>
              </a:lnSpc>
              <a:spcBef>
                <a:spcPts val="0"/>
              </a:spcBef>
            </a:pPr>
            <a:r>
              <a:rPr lang="en-IN" sz="2000" dirty="0">
                <a:effectLst/>
                <a:latin typeface="Times New Roman" panose="02020603050405020304" pitchFamily="18" charset="0"/>
                <a:ea typeface="Times New Roman" panose="02020603050405020304" pitchFamily="18" charset="0"/>
              </a:rPr>
              <a:t>Intel 3.0 GHz or higher processor</a:t>
            </a:r>
          </a:p>
          <a:p>
            <a:pPr>
              <a:lnSpc>
                <a:spcPct val="150000"/>
              </a:lnSpc>
              <a:spcBef>
                <a:spcPts val="0"/>
              </a:spcBef>
            </a:pPr>
            <a:r>
              <a:rPr lang="en-IN" sz="2000" dirty="0">
                <a:effectLst/>
                <a:latin typeface="Times New Roman" panose="02020603050405020304" pitchFamily="18" charset="0"/>
                <a:ea typeface="Times New Roman" panose="02020603050405020304" pitchFamily="18" charset="0"/>
              </a:rPr>
              <a:t>Keyboard and mouse</a:t>
            </a:r>
          </a:p>
          <a:p>
            <a:pPr marL="0" marR="0" indent="0">
              <a:lnSpc>
                <a:spcPct val="150000"/>
              </a:lnSpc>
              <a:spcBef>
                <a:spcPts val="0"/>
              </a:spcBef>
              <a:spcAft>
                <a:spcPts val="0"/>
              </a:spcAft>
              <a:buNone/>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7630851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03681" y="442492"/>
            <a:ext cx="6294268" cy="970450"/>
          </a:xfrm>
        </p:spPr>
        <p:txBody>
          <a:bodyPr anchor="b">
            <a:normAutofit fontScale="90000"/>
          </a:bodyPr>
          <a:lstStyle/>
          <a:p>
            <a:pPr algn="l"/>
            <a:r>
              <a:rPr lang="en-US" sz="4000" b="1" dirty="0">
                <a:latin typeface="Baskerville Old Face" panose="02020602080505020303" pitchFamily="18" charset="0"/>
              </a:rPr>
              <a:t>DATASET COLLECTION</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03681" y="2155530"/>
            <a:ext cx="6462944" cy="4393143"/>
          </a:xfrm>
        </p:spPr>
        <p:txBody>
          <a:bodyPr anchor="t">
            <a:normAutofit fontScale="92500" lnSpcReduction="10000"/>
          </a:bodyPr>
          <a:lstStyle/>
          <a:p>
            <a:pPr marL="0" marR="0" indent="0">
              <a:lnSpc>
                <a:spcPct val="150000"/>
              </a:lnSpc>
              <a:spcBef>
                <a:spcPts val="0"/>
              </a:spcBef>
              <a:spcAft>
                <a:spcPts val="0"/>
              </a:spcAft>
              <a:buNone/>
            </a:pPr>
            <a:r>
              <a:rPr lang="en-US" sz="2400" u="sng" dirty="0">
                <a:latin typeface="Times New Roman" panose="02020603050405020304" pitchFamily="18" charset="0"/>
                <a:ea typeface="Times New Roman" panose="02020603050405020304" pitchFamily="18" charset="0"/>
              </a:rPr>
              <a:t>SECONDARY</a:t>
            </a:r>
            <a:r>
              <a:rPr lang="en-US" sz="2400" u="sng" dirty="0">
                <a:effectLst/>
                <a:latin typeface="Times New Roman" panose="02020603050405020304" pitchFamily="18" charset="0"/>
                <a:ea typeface="Times New Roman" panose="02020603050405020304" pitchFamily="18" charset="0"/>
              </a:rPr>
              <a:t> SOURCES :</a:t>
            </a:r>
          </a:p>
          <a:p>
            <a:pPr marL="0" marR="0" indent="0">
              <a:lnSpc>
                <a:spcPct val="150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a:lnSpc>
                <a:spcPct val="150000"/>
              </a:lnSpc>
              <a:spcBef>
                <a:spcPts val="0"/>
              </a:spcBef>
            </a:pPr>
            <a:r>
              <a:rPr lang="en-US" sz="2000" dirty="0">
                <a:effectLst/>
                <a:latin typeface="Times New Roman" panose="02020603050405020304" pitchFamily="18" charset="0"/>
                <a:ea typeface="Times New Roman" panose="02020603050405020304" pitchFamily="18" charset="0"/>
              </a:rPr>
              <a:t>Covid-19 data of India which confirms the active cases, number of death, and confirmed cases. </a:t>
            </a:r>
          </a:p>
          <a:p>
            <a:pPr>
              <a:lnSpc>
                <a:spcPct val="150000"/>
              </a:lnSpc>
              <a:spcBef>
                <a:spcPts val="0"/>
              </a:spcBef>
            </a:pPr>
            <a:endParaRPr lang="en-US" sz="2000" dirty="0">
              <a:effectLst/>
              <a:latin typeface="Times New Roman" panose="02020603050405020304" pitchFamily="18" charset="0"/>
              <a:ea typeface="Times New Roman" panose="02020603050405020304" pitchFamily="18" charset="0"/>
            </a:endParaRPr>
          </a:p>
          <a:p>
            <a:pPr>
              <a:lnSpc>
                <a:spcPct val="150000"/>
              </a:lnSpc>
              <a:spcBef>
                <a:spcPts val="0"/>
              </a:spcBef>
            </a:pPr>
            <a:r>
              <a:rPr lang="en-US" sz="2000" dirty="0">
                <a:effectLst/>
                <a:latin typeface="Times New Roman" panose="02020603050405020304" pitchFamily="18" charset="0"/>
                <a:ea typeface="Times New Roman" panose="02020603050405020304" pitchFamily="18" charset="0"/>
              </a:rPr>
              <a:t>India state and population, which describes the sate wise adhere assigned and the land. </a:t>
            </a:r>
          </a:p>
          <a:p>
            <a:pPr marL="0" indent="0">
              <a:lnSpc>
                <a:spcPct val="150000"/>
              </a:lnSpc>
              <a:spcBef>
                <a:spcPts val="0"/>
              </a:spcBef>
              <a:buNone/>
            </a:pPr>
            <a:endParaRPr lang="en-US" sz="2000" dirty="0">
              <a:effectLst/>
              <a:latin typeface="Times New Roman" panose="02020603050405020304" pitchFamily="18" charset="0"/>
              <a:ea typeface="Times New Roman" panose="02020603050405020304" pitchFamily="18" charset="0"/>
            </a:endParaRPr>
          </a:p>
          <a:p>
            <a:pPr>
              <a:lnSpc>
                <a:spcPct val="150000"/>
              </a:lnSpc>
              <a:spcBef>
                <a:spcPts val="0"/>
              </a:spcBef>
            </a:pPr>
            <a:r>
              <a:rPr lang="en-US" sz="2000" dirty="0">
                <a:effectLst/>
                <a:latin typeface="Times New Roman" panose="02020603050405020304" pitchFamily="18" charset="0"/>
                <a:ea typeface="Times New Roman" panose="02020603050405020304" pitchFamily="18" charset="0"/>
              </a:rPr>
              <a:t>Personal details in which traveling details and personal details are mentioned.</a:t>
            </a:r>
          </a:p>
          <a:p>
            <a:pPr marL="0" marR="0" indent="0">
              <a:lnSpc>
                <a:spcPct val="150000"/>
              </a:lnSpc>
              <a:spcBef>
                <a:spcPts val="0"/>
              </a:spcBef>
              <a:spcAft>
                <a:spcPts val="0"/>
              </a:spcAft>
              <a:buNone/>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0561345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878889" y="421689"/>
            <a:ext cx="4358935" cy="970450"/>
          </a:xfrm>
        </p:spPr>
        <p:txBody>
          <a:bodyPr anchor="b">
            <a:normAutofit fontScale="90000"/>
          </a:bodyPr>
          <a:lstStyle/>
          <a:p>
            <a:pPr algn="l"/>
            <a:r>
              <a:rPr lang="en-US" sz="4000" b="1" dirty="0">
                <a:latin typeface="Baskerville Old Face" panose="02020602080505020303" pitchFamily="18" charset="0"/>
              </a:rPr>
              <a:t>FUTURE SCOPE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816745" y="1818178"/>
            <a:ext cx="7892249" cy="4618133"/>
          </a:xfrm>
        </p:spPr>
        <p:txBody>
          <a:bodyPr anchor="t">
            <a:normAutofit/>
          </a:bodyPr>
          <a:lstStyle/>
          <a:p>
            <a:pPr marL="0" marR="0" indent="0">
              <a:lnSpc>
                <a:spcPct val="150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Currently, the data being labeled by humans, has a lot of uncertainty, and it’s hard to achieve good accuracy and we’re using ML and in the future, </a:t>
            </a:r>
            <a:r>
              <a:rPr lang="en-US" sz="2000" dirty="0">
                <a:latin typeface="Times New Roman" panose="02020603050405020304" pitchFamily="18" charset="0"/>
                <a:ea typeface="Times New Roman" panose="02020603050405020304" pitchFamily="18" charset="0"/>
              </a:rPr>
              <a:t>we’ll predict the 10 days data and </a:t>
            </a:r>
            <a:r>
              <a:rPr lang="en-US" sz="2000" dirty="0">
                <a:effectLst/>
                <a:latin typeface="Times New Roman" panose="02020603050405020304" pitchFamily="18" charset="0"/>
                <a:ea typeface="Times New Roman" panose="02020603050405020304" pitchFamily="18" charset="0"/>
              </a:rPr>
              <a:t>we could apply </a:t>
            </a:r>
            <a:r>
              <a:rPr lang="en-US" sz="2000" dirty="0" err="1">
                <a:effectLst/>
                <a:latin typeface="Times New Roman" panose="02020603050405020304" pitchFamily="18" charset="0"/>
                <a:ea typeface="Times New Roman" panose="02020603050405020304" pitchFamily="18" charset="0"/>
              </a:rPr>
              <a:t>django</a:t>
            </a:r>
            <a:r>
              <a:rPr lang="en-US" sz="2000" dirty="0">
                <a:effectLst/>
                <a:latin typeface="Times New Roman" panose="02020603050405020304" pitchFamily="18" charset="0"/>
                <a:ea typeface="Times New Roman" panose="02020603050405020304" pitchFamily="18" charset="0"/>
              </a:rPr>
              <a:t> for more enhancement and could use it as a dashboard application for all the recent updates for a large amount of data overall world and could use the data for a comparison for further analysis. This project could be enhanced to some future predictions based on previous data using deep learning.</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841394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322773" y="263547"/>
            <a:ext cx="4119239" cy="970450"/>
          </a:xfrm>
        </p:spPr>
        <p:txBody>
          <a:bodyPr anchor="b">
            <a:normAutofit fontScale="90000"/>
          </a:bodyPr>
          <a:lstStyle/>
          <a:p>
            <a:pPr algn="l"/>
            <a:r>
              <a:rPr lang="en-US" sz="4400" b="1" dirty="0">
                <a:latin typeface="Baskerville Old Face" panose="02020602080505020303" pitchFamily="18" charset="0"/>
              </a:rPr>
              <a:t>ADVANTAGES</a:t>
            </a:r>
            <a:endParaRPr lang="en-US" sz="4000" b="1" dirty="0">
              <a:latin typeface="Baskerville Old Face" panose="02020602080505020303" pitchFamily="18" charset="0"/>
            </a:endParaRP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322773" y="1782668"/>
            <a:ext cx="5137627" cy="4393143"/>
          </a:xfrm>
        </p:spPr>
        <p:txBody>
          <a:bodyPr anchor="t">
            <a:normAutofit/>
          </a:bodyPr>
          <a:lstStyle/>
          <a:p>
            <a:pPr>
              <a:spcBef>
                <a:spcPts val="0"/>
              </a:spcBef>
            </a:pPr>
            <a:r>
              <a:rPr lang="en-US" sz="2400" b="0" i="0" dirty="0">
                <a:effectLst/>
                <a:latin typeface="Helvetica Neue"/>
              </a:rPr>
              <a:t>Open-source, </a:t>
            </a:r>
          </a:p>
          <a:p>
            <a:pPr>
              <a:spcBef>
                <a:spcPts val="0"/>
              </a:spcBef>
            </a:pPr>
            <a:r>
              <a:rPr lang="en-US" sz="2400" dirty="0">
                <a:latin typeface="Helvetica Neue"/>
              </a:rPr>
              <a:t>C</a:t>
            </a:r>
            <a:r>
              <a:rPr lang="en-US" sz="2400" b="0" i="0" dirty="0">
                <a:effectLst/>
                <a:latin typeface="Helvetica Neue"/>
              </a:rPr>
              <a:t>an be replicated, </a:t>
            </a:r>
          </a:p>
          <a:p>
            <a:pPr>
              <a:spcBef>
                <a:spcPts val="0"/>
              </a:spcBef>
            </a:pPr>
            <a:r>
              <a:rPr lang="en-US" sz="2400" dirty="0">
                <a:latin typeface="Helvetica Neue"/>
              </a:rPr>
              <a:t>I</a:t>
            </a:r>
            <a:r>
              <a:rPr lang="en-US" sz="2400" b="0" i="0" dirty="0">
                <a:effectLst/>
                <a:latin typeface="Helvetica Neue"/>
              </a:rPr>
              <a:t>nteractive, and </a:t>
            </a:r>
          </a:p>
          <a:p>
            <a:pPr>
              <a:spcBef>
                <a:spcPts val="0"/>
              </a:spcBef>
            </a:pPr>
            <a:r>
              <a:rPr lang="en-US" sz="2400" dirty="0">
                <a:latin typeface="Helvetica Neue"/>
              </a:rPr>
              <a:t>C</a:t>
            </a:r>
            <a:r>
              <a:rPr lang="en-US" sz="2400" b="0" i="0" dirty="0">
                <a:effectLst/>
                <a:latin typeface="Helvetica Neue"/>
              </a:rPr>
              <a:t>an adjust the defaults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4260289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2460" y="406981"/>
            <a:ext cx="3897296" cy="970450"/>
          </a:xfrm>
        </p:spPr>
        <p:txBody>
          <a:bodyPr anchor="b">
            <a:normAutofit fontScale="90000"/>
          </a:bodyPr>
          <a:lstStyle/>
          <a:p>
            <a:pPr algn="l"/>
            <a:r>
              <a:rPr lang="en-US" sz="4000" b="1" dirty="0">
                <a:latin typeface="Baskerville Old Face" panose="02020602080505020303" pitchFamily="18" charset="0"/>
              </a:rPr>
              <a:t>LIMITATIONS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460" y="1649503"/>
            <a:ext cx="9330429" cy="4866707"/>
          </a:xfrm>
        </p:spPr>
        <p:txBody>
          <a:bodyPr anchor="t">
            <a:normAutofit/>
          </a:bodyPr>
          <a:lstStyle/>
          <a:p>
            <a:pPr marL="0" marR="0" indent="0">
              <a:lnSpc>
                <a:spcPct val="150000"/>
              </a:lnSpc>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The models predicting infection rates, total mortality, and intensive care capacity are simpler constructs. They are adjusted when the conditions on the ground materially change, such as when states reopen; otherwise, they remain static. The problem with such an approach lies partly in the complexity of COVID-19’s different variables. These variables mean the results of typical COVID-19 projections do not have linear relationships with the inputs used to create them. AI comes into play here, due to its ability to ignore assumptions about the ways the predictors building the models might assist or ultimately influence the prediction.</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9091791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63481" y="469125"/>
            <a:ext cx="3710866" cy="970450"/>
          </a:xfrm>
        </p:spPr>
        <p:txBody>
          <a:bodyPr anchor="b">
            <a:normAutofit fontScale="90000"/>
          </a:bodyPr>
          <a:lstStyle/>
          <a:p>
            <a:pPr algn="l"/>
            <a:r>
              <a:rPr lang="en-US" sz="4000" b="1" dirty="0">
                <a:latin typeface="Baskerville Old Face" panose="02020602080505020303" pitchFamily="18" charset="0"/>
              </a:rPr>
              <a:t>REFERENCES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763481" y="1995732"/>
            <a:ext cx="5137627" cy="4393143"/>
          </a:xfrm>
        </p:spPr>
        <p:txBody>
          <a:bodyPr anchor="t">
            <a:normAutofit/>
          </a:bodyPr>
          <a:lstStyle/>
          <a:p>
            <a:pPr marL="342900" marR="0" lvl="0" indent="-342900" algn="just">
              <a:lnSpc>
                <a:spcPct val="200000"/>
              </a:lnSpc>
              <a:spcBef>
                <a:spcPts val="0"/>
              </a:spcBef>
              <a:spcAft>
                <a:spcPts val="0"/>
              </a:spcAft>
              <a:buFont typeface="Symbol" panose="05050102010706020507" pitchFamily="18" charset="2"/>
              <a:buBlip>
                <a:blip r:embed="rId4"/>
              </a:buBlip>
            </a:pPr>
            <a:r>
              <a:rPr lang="en-GB" u="sng" dirty="0">
                <a:solidFill>
                  <a:srgbClr val="0000FF"/>
                </a:solidFill>
                <a:effectLst/>
                <a:latin typeface="Times New Roman" panose="02020603050405020304" pitchFamily="18" charset="0"/>
                <a:ea typeface="Times New Roman" panose="02020603050405020304" pitchFamily="18" charset="0"/>
                <a:hlinkClick r:id="rId5"/>
              </a:rPr>
              <a:t>www.google.com</a:t>
            </a:r>
            <a:endParaRPr lang="en-IN" dirty="0">
              <a:effectLst/>
              <a:latin typeface="Times New Roman" panose="02020603050405020304" pitchFamily="18" charset="0"/>
              <a:ea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Blip>
                <a:blip r:embed="rId4"/>
              </a:buBlip>
            </a:pPr>
            <a:r>
              <a:rPr lang="en-GB" u="sng" dirty="0">
                <a:solidFill>
                  <a:srgbClr val="0000FF"/>
                </a:solidFill>
                <a:effectLst/>
                <a:latin typeface="Times New Roman" panose="02020603050405020304" pitchFamily="18" charset="0"/>
                <a:ea typeface="Times New Roman" panose="02020603050405020304" pitchFamily="18" charset="0"/>
                <a:hlinkClick r:id="rId6"/>
              </a:rPr>
              <a:t>www.kaggle.com</a:t>
            </a:r>
            <a:endParaRPr lang="en-IN" dirty="0">
              <a:effectLst/>
              <a:latin typeface="Times New Roman" panose="02020603050405020304" pitchFamily="18" charset="0"/>
              <a:ea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Blip>
                <a:blip r:embed="rId4"/>
              </a:buBlip>
            </a:pPr>
            <a:r>
              <a:rPr lang="en-GB" u="sng" dirty="0">
                <a:solidFill>
                  <a:srgbClr val="0000FF"/>
                </a:solidFill>
                <a:effectLst/>
                <a:latin typeface="Times New Roman" panose="02020603050405020304" pitchFamily="18" charset="0"/>
                <a:ea typeface="Times New Roman" panose="02020603050405020304" pitchFamily="18" charset="0"/>
                <a:hlinkClick r:id="rId7"/>
              </a:rPr>
              <a:t>www.simplelearn.com</a:t>
            </a:r>
            <a:endParaRPr lang="en-IN" dirty="0">
              <a:effectLst/>
              <a:latin typeface="Times New Roman" panose="02020603050405020304" pitchFamily="18" charset="0"/>
              <a:ea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Blip>
                <a:blip r:embed="rId4"/>
              </a:buBlip>
            </a:pPr>
            <a:r>
              <a:rPr lang="en-GB" u="sng" dirty="0">
                <a:solidFill>
                  <a:srgbClr val="0000FF"/>
                </a:solidFill>
                <a:effectLst/>
                <a:latin typeface="Times New Roman" panose="02020603050405020304" pitchFamily="18" charset="0"/>
                <a:ea typeface="Times New Roman" panose="02020603050405020304" pitchFamily="18" charset="0"/>
                <a:hlinkClick r:id="rId8"/>
              </a:rPr>
              <a:t>www.greeksforgreeks</a:t>
            </a:r>
            <a:endParaRPr lang="en-IN" dirty="0">
              <a:effectLst/>
              <a:latin typeface="Times New Roman" panose="02020603050405020304" pitchFamily="18" charset="0"/>
              <a:ea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Blip>
                <a:blip r:embed="rId4"/>
              </a:buBlip>
            </a:pPr>
            <a:r>
              <a:rPr lang="en-GB" u="sng" dirty="0">
                <a:solidFill>
                  <a:srgbClr val="0000FF"/>
                </a:solidFill>
                <a:effectLst/>
                <a:latin typeface="Times New Roman" panose="02020603050405020304" pitchFamily="18" charset="0"/>
                <a:ea typeface="Times New Roman" panose="02020603050405020304" pitchFamily="18" charset="0"/>
                <a:hlinkClick r:id="rId9"/>
              </a:rPr>
              <a:t>www.github.com</a:t>
            </a:r>
            <a:endParaRPr lang="en-IN"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743332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43577" y="321162"/>
            <a:ext cx="4436292" cy="970450"/>
          </a:xfrm>
        </p:spPr>
        <p:txBody>
          <a:bodyPr anchor="b">
            <a:normAutofit fontScale="90000"/>
          </a:bodyPr>
          <a:lstStyle/>
          <a:p>
            <a:pPr algn="l"/>
            <a:r>
              <a:rPr lang="en-US" sz="4000" b="1" dirty="0">
                <a:latin typeface="Baskerville Old Face" panose="02020602080505020303" pitchFamily="18" charset="0"/>
              </a:rPr>
              <a:t>INTRODUCTION</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943577" y="1741327"/>
            <a:ext cx="7525720" cy="4393143"/>
          </a:xfrm>
        </p:spPr>
        <p:txBody>
          <a:bodyPr anchor="t">
            <a:normAutofit/>
          </a:bodyPr>
          <a:lstStyle/>
          <a:p>
            <a:pPr marL="0" marR="0" indent="0">
              <a:lnSpc>
                <a:spcPct val="150000"/>
              </a:lnSpc>
              <a:spcBef>
                <a:spcPts val="0"/>
              </a:spcBef>
              <a:spcAft>
                <a:spcPts val="0"/>
              </a:spcAft>
              <a:buNone/>
            </a:pPr>
            <a:r>
              <a:rPr lang="en-IN" sz="2000" dirty="0">
                <a:effectLst/>
                <a:latin typeface="Times New Roman" panose="02020603050405020304" pitchFamily="18" charset="0"/>
                <a:ea typeface="Calibri" panose="020F0502020204030204" pitchFamily="34" charset="0"/>
                <a:cs typeface="Mangal" panose="02040503050203030202" pitchFamily="18" charset="0"/>
              </a:rPr>
              <a:t>Our society is in the era of unbelievable attempts to struggle upon the spread of this life-threatening condition in terms of infrastructure, finance, business, manufacturing, and several other resources. Artificial Intelligence (AI) researchers strengthen their proficiency in developing mathematical paradigms for investigating this pandemic using nationwide distributed data. This project intends to apply the machine learning models simultaneously with the forecast of expected reach ability of the COVID-19 over the nations by using the real-time data.</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50000"/>
              </a:lnSpc>
              <a:spcBef>
                <a:spcPts val="0"/>
              </a:spcBef>
              <a:spcAft>
                <a:spcPts val="0"/>
              </a:spcAft>
              <a:buNone/>
            </a:pPr>
            <a:r>
              <a:rPr lang="en-IN"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20235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171854" y="363897"/>
            <a:ext cx="3710866" cy="970450"/>
          </a:xfrm>
        </p:spPr>
        <p:txBody>
          <a:bodyPr anchor="b">
            <a:normAutofit/>
          </a:bodyPr>
          <a:lstStyle/>
          <a:p>
            <a:pPr algn="l"/>
            <a:r>
              <a:rPr lang="en-US" sz="4000" b="1" dirty="0">
                <a:latin typeface="Baskerville Old Face" panose="02020602080505020303" pitchFamily="18" charset="0"/>
              </a:rPr>
              <a:t>OBJECTIVE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171854" y="1538533"/>
            <a:ext cx="9898600" cy="5319467"/>
          </a:xfrm>
        </p:spPr>
        <p:txBody>
          <a:bodyPr anchor="t">
            <a:normAutofit fontScale="92500" lnSpcReduction="10000"/>
          </a:bodyPr>
          <a:lstStyle/>
          <a:p>
            <a:pPr marL="0" marR="0" indent="0">
              <a:lnSpc>
                <a:spcPct val="15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In this project, we will analyze the outbreak of coronavirus around different regions of India, visualize them using charts and graphs, and predict the number of cases. Using Linear Regression Model and Support Vector Machine using python.  </a:t>
            </a:r>
            <a:r>
              <a:rPr lang="en-US" sz="1900" dirty="0">
                <a:latin typeface="Times New Roman" panose="02020603050405020304" pitchFamily="18" charset="0"/>
                <a:ea typeface="Times New Roman" panose="02020603050405020304" pitchFamily="18" charset="0"/>
              </a:rPr>
              <a:t>We’ll</a:t>
            </a:r>
            <a:r>
              <a:rPr lang="en-US" sz="1900" dirty="0">
                <a:effectLst/>
                <a:latin typeface="Times New Roman" panose="02020603050405020304" pitchFamily="18" charset="0"/>
                <a:ea typeface="Times New Roman" panose="02020603050405020304" pitchFamily="18" charset="0"/>
              </a:rPr>
              <a:t> use machine learning algorithms to make prediction on such sensitive issues, we will certainly cover the current scenario and the impact it has created in India.</a:t>
            </a:r>
          </a:p>
          <a:p>
            <a:pPr marR="0">
              <a:lnSpc>
                <a:spcPct val="150000"/>
              </a:lnSpc>
              <a:spcBef>
                <a:spcPts val="0"/>
              </a:spcBef>
              <a:spcAft>
                <a:spcPts val="0"/>
              </a:spcAft>
            </a:pPr>
            <a:endParaRPr lang="en-US" sz="1900" dirty="0">
              <a:effectLst/>
              <a:latin typeface="Times New Roman" panose="02020603050405020304" pitchFamily="18" charset="0"/>
              <a:ea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ü"/>
            </a:pPr>
            <a:r>
              <a:rPr lang="en-US" sz="1900" dirty="0">
                <a:effectLst/>
                <a:latin typeface="Times New Roman" panose="02020603050405020304" pitchFamily="18" charset="0"/>
                <a:ea typeface="Times New Roman" panose="02020603050405020304" pitchFamily="18" charset="0"/>
              </a:rPr>
              <a:t>Importing COVID19 dataset and preparing it for the analysis by dropping columns and aggregating rows.</a:t>
            </a:r>
          </a:p>
          <a:p>
            <a:pPr marR="0">
              <a:lnSpc>
                <a:spcPct val="150000"/>
              </a:lnSpc>
              <a:spcBef>
                <a:spcPts val="0"/>
              </a:spcBef>
              <a:spcAft>
                <a:spcPts val="0"/>
              </a:spcAft>
              <a:buFont typeface="Wingdings" panose="05000000000000000000" pitchFamily="2" charset="2"/>
              <a:buChar char="ü"/>
            </a:pPr>
            <a:endParaRPr lang="en-US" sz="1900" dirty="0">
              <a:effectLst/>
              <a:latin typeface="Times New Roman" panose="02020603050405020304" pitchFamily="18" charset="0"/>
              <a:ea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ü"/>
            </a:pPr>
            <a:r>
              <a:rPr lang="en-US" sz="1900" dirty="0">
                <a:effectLst/>
                <a:latin typeface="Times New Roman" panose="02020603050405020304" pitchFamily="18" charset="0"/>
                <a:ea typeface="Times New Roman" panose="02020603050405020304" pitchFamily="18" charset="0"/>
              </a:rPr>
              <a:t>Deciding on and calculating a good measure for our analysis.</a:t>
            </a:r>
          </a:p>
          <a:p>
            <a:pPr marR="0">
              <a:lnSpc>
                <a:spcPct val="150000"/>
              </a:lnSpc>
              <a:spcBef>
                <a:spcPts val="0"/>
              </a:spcBef>
              <a:spcAft>
                <a:spcPts val="0"/>
              </a:spcAft>
              <a:buFont typeface="Wingdings" panose="05000000000000000000" pitchFamily="2" charset="2"/>
              <a:buChar char="ü"/>
            </a:pPr>
            <a:endParaRPr lang="en-US" sz="1900" dirty="0">
              <a:effectLst/>
              <a:latin typeface="Times New Roman" panose="02020603050405020304" pitchFamily="18" charset="0"/>
              <a:ea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ü"/>
            </a:pPr>
            <a:r>
              <a:rPr lang="en-US" sz="1900" dirty="0">
                <a:effectLst/>
                <a:latin typeface="Times New Roman" panose="02020603050405020304" pitchFamily="18" charset="0"/>
                <a:ea typeface="Times New Roman" panose="02020603050405020304" pitchFamily="18" charset="0"/>
              </a:rPr>
              <a:t>Merging two datasets into one datasets and finding correlations among our data.</a:t>
            </a:r>
          </a:p>
          <a:p>
            <a:pPr marR="0">
              <a:lnSpc>
                <a:spcPct val="150000"/>
              </a:lnSpc>
              <a:spcBef>
                <a:spcPts val="0"/>
              </a:spcBef>
              <a:spcAft>
                <a:spcPts val="0"/>
              </a:spcAft>
              <a:buFont typeface="Wingdings" panose="05000000000000000000" pitchFamily="2" charset="2"/>
              <a:buChar char="ü"/>
            </a:pPr>
            <a:endParaRPr lang="en-US" sz="1900" dirty="0">
              <a:effectLst/>
              <a:latin typeface="Times New Roman" panose="02020603050405020304" pitchFamily="18" charset="0"/>
              <a:ea typeface="Times New Roman" panose="02020603050405020304" pitchFamily="18" charset="0"/>
            </a:endParaRPr>
          </a:p>
          <a:p>
            <a:pPr marR="0">
              <a:lnSpc>
                <a:spcPct val="150000"/>
              </a:lnSpc>
              <a:spcBef>
                <a:spcPts val="0"/>
              </a:spcBef>
              <a:spcAft>
                <a:spcPts val="0"/>
              </a:spcAft>
              <a:buFont typeface="Wingdings" panose="05000000000000000000" pitchFamily="2" charset="2"/>
              <a:buChar char="ü"/>
            </a:pPr>
            <a:r>
              <a:rPr lang="en-US" sz="1900" dirty="0">
                <a:effectLst/>
                <a:latin typeface="Times New Roman" panose="02020603050405020304" pitchFamily="18" charset="0"/>
                <a:ea typeface="Times New Roman" panose="02020603050405020304" pitchFamily="18" charset="0"/>
              </a:rPr>
              <a:t>Visualizing our analysis results using Seaborn.</a:t>
            </a:r>
          </a:p>
          <a:p>
            <a:pPr marR="0">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marR="0">
              <a:lnSpc>
                <a:spcPct val="150000"/>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marR="0">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R="0">
              <a:lnSpc>
                <a:spcPct val="150000"/>
              </a:lnSpc>
              <a:spcBef>
                <a:spcPts val="0"/>
              </a:spcBef>
              <a:spcAft>
                <a:spcPts val="0"/>
              </a:spcAft>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166492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119309" y="247183"/>
            <a:ext cx="4944862" cy="970450"/>
          </a:xfrm>
        </p:spPr>
        <p:txBody>
          <a:bodyPr anchor="b">
            <a:normAutofit fontScale="90000"/>
          </a:bodyPr>
          <a:lstStyle/>
          <a:p>
            <a:pPr algn="l"/>
            <a:r>
              <a:rPr lang="en-US" sz="4000" b="1" dirty="0">
                <a:latin typeface="Baskerville Old Face" panose="02020602080505020303" pitchFamily="18" charset="0"/>
              </a:rPr>
              <a:t>BLOCK DIAGRAM </a:t>
            </a:r>
          </a:p>
        </p:txBody>
      </p:sp>
      <p:pic>
        <p:nvPicPr>
          <p:cNvPr id="19" name="Content Placeholder 18">
            <a:extLst>
              <a:ext uri="{FF2B5EF4-FFF2-40B4-BE49-F238E27FC236}">
                <a16:creationId xmlns:a16="http://schemas.microsoft.com/office/drawing/2014/main" id="{18FED30A-4562-4D33-A303-C425029F90DB}"/>
              </a:ext>
            </a:extLst>
          </p:cNvPr>
          <p:cNvPicPr>
            <a:picLocks noGrp="1" noChangeAspect="1"/>
          </p:cNvPicPr>
          <p:nvPr>
            <p:ph idx="1"/>
          </p:nvPr>
        </p:nvPicPr>
        <p:blipFill rotWithShape="1">
          <a:blip r:embed="rId4"/>
          <a:srcRect l="10548" t="21076" r="13020" b="14734"/>
          <a:stretch/>
        </p:blipFill>
        <p:spPr>
          <a:xfrm>
            <a:off x="1609463" y="2038280"/>
            <a:ext cx="8323103" cy="3931920"/>
          </a:xfrm>
          <a:prstGeom prst="rect">
            <a:avLst/>
          </a:prstGeom>
        </p:spPr>
      </p:pic>
    </p:spTree>
    <p:extLst>
      <p:ext uri="{BB962C8B-B14F-4D97-AF65-F5344CB8AC3E}">
        <p14:creationId xmlns:p14="http://schemas.microsoft.com/office/powerpoint/2010/main" val="167996409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713391" y="247183"/>
            <a:ext cx="7918882" cy="970450"/>
          </a:xfrm>
        </p:spPr>
        <p:txBody>
          <a:bodyPr anchor="b">
            <a:normAutofit/>
          </a:bodyPr>
          <a:lstStyle/>
          <a:p>
            <a:r>
              <a:rPr lang="en-US" sz="4000" b="1" dirty="0">
                <a:latin typeface="Baskerville Old Face" panose="02020602080505020303" pitchFamily="18" charset="0"/>
              </a:rPr>
              <a:t>DFD Data Flow DIAGRAM </a:t>
            </a:r>
          </a:p>
        </p:txBody>
      </p:sp>
      <p:pic>
        <p:nvPicPr>
          <p:cNvPr id="9" name="Content Placeholder 8">
            <a:extLst>
              <a:ext uri="{FF2B5EF4-FFF2-40B4-BE49-F238E27FC236}">
                <a16:creationId xmlns:a16="http://schemas.microsoft.com/office/drawing/2014/main" id="{C871FE35-4F0B-4386-BD62-DE0E72EB5E92}"/>
              </a:ext>
            </a:extLst>
          </p:cNvPr>
          <p:cNvPicPr>
            <a:picLocks noGrp="1" noChangeAspect="1"/>
          </p:cNvPicPr>
          <p:nvPr>
            <p:ph idx="1"/>
          </p:nvPr>
        </p:nvPicPr>
        <p:blipFill>
          <a:blip r:embed="rId4"/>
          <a:stretch>
            <a:fillRect/>
          </a:stretch>
        </p:blipFill>
        <p:spPr>
          <a:xfrm>
            <a:off x="2240206" y="1688513"/>
            <a:ext cx="7153525" cy="4754880"/>
          </a:xfrm>
        </p:spPr>
      </p:pic>
    </p:spTree>
    <p:extLst>
      <p:ext uri="{BB962C8B-B14F-4D97-AF65-F5344CB8AC3E}">
        <p14:creationId xmlns:p14="http://schemas.microsoft.com/office/powerpoint/2010/main" val="117449209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4935982" y="221408"/>
            <a:ext cx="4856085" cy="970450"/>
          </a:xfrm>
        </p:spPr>
        <p:txBody>
          <a:bodyPr anchor="b">
            <a:normAutofit/>
          </a:bodyPr>
          <a:lstStyle/>
          <a:p>
            <a:pPr algn="l"/>
            <a:r>
              <a:rPr lang="en-US" sz="4000" b="1" dirty="0">
                <a:latin typeface="Baskerville Old Face" panose="02020602080505020303" pitchFamily="18" charset="0"/>
              </a:rPr>
              <a:t>METHODOLOGY</a:t>
            </a:r>
          </a:p>
        </p:txBody>
      </p:sp>
      <p:sp>
        <p:nvSpPr>
          <p:cNvPr id="4" name="Content Placeholder 3">
            <a:extLst>
              <a:ext uri="{FF2B5EF4-FFF2-40B4-BE49-F238E27FC236}">
                <a16:creationId xmlns:a16="http://schemas.microsoft.com/office/drawing/2014/main" id="{CF88CA94-F634-471B-8508-2FAD5D35A3C1}"/>
              </a:ext>
            </a:extLst>
          </p:cNvPr>
          <p:cNvSpPr>
            <a:spLocks noGrp="1"/>
          </p:cNvSpPr>
          <p:nvPr>
            <p:ph idx="1"/>
          </p:nvPr>
        </p:nvSpPr>
        <p:spPr>
          <a:xfrm>
            <a:off x="5086904" y="1341904"/>
            <a:ext cx="6853561" cy="5076651"/>
          </a:xfrm>
        </p:spPr>
        <p:txBody>
          <a:bodyPr>
            <a:normAutofit fontScale="92500" lnSpcReduction="10000"/>
          </a:bodyPr>
          <a:lstStyle/>
          <a:p>
            <a:pPr marL="0" indent="0">
              <a:buNone/>
            </a:pPr>
            <a:r>
              <a:rPr lang="en-US" sz="2000" b="1" dirty="0"/>
              <a:t>Iterative Process Model </a:t>
            </a:r>
          </a:p>
          <a:p>
            <a:r>
              <a:rPr lang="en-US" dirty="0"/>
              <a:t>The Iterative model is repetition incarnate. Instead of starting with fully known requirements, you implement a set of software requirements, then test, evaluate and pinpoint further requirements. A new version of the software is produced with each phase, or iteration. Rinse and repeat until the complete system is ready. This model gives you a working version early in the process and makes it less expensive to implement changes. </a:t>
            </a:r>
          </a:p>
          <a:p>
            <a:r>
              <a:rPr lang="en-IN" dirty="0"/>
              <a:t>Steps used in this project are:</a:t>
            </a:r>
          </a:p>
          <a:p>
            <a:pPr>
              <a:buFont typeface="Wingdings" panose="05000000000000000000" pitchFamily="2" charset="2"/>
              <a:buChar char="ü"/>
            </a:pPr>
            <a:r>
              <a:rPr lang="en-IN" dirty="0"/>
              <a:t>     </a:t>
            </a:r>
            <a:r>
              <a:rPr lang="en-US" dirty="0"/>
              <a:t>Requirement: check for dataset</a:t>
            </a:r>
          </a:p>
          <a:p>
            <a:pPr>
              <a:buFont typeface="Wingdings" panose="05000000000000000000" pitchFamily="2" charset="2"/>
              <a:buChar char="ü"/>
            </a:pPr>
            <a:r>
              <a:rPr lang="en-US" dirty="0"/>
              <a:t>     Analysis &amp; Design: Analysis dataset of confirmed, death and active </a:t>
            </a:r>
          </a:p>
          <a:p>
            <a:pPr marL="0" indent="0">
              <a:buNone/>
            </a:pPr>
            <a:r>
              <a:rPr lang="en-US" dirty="0"/>
              <a:t>         cases using sum function. And design graphs for analysis.</a:t>
            </a:r>
          </a:p>
          <a:p>
            <a:pPr>
              <a:buFont typeface="Wingdings" panose="05000000000000000000" pitchFamily="2" charset="2"/>
              <a:buChar char="ü"/>
            </a:pPr>
            <a:r>
              <a:rPr lang="en-US" dirty="0"/>
              <a:t>     Implementation: Using seaborn graphs are made and then check for </a:t>
            </a:r>
          </a:p>
          <a:p>
            <a:pPr marL="0" indent="0">
              <a:buNone/>
            </a:pPr>
            <a:r>
              <a:rPr lang="en-US"/>
              <a:t>         accuracy.          </a:t>
            </a:r>
            <a:endParaRPr lang="en-US" dirty="0"/>
          </a:p>
          <a:p>
            <a:pPr>
              <a:buFont typeface="Wingdings" panose="05000000000000000000" pitchFamily="2" charset="2"/>
              <a:buChar char="ü"/>
            </a:pPr>
            <a:r>
              <a:rPr lang="en-US" dirty="0"/>
              <a:t>     Testing: then the accuracy of predictions are confirmed </a:t>
            </a:r>
          </a:p>
          <a:p>
            <a:pPr marL="0" indent="0">
              <a:buNone/>
            </a:pPr>
            <a:r>
              <a:rPr lang="en-US" dirty="0"/>
              <a:t>           </a:t>
            </a:r>
            <a:endParaRPr lang="en-IN" dirty="0"/>
          </a:p>
        </p:txBody>
      </p:sp>
      <p:pic>
        <p:nvPicPr>
          <p:cNvPr id="7" name="Picture 2" descr="30151855 Style Circular Loop 4 Piece Powerpoint Presentation Diagram  Infographic Slide | Presentation PowerPoint Templates | PPT Slide Templates  | Presentation Slides Design Idea">
            <a:extLst>
              <a:ext uri="{FF2B5EF4-FFF2-40B4-BE49-F238E27FC236}">
                <a16:creationId xmlns:a16="http://schemas.microsoft.com/office/drawing/2014/main" id="{52B0F8E4-5E40-45DE-82ED-D00F2B3CE8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953" b="17331"/>
          <a:stretch/>
        </p:blipFill>
        <p:spPr bwMode="auto">
          <a:xfrm>
            <a:off x="79898" y="2094315"/>
            <a:ext cx="4856084" cy="3571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16221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4856084" y="193917"/>
            <a:ext cx="3835153" cy="970450"/>
          </a:xfrm>
        </p:spPr>
        <p:txBody>
          <a:bodyPr anchor="b">
            <a:normAutofit/>
          </a:bodyPr>
          <a:lstStyle/>
          <a:p>
            <a:pPr algn="l"/>
            <a:r>
              <a:rPr lang="en-US" sz="4000" b="1" dirty="0">
                <a:latin typeface="Baskerville Old Face" panose="02020602080505020303" pitchFamily="18" charset="0"/>
              </a:rPr>
              <a:t>Algorithm </a:t>
            </a:r>
          </a:p>
        </p:txBody>
      </p:sp>
      <p:sp>
        <p:nvSpPr>
          <p:cNvPr id="4" name="Content Placeholder 3">
            <a:extLst>
              <a:ext uri="{FF2B5EF4-FFF2-40B4-BE49-F238E27FC236}">
                <a16:creationId xmlns:a16="http://schemas.microsoft.com/office/drawing/2014/main" id="{CF88CA94-F634-471B-8508-2FAD5D35A3C1}"/>
              </a:ext>
            </a:extLst>
          </p:cNvPr>
          <p:cNvSpPr>
            <a:spLocks noGrp="1"/>
          </p:cNvSpPr>
          <p:nvPr>
            <p:ph idx="1"/>
          </p:nvPr>
        </p:nvSpPr>
        <p:spPr>
          <a:xfrm>
            <a:off x="5086904" y="1341904"/>
            <a:ext cx="6853561" cy="5076651"/>
          </a:xfrm>
        </p:spPr>
        <p:txBody>
          <a:bodyPr>
            <a:normAutofit fontScale="85000" lnSpcReduction="10000"/>
          </a:bodyPr>
          <a:lstStyle/>
          <a:p>
            <a:pPr marL="0" marR="0" indent="0" algn="just">
              <a:lnSpc>
                <a:spcPct val="200000"/>
              </a:lnSpc>
              <a:spcBef>
                <a:spcPts val="0"/>
              </a:spcBef>
              <a:spcAft>
                <a:spcPts val="0"/>
              </a:spcAft>
              <a:buNone/>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Support Vector Machines (SVM)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200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Support vector machines are a set of supervised learning methods used for classification, regression, and outlier’s detection. All of these are common tasks in machine learning.</a:t>
            </a:r>
          </a:p>
          <a:p>
            <a:pPr marL="0" algn="just">
              <a:lnSpc>
                <a:spcPct val="200000"/>
              </a:lnSpc>
              <a:spcBef>
                <a:spcPts val="0"/>
              </a:spcBef>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 simple linear SVM classifier works by making a straight line between two classes. That means all of the data points on one side of the line will represent a category and the data points on the other side of the line will be put into a different category. This means there can be an infinite number of lines to choose from, that it chooses the best line to classify your data points. It chooses the line that separates the data and is the furthest away from the closet data points as possible.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200000"/>
              </a:lnSpc>
              <a:spcBef>
                <a:spcPts val="0"/>
              </a:spcBef>
              <a:spcAft>
                <a:spcPts val="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8" name="Picture 7">
            <a:extLst>
              <a:ext uri="{FF2B5EF4-FFF2-40B4-BE49-F238E27FC236}">
                <a16:creationId xmlns:a16="http://schemas.microsoft.com/office/drawing/2014/main" id="{2C7FFD70-619E-4CC1-AFEA-3BC6173A0A87}"/>
              </a:ext>
            </a:extLst>
          </p:cNvPr>
          <p:cNvPicPr/>
          <p:nvPr/>
        </p:nvPicPr>
        <p:blipFill rotWithShape="1">
          <a:blip r:embed="rId4" cstate="print"/>
          <a:srcRect l="18785" t="17045" r="21052" b="2985"/>
          <a:stretch/>
        </p:blipFill>
        <p:spPr bwMode="auto">
          <a:xfrm>
            <a:off x="160809" y="1582891"/>
            <a:ext cx="4695275" cy="42408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054485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418308" y="371454"/>
            <a:ext cx="2702397" cy="970450"/>
          </a:xfrm>
        </p:spPr>
        <p:txBody>
          <a:bodyPr anchor="b">
            <a:normAutofit/>
          </a:bodyPr>
          <a:lstStyle/>
          <a:p>
            <a:pPr algn="l"/>
            <a:r>
              <a:rPr lang="en-US" sz="4000" b="1" dirty="0">
                <a:latin typeface="Baskerville Old Face" panose="02020602080505020303" pitchFamily="18" charset="0"/>
              </a:rPr>
              <a:t>OUTPUT </a:t>
            </a:r>
          </a:p>
        </p:txBody>
      </p:sp>
      <p:sp>
        <p:nvSpPr>
          <p:cNvPr id="4" name="Content Placeholder 3">
            <a:extLst>
              <a:ext uri="{FF2B5EF4-FFF2-40B4-BE49-F238E27FC236}">
                <a16:creationId xmlns:a16="http://schemas.microsoft.com/office/drawing/2014/main" id="{CF88CA94-F634-471B-8508-2FAD5D35A3C1}"/>
              </a:ext>
            </a:extLst>
          </p:cNvPr>
          <p:cNvSpPr>
            <a:spLocks noGrp="1"/>
          </p:cNvSpPr>
          <p:nvPr>
            <p:ph idx="1"/>
          </p:nvPr>
        </p:nvSpPr>
        <p:spPr>
          <a:xfrm>
            <a:off x="418308" y="6763109"/>
            <a:ext cx="228673" cy="167174"/>
          </a:xfrm>
        </p:spPr>
        <p:txBody>
          <a:bodyPr>
            <a:normAutofit fontScale="25000" lnSpcReduction="20000"/>
          </a:bodyPr>
          <a:lstStyle/>
          <a:p>
            <a:pPr marL="0" marR="0" algn="just">
              <a:lnSpc>
                <a:spcPct val="200000"/>
              </a:lnSpc>
              <a:spcBef>
                <a:spcPts val="0"/>
              </a:spcBef>
              <a:spcAft>
                <a:spcPts val="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D25D2EE8-A954-45E3-B71B-EA5398DDEF4E}"/>
              </a:ext>
            </a:extLst>
          </p:cNvPr>
          <p:cNvPicPr>
            <a:picLocks noChangeAspect="1"/>
          </p:cNvPicPr>
          <p:nvPr/>
        </p:nvPicPr>
        <p:blipFill rotWithShape="1">
          <a:blip r:embed="rId4"/>
          <a:srcRect l="1307" t="13211" r="4633" b="8257"/>
          <a:stretch/>
        </p:blipFill>
        <p:spPr>
          <a:xfrm>
            <a:off x="418308" y="1684152"/>
            <a:ext cx="9601200" cy="4509124"/>
          </a:xfrm>
          <a:prstGeom prst="rect">
            <a:avLst/>
          </a:prstGeom>
        </p:spPr>
      </p:pic>
    </p:spTree>
    <p:extLst>
      <p:ext uri="{BB962C8B-B14F-4D97-AF65-F5344CB8AC3E}">
        <p14:creationId xmlns:p14="http://schemas.microsoft.com/office/powerpoint/2010/main" val="232501039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9F60-4CE1-4E2F-86EA-1B60679F1F4A}"/>
              </a:ext>
            </a:extLst>
          </p:cNvPr>
          <p:cNvSpPr>
            <a:spLocks noGrp="1"/>
          </p:cNvSpPr>
          <p:nvPr>
            <p:ph type="title" idx="4294967295"/>
          </p:nvPr>
        </p:nvSpPr>
        <p:spPr>
          <a:xfrm>
            <a:off x="0" y="371475"/>
            <a:ext cx="2701925" cy="969963"/>
          </a:xfrm>
        </p:spPr>
        <p:txBody>
          <a:bodyPr anchor="b">
            <a:normAutofit/>
          </a:bodyPr>
          <a:lstStyle/>
          <a:p>
            <a:pPr algn="l"/>
            <a:r>
              <a:rPr lang="en-US" sz="4000" b="1" dirty="0">
                <a:latin typeface="Baskerville Old Face" panose="02020602080505020303" pitchFamily="18" charset="0"/>
              </a:rPr>
              <a:t>OUTPUT </a:t>
            </a:r>
          </a:p>
        </p:txBody>
      </p:sp>
      <p:pic>
        <p:nvPicPr>
          <p:cNvPr id="3" name="Picture 2">
            <a:extLst>
              <a:ext uri="{FF2B5EF4-FFF2-40B4-BE49-F238E27FC236}">
                <a16:creationId xmlns:a16="http://schemas.microsoft.com/office/drawing/2014/main" id="{6630B37C-2F83-4821-B385-19122725F113}"/>
              </a:ext>
            </a:extLst>
          </p:cNvPr>
          <p:cNvPicPr>
            <a:picLocks noChangeAspect="1"/>
          </p:cNvPicPr>
          <p:nvPr/>
        </p:nvPicPr>
        <p:blipFill rotWithShape="1">
          <a:blip r:embed="rId4"/>
          <a:srcRect l="11250" t="7924" r="12193" b="1761"/>
          <a:stretch/>
        </p:blipFill>
        <p:spPr>
          <a:xfrm>
            <a:off x="1897524" y="1508987"/>
            <a:ext cx="7703676" cy="5112055"/>
          </a:xfrm>
          <a:prstGeom prst="rect">
            <a:avLst/>
          </a:prstGeom>
        </p:spPr>
      </p:pic>
    </p:spTree>
    <p:extLst>
      <p:ext uri="{BB962C8B-B14F-4D97-AF65-F5344CB8AC3E}">
        <p14:creationId xmlns:p14="http://schemas.microsoft.com/office/powerpoint/2010/main" val="1910052014"/>
      </p:ext>
    </p:extLst>
  </p:cSld>
  <p:clrMapOvr>
    <a:masterClrMapping/>
  </p:clrMapOvr>
  <p:transition spd="slow">
    <p:wipe/>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1394</TotalTime>
  <Words>856</Words>
  <Application>Microsoft Office PowerPoint</Application>
  <PresentationFormat>Widescreen</PresentationFormat>
  <Paragraphs>87</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Baskerville Old Face</vt:lpstr>
      <vt:lpstr>Calibri</vt:lpstr>
      <vt:lpstr>Gill Sans MT</vt:lpstr>
      <vt:lpstr>Helvetica Neue</vt:lpstr>
      <vt:lpstr>Symbol</vt:lpstr>
      <vt:lpstr>Times New Roman</vt:lpstr>
      <vt:lpstr>Wingdings</vt:lpstr>
      <vt:lpstr>Parcel</vt:lpstr>
      <vt:lpstr>Analysis of Covid-19 data using Machine learning</vt:lpstr>
      <vt:lpstr>INTRODUCTION </vt:lpstr>
      <vt:lpstr>OBJECTIVE</vt:lpstr>
      <vt:lpstr>BLOCK DIAGRAM </vt:lpstr>
      <vt:lpstr>DFD Data Flow DIAGRAM </vt:lpstr>
      <vt:lpstr>METHODOLOGY</vt:lpstr>
      <vt:lpstr>Algorithm </vt:lpstr>
      <vt:lpstr>OUTPUT </vt:lpstr>
      <vt:lpstr>OUTPUT </vt:lpstr>
      <vt:lpstr>TOOLS &amp; PLATFORM</vt:lpstr>
      <vt:lpstr>DATASET COLLECTION</vt:lpstr>
      <vt:lpstr>FUTURE SCOPE</vt:lpstr>
      <vt:lpstr>ADVANTAGES</vt:lpstr>
      <vt:lpstr>LIMITATIONS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Outbreak Prediction Using Machine Learning</dc:title>
  <dc:creator>AKSHAT JAIN</dc:creator>
  <cp:lastModifiedBy>AKSHAT JAIN</cp:lastModifiedBy>
  <cp:revision>27</cp:revision>
  <dcterms:created xsi:type="dcterms:W3CDTF">2020-10-07T18:34:32Z</dcterms:created>
  <dcterms:modified xsi:type="dcterms:W3CDTF">2020-10-12T10:34:17Z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