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9" r:id="rId3"/>
    <p:sldId id="259" r:id="rId4"/>
    <p:sldId id="270" r:id="rId5"/>
    <p:sldId id="258" r:id="rId6"/>
    <p:sldId id="273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79" r:id="rId15"/>
    <p:sldId id="264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>
      <p:cViewPr varScale="1">
        <p:scale>
          <a:sx n="76" d="100"/>
          <a:sy n="76" d="100"/>
        </p:scale>
        <p:origin x="946" y="6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finance tracker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F2D69F-A6A4-9F2D-8D2D-321677055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Excel &amp; Tableau for  Data-Driven Financial Insights</a:t>
            </a:r>
          </a:p>
          <a:p>
            <a:r>
              <a:rPr lang="en-US" dirty="0"/>
              <a:t> *Presented by:* [Astha Gaur]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5D51A-8D0C-D15C-E66F-D46584F0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8" y="0"/>
            <a:ext cx="1129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3CF2-7665-AF78-7970-0E384D8E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</a:t>
            </a:r>
            <a:r>
              <a:rPr lang="en-IN" sz="3600" b="1" dirty="0"/>
              <a:t>nthly expenses bar chart</a:t>
            </a:r>
            <a:endParaRPr lang="hi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C3DC-9409-D259-BED1-BD90A9FE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*bar chart* shows expenses by category and by month for granular analysis.</a:t>
            </a:r>
          </a:p>
          <a:p>
            <a:r>
              <a:rPr lang="en-US" sz="3200" dirty="0"/>
              <a:t> Identifies patterns, recurring expenses, and seasonal variations</a:t>
            </a:r>
            <a:r>
              <a:rPr lang="en-US" dirty="0"/>
              <a:t>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7294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A098C-C434-0EA1-9876-737BBDFD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2" y="0"/>
            <a:ext cx="11455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692D-38C2-92D1-A176-57936A2A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key Findings &amp; Analysis</a:t>
            </a:r>
            <a:endParaRPr lang="hi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BC32-3855-1126-75EA-1B03B4C5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Income generally exceeds expenses, indicating positive cash flow.</a:t>
            </a:r>
          </a:p>
          <a:p>
            <a:r>
              <a:rPr lang="en-US" dirty="0"/>
              <a:t>- Highest expenses are in categories such as [insert major categories identified from your charts].</a:t>
            </a:r>
          </a:p>
          <a:p>
            <a:r>
              <a:rPr lang="en-US" dirty="0"/>
              <a:t>- Opportunities exist to optimize spending in [specific categories].- Consistent savings growth over tracked months.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6171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1A8-E663-0695-CEC1-2E78462A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48680"/>
            <a:ext cx="96012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Conclusion</a:t>
            </a:r>
            <a:endParaRPr lang="hi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0F70-3E2F-2E01-7DBD-5AA65CDFF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finance tracker successfully visualizes income, expenses, and savings trends.</a:t>
            </a:r>
          </a:p>
          <a:p>
            <a:r>
              <a:rPr lang="en-US" dirty="0"/>
              <a:t>- Insights support smarter budgeting and better financial decisions.</a:t>
            </a:r>
          </a:p>
          <a:p>
            <a:r>
              <a:rPr lang="en-US" dirty="0"/>
              <a:t>- Future work: Automate data import and add predictive analytics to forecast expenses and savings.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3794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EF6E16-A86D-F9F7-17A9-AE81093EBD35}"/>
              </a:ext>
            </a:extLst>
          </p:cNvPr>
          <p:cNvSpPr txBox="1"/>
          <p:nvPr/>
        </p:nvSpPr>
        <p:spPr>
          <a:xfrm>
            <a:off x="2928731" y="3247647"/>
            <a:ext cx="61755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6600" dirty="0" err="1"/>
              <a:t>Thank</a:t>
            </a:r>
            <a:r>
              <a:rPr lang="hi-IN" sz="6600" dirty="0"/>
              <a:t> </a:t>
            </a:r>
            <a:r>
              <a:rPr lang="hi-IN" sz="6600" dirty="0" err="1"/>
              <a:t>you</a:t>
            </a:r>
            <a:r>
              <a:rPr lang="hi-IN" sz="6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 sz="4800" b="1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Managing personal finances is crucial for achieving financial independence and future goals. </a:t>
            </a:r>
          </a:p>
          <a:p>
            <a:pPr lvl="0"/>
            <a:r>
              <a:rPr lang="en-US" dirty="0"/>
              <a:t>- Tracking income and expenses helps identify spending patterns and supports informed decision-making.</a:t>
            </a:r>
          </a:p>
          <a:p>
            <a:pPr lvl="0"/>
            <a:r>
              <a:rPr lang="en-US" dirty="0"/>
              <a:t>- This project uses Excel for data entry and Tableau for interactive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29704-88BF-00D0-AE83-0274EA3D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                       Project goal</a:t>
            </a:r>
            <a:endParaRPr lang="hi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B42C-3576-D3CC-011A-FE07C3D4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Develop a comprehensive personal finance tracker</a:t>
            </a:r>
          </a:p>
          <a:p>
            <a:pPr marL="0" indent="0">
              <a:buNone/>
            </a:pPr>
            <a:r>
              <a:rPr lang="en-US" sz="3200" dirty="0"/>
              <a:t>- Provide clear visual insights into monthly income, expenses, and savings.</a:t>
            </a:r>
          </a:p>
          <a:p>
            <a:pPr marL="0" indent="0">
              <a:buNone/>
            </a:pPr>
            <a:r>
              <a:rPr lang="en-US" sz="3200" dirty="0"/>
              <a:t>- Enable easy identification of trends, high-spending categories, and opportunities to save more</a:t>
            </a:r>
            <a:r>
              <a:rPr lang="en-US" sz="4000" b="1" dirty="0"/>
              <a:t>.</a:t>
            </a:r>
            <a:endParaRPr lang="hi-IN" sz="4000" b="1" dirty="0"/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Collection &amp;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Data of income and expenses was recorded and structured in Excel.- </a:t>
            </a:r>
          </a:p>
          <a:p>
            <a:r>
              <a:rPr lang="en-US" sz="3200" dirty="0"/>
              <a:t>Categories include: Dining Out, Education, Entertainment, Groceries, Healthcare, Insurance, Investments, Rent, Transportation, Utilities.-</a:t>
            </a:r>
          </a:p>
          <a:p>
            <a:r>
              <a:rPr lang="en-US" sz="3200" dirty="0"/>
              <a:t> Data was cleaned and imported into Tableau for 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Dashboard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main dashboard combines line charts, bar charts, and pie charts for a holistic view.</a:t>
            </a:r>
            <a:br>
              <a:rPr lang="en-US" sz="3200" dirty="0"/>
            </a:br>
            <a:r>
              <a:rPr lang="en-US" sz="3200" dirty="0"/>
              <a:t>- Key metrics displayed: Monthly income, total expenses, savings, and savings rate.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9601200" cy="1143000"/>
          </a:xfrm>
        </p:spPr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57E2E-971A-D72A-6528-C9FF72B136C0}"/>
              </a:ext>
            </a:extLst>
          </p:cNvPr>
          <p:cNvSpPr txBox="1"/>
          <p:nvPr/>
        </p:nvSpPr>
        <p:spPr>
          <a:xfrm>
            <a:off x="2928731" y="2970648"/>
            <a:ext cx="617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FBF76-6C5E-E40D-3017-F43D4DDB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19"/>
            <a:ext cx="12188825" cy="59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7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vs. Expenses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C31C0-463D-8152-34F4-C95667D879FB}"/>
              </a:ext>
            </a:extLst>
          </p:cNvPr>
          <p:cNvSpPr txBox="1"/>
          <p:nvPr/>
        </p:nvSpPr>
        <p:spPr>
          <a:xfrm>
            <a:off x="1065212" y="2060849"/>
            <a:ext cx="80787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sz="3200" dirty="0" err="1"/>
              <a:t>The</a:t>
            </a:r>
            <a:r>
              <a:rPr lang="hi-IN" sz="3200" dirty="0"/>
              <a:t> </a:t>
            </a:r>
            <a:r>
              <a:rPr lang="hi-IN" sz="3200" dirty="0" err="1"/>
              <a:t>line</a:t>
            </a:r>
            <a:r>
              <a:rPr lang="hi-IN" sz="3200" dirty="0"/>
              <a:t> </a:t>
            </a:r>
            <a:r>
              <a:rPr lang="hi-IN" sz="3200" dirty="0" err="1"/>
              <a:t>chart</a:t>
            </a:r>
            <a:r>
              <a:rPr lang="hi-IN" sz="3200" dirty="0"/>
              <a:t> </a:t>
            </a:r>
            <a:r>
              <a:rPr lang="hi-IN" sz="3200" dirty="0" err="1"/>
              <a:t>visualizes</a:t>
            </a:r>
            <a:r>
              <a:rPr lang="hi-IN" sz="3200" dirty="0"/>
              <a:t> </a:t>
            </a:r>
            <a:r>
              <a:rPr lang="hi-IN" sz="3200" dirty="0" err="1"/>
              <a:t>monthly</a:t>
            </a:r>
            <a:r>
              <a:rPr lang="hi-IN" sz="3200" dirty="0"/>
              <a:t> </a:t>
            </a:r>
            <a:r>
              <a:rPr lang="hi-IN" sz="3200" dirty="0" err="1"/>
              <a:t>income</a:t>
            </a:r>
            <a:r>
              <a:rPr lang="hi-IN" sz="3200" dirty="0"/>
              <a:t> </a:t>
            </a:r>
            <a:r>
              <a:rPr lang="hi-IN" sz="3200" dirty="0" err="1"/>
              <a:t>versus</a:t>
            </a:r>
            <a:r>
              <a:rPr lang="hi-IN" sz="3200" dirty="0"/>
              <a:t> </a:t>
            </a:r>
            <a:r>
              <a:rPr lang="hi-IN" sz="3200" dirty="0" err="1"/>
              <a:t>total</a:t>
            </a:r>
            <a:r>
              <a:rPr lang="hi-IN" sz="3200" dirty="0"/>
              <a:t> </a:t>
            </a:r>
            <a:r>
              <a:rPr lang="hi-IN" sz="3200" dirty="0" err="1"/>
              <a:t>expenses</a:t>
            </a:r>
            <a:r>
              <a:rPr lang="hi-IN" sz="3200" dirty="0"/>
              <a:t> </a:t>
            </a:r>
            <a:r>
              <a:rPr lang="hi-IN" sz="3200" dirty="0" err="1"/>
              <a:t>over</a:t>
            </a:r>
            <a:r>
              <a:rPr lang="hi-IN" sz="3200" dirty="0"/>
              <a:t> </a:t>
            </a:r>
            <a:r>
              <a:rPr lang="hi-IN" sz="3200" dirty="0" err="1"/>
              <a:t>time</a:t>
            </a:r>
            <a:r>
              <a:rPr lang="hi-IN" sz="3200" dirty="0"/>
              <a:t>.</a:t>
            </a:r>
            <a:endParaRPr lang="en-US" sz="3200" dirty="0"/>
          </a:p>
          <a:p>
            <a:r>
              <a:rPr lang="hi-IN" sz="3200" dirty="0"/>
              <a:t> </a:t>
            </a:r>
            <a:r>
              <a:rPr lang="hi-IN" sz="3200" dirty="0" err="1"/>
              <a:t>Reveals</a:t>
            </a:r>
            <a:r>
              <a:rPr lang="hi-IN" sz="3200" dirty="0"/>
              <a:t> </a:t>
            </a:r>
            <a:r>
              <a:rPr lang="hi-IN" sz="3200" dirty="0" err="1"/>
              <a:t>surplus</a:t>
            </a:r>
            <a:r>
              <a:rPr lang="hi-IN" sz="3200" dirty="0"/>
              <a:t> </a:t>
            </a:r>
            <a:r>
              <a:rPr lang="hi-IN" sz="3200" dirty="0" err="1"/>
              <a:t>or</a:t>
            </a:r>
            <a:r>
              <a:rPr lang="hi-IN" sz="3200" dirty="0"/>
              <a:t> </a:t>
            </a:r>
            <a:r>
              <a:rPr lang="hi-IN" sz="3200" dirty="0" err="1"/>
              <a:t>deficit</a:t>
            </a:r>
            <a:r>
              <a:rPr lang="hi-IN" sz="3200" dirty="0"/>
              <a:t> </a:t>
            </a:r>
            <a:r>
              <a:rPr lang="hi-IN" sz="3200" dirty="0" err="1"/>
              <a:t>trends</a:t>
            </a:r>
            <a:r>
              <a:rPr lang="hi-IN" sz="3200" dirty="0"/>
              <a:t> </a:t>
            </a:r>
            <a:r>
              <a:rPr lang="hi-IN" sz="3200" dirty="0" err="1"/>
              <a:t>and</a:t>
            </a:r>
            <a:r>
              <a:rPr lang="hi-IN" sz="3200" dirty="0"/>
              <a:t> </a:t>
            </a:r>
            <a:r>
              <a:rPr lang="hi-IN" sz="3200" dirty="0" err="1"/>
              <a:t>monitors</a:t>
            </a:r>
            <a:r>
              <a:rPr lang="hi-IN" sz="3200" dirty="0"/>
              <a:t> </a:t>
            </a:r>
            <a:r>
              <a:rPr lang="hi-IN" sz="3200" dirty="0" err="1"/>
              <a:t>financial</a:t>
            </a:r>
            <a:r>
              <a:rPr lang="hi-IN" sz="3200" dirty="0"/>
              <a:t> </a:t>
            </a:r>
            <a:r>
              <a:rPr lang="hi-IN" sz="3200" dirty="0" err="1"/>
              <a:t>health</a:t>
            </a:r>
            <a:r>
              <a:rPr lang="hi-IN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EAE30-507D-0070-CF89-A0BB23CD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86" y="0"/>
            <a:ext cx="11794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Expense distribution pie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BF33C9-1793-865F-8BF7-07CD5260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- The *pie chart* illustrates how spending is distributed across categories.</a:t>
            </a:r>
          </a:p>
          <a:p>
            <a:r>
              <a:rPr lang="en-US" sz="3200" dirty="0"/>
              <a:t>- Highlights major spending areas, making it easy to find where to cut costs</a:t>
            </a:r>
            <a:r>
              <a:rPr lang="en-US" dirty="0"/>
              <a:t>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presentation</Template>
  <TotalTime>50</TotalTime>
  <Words>390</Words>
  <Application>Microsoft Office PowerPoint</Application>
  <PresentationFormat>Custom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Palatino Linotype</vt:lpstr>
      <vt:lpstr>Geometric design template</vt:lpstr>
      <vt:lpstr>Personal finance tracker</vt:lpstr>
      <vt:lpstr>                                 Introduction</vt:lpstr>
      <vt:lpstr>                       Project goal</vt:lpstr>
      <vt:lpstr>Data Collection &amp; Preparation</vt:lpstr>
      <vt:lpstr>Dashboard Overview</vt:lpstr>
      <vt:lpstr>Add a Slide Title - 2</vt:lpstr>
      <vt:lpstr>Monthly Income vs. Expenses</vt:lpstr>
      <vt:lpstr>PowerPoint Presentation</vt:lpstr>
      <vt:lpstr> Expense distribution pie chart</vt:lpstr>
      <vt:lpstr>PowerPoint Presentation</vt:lpstr>
      <vt:lpstr>Monthly expenses bar chart</vt:lpstr>
      <vt:lpstr>PowerPoint Presentation</vt:lpstr>
      <vt:lpstr>key Findings &amp;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astha gaur</dc:creator>
  <cp:lastModifiedBy>astha gaur</cp:lastModifiedBy>
  <cp:revision>1</cp:revision>
  <dcterms:created xsi:type="dcterms:W3CDTF">2025-08-05T07:55:19Z</dcterms:created>
  <dcterms:modified xsi:type="dcterms:W3CDTF">2025-08-05T08:45:41Z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