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772400" cy="10058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>
      <p:cViewPr>
        <p:scale>
          <a:sx n="112" d="100"/>
          <a:sy n="112" d="100"/>
        </p:scale>
        <p:origin x="-612" y="3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1"/>
          <p:cNvSpPr txBox="1"/>
          <p:nvPr/>
        </p:nvSpPr>
        <p:spPr>
          <a:xfrm>
            <a:off x="2339380" y="1219151"/>
            <a:ext cx="3130196" cy="30889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32"/>
              </a:lnSpc>
            </a:pPr>
            <a:r>
              <a:rPr lang="en-US" altLang="zh-CN" sz="2000" b="1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Movie</a:t>
            </a:r>
            <a:r>
              <a:rPr lang="en-US" altLang="zh-CN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Recommender</a:t>
            </a:r>
            <a:r>
              <a:rPr lang="en-US" altLang="zh-CN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b="1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System</a:t>
            </a:r>
            <a:endParaRPr lang="en-US" altLang="zh-CN" sz="2000">
              <a:latin typeface="Calibri"/>
              <a:ea typeface="Calibri"/>
              <a:cs typeface="Calibri"/>
            </a:endParaRPr>
          </a:p>
        </p:txBody>
      </p:sp>
      <p:sp>
        <p:nvSpPr>
          <p:cNvPr id="2" name="Text Box2"/>
          <p:cNvSpPr txBox="1"/>
          <p:nvPr/>
        </p:nvSpPr>
        <p:spPr>
          <a:xfrm>
            <a:off x="1447800" y="1676400"/>
            <a:ext cx="3803472" cy="456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82"/>
              </a:lnSpc>
            </a:pPr>
            <a:r>
              <a:rPr lang="en-US" altLang="zh-CN" sz="1300" b="1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Aditya</a:t>
            </a:r>
            <a:r>
              <a:rPr lang="en-US" altLang="zh-CN" sz="13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300" b="1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Rana</a:t>
            </a:r>
            <a:r>
              <a:rPr lang="en-US" altLang="zh-CN" sz="13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(0126CS171005</a:t>
            </a:r>
            <a:r>
              <a:rPr lang="en-US" altLang="zh-CN" sz="13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 </a:t>
            </a:r>
            <a:endParaRPr lang="en-US" altLang="zh-CN" sz="1300" b="1" spc="-1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1582"/>
              </a:lnSpc>
            </a:pPr>
            <a:r>
              <a:rPr lang="en-US" altLang="zh-CN" sz="1300" b="1" spc="-1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Astha</a:t>
            </a:r>
            <a:r>
              <a:rPr lang="en-US" altLang="zh-CN" sz="1300" b="1" spc="-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Jain(0126CS171026)</a:t>
            </a:r>
            <a:endParaRPr lang="en-US" altLang="zh-CN" sz="13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 Box3"/>
          <p:cNvSpPr txBox="1"/>
          <p:nvPr/>
        </p:nvSpPr>
        <p:spPr>
          <a:xfrm>
            <a:off x="1447800" y="2057400"/>
            <a:ext cx="2374844" cy="251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82"/>
              </a:lnSpc>
            </a:pPr>
            <a:r>
              <a:rPr lang="en-US" altLang="zh-CN" sz="1300" b="1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Divya</a:t>
            </a:r>
            <a:r>
              <a:rPr lang="en-US" altLang="zh-CN" sz="13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300" b="1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Nageshwar</a:t>
            </a:r>
            <a:r>
              <a:rPr lang="en-US" altLang="zh-CN" sz="13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(0126CS171030)</a:t>
            </a:r>
            <a:endParaRPr lang="en-US" altLang="zh-CN" sz="13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 Box4"/>
          <p:cNvSpPr txBox="1"/>
          <p:nvPr/>
        </p:nvSpPr>
        <p:spPr>
          <a:xfrm>
            <a:off x="1143000" y="2670561"/>
            <a:ext cx="5374251" cy="11397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387352" algn="l" rtl="0">
              <a:lnSpc>
                <a:spcPts val="1934"/>
              </a:lnSpc>
            </a:pPr>
            <a:r>
              <a:rPr lang="en-US" altLang="zh-CN" sz="16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Abstract</a:t>
            </a:r>
            <a:endParaRPr lang="en-US" altLang="zh-CN" sz="1600" dirty="0">
              <a:latin typeface="Calibri"/>
              <a:ea typeface="Calibri"/>
              <a:cs typeface="Calibri"/>
            </a:endParaRPr>
          </a:p>
          <a:p>
            <a:pPr algn="just" rtl="0">
              <a:lnSpc>
                <a:spcPts val="1408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project,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recommender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system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built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based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MovieLens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10M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dataset.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collaborative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filtering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method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predict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user’s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rating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and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can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recommend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customers,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which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they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potentially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give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high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ratings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according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prediction.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root-mean-square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error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(RMSE)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calculated</a:t>
            </a:r>
            <a:r>
              <a:rPr lang="en-US" altLang="zh-CN" sz="1200" spc="5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carry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out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evaluation.</a:t>
            </a:r>
            <a:endParaRPr lang="en-US" altLang="zh-CN" sz="1200" dirty="0">
              <a:latin typeface="Cambria"/>
              <a:ea typeface="Cambria"/>
              <a:cs typeface="Cambria"/>
            </a:endParaRPr>
          </a:p>
        </p:txBody>
      </p:sp>
      <p:sp>
        <p:nvSpPr>
          <p:cNvPr id="5" name="Text Box5"/>
          <p:cNvSpPr txBox="1"/>
          <p:nvPr/>
        </p:nvSpPr>
        <p:spPr>
          <a:xfrm>
            <a:off x="1143000" y="4115312"/>
            <a:ext cx="5521792" cy="13195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34"/>
              </a:lnSpc>
            </a:pPr>
            <a:r>
              <a:rPr lang="en-US" altLang="zh-CN" sz="1600" b="1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US" altLang="zh-CN" sz="1600" b="1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b="1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Introduction</a:t>
            </a:r>
            <a:endParaRPr lang="en-US" altLang="zh-CN" sz="16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1409"/>
              </a:lnSpc>
              <a:spcBef>
                <a:spcPts val="3"/>
              </a:spcBef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Recommender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systems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are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provide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personalized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recommendations</a:t>
            </a:r>
            <a:r>
              <a:rPr lang="en-US" altLang="zh-CN" sz="1200" spc="264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according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profile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and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previous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behavior.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Recommender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systems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are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widely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Internet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Industry.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Services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like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Amazon,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Netflix,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and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YouTube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are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typical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examples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of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recommender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system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users.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Recommender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systems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cannot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only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help</a:t>
            </a:r>
            <a:r>
              <a:rPr lang="en-US" altLang="zh-CN" sz="1200" spc="264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users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find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their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-1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favorite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products,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but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also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bring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potential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profit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online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service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providers.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  <p:sp>
        <p:nvSpPr>
          <p:cNvPr id="6" name="Text Box6"/>
          <p:cNvSpPr txBox="1"/>
          <p:nvPr/>
        </p:nvSpPr>
        <p:spPr>
          <a:xfrm>
            <a:off x="1143000" y="5739896"/>
            <a:ext cx="5326472" cy="14994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34"/>
              </a:lnSpc>
            </a:pPr>
            <a:r>
              <a:rPr lang="en-US" altLang="zh-CN" sz="1600" b="1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</a:t>
            </a:r>
            <a:r>
              <a:rPr lang="en-US" altLang="zh-CN" sz="1600" b="1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Dataset</a:t>
            </a:r>
            <a:endParaRPr lang="en-US" altLang="zh-CN" sz="16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1410"/>
              </a:lnSpc>
              <a:spcBef>
                <a:spcPts val="4"/>
              </a:spcBef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MovieLens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10M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dataset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our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project.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MovieLens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10M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dataset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contains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10,000,054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ratings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10681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from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71,567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users.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Each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has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more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than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20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ratings.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ratings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each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are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from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5.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dataset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randomly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divided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into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parts: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training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set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and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test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set.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each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user,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training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set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contains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90%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of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user’s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ratings.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spc="-5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rest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10%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ratings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build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up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test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set.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Collaborative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filtering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trained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based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training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set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and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algorithm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evaluation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carried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out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based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test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set.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  <p:sp>
        <p:nvSpPr>
          <p:cNvPr id="7" name="Text Box7"/>
          <p:cNvSpPr txBox="1"/>
          <p:nvPr/>
        </p:nvSpPr>
        <p:spPr>
          <a:xfrm>
            <a:off x="1143000" y="7544312"/>
            <a:ext cx="5494445" cy="98669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34"/>
              </a:lnSpc>
            </a:pPr>
            <a:r>
              <a:rPr lang="en-US" altLang="zh-CN" sz="1600" b="1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</a:t>
            </a:r>
            <a:r>
              <a:rPr lang="en-US" altLang="zh-CN" sz="1600" b="1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b="1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Problem</a:t>
            </a:r>
            <a:r>
              <a:rPr lang="en-US" altLang="zh-CN" sz="1600" b="1" spc="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b="1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Formulation</a:t>
            </a:r>
            <a:endParaRPr lang="en-US" altLang="zh-CN" sz="16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1410"/>
              </a:lnSpc>
              <a:spcBef>
                <a:spcPts val="3"/>
              </a:spcBef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Recommendation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currently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very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popular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application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of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machine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learning.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our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project,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are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trying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recommend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customers.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following</a:t>
            </a:r>
            <a:r>
              <a:rPr lang="en-US" altLang="zh-CN" sz="1200" spc="264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definitions:</a:t>
            </a:r>
            <a:endParaRPr lang="en-US" altLang="zh-CN" sz="1200">
              <a:latin typeface="Cambria"/>
              <a:ea typeface="Cambria"/>
              <a:cs typeface="Cambria"/>
            </a:endParaRPr>
          </a:p>
          <a:p>
            <a:pPr marL="22098" algn="l" rtl="0">
              <a:lnSpc>
                <a:spcPts val="1603"/>
              </a:lnSpc>
            </a:pPr>
            <a:r>
              <a:rPr lang="en-US" altLang="zh-CN" sz="1200" i="1" spc="-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en-US" altLang="zh-CN" sz="700" i="1" spc="-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</a:t>
            </a:r>
            <a:r>
              <a:rPr lang="en-US" altLang="zh-CN" sz="700" i="1" spc="1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number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of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users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  <p:sp>
        <p:nvSpPr>
          <p:cNvPr id="8" name="Text Box8"/>
          <p:cNvSpPr txBox="1"/>
          <p:nvPr/>
        </p:nvSpPr>
        <p:spPr>
          <a:xfrm>
            <a:off x="1165403" y="8535924"/>
            <a:ext cx="1501780" cy="20539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17"/>
              </a:lnSpc>
            </a:pP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en-US" altLang="zh-CN" sz="1200" i="1" spc="-28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</a:t>
            </a:r>
            <a:r>
              <a:rPr lang="en-US" altLang="zh-CN" sz="700" i="1" spc="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number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of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movies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  <p:sp>
        <p:nvSpPr>
          <p:cNvPr id="9" name="Text Box9"/>
          <p:cNvSpPr txBox="1"/>
          <p:nvPr/>
        </p:nvSpPr>
        <p:spPr>
          <a:xfrm>
            <a:off x="1165264" y="8732814"/>
            <a:ext cx="2266410" cy="2001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76"/>
              </a:lnSpc>
            </a:pP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en-US" altLang="zh-CN" sz="1200" i="1" spc="-2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1200" i="1" spc="-2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1200" spc="-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1200" i="1" spc="-2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1200" spc="-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161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r>
              <a:rPr lang="en-US" altLang="zh-CN" sz="1200" spc="-140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altLang="zh-CN" sz="1200" spc="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j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has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rated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th10"/>
          <p:cNvSpPr/>
          <p:nvPr/>
        </p:nvSpPr>
        <p:spPr>
          <a:xfrm>
            <a:off x="2014771" y="3571604"/>
            <a:ext cx="93688" cy="7542"/>
          </a:xfrm>
          <a:custGeom>
            <a:avLst/>
            <a:gdLst/>
            <a:ahLst/>
            <a:cxnLst/>
            <a:rect l="l" t="t" r="r" b="b"/>
            <a:pathLst>
              <a:path w="93688" h="7542">
                <a:moveTo>
                  <a:pt x="0" y="0"/>
                </a:moveTo>
                <a:lnTo>
                  <a:pt x="93688" y="0"/>
                </a:lnTo>
                <a:lnTo>
                  <a:pt x="93688" y="7542"/>
                </a:lnTo>
                <a:lnTo>
                  <a:pt x="0" y="75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" name="Path11"/>
          <p:cNvSpPr/>
          <p:nvPr/>
        </p:nvSpPr>
        <p:spPr>
          <a:xfrm>
            <a:off x="4038186" y="3571604"/>
            <a:ext cx="109567" cy="7542"/>
          </a:xfrm>
          <a:custGeom>
            <a:avLst/>
            <a:gdLst/>
            <a:ahLst/>
            <a:cxnLst/>
            <a:rect l="l" t="t" r="r" b="b"/>
            <a:pathLst>
              <a:path w="109567" h="7542">
                <a:moveTo>
                  <a:pt x="0" y="0"/>
                </a:moveTo>
                <a:lnTo>
                  <a:pt x="109567" y="0"/>
                </a:lnTo>
                <a:lnTo>
                  <a:pt x="109567" y="7542"/>
                </a:lnTo>
                <a:lnTo>
                  <a:pt x="0" y="75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Path12"/>
          <p:cNvSpPr/>
          <p:nvPr/>
        </p:nvSpPr>
        <p:spPr>
          <a:xfrm>
            <a:off x="2026562" y="4565254"/>
            <a:ext cx="93675" cy="7540"/>
          </a:xfrm>
          <a:custGeom>
            <a:avLst/>
            <a:gdLst/>
            <a:ahLst/>
            <a:cxnLst/>
            <a:rect l="l" t="t" r="r" b="b"/>
            <a:pathLst>
              <a:path w="93675" h="7540">
                <a:moveTo>
                  <a:pt x="0" y="0"/>
                </a:moveTo>
                <a:lnTo>
                  <a:pt x="93675" y="0"/>
                </a:lnTo>
                <a:lnTo>
                  <a:pt x="93675" y="7541"/>
                </a:lnTo>
                <a:lnTo>
                  <a:pt x="0" y="75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Path13"/>
          <p:cNvSpPr/>
          <p:nvPr/>
        </p:nvSpPr>
        <p:spPr>
          <a:xfrm>
            <a:off x="4065583" y="4565254"/>
            <a:ext cx="109551" cy="7540"/>
          </a:xfrm>
          <a:custGeom>
            <a:avLst/>
            <a:gdLst/>
            <a:ahLst/>
            <a:cxnLst/>
            <a:rect l="l" t="t" r="r" b="b"/>
            <a:pathLst>
              <a:path w="109551" h="7540">
                <a:moveTo>
                  <a:pt x="0" y="0"/>
                </a:moveTo>
                <a:lnTo>
                  <a:pt x="109551" y="0"/>
                </a:lnTo>
                <a:lnTo>
                  <a:pt x="109551" y="7541"/>
                </a:lnTo>
                <a:lnTo>
                  <a:pt x="0" y="75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4" name="Path14"/>
          <p:cNvSpPr/>
          <p:nvPr/>
        </p:nvSpPr>
        <p:spPr>
          <a:xfrm>
            <a:off x="1722129" y="5199236"/>
            <a:ext cx="93676" cy="7542"/>
          </a:xfrm>
          <a:custGeom>
            <a:avLst/>
            <a:gdLst/>
            <a:ahLst/>
            <a:cxnLst/>
            <a:rect l="l" t="t" r="r" b="b"/>
            <a:pathLst>
              <a:path w="93676" h="7542">
                <a:moveTo>
                  <a:pt x="0" y="0"/>
                </a:moveTo>
                <a:lnTo>
                  <a:pt x="93676" y="0"/>
                </a:lnTo>
                <a:lnTo>
                  <a:pt x="93676" y="7542"/>
                </a:lnTo>
                <a:lnTo>
                  <a:pt x="0" y="75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5" name="Path15"/>
          <p:cNvSpPr/>
          <p:nvPr/>
        </p:nvSpPr>
        <p:spPr>
          <a:xfrm>
            <a:off x="3599632" y="5199236"/>
            <a:ext cx="109554" cy="7542"/>
          </a:xfrm>
          <a:custGeom>
            <a:avLst/>
            <a:gdLst/>
            <a:ahLst/>
            <a:cxnLst/>
            <a:rect l="l" t="t" r="r" b="b"/>
            <a:pathLst>
              <a:path w="109554" h="7542">
                <a:moveTo>
                  <a:pt x="0" y="0"/>
                </a:moveTo>
                <a:lnTo>
                  <a:pt x="109554" y="0"/>
                </a:lnTo>
                <a:lnTo>
                  <a:pt x="109554" y="7542"/>
                </a:lnTo>
                <a:lnTo>
                  <a:pt x="0" y="75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" name="Text Box16"/>
          <p:cNvSpPr txBox="1"/>
          <p:nvPr/>
        </p:nvSpPr>
        <p:spPr>
          <a:xfrm>
            <a:off x="1249759" y="1152575"/>
            <a:ext cx="176580" cy="885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7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" name="Text Box17"/>
          <p:cNvSpPr txBox="1"/>
          <p:nvPr/>
        </p:nvSpPr>
        <p:spPr>
          <a:xfrm>
            <a:off x="1246880" y="1353836"/>
            <a:ext cx="160983" cy="888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9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" name="Text Box18"/>
          <p:cNvSpPr txBox="1"/>
          <p:nvPr/>
        </p:nvSpPr>
        <p:spPr>
          <a:xfrm>
            <a:off x="3653152" y="1554758"/>
            <a:ext cx="548677" cy="881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3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en-US" altLang="zh-CN" sz="700" i="1" spc="10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" name="Text Box19"/>
          <p:cNvSpPr txBox="1"/>
          <p:nvPr/>
        </p:nvSpPr>
        <p:spPr>
          <a:xfrm>
            <a:off x="1165231" y="3502152"/>
            <a:ext cx="298513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00"/>
              </a:lnSpc>
            </a:pPr>
            <a:r>
              <a:rPr lang="en-US" altLang="zh-CN" sz="1200" spc="-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min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" name="Text Box20"/>
          <p:cNvSpPr txBox="1"/>
          <p:nvPr/>
        </p:nvSpPr>
        <p:spPr>
          <a:xfrm>
            <a:off x="1455425" y="3588373"/>
            <a:ext cx="144330" cy="638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503"/>
              </a:lnSpc>
            </a:pPr>
            <a:r>
              <a:rPr lang="en-US" altLang="zh-CN" sz="500" spc="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(1)</a:t>
            </a:r>
            <a:endParaRPr lang="en-US" altLang="zh-CN" sz="5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" name="Text Box21"/>
          <p:cNvSpPr txBox="1"/>
          <p:nvPr/>
        </p:nvSpPr>
        <p:spPr>
          <a:xfrm>
            <a:off x="1770628" y="3604248"/>
            <a:ext cx="95457" cy="638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503"/>
              </a:lnSpc>
            </a:pPr>
            <a:r>
              <a:rPr lang="en-US" altLang="zh-CN" sz="5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</a:t>
            </a:r>
            <a:endParaRPr lang="en-US" altLang="zh-CN" sz="5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" name="Text Box22"/>
          <p:cNvSpPr txBox="1"/>
          <p:nvPr/>
        </p:nvSpPr>
        <p:spPr>
          <a:xfrm>
            <a:off x="2169991" y="3380510"/>
            <a:ext cx="107565" cy="881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" name="Text Box23"/>
          <p:cNvSpPr txBox="1"/>
          <p:nvPr/>
        </p:nvSpPr>
        <p:spPr>
          <a:xfrm>
            <a:off x="2212468" y="3420495"/>
            <a:ext cx="95457" cy="638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503"/>
              </a:lnSpc>
            </a:pPr>
            <a:r>
              <a:rPr lang="en-US" altLang="zh-CN" sz="5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</a:t>
            </a:r>
            <a:endParaRPr lang="en-US" altLang="zh-CN" sz="5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" name="Text Box24"/>
          <p:cNvSpPr txBox="1"/>
          <p:nvPr/>
        </p:nvSpPr>
        <p:spPr>
          <a:xfrm>
            <a:off x="2844463" y="3482110"/>
            <a:ext cx="547789" cy="881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3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en-US" altLang="zh-CN" sz="700" i="1" spc="109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5" name="Text Box25"/>
          <p:cNvSpPr txBox="1"/>
          <p:nvPr/>
        </p:nvSpPr>
        <p:spPr>
          <a:xfrm>
            <a:off x="3786500" y="3462528"/>
            <a:ext cx="282958" cy="1985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64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1200" spc="3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162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+</a:t>
            </a:r>
            <a:endParaRPr lang="en-US" altLang="zh-CN" sz="120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26" name="Text Box26"/>
          <p:cNvSpPr txBox="1"/>
          <p:nvPr/>
        </p:nvSpPr>
        <p:spPr>
          <a:xfrm>
            <a:off x="4209286" y="3380510"/>
            <a:ext cx="308437" cy="9485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747"/>
              </a:lnSpc>
            </a:pP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en-US" altLang="zh-CN" sz="700" i="1" spc="10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7" name="Text Box27"/>
          <p:cNvSpPr txBox="1"/>
          <p:nvPr/>
        </p:nvSpPr>
        <p:spPr>
          <a:xfrm>
            <a:off x="4251763" y="3420495"/>
            <a:ext cx="95457" cy="638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503"/>
              </a:lnSpc>
            </a:pPr>
            <a:r>
              <a:rPr lang="en-US" altLang="zh-CN" sz="5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</a:t>
            </a:r>
            <a:endParaRPr lang="en-US" altLang="zh-CN" sz="5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8" name="Text Box28"/>
          <p:cNvSpPr txBox="1"/>
          <p:nvPr/>
        </p:nvSpPr>
        <p:spPr>
          <a:xfrm>
            <a:off x="4794437" y="3502152"/>
            <a:ext cx="114262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9" name="Text Box29"/>
          <p:cNvSpPr txBox="1"/>
          <p:nvPr/>
        </p:nvSpPr>
        <p:spPr>
          <a:xfrm>
            <a:off x="2173822" y="4374158"/>
            <a:ext cx="107559" cy="881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0" name="Text Box30"/>
          <p:cNvSpPr txBox="1"/>
          <p:nvPr/>
        </p:nvSpPr>
        <p:spPr>
          <a:xfrm>
            <a:off x="2218675" y="4414143"/>
            <a:ext cx="109640" cy="638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503"/>
              </a:lnSpc>
            </a:pPr>
            <a:r>
              <a:rPr lang="en-US" altLang="zh-CN" sz="5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</a:t>
            </a:r>
            <a:endParaRPr lang="en-US" altLang="zh-CN" sz="5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1" name="Text Box31"/>
          <p:cNvSpPr txBox="1"/>
          <p:nvPr/>
        </p:nvSpPr>
        <p:spPr>
          <a:xfrm>
            <a:off x="2872019" y="4475758"/>
            <a:ext cx="547722" cy="881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3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en-US" altLang="zh-CN" sz="700" i="1" spc="10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2" name="Text Box32"/>
          <p:cNvSpPr txBox="1"/>
          <p:nvPr/>
        </p:nvSpPr>
        <p:spPr>
          <a:xfrm>
            <a:off x="4228719" y="4374158"/>
            <a:ext cx="107559" cy="881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3" name="Text Box33"/>
          <p:cNvSpPr txBox="1"/>
          <p:nvPr/>
        </p:nvSpPr>
        <p:spPr>
          <a:xfrm>
            <a:off x="4437503" y="4380905"/>
            <a:ext cx="107559" cy="881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4" name="Text Box34"/>
          <p:cNvSpPr txBox="1"/>
          <p:nvPr/>
        </p:nvSpPr>
        <p:spPr>
          <a:xfrm>
            <a:off x="4074314" y="4354708"/>
            <a:ext cx="147179" cy="2030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99"/>
              </a:lnSpc>
            </a:pPr>
            <a:r>
              <a:rPr lang="en-US" altLang="zh-CN" sz="1250" i="1" spc="61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λ</a:t>
            </a:r>
            <a:endParaRPr lang="en-US" altLang="zh-CN" sz="125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35" name="Text Box35"/>
          <p:cNvSpPr txBox="1"/>
          <p:nvPr/>
        </p:nvSpPr>
        <p:spPr>
          <a:xfrm>
            <a:off x="4273572" y="4414143"/>
            <a:ext cx="109640" cy="638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503"/>
              </a:lnSpc>
            </a:pPr>
            <a:r>
              <a:rPr lang="en-US" altLang="zh-CN" sz="5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</a:t>
            </a:r>
            <a:endParaRPr lang="en-US" altLang="zh-CN" sz="5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6" name="Text Box36"/>
          <p:cNvSpPr txBox="1"/>
          <p:nvPr/>
        </p:nvSpPr>
        <p:spPr>
          <a:xfrm>
            <a:off x="3633724" y="4475758"/>
            <a:ext cx="339365" cy="881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700" spc="-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3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7" name="Text Box37"/>
          <p:cNvSpPr txBox="1"/>
          <p:nvPr/>
        </p:nvSpPr>
        <p:spPr>
          <a:xfrm>
            <a:off x="4690347" y="4475758"/>
            <a:ext cx="271490" cy="881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3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8" name="Text Box38"/>
          <p:cNvSpPr txBox="1"/>
          <p:nvPr/>
        </p:nvSpPr>
        <p:spPr>
          <a:xfrm>
            <a:off x="2506076" y="5109742"/>
            <a:ext cx="1001061" cy="881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3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en-US" altLang="zh-CN" sz="700" i="1" spc="7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16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700" spc="-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3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9" name="Text Box39"/>
          <p:cNvSpPr txBox="1"/>
          <p:nvPr/>
        </p:nvSpPr>
        <p:spPr>
          <a:xfrm>
            <a:off x="3758407" y="5008142"/>
            <a:ext cx="308409" cy="9485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747"/>
              </a:lnSpc>
            </a:pP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en-US" altLang="zh-CN" sz="700" i="1" spc="105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0" name="Text Box40"/>
          <p:cNvSpPr txBox="1"/>
          <p:nvPr/>
        </p:nvSpPr>
        <p:spPr>
          <a:xfrm>
            <a:off x="3800879" y="5048127"/>
            <a:ext cx="95453" cy="638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503"/>
              </a:lnSpc>
            </a:pPr>
            <a:r>
              <a:rPr lang="en-US" altLang="zh-CN" sz="5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</a:t>
            </a:r>
            <a:endParaRPr lang="en-US" altLang="zh-CN" sz="5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1" name="Text Box41"/>
          <p:cNvSpPr txBox="1"/>
          <p:nvPr/>
        </p:nvSpPr>
        <p:spPr>
          <a:xfrm>
            <a:off x="4343490" y="5129784"/>
            <a:ext cx="114257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2" name="Text Box42"/>
          <p:cNvSpPr txBox="1"/>
          <p:nvPr/>
        </p:nvSpPr>
        <p:spPr>
          <a:xfrm>
            <a:off x="4340395" y="5822204"/>
            <a:ext cx="107604" cy="888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9"/>
              </a:lnSpc>
            </a:pP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3" name="Text Box43"/>
          <p:cNvSpPr txBox="1"/>
          <p:nvPr/>
        </p:nvSpPr>
        <p:spPr>
          <a:xfrm>
            <a:off x="2310265" y="6559646"/>
            <a:ext cx="160638" cy="883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5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4" name="Text Box44"/>
          <p:cNvSpPr txBox="1"/>
          <p:nvPr/>
        </p:nvSpPr>
        <p:spPr>
          <a:xfrm>
            <a:off x="2880974" y="6559646"/>
            <a:ext cx="341092" cy="883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5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9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(1)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5" name="Text Box45"/>
          <p:cNvSpPr txBox="1"/>
          <p:nvPr/>
        </p:nvSpPr>
        <p:spPr>
          <a:xfrm>
            <a:off x="2451624" y="6775982"/>
            <a:ext cx="165864" cy="881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spc="-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(1)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6" name="Text Box46"/>
          <p:cNvSpPr txBox="1"/>
          <p:nvPr/>
        </p:nvSpPr>
        <p:spPr>
          <a:xfrm>
            <a:off x="2885011" y="6775982"/>
            <a:ext cx="484159" cy="881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en-US" altLang="zh-CN" sz="700" i="1" spc="3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97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(1)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7" name="Text Box47"/>
          <p:cNvSpPr txBox="1"/>
          <p:nvPr/>
        </p:nvSpPr>
        <p:spPr>
          <a:xfrm>
            <a:off x="2965577" y="6815967"/>
            <a:ext cx="109634" cy="638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503"/>
              </a:lnSpc>
            </a:pPr>
            <a:r>
              <a:rPr lang="en-US" altLang="zh-CN" sz="5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</a:t>
            </a:r>
            <a:endParaRPr lang="en-US" altLang="zh-CN" sz="5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8" name="Text Box48"/>
          <p:cNvSpPr txBox="1"/>
          <p:nvPr/>
        </p:nvSpPr>
        <p:spPr>
          <a:xfrm>
            <a:off x="1703836" y="7221398"/>
            <a:ext cx="160753" cy="881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9" name="Text Box49"/>
          <p:cNvSpPr txBox="1"/>
          <p:nvPr/>
        </p:nvSpPr>
        <p:spPr>
          <a:xfrm>
            <a:off x="2071523" y="7221398"/>
            <a:ext cx="160753" cy="881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0" name="Text Box50"/>
          <p:cNvSpPr txBox="1"/>
          <p:nvPr/>
        </p:nvSpPr>
        <p:spPr>
          <a:xfrm>
            <a:off x="3043950" y="7221398"/>
            <a:ext cx="1153430" cy="881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3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en-US" altLang="zh-CN" sz="700" i="1" spc="7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16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700" spc="-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10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1" name="Text Box51"/>
          <p:cNvSpPr txBox="1"/>
          <p:nvPr/>
        </p:nvSpPr>
        <p:spPr>
          <a:xfrm>
            <a:off x="2880754" y="7581210"/>
            <a:ext cx="906679" cy="2031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0"/>
              </a:lnSpc>
            </a:pPr>
            <a:r>
              <a:rPr lang="en-US" altLang="zh-CN" sz="1200" spc="-5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((</a:t>
            </a:r>
            <a:r>
              <a:rPr lang="en-US" altLang="zh-CN" sz="1250" i="1" spc="-77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θ</a:t>
            </a:r>
            <a:r>
              <a:rPr lang="en-US" altLang="zh-CN" sz="1250" i="1" spc="821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1200" spc="3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en-US" altLang="zh-CN" sz="1200" i="1" spc="8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161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−</a:t>
            </a:r>
            <a:r>
              <a:rPr lang="en-US" altLang="zh-CN" sz="1200" spc="-50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2" name="Text Box52"/>
          <p:cNvSpPr txBox="1"/>
          <p:nvPr/>
        </p:nvSpPr>
        <p:spPr>
          <a:xfrm>
            <a:off x="3908373" y="7624301"/>
            <a:ext cx="187583" cy="1525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01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1200" spc="-25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3" name="Text Box53"/>
          <p:cNvSpPr txBox="1"/>
          <p:nvPr/>
        </p:nvSpPr>
        <p:spPr>
          <a:xfrm>
            <a:off x="2580530" y="8144688"/>
            <a:ext cx="112666" cy="885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7"/>
              </a:lnSpc>
            </a:pP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4" name="Text Box54"/>
          <p:cNvSpPr txBox="1"/>
          <p:nvPr/>
        </p:nvSpPr>
        <p:spPr>
          <a:xfrm>
            <a:off x="1171538" y="902501"/>
            <a:ext cx="4297723" cy="2001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76"/>
              </a:lnSpc>
            </a:pP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lang="en-US" altLang="zh-CN" sz="1200" i="1" spc="-2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1200" i="1" spc="-2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1200" spc="-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1200" i="1" spc="-2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1200" spc="1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rating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given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by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j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(defined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only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if</a:t>
            </a:r>
            <a:r>
              <a:rPr lang="en-US" altLang="zh-CN" sz="1200" spc="172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en-US" altLang="zh-CN" sz="1200" i="1" spc="-2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1200" i="1" spc="-2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1200" spc="-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1200" i="1" spc="-2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1200" spc="-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161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r>
              <a:rPr lang="en-US" altLang="zh-CN" sz="1200" spc="-140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-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altLang="zh-CN" sz="1200" spc="-1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)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  <p:sp>
        <p:nvSpPr>
          <p:cNvPr id="55" name="Text Box55"/>
          <p:cNvSpPr txBox="1"/>
          <p:nvPr/>
        </p:nvSpPr>
        <p:spPr>
          <a:xfrm>
            <a:off x="1152525" y="1129472"/>
            <a:ext cx="2161962" cy="4047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50" i="1" spc="-79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θ</a:t>
            </a:r>
            <a:r>
              <a:rPr lang="en-US" altLang="zh-CN" sz="1250" i="1" spc="1050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-162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r>
              <a:rPr lang="en-US" altLang="zh-CN" sz="1200" spc="-66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parameter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j</a:t>
            </a:r>
            <a:endParaRPr lang="en-US" altLang="zh-CN" sz="1200">
              <a:latin typeface="Cambria"/>
              <a:ea typeface="Cambria"/>
              <a:cs typeface="Cambria"/>
            </a:endParaRPr>
          </a:p>
          <a:p>
            <a:pPr marL="19132" algn="l" rtl="0">
              <a:lnSpc>
                <a:spcPts val="1576"/>
              </a:lnSpc>
              <a:spcBef>
                <a:spcPts val="5"/>
              </a:spcBef>
            </a:pP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en-US" altLang="zh-CN" sz="1200" i="1" spc="8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160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r>
              <a:rPr lang="en-US" altLang="zh-CN" sz="1200" spc="-12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feature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  <p:sp>
        <p:nvSpPr>
          <p:cNvPr id="56" name="Text Box56"/>
          <p:cNvSpPr txBox="1"/>
          <p:nvPr/>
        </p:nvSpPr>
        <p:spPr>
          <a:xfrm>
            <a:off x="1143000" y="1531723"/>
            <a:ext cx="3099428" cy="2030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99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j,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predicted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rating:</a:t>
            </a:r>
            <a:r>
              <a:rPr lang="en-US" altLang="zh-CN" sz="1200" spc="152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-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1250" i="1" spc="-77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θ</a:t>
            </a:r>
            <a:r>
              <a:rPr lang="en-US" altLang="zh-CN" sz="1250" i="1" spc="82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1200" spc="28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1200" spc="-2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en-US" altLang="zh-CN" sz="1200" i="1" spc="6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7" name="Text Box57"/>
          <p:cNvSpPr txBox="1"/>
          <p:nvPr/>
        </p:nvSpPr>
        <p:spPr>
          <a:xfrm>
            <a:off x="1143000" y="2057912"/>
            <a:ext cx="5452933" cy="78312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34"/>
              </a:lnSpc>
            </a:pPr>
            <a:r>
              <a:rPr lang="en-US" altLang="zh-CN" sz="1600" b="1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</a:t>
            </a:r>
            <a:r>
              <a:rPr lang="en-US" altLang="zh-CN" sz="1600" b="1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b="1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Method</a:t>
            </a:r>
            <a:endParaRPr lang="en-US" altLang="zh-CN" sz="16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1410"/>
              </a:lnSpc>
              <a:spcBef>
                <a:spcPts val="3"/>
              </a:spcBef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our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project,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collaborative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filtering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method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predict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user’s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rating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and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can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recommend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customers,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which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they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potentially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give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high</a:t>
            </a:r>
            <a:r>
              <a:rPr lang="en-US" altLang="zh-CN" sz="1200" spc="264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ratings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according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prediction.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  <p:sp>
        <p:nvSpPr>
          <p:cNvPr id="58" name="Text Box58"/>
          <p:cNvSpPr txBox="1"/>
          <p:nvPr/>
        </p:nvSpPr>
        <p:spPr>
          <a:xfrm>
            <a:off x="1143000" y="2967509"/>
            <a:ext cx="3593257" cy="3795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82"/>
              </a:lnSpc>
            </a:pPr>
            <a:r>
              <a:rPr lang="en-US" altLang="zh-CN" sz="1300" b="1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4.1</a:t>
            </a:r>
            <a:r>
              <a:rPr lang="en-US" altLang="zh-CN" sz="13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3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Collaborative</a:t>
            </a:r>
            <a:r>
              <a:rPr lang="en-US" altLang="zh-CN" sz="13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3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Filtering</a:t>
            </a:r>
            <a:endParaRPr lang="en-US" altLang="zh-CN" sz="13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1406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get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parameter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all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users,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do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following: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  <p:sp>
        <p:nvSpPr>
          <p:cNvPr id="59" name="Text Box59"/>
          <p:cNvSpPr txBox="1"/>
          <p:nvPr/>
        </p:nvSpPr>
        <p:spPr>
          <a:xfrm>
            <a:off x="1399847" y="3584610"/>
            <a:ext cx="340069" cy="1185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933"/>
              </a:lnSpc>
            </a:pPr>
            <a:r>
              <a:rPr lang="en-US" altLang="zh-CN" sz="700" i="1" spc="-49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θ</a:t>
            </a:r>
            <a:r>
              <a:rPr lang="en-US" altLang="zh-CN" sz="700" i="1" spc="594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700" spc="-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700" spc="-69" dirty="0">
                <a:solidFill>
                  <a:srgbClr val="000000"/>
                </a:solidFill>
                <a:latin typeface="Rockwell Extra"/>
                <a:ea typeface="Rockwell Extra"/>
                <a:cs typeface="Rockwell Extra"/>
              </a:rPr>
              <a:t>…</a:t>
            </a:r>
            <a:r>
              <a:rPr lang="en-US" altLang="zh-CN" sz="700" spc="-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700" i="1" spc="-49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θ</a:t>
            </a:r>
            <a:endParaRPr lang="en-US" altLang="zh-CN" sz="70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60" name="Text Box60"/>
          <p:cNvSpPr txBox="1"/>
          <p:nvPr/>
        </p:nvSpPr>
        <p:spPr>
          <a:xfrm>
            <a:off x="1711478" y="3588373"/>
            <a:ext cx="99036" cy="638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503"/>
              </a:lnSpc>
            </a:pPr>
            <a:r>
              <a:rPr lang="en-US" altLang="zh-CN" sz="5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500" spc="-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5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</a:t>
            </a:r>
            <a:endParaRPr lang="en-US" altLang="zh-CN" sz="5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1" name="Text Box61"/>
          <p:cNvSpPr txBox="1"/>
          <p:nvPr/>
        </p:nvSpPr>
        <p:spPr>
          <a:xfrm>
            <a:off x="1817869" y="3588373"/>
            <a:ext cx="59383" cy="638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503"/>
              </a:lnSpc>
            </a:pPr>
            <a:r>
              <a:rPr lang="en-US" altLang="zh-CN" sz="5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altLang="zh-CN" sz="5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2" name="Text Box62"/>
          <p:cNvSpPr txBox="1"/>
          <p:nvPr/>
        </p:nvSpPr>
        <p:spPr>
          <a:xfrm>
            <a:off x="1891310" y="3462528"/>
            <a:ext cx="121790" cy="1985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64"/>
              </a:lnSpc>
            </a:pPr>
            <a:r>
              <a:rPr lang="en-US" altLang="zh-CN" sz="1200" spc="-162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endParaRPr lang="en-US" altLang="zh-CN" sz="120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63" name="Text Box63"/>
          <p:cNvSpPr txBox="1"/>
          <p:nvPr/>
        </p:nvSpPr>
        <p:spPr>
          <a:xfrm>
            <a:off x="2023505" y="3404124"/>
            <a:ext cx="114321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4" name="Text Box64"/>
          <p:cNvSpPr txBox="1"/>
          <p:nvPr/>
        </p:nvSpPr>
        <p:spPr>
          <a:xfrm>
            <a:off x="2023505" y="3617246"/>
            <a:ext cx="114321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5" name="Text Box65"/>
          <p:cNvSpPr txBox="1"/>
          <p:nvPr/>
        </p:nvSpPr>
        <p:spPr>
          <a:xfrm>
            <a:off x="2127911" y="3415729"/>
            <a:ext cx="467511" cy="297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45"/>
              </a:lnSpc>
            </a:pPr>
            <a:r>
              <a:rPr lang="en-US" altLang="zh-CN" sz="1800" spc="8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∑</a:t>
            </a:r>
            <a:r>
              <a:rPr lang="en-US" altLang="zh-CN" sz="1800" spc="31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800" spc="8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∑</a:t>
            </a:r>
            <a:endParaRPr lang="en-US" altLang="zh-CN" sz="180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66" name="Text Box66"/>
          <p:cNvSpPr txBox="1"/>
          <p:nvPr/>
        </p:nvSpPr>
        <p:spPr>
          <a:xfrm>
            <a:off x="2161655" y="3674309"/>
            <a:ext cx="527181" cy="1148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904"/>
              </a:lnSpc>
            </a:pP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12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altLang="zh-CN" sz="700" spc="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en-US" altLang="zh-CN" sz="700" i="1" spc="-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700" spc="-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-127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7" name="Text Box67"/>
          <p:cNvSpPr txBox="1"/>
          <p:nvPr/>
        </p:nvSpPr>
        <p:spPr>
          <a:xfrm>
            <a:off x="2659073" y="3459087"/>
            <a:ext cx="981128" cy="2030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99"/>
              </a:lnSpc>
            </a:pPr>
            <a:r>
              <a:rPr lang="en-US" altLang="zh-CN" sz="1200" spc="-5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((</a:t>
            </a:r>
            <a:r>
              <a:rPr lang="en-US" altLang="zh-CN" sz="1250" i="1" spc="-78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θ</a:t>
            </a:r>
            <a:r>
              <a:rPr lang="en-US" altLang="zh-CN" sz="1250" i="1" spc="822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1200" spc="2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1200" spc="-2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en-US" altLang="zh-CN" sz="1200" i="1" spc="6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1200" spc="-1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161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−</a:t>
            </a:r>
            <a:r>
              <a:rPr lang="en-US" altLang="zh-CN" sz="1200" spc="-50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8" name="Text Box68"/>
          <p:cNvSpPr txBox="1"/>
          <p:nvPr/>
        </p:nvSpPr>
        <p:spPr>
          <a:xfrm>
            <a:off x="3606271" y="3482110"/>
            <a:ext cx="314002" cy="881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700" spc="-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3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9" name="Text Box69"/>
          <p:cNvSpPr txBox="1"/>
          <p:nvPr/>
        </p:nvSpPr>
        <p:spPr>
          <a:xfrm>
            <a:off x="4046920" y="3361059"/>
            <a:ext cx="121790" cy="2030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99"/>
              </a:lnSpc>
            </a:pPr>
            <a:r>
              <a:rPr lang="en-US" altLang="zh-CN" sz="1250" i="1" spc="61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λ</a:t>
            </a:r>
            <a:endParaRPr lang="en-US" altLang="zh-CN" sz="125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70" name="Text Box70"/>
          <p:cNvSpPr txBox="1"/>
          <p:nvPr/>
        </p:nvSpPr>
        <p:spPr>
          <a:xfrm>
            <a:off x="4054860" y="3617246"/>
            <a:ext cx="114320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1" name="Text Box71"/>
          <p:cNvSpPr txBox="1"/>
          <p:nvPr/>
        </p:nvSpPr>
        <p:spPr>
          <a:xfrm>
            <a:off x="4167205" y="3415729"/>
            <a:ext cx="382557" cy="297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45"/>
              </a:lnSpc>
            </a:pPr>
            <a:r>
              <a:rPr lang="en-US" altLang="zh-CN" sz="1800" spc="-9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∑</a:t>
            </a:r>
            <a:r>
              <a:rPr lang="en-US" altLang="zh-CN" sz="1800" spc="-247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800" spc="8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∑</a:t>
            </a:r>
            <a:endParaRPr lang="en-US" altLang="zh-CN" sz="180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72" name="Text Box72"/>
          <p:cNvSpPr txBox="1"/>
          <p:nvPr/>
        </p:nvSpPr>
        <p:spPr>
          <a:xfrm>
            <a:off x="4200949" y="3674309"/>
            <a:ext cx="341394" cy="1148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904"/>
              </a:lnSpc>
            </a:pP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12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altLang="zh-CN" sz="700" spc="2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en-US" altLang="zh-CN" sz="700" i="1" spc="-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12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3" name="Text Box73"/>
          <p:cNvSpPr txBox="1"/>
          <p:nvPr/>
        </p:nvSpPr>
        <p:spPr>
          <a:xfrm>
            <a:off x="4528459" y="3459087"/>
            <a:ext cx="158014" cy="2030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99"/>
              </a:lnSpc>
            </a:pPr>
            <a:r>
              <a:rPr lang="en-US" altLang="zh-CN" sz="1200" spc="-8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1250" i="1" spc="-78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θ</a:t>
            </a:r>
            <a:endParaRPr lang="en-US" altLang="zh-CN" sz="125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74" name="Text Box74"/>
          <p:cNvSpPr txBox="1"/>
          <p:nvPr/>
        </p:nvSpPr>
        <p:spPr>
          <a:xfrm>
            <a:off x="4666212" y="3482110"/>
            <a:ext cx="261997" cy="881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3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5" name="Text Box75"/>
          <p:cNvSpPr txBox="1"/>
          <p:nvPr/>
        </p:nvSpPr>
        <p:spPr>
          <a:xfrm>
            <a:off x="4658669" y="3588473"/>
            <a:ext cx="77230" cy="881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6" name="Text Box76"/>
          <p:cNvSpPr txBox="1"/>
          <p:nvPr/>
        </p:nvSpPr>
        <p:spPr>
          <a:xfrm>
            <a:off x="1143000" y="3985260"/>
            <a:ext cx="5271952" cy="3553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99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However,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can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be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very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difficult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find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features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figure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out,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feature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finders: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  <p:sp>
        <p:nvSpPr>
          <p:cNvPr id="77" name="Text Box77"/>
          <p:cNvSpPr txBox="1"/>
          <p:nvPr/>
        </p:nvSpPr>
        <p:spPr>
          <a:xfrm>
            <a:off x="1165228" y="4495800"/>
            <a:ext cx="273081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00"/>
              </a:lnSpc>
            </a:pPr>
            <a:r>
              <a:rPr lang="en-US" altLang="zh-CN" sz="1200" spc="-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min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8" name="Text Box78"/>
          <p:cNvSpPr txBox="1"/>
          <p:nvPr/>
        </p:nvSpPr>
        <p:spPr>
          <a:xfrm>
            <a:off x="1410529" y="4603155"/>
            <a:ext cx="77225" cy="881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9" name="Text Box79"/>
          <p:cNvSpPr txBox="1"/>
          <p:nvPr/>
        </p:nvSpPr>
        <p:spPr>
          <a:xfrm>
            <a:off x="1453398" y="4582021"/>
            <a:ext cx="118919" cy="638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503"/>
              </a:lnSpc>
            </a:pPr>
            <a:r>
              <a:rPr lang="en-US" altLang="zh-CN" sz="500" spc="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(1)</a:t>
            </a:r>
            <a:endParaRPr lang="en-US" altLang="zh-CN" sz="5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0" name="Text Box80"/>
          <p:cNvSpPr txBox="1"/>
          <p:nvPr/>
        </p:nvSpPr>
        <p:spPr>
          <a:xfrm>
            <a:off x="1543500" y="4590115"/>
            <a:ext cx="198288" cy="1066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840"/>
              </a:lnSpc>
            </a:pPr>
            <a:r>
              <a:rPr lang="en-US" altLang="zh-CN" sz="700" spc="-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700" spc="-69" dirty="0">
                <a:solidFill>
                  <a:srgbClr val="000000"/>
                </a:solidFill>
                <a:latin typeface="Rockwell Extra"/>
                <a:ea typeface="Rockwell Extra"/>
                <a:cs typeface="Rockwell Extra"/>
              </a:rPr>
              <a:t>…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700" spc="-1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1" name="Text Box81"/>
          <p:cNvSpPr txBox="1"/>
          <p:nvPr/>
        </p:nvSpPr>
        <p:spPr>
          <a:xfrm>
            <a:off x="1707432" y="4582021"/>
            <a:ext cx="99028" cy="638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503"/>
              </a:lnSpc>
            </a:pPr>
            <a:r>
              <a:rPr lang="en-US" altLang="zh-CN" sz="5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500" spc="-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5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</a:t>
            </a:r>
            <a:endParaRPr lang="en-US" altLang="zh-CN" sz="5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2" name="Text Box82"/>
          <p:cNvSpPr txBox="1"/>
          <p:nvPr/>
        </p:nvSpPr>
        <p:spPr>
          <a:xfrm>
            <a:off x="1768956" y="4597896"/>
            <a:ext cx="84239" cy="638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503"/>
              </a:lnSpc>
            </a:pPr>
            <a:r>
              <a:rPr lang="en-US" altLang="zh-CN" sz="5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</a:t>
            </a:r>
            <a:endParaRPr lang="en-US" altLang="zh-CN" sz="5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3" name="Text Box83"/>
          <p:cNvSpPr txBox="1"/>
          <p:nvPr/>
        </p:nvSpPr>
        <p:spPr>
          <a:xfrm>
            <a:off x="1829686" y="4582021"/>
            <a:ext cx="59380" cy="638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503"/>
              </a:lnSpc>
            </a:pPr>
            <a:r>
              <a:rPr lang="en-US" altLang="zh-CN" sz="5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altLang="zh-CN" sz="5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4" name="Text Box84"/>
          <p:cNvSpPr txBox="1"/>
          <p:nvPr/>
        </p:nvSpPr>
        <p:spPr>
          <a:xfrm>
            <a:off x="1903117" y="4456176"/>
            <a:ext cx="121779" cy="1985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64"/>
              </a:lnSpc>
            </a:pPr>
            <a:r>
              <a:rPr lang="en-US" altLang="zh-CN" sz="1200" spc="-162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endParaRPr lang="en-US" altLang="zh-CN" sz="120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85" name="Text Box85"/>
          <p:cNvSpPr txBox="1"/>
          <p:nvPr/>
        </p:nvSpPr>
        <p:spPr>
          <a:xfrm>
            <a:off x="2035294" y="4397772"/>
            <a:ext cx="114311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6" name="Text Box86"/>
          <p:cNvSpPr txBox="1"/>
          <p:nvPr/>
        </p:nvSpPr>
        <p:spPr>
          <a:xfrm>
            <a:off x="2035294" y="4610894"/>
            <a:ext cx="114311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7" name="Text Box87"/>
          <p:cNvSpPr txBox="1"/>
          <p:nvPr/>
        </p:nvSpPr>
        <p:spPr>
          <a:xfrm>
            <a:off x="2139687" y="4409377"/>
            <a:ext cx="475390" cy="297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45"/>
              </a:lnSpc>
            </a:pPr>
            <a:r>
              <a:rPr lang="en-US" altLang="zh-CN" sz="1800" spc="8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∑</a:t>
            </a:r>
            <a:r>
              <a:rPr lang="en-US" altLang="zh-CN" sz="1800" spc="375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800" spc="8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∑</a:t>
            </a:r>
            <a:endParaRPr lang="en-US" altLang="zh-CN" sz="180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88" name="Text Box88"/>
          <p:cNvSpPr txBox="1"/>
          <p:nvPr/>
        </p:nvSpPr>
        <p:spPr>
          <a:xfrm>
            <a:off x="2167074" y="4667957"/>
            <a:ext cx="549344" cy="1148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904"/>
              </a:lnSpc>
            </a:pP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12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altLang="zh-CN" sz="700" spc="2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1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en-US" altLang="zh-CN" sz="700" i="1" spc="-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700" spc="-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-128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9" name="Text Box89"/>
          <p:cNvSpPr txBox="1"/>
          <p:nvPr/>
        </p:nvSpPr>
        <p:spPr>
          <a:xfrm>
            <a:off x="2686653" y="4452737"/>
            <a:ext cx="981001" cy="2030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99"/>
              </a:lnSpc>
            </a:pPr>
            <a:r>
              <a:rPr lang="en-US" altLang="zh-CN" sz="1200" spc="-5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((</a:t>
            </a:r>
            <a:r>
              <a:rPr lang="en-US" altLang="zh-CN" sz="1250" i="1" spc="-78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θ</a:t>
            </a:r>
            <a:r>
              <a:rPr lang="en-US" altLang="zh-CN" sz="1250" i="1" spc="821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1200" spc="2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1200" spc="-2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en-US" altLang="zh-CN" sz="1200" i="1" spc="6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1200" spc="-1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161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−</a:t>
            </a:r>
            <a:r>
              <a:rPr lang="en-US" altLang="zh-CN" sz="1200" spc="-50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0" name="Text Box90"/>
          <p:cNvSpPr txBox="1"/>
          <p:nvPr/>
        </p:nvSpPr>
        <p:spPr>
          <a:xfrm>
            <a:off x="3813929" y="4409377"/>
            <a:ext cx="1077604" cy="373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940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1200" spc="3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162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+</a:t>
            </a:r>
            <a:r>
              <a:rPr lang="en-US" altLang="zh-CN" sz="1200" spc="56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lang="en-US" altLang="zh-CN" sz="1200" spc="-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060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∑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12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altLang="zh-CN" sz="700" spc="1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110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∑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en-US" altLang="zh-CN" sz="700" i="1" spc="-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12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altLang="zh-CN" sz="700" spc="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1200" spc="-2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en-US" altLang="zh-CN" sz="1200" i="1" spc="-27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en-US" altLang="zh-CN" sz="700" i="1" spc="4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1" name="Text Box91"/>
          <p:cNvSpPr txBox="1"/>
          <p:nvPr/>
        </p:nvSpPr>
        <p:spPr>
          <a:xfrm>
            <a:off x="1143000" y="4799076"/>
            <a:ext cx="5386518" cy="178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406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speed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things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up,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can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simultaneously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minimize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our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features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and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parameters: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  <p:sp>
        <p:nvSpPr>
          <p:cNvPr id="92" name="Text Box92"/>
          <p:cNvSpPr txBox="1"/>
          <p:nvPr/>
        </p:nvSpPr>
        <p:spPr>
          <a:xfrm>
            <a:off x="1171579" y="5086721"/>
            <a:ext cx="548883" cy="2030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99"/>
              </a:lnSpc>
            </a:pP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1200" i="1" spc="-1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1200" spc="-2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en-US" altLang="zh-CN" sz="1200" i="1" spc="-2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1200" spc="-2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50" i="1" spc="-78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θ</a:t>
            </a:r>
            <a:r>
              <a:rPr lang="en-US" altLang="zh-CN" sz="1250" i="1" spc="-186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1200" spc="-7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162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endParaRPr lang="en-US" altLang="zh-CN" sz="120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93" name="Text Box93"/>
          <p:cNvSpPr txBox="1"/>
          <p:nvPr/>
        </p:nvSpPr>
        <p:spPr>
          <a:xfrm>
            <a:off x="1730861" y="5031756"/>
            <a:ext cx="114312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4" name="Text Box94"/>
          <p:cNvSpPr txBox="1"/>
          <p:nvPr/>
        </p:nvSpPr>
        <p:spPr>
          <a:xfrm>
            <a:off x="1730861" y="5244878"/>
            <a:ext cx="114312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5" name="Text Box95"/>
          <p:cNvSpPr txBox="1"/>
          <p:nvPr/>
        </p:nvSpPr>
        <p:spPr>
          <a:xfrm>
            <a:off x="1988075" y="5043361"/>
            <a:ext cx="201117" cy="2978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45"/>
              </a:lnSpc>
            </a:pPr>
            <a:r>
              <a:rPr lang="en-US" altLang="zh-CN" sz="1800" spc="8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∑</a:t>
            </a:r>
            <a:endParaRPr lang="en-US" altLang="zh-CN" sz="180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96" name="Text Box96"/>
          <p:cNvSpPr txBox="1"/>
          <p:nvPr/>
        </p:nvSpPr>
        <p:spPr>
          <a:xfrm>
            <a:off x="1836446" y="5301941"/>
            <a:ext cx="514026" cy="1148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90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700" spc="-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):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en-US" altLang="zh-CN" sz="700" i="1" spc="-1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700" spc="-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-128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7" name="Text Box97"/>
          <p:cNvSpPr txBox="1"/>
          <p:nvPr/>
        </p:nvSpPr>
        <p:spPr>
          <a:xfrm>
            <a:off x="2320707" y="5086721"/>
            <a:ext cx="1284801" cy="2030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99"/>
              </a:lnSpc>
            </a:pPr>
            <a:r>
              <a:rPr lang="en-US" altLang="zh-CN" sz="1200" spc="-5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((</a:t>
            </a:r>
            <a:r>
              <a:rPr lang="en-US" altLang="zh-CN" sz="1250" i="1" spc="-78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θ</a:t>
            </a:r>
            <a:r>
              <a:rPr lang="en-US" altLang="zh-CN" sz="1250" i="1" spc="822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1200" spc="3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en-US" altLang="zh-CN" sz="1200" i="1" spc="8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161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−</a:t>
            </a:r>
            <a:r>
              <a:rPr lang="en-US" altLang="zh-CN" sz="1200" spc="-50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lang="en-US" altLang="zh-CN" sz="1200" i="1" spc="11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1200" spc="3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162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+</a:t>
            </a:r>
            <a:endParaRPr lang="en-US" altLang="zh-CN" sz="120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98" name="Text Box98"/>
          <p:cNvSpPr txBox="1"/>
          <p:nvPr/>
        </p:nvSpPr>
        <p:spPr>
          <a:xfrm>
            <a:off x="3608365" y="4988693"/>
            <a:ext cx="121780" cy="2030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99"/>
              </a:lnSpc>
            </a:pPr>
            <a:r>
              <a:rPr lang="en-US" altLang="zh-CN" sz="1250" i="1" spc="61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λ</a:t>
            </a:r>
            <a:endParaRPr lang="en-US" altLang="zh-CN" sz="125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99" name="Text Box99"/>
          <p:cNvSpPr txBox="1"/>
          <p:nvPr/>
        </p:nvSpPr>
        <p:spPr>
          <a:xfrm>
            <a:off x="3616304" y="5244878"/>
            <a:ext cx="114312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0" name="Text Box100"/>
          <p:cNvSpPr txBox="1"/>
          <p:nvPr/>
        </p:nvSpPr>
        <p:spPr>
          <a:xfrm>
            <a:off x="3716332" y="5043361"/>
            <a:ext cx="382516" cy="2978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45"/>
              </a:lnSpc>
            </a:pPr>
            <a:r>
              <a:rPr lang="en-US" altLang="zh-CN" sz="1800" spc="-94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∑</a:t>
            </a:r>
            <a:r>
              <a:rPr lang="en-US" altLang="zh-CN" sz="1800" spc="-246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800" spc="8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∑</a:t>
            </a:r>
            <a:endParaRPr lang="en-US" altLang="zh-CN" sz="180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101" name="Text Box101"/>
          <p:cNvSpPr txBox="1"/>
          <p:nvPr/>
        </p:nvSpPr>
        <p:spPr>
          <a:xfrm>
            <a:off x="3743720" y="5301941"/>
            <a:ext cx="347710" cy="1148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904"/>
              </a:lnSpc>
            </a:pP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12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altLang="zh-CN" sz="700" spc="2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en-US" altLang="zh-CN" sz="700" i="1" spc="-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12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2" name="Text Box102"/>
          <p:cNvSpPr txBox="1"/>
          <p:nvPr/>
        </p:nvSpPr>
        <p:spPr>
          <a:xfrm>
            <a:off x="4077543" y="5086721"/>
            <a:ext cx="158000" cy="2030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99"/>
              </a:lnSpc>
            </a:pPr>
            <a:r>
              <a:rPr lang="en-US" altLang="zh-CN" sz="1200" spc="-8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1250" i="1" spc="-78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θ</a:t>
            </a:r>
            <a:endParaRPr lang="en-US" altLang="zh-CN" sz="125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103" name="Text Box103"/>
          <p:cNvSpPr txBox="1"/>
          <p:nvPr/>
        </p:nvSpPr>
        <p:spPr>
          <a:xfrm>
            <a:off x="4215279" y="5109742"/>
            <a:ext cx="261972" cy="881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3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" name="Text Box104"/>
          <p:cNvSpPr txBox="1"/>
          <p:nvPr/>
        </p:nvSpPr>
        <p:spPr>
          <a:xfrm>
            <a:off x="4207738" y="5216105"/>
            <a:ext cx="77225" cy="881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5" name="Text Box105"/>
          <p:cNvSpPr txBox="1"/>
          <p:nvPr/>
        </p:nvSpPr>
        <p:spPr>
          <a:xfrm>
            <a:off x="1143000" y="5433060"/>
            <a:ext cx="5354632" cy="35844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411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looks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very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complicated,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but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we’ve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only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combined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cost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function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theta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and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cost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function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x.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Because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algorithm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can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learn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them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itself,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bias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units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  <p:sp>
        <p:nvSpPr>
          <p:cNvPr id="106" name="Text Box106"/>
          <p:cNvSpPr txBox="1"/>
          <p:nvPr/>
        </p:nvSpPr>
        <p:spPr>
          <a:xfrm>
            <a:off x="1143000" y="5802050"/>
            <a:ext cx="3954407" cy="72402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48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where</a:t>
            </a:r>
            <a:r>
              <a:rPr lang="en-US" altLang="zh-CN" sz="1200" spc="23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en-US" altLang="zh-CN" sz="1200" i="1" spc="-28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lang="en-US" altLang="zh-CN" sz="700" spc="19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16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r>
              <a:rPr lang="en-US" altLang="zh-CN" sz="1200" spc="-141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altLang="zh-CN" sz="1200" spc="-1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have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been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removed,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therefore</a:t>
            </a:r>
            <a:r>
              <a:rPr lang="en-US" altLang="zh-CN" sz="1200" spc="222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en-US" altLang="zh-CN" sz="1200" i="1" spc="-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125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∈</a:t>
            </a:r>
            <a:r>
              <a:rPr lang="en-US" altLang="zh-CN" sz="1200" spc="-165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-56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ℜ</a:t>
            </a:r>
            <a:r>
              <a:rPr lang="en-US" altLang="zh-CN" sz="1200" spc="298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and</a:t>
            </a:r>
            <a:r>
              <a:rPr lang="en-US" altLang="zh-CN" sz="1200" spc="75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50" i="1" spc="-78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θ</a:t>
            </a:r>
            <a:r>
              <a:rPr lang="en-US" altLang="zh-CN" sz="1250" i="1" spc="19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-125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∈</a:t>
            </a:r>
            <a:r>
              <a:rPr lang="en-US" altLang="zh-CN" sz="1200" spc="-165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-56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ℜ</a:t>
            </a:r>
            <a:r>
              <a:rPr lang="en-US" altLang="zh-CN" sz="1200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300" b="1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4.2</a:t>
            </a:r>
            <a:r>
              <a:rPr lang="en-US" altLang="zh-CN" sz="13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300" b="1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Algorithm</a:t>
            </a:r>
            <a:r>
              <a:rPr lang="en-US" altLang="zh-CN" sz="1300" b="1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3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Implementation</a:t>
            </a:r>
            <a:endParaRPr lang="en-US" altLang="zh-CN" sz="13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1406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There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are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three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steps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algorithm: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  <p:sp>
        <p:nvSpPr>
          <p:cNvPr id="107" name="Text Box107"/>
          <p:cNvSpPr txBox="1"/>
          <p:nvPr/>
        </p:nvSpPr>
        <p:spPr>
          <a:xfrm>
            <a:off x="5065950" y="5825160"/>
            <a:ext cx="82204" cy="885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7"/>
              </a:lnSpc>
            </a:pP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8" name="Text Box108"/>
          <p:cNvSpPr txBox="1"/>
          <p:nvPr/>
        </p:nvSpPr>
        <p:spPr>
          <a:xfrm>
            <a:off x="1371600" y="6548628"/>
            <a:ext cx="1397359" cy="1934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24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1.</a:t>
            </a:r>
            <a:r>
              <a:rPr lang="en-US" altLang="zh-CN" sz="1200" spc="625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Initialize</a:t>
            </a:r>
            <a:r>
              <a:rPr lang="en-US" altLang="zh-CN" sz="1200" spc="229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en-US" altLang="zh-CN" sz="1200" i="1" spc="59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1200" spc="-10" dirty="0">
                <a:solidFill>
                  <a:srgbClr val="000000"/>
                </a:solidFill>
                <a:latin typeface="Rockwell Extra"/>
                <a:ea typeface="Rockwell Extra"/>
                <a:cs typeface="Rockwell Extra"/>
              </a:rPr>
              <a:t>…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1200" spc="-1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9" name="Text Box109"/>
          <p:cNvSpPr txBox="1"/>
          <p:nvPr/>
        </p:nvSpPr>
        <p:spPr>
          <a:xfrm>
            <a:off x="2738198" y="6559646"/>
            <a:ext cx="117817" cy="883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5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0" name="Text Box110"/>
          <p:cNvSpPr txBox="1"/>
          <p:nvPr/>
        </p:nvSpPr>
        <p:spPr>
          <a:xfrm>
            <a:off x="2818708" y="6599726"/>
            <a:ext cx="84202" cy="6404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504"/>
              </a:lnSpc>
            </a:pPr>
            <a:r>
              <a:rPr lang="en-US" altLang="zh-CN" sz="5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</a:t>
            </a:r>
            <a:endParaRPr lang="en-US" altLang="zh-CN" sz="5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1" name="Text Box111"/>
          <p:cNvSpPr txBox="1"/>
          <p:nvPr/>
        </p:nvSpPr>
        <p:spPr>
          <a:xfrm>
            <a:off x="2919048" y="6536592"/>
            <a:ext cx="593764" cy="2055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18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1200" spc="-2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50" i="1" spc="-79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θ</a:t>
            </a:r>
            <a:r>
              <a:rPr lang="en-US" altLang="zh-CN" sz="1250" i="1" spc="686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-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1200" spc="-10" dirty="0">
                <a:solidFill>
                  <a:srgbClr val="000000"/>
                </a:solidFill>
                <a:latin typeface="Rockwell Extra"/>
                <a:ea typeface="Rockwell Extra"/>
                <a:cs typeface="Rockwell Extra"/>
              </a:rPr>
              <a:t>…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1200" spc="-2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50" i="1" spc="-79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θ</a:t>
            </a:r>
            <a:endParaRPr lang="en-US" altLang="zh-CN" sz="125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112" name="Text Box112"/>
          <p:cNvSpPr txBox="1"/>
          <p:nvPr/>
        </p:nvSpPr>
        <p:spPr>
          <a:xfrm>
            <a:off x="3492533" y="6559646"/>
            <a:ext cx="148157" cy="1041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820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-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en-US" altLang="zh-CN" sz="5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</a:t>
            </a:r>
            <a:endParaRPr lang="en-US" altLang="zh-CN" sz="5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3" name="Text Box113"/>
          <p:cNvSpPr txBox="1"/>
          <p:nvPr/>
        </p:nvSpPr>
        <p:spPr>
          <a:xfrm>
            <a:off x="3619446" y="6559646"/>
            <a:ext cx="67419" cy="883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5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4" name="Text Box114"/>
          <p:cNvSpPr txBox="1"/>
          <p:nvPr/>
        </p:nvSpPr>
        <p:spPr>
          <a:xfrm>
            <a:off x="3679429" y="6548628"/>
            <a:ext cx="1583238" cy="178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406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small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random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values.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  <p:sp>
        <p:nvSpPr>
          <p:cNvPr id="115" name="Text Box115"/>
          <p:cNvSpPr txBox="1"/>
          <p:nvPr/>
        </p:nvSpPr>
        <p:spPr>
          <a:xfrm>
            <a:off x="1371600" y="6765036"/>
            <a:ext cx="1544168" cy="1929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20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2.</a:t>
            </a:r>
            <a:r>
              <a:rPr lang="en-US" altLang="zh-CN" sz="1200" spc="625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Minimize</a:t>
            </a:r>
            <a:r>
              <a:rPr lang="en-US" altLang="zh-CN" sz="1200" spc="-41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1200" i="1" spc="-1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1200" spc="-2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en-US" altLang="zh-CN" sz="1200" i="1" spc="6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1200" spc="-10" dirty="0">
                <a:solidFill>
                  <a:srgbClr val="000000"/>
                </a:solidFill>
                <a:latin typeface="Rockwell Extra"/>
                <a:ea typeface="Rockwell Extra"/>
                <a:cs typeface="Rockwell Extra"/>
              </a:rPr>
              <a:t>…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1200" spc="-1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6" name="Text Box116"/>
          <p:cNvSpPr txBox="1"/>
          <p:nvPr/>
        </p:nvSpPr>
        <p:spPr>
          <a:xfrm>
            <a:off x="3065986" y="6752962"/>
            <a:ext cx="594148" cy="2050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15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1200" spc="-2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50" i="1" spc="-79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θ</a:t>
            </a:r>
            <a:r>
              <a:rPr lang="en-US" altLang="zh-CN" sz="1250" i="1" spc="687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-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1200" spc="-10" dirty="0">
                <a:solidFill>
                  <a:srgbClr val="000000"/>
                </a:solidFill>
                <a:latin typeface="Rockwell Extra"/>
                <a:ea typeface="Rockwell Extra"/>
                <a:cs typeface="Rockwell Extra"/>
              </a:rPr>
              <a:t>…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1200" spc="-2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50" i="1" spc="-78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θ</a:t>
            </a:r>
            <a:endParaRPr lang="en-US" altLang="zh-CN" sz="125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117" name="Text Box117"/>
          <p:cNvSpPr txBox="1"/>
          <p:nvPr/>
        </p:nvSpPr>
        <p:spPr>
          <a:xfrm>
            <a:off x="3639868" y="6775982"/>
            <a:ext cx="194439" cy="1038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818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-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en-US" altLang="zh-CN" sz="5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</a:t>
            </a:r>
            <a:r>
              <a:rPr lang="en-US" altLang="zh-CN" sz="500" i="1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8" name="Text Box118"/>
          <p:cNvSpPr txBox="1"/>
          <p:nvPr/>
        </p:nvSpPr>
        <p:spPr>
          <a:xfrm>
            <a:off x="3811318" y="6765036"/>
            <a:ext cx="1613945" cy="18338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444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1200" spc="-1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gradient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descent.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  <p:sp>
        <p:nvSpPr>
          <p:cNvPr id="119" name="Text Box119"/>
          <p:cNvSpPr txBox="1"/>
          <p:nvPr/>
        </p:nvSpPr>
        <p:spPr>
          <a:xfrm>
            <a:off x="1600200" y="6962577"/>
            <a:ext cx="2490238" cy="49046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8589" indent="-28589" algn="l" rtl="0">
              <a:lnSpc>
                <a:spcPts val="1931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E.g.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every</a:t>
            </a:r>
            <a:r>
              <a:rPr lang="en-US" altLang="zh-CN" sz="1200" spc="344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1200" i="1" spc="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16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r>
              <a:rPr lang="en-US" altLang="zh-CN" sz="1200" spc="-140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-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1,</a:t>
            </a:r>
            <a:r>
              <a:rPr lang="en-US" altLang="zh-CN" sz="1200" spc="-10" dirty="0">
                <a:solidFill>
                  <a:srgbClr val="000000"/>
                </a:solidFill>
                <a:latin typeface="Rockwell Extra"/>
                <a:ea typeface="Rockwell Extra"/>
                <a:cs typeface="Rockwell Extra"/>
              </a:rPr>
              <a:t>…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1200" spc="-1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i="1" spc="-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</a:t>
            </a:r>
            <a:r>
              <a:rPr lang="en-US" altLang="zh-CN" sz="700" i="1" spc="-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1200" spc="-2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1200" i="1" spc="-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16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r>
              <a:rPr lang="en-US" altLang="zh-CN" sz="1200" spc="-140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-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1,</a:t>
            </a:r>
            <a:r>
              <a:rPr lang="en-US" altLang="zh-CN" sz="1200" spc="-151" dirty="0">
                <a:solidFill>
                  <a:srgbClr val="000000"/>
                </a:solidFill>
                <a:latin typeface="Rockwell Extra"/>
                <a:ea typeface="Rockwell Extra"/>
                <a:cs typeface="Rockwell Extra"/>
              </a:rPr>
              <a:t>…</a:t>
            </a:r>
            <a:r>
              <a:rPr lang="en-US" altLang="zh-CN" sz="1200" spc="-191" dirty="0">
                <a:solidFill>
                  <a:srgbClr val="000000"/>
                </a:solidFill>
                <a:latin typeface="Rockwell Extra"/>
                <a:ea typeface="Rockwell Extra"/>
                <a:cs typeface="Rockwell Extra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</a:t>
            </a:r>
            <a:r>
              <a:rPr lang="en-US" altLang="zh-CN" sz="700" i="1" spc="1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lang="en-US" altLang="zh-CN" sz="1200" spc="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en-US" altLang="zh-CN" sz="1200" i="1" spc="-27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en-US" altLang="zh-CN" sz="700" i="1" spc="6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lang="en-US" altLang="zh-CN" sz="1200" spc="-161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r>
              <a:rPr lang="en-US" altLang="zh-CN" sz="1200" spc="9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en-US" altLang="zh-CN" sz="1200" i="1" spc="-27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en-US" altLang="zh-CN" sz="700" i="1" spc="5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172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−</a:t>
            </a:r>
            <a:r>
              <a:rPr lang="en-US" altLang="zh-CN" sz="1200" spc="-164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50" i="1" spc="-7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α</a:t>
            </a:r>
            <a:r>
              <a:rPr lang="en-US" altLang="zh-CN" sz="1250" i="1" spc="-165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{</a:t>
            </a:r>
            <a:r>
              <a:rPr lang="en-US" altLang="zh-CN" sz="1200" spc="4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9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∑</a:t>
            </a:r>
            <a:r>
              <a:rPr lang="en-US" altLang="zh-CN" sz="1800" spc="362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-5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((</a:t>
            </a:r>
            <a:r>
              <a:rPr lang="en-US" altLang="zh-CN" sz="1250" i="1" spc="-77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θ</a:t>
            </a:r>
            <a:r>
              <a:rPr lang="en-US" altLang="zh-CN" sz="1250" i="1" spc="821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1200" spc="3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en-US" altLang="zh-CN" sz="1200" i="1" spc="8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161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−</a:t>
            </a:r>
            <a:r>
              <a:rPr lang="en-US" altLang="zh-CN" sz="1200" spc="-50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lang="en-US" altLang="zh-CN" sz="1200" i="1" spc="115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10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1250" i="1" spc="-78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θ</a:t>
            </a:r>
            <a:r>
              <a:rPr lang="en-US" altLang="zh-CN" sz="1250" i="1" spc="-248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0" name="Text Box120"/>
          <p:cNvSpPr txBox="1"/>
          <p:nvPr/>
        </p:nvSpPr>
        <p:spPr>
          <a:xfrm>
            <a:off x="2508301" y="7413728"/>
            <a:ext cx="379978" cy="11487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905"/>
              </a:lnSpc>
            </a:pP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1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en-US" altLang="zh-CN" sz="700" i="1" spc="-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700" spc="-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-127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1" name="Text Box121"/>
          <p:cNvSpPr txBox="1"/>
          <p:nvPr/>
        </p:nvSpPr>
        <p:spPr>
          <a:xfrm>
            <a:off x="4170440" y="7198364"/>
            <a:ext cx="316644" cy="2031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0"/>
              </a:lnSpc>
            </a:pPr>
            <a:r>
              <a:rPr lang="en-US" altLang="zh-CN" sz="1200" spc="-162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+</a:t>
            </a:r>
            <a:r>
              <a:rPr lang="en-US" altLang="zh-CN" sz="1200" spc="-100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50" i="1" spc="10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λ</a:t>
            </a:r>
            <a:r>
              <a:rPr lang="en-US" altLang="zh-CN" sz="1250" i="1" spc="-174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2" name="Text Box122"/>
          <p:cNvSpPr txBox="1"/>
          <p:nvPr/>
        </p:nvSpPr>
        <p:spPr>
          <a:xfrm>
            <a:off x="4456331" y="7221398"/>
            <a:ext cx="135353" cy="881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3" name="Text Box123"/>
          <p:cNvSpPr txBox="1"/>
          <p:nvPr/>
        </p:nvSpPr>
        <p:spPr>
          <a:xfrm>
            <a:off x="4452361" y="7327833"/>
            <a:ext cx="77238" cy="881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4" name="Text Box124"/>
          <p:cNvSpPr txBox="1"/>
          <p:nvPr/>
        </p:nvSpPr>
        <p:spPr>
          <a:xfrm>
            <a:off x="4562349" y="7241454"/>
            <a:ext cx="111288" cy="1525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01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5" name="Text Box125"/>
          <p:cNvSpPr txBox="1"/>
          <p:nvPr/>
        </p:nvSpPr>
        <p:spPr>
          <a:xfrm>
            <a:off x="1609730" y="7581210"/>
            <a:ext cx="117539" cy="2031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0"/>
              </a:lnSpc>
            </a:pPr>
            <a:r>
              <a:rPr lang="en-US" altLang="zh-CN" sz="1250" i="1" spc="-78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θ</a:t>
            </a:r>
            <a:endParaRPr lang="en-US" altLang="zh-CN" sz="125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126" name="Text Box126"/>
          <p:cNvSpPr txBox="1"/>
          <p:nvPr/>
        </p:nvSpPr>
        <p:spPr>
          <a:xfrm>
            <a:off x="1707012" y="7604245"/>
            <a:ext cx="151236" cy="881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7" name="Text Box127"/>
          <p:cNvSpPr txBox="1"/>
          <p:nvPr/>
        </p:nvSpPr>
        <p:spPr>
          <a:xfrm>
            <a:off x="1699468" y="7710680"/>
            <a:ext cx="77238" cy="881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8" name="Text Box128"/>
          <p:cNvSpPr txBox="1"/>
          <p:nvPr/>
        </p:nvSpPr>
        <p:spPr>
          <a:xfrm>
            <a:off x="1857899" y="7581210"/>
            <a:ext cx="256117" cy="2031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0"/>
              </a:lnSpc>
            </a:pPr>
            <a:r>
              <a:rPr lang="en-US" altLang="zh-CN" sz="1200" spc="-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lang="en-US" altLang="zh-CN" sz="1200" spc="-161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r>
              <a:rPr lang="en-US" altLang="zh-CN" sz="1200" spc="-141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50" i="1" spc="-78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θ</a:t>
            </a:r>
            <a:endParaRPr lang="en-US" altLang="zh-CN" sz="125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129" name="Text Box129"/>
          <p:cNvSpPr txBox="1"/>
          <p:nvPr/>
        </p:nvSpPr>
        <p:spPr>
          <a:xfrm>
            <a:off x="2093759" y="7604245"/>
            <a:ext cx="151236" cy="881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0" name="Text Box130"/>
          <p:cNvSpPr txBox="1"/>
          <p:nvPr/>
        </p:nvSpPr>
        <p:spPr>
          <a:xfrm>
            <a:off x="2086215" y="7710680"/>
            <a:ext cx="77239" cy="881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1" name="Text Box131"/>
          <p:cNvSpPr txBox="1"/>
          <p:nvPr/>
        </p:nvSpPr>
        <p:spPr>
          <a:xfrm>
            <a:off x="2243455" y="7537819"/>
            <a:ext cx="573625" cy="2980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47"/>
              </a:lnSpc>
            </a:pPr>
            <a:r>
              <a:rPr lang="en-US" altLang="zh-CN" sz="1200" spc="-7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−α</a:t>
            </a:r>
            <a:r>
              <a:rPr lang="en-US" altLang="zh-CN" sz="1200" spc="-165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{</a:t>
            </a:r>
            <a:r>
              <a:rPr lang="en-US" altLang="zh-CN" sz="1200" spc="3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9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∑</a:t>
            </a:r>
            <a:endParaRPr lang="en-US" altLang="zh-CN" sz="180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132" name="Text Box132"/>
          <p:cNvSpPr txBox="1"/>
          <p:nvPr/>
        </p:nvSpPr>
        <p:spPr>
          <a:xfrm>
            <a:off x="2532126" y="7796574"/>
            <a:ext cx="378389" cy="1148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905"/>
              </a:lnSpc>
            </a:pP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en-US" altLang="zh-CN" sz="700" i="1" spc="-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700" spc="-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-127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3" name="Text Box133"/>
          <p:cNvSpPr txBox="1"/>
          <p:nvPr/>
        </p:nvSpPr>
        <p:spPr>
          <a:xfrm>
            <a:off x="3066186" y="7604245"/>
            <a:ext cx="1108971" cy="881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3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en-US" altLang="zh-CN" sz="700" i="1" spc="7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16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700" spc="-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9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4" name="Text Box134"/>
          <p:cNvSpPr txBox="1"/>
          <p:nvPr/>
        </p:nvSpPr>
        <p:spPr>
          <a:xfrm>
            <a:off x="4035833" y="7710680"/>
            <a:ext cx="77238" cy="881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5" name="Text Box135"/>
          <p:cNvSpPr txBox="1"/>
          <p:nvPr/>
        </p:nvSpPr>
        <p:spPr>
          <a:xfrm>
            <a:off x="4173617" y="7581210"/>
            <a:ext cx="312899" cy="2031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0"/>
              </a:lnSpc>
            </a:pPr>
            <a:r>
              <a:rPr lang="en-US" altLang="zh-CN" sz="1200" spc="-162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+</a:t>
            </a:r>
            <a:r>
              <a:rPr lang="en-US" altLang="zh-CN" sz="1200" spc="-100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50" i="1" spc="-1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λθ</a:t>
            </a:r>
            <a:endParaRPr lang="en-US" altLang="zh-CN" sz="125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136" name="Text Box136"/>
          <p:cNvSpPr txBox="1"/>
          <p:nvPr/>
        </p:nvSpPr>
        <p:spPr>
          <a:xfrm>
            <a:off x="4466258" y="7604245"/>
            <a:ext cx="151236" cy="881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7" name="Text Box137"/>
          <p:cNvSpPr txBox="1"/>
          <p:nvPr/>
        </p:nvSpPr>
        <p:spPr>
          <a:xfrm>
            <a:off x="4458714" y="7710680"/>
            <a:ext cx="77238" cy="881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8" name="Text Box138"/>
          <p:cNvSpPr txBox="1"/>
          <p:nvPr/>
        </p:nvSpPr>
        <p:spPr>
          <a:xfrm>
            <a:off x="4588159" y="7624301"/>
            <a:ext cx="111288" cy="1525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01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9" name="Text Box139"/>
          <p:cNvSpPr txBox="1"/>
          <p:nvPr/>
        </p:nvSpPr>
        <p:spPr>
          <a:xfrm>
            <a:off x="1371600" y="7919337"/>
            <a:ext cx="5209440" cy="40624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28600" indent="-228600" algn="l" rtl="0">
              <a:lnSpc>
                <a:spcPts val="1599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3.</a:t>
            </a:r>
            <a:r>
              <a:rPr lang="en-US" altLang="zh-CN" sz="1200" spc="625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with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parameters</a:t>
            </a:r>
            <a:r>
              <a:rPr lang="en-US" altLang="zh-CN" sz="1200" spc="85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i="1" spc="-7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θ</a:t>
            </a:r>
            <a:r>
              <a:rPr lang="en-US" altLang="zh-CN" sz="1200" i="1" spc="-45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and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with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(learned)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feature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x,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predict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star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rating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of</a:t>
            </a:r>
            <a:r>
              <a:rPr lang="en-US" altLang="zh-CN" sz="1200" spc="82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50" i="1" spc="-76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θ</a:t>
            </a:r>
            <a:r>
              <a:rPr lang="en-US" altLang="zh-CN" sz="1250" i="1" spc="38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en-US" altLang="zh-CN" sz="1200" i="1" spc="-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.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  <p:sp>
        <p:nvSpPr>
          <p:cNvPr id="140" name="Text Box140"/>
          <p:cNvSpPr txBox="1"/>
          <p:nvPr/>
        </p:nvSpPr>
        <p:spPr>
          <a:xfrm>
            <a:off x="1143000" y="8441718"/>
            <a:ext cx="1696760" cy="2009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82"/>
              </a:lnSpc>
            </a:pPr>
            <a:r>
              <a:rPr lang="en-US" altLang="zh-CN" sz="1300" b="1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4.3</a:t>
            </a:r>
            <a:r>
              <a:rPr lang="en-US" altLang="zh-CN" sz="13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3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Mean</a:t>
            </a:r>
            <a:r>
              <a:rPr lang="en-US" altLang="zh-CN" sz="13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3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Normalization</a:t>
            </a:r>
            <a:endParaRPr lang="en-US" altLang="zh-CN" sz="1300">
              <a:latin typeface="Calibri"/>
              <a:ea typeface="Calibri"/>
              <a:cs typeface="Calibri"/>
            </a:endParaRPr>
          </a:p>
        </p:txBody>
      </p:sp>
      <p:sp>
        <p:nvSpPr>
          <p:cNvPr id="141" name="Text Box141"/>
          <p:cNvSpPr txBox="1"/>
          <p:nvPr/>
        </p:nvSpPr>
        <p:spPr>
          <a:xfrm>
            <a:off x="1143000" y="8645652"/>
            <a:ext cx="5555812" cy="35539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99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ranking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system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from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previous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lectures,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users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(who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have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watched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no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movies),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will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be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assigned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incorrectly.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Specifically,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ath142"/>
          <p:cNvSpPr/>
          <p:nvPr/>
        </p:nvSpPr>
        <p:spPr>
          <a:xfrm>
            <a:off x="4572108" y="2442575"/>
            <a:ext cx="736254" cy="7533"/>
          </a:xfrm>
          <a:custGeom>
            <a:avLst/>
            <a:gdLst/>
            <a:ahLst/>
            <a:cxnLst/>
            <a:rect l="l" t="t" r="r" b="b"/>
            <a:pathLst>
              <a:path w="736254" h="7533">
                <a:moveTo>
                  <a:pt x="0" y="0"/>
                </a:moveTo>
                <a:lnTo>
                  <a:pt x="736254" y="0"/>
                </a:lnTo>
                <a:lnTo>
                  <a:pt x="736254" y="7533"/>
                </a:lnTo>
                <a:lnTo>
                  <a:pt x="0" y="75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43" name="Group143"/>
          <p:cNvGrpSpPr/>
          <p:nvPr/>
        </p:nvGrpSpPr>
        <p:grpSpPr>
          <a:xfrm>
            <a:off x="1144039" y="4273262"/>
            <a:ext cx="1109785" cy="471379"/>
            <a:chOff x="1144039" y="4273262"/>
            <a:chExt cx="1109785" cy="471379"/>
          </a:xfrm>
        </p:grpSpPr>
        <p:pic>
          <p:nvPicPr>
            <p:cNvPr id="144" name="Image1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704" y="4572267"/>
              <a:ext cx="945819" cy="7563"/>
            </a:xfrm>
            <a:prstGeom prst="rect">
              <a:avLst/>
            </a:prstGeom>
            <a:noFill/>
          </p:spPr>
        </p:pic>
        <p:sp>
          <p:nvSpPr>
            <p:cNvPr id="145" name="Path145"/>
            <p:cNvSpPr/>
            <p:nvPr/>
          </p:nvSpPr>
          <p:spPr>
            <a:xfrm>
              <a:off x="1144039" y="4542309"/>
              <a:ext cx="69822" cy="79820"/>
            </a:xfrm>
            <a:custGeom>
              <a:avLst/>
              <a:gdLst/>
              <a:ahLst/>
              <a:cxnLst/>
              <a:rect l="l" t="t" r="r" b="b"/>
              <a:pathLst>
                <a:path w="69822" h="79820">
                  <a:moveTo>
                    <a:pt x="45438" y="24384"/>
                  </a:moveTo>
                  <a:lnTo>
                    <a:pt x="24384" y="55436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1527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6" name="Path146"/>
            <p:cNvSpPr/>
            <p:nvPr/>
          </p:nvSpPr>
          <p:spPr>
            <a:xfrm>
              <a:off x="1165093" y="4542309"/>
              <a:ext cx="81341" cy="188102"/>
            </a:xfrm>
            <a:custGeom>
              <a:avLst/>
              <a:gdLst/>
              <a:ahLst/>
              <a:cxnLst/>
              <a:rect l="l" t="t" r="r" b="b"/>
              <a:pathLst>
                <a:path w="81341" h="188102">
                  <a:moveTo>
                    <a:pt x="56957" y="163718"/>
                  </a:moveTo>
                  <a:lnTo>
                    <a:pt x="24384" y="24384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1527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7" name="Path147"/>
            <p:cNvSpPr/>
            <p:nvPr/>
          </p:nvSpPr>
          <p:spPr>
            <a:xfrm>
              <a:off x="1197666" y="4274789"/>
              <a:ext cx="86505" cy="455622"/>
            </a:xfrm>
            <a:custGeom>
              <a:avLst/>
              <a:gdLst/>
              <a:ahLst/>
              <a:cxnLst/>
              <a:rect l="l" t="t" r="r" b="b"/>
              <a:pathLst>
                <a:path w="86505" h="455622">
                  <a:moveTo>
                    <a:pt x="62121" y="24384"/>
                  </a:moveTo>
                  <a:lnTo>
                    <a:pt x="24384" y="431238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1527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8" name="Path148"/>
            <p:cNvSpPr/>
            <p:nvPr/>
          </p:nvSpPr>
          <p:spPr>
            <a:xfrm>
              <a:off x="1235404" y="4273262"/>
              <a:ext cx="1018420" cy="51822"/>
            </a:xfrm>
            <a:custGeom>
              <a:avLst/>
              <a:gdLst/>
              <a:ahLst/>
              <a:cxnLst/>
              <a:rect l="l" t="t" r="r" b="b"/>
              <a:pathLst>
                <a:path w="1018420" h="51822">
                  <a:moveTo>
                    <a:pt x="994036" y="25911"/>
                  </a:moveTo>
                  <a:lnTo>
                    <a:pt x="24384" y="25911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1527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9" name="Path149"/>
            <p:cNvSpPr/>
            <p:nvPr/>
          </p:nvSpPr>
          <p:spPr>
            <a:xfrm>
              <a:off x="1168423" y="4299173"/>
              <a:ext cx="1061018" cy="445468"/>
            </a:xfrm>
            <a:custGeom>
              <a:avLst/>
              <a:gdLst/>
              <a:ahLst/>
              <a:cxnLst/>
              <a:rect l="l" t="t" r="r" b="b"/>
              <a:pathLst>
                <a:path w="1061018" h="445468">
                  <a:moveTo>
                    <a:pt x="0" y="298572"/>
                  </a:moveTo>
                  <a:lnTo>
                    <a:pt x="21054" y="267521"/>
                  </a:lnTo>
                  <a:lnTo>
                    <a:pt x="53627" y="406854"/>
                  </a:lnTo>
                  <a:lnTo>
                    <a:pt x="91364" y="0"/>
                  </a:lnTo>
                  <a:lnTo>
                    <a:pt x="1061017" y="0"/>
                  </a:lnTo>
                  <a:lnTo>
                    <a:pt x="1061017" y="7564"/>
                  </a:lnTo>
                  <a:lnTo>
                    <a:pt x="98117" y="7564"/>
                  </a:lnTo>
                  <a:lnTo>
                    <a:pt x="57599" y="445469"/>
                  </a:lnTo>
                  <a:lnTo>
                    <a:pt x="50052" y="445469"/>
                  </a:lnTo>
                  <a:lnTo>
                    <a:pt x="12314" y="287824"/>
                  </a:lnTo>
                  <a:lnTo>
                    <a:pt x="3972" y="30136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50" name="Text Box150"/>
          <p:cNvSpPr txBox="1"/>
          <p:nvPr/>
        </p:nvSpPr>
        <p:spPr>
          <a:xfrm>
            <a:off x="4579248" y="2144497"/>
            <a:ext cx="767905" cy="2975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43"/>
              </a:lnSpc>
            </a:pPr>
            <a:r>
              <a:rPr lang="en-US" altLang="zh-CN" sz="1800" spc="-2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∑</a:t>
            </a:r>
            <a:r>
              <a:rPr lang="en-US" altLang="zh-CN" sz="1800" spc="-246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1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en-US" altLang="zh-CN" sz="700" i="1" spc="-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700" spc="-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-12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altLang="zh-CN" sz="700" spc="-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i="1" spc="-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700" spc="-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1" name="Text Box151"/>
          <p:cNvSpPr txBox="1"/>
          <p:nvPr/>
        </p:nvSpPr>
        <p:spPr>
          <a:xfrm>
            <a:off x="4655015" y="2402622"/>
            <a:ext cx="226416" cy="2975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43"/>
              </a:lnSpc>
            </a:pPr>
            <a:r>
              <a:rPr lang="en-US" altLang="zh-CN" sz="1800" spc="7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∑</a:t>
            </a:r>
            <a:endParaRPr lang="en-US" altLang="zh-CN" sz="180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152" name="Text Box152"/>
          <p:cNvSpPr txBox="1"/>
          <p:nvPr/>
        </p:nvSpPr>
        <p:spPr>
          <a:xfrm>
            <a:off x="3425354" y="2498665"/>
            <a:ext cx="109693" cy="638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503"/>
              </a:lnSpc>
            </a:pPr>
            <a:r>
              <a:rPr lang="en-US" altLang="zh-CN" sz="5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</a:t>
            </a:r>
            <a:endParaRPr lang="en-US" altLang="zh-CN" sz="5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3" name="Text Box153"/>
          <p:cNvSpPr txBox="1"/>
          <p:nvPr/>
        </p:nvSpPr>
        <p:spPr>
          <a:xfrm>
            <a:off x="1299581" y="3167150"/>
            <a:ext cx="497141" cy="881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3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en-US" altLang="zh-CN" sz="700" i="1" spc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4" name="Text Box154"/>
          <p:cNvSpPr txBox="1"/>
          <p:nvPr/>
        </p:nvSpPr>
        <p:spPr>
          <a:xfrm>
            <a:off x="2107091" y="4316601"/>
            <a:ext cx="107594" cy="11515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907"/>
              </a:lnSpc>
            </a:pPr>
            <a:r>
              <a:rPr lang="en-US" altLang="zh-CN" sz="700" spc="-51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∗</a:t>
            </a:r>
            <a:endParaRPr lang="en-US" altLang="zh-CN" sz="70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155" name="Text Box155"/>
          <p:cNvSpPr txBox="1"/>
          <p:nvPr/>
        </p:nvSpPr>
        <p:spPr>
          <a:xfrm>
            <a:off x="1390254" y="4980587"/>
            <a:ext cx="107482" cy="877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1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*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6" name="Text Box156"/>
          <p:cNvSpPr txBox="1"/>
          <p:nvPr/>
        </p:nvSpPr>
        <p:spPr>
          <a:xfrm>
            <a:off x="1143000" y="902840"/>
            <a:ext cx="5519988" cy="10847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R="15491" algn="just" rtl="0">
              <a:lnSpc>
                <a:spcPts val="1447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they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will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be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assigned</a:t>
            </a:r>
            <a:r>
              <a:rPr lang="en-US" altLang="zh-CN" sz="1200" spc="83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i="1" spc="-7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θ</a:t>
            </a:r>
            <a:r>
              <a:rPr lang="en-US" altLang="zh-CN" sz="1200" i="1" spc="-4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with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all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components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equal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zero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due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minimization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of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regularization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term.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That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is,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assume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that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will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rank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all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0,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which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does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not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seem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intuitively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correct.</a:t>
            </a:r>
            <a:endParaRPr lang="en-US" altLang="zh-CN" sz="1200">
              <a:latin typeface="Cambria"/>
              <a:ea typeface="Cambria"/>
              <a:cs typeface="Cambria"/>
            </a:endParaRPr>
          </a:p>
          <a:p>
            <a:pPr algn="just" rtl="0">
              <a:lnSpc>
                <a:spcPts val="1400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rectify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problem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by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normalizing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data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relative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mean.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First,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matrix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Y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store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data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from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previous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ratings,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where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ith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row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of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Y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ratings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ith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and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jth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column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corresponds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ratings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jth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user.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  <p:sp>
        <p:nvSpPr>
          <p:cNvPr id="157" name="Text Box157"/>
          <p:cNvSpPr txBox="1"/>
          <p:nvPr/>
        </p:nvSpPr>
        <p:spPr>
          <a:xfrm>
            <a:off x="1143000" y="2329288"/>
            <a:ext cx="3427466" cy="21816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18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define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vector</a:t>
            </a:r>
            <a:r>
              <a:rPr lang="en-US" altLang="zh-CN" sz="1200" spc="197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50" i="1" spc="0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µ</a:t>
            </a:r>
            <a:r>
              <a:rPr lang="en-US" altLang="zh-CN" sz="1250" i="1" spc="-2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-161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r>
              <a:rPr lang="en-US" altLang="zh-CN" sz="1200" spc="-116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[</a:t>
            </a:r>
            <a:r>
              <a:rPr lang="en-US" altLang="zh-CN" sz="1200" spc="-2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50" i="1" spc="-36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µ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altLang="zh-CN" sz="700" spc="-1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1200" spc="-1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50" i="1" spc="0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µ</a:t>
            </a:r>
            <a:r>
              <a:rPr lang="en-US" altLang="zh-CN" sz="1250" i="1" spc="-305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lang="en-US" altLang="zh-CN" sz="700" spc="-8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1200" spc="-8" dirty="0">
                <a:solidFill>
                  <a:srgbClr val="000000"/>
                </a:solidFill>
                <a:latin typeface="Rockwell Extra"/>
                <a:ea typeface="Rockwell Extra"/>
                <a:cs typeface="Rockwell Extra"/>
              </a:rPr>
              <a:t>…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1200" spc="-1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50" i="1" spc="0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µ</a:t>
            </a:r>
            <a:r>
              <a:rPr lang="en-US" altLang="zh-CN" sz="1250" i="1" spc="-305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en-US" altLang="zh-CN" sz="700" i="1" spc="4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]</a:t>
            </a:r>
            <a:r>
              <a:rPr lang="en-US" altLang="zh-CN" sz="1200" spc="-1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such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that</a:t>
            </a:r>
            <a:r>
              <a:rPr lang="en-US" altLang="zh-CN" sz="1200" spc="188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50" i="1" spc="0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µ</a:t>
            </a:r>
            <a:r>
              <a:rPr lang="en-US" altLang="zh-CN" sz="700" i="1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2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162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=</a:t>
            </a:r>
            <a:endParaRPr lang="en-US" altLang="zh-CN" sz="120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158" name="Text Box158"/>
          <p:cNvSpPr txBox="1"/>
          <p:nvPr/>
        </p:nvSpPr>
        <p:spPr>
          <a:xfrm>
            <a:off x="4845426" y="2488965"/>
            <a:ext cx="422836" cy="2036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indent="46412" algn="l" rtl="0">
              <a:lnSpc>
                <a:spcPts val="802"/>
              </a:lnSpc>
            </a:pP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en-US" altLang="zh-CN" sz="1200" i="1" spc="-2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1200" i="1" spc="-2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1200" spc="-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1200" i="1" spc="-2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9" name="Text Box159"/>
          <p:cNvSpPr txBox="1"/>
          <p:nvPr/>
        </p:nvSpPr>
        <p:spPr>
          <a:xfrm>
            <a:off x="1143000" y="2736332"/>
            <a:ext cx="4097633" cy="20244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94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data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by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subtracting</a:t>
            </a:r>
            <a:r>
              <a:rPr lang="en-US" altLang="zh-CN" sz="1200" spc="202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µ</a:t>
            </a:r>
            <a:r>
              <a:rPr lang="en-US" altLang="zh-CN" sz="1200" i="1" spc="-124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from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actual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ratings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each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user.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  <p:sp>
        <p:nvSpPr>
          <p:cNvPr id="160" name="Text Box160"/>
          <p:cNvSpPr txBox="1"/>
          <p:nvPr/>
        </p:nvSpPr>
        <p:spPr>
          <a:xfrm>
            <a:off x="5342087" y="2570988"/>
            <a:ext cx="69341" cy="178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406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.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  <p:sp>
        <p:nvSpPr>
          <p:cNvPr id="161" name="Text Box161"/>
          <p:cNvSpPr txBox="1"/>
          <p:nvPr/>
        </p:nvSpPr>
        <p:spPr>
          <a:xfrm>
            <a:off x="5406901" y="2342388"/>
            <a:ext cx="1024273" cy="178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406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normalize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  <p:sp>
        <p:nvSpPr>
          <p:cNvPr id="162" name="Text Box162"/>
          <p:cNvSpPr txBox="1"/>
          <p:nvPr/>
        </p:nvSpPr>
        <p:spPr>
          <a:xfrm>
            <a:off x="1143000" y="2955035"/>
            <a:ext cx="5164836" cy="178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406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linear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regression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prediction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including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mean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normalization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term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is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  <p:sp>
        <p:nvSpPr>
          <p:cNvPr id="163" name="Text Box163"/>
          <p:cNvSpPr txBox="1"/>
          <p:nvPr/>
        </p:nvSpPr>
        <p:spPr>
          <a:xfrm>
            <a:off x="1162028" y="3144138"/>
            <a:ext cx="831312" cy="2030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98"/>
              </a:lnSpc>
            </a:pPr>
            <a:r>
              <a:rPr lang="en-US" altLang="zh-CN" sz="1200" spc="-8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1250" i="1" spc="-79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θ</a:t>
            </a:r>
            <a:r>
              <a:rPr lang="en-US" altLang="zh-CN" sz="1250" i="1" spc="819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1200" spc="3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en-US" altLang="zh-CN" sz="1200" i="1" spc="8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16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+</a:t>
            </a:r>
            <a:r>
              <a:rPr lang="en-US" altLang="zh-CN" sz="1200" spc="-125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4" name="Text Box164"/>
          <p:cNvSpPr txBox="1"/>
          <p:nvPr/>
        </p:nvSpPr>
        <p:spPr>
          <a:xfrm>
            <a:off x="1956033" y="3273513"/>
            <a:ext cx="62565" cy="881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4"/>
              </a:lnSpc>
            </a:pP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5" name="Text Box165"/>
          <p:cNvSpPr txBox="1"/>
          <p:nvPr/>
        </p:nvSpPr>
        <p:spPr>
          <a:xfrm>
            <a:off x="1143000" y="3670304"/>
            <a:ext cx="5328418" cy="9014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34"/>
              </a:lnSpc>
            </a:pPr>
            <a:r>
              <a:rPr lang="en-US" altLang="zh-CN" sz="1600" b="1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5</a:t>
            </a:r>
            <a:r>
              <a:rPr lang="en-US" altLang="zh-CN" sz="1600" b="1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b="1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Algorithm</a:t>
            </a:r>
            <a:r>
              <a:rPr lang="en-US" altLang="zh-CN" sz="1600" b="1" spc="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b="1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Evaluation</a:t>
            </a:r>
            <a:endParaRPr lang="en-US" altLang="zh-CN" sz="16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1408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After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algorithm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trained,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root-mean-square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error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(RMSE)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1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evaluate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algorithm.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RMSE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defined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as:</a:t>
            </a:r>
            <a:endParaRPr lang="en-US" altLang="zh-CN" sz="1200">
              <a:latin typeface="Cambria"/>
              <a:ea typeface="Cambria"/>
              <a:cs typeface="Cambria"/>
            </a:endParaRPr>
          </a:p>
          <a:p>
            <a:pPr marL="135855" algn="l" rtl="0">
              <a:lnSpc>
                <a:spcPts val="2348"/>
              </a:lnSpc>
            </a:pPr>
            <a:r>
              <a:rPr lang="en-US" altLang="zh-CN" sz="1800" spc="-133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∑</a:t>
            </a:r>
            <a:r>
              <a:rPr lang="en-US" altLang="zh-CN" sz="1800" spc="-247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-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700" i="1" spc="-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700" spc="-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altLang="zh-CN" sz="700" i="1" spc="-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zh-CN" sz="700" spc="-142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∈</a:t>
            </a:r>
            <a:r>
              <a:rPr lang="en-US" altLang="zh-CN" sz="7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en-US" altLang="zh-CN" sz="700" i="1" spc="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1200" spc="-2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i="1" spc="-1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en-US" altLang="zh-CN" sz="700" i="1" spc="-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ij</a:t>
            </a:r>
            <a:r>
              <a:rPr lang="en-US" altLang="zh-CN" sz="700" i="1" spc="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-161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−</a:t>
            </a:r>
            <a:r>
              <a:rPr lang="en-US" altLang="zh-CN" sz="1200" spc="-100" dirty="0">
                <a:solidFill>
                  <a:srgbClr val="000000"/>
                </a:solidFill>
                <a:latin typeface="Segoe UI Symbol"/>
                <a:ea typeface="Segoe UI Symbol"/>
                <a:cs typeface="Segoe UI Symbol"/>
              </a:rPr>
              <a:t> </a:t>
            </a:r>
            <a:r>
              <a:rPr lang="en-US" altLang="zh-CN" sz="1200" i="1" spc="-1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en-US" altLang="zh-CN" sz="700" i="1" spc="-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ij</a:t>
            </a:r>
            <a:r>
              <a:rPr lang="en-US" altLang="zh-CN" sz="700" i="1" spc="9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6" name="Text Box166"/>
          <p:cNvSpPr txBox="1"/>
          <p:nvPr/>
        </p:nvSpPr>
        <p:spPr>
          <a:xfrm>
            <a:off x="1690391" y="4618048"/>
            <a:ext cx="139843" cy="15286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04"/>
              </a:lnSpc>
            </a:pPr>
            <a:r>
              <a:rPr lang="en-US" altLang="zh-CN" sz="12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</a:t>
            </a:r>
            <a:endParaRPr lang="en-US" altLang="zh-CN" sz="1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7" name="Text Box167"/>
          <p:cNvSpPr txBox="1"/>
          <p:nvPr/>
        </p:nvSpPr>
        <p:spPr>
          <a:xfrm>
            <a:off x="1143000" y="4969764"/>
            <a:ext cx="5376413" cy="9467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indent="22189" algn="l" rtl="0">
              <a:lnSpc>
                <a:spcPts val="1549"/>
              </a:lnSpc>
            </a:pPr>
            <a:r>
              <a:rPr lang="en-US" altLang="zh-CN" sz="1200" i="1" spc="-13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en-US" altLang="zh-CN" sz="700" i="1" spc="-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ij</a:t>
            </a:r>
            <a:r>
              <a:rPr lang="en-US" altLang="zh-CN" sz="700" i="1" spc="-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1200" spc="-1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i="1" spc="-13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en-US" altLang="zh-CN" sz="700" i="1" spc="-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ij</a:t>
            </a:r>
            <a:r>
              <a:rPr lang="en-US" altLang="zh-CN" sz="700" i="1" spc="1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are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actual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rating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and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predicted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rating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of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j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j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respectively.</a:t>
            </a:r>
            <a:r>
              <a:rPr lang="en-US" altLang="zh-CN" sz="1200" spc="264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Where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test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set,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|T|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number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of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ratings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of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test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set.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j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are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index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of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and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respectively.</a:t>
            </a:r>
            <a:endParaRPr lang="en-US" altLang="zh-CN" sz="1200">
              <a:latin typeface="Cambria"/>
              <a:ea typeface="Cambria"/>
              <a:cs typeface="Cambria"/>
            </a:endParaRPr>
          </a:p>
          <a:p>
            <a:pPr marR="67172" algn="l" rtl="0">
              <a:lnSpc>
                <a:spcPts val="1404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From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figure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1,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can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conclude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that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prediction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performance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becomes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better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with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increasing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of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number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of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iterations.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ath168"/>
          <p:cNvSpPr/>
          <p:nvPr/>
        </p:nvSpPr>
        <p:spPr>
          <a:xfrm>
            <a:off x="-58386724" y="-58968892"/>
            <a:ext cx="125334772" cy="122698764"/>
          </a:xfrm>
          <a:custGeom>
            <a:avLst/>
            <a:gdLst/>
            <a:ahLst/>
            <a:cxnLst/>
            <a:rect l="l" t="t" r="r" b="b"/>
            <a:pathLst>
              <a:path w="125334772" h="122698764">
                <a:moveTo>
                  <a:pt x="60483752" y="62215012"/>
                </a:moveTo>
                <a:lnTo>
                  <a:pt x="64851024" y="62215012"/>
                </a:lnTo>
                <a:moveTo>
                  <a:pt x="60483752" y="61870588"/>
                </a:moveTo>
                <a:lnTo>
                  <a:pt x="64851024" y="61870588"/>
                </a:lnTo>
                <a:moveTo>
                  <a:pt x="60483752" y="61523116"/>
                </a:moveTo>
                <a:lnTo>
                  <a:pt x="64851024" y="61523116"/>
                </a:lnTo>
                <a:moveTo>
                  <a:pt x="60483752" y="61175644"/>
                </a:moveTo>
                <a:lnTo>
                  <a:pt x="64851024" y="61175644"/>
                </a:lnTo>
                <a:moveTo>
                  <a:pt x="60483752" y="60828168"/>
                </a:moveTo>
                <a:lnTo>
                  <a:pt x="64851024" y="60828168"/>
                </a:lnTo>
                <a:moveTo>
                  <a:pt x="60483752" y="60483752"/>
                </a:moveTo>
                <a:lnTo>
                  <a:pt x="64851024" y="60483752"/>
                </a:lnTo>
              </a:path>
            </a:pathLst>
          </a:custGeom>
          <a:solidFill>
            <a:srgbClr val="000000">
              <a:alpha val="0"/>
            </a:srgbClr>
          </a:solidFill>
          <a:ln w="9525" cap="sq">
            <a:solidFill>
              <a:srgbClr val="97979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9" name="Path169"/>
          <p:cNvSpPr/>
          <p:nvPr/>
        </p:nvSpPr>
        <p:spPr>
          <a:xfrm>
            <a:off x="-58397248" y="-58969908"/>
            <a:ext cx="120986552" cy="123047336"/>
          </a:xfrm>
          <a:custGeom>
            <a:avLst/>
            <a:gdLst/>
            <a:ahLst/>
            <a:cxnLst/>
            <a:rect l="l" t="t" r="r" b="b"/>
            <a:pathLst>
              <a:path w="120986552" h="123047336">
                <a:moveTo>
                  <a:pt x="60493276" y="62563584"/>
                </a:moveTo>
                <a:lnTo>
                  <a:pt x="60493276" y="60483752"/>
                </a:lnTo>
              </a:path>
            </a:pathLst>
          </a:custGeom>
          <a:solidFill>
            <a:srgbClr val="000000">
              <a:alpha val="0"/>
            </a:srgbClr>
          </a:solidFill>
          <a:ln w="9525" cap="sq">
            <a:solidFill>
              <a:srgbClr val="97979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70" name="Path170"/>
          <p:cNvSpPr/>
          <p:nvPr/>
        </p:nvSpPr>
        <p:spPr>
          <a:xfrm>
            <a:off x="-58450732" y="-58968892"/>
            <a:ext cx="121030508" cy="123046232"/>
          </a:xfrm>
          <a:custGeom>
            <a:avLst/>
            <a:gdLst/>
            <a:ahLst/>
            <a:cxnLst/>
            <a:rect l="l" t="t" r="r" b="b"/>
            <a:pathLst>
              <a:path w="121030508" h="123046232">
                <a:moveTo>
                  <a:pt x="60483752" y="62562484"/>
                </a:moveTo>
                <a:lnTo>
                  <a:pt x="60546760" y="62562484"/>
                </a:lnTo>
                <a:moveTo>
                  <a:pt x="60483752" y="62215012"/>
                </a:moveTo>
                <a:lnTo>
                  <a:pt x="60546760" y="62215012"/>
                </a:lnTo>
                <a:moveTo>
                  <a:pt x="60483752" y="61870588"/>
                </a:moveTo>
                <a:lnTo>
                  <a:pt x="60546760" y="61870588"/>
                </a:lnTo>
                <a:moveTo>
                  <a:pt x="60483752" y="61523116"/>
                </a:moveTo>
                <a:lnTo>
                  <a:pt x="60546760" y="61523116"/>
                </a:lnTo>
                <a:moveTo>
                  <a:pt x="60483752" y="61175644"/>
                </a:moveTo>
                <a:lnTo>
                  <a:pt x="60546760" y="61175644"/>
                </a:lnTo>
                <a:moveTo>
                  <a:pt x="60483752" y="60828168"/>
                </a:moveTo>
                <a:lnTo>
                  <a:pt x="60546760" y="60828168"/>
                </a:lnTo>
                <a:moveTo>
                  <a:pt x="60483752" y="60483752"/>
                </a:moveTo>
                <a:lnTo>
                  <a:pt x="60546760" y="60483752"/>
                </a:lnTo>
              </a:path>
            </a:pathLst>
          </a:custGeom>
          <a:solidFill>
            <a:srgbClr val="000000">
              <a:alpha val="0"/>
            </a:srgbClr>
          </a:solidFill>
          <a:ln w="9525" cap="sq">
            <a:solidFill>
              <a:srgbClr val="97979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71" name="Path171"/>
          <p:cNvSpPr/>
          <p:nvPr/>
        </p:nvSpPr>
        <p:spPr>
          <a:xfrm>
            <a:off x="-58387724" y="-56899596"/>
            <a:ext cx="125335772" cy="120986548"/>
          </a:xfrm>
          <a:custGeom>
            <a:avLst/>
            <a:gdLst/>
            <a:ahLst/>
            <a:cxnLst/>
            <a:rect l="l" t="t" r="r" b="b"/>
            <a:pathLst>
              <a:path w="125335772" h="120986548">
                <a:moveTo>
                  <a:pt x="60483752" y="60493276"/>
                </a:moveTo>
                <a:lnTo>
                  <a:pt x="64852024" y="60493276"/>
                </a:lnTo>
              </a:path>
            </a:pathLst>
          </a:custGeom>
          <a:solidFill>
            <a:srgbClr val="000000">
              <a:alpha val="0"/>
            </a:srgbClr>
          </a:solidFill>
          <a:ln w="9525" cap="sq">
            <a:solidFill>
              <a:srgbClr val="97979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72" name="Path172"/>
          <p:cNvSpPr/>
          <p:nvPr/>
        </p:nvSpPr>
        <p:spPr>
          <a:xfrm>
            <a:off x="-58386724" y="-56890160"/>
            <a:ext cx="125334772" cy="121007128"/>
          </a:xfrm>
          <a:custGeom>
            <a:avLst/>
            <a:gdLst/>
            <a:ahLst/>
            <a:cxnLst/>
            <a:rect l="l" t="t" r="r" b="b"/>
            <a:pathLst>
              <a:path w="125334772" h="121007128">
                <a:moveTo>
                  <a:pt x="60483752" y="60483752"/>
                </a:moveTo>
                <a:lnTo>
                  <a:pt x="60483752" y="60523376"/>
                </a:lnTo>
                <a:moveTo>
                  <a:pt x="61212220" y="60483752"/>
                </a:moveTo>
                <a:lnTo>
                  <a:pt x="61212220" y="60523376"/>
                </a:lnTo>
                <a:moveTo>
                  <a:pt x="61937644" y="60483752"/>
                </a:moveTo>
                <a:lnTo>
                  <a:pt x="61937644" y="60523376"/>
                </a:lnTo>
                <a:moveTo>
                  <a:pt x="62666116" y="60483752"/>
                </a:moveTo>
                <a:lnTo>
                  <a:pt x="62666116" y="60523376"/>
                </a:lnTo>
                <a:moveTo>
                  <a:pt x="63394588" y="60483752"/>
                </a:moveTo>
                <a:lnTo>
                  <a:pt x="63394588" y="60523376"/>
                </a:lnTo>
                <a:moveTo>
                  <a:pt x="64123064" y="60483752"/>
                </a:moveTo>
                <a:lnTo>
                  <a:pt x="64123064" y="60523376"/>
                </a:lnTo>
                <a:moveTo>
                  <a:pt x="64851024" y="60483752"/>
                </a:moveTo>
                <a:lnTo>
                  <a:pt x="64851024" y="60523376"/>
                </a:lnTo>
              </a:path>
            </a:pathLst>
          </a:custGeom>
          <a:solidFill>
            <a:srgbClr val="000000">
              <a:alpha val="0"/>
            </a:srgbClr>
          </a:solidFill>
          <a:ln w="9525" cap="sq">
            <a:solidFill>
              <a:srgbClr val="97979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73" name="Group173"/>
          <p:cNvGrpSpPr/>
          <p:nvPr/>
        </p:nvGrpSpPr>
        <p:grpSpPr>
          <a:xfrm>
            <a:off x="2096028" y="1513840"/>
            <a:ext cx="4368272" cy="2079838"/>
            <a:chOff x="2096028" y="1513840"/>
            <a:chExt cx="4368272" cy="2079838"/>
          </a:xfrm>
        </p:grpSpPr>
        <p:sp>
          <p:nvSpPr>
            <p:cNvPr id="174" name="Path174"/>
            <p:cNvSpPr/>
            <p:nvPr/>
          </p:nvSpPr>
          <p:spPr>
            <a:xfrm>
              <a:off x="2096028" y="1513840"/>
              <a:ext cx="4368272" cy="2079838"/>
            </a:xfrm>
            <a:custGeom>
              <a:avLst/>
              <a:gdLst/>
              <a:ahLst/>
              <a:cxnLst/>
              <a:rect l="l" t="t" r="r" b="b"/>
              <a:pathLst>
                <a:path w="4368272" h="2079838">
                  <a:moveTo>
                    <a:pt x="0" y="0"/>
                  </a:moveTo>
                  <a:lnTo>
                    <a:pt x="4368272" y="0"/>
                  </a:lnTo>
                  <a:lnTo>
                    <a:pt x="4368272" y="2079838"/>
                  </a:lnTo>
                  <a:lnTo>
                    <a:pt x="0" y="2079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75" name="Image1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6104" y="1780032"/>
              <a:ext cx="207264" cy="204216"/>
            </a:xfrm>
            <a:prstGeom prst="rect">
              <a:avLst/>
            </a:prstGeom>
            <a:noFill/>
          </p:spPr>
        </p:pic>
        <p:pic>
          <p:nvPicPr>
            <p:cNvPr id="176" name="Image1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4576" y="2371344"/>
              <a:ext cx="207264" cy="204216"/>
            </a:xfrm>
            <a:prstGeom prst="rect">
              <a:avLst/>
            </a:prstGeom>
            <a:noFill/>
          </p:spPr>
        </p:pic>
        <p:pic>
          <p:nvPicPr>
            <p:cNvPr id="177" name="Image1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3048" y="2648712"/>
              <a:ext cx="207264" cy="204216"/>
            </a:xfrm>
            <a:prstGeom prst="rect">
              <a:avLst/>
            </a:prstGeom>
            <a:noFill/>
          </p:spPr>
        </p:pic>
        <p:pic>
          <p:nvPicPr>
            <p:cNvPr id="178" name="Image17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1520" y="2822448"/>
              <a:ext cx="207264" cy="204216"/>
            </a:xfrm>
            <a:prstGeom prst="rect">
              <a:avLst/>
            </a:prstGeom>
            <a:noFill/>
          </p:spPr>
        </p:pic>
        <p:pic>
          <p:nvPicPr>
            <p:cNvPr id="179" name="Image17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69992" y="2889504"/>
              <a:ext cx="207264" cy="204216"/>
            </a:xfrm>
            <a:prstGeom prst="rect">
              <a:avLst/>
            </a:prstGeom>
            <a:noFill/>
          </p:spPr>
        </p:pic>
        <p:pic>
          <p:nvPicPr>
            <p:cNvPr id="180" name="Image18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95416" y="2926080"/>
              <a:ext cx="207264" cy="204216"/>
            </a:xfrm>
            <a:prstGeom prst="rect">
              <a:avLst/>
            </a:prstGeom>
            <a:noFill/>
          </p:spPr>
        </p:pic>
      </p:grpSp>
      <p:sp>
        <p:nvSpPr>
          <p:cNvPr id="181" name="Path181"/>
          <p:cNvSpPr/>
          <p:nvPr/>
        </p:nvSpPr>
        <p:spPr>
          <a:xfrm>
            <a:off x="-299959008" y="-300559456"/>
            <a:ext cx="608476800" cy="605982592"/>
          </a:xfrm>
          <a:custGeom>
            <a:avLst/>
            <a:gdLst/>
            <a:ahLst/>
            <a:cxnLst/>
            <a:rect l="l" t="t" r="r" b="b"/>
            <a:pathLst>
              <a:path w="608476800" h="605982592">
                <a:moveTo>
                  <a:pt x="302418752" y="302418752"/>
                </a:moveTo>
                <a:lnTo>
                  <a:pt x="303147200" y="303010080"/>
                </a:lnTo>
                <a:moveTo>
                  <a:pt x="303147200" y="303010080"/>
                </a:moveTo>
                <a:lnTo>
                  <a:pt x="303875712" y="303287424"/>
                </a:lnTo>
                <a:moveTo>
                  <a:pt x="303875712" y="303287424"/>
                </a:moveTo>
                <a:lnTo>
                  <a:pt x="304604160" y="303461152"/>
                </a:lnTo>
                <a:moveTo>
                  <a:pt x="304604160" y="303461152"/>
                </a:moveTo>
                <a:lnTo>
                  <a:pt x="305332640" y="303528224"/>
                </a:lnTo>
                <a:moveTo>
                  <a:pt x="305332640" y="303528224"/>
                </a:moveTo>
                <a:lnTo>
                  <a:pt x="306058080" y="303563872"/>
                </a:lnTo>
              </a:path>
            </a:pathLst>
          </a:custGeom>
          <a:solidFill>
            <a:srgbClr val="000000">
              <a:alpha val="0"/>
            </a:srgbClr>
          </a:solidFill>
          <a:ln w="30480" cap="rnd">
            <a:solidFill>
              <a:srgbClr val="5A91C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82" name="Group182"/>
          <p:cNvGrpSpPr/>
          <p:nvPr/>
        </p:nvGrpSpPr>
        <p:grpSpPr>
          <a:xfrm>
            <a:off x="2395728" y="1795272"/>
            <a:ext cx="3767328" cy="1274064"/>
            <a:chOff x="2395728" y="1795272"/>
            <a:chExt cx="3767328" cy="1274064"/>
          </a:xfrm>
        </p:grpSpPr>
        <p:pic>
          <p:nvPicPr>
            <p:cNvPr id="183" name="Image18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5728" y="1795272"/>
              <a:ext cx="128016" cy="128016"/>
            </a:xfrm>
            <a:prstGeom prst="rect">
              <a:avLst/>
            </a:prstGeom>
            <a:noFill/>
          </p:spPr>
        </p:pic>
        <p:pic>
          <p:nvPicPr>
            <p:cNvPr id="184" name="Image18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24200" y="2386584"/>
              <a:ext cx="128016" cy="128016"/>
            </a:xfrm>
            <a:prstGeom prst="rect">
              <a:avLst/>
            </a:prstGeom>
            <a:noFill/>
          </p:spPr>
        </p:pic>
        <p:pic>
          <p:nvPicPr>
            <p:cNvPr id="185" name="Image18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52672" y="2663952"/>
              <a:ext cx="128016" cy="128016"/>
            </a:xfrm>
            <a:prstGeom prst="rect">
              <a:avLst/>
            </a:prstGeom>
            <a:noFill/>
          </p:spPr>
        </p:pic>
        <p:pic>
          <p:nvPicPr>
            <p:cNvPr id="186" name="Image18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581144" y="2837687"/>
              <a:ext cx="128016" cy="128017"/>
            </a:xfrm>
            <a:prstGeom prst="rect">
              <a:avLst/>
            </a:prstGeom>
            <a:noFill/>
          </p:spPr>
        </p:pic>
        <p:pic>
          <p:nvPicPr>
            <p:cNvPr id="187" name="Image18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09616" y="2904744"/>
              <a:ext cx="128016" cy="128016"/>
            </a:xfrm>
            <a:prstGeom prst="rect">
              <a:avLst/>
            </a:prstGeom>
            <a:noFill/>
          </p:spPr>
        </p:pic>
        <p:pic>
          <p:nvPicPr>
            <p:cNvPr id="188" name="Image18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35040" y="2941320"/>
              <a:ext cx="128016" cy="128016"/>
            </a:xfrm>
            <a:prstGeom prst="rect">
              <a:avLst/>
            </a:prstGeom>
            <a:noFill/>
          </p:spPr>
        </p:pic>
      </p:grpSp>
      <p:sp>
        <p:nvSpPr>
          <p:cNvPr id="189" name="Path189"/>
          <p:cNvSpPr/>
          <p:nvPr/>
        </p:nvSpPr>
        <p:spPr>
          <a:xfrm>
            <a:off x="-59340752" y="-59569352"/>
            <a:ext cx="126453904" cy="124382532"/>
          </a:xfrm>
          <a:custGeom>
            <a:avLst/>
            <a:gdLst/>
            <a:ahLst/>
            <a:cxnLst/>
            <a:rect l="l" t="t" r="r" b="b"/>
            <a:pathLst>
              <a:path w="126453904" h="124382532">
                <a:moveTo>
                  <a:pt x="60483752" y="60483752"/>
                </a:moveTo>
                <a:lnTo>
                  <a:pt x="65970152" y="60483752"/>
                </a:lnTo>
                <a:lnTo>
                  <a:pt x="65970152" y="63898780"/>
                </a:lnTo>
                <a:lnTo>
                  <a:pt x="60483752" y="63898780"/>
                </a:lnTo>
                <a:lnTo>
                  <a:pt x="60483752" y="6048375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 cap="sq">
            <a:solidFill>
              <a:srgbClr val="97979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90" name="Text Box190"/>
          <p:cNvSpPr txBox="1"/>
          <p:nvPr/>
        </p:nvSpPr>
        <p:spPr>
          <a:xfrm rot="16200000">
            <a:off x="1175520" y="2419804"/>
            <a:ext cx="594040" cy="26791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10"/>
              </a:lnSpc>
            </a:pPr>
            <a:r>
              <a:rPr lang="en-US" altLang="zh-CN" sz="1800" b="1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MRSE</a:t>
            </a:r>
            <a:endParaRPr lang="en-US" altLang="zh-CN" sz="1800">
              <a:latin typeface="Cambria"/>
              <a:ea typeface="Cambria"/>
              <a:cs typeface="Cambria"/>
            </a:endParaRPr>
          </a:p>
        </p:txBody>
      </p:sp>
      <p:sp>
        <p:nvSpPr>
          <p:cNvPr id="191" name="Text Box191"/>
          <p:cNvSpPr txBox="1"/>
          <p:nvPr/>
        </p:nvSpPr>
        <p:spPr>
          <a:xfrm>
            <a:off x="1645920" y="1402081"/>
            <a:ext cx="304780" cy="2381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75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1.1</a:t>
            </a:r>
            <a:endParaRPr lang="en-US" altLang="zh-CN" sz="1600">
              <a:latin typeface="Cambria"/>
              <a:ea typeface="Cambria"/>
              <a:cs typeface="Cambria"/>
            </a:endParaRPr>
          </a:p>
        </p:txBody>
      </p:sp>
      <p:sp>
        <p:nvSpPr>
          <p:cNvPr id="192" name="Text Box192"/>
          <p:cNvSpPr txBox="1"/>
          <p:nvPr/>
        </p:nvSpPr>
        <p:spPr>
          <a:xfrm>
            <a:off x="1800105" y="1748721"/>
            <a:ext cx="150673" cy="2381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75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1</a:t>
            </a:r>
            <a:endParaRPr lang="en-US" altLang="zh-CN" sz="1600">
              <a:latin typeface="Cambria"/>
              <a:ea typeface="Cambria"/>
              <a:cs typeface="Cambria"/>
            </a:endParaRPr>
          </a:p>
        </p:txBody>
      </p:sp>
      <p:sp>
        <p:nvSpPr>
          <p:cNvPr id="193" name="Text Box193"/>
          <p:cNvSpPr txBox="1"/>
          <p:nvPr/>
        </p:nvSpPr>
        <p:spPr>
          <a:xfrm>
            <a:off x="1645920" y="2095361"/>
            <a:ext cx="304780" cy="2381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75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0.9</a:t>
            </a:r>
            <a:endParaRPr lang="en-US" altLang="zh-CN" sz="1600">
              <a:latin typeface="Cambria"/>
              <a:ea typeface="Cambria"/>
              <a:cs typeface="Cambria"/>
            </a:endParaRPr>
          </a:p>
        </p:txBody>
      </p:sp>
      <p:sp>
        <p:nvSpPr>
          <p:cNvPr id="194" name="Text Box194"/>
          <p:cNvSpPr txBox="1"/>
          <p:nvPr/>
        </p:nvSpPr>
        <p:spPr>
          <a:xfrm>
            <a:off x="1645920" y="2442001"/>
            <a:ext cx="304780" cy="2381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75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0.8</a:t>
            </a:r>
            <a:endParaRPr lang="en-US" altLang="zh-CN" sz="1600">
              <a:latin typeface="Cambria"/>
              <a:ea typeface="Cambria"/>
              <a:cs typeface="Cambria"/>
            </a:endParaRPr>
          </a:p>
        </p:txBody>
      </p:sp>
      <p:sp>
        <p:nvSpPr>
          <p:cNvPr id="195" name="Text Box195"/>
          <p:cNvSpPr txBox="1"/>
          <p:nvPr/>
        </p:nvSpPr>
        <p:spPr>
          <a:xfrm>
            <a:off x="1645920" y="2788640"/>
            <a:ext cx="304780" cy="2381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75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0.7</a:t>
            </a:r>
            <a:endParaRPr lang="en-US" altLang="zh-CN" sz="1600">
              <a:latin typeface="Cambria"/>
              <a:ea typeface="Cambria"/>
              <a:cs typeface="Cambria"/>
            </a:endParaRPr>
          </a:p>
        </p:txBody>
      </p:sp>
      <p:sp>
        <p:nvSpPr>
          <p:cNvPr id="196" name="Text Box196"/>
          <p:cNvSpPr txBox="1"/>
          <p:nvPr/>
        </p:nvSpPr>
        <p:spPr>
          <a:xfrm>
            <a:off x="1645920" y="3135279"/>
            <a:ext cx="304780" cy="2381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75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0.6</a:t>
            </a:r>
            <a:endParaRPr lang="en-US" altLang="zh-CN" sz="1600">
              <a:latin typeface="Cambria"/>
              <a:ea typeface="Cambria"/>
              <a:cs typeface="Cambria"/>
            </a:endParaRPr>
          </a:p>
        </p:txBody>
      </p:sp>
      <p:sp>
        <p:nvSpPr>
          <p:cNvPr id="197" name="Text Box197"/>
          <p:cNvSpPr txBox="1"/>
          <p:nvPr/>
        </p:nvSpPr>
        <p:spPr>
          <a:xfrm>
            <a:off x="1645920" y="3481919"/>
            <a:ext cx="304780" cy="2381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75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0.5</a:t>
            </a:r>
            <a:endParaRPr lang="en-US" altLang="zh-CN" sz="1600">
              <a:latin typeface="Cambria"/>
              <a:ea typeface="Cambria"/>
              <a:cs typeface="Cambria"/>
            </a:endParaRPr>
          </a:p>
        </p:txBody>
      </p:sp>
      <p:sp>
        <p:nvSpPr>
          <p:cNvPr id="198" name="Text Box198"/>
          <p:cNvSpPr txBox="1"/>
          <p:nvPr/>
        </p:nvSpPr>
        <p:spPr>
          <a:xfrm>
            <a:off x="2699557" y="1046481"/>
            <a:ext cx="2411403" cy="26791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10"/>
              </a:lnSpc>
            </a:pPr>
            <a:r>
              <a:rPr lang="en-US" altLang="zh-CN" sz="1800" b="1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Collaborative</a:t>
            </a:r>
            <a:r>
              <a:rPr lang="en-US" altLang="zh-CN" sz="1800" b="1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800" b="1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Filtering</a:t>
            </a:r>
            <a:endParaRPr lang="en-US" altLang="zh-CN" sz="1800">
              <a:latin typeface="Cambria"/>
              <a:ea typeface="Cambria"/>
              <a:cs typeface="Cambria"/>
            </a:endParaRPr>
          </a:p>
        </p:txBody>
      </p:sp>
      <p:sp>
        <p:nvSpPr>
          <p:cNvPr id="199" name="Text Box199"/>
          <p:cNvSpPr txBox="1"/>
          <p:nvPr/>
        </p:nvSpPr>
        <p:spPr>
          <a:xfrm>
            <a:off x="2389731" y="3680460"/>
            <a:ext cx="3854164" cy="1488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72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20</a:t>
            </a:r>
            <a:r>
              <a:rPr lang="en-US" altLang="zh-CN" sz="1000" spc="4405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50</a:t>
            </a:r>
            <a:r>
              <a:rPr lang="en-US" altLang="zh-CN" sz="1000" spc="4128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100</a:t>
            </a:r>
            <a:r>
              <a:rPr lang="en-US" altLang="zh-CN" sz="1000" spc="3851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150</a:t>
            </a:r>
            <a:r>
              <a:rPr lang="en-US" altLang="zh-CN" sz="1000" spc="3851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200</a:t>
            </a:r>
            <a:r>
              <a:rPr lang="en-US" altLang="zh-CN" sz="1000" spc="3851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500</a:t>
            </a:r>
            <a:endParaRPr lang="en-US" altLang="zh-CN" sz="1000">
              <a:latin typeface="Cambria"/>
              <a:ea typeface="Cambria"/>
              <a:cs typeface="Cambria"/>
            </a:endParaRPr>
          </a:p>
        </p:txBody>
      </p:sp>
      <p:sp>
        <p:nvSpPr>
          <p:cNvPr id="200" name="Text Box200"/>
          <p:cNvSpPr txBox="1"/>
          <p:nvPr/>
        </p:nvSpPr>
        <p:spPr>
          <a:xfrm>
            <a:off x="3230814" y="3882390"/>
            <a:ext cx="2136786" cy="26791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10"/>
              </a:lnSpc>
            </a:pPr>
            <a:r>
              <a:rPr lang="en-US" altLang="zh-CN" sz="1800" b="1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Number</a:t>
            </a:r>
            <a:r>
              <a:rPr lang="en-US" altLang="zh-CN" sz="1800" b="1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800" b="1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of</a:t>
            </a:r>
            <a:r>
              <a:rPr lang="en-US" altLang="zh-CN" sz="1800" b="1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800" b="1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Iteration</a:t>
            </a:r>
            <a:endParaRPr lang="en-US" altLang="zh-CN" sz="1800">
              <a:latin typeface="Cambria"/>
              <a:ea typeface="Cambria"/>
              <a:cs typeface="Cambria"/>
            </a:endParaRPr>
          </a:p>
        </p:txBody>
      </p:sp>
      <p:sp>
        <p:nvSpPr>
          <p:cNvPr id="201" name="Text Box201"/>
          <p:cNvSpPr txBox="1"/>
          <p:nvPr/>
        </p:nvSpPr>
        <p:spPr>
          <a:xfrm>
            <a:off x="3845347" y="4341876"/>
            <a:ext cx="577169" cy="178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406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Figure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1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  <p:sp>
        <p:nvSpPr>
          <p:cNvPr id="202" name="Text Box202"/>
          <p:cNvSpPr txBox="1"/>
          <p:nvPr/>
        </p:nvSpPr>
        <p:spPr>
          <a:xfrm>
            <a:off x="1143000" y="5005328"/>
            <a:ext cx="5123214" cy="113974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34"/>
              </a:lnSpc>
            </a:pPr>
            <a:r>
              <a:rPr lang="en-US" altLang="zh-CN" sz="1600" b="1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6</a:t>
            </a:r>
            <a:r>
              <a:rPr lang="en-US" altLang="zh-CN" sz="1600" b="1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b="1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Conclusion</a:t>
            </a:r>
            <a:endParaRPr lang="en-US" altLang="zh-CN" sz="16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1407"/>
              </a:lnSpc>
              <a:spcBef>
                <a:spcPts val="3"/>
              </a:spcBef>
            </a:pP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our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project,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collaborative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filtering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algorithm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predict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user’s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rating.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MovieLens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dataset,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which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has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10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million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ratings,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selected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our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project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and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divided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into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training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set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and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test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set.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RMSE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method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used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algorithm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evaluation.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According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evaluation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result,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our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movie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recommender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system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has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pretty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good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prediction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performance.</a:t>
            </a:r>
            <a:endParaRPr lang="en-US" altLang="zh-CN" sz="1200">
              <a:latin typeface="Cambria"/>
              <a:ea typeface="Cambria"/>
              <a:cs typeface="Cambria"/>
            </a:endParaRPr>
          </a:p>
        </p:txBody>
      </p:sp>
      <p:sp>
        <p:nvSpPr>
          <p:cNvPr id="203" name="Text Box203"/>
          <p:cNvSpPr txBox="1"/>
          <p:nvPr/>
        </p:nvSpPr>
        <p:spPr>
          <a:xfrm>
            <a:off x="1143000" y="6629912"/>
            <a:ext cx="5489706" cy="4694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34"/>
              </a:lnSpc>
            </a:pPr>
            <a:r>
              <a:rPr lang="en-US" altLang="zh-CN" sz="1600" b="1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Reference</a:t>
            </a:r>
            <a:endParaRPr lang="en-US" altLang="zh-CN" sz="1600" dirty="0">
              <a:latin typeface="Calibri"/>
              <a:ea typeface="Calibri"/>
              <a:cs typeface="Calibri"/>
            </a:endParaRPr>
          </a:p>
          <a:p>
            <a:pPr marR="35158" algn="l" rtl="0">
              <a:lnSpc>
                <a:spcPts val="1406"/>
              </a:lnSpc>
              <a:spcBef>
                <a:spcPts val="3"/>
              </a:spcBef>
            </a:pPr>
            <a:endParaRPr lang="en-US" altLang="zh-CN" sz="1200" dirty="0">
              <a:latin typeface="Cambria"/>
              <a:ea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1367</Words>
  <Application>Microsoft Office PowerPoint</Application>
  <PresentationFormat>Custom</PresentationFormat>
  <Paragraphs>349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主题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Windows User</cp:lastModifiedBy>
  <cp:revision>3</cp:revision>
  <dcterms:created xsi:type="dcterms:W3CDTF">2017-10-23T09:06:44Z</dcterms:created>
  <dcterms:modified xsi:type="dcterms:W3CDTF">2019-10-22T17:55:06Z</dcterms:modified>
</cp:coreProperties>
</file>