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Slab"/>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243F09-31C3-4A80-950C-08C19D14A453}">
  <a:tblStyle styleId="{DC243F09-31C3-4A80-950C-08C19D14A45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6"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998ff95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e998ff953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998ff95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e998ff953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98ff95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998ff953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998ff95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e998ff953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998ff953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e998ff953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98ff953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e998ff953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0" y="2380350"/>
            <a:ext cx="10283100" cy="2770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Bank marketing (campaign)</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JSSN Group</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15 Aug.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0" y="0"/>
            <a:ext cx="12192000" cy="11661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FF6600"/>
                </a:solidFill>
              </a:rPr>
              <a:t>Group</a:t>
            </a:r>
            <a:r>
              <a:rPr b="1" lang="en-US">
                <a:solidFill>
                  <a:srgbClr val="FF6600"/>
                </a:solidFill>
              </a:rPr>
              <a:t> members names</a:t>
            </a:r>
            <a:endParaRPr b="1">
              <a:solidFill>
                <a:srgbClr val="FF6600"/>
              </a:solidFill>
            </a:endParaRPr>
          </a:p>
        </p:txBody>
      </p:sp>
      <p:pic>
        <p:nvPicPr>
          <p:cNvPr id="91" name="Google Shape;91;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92" name="Google Shape;92;p14"/>
          <p:cNvSpPr txBox="1"/>
          <p:nvPr>
            <p:ph idx="1" type="subTitle"/>
          </p:nvPr>
        </p:nvSpPr>
        <p:spPr>
          <a:xfrm>
            <a:off x="826020" y="1684143"/>
            <a:ext cx="5559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graphicFrame>
        <p:nvGraphicFramePr>
          <p:cNvPr id="93" name="Google Shape;93;p14"/>
          <p:cNvGraphicFramePr/>
          <p:nvPr/>
        </p:nvGraphicFramePr>
        <p:xfrm>
          <a:off x="826025" y="1684150"/>
          <a:ext cx="3000000" cy="3000000"/>
        </p:xfrm>
        <a:graphic>
          <a:graphicData uri="http://schemas.openxmlformats.org/drawingml/2006/table">
            <a:tbl>
              <a:tblPr>
                <a:noFill/>
                <a:tableStyleId>{DC243F09-31C3-4A80-950C-08C19D14A453}</a:tableStyleId>
              </a:tblPr>
              <a:tblGrid>
                <a:gridCol w="414275"/>
                <a:gridCol w="1961975"/>
                <a:gridCol w="2296925"/>
                <a:gridCol w="957050"/>
                <a:gridCol w="1734675"/>
                <a:gridCol w="2363450"/>
              </a:tblGrid>
              <a:tr h="858125">
                <a:tc>
                  <a:txBody>
                    <a:bodyPr/>
                    <a:lstStyle/>
                    <a:p>
                      <a:pPr indent="0" lvl="0" marL="0" rtl="0" algn="ctr">
                        <a:spcBef>
                          <a:spcPts val="0"/>
                        </a:spcBef>
                        <a:spcAft>
                          <a:spcPts val="0"/>
                        </a:spcAft>
                        <a:buNone/>
                      </a:pPr>
                      <a:r>
                        <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Name</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Email</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Country</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University/Company</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Specialization</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r>
              <a:tr h="858125">
                <a:tc>
                  <a:txBody>
                    <a:bodyPr/>
                    <a:lstStyle/>
                    <a:p>
                      <a:pPr indent="0" lvl="0" marL="0" rtl="0" algn="ctr">
                        <a:spcBef>
                          <a:spcPts val="0"/>
                        </a:spcBef>
                        <a:spcAft>
                          <a:spcPts val="0"/>
                        </a:spcAft>
                        <a:buNone/>
                      </a:pPr>
                      <a:r>
                        <a:rPr lang="en-US" sz="900">
                          <a:solidFill>
                            <a:srgbClr val="4A5950"/>
                          </a:solidFill>
                          <a:highlight>
                            <a:srgbClr val="FFFFFF"/>
                          </a:highlight>
                          <a:latin typeface="Roboto Slab"/>
                          <a:ea typeface="Roboto Slab"/>
                          <a:cs typeface="Roboto Slab"/>
                          <a:sym typeface="Roboto Slab"/>
                        </a:rPr>
                        <a:t>1</a:t>
                      </a:r>
                      <a:endParaRPr sz="9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 Peter Okwukogu</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 peter.okwukogu@gmail.com</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Nigeria</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     Colab Kaduna</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Data Science</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r>
              <a:tr h="858125">
                <a:tc>
                  <a:txBody>
                    <a:bodyPr/>
                    <a:lstStyle/>
                    <a:p>
                      <a:pPr indent="0" lvl="0" marL="0" rtl="0" algn="ctr">
                        <a:spcBef>
                          <a:spcPts val="0"/>
                        </a:spcBef>
                        <a:spcAft>
                          <a:spcPts val="0"/>
                        </a:spcAft>
                        <a:buNone/>
                      </a:pPr>
                      <a:r>
                        <a:rPr lang="en-US" sz="900">
                          <a:solidFill>
                            <a:srgbClr val="4A5950"/>
                          </a:solidFill>
                          <a:highlight>
                            <a:srgbClr val="FFFFFF"/>
                          </a:highlight>
                          <a:latin typeface="Roboto Slab"/>
                          <a:ea typeface="Roboto Slab"/>
                          <a:cs typeface="Roboto Slab"/>
                          <a:sym typeface="Roboto Slab"/>
                        </a:rPr>
                        <a:t>2</a:t>
                      </a:r>
                      <a:endParaRPr sz="9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Almudena Zhou Ramírez</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       almu180@gmail.com</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Spain</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UNED</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Data Science</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r>
              <a:tr h="858125">
                <a:tc>
                  <a:txBody>
                    <a:bodyPr/>
                    <a:lstStyle/>
                    <a:p>
                      <a:pPr indent="0" lvl="0" marL="0" rtl="0" algn="ctr">
                        <a:spcBef>
                          <a:spcPts val="0"/>
                        </a:spcBef>
                        <a:spcAft>
                          <a:spcPts val="0"/>
                        </a:spcAft>
                        <a:buNone/>
                      </a:pPr>
                      <a:r>
                        <a:rPr lang="en-US" sz="900">
                          <a:solidFill>
                            <a:srgbClr val="4A5950"/>
                          </a:solidFill>
                          <a:highlight>
                            <a:srgbClr val="FFFFFF"/>
                          </a:highlight>
                          <a:latin typeface="Roboto Slab"/>
                          <a:ea typeface="Roboto Slab"/>
                          <a:cs typeface="Roboto Slab"/>
                          <a:sym typeface="Roboto Slab"/>
                        </a:rPr>
                        <a:t>3</a:t>
                      </a:r>
                      <a:endParaRPr sz="9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   Shoug Alotaibi</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   Shouga.1417@gmail.com</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Saudi Arabia</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l">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          KFUPM</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Data Science</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r>
              <a:tr h="858125">
                <a:tc>
                  <a:txBody>
                    <a:bodyPr/>
                    <a:lstStyle/>
                    <a:p>
                      <a:pPr indent="0" lvl="0" marL="0" rtl="0" algn="ctr">
                        <a:spcBef>
                          <a:spcPts val="0"/>
                        </a:spcBef>
                        <a:spcAft>
                          <a:spcPts val="0"/>
                        </a:spcAft>
                        <a:buNone/>
                      </a:pPr>
                      <a:r>
                        <a:rPr lang="en-US" sz="900">
                          <a:solidFill>
                            <a:srgbClr val="4A5950"/>
                          </a:solidFill>
                          <a:highlight>
                            <a:srgbClr val="FFFFFF"/>
                          </a:highlight>
                          <a:latin typeface="Roboto Slab"/>
                          <a:ea typeface="Roboto Slab"/>
                          <a:cs typeface="Roboto Slab"/>
                          <a:sym typeface="Roboto Slab"/>
                        </a:rPr>
                        <a:t>4</a:t>
                      </a:r>
                      <a:endParaRPr sz="9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Mha Luqman Salameh</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mahasa179@gamil.com</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Jordan</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spcBef>
                          <a:spcPts val="0"/>
                        </a:spcBef>
                        <a:spcAft>
                          <a:spcPts val="0"/>
                        </a:spcAft>
                        <a:buNone/>
                      </a:pPr>
                      <a:r>
                        <a:rPr lang="en-US" sz="1200">
                          <a:solidFill>
                            <a:srgbClr val="4A5950"/>
                          </a:solidFill>
                          <a:highlight>
                            <a:srgbClr val="FFFFFF"/>
                          </a:highlight>
                          <a:latin typeface="Roboto Slab"/>
                          <a:ea typeface="Roboto Slab"/>
                          <a:cs typeface="Roboto Slab"/>
                          <a:sym typeface="Roboto Slab"/>
                        </a:rPr>
                        <a:t>AABU</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c>
                  <a:txBody>
                    <a:bodyPr/>
                    <a:lstStyle/>
                    <a:p>
                      <a:pPr indent="0" lvl="0" marL="0" rtl="0" algn="ctr">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Data Science</a:t>
                      </a:r>
                      <a:endParaRPr sz="1200">
                        <a:solidFill>
                          <a:srgbClr val="4A5950"/>
                        </a:solidFill>
                        <a:highlight>
                          <a:srgbClr val="FFFFFF"/>
                        </a:highlight>
                        <a:latin typeface="Roboto Slab"/>
                        <a:ea typeface="Roboto Slab"/>
                        <a:cs typeface="Roboto Slab"/>
                        <a:sym typeface="Roboto Slab"/>
                      </a:endParaRPr>
                    </a:p>
                  </a:txBody>
                  <a:tcPr marT="63500" marB="63500" marR="63500" marL="63500"/>
                </a:tc>
              </a:tr>
            </a:tbl>
          </a:graphicData>
        </a:graphic>
      </p:graphicFrame>
      <p:sp>
        <p:nvSpPr>
          <p:cNvPr id="94" name="Google Shape;94;p14"/>
          <p:cNvSpPr txBox="1"/>
          <p:nvPr/>
        </p:nvSpPr>
        <p:spPr>
          <a:xfrm>
            <a:off x="3449975" y="45212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a:t>
            </a:r>
            <a:endParaRPr sz="1200">
              <a:solidFill>
                <a:srgbClr val="4A5950"/>
              </a:solidFill>
              <a:highlight>
                <a:srgbClr val="FFFFFF"/>
              </a:highlight>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100" name="Google Shape;100;p15"/>
          <p:cNvSpPr txBox="1"/>
          <p:nvPr>
            <p:ph idx="1" type="subTitle"/>
          </p:nvPr>
        </p:nvSpPr>
        <p:spPr>
          <a:xfrm>
            <a:off x="5733143"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r>
              <a:rPr lang="en-US" sz="2800">
                <a:solidFill>
                  <a:srgbClr val="FF6600"/>
                </a:solidFill>
              </a:rPr>
              <a:t>Business</a:t>
            </a:r>
            <a:r>
              <a:rPr lang="en-US" sz="2800">
                <a:solidFill>
                  <a:srgbClr val="FF6600"/>
                </a:solidFill>
              </a:rPr>
              <a:t> Problem</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Recommendations</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Model Building</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Model Selection</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Performance Metrics</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01" name="Google Shape;101;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0" y="0"/>
            <a:ext cx="12192000" cy="11661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a:solidFill>
                  <a:srgbClr val="FF6600"/>
                </a:solidFill>
              </a:rPr>
              <a:t> </a:t>
            </a:r>
            <a:r>
              <a:rPr b="1" lang="en-US">
                <a:solidFill>
                  <a:srgbClr val="FF6600"/>
                </a:solidFill>
              </a:rPr>
              <a:t>Business</a:t>
            </a:r>
            <a:r>
              <a:rPr b="1" lang="en-US">
                <a:solidFill>
                  <a:srgbClr val="FF6600"/>
                </a:solidFill>
              </a:rPr>
              <a:t> Problem</a:t>
            </a:r>
            <a:endParaRPr b="1">
              <a:solidFill>
                <a:srgbClr val="FF6600"/>
              </a:solidFill>
            </a:endParaRPr>
          </a:p>
        </p:txBody>
      </p:sp>
      <p:pic>
        <p:nvPicPr>
          <p:cNvPr id="107" name="Google Shape;107;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08" name="Google Shape;108;p16"/>
          <p:cNvSpPr txBox="1"/>
          <p:nvPr>
            <p:ph idx="1" type="subTitle"/>
          </p:nvPr>
        </p:nvSpPr>
        <p:spPr>
          <a:xfrm>
            <a:off x="826025" y="1684150"/>
            <a:ext cx="10143600" cy="3658200"/>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900"/>
              </a:spcBef>
              <a:spcAft>
                <a:spcPts val="0"/>
              </a:spcAft>
              <a:buSzPts val="2300"/>
              <a:buFont typeface="Calibri"/>
              <a:buChar char="●"/>
            </a:pPr>
            <a:r>
              <a:rPr lang="en-US" sz="2300">
                <a:highlight>
                  <a:srgbClr val="FFFFFF"/>
                </a:highlight>
              </a:rPr>
              <a:t>ABC Bank wants to sell it's term deposit product to customers. The bank aspire to use an ML Model to focus on shortlisted customers which they are often interested in bank's campaigns. The Bank desires to save time costs for the employees and resources in these campaigns that will achieve only with marvelous ML model.</a:t>
            </a:r>
            <a:endParaRPr sz="2300">
              <a:highlight>
                <a:srgbClr val="FFFFFF"/>
              </a:highlight>
            </a:endParaRPr>
          </a:p>
          <a:p>
            <a:pPr indent="-374650" lvl="0" marL="457200" rtl="0" algn="l">
              <a:lnSpc>
                <a:spcPct val="115000"/>
              </a:lnSpc>
              <a:spcBef>
                <a:spcPts val="0"/>
              </a:spcBef>
              <a:spcAft>
                <a:spcPts val="0"/>
              </a:spcAft>
              <a:buSzPts val="2300"/>
              <a:buFont typeface="Calibri"/>
              <a:buChar char="●"/>
            </a:pPr>
            <a:r>
              <a:rPr lang="en-US" sz="2300">
                <a:highlight>
                  <a:srgbClr val="FFFFFF"/>
                </a:highlight>
              </a:rPr>
              <a:t>Deposit for client funds transferred to a specific creation account. After that, the money will be returned to the depositor with interest usually calculated at the end of the term, with closing.But some banks offer money with interest capitalization - daily and monthly.</a:t>
            </a:r>
            <a:endParaRPr sz="2300">
              <a:highlight>
                <a:srgbClr val="FFFFFF"/>
              </a:highlight>
            </a:endParaRPr>
          </a:p>
        </p:txBody>
      </p:sp>
      <p:sp>
        <p:nvSpPr>
          <p:cNvPr id="109" name="Google Shape;109;p16"/>
          <p:cNvSpPr txBox="1"/>
          <p:nvPr/>
        </p:nvSpPr>
        <p:spPr>
          <a:xfrm>
            <a:off x="3449975" y="45212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a:t>
            </a:r>
            <a:endParaRPr sz="1200">
              <a:solidFill>
                <a:srgbClr val="4A5950"/>
              </a:solidFill>
              <a:highlight>
                <a:srgbClr val="FFFFFF"/>
              </a:highlight>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0" y="0"/>
            <a:ext cx="12192000" cy="11661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a:solidFill>
                  <a:srgbClr val="FF6600"/>
                </a:solidFill>
              </a:rPr>
              <a:t> EDA Recommendations</a:t>
            </a:r>
            <a:endParaRPr b="1">
              <a:solidFill>
                <a:srgbClr val="FF6600"/>
              </a:solidFill>
            </a:endParaRPr>
          </a:p>
        </p:txBody>
      </p:sp>
      <p:pic>
        <p:nvPicPr>
          <p:cNvPr id="115" name="Google Shape;115;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16" name="Google Shape;116;p17"/>
          <p:cNvSpPr txBox="1"/>
          <p:nvPr>
            <p:ph idx="1" type="subTitle"/>
          </p:nvPr>
        </p:nvSpPr>
        <p:spPr>
          <a:xfrm>
            <a:off x="826025" y="1684150"/>
            <a:ext cx="10297200" cy="4007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100"/>
              <a:buFont typeface="Arial"/>
              <a:buNone/>
            </a:pPr>
            <a:r>
              <a:rPr lang="en-US" sz="2600"/>
              <a:t>-Depending on values of y (yes or no ) we used as ML models :</a:t>
            </a:r>
            <a:endParaRPr sz="2600"/>
          </a:p>
          <a:p>
            <a:pPr indent="0" lvl="0" marL="0" rtl="0" algn="l">
              <a:lnSpc>
                <a:spcPct val="90000"/>
              </a:lnSpc>
              <a:spcBef>
                <a:spcPts val="0"/>
              </a:spcBef>
              <a:spcAft>
                <a:spcPts val="0"/>
              </a:spcAft>
              <a:buClr>
                <a:schemeClr val="dk1"/>
              </a:buClr>
              <a:buSzPts val="1100"/>
              <a:buFont typeface="Arial"/>
              <a:buNone/>
            </a:pPr>
            <a:r>
              <a:t/>
            </a:r>
            <a:endParaRPr sz="2600"/>
          </a:p>
          <a:p>
            <a:pPr indent="0" lvl="0" marL="0" rtl="0" algn="l">
              <a:lnSpc>
                <a:spcPct val="90000"/>
              </a:lnSpc>
              <a:spcBef>
                <a:spcPts val="0"/>
              </a:spcBef>
              <a:spcAft>
                <a:spcPts val="0"/>
              </a:spcAft>
              <a:buClr>
                <a:schemeClr val="dk1"/>
              </a:buClr>
              <a:buSzPts val="1100"/>
              <a:buFont typeface="Arial"/>
              <a:buNone/>
            </a:pPr>
            <a:r>
              <a:rPr lang="en-US"/>
              <a:t>Logistic Regression ,Bagging Classifier, XGBOOST and Decision Tree.</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108000"/>
              </a:lnSpc>
              <a:spcBef>
                <a:spcPts val="0"/>
              </a:spcBef>
              <a:spcAft>
                <a:spcPts val="0"/>
              </a:spcAft>
              <a:buClr>
                <a:schemeClr val="dk1"/>
              </a:buClr>
              <a:buSzPts val="1100"/>
              <a:buFont typeface="Arial"/>
              <a:buNone/>
            </a:pPr>
            <a:r>
              <a:rPr lang="en-US">
                <a:highlight>
                  <a:srgbClr val="FFFFFF"/>
                </a:highlight>
              </a:rPr>
              <a:t>- After an automatic feature selection, we decided to not apply it since it didn’t improve the performance of the model.</a:t>
            </a:r>
            <a:endParaRPr>
              <a:highlight>
                <a:srgbClr val="FFFFFF"/>
              </a:highlight>
            </a:endParaRPr>
          </a:p>
          <a:p>
            <a:pPr indent="0" lvl="0" marL="0" rtl="0" algn="l">
              <a:lnSpc>
                <a:spcPct val="108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08000"/>
              </a:lnSpc>
              <a:spcBef>
                <a:spcPts val="0"/>
              </a:spcBef>
              <a:spcAft>
                <a:spcPts val="0"/>
              </a:spcAft>
              <a:buClr>
                <a:schemeClr val="dk1"/>
              </a:buClr>
              <a:buSzPts val="1100"/>
              <a:buFont typeface="Arial"/>
              <a:buNone/>
            </a:pPr>
            <a:r>
              <a:rPr lang="en-US">
                <a:highlight>
                  <a:srgbClr val="FFFFFF"/>
                </a:highlight>
              </a:rPr>
              <a:t>- F1 score was used. The models have been trained with 80% of the data and validated in the rest.</a:t>
            </a:r>
            <a:endParaRPr>
              <a:highlight>
                <a:srgbClr val="FFFFFF"/>
              </a:highlight>
            </a:endParaRPr>
          </a:p>
          <a:p>
            <a:pPr indent="0" lvl="0" marL="0" rtl="0" algn="l">
              <a:lnSpc>
                <a:spcPct val="108000"/>
              </a:lnSpc>
              <a:spcBef>
                <a:spcPts val="0"/>
              </a:spcBef>
              <a:spcAft>
                <a:spcPts val="0"/>
              </a:spcAft>
              <a:buClr>
                <a:schemeClr val="dk1"/>
              </a:buClr>
              <a:buSzPts val="1100"/>
              <a:buFont typeface="Arial"/>
              <a:buNone/>
            </a:pPr>
            <a:r>
              <a:t/>
            </a:r>
            <a:endParaRPr sz="2100">
              <a:highlight>
                <a:srgbClr val="FFFFFF"/>
              </a:highlight>
            </a:endParaRPr>
          </a:p>
          <a:p>
            <a:pPr indent="0" lvl="0" marL="0" rtl="0" algn="l">
              <a:lnSpc>
                <a:spcPct val="90000"/>
              </a:lnSpc>
              <a:spcBef>
                <a:spcPts val="1000"/>
              </a:spcBef>
              <a:spcAft>
                <a:spcPts val="0"/>
              </a:spcAft>
              <a:buClr>
                <a:schemeClr val="dk1"/>
              </a:buClr>
              <a:buSzPts val="6600"/>
              <a:buNone/>
            </a:pPr>
            <a:r>
              <a:t/>
            </a:r>
            <a:endParaRPr/>
          </a:p>
        </p:txBody>
      </p:sp>
      <p:sp>
        <p:nvSpPr>
          <p:cNvPr id="117" name="Google Shape;117;p17"/>
          <p:cNvSpPr txBox="1"/>
          <p:nvPr/>
        </p:nvSpPr>
        <p:spPr>
          <a:xfrm>
            <a:off x="3449975" y="45212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a:t>
            </a:r>
            <a:endParaRPr sz="1200">
              <a:solidFill>
                <a:srgbClr val="4A5950"/>
              </a:solidFill>
              <a:highlight>
                <a:srgbClr val="FFFFFF"/>
              </a:highlight>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0" y="0"/>
            <a:ext cx="12192000" cy="11661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a:solidFill>
                  <a:srgbClr val="FF6600"/>
                </a:solidFill>
              </a:rPr>
              <a:t> Model Building &amp; Selection</a:t>
            </a:r>
            <a:endParaRPr b="1">
              <a:solidFill>
                <a:srgbClr val="FF6600"/>
              </a:solidFill>
            </a:endParaRPr>
          </a:p>
        </p:txBody>
      </p:sp>
      <p:pic>
        <p:nvPicPr>
          <p:cNvPr id="123" name="Google Shape;123;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24" name="Google Shape;124;p18"/>
          <p:cNvSpPr txBox="1"/>
          <p:nvPr>
            <p:ph idx="1" type="subTitle"/>
          </p:nvPr>
        </p:nvSpPr>
        <p:spPr>
          <a:xfrm>
            <a:off x="826025" y="1684150"/>
            <a:ext cx="10235700" cy="4038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6600"/>
              </a:buClr>
              <a:buSzPts val="6600"/>
              <a:buNone/>
            </a:pPr>
            <a:r>
              <a:rPr lang="en-US"/>
              <a:t>We </a:t>
            </a:r>
            <a:r>
              <a:rPr lang="en-US"/>
              <a:t>worked</a:t>
            </a:r>
            <a:r>
              <a:rPr lang="en-US"/>
              <a:t> on four </a:t>
            </a:r>
            <a:r>
              <a:rPr lang="en-US"/>
              <a:t>different</a:t>
            </a:r>
            <a:r>
              <a:rPr lang="en-US"/>
              <a:t> models:</a:t>
            </a:r>
            <a:endParaRPr/>
          </a:p>
          <a:p>
            <a:pPr indent="0" lvl="0" marL="0" rtl="0" algn="l">
              <a:lnSpc>
                <a:spcPct val="90000"/>
              </a:lnSpc>
              <a:spcBef>
                <a:spcPts val="0"/>
              </a:spcBef>
              <a:spcAft>
                <a:spcPts val="0"/>
              </a:spcAft>
              <a:buClr>
                <a:srgbClr val="FF6600"/>
              </a:buClr>
              <a:buSzPts val="6600"/>
              <a:buNone/>
            </a:pPr>
            <a:r>
              <a:t/>
            </a:r>
            <a:endParaRPr/>
          </a:p>
          <a:p>
            <a:pPr indent="-381000" lvl="0" marL="457200" rtl="0" algn="l">
              <a:lnSpc>
                <a:spcPct val="90000"/>
              </a:lnSpc>
              <a:spcBef>
                <a:spcPts val="0"/>
              </a:spcBef>
              <a:spcAft>
                <a:spcPts val="0"/>
              </a:spcAft>
              <a:buSzPts val="2400"/>
              <a:buChar char="●"/>
            </a:pPr>
            <a:r>
              <a:rPr lang="en-US"/>
              <a:t>Xgboost</a:t>
            </a:r>
            <a:endParaRPr/>
          </a:p>
          <a:p>
            <a:pPr indent="0" lvl="0" marL="457200" rtl="0" algn="l">
              <a:lnSpc>
                <a:spcPct val="90000"/>
              </a:lnSpc>
              <a:spcBef>
                <a:spcPts val="0"/>
              </a:spcBef>
              <a:spcAft>
                <a:spcPts val="0"/>
              </a:spcAft>
              <a:buNone/>
            </a:pPr>
            <a:r>
              <a:t/>
            </a:r>
            <a:endParaRPr/>
          </a:p>
          <a:p>
            <a:pPr indent="-381000" lvl="0" marL="457200" rtl="0" algn="l">
              <a:lnSpc>
                <a:spcPct val="90000"/>
              </a:lnSpc>
              <a:spcBef>
                <a:spcPts val="0"/>
              </a:spcBef>
              <a:spcAft>
                <a:spcPts val="0"/>
              </a:spcAft>
              <a:buSzPts val="2400"/>
              <a:buChar char="●"/>
            </a:pPr>
            <a:r>
              <a:rPr lang="en-US"/>
              <a:t>Bagging Classifier </a:t>
            </a:r>
            <a:endParaRPr/>
          </a:p>
          <a:p>
            <a:pPr indent="0" lvl="0" marL="457200" rtl="0" algn="l">
              <a:lnSpc>
                <a:spcPct val="90000"/>
              </a:lnSpc>
              <a:spcBef>
                <a:spcPts val="0"/>
              </a:spcBef>
              <a:spcAft>
                <a:spcPts val="0"/>
              </a:spcAft>
              <a:buNone/>
            </a:pPr>
            <a:r>
              <a:t/>
            </a:r>
            <a:endParaRPr/>
          </a:p>
          <a:p>
            <a:pPr indent="-381000" lvl="0" marL="457200" rtl="0" algn="l">
              <a:lnSpc>
                <a:spcPct val="90000"/>
              </a:lnSpc>
              <a:spcBef>
                <a:spcPts val="0"/>
              </a:spcBef>
              <a:spcAft>
                <a:spcPts val="0"/>
              </a:spcAft>
              <a:buSzPts val="2400"/>
              <a:buChar char="●"/>
            </a:pPr>
            <a:r>
              <a:rPr lang="en-US"/>
              <a:t>Logistic Regression</a:t>
            </a:r>
            <a:endParaRPr/>
          </a:p>
          <a:p>
            <a:pPr indent="0" lvl="0" marL="457200" rtl="0" algn="l">
              <a:lnSpc>
                <a:spcPct val="90000"/>
              </a:lnSpc>
              <a:spcBef>
                <a:spcPts val="0"/>
              </a:spcBef>
              <a:spcAft>
                <a:spcPts val="0"/>
              </a:spcAft>
              <a:buNone/>
            </a:pPr>
            <a:r>
              <a:t/>
            </a:r>
            <a:endParaRPr/>
          </a:p>
          <a:p>
            <a:pPr indent="-381000" lvl="0" marL="457200" rtl="0" algn="l">
              <a:lnSpc>
                <a:spcPct val="90000"/>
              </a:lnSpc>
              <a:spcBef>
                <a:spcPts val="0"/>
              </a:spcBef>
              <a:spcAft>
                <a:spcPts val="0"/>
              </a:spcAft>
              <a:buSzPts val="2400"/>
              <a:buChar char="●"/>
            </a:pPr>
            <a:r>
              <a:rPr lang="en-US"/>
              <a:t>Decision Tree Classifier</a:t>
            </a:r>
            <a:endParaRPr/>
          </a:p>
          <a:p>
            <a:pPr indent="0" lvl="0" marL="0" rtl="0" algn="ctr">
              <a:lnSpc>
                <a:spcPct val="90000"/>
              </a:lnSpc>
              <a:spcBef>
                <a:spcPts val="1000"/>
              </a:spcBef>
              <a:spcAft>
                <a:spcPts val="0"/>
              </a:spcAft>
              <a:buClr>
                <a:schemeClr val="dk1"/>
              </a:buClr>
              <a:buSzPts val="6600"/>
              <a:buNone/>
            </a:pPr>
            <a:r>
              <a:t/>
            </a:r>
            <a:endParaRPr sz="6600"/>
          </a:p>
        </p:txBody>
      </p:sp>
      <p:sp>
        <p:nvSpPr>
          <p:cNvPr id="125" name="Google Shape;125;p18"/>
          <p:cNvSpPr txBox="1"/>
          <p:nvPr/>
        </p:nvSpPr>
        <p:spPr>
          <a:xfrm>
            <a:off x="3449975" y="45212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a:t>
            </a:r>
            <a:endParaRPr sz="1200">
              <a:solidFill>
                <a:srgbClr val="4A5950"/>
              </a:solidFill>
              <a:highlight>
                <a:srgbClr val="FFFFFF"/>
              </a:highlight>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0" y="0"/>
            <a:ext cx="12192000" cy="11661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a:solidFill>
                  <a:srgbClr val="FF6600"/>
                </a:solidFill>
              </a:rPr>
              <a:t> Model Building &amp; Selection</a:t>
            </a:r>
            <a:endParaRPr b="1">
              <a:solidFill>
                <a:srgbClr val="FF6600"/>
              </a:solidFill>
            </a:endParaRPr>
          </a:p>
        </p:txBody>
      </p:sp>
      <p:pic>
        <p:nvPicPr>
          <p:cNvPr id="131" name="Google Shape;131;p1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32" name="Google Shape;132;p19"/>
          <p:cNvSpPr txBox="1"/>
          <p:nvPr>
            <p:ph idx="1" type="subTitle"/>
          </p:nvPr>
        </p:nvSpPr>
        <p:spPr>
          <a:xfrm>
            <a:off x="826025" y="1684150"/>
            <a:ext cx="9161700" cy="1989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6600"/>
              <a:buNone/>
            </a:pPr>
            <a:r>
              <a:rPr lang="en-US"/>
              <a:t>We tested our model one with duration and one time without duration. Here are the results of the accuracy and F1 score for each model.</a:t>
            </a:r>
            <a:endParaRPr/>
          </a:p>
          <a:p>
            <a:pPr indent="0" lvl="0" marL="0" rtl="0" algn="l">
              <a:lnSpc>
                <a:spcPct val="90000"/>
              </a:lnSpc>
              <a:spcBef>
                <a:spcPts val="1000"/>
              </a:spcBef>
              <a:spcAft>
                <a:spcPts val="0"/>
              </a:spcAft>
              <a:buClr>
                <a:schemeClr val="dk1"/>
              </a:buClr>
              <a:buSzPts val="6600"/>
              <a:buNone/>
            </a:pPr>
            <a:r>
              <a:t/>
            </a:r>
            <a:endParaRPr/>
          </a:p>
          <a:p>
            <a:pPr indent="0" lvl="0" marL="0" rtl="0" algn="l">
              <a:lnSpc>
                <a:spcPct val="90000"/>
              </a:lnSpc>
              <a:spcBef>
                <a:spcPts val="1000"/>
              </a:spcBef>
              <a:spcAft>
                <a:spcPts val="0"/>
              </a:spcAft>
              <a:buNone/>
            </a:pPr>
            <a:r>
              <a:rPr lang="en-US"/>
              <a:t>With duration:                                                         Without duration:</a:t>
            </a:r>
            <a:endParaRPr/>
          </a:p>
        </p:txBody>
      </p:sp>
      <p:sp>
        <p:nvSpPr>
          <p:cNvPr id="133" name="Google Shape;133;p19"/>
          <p:cNvSpPr txBox="1"/>
          <p:nvPr/>
        </p:nvSpPr>
        <p:spPr>
          <a:xfrm>
            <a:off x="3449975" y="45212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a:t>
            </a:r>
            <a:endParaRPr sz="1200">
              <a:solidFill>
                <a:srgbClr val="4A5950"/>
              </a:solidFill>
              <a:highlight>
                <a:srgbClr val="FFFFFF"/>
              </a:highlight>
              <a:latin typeface="Roboto Slab"/>
              <a:ea typeface="Roboto Slab"/>
              <a:cs typeface="Roboto Slab"/>
              <a:sym typeface="Roboto Slab"/>
            </a:endParaRPr>
          </a:p>
        </p:txBody>
      </p:sp>
      <p:pic>
        <p:nvPicPr>
          <p:cNvPr id="134" name="Google Shape;134;p19"/>
          <p:cNvPicPr preferRelativeResize="0"/>
          <p:nvPr/>
        </p:nvPicPr>
        <p:blipFill>
          <a:blip r:embed="rId4">
            <a:alphaModFix/>
          </a:blip>
          <a:stretch>
            <a:fillRect/>
          </a:stretch>
        </p:blipFill>
        <p:spPr>
          <a:xfrm>
            <a:off x="6264875" y="3586800"/>
            <a:ext cx="4048125" cy="2209800"/>
          </a:xfrm>
          <a:prstGeom prst="rect">
            <a:avLst/>
          </a:prstGeom>
          <a:noFill/>
          <a:ln>
            <a:noFill/>
          </a:ln>
        </p:spPr>
      </p:pic>
      <p:pic>
        <p:nvPicPr>
          <p:cNvPr id="135" name="Google Shape;135;p19"/>
          <p:cNvPicPr preferRelativeResize="0"/>
          <p:nvPr/>
        </p:nvPicPr>
        <p:blipFill>
          <a:blip r:embed="rId5">
            <a:alphaModFix/>
          </a:blip>
          <a:stretch>
            <a:fillRect/>
          </a:stretch>
        </p:blipFill>
        <p:spPr>
          <a:xfrm>
            <a:off x="637913" y="3596325"/>
            <a:ext cx="4010025" cy="219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ctrTitle"/>
          </p:nvPr>
        </p:nvSpPr>
        <p:spPr>
          <a:xfrm>
            <a:off x="0" y="0"/>
            <a:ext cx="12192000" cy="11661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a:solidFill>
                  <a:srgbClr val="FF6600"/>
                </a:solidFill>
              </a:rPr>
              <a:t> Final Recommendations</a:t>
            </a:r>
            <a:endParaRPr b="1">
              <a:solidFill>
                <a:srgbClr val="FF6600"/>
              </a:solidFill>
            </a:endParaRPr>
          </a:p>
        </p:txBody>
      </p:sp>
      <p:pic>
        <p:nvPicPr>
          <p:cNvPr id="141" name="Google Shape;141;p2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42" name="Google Shape;142;p20"/>
          <p:cNvSpPr txBox="1"/>
          <p:nvPr>
            <p:ph idx="1" type="subTitle"/>
          </p:nvPr>
        </p:nvSpPr>
        <p:spPr>
          <a:xfrm>
            <a:off x="733975" y="1822225"/>
            <a:ext cx="10312500" cy="4041600"/>
          </a:xfrm>
          <a:prstGeom prst="rect">
            <a:avLst/>
          </a:prstGeom>
          <a:noFill/>
          <a:ln>
            <a:noFill/>
          </a:ln>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Arial"/>
              <a:buChar char="●"/>
            </a:pPr>
            <a:r>
              <a:rPr lang="en-US">
                <a:highlight>
                  <a:srgbClr val="FFFFFF"/>
                </a:highlight>
                <a:latin typeface="Arial"/>
                <a:ea typeface="Arial"/>
                <a:cs typeface="Arial"/>
                <a:sym typeface="Arial"/>
              </a:rPr>
              <a:t>As we can see, the models are much better with the duration column. Also, it seems like the undersampling goes better in terms of f1, but slighly worse with accuracy. </a:t>
            </a:r>
            <a:endParaRPr>
              <a:highlight>
                <a:srgbClr val="FFFFFF"/>
              </a:highlight>
              <a:latin typeface="Arial"/>
              <a:ea typeface="Arial"/>
              <a:cs typeface="Arial"/>
              <a:sym typeface="Arial"/>
            </a:endParaRPr>
          </a:p>
          <a:p>
            <a:pPr indent="0" lvl="0" marL="457200" rtl="0" algn="l">
              <a:spcBef>
                <a:spcPts val="1000"/>
              </a:spcBef>
              <a:spcAft>
                <a:spcPts val="0"/>
              </a:spcAft>
              <a:buNone/>
            </a:pPr>
            <a:r>
              <a:t/>
            </a:r>
            <a:endParaRPr>
              <a:highlight>
                <a:srgbClr val="FFFFFF"/>
              </a:highlight>
              <a:latin typeface="Arial"/>
              <a:ea typeface="Arial"/>
              <a:cs typeface="Arial"/>
              <a:sym typeface="Arial"/>
            </a:endParaRPr>
          </a:p>
          <a:p>
            <a:pPr indent="-381000" lvl="0" marL="457200" rtl="0" algn="l">
              <a:spcBef>
                <a:spcPts val="1000"/>
              </a:spcBef>
              <a:spcAft>
                <a:spcPts val="0"/>
              </a:spcAft>
              <a:buSzPts val="2400"/>
              <a:buFont typeface="Arial"/>
              <a:buChar char="●"/>
            </a:pPr>
            <a:r>
              <a:rPr lang="en-US">
                <a:highlight>
                  <a:srgbClr val="FFFFFF"/>
                </a:highlight>
                <a:latin typeface="Arial"/>
                <a:ea typeface="Arial"/>
                <a:cs typeface="Arial"/>
                <a:sym typeface="Arial"/>
              </a:rPr>
              <a:t>Apart from that, all the models are better than choosing randomly.</a:t>
            </a:r>
            <a:endParaRPr>
              <a:highlight>
                <a:srgbClr val="FFFFFF"/>
              </a:highlight>
              <a:latin typeface="Arial"/>
              <a:ea typeface="Arial"/>
              <a:cs typeface="Arial"/>
              <a:sym typeface="Arial"/>
            </a:endParaRPr>
          </a:p>
          <a:p>
            <a:pPr indent="0" lvl="0" marL="0" rtl="0" algn="l">
              <a:spcBef>
                <a:spcPts val="1000"/>
              </a:spcBef>
              <a:spcAft>
                <a:spcPts val="0"/>
              </a:spcAft>
              <a:buNone/>
            </a:pPr>
            <a:r>
              <a:t/>
            </a:r>
            <a:endParaRPr>
              <a:highlight>
                <a:srgbClr val="FFFFFF"/>
              </a:highlight>
              <a:latin typeface="Arial"/>
              <a:ea typeface="Arial"/>
              <a:cs typeface="Arial"/>
              <a:sym typeface="Arial"/>
            </a:endParaRPr>
          </a:p>
          <a:p>
            <a:pPr indent="-381000" lvl="0" marL="457200" rtl="0" algn="l">
              <a:spcBef>
                <a:spcPts val="1000"/>
              </a:spcBef>
              <a:spcAft>
                <a:spcPts val="0"/>
              </a:spcAft>
              <a:buSzPts val="2400"/>
              <a:buFont typeface="Arial"/>
              <a:buChar char="●"/>
            </a:pPr>
            <a:r>
              <a:rPr lang="en-US">
                <a:highlight>
                  <a:srgbClr val="FFFFFF"/>
                </a:highlight>
                <a:latin typeface="Arial"/>
                <a:ea typeface="Arial"/>
                <a:cs typeface="Arial"/>
                <a:sym typeface="Arial"/>
              </a:rPr>
              <a:t>Taking account all this, we will choose the logistic regression as our model, since it is the simpliest one without loosing significantly in any of the chosen metrics.</a:t>
            </a:r>
            <a:endParaRPr>
              <a:highlight>
                <a:srgbClr val="FFFFFF"/>
              </a:highlight>
              <a:latin typeface="Arial"/>
              <a:ea typeface="Arial"/>
              <a:cs typeface="Arial"/>
              <a:sym typeface="Arial"/>
            </a:endParaRPr>
          </a:p>
        </p:txBody>
      </p:sp>
      <p:sp>
        <p:nvSpPr>
          <p:cNvPr id="143" name="Google Shape;143;p20"/>
          <p:cNvSpPr txBox="1"/>
          <p:nvPr/>
        </p:nvSpPr>
        <p:spPr>
          <a:xfrm>
            <a:off x="3449975" y="45212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800"/>
              </a:spcAft>
              <a:buNone/>
            </a:pPr>
            <a:r>
              <a:rPr lang="en-US" sz="1200">
                <a:solidFill>
                  <a:srgbClr val="4A5950"/>
                </a:solidFill>
                <a:highlight>
                  <a:srgbClr val="FFFFFF"/>
                </a:highlight>
                <a:latin typeface="Roboto Slab"/>
                <a:ea typeface="Roboto Slab"/>
                <a:cs typeface="Roboto Slab"/>
                <a:sym typeface="Roboto Slab"/>
              </a:rPr>
              <a:t>.</a:t>
            </a:r>
            <a:endParaRPr sz="1200">
              <a:solidFill>
                <a:srgbClr val="4A5950"/>
              </a:solidFill>
              <a:highlight>
                <a:srgbClr val="FFFFFF"/>
              </a:highlight>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149" name="Google Shape;149;p2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50" name="Google Shape;150;p21"/>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