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802" r:id="rId4"/>
    <p:sldId id="3476" r:id="rId5"/>
    <p:sldId id="388" r:id="rId6"/>
    <p:sldId id="389" r:id="rId7"/>
    <p:sldId id="493" r:id="rId8"/>
    <p:sldId id="2078" r:id="rId9"/>
    <p:sldId id="633" r:id="rId10"/>
    <p:sldId id="3477" r:id="rId12"/>
    <p:sldId id="3478" r:id="rId13"/>
    <p:sldId id="495" r:id="rId14"/>
    <p:sldId id="387" r:id="rId15"/>
    <p:sldId id="1503" r:id="rId16"/>
    <p:sldId id="634" r:id="rId17"/>
    <p:sldId id="1005" r:id="rId18"/>
    <p:sldId id="291" r:id="rId19"/>
    <p:sldId id="3483" r:id="rId20"/>
    <p:sldId id="3484" r:id="rId21"/>
    <p:sldId id="3485" r:id="rId22"/>
    <p:sldId id="3486" r:id="rId23"/>
    <p:sldId id="3600" r:id="rId24"/>
    <p:sldId id="3792" r:id="rId25"/>
    <p:sldId id="3793" r:id="rId26"/>
    <p:sldId id="4326" r:id="rId27"/>
    <p:sldId id="3601" r:id="rId28"/>
    <p:sldId id="3602" r:id="rId29"/>
    <p:sldId id="3603" r:id="rId30"/>
    <p:sldId id="3604" r:id="rId31"/>
    <p:sldId id="3605" r:id="rId32"/>
    <p:sldId id="3606" r:id="rId33"/>
    <p:sldId id="4230" r:id="rId34"/>
    <p:sldId id="4330" r:id="rId35"/>
    <p:sldId id="4331" r:id="rId36"/>
    <p:sldId id="4332" r:id="rId37"/>
    <p:sldId id="3611" r:id="rId38"/>
    <p:sldId id="3790" r:id="rId3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微软正版用户" initials="微" lastIdx="0" clrIdx="0"/>
  <p:cmAuthor id="2" name="唐海波" initials="唐" lastIdx="11" clrIdx="0"/>
  <p:cmAuthor id="3" name="Administrat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00"/>
    <a:srgbClr val="000099"/>
    <a:srgbClr val="FFFFFF"/>
    <a:srgbClr val="008000"/>
    <a:srgbClr val="99CC00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4504"/>
    <p:restoredTop sz="94660"/>
  </p:normalViewPr>
  <p:slideViewPr>
    <p:cSldViewPr snapToGrid="0" showGuides="1">
      <p:cViewPr varScale="1">
        <p:scale>
          <a:sx n="66" d="100"/>
          <a:sy n="66" d="100"/>
        </p:scale>
        <p:origin x="-1260" y="-96"/>
      </p:cViewPr>
      <p:guideLst>
        <p:guide orient="horz" pos="2160"/>
        <p:guide pos="29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13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1" Type="http://schemas.openxmlformats.org/officeDocument/2006/relationships/image" Target="../media/image93.wmf"/><Relationship Id="rId10" Type="http://schemas.openxmlformats.org/officeDocument/2006/relationships/image" Target="../media/image92.wmf"/><Relationship Id="rId1" Type="http://schemas.openxmlformats.org/officeDocument/2006/relationships/image" Target="../media/image84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6" Type="http://schemas.openxmlformats.org/officeDocument/2006/relationships/image" Target="../media/image102.wmf"/><Relationship Id="rId15" Type="http://schemas.openxmlformats.org/officeDocument/2006/relationships/image" Target="../media/image93.wmf"/><Relationship Id="rId14" Type="http://schemas.openxmlformats.org/officeDocument/2006/relationships/image" Target="../media/image90.wmf"/><Relationship Id="rId13" Type="http://schemas.openxmlformats.org/officeDocument/2006/relationships/image" Target="../media/image89.wmf"/><Relationship Id="rId12" Type="http://schemas.openxmlformats.org/officeDocument/2006/relationships/image" Target="../media/image13.wmf"/><Relationship Id="rId11" Type="http://schemas.openxmlformats.org/officeDocument/2006/relationships/image" Target="../media/image88.wmf"/><Relationship Id="rId10" Type="http://schemas.openxmlformats.org/officeDocument/2006/relationships/image" Target="../media/image92.wmf"/><Relationship Id="rId1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image" Target="../media/image88.wmf"/><Relationship Id="rId7" Type="http://schemas.openxmlformats.org/officeDocument/2006/relationships/image" Target="../media/image80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8" Type="http://schemas.openxmlformats.org/officeDocument/2006/relationships/image" Target="../media/image76.wmf"/><Relationship Id="rId17" Type="http://schemas.openxmlformats.org/officeDocument/2006/relationships/image" Target="../media/image75.wmf"/><Relationship Id="rId16" Type="http://schemas.openxmlformats.org/officeDocument/2006/relationships/image" Target="../media/image85.wmf"/><Relationship Id="rId15" Type="http://schemas.openxmlformats.org/officeDocument/2006/relationships/image" Target="../media/image84.wmf"/><Relationship Id="rId14" Type="http://schemas.openxmlformats.org/officeDocument/2006/relationships/image" Target="../media/image93.wmf"/><Relationship Id="rId13" Type="http://schemas.openxmlformats.org/officeDocument/2006/relationships/image" Target="../media/image92.wmf"/><Relationship Id="rId12" Type="http://schemas.openxmlformats.org/officeDocument/2006/relationships/image" Target="../media/image91.wmf"/><Relationship Id="rId11" Type="http://schemas.openxmlformats.org/officeDocument/2006/relationships/image" Target="../media/image90.wmf"/><Relationship Id="rId10" Type="http://schemas.openxmlformats.org/officeDocument/2006/relationships/image" Target="../media/image89.wmf"/><Relationship Id="rId1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27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3" Type="http://schemas.openxmlformats.org/officeDocument/2006/relationships/image" Target="../media/image121.wmf"/><Relationship Id="rId12" Type="http://schemas.openxmlformats.org/officeDocument/2006/relationships/image" Target="../media/image120.wmf"/><Relationship Id="rId11" Type="http://schemas.openxmlformats.org/officeDocument/2006/relationships/image" Target="../media/image119.wmf"/><Relationship Id="rId10" Type="http://schemas.openxmlformats.org/officeDocument/2006/relationships/image" Target="../media/image118.wmf"/><Relationship Id="rId1" Type="http://schemas.openxmlformats.org/officeDocument/2006/relationships/image" Target="../media/image110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4.wmf"/><Relationship Id="rId3" Type="http://schemas.openxmlformats.org/officeDocument/2006/relationships/image" Target="../media/image66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29.wmf"/><Relationship Id="rId7" Type="http://schemas.openxmlformats.org/officeDocument/2006/relationships/image" Target="../media/image139.wmf"/><Relationship Id="rId6" Type="http://schemas.openxmlformats.org/officeDocument/2006/relationships/image" Target="../media/image128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34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3" Type="http://schemas.openxmlformats.org/officeDocument/2006/relationships/image" Target="../media/image15.wmf"/><Relationship Id="rId12" Type="http://schemas.openxmlformats.org/officeDocument/2006/relationships/image" Target="../media/image1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27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wmf"/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0" Type="http://schemas.openxmlformats.org/officeDocument/2006/relationships/image" Target="../media/image50.wmf"/><Relationship Id="rId1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4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.wmf"/><Relationship Id="rId6" Type="http://schemas.openxmlformats.org/officeDocument/2006/relationships/image" Target="../media/image13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wmf"/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3" Type="http://schemas.openxmlformats.org/officeDocument/2006/relationships/image" Target="../media/image83.wmf"/><Relationship Id="rId12" Type="http://schemas.openxmlformats.org/officeDocument/2006/relationships/image" Target="../media/image82.wmf"/><Relationship Id="rId11" Type="http://schemas.openxmlformats.org/officeDocument/2006/relationships/image" Target="../media/image81.wmf"/><Relationship Id="rId10" Type="http://schemas.openxmlformats.org/officeDocument/2006/relationships/image" Target="../media/image80.wmf"/><Relationship Id="rId1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页眉占位符 604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日期占位符 604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6041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604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2" name="页脚占位符 604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buFont typeface="Arial" panose="020B0604020202020204" pitchFamily="34" charset="0"/>
              <a:buNone/>
              <a:defRPr sz="1200" b="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灯片编号占位符 604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audio" Target="../media/audio2.wav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audio" Target="../media/audio2.wav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b="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b="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  <p:sp>
        <p:nvSpPr>
          <p:cNvPr id="1031" name="动作按钮: 开始 1037">
            <a:hlinkClick r:id="" action="ppaction://hlinkshowjump?jump=firstslide" highlightClick="1">
              <a:snd r:embed="rId12" name="click.wav"/>
            </a:hlinkClick>
          </p:cNvPr>
          <p:cNvSpPr>
            <a:spLocks noChangeArrowheads="1"/>
          </p:cNvSpPr>
          <p:nvPr/>
        </p:nvSpPr>
        <p:spPr bwMode="auto">
          <a:xfrm>
            <a:off x="7453313" y="6580188"/>
            <a:ext cx="315913" cy="227013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</a:gradFill>
          <a:ln w="9525">
            <a:solidFill>
              <a:srgbClr val="9900FF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动作按钮: 后退或前一项 1038">
            <a:hlinkClick r:id="" action="ppaction://hlinkshowjump?jump=previousslide" highlightClick="1">
              <a:snd r:embed="rId12" name="click.wav"/>
            </a:hlinkClick>
          </p:cNvPr>
          <p:cNvSpPr>
            <a:spLocks noChangeArrowheads="1"/>
          </p:cNvSpPr>
          <p:nvPr/>
        </p:nvSpPr>
        <p:spPr bwMode="auto">
          <a:xfrm>
            <a:off x="7812088" y="6578600"/>
            <a:ext cx="315913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</a:gradFill>
          <a:ln w="9525">
            <a:solidFill>
              <a:srgbClr val="9900FF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动作按钮: 前进或下一项 1039">
            <a:hlinkClick r:id="" action="ppaction://hlinkshowjump?jump=nextslide" highlightClick="1">
              <a:snd r:embed="rId12" name="click.wav"/>
            </a:hlinkClick>
          </p:cNvPr>
          <p:cNvSpPr>
            <a:spLocks noChangeArrowheads="1"/>
          </p:cNvSpPr>
          <p:nvPr/>
        </p:nvSpPr>
        <p:spPr bwMode="auto"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</a:gradFill>
          <a:ln w="9525">
            <a:solidFill>
              <a:srgbClr val="9900FF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动作按钮: 结束 1040">
            <a:hlinkClick r:id="" action="ppaction://hlinkshowjump?jump=endshow" highlightClick="1">
              <a:snd r:embed="rId13" name="push.wav"/>
            </a:hlinkClick>
          </p:cNvPr>
          <p:cNvSpPr>
            <a:spLocks noChangeArrowheads="1"/>
          </p:cNvSpPr>
          <p:nvPr/>
        </p:nvSpPr>
        <p:spPr bwMode="auto">
          <a:xfrm>
            <a:off x="8532813" y="6580188"/>
            <a:ext cx="315913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</a:gradFill>
          <a:ln w="9525">
            <a:solidFill>
              <a:srgbClr val="9900FF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b="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b="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CN" altLang="en-US" sz="14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400" b="0" strike="noStrike" noProof="1" dirty="0"/>
          </a:p>
        </p:txBody>
      </p:sp>
      <p:sp>
        <p:nvSpPr>
          <p:cNvPr id="1031" name="动作按钮: 开始 1037">
            <a:hlinkClick r:id="" action="ppaction://hlinkshowjump?jump=firstslide" highlightClick="1">
              <a:snd r:embed="rId12" name="click.wav"/>
            </a:hlinkClick>
          </p:cNvPr>
          <p:cNvSpPr>
            <a:spLocks noChangeArrowheads="1"/>
          </p:cNvSpPr>
          <p:nvPr/>
        </p:nvSpPr>
        <p:spPr bwMode="auto">
          <a:xfrm>
            <a:off x="7453313" y="6580188"/>
            <a:ext cx="315913" cy="227013"/>
          </a:xfrm>
          <a:prstGeom prst="actionButtonBeginning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</a:gradFill>
          <a:ln w="9525">
            <a:solidFill>
              <a:srgbClr val="9900FF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动作按钮: 后退或前一项 1038">
            <a:hlinkClick r:id="" action="ppaction://hlinkshowjump?jump=previousslide" highlightClick="1">
              <a:snd r:embed="rId12" name="click.wav"/>
            </a:hlinkClick>
          </p:cNvPr>
          <p:cNvSpPr>
            <a:spLocks noChangeArrowheads="1"/>
          </p:cNvSpPr>
          <p:nvPr/>
        </p:nvSpPr>
        <p:spPr bwMode="auto">
          <a:xfrm>
            <a:off x="7812088" y="6578600"/>
            <a:ext cx="315913" cy="225425"/>
          </a:xfrm>
          <a:prstGeom prst="actionButtonBackPrevious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</a:gradFill>
          <a:ln w="9525">
            <a:solidFill>
              <a:srgbClr val="9900FF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动作按钮: 前进或下一项 1039">
            <a:hlinkClick r:id="" action="ppaction://hlinkshowjump?jump=nextslide" highlightClick="1">
              <a:snd r:embed="rId12" name="click.wav"/>
            </a:hlinkClick>
          </p:cNvPr>
          <p:cNvSpPr>
            <a:spLocks noChangeArrowheads="1"/>
          </p:cNvSpPr>
          <p:nvPr/>
        </p:nvSpPr>
        <p:spPr bwMode="auto">
          <a:xfrm>
            <a:off x="8172450" y="6580188"/>
            <a:ext cx="315913" cy="225425"/>
          </a:xfrm>
          <a:prstGeom prst="actionButtonForwardNext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</a:gradFill>
          <a:ln w="9525">
            <a:solidFill>
              <a:srgbClr val="9900FF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动作按钮: 结束 1040">
            <a:hlinkClick r:id="" action="ppaction://hlinkshowjump?jump=endshow" highlightClick="1">
              <a:snd r:embed="rId13" name="push.wav"/>
            </a:hlinkClick>
          </p:cNvPr>
          <p:cNvSpPr>
            <a:spLocks noChangeArrowheads="1"/>
          </p:cNvSpPr>
          <p:nvPr/>
        </p:nvSpPr>
        <p:spPr bwMode="auto">
          <a:xfrm>
            <a:off x="8532813" y="6580188"/>
            <a:ext cx="315913" cy="225425"/>
          </a:xfrm>
          <a:prstGeom prst="actionButtonEnd">
            <a:avLst/>
          </a:prstGeom>
          <a:gradFill rotWithShape="1">
            <a:gsLst>
              <a:gs pos="0">
                <a:srgbClr val="5E5E76"/>
              </a:gs>
              <a:gs pos="50000">
                <a:srgbClr val="CCCCFF"/>
              </a:gs>
              <a:gs pos="100000">
                <a:srgbClr val="5E5E76"/>
              </a:gs>
            </a:gsLst>
            <a:lin ang="5400000" scaled="1"/>
          </a:gradFill>
          <a:ln w="9525">
            <a:solidFill>
              <a:srgbClr val="9900FF"/>
            </a:solidFill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25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0.wmf"/><Relationship Id="rId2" Type="http://schemas.openxmlformats.org/officeDocument/2006/relationships/image" Target="../media/image41.w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48.w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5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5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9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oleObject" Target="../embeddings/oleObject50.bin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65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59.bin"/><Relationship Id="rId28" Type="http://schemas.openxmlformats.org/officeDocument/2006/relationships/vmlDrawing" Target="../drawings/vmlDrawing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83.wmf"/><Relationship Id="rId25" Type="http://schemas.openxmlformats.org/officeDocument/2006/relationships/oleObject" Target="../embeddings/oleObject70.bin"/><Relationship Id="rId24" Type="http://schemas.openxmlformats.org/officeDocument/2006/relationships/image" Target="../media/image82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81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80.w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79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5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72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81.bin"/><Relationship Id="rId20" Type="http://schemas.openxmlformats.org/officeDocument/2006/relationships/image" Target="../media/image92.wmf"/><Relationship Id="rId2" Type="http://schemas.openxmlformats.org/officeDocument/2006/relationships/image" Target="../media/image84.wmf"/><Relationship Id="rId19" Type="http://schemas.openxmlformats.org/officeDocument/2006/relationships/oleObject" Target="../embeddings/oleObject80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79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5.wmf"/><Relationship Id="rId34" Type="http://schemas.openxmlformats.org/officeDocument/2006/relationships/vmlDrawing" Target="../drawings/vmlDrawing11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02.wmf"/><Relationship Id="rId31" Type="http://schemas.openxmlformats.org/officeDocument/2006/relationships/oleObject" Target="../embeddings/oleObject97.bin"/><Relationship Id="rId30" Type="http://schemas.openxmlformats.org/officeDocument/2006/relationships/image" Target="../media/image93.wmf"/><Relationship Id="rId3" Type="http://schemas.openxmlformats.org/officeDocument/2006/relationships/oleObject" Target="../embeddings/oleObject83.bin"/><Relationship Id="rId29" Type="http://schemas.openxmlformats.org/officeDocument/2006/relationships/oleObject" Target="../embeddings/oleObject96.bin"/><Relationship Id="rId28" Type="http://schemas.openxmlformats.org/officeDocument/2006/relationships/image" Target="../media/image90.wmf"/><Relationship Id="rId27" Type="http://schemas.openxmlformats.org/officeDocument/2006/relationships/oleObject" Target="../embeddings/oleObject95.bin"/><Relationship Id="rId26" Type="http://schemas.openxmlformats.org/officeDocument/2006/relationships/image" Target="../media/image89.wmf"/><Relationship Id="rId25" Type="http://schemas.openxmlformats.org/officeDocument/2006/relationships/oleObject" Target="../embeddings/oleObject94.bin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93.bin"/><Relationship Id="rId22" Type="http://schemas.openxmlformats.org/officeDocument/2006/relationships/image" Target="../media/image88.w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92.wmf"/><Relationship Id="rId2" Type="http://schemas.openxmlformats.org/officeDocument/2006/relationships/image" Target="../media/image94.w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82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72.wmf"/><Relationship Id="rId39" Type="http://schemas.openxmlformats.org/officeDocument/2006/relationships/vmlDrawing" Target="../drawings/vmlDrawing12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03.png"/><Relationship Id="rId36" Type="http://schemas.openxmlformats.org/officeDocument/2006/relationships/image" Target="../media/image76.wmf"/><Relationship Id="rId35" Type="http://schemas.openxmlformats.org/officeDocument/2006/relationships/oleObject" Target="../embeddings/oleObject115.bin"/><Relationship Id="rId34" Type="http://schemas.openxmlformats.org/officeDocument/2006/relationships/image" Target="../media/image75.wmf"/><Relationship Id="rId33" Type="http://schemas.openxmlformats.org/officeDocument/2006/relationships/oleObject" Target="../embeddings/oleObject114.bin"/><Relationship Id="rId32" Type="http://schemas.openxmlformats.org/officeDocument/2006/relationships/image" Target="../media/image85.wmf"/><Relationship Id="rId31" Type="http://schemas.openxmlformats.org/officeDocument/2006/relationships/oleObject" Target="../embeddings/oleObject113.bin"/><Relationship Id="rId30" Type="http://schemas.openxmlformats.org/officeDocument/2006/relationships/image" Target="../media/image84.wmf"/><Relationship Id="rId3" Type="http://schemas.openxmlformats.org/officeDocument/2006/relationships/oleObject" Target="../embeddings/oleObject99.bin"/><Relationship Id="rId29" Type="http://schemas.openxmlformats.org/officeDocument/2006/relationships/oleObject" Target="../embeddings/oleObject112.bin"/><Relationship Id="rId28" Type="http://schemas.openxmlformats.org/officeDocument/2006/relationships/image" Target="../media/image93.wmf"/><Relationship Id="rId27" Type="http://schemas.openxmlformats.org/officeDocument/2006/relationships/oleObject" Target="../embeddings/oleObject111.bin"/><Relationship Id="rId26" Type="http://schemas.openxmlformats.org/officeDocument/2006/relationships/image" Target="../media/image92.wmf"/><Relationship Id="rId25" Type="http://schemas.openxmlformats.org/officeDocument/2006/relationships/oleObject" Target="../embeddings/oleObject110.bin"/><Relationship Id="rId24" Type="http://schemas.openxmlformats.org/officeDocument/2006/relationships/image" Target="../media/image91.wmf"/><Relationship Id="rId23" Type="http://schemas.openxmlformats.org/officeDocument/2006/relationships/oleObject" Target="../embeddings/oleObject109.bin"/><Relationship Id="rId22" Type="http://schemas.openxmlformats.org/officeDocument/2006/relationships/image" Target="../media/image90.wmf"/><Relationship Id="rId21" Type="http://schemas.openxmlformats.org/officeDocument/2006/relationships/oleObject" Target="../embeddings/oleObject108.bin"/><Relationship Id="rId20" Type="http://schemas.openxmlformats.org/officeDocument/2006/relationships/image" Target="../media/image89.wmf"/><Relationship Id="rId2" Type="http://schemas.openxmlformats.org/officeDocument/2006/relationships/image" Target="../media/image71.wmf"/><Relationship Id="rId19" Type="http://schemas.openxmlformats.org/officeDocument/2006/relationships/oleObject" Target="../embeddings/oleObject107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106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105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104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103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9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04.wmf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9.wmf"/><Relationship Id="rId14" Type="http://schemas.openxmlformats.org/officeDocument/2006/relationships/oleObject" Target="../embeddings/oleObject124.bin"/><Relationship Id="rId13" Type="http://schemas.openxmlformats.org/officeDocument/2006/relationships/oleObject" Target="../embeddings/oleObject123.bin"/><Relationship Id="rId12" Type="http://schemas.openxmlformats.org/officeDocument/2006/relationships/oleObject" Target="../embeddings/oleObject122.bin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1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26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21.wmf"/><Relationship Id="rId25" Type="http://schemas.openxmlformats.org/officeDocument/2006/relationships/oleObject" Target="../embeddings/oleObject137.bin"/><Relationship Id="rId24" Type="http://schemas.openxmlformats.org/officeDocument/2006/relationships/image" Target="../media/image120.wmf"/><Relationship Id="rId23" Type="http://schemas.openxmlformats.org/officeDocument/2006/relationships/oleObject" Target="../embeddings/oleObject136.bin"/><Relationship Id="rId22" Type="http://schemas.openxmlformats.org/officeDocument/2006/relationships/image" Target="../media/image119.wmf"/><Relationship Id="rId21" Type="http://schemas.openxmlformats.org/officeDocument/2006/relationships/oleObject" Target="../embeddings/oleObject135.bin"/><Relationship Id="rId20" Type="http://schemas.openxmlformats.org/officeDocument/2006/relationships/image" Target="../media/image118.wmf"/><Relationship Id="rId2" Type="http://schemas.openxmlformats.org/officeDocument/2006/relationships/image" Target="../media/image110.wmf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117.w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25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22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138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25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4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37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52.bin"/><Relationship Id="rId24" Type="http://schemas.openxmlformats.org/officeDocument/2006/relationships/vmlDrawing" Target="../drawings/vmlDrawing1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161.bin"/><Relationship Id="rId20" Type="http://schemas.openxmlformats.org/officeDocument/2006/relationships/image" Target="../media/image141.wmf"/><Relationship Id="rId2" Type="http://schemas.openxmlformats.org/officeDocument/2006/relationships/image" Target="../media/image134.wmf"/><Relationship Id="rId19" Type="http://schemas.openxmlformats.org/officeDocument/2006/relationships/oleObject" Target="../embeddings/oleObject160.bin"/><Relationship Id="rId18" Type="http://schemas.openxmlformats.org/officeDocument/2006/relationships/image" Target="../media/image140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29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38.wmf"/><Relationship Id="rId1" Type="http://schemas.openxmlformats.org/officeDocument/2006/relationships/oleObject" Target="../embeddings/oleObject15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43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6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0.png"/><Relationship Id="rId1" Type="http://schemas.openxmlformats.org/officeDocument/2006/relationships/image" Target="../media/image149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67.bin"/><Relationship Id="rId24" Type="http://schemas.openxmlformats.org/officeDocument/2006/relationships/vmlDrawing" Target="../drawings/vmlDrawing2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181.bin"/><Relationship Id="rId20" Type="http://schemas.openxmlformats.org/officeDocument/2006/relationships/oleObject" Target="../embeddings/oleObject180.bin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179.bin"/><Relationship Id="rId18" Type="http://schemas.openxmlformats.org/officeDocument/2006/relationships/oleObject" Target="../embeddings/oleObject178.bin"/><Relationship Id="rId17" Type="http://schemas.openxmlformats.org/officeDocument/2006/relationships/oleObject" Target="../embeddings/oleObject177.bin"/><Relationship Id="rId16" Type="http://schemas.openxmlformats.org/officeDocument/2006/relationships/oleObject" Target="../embeddings/oleObject176.bin"/><Relationship Id="rId15" Type="http://schemas.openxmlformats.org/officeDocument/2006/relationships/oleObject" Target="../embeddings/oleObject175.bin"/><Relationship Id="rId14" Type="http://schemas.openxmlformats.org/officeDocument/2006/relationships/oleObject" Target="../embeddings/oleObject174.bin"/><Relationship Id="rId13" Type="http://schemas.openxmlformats.org/officeDocument/2006/relationships/oleObject" Target="../embeddings/oleObject173.bin"/><Relationship Id="rId12" Type="http://schemas.openxmlformats.org/officeDocument/2006/relationships/oleObject" Target="../embeddings/oleObject172.bin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53.wmf"/><Relationship Id="rId1" Type="http://schemas.openxmlformats.org/officeDocument/2006/relationships/oleObject" Target="../embeddings/oleObject166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6.wmf"/><Relationship Id="rId1" Type="http://schemas.openxmlformats.org/officeDocument/2006/relationships/oleObject" Target="../embeddings/oleObject18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3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文本框 4099"/>
          <p:cNvSpPr txBox="1"/>
          <p:nvPr/>
        </p:nvSpPr>
        <p:spPr>
          <a:xfrm>
            <a:off x="547688" y="1344613"/>
            <a:ext cx="7962900" cy="58204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11.1  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基本磁现象</a:t>
            </a:r>
            <a:endParaRPr lang="zh-CN" altLang="en-US" dirty="0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11.2  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磁场  磁感应强度</a:t>
            </a:r>
            <a:endParaRPr lang="zh-CN" altLang="en-US" dirty="0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11.3  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磁通量 磁场的高斯定理</a:t>
            </a:r>
            <a:endParaRPr lang="zh-CN" altLang="en-US" dirty="0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11.4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毕奥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萨伐尔定律及其应用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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sym typeface="+mn-ea"/>
              </a:rPr>
              <a:t>§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sym typeface="+mn-ea"/>
              </a:rPr>
              <a:t>11.5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安培环路定律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11.6  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运动电荷在磁场中所受的力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</a:t>
            </a:r>
            <a:r>
              <a:rPr lang="zh-CN" altLang="en-US" dirty="0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洛伦兹力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 dirty="0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11.7</a:t>
            </a:r>
            <a:r>
              <a:rPr lang="en-US" altLang="zh-CN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安培定律</a:t>
            </a:r>
            <a:endParaRPr lang="zh-CN" altLang="en-US" dirty="0">
              <a:solidFill>
                <a:srgbClr val="0D0D0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 2" panose="05020102010507070707" pitchFamily="18" charset="2"/>
              </a:rPr>
              <a:t></a:t>
            </a:r>
            <a:r>
              <a:rPr lang="zh-CN" altLang="en-US" dirty="0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§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11.8</a:t>
            </a:r>
            <a:r>
              <a:rPr lang="en-US" altLang="zh-CN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磁场对载流线圈的作用</a:t>
            </a:r>
            <a:endParaRPr lang="zh-CN" altLang="en-US" dirty="0">
              <a:solidFill>
                <a:srgbClr val="0D0D0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矩形 4100"/>
          <p:cNvSpPr/>
          <p:nvPr/>
        </p:nvSpPr>
        <p:spPr>
          <a:xfrm>
            <a:off x="2843213" y="582613"/>
            <a:ext cx="27320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章　磁 场</a:t>
            </a:r>
            <a:endParaRPr lang="zh-CN" altLang="en-US" sz="32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5700" name="文本框 285699"/>
          <p:cNvSpPr txBox="1"/>
          <p:nvPr/>
        </p:nvSpPr>
        <p:spPr>
          <a:xfrm>
            <a:off x="4122738" y="4313238"/>
            <a:ext cx="1227137" cy="6397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磁场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6510338" y="4286250"/>
            <a:ext cx="2019300" cy="6397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运动电荷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2733675" y="4511675"/>
            <a:ext cx="12239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2620963" y="4740275"/>
            <a:ext cx="1274763" cy="158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9588" y="4291013"/>
            <a:ext cx="2019300" cy="6397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运动电荷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5205413" y="4543425"/>
            <a:ext cx="122396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133975" y="4740275"/>
            <a:ext cx="1276350" cy="15875"/>
          </a:xfrm>
          <a:prstGeom prst="straightConnector1">
            <a:avLst/>
          </a:prstGeom>
          <a:ln w="38100">
            <a:solidFill>
              <a:schemeClr val="tx1"/>
            </a:solidFill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911475" y="3990975"/>
            <a:ext cx="693738" cy="395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产生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95925" y="4865688"/>
            <a:ext cx="693738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产生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86388" y="3989388"/>
            <a:ext cx="693737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作用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98788" y="4892675"/>
            <a:ext cx="693737" cy="395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作用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" name="Text Box 104"/>
          <p:cNvSpPr txBox="1"/>
          <p:nvPr/>
        </p:nvSpPr>
        <p:spPr>
          <a:xfrm>
            <a:off x="1049338" y="990600"/>
            <a:ext cx="22225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磁铁之间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02" name="Text Box 104"/>
          <p:cNvSpPr txBox="1"/>
          <p:nvPr/>
        </p:nvSpPr>
        <p:spPr>
          <a:xfrm>
            <a:off x="925513" y="1828800"/>
            <a:ext cx="35417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电流和磁铁之间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04"/>
          <p:cNvSpPr txBox="1"/>
          <p:nvPr/>
        </p:nvSpPr>
        <p:spPr>
          <a:xfrm>
            <a:off x="1052513" y="2713038"/>
            <a:ext cx="2222500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电流之间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104"/>
          <p:cNvSpPr txBox="1"/>
          <p:nvPr/>
        </p:nvSpPr>
        <p:spPr>
          <a:xfrm>
            <a:off x="130175" y="415925"/>
            <a:ext cx="4419600" cy="517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归纳：各种相互作用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左大括号 17"/>
          <p:cNvSpPr/>
          <p:nvPr/>
        </p:nvSpPr>
        <p:spPr>
          <a:xfrm>
            <a:off x="755650" y="1177925"/>
            <a:ext cx="257175" cy="1924050"/>
          </a:xfrm>
          <a:prstGeom prst="leftBrace">
            <a:avLst>
              <a:gd name="adj1" fmla="val 8333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/>
      <p:bldP spid="3" grpId="0"/>
      <p:bldP spid="7" grpId="0"/>
      <p:bldP spid="10" grpId="0"/>
      <p:bldP spid="11" grpId="0"/>
      <p:bldP spid="12" grpId="0"/>
      <p:bldP spid="13" grpId="0"/>
      <p:bldP spid="11368" grpId="0"/>
      <p:bldP spid="12302" grpId="0"/>
      <p:bldP spid="15" grpId="0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188913" y="812800"/>
            <a:ext cx="36004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磁感应强度</a:t>
            </a:r>
            <a:endParaRPr lang="zh-CN" altLang="en-US" sz="3200" dirty="0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47467" name="对象 147466"/>
          <p:cNvGraphicFramePr/>
          <p:nvPr/>
        </p:nvGraphicFramePr>
        <p:xfrm>
          <a:off x="2376488" y="2586038"/>
          <a:ext cx="12461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609600" imgH="431800" progId="Equation.3">
                  <p:embed/>
                </p:oleObj>
              </mc:Choice>
              <mc:Fallback>
                <p:oleObj name="" r:id="rId1" imgW="6096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6488" y="2586038"/>
                        <a:ext cx="1246187" cy="900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8" name="文本框 147467"/>
          <p:cNvSpPr txBox="1"/>
          <p:nvPr/>
        </p:nvSpPr>
        <p:spPr>
          <a:xfrm>
            <a:off x="533400" y="2720975"/>
            <a:ext cx="1077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大小</a:t>
            </a:r>
            <a:r>
              <a:rPr lang="en-US" altLang="zh-CN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endParaRPr lang="en-US" altLang="zh-CN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7512" name="Text Box 1128"/>
          <p:cNvSpPr txBox="1"/>
          <p:nvPr/>
        </p:nvSpPr>
        <p:spPr>
          <a:xfrm>
            <a:off x="1241425" y="6246813"/>
            <a:ext cx="46069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运动电荷、电流元、磁矩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93" name="Text Box 1333"/>
          <p:cNvSpPr txBox="1"/>
          <p:nvPr/>
        </p:nvSpPr>
        <p:spPr>
          <a:xfrm>
            <a:off x="354013" y="1501775"/>
            <a:ext cx="801052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磁场对运动电荷有磁力作用，该磁力与电荷的电量、速度的大小及方向都有关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   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7471" name="文本框 147470"/>
          <p:cNvSpPr txBox="1"/>
          <p:nvPr/>
        </p:nvSpPr>
        <p:spPr>
          <a:xfrm>
            <a:off x="488950" y="3662363"/>
            <a:ext cx="50244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方向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小磁针在该点的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极指向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147471"/>
          <p:cNvGrpSpPr/>
          <p:nvPr/>
        </p:nvGrpSpPr>
        <p:grpSpPr>
          <a:xfrm>
            <a:off x="6069013" y="2986088"/>
            <a:ext cx="2374900" cy="1350962"/>
            <a:chOff x="3859" y="1480"/>
            <a:chExt cx="1496" cy="851"/>
          </a:xfrm>
        </p:grpSpPr>
        <p:graphicFrame>
          <p:nvGraphicFramePr>
            <p:cNvPr id="19464" name="对象 147472"/>
            <p:cNvGraphicFramePr/>
            <p:nvPr/>
          </p:nvGraphicFramePr>
          <p:xfrm>
            <a:off x="3859" y="1820"/>
            <a:ext cx="21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190500" imgH="228600" progId="Equation.3">
                    <p:embed/>
                  </p:oleObj>
                </mc:Choice>
                <mc:Fallback>
                  <p:oleObj name="" r:id="rId3" imgW="190500" imgH="2286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59" y="1820"/>
                          <a:ext cx="213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65" name="组合 147473"/>
            <p:cNvGrpSpPr/>
            <p:nvPr/>
          </p:nvGrpSpPr>
          <p:grpSpPr>
            <a:xfrm>
              <a:off x="3966" y="1480"/>
              <a:ext cx="1389" cy="851"/>
              <a:chOff x="4014" y="2415"/>
              <a:chExt cx="992" cy="851"/>
            </a:xfrm>
          </p:grpSpPr>
          <p:sp>
            <p:nvSpPr>
              <p:cNvPr id="19466" name="直接连接符 147474"/>
              <p:cNvSpPr/>
              <p:nvPr/>
            </p:nvSpPr>
            <p:spPr>
              <a:xfrm>
                <a:off x="4014" y="2415"/>
                <a:ext cx="992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67" name="直接连接符 147475"/>
              <p:cNvSpPr/>
              <p:nvPr/>
            </p:nvSpPr>
            <p:spPr>
              <a:xfrm>
                <a:off x="4014" y="2642"/>
                <a:ext cx="992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68" name="直接连接符 147476"/>
              <p:cNvSpPr/>
              <p:nvPr/>
            </p:nvSpPr>
            <p:spPr>
              <a:xfrm>
                <a:off x="4014" y="3040"/>
                <a:ext cx="992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69" name="直接连接符 147477"/>
              <p:cNvSpPr/>
              <p:nvPr/>
            </p:nvSpPr>
            <p:spPr>
              <a:xfrm>
                <a:off x="4014" y="2840"/>
                <a:ext cx="992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0" name="直接连接符 147478"/>
              <p:cNvSpPr/>
              <p:nvPr/>
            </p:nvSpPr>
            <p:spPr>
              <a:xfrm>
                <a:off x="4014" y="3266"/>
                <a:ext cx="992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5" name="组合 147479"/>
          <p:cNvGrpSpPr/>
          <p:nvPr/>
        </p:nvGrpSpPr>
        <p:grpSpPr>
          <a:xfrm>
            <a:off x="6708775" y="2452688"/>
            <a:ext cx="1851025" cy="1787525"/>
            <a:chOff x="4316" y="2148"/>
            <a:chExt cx="1166" cy="1126"/>
          </a:xfrm>
        </p:grpSpPr>
        <p:grpSp>
          <p:nvGrpSpPr>
            <p:cNvPr id="19472" name="组合 147480"/>
            <p:cNvGrpSpPr/>
            <p:nvPr/>
          </p:nvGrpSpPr>
          <p:grpSpPr>
            <a:xfrm>
              <a:off x="4316" y="2148"/>
              <a:ext cx="1166" cy="1069"/>
              <a:chOff x="4152" y="1333"/>
              <a:chExt cx="1166" cy="1069"/>
            </a:xfrm>
          </p:grpSpPr>
          <p:sp>
            <p:nvSpPr>
              <p:cNvPr id="19473" name="直接连接符 147481"/>
              <p:cNvSpPr/>
              <p:nvPr/>
            </p:nvSpPr>
            <p:spPr>
              <a:xfrm>
                <a:off x="4547" y="2007"/>
                <a:ext cx="77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4" name="直接连接符 147482"/>
              <p:cNvSpPr/>
              <p:nvPr/>
            </p:nvSpPr>
            <p:spPr>
              <a:xfrm flipV="1">
                <a:off x="4547" y="1333"/>
                <a:ext cx="0" cy="67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9475" name="直接连接符 147483"/>
              <p:cNvSpPr/>
              <p:nvPr/>
            </p:nvSpPr>
            <p:spPr>
              <a:xfrm flipH="1">
                <a:off x="4152" y="2007"/>
                <a:ext cx="395" cy="3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19476" name="组合 147484"/>
            <p:cNvGrpSpPr/>
            <p:nvPr/>
          </p:nvGrpSpPr>
          <p:grpSpPr>
            <a:xfrm>
              <a:off x="4376" y="2289"/>
              <a:ext cx="652" cy="985"/>
              <a:chOff x="4204" y="1072"/>
              <a:chExt cx="652" cy="985"/>
            </a:xfrm>
          </p:grpSpPr>
          <p:graphicFrame>
            <p:nvGraphicFramePr>
              <p:cNvPr id="19477" name="对象 147485"/>
              <p:cNvGraphicFramePr/>
              <p:nvPr/>
            </p:nvGraphicFramePr>
            <p:xfrm>
              <a:off x="4560" y="1112"/>
              <a:ext cx="296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5" imgW="228600" imgH="241300" progId="Equation.3">
                      <p:embed/>
                    </p:oleObj>
                  </mc:Choice>
                  <mc:Fallback>
                    <p:oleObj name="" r:id="rId5" imgW="228600" imgH="2413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560" y="1112"/>
                            <a:ext cx="296" cy="3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478" name="组合 147486"/>
              <p:cNvGrpSpPr/>
              <p:nvPr/>
            </p:nvGrpSpPr>
            <p:grpSpPr>
              <a:xfrm>
                <a:off x="4204" y="1072"/>
                <a:ext cx="434" cy="985"/>
                <a:chOff x="4212" y="1465"/>
                <a:chExt cx="434" cy="985"/>
              </a:xfrm>
            </p:grpSpPr>
            <p:graphicFrame>
              <p:nvGraphicFramePr>
                <p:cNvPr id="19479" name="对象 147487"/>
                <p:cNvGraphicFramePr/>
                <p:nvPr/>
              </p:nvGraphicFramePr>
              <p:xfrm>
                <a:off x="4322" y="2162"/>
                <a:ext cx="225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86" name="" r:id="rId7" imgW="139700" imgH="177800" progId="Equation.3">
                        <p:embed/>
                      </p:oleObj>
                    </mc:Choice>
                    <mc:Fallback>
                      <p:oleObj name="" r:id="rId7" imgW="139700" imgH="177800" progId="Equation.3">
                        <p:embed/>
                        <p:pic>
                          <p:nvPicPr>
                            <p:cNvPr id="0" name="图片 3085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22" y="2162"/>
                              <a:ext cx="225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480" name="流程图: 或者 147488"/>
                <p:cNvSpPr/>
                <p:nvPr/>
              </p:nvSpPr>
              <p:spPr>
                <a:xfrm>
                  <a:off x="4448" y="1919"/>
                  <a:ext cx="198" cy="198"/>
                </a:xfrm>
                <a:prstGeom prst="flowChartOr">
                  <a:avLst/>
                </a:prstGeom>
                <a:solidFill>
                  <a:srgbClr val="CC0000"/>
                </a:solidFill>
                <a:ln w="28575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1" name="直接连接符 147489"/>
                <p:cNvSpPr/>
                <p:nvPr/>
              </p:nvSpPr>
              <p:spPr>
                <a:xfrm flipH="1">
                  <a:off x="4212" y="2042"/>
                  <a:ext cx="285" cy="288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9482" name="直接连接符 147490"/>
                <p:cNvSpPr/>
                <p:nvPr/>
              </p:nvSpPr>
              <p:spPr>
                <a:xfrm flipH="1" flipV="1">
                  <a:off x="4553" y="1465"/>
                  <a:ext cx="0" cy="468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</p:grpSp>
      <p:sp>
        <p:nvSpPr>
          <p:cNvPr id="147492" name="文本框 147491"/>
          <p:cNvSpPr txBox="1"/>
          <p:nvPr/>
        </p:nvSpPr>
        <p:spPr>
          <a:xfrm>
            <a:off x="509588" y="4648200"/>
            <a:ext cx="57324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单位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特斯拉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  1T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 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高斯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4" name="文本框 147492"/>
          <p:cNvSpPr txBox="1"/>
          <p:nvPr/>
        </p:nvSpPr>
        <p:spPr>
          <a:xfrm>
            <a:off x="509588" y="42863"/>
            <a:ext cx="6430962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11.2 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磁场 磁感应强度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2" name="Text Box 2"/>
          <p:cNvSpPr txBox="1"/>
          <p:nvPr/>
        </p:nvSpPr>
        <p:spPr>
          <a:xfrm>
            <a:off x="188913" y="5470525"/>
            <a:ext cx="7570787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思考：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磁感应强度的定义是否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唯一？</a:t>
            </a:r>
            <a:endParaRPr lang="zh-CN" altLang="en-US" sz="3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47468" grpId="0"/>
      <p:bldP spid="17512" grpId="0"/>
      <p:bldP spid="16693" grpId="0" build="p"/>
      <p:bldP spid="147471" grpId="0"/>
      <p:bldP spid="147492" grpId="0"/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0" y="3665538"/>
            <a:ext cx="4403725" cy="312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8" y="3636963"/>
            <a:ext cx="4140200" cy="312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550" y="623888"/>
            <a:ext cx="4391025" cy="298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4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582613"/>
            <a:ext cx="4167188" cy="298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文本框 147491"/>
          <p:cNvSpPr txBox="1"/>
          <p:nvPr/>
        </p:nvSpPr>
        <p:spPr>
          <a:xfrm>
            <a:off x="220663" y="39688"/>
            <a:ext cx="375761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科普：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强磁场与弱磁场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3" y="479425"/>
            <a:ext cx="9121775" cy="462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" y="1790700"/>
            <a:ext cx="9120187" cy="5072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57200" y="93980"/>
            <a:ext cx="7770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http://www.hmfl.cas.cn/qccsyzz/sytj/ctzz/202307/t20230726_747489.html</a:t>
            </a:r>
            <a:endParaRPr lang="zh-CN" altLang="en-US" sz="1200"/>
          </a:p>
          <a:p>
            <a:r>
              <a:rPr lang="zh-CN" altLang="en-US" sz="1200"/>
              <a:t>https://tv.cctv.com/2024/09/22/VIDEb73XVP8upPnW2zwdSrpf240922.shtml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" y="3370263"/>
            <a:ext cx="4576763" cy="3244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12700"/>
            <a:ext cx="8518525" cy="316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0" y="3259138"/>
            <a:ext cx="3784600" cy="3567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3"/>
          <p:cNvSpPr txBox="1"/>
          <p:nvPr/>
        </p:nvSpPr>
        <p:spPr>
          <a:xfrm>
            <a:off x="419100" y="941388"/>
            <a:ext cx="4502150" cy="10064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一、磁感应线</a:t>
            </a:r>
            <a:endParaRPr lang="zh-CN" altLang="en-US" sz="3200" dirty="0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78"/>
          <p:cNvGrpSpPr/>
          <p:nvPr/>
        </p:nvGrpSpPr>
        <p:grpSpPr>
          <a:xfrm>
            <a:off x="1692275" y="2413000"/>
            <a:ext cx="3394075" cy="2116138"/>
            <a:chOff x="3408" y="2640"/>
            <a:chExt cx="2138" cy="1466"/>
          </a:xfrm>
        </p:grpSpPr>
        <p:sp>
          <p:nvSpPr>
            <p:cNvPr id="23555" name="Arc 179"/>
            <p:cNvSpPr/>
            <p:nvPr/>
          </p:nvSpPr>
          <p:spPr>
            <a:xfrm rot="-4622775">
              <a:off x="3707" y="2341"/>
              <a:ext cx="1466" cy="2064"/>
            </a:xfrm>
            <a:custGeom>
              <a:avLst/>
              <a:gdLst/>
              <a:ahLst/>
              <a:cxnLst>
                <a:cxn ang="0">
                  <a:pos x="-1" y="1399"/>
                </a:cxn>
                <a:cxn ang="0">
                  <a:pos x="7649" y="0"/>
                </a:cxn>
                <a:cxn ang="0">
                  <a:pos x="29249" y="21600"/>
                </a:cxn>
                <a:cxn ang="0">
                  <a:pos x="27440" y="30250"/>
                </a:cxn>
                <a:cxn ang="0">
                  <a:pos x="-1" y="1399"/>
                </a:cxn>
                <a:cxn ang="0">
                  <a:pos x="7649" y="0"/>
                </a:cxn>
                <a:cxn ang="0">
                  <a:pos x="29249" y="21600"/>
                </a:cxn>
                <a:cxn ang="0">
                  <a:pos x="27440" y="30250"/>
                </a:cxn>
                <a:cxn ang="0">
                  <a:pos x="7649" y="21600"/>
                </a:cxn>
              </a:cxnLst>
              <a:pathLst>
                <a:path w="29249" h="30251" fill="none">
                  <a:moveTo>
                    <a:pt x="-1" y="1399"/>
                  </a:moveTo>
                  <a:cubicBezTo>
                    <a:pt x="2443" y="474"/>
                    <a:pt x="5035" y="-1"/>
                    <a:pt x="7649" y="0"/>
                  </a:cubicBezTo>
                  <a:cubicBezTo>
                    <a:pt x="19578" y="0"/>
                    <a:pt x="29249" y="9670"/>
                    <a:pt x="29249" y="21600"/>
                  </a:cubicBezTo>
                  <a:cubicBezTo>
                    <a:pt x="29249" y="24577"/>
                    <a:pt x="28633" y="27522"/>
                    <a:pt x="27440" y="30250"/>
                  </a:cubicBezTo>
                </a:path>
                <a:path w="29249" h="30251" stroke="0">
                  <a:moveTo>
                    <a:pt x="-1" y="1399"/>
                  </a:moveTo>
                  <a:cubicBezTo>
                    <a:pt x="2443" y="474"/>
                    <a:pt x="5035" y="-1"/>
                    <a:pt x="7649" y="0"/>
                  </a:cubicBezTo>
                  <a:cubicBezTo>
                    <a:pt x="19578" y="0"/>
                    <a:pt x="29249" y="9670"/>
                    <a:pt x="29249" y="21600"/>
                  </a:cubicBezTo>
                  <a:cubicBezTo>
                    <a:pt x="29249" y="24577"/>
                    <a:pt x="28633" y="27522"/>
                    <a:pt x="27440" y="30250"/>
                  </a:cubicBezTo>
                  <a:lnTo>
                    <a:pt x="7649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CC66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3556" name="Object 180"/>
            <p:cNvGraphicFramePr/>
            <p:nvPr/>
          </p:nvGraphicFramePr>
          <p:xfrm>
            <a:off x="5317" y="3054"/>
            <a:ext cx="22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90500" imgH="228600" progId="Equation.3">
                    <p:embed/>
                  </p:oleObj>
                </mc:Choice>
                <mc:Fallback>
                  <p:oleObj name="" r:id="rId1" imgW="190500" imgH="228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317" y="3054"/>
                          <a:ext cx="229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1"/>
          <p:cNvGrpSpPr/>
          <p:nvPr/>
        </p:nvGrpSpPr>
        <p:grpSpPr>
          <a:xfrm>
            <a:off x="1065213" y="2908300"/>
            <a:ext cx="896937" cy="920750"/>
            <a:chOff x="3024" y="3024"/>
            <a:chExt cx="565" cy="580"/>
          </a:xfrm>
        </p:grpSpPr>
        <p:grpSp>
          <p:nvGrpSpPr>
            <p:cNvPr id="23558" name="Group 182"/>
            <p:cNvGrpSpPr/>
            <p:nvPr/>
          </p:nvGrpSpPr>
          <p:grpSpPr>
            <a:xfrm>
              <a:off x="3312" y="3408"/>
              <a:ext cx="277" cy="196"/>
              <a:chOff x="624" y="3264"/>
              <a:chExt cx="277" cy="196"/>
            </a:xfrm>
          </p:grpSpPr>
          <p:graphicFrame>
            <p:nvGraphicFramePr>
              <p:cNvPr id="23559" name="Object 183"/>
              <p:cNvGraphicFramePr/>
              <p:nvPr/>
            </p:nvGraphicFramePr>
            <p:xfrm>
              <a:off x="720" y="3264"/>
              <a:ext cx="181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3" imgW="153670" imgH="166370" progId="Equation.3">
                      <p:embed/>
                    </p:oleObj>
                  </mc:Choice>
                  <mc:Fallback>
                    <p:oleObj name="" r:id="rId3" imgW="153670" imgH="166370" progId="Equation.3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20" y="3264"/>
                            <a:ext cx="181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0" name="Oval 184"/>
              <p:cNvSpPr/>
              <p:nvPr/>
            </p:nvSpPr>
            <p:spPr>
              <a:xfrm>
                <a:off x="624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3561" name="Object 185"/>
            <p:cNvGraphicFramePr/>
            <p:nvPr/>
          </p:nvGraphicFramePr>
          <p:xfrm>
            <a:off x="3024" y="3216"/>
            <a:ext cx="30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254000" imgH="279400" progId="Equation.3">
                    <p:embed/>
                  </p:oleObj>
                </mc:Choice>
                <mc:Fallback>
                  <p:oleObj name="" r:id="rId5" imgW="254000" imgH="2794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24" y="3216"/>
                          <a:ext cx="30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2" name="Line 186"/>
            <p:cNvSpPr/>
            <p:nvPr/>
          </p:nvSpPr>
          <p:spPr>
            <a:xfrm flipV="1">
              <a:off x="3360" y="3024"/>
              <a:ext cx="96" cy="432"/>
            </a:xfrm>
            <a:prstGeom prst="line">
              <a:avLst/>
            </a:prstGeom>
            <a:ln w="38100" cap="rnd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5" name="Group 187"/>
          <p:cNvGrpSpPr/>
          <p:nvPr/>
        </p:nvGrpSpPr>
        <p:grpSpPr>
          <a:xfrm>
            <a:off x="2006600" y="2119313"/>
            <a:ext cx="1208088" cy="1016000"/>
            <a:chOff x="3559" y="2496"/>
            <a:chExt cx="761" cy="640"/>
          </a:xfrm>
        </p:grpSpPr>
        <p:grpSp>
          <p:nvGrpSpPr>
            <p:cNvPr id="23564" name="Group 188"/>
            <p:cNvGrpSpPr/>
            <p:nvPr/>
          </p:nvGrpSpPr>
          <p:grpSpPr>
            <a:xfrm>
              <a:off x="3840" y="2832"/>
              <a:ext cx="177" cy="304"/>
              <a:chOff x="1152" y="2688"/>
              <a:chExt cx="177" cy="304"/>
            </a:xfrm>
          </p:grpSpPr>
          <p:sp>
            <p:nvSpPr>
              <p:cNvPr id="23565" name="Oval 189"/>
              <p:cNvSpPr/>
              <p:nvPr/>
            </p:nvSpPr>
            <p:spPr>
              <a:xfrm>
                <a:off x="1152" y="268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3566" name="Object 190"/>
              <p:cNvGraphicFramePr/>
              <p:nvPr/>
            </p:nvGraphicFramePr>
            <p:xfrm>
              <a:off x="1152" y="2736"/>
              <a:ext cx="177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7" imgW="140970" imgH="205105" progId="Equation.3">
                      <p:embed/>
                    </p:oleObj>
                  </mc:Choice>
                  <mc:Fallback>
                    <p:oleObj name="" r:id="rId7" imgW="140970" imgH="205105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52" y="2736"/>
                            <a:ext cx="177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67" name="Object 191"/>
            <p:cNvGraphicFramePr/>
            <p:nvPr/>
          </p:nvGraphicFramePr>
          <p:xfrm>
            <a:off x="3559" y="2496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241300" imgH="279400" progId="Equation.3">
                    <p:embed/>
                  </p:oleObj>
                </mc:Choice>
                <mc:Fallback>
                  <p:oleObj name="" r:id="rId9" imgW="241300" imgH="2794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59" y="2496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8" name="Line 192"/>
            <p:cNvSpPr/>
            <p:nvPr/>
          </p:nvSpPr>
          <p:spPr>
            <a:xfrm flipV="1">
              <a:off x="3888" y="2640"/>
              <a:ext cx="432" cy="192"/>
            </a:xfrm>
            <a:prstGeom prst="line">
              <a:avLst/>
            </a:prstGeom>
            <a:ln w="38100" cap="rnd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" name="Group 193"/>
          <p:cNvGrpSpPr/>
          <p:nvPr/>
        </p:nvGrpSpPr>
        <p:grpSpPr>
          <a:xfrm>
            <a:off x="3597275" y="1963738"/>
            <a:ext cx="1295400" cy="990600"/>
            <a:chOff x="4608" y="2352"/>
            <a:chExt cx="816" cy="624"/>
          </a:xfrm>
        </p:grpSpPr>
        <p:grpSp>
          <p:nvGrpSpPr>
            <p:cNvPr id="23570" name="Group 194"/>
            <p:cNvGrpSpPr/>
            <p:nvPr/>
          </p:nvGrpSpPr>
          <p:grpSpPr>
            <a:xfrm>
              <a:off x="4752" y="2688"/>
              <a:ext cx="204" cy="288"/>
              <a:chOff x="2064" y="2544"/>
              <a:chExt cx="204" cy="288"/>
            </a:xfrm>
          </p:grpSpPr>
          <p:sp>
            <p:nvSpPr>
              <p:cNvPr id="23571" name="Oval 195"/>
              <p:cNvSpPr/>
              <p:nvPr/>
            </p:nvSpPr>
            <p:spPr>
              <a:xfrm>
                <a:off x="2112" y="254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2700">
                <a:noFill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3572" name="Object 196"/>
              <p:cNvGraphicFramePr/>
              <p:nvPr/>
            </p:nvGraphicFramePr>
            <p:xfrm>
              <a:off x="2064" y="2592"/>
              <a:ext cx="20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11" imgW="139700" imgH="165100" progId="Equation.3">
                      <p:embed/>
                    </p:oleObj>
                  </mc:Choice>
                  <mc:Fallback>
                    <p:oleObj name="" r:id="rId11" imgW="139700" imgH="1651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064" y="2592"/>
                            <a:ext cx="204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3573" name="Object 197"/>
            <p:cNvGraphicFramePr/>
            <p:nvPr/>
          </p:nvGraphicFramePr>
          <p:xfrm>
            <a:off x="4608" y="2352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3" imgW="241300" imgH="279400" progId="Equation.3">
                    <p:embed/>
                  </p:oleObj>
                </mc:Choice>
                <mc:Fallback>
                  <p:oleObj name="" r:id="rId13" imgW="241300" imgH="2794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08" y="2352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4" name="Line 198"/>
            <p:cNvSpPr/>
            <p:nvPr/>
          </p:nvSpPr>
          <p:spPr>
            <a:xfrm>
              <a:off x="4800" y="2688"/>
              <a:ext cx="624" cy="96"/>
            </a:xfrm>
            <a:prstGeom prst="line">
              <a:avLst/>
            </a:prstGeom>
            <a:ln w="38100" cap="rnd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8632" name="Text Box 200"/>
          <p:cNvSpPr txBox="1"/>
          <p:nvPr/>
        </p:nvSpPr>
        <p:spPr>
          <a:xfrm>
            <a:off x="593725" y="5070475"/>
            <a:ext cx="447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大小：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定量地描述磁场强弱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201"/>
          <p:cNvGrpSpPr/>
          <p:nvPr/>
        </p:nvGrpSpPr>
        <p:grpSpPr>
          <a:xfrm>
            <a:off x="5956300" y="2863850"/>
            <a:ext cx="762000" cy="457200"/>
            <a:chOff x="480" y="1920"/>
            <a:chExt cx="480" cy="288"/>
          </a:xfrm>
        </p:grpSpPr>
        <p:sp>
          <p:nvSpPr>
            <p:cNvPr id="23577" name="Line 202"/>
            <p:cNvSpPr/>
            <p:nvPr/>
          </p:nvSpPr>
          <p:spPr>
            <a:xfrm>
              <a:off x="528" y="2064"/>
              <a:ext cx="336" cy="0"/>
            </a:xfrm>
            <a:prstGeom prst="line">
              <a:avLst/>
            </a:prstGeom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8" name="Line 203"/>
            <p:cNvSpPr/>
            <p:nvPr/>
          </p:nvSpPr>
          <p:spPr>
            <a:xfrm>
              <a:off x="624" y="1920"/>
              <a:ext cx="336" cy="0"/>
            </a:xfrm>
            <a:prstGeom prst="line">
              <a:avLst/>
            </a:prstGeom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579" name="Line 204"/>
            <p:cNvSpPr/>
            <p:nvPr/>
          </p:nvSpPr>
          <p:spPr>
            <a:xfrm>
              <a:off x="480" y="2208"/>
              <a:ext cx="336" cy="0"/>
            </a:xfrm>
            <a:prstGeom prst="line">
              <a:avLst/>
            </a:prstGeom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" name="Group 205"/>
          <p:cNvGrpSpPr/>
          <p:nvPr/>
        </p:nvGrpSpPr>
        <p:grpSpPr>
          <a:xfrm>
            <a:off x="6337300" y="1949450"/>
            <a:ext cx="1146175" cy="2301875"/>
            <a:chOff x="3984" y="960"/>
            <a:chExt cx="722" cy="1450"/>
          </a:xfrm>
        </p:grpSpPr>
        <p:sp>
          <p:nvSpPr>
            <p:cNvPr id="23581" name="AutoShape 206"/>
            <p:cNvSpPr/>
            <p:nvPr/>
          </p:nvSpPr>
          <p:spPr>
            <a:xfrm rot="-9197661">
              <a:off x="3984" y="960"/>
              <a:ext cx="722" cy="1450"/>
            </a:xfrm>
            <a:prstGeom prst="diamond">
              <a:avLst/>
            </a:prstGeom>
            <a:solidFill>
              <a:schemeClr val="bg1"/>
            </a:solidFill>
            <a:ln w="2857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82" name="Object 207"/>
            <p:cNvGraphicFramePr/>
            <p:nvPr/>
          </p:nvGraphicFramePr>
          <p:xfrm>
            <a:off x="3999" y="1897"/>
            <a:ext cx="30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5" imgW="292100" imgH="241300" progId="Equation.3">
                    <p:embed/>
                  </p:oleObj>
                </mc:Choice>
                <mc:Fallback>
                  <p:oleObj name="" r:id="rId15" imgW="292100" imgH="2413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99" y="1897"/>
                          <a:ext cx="307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08"/>
          <p:cNvGrpSpPr/>
          <p:nvPr/>
        </p:nvGrpSpPr>
        <p:grpSpPr>
          <a:xfrm>
            <a:off x="6642100" y="2863850"/>
            <a:ext cx="1676400" cy="685800"/>
            <a:chOff x="4320" y="3024"/>
            <a:chExt cx="1056" cy="432"/>
          </a:xfrm>
        </p:grpSpPr>
        <p:grpSp>
          <p:nvGrpSpPr>
            <p:cNvPr id="23584" name="Group 209"/>
            <p:cNvGrpSpPr/>
            <p:nvPr/>
          </p:nvGrpSpPr>
          <p:grpSpPr>
            <a:xfrm>
              <a:off x="4320" y="3024"/>
              <a:ext cx="1056" cy="288"/>
              <a:chOff x="864" y="1920"/>
              <a:chExt cx="1056" cy="288"/>
            </a:xfrm>
          </p:grpSpPr>
          <p:sp>
            <p:nvSpPr>
              <p:cNvPr id="23585" name="Line 210"/>
              <p:cNvSpPr/>
              <p:nvPr/>
            </p:nvSpPr>
            <p:spPr>
              <a:xfrm>
                <a:off x="1200" y="1920"/>
                <a:ext cx="720" cy="0"/>
              </a:xfrm>
              <a:prstGeom prst="line">
                <a:avLst/>
              </a:prstGeom>
              <a:ln w="28575" cap="flat" cmpd="sng">
                <a:solidFill>
                  <a:srgbClr val="CC66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3586" name="Line 211"/>
              <p:cNvSpPr/>
              <p:nvPr/>
            </p:nvSpPr>
            <p:spPr>
              <a:xfrm>
                <a:off x="1056" y="2064"/>
                <a:ext cx="720" cy="0"/>
              </a:xfrm>
              <a:prstGeom prst="line">
                <a:avLst/>
              </a:prstGeom>
              <a:ln w="28575" cap="flat" cmpd="sng">
                <a:solidFill>
                  <a:srgbClr val="CC66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3587" name="Line 212"/>
              <p:cNvSpPr/>
              <p:nvPr/>
            </p:nvSpPr>
            <p:spPr>
              <a:xfrm>
                <a:off x="864" y="2208"/>
                <a:ext cx="720" cy="0"/>
              </a:xfrm>
              <a:prstGeom prst="line">
                <a:avLst/>
              </a:prstGeom>
              <a:ln w="28575" cap="flat" cmpd="sng">
                <a:solidFill>
                  <a:srgbClr val="CC66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23588" name="Object 213"/>
            <p:cNvGraphicFramePr/>
            <p:nvPr/>
          </p:nvGraphicFramePr>
          <p:xfrm>
            <a:off x="5033" y="3216"/>
            <a:ext cx="1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7" imgW="165100" imgH="203200" progId="Equation.3">
                    <p:embed/>
                  </p:oleObj>
                </mc:Choice>
                <mc:Fallback>
                  <p:oleObj name="" r:id="rId17" imgW="165100" imgH="203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033" y="3216"/>
                          <a:ext cx="19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77" name="Object 214"/>
          <p:cNvGraphicFramePr/>
          <p:nvPr/>
        </p:nvGraphicFramePr>
        <p:xfrm>
          <a:off x="3017838" y="5822950"/>
          <a:ext cx="118586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9" imgW="635000" imgH="444500" progId="Equation.3">
                  <p:embed/>
                </p:oleObj>
              </mc:Choice>
              <mc:Fallback>
                <p:oleObj name="" r:id="rId19" imgW="635000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17838" y="5822950"/>
                        <a:ext cx="1185862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0" name="文本框 39978"/>
          <p:cNvSpPr txBox="1"/>
          <p:nvPr/>
        </p:nvSpPr>
        <p:spPr>
          <a:xfrm>
            <a:off x="1011238" y="244475"/>
            <a:ext cx="694372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11.3 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磁通量 磁场的高斯定理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16428" name="Rectangle 44"/>
          <p:cNvSpPr/>
          <p:nvPr/>
        </p:nvSpPr>
        <p:spPr>
          <a:xfrm>
            <a:off x="587375" y="4465638"/>
            <a:ext cx="6613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方向：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磁力线切线方向为该点磁场方向。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charRg st="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">
                                            <p:txEl>
                                              <p:charRg st="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63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 build="p"/>
      <p:bldP spid="18632" grpId="0" build="p"/>
      <p:bldP spid="164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41996"/>
          <p:cNvGrpSpPr/>
          <p:nvPr/>
        </p:nvGrpSpPr>
        <p:grpSpPr>
          <a:xfrm>
            <a:off x="52388" y="955675"/>
            <a:ext cx="3175000" cy="2506663"/>
            <a:chOff x="408" y="300"/>
            <a:chExt cx="2000" cy="1579"/>
          </a:xfrm>
        </p:grpSpPr>
        <p:sp>
          <p:nvSpPr>
            <p:cNvPr id="24578" name="矩形 41989"/>
            <p:cNvSpPr/>
            <p:nvPr/>
          </p:nvSpPr>
          <p:spPr>
            <a:xfrm>
              <a:off x="1371" y="1085"/>
              <a:ext cx="28" cy="79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79" name="平行四边形 41988"/>
            <p:cNvSpPr/>
            <p:nvPr/>
          </p:nvSpPr>
          <p:spPr>
            <a:xfrm>
              <a:off x="408" y="761"/>
              <a:ext cx="2000" cy="680"/>
            </a:xfrm>
            <a:prstGeom prst="parallelogram">
              <a:avLst>
                <a:gd name="adj" fmla="val 82652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0" name="任意多边形 41990"/>
            <p:cNvSpPr/>
            <p:nvPr/>
          </p:nvSpPr>
          <p:spPr>
            <a:xfrm flipV="1">
              <a:off x="923" y="885"/>
              <a:ext cx="965" cy="396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43200" y="21600"/>
                </a:cxn>
                <a:cxn ang="0">
                  <a:pos x="21600" y="43200"/>
                </a:cxn>
                <a:cxn ang="0">
                  <a:pos x="0" y="21600"/>
                </a:cxn>
                <a:cxn ang="0">
                  <a:pos x="20786" y="15"/>
                </a:cxn>
                <a:cxn ang="0">
                  <a:pos x="21600" y="0"/>
                </a:cxn>
                <a:cxn ang="0">
                  <a:pos x="43200" y="21600"/>
                </a:cxn>
                <a:cxn ang="0">
                  <a:pos x="21600" y="43200"/>
                </a:cxn>
                <a:cxn ang="0">
                  <a:pos x="0" y="21600"/>
                </a:cxn>
                <a:cxn ang="0">
                  <a:pos x="20786" y="15"/>
                </a:cxn>
                <a:cxn ang="0">
                  <a:pos x="21600" y="21600"/>
                </a:cxn>
              </a:cxnLst>
              <a:pathLst>
                <a:path w="43200" h="43200" fill="none">
                  <a:moveTo>
                    <a:pt x="21600" y="0"/>
                  </a:move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1" y="43200"/>
                    <a:pt x="0" y="33529"/>
                    <a:pt x="0" y="21600"/>
                  </a:cubicBezTo>
                  <a:cubicBezTo>
                    <a:pt x="0" y="9942"/>
                    <a:pt x="9236" y="441"/>
                    <a:pt x="20786" y="15"/>
                  </a:cubicBezTo>
                </a:path>
                <a:path w="43200" h="43200" stroke="0">
                  <a:moveTo>
                    <a:pt x="21600" y="0"/>
                  </a:move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1" y="43200"/>
                    <a:pt x="0" y="33529"/>
                    <a:pt x="0" y="21600"/>
                  </a:cubicBezTo>
                  <a:cubicBezTo>
                    <a:pt x="0" y="9942"/>
                    <a:pt x="9236" y="441"/>
                    <a:pt x="20786" y="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1" name="任意多边形 41991"/>
            <p:cNvSpPr/>
            <p:nvPr/>
          </p:nvSpPr>
          <p:spPr>
            <a:xfrm flipV="1">
              <a:off x="1018" y="927"/>
              <a:ext cx="766" cy="27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43200" y="21600"/>
                </a:cxn>
                <a:cxn ang="0">
                  <a:pos x="21600" y="43200"/>
                </a:cxn>
                <a:cxn ang="0">
                  <a:pos x="0" y="21600"/>
                </a:cxn>
                <a:cxn ang="0">
                  <a:pos x="20786" y="15"/>
                </a:cxn>
                <a:cxn ang="0">
                  <a:pos x="21600" y="0"/>
                </a:cxn>
                <a:cxn ang="0">
                  <a:pos x="43200" y="21600"/>
                </a:cxn>
                <a:cxn ang="0">
                  <a:pos x="21600" y="43200"/>
                </a:cxn>
                <a:cxn ang="0">
                  <a:pos x="0" y="21600"/>
                </a:cxn>
                <a:cxn ang="0">
                  <a:pos x="20786" y="15"/>
                </a:cxn>
                <a:cxn ang="0">
                  <a:pos x="21600" y="21600"/>
                </a:cxn>
              </a:cxnLst>
              <a:pathLst>
                <a:path w="43200" h="43200" fill="none">
                  <a:moveTo>
                    <a:pt x="21600" y="0"/>
                  </a:move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1" y="43200"/>
                    <a:pt x="0" y="33529"/>
                    <a:pt x="0" y="21600"/>
                  </a:cubicBezTo>
                  <a:cubicBezTo>
                    <a:pt x="0" y="9942"/>
                    <a:pt x="9236" y="441"/>
                    <a:pt x="20786" y="15"/>
                  </a:cubicBezTo>
                </a:path>
                <a:path w="43200" h="43200" stroke="0">
                  <a:moveTo>
                    <a:pt x="21600" y="0"/>
                  </a:move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1" y="43200"/>
                    <a:pt x="0" y="33529"/>
                    <a:pt x="0" y="21600"/>
                  </a:cubicBezTo>
                  <a:cubicBezTo>
                    <a:pt x="0" y="9942"/>
                    <a:pt x="9236" y="441"/>
                    <a:pt x="20786" y="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2" name="任意多边形 41992"/>
            <p:cNvSpPr/>
            <p:nvPr/>
          </p:nvSpPr>
          <p:spPr>
            <a:xfrm flipV="1">
              <a:off x="1151" y="990"/>
              <a:ext cx="499" cy="149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43200" y="21600"/>
                </a:cxn>
                <a:cxn ang="0">
                  <a:pos x="21600" y="43200"/>
                </a:cxn>
                <a:cxn ang="0">
                  <a:pos x="0" y="21600"/>
                </a:cxn>
                <a:cxn ang="0">
                  <a:pos x="20786" y="15"/>
                </a:cxn>
                <a:cxn ang="0">
                  <a:pos x="21600" y="0"/>
                </a:cxn>
                <a:cxn ang="0">
                  <a:pos x="43200" y="21600"/>
                </a:cxn>
                <a:cxn ang="0">
                  <a:pos x="21600" y="43200"/>
                </a:cxn>
                <a:cxn ang="0">
                  <a:pos x="0" y="21600"/>
                </a:cxn>
                <a:cxn ang="0">
                  <a:pos x="20786" y="15"/>
                </a:cxn>
                <a:cxn ang="0">
                  <a:pos x="21600" y="21600"/>
                </a:cxn>
              </a:cxnLst>
              <a:pathLst>
                <a:path w="43200" h="43200" fill="none">
                  <a:moveTo>
                    <a:pt x="21600" y="0"/>
                  </a:move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1" y="43200"/>
                    <a:pt x="0" y="33529"/>
                    <a:pt x="0" y="21600"/>
                  </a:cubicBezTo>
                  <a:cubicBezTo>
                    <a:pt x="0" y="9942"/>
                    <a:pt x="9236" y="441"/>
                    <a:pt x="20786" y="15"/>
                  </a:cubicBezTo>
                </a:path>
                <a:path w="43200" h="43200" stroke="0">
                  <a:moveTo>
                    <a:pt x="21600" y="0"/>
                  </a:move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1" y="43200"/>
                    <a:pt x="0" y="33529"/>
                    <a:pt x="0" y="21600"/>
                  </a:cubicBezTo>
                  <a:cubicBezTo>
                    <a:pt x="0" y="9942"/>
                    <a:pt x="9236" y="441"/>
                    <a:pt x="20786" y="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83" name="矩形 41993"/>
            <p:cNvSpPr/>
            <p:nvPr/>
          </p:nvSpPr>
          <p:spPr>
            <a:xfrm>
              <a:off x="1372" y="300"/>
              <a:ext cx="27" cy="766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直接连接符 41994"/>
            <p:cNvSpPr/>
            <p:nvPr/>
          </p:nvSpPr>
          <p:spPr>
            <a:xfrm flipV="1">
              <a:off x="1388" y="508"/>
              <a:ext cx="0" cy="201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24585" name="文本框 41995"/>
            <p:cNvSpPr txBox="1"/>
            <p:nvPr/>
          </p:nvSpPr>
          <p:spPr>
            <a:xfrm>
              <a:off x="1142" y="454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172" name="矩形 42171"/>
          <p:cNvSpPr/>
          <p:nvPr/>
        </p:nvSpPr>
        <p:spPr>
          <a:xfrm>
            <a:off x="309563" y="3808413"/>
            <a:ext cx="2684462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直线电流磁力线</a:t>
            </a:r>
            <a:endParaRPr lang="zh-CN" altLang="en-US" dirty="0">
              <a:solidFill>
                <a:schemeClr val="accent2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42172"/>
          <p:cNvGrpSpPr/>
          <p:nvPr/>
        </p:nvGrpSpPr>
        <p:grpSpPr>
          <a:xfrm>
            <a:off x="3408363" y="833438"/>
            <a:ext cx="2514600" cy="3124200"/>
            <a:chOff x="2252" y="198"/>
            <a:chExt cx="1584" cy="1968"/>
          </a:xfrm>
        </p:grpSpPr>
        <p:sp>
          <p:nvSpPr>
            <p:cNvPr id="24588" name="椭圆 42173"/>
            <p:cNvSpPr/>
            <p:nvPr/>
          </p:nvSpPr>
          <p:spPr>
            <a:xfrm>
              <a:off x="2648" y="914"/>
              <a:ext cx="878" cy="322"/>
            </a:xfrm>
            <a:prstGeom prst="ellipse">
              <a:avLst/>
            </a:prstGeom>
            <a:noFill/>
            <a:ln w="508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任意多边形 42174"/>
            <p:cNvSpPr/>
            <p:nvPr/>
          </p:nvSpPr>
          <p:spPr>
            <a:xfrm>
              <a:off x="2946" y="1067"/>
              <a:ext cx="204" cy="173"/>
            </a:xfrm>
            <a:custGeom>
              <a:avLst/>
              <a:gdLst/>
              <a:ahLst/>
              <a:cxnLst>
                <a:cxn ang="0">
                  <a:pos x="9875" y="21397"/>
                </a:cxn>
                <a:cxn ang="0">
                  <a:pos x="6925" y="21599"/>
                </a:cxn>
                <a:cxn ang="0">
                  <a:pos x="-5" y="20463"/>
                </a:cxn>
                <a:cxn ang="0">
                  <a:pos x="9875" y="21397"/>
                </a:cxn>
                <a:cxn ang="0">
                  <a:pos x="6925" y="21599"/>
                </a:cxn>
                <a:cxn ang="0">
                  <a:pos x="-5" y="20463"/>
                </a:cxn>
                <a:cxn ang="0">
                  <a:pos x="6925" y="0"/>
                </a:cxn>
              </a:cxnLst>
              <a:pathLst>
                <a:path w="9876" h="21600" fill="none">
                  <a:moveTo>
                    <a:pt x="9875" y="21397"/>
                  </a:moveTo>
                  <a:cubicBezTo>
                    <a:pt x="8912" y="21531"/>
                    <a:pt x="7927" y="21599"/>
                    <a:pt x="6925" y="21599"/>
                  </a:cubicBezTo>
                  <a:cubicBezTo>
                    <a:pt x="4499" y="21599"/>
                    <a:pt x="2167" y="21199"/>
                    <a:pt x="-5" y="20463"/>
                  </a:cubicBezTo>
                </a:path>
                <a:path w="9876" h="21600" stroke="0">
                  <a:moveTo>
                    <a:pt x="9875" y="21397"/>
                  </a:moveTo>
                  <a:cubicBezTo>
                    <a:pt x="8912" y="21531"/>
                    <a:pt x="7927" y="21599"/>
                    <a:pt x="6925" y="21599"/>
                  </a:cubicBezTo>
                  <a:cubicBezTo>
                    <a:pt x="4499" y="21599"/>
                    <a:pt x="2167" y="21199"/>
                    <a:pt x="-5" y="20463"/>
                  </a:cubicBezTo>
                  <a:lnTo>
                    <a:pt x="6925" y="0"/>
                  </a:lnTo>
                  <a:close/>
                </a:path>
              </a:pathLst>
            </a:custGeom>
            <a:noFill/>
            <a:ln w="50800" cap="rnd" cmpd="sng">
              <a:solidFill>
                <a:srgbClr val="FF00FF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0" name="直接连接符 42175"/>
            <p:cNvSpPr/>
            <p:nvPr/>
          </p:nvSpPr>
          <p:spPr>
            <a:xfrm flipV="1">
              <a:off x="3052" y="199"/>
              <a:ext cx="0" cy="897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24591" name="直接连接符 42176"/>
            <p:cNvSpPr/>
            <p:nvPr/>
          </p:nvSpPr>
          <p:spPr>
            <a:xfrm>
              <a:off x="3052" y="1269"/>
              <a:ext cx="0" cy="897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592" name="任意多边形 42177"/>
            <p:cNvSpPr/>
            <p:nvPr/>
          </p:nvSpPr>
          <p:spPr>
            <a:xfrm>
              <a:off x="3336" y="890"/>
              <a:ext cx="261" cy="414"/>
            </a:xfrm>
            <a:custGeom>
              <a:avLst/>
              <a:gdLst/>
              <a:ahLst/>
              <a:cxnLst>
                <a:cxn ang="0">
                  <a:pos x="0" y="21524"/>
                </a:cxn>
                <a:cxn ang="0">
                  <a:pos x="21600" y="0"/>
                </a:cxn>
                <a:cxn ang="0">
                  <a:pos x="43200" y="21600"/>
                </a:cxn>
                <a:cxn ang="0">
                  <a:pos x="21600" y="43200"/>
                </a:cxn>
                <a:cxn ang="0">
                  <a:pos x="5105" y="35546"/>
                </a:cxn>
                <a:cxn ang="0">
                  <a:pos x="0" y="21524"/>
                </a:cxn>
                <a:cxn ang="0">
                  <a:pos x="21600" y="0"/>
                </a:cxn>
                <a:cxn ang="0">
                  <a:pos x="43200" y="21600"/>
                </a:cxn>
                <a:cxn ang="0">
                  <a:pos x="21600" y="43200"/>
                </a:cxn>
                <a:cxn ang="0">
                  <a:pos x="5105" y="35546"/>
                </a:cxn>
                <a:cxn ang="0">
                  <a:pos x="21600" y="21600"/>
                </a:cxn>
              </a:cxnLst>
              <a:pathLst>
                <a:path w="43200" h="43200" fill="none">
                  <a:moveTo>
                    <a:pt x="0" y="21524"/>
                  </a:moveTo>
                  <a:cubicBezTo>
                    <a:pt x="41" y="9629"/>
                    <a:pt x="9696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986" y="43200"/>
                    <a:pt x="9067" y="40227"/>
                    <a:pt x="5105" y="35546"/>
                  </a:cubicBezTo>
                </a:path>
                <a:path w="43200" h="43200" stroke="0">
                  <a:moveTo>
                    <a:pt x="0" y="21524"/>
                  </a:moveTo>
                  <a:cubicBezTo>
                    <a:pt x="41" y="9629"/>
                    <a:pt x="9696" y="0"/>
                    <a:pt x="21600" y="0"/>
                  </a:cubicBezTo>
                  <a:cubicBezTo>
                    <a:pt x="33529" y="0"/>
                    <a:pt x="43200" y="9671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986" y="43200"/>
                    <a:pt x="9067" y="40227"/>
                    <a:pt x="5105" y="35546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3" name="任意多边形 42178"/>
            <p:cNvSpPr/>
            <p:nvPr/>
          </p:nvSpPr>
          <p:spPr>
            <a:xfrm>
              <a:off x="2487" y="890"/>
              <a:ext cx="261" cy="414"/>
            </a:xfrm>
            <a:custGeom>
              <a:avLst/>
              <a:gdLst/>
              <a:ahLst/>
              <a:cxnLst>
                <a:cxn ang="0">
                  <a:pos x="36492" y="37244"/>
                </a:cxn>
                <a:cxn ang="0">
                  <a:pos x="21599" y="43199"/>
                </a:cxn>
                <a:cxn ang="0">
                  <a:pos x="-1" y="21599"/>
                </a:cxn>
                <a:cxn ang="0">
                  <a:pos x="21599" y="-1"/>
                </a:cxn>
                <a:cxn ang="0">
                  <a:pos x="43199" y="21599"/>
                </a:cxn>
                <a:cxn ang="0">
                  <a:pos x="36492" y="37244"/>
                </a:cxn>
                <a:cxn ang="0">
                  <a:pos x="21599" y="43199"/>
                </a:cxn>
                <a:cxn ang="0">
                  <a:pos x="-1" y="21599"/>
                </a:cxn>
                <a:cxn ang="0">
                  <a:pos x="21599" y="-1"/>
                </a:cxn>
                <a:cxn ang="0">
                  <a:pos x="43199" y="21599"/>
                </a:cxn>
                <a:cxn ang="0">
                  <a:pos x="21600" y="21600"/>
                </a:cxn>
              </a:cxnLst>
              <a:pathLst>
                <a:path w="43200" h="43200" fill="none">
                  <a:moveTo>
                    <a:pt x="36492" y="37244"/>
                  </a:moveTo>
                  <a:cubicBezTo>
                    <a:pt x="32617" y="40934"/>
                    <a:pt x="27372" y="43199"/>
                    <a:pt x="21599" y="43199"/>
                  </a:cubicBezTo>
                  <a:cubicBezTo>
                    <a:pt x="9670" y="43199"/>
                    <a:pt x="-1" y="33528"/>
                    <a:pt x="-1" y="21599"/>
                  </a:cubicBezTo>
                  <a:cubicBezTo>
                    <a:pt x="-1" y="9670"/>
                    <a:pt x="9670" y="-1"/>
                    <a:pt x="21599" y="-1"/>
                  </a:cubicBezTo>
                  <a:cubicBezTo>
                    <a:pt x="33528" y="-1"/>
                    <a:pt x="43199" y="9670"/>
                    <a:pt x="43199" y="21599"/>
                  </a:cubicBezTo>
                </a:path>
                <a:path w="43200" h="43200" stroke="0">
                  <a:moveTo>
                    <a:pt x="36492" y="37244"/>
                  </a:moveTo>
                  <a:cubicBezTo>
                    <a:pt x="32617" y="40934"/>
                    <a:pt x="27372" y="43199"/>
                    <a:pt x="21599" y="43199"/>
                  </a:cubicBezTo>
                  <a:cubicBezTo>
                    <a:pt x="9670" y="43199"/>
                    <a:pt x="-1" y="33528"/>
                    <a:pt x="-1" y="21599"/>
                  </a:cubicBezTo>
                  <a:cubicBezTo>
                    <a:pt x="-1" y="9670"/>
                    <a:pt x="9670" y="-1"/>
                    <a:pt x="21599" y="-1"/>
                  </a:cubicBezTo>
                  <a:cubicBezTo>
                    <a:pt x="33528" y="-1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4" name="任意多边形 42179"/>
            <p:cNvSpPr/>
            <p:nvPr/>
          </p:nvSpPr>
          <p:spPr>
            <a:xfrm>
              <a:off x="3271" y="717"/>
              <a:ext cx="565" cy="794"/>
            </a:xfrm>
            <a:custGeom>
              <a:avLst/>
              <a:gdLst/>
              <a:ahLst/>
              <a:cxnLst>
                <a:cxn ang="0">
                  <a:pos x="0" y="19491"/>
                </a:cxn>
                <a:cxn ang="0">
                  <a:pos x="21497" y="0"/>
                </a:cxn>
                <a:cxn ang="0">
                  <a:pos x="43097" y="21600"/>
                </a:cxn>
                <a:cxn ang="0">
                  <a:pos x="21497" y="43200"/>
                </a:cxn>
                <a:cxn ang="0">
                  <a:pos x="1296" y="29263"/>
                </a:cxn>
                <a:cxn ang="0">
                  <a:pos x="0" y="19491"/>
                </a:cxn>
                <a:cxn ang="0">
                  <a:pos x="21497" y="0"/>
                </a:cxn>
                <a:cxn ang="0">
                  <a:pos x="43097" y="21600"/>
                </a:cxn>
                <a:cxn ang="0">
                  <a:pos x="21497" y="43200"/>
                </a:cxn>
                <a:cxn ang="0">
                  <a:pos x="1296" y="29263"/>
                </a:cxn>
                <a:cxn ang="0">
                  <a:pos x="21497" y="21600"/>
                </a:cxn>
              </a:cxnLst>
              <a:pathLst>
                <a:path w="43097" h="43200" fill="none">
                  <a:moveTo>
                    <a:pt x="0" y="19491"/>
                  </a:moveTo>
                  <a:cubicBezTo>
                    <a:pt x="1063" y="8547"/>
                    <a:pt x="10282" y="0"/>
                    <a:pt x="21497" y="0"/>
                  </a:cubicBezTo>
                  <a:cubicBezTo>
                    <a:pt x="33426" y="0"/>
                    <a:pt x="43097" y="9671"/>
                    <a:pt x="43097" y="21600"/>
                  </a:cubicBezTo>
                  <a:cubicBezTo>
                    <a:pt x="43097" y="33529"/>
                    <a:pt x="33426" y="43200"/>
                    <a:pt x="21497" y="43200"/>
                  </a:cubicBezTo>
                  <a:cubicBezTo>
                    <a:pt x="12265" y="43200"/>
                    <a:pt x="4386" y="37408"/>
                    <a:pt x="1296" y="29263"/>
                  </a:cubicBezTo>
                </a:path>
                <a:path w="43097" h="43200" stroke="0">
                  <a:moveTo>
                    <a:pt x="0" y="19491"/>
                  </a:moveTo>
                  <a:cubicBezTo>
                    <a:pt x="1063" y="8547"/>
                    <a:pt x="10282" y="0"/>
                    <a:pt x="21497" y="0"/>
                  </a:cubicBezTo>
                  <a:cubicBezTo>
                    <a:pt x="33426" y="0"/>
                    <a:pt x="43097" y="9671"/>
                    <a:pt x="43097" y="21600"/>
                  </a:cubicBezTo>
                  <a:cubicBezTo>
                    <a:pt x="43097" y="33529"/>
                    <a:pt x="33426" y="43200"/>
                    <a:pt x="21497" y="43200"/>
                  </a:cubicBezTo>
                  <a:cubicBezTo>
                    <a:pt x="12265" y="43200"/>
                    <a:pt x="4386" y="37408"/>
                    <a:pt x="1296" y="29263"/>
                  </a:cubicBezTo>
                  <a:lnTo>
                    <a:pt x="21497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5" name="任意多边形 42180"/>
            <p:cNvSpPr/>
            <p:nvPr/>
          </p:nvSpPr>
          <p:spPr>
            <a:xfrm>
              <a:off x="2252" y="717"/>
              <a:ext cx="565" cy="794"/>
            </a:xfrm>
            <a:custGeom>
              <a:avLst/>
              <a:gdLst/>
              <a:ahLst/>
              <a:cxnLst>
                <a:cxn ang="0">
                  <a:pos x="41788" y="29278"/>
                </a:cxn>
                <a:cxn ang="0">
                  <a:pos x="21599" y="43200"/>
                </a:cxn>
                <a:cxn ang="0">
                  <a:pos x="-1" y="21600"/>
                </a:cxn>
                <a:cxn ang="0">
                  <a:pos x="21599" y="0"/>
                </a:cxn>
                <a:cxn ang="0">
                  <a:pos x="43096" y="19477"/>
                </a:cxn>
                <a:cxn ang="0">
                  <a:pos x="41788" y="29278"/>
                </a:cxn>
                <a:cxn ang="0">
                  <a:pos x="21599" y="43200"/>
                </a:cxn>
                <a:cxn ang="0">
                  <a:pos x="-1" y="21600"/>
                </a:cxn>
                <a:cxn ang="0">
                  <a:pos x="21599" y="0"/>
                </a:cxn>
                <a:cxn ang="0">
                  <a:pos x="43096" y="19477"/>
                </a:cxn>
                <a:cxn ang="0">
                  <a:pos x="21600" y="21600"/>
                </a:cxn>
              </a:cxnLst>
              <a:pathLst>
                <a:path w="43096" h="43200" fill="none">
                  <a:moveTo>
                    <a:pt x="41788" y="29278"/>
                  </a:moveTo>
                  <a:cubicBezTo>
                    <a:pt x="38693" y="37421"/>
                    <a:pt x="30821" y="43200"/>
                    <a:pt x="21599" y="43200"/>
                  </a:cubicBezTo>
                  <a:cubicBezTo>
                    <a:pt x="9670" y="43200"/>
                    <a:pt x="-1" y="33529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2814" y="0"/>
                    <a:pt x="42033" y="8547"/>
                    <a:pt x="43096" y="19477"/>
                  </a:cubicBezTo>
                </a:path>
                <a:path w="43096" h="43200" stroke="0">
                  <a:moveTo>
                    <a:pt x="41788" y="29278"/>
                  </a:moveTo>
                  <a:cubicBezTo>
                    <a:pt x="38693" y="37421"/>
                    <a:pt x="30821" y="43200"/>
                    <a:pt x="21599" y="43200"/>
                  </a:cubicBezTo>
                  <a:cubicBezTo>
                    <a:pt x="9670" y="43200"/>
                    <a:pt x="-1" y="33529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2814" y="0"/>
                    <a:pt x="42033" y="8547"/>
                    <a:pt x="43096" y="1947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6" name="任意多边形 42181"/>
            <p:cNvSpPr/>
            <p:nvPr/>
          </p:nvSpPr>
          <p:spPr>
            <a:xfrm>
              <a:off x="3205" y="481"/>
              <a:ext cx="479" cy="650"/>
            </a:xfrm>
            <a:custGeom>
              <a:avLst/>
              <a:gdLst/>
              <a:ahLst/>
              <a:cxnLst>
                <a:cxn ang="0">
                  <a:pos x="0" y="19445"/>
                </a:cxn>
                <a:cxn ang="0">
                  <a:pos x="14316" y="-3"/>
                </a:cxn>
                <a:cxn ang="0">
                  <a:pos x="0" y="19445"/>
                </a:cxn>
                <a:cxn ang="0">
                  <a:pos x="14316" y="-3"/>
                </a:cxn>
                <a:cxn ang="0">
                  <a:pos x="21581" y="20345"/>
                </a:cxn>
              </a:cxnLst>
              <a:pathLst>
                <a:path w="21581" h="20345" fill="none">
                  <a:moveTo>
                    <a:pt x="0" y="19445"/>
                  </a:moveTo>
                  <a:cubicBezTo>
                    <a:pt x="370" y="10453"/>
                    <a:pt x="6232" y="2882"/>
                    <a:pt x="14316" y="-3"/>
                  </a:cubicBezTo>
                </a:path>
                <a:path w="21581" h="20345" stroke="0">
                  <a:moveTo>
                    <a:pt x="0" y="19445"/>
                  </a:moveTo>
                  <a:cubicBezTo>
                    <a:pt x="370" y="10453"/>
                    <a:pt x="6232" y="2882"/>
                    <a:pt x="14316" y="-3"/>
                  </a:cubicBezTo>
                  <a:lnTo>
                    <a:pt x="21581" y="20345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7" name="任意多边形 42182"/>
            <p:cNvSpPr/>
            <p:nvPr/>
          </p:nvSpPr>
          <p:spPr>
            <a:xfrm rot="10800000">
              <a:off x="3227" y="1240"/>
              <a:ext cx="478" cy="651"/>
            </a:xfrm>
            <a:custGeom>
              <a:avLst/>
              <a:gdLst/>
              <a:ahLst/>
              <a:cxnLst>
                <a:cxn ang="0">
                  <a:pos x="7237" y="0"/>
                </a:cxn>
                <a:cxn ang="0">
                  <a:pos x="21581" y="19447"/>
                </a:cxn>
                <a:cxn ang="0">
                  <a:pos x="7237" y="0"/>
                </a:cxn>
                <a:cxn ang="0">
                  <a:pos x="21581" y="19447"/>
                </a:cxn>
                <a:cxn ang="0">
                  <a:pos x="0" y="20352"/>
                </a:cxn>
              </a:cxnLst>
              <a:pathLst>
                <a:path w="21581" h="20352" fill="none">
                  <a:moveTo>
                    <a:pt x="7237" y="0"/>
                  </a:moveTo>
                  <a:cubicBezTo>
                    <a:pt x="15342" y="2880"/>
                    <a:pt x="21212" y="10456"/>
                    <a:pt x="21581" y="19447"/>
                  </a:cubicBezTo>
                </a:path>
                <a:path w="21581" h="20352" stroke="0">
                  <a:moveTo>
                    <a:pt x="7237" y="0"/>
                  </a:moveTo>
                  <a:cubicBezTo>
                    <a:pt x="15342" y="2880"/>
                    <a:pt x="21212" y="10456"/>
                    <a:pt x="21581" y="19447"/>
                  </a:cubicBezTo>
                  <a:lnTo>
                    <a:pt x="0" y="20352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8" name="任意多边形 42183"/>
            <p:cNvSpPr/>
            <p:nvPr/>
          </p:nvSpPr>
          <p:spPr>
            <a:xfrm>
              <a:off x="2399" y="412"/>
              <a:ext cx="479" cy="650"/>
            </a:xfrm>
            <a:custGeom>
              <a:avLst/>
              <a:gdLst/>
              <a:ahLst/>
              <a:cxnLst>
                <a:cxn ang="0">
                  <a:pos x="7237" y="0"/>
                </a:cxn>
                <a:cxn ang="0">
                  <a:pos x="21581" y="19447"/>
                </a:cxn>
                <a:cxn ang="0">
                  <a:pos x="7237" y="0"/>
                </a:cxn>
                <a:cxn ang="0">
                  <a:pos x="21581" y="19447"/>
                </a:cxn>
                <a:cxn ang="0">
                  <a:pos x="0" y="20352"/>
                </a:cxn>
              </a:cxnLst>
              <a:pathLst>
                <a:path w="21581" h="20352" fill="none">
                  <a:moveTo>
                    <a:pt x="7237" y="0"/>
                  </a:moveTo>
                  <a:cubicBezTo>
                    <a:pt x="15342" y="2880"/>
                    <a:pt x="21212" y="10456"/>
                    <a:pt x="21581" y="19447"/>
                  </a:cubicBezTo>
                </a:path>
                <a:path w="21581" h="20352" stroke="0">
                  <a:moveTo>
                    <a:pt x="7237" y="0"/>
                  </a:moveTo>
                  <a:cubicBezTo>
                    <a:pt x="15342" y="2880"/>
                    <a:pt x="21212" y="10456"/>
                    <a:pt x="21581" y="19447"/>
                  </a:cubicBezTo>
                  <a:lnTo>
                    <a:pt x="0" y="20352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9" name="任意多边形 42184"/>
            <p:cNvSpPr/>
            <p:nvPr/>
          </p:nvSpPr>
          <p:spPr>
            <a:xfrm rot="10800000">
              <a:off x="2422" y="1241"/>
              <a:ext cx="478" cy="650"/>
            </a:xfrm>
            <a:custGeom>
              <a:avLst/>
              <a:gdLst/>
              <a:ahLst/>
              <a:cxnLst>
                <a:cxn ang="0">
                  <a:pos x="0" y="19445"/>
                </a:cxn>
                <a:cxn ang="0">
                  <a:pos x="14316" y="-3"/>
                </a:cxn>
                <a:cxn ang="0">
                  <a:pos x="0" y="19445"/>
                </a:cxn>
                <a:cxn ang="0">
                  <a:pos x="14316" y="-3"/>
                </a:cxn>
                <a:cxn ang="0">
                  <a:pos x="21581" y="20345"/>
                </a:cxn>
              </a:cxnLst>
              <a:pathLst>
                <a:path w="21581" h="20345" fill="none">
                  <a:moveTo>
                    <a:pt x="0" y="19445"/>
                  </a:moveTo>
                  <a:cubicBezTo>
                    <a:pt x="370" y="10453"/>
                    <a:pt x="6232" y="2882"/>
                    <a:pt x="14316" y="-3"/>
                  </a:cubicBezTo>
                </a:path>
                <a:path w="21581" h="20345" stroke="0">
                  <a:moveTo>
                    <a:pt x="0" y="19445"/>
                  </a:moveTo>
                  <a:cubicBezTo>
                    <a:pt x="370" y="10453"/>
                    <a:pt x="6232" y="2882"/>
                    <a:pt x="14316" y="-3"/>
                  </a:cubicBezTo>
                  <a:lnTo>
                    <a:pt x="21581" y="20345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0" name="任意多边形 42185"/>
            <p:cNvSpPr/>
            <p:nvPr/>
          </p:nvSpPr>
          <p:spPr>
            <a:xfrm>
              <a:off x="3118" y="233"/>
              <a:ext cx="457" cy="829"/>
            </a:xfrm>
            <a:custGeom>
              <a:avLst/>
              <a:gdLst/>
              <a:ahLst/>
              <a:cxnLst>
                <a:cxn ang="0">
                  <a:pos x="0" y="20769"/>
                </a:cxn>
                <a:cxn ang="0">
                  <a:pos x="15655" y="-3"/>
                </a:cxn>
                <a:cxn ang="0">
                  <a:pos x="0" y="20769"/>
                </a:cxn>
                <a:cxn ang="0">
                  <a:pos x="15655" y="-3"/>
                </a:cxn>
                <a:cxn ang="0">
                  <a:pos x="21600" y="20769"/>
                </a:cxn>
              </a:cxnLst>
              <a:pathLst>
                <a:path w="21600" h="20769" fill="none">
                  <a:moveTo>
                    <a:pt x="0" y="20769"/>
                  </a:moveTo>
                  <a:cubicBezTo>
                    <a:pt x="0" y="10900"/>
                    <a:pt x="6619" y="2576"/>
                    <a:pt x="15655" y="-3"/>
                  </a:cubicBezTo>
                </a:path>
                <a:path w="21600" h="20769" stroke="0">
                  <a:moveTo>
                    <a:pt x="0" y="20769"/>
                  </a:moveTo>
                  <a:cubicBezTo>
                    <a:pt x="0" y="10900"/>
                    <a:pt x="6619" y="2576"/>
                    <a:pt x="15655" y="-3"/>
                  </a:cubicBezTo>
                  <a:lnTo>
                    <a:pt x="21600" y="20769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1" name="任意多边形 42186"/>
            <p:cNvSpPr/>
            <p:nvPr/>
          </p:nvSpPr>
          <p:spPr>
            <a:xfrm rot="10800000">
              <a:off x="3139" y="1302"/>
              <a:ext cx="457" cy="830"/>
            </a:xfrm>
            <a:custGeom>
              <a:avLst/>
              <a:gdLst/>
              <a:ahLst/>
              <a:cxnLst>
                <a:cxn ang="0">
                  <a:pos x="5914" y="0"/>
                </a:cxn>
                <a:cxn ang="0">
                  <a:pos x="21600" y="20775"/>
                </a:cxn>
                <a:cxn ang="0">
                  <a:pos x="5914" y="0"/>
                </a:cxn>
                <a:cxn ang="0">
                  <a:pos x="21600" y="20775"/>
                </a:cxn>
                <a:cxn ang="0">
                  <a:pos x="0" y="20774"/>
                </a:cxn>
              </a:cxnLst>
              <a:pathLst>
                <a:path w="21600" h="20774" fill="none">
                  <a:moveTo>
                    <a:pt x="5914" y="0"/>
                  </a:moveTo>
                  <a:cubicBezTo>
                    <a:pt x="14973" y="2573"/>
                    <a:pt x="21600" y="10900"/>
                    <a:pt x="21600" y="20775"/>
                  </a:cubicBezTo>
                </a:path>
                <a:path w="21600" h="20774" stroke="0">
                  <a:moveTo>
                    <a:pt x="5914" y="0"/>
                  </a:moveTo>
                  <a:cubicBezTo>
                    <a:pt x="14973" y="2573"/>
                    <a:pt x="21600" y="10900"/>
                    <a:pt x="21600" y="20775"/>
                  </a:cubicBezTo>
                  <a:lnTo>
                    <a:pt x="0" y="20774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2" name="任意多边形 42187"/>
            <p:cNvSpPr/>
            <p:nvPr/>
          </p:nvSpPr>
          <p:spPr>
            <a:xfrm rot="10800000">
              <a:off x="2552" y="1268"/>
              <a:ext cx="457" cy="830"/>
            </a:xfrm>
            <a:custGeom>
              <a:avLst/>
              <a:gdLst/>
              <a:ahLst/>
              <a:cxnLst>
                <a:cxn ang="0">
                  <a:pos x="0" y="20769"/>
                </a:cxn>
                <a:cxn ang="0">
                  <a:pos x="15655" y="-3"/>
                </a:cxn>
                <a:cxn ang="0">
                  <a:pos x="0" y="20769"/>
                </a:cxn>
                <a:cxn ang="0">
                  <a:pos x="15655" y="-3"/>
                </a:cxn>
                <a:cxn ang="0">
                  <a:pos x="21600" y="20769"/>
                </a:cxn>
              </a:cxnLst>
              <a:pathLst>
                <a:path w="21600" h="20769" fill="none">
                  <a:moveTo>
                    <a:pt x="0" y="20769"/>
                  </a:moveTo>
                  <a:cubicBezTo>
                    <a:pt x="0" y="10900"/>
                    <a:pt x="6619" y="2576"/>
                    <a:pt x="15655" y="-3"/>
                  </a:cubicBezTo>
                </a:path>
                <a:path w="21600" h="20769" stroke="0">
                  <a:moveTo>
                    <a:pt x="0" y="20769"/>
                  </a:moveTo>
                  <a:cubicBezTo>
                    <a:pt x="0" y="10900"/>
                    <a:pt x="6619" y="2576"/>
                    <a:pt x="15655" y="-3"/>
                  </a:cubicBezTo>
                  <a:lnTo>
                    <a:pt x="21600" y="20769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3" name="任意多边形 42188"/>
            <p:cNvSpPr/>
            <p:nvPr/>
          </p:nvSpPr>
          <p:spPr>
            <a:xfrm>
              <a:off x="2508" y="198"/>
              <a:ext cx="457" cy="830"/>
            </a:xfrm>
            <a:custGeom>
              <a:avLst/>
              <a:gdLst/>
              <a:ahLst/>
              <a:cxnLst>
                <a:cxn ang="0">
                  <a:pos x="5914" y="0"/>
                </a:cxn>
                <a:cxn ang="0">
                  <a:pos x="21600" y="20775"/>
                </a:cxn>
                <a:cxn ang="0">
                  <a:pos x="5914" y="0"/>
                </a:cxn>
                <a:cxn ang="0">
                  <a:pos x="21600" y="20775"/>
                </a:cxn>
                <a:cxn ang="0">
                  <a:pos x="0" y="20774"/>
                </a:cxn>
              </a:cxnLst>
              <a:pathLst>
                <a:path w="21600" h="20774" fill="none">
                  <a:moveTo>
                    <a:pt x="5914" y="0"/>
                  </a:moveTo>
                  <a:cubicBezTo>
                    <a:pt x="14973" y="2573"/>
                    <a:pt x="21600" y="10900"/>
                    <a:pt x="21600" y="20775"/>
                  </a:cubicBezTo>
                </a:path>
                <a:path w="21600" h="20774" stroke="0">
                  <a:moveTo>
                    <a:pt x="5914" y="0"/>
                  </a:moveTo>
                  <a:cubicBezTo>
                    <a:pt x="14973" y="2573"/>
                    <a:pt x="21600" y="10900"/>
                    <a:pt x="21600" y="20775"/>
                  </a:cubicBezTo>
                  <a:lnTo>
                    <a:pt x="0" y="20774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4" name="文本框 42189"/>
            <p:cNvSpPr txBox="1"/>
            <p:nvPr/>
          </p:nvSpPr>
          <p:spPr>
            <a:xfrm>
              <a:off x="2856" y="975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191" name="矩形 42190"/>
          <p:cNvSpPr/>
          <p:nvPr/>
        </p:nvSpPr>
        <p:spPr>
          <a:xfrm>
            <a:off x="3486150" y="3841750"/>
            <a:ext cx="24193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圆电流磁力线</a:t>
            </a:r>
            <a:endParaRPr lang="zh-CN" altLang="en-US" dirty="0">
              <a:solidFill>
                <a:schemeClr val="accent2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2191"/>
          <p:cNvGrpSpPr/>
          <p:nvPr/>
        </p:nvGrpSpPr>
        <p:grpSpPr>
          <a:xfrm>
            <a:off x="6403975" y="890588"/>
            <a:ext cx="2100263" cy="2786062"/>
            <a:chOff x="4213" y="390"/>
            <a:chExt cx="1323" cy="1755"/>
          </a:xfrm>
        </p:grpSpPr>
        <p:sp>
          <p:nvSpPr>
            <p:cNvPr id="24607" name="任意多边形 42192"/>
            <p:cNvSpPr/>
            <p:nvPr/>
          </p:nvSpPr>
          <p:spPr>
            <a:xfrm>
              <a:off x="4614" y="1633"/>
              <a:ext cx="863" cy="199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299" y="20"/>
                </a:cxn>
                <a:cxn ang="0">
                  <a:pos x="794" y="153"/>
                </a:cxn>
              </a:cxnLst>
              <a:pathLst>
                <a:path w="794" h="153">
                  <a:moveTo>
                    <a:pt x="0" y="32"/>
                  </a:moveTo>
                  <a:cubicBezTo>
                    <a:pt x="83" y="16"/>
                    <a:pt x="167" y="0"/>
                    <a:pt x="299" y="20"/>
                  </a:cubicBezTo>
                  <a:cubicBezTo>
                    <a:pt x="431" y="40"/>
                    <a:pt x="612" y="96"/>
                    <a:pt x="794" y="153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08" name="直接连接符 42193"/>
            <p:cNvSpPr/>
            <p:nvPr/>
          </p:nvSpPr>
          <p:spPr>
            <a:xfrm rot="-5400000">
              <a:off x="4383" y="1178"/>
              <a:ext cx="815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09" name="直接连接符 42194"/>
            <p:cNvSpPr/>
            <p:nvPr/>
          </p:nvSpPr>
          <p:spPr>
            <a:xfrm rot="-5400000">
              <a:off x="3928" y="1162"/>
              <a:ext cx="1659" cy="11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24610" name="直接连接符 42195"/>
            <p:cNvSpPr/>
            <p:nvPr/>
          </p:nvSpPr>
          <p:spPr>
            <a:xfrm rot="-5400000">
              <a:off x="4228" y="1178"/>
              <a:ext cx="815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1" name="直接连接符 42196"/>
            <p:cNvSpPr/>
            <p:nvPr/>
          </p:nvSpPr>
          <p:spPr>
            <a:xfrm rot="-5400000">
              <a:off x="4354" y="1266"/>
              <a:ext cx="798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2" name="直接连接符 42197"/>
            <p:cNvSpPr/>
            <p:nvPr/>
          </p:nvSpPr>
          <p:spPr>
            <a:xfrm rot="-5400000">
              <a:off x="4435" y="1193"/>
              <a:ext cx="813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3" name="直接连接符 42198"/>
            <p:cNvSpPr/>
            <p:nvPr/>
          </p:nvSpPr>
          <p:spPr>
            <a:xfrm rot="-5400000">
              <a:off x="4257" y="1193"/>
              <a:ext cx="655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4" name="直接连接符 42199"/>
            <p:cNvSpPr/>
            <p:nvPr/>
          </p:nvSpPr>
          <p:spPr>
            <a:xfrm rot="-5400000">
              <a:off x="4565" y="1193"/>
              <a:ext cx="655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5" name="直接连接符 42200"/>
            <p:cNvSpPr/>
            <p:nvPr/>
          </p:nvSpPr>
          <p:spPr>
            <a:xfrm rot="-5400000">
              <a:off x="4292" y="1236"/>
              <a:ext cx="766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6" name="直接连接符 42201"/>
            <p:cNvSpPr/>
            <p:nvPr/>
          </p:nvSpPr>
          <p:spPr>
            <a:xfrm rot="-5400000">
              <a:off x="4254" y="1178"/>
              <a:ext cx="815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7" name="直接连接符 42202"/>
            <p:cNvSpPr/>
            <p:nvPr/>
          </p:nvSpPr>
          <p:spPr>
            <a:xfrm rot="-5400000">
              <a:off x="4379" y="1251"/>
              <a:ext cx="798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8" name="直接连接符 42203"/>
            <p:cNvSpPr/>
            <p:nvPr/>
          </p:nvSpPr>
          <p:spPr>
            <a:xfrm rot="-5400000">
              <a:off x="4357" y="1210"/>
              <a:ext cx="815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19" name="直接连接符 42204"/>
            <p:cNvSpPr/>
            <p:nvPr/>
          </p:nvSpPr>
          <p:spPr>
            <a:xfrm rot="-5400000">
              <a:off x="4498" y="1251"/>
              <a:ext cx="766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20" name="直接连接符 42205"/>
            <p:cNvSpPr/>
            <p:nvPr/>
          </p:nvSpPr>
          <p:spPr>
            <a:xfrm rot="-5400000">
              <a:off x="4477" y="1210"/>
              <a:ext cx="781" cy="0"/>
            </a:xfrm>
            <a:prstGeom prst="line">
              <a:avLst/>
            </a:prstGeom>
            <a:ln w="1905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4621" name="任意多边形 42206"/>
            <p:cNvSpPr/>
            <p:nvPr/>
          </p:nvSpPr>
          <p:spPr>
            <a:xfrm rot="-5400000">
              <a:off x="4461" y="1553"/>
              <a:ext cx="144" cy="336"/>
            </a:xfrm>
            <a:custGeom>
              <a:avLst/>
              <a:gdLst/>
              <a:ahLst/>
              <a:cxnLst>
                <a:cxn ang="0">
                  <a:pos x="21600" y="40322"/>
                </a:cxn>
                <a:cxn ang="0">
                  <a:pos x="0" y="18722"/>
                </a:cxn>
                <a:cxn ang="0">
                  <a:pos x="10824" y="-2"/>
                </a:cxn>
                <a:cxn ang="0">
                  <a:pos x="21600" y="40322"/>
                </a:cxn>
                <a:cxn ang="0">
                  <a:pos x="0" y="18722"/>
                </a:cxn>
                <a:cxn ang="0">
                  <a:pos x="10824" y="-2"/>
                </a:cxn>
                <a:cxn ang="0">
                  <a:pos x="21600" y="18722"/>
                </a:cxn>
              </a:cxnLst>
              <a:pathLst>
                <a:path w="21600" h="40322" fill="none">
                  <a:moveTo>
                    <a:pt x="21600" y="40322"/>
                  </a:moveTo>
                  <a:cubicBezTo>
                    <a:pt x="9671" y="40322"/>
                    <a:pt x="0" y="30651"/>
                    <a:pt x="0" y="18722"/>
                  </a:cubicBezTo>
                  <a:cubicBezTo>
                    <a:pt x="0" y="10717"/>
                    <a:pt x="4355" y="3728"/>
                    <a:pt x="10824" y="-2"/>
                  </a:cubicBezTo>
                </a:path>
                <a:path w="21600" h="40322" stroke="0">
                  <a:moveTo>
                    <a:pt x="21600" y="40322"/>
                  </a:moveTo>
                  <a:cubicBezTo>
                    <a:pt x="9671" y="40322"/>
                    <a:pt x="0" y="30651"/>
                    <a:pt x="0" y="18722"/>
                  </a:cubicBezTo>
                  <a:cubicBezTo>
                    <a:pt x="0" y="10717"/>
                    <a:pt x="4355" y="3728"/>
                    <a:pt x="10824" y="-2"/>
                  </a:cubicBezTo>
                  <a:lnTo>
                    <a:pt x="21600" y="18722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2" name="任意多边形 42207"/>
            <p:cNvSpPr/>
            <p:nvPr/>
          </p:nvSpPr>
          <p:spPr>
            <a:xfrm rot="-5400000">
              <a:off x="4460" y="595"/>
              <a:ext cx="144" cy="338"/>
            </a:xfrm>
            <a:custGeom>
              <a:avLst/>
              <a:gdLst/>
              <a:ahLst/>
              <a:cxnLst>
                <a:cxn ang="0">
                  <a:pos x="10178" y="0"/>
                </a:cxn>
                <a:cxn ang="0">
                  <a:pos x="21600" y="19052"/>
                </a:cxn>
                <a:cxn ang="0">
                  <a:pos x="0" y="40652"/>
                </a:cxn>
                <a:cxn ang="0">
                  <a:pos x="10178" y="0"/>
                </a:cxn>
                <a:cxn ang="0">
                  <a:pos x="21600" y="19052"/>
                </a:cxn>
                <a:cxn ang="0">
                  <a:pos x="0" y="40652"/>
                </a:cxn>
                <a:cxn ang="0">
                  <a:pos x="0" y="19052"/>
                </a:cxn>
              </a:cxnLst>
              <a:pathLst>
                <a:path w="21600" h="40652" fill="none">
                  <a:moveTo>
                    <a:pt x="10178" y="0"/>
                  </a:moveTo>
                  <a:cubicBezTo>
                    <a:pt x="16978" y="3637"/>
                    <a:pt x="21600" y="10805"/>
                    <a:pt x="21600" y="19052"/>
                  </a:cubicBezTo>
                  <a:cubicBezTo>
                    <a:pt x="21600" y="30981"/>
                    <a:pt x="11929" y="40652"/>
                    <a:pt x="0" y="40652"/>
                  </a:cubicBezTo>
                </a:path>
                <a:path w="21600" h="40652" stroke="0">
                  <a:moveTo>
                    <a:pt x="10178" y="0"/>
                  </a:moveTo>
                  <a:cubicBezTo>
                    <a:pt x="16978" y="3637"/>
                    <a:pt x="21600" y="10805"/>
                    <a:pt x="21600" y="19052"/>
                  </a:cubicBezTo>
                  <a:cubicBezTo>
                    <a:pt x="21600" y="30981"/>
                    <a:pt x="11929" y="40652"/>
                    <a:pt x="0" y="40652"/>
                  </a:cubicBezTo>
                  <a:lnTo>
                    <a:pt x="0" y="19052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3" name="任意多边形 42208"/>
            <p:cNvSpPr/>
            <p:nvPr/>
          </p:nvSpPr>
          <p:spPr>
            <a:xfrm rot="5400000">
              <a:off x="4940" y="1473"/>
              <a:ext cx="161" cy="352"/>
            </a:xfrm>
            <a:custGeom>
              <a:avLst/>
              <a:gdLst/>
              <a:ahLst/>
              <a:cxnLst>
                <a:cxn ang="0">
                  <a:pos x="12177" y="0"/>
                </a:cxn>
                <a:cxn ang="0">
                  <a:pos x="21600" y="17840"/>
                </a:cxn>
                <a:cxn ang="0">
                  <a:pos x="2810" y="39259"/>
                </a:cxn>
                <a:cxn ang="0">
                  <a:pos x="12177" y="0"/>
                </a:cxn>
                <a:cxn ang="0">
                  <a:pos x="21600" y="17840"/>
                </a:cxn>
                <a:cxn ang="0">
                  <a:pos x="2810" y="39259"/>
                </a:cxn>
                <a:cxn ang="0">
                  <a:pos x="0" y="17840"/>
                </a:cxn>
              </a:cxnLst>
              <a:pathLst>
                <a:path w="21600" h="39258" fill="none">
                  <a:moveTo>
                    <a:pt x="12177" y="0"/>
                  </a:moveTo>
                  <a:cubicBezTo>
                    <a:pt x="17867" y="3889"/>
                    <a:pt x="21600" y="10429"/>
                    <a:pt x="21600" y="17840"/>
                  </a:cubicBezTo>
                  <a:cubicBezTo>
                    <a:pt x="21600" y="28819"/>
                    <a:pt x="13409" y="37885"/>
                    <a:pt x="2810" y="39259"/>
                  </a:cubicBezTo>
                </a:path>
                <a:path w="21600" h="39258" stroke="0">
                  <a:moveTo>
                    <a:pt x="12177" y="0"/>
                  </a:moveTo>
                  <a:cubicBezTo>
                    <a:pt x="17867" y="3889"/>
                    <a:pt x="21600" y="10429"/>
                    <a:pt x="21600" y="17840"/>
                  </a:cubicBezTo>
                  <a:cubicBezTo>
                    <a:pt x="21600" y="28819"/>
                    <a:pt x="13409" y="37885"/>
                    <a:pt x="2810" y="39259"/>
                  </a:cubicBezTo>
                  <a:lnTo>
                    <a:pt x="0" y="1784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4" name="任意多边形 42209"/>
            <p:cNvSpPr/>
            <p:nvPr/>
          </p:nvSpPr>
          <p:spPr>
            <a:xfrm rot="5580000">
              <a:off x="5024" y="593"/>
              <a:ext cx="154" cy="370"/>
            </a:xfrm>
            <a:custGeom>
              <a:avLst/>
              <a:gdLst/>
              <a:ahLst/>
              <a:cxnLst>
                <a:cxn ang="0">
                  <a:pos x="22029" y="40553"/>
                </a:cxn>
                <a:cxn ang="0">
                  <a:pos x="21600" y="40557"/>
                </a:cxn>
                <a:cxn ang="0">
                  <a:pos x="0" y="18957"/>
                </a:cxn>
                <a:cxn ang="0">
                  <a:pos x="11244" y="-3"/>
                </a:cxn>
                <a:cxn ang="0">
                  <a:pos x="22029" y="40553"/>
                </a:cxn>
                <a:cxn ang="0">
                  <a:pos x="21600" y="40557"/>
                </a:cxn>
                <a:cxn ang="0">
                  <a:pos x="0" y="18957"/>
                </a:cxn>
                <a:cxn ang="0">
                  <a:pos x="11244" y="-3"/>
                </a:cxn>
                <a:cxn ang="0">
                  <a:pos x="21600" y="18958"/>
                </a:cxn>
              </a:cxnLst>
              <a:pathLst>
                <a:path w="22030" h="40558" fill="none">
                  <a:moveTo>
                    <a:pt x="22029" y="40553"/>
                  </a:moveTo>
                  <a:cubicBezTo>
                    <a:pt x="21886" y="40556"/>
                    <a:pt x="21743" y="40557"/>
                    <a:pt x="21600" y="40557"/>
                  </a:cubicBezTo>
                  <a:cubicBezTo>
                    <a:pt x="9671" y="40557"/>
                    <a:pt x="0" y="30886"/>
                    <a:pt x="0" y="18957"/>
                  </a:cubicBezTo>
                  <a:cubicBezTo>
                    <a:pt x="0" y="10779"/>
                    <a:pt x="4545" y="3663"/>
                    <a:pt x="11244" y="-3"/>
                  </a:cubicBezTo>
                </a:path>
                <a:path w="22030" h="40558" stroke="0">
                  <a:moveTo>
                    <a:pt x="22029" y="40553"/>
                  </a:moveTo>
                  <a:cubicBezTo>
                    <a:pt x="21886" y="40556"/>
                    <a:pt x="21743" y="40557"/>
                    <a:pt x="21600" y="40557"/>
                  </a:cubicBezTo>
                  <a:cubicBezTo>
                    <a:pt x="9671" y="40557"/>
                    <a:pt x="0" y="30886"/>
                    <a:pt x="0" y="18957"/>
                  </a:cubicBezTo>
                  <a:cubicBezTo>
                    <a:pt x="0" y="10779"/>
                    <a:pt x="4545" y="3663"/>
                    <a:pt x="11244" y="-3"/>
                  </a:cubicBezTo>
                  <a:lnTo>
                    <a:pt x="21600" y="18958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5" name="任意多边形 42210"/>
            <p:cNvSpPr/>
            <p:nvPr/>
          </p:nvSpPr>
          <p:spPr>
            <a:xfrm rot="-5400000">
              <a:off x="3862" y="983"/>
              <a:ext cx="957" cy="386"/>
            </a:xfrm>
            <a:custGeom>
              <a:avLst/>
              <a:gdLst/>
              <a:ahLst/>
              <a:cxnLst>
                <a:cxn ang="0">
                  <a:pos x="0" y="8648"/>
                </a:cxn>
                <a:cxn ang="0">
                  <a:pos x="17286" y="0"/>
                </a:cxn>
                <a:cxn ang="0">
                  <a:pos x="34701" y="8820"/>
                </a:cxn>
                <a:cxn ang="0">
                  <a:pos x="0" y="8648"/>
                </a:cxn>
                <a:cxn ang="0">
                  <a:pos x="17286" y="0"/>
                </a:cxn>
                <a:cxn ang="0">
                  <a:pos x="34701" y="8820"/>
                </a:cxn>
                <a:cxn ang="0">
                  <a:pos x="17286" y="21600"/>
                </a:cxn>
              </a:cxnLst>
              <a:pathLst>
                <a:path w="34701" h="21600" fill="none">
                  <a:moveTo>
                    <a:pt x="0" y="8648"/>
                  </a:moveTo>
                  <a:cubicBezTo>
                    <a:pt x="3940" y="3397"/>
                    <a:pt x="10216" y="0"/>
                    <a:pt x="17286" y="0"/>
                  </a:cubicBezTo>
                  <a:cubicBezTo>
                    <a:pt x="24433" y="0"/>
                    <a:pt x="30770" y="3471"/>
                    <a:pt x="34701" y="8820"/>
                  </a:cubicBezTo>
                </a:path>
                <a:path w="34701" h="21600" stroke="0">
                  <a:moveTo>
                    <a:pt x="0" y="8648"/>
                  </a:moveTo>
                  <a:cubicBezTo>
                    <a:pt x="3940" y="3397"/>
                    <a:pt x="10216" y="0"/>
                    <a:pt x="17286" y="0"/>
                  </a:cubicBezTo>
                  <a:cubicBezTo>
                    <a:pt x="24433" y="0"/>
                    <a:pt x="30770" y="3471"/>
                    <a:pt x="34701" y="8820"/>
                  </a:cubicBezTo>
                  <a:lnTo>
                    <a:pt x="17286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6" name="任意多边形 42211"/>
            <p:cNvSpPr/>
            <p:nvPr/>
          </p:nvSpPr>
          <p:spPr>
            <a:xfrm rot="5400000">
              <a:off x="4678" y="1009"/>
              <a:ext cx="948" cy="363"/>
            </a:xfrm>
            <a:custGeom>
              <a:avLst/>
              <a:gdLst/>
              <a:ahLst/>
              <a:cxnLst>
                <a:cxn ang="0">
                  <a:pos x="0" y="7055"/>
                </a:cxn>
                <a:cxn ang="0">
                  <a:pos x="15969" y="0"/>
                </a:cxn>
                <a:cxn ang="0">
                  <a:pos x="33496" y="8973"/>
                </a:cxn>
                <a:cxn ang="0">
                  <a:pos x="0" y="7055"/>
                </a:cxn>
                <a:cxn ang="0">
                  <a:pos x="15969" y="0"/>
                </a:cxn>
                <a:cxn ang="0">
                  <a:pos x="33496" y="8973"/>
                </a:cxn>
                <a:cxn ang="0">
                  <a:pos x="15969" y="21600"/>
                </a:cxn>
              </a:cxnLst>
              <a:pathLst>
                <a:path w="33496" h="21600" fill="none">
                  <a:moveTo>
                    <a:pt x="0" y="7055"/>
                  </a:moveTo>
                  <a:cubicBezTo>
                    <a:pt x="3950" y="2720"/>
                    <a:pt x="9642" y="0"/>
                    <a:pt x="15969" y="0"/>
                  </a:cubicBezTo>
                  <a:cubicBezTo>
                    <a:pt x="23185" y="0"/>
                    <a:pt x="29574" y="3538"/>
                    <a:pt x="33496" y="8973"/>
                  </a:cubicBezTo>
                </a:path>
                <a:path w="33496" h="21600" stroke="0">
                  <a:moveTo>
                    <a:pt x="0" y="7055"/>
                  </a:moveTo>
                  <a:cubicBezTo>
                    <a:pt x="3950" y="2720"/>
                    <a:pt x="9642" y="0"/>
                    <a:pt x="15969" y="0"/>
                  </a:cubicBezTo>
                  <a:cubicBezTo>
                    <a:pt x="23185" y="0"/>
                    <a:pt x="29574" y="3538"/>
                    <a:pt x="33496" y="8973"/>
                  </a:cubicBezTo>
                  <a:lnTo>
                    <a:pt x="15969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7" name="任意多边形 42212"/>
            <p:cNvSpPr/>
            <p:nvPr/>
          </p:nvSpPr>
          <p:spPr>
            <a:xfrm rot="-5400000">
              <a:off x="4486" y="1470"/>
              <a:ext cx="63" cy="161"/>
            </a:xfrm>
            <a:custGeom>
              <a:avLst/>
              <a:gdLst/>
              <a:ahLst/>
              <a:cxnLst>
                <a:cxn ang="0">
                  <a:pos x="21600" y="41891"/>
                </a:cxn>
                <a:cxn ang="0">
                  <a:pos x="0" y="20291"/>
                </a:cxn>
                <a:cxn ang="0">
                  <a:pos x="14185" y="-3"/>
                </a:cxn>
                <a:cxn ang="0">
                  <a:pos x="21600" y="41891"/>
                </a:cxn>
                <a:cxn ang="0">
                  <a:pos x="0" y="20291"/>
                </a:cxn>
                <a:cxn ang="0">
                  <a:pos x="14185" y="-3"/>
                </a:cxn>
                <a:cxn ang="0">
                  <a:pos x="21600" y="20291"/>
                </a:cxn>
              </a:cxnLst>
              <a:pathLst>
                <a:path w="21600" h="41891" fill="none">
                  <a:moveTo>
                    <a:pt x="21600" y="41891"/>
                  </a:moveTo>
                  <a:cubicBezTo>
                    <a:pt x="9671" y="41891"/>
                    <a:pt x="0" y="32220"/>
                    <a:pt x="0" y="20291"/>
                  </a:cubicBezTo>
                  <a:cubicBezTo>
                    <a:pt x="0" y="10965"/>
                    <a:pt x="5910" y="3020"/>
                    <a:pt x="14185" y="-3"/>
                  </a:cubicBezTo>
                </a:path>
                <a:path w="21600" h="41891" stroke="0">
                  <a:moveTo>
                    <a:pt x="21600" y="41891"/>
                  </a:moveTo>
                  <a:cubicBezTo>
                    <a:pt x="9671" y="41891"/>
                    <a:pt x="0" y="32220"/>
                    <a:pt x="0" y="20291"/>
                  </a:cubicBezTo>
                  <a:cubicBezTo>
                    <a:pt x="0" y="10965"/>
                    <a:pt x="5910" y="3020"/>
                    <a:pt x="14185" y="-3"/>
                  </a:cubicBezTo>
                  <a:lnTo>
                    <a:pt x="21600" y="20291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8" name="任意多边形 42213"/>
            <p:cNvSpPr/>
            <p:nvPr/>
          </p:nvSpPr>
          <p:spPr>
            <a:xfrm rot="-5400000">
              <a:off x="4474" y="755"/>
              <a:ext cx="64" cy="157"/>
            </a:xfrm>
            <a:custGeom>
              <a:avLst/>
              <a:gdLst/>
              <a:ahLst/>
              <a:cxnLst>
                <a:cxn ang="0">
                  <a:pos x="9561" y="0"/>
                </a:cxn>
                <a:cxn ang="0">
                  <a:pos x="21600" y="19369"/>
                </a:cxn>
                <a:cxn ang="0">
                  <a:pos x="0" y="40969"/>
                </a:cxn>
                <a:cxn ang="0">
                  <a:pos x="9561" y="0"/>
                </a:cxn>
                <a:cxn ang="0">
                  <a:pos x="21600" y="19369"/>
                </a:cxn>
                <a:cxn ang="0">
                  <a:pos x="0" y="40969"/>
                </a:cxn>
                <a:cxn ang="0">
                  <a:pos x="0" y="19368"/>
                </a:cxn>
              </a:cxnLst>
              <a:pathLst>
                <a:path w="21600" h="40968" fill="none">
                  <a:moveTo>
                    <a:pt x="9561" y="0"/>
                  </a:moveTo>
                  <a:cubicBezTo>
                    <a:pt x="16697" y="3526"/>
                    <a:pt x="21600" y="10875"/>
                    <a:pt x="21600" y="19369"/>
                  </a:cubicBezTo>
                  <a:cubicBezTo>
                    <a:pt x="21600" y="31298"/>
                    <a:pt x="11929" y="40969"/>
                    <a:pt x="0" y="40969"/>
                  </a:cubicBezTo>
                </a:path>
                <a:path w="21600" h="40968" stroke="0">
                  <a:moveTo>
                    <a:pt x="9561" y="0"/>
                  </a:moveTo>
                  <a:cubicBezTo>
                    <a:pt x="16697" y="3526"/>
                    <a:pt x="21600" y="10875"/>
                    <a:pt x="21600" y="19369"/>
                  </a:cubicBezTo>
                  <a:cubicBezTo>
                    <a:pt x="21600" y="31298"/>
                    <a:pt x="11929" y="40969"/>
                    <a:pt x="0" y="40969"/>
                  </a:cubicBezTo>
                  <a:lnTo>
                    <a:pt x="0" y="19368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29" name="任意多边形 42214"/>
            <p:cNvSpPr/>
            <p:nvPr/>
          </p:nvSpPr>
          <p:spPr>
            <a:xfrm rot="5400000">
              <a:off x="4941" y="736"/>
              <a:ext cx="80" cy="175"/>
            </a:xfrm>
            <a:custGeom>
              <a:avLst/>
              <a:gdLst/>
              <a:ahLst/>
              <a:cxnLst>
                <a:cxn ang="0">
                  <a:pos x="21600" y="41757"/>
                </a:cxn>
                <a:cxn ang="0">
                  <a:pos x="0" y="20157"/>
                </a:cxn>
                <a:cxn ang="0">
                  <a:pos x="13830" y="-3"/>
                </a:cxn>
                <a:cxn ang="0">
                  <a:pos x="21600" y="41757"/>
                </a:cxn>
                <a:cxn ang="0">
                  <a:pos x="0" y="20157"/>
                </a:cxn>
                <a:cxn ang="0">
                  <a:pos x="13830" y="-3"/>
                </a:cxn>
                <a:cxn ang="0">
                  <a:pos x="21600" y="20157"/>
                </a:cxn>
              </a:cxnLst>
              <a:pathLst>
                <a:path w="21600" h="41757" fill="none">
                  <a:moveTo>
                    <a:pt x="21600" y="41757"/>
                  </a:moveTo>
                  <a:cubicBezTo>
                    <a:pt x="9671" y="41757"/>
                    <a:pt x="0" y="32086"/>
                    <a:pt x="0" y="20157"/>
                  </a:cubicBezTo>
                  <a:cubicBezTo>
                    <a:pt x="0" y="10965"/>
                    <a:pt x="5741" y="3115"/>
                    <a:pt x="13830" y="-3"/>
                  </a:cubicBezTo>
                </a:path>
                <a:path w="21600" h="41757" stroke="0">
                  <a:moveTo>
                    <a:pt x="21600" y="41757"/>
                  </a:moveTo>
                  <a:cubicBezTo>
                    <a:pt x="9671" y="41757"/>
                    <a:pt x="0" y="32086"/>
                    <a:pt x="0" y="20157"/>
                  </a:cubicBezTo>
                  <a:cubicBezTo>
                    <a:pt x="0" y="10965"/>
                    <a:pt x="5741" y="3115"/>
                    <a:pt x="13830" y="-3"/>
                  </a:cubicBezTo>
                  <a:lnTo>
                    <a:pt x="21600" y="20157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0" name="任意多边形 42215"/>
            <p:cNvSpPr/>
            <p:nvPr/>
          </p:nvSpPr>
          <p:spPr>
            <a:xfrm rot="5400000">
              <a:off x="5008" y="1520"/>
              <a:ext cx="80" cy="18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50" y="-1"/>
                </a:cxn>
                <a:cxn ang="0">
                  <a:pos x="22150" y="21599"/>
                </a:cxn>
                <a:cxn ang="0">
                  <a:pos x="5725" y="42575"/>
                </a:cxn>
                <a:cxn ang="0">
                  <a:pos x="0" y="6"/>
                </a:cxn>
                <a:cxn ang="0">
                  <a:pos x="550" y="-1"/>
                </a:cxn>
                <a:cxn ang="0">
                  <a:pos x="22150" y="21599"/>
                </a:cxn>
                <a:cxn ang="0">
                  <a:pos x="5725" y="42575"/>
                </a:cxn>
                <a:cxn ang="0">
                  <a:pos x="550" y="21600"/>
                </a:cxn>
              </a:cxnLst>
              <a:pathLst>
                <a:path w="22150" h="42573" fill="none">
                  <a:moveTo>
                    <a:pt x="0" y="6"/>
                  </a:moveTo>
                  <a:cubicBezTo>
                    <a:pt x="183" y="1"/>
                    <a:pt x="366" y="-1"/>
                    <a:pt x="550" y="-1"/>
                  </a:cubicBezTo>
                  <a:cubicBezTo>
                    <a:pt x="12479" y="-1"/>
                    <a:pt x="22150" y="9670"/>
                    <a:pt x="22150" y="21599"/>
                  </a:cubicBezTo>
                  <a:cubicBezTo>
                    <a:pt x="22150" y="31747"/>
                    <a:pt x="15152" y="40260"/>
                    <a:pt x="5725" y="42575"/>
                  </a:cubicBezTo>
                </a:path>
                <a:path w="22150" h="42573" stroke="0">
                  <a:moveTo>
                    <a:pt x="0" y="6"/>
                  </a:moveTo>
                  <a:cubicBezTo>
                    <a:pt x="183" y="1"/>
                    <a:pt x="366" y="-1"/>
                    <a:pt x="550" y="-1"/>
                  </a:cubicBezTo>
                  <a:cubicBezTo>
                    <a:pt x="12479" y="-1"/>
                    <a:pt x="22150" y="9670"/>
                    <a:pt x="22150" y="21599"/>
                  </a:cubicBezTo>
                  <a:cubicBezTo>
                    <a:pt x="22150" y="31747"/>
                    <a:pt x="15152" y="40260"/>
                    <a:pt x="5725" y="42575"/>
                  </a:cubicBezTo>
                  <a:lnTo>
                    <a:pt x="550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1" name="任意多边形 42216"/>
            <p:cNvSpPr/>
            <p:nvPr/>
          </p:nvSpPr>
          <p:spPr>
            <a:xfrm rot="-5460000">
              <a:off x="4170" y="1097"/>
              <a:ext cx="692" cy="298"/>
            </a:xfrm>
            <a:custGeom>
              <a:avLst/>
              <a:gdLst/>
              <a:ahLst/>
              <a:cxnLst>
                <a:cxn ang="0">
                  <a:pos x="0" y="8012"/>
                </a:cxn>
                <a:cxn ang="0">
                  <a:pos x="16791" y="0"/>
                </a:cxn>
                <a:cxn ang="0">
                  <a:pos x="34701" y="9522"/>
                </a:cxn>
                <a:cxn ang="0">
                  <a:pos x="0" y="8012"/>
                </a:cxn>
                <a:cxn ang="0">
                  <a:pos x="16791" y="0"/>
                </a:cxn>
                <a:cxn ang="0">
                  <a:pos x="34701" y="9522"/>
                </a:cxn>
                <a:cxn ang="0">
                  <a:pos x="16791" y="21600"/>
                </a:cxn>
              </a:cxnLst>
              <a:pathLst>
                <a:path w="34700" h="21600" fill="none">
                  <a:moveTo>
                    <a:pt x="0" y="8012"/>
                  </a:moveTo>
                  <a:cubicBezTo>
                    <a:pt x="3960" y="3124"/>
                    <a:pt x="10011" y="0"/>
                    <a:pt x="16791" y="0"/>
                  </a:cubicBezTo>
                  <a:cubicBezTo>
                    <a:pt x="24247" y="0"/>
                    <a:pt x="30820" y="3777"/>
                    <a:pt x="34701" y="9522"/>
                  </a:cubicBezTo>
                </a:path>
                <a:path w="34700" h="21600" stroke="0">
                  <a:moveTo>
                    <a:pt x="0" y="8012"/>
                  </a:moveTo>
                  <a:cubicBezTo>
                    <a:pt x="3960" y="3124"/>
                    <a:pt x="10011" y="0"/>
                    <a:pt x="16791" y="0"/>
                  </a:cubicBezTo>
                  <a:cubicBezTo>
                    <a:pt x="24247" y="0"/>
                    <a:pt x="30820" y="3777"/>
                    <a:pt x="34701" y="9522"/>
                  </a:cubicBezTo>
                  <a:lnTo>
                    <a:pt x="16791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2" name="任意多边形 42217"/>
            <p:cNvSpPr/>
            <p:nvPr/>
          </p:nvSpPr>
          <p:spPr>
            <a:xfrm rot="5400000">
              <a:off x="4783" y="1168"/>
              <a:ext cx="686" cy="128"/>
            </a:xfrm>
            <a:custGeom>
              <a:avLst/>
              <a:gdLst/>
              <a:ahLst/>
              <a:cxnLst>
                <a:cxn ang="0">
                  <a:pos x="0" y="10539"/>
                </a:cxn>
                <a:cxn ang="0">
                  <a:pos x="18553" y="0"/>
                </a:cxn>
                <a:cxn ang="0">
                  <a:pos x="35835" y="8640"/>
                </a:cxn>
                <a:cxn ang="0">
                  <a:pos x="0" y="10539"/>
                </a:cxn>
                <a:cxn ang="0">
                  <a:pos x="18553" y="0"/>
                </a:cxn>
                <a:cxn ang="0">
                  <a:pos x="35835" y="8640"/>
                </a:cxn>
                <a:cxn ang="0">
                  <a:pos x="18553" y="21600"/>
                </a:cxn>
              </a:cxnLst>
              <a:pathLst>
                <a:path w="35834" h="21600" fill="none">
                  <a:moveTo>
                    <a:pt x="0" y="10539"/>
                  </a:moveTo>
                  <a:cubicBezTo>
                    <a:pt x="3769" y="4225"/>
                    <a:pt x="10668" y="0"/>
                    <a:pt x="18553" y="0"/>
                  </a:cubicBezTo>
                  <a:cubicBezTo>
                    <a:pt x="25620" y="0"/>
                    <a:pt x="31894" y="3394"/>
                    <a:pt x="35835" y="8640"/>
                  </a:cubicBezTo>
                </a:path>
                <a:path w="35834" h="21600" stroke="0">
                  <a:moveTo>
                    <a:pt x="0" y="10539"/>
                  </a:moveTo>
                  <a:cubicBezTo>
                    <a:pt x="3769" y="4225"/>
                    <a:pt x="10668" y="0"/>
                    <a:pt x="18553" y="0"/>
                  </a:cubicBezTo>
                  <a:cubicBezTo>
                    <a:pt x="25620" y="0"/>
                    <a:pt x="31894" y="3394"/>
                    <a:pt x="35835" y="8640"/>
                  </a:cubicBezTo>
                  <a:lnTo>
                    <a:pt x="18553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3" name="任意多边形 42218"/>
            <p:cNvSpPr/>
            <p:nvPr/>
          </p:nvSpPr>
          <p:spPr>
            <a:xfrm rot="-5400000">
              <a:off x="4323" y="437"/>
              <a:ext cx="446" cy="283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21600"/>
                </a:cxn>
                <a:cxn ang="0">
                  <a:pos x="21600" y="0"/>
                </a:cxn>
                <a:cxn ang="0">
                  <a:pos x="0" y="2160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4" name="任意多边形 42219"/>
            <p:cNvSpPr/>
            <p:nvPr/>
          </p:nvSpPr>
          <p:spPr>
            <a:xfrm rot="5400000">
              <a:off x="4709" y="421"/>
              <a:ext cx="447" cy="282"/>
            </a:xfrm>
            <a:custGeom>
              <a:avLst/>
              <a:gdLst/>
              <a:ahLst/>
              <a:cxnLst>
                <a:cxn ang="0">
                  <a:pos x="20538" y="21573"/>
                </a:cxn>
                <a:cxn ang="0">
                  <a:pos x="0" y="-1"/>
                </a:cxn>
                <a:cxn ang="0">
                  <a:pos x="20538" y="21573"/>
                </a:cxn>
                <a:cxn ang="0">
                  <a:pos x="0" y="-1"/>
                </a:cxn>
                <a:cxn ang="0">
                  <a:pos x="21600" y="0"/>
                </a:cxn>
              </a:cxnLst>
              <a:pathLst>
                <a:path w="21600" h="21574" fill="none">
                  <a:moveTo>
                    <a:pt x="20538" y="21573"/>
                  </a:moveTo>
                  <a:cubicBezTo>
                    <a:pt x="9099" y="21017"/>
                    <a:pt x="0" y="11571"/>
                    <a:pt x="0" y="-1"/>
                  </a:cubicBezTo>
                </a:path>
                <a:path w="21600" h="21574" stroke="0">
                  <a:moveTo>
                    <a:pt x="20538" y="21573"/>
                  </a:moveTo>
                  <a:cubicBezTo>
                    <a:pt x="9099" y="21017"/>
                    <a:pt x="0" y="11571"/>
                    <a:pt x="0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5" name="任意多边形 42220"/>
            <p:cNvSpPr/>
            <p:nvPr/>
          </p:nvSpPr>
          <p:spPr>
            <a:xfrm rot="5280000">
              <a:off x="4724" y="1665"/>
              <a:ext cx="467" cy="295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21600"/>
                </a:cxn>
                <a:cxn ang="0">
                  <a:pos x="21600" y="0"/>
                </a:cxn>
                <a:cxn ang="0">
                  <a:pos x="0" y="2160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6" name="任意多边形 42221"/>
            <p:cNvSpPr/>
            <p:nvPr/>
          </p:nvSpPr>
          <p:spPr>
            <a:xfrm rot="-5400000">
              <a:off x="4336" y="1679"/>
              <a:ext cx="447" cy="283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0" y="0"/>
                </a:cxn>
                <a:cxn ang="0">
                  <a:pos x="21600" y="0"/>
                </a:cxn>
              </a:cxnLst>
              <a:pathLst>
                <a:path w="21600" h="21600" fill="none">
                  <a:moveTo>
                    <a:pt x="21600" y="21600"/>
                  </a:moveTo>
                  <a:cubicBezTo>
                    <a:pt x="9671" y="21600"/>
                    <a:pt x="0" y="11929"/>
                    <a:pt x="0" y="0"/>
                  </a:cubicBezTo>
                </a:path>
                <a:path w="21600" h="21600" stroke="0">
                  <a:moveTo>
                    <a:pt x="21600" y="21600"/>
                  </a:moveTo>
                  <a:cubicBezTo>
                    <a:pt x="9671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7" name="任意多边形 42222"/>
            <p:cNvSpPr/>
            <p:nvPr/>
          </p:nvSpPr>
          <p:spPr>
            <a:xfrm rot="-5400000">
              <a:off x="4312" y="1131"/>
              <a:ext cx="188" cy="386"/>
            </a:xfrm>
            <a:custGeom>
              <a:avLst/>
              <a:gdLst/>
              <a:ahLst/>
              <a:cxnLst>
                <a:cxn ang="0">
                  <a:pos x="0" y="956"/>
                </a:cxn>
                <a:cxn ang="0">
                  <a:pos x="6356" y="0"/>
                </a:cxn>
                <a:cxn ang="0">
                  <a:pos x="6825" y="5"/>
                </a:cxn>
                <a:cxn ang="0">
                  <a:pos x="0" y="956"/>
                </a:cxn>
                <a:cxn ang="0">
                  <a:pos x="6356" y="0"/>
                </a:cxn>
                <a:cxn ang="0">
                  <a:pos x="6825" y="5"/>
                </a:cxn>
                <a:cxn ang="0">
                  <a:pos x="6356" y="21600"/>
                </a:cxn>
              </a:cxnLst>
              <a:pathLst>
                <a:path w="6826" h="21600" fill="none">
                  <a:moveTo>
                    <a:pt x="0" y="956"/>
                  </a:moveTo>
                  <a:cubicBezTo>
                    <a:pt x="2006" y="333"/>
                    <a:pt x="4142" y="0"/>
                    <a:pt x="6356" y="0"/>
                  </a:cubicBezTo>
                  <a:cubicBezTo>
                    <a:pt x="6514" y="0"/>
                    <a:pt x="6671" y="2"/>
                    <a:pt x="6825" y="5"/>
                  </a:cubicBezTo>
                </a:path>
                <a:path w="6826" h="21600" stroke="0">
                  <a:moveTo>
                    <a:pt x="0" y="956"/>
                  </a:moveTo>
                  <a:cubicBezTo>
                    <a:pt x="2006" y="333"/>
                    <a:pt x="4142" y="0"/>
                    <a:pt x="6356" y="0"/>
                  </a:cubicBezTo>
                  <a:cubicBezTo>
                    <a:pt x="6514" y="0"/>
                    <a:pt x="6671" y="2"/>
                    <a:pt x="6825" y="5"/>
                  </a:cubicBezTo>
                  <a:lnTo>
                    <a:pt x="6356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8" name="任意多边形 42223"/>
            <p:cNvSpPr/>
            <p:nvPr/>
          </p:nvSpPr>
          <p:spPr>
            <a:xfrm rot="-5400000">
              <a:off x="4517" y="1538"/>
              <a:ext cx="80" cy="238"/>
            </a:xfrm>
            <a:custGeom>
              <a:avLst/>
              <a:gdLst/>
              <a:ahLst/>
              <a:cxnLst>
                <a:cxn ang="0">
                  <a:pos x="21600" y="40042"/>
                </a:cxn>
                <a:cxn ang="0">
                  <a:pos x="0" y="18442"/>
                </a:cxn>
                <a:cxn ang="0">
                  <a:pos x="10351" y="-1"/>
                </a:cxn>
                <a:cxn ang="0">
                  <a:pos x="21600" y="40042"/>
                </a:cxn>
                <a:cxn ang="0">
                  <a:pos x="0" y="18442"/>
                </a:cxn>
                <a:cxn ang="0">
                  <a:pos x="10351" y="-1"/>
                </a:cxn>
                <a:cxn ang="0">
                  <a:pos x="21600" y="18442"/>
                </a:cxn>
              </a:cxnLst>
              <a:pathLst>
                <a:path w="21600" h="40042" fill="none">
                  <a:moveTo>
                    <a:pt x="21600" y="40042"/>
                  </a:moveTo>
                  <a:cubicBezTo>
                    <a:pt x="9671" y="40042"/>
                    <a:pt x="0" y="30371"/>
                    <a:pt x="0" y="18442"/>
                  </a:cubicBezTo>
                  <a:cubicBezTo>
                    <a:pt x="0" y="10633"/>
                    <a:pt x="4144" y="3792"/>
                    <a:pt x="10351" y="-1"/>
                  </a:cubicBezTo>
                </a:path>
                <a:path w="21600" h="40042" stroke="0">
                  <a:moveTo>
                    <a:pt x="21600" y="40042"/>
                  </a:moveTo>
                  <a:cubicBezTo>
                    <a:pt x="9671" y="40042"/>
                    <a:pt x="0" y="30371"/>
                    <a:pt x="0" y="18442"/>
                  </a:cubicBezTo>
                  <a:cubicBezTo>
                    <a:pt x="0" y="10633"/>
                    <a:pt x="4144" y="3792"/>
                    <a:pt x="10351" y="-1"/>
                  </a:cubicBezTo>
                  <a:lnTo>
                    <a:pt x="21600" y="18442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9" name="任意多边形 42224"/>
            <p:cNvSpPr/>
            <p:nvPr/>
          </p:nvSpPr>
          <p:spPr>
            <a:xfrm rot="-5400000">
              <a:off x="4516" y="693"/>
              <a:ext cx="80" cy="238"/>
            </a:xfrm>
            <a:custGeom>
              <a:avLst/>
              <a:gdLst/>
              <a:ahLst/>
              <a:cxnLst>
                <a:cxn ang="0">
                  <a:pos x="11179" y="0"/>
                </a:cxn>
                <a:cxn ang="0">
                  <a:pos x="21600" y="18482"/>
                </a:cxn>
                <a:cxn ang="0">
                  <a:pos x="0" y="40082"/>
                </a:cxn>
                <a:cxn ang="0">
                  <a:pos x="11179" y="0"/>
                </a:cxn>
                <a:cxn ang="0">
                  <a:pos x="21600" y="18482"/>
                </a:cxn>
                <a:cxn ang="0">
                  <a:pos x="0" y="40082"/>
                </a:cxn>
                <a:cxn ang="0">
                  <a:pos x="0" y="18482"/>
                </a:cxn>
              </a:cxnLst>
              <a:pathLst>
                <a:path w="21600" h="40082" fill="none">
                  <a:moveTo>
                    <a:pt x="11179" y="0"/>
                  </a:moveTo>
                  <a:cubicBezTo>
                    <a:pt x="17427" y="3784"/>
                    <a:pt x="21600" y="10646"/>
                    <a:pt x="21600" y="18482"/>
                  </a:cubicBezTo>
                  <a:cubicBezTo>
                    <a:pt x="21600" y="30411"/>
                    <a:pt x="11929" y="40082"/>
                    <a:pt x="0" y="40082"/>
                  </a:cubicBezTo>
                </a:path>
                <a:path w="21600" h="40082" stroke="0">
                  <a:moveTo>
                    <a:pt x="11179" y="0"/>
                  </a:moveTo>
                  <a:cubicBezTo>
                    <a:pt x="17427" y="3784"/>
                    <a:pt x="21600" y="10646"/>
                    <a:pt x="21600" y="18482"/>
                  </a:cubicBezTo>
                  <a:cubicBezTo>
                    <a:pt x="21600" y="30411"/>
                    <a:pt x="11929" y="40082"/>
                    <a:pt x="0" y="40082"/>
                  </a:cubicBezTo>
                  <a:lnTo>
                    <a:pt x="0" y="18482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0" name="任意多边形 42225"/>
            <p:cNvSpPr/>
            <p:nvPr/>
          </p:nvSpPr>
          <p:spPr>
            <a:xfrm rot="5400000">
              <a:off x="4926" y="664"/>
              <a:ext cx="96" cy="211"/>
            </a:xfrm>
            <a:custGeom>
              <a:avLst/>
              <a:gdLst/>
              <a:ahLst/>
              <a:cxnLst>
                <a:cxn ang="0">
                  <a:pos x="18668" y="32834"/>
                </a:cxn>
                <a:cxn ang="0">
                  <a:pos x="0" y="11434"/>
                </a:cxn>
                <a:cxn ang="0">
                  <a:pos x="3272" y="-2"/>
                </a:cxn>
                <a:cxn ang="0">
                  <a:pos x="18668" y="32834"/>
                </a:cxn>
                <a:cxn ang="0">
                  <a:pos x="0" y="11434"/>
                </a:cxn>
                <a:cxn ang="0">
                  <a:pos x="3272" y="-2"/>
                </a:cxn>
                <a:cxn ang="0">
                  <a:pos x="21600" y="11434"/>
                </a:cxn>
              </a:cxnLst>
              <a:pathLst>
                <a:path w="21600" h="32834" fill="none">
                  <a:moveTo>
                    <a:pt x="18668" y="32834"/>
                  </a:moveTo>
                  <a:cubicBezTo>
                    <a:pt x="8121" y="31400"/>
                    <a:pt x="0" y="22366"/>
                    <a:pt x="0" y="11434"/>
                  </a:cubicBezTo>
                  <a:cubicBezTo>
                    <a:pt x="0" y="7234"/>
                    <a:pt x="1199" y="3314"/>
                    <a:pt x="3272" y="-2"/>
                  </a:cubicBezTo>
                </a:path>
                <a:path w="21600" h="32834" stroke="0">
                  <a:moveTo>
                    <a:pt x="18668" y="32834"/>
                  </a:moveTo>
                  <a:cubicBezTo>
                    <a:pt x="8121" y="31400"/>
                    <a:pt x="0" y="22366"/>
                    <a:pt x="0" y="11434"/>
                  </a:cubicBezTo>
                  <a:cubicBezTo>
                    <a:pt x="0" y="7234"/>
                    <a:pt x="1199" y="3314"/>
                    <a:pt x="3272" y="-2"/>
                  </a:cubicBezTo>
                  <a:lnTo>
                    <a:pt x="21600" y="11434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1" name="任意多边形 42226"/>
            <p:cNvSpPr/>
            <p:nvPr/>
          </p:nvSpPr>
          <p:spPr>
            <a:xfrm rot="5400000">
              <a:off x="4945" y="1496"/>
              <a:ext cx="80" cy="225"/>
            </a:xfrm>
            <a:custGeom>
              <a:avLst/>
              <a:gdLst/>
              <a:ahLst/>
              <a:cxnLst>
                <a:cxn ang="0">
                  <a:pos x="16199" y="0"/>
                </a:cxn>
                <a:cxn ang="0">
                  <a:pos x="21600" y="14288"/>
                </a:cxn>
                <a:cxn ang="0">
                  <a:pos x="6067" y="35024"/>
                </a:cxn>
                <a:cxn ang="0">
                  <a:pos x="16199" y="0"/>
                </a:cxn>
                <a:cxn ang="0">
                  <a:pos x="21600" y="14288"/>
                </a:cxn>
                <a:cxn ang="0">
                  <a:pos x="6067" y="35024"/>
                </a:cxn>
                <a:cxn ang="0">
                  <a:pos x="0" y="14288"/>
                </a:cxn>
              </a:cxnLst>
              <a:pathLst>
                <a:path w="21600" h="35021" fill="none">
                  <a:moveTo>
                    <a:pt x="16199" y="0"/>
                  </a:moveTo>
                  <a:cubicBezTo>
                    <a:pt x="19560" y="3808"/>
                    <a:pt x="21600" y="8810"/>
                    <a:pt x="21600" y="14288"/>
                  </a:cubicBezTo>
                  <a:cubicBezTo>
                    <a:pt x="21600" y="24113"/>
                    <a:pt x="15041" y="32405"/>
                    <a:pt x="6067" y="35024"/>
                  </a:cubicBezTo>
                </a:path>
                <a:path w="21600" h="35021" stroke="0">
                  <a:moveTo>
                    <a:pt x="16199" y="0"/>
                  </a:moveTo>
                  <a:cubicBezTo>
                    <a:pt x="19560" y="3808"/>
                    <a:pt x="21600" y="8810"/>
                    <a:pt x="21600" y="14288"/>
                  </a:cubicBezTo>
                  <a:cubicBezTo>
                    <a:pt x="21600" y="24113"/>
                    <a:pt x="15041" y="32405"/>
                    <a:pt x="6067" y="35024"/>
                  </a:cubicBezTo>
                  <a:lnTo>
                    <a:pt x="0" y="14288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2" name="任意多边形 42227"/>
            <p:cNvSpPr/>
            <p:nvPr/>
          </p:nvSpPr>
          <p:spPr>
            <a:xfrm rot="-5400000">
              <a:off x="3962" y="1001"/>
              <a:ext cx="860" cy="335"/>
            </a:xfrm>
            <a:custGeom>
              <a:avLst/>
              <a:gdLst/>
              <a:ahLst/>
              <a:cxnLst>
                <a:cxn ang="0">
                  <a:pos x="0" y="9664"/>
                </a:cxn>
                <a:cxn ang="0">
                  <a:pos x="18003" y="0"/>
                </a:cxn>
                <a:cxn ang="0">
                  <a:pos x="36232" y="10007"/>
                </a:cxn>
                <a:cxn ang="0">
                  <a:pos x="0" y="9664"/>
                </a:cxn>
                <a:cxn ang="0">
                  <a:pos x="18003" y="0"/>
                </a:cxn>
                <a:cxn ang="0">
                  <a:pos x="36232" y="10007"/>
                </a:cxn>
                <a:cxn ang="0">
                  <a:pos x="18003" y="21600"/>
                </a:cxn>
              </a:cxnLst>
              <a:pathLst>
                <a:path w="36231" h="21600" fill="none">
                  <a:moveTo>
                    <a:pt x="0" y="9664"/>
                  </a:moveTo>
                  <a:cubicBezTo>
                    <a:pt x="3868" y="3838"/>
                    <a:pt x="10487" y="0"/>
                    <a:pt x="18003" y="0"/>
                  </a:cubicBezTo>
                  <a:cubicBezTo>
                    <a:pt x="25667" y="0"/>
                    <a:pt x="32398" y="3991"/>
                    <a:pt x="36232" y="10007"/>
                  </a:cubicBezTo>
                </a:path>
                <a:path w="36231" h="21600" stroke="0">
                  <a:moveTo>
                    <a:pt x="0" y="9664"/>
                  </a:moveTo>
                  <a:cubicBezTo>
                    <a:pt x="3868" y="3838"/>
                    <a:pt x="10487" y="0"/>
                    <a:pt x="18003" y="0"/>
                  </a:cubicBezTo>
                  <a:cubicBezTo>
                    <a:pt x="25667" y="0"/>
                    <a:pt x="32398" y="3991"/>
                    <a:pt x="36232" y="10007"/>
                  </a:cubicBezTo>
                  <a:lnTo>
                    <a:pt x="18003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3" name="任意多边形 42228"/>
            <p:cNvSpPr/>
            <p:nvPr/>
          </p:nvSpPr>
          <p:spPr>
            <a:xfrm rot="5460000">
              <a:off x="4691" y="1090"/>
              <a:ext cx="896" cy="308"/>
            </a:xfrm>
            <a:custGeom>
              <a:avLst/>
              <a:gdLst/>
              <a:ahLst/>
              <a:cxnLst>
                <a:cxn ang="0">
                  <a:pos x="0" y="11255"/>
                </a:cxn>
                <a:cxn ang="0">
                  <a:pos x="18962" y="0"/>
                </a:cxn>
                <a:cxn ang="0">
                  <a:pos x="36258" y="8659"/>
                </a:cxn>
                <a:cxn ang="0">
                  <a:pos x="0" y="11255"/>
                </a:cxn>
                <a:cxn ang="0">
                  <a:pos x="18962" y="0"/>
                </a:cxn>
                <a:cxn ang="0">
                  <a:pos x="36258" y="8659"/>
                </a:cxn>
                <a:cxn ang="0">
                  <a:pos x="18962" y="21600"/>
                </a:cxn>
              </a:cxnLst>
              <a:pathLst>
                <a:path w="36258" h="21600" fill="none">
                  <a:moveTo>
                    <a:pt x="0" y="11255"/>
                  </a:moveTo>
                  <a:cubicBezTo>
                    <a:pt x="3665" y="4547"/>
                    <a:pt x="10782" y="0"/>
                    <a:pt x="18962" y="0"/>
                  </a:cubicBezTo>
                  <a:cubicBezTo>
                    <a:pt x="26037" y="0"/>
                    <a:pt x="32318" y="3402"/>
                    <a:pt x="36258" y="8659"/>
                  </a:cubicBezTo>
                </a:path>
                <a:path w="36258" h="21600" stroke="0">
                  <a:moveTo>
                    <a:pt x="0" y="11255"/>
                  </a:moveTo>
                  <a:cubicBezTo>
                    <a:pt x="3665" y="4547"/>
                    <a:pt x="10782" y="0"/>
                    <a:pt x="18962" y="0"/>
                  </a:cubicBezTo>
                  <a:cubicBezTo>
                    <a:pt x="26037" y="0"/>
                    <a:pt x="32318" y="3402"/>
                    <a:pt x="36258" y="8659"/>
                  </a:cubicBezTo>
                  <a:lnTo>
                    <a:pt x="18962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4" name="任意多边形 42229"/>
            <p:cNvSpPr/>
            <p:nvPr/>
          </p:nvSpPr>
          <p:spPr>
            <a:xfrm rot="-5400000">
              <a:off x="4351" y="460"/>
              <a:ext cx="287" cy="334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0" y="21600"/>
                </a:cxn>
                <a:cxn ang="0">
                  <a:pos x="21600" y="0"/>
                </a:cxn>
                <a:cxn ang="0">
                  <a:pos x="0" y="2160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5" name="任意多边形 42230"/>
            <p:cNvSpPr/>
            <p:nvPr/>
          </p:nvSpPr>
          <p:spPr>
            <a:xfrm rot="-5400000">
              <a:off x="4351" y="1561"/>
              <a:ext cx="287" cy="334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0" y="0"/>
                </a:cxn>
                <a:cxn ang="0">
                  <a:pos x="21600" y="0"/>
                </a:cxn>
              </a:cxnLst>
              <a:pathLst>
                <a:path w="21600" h="21600" fill="none">
                  <a:moveTo>
                    <a:pt x="21600" y="21600"/>
                  </a:moveTo>
                  <a:cubicBezTo>
                    <a:pt x="9671" y="21600"/>
                    <a:pt x="0" y="11929"/>
                    <a:pt x="0" y="0"/>
                  </a:cubicBezTo>
                </a:path>
                <a:path w="21600" h="21600" stroke="0">
                  <a:moveTo>
                    <a:pt x="21600" y="21600"/>
                  </a:moveTo>
                  <a:cubicBezTo>
                    <a:pt x="9671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6" name="任意多边形 42231"/>
            <p:cNvSpPr/>
            <p:nvPr/>
          </p:nvSpPr>
          <p:spPr>
            <a:xfrm rot="5400000">
              <a:off x="4830" y="1551"/>
              <a:ext cx="306" cy="335"/>
            </a:xfrm>
            <a:custGeom>
              <a:avLst/>
              <a:gdLst/>
              <a:ahLst/>
              <a:cxnLst>
                <a:cxn ang="0">
                  <a:pos x="22977" y="0"/>
                </a:cxn>
                <a:cxn ang="0">
                  <a:pos x="1377" y="21600"/>
                </a:cxn>
                <a:cxn ang="0">
                  <a:pos x="-1" y="21557"/>
                </a:cxn>
                <a:cxn ang="0">
                  <a:pos x="22977" y="0"/>
                </a:cxn>
                <a:cxn ang="0">
                  <a:pos x="1377" y="21600"/>
                </a:cxn>
                <a:cxn ang="0">
                  <a:pos x="-1" y="21557"/>
                </a:cxn>
                <a:cxn ang="0">
                  <a:pos x="1377" y="0"/>
                </a:cxn>
              </a:cxnLst>
              <a:pathLst>
                <a:path w="22977" h="21600" fill="none">
                  <a:moveTo>
                    <a:pt x="22977" y="0"/>
                  </a:moveTo>
                  <a:cubicBezTo>
                    <a:pt x="22977" y="11929"/>
                    <a:pt x="13306" y="21600"/>
                    <a:pt x="1377" y="21600"/>
                  </a:cubicBezTo>
                  <a:cubicBezTo>
                    <a:pt x="912" y="21600"/>
                    <a:pt x="451" y="21585"/>
                    <a:pt x="-1" y="21557"/>
                  </a:cubicBezTo>
                </a:path>
                <a:path w="22977" h="21600" stroke="0">
                  <a:moveTo>
                    <a:pt x="22977" y="0"/>
                  </a:moveTo>
                  <a:cubicBezTo>
                    <a:pt x="22977" y="11929"/>
                    <a:pt x="13306" y="21600"/>
                    <a:pt x="1377" y="21600"/>
                  </a:cubicBezTo>
                  <a:cubicBezTo>
                    <a:pt x="912" y="21600"/>
                    <a:pt x="451" y="21585"/>
                    <a:pt x="-1" y="21557"/>
                  </a:cubicBezTo>
                  <a:lnTo>
                    <a:pt x="1377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7" name="任意多边形 42232"/>
            <p:cNvSpPr/>
            <p:nvPr/>
          </p:nvSpPr>
          <p:spPr>
            <a:xfrm rot="5400000">
              <a:off x="4853" y="505"/>
              <a:ext cx="287" cy="335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0" y="0"/>
                </a:cxn>
                <a:cxn ang="0">
                  <a:pos x="21600" y="0"/>
                </a:cxn>
              </a:cxnLst>
              <a:pathLst>
                <a:path w="21600" h="21600" fill="none">
                  <a:moveTo>
                    <a:pt x="21600" y="21600"/>
                  </a:moveTo>
                  <a:cubicBezTo>
                    <a:pt x="9671" y="21600"/>
                    <a:pt x="0" y="11929"/>
                    <a:pt x="0" y="0"/>
                  </a:cubicBezTo>
                </a:path>
                <a:path w="21600" h="21600" stroke="0">
                  <a:moveTo>
                    <a:pt x="21600" y="21600"/>
                  </a:moveTo>
                  <a:cubicBezTo>
                    <a:pt x="9671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8" name="任意多边形 42233"/>
            <p:cNvSpPr/>
            <p:nvPr/>
          </p:nvSpPr>
          <p:spPr>
            <a:xfrm rot="-5400000">
              <a:off x="4450" y="525"/>
              <a:ext cx="422" cy="103"/>
            </a:xfrm>
            <a:custGeom>
              <a:avLst/>
              <a:gdLst/>
              <a:ahLst/>
              <a:cxnLst>
                <a:cxn ang="0">
                  <a:pos x="19682" y="8897"/>
                </a:cxn>
                <a:cxn ang="0">
                  <a:pos x="0" y="21600"/>
                </a:cxn>
                <a:cxn ang="0">
                  <a:pos x="19682" y="8897"/>
                </a:cxn>
                <a:cxn ang="0">
                  <a:pos x="0" y="21600"/>
                </a:cxn>
                <a:cxn ang="0">
                  <a:pos x="0" y="0"/>
                </a:cxn>
              </a:cxnLst>
              <a:pathLst>
                <a:path w="19682" h="21600" fill="none">
                  <a:moveTo>
                    <a:pt x="19682" y="8897"/>
                  </a:moveTo>
                  <a:cubicBezTo>
                    <a:pt x="16293" y="16391"/>
                    <a:pt x="8755" y="21600"/>
                    <a:pt x="0" y="21600"/>
                  </a:cubicBezTo>
                </a:path>
                <a:path w="19682" h="21600" stroke="0">
                  <a:moveTo>
                    <a:pt x="19682" y="8897"/>
                  </a:moveTo>
                  <a:cubicBezTo>
                    <a:pt x="16293" y="16391"/>
                    <a:pt x="8755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49" name="任意多边形 42234"/>
            <p:cNvSpPr/>
            <p:nvPr/>
          </p:nvSpPr>
          <p:spPr>
            <a:xfrm rot="5400000">
              <a:off x="4650" y="1821"/>
              <a:ext cx="464" cy="102"/>
            </a:xfrm>
            <a:custGeom>
              <a:avLst/>
              <a:gdLst/>
              <a:ahLst/>
              <a:cxnLst>
                <a:cxn ang="0">
                  <a:pos x="21600" y="0"/>
                </a:cxn>
                <a:cxn ang="0">
                  <a:pos x="1763" y="21529"/>
                </a:cxn>
                <a:cxn ang="0">
                  <a:pos x="21600" y="0"/>
                </a:cxn>
                <a:cxn ang="0">
                  <a:pos x="1763" y="21529"/>
                </a:cxn>
                <a:cxn ang="0">
                  <a:pos x="0" y="0"/>
                </a:cxn>
              </a:cxnLst>
              <a:pathLst>
                <a:path w="21600" h="21528" fill="none">
                  <a:moveTo>
                    <a:pt x="21600" y="0"/>
                  </a:moveTo>
                  <a:cubicBezTo>
                    <a:pt x="21600" y="11338"/>
                    <a:pt x="12865" y="20635"/>
                    <a:pt x="1763" y="21529"/>
                  </a:cubicBezTo>
                </a:path>
                <a:path w="21600" h="21528" stroke="0">
                  <a:moveTo>
                    <a:pt x="21600" y="0"/>
                  </a:moveTo>
                  <a:cubicBezTo>
                    <a:pt x="21600" y="11338"/>
                    <a:pt x="12865" y="20635"/>
                    <a:pt x="1763" y="2152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0" name="任意多边形 42235"/>
            <p:cNvSpPr/>
            <p:nvPr/>
          </p:nvSpPr>
          <p:spPr>
            <a:xfrm rot="-5400000">
              <a:off x="4443" y="1778"/>
              <a:ext cx="463" cy="103"/>
            </a:xfrm>
            <a:custGeom>
              <a:avLst/>
              <a:gdLst/>
              <a:ahLst/>
              <a:cxnLst>
                <a:cxn ang="0">
                  <a:pos x="21600" y="2160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0" y="0"/>
                </a:cxn>
                <a:cxn ang="0">
                  <a:pos x="21600" y="0"/>
                </a:cxn>
              </a:cxnLst>
              <a:pathLst>
                <a:path w="21600" h="21600" fill="none">
                  <a:moveTo>
                    <a:pt x="21600" y="21600"/>
                  </a:moveTo>
                  <a:cubicBezTo>
                    <a:pt x="9671" y="21600"/>
                    <a:pt x="0" y="11929"/>
                    <a:pt x="0" y="0"/>
                  </a:cubicBezTo>
                </a:path>
                <a:path w="21600" h="21600" stroke="0">
                  <a:moveTo>
                    <a:pt x="21600" y="21600"/>
                  </a:moveTo>
                  <a:cubicBezTo>
                    <a:pt x="9671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1" name="任意多边形 42236"/>
            <p:cNvSpPr/>
            <p:nvPr/>
          </p:nvSpPr>
          <p:spPr>
            <a:xfrm rot="-5400000">
              <a:off x="4306" y="1087"/>
              <a:ext cx="199" cy="335"/>
            </a:xfrm>
            <a:custGeom>
              <a:avLst/>
              <a:gdLst/>
              <a:ahLst/>
              <a:cxnLst>
                <a:cxn ang="0">
                  <a:pos x="0" y="1223"/>
                </a:cxn>
                <a:cxn ang="0">
                  <a:pos x="7168" y="-1"/>
                </a:cxn>
                <a:cxn ang="0">
                  <a:pos x="8387" y="33"/>
                </a:cxn>
                <a:cxn ang="0">
                  <a:pos x="0" y="1223"/>
                </a:cxn>
                <a:cxn ang="0">
                  <a:pos x="7168" y="-1"/>
                </a:cxn>
                <a:cxn ang="0">
                  <a:pos x="8387" y="33"/>
                </a:cxn>
                <a:cxn ang="0">
                  <a:pos x="7168" y="21600"/>
                </a:cxn>
              </a:cxnLst>
              <a:pathLst>
                <a:path w="8387" h="21600" fill="none">
                  <a:moveTo>
                    <a:pt x="0" y="1223"/>
                  </a:moveTo>
                  <a:cubicBezTo>
                    <a:pt x="2240" y="429"/>
                    <a:pt x="4654" y="-1"/>
                    <a:pt x="7168" y="-1"/>
                  </a:cubicBezTo>
                  <a:cubicBezTo>
                    <a:pt x="7579" y="-1"/>
                    <a:pt x="7986" y="10"/>
                    <a:pt x="8387" y="33"/>
                  </a:cubicBezTo>
                </a:path>
                <a:path w="8387" h="21600" stroke="0">
                  <a:moveTo>
                    <a:pt x="0" y="1223"/>
                  </a:moveTo>
                  <a:cubicBezTo>
                    <a:pt x="2240" y="429"/>
                    <a:pt x="4654" y="-1"/>
                    <a:pt x="7168" y="-1"/>
                  </a:cubicBezTo>
                  <a:cubicBezTo>
                    <a:pt x="7579" y="-1"/>
                    <a:pt x="7986" y="10"/>
                    <a:pt x="8387" y="33"/>
                  </a:cubicBezTo>
                  <a:lnTo>
                    <a:pt x="7168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2" name="任意多边形 42237"/>
            <p:cNvSpPr/>
            <p:nvPr/>
          </p:nvSpPr>
          <p:spPr>
            <a:xfrm rot="5400000">
              <a:off x="5079" y="1167"/>
              <a:ext cx="94" cy="128"/>
            </a:xfrm>
            <a:custGeom>
              <a:avLst/>
              <a:gdLst/>
              <a:ahLst/>
              <a:cxnLst>
                <a:cxn ang="0">
                  <a:pos x="0" y="127"/>
                </a:cxn>
                <a:cxn ang="0">
                  <a:pos x="2341" y="0"/>
                </a:cxn>
                <a:cxn ang="0">
                  <a:pos x="4923" y="153"/>
                </a:cxn>
                <a:cxn ang="0">
                  <a:pos x="0" y="127"/>
                </a:cxn>
                <a:cxn ang="0">
                  <a:pos x="2341" y="0"/>
                </a:cxn>
                <a:cxn ang="0">
                  <a:pos x="4923" y="153"/>
                </a:cxn>
                <a:cxn ang="0">
                  <a:pos x="2341" y="21600"/>
                </a:cxn>
              </a:cxnLst>
              <a:pathLst>
                <a:path w="4921" h="21600" fill="none">
                  <a:moveTo>
                    <a:pt x="0" y="127"/>
                  </a:moveTo>
                  <a:cubicBezTo>
                    <a:pt x="768" y="43"/>
                    <a:pt x="1549" y="0"/>
                    <a:pt x="2341" y="0"/>
                  </a:cubicBezTo>
                  <a:cubicBezTo>
                    <a:pt x="3217" y="0"/>
                    <a:pt x="4081" y="52"/>
                    <a:pt x="4923" y="153"/>
                  </a:cubicBezTo>
                </a:path>
                <a:path w="4921" h="21600" stroke="0">
                  <a:moveTo>
                    <a:pt x="0" y="127"/>
                  </a:moveTo>
                  <a:cubicBezTo>
                    <a:pt x="768" y="43"/>
                    <a:pt x="1549" y="0"/>
                    <a:pt x="2341" y="0"/>
                  </a:cubicBezTo>
                  <a:cubicBezTo>
                    <a:pt x="3217" y="0"/>
                    <a:pt x="4081" y="52"/>
                    <a:pt x="4923" y="153"/>
                  </a:cubicBezTo>
                  <a:lnTo>
                    <a:pt x="2341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med" len="lg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3" name="任意多边形 42238"/>
            <p:cNvSpPr/>
            <p:nvPr/>
          </p:nvSpPr>
          <p:spPr>
            <a:xfrm rot="5640000">
              <a:off x="4603" y="554"/>
              <a:ext cx="456" cy="107"/>
            </a:xfrm>
            <a:custGeom>
              <a:avLst/>
              <a:gdLst/>
              <a:ahLst/>
              <a:cxnLst>
                <a:cxn ang="0">
                  <a:pos x="21580" y="21201"/>
                </a:cxn>
                <a:cxn ang="0">
                  <a:pos x="17450" y="21600"/>
                </a:cxn>
                <a:cxn ang="0">
                  <a:pos x="-1" y="12731"/>
                </a:cxn>
                <a:cxn ang="0">
                  <a:pos x="21580" y="21201"/>
                </a:cxn>
                <a:cxn ang="0">
                  <a:pos x="17450" y="21600"/>
                </a:cxn>
                <a:cxn ang="0">
                  <a:pos x="-1" y="12731"/>
                </a:cxn>
                <a:cxn ang="0">
                  <a:pos x="17450" y="0"/>
                </a:cxn>
              </a:cxnLst>
              <a:pathLst>
                <a:path w="21581" h="21600" fill="none">
                  <a:moveTo>
                    <a:pt x="21580" y="21201"/>
                  </a:moveTo>
                  <a:cubicBezTo>
                    <a:pt x="20246" y="21464"/>
                    <a:pt x="18864" y="21600"/>
                    <a:pt x="17450" y="21600"/>
                  </a:cubicBezTo>
                  <a:cubicBezTo>
                    <a:pt x="10281" y="21600"/>
                    <a:pt x="3928" y="18107"/>
                    <a:pt x="-1" y="12731"/>
                  </a:cubicBezTo>
                </a:path>
                <a:path w="21581" h="21600" stroke="0">
                  <a:moveTo>
                    <a:pt x="21580" y="21201"/>
                  </a:moveTo>
                  <a:cubicBezTo>
                    <a:pt x="20246" y="21464"/>
                    <a:pt x="18864" y="21600"/>
                    <a:pt x="17450" y="21600"/>
                  </a:cubicBezTo>
                  <a:cubicBezTo>
                    <a:pt x="10281" y="21600"/>
                    <a:pt x="3928" y="18107"/>
                    <a:pt x="-1" y="12731"/>
                  </a:cubicBezTo>
                  <a:lnTo>
                    <a:pt x="17450" y="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4" name="任意多边形 42239"/>
            <p:cNvSpPr/>
            <p:nvPr/>
          </p:nvSpPr>
          <p:spPr>
            <a:xfrm rot="5400000">
              <a:off x="5093" y="982"/>
              <a:ext cx="93" cy="386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558" y="0"/>
                </a:cxn>
                <a:cxn ang="0">
                  <a:pos x="3295" y="69"/>
                </a:cxn>
                <a:cxn ang="0">
                  <a:pos x="0" y="56"/>
                </a:cxn>
                <a:cxn ang="0">
                  <a:pos x="1558" y="0"/>
                </a:cxn>
                <a:cxn ang="0">
                  <a:pos x="3295" y="69"/>
                </a:cxn>
                <a:cxn ang="0">
                  <a:pos x="1558" y="21600"/>
                </a:cxn>
              </a:cxnLst>
              <a:pathLst>
                <a:path w="3294" h="21600" fill="none">
                  <a:moveTo>
                    <a:pt x="0" y="56"/>
                  </a:moveTo>
                  <a:cubicBezTo>
                    <a:pt x="514" y="19"/>
                    <a:pt x="1034" y="0"/>
                    <a:pt x="1558" y="0"/>
                  </a:cubicBezTo>
                  <a:cubicBezTo>
                    <a:pt x="2145" y="0"/>
                    <a:pt x="2726" y="23"/>
                    <a:pt x="3295" y="69"/>
                  </a:cubicBezTo>
                </a:path>
                <a:path w="3294" h="21600" stroke="0">
                  <a:moveTo>
                    <a:pt x="0" y="56"/>
                  </a:moveTo>
                  <a:cubicBezTo>
                    <a:pt x="514" y="19"/>
                    <a:pt x="1034" y="0"/>
                    <a:pt x="1558" y="0"/>
                  </a:cubicBezTo>
                  <a:cubicBezTo>
                    <a:pt x="2145" y="0"/>
                    <a:pt x="2726" y="23"/>
                    <a:pt x="3295" y="69"/>
                  </a:cubicBezTo>
                  <a:lnTo>
                    <a:pt x="1558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med" len="lg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5" name="任意多边形 42240"/>
            <p:cNvSpPr/>
            <p:nvPr/>
          </p:nvSpPr>
          <p:spPr>
            <a:xfrm rot="5460000">
              <a:off x="5010" y="1047"/>
              <a:ext cx="155" cy="309"/>
            </a:xfrm>
            <a:custGeom>
              <a:avLst/>
              <a:gdLst/>
              <a:ahLst/>
              <a:cxnLst>
                <a:cxn ang="0">
                  <a:pos x="0" y="320"/>
                </a:cxn>
                <a:cxn ang="0">
                  <a:pos x="3707" y="0"/>
                </a:cxn>
                <a:cxn ang="0">
                  <a:pos x="6334" y="158"/>
                </a:cxn>
                <a:cxn ang="0">
                  <a:pos x="0" y="320"/>
                </a:cxn>
                <a:cxn ang="0">
                  <a:pos x="3707" y="0"/>
                </a:cxn>
                <a:cxn ang="0">
                  <a:pos x="6334" y="158"/>
                </a:cxn>
                <a:cxn ang="0">
                  <a:pos x="3707" y="21600"/>
                </a:cxn>
              </a:cxnLst>
              <a:pathLst>
                <a:path w="6333" h="21600" fill="none">
                  <a:moveTo>
                    <a:pt x="0" y="320"/>
                  </a:moveTo>
                  <a:cubicBezTo>
                    <a:pt x="1202" y="109"/>
                    <a:pt x="2442" y="0"/>
                    <a:pt x="3707" y="0"/>
                  </a:cubicBezTo>
                  <a:cubicBezTo>
                    <a:pt x="4599" y="0"/>
                    <a:pt x="5478" y="54"/>
                    <a:pt x="6334" y="158"/>
                  </a:cubicBezTo>
                </a:path>
                <a:path w="6333" h="21600" stroke="0">
                  <a:moveTo>
                    <a:pt x="0" y="320"/>
                  </a:moveTo>
                  <a:cubicBezTo>
                    <a:pt x="1202" y="109"/>
                    <a:pt x="2442" y="0"/>
                    <a:pt x="3707" y="0"/>
                  </a:cubicBezTo>
                  <a:cubicBezTo>
                    <a:pt x="4599" y="0"/>
                    <a:pt x="5478" y="54"/>
                    <a:pt x="6334" y="158"/>
                  </a:cubicBezTo>
                  <a:lnTo>
                    <a:pt x="3707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none" w="med" len="lg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6" name="任意多边形 42241"/>
            <p:cNvSpPr/>
            <p:nvPr/>
          </p:nvSpPr>
          <p:spPr>
            <a:xfrm rot="-5460000">
              <a:off x="4476" y="1120"/>
              <a:ext cx="82" cy="298"/>
            </a:xfrm>
            <a:custGeom>
              <a:avLst/>
              <a:gdLst/>
              <a:ahLst/>
              <a:cxnLst>
                <a:cxn ang="0">
                  <a:pos x="0" y="164"/>
                </a:cxn>
                <a:cxn ang="0">
                  <a:pos x="2663" y="-1"/>
                </a:cxn>
                <a:cxn ang="0">
                  <a:pos x="4095" y="46"/>
                </a:cxn>
                <a:cxn ang="0">
                  <a:pos x="0" y="164"/>
                </a:cxn>
                <a:cxn ang="0">
                  <a:pos x="2663" y="-1"/>
                </a:cxn>
                <a:cxn ang="0">
                  <a:pos x="4095" y="46"/>
                </a:cxn>
                <a:cxn ang="0">
                  <a:pos x="2663" y="21600"/>
                </a:cxn>
              </a:cxnLst>
              <a:pathLst>
                <a:path w="4095" h="21600" fill="none">
                  <a:moveTo>
                    <a:pt x="0" y="164"/>
                  </a:moveTo>
                  <a:cubicBezTo>
                    <a:pt x="871" y="54"/>
                    <a:pt x="1761" y="-1"/>
                    <a:pt x="2663" y="-1"/>
                  </a:cubicBezTo>
                  <a:cubicBezTo>
                    <a:pt x="3146" y="-1"/>
                    <a:pt x="3625" y="15"/>
                    <a:pt x="4095" y="46"/>
                  </a:cubicBezTo>
                </a:path>
                <a:path w="4095" h="21600" stroke="0">
                  <a:moveTo>
                    <a:pt x="0" y="164"/>
                  </a:moveTo>
                  <a:cubicBezTo>
                    <a:pt x="871" y="54"/>
                    <a:pt x="1761" y="-1"/>
                    <a:pt x="2663" y="-1"/>
                  </a:cubicBezTo>
                  <a:cubicBezTo>
                    <a:pt x="3146" y="-1"/>
                    <a:pt x="3625" y="15"/>
                    <a:pt x="4095" y="46"/>
                  </a:cubicBezTo>
                  <a:lnTo>
                    <a:pt x="2663" y="21600"/>
                  </a:lnTo>
                  <a:close/>
                </a:path>
              </a:pathLst>
            </a:custGeom>
            <a:noFill/>
            <a:ln w="19050" cap="rnd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57" name="文本框 42242"/>
            <p:cNvSpPr txBox="1"/>
            <p:nvPr/>
          </p:nvSpPr>
          <p:spPr>
            <a:xfrm>
              <a:off x="5218" y="1780"/>
              <a:ext cx="2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658" name="组合 42243"/>
            <p:cNvGrpSpPr/>
            <p:nvPr/>
          </p:nvGrpSpPr>
          <p:grpSpPr>
            <a:xfrm>
              <a:off x="4575" y="846"/>
              <a:ext cx="661" cy="814"/>
              <a:chOff x="3734" y="3104"/>
              <a:chExt cx="661" cy="814"/>
            </a:xfrm>
          </p:grpSpPr>
          <p:sp>
            <p:nvSpPr>
              <p:cNvPr id="24659" name="任意多边形 42244"/>
              <p:cNvSpPr/>
              <p:nvPr/>
            </p:nvSpPr>
            <p:spPr>
              <a:xfrm rot="-5400000">
                <a:off x="3905" y="3567"/>
                <a:ext cx="116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0" name="任意多边形 42245"/>
              <p:cNvSpPr/>
              <p:nvPr/>
            </p:nvSpPr>
            <p:spPr>
              <a:xfrm rot="-5400000">
                <a:off x="3905" y="3248"/>
                <a:ext cx="116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1" name="任意多边形 42246"/>
              <p:cNvSpPr/>
              <p:nvPr/>
            </p:nvSpPr>
            <p:spPr>
              <a:xfrm rot="-5400000">
                <a:off x="3839" y="3246"/>
                <a:ext cx="117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2" name="任意多边形 42247"/>
              <p:cNvSpPr/>
              <p:nvPr/>
            </p:nvSpPr>
            <p:spPr>
              <a:xfrm rot="-5400000">
                <a:off x="3905" y="3375"/>
                <a:ext cx="116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3" name="任意多边形 42248"/>
              <p:cNvSpPr/>
              <p:nvPr/>
            </p:nvSpPr>
            <p:spPr>
              <a:xfrm rot="-5400000">
                <a:off x="3905" y="3439"/>
                <a:ext cx="116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4" name="任意多边形 42249"/>
              <p:cNvSpPr/>
              <p:nvPr/>
            </p:nvSpPr>
            <p:spPr>
              <a:xfrm rot="-5400000">
                <a:off x="3905" y="3504"/>
                <a:ext cx="116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5" name="任意多边形 42250"/>
              <p:cNvSpPr/>
              <p:nvPr/>
            </p:nvSpPr>
            <p:spPr>
              <a:xfrm rot="-5400000">
                <a:off x="3905" y="2992"/>
                <a:ext cx="116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6" name="任意多边形 42251"/>
              <p:cNvSpPr/>
              <p:nvPr/>
            </p:nvSpPr>
            <p:spPr>
              <a:xfrm rot="-5400000">
                <a:off x="3905" y="3056"/>
                <a:ext cx="116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7" name="任意多边形 42252"/>
              <p:cNvSpPr/>
              <p:nvPr/>
            </p:nvSpPr>
            <p:spPr>
              <a:xfrm rot="-5400000">
                <a:off x="3840" y="3055"/>
                <a:ext cx="115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8" name="任意多边形 42253"/>
              <p:cNvSpPr/>
              <p:nvPr/>
            </p:nvSpPr>
            <p:spPr>
              <a:xfrm rot="-5400000">
                <a:off x="3905" y="3184"/>
                <a:ext cx="116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69" name="任意多边形 42254"/>
              <p:cNvSpPr/>
              <p:nvPr/>
            </p:nvSpPr>
            <p:spPr>
              <a:xfrm rot="-5400000">
                <a:off x="3951" y="2772"/>
                <a:ext cx="112" cy="645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63" y="0"/>
                  </a:cxn>
                  <a:cxn ang="0">
                    <a:pos x="108" y="0"/>
                  </a:cxn>
                  <a:cxn ang="0">
                    <a:pos x="336" y="1203"/>
                  </a:cxn>
                  <a:cxn ang="0">
                    <a:pos x="336" y="1155"/>
                  </a:cxn>
                </a:cxnLst>
                <a:pathLst>
                  <a:path w="337" h="1204">
                    <a:moveTo>
                      <a:pt x="0" y="51"/>
                    </a:moveTo>
                    <a:lnTo>
                      <a:pt x="63" y="0"/>
                    </a:lnTo>
                    <a:lnTo>
                      <a:pt x="108" y="0"/>
                    </a:lnTo>
                    <a:lnTo>
                      <a:pt x="336" y="1203"/>
                    </a:lnTo>
                    <a:lnTo>
                      <a:pt x="336" y="1155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70" name="任意多边形 42255"/>
              <p:cNvSpPr/>
              <p:nvPr/>
            </p:nvSpPr>
            <p:spPr>
              <a:xfrm rot="-5400000">
                <a:off x="3905" y="3631"/>
                <a:ext cx="116" cy="45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33" y="15"/>
                  </a:cxn>
                  <a:cxn ang="0">
                    <a:pos x="78" y="0"/>
                  </a:cxn>
                  <a:cxn ang="0">
                    <a:pos x="108" y="45"/>
                  </a:cxn>
                  <a:cxn ang="0">
                    <a:pos x="240" y="801"/>
                  </a:cxn>
                  <a:cxn ang="0">
                    <a:pos x="258" y="840"/>
                  </a:cxn>
                  <a:cxn ang="0">
                    <a:pos x="303" y="855"/>
                  </a:cxn>
                  <a:cxn ang="0">
                    <a:pos x="348" y="825"/>
                  </a:cxn>
                  <a:cxn ang="0">
                    <a:pos x="336" y="801"/>
                  </a:cxn>
                </a:cxnLst>
                <a:pathLst>
                  <a:path w="349" h="856">
                    <a:moveTo>
                      <a:pt x="0" y="81"/>
                    </a:moveTo>
                    <a:lnTo>
                      <a:pt x="33" y="15"/>
                    </a:lnTo>
                    <a:lnTo>
                      <a:pt x="78" y="0"/>
                    </a:lnTo>
                    <a:lnTo>
                      <a:pt x="108" y="45"/>
                    </a:lnTo>
                    <a:lnTo>
                      <a:pt x="240" y="801"/>
                    </a:lnTo>
                    <a:lnTo>
                      <a:pt x="258" y="840"/>
                    </a:lnTo>
                    <a:lnTo>
                      <a:pt x="303" y="855"/>
                    </a:lnTo>
                    <a:lnTo>
                      <a:pt x="348" y="825"/>
                    </a:lnTo>
                    <a:lnTo>
                      <a:pt x="336" y="801"/>
                    </a:lnTo>
                  </a:path>
                </a:pathLst>
              </a:custGeom>
              <a:noFill/>
              <a:ln w="38100" cap="rnd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4671" name="直接连接符 42256"/>
            <p:cNvSpPr/>
            <p:nvPr/>
          </p:nvSpPr>
          <p:spPr>
            <a:xfrm rot="-5400000">
              <a:off x="4739" y="1118"/>
              <a:ext cx="27" cy="223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24672" name="任意多边形 42257"/>
            <p:cNvSpPr/>
            <p:nvPr/>
          </p:nvSpPr>
          <p:spPr>
            <a:xfrm>
              <a:off x="5213" y="824"/>
              <a:ext cx="323" cy="35"/>
            </a:xfrm>
            <a:custGeom>
              <a:avLst/>
              <a:gdLst/>
              <a:ahLst/>
              <a:cxnLst>
                <a:cxn ang="0">
                  <a:pos x="0" y="75"/>
                </a:cxn>
                <a:cxn ang="0">
                  <a:pos x="139" y="121"/>
                </a:cxn>
                <a:cxn ang="0">
                  <a:pos x="323" y="0"/>
                </a:cxn>
              </a:cxnLst>
              <a:pathLst>
                <a:path w="323" h="133">
                  <a:moveTo>
                    <a:pt x="0" y="75"/>
                  </a:moveTo>
                  <a:cubicBezTo>
                    <a:pt x="42" y="104"/>
                    <a:pt x="85" y="133"/>
                    <a:pt x="139" y="121"/>
                  </a:cubicBezTo>
                  <a:cubicBezTo>
                    <a:pt x="193" y="109"/>
                    <a:pt x="258" y="54"/>
                    <a:pt x="323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73" name="直接连接符 42258"/>
            <p:cNvSpPr/>
            <p:nvPr/>
          </p:nvSpPr>
          <p:spPr>
            <a:xfrm rot="-5400000">
              <a:off x="5097" y="691"/>
              <a:ext cx="27" cy="223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24674" name="直接连接符 42259"/>
            <p:cNvSpPr/>
            <p:nvPr/>
          </p:nvSpPr>
          <p:spPr>
            <a:xfrm rot="-5400000" flipV="1">
              <a:off x="5207" y="1610"/>
              <a:ext cx="70" cy="191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sm" len="sm"/>
              <a:tailEnd type="stealth" w="med" len="lg"/>
            </a:ln>
          </p:spPr>
        </p:sp>
      </p:grpSp>
      <p:sp>
        <p:nvSpPr>
          <p:cNvPr id="42261" name="矩形 42260"/>
          <p:cNvSpPr/>
          <p:nvPr/>
        </p:nvSpPr>
        <p:spPr>
          <a:xfrm>
            <a:off x="6597650" y="3629025"/>
            <a:ext cx="1800225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>
            <a:spAutoFit/>
          </a:bodyPr>
          <a:p>
            <a:pPr eaLnBrk="0" hangingPunct="0"/>
            <a:r>
              <a:rPr lang="zh-CN" altLang="en-US" dirty="0">
                <a:solidFill>
                  <a:schemeClr val="accent2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通电螺线管磁力线</a:t>
            </a:r>
            <a:endParaRPr lang="zh-CN" altLang="en-US" dirty="0">
              <a:solidFill>
                <a:schemeClr val="accent2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42262" name="文本框 42261"/>
          <p:cNvSpPr txBox="1"/>
          <p:nvPr/>
        </p:nvSpPr>
        <p:spPr>
          <a:xfrm>
            <a:off x="637858" y="4922838"/>
            <a:ext cx="77597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闭合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曲线，磁场是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涡旋场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77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18647" name="Text Box 215"/>
          <p:cNvSpPr txBox="1"/>
          <p:nvPr/>
        </p:nvSpPr>
        <p:spPr>
          <a:xfrm>
            <a:off x="0" y="0"/>
            <a:ext cx="3916363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常见电流磁力线：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 Box 215"/>
          <p:cNvSpPr txBox="1"/>
          <p:nvPr/>
        </p:nvSpPr>
        <p:spPr>
          <a:xfrm>
            <a:off x="71438" y="4365625"/>
            <a:ext cx="39163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磁力线特征：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0713" y="5458778"/>
            <a:ext cx="77597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任意两条磁感应线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不相交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2613" y="6018848"/>
            <a:ext cx="77597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磁感应线方向与电流方向遵守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右手螺旋法则。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6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262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72" grpId="0"/>
      <p:bldP spid="42191" grpId="0"/>
      <p:bldP spid="42261" grpId="0"/>
      <p:bldP spid="42262" grpId="0" uiExpand="1" build="p"/>
      <p:bldP spid="18647" grpId="0" build="p"/>
      <p:bldP spid="2" grpId="0" build="p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73"/>
          <p:cNvSpPr txBox="1"/>
          <p:nvPr/>
        </p:nvSpPr>
        <p:spPr>
          <a:xfrm>
            <a:off x="65088" y="391478"/>
            <a:ext cx="8547100" cy="1014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3200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 磁通量</a:t>
            </a:r>
            <a:endParaRPr lang="zh-CN" altLang="en-US" sz="3200" dirty="0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穿过磁场中任一曲面的磁感应线条数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4"/>
          <p:cNvGrpSpPr/>
          <p:nvPr/>
        </p:nvGrpSpPr>
        <p:grpSpPr>
          <a:xfrm>
            <a:off x="5613400" y="2312988"/>
            <a:ext cx="1143000" cy="838200"/>
            <a:chOff x="3936" y="1920"/>
            <a:chExt cx="720" cy="528"/>
          </a:xfrm>
        </p:grpSpPr>
        <p:sp>
          <p:nvSpPr>
            <p:cNvPr id="25603" name="Freeform 75"/>
            <p:cNvSpPr/>
            <p:nvPr/>
          </p:nvSpPr>
          <p:spPr>
            <a:xfrm>
              <a:off x="3936" y="1920"/>
              <a:ext cx="384" cy="432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192" y="192"/>
                </a:cxn>
                <a:cxn ang="0">
                  <a:pos x="384" y="0"/>
                </a:cxn>
              </a:cxnLst>
              <a:pathLst>
                <a:path w="384" h="432">
                  <a:moveTo>
                    <a:pt x="0" y="432"/>
                  </a:moveTo>
                  <a:cubicBezTo>
                    <a:pt x="32" y="392"/>
                    <a:pt x="128" y="264"/>
                    <a:pt x="192" y="192"/>
                  </a:cubicBezTo>
                  <a:cubicBezTo>
                    <a:pt x="256" y="120"/>
                    <a:pt x="352" y="32"/>
                    <a:pt x="384" y="0"/>
                  </a:cubicBezTo>
                </a:path>
              </a:pathLst>
            </a:custGeom>
            <a:noFill/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04" name="Freeform 76"/>
            <p:cNvSpPr/>
            <p:nvPr/>
          </p:nvSpPr>
          <p:spPr>
            <a:xfrm>
              <a:off x="4032" y="1988"/>
              <a:ext cx="452" cy="412"/>
            </a:xfrm>
            <a:custGeom>
              <a:avLst/>
              <a:gdLst/>
              <a:ahLst/>
              <a:cxnLst>
                <a:cxn ang="0">
                  <a:pos x="0" y="412"/>
                </a:cxn>
                <a:cxn ang="0">
                  <a:pos x="240" y="172"/>
                </a:cxn>
                <a:cxn ang="0">
                  <a:pos x="452" y="0"/>
                </a:cxn>
              </a:cxnLst>
              <a:pathLst>
                <a:path w="452" h="412">
                  <a:moveTo>
                    <a:pt x="0" y="412"/>
                  </a:moveTo>
                  <a:cubicBezTo>
                    <a:pt x="80" y="324"/>
                    <a:pt x="165" y="241"/>
                    <a:pt x="240" y="172"/>
                  </a:cubicBezTo>
                  <a:cubicBezTo>
                    <a:pt x="315" y="103"/>
                    <a:pt x="408" y="36"/>
                    <a:pt x="452" y="0"/>
                  </a:cubicBezTo>
                </a:path>
              </a:pathLst>
            </a:custGeom>
            <a:noFill/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05" name="Freeform 77"/>
            <p:cNvSpPr/>
            <p:nvPr/>
          </p:nvSpPr>
          <p:spPr>
            <a:xfrm>
              <a:off x="4224" y="2112"/>
              <a:ext cx="432" cy="336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192" y="144"/>
                </a:cxn>
                <a:cxn ang="0">
                  <a:pos x="432" y="0"/>
                </a:cxn>
              </a:cxnLst>
              <a:pathLst>
                <a:path w="432" h="336">
                  <a:moveTo>
                    <a:pt x="0" y="336"/>
                  </a:moveTo>
                  <a:cubicBezTo>
                    <a:pt x="60" y="268"/>
                    <a:pt x="120" y="200"/>
                    <a:pt x="192" y="144"/>
                  </a:cubicBezTo>
                  <a:cubicBezTo>
                    <a:pt x="264" y="88"/>
                    <a:pt x="348" y="44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rgbClr val="CC66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" name="Group 78"/>
          <p:cNvGrpSpPr/>
          <p:nvPr/>
        </p:nvGrpSpPr>
        <p:grpSpPr>
          <a:xfrm>
            <a:off x="5613400" y="1550988"/>
            <a:ext cx="1778000" cy="1508125"/>
            <a:chOff x="3312" y="1056"/>
            <a:chExt cx="1120" cy="950"/>
          </a:xfrm>
        </p:grpSpPr>
        <p:sp>
          <p:nvSpPr>
            <p:cNvPr id="25607" name="Freeform 79"/>
            <p:cNvSpPr/>
            <p:nvPr/>
          </p:nvSpPr>
          <p:spPr>
            <a:xfrm>
              <a:off x="3312" y="1056"/>
              <a:ext cx="1120" cy="950"/>
            </a:xfrm>
            <a:custGeom>
              <a:avLst/>
              <a:gdLst/>
              <a:ahLst/>
              <a:cxnLst>
                <a:cxn ang="0">
                  <a:pos x="0" y="543"/>
                </a:cxn>
                <a:cxn ang="0">
                  <a:pos x="362" y="69"/>
                </a:cxn>
                <a:cxn ang="0">
                  <a:pos x="813" y="126"/>
                </a:cxn>
                <a:cxn ang="0">
                  <a:pos x="1101" y="617"/>
                </a:cxn>
                <a:cxn ang="0">
                  <a:pos x="701" y="927"/>
                </a:cxn>
                <a:cxn ang="0">
                  <a:pos x="588" y="758"/>
                </a:cxn>
                <a:cxn ang="0">
                  <a:pos x="328" y="521"/>
                </a:cxn>
                <a:cxn ang="0">
                  <a:pos x="0" y="543"/>
                </a:cxn>
              </a:cxnLst>
              <a:pathLst>
                <a:path w="1120" h="950">
                  <a:moveTo>
                    <a:pt x="0" y="543"/>
                  </a:moveTo>
                  <a:cubicBezTo>
                    <a:pt x="13" y="470"/>
                    <a:pt x="227" y="138"/>
                    <a:pt x="362" y="69"/>
                  </a:cubicBezTo>
                  <a:cubicBezTo>
                    <a:pt x="497" y="0"/>
                    <a:pt x="690" y="35"/>
                    <a:pt x="813" y="126"/>
                  </a:cubicBezTo>
                  <a:cubicBezTo>
                    <a:pt x="936" y="217"/>
                    <a:pt x="1120" y="483"/>
                    <a:pt x="1101" y="617"/>
                  </a:cubicBezTo>
                  <a:cubicBezTo>
                    <a:pt x="1082" y="751"/>
                    <a:pt x="786" y="904"/>
                    <a:pt x="701" y="927"/>
                  </a:cubicBezTo>
                  <a:cubicBezTo>
                    <a:pt x="616" y="950"/>
                    <a:pt x="650" y="826"/>
                    <a:pt x="588" y="758"/>
                  </a:cubicBezTo>
                  <a:cubicBezTo>
                    <a:pt x="526" y="690"/>
                    <a:pt x="426" y="557"/>
                    <a:pt x="328" y="521"/>
                  </a:cubicBezTo>
                  <a:cubicBezTo>
                    <a:pt x="230" y="485"/>
                    <a:pt x="68" y="539"/>
                    <a:pt x="0" y="543"/>
                  </a:cubicBezTo>
                  <a:close/>
                </a:path>
              </a:pathLst>
            </a:custGeom>
            <a:gradFill rotWithShape="0">
              <a:gsLst>
                <a:gs pos="0">
                  <a:srgbClr val="00CCFF"/>
                </a:gs>
                <a:gs pos="100000">
                  <a:srgbClr val="005E76"/>
                </a:gs>
              </a:gsLst>
              <a:path path="rect">
                <a:fillToRect l="100000" b="10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08" name="Text Box 80"/>
            <p:cNvSpPr txBox="1"/>
            <p:nvPr/>
          </p:nvSpPr>
          <p:spPr>
            <a:xfrm>
              <a:off x="3504" y="1296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800">
                  <a:solidFill>
                    <a:srgbClr val="66FF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solidFill>
                  <a:srgbClr val="66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81"/>
          <p:cNvGrpSpPr/>
          <p:nvPr/>
        </p:nvGrpSpPr>
        <p:grpSpPr>
          <a:xfrm>
            <a:off x="6527800" y="1406525"/>
            <a:ext cx="1524000" cy="1058863"/>
            <a:chOff x="3888" y="912"/>
            <a:chExt cx="960" cy="667"/>
          </a:xfrm>
        </p:grpSpPr>
        <p:graphicFrame>
          <p:nvGraphicFramePr>
            <p:cNvPr id="25610" name="Object 22"/>
            <p:cNvGraphicFramePr/>
            <p:nvPr/>
          </p:nvGraphicFramePr>
          <p:xfrm>
            <a:off x="4608" y="1296"/>
            <a:ext cx="1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152400" imgH="203200" progId="Equation.3">
                    <p:embed/>
                  </p:oleObj>
                </mc:Choice>
                <mc:Fallback>
                  <p:oleObj name="" r:id="rId1" imgW="152400" imgH="2032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608" y="1296"/>
                          <a:ext cx="156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11" name="Group 83"/>
            <p:cNvGrpSpPr/>
            <p:nvPr/>
          </p:nvGrpSpPr>
          <p:grpSpPr>
            <a:xfrm>
              <a:off x="3888" y="912"/>
              <a:ext cx="960" cy="667"/>
              <a:chOff x="4608" y="1276"/>
              <a:chExt cx="960" cy="667"/>
            </a:xfrm>
          </p:grpSpPr>
          <p:sp>
            <p:nvSpPr>
              <p:cNvPr id="25612" name="Freeform 84"/>
              <p:cNvSpPr/>
              <p:nvPr/>
            </p:nvSpPr>
            <p:spPr>
              <a:xfrm>
                <a:off x="4752" y="1581"/>
                <a:ext cx="805" cy="195"/>
              </a:xfrm>
              <a:custGeom>
                <a:avLst/>
                <a:gdLst/>
                <a:ahLst/>
                <a:cxnLst>
                  <a:cxn ang="0">
                    <a:pos x="0" y="195"/>
                  </a:cxn>
                  <a:cxn ang="0">
                    <a:pos x="364" y="45"/>
                  </a:cxn>
                  <a:cxn ang="0">
                    <a:pos x="805" y="0"/>
                  </a:cxn>
                </a:cxnLst>
                <a:pathLst>
                  <a:path w="805" h="195">
                    <a:moveTo>
                      <a:pt x="0" y="195"/>
                    </a:moveTo>
                    <a:cubicBezTo>
                      <a:pt x="60" y="170"/>
                      <a:pt x="230" y="77"/>
                      <a:pt x="364" y="45"/>
                    </a:cubicBezTo>
                    <a:cubicBezTo>
                      <a:pt x="498" y="13"/>
                      <a:pt x="713" y="9"/>
                      <a:pt x="805" y="0"/>
                    </a:cubicBezTo>
                  </a:path>
                </a:pathLst>
              </a:custGeom>
              <a:noFill/>
              <a:ln w="28575" cap="flat" cmpd="sng">
                <a:solidFill>
                  <a:srgbClr val="CC66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13" name="Freeform 85"/>
              <p:cNvSpPr/>
              <p:nvPr/>
            </p:nvSpPr>
            <p:spPr>
              <a:xfrm>
                <a:off x="4924" y="1844"/>
                <a:ext cx="644" cy="9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316" y="8"/>
                  </a:cxn>
                  <a:cxn ang="0">
                    <a:pos x="644" y="53"/>
                  </a:cxn>
                </a:cxnLst>
                <a:pathLst>
                  <a:path w="644" h="99">
                    <a:moveTo>
                      <a:pt x="0" y="99"/>
                    </a:moveTo>
                    <a:cubicBezTo>
                      <a:pt x="53" y="84"/>
                      <a:pt x="209" y="16"/>
                      <a:pt x="316" y="8"/>
                    </a:cubicBezTo>
                    <a:cubicBezTo>
                      <a:pt x="423" y="0"/>
                      <a:pt x="576" y="44"/>
                      <a:pt x="644" y="53"/>
                    </a:cubicBezTo>
                  </a:path>
                </a:pathLst>
              </a:custGeom>
              <a:noFill/>
              <a:ln w="28575" cap="flat" cmpd="sng">
                <a:solidFill>
                  <a:srgbClr val="CC66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14" name="Freeform 86"/>
              <p:cNvSpPr/>
              <p:nvPr/>
            </p:nvSpPr>
            <p:spPr>
              <a:xfrm>
                <a:off x="4608" y="1276"/>
                <a:ext cx="768" cy="404"/>
              </a:xfrm>
              <a:custGeom>
                <a:avLst/>
                <a:gdLst/>
                <a:ahLst/>
                <a:cxnLst>
                  <a:cxn ang="0">
                    <a:pos x="0" y="404"/>
                  </a:cxn>
                  <a:cxn ang="0">
                    <a:pos x="407" y="113"/>
                  </a:cxn>
                  <a:cxn ang="0">
                    <a:pos x="768" y="0"/>
                  </a:cxn>
                </a:cxnLst>
                <a:pathLst>
                  <a:path w="768" h="404">
                    <a:moveTo>
                      <a:pt x="0" y="404"/>
                    </a:moveTo>
                    <a:cubicBezTo>
                      <a:pt x="68" y="356"/>
                      <a:pt x="279" y="180"/>
                      <a:pt x="407" y="113"/>
                    </a:cubicBezTo>
                    <a:cubicBezTo>
                      <a:pt x="535" y="46"/>
                      <a:pt x="693" y="24"/>
                      <a:pt x="768" y="0"/>
                    </a:cubicBezTo>
                  </a:path>
                </a:pathLst>
              </a:custGeom>
              <a:noFill/>
              <a:ln w="28575" cap="flat" cmpd="sng">
                <a:solidFill>
                  <a:srgbClr val="CC66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7495" name="Freeform 87"/>
          <p:cNvSpPr/>
          <p:nvPr/>
        </p:nvSpPr>
        <p:spPr>
          <a:xfrm>
            <a:off x="6604000" y="1982788"/>
            <a:ext cx="381000" cy="254000"/>
          </a:xfrm>
          <a:custGeom>
            <a:avLst/>
            <a:gdLst/>
            <a:ahLst/>
            <a:cxnLst>
              <a:cxn ang="0">
                <a:pos x="56" y="8"/>
              </a:cxn>
              <a:cxn ang="0">
                <a:pos x="8" y="56"/>
              </a:cxn>
              <a:cxn ang="0">
                <a:pos x="104" y="152"/>
              </a:cxn>
              <a:cxn ang="0">
                <a:pos x="200" y="104"/>
              </a:cxn>
              <a:cxn ang="0">
                <a:pos x="56" y="8"/>
              </a:cxn>
            </a:cxnLst>
            <a:pathLst>
              <a:path w="200" h="160">
                <a:moveTo>
                  <a:pt x="56" y="8"/>
                </a:moveTo>
                <a:cubicBezTo>
                  <a:pt x="24" y="0"/>
                  <a:pt x="0" y="32"/>
                  <a:pt x="8" y="56"/>
                </a:cubicBezTo>
                <a:cubicBezTo>
                  <a:pt x="16" y="80"/>
                  <a:pt x="72" y="144"/>
                  <a:pt x="104" y="152"/>
                </a:cubicBezTo>
                <a:cubicBezTo>
                  <a:pt x="136" y="160"/>
                  <a:pt x="200" y="128"/>
                  <a:pt x="200" y="104"/>
                </a:cubicBezTo>
                <a:cubicBezTo>
                  <a:pt x="200" y="80"/>
                  <a:pt x="88" y="16"/>
                  <a:pt x="56" y="8"/>
                </a:cubicBezTo>
                <a:close/>
              </a:path>
            </a:pathLst>
          </a:cu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496" name="Line 88"/>
          <p:cNvSpPr/>
          <p:nvPr/>
        </p:nvSpPr>
        <p:spPr>
          <a:xfrm flipV="1">
            <a:off x="6810375" y="1797050"/>
            <a:ext cx="815975" cy="34448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7" name="Group 89"/>
          <p:cNvGrpSpPr/>
          <p:nvPr/>
        </p:nvGrpSpPr>
        <p:grpSpPr>
          <a:xfrm>
            <a:off x="6775450" y="1160463"/>
            <a:ext cx="762000" cy="990600"/>
            <a:chOff x="4032" y="816"/>
            <a:chExt cx="480" cy="624"/>
          </a:xfrm>
        </p:grpSpPr>
        <p:sp>
          <p:nvSpPr>
            <p:cNvPr id="25618" name="Line 90"/>
            <p:cNvSpPr/>
            <p:nvPr/>
          </p:nvSpPr>
          <p:spPr>
            <a:xfrm flipV="1">
              <a:off x="4032" y="912"/>
              <a:ext cx="480" cy="52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25619" name="Object 21"/>
            <p:cNvGraphicFramePr/>
            <p:nvPr/>
          </p:nvGraphicFramePr>
          <p:xfrm>
            <a:off x="4265" y="816"/>
            <a:ext cx="15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3" imgW="139700" imgH="177800" progId="Equation.3">
                    <p:embed/>
                  </p:oleObj>
                </mc:Choice>
                <mc:Fallback>
                  <p:oleObj name="" r:id="rId3" imgW="139700" imgH="1778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65" y="816"/>
                          <a:ext cx="15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92"/>
          <p:cNvGrpSpPr/>
          <p:nvPr/>
        </p:nvGrpSpPr>
        <p:grpSpPr>
          <a:xfrm>
            <a:off x="7053263" y="1587500"/>
            <a:ext cx="454025" cy="363538"/>
            <a:chOff x="4944" y="1344"/>
            <a:chExt cx="372" cy="240"/>
          </a:xfrm>
        </p:grpSpPr>
        <p:graphicFrame>
          <p:nvGraphicFramePr>
            <p:cNvPr id="25621" name="Object 20"/>
            <p:cNvGraphicFramePr/>
            <p:nvPr/>
          </p:nvGraphicFramePr>
          <p:xfrm>
            <a:off x="5128" y="1344"/>
            <a:ext cx="1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5" imgW="139700" imgH="177800" progId="Equation.3">
                    <p:embed/>
                  </p:oleObj>
                </mc:Choice>
                <mc:Fallback>
                  <p:oleObj name="" r:id="rId5" imgW="139700" imgH="1778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128" y="1344"/>
                          <a:ext cx="18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2" name="Line 94"/>
            <p:cNvSpPr/>
            <p:nvPr/>
          </p:nvSpPr>
          <p:spPr>
            <a:xfrm>
              <a:off x="4944" y="1536"/>
              <a:ext cx="144" cy="48"/>
            </a:xfrm>
            <a:prstGeom prst="line">
              <a:avLst/>
            </a:prstGeom>
            <a:ln w="38100" cap="flat" cmpd="sng">
              <a:solidFill>
                <a:srgbClr val="00CC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43035" name="Object 19"/>
          <p:cNvGraphicFramePr/>
          <p:nvPr/>
        </p:nvGraphicFramePr>
        <p:xfrm>
          <a:off x="1407795" y="1477963"/>
          <a:ext cx="20018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850265" imgH="304800" progId="Equation.3">
                  <p:embed/>
                </p:oleObj>
              </mc:Choice>
              <mc:Fallback>
                <p:oleObj name="" r:id="rId7" imgW="850265" imgH="304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7795" y="1477963"/>
                        <a:ext cx="2001838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6" name="Text Box 4"/>
          <p:cNvSpPr txBox="1"/>
          <p:nvPr/>
        </p:nvSpPr>
        <p:spPr>
          <a:xfrm>
            <a:off x="202883" y="2746693"/>
            <a:ext cx="4589462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3200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三、磁场中的高斯定理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6034088" y="3325813"/>
            <a:ext cx="2767012" cy="1846262"/>
            <a:chOff x="3220" y="487"/>
            <a:chExt cx="1743" cy="1163"/>
          </a:xfrm>
        </p:grpSpPr>
        <p:graphicFrame>
          <p:nvGraphicFramePr>
            <p:cNvPr id="25627" name="Object 6"/>
            <p:cNvGraphicFramePr/>
            <p:nvPr/>
          </p:nvGraphicFramePr>
          <p:xfrm>
            <a:off x="3986" y="487"/>
            <a:ext cx="2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9" imgW="177800" imgH="202565" progId="Equation.3">
                    <p:embed/>
                  </p:oleObj>
                </mc:Choice>
                <mc:Fallback>
                  <p:oleObj name="" r:id="rId9" imgW="177800" imgH="20256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86" y="487"/>
                          <a:ext cx="25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7"/>
            <p:cNvGraphicFramePr/>
            <p:nvPr/>
          </p:nvGraphicFramePr>
          <p:xfrm>
            <a:off x="4723" y="102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1" imgW="190500" imgH="228600" progId="Equation.3">
                    <p:embed/>
                  </p:oleObj>
                </mc:Choice>
                <mc:Fallback>
                  <p:oleObj name="" r:id="rId11" imgW="190500" imgH="2286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23" y="102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9" name="Freeform 8"/>
            <p:cNvSpPr/>
            <p:nvPr/>
          </p:nvSpPr>
          <p:spPr>
            <a:xfrm>
              <a:off x="3419" y="686"/>
              <a:ext cx="1106" cy="837"/>
            </a:xfrm>
            <a:custGeom>
              <a:avLst/>
              <a:gdLst/>
              <a:ahLst/>
              <a:cxnLst>
                <a:cxn ang="0">
                  <a:pos x="416" y="52"/>
                </a:cxn>
                <a:cxn ang="0">
                  <a:pos x="19" y="421"/>
                </a:cxn>
                <a:cxn ang="0">
                  <a:pos x="529" y="818"/>
                </a:cxn>
                <a:cxn ang="0">
                  <a:pos x="1040" y="534"/>
                </a:cxn>
                <a:cxn ang="0">
                  <a:pos x="926" y="109"/>
                </a:cxn>
                <a:cxn ang="0">
                  <a:pos x="416" y="52"/>
                </a:cxn>
              </a:cxnLst>
              <a:pathLst>
                <a:path w="1106" h="837">
                  <a:moveTo>
                    <a:pt x="416" y="52"/>
                  </a:moveTo>
                  <a:cubicBezTo>
                    <a:pt x="265" y="104"/>
                    <a:pt x="0" y="293"/>
                    <a:pt x="19" y="421"/>
                  </a:cubicBezTo>
                  <a:cubicBezTo>
                    <a:pt x="38" y="549"/>
                    <a:pt x="359" y="799"/>
                    <a:pt x="529" y="818"/>
                  </a:cubicBezTo>
                  <a:cubicBezTo>
                    <a:pt x="699" y="837"/>
                    <a:pt x="974" y="652"/>
                    <a:pt x="1040" y="534"/>
                  </a:cubicBezTo>
                  <a:cubicBezTo>
                    <a:pt x="1106" y="416"/>
                    <a:pt x="1030" y="189"/>
                    <a:pt x="926" y="109"/>
                  </a:cubicBezTo>
                  <a:cubicBezTo>
                    <a:pt x="822" y="29"/>
                    <a:pt x="567" y="0"/>
                    <a:pt x="416" y="52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0" name="Freeform 9"/>
            <p:cNvSpPr/>
            <p:nvPr/>
          </p:nvSpPr>
          <p:spPr>
            <a:xfrm>
              <a:off x="3220" y="758"/>
              <a:ext cx="1503" cy="325"/>
            </a:xfrm>
            <a:custGeom>
              <a:avLst/>
              <a:gdLst/>
              <a:ahLst/>
              <a:cxnLst>
                <a:cxn ang="0">
                  <a:pos x="0" y="325"/>
                </a:cxn>
                <a:cxn ang="0">
                  <a:pos x="701" y="32"/>
                </a:cxn>
                <a:cxn ang="0">
                  <a:pos x="1503" y="131"/>
                </a:cxn>
              </a:cxnLst>
              <a:pathLst>
                <a:path w="1503" h="325">
                  <a:moveTo>
                    <a:pt x="0" y="325"/>
                  </a:moveTo>
                  <a:cubicBezTo>
                    <a:pt x="117" y="276"/>
                    <a:pt x="451" y="64"/>
                    <a:pt x="701" y="32"/>
                  </a:cubicBezTo>
                  <a:cubicBezTo>
                    <a:pt x="951" y="0"/>
                    <a:pt x="1336" y="111"/>
                    <a:pt x="1503" y="13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1" name="Freeform 10"/>
            <p:cNvSpPr/>
            <p:nvPr/>
          </p:nvSpPr>
          <p:spPr>
            <a:xfrm>
              <a:off x="3249" y="891"/>
              <a:ext cx="1503" cy="305"/>
            </a:xfrm>
            <a:custGeom>
              <a:avLst/>
              <a:gdLst/>
              <a:ahLst/>
              <a:cxnLst>
                <a:cxn ang="0">
                  <a:pos x="0" y="305"/>
                </a:cxn>
                <a:cxn ang="0">
                  <a:pos x="662" y="29"/>
                </a:cxn>
                <a:cxn ang="0">
                  <a:pos x="1503" y="132"/>
                </a:cxn>
              </a:cxnLst>
              <a:pathLst>
                <a:path w="1503" h="305">
                  <a:moveTo>
                    <a:pt x="0" y="305"/>
                  </a:moveTo>
                  <a:cubicBezTo>
                    <a:pt x="110" y="259"/>
                    <a:pt x="412" y="58"/>
                    <a:pt x="662" y="29"/>
                  </a:cubicBezTo>
                  <a:cubicBezTo>
                    <a:pt x="912" y="0"/>
                    <a:pt x="1328" y="111"/>
                    <a:pt x="1503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2" name="Freeform 11"/>
            <p:cNvSpPr/>
            <p:nvPr/>
          </p:nvSpPr>
          <p:spPr>
            <a:xfrm>
              <a:off x="3220" y="1050"/>
              <a:ext cx="1503" cy="316"/>
            </a:xfrm>
            <a:custGeom>
              <a:avLst/>
              <a:gdLst/>
              <a:ahLst/>
              <a:cxnLst>
                <a:cxn ang="0">
                  <a:pos x="0" y="316"/>
                </a:cxn>
                <a:cxn ang="0">
                  <a:pos x="691" y="29"/>
                </a:cxn>
                <a:cxn ang="0">
                  <a:pos x="1503" y="143"/>
                </a:cxn>
              </a:cxnLst>
              <a:pathLst>
                <a:path w="1503" h="316">
                  <a:moveTo>
                    <a:pt x="0" y="316"/>
                  </a:moveTo>
                  <a:cubicBezTo>
                    <a:pt x="115" y="268"/>
                    <a:pt x="441" y="58"/>
                    <a:pt x="691" y="29"/>
                  </a:cubicBezTo>
                  <a:cubicBezTo>
                    <a:pt x="941" y="0"/>
                    <a:pt x="1334" y="119"/>
                    <a:pt x="1503" y="14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3" name="Freeform 12"/>
            <p:cNvSpPr/>
            <p:nvPr/>
          </p:nvSpPr>
          <p:spPr>
            <a:xfrm>
              <a:off x="3220" y="1183"/>
              <a:ext cx="1503" cy="353"/>
            </a:xfrm>
            <a:custGeom>
              <a:avLst/>
              <a:gdLst/>
              <a:ahLst/>
              <a:cxnLst>
                <a:cxn ang="0">
                  <a:pos x="0" y="353"/>
                </a:cxn>
                <a:cxn ang="0">
                  <a:pos x="654" y="35"/>
                </a:cxn>
                <a:cxn ang="0">
                  <a:pos x="1503" y="140"/>
                </a:cxn>
              </a:cxnLst>
              <a:pathLst>
                <a:path w="1503" h="353">
                  <a:moveTo>
                    <a:pt x="0" y="353"/>
                  </a:moveTo>
                  <a:cubicBezTo>
                    <a:pt x="109" y="300"/>
                    <a:pt x="404" y="70"/>
                    <a:pt x="654" y="35"/>
                  </a:cubicBezTo>
                  <a:cubicBezTo>
                    <a:pt x="904" y="0"/>
                    <a:pt x="1326" y="118"/>
                    <a:pt x="1503" y="14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34" name="Freeform 13"/>
            <p:cNvSpPr/>
            <p:nvPr/>
          </p:nvSpPr>
          <p:spPr>
            <a:xfrm>
              <a:off x="3249" y="1348"/>
              <a:ext cx="1503" cy="302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539" y="19"/>
                </a:cxn>
                <a:cxn ang="0">
                  <a:pos x="1503" y="47"/>
                </a:cxn>
              </a:cxnLst>
              <a:pathLst>
                <a:path w="1503" h="160">
                  <a:moveTo>
                    <a:pt x="0" y="160"/>
                  </a:moveTo>
                  <a:cubicBezTo>
                    <a:pt x="144" y="99"/>
                    <a:pt x="289" y="38"/>
                    <a:pt x="539" y="19"/>
                  </a:cubicBezTo>
                  <a:cubicBezTo>
                    <a:pt x="789" y="0"/>
                    <a:pt x="1146" y="23"/>
                    <a:pt x="1503" y="4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43046" name="Object 14"/>
          <p:cNvGraphicFramePr/>
          <p:nvPr/>
        </p:nvGraphicFramePr>
        <p:xfrm>
          <a:off x="1286828" y="3677603"/>
          <a:ext cx="18923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850265" imgH="304800" progId="Equation.3">
                  <p:embed/>
                </p:oleObj>
              </mc:Choice>
              <mc:Fallback>
                <p:oleObj name="" r:id="rId13" imgW="850265" imgH="304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86828" y="3677603"/>
                        <a:ext cx="1892300" cy="671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8" name="文本框 43047"/>
          <p:cNvSpPr txBox="1"/>
          <p:nvPr/>
        </p:nvSpPr>
        <p:spPr>
          <a:xfrm>
            <a:off x="582295" y="4765675"/>
            <a:ext cx="51831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穿过</a:t>
            </a:r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任意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闭合曲面的磁通量为零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graphicFrame>
        <p:nvGraphicFramePr>
          <p:cNvPr id="18478" name="Object 46"/>
          <p:cNvGraphicFramePr/>
          <p:nvPr/>
        </p:nvGraphicFramePr>
        <p:xfrm>
          <a:off x="3179445" y="3690938"/>
          <a:ext cx="7794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5" imgW="227965" imgH="177800" progId="Equation.3">
                  <p:embed/>
                </p:oleObj>
              </mc:Choice>
              <mc:Fallback>
                <p:oleObj name="" r:id="rId15" imgW="227965" imgH="177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9445" y="3690938"/>
                        <a:ext cx="779463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6"/>
          <p:cNvGraphicFramePr/>
          <p:nvPr/>
        </p:nvGraphicFramePr>
        <p:xfrm>
          <a:off x="3179604" y="3706337"/>
          <a:ext cx="82613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241300" imgH="177165" progId="Equation.3">
                  <p:embed/>
                </p:oleObj>
              </mc:Choice>
              <mc:Fallback>
                <p:oleObj name="" r:id="rId17" imgW="241300" imgH="1771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79604" y="3706337"/>
                        <a:ext cx="82613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7"/>
          <p:cNvSpPr txBox="1"/>
          <p:nvPr/>
        </p:nvSpPr>
        <p:spPr>
          <a:xfrm>
            <a:off x="453708" y="5562600"/>
            <a:ext cx="6029325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磁力线是无头无尾的闭合曲线，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磁场是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无源场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FF171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171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无磁单极存在</a:t>
            </a:r>
            <a:r>
              <a:rPr lang="en-US" altLang="zh-CN">
                <a:solidFill>
                  <a:srgbClr val="FF171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 </a:t>
            </a:r>
            <a:endParaRPr lang="en-US" altLang="zh-CN">
              <a:solidFill>
                <a:srgbClr val="FF171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4"/>
          <p:cNvSpPr txBox="1"/>
          <p:nvPr/>
        </p:nvSpPr>
        <p:spPr>
          <a:xfrm>
            <a:off x="581978" y="2236788"/>
            <a:ext cx="45894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单位：韦伯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3">
                                            <p:txEl>
                                              <p:charRg st="7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7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17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048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charRg st="2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 build="p"/>
      <p:bldP spid="17495" grpId="0" bldLvl="0" animBg="1"/>
      <p:bldP spid="43036" grpId="0"/>
      <p:bldP spid="43048" grpId="0" build="p"/>
      <p:bldP spid="5" grpId="0" uiExpand="1" build="p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231425"/>
          <p:cNvSpPr txBox="1"/>
          <p:nvPr/>
        </p:nvSpPr>
        <p:spPr>
          <a:xfrm>
            <a:off x="912813" y="206375"/>
            <a:ext cx="7078662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11.4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毕奥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­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萨伐尔定律及其应用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0277" name="Text Box 5"/>
          <p:cNvSpPr txBox="1"/>
          <p:nvPr/>
        </p:nvSpPr>
        <p:spPr>
          <a:xfrm>
            <a:off x="131763" y="914400"/>
            <a:ext cx="4270375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320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3200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毕奥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­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萨伐尔定律</a:t>
            </a:r>
            <a:r>
              <a:rPr lang="zh-CN" altLang="en-US" sz="3200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 sz="3200" dirty="0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6661" name="灯片编号占位符 5"/>
          <p:cNvSpPr txBox="1">
            <a:spLocks noGrp="1"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4665" y="1437005"/>
            <a:ext cx="23279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、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运动电荷 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234503" name="Object 162"/>
          <p:cNvGraphicFramePr/>
          <p:nvPr/>
        </p:nvGraphicFramePr>
        <p:xfrm>
          <a:off x="680720" y="3684270"/>
          <a:ext cx="2283460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977265" imgH="393700" progId="Equation.3">
                  <p:embed/>
                </p:oleObj>
              </mc:Choice>
              <mc:Fallback>
                <p:oleObj name="" r:id="rId1" imgW="977265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720" y="3684270"/>
                        <a:ext cx="2283460" cy="869315"/>
                      </a:xfrm>
                      <a:prstGeom prst="rect">
                        <a:avLst/>
                      </a:prstGeom>
                      <a:noFill/>
                      <a:ln w="222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56"/>
          <p:cNvSpPr txBox="1"/>
          <p:nvPr/>
        </p:nvSpPr>
        <p:spPr>
          <a:xfrm>
            <a:off x="3451225" y="3832860"/>
            <a:ext cx="48310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毕奥－萨伐尔定律的微观形式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1" name="Line 13"/>
          <p:cNvSpPr/>
          <p:nvPr/>
        </p:nvSpPr>
        <p:spPr>
          <a:xfrm>
            <a:off x="1260475" y="5178425"/>
            <a:ext cx="1600200" cy="1143000"/>
          </a:xfrm>
          <a:prstGeom prst="line">
            <a:avLst/>
          </a:prstGeom>
          <a:ln w="28575" cap="flat" cmpd="sng">
            <a:solidFill>
              <a:srgbClr val="00CC00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29717" name="Object 19"/>
          <p:cNvGraphicFramePr/>
          <p:nvPr/>
        </p:nvGraphicFramePr>
        <p:xfrm>
          <a:off x="3052445" y="5873750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152400" imgH="203200" progId="Equation.3">
                  <p:embed/>
                </p:oleObj>
              </mc:Choice>
              <mc:Fallback>
                <p:oleObj name="" r:id="rId3" imgW="152400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52445" y="5873750"/>
                        <a:ext cx="2857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727075" y="4765675"/>
            <a:ext cx="1957705" cy="491490"/>
            <a:chOff x="1585" y="6785"/>
            <a:chExt cx="3083" cy="774"/>
          </a:xfrm>
        </p:grpSpPr>
        <p:grpSp>
          <p:nvGrpSpPr>
            <p:cNvPr id="29704" name="Group 6"/>
            <p:cNvGrpSpPr/>
            <p:nvPr/>
          </p:nvGrpSpPr>
          <p:grpSpPr>
            <a:xfrm rot="0">
              <a:off x="2065" y="6975"/>
              <a:ext cx="480" cy="480"/>
              <a:chOff x="2640" y="336"/>
              <a:chExt cx="384" cy="384"/>
            </a:xfrm>
          </p:grpSpPr>
          <p:sp>
            <p:nvSpPr>
              <p:cNvPr id="29705" name="Oval 7"/>
              <p:cNvSpPr/>
              <p:nvPr/>
            </p:nvSpPr>
            <p:spPr>
              <a:xfrm>
                <a:off x="2640" y="336"/>
                <a:ext cx="384" cy="384"/>
              </a:xfrm>
              <a:prstGeom prst="ellipse">
                <a:avLst/>
              </a:prstGeom>
              <a:gradFill rotWithShape="0">
                <a:gsLst>
                  <a:gs pos="0">
                    <a:srgbClr val="66FFFF"/>
                  </a:gs>
                  <a:gs pos="100000">
                    <a:srgbClr val="2F7676"/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9706" name="Group 8"/>
              <p:cNvGrpSpPr/>
              <p:nvPr/>
            </p:nvGrpSpPr>
            <p:grpSpPr>
              <a:xfrm>
                <a:off x="2688" y="384"/>
                <a:ext cx="336" cy="336"/>
                <a:chOff x="2640" y="336"/>
                <a:chExt cx="384" cy="384"/>
              </a:xfrm>
            </p:grpSpPr>
            <p:sp>
              <p:nvSpPr>
                <p:cNvPr id="29707" name="Line 9"/>
                <p:cNvSpPr/>
                <p:nvPr/>
              </p:nvSpPr>
              <p:spPr>
                <a:xfrm>
                  <a:off x="2640" y="528"/>
                  <a:ext cx="384" cy="0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9708" name="Line 10"/>
                <p:cNvSpPr/>
                <p:nvPr/>
              </p:nvSpPr>
              <p:spPr>
                <a:xfrm>
                  <a:off x="2832" y="336"/>
                  <a:ext cx="0" cy="384"/>
                </a:xfrm>
                <a:prstGeom prst="line">
                  <a:avLst/>
                </a:prstGeom>
                <a:ln w="28575" cap="flat" cmpd="sng">
                  <a:solidFill>
                    <a:srgbClr val="FF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9709" name="Line 11"/>
            <p:cNvSpPr/>
            <p:nvPr/>
          </p:nvSpPr>
          <p:spPr>
            <a:xfrm>
              <a:off x="2545" y="7215"/>
              <a:ext cx="1680" cy="0"/>
            </a:xfrm>
            <a:prstGeom prst="line">
              <a:avLst/>
            </a:prstGeom>
            <a:ln w="28575" cap="flat" cmpd="sng">
              <a:solidFill>
                <a:srgbClr val="66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9710" name="Text Box 12"/>
            <p:cNvSpPr txBox="1"/>
            <p:nvPr/>
          </p:nvSpPr>
          <p:spPr>
            <a:xfrm>
              <a:off x="4100" y="6785"/>
              <a:ext cx="56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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718" name="Text Box 20"/>
            <p:cNvSpPr txBox="1"/>
            <p:nvPr/>
          </p:nvSpPr>
          <p:spPr>
            <a:xfrm>
              <a:off x="1585" y="6935"/>
              <a:ext cx="490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19" name="Text Box 21"/>
          <p:cNvSpPr txBox="1"/>
          <p:nvPr/>
        </p:nvSpPr>
        <p:spPr>
          <a:xfrm>
            <a:off x="2324100" y="6169025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0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20" name="Object 22"/>
          <p:cNvGraphicFramePr/>
          <p:nvPr/>
        </p:nvGraphicFramePr>
        <p:xfrm>
          <a:off x="1793875" y="5788025"/>
          <a:ext cx="24003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127000" imgH="164465" progId="Equation.3">
                  <p:embed/>
                </p:oleObj>
              </mc:Choice>
              <mc:Fallback>
                <p:oleObj name="" r:id="rId5" imgW="127000" imgH="16446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75" y="5788025"/>
                        <a:ext cx="240030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弧形 1"/>
          <p:cNvSpPr/>
          <p:nvPr/>
        </p:nvSpPr>
        <p:spPr>
          <a:xfrm rot="3420000">
            <a:off x="1219200" y="4945380"/>
            <a:ext cx="447675" cy="566420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68475" y="5089525"/>
            <a:ext cx="3683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162"/>
          <p:cNvGraphicFramePr/>
          <p:nvPr/>
        </p:nvGraphicFramePr>
        <p:xfrm>
          <a:off x="1661795" y="1990725"/>
          <a:ext cx="2404110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028700" imgH="393700" progId="Equation.3">
                  <p:embed/>
                </p:oleObj>
              </mc:Choice>
              <mc:Fallback>
                <p:oleObj name="" r:id="rId7" imgW="1028700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1795" y="1990725"/>
                        <a:ext cx="2404110" cy="869315"/>
                      </a:xfrm>
                      <a:prstGeom prst="rect">
                        <a:avLst/>
                      </a:prstGeom>
                      <a:noFill/>
                      <a:ln w="285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56"/>
          <p:cNvSpPr txBox="1"/>
          <p:nvPr/>
        </p:nvSpPr>
        <p:spPr>
          <a:xfrm>
            <a:off x="621665" y="2151380"/>
            <a:ext cx="10401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大小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1457" name="Object 91"/>
          <p:cNvGraphicFramePr/>
          <p:nvPr/>
        </p:nvGraphicFramePr>
        <p:xfrm>
          <a:off x="1661795" y="3031490"/>
          <a:ext cx="282702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1574165" imgH="241300" progId="Equation.3">
                  <p:embed/>
                </p:oleObj>
              </mc:Choice>
              <mc:Fallback>
                <p:oleObj name="" r:id="rId9" imgW="1574165" imgH="2413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1795" y="3031490"/>
                        <a:ext cx="2827020" cy="439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2860675" y="6321425"/>
            <a:ext cx="76200" cy="787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8578" name="Text Box 92"/>
          <p:cNvSpPr txBox="1"/>
          <p:nvPr/>
        </p:nvSpPr>
        <p:spPr>
          <a:xfrm>
            <a:off x="4797108" y="2152015"/>
            <a:ext cx="235267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方向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1459" name="Object 95"/>
          <p:cNvGraphicFramePr/>
          <p:nvPr/>
        </p:nvGraphicFramePr>
        <p:xfrm>
          <a:off x="6136640" y="2143125"/>
          <a:ext cx="101346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431800" imgH="203200" progId="Equation.3">
                  <p:embed/>
                </p:oleObj>
              </mc:Choice>
              <mc:Fallback>
                <p:oleObj name="" r:id="rId11" imgW="431800" imgH="203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36640" y="2143125"/>
                        <a:ext cx="101346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2747010" y="6208395"/>
            <a:ext cx="304800" cy="304800"/>
            <a:chOff x="8513" y="9963"/>
            <a:chExt cx="480" cy="480"/>
          </a:xfrm>
        </p:grpSpPr>
        <p:sp>
          <p:nvSpPr>
            <p:cNvPr id="14" name="Oval 15"/>
            <p:cNvSpPr/>
            <p:nvPr/>
          </p:nvSpPr>
          <p:spPr>
            <a:xfrm rot="2266186">
              <a:off x="8513" y="9963"/>
              <a:ext cx="480" cy="480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5" name="Group 16"/>
            <p:cNvGrpSpPr/>
            <p:nvPr/>
          </p:nvGrpSpPr>
          <p:grpSpPr>
            <a:xfrm rot="2266186">
              <a:off x="8543" y="9992"/>
              <a:ext cx="420" cy="420"/>
              <a:chOff x="2640" y="336"/>
              <a:chExt cx="384" cy="384"/>
            </a:xfrm>
          </p:grpSpPr>
          <p:sp>
            <p:nvSpPr>
              <p:cNvPr id="16" name="Line 17"/>
              <p:cNvSpPr/>
              <p:nvPr/>
            </p:nvSpPr>
            <p:spPr>
              <a:xfrm>
                <a:off x="2640" y="528"/>
                <a:ext cx="384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" name="Line 18"/>
              <p:cNvSpPr/>
              <p:nvPr/>
            </p:nvSpPr>
            <p:spPr>
              <a:xfrm>
                <a:off x="2832" y="336"/>
                <a:ext cx="0" cy="38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1" name="Group 23"/>
          <p:cNvGrpSpPr/>
          <p:nvPr/>
        </p:nvGrpSpPr>
        <p:grpSpPr>
          <a:xfrm>
            <a:off x="4265613" y="4720908"/>
            <a:ext cx="2266950" cy="1873250"/>
            <a:chOff x="4128" y="192"/>
            <a:chExt cx="1428" cy="1180"/>
          </a:xfrm>
        </p:grpSpPr>
        <p:sp>
          <p:nvSpPr>
            <p:cNvPr id="22" name="Oval 24"/>
            <p:cNvSpPr/>
            <p:nvPr/>
          </p:nvSpPr>
          <p:spPr>
            <a:xfrm>
              <a:off x="4128" y="26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FF99"/>
                </a:gs>
                <a:gs pos="100000">
                  <a:srgbClr val="767647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25"/>
            <p:cNvSpPr/>
            <p:nvPr/>
          </p:nvSpPr>
          <p:spPr>
            <a:xfrm>
              <a:off x="4128" y="384"/>
              <a:ext cx="168" cy="0"/>
            </a:xfrm>
            <a:prstGeom prst="line">
              <a:avLst/>
            </a:prstGeom>
            <a:ln w="28575" cap="flat" cmpd="sng">
              <a:solidFill>
                <a:srgbClr val="66FF99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" name="Line 26"/>
            <p:cNvSpPr/>
            <p:nvPr/>
          </p:nvSpPr>
          <p:spPr>
            <a:xfrm>
              <a:off x="4344" y="364"/>
              <a:ext cx="672" cy="0"/>
            </a:xfrm>
            <a:prstGeom prst="line">
              <a:avLst/>
            </a:prstGeom>
            <a:ln w="28575" cap="flat" cmpd="sng">
              <a:solidFill>
                <a:srgbClr val="66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6" name="Text Box 27"/>
            <p:cNvSpPr txBox="1"/>
            <p:nvPr/>
          </p:nvSpPr>
          <p:spPr>
            <a:xfrm>
              <a:off x="5030" y="192"/>
              <a:ext cx="2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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7" name="Line 28"/>
            <p:cNvSpPr/>
            <p:nvPr/>
          </p:nvSpPr>
          <p:spPr>
            <a:xfrm>
              <a:off x="4224" y="460"/>
              <a:ext cx="1008" cy="720"/>
            </a:xfrm>
            <a:prstGeom prst="line">
              <a:avLst/>
            </a:prstGeom>
            <a:ln w="28575" cap="flat" cmpd="sng">
              <a:solidFill>
                <a:srgbClr val="00CC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8" name="Oval 29"/>
            <p:cNvSpPr/>
            <p:nvPr/>
          </p:nvSpPr>
          <p:spPr>
            <a:xfrm rot="2266186">
              <a:off x="5184" y="1132"/>
              <a:ext cx="192" cy="192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" name="Object 30"/>
            <p:cNvGraphicFramePr/>
            <p:nvPr/>
          </p:nvGraphicFramePr>
          <p:xfrm>
            <a:off x="5376" y="1132"/>
            <a:ext cx="1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13" imgW="152400" imgH="203200" progId="Equation.3">
                    <p:embed/>
                  </p:oleObj>
                </mc:Choice>
                <mc:Fallback>
                  <p:oleObj name="" r:id="rId13" imgW="152400" imgH="2032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76" y="1132"/>
                          <a:ext cx="18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31"/>
            <p:cNvSpPr txBox="1"/>
            <p:nvPr/>
          </p:nvSpPr>
          <p:spPr>
            <a:xfrm>
              <a:off x="4886" y="104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" name="Object 32"/>
            <p:cNvGraphicFramePr/>
            <p:nvPr/>
          </p:nvGraphicFramePr>
          <p:xfrm>
            <a:off x="4560" y="844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" r:id="rId14" imgW="127000" imgH="164465" progId="Equation.3">
                    <p:embed/>
                  </p:oleObj>
                </mc:Choice>
                <mc:Fallback>
                  <p:oleObj name="" r:id="rId14" imgW="127000" imgH="16446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60" y="844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Oval 33"/>
            <p:cNvSpPr/>
            <p:nvPr/>
          </p:nvSpPr>
          <p:spPr>
            <a:xfrm>
              <a:off x="5232" y="1200"/>
              <a:ext cx="96" cy="96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57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7" grpId="0" build="p"/>
      <p:bldP spid="23" grpId="0" build="p"/>
      <p:bldP spid="6" grpId="0"/>
      <p:bldP spid="7" grpId="0" build="p"/>
      <p:bldP spid="29719" grpId="0"/>
      <p:bldP spid="13" grpId="0" bldLvl="0" animBg="1"/>
      <p:bldP spid="2" grpId="0" bldLvl="0" animBg="1"/>
      <p:bldP spid="3" grpId="0"/>
      <p:bldP spid="10857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 65"/>
          <p:cNvGrpSpPr/>
          <p:nvPr/>
        </p:nvGrpSpPr>
        <p:grpSpPr>
          <a:xfrm>
            <a:off x="5142865" y="2693035"/>
            <a:ext cx="1271588" cy="2984500"/>
            <a:chOff x="3696" y="1734"/>
            <a:chExt cx="801" cy="1880"/>
          </a:xfrm>
        </p:grpSpPr>
        <p:sp>
          <p:nvSpPr>
            <p:cNvPr id="14" name="Freeform 66"/>
            <p:cNvSpPr/>
            <p:nvPr/>
          </p:nvSpPr>
          <p:spPr>
            <a:xfrm>
              <a:off x="3696" y="1872"/>
              <a:ext cx="801" cy="17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0" y="409"/>
                </a:cxn>
                <a:cxn ang="0">
                  <a:pos x="756" y="1077"/>
                </a:cxn>
                <a:cxn ang="0">
                  <a:pos x="731" y="1742"/>
                </a:cxn>
              </a:cxnLst>
              <a:pathLst>
                <a:path w="801" h="1742">
                  <a:moveTo>
                    <a:pt x="0" y="0"/>
                  </a:moveTo>
                  <a:cubicBezTo>
                    <a:pt x="77" y="68"/>
                    <a:pt x="334" y="230"/>
                    <a:pt x="460" y="409"/>
                  </a:cubicBezTo>
                  <a:cubicBezTo>
                    <a:pt x="586" y="588"/>
                    <a:pt x="711" y="855"/>
                    <a:pt x="756" y="1077"/>
                  </a:cubicBezTo>
                  <a:cubicBezTo>
                    <a:pt x="801" y="1299"/>
                    <a:pt x="736" y="1604"/>
                    <a:pt x="731" y="1742"/>
                  </a:cubicBezTo>
                </a:path>
              </a:pathLst>
            </a:custGeom>
            <a:noFill/>
            <a:ln w="57150" cap="flat" cmpd="sng">
              <a:solidFill>
                <a:srgbClr val="33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" name="Freeform 67"/>
            <p:cNvSpPr/>
            <p:nvPr/>
          </p:nvSpPr>
          <p:spPr>
            <a:xfrm>
              <a:off x="3888" y="2016"/>
              <a:ext cx="240" cy="240"/>
            </a:xfrm>
            <a:custGeom>
              <a:avLst/>
              <a:gdLst/>
              <a:ahLst/>
              <a:cxnLst>
                <a:cxn ang="0">
                  <a:pos x="240" y="240"/>
                </a:cxn>
                <a:cxn ang="0">
                  <a:pos x="0" y="0"/>
                </a:cxn>
              </a:cxnLst>
              <a:pathLst>
                <a:path w="240" h="240">
                  <a:moveTo>
                    <a:pt x="240" y="240"/>
                  </a:moveTo>
                  <a:cubicBezTo>
                    <a:pt x="240" y="240"/>
                    <a:pt x="120" y="120"/>
                    <a:pt x="0" y="0"/>
                  </a:cubicBezTo>
                </a:path>
              </a:pathLst>
            </a:custGeom>
            <a:noFill/>
            <a:ln w="57150" cap="flat" cmpd="sng">
              <a:solidFill>
                <a:srgbClr val="FF505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" name="Text Box 68"/>
            <p:cNvSpPr txBox="1"/>
            <p:nvPr/>
          </p:nvSpPr>
          <p:spPr>
            <a:xfrm>
              <a:off x="3888" y="1734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Group 38"/>
          <p:cNvGrpSpPr/>
          <p:nvPr/>
        </p:nvGrpSpPr>
        <p:grpSpPr>
          <a:xfrm>
            <a:off x="523875" y="377560"/>
            <a:ext cx="2300637" cy="550837"/>
            <a:chOff x="329" y="2282"/>
            <a:chExt cx="1536" cy="382"/>
          </a:xfrm>
        </p:grpSpPr>
        <p:sp>
          <p:nvSpPr>
            <p:cNvPr id="26628" name="Text Box 7"/>
            <p:cNvSpPr txBox="1"/>
            <p:nvPr/>
          </p:nvSpPr>
          <p:spPr>
            <a:xfrm>
              <a:off x="329" y="2302"/>
              <a:ext cx="1077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 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电流元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29" name="Object 37"/>
            <p:cNvGraphicFramePr/>
            <p:nvPr/>
          </p:nvGraphicFramePr>
          <p:xfrm>
            <a:off x="1469" y="2282"/>
            <a:ext cx="39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" imgW="266065" imgH="215900" progId="Equation.3">
                    <p:embed/>
                  </p:oleObj>
                </mc:Choice>
                <mc:Fallback>
                  <p:oleObj name="" r:id="rId1" imgW="266065" imgH="2159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69" y="2282"/>
                          <a:ext cx="396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1460" name="Object 96"/>
          <p:cNvGraphicFramePr/>
          <p:nvPr/>
        </p:nvGraphicFramePr>
        <p:xfrm>
          <a:off x="974408" y="1304290"/>
          <a:ext cx="24082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1078865" imgH="405765" progId="Equation.3">
                  <p:embed/>
                </p:oleObj>
              </mc:Choice>
              <mc:Fallback>
                <p:oleObj name="" r:id="rId3" imgW="1078865" imgH="40576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4408" y="1304290"/>
                        <a:ext cx="2408237" cy="8874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61" name="Text Box 97"/>
          <p:cNvSpPr txBox="1"/>
          <p:nvPr/>
        </p:nvSpPr>
        <p:spPr>
          <a:xfrm>
            <a:off x="4055110" y="1488440"/>
            <a:ext cx="332422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毕奥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---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萨伐尔定律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61" name="灯片编号占位符 5"/>
          <p:cNvSpPr txBox="1">
            <a:spLocks noGrp="1"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925" name="Text Box 37"/>
          <p:cNvSpPr txBox="1"/>
          <p:nvPr/>
        </p:nvSpPr>
        <p:spPr>
          <a:xfrm>
            <a:off x="523875" y="2914015"/>
            <a:ext cx="37395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或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37"/>
          <p:cNvSpPr txBox="1"/>
          <p:nvPr/>
        </p:nvSpPr>
        <p:spPr>
          <a:xfrm>
            <a:off x="554355" y="3660140"/>
            <a:ext cx="42849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0" name="Text Box 35"/>
          <p:cNvSpPr txBox="1"/>
          <p:nvPr/>
        </p:nvSpPr>
        <p:spPr>
          <a:xfrm>
            <a:off x="239395" y="4440714"/>
            <a:ext cx="3443288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对一段载流导线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36"/>
          <p:cNvGraphicFramePr/>
          <p:nvPr/>
        </p:nvGraphicFramePr>
        <p:xfrm>
          <a:off x="736283" y="5143183"/>
          <a:ext cx="244951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1103630" imgH="405765" progId="Equation.3">
                  <p:embed/>
                </p:oleObj>
              </mc:Choice>
              <mc:Fallback>
                <p:oleObj name="" r:id="rId5" imgW="1103630" imgH="40576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6283" y="5143183"/>
                        <a:ext cx="2449512" cy="884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reeform 77"/>
          <p:cNvSpPr/>
          <p:nvPr/>
        </p:nvSpPr>
        <p:spPr>
          <a:xfrm>
            <a:off x="6299200" y="3479800"/>
            <a:ext cx="990600" cy="1371600"/>
          </a:xfrm>
          <a:custGeom>
            <a:avLst/>
            <a:gdLst/>
            <a:ahLst/>
            <a:cxnLst>
              <a:cxn ang="0">
                <a:pos x="48" y="48"/>
              </a:cxn>
              <a:cxn ang="0">
                <a:pos x="48" y="864"/>
              </a:cxn>
              <a:cxn ang="0">
                <a:pos x="624" y="288"/>
              </a:cxn>
              <a:cxn ang="0">
                <a:pos x="0" y="0"/>
              </a:cxn>
            </a:cxnLst>
            <a:pathLst>
              <a:path w="624" h="864">
                <a:moveTo>
                  <a:pt x="48" y="48"/>
                </a:moveTo>
                <a:lnTo>
                  <a:pt x="48" y="864"/>
                </a:lnTo>
                <a:lnTo>
                  <a:pt x="624" y="288"/>
                </a:lnTo>
                <a:lnTo>
                  <a:pt x="0" y="0"/>
                </a:lnTo>
              </a:path>
            </a:pathLst>
          </a:custGeom>
          <a:solidFill>
            <a:srgbClr val="FFFF66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2" name="Group 78"/>
          <p:cNvGrpSpPr/>
          <p:nvPr/>
        </p:nvGrpSpPr>
        <p:grpSpPr>
          <a:xfrm>
            <a:off x="6326188" y="3946525"/>
            <a:ext cx="990600" cy="990600"/>
            <a:chOff x="4464" y="2640"/>
            <a:chExt cx="624" cy="624"/>
          </a:xfrm>
        </p:grpSpPr>
        <p:sp>
          <p:nvSpPr>
            <p:cNvPr id="23" name="Line 79"/>
            <p:cNvSpPr/>
            <p:nvPr/>
          </p:nvSpPr>
          <p:spPr>
            <a:xfrm flipV="1">
              <a:off x="4464" y="2640"/>
              <a:ext cx="624" cy="62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24" name="Object 80"/>
            <p:cNvGraphicFramePr/>
            <p:nvPr/>
          </p:nvGraphicFramePr>
          <p:xfrm>
            <a:off x="4800" y="2976"/>
            <a:ext cx="14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7" imgW="127000" imgH="164465" progId="Equation.3">
                    <p:embed/>
                  </p:oleObj>
                </mc:Choice>
                <mc:Fallback>
                  <p:oleObj name="" r:id="rId7" imgW="127000" imgH="164465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00" y="2976"/>
                          <a:ext cx="14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82"/>
          <p:cNvGrpSpPr/>
          <p:nvPr/>
        </p:nvGrpSpPr>
        <p:grpSpPr>
          <a:xfrm>
            <a:off x="7392988" y="3794125"/>
            <a:ext cx="882650" cy="488950"/>
            <a:chOff x="5136" y="2544"/>
            <a:chExt cx="556" cy="308"/>
          </a:xfrm>
        </p:grpSpPr>
        <p:sp>
          <p:nvSpPr>
            <p:cNvPr id="27" name="Line 83"/>
            <p:cNvSpPr/>
            <p:nvPr/>
          </p:nvSpPr>
          <p:spPr>
            <a:xfrm flipV="1">
              <a:off x="5136" y="2544"/>
              <a:ext cx="480" cy="96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28" name="Object 84"/>
            <p:cNvGraphicFramePr/>
            <p:nvPr/>
          </p:nvGraphicFramePr>
          <p:xfrm>
            <a:off x="5417" y="2592"/>
            <a:ext cx="27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" r:id="rId9" imgW="228600" imgH="215900" progId="Equation.3">
                    <p:embed/>
                  </p:oleObj>
                </mc:Choice>
                <mc:Fallback>
                  <p:oleObj name="" r:id="rId9" imgW="228600" imgH="2159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417" y="2592"/>
                          <a:ext cx="275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Line 85"/>
          <p:cNvSpPr/>
          <p:nvPr/>
        </p:nvSpPr>
        <p:spPr>
          <a:xfrm>
            <a:off x="6326188" y="3489325"/>
            <a:ext cx="990600" cy="4572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31" name="Group 86"/>
          <p:cNvGrpSpPr/>
          <p:nvPr/>
        </p:nvGrpSpPr>
        <p:grpSpPr>
          <a:xfrm>
            <a:off x="6389688" y="4110038"/>
            <a:ext cx="304800" cy="457200"/>
            <a:chOff x="4464" y="2736"/>
            <a:chExt cx="192" cy="288"/>
          </a:xfrm>
        </p:grpSpPr>
        <p:sp>
          <p:nvSpPr>
            <p:cNvPr id="32" name="Freeform 87"/>
            <p:cNvSpPr/>
            <p:nvPr/>
          </p:nvSpPr>
          <p:spPr>
            <a:xfrm>
              <a:off x="4464" y="2968"/>
              <a:ext cx="192" cy="5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44" y="8"/>
                </a:cxn>
                <a:cxn ang="0">
                  <a:pos x="192" y="56"/>
                </a:cxn>
              </a:cxnLst>
              <a:pathLst>
                <a:path w="192" h="56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36"/>
                    <a:pt x="192" y="56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3" name="Object 88"/>
            <p:cNvGraphicFramePr/>
            <p:nvPr/>
          </p:nvGraphicFramePr>
          <p:xfrm>
            <a:off x="4512" y="2736"/>
            <a:ext cx="1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1" imgW="128270" imgH="179070" progId="Equation.3">
                    <p:embed/>
                  </p:oleObj>
                </mc:Choice>
                <mc:Fallback>
                  <p:oleObj name="" r:id="rId11" imgW="128270" imgH="17907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12" y="2736"/>
                          <a:ext cx="143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Line 73"/>
          <p:cNvSpPr/>
          <p:nvPr/>
        </p:nvSpPr>
        <p:spPr>
          <a:xfrm flipV="1">
            <a:off x="6350635" y="2624455"/>
            <a:ext cx="0" cy="3708027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Dot"/>
            <a:miter/>
            <a:headEnd type="none" w="med" len="med"/>
            <a:tailEnd type="none" w="med" len="med"/>
          </a:ln>
        </p:spPr>
      </p:sp>
      <p:grpSp>
        <p:nvGrpSpPr>
          <p:cNvPr id="36" name="Group 69"/>
          <p:cNvGrpSpPr/>
          <p:nvPr/>
        </p:nvGrpSpPr>
        <p:grpSpPr>
          <a:xfrm>
            <a:off x="7237730" y="3860800"/>
            <a:ext cx="430213" cy="466725"/>
            <a:chOff x="5040" y="2592"/>
            <a:chExt cx="271" cy="294"/>
          </a:xfrm>
        </p:grpSpPr>
        <p:sp>
          <p:nvSpPr>
            <p:cNvPr id="37" name="Oval 70"/>
            <p:cNvSpPr/>
            <p:nvPr/>
          </p:nvSpPr>
          <p:spPr>
            <a:xfrm>
              <a:off x="5040" y="2592"/>
              <a:ext cx="96" cy="96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71"/>
            <p:cNvSpPr txBox="1"/>
            <p:nvPr/>
          </p:nvSpPr>
          <p:spPr>
            <a:xfrm>
              <a:off x="5088" y="2598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Oval 81"/>
          <p:cNvSpPr/>
          <p:nvPr/>
        </p:nvSpPr>
        <p:spPr>
          <a:xfrm>
            <a:off x="4722178" y="3133408"/>
            <a:ext cx="3352800" cy="855662"/>
          </a:xfrm>
          <a:prstGeom prst="ellipse">
            <a:avLst/>
          </a:prstGeom>
          <a:noFill/>
          <a:ln w="2857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3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" name="Group 74"/>
          <p:cNvGrpSpPr/>
          <p:nvPr/>
        </p:nvGrpSpPr>
        <p:grpSpPr>
          <a:xfrm rot="0">
            <a:off x="5806440" y="4692015"/>
            <a:ext cx="544195" cy="381000"/>
            <a:chOff x="4121" y="3120"/>
            <a:chExt cx="343" cy="240"/>
          </a:xfrm>
        </p:grpSpPr>
        <p:sp>
          <p:nvSpPr>
            <p:cNvPr id="18" name="Line 75"/>
            <p:cNvSpPr/>
            <p:nvPr/>
          </p:nvSpPr>
          <p:spPr>
            <a:xfrm>
              <a:off x="4464" y="3120"/>
              <a:ext cx="0" cy="240"/>
            </a:xfrm>
            <a:prstGeom prst="line">
              <a:avLst/>
            </a:prstGeom>
            <a:ln w="762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aphicFrame>
          <p:nvGraphicFramePr>
            <p:cNvPr id="19" name="Object 76"/>
            <p:cNvGraphicFramePr/>
            <p:nvPr/>
          </p:nvGraphicFramePr>
          <p:xfrm>
            <a:off x="4121" y="3120"/>
            <a:ext cx="28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13" imgW="266065" imgH="215900" progId="Equation.3">
                    <p:embed/>
                  </p:oleObj>
                </mc:Choice>
                <mc:Fallback>
                  <p:oleObj name="" r:id="rId13" imgW="266065" imgH="2159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21" y="3120"/>
                          <a:ext cx="286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592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61" grpId="0"/>
      <p:bldP spid="165925" grpId="0" build="p"/>
      <p:bldP spid="6" grpId="0"/>
      <p:bldP spid="109570" grpId="0"/>
      <p:bldP spid="21" grpId="0" bldLvl="0" animBg="1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143363"/>
          <p:cNvSpPr txBox="1"/>
          <p:nvPr/>
        </p:nvSpPr>
        <p:spPr>
          <a:xfrm>
            <a:off x="569595" y="953770"/>
            <a:ext cx="8004810" cy="2651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30000"/>
              </a:lnSpc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稳恒磁场</a:t>
            </a: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若磁感应强度不随时间而改变，则称为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稳恒磁场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6546" name="矩形 236545"/>
          <p:cNvSpPr/>
          <p:nvPr/>
        </p:nvSpPr>
        <p:spPr>
          <a:xfrm>
            <a:off x="103188" y="107474"/>
            <a:ext cx="55740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3200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三、毕奥－萨伐尔定律的应用 </a:t>
            </a:r>
            <a:endParaRPr lang="zh-CN" altLang="en-US" sz="3200" dirty="0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9451" name="Text Box 11"/>
          <p:cNvSpPr txBox="1"/>
          <p:nvPr/>
        </p:nvSpPr>
        <p:spPr>
          <a:xfrm>
            <a:off x="310833" y="690880"/>
            <a:ext cx="43656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载流直导线的磁场 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AutoShape 50" descr="宽上对角线"/>
          <p:cNvSpPr/>
          <p:nvPr/>
        </p:nvSpPr>
        <p:spPr>
          <a:xfrm rot="-131239">
            <a:off x="5351463" y="3068638"/>
            <a:ext cx="3581400" cy="914400"/>
          </a:xfrm>
          <a:prstGeom prst="parallelogram">
            <a:avLst>
              <a:gd name="adj" fmla="val 126567"/>
            </a:avLst>
          </a:prstGeom>
          <a:pattFill prst="wdUpDiag">
            <a:fgClr>
              <a:srgbClr val="FFFF00"/>
            </a:fgClr>
            <a:bgClr>
              <a:srgbClr val="FFFFFF"/>
            </a:bgClr>
          </a:patt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sz="3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1"/>
          <p:cNvGrpSpPr/>
          <p:nvPr/>
        </p:nvGrpSpPr>
        <p:grpSpPr>
          <a:xfrm>
            <a:off x="5924550" y="2257425"/>
            <a:ext cx="1752600" cy="1371600"/>
            <a:chOff x="3648" y="1248"/>
            <a:chExt cx="1104" cy="864"/>
          </a:xfrm>
        </p:grpSpPr>
        <p:sp>
          <p:nvSpPr>
            <p:cNvPr id="30725" name="Line 52"/>
            <p:cNvSpPr/>
            <p:nvPr/>
          </p:nvSpPr>
          <p:spPr>
            <a:xfrm>
              <a:off x="3648" y="1248"/>
              <a:ext cx="1104" cy="864"/>
            </a:xfrm>
            <a:prstGeom prst="line">
              <a:avLst/>
            </a:prstGeom>
            <a:ln w="28575" cap="flat" cmpd="sng">
              <a:solidFill>
                <a:srgbClr val="0066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30726" name="Object 53"/>
            <p:cNvGraphicFramePr/>
            <p:nvPr/>
          </p:nvGraphicFramePr>
          <p:xfrm>
            <a:off x="4032" y="1392"/>
            <a:ext cx="15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127000" imgH="164465" progId="Equation.3">
                    <p:embed/>
                  </p:oleObj>
                </mc:Choice>
                <mc:Fallback>
                  <p:oleObj name="" r:id="rId1" imgW="127000" imgH="16446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032" y="1392"/>
                          <a:ext cx="151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4"/>
          <p:cNvGrpSpPr/>
          <p:nvPr/>
        </p:nvGrpSpPr>
        <p:grpSpPr>
          <a:xfrm>
            <a:off x="5924550" y="1952625"/>
            <a:ext cx="447675" cy="457200"/>
            <a:chOff x="3648" y="1056"/>
            <a:chExt cx="282" cy="288"/>
          </a:xfrm>
        </p:grpSpPr>
        <p:sp>
          <p:nvSpPr>
            <p:cNvPr id="30728" name="Freeform 55"/>
            <p:cNvSpPr/>
            <p:nvPr/>
          </p:nvSpPr>
          <p:spPr>
            <a:xfrm>
              <a:off x="3648" y="1152"/>
              <a:ext cx="14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144" y="192"/>
                </a:cxn>
              </a:cxnLst>
              <a:pathLst>
                <a:path w="144" h="192">
                  <a:moveTo>
                    <a:pt x="0" y="0"/>
                  </a:moveTo>
                  <a:cubicBezTo>
                    <a:pt x="36" y="8"/>
                    <a:pt x="72" y="16"/>
                    <a:pt x="96" y="48"/>
                  </a:cubicBezTo>
                  <a:cubicBezTo>
                    <a:pt x="120" y="80"/>
                    <a:pt x="132" y="136"/>
                    <a:pt x="144" y="192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0729" name="Object 56"/>
            <p:cNvGraphicFramePr/>
            <p:nvPr/>
          </p:nvGraphicFramePr>
          <p:xfrm>
            <a:off x="3735" y="1056"/>
            <a:ext cx="19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139700" imgH="177800" progId="Equation.3">
                    <p:embed/>
                  </p:oleObj>
                </mc:Choice>
                <mc:Fallback>
                  <p:oleObj name="" r:id="rId3" imgW="139700" imgH="177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35" y="1056"/>
                          <a:ext cx="195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7"/>
          <p:cNvGrpSpPr/>
          <p:nvPr/>
        </p:nvGrpSpPr>
        <p:grpSpPr>
          <a:xfrm>
            <a:off x="4537075" y="246063"/>
            <a:ext cx="4206875" cy="4335462"/>
            <a:chOff x="2774" y="218"/>
            <a:chExt cx="2650" cy="2470"/>
          </a:xfrm>
        </p:grpSpPr>
        <p:sp>
          <p:nvSpPr>
            <p:cNvPr id="30731" name="Line 58"/>
            <p:cNvSpPr/>
            <p:nvPr/>
          </p:nvSpPr>
          <p:spPr>
            <a:xfrm flipV="1">
              <a:off x="3600" y="240"/>
              <a:ext cx="0" cy="19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32" name="Line 59"/>
            <p:cNvSpPr/>
            <p:nvPr/>
          </p:nvSpPr>
          <p:spPr>
            <a:xfrm>
              <a:off x="3600" y="2160"/>
              <a:ext cx="18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33" name="Line 60"/>
            <p:cNvSpPr/>
            <p:nvPr/>
          </p:nvSpPr>
          <p:spPr>
            <a:xfrm flipH="1">
              <a:off x="2928" y="1872"/>
              <a:ext cx="1008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34" name="Text Box 61"/>
            <p:cNvSpPr txBox="1"/>
            <p:nvPr/>
          </p:nvSpPr>
          <p:spPr>
            <a:xfrm>
              <a:off x="5174" y="2138"/>
              <a:ext cx="212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Text Box 62"/>
            <p:cNvSpPr txBox="1"/>
            <p:nvPr/>
          </p:nvSpPr>
          <p:spPr>
            <a:xfrm>
              <a:off x="3686" y="218"/>
              <a:ext cx="212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6" name="Text Box 63"/>
            <p:cNvSpPr txBox="1"/>
            <p:nvPr/>
          </p:nvSpPr>
          <p:spPr>
            <a:xfrm>
              <a:off x="2774" y="2426"/>
              <a:ext cx="201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Text Box 64"/>
            <p:cNvSpPr txBox="1"/>
            <p:nvPr/>
          </p:nvSpPr>
          <p:spPr>
            <a:xfrm>
              <a:off x="3398" y="1946"/>
              <a:ext cx="212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65"/>
          <p:cNvGrpSpPr/>
          <p:nvPr/>
        </p:nvGrpSpPr>
        <p:grpSpPr>
          <a:xfrm>
            <a:off x="7829550" y="3219450"/>
            <a:ext cx="698500" cy="381000"/>
            <a:chOff x="4848" y="1872"/>
            <a:chExt cx="440" cy="240"/>
          </a:xfrm>
        </p:grpSpPr>
        <p:sp>
          <p:nvSpPr>
            <p:cNvPr id="30739" name="Line 66"/>
            <p:cNvSpPr/>
            <p:nvPr/>
          </p:nvSpPr>
          <p:spPr>
            <a:xfrm flipV="1">
              <a:off x="4848" y="1920"/>
              <a:ext cx="240" cy="19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30740" name="Object 67"/>
            <p:cNvGraphicFramePr/>
            <p:nvPr/>
          </p:nvGraphicFramePr>
          <p:xfrm>
            <a:off x="5033" y="1872"/>
            <a:ext cx="25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" imgW="228600" imgH="215900" progId="Equation.3">
                    <p:embed/>
                  </p:oleObj>
                </mc:Choice>
                <mc:Fallback>
                  <p:oleObj name="" r:id="rId5" imgW="228600" imgH="2159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033" y="1872"/>
                          <a:ext cx="255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508" name="Line 68"/>
          <p:cNvSpPr/>
          <p:nvPr/>
        </p:nvSpPr>
        <p:spPr>
          <a:xfrm>
            <a:off x="5924550" y="1190625"/>
            <a:ext cx="1828800" cy="24384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189515" name="Line 75"/>
          <p:cNvSpPr/>
          <p:nvPr/>
        </p:nvSpPr>
        <p:spPr>
          <a:xfrm>
            <a:off x="5924550" y="3067050"/>
            <a:ext cx="1828800" cy="6096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miter/>
            <a:headEnd type="none" w="med" len="med"/>
            <a:tailEnd type="none" w="med" len="med"/>
          </a:ln>
        </p:spPr>
      </p:sp>
      <p:sp>
        <p:nvSpPr>
          <p:cNvPr id="189520" name="Rectangle 80"/>
          <p:cNvSpPr>
            <a:spLocks noChangeArrowheads="1"/>
          </p:cNvSpPr>
          <p:nvPr/>
        </p:nvSpPr>
        <p:spPr bwMode="auto">
          <a:xfrm>
            <a:off x="5772150" y="1190625"/>
            <a:ext cx="152400" cy="1905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chemeClr val="tx1">
                  <a:gamma/>
                  <a:tint val="25490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solidFill>
              <a:srgbClr val="99CCFF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Group 81"/>
          <p:cNvGrpSpPr/>
          <p:nvPr/>
        </p:nvGrpSpPr>
        <p:grpSpPr>
          <a:xfrm>
            <a:off x="5294313" y="1535113"/>
            <a:ext cx="620712" cy="838200"/>
            <a:chOff x="3257" y="816"/>
            <a:chExt cx="391" cy="528"/>
          </a:xfrm>
        </p:grpSpPr>
        <p:sp>
          <p:nvSpPr>
            <p:cNvPr id="30746" name="Line 82"/>
            <p:cNvSpPr/>
            <p:nvPr/>
          </p:nvSpPr>
          <p:spPr>
            <a:xfrm flipV="1">
              <a:off x="3600" y="816"/>
              <a:ext cx="0" cy="288"/>
            </a:xfrm>
            <a:prstGeom prst="line">
              <a:avLst/>
            </a:prstGeom>
            <a:ln w="28575" cap="flat" cmpd="sng">
              <a:solidFill>
                <a:srgbClr val="FF33CC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0747" name="Rectangle 83"/>
            <p:cNvSpPr/>
            <p:nvPr/>
          </p:nvSpPr>
          <p:spPr>
            <a:xfrm>
              <a:off x="3552" y="1056"/>
              <a:ext cx="96" cy="24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748" name="Object 84"/>
            <p:cNvGraphicFramePr/>
            <p:nvPr/>
          </p:nvGraphicFramePr>
          <p:xfrm>
            <a:off x="3257" y="1056"/>
            <a:ext cx="30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7" imgW="266065" imgH="215900" progId="Equation.3">
                    <p:embed/>
                  </p:oleObj>
                </mc:Choice>
                <mc:Fallback>
                  <p:oleObj name="" r:id="rId7" imgW="266065" imgH="2159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57" y="1056"/>
                          <a:ext cx="30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5"/>
          <p:cNvGrpSpPr/>
          <p:nvPr/>
        </p:nvGrpSpPr>
        <p:grpSpPr>
          <a:xfrm>
            <a:off x="7677150" y="3600450"/>
            <a:ext cx="490538" cy="609600"/>
            <a:chOff x="4752" y="2112"/>
            <a:chExt cx="309" cy="384"/>
          </a:xfrm>
        </p:grpSpPr>
        <p:sp>
          <p:nvSpPr>
            <p:cNvPr id="30750" name="Oval 86"/>
            <p:cNvSpPr/>
            <p:nvPr/>
          </p:nvSpPr>
          <p:spPr>
            <a:xfrm>
              <a:off x="4752" y="2112"/>
              <a:ext cx="96" cy="9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Text Box 87"/>
            <p:cNvSpPr txBox="1"/>
            <p:nvPr/>
          </p:nvSpPr>
          <p:spPr>
            <a:xfrm>
              <a:off x="4828" y="2208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36586" name="Object 88"/>
          <p:cNvGraphicFramePr/>
          <p:nvPr/>
        </p:nvGraphicFramePr>
        <p:xfrm>
          <a:off x="1384935" y="2419350"/>
          <a:ext cx="221869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1054100" imgH="419100" progId="Equation.3">
                  <p:embed/>
                </p:oleObj>
              </mc:Choice>
              <mc:Fallback>
                <p:oleObj name="" r:id="rId9" imgW="1054100" imgH="419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4935" y="2419350"/>
                        <a:ext cx="2218690" cy="894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529" name="Text Box 89"/>
          <p:cNvSpPr txBox="1"/>
          <p:nvPr/>
        </p:nvSpPr>
        <p:spPr>
          <a:xfrm>
            <a:off x="217170" y="3574733"/>
            <a:ext cx="45529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点产生的磁感应强度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6588" name="Object 90"/>
          <p:cNvGraphicFramePr/>
          <p:nvPr/>
        </p:nvGraphicFramePr>
        <p:xfrm>
          <a:off x="1051402" y="4274979"/>
          <a:ext cx="3178810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1548765" imgH="431800" progId="Equation.3">
                  <p:embed/>
                </p:oleObj>
              </mc:Choice>
              <mc:Fallback>
                <p:oleObj name="" r:id="rId11" imgW="1548765" imgH="431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1402" y="4274979"/>
                        <a:ext cx="3178810" cy="884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9" name="灯片编号占位符 12"/>
          <p:cNvSpPr txBox="1">
            <a:spLocks noGrp="1"/>
          </p:cNvSpPr>
          <p:nvPr/>
        </p:nvSpPr>
        <p:spPr>
          <a:xfrm>
            <a:off x="7053263" y="63531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" name="Group 54"/>
          <p:cNvGrpSpPr/>
          <p:nvPr/>
        </p:nvGrpSpPr>
        <p:grpSpPr>
          <a:xfrm>
            <a:off x="5910263" y="2622550"/>
            <a:ext cx="461962" cy="498475"/>
            <a:chOff x="3648" y="1030"/>
            <a:chExt cx="291" cy="314"/>
          </a:xfrm>
        </p:grpSpPr>
        <p:sp>
          <p:nvSpPr>
            <p:cNvPr id="30775" name="Freeform 55"/>
            <p:cNvSpPr/>
            <p:nvPr/>
          </p:nvSpPr>
          <p:spPr>
            <a:xfrm>
              <a:off x="3648" y="1152"/>
              <a:ext cx="14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144" y="192"/>
                </a:cxn>
              </a:cxnLst>
              <a:pathLst>
                <a:path w="144" h="192">
                  <a:moveTo>
                    <a:pt x="0" y="0"/>
                  </a:moveTo>
                  <a:cubicBezTo>
                    <a:pt x="36" y="8"/>
                    <a:pt x="72" y="16"/>
                    <a:pt x="96" y="48"/>
                  </a:cubicBezTo>
                  <a:cubicBezTo>
                    <a:pt x="120" y="80"/>
                    <a:pt x="132" y="136"/>
                    <a:pt x="144" y="192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0776" name="Object 56"/>
            <p:cNvGraphicFramePr/>
            <p:nvPr/>
          </p:nvGraphicFramePr>
          <p:xfrm>
            <a:off x="3726" y="1030"/>
            <a:ext cx="21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3" imgW="152400" imgH="215900" progId="Equation.3">
                    <p:embed/>
                  </p:oleObj>
                </mc:Choice>
                <mc:Fallback>
                  <p:oleObj name="" r:id="rId13" imgW="152400" imgH="21590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26" y="1030"/>
                          <a:ext cx="213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4"/>
          <p:cNvGrpSpPr/>
          <p:nvPr/>
        </p:nvGrpSpPr>
        <p:grpSpPr>
          <a:xfrm>
            <a:off x="5861050" y="869950"/>
            <a:ext cx="476250" cy="498475"/>
            <a:chOff x="3648" y="1030"/>
            <a:chExt cx="300" cy="314"/>
          </a:xfrm>
        </p:grpSpPr>
        <p:sp>
          <p:nvSpPr>
            <p:cNvPr id="30778" name="Freeform 55"/>
            <p:cNvSpPr/>
            <p:nvPr/>
          </p:nvSpPr>
          <p:spPr>
            <a:xfrm>
              <a:off x="3648" y="1152"/>
              <a:ext cx="144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48"/>
                </a:cxn>
                <a:cxn ang="0">
                  <a:pos x="144" y="192"/>
                </a:cxn>
              </a:cxnLst>
              <a:pathLst>
                <a:path w="144" h="192">
                  <a:moveTo>
                    <a:pt x="0" y="0"/>
                  </a:moveTo>
                  <a:cubicBezTo>
                    <a:pt x="36" y="8"/>
                    <a:pt x="72" y="16"/>
                    <a:pt x="96" y="48"/>
                  </a:cubicBezTo>
                  <a:cubicBezTo>
                    <a:pt x="120" y="80"/>
                    <a:pt x="132" y="136"/>
                    <a:pt x="144" y="192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0779" name="Object 56"/>
            <p:cNvGraphicFramePr/>
            <p:nvPr/>
          </p:nvGraphicFramePr>
          <p:xfrm>
            <a:off x="3717" y="1030"/>
            <a:ext cx="23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5" imgW="165100" imgH="215900" progId="Equation.3">
                    <p:embed/>
                  </p:oleObj>
                </mc:Choice>
                <mc:Fallback>
                  <p:oleObj name="" r:id="rId15" imgW="165100" imgH="21590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717" y="1030"/>
                          <a:ext cx="231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32410" y="1426845"/>
            <a:ext cx="4816475" cy="953135"/>
            <a:chOff x="360" y="2078"/>
            <a:chExt cx="7585" cy="1501"/>
          </a:xfrm>
        </p:grpSpPr>
        <p:sp>
          <p:nvSpPr>
            <p:cNvPr id="189519" name="Text Box 79"/>
            <p:cNvSpPr txBox="1"/>
            <p:nvPr/>
          </p:nvSpPr>
          <p:spPr>
            <a:xfrm>
              <a:off x="360" y="2078"/>
              <a:ext cx="7585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已知：真空中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l-GR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θ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、 </a:t>
              </a:r>
              <a:r>
                <a:rPr lang="el-GR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θ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lang="zh-CN" altLang="en-US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、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取电流元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783" y="2709"/>
            <a:ext cx="917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7" imgW="254000" imgH="215900" progId="Equation.KSEE3">
                    <p:embed/>
                  </p:oleObj>
                </mc:Choice>
                <mc:Fallback>
                  <p:oleObj name="" r:id="rId17" imgW="2540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83" y="2709"/>
                          <a:ext cx="917" cy="7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56"/>
          <p:cNvGraphicFramePr/>
          <p:nvPr/>
        </p:nvGraphicFramePr>
        <p:xfrm>
          <a:off x="6509862" y="3689985"/>
          <a:ext cx="281305" cy="30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9" imgW="127000" imgH="139700" progId="Equation.3">
                  <p:embed/>
                </p:oleObj>
              </mc:Choice>
              <mc:Fallback>
                <p:oleObj name="" r:id="rId19" imgW="127000" imgH="139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09862" y="3689985"/>
                        <a:ext cx="281305" cy="309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533" name="Text Box 93"/>
          <p:cNvSpPr txBox="1"/>
          <p:nvPr/>
        </p:nvSpPr>
        <p:spPr>
          <a:xfrm>
            <a:off x="217805" y="5386070"/>
            <a:ext cx="3503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变元关系：</a:t>
            </a:r>
            <a:endParaRPr 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221" name="Object 95"/>
          <p:cNvGraphicFramePr/>
          <p:nvPr/>
        </p:nvGraphicFramePr>
        <p:xfrm>
          <a:off x="323850" y="5881688"/>
          <a:ext cx="10175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1" imgW="584200" imgH="393700" progId="Equation.3">
                  <p:embed/>
                </p:oleObj>
              </mc:Choice>
              <mc:Fallback>
                <p:oleObj name="" r:id="rId21" imgW="584200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3850" y="5881688"/>
                        <a:ext cx="1017588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3" name="Object 98"/>
          <p:cNvGraphicFramePr/>
          <p:nvPr/>
        </p:nvGraphicFramePr>
        <p:xfrm>
          <a:off x="3806825" y="6209665"/>
          <a:ext cx="166878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3" imgW="787400" imgH="203200" progId="Equation.3">
                  <p:embed/>
                </p:oleObj>
              </mc:Choice>
              <mc:Fallback>
                <p:oleObj name="" r:id="rId23" imgW="787400" imgH="2032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06825" y="6209665"/>
                        <a:ext cx="1668780" cy="432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4" name="Object 99"/>
          <p:cNvGraphicFramePr/>
          <p:nvPr/>
        </p:nvGraphicFramePr>
        <p:xfrm>
          <a:off x="1944688" y="5938838"/>
          <a:ext cx="163353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5" imgW="862965" imgH="431800" progId="Equation.3">
                  <p:embed/>
                </p:oleObj>
              </mc:Choice>
              <mc:Fallback>
                <p:oleObj name="" r:id="rId25" imgW="862965" imgH="431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44688" y="5938838"/>
                        <a:ext cx="1633537" cy="91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2"/>
          <p:cNvSpPr txBox="1">
            <a:spLocks noGrp="1"/>
          </p:cNvSpPr>
          <p:nvPr/>
        </p:nvSpPr>
        <p:spPr>
          <a:xfrm>
            <a:off x="7180263" y="648017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721" name="Text Box 93"/>
          <p:cNvSpPr txBox="1"/>
          <p:nvPr/>
        </p:nvSpPr>
        <p:spPr>
          <a:xfrm>
            <a:off x="6537325" y="6110288"/>
            <a:ext cx="50641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Group 67"/>
          <p:cNvGrpSpPr/>
          <p:nvPr/>
        </p:nvGrpSpPr>
        <p:grpSpPr>
          <a:xfrm>
            <a:off x="5568950" y="4410075"/>
            <a:ext cx="2743200" cy="2019300"/>
            <a:chOff x="3464" y="2898"/>
            <a:chExt cx="1728" cy="1272"/>
          </a:xfrm>
        </p:grpSpPr>
        <p:grpSp>
          <p:nvGrpSpPr>
            <p:cNvPr id="30762" name="Group 56"/>
            <p:cNvGrpSpPr/>
            <p:nvPr/>
          </p:nvGrpSpPr>
          <p:grpSpPr>
            <a:xfrm>
              <a:off x="3706" y="3129"/>
              <a:ext cx="1262" cy="920"/>
              <a:chOff x="3740" y="3129"/>
              <a:chExt cx="1262" cy="920"/>
            </a:xfrm>
          </p:grpSpPr>
          <p:sp>
            <p:nvSpPr>
              <p:cNvPr id="30763" name="Line 53"/>
              <p:cNvSpPr/>
              <p:nvPr/>
            </p:nvSpPr>
            <p:spPr>
              <a:xfrm>
                <a:off x="3748" y="3129"/>
                <a:ext cx="0" cy="92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64" name="Line 54"/>
              <p:cNvSpPr/>
              <p:nvPr/>
            </p:nvSpPr>
            <p:spPr>
              <a:xfrm>
                <a:off x="3740" y="4032"/>
                <a:ext cx="124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65" name="Line 55"/>
              <p:cNvSpPr/>
              <p:nvPr/>
            </p:nvSpPr>
            <p:spPr>
              <a:xfrm>
                <a:off x="3748" y="3129"/>
                <a:ext cx="1254" cy="90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766" name="Text Box 58"/>
            <p:cNvSpPr txBox="1"/>
            <p:nvPr/>
          </p:nvSpPr>
          <p:spPr>
            <a:xfrm>
              <a:off x="3464" y="3834"/>
              <a:ext cx="2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Text Box 59"/>
            <p:cNvSpPr txBox="1"/>
            <p:nvPr/>
          </p:nvSpPr>
          <p:spPr>
            <a:xfrm>
              <a:off x="4960" y="3843"/>
              <a:ext cx="2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68" name="Line 62"/>
            <p:cNvSpPr/>
            <p:nvPr/>
          </p:nvSpPr>
          <p:spPr>
            <a:xfrm flipV="1">
              <a:off x="3714" y="2898"/>
              <a:ext cx="0" cy="39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8" name="Group 69"/>
          <p:cNvGrpSpPr/>
          <p:nvPr/>
        </p:nvGrpSpPr>
        <p:grpSpPr>
          <a:xfrm>
            <a:off x="5976938" y="4413250"/>
            <a:ext cx="531812" cy="519113"/>
            <a:chOff x="4995" y="652"/>
            <a:chExt cx="335" cy="327"/>
          </a:xfrm>
        </p:grpSpPr>
        <p:sp>
          <p:nvSpPr>
            <p:cNvPr id="30770" name="Arc 63"/>
            <p:cNvSpPr/>
            <p:nvPr/>
          </p:nvSpPr>
          <p:spPr>
            <a:xfrm>
              <a:off x="4995" y="748"/>
              <a:ext cx="103" cy="215"/>
            </a:xfrm>
            <a:custGeom>
              <a:avLst/>
              <a:gdLst/>
              <a:ahLst/>
              <a:cxnLst>
                <a:cxn ang="0">
                  <a:pos x="-1" y="0"/>
                </a:cxn>
                <a:cxn ang="0">
                  <a:pos x="21600" y="21600"/>
                </a:cxn>
                <a:cxn ang="0">
                  <a:pos x="-1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71" name="Text Box 64"/>
            <p:cNvSpPr txBox="1"/>
            <p:nvPr/>
          </p:nvSpPr>
          <p:spPr>
            <a:xfrm>
              <a:off x="5012" y="652"/>
              <a:ext cx="3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l-GR" altLang="zh-CN" i="1" dirty="0">
                  <a:latin typeface="Arial" panose="020B0604020202020204" pitchFamily="34" charset="0"/>
                  <a:ea typeface="宋体" panose="02010600030101010101" pitchFamily="2" charset="-122"/>
                </a:rPr>
                <a:t>θ</a:t>
              </a:r>
              <a:endParaRPr lang="el-GR" altLang="zh-CN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13729" name="Text Box 65"/>
          <p:cNvSpPr txBox="1"/>
          <p:nvPr/>
        </p:nvSpPr>
        <p:spPr>
          <a:xfrm>
            <a:off x="6989763" y="5049838"/>
            <a:ext cx="5048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l-GR" altLang="zh-CN" i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13730" name="Text Box 66"/>
          <p:cNvSpPr txBox="1"/>
          <p:nvPr/>
        </p:nvSpPr>
        <p:spPr>
          <a:xfrm>
            <a:off x="5589588" y="5160963"/>
            <a:ext cx="4222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l-GR" altLang="zh-CN" i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3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953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372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1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1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/>
      <p:bldP spid="189451" grpId="0"/>
      <p:bldP spid="50179" grpId="0" bldLvl="0" animBg="1"/>
      <p:bldP spid="189520" grpId="0" bldLvl="0" animBg="1"/>
      <p:bldP spid="189529" grpId="0"/>
      <p:bldP spid="189533" grpId="0" build="p"/>
      <p:bldP spid="113721" grpId="0" build="allAtOnce"/>
      <p:bldP spid="113729" grpId="0"/>
      <p:bldP spid="1137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9314" name="文本框 269313"/>
          <p:cNvSpPr txBox="1"/>
          <p:nvPr/>
        </p:nvSpPr>
        <p:spPr>
          <a:xfrm>
            <a:off x="115888" y="41275"/>
            <a:ext cx="8640762" cy="15068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回顾</a:t>
            </a:r>
            <a:r>
              <a:rPr lang="en-US" altLang="zh-CN" sz="360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真空中有一均匀带电直线长为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，总电量为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，试计算距直线距离为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点的场强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点和直线两端的连线与直线之间的夹角分别为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，如图所示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9348" name="矩形 269347"/>
          <p:cNvSpPr/>
          <p:nvPr/>
        </p:nvSpPr>
        <p:spPr>
          <a:xfrm>
            <a:off x="341313" y="1493838"/>
            <a:ext cx="17414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CC0000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解题步骤</a:t>
            </a:r>
            <a:r>
              <a:rPr lang="en-US" altLang="zh-CN">
                <a:solidFill>
                  <a:srgbClr val="CC0000"/>
                </a:solidFill>
                <a:latin typeface="Bookman Old Style" panose="02050604050505020204" pitchFamily="18" charset="0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CC0000"/>
              </a:solidFill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sp>
        <p:nvSpPr>
          <p:cNvPr id="269349" name="矩形 269348"/>
          <p:cNvSpPr/>
          <p:nvPr/>
        </p:nvSpPr>
        <p:spPr>
          <a:xfrm>
            <a:off x="287338" y="1944688"/>
            <a:ext cx="2543810" cy="52197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电荷元 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dq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dx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69350" name="对象 269349"/>
          <p:cNvGraphicFramePr/>
          <p:nvPr/>
        </p:nvGraphicFramePr>
        <p:xfrm>
          <a:off x="710565" y="3391218"/>
          <a:ext cx="21209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992505" imgH="432435" progId="Equation.3">
                  <p:embed/>
                </p:oleObj>
              </mc:Choice>
              <mc:Fallback>
                <p:oleObj name="" r:id="rId1" imgW="992505" imgH="43243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0565" y="3391218"/>
                        <a:ext cx="2120900" cy="960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4" name="对象 269350"/>
          <p:cNvGraphicFramePr/>
          <p:nvPr/>
        </p:nvGraphicFramePr>
        <p:xfrm>
          <a:off x="1363663" y="5140325"/>
          <a:ext cx="4329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" imgW="2044700" imgH="241300" progId="Equation.3">
                  <p:embed/>
                </p:oleObj>
              </mc:Choice>
              <mc:Fallback>
                <p:oleObj name="" r:id="rId3" imgW="2044700" imgH="241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663" y="5140325"/>
                        <a:ext cx="4329112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52" name="矩形 269351"/>
          <p:cNvSpPr/>
          <p:nvPr/>
        </p:nvSpPr>
        <p:spPr>
          <a:xfrm>
            <a:off x="314325" y="5630863"/>
            <a:ext cx="5776595" cy="95313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选择积分变量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三变量选一个积分变量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269352"/>
          <p:cNvGrpSpPr/>
          <p:nvPr/>
        </p:nvGrpSpPr>
        <p:grpSpPr>
          <a:xfrm>
            <a:off x="307975" y="4430713"/>
            <a:ext cx="1790700" cy="522288"/>
            <a:chOff x="192" y="2889"/>
            <a:chExt cx="1128" cy="329"/>
          </a:xfrm>
        </p:grpSpPr>
        <p:sp>
          <p:nvSpPr>
            <p:cNvPr id="29704" name="矩形 269353"/>
            <p:cNvSpPr/>
            <p:nvPr/>
          </p:nvSpPr>
          <p:spPr>
            <a:xfrm>
              <a:off x="192" y="2889"/>
              <a:ext cx="11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eaLnBrk="0" hangingPunct="0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将      投影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05" name="对象 269354"/>
            <p:cNvGraphicFramePr/>
            <p:nvPr/>
          </p:nvGraphicFramePr>
          <p:xfrm>
            <a:off x="454" y="2894"/>
            <a:ext cx="41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5" imgW="243205" imgH="204470" progId="Equation.3">
                    <p:embed/>
                  </p:oleObj>
                </mc:Choice>
                <mc:Fallback>
                  <p:oleObj name="" r:id="rId5" imgW="243205" imgH="20447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4" y="2894"/>
                          <a:ext cx="411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69358"/>
          <p:cNvGrpSpPr/>
          <p:nvPr/>
        </p:nvGrpSpPr>
        <p:grpSpPr>
          <a:xfrm>
            <a:off x="300038" y="2827338"/>
            <a:ext cx="1674812" cy="522288"/>
            <a:chOff x="103" y="1953"/>
            <a:chExt cx="1055" cy="329"/>
          </a:xfrm>
        </p:grpSpPr>
        <p:sp>
          <p:nvSpPr>
            <p:cNvPr id="29710" name="矩形 269359"/>
            <p:cNvSpPr/>
            <p:nvPr/>
          </p:nvSpPr>
          <p:spPr>
            <a:xfrm>
              <a:off x="142" y="1953"/>
              <a:ext cx="10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eaLnBrk="0" hangingPunct="0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的大小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9711" name="对象 269360"/>
            <p:cNvGraphicFramePr/>
            <p:nvPr/>
          </p:nvGraphicFramePr>
          <p:xfrm>
            <a:off x="103" y="1961"/>
            <a:ext cx="33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7" imgW="243205" imgH="204470" progId="Equation.3">
                    <p:embed/>
                  </p:oleObj>
                </mc:Choice>
                <mc:Fallback>
                  <p:oleObj name="" r:id="rId7" imgW="243205" imgH="20447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3" y="1961"/>
                          <a:ext cx="336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1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graphicFrame>
        <p:nvGraphicFramePr>
          <p:cNvPr id="29747" name="对象 269323"/>
          <p:cNvGraphicFramePr/>
          <p:nvPr/>
        </p:nvGraphicFramePr>
        <p:xfrm>
          <a:off x="5157788" y="1584325"/>
          <a:ext cx="4048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9" imgW="230505" imgH="204470" progId="Equation.3">
                  <p:embed/>
                </p:oleObj>
              </mc:Choice>
              <mc:Fallback>
                <p:oleObj name="" r:id="rId9" imgW="230505" imgH="20447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57788" y="1584325"/>
                        <a:ext cx="40481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48" name="直接连接符 269324"/>
          <p:cNvSpPr/>
          <p:nvPr/>
        </p:nvSpPr>
        <p:spPr>
          <a:xfrm>
            <a:off x="6316663" y="2978150"/>
            <a:ext cx="946150" cy="150018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triangle" w="sm" len="med"/>
            <a:tailEnd type="none" w="med" len="med"/>
          </a:ln>
        </p:spPr>
      </p:sp>
      <p:sp>
        <p:nvSpPr>
          <p:cNvPr id="29749" name="直接连接符 269325"/>
          <p:cNvSpPr/>
          <p:nvPr/>
        </p:nvSpPr>
        <p:spPr>
          <a:xfrm flipH="1" flipV="1">
            <a:off x="5697538" y="2079625"/>
            <a:ext cx="533400" cy="779463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29750" name="文本框 269326"/>
          <p:cNvSpPr txBox="1"/>
          <p:nvPr/>
        </p:nvSpPr>
        <p:spPr>
          <a:xfrm>
            <a:off x="6497638" y="3654425"/>
            <a:ext cx="303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269327"/>
          <p:cNvGrpSpPr/>
          <p:nvPr/>
        </p:nvGrpSpPr>
        <p:grpSpPr>
          <a:xfrm>
            <a:off x="7137400" y="3924300"/>
            <a:ext cx="463550" cy="504825"/>
            <a:chOff x="4220" y="1920"/>
            <a:chExt cx="292" cy="318"/>
          </a:xfrm>
        </p:grpSpPr>
        <p:sp>
          <p:nvSpPr>
            <p:cNvPr id="29718" name="任意多边形 269328"/>
            <p:cNvSpPr/>
            <p:nvPr/>
          </p:nvSpPr>
          <p:spPr>
            <a:xfrm>
              <a:off x="4220" y="2107"/>
              <a:ext cx="258" cy="131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132" y="19"/>
                </a:cxn>
                <a:cxn ang="0">
                  <a:pos x="258" y="131"/>
                </a:cxn>
              </a:cxnLst>
              <a:pathLst>
                <a:path w="468" h="238">
                  <a:moveTo>
                    <a:pt x="0" y="34"/>
                  </a:moveTo>
                  <a:cubicBezTo>
                    <a:pt x="81" y="17"/>
                    <a:pt x="162" y="0"/>
                    <a:pt x="240" y="34"/>
                  </a:cubicBezTo>
                  <a:cubicBezTo>
                    <a:pt x="318" y="68"/>
                    <a:pt x="393" y="153"/>
                    <a:pt x="468" y="238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9719" name="对象 269329"/>
            <p:cNvGraphicFramePr/>
            <p:nvPr/>
          </p:nvGraphicFramePr>
          <p:xfrm>
            <a:off x="4341" y="1920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1" imgW="128270" imgH="179070" progId="Equation.3">
                    <p:embed/>
                  </p:oleObj>
                </mc:Choice>
                <mc:Fallback>
                  <p:oleObj name="" r:id="rId11" imgW="128270" imgH="17907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341" y="1920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54" name="直接连接符 269330"/>
          <p:cNvSpPr/>
          <p:nvPr/>
        </p:nvSpPr>
        <p:spPr>
          <a:xfrm flipH="1">
            <a:off x="5653088" y="2897188"/>
            <a:ext cx="51752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sm" len="med"/>
          </a:ln>
        </p:spPr>
      </p:sp>
      <p:graphicFrame>
        <p:nvGraphicFramePr>
          <p:cNvPr id="29755" name="对象 269331"/>
          <p:cNvGraphicFramePr/>
          <p:nvPr/>
        </p:nvGraphicFramePr>
        <p:xfrm>
          <a:off x="4708525" y="2671763"/>
          <a:ext cx="533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3" imgW="268605" imgH="242570" progId="Equation.3">
                  <p:embed/>
                </p:oleObj>
              </mc:Choice>
              <mc:Fallback>
                <p:oleObj name="" r:id="rId13" imgW="268605" imgH="24257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08525" y="2671763"/>
                        <a:ext cx="533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6" name="对象 269332"/>
          <p:cNvGraphicFramePr/>
          <p:nvPr/>
        </p:nvGraphicFramePr>
        <p:xfrm>
          <a:off x="6416675" y="2124075"/>
          <a:ext cx="4492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5" imgW="268605" imgH="255905" progId="Equation.3">
                  <p:embed/>
                </p:oleObj>
              </mc:Choice>
              <mc:Fallback>
                <p:oleObj name="" r:id="rId15" imgW="268605" imgH="25590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16675" y="2124075"/>
                        <a:ext cx="44926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57" name="文本框 269335"/>
          <p:cNvSpPr txBox="1"/>
          <p:nvPr/>
        </p:nvSpPr>
        <p:spPr>
          <a:xfrm>
            <a:off x="7037388" y="45545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8" name="文本框 269337"/>
          <p:cNvSpPr txBox="1"/>
          <p:nvPr/>
        </p:nvSpPr>
        <p:spPr>
          <a:xfrm>
            <a:off x="6542088" y="45085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9" name="直接连接符 269342"/>
          <p:cNvSpPr/>
          <p:nvPr/>
        </p:nvSpPr>
        <p:spPr>
          <a:xfrm flipV="1">
            <a:off x="6283325" y="2055813"/>
            <a:ext cx="0" cy="766762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sm" len="med"/>
          </a:ln>
        </p:spPr>
      </p:sp>
      <p:grpSp>
        <p:nvGrpSpPr>
          <p:cNvPr id="6" name="组合 29782"/>
          <p:cNvGrpSpPr/>
          <p:nvPr/>
        </p:nvGrpSpPr>
        <p:grpSpPr>
          <a:xfrm>
            <a:off x="5697538" y="2079625"/>
            <a:ext cx="561975" cy="766763"/>
            <a:chOff x="4950" y="1706"/>
            <a:chExt cx="354" cy="483"/>
          </a:xfrm>
        </p:grpSpPr>
        <p:sp>
          <p:nvSpPr>
            <p:cNvPr id="29727" name="直接连接符 269343"/>
            <p:cNvSpPr/>
            <p:nvPr/>
          </p:nvSpPr>
          <p:spPr>
            <a:xfrm flipH="1">
              <a:off x="4978" y="1706"/>
              <a:ext cx="326" cy="0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sm" len="med"/>
            </a:ln>
          </p:spPr>
        </p:sp>
        <p:sp>
          <p:nvSpPr>
            <p:cNvPr id="29728" name="直接连接符 269344"/>
            <p:cNvSpPr/>
            <p:nvPr/>
          </p:nvSpPr>
          <p:spPr>
            <a:xfrm flipV="1">
              <a:off x="4950" y="1706"/>
              <a:ext cx="0" cy="483"/>
            </a:xfrm>
            <a:prstGeom prst="line">
              <a:avLst/>
            </a:prstGeom>
            <a:ln w="1270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sm" len="med"/>
            </a:ln>
          </p:spPr>
        </p:sp>
      </p:grpSp>
      <p:grpSp>
        <p:nvGrpSpPr>
          <p:cNvPr id="7" name="组合 29761"/>
          <p:cNvGrpSpPr/>
          <p:nvPr/>
        </p:nvGrpSpPr>
        <p:grpSpPr>
          <a:xfrm>
            <a:off x="4257675" y="1636713"/>
            <a:ext cx="4905375" cy="3248025"/>
            <a:chOff x="697" y="1508"/>
            <a:chExt cx="3090" cy="2046"/>
          </a:xfrm>
        </p:grpSpPr>
        <p:grpSp>
          <p:nvGrpSpPr>
            <p:cNvPr id="29730" name="组合 29762"/>
            <p:cNvGrpSpPr/>
            <p:nvPr/>
          </p:nvGrpSpPr>
          <p:grpSpPr>
            <a:xfrm>
              <a:off x="697" y="1678"/>
              <a:ext cx="3090" cy="1876"/>
              <a:chOff x="1066" y="1735"/>
              <a:chExt cx="3090" cy="1876"/>
            </a:xfrm>
          </p:grpSpPr>
          <p:sp>
            <p:nvSpPr>
              <p:cNvPr id="29731" name="矩形 269315"/>
              <p:cNvSpPr/>
              <p:nvPr/>
            </p:nvSpPr>
            <p:spPr>
              <a:xfrm>
                <a:off x="1123" y="3323"/>
                <a:ext cx="2551" cy="56"/>
              </a:xfrm>
              <a:prstGeom prst="rect">
                <a:avLst/>
              </a:prstGeom>
              <a:gradFill rotWithShape="0">
                <a:gsLst>
                  <a:gs pos="0">
                    <a:srgbClr val="76765E"/>
                  </a:gs>
                  <a:gs pos="50000">
                    <a:srgbClr val="FFFFCC"/>
                  </a:gs>
                  <a:gs pos="100000">
                    <a:srgbClr val="76765E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2" name="文本框 269316"/>
              <p:cNvSpPr txBox="1"/>
              <p:nvPr/>
            </p:nvSpPr>
            <p:spPr>
              <a:xfrm>
                <a:off x="2143" y="2614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3" name="直接连接符 269317"/>
              <p:cNvSpPr/>
              <p:nvPr/>
            </p:nvSpPr>
            <p:spPr>
              <a:xfrm flipV="1">
                <a:off x="1123" y="2365"/>
                <a:ext cx="1190" cy="94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8" name="任意多边形 269318"/>
              <p:cNvSpPr/>
              <p:nvPr/>
            </p:nvSpPr>
            <p:spPr>
              <a:xfrm>
                <a:off x="1253" y="3219"/>
                <a:ext cx="61" cy="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" y="33"/>
                  </a:cxn>
                  <a:cxn ang="0">
                    <a:pos x="47" y="93"/>
                  </a:cxn>
                </a:cxnLst>
                <a:pathLst>
                  <a:path w="110" h="168">
                    <a:moveTo>
                      <a:pt x="0" y="0"/>
                    </a:moveTo>
                    <a:cubicBezTo>
                      <a:pt x="41" y="16"/>
                      <a:pt x="82" y="32"/>
                      <a:pt x="96" y="60"/>
                    </a:cubicBezTo>
                    <a:cubicBezTo>
                      <a:pt x="110" y="88"/>
                      <a:pt x="97" y="128"/>
                      <a:pt x="84" y="16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9735" name="对象 269319"/>
              <p:cNvGraphicFramePr/>
              <p:nvPr/>
            </p:nvGraphicFramePr>
            <p:xfrm>
              <a:off x="1349" y="3063"/>
              <a:ext cx="20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17" imgW="153670" imgH="217170" progId="Equation.3">
                      <p:embed/>
                    </p:oleObj>
                  </mc:Choice>
                  <mc:Fallback>
                    <p:oleObj name="" r:id="rId17" imgW="153670" imgH="21717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349" y="3063"/>
                            <a:ext cx="203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36" name="任意多边形 269320"/>
              <p:cNvSpPr/>
              <p:nvPr/>
            </p:nvSpPr>
            <p:spPr>
              <a:xfrm>
                <a:off x="3571" y="3221"/>
                <a:ext cx="245" cy="13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32" y="18"/>
                  </a:cxn>
                  <a:cxn ang="0">
                    <a:pos x="245" y="130"/>
                  </a:cxn>
                </a:cxnLst>
                <a:pathLst>
                  <a:path w="444" h="236">
                    <a:moveTo>
                      <a:pt x="0" y="44"/>
                    </a:moveTo>
                    <a:cubicBezTo>
                      <a:pt x="83" y="22"/>
                      <a:pt x="166" y="0"/>
                      <a:pt x="240" y="32"/>
                    </a:cubicBezTo>
                    <a:cubicBezTo>
                      <a:pt x="314" y="64"/>
                      <a:pt x="379" y="150"/>
                      <a:pt x="444" y="236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37" name="直接连接符 269321"/>
              <p:cNvSpPr/>
              <p:nvPr/>
            </p:nvSpPr>
            <p:spPr>
              <a:xfrm>
                <a:off x="2313" y="2330"/>
                <a:ext cx="1290" cy="94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29738" name="对象 269322"/>
              <p:cNvGraphicFramePr/>
              <p:nvPr/>
            </p:nvGraphicFramePr>
            <p:xfrm>
              <a:off x="3504" y="2897"/>
              <a:ext cx="2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3" name="" r:id="rId19" imgW="166370" imgH="217170" progId="Equation.3">
                      <p:embed/>
                    </p:oleObj>
                  </mc:Choice>
                  <mc:Fallback>
                    <p:oleObj name="" r:id="rId19" imgW="166370" imgH="217170" progId="Equation.3">
                      <p:embed/>
                      <p:pic>
                        <p:nvPicPr>
                          <p:cNvPr id="0" name="图片 3152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504" y="2897"/>
                            <a:ext cx="22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39" name="直接连接符 269333"/>
              <p:cNvSpPr/>
              <p:nvPr/>
            </p:nvSpPr>
            <p:spPr>
              <a:xfrm>
                <a:off x="1066" y="3351"/>
                <a:ext cx="309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9740" name="直接连接符 269334"/>
              <p:cNvSpPr/>
              <p:nvPr/>
            </p:nvSpPr>
            <p:spPr>
              <a:xfrm flipV="1">
                <a:off x="2342" y="1735"/>
                <a:ext cx="0" cy="16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9741" name="文本框 269338"/>
              <p:cNvSpPr txBox="1"/>
              <p:nvPr/>
            </p:nvSpPr>
            <p:spPr>
              <a:xfrm>
                <a:off x="2256" y="3323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9742" name="组合 269339"/>
              <p:cNvGrpSpPr/>
              <p:nvPr/>
            </p:nvGrpSpPr>
            <p:grpSpPr>
              <a:xfrm>
                <a:off x="2285" y="2132"/>
                <a:ext cx="325" cy="288"/>
                <a:chOff x="3696" y="1477"/>
                <a:chExt cx="325" cy="288"/>
              </a:xfrm>
            </p:grpSpPr>
            <p:sp>
              <p:nvSpPr>
                <p:cNvPr id="29743" name="椭圆 269340"/>
                <p:cNvSpPr/>
                <p:nvPr/>
              </p:nvSpPr>
              <p:spPr>
                <a:xfrm>
                  <a:off x="3696" y="1667"/>
                  <a:ext cx="96" cy="96"/>
                </a:xfrm>
                <a:prstGeom prst="ellipse">
                  <a:avLst/>
                </a:prstGeom>
                <a:solidFill>
                  <a:srgbClr val="66FFFF"/>
                </a:solidFill>
                <a:ln w="9525" cap="flat" cmpd="sng">
                  <a:solidFill>
                    <a:srgbClr val="66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44" name="文本框 269341"/>
                <p:cNvSpPr txBox="1"/>
                <p:nvPr/>
              </p:nvSpPr>
              <p:spPr>
                <a:xfrm>
                  <a:off x="3788" y="1477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/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9745" name="文本框 269345"/>
              <p:cNvSpPr txBox="1"/>
              <p:nvPr/>
            </p:nvSpPr>
            <p:spPr>
              <a:xfrm>
                <a:off x="3901" y="329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46" name="文本框 269346"/>
            <p:cNvSpPr txBox="1"/>
            <p:nvPr/>
          </p:nvSpPr>
          <p:spPr>
            <a:xfrm>
              <a:off x="2030" y="150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80" name="矩形 269336"/>
          <p:cNvSpPr/>
          <p:nvPr/>
        </p:nvSpPr>
        <p:spPr>
          <a:xfrm>
            <a:off x="7092950" y="4427538"/>
            <a:ext cx="273050" cy="889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81" name="任意多边形 29780"/>
          <p:cNvSpPr/>
          <p:nvPr/>
        </p:nvSpPr>
        <p:spPr>
          <a:xfrm flipH="1">
            <a:off x="5921375" y="2663825"/>
            <a:ext cx="134938" cy="223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938" y="223838"/>
              </a:cxn>
              <a:cxn ang="0">
                <a:pos x="0" y="0"/>
              </a:cxn>
              <a:cxn ang="0">
                <a:pos x="134938" y="223838"/>
              </a:cxn>
              <a:cxn ang="0">
                <a:pos x="0" y="223838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9784" name="对象 29783"/>
          <p:cNvGraphicFramePr/>
          <p:nvPr/>
        </p:nvGraphicFramePr>
        <p:xfrm>
          <a:off x="5697538" y="2554288"/>
          <a:ext cx="314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1" imgW="153035" imgH="140335" progId="Equation.3">
                  <p:embed/>
                </p:oleObj>
              </mc:Choice>
              <mc:Fallback>
                <p:oleObj name="" r:id="rId21" imgW="153035" imgH="14033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97538" y="2554288"/>
                        <a:ext cx="314325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0338" name="文本框 270337"/>
          <p:cNvSpPr txBox="1"/>
          <p:nvPr/>
        </p:nvSpPr>
        <p:spPr>
          <a:xfrm>
            <a:off x="250825" y="9525"/>
            <a:ext cx="2686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点产生大小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0339" name="对象 270338"/>
          <p:cNvGraphicFramePr/>
          <p:nvPr/>
        </p:nvGraphicFramePr>
        <p:xfrm>
          <a:off x="746125" y="579438"/>
          <a:ext cx="2160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1005205" imgH="445770" progId="Equation.3">
                  <p:embed/>
                </p:oleObj>
              </mc:Choice>
              <mc:Fallback>
                <p:oleObj name="" r:id="rId1" imgW="1005205" imgH="44577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579438"/>
                        <a:ext cx="2160588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对象 270339"/>
          <p:cNvGraphicFramePr/>
          <p:nvPr/>
        </p:nvGraphicFramePr>
        <p:xfrm>
          <a:off x="141288" y="1595438"/>
          <a:ext cx="42973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" imgW="1993900" imgH="405765" progId="Equation.3">
                  <p:embed/>
                </p:oleObj>
              </mc:Choice>
              <mc:Fallback>
                <p:oleObj name="" r:id="rId3" imgW="1993900" imgH="4057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288" y="1595438"/>
                        <a:ext cx="429736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270340"/>
          <p:cNvGraphicFramePr/>
          <p:nvPr/>
        </p:nvGraphicFramePr>
        <p:xfrm>
          <a:off x="0" y="2663825"/>
          <a:ext cx="43926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5" imgW="1892300" imgH="457200" progId="Equation.3">
                  <p:embed/>
                </p:oleObj>
              </mc:Choice>
              <mc:Fallback>
                <p:oleObj name="" r:id="rId5" imgW="1892300" imgH="457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2663825"/>
                        <a:ext cx="4392613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75" name="矩形 270374"/>
          <p:cNvSpPr/>
          <p:nvPr/>
        </p:nvSpPr>
        <p:spPr>
          <a:xfrm>
            <a:off x="92075" y="3854450"/>
            <a:ext cx="4030663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zh-CN" altLang="en-US" dirty="0">
                <a:latin typeface="Bookman Old Style" panose="02050604050505020204" pitchFamily="18" charset="0"/>
                <a:ea typeface="宋体" panose="02010600030101010101" pitchFamily="2" charset="-122"/>
              </a:rPr>
              <a:t>选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zh-CN" altLang="en-US" dirty="0">
                <a:latin typeface="Bookman Old Style" panose="02050604050505020204" pitchFamily="18" charset="0"/>
                <a:ea typeface="宋体" panose="02010600030101010101" pitchFamily="2" charset="-122"/>
              </a:rPr>
              <a:t>作为积分变量，因此</a:t>
            </a:r>
            <a:endParaRPr lang="zh-CN" altLang="en-US" dirty="0">
              <a:latin typeface="Bookman Old Style" panose="020506040505050202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0376" name="对象 270375"/>
          <p:cNvGraphicFramePr/>
          <p:nvPr/>
        </p:nvGraphicFramePr>
        <p:xfrm>
          <a:off x="206375" y="4592638"/>
          <a:ext cx="1422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7" imgW="725170" imgH="445770" progId="Equation.3">
                  <p:embed/>
                </p:oleObj>
              </mc:Choice>
              <mc:Fallback>
                <p:oleObj name="" r:id="rId7" imgW="725170" imgH="44577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375" y="4592638"/>
                        <a:ext cx="1422400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7" name="对象 270376"/>
          <p:cNvGraphicFramePr/>
          <p:nvPr/>
        </p:nvGraphicFramePr>
        <p:xfrm>
          <a:off x="2489200" y="4816475"/>
          <a:ext cx="183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723900" imgH="203200" progId="Equation.3">
                  <p:embed/>
                </p:oleObj>
              </mc:Choice>
              <mc:Fallback>
                <p:oleObj name="" r:id="rId9" imgW="723900" imgH="203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9200" y="4816475"/>
                        <a:ext cx="1838325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8" name="对象 270377"/>
          <p:cNvGraphicFramePr/>
          <p:nvPr/>
        </p:nvGraphicFramePr>
        <p:xfrm>
          <a:off x="5133975" y="4683125"/>
          <a:ext cx="16208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840105" imgH="432435" progId="Equation.3">
                  <p:embed/>
                </p:oleObj>
              </mc:Choice>
              <mc:Fallback>
                <p:oleObj name="" r:id="rId11" imgW="840105" imgH="43243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33975" y="4683125"/>
                        <a:ext cx="1620838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79" name="对象 270378"/>
          <p:cNvGraphicFramePr/>
          <p:nvPr/>
        </p:nvGraphicFramePr>
        <p:xfrm>
          <a:off x="41275" y="5795963"/>
          <a:ext cx="320516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1459865" imgH="431800" progId="Equation.3">
                  <p:embed/>
                </p:oleObj>
              </mc:Choice>
              <mc:Fallback>
                <p:oleObj name="" r:id="rId13" imgW="1459865" imgH="4318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275" y="5795963"/>
                        <a:ext cx="3205163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80" name="对象 270379"/>
          <p:cNvGraphicFramePr/>
          <p:nvPr/>
        </p:nvGraphicFramePr>
        <p:xfrm>
          <a:off x="3581400" y="5741988"/>
          <a:ext cx="29702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5" imgW="1362075" imgH="445770" progId="Equation.3">
                  <p:embed/>
                </p:oleObj>
              </mc:Choice>
              <mc:Fallback>
                <p:oleObj name="" r:id="rId15" imgW="1362075" imgH="44577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81400" y="5741988"/>
                        <a:ext cx="2970213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grpSp>
        <p:nvGrpSpPr>
          <p:cNvPr id="30732" name="组合 30767"/>
          <p:cNvGrpSpPr/>
          <p:nvPr/>
        </p:nvGrpSpPr>
        <p:grpSpPr>
          <a:xfrm>
            <a:off x="4122738" y="361950"/>
            <a:ext cx="4905375" cy="3336925"/>
            <a:chOff x="2625" y="86"/>
            <a:chExt cx="3090" cy="2102"/>
          </a:xfrm>
        </p:grpSpPr>
        <p:grpSp>
          <p:nvGrpSpPr>
            <p:cNvPr id="30733" name="组合 270341"/>
            <p:cNvGrpSpPr/>
            <p:nvPr/>
          </p:nvGrpSpPr>
          <p:grpSpPr>
            <a:xfrm>
              <a:off x="2625" y="86"/>
              <a:ext cx="3090" cy="2102"/>
              <a:chOff x="2540" y="908"/>
              <a:chExt cx="3090" cy="2102"/>
            </a:xfrm>
          </p:grpSpPr>
          <p:sp>
            <p:nvSpPr>
              <p:cNvPr id="30734" name="矩形 270342"/>
              <p:cNvSpPr/>
              <p:nvPr/>
            </p:nvSpPr>
            <p:spPr>
              <a:xfrm>
                <a:off x="2597" y="2699"/>
                <a:ext cx="2551" cy="56"/>
              </a:xfrm>
              <a:prstGeom prst="rect">
                <a:avLst/>
              </a:prstGeom>
              <a:gradFill rotWithShape="0">
                <a:gsLst>
                  <a:gs pos="0">
                    <a:srgbClr val="76765E"/>
                  </a:gs>
                  <a:gs pos="50000">
                    <a:srgbClr val="FFFFCC"/>
                  </a:gs>
                  <a:gs pos="100000">
                    <a:srgbClr val="76765E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5" name="文本框 270343"/>
              <p:cNvSpPr txBox="1"/>
              <p:nvPr/>
            </p:nvSpPr>
            <p:spPr>
              <a:xfrm>
                <a:off x="3617" y="199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6" name="直接连接符 270344"/>
              <p:cNvSpPr/>
              <p:nvPr/>
            </p:nvSpPr>
            <p:spPr>
              <a:xfrm flipV="1">
                <a:off x="2597" y="1741"/>
                <a:ext cx="1190" cy="94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37" name="任意多边形 270345"/>
              <p:cNvSpPr/>
              <p:nvPr/>
            </p:nvSpPr>
            <p:spPr>
              <a:xfrm>
                <a:off x="2727" y="2595"/>
                <a:ext cx="61" cy="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3" y="33"/>
                  </a:cxn>
                  <a:cxn ang="0">
                    <a:pos x="47" y="93"/>
                  </a:cxn>
                </a:cxnLst>
                <a:pathLst>
                  <a:path w="110" h="168">
                    <a:moveTo>
                      <a:pt x="0" y="0"/>
                    </a:moveTo>
                    <a:cubicBezTo>
                      <a:pt x="41" y="16"/>
                      <a:pt x="82" y="32"/>
                      <a:pt x="96" y="60"/>
                    </a:cubicBezTo>
                    <a:cubicBezTo>
                      <a:pt x="110" y="88"/>
                      <a:pt x="97" y="128"/>
                      <a:pt x="84" y="16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0738" name="对象 270346"/>
              <p:cNvGraphicFramePr/>
              <p:nvPr/>
            </p:nvGraphicFramePr>
            <p:xfrm>
              <a:off x="2823" y="2439"/>
              <a:ext cx="20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3" name="" r:id="rId17" imgW="153670" imgH="217170" progId="Equation.3">
                      <p:embed/>
                    </p:oleObj>
                  </mc:Choice>
                  <mc:Fallback>
                    <p:oleObj name="" r:id="rId17" imgW="153670" imgH="217170" progId="Equation.3">
                      <p:embed/>
                      <p:pic>
                        <p:nvPicPr>
                          <p:cNvPr id="0" name="图片 316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823" y="2439"/>
                            <a:ext cx="203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39" name="任意多边形 270347"/>
              <p:cNvSpPr/>
              <p:nvPr/>
            </p:nvSpPr>
            <p:spPr>
              <a:xfrm>
                <a:off x="5045" y="2597"/>
                <a:ext cx="245" cy="13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132" y="18"/>
                  </a:cxn>
                  <a:cxn ang="0">
                    <a:pos x="245" y="130"/>
                  </a:cxn>
                </a:cxnLst>
                <a:pathLst>
                  <a:path w="444" h="236">
                    <a:moveTo>
                      <a:pt x="0" y="44"/>
                    </a:moveTo>
                    <a:cubicBezTo>
                      <a:pt x="83" y="22"/>
                      <a:pt x="166" y="0"/>
                      <a:pt x="240" y="32"/>
                    </a:cubicBezTo>
                    <a:cubicBezTo>
                      <a:pt x="314" y="64"/>
                      <a:pt x="379" y="150"/>
                      <a:pt x="444" y="236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740" name="直接连接符 270348"/>
              <p:cNvSpPr/>
              <p:nvPr/>
            </p:nvSpPr>
            <p:spPr>
              <a:xfrm>
                <a:off x="3787" y="1706"/>
                <a:ext cx="1290" cy="94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30741" name="对象 270349"/>
              <p:cNvGraphicFramePr/>
              <p:nvPr/>
            </p:nvGraphicFramePr>
            <p:xfrm>
              <a:off x="4978" y="2273"/>
              <a:ext cx="2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19" imgW="166370" imgH="217170" progId="Equation.3">
                      <p:embed/>
                    </p:oleObj>
                  </mc:Choice>
                  <mc:Fallback>
                    <p:oleObj name="" r:id="rId19" imgW="166370" imgH="217170" progId="Equation.3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978" y="2273"/>
                            <a:ext cx="22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42" name="对象 270350"/>
              <p:cNvGraphicFramePr/>
              <p:nvPr/>
            </p:nvGraphicFramePr>
            <p:xfrm>
              <a:off x="3163" y="1083"/>
              <a:ext cx="25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21" imgW="230505" imgH="204470" progId="Equation.3">
                      <p:embed/>
                    </p:oleObj>
                  </mc:Choice>
                  <mc:Fallback>
                    <p:oleObj name="" r:id="rId21" imgW="230505" imgH="204470" progId="Equation.3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163" y="1083"/>
                            <a:ext cx="255" cy="22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43" name="直接连接符 270351"/>
              <p:cNvSpPr/>
              <p:nvPr/>
            </p:nvSpPr>
            <p:spPr>
              <a:xfrm>
                <a:off x="3815" y="1754"/>
                <a:ext cx="596" cy="945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triangle" w="sm" len="med"/>
                <a:tailEnd type="none" w="med" len="med"/>
              </a:ln>
            </p:spPr>
          </p:sp>
          <p:sp>
            <p:nvSpPr>
              <p:cNvPr id="30744" name="直接连接符 270352"/>
              <p:cNvSpPr/>
              <p:nvPr/>
            </p:nvSpPr>
            <p:spPr>
              <a:xfrm flipH="1" flipV="1">
                <a:off x="3475" y="1253"/>
                <a:ext cx="336" cy="491"/>
              </a:xfrm>
              <a:prstGeom prst="line">
                <a:avLst/>
              </a:prstGeom>
              <a:ln w="28575" cap="flat" cmpd="sng">
                <a:solidFill>
                  <a:srgbClr val="FF00FF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30745" name="文本框 270353"/>
              <p:cNvSpPr txBox="1"/>
              <p:nvPr/>
            </p:nvSpPr>
            <p:spPr>
              <a:xfrm>
                <a:off x="3986" y="2217"/>
                <a:ext cx="19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746" name="组合 270354"/>
              <p:cNvGrpSpPr/>
              <p:nvPr/>
            </p:nvGrpSpPr>
            <p:grpSpPr>
              <a:xfrm>
                <a:off x="4346" y="2381"/>
                <a:ext cx="292" cy="318"/>
                <a:chOff x="4220" y="1920"/>
                <a:chExt cx="292" cy="318"/>
              </a:xfrm>
            </p:grpSpPr>
            <p:sp>
              <p:nvSpPr>
                <p:cNvPr id="30747" name="任意多边形 270355"/>
                <p:cNvSpPr/>
                <p:nvPr/>
              </p:nvSpPr>
              <p:spPr>
                <a:xfrm>
                  <a:off x="4220" y="2107"/>
                  <a:ext cx="258" cy="131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132" y="19"/>
                    </a:cxn>
                    <a:cxn ang="0">
                      <a:pos x="258" y="131"/>
                    </a:cxn>
                  </a:cxnLst>
                  <a:pathLst>
                    <a:path w="468" h="238">
                      <a:moveTo>
                        <a:pt x="0" y="34"/>
                      </a:moveTo>
                      <a:cubicBezTo>
                        <a:pt x="81" y="17"/>
                        <a:pt x="162" y="0"/>
                        <a:pt x="240" y="34"/>
                      </a:cubicBezTo>
                      <a:cubicBezTo>
                        <a:pt x="318" y="68"/>
                        <a:pt x="393" y="153"/>
                        <a:pt x="468" y="23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30748" name="对象 270356"/>
                <p:cNvGraphicFramePr/>
                <p:nvPr/>
              </p:nvGraphicFramePr>
              <p:xfrm>
                <a:off x="4341" y="1920"/>
                <a:ext cx="171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6" name="" r:id="rId23" imgW="128270" imgH="179070" progId="Equation.3">
                        <p:embed/>
                      </p:oleObj>
                    </mc:Choice>
                    <mc:Fallback>
                      <p:oleObj name="" r:id="rId23" imgW="128270" imgH="179070" progId="Equation.3">
                        <p:embed/>
                        <p:pic>
                          <p:nvPicPr>
                            <p:cNvPr id="0" name="图片 3165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41" y="1920"/>
                              <a:ext cx="171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749" name="直接连接符 270357"/>
              <p:cNvSpPr/>
              <p:nvPr/>
            </p:nvSpPr>
            <p:spPr>
              <a:xfrm flipH="1">
                <a:off x="3475" y="1735"/>
                <a:ext cx="326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graphicFrame>
            <p:nvGraphicFramePr>
              <p:cNvPr id="30750" name="对象 270358"/>
              <p:cNvGraphicFramePr/>
              <p:nvPr/>
            </p:nvGraphicFramePr>
            <p:xfrm>
              <a:off x="3078" y="1593"/>
              <a:ext cx="336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7" name="" r:id="rId25" imgW="268605" imgH="242570" progId="Equation.3">
                      <p:embed/>
                    </p:oleObj>
                  </mc:Choice>
                  <mc:Fallback>
                    <p:oleObj name="" r:id="rId25" imgW="268605" imgH="242570" progId="Equation.3">
                      <p:embed/>
                      <p:pic>
                        <p:nvPicPr>
                          <p:cNvPr id="0" name="图片 316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078" y="1593"/>
                            <a:ext cx="336" cy="3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51" name="对象 270359"/>
              <p:cNvGraphicFramePr/>
              <p:nvPr/>
            </p:nvGraphicFramePr>
            <p:xfrm>
              <a:off x="3844" y="1224"/>
              <a:ext cx="283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8" name="" r:id="rId27" imgW="268605" imgH="255905" progId="Equation.3">
                      <p:embed/>
                    </p:oleObj>
                  </mc:Choice>
                  <mc:Fallback>
                    <p:oleObj name="" r:id="rId27" imgW="268605" imgH="255905" progId="Equation.3">
                      <p:embed/>
                      <p:pic>
                        <p:nvPicPr>
                          <p:cNvPr id="0" name="图片 316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844" y="1224"/>
                            <a:ext cx="283" cy="2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752" name="直接连接符 270360"/>
              <p:cNvSpPr/>
              <p:nvPr/>
            </p:nvSpPr>
            <p:spPr>
              <a:xfrm>
                <a:off x="2540" y="2727"/>
                <a:ext cx="309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0753" name="直接连接符 270361"/>
              <p:cNvSpPr/>
              <p:nvPr/>
            </p:nvSpPr>
            <p:spPr>
              <a:xfrm flipV="1">
                <a:off x="3816" y="1111"/>
                <a:ext cx="0" cy="16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0754" name="文本框 270362"/>
              <p:cNvSpPr txBox="1"/>
              <p:nvPr/>
            </p:nvSpPr>
            <p:spPr>
              <a:xfrm>
                <a:off x="4301" y="2722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2400" i="1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dx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5" name="矩形 270363"/>
              <p:cNvSpPr/>
              <p:nvPr/>
            </p:nvSpPr>
            <p:spPr>
              <a:xfrm>
                <a:off x="4326" y="2699"/>
                <a:ext cx="172" cy="56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6" name="文本框 270364"/>
              <p:cNvSpPr txBox="1"/>
              <p:nvPr/>
            </p:nvSpPr>
            <p:spPr>
              <a:xfrm>
                <a:off x="3986" y="2699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7" name="文本框 270365"/>
              <p:cNvSpPr txBox="1"/>
              <p:nvPr/>
            </p:nvSpPr>
            <p:spPr>
              <a:xfrm>
                <a:off x="3730" y="2699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758" name="组合 270366"/>
              <p:cNvGrpSpPr/>
              <p:nvPr/>
            </p:nvGrpSpPr>
            <p:grpSpPr>
              <a:xfrm>
                <a:off x="3759" y="1508"/>
                <a:ext cx="325" cy="288"/>
                <a:chOff x="3696" y="1477"/>
                <a:chExt cx="325" cy="288"/>
              </a:xfrm>
            </p:grpSpPr>
            <p:sp>
              <p:nvSpPr>
                <p:cNvPr id="30759" name="椭圆 270367"/>
                <p:cNvSpPr/>
                <p:nvPr/>
              </p:nvSpPr>
              <p:spPr>
                <a:xfrm>
                  <a:off x="3696" y="1667"/>
                  <a:ext cx="96" cy="96"/>
                </a:xfrm>
                <a:prstGeom prst="ellipse">
                  <a:avLst/>
                </a:prstGeom>
                <a:solidFill>
                  <a:srgbClr val="66FFFF"/>
                </a:solidFill>
                <a:ln w="9525" cap="flat" cmpd="sng">
                  <a:solidFill>
                    <a:srgbClr val="66FF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60" name="文本框 270368"/>
                <p:cNvSpPr txBox="1"/>
                <p:nvPr/>
              </p:nvSpPr>
              <p:spPr>
                <a:xfrm>
                  <a:off x="3788" y="1477"/>
                  <a:ext cx="233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/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0761" name="直接连接符 270369"/>
              <p:cNvSpPr/>
              <p:nvPr/>
            </p:nvSpPr>
            <p:spPr>
              <a:xfrm flipV="1">
                <a:off x="3816" y="1224"/>
                <a:ext cx="0" cy="483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30762" name="直接连接符 270370"/>
              <p:cNvSpPr/>
              <p:nvPr/>
            </p:nvSpPr>
            <p:spPr>
              <a:xfrm flipH="1">
                <a:off x="3475" y="1253"/>
                <a:ext cx="326" cy="0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sm" len="med"/>
              </a:ln>
            </p:spPr>
          </p:sp>
          <p:sp>
            <p:nvSpPr>
              <p:cNvPr id="30763" name="直接连接符 270371"/>
              <p:cNvSpPr/>
              <p:nvPr/>
            </p:nvSpPr>
            <p:spPr>
              <a:xfrm flipV="1">
                <a:off x="3475" y="1253"/>
                <a:ext cx="0" cy="483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sm" len="med"/>
              </a:ln>
            </p:spPr>
          </p:sp>
          <p:sp>
            <p:nvSpPr>
              <p:cNvPr id="30764" name="文本框 270372"/>
              <p:cNvSpPr txBox="1"/>
              <p:nvPr/>
            </p:nvSpPr>
            <p:spPr>
              <a:xfrm>
                <a:off x="5375" y="2674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5" name="文本框 270373"/>
              <p:cNvSpPr txBox="1"/>
              <p:nvPr/>
            </p:nvSpPr>
            <p:spPr>
              <a:xfrm>
                <a:off x="3816" y="908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66" name="任意多边形 30765"/>
            <p:cNvSpPr/>
            <p:nvPr/>
          </p:nvSpPr>
          <p:spPr>
            <a:xfrm flipH="1">
              <a:off x="3702" y="771"/>
              <a:ext cx="85" cy="1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141"/>
                </a:cxn>
                <a:cxn ang="0">
                  <a:pos x="0" y="0"/>
                </a:cxn>
                <a:cxn ang="0">
                  <a:pos x="85" y="141"/>
                </a:cxn>
                <a:cxn ang="0">
                  <a:pos x="0" y="141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0767" name="对象 30766"/>
            <p:cNvGraphicFramePr/>
            <p:nvPr/>
          </p:nvGraphicFramePr>
          <p:xfrm>
            <a:off x="3560" y="658"/>
            <a:ext cx="19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29" imgW="153035" imgH="140335" progId="Equation.3">
                    <p:embed/>
                  </p:oleObj>
                </mc:Choice>
                <mc:Fallback>
                  <p:oleObj name="" r:id="rId29" imgW="153035" imgH="140335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560" y="658"/>
                          <a:ext cx="198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0"/>
          <p:cNvGrpSpPr/>
          <p:nvPr/>
        </p:nvGrpSpPr>
        <p:grpSpPr>
          <a:xfrm>
            <a:off x="7316788" y="4546600"/>
            <a:ext cx="1576387" cy="1582738"/>
            <a:chOff x="4581" y="3124"/>
            <a:chExt cx="993" cy="997"/>
          </a:xfrm>
        </p:grpSpPr>
        <p:grpSp>
          <p:nvGrpSpPr>
            <p:cNvPr id="30769" name="Group 52"/>
            <p:cNvGrpSpPr/>
            <p:nvPr/>
          </p:nvGrpSpPr>
          <p:grpSpPr>
            <a:xfrm>
              <a:off x="4808" y="3124"/>
              <a:ext cx="766" cy="766"/>
              <a:chOff x="4524" y="3152"/>
              <a:chExt cx="766" cy="766"/>
            </a:xfrm>
          </p:grpSpPr>
          <p:sp>
            <p:nvSpPr>
              <p:cNvPr id="30770" name="Line 49"/>
              <p:cNvSpPr/>
              <p:nvPr/>
            </p:nvSpPr>
            <p:spPr>
              <a:xfrm>
                <a:off x="4524" y="3152"/>
                <a:ext cx="0" cy="7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71" name="Line 50"/>
              <p:cNvSpPr/>
              <p:nvPr/>
            </p:nvSpPr>
            <p:spPr>
              <a:xfrm>
                <a:off x="4524" y="3152"/>
                <a:ext cx="766" cy="7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772" name="Line 51"/>
              <p:cNvSpPr/>
              <p:nvPr/>
            </p:nvSpPr>
            <p:spPr>
              <a:xfrm>
                <a:off x="4524" y="3918"/>
                <a:ext cx="766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0773" name="Text Box 53"/>
            <p:cNvSpPr txBox="1"/>
            <p:nvPr/>
          </p:nvSpPr>
          <p:spPr>
            <a:xfrm>
              <a:off x="4581" y="3379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4" name="Text Box 54"/>
            <p:cNvSpPr txBox="1"/>
            <p:nvPr/>
          </p:nvSpPr>
          <p:spPr>
            <a:xfrm>
              <a:off x="4581" y="3804"/>
              <a:ext cx="19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4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Text Box 55"/>
            <p:cNvSpPr txBox="1"/>
            <p:nvPr/>
          </p:nvSpPr>
          <p:spPr>
            <a:xfrm>
              <a:off x="5205" y="3294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6" name="Text Box 56"/>
            <p:cNvSpPr txBox="1"/>
            <p:nvPr/>
          </p:nvSpPr>
          <p:spPr>
            <a:xfrm>
              <a:off x="5063" y="3833"/>
              <a:ext cx="2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Arc 57"/>
            <p:cNvSpPr/>
            <p:nvPr/>
          </p:nvSpPr>
          <p:spPr>
            <a:xfrm rot="-7823019">
              <a:off x="5273" y="3714"/>
              <a:ext cx="125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5" y="144"/>
                </a:cxn>
                <a:cxn ang="0">
                  <a:pos x="0" y="0"/>
                </a:cxn>
                <a:cxn ang="0">
                  <a:pos x="125" y="144"/>
                </a:cxn>
                <a:cxn ang="0">
                  <a:pos x="0" y="144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0778" name="Object 59"/>
            <p:cNvGraphicFramePr/>
            <p:nvPr/>
          </p:nvGraphicFramePr>
          <p:xfrm>
            <a:off x="5036" y="3691"/>
            <a:ext cx="171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31" imgW="153035" imgH="140335" progId="Equation.3">
                    <p:embed/>
                  </p:oleObj>
                </mc:Choice>
                <mc:Fallback>
                  <p:oleObj name="" r:id="rId31" imgW="153035" imgH="140335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036" y="3691"/>
                          <a:ext cx="171" cy="1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61595" y="112395"/>
            <a:ext cx="3448685" cy="3963670"/>
            <a:chOff x="6018" y="388"/>
            <a:chExt cx="5431" cy="6242"/>
          </a:xfrm>
        </p:grpSpPr>
        <p:grpSp>
          <p:nvGrpSpPr>
            <p:cNvPr id="2" name="Group 51"/>
            <p:cNvGrpSpPr/>
            <p:nvPr/>
          </p:nvGrpSpPr>
          <p:grpSpPr>
            <a:xfrm>
              <a:off x="7010" y="3555"/>
              <a:ext cx="2760" cy="2160"/>
              <a:chOff x="3648" y="1248"/>
              <a:chExt cx="1104" cy="864"/>
            </a:xfrm>
          </p:grpSpPr>
          <p:sp>
            <p:nvSpPr>
              <p:cNvPr id="30725" name="Line 52"/>
              <p:cNvSpPr/>
              <p:nvPr/>
            </p:nvSpPr>
            <p:spPr>
              <a:xfrm>
                <a:off x="3648" y="1248"/>
                <a:ext cx="1104" cy="864"/>
              </a:xfrm>
              <a:prstGeom prst="line">
                <a:avLst/>
              </a:prstGeom>
              <a:ln w="28575" cap="flat" cmpd="sng">
                <a:solidFill>
                  <a:srgbClr val="0066FF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aphicFrame>
            <p:nvGraphicFramePr>
              <p:cNvPr id="30726" name="Object 53"/>
              <p:cNvGraphicFramePr/>
              <p:nvPr/>
            </p:nvGraphicFramePr>
            <p:xfrm>
              <a:off x="4032" y="1392"/>
              <a:ext cx="151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" name="" r:id="rId1" imgW="127000" imgH="164465" progId="Equation.3">
                      <p:embed/>
                    </p:oleObj>
                  </mc:Choice>
                  <mc:Fallback>
                    <p:oleObj name="" r:id="rId1" imgW="127000" imgH="164465" progId="Equation.3">
                      <p:embed/>
                      <p:pic>
                        <p:nvPicPr>
                          <p:cNvPr id="0" name="图片 3113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4032" y="1392"/>
                            <a:ext cx="151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54"/>
            <p:cNvGrpSpPr/>
            <p:nvPr/>
          </p:nvGrpSpPr>
          <p:grpSpPr>
            <a:xfrm>
              <a:off x="7010" y="3075"/>
              <a:ext cx="705" cy="720"/>
              <a:chOff x="3648" y="1056"/>
              <a:chExt cx="282" cy="288"/>
            </a:xfrm>
          </p:grpSpPr>
          <p:sp>
            <p:nvSpPr>
              <p:cNvPr id="30728" name="Freeform 55"/>
              <p:cNvSpPr/>
              <p:nvPr/>
            </p:nvSpPr>
            <p:spPr>
              <a:xfrm>
                <a:off x="3648" y="1152"/>
                <a:ext cx="144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48"/>
                  </a:cxn>
                  <a:cxn ang="0">
                    <a:pos x="144" y="192"/>
                  </a:cxn>
                </a:cxnLst>
                <a:pathLst>
                  <a:path w="144" h="192">
                    <a:moveTo>
                      <a:pt x="0" y="0"/>
                    </a:moveTo>
                    <a:cubicBezTo>
                      <a:pt x="36" y="8"/>
                      <a:pt x="72" y="16"/>
                      <a:pt x="96" y="48"/>
                    </a:cubicBezTo>
                    <a:cubicBezTo>
                      <a:pt x="120" y="80"/>
                      <a:pt x="132" y="136"/>
                      <a:pt x="144" y="192"/>
                    </a:cubicBez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0729" name="Object 56"/>
              <p:cNvGraphicFramePr/>
              <p:nvPr/>
            </p:nvGraphicFramePr>
            <p:xfrm>
              <a:off x="3735" y="1056"/>
              <a:ext cx="195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3" imgW="139700" imgH="177800" progId="Equation.3">
                      <p:embed/>
                    </p:oleObj>
                  </mc:Choice>
                  <mc:Fallback>
                    <p:oleObj name="" r:id="rId3" imgW="139700" imgH="1778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735" y="1056"/>
                            <a:ext cx="195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57"/>
            <p:cNvGrpSpPr/>
            <p:nvPr/>
          </p:nvGrpSpPr>
          <p:grpSpPr>
            <a:xfrm>
              <a:off x="6385" y="388"/>
              <a:ext cx="5065" cy="6029"/>
              <a:chOff x="3398" y="218"/>
              <a:chExt cx="2026" cy="2181"/>
            </a:xfrm>
          </p:grpSpPr>
          <p:sp>
            <p:nvSpPr>
              <p:cNvPr id="30731" name="Line 58"/>
              <p:cNvSpPr/>
              <p:nvPr/>
            </p:nvSpPr>
            <p:spPr>
              <a:xfrm flipV="1">
                <a:off x="3600" y="240"/>
                <a:ext cx="0" cy="192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32" name="Line 59"/>
              <p:cNvSpPr/>
              <p:nvPr/>
            </p:nvSpPr>
            <p:spPr>
              <a:xfrm>
                <a:off x="3600" y="2160"/>
                <a:ext cx="182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34" name="Text Box 61"/>
              <p:cNvSpPr txBox="1"/>
              <p:nvPr/>
            </p:nvSpPr>
            <p:spPr>
              <a:xfrm>
                <a:off x="5174" y="2138"/>
                <a:ext cx="212" cy="2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5" name="Text Box 62"/>
              <p:cNvSpPr txBox="1"/>
              <p:nvPr/>
            </p:nvSpPr>
            <p:spPr>
              <a:xfrm>
                <a:off x="3686" y="218"/>
                <a:ext cx="212" cy="2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7" name="Text Box 64"/>
              <p:cNvSpPr txBox="1"/>
              <p:nvPr/>
            </p:nvSpPr>
            <p:spPr>
              <a:xfrm>
                <a:off x="3398" y="1946"/>
                <a:ext cx="212" cy="26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65"/>
            <p:cNvGrpSpPr/>
            <p:nvPr/>
          </p:nvGrpSpPr>
          <p:grpSpPr>
            <a:xfrm>
              <a:off x="10010" y="5070"/>
              <a:ext cx="1100" cy="600"/>
              <a:chOff x="4848" y="1872"/>
              <a:chExt cx="440" cy="240"/>
            </a:xfrm>
          </p:grpSpPr>
          <p:sp>
            <p:nvSpPr>
              <p:cNvPr id="30739" name="Line 66"/>
              <p:cNvSpPr/>
              <p:nvPr/>
            </p:nvSpPr>
            <p:spPr>
              <a:xfrm flipV="1">
                <a:off x="4848" y="1920"/>
                <a:ext cx="240" cy="192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aphicFrame>
            <p:nvGraphicFramePr>
              <p:cNvPr id="30740" name="Object 67"/>
              <p:cNvGraphicFramePr/>
              <p:nvPr/>
            </p:nvGraphicFramePr>
            <p:xfrm>
              <a:off x="5033" y="1872"/>
              <a:ext cx="25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5" imgW="228600" imgH="215900" progId="Equation.3">
                      <p:embed/>
                    </p:oleObj>
                  </mc:Choice>
                  <mc:Fallback>
                    <p:oleObj name="" r:id="rId5" imgW="228600" imgH="2159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033" y="1872"/>
                            <a:ext cx="255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9508" name="Line 68"/>
            <p:cNvSpPr/>
            <p:nvPr/>
          </p:nvSpPr>
          <p:spPr>
            <a:xfrm>
              <a:off x="7010" y="1875"/>
              <a:ext cx="2880" cy="38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189515" name="Line 75"/>
            <p:cNvSpPr/>
            <p:nvPr/>
          </p:nvSpPr>
          <p:spPr>
            <a:xfrm>
              <a:off x="7010" y="4830"/>
              <a:ext cx="2880" cy="96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189520" name="Rectangle 80"/>
            <p:cNvSpPr>
              <a:spLocks noChangeArrowheads="1"/>
            </p:cNvSpPr>
            <p:nvPr/>
          </p:nvSpPr>
          <p:spPr bwMode="auto">
            <a:xfrm>
              <a:off x="6770" y="1875"/>
              <a:ext cx="240" cy="3000"/>
            </a:xfrm>
            <a:prstGeom prst="rect">
              <a:avLst/>
            </a:prstGeom>
            <a:gradFill rotWithShape="1">
              <a:gsLst>
                <a:gs pos="0">
                  <a:schemeClr val="tx1"/>
                </a:gs>
                <a:gs pos="50000">
                  <a:schemeClr val="tx1">
                    <a:gamma/>
                    <a:tint val="25490"/>
                    <a:invGamma/>
                  </a:schemeClr>
                </a:gs>
                <a:gs pos="100000">
                  <a:schemeClr val="tx1"/>
                </a:gs>
              </a:gsLst>
              <a:lin ang="0" scaled="1"/>
            </a:gradFill>
            <a:ln w="9525">
              <a:solidFill>
                <a:srgbClr val="99CCFF"/>
              </a:solidFill>
              <a:miter lim="800000"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" name="Group 81"/>
            <p:cNvGrpSpPr/>
            <p:nvPr/>
          </p:nvGrpSpPr>
          <p:grpSpPr>
            <a:xfrm>
              <a:off x="6018" y="2418"/>
              <a:ext cx="977" cy="1320"/>
              <a:chOff x="3257" y="816"/>
              <a:chExt cx="391" cy="528"/>
            </a:xfrm>
          </p:grpSpPr>
          <p:sp>
            <p:nvSpPr>
              <p:cNvPr id="30746" name="Line 82"/>
              <p:cNvSpPr/>
              <p:nvPr/>
            </p:nvSpPr>
            <p:spPr>
              <a:xfrm flipV="1">
                <a:off x="3600" y="816"/>
                <a:ext cx="0" cy="288"/>
              </a:xfrm>
              <a:prstGeom prst="line">
                <a:avLst/>
              </a:prstGeom>
              <a:ln w="28575" cap="flat" cmpd="sng">
                <a:solidFill>
                  <a:srgbClr val="FF33CC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0747" name="Rectangle 83"/>
              <p:cNvSpPr/>
              <p:nvPr/>
            </p:nvSpPr>
            <p:spPr>
              <a:xfrm>
                <a:off x="3552" y="1056"/>
                <a:ext cx="96" cy="240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0748" name="Object 84"/>
              <p:cNvGraphicFramePr/>
              <p:nvPr/>
            </p:nvGraphicFramePr>
            <p:xfrm>
              <a:off x="3257" y="1056"/>
              <a:ext cx="30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7" imgW="266065" imgH="215900" progId="Equation.3">
                      <p:embed/>
                    </p:oleObj>
                  </mc:Choice>
                  <mc:Fallback>
                    <p:oleObj name="" r:id="rId7" imgW="266065" imgH="2159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257" y="1056"/>
                            <a:ext cx="302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" name="Group 85"/>
            <p:cNvGrpSpPr/>
            <p:nvPr/>
          </p:nvGrpSpPr>
          <p:grpSpPr>
            <a:xfrm>
              <a:off x="9770" y="5670"/>
              <a:ext cx="773" cy="960"/>
              <a:chOff x="4752" y="2112"/>
              <a:chExt cx="309" cy="384"/>
            </a:xfrm>
          </p:grpSpPr>
          <p:sp>
            <p:nvSpPr>
              <p:cNvPr id="30750" name="Oval 86"/>
              <p:cNvSpPr/>
              <p:nvPr/>
            </p:nvSpPr>
            <p:spPr>
              <a:xfrm>
                <a:off x="4752" y="211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51" name="Text Box 87"/>
              <p:cNvSpPr txBox="1"/>
              <p:nvPr/>
            </p:nvSpPr>
            <p:spPr>
              <a:xfrm>
                <a:off x="4828" y="2208"/>
                <a:ext cx="23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54"/>
            <p:cNvGrpSpPr/>
            <p:nvPr/>
          </p:nvGrpSpPr>
          <p:grpSpPr>
            <a:xfrm>
              <a:off x="6988" y="4130"/>
              <a:ext cx="727" cy="785"/>
              <a:chOff x="3648" y="1030"/>
              <a:chExt cx="291" cy="314"/>
            </a:xfrm>
          </p:grpSpPr>
          <p:sp>
            <p:nvSpPr>
              <p:cNvPr id="30775" name="Freeform 55"/>
              <p:cNvSpPr/>
              <p:nvPr/>
            </p:nvSpPr>
            <p:spPr>
              <a:xfrm>
                <a:off x="3648" y="1152"/>
                <a:ext cx="144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48"/>
                  </a:cxn>
                  <a:cxn ang="0">
                    <a:pos x="144" y="192"/>
                  </a:cxn>
                </a:cxnLst>
                <a:pathLst>
                  <a:path w="144" h="192">
                    <a:moveTo>
                      <a:pt x="0" y="0"/>
                    </a:moveTo>
                    <a:cubicBezTo>
                      <a:pt x="36" y="8"/>
                      <a:pt x="72" y="16"/>
                      <a:pt x="96" y="48"/>
                    </a:cubicBezTo>
                    <a:cubicBezTo>
                      <a:pt x="120" y="80"/>
                      <a:pt x="132" y="136"/>
                      <a:pt x="144" y="192"/>
                    </a:cubicBez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0776" name="Object 56"/>
              <p:cNvGraphicFramePr/>
              <p:nvPr/>
            </p:nvGraphicFramePr>
            <p:xfrm>
              <a:off x="3726" y="1030"/>
              <a:ext cx="213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9" name="" r:id="rId9" imgW="152400" imgH="215900" progId="Equation.3">
                      <p:embed/>
                    </p:oleObj>
                  </mc:Choice>
                  <mc:Fallback>
                    <p:oleObj name="" r:id="rId9" imgW="152400" imgH="215900" progId="Equation.3">
                      <p:embed/>
                      <p:pic>
                        <p:nvPicPr>
                          <p:cNvPr id="0" name="图片 320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726" y="1030"/>
                            <a:ext cx="213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54"/>
            <p:cNvGrpSpPr/>
            <p:nvPr/>
          </p:nvGrpSpPr>
          <p:grpSpPr>
            <a:xfrm>
              <a:off x="6910" y="1370"/>
              <a:ext cx="750" cy="785"/>
              <a:chOff x="3648" y="1030"/>
              <a:chExt cx="300" cy="314"/>
            </a:xfrm>
          </p:grpSpPr>
          <p:sp>
            <p:nvSpPr>
              <p:cNvPr id="30778" name="Freeform 55"/>
              <p:cNvSpPr/>
              <p:nvPr/>
            </p:nvSpPr>
            <p:spPr>
              <a:xfrm>
                <a:off x="3648" y="1152"/>
                <a:ext cx="144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48"/>
                  </a:cxn>
                  <a:cxn ang="0">
                    <a:pos x="144" y="192"/>
                  </a:cxn>
                </a:cxnLst>
                <a:pathLst>
                  <a:path w="144" h="192">
                    <a:moveTo>
                      <a:pt x="0" y="0"/>
                    </a:moveTo>
                    <a:cubicBezTo>
                      <a:pt x="36" y="8"/>
                      <a:pt x="72" y="16"/>
                      <a:pt x="96" y="48"/>
                    </a:cubicBezTo>
                    <a:cubicBezTo>
                      <a:pt x="120" y="80"/>
                      <a:pt x="132" y="136"/>
                      <a:pt x="144" y="192"/>
                    </a:cubicBezTo>
                  </a:path>
                </a:pathLst>
              </a:custGeom>
              <a:noFill/>
              <a:ln w="28575" cap="flat" cmpd="sng">
                <a:solidFill>
                  <a:srgbClr val="FF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30779" name="Object 56"/>
              <p:cNvGraphicFramePr/>
              <p:nvPr/>
            </p:nvGraphicFramePr>
            <p:xfrm>
              <a:off x="3717" y="1030"/>
              <a:ext cx="231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1" name="" r:id="rId11" imgW="165100" imgH="215900" progId="Equation.3">
                      <p:embed/>
                    </p:oleObj>
                  </mc:Choice>
                  <mc:Fallback>
                    <p:oleObj name="" r:id="rId11" imgW="165100" imgH="215900" progId="Equation.3">
                      <p:embed/>
                      <p:pic>
                        <p:nvPicPr>
                          <p:cNvPr id="0" name="图片 321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717" y="1030"/>
                            <a:ext cx="231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Object 56"/>
            <p:cNvGraphicFramePr/>
            <p:nvPr/>
          </p:nvGraphicFramePr>
          <p:xfrm>
            <a:off x="7932" y="5811"/>
            <a:ext cx="443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13" imgW="127000" imgH="139700" progId="Equation.3">
                    <p:embed/>
                  </p:oleObj>
                </mc:Choice>
                <mc:Fallback>
                  <p:oleObj name="" r:id="rId13" imgW="127000" imgH="1397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932" y="5811"/>
                          <a:ext cx="443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877945" y="372110"/>
            <a:ext cx="4904740" cy="3427730"/>
            <a:chOff x="6705" y="2495"/>
            <a:chExt cx="7724" cy="5398"/>
          </a:xfrm>
        </p:grpSpPr>
        <p:graphicFrame>
          <p:nvGraphicFramePr>
            <p:cNvPr id="29747" name="对象 269323"/>
            <p:cNvGraphicFramePr/>
            <p:nvPr/>
          </p:nvGraphicFramePr>
          <p:xfrm>
            <a:off x="8123" y="2495"/>
            <a:ext cx="637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5" imgW="230505" imgH="204470" progId="Equation.3">
                    <p:embed/>
                  </p:oleObj>
                </mc:Choice>
                <mc:Fallback>
                  <p:oleObj name="" r:id="rId15" imgW="230505" imgH="20447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123" y="2495"/>
                          <a:ext cx="637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8" name="直接连接符 269324"/>
            <p:cNvSpPr/>
            <p:nvPr/>
          </p:nvSpPr>
          <p:spPr>
            <a:xfrm>
              <a:off x="9948" y="4690"/>
              <a:ext cx="1490" cy="236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triangle" w="sm" len="med"/>
              <a:tailEnd type="none" w="med" len="med"/>
            </a:ln>
          </p:spPr>
        </p:sp>
        <p:sp>
          <p:nvSpPr>
            <p:cNvPr id="29749" name="直接连接符 269325"/>
            <p:cNvSpPr/>
            <p:nvPr/>
          </p:nvSpPr>
          <p:spPr>
            <a:xfrm flipH="1" flipV="1">
              <a:off x="8973" y="3275"/>
              <a:ext cx="840" cy="1228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29750" name="文本框 269326"/>
            <p:cNvSpPr txBox="1"/>
            <p:nvPr/>
          </p:nvSpPr>
          <p:spPr>
            <a:xfrm>
              <a:off x="10233" y="5755"/>
              <a:ext cx="47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" name="组合 269327"/>
            <p:cNvGrpSpPr/>
            <p:nvPr/>
          </p:nvGrpSpPr>
          <p:grpSpPr>
            <a:xfrm>
              <a:off x="11240" y="6180"/>
              <a:ext cx="730" cy="795"/>
              <a:chOff x="4220" y="1920"/>
              <a:chExt cx="292" cy="318"/>
            </a:xfrm>
          </p:grpSpPr>
          <p:sp>
            <p:nvSpPr>
              <p:cNvPr id="29718" name="任意多边形 269328"/>
              <p:cNvSpPr/>
              <p:nvPr/>
            </p:nvSpPr>
            <p:spPr>
              <a:xfrm>
                <a:off x="4220" y="2107"/>
                <a:ext cx="258" cy="131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132" y="19"/>
                  </a:cxn>
                  <a:cxn ang="0">
                    <a:pos x="258" y="131"/>
                  </a:cxn>
                </a:cxnLst>
                <a:pathLst>
                  <a:path w="468" h="238">
                    <a:moveTo>
                      <a:pt x="0" y="34"/>
                    </a:moveTo>
                    <a:cubicBezTo>
                      <a:pt x="81" y="17"/>
                      <a:pt x="162" y="0"/>
                      <a:pt x="240" y="34"/>
                    </a:cubicBezTo>
                    <a:cubicBezTo>
                      <a:pt x="318" y="68"/>
                      <a:pt x="393" y="153"/>
                      <a:pt x="468" y="238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29719" name="对象 269329"/>
              <p:cNvGraphicFramePr/>
              <p:nvPr/>
            </p:nvGraphicFramePr>
            <p:xfrm>
              <a:off x="4341" y="1920"/>
              <a:ext cx="17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17" imgW="128270" imgH="179070" progId="Equation.3">
                      <p:embed/>
                    </p:oleObj>
                  </mc:Choice>
                  <mc:Fallback>
                    <p:oleObj name="" r:id="rId17" imgW="128270" imgH="179070" progId="Equation.3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4341" y="1920"/>
                            <a:ext cx="171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54" name="直接连接符 269330"/>
            <p:cNvSpPr/>
            <p:nvPr/>
          </p:nvSpPr>
          <p:spPr>
            <a:xfrm flipH="1">
              <a:off x="8903" y="4563"/>
              <a:ext cx="81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aphicFrame>
          <p:nvGraphicFramePr>
            <p:cNvPr id="29755" name="对象 269331"/>
            <p:cNvGraphicFramePr/>
            <p:nvPr/>
          </p:nvGraphicFramePr>
          <p:xfrm>
            <a:off x="7415" y="4208"/>
            <a:ext cx="840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9" imgW="268605" imgH="242570" progId="Equation.3">
                    <p:embed/>
                  </p:oleObj>
                </mc:Choice>
                <mc:Fallback>
                  <p:oleObj name="" r:id="rId19" imgW="268605" imgH="24257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415" y="4208"/>
                          <a:ext cx="840" cy="7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6" name="对象 269332"/>
            <p:cNvGraphicFramePr/>
            <p:nvPr/>
          </p:nvGraphicFramePr>
          <p:xfrm>
            <a:off x="10105" y="3345"/>
            <a:ext cx="708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21" imgW="268605" imgH="255905" progId="Equation.3">
                    <p:embed/>
                  </p:oleObj>
                </mc:Choice>
                <mc:Fallback>
                  <p:oleObj name="" r:id="rId21" imgW="268605" imgH="25590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105" y="3345"/>
                          <a:ext cx="708" cy="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57" name="文本框 269335"/>
            <p:cNvSpPr txBox="1"/>
            <p:nvPr/>
          </p:nvSpPr>
          <p:spPr>
            <a:xfrm>
              <a:off x="11083" y="7173"/>
              <a:ext cx="77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dx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8" name="文本框 269337"/>
            <p:cNvSpPr txBox="1"/>
            <p:nvPr/>
          </p:nvSpPr>
          <p:spPr>
            <a:xfrm>
              <a:off x="10303" y="7100"/>
              <a:ext cx="53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59" name="直接连接符 269342"/>
            <p:cNvSpPr/>
            <p:nvPr/>
          </p:nvSpPr>
          <p:spPr>
            <a:xfrm flipV="1">
              <a:off x="9895" y="3238"/>
              <a:ext cx="0" cy="120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8" name="组合 29782"/>
            <p:cNvGrpSpPr/>
            <p:nvPr/>
          </p:nvGrpSpPr>
          <p:grpSpPr>
            <a:xfrm>
              <a:off x="8973" y="3275"/>
              <a:ext cx="885" cy="1208"/>
              <a:chOff x="4950" y="1706"/>
              <a:chExt cx="354" cy="483"/>
            </a:xfrm>
          </p:grpSpPr>
          <p:sp>
            <p:nvSpPr>
              <p:cNvPr id="29727" name="直接连接符 269343"/>
              <p:cNvSpPr/>
              <p:nvPr/>
            </p:nvSpPr>
            <p:spPr>
              <a:xfrm flipH="1">
                <a:off x="4978" y="1706"/>
                <a:ext cx="326" cy="0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sm" len="med"/>
              </a:ln>
            </p:spPr>
          </p:sp>
          <p:sp>
            <p:nvSpPr>
              <p:cNvPr id="29728" name="直接连接符 269344"/>
              <p:cNvSpPr/>
              <p:nvPr/>
            </p:nvSpPr>
            <p:spPr>
              <a:xfrm flipV="1">
                <a:off x="4950" y="1706"/>
                <a:ext cx="0" cy="483"/>
              </a:xfrm>
              <a:prstGeom prst="line">
                <a:avLst/>
              </a:prstGeom>
              <a:ln w="12700" cap="flat" cmpd="sng">
                <a:solidFill>
                  <a:srgbClr val="0000FF"/>
                </a:solidFill>
                <a:prstDash val="dash"/>
                <a:round/>
                <a:headEnd type="none" w="med" len="med"/>
                <a:tailEnd type="none" w="sm" len="med"/>
              </a:ln>
            </p:spPr>
          </p:sp>
        </p:grpSp>
        <p:grpSp>
          <p:nvGrpSpPr>
            <p:cNvPr id="12" name="组合 29761"/>
            <p:cNvGrpSpPr/>
            <p:nvPr/>
          </p:nvGrpSpPr>
          <p:grpSpPr>
            <a:xfrm>
              <a:off x="6705" y="2578"/>
              <a:ext cx="7725" cy="5115"/>
              <a:chOff x="697" y="1508"/>
              <a:chExt cx="3090" cy="2046"/>
            </a:xfrm>
          </p:grpSpPr>
          <p:grpSp>
            <p:nvGrpSpPr>
              <p:cNvPr id="29730" name="组合 29762"/>
              <p:cNvGrpSpPr/>
              <p:nvPr/>
            </p:nvGrpSpPr>
            <p:grpSpPr>
              <a:xfrm>
                <a:off x="697" y="1678"/>
                <a:ext cx="3090" cy="1876"/>
                <a:chOff x="1066" y="1735"/>
                <a:chExt cx="3090" cy="1876"/>
              </a:xfrm>
            </p:grpSpPr>
            <p:sp>
              <p:nvSpPr>
                <p:cNvPr id="29731" name="矩形 269315"/>
                <p:cNvSpPr/>
                <p:nvPr/>
              </p:nvSpPr>
              <p:spPr>
                <a:xfrm>
                  <a:off x="1123" y="3323"/>
                  <a:ext cx="2551" cy="56"/>
                </a:xfrm>
                <a:prstGeom prst="rect">
                  <a:avLst/>
                </a:prstGeom>
                <a:gradFill rotWithShape="0">
                  <a:gsLst>
                    <a:gs pos="0">
                      <a:srgbClr val="76765E"/>
                    </a:gs>
                    <a:gs pos="50000">
                      <a:srgbClr val="FFFFCC"/>
                    </a:gs>
                    <a:gs pos="100000">
                      <a:srgbClr val="76765E"/>
                    </a:gs>
                  </a:gsLst>
                  <a:lin ang="5400000" scaled="1"/>
                  <a:tileRect/>
                </a:gra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32" name="文本框 269316"/>
                <p:cNvSpPr txBox="1"/>
                <p:nvPr/>
              </p:nvSpPr>
              <p:spPr>
                <a:xfrm>
                  <a:off x="2143" y="2614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/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733" name="直接连接符 269317"/>
                <p:cNvSpPr/>
                <p:nvPr/>
              </p:nvSpPr>
              <p:spPr>
                <a:xfrm flipV="1">
                  <a:off x="1123" y="2365"/>
                  <a:ext cx="1190" cy="94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4" name="任意多边形 269318"/>
                <p:cNvSpPr/>
                <p:nvPr/>
              </p:nvSpPr>
              <p:spPr>
                <a:xfrm>
                  <a:off x="1253" y="3219"/>
                  <a:ext cx="61" cy="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3" y="33"/>
                    </a:cxn>
                    <a:cxn ang="0">
                      <a:pos x="47" y="93"/>
                    </a:cxn>
                  </a:cxnLst>
                  <a:pathLst>
                    <a:path w="110" h="168">
                      <a:moveTo>
                        <a:pt x="0" y="0"/>
                      </a:moveTo>
                      <a:cubicBezTo>
                        <a:pt x="41" y="16"/>
                        <a:pt x="82" y="32"/>
                        <a:pt x="96" y="60"/>
                      </a:cubicBezTo>
                      <a:cubicBezTo>
                        <a:pt x="110" y="88"/>
                        <a:pt x="97" y="128"/>
                        <a:pt x="84" y="168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29735" name="对象 269319"/>
                <p:cNvGraphicFramePr/>
                <p:nvPr/>
              </p:nvGraphicFramePr>
              <p:xfrm>
                <a:off x="1349" y="3063"/>
                <a:ext cx="203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2" name="" r:id="rId23" imgW="153670" imgH="217170" progId="Equation.3">
                        <p:embed/>
                      </p:oleObj>
                    </mc:Choice>
                    <mc:Fallback>
                      <p:oleObj name="" r:id="rId23" imgW="153670" imgH="217170" progId="Equation.3">
                        <p:embed/>
                        <p:pic>
                          <p:nvPicPr>
                            <p:cNvPr id="0" name="图片 3151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49" y="3063"/>
                              <a:ext cx="203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36" name="任意多边形 269320"/>
                <p:cNvSpPr/>
                <p:nvPr/>
              </p:nvSpPr>
              <p:spPr>
                <a:xfrm>
                  <a:off x="3571" y="3221"/>
                  <a:ext cx="245" cy="130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132" y="18"/>
                    </a:cxn>
                    <a:cxn ang="0">
                      <a:pos x="245" y="130"/>
                    </a:cxn>
                  </a:cxnLst>
                  <a:pathLst>
                    <a:path w="444" h="236">
                      <a:moveTo>
                        <a:pt x="0" y="44"/>
                      </a:moveTo>
                      <a:cubicBezTo>
                        <a:pt x="83" y="22"/>
                        <a:pt x="166" y="0"/>
                        <a:pt x="240" y="32"/>
                      </a:cubicBezTo>
                      <a:cubicBezTo>
                        <a:pt x="314" y="64"/>
                        <a:pt x="379" y="150"/>
                        <a:pt x="444" y="236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9737" name="直接连接符 269321"/>
                <p:cNvSpPr/>
                <p:nvPr/>
              </p:nvSpPr>
              <p:spPr>
                <a:xfrm>
                  <a:off x="2313" y="2330"/>
                  <a:ext cx="1290" cy="94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29738" name="对象 269322"/>
                <p:cNvGraphicFramePr/>
                <p:nvPr/>
              </p:nvGraphicFramePr>
              <p:xfrm>
                <a:off x="3504" y="2897"/>
                <a:ext cx="220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3" name="" r:id="rId25" imgW="166370" imgH="217170" progId="Equation.3">
                        <p:embed/>
                      </p:oleObj>
                    </mc:Choice>
                    <mc:Fallback>
                      <p:oleObj name="" r:id="rId25" imgW="166370" imgH="217170" progId="Equation.3">
                        <p:embed/>
                        <p:pic>
                          <p:nvPicPr>
                            <p:cNvPr id="0" name="图片 3152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04" y="2897"/>
                              <a:ext cx="220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739" name="直接连接符 269333"/>
                <p:cNvSpPr/>
                <p:nvPr/>
              </p:nvSpPr>
              <p:spPr>
                <a:xfrm>
                  <a:off x="1066" y="3351"/>
                  <a:ext cx="309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9740" name="直接连接符 269334"/>
                <p:cNvSpPr/>
                <p:nvPr/>
              </p:nvSpPr>
              <p:spPr>
                <a:xfrm flipV="1">
                  <a:off x="2342" y="1735"/>
                  <a:ext cx="0" cy="161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29741" name="文本框 269338"/>
                <p:cNvSpPr txBox="1"/>
                <p:nvPr/>
              </p:nvSpPr>
              <p:spPr>
                <a:xfrm>
                  <a:off x="2256" y="3323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29742" name="组合 269339"/>
                <p:cNvGrpSpPr/>
                <p:nvPr/>
              </p:nvGrpSpPr>
              <p:grpSpPr>
                <a:xfrm>
                  <a:off x="2285" y="2132"/>
                  <a:ext cx="325" cy="288"/>
                  <a:chOff x="3696" y="1477"/>
                  <a:chExt cx="325" cy="288"/>
                </a:xfrm>
              </p:grpSpPr>
              <p:sp>
                <p:nvSpPr>
                  <p:cNvPr id="29743" name="椭圆 269340"/>
                  <p:cNvSpPr/>
                  <p:nvPr/>
                </p:nvSpPr>
                <p:spPr>
                  <a:xfrm>
                    <a:off x="3696" y="1667"/>
                    <a:ext cx="96" cy="96"/>
                  </a:xfrm>
                  <a:prstGeom prst="ellipse">
                    <a:avLst/>
                  </a:prstGeom>
                  <a:solidFill>
                    <a:srgbClr val="66FFFF"/>
                  </a:solidFill>
                  <a:ln w="9525" cap="flat" cmpd="sng">
                    <a:solidFill>
                      <a:srgbClr val="66FF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9744" name="文本框 269341"/>
                  <p:cNvSpPr txBox="1"/>
                  <p:nvPr/>
                </p:nvSpPr>
                <p:spPr>
                  <a:xfrm>
                    <a:off x="3788" y="1477"/>
                    <a:ext cx="233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pPr eaLnBrk="0" hangingPunct="0"/>
                    <a:r>
                      <a:rPr lang="en-US" altLang="zh-CN" sz="2400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  <a:endPara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9745" name="文本框 269345"/>
                <p:cNvSpPr txBox="1"/>
                <p:nvPr/>
              </p:nvSpPr>
              <p:spPr>
                <a:xfrm>
                  <a:off x="3901" y="329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9746" name="文本框 269346"/>
              <p:cNvSpPr txBox="1"/>
              <p:nvPr/>
            </p:nvSpPr>
            <p:spPr>
              <a:xfrm>
                <a:off x="2030" y="1508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80" name="矩形 269336"/>
            <p:cNvSpPr/>
            <p:nvPr/>
          </p:nvSpPr>
          <p:spPr>
            <a:xfrm>
              <a:off x="11170" y="6973"/>
              <a:ext cx="430" cy="14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81" name="任意多边形 29780"/>
            <p:cNvSpPr/>
            <p:nvPr/>
          </p:nvSpPr>
          <p:spPr>
            <a:xfrm flipH="1">
              <a:off x="9325" y="4195"/>
              <a:ext cx="213" cy="35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938" y="223838"/>
                </a:cxn>
                <a:cxn ang="0">
                  <a:pos x="0" y="0"/>
                </a:cxn>
                <a:cxn ang="0">
                  <a:pos x="134938" y="223838"/>
                </a:cxn>
                <a:cxn ang="0">
                  <a:pos x="0" y="223838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9784" name="对象 29783"/>
            <p:cNvGraphicFramePr/>
            <p:nvPr/>
          </p:nvGraphicFramePr>
          <p:xfrm>
            <a:off x="8973" y="4023"/>
            <a:ext cx="495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27" imgW="153035" imgH="140335" progId="Equation.3">
                    <p:embed/>
                  </p:oleObj>
                </mc:Choice>
                <mc:Fallback>
                  <p:oleObj name="" r:id="rId27" imgW="153035" imgH="140335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8973" y="4023"/>
                          <a:ext cx="495" cy="4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9350" name="对象 269349"/>
          <p:cNvGraphicFramePr/>
          <p:nvPr/>
        </p:nvGraphicFramePr>
        <p:xfrm>
          <a:off x="5363845" y="4126548"/>
          <a:ext cx="21209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9" imgW="992505" imgH="432435" progId="Equation.3">
                  <p:embed/>
                </p:oleObj>
              </mc:Choice>
              <mc:Fallback>
                <p:oleObj name="" r:id="rId29" imgW="992505" imgH="43243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63845" y="4126548"/>
                        <a:ext cx="2120900" cy="960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4" name="对象 269350"/>
          <p:cNvGraphicFramePr/>
          <p:nvPr/>
        </p:nvGraphicFramePr>
        <p:xfrm>
          <a:off x="4637088" y="6085840"/>
          <a:ext cx="4329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1" imgW="2044700" imgH="241300" progId="Equation.3">
                  <p:embed/>
                </p:oleObj>
              </mc:Choice>
              <mc:Fallback>
                <p:oleObj name="" r:id="rId31" imgW="2044700" imgH="241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637088" y="6085840"/>
                        <a:ext cx="4329112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6" name="Object 88"/>
          <p:cNvGraphicFramePr/>
          <p:nvPr/>
        </p:nvGraphicFramePr>
        <p:xfrm>
          <a:off x="674370" y="4243705"/>
          <a:ext cx="221869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3" imgW="1054100" imgH="419100" progId="Equation.3">
                  <p:embed/>
                </p:oleObj>
              </mc:Choice>
              <mc:Fallback>
                <p:oleObj name="" r:id="rId33" imgW="1054100" imgH="4191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74370" y="4243705"/>
                        <a:ext cx="2218690" cy="894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588" name="Object 90"/>
          <p:cNvGraphicFramePr/>
          <p:nvPr/>
        </p:nvGraphicFramePr>
        <p:xfrm>
          <a:off x="346552" y="5961539"/>
          <a:ext cx="3178810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5" imgW="1548765" imgH="431800" progId="Equation.3">
                  <p:embed/>
                </p:oleObj>
              </mc:Choice>
              <mc:Fallback>
                <p:oleObj name="" r:id="rId35" imgW="1548765" imgH="431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46552" y="5961539"/>
                        <a:ext cx="3178810" cy="884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下箭头 81"/>
          <p:cNvSpPr/>
          <p:nvPr/>
        </p:nvSpPr>
        <p:spPr>
          <a:xfrm>
            <a:off x="6464935" y="5150485"/>
            <a:ext cx="148590" cy="9232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1734820" y="5138420"/>
            <a:ext cx="135255" cy="859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16200000">
            <a:off x="4289425" y="861060"/>
            <a:ext cx="3728720" cy="24295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ldLvl="0" animBg="1"/>
      <p:bldP spid="1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01" name="Object 93"/>
          <p:cNvGraphicFramePr/>
          <p:nvPr/>
        </p:nvGraphicFramePr>
        <p:xfrm>
          <a:off x="1098550" y="247650"/>
          <a:ext cx="41021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" imgW="1841500" imgH="457200" progId="Equation.3">
                  <p:embed/>
                </p:oleObj>
              </mc:Choice>
              <mc:Fallback>
                <p:oleObj name="" r:id="rId1" imgW="1841500" imgH="4572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8550" y="247650"/>
                        <a:ext cx="410210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2" name="Object 94"/>
          <p:cNvGraphicFramePr/>
          <p:nvPr/>
        </p:nvGraphicFramePr>
        <p:xfrm>
          <a:off x="2319338" y="1370013"/>
          <a:ext cx="3600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" imgW="1497965" imgH="393700" progId="Equation.3">
                  <p:embed/>
                </p:oleObj>
              </mc:Choice>
              <mc:Fallback>
                <p:oleObj name="" r:id="rId3" imgW="1497965" imgH="3937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338" y="1370013"/>
                        <a:ext cx="3600450" cy="7810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97"/>
          <p:cNvGraphicFramePr/>
          <p:nvPr/>
        </p:nvGraphicFramePr>
        <p:xfrm>
          <a:off x="5303838" y="303213"/>
          <a:ext cx="23780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" imgW="1066165" imgH="393700" progId="Equation.3">
                  <p:embed/>
                </p:oleObj>
              </mc:Choice>
              <mc:Fallback>
                <p:oleObj name="" r:id="rId5" imgW="1066165" imgH="3937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3838" y="303213"/>
                        <a:ext cx="2378075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2161"/>
          <p:cNvSpPr txBox="1"/>
          <p:nvPr/>
        </p:nvSpPr>
        <p:spPr>
          <a:xfrm>
            <a:off x="139700" y="2319338"/>
            <a:ext cx="807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Char char="•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关于角的定义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162"/>
          <p:cNvGrpSpPr/>
          <p:nvPr/>
        </p:nvGrpSpPr>
        <p:grpSpPr>
          <a:xfrm>
            <a:off x="700088" y="4117975"/>
            <a:ext cx="152400" cy="1371600"/>
            <a:chOff x="1072" y="864"/>
            <a:chExt cx="96" cy="864"/>
          </a:xfrm>
        </p:grpSpPr>
        <p:sp>
          <p:nvSpPr>
            <p:cNvPr id="31750" name="Rectangle 2163"/>
            <p:cNvSpPr/>
            <p:nvPr/>
          </p:nvSpPr>
          <p:spPr>
            <a:xfrm>
              <a:off x="1072" y="864"/>
              <a:ext cx="96" cy="864"/>
            </a:xfrm>
            <a:prstGeom prst="rect">
              <a:avLst/>
            </a:prstGeom>
            <a:gradFill rotWithShape="0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Line 2164"/>
            <p:cNvSpPr/>
            <p:nvPr/>
          </p:nvSpPr>
          <p:spPr>
            <a:xfrm flipV="1">
              <a:off x="1120" y="1104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3" name="Group 2165"/>
          <p:cNvGrpSpPr/>
          <p:nvPr/>
        </p:nvGrpSpPr>
        <p:grpSpPr>
          <a:xfrm>
            <a:off x="2071688" y="5902325"/>
            <a:ext cx="474662" cy="366713"/>
            <a:chOff x="1936" y="1988"/>
            <a:chExt cx="299" cy="231"/>
          </a:xfrm>
        </p:grpSpPr>
        <p:sp>
          <p:nvSpPr>
            <p:cNvPr id="31753" name="Oval 2166"/>
            <p:cNvSpPr/>
            <p:nvPr/>
          </p:nvSpPr>
          <p:spPr>
            <a:xfrm>
              <a:off x="1936" y="2064"/>
              <a:ext cx="96" cy="9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Text Box 2167"/>
            <p:cNvSpPr txBox="1"/>
            <p:nvPr/>
          </p:nvSpPr>
          <p:spPr>
            <a:xfrm>
              <a:off x="2018" y="1988"/>
              <a:ext cx="2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p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168"/>
          <p:cNvGrpSpPr/>
          <p:nvPr/>
        </p:nvGrpSpPr>
        <p:grpSpPr>
          <a:xfrm>
            <a:off x="446088" y="3830638"/>
            <a:ext cx="1625600" cy="2424112"/>
            <a:chOff x="912" y="672"/>
            <a:chExt cx="1024" cy="1527"/>
          </a:xfrm>
        </p:grpSpPr>
        <p:sp>
          <p:nvSpPr>
            <p:cNvPr id="31756" name="Line 2169"/>
            <p:cNvSpPr/>
            <p:nvPr/>
          </p:nvSpPr>
          <p:spPr>
            <a:xfrm>
              <a:off x="1120" y="67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1757" name="Line 2170"/>
            <p:cNvSpPr/>
            <p:nvPr/>
          </p:nvSpPr>
          <p:spPr>
            <a:xfrm flipH="1">
              <a:off x="1120" y="2112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1758" name="Text Box 2171"/>
            <p:cNvSpPr txBox="1"/>
            <p:nvPr/>
          </p:nvSpPr>
          <p:spPr>
            <a:xfrm>
              <a:off x="912" y="1968"/>
              <a:ext cx="2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772" name="Line 2172"/>
          <p:cNvSpPr/>
          <p:nvPr/>
        </p:nvSpPr>
        <p:spPr>
          <a:xfrm flipH="1" flipV="1">
            <a:off x="852488" y="5489575"/>
            <a:ext cx="1219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776" name="Line 2176"/>
          <p:cNvSpPr/>
          <p:nvPr/>
        </p:nvSpPr>
        <p:spPr>
          <a:xfrm flipH="1" flipV="1">
            <a:off x="852488" y="4194175"/>
            <a:ext cx="1219200" cy="1905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7" name="Group 2180"/>
          <p:cNvGrpSpPr/>
          <p:nvPr/>
        </p:nvGrpSpPr>
        <p:grpSpPr>
          <a:xfrm>
            <a:off x="3722688" y="4241800"/>
            <a:ext cx="152400" cy="1752600"/>
            <a:chOff x="2688" y="960"/>
            <a:chExt cx="96" cy="1104"/>
          </a:xfrm>
        </p:grpSpPr>
        <p:sp>
          <p:nvSpPr>
            <p:cNvPr id="31762" name="Rectangle 2181"/>
            <p:cNvSpPr/>
            <p:nvPr/>
          </p:nvSpPr>
          <p:spPr>
            <a:xfrm>
              <a:off x="2688" y="960"/>
              <a:ext cx="96" cy="1104"/>
            </a:xfrm>
            <a:prstGeom prst="rect">
              <a:avLst/>
            </a:prstGeom>
            <a:gradFill rotWithShape="0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3" name="Line 2182"/>
            <p:cNvSpPr/>
            <p:nvPr/>
          </p:nvSpPr>
          <p:spPr>
            <a:xfrm flipV="1">
              <a:off x="2736" y="1344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  <p:grpSp>
        <p:nvGrpSpPr>
          <p:cNvPr id="8" name="Group 2183"/>
          <p:cNvGrpSpPr/>
          <p:nvPr/>
        </p:nvGrpSpPr>
        <p:grpSpPr>
          <a:xfrm>
            <a:off x="5170488" y="4622800"/>
            <a:ext cx="496887" cy="366713"/>
            <a:chOff x="3600" y="1200"/>
            <a:chExt cx="313" cy="231"/>
          </a:xfrm>
        </p:grpSpPr>
        <p:sp>
          <p:nvSpPr>
            <p:cNvPr id="31765" name="Oval 2184"/>
            <p:cNvSpPr/>
            <p:nvPr/>
          </p:nvSpPr>
          <p:spPr>
            <a:xfrm>
              <a:off x="3600" y="1248"/>
              <a:ext cx="96" cy="9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Text Box 2185"/>
            <p:cNvSpPr txBox="1"/>
            <p:nvPr/>
          </p:nvSpPr>
          <p:spPr>
            <a:xfrm>
              <a:off x="3696" y="1200"/>
              <a:ext cx="2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p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2186"/>
          <p:cNvGrpSpPr/>
          <p:nvPr/>
        </p:nvGrpSpPr>
        <p:grpSpPr>
          <a:xfrm>
            <a:off x="3341688" y="3937000"/>
            <a:ext cx="1828800" cy="2286000"/>
            <a:chOff x="2448" y="768"/>
            <a:chExt cx="1152" cy="1440"/>
          </a:xfrm>
        </p:grpSpPr>
        <p:sp>
          <p:nvSpPr>
            <p:cNvPr id="31768" name="Line 2187"/>
            <p:cNvSpPr/>
            <p:nvPr/>
          </p:nvSpPr>
          <p:spPr>
            <a:xfrm>
              <a:off x="2736" y="76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1769" name="Line 2188"/>
            <p:cNvSpPr/>
            <p:nvPr/>
          </p:nvSpPr>
          <p:spPr>
            <a:xfrm flipH="1">
              <a:off x="2784" y="1296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1770" name="Text Box 2189"/>
            <p:cNvSpPr txBox="1"/>
            <p:nvPr/>
          </p:nvSpPr>
          <p:spPr>
            <a:xfrm>
              <a:off x="2448" y="1152"/>
              <a:ext cx="2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790" name="Line 2190"/>
          <p:cNvSpPr/>
          <p:nvPr/>
        </p:nvSpPr>
        <p:spPr>
          <a:xfrm flipH="1" flipV="1">
            <a:off x="3875088" y="4241800"/>
            <a:ext cx="1371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794" name="Line 2194"/>
          <p:cNvSpPr/>
          <p:nvPr/>
        </p:nvSpPr>
        <p:spPr>
          <a:xfrm flipH="1">
            <a:off x="3798888" y="4851400"/>
            <a:ext cx="14478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12" name="Group 2198"/>
          <p:cNvGrpSpPr/>
          <p:nvPr/>
        </p:nvGrpSpPr>
        <p:grpSpPr>
          <a:xfrm>
            <a:off x="6770688" y="4298950"/>
            <a:ext cx="152400" cy="1752600"/>
            <a:chOff x="4176" y="960"/>
            <a:chExt cx="96" cy="1104"/>
          </a:xfrm>
        </p:grpSpPr>
        <p:sp>
          <p:nvSpPr>
            <p:cNvPr id="31774" name="Rectangle 2199"/>
            <p:cNvSpPr/>
            <p:nvPr/>
          </p:nvSpPr>
          <p:spPr>
            <a:xfrm>
              <a:off x="4176" y="960"/>
              <a:ext cx="96" cy="1104"/>
            </a:xfrm>
            <a:prstGeom prst="rect">
              <a:avLst/>
            </a:prstGeom>
            <a:gradFill rotWithShape="0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5" name="Line 2200"/>
            <p:cNvSpPr/>
            <p:nvPr/>
          </p:nvSpPr>
          <p:spPr>
            <a:xfrm flipV="1">
              <a:off x="4224" y="1152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3" name="Group 2201"/>
          <p:cNvGrpSpPr/>
          <p:nvPr/>
        </p:nvGrpSpPr>
        <p:grpSpPr>
          <a:xfrm>
            <a:off x="8218488" y="5227638"/>
            <a:ext cx="496887" cy="366712"/>
            <a:chOff x="5088" y="1545"/>
            <a:chExt cx="313" cy="231"/>
          </a:xfrm>
        </p:grpSpPr>
        <p:sp>
          <p:nvSpPr>
            <p:cNvPr id="31777" name="Oval 2202"/>
            <p:cNvSpPr/>
            <p:nvPr/>
          </p:nvSpPr>
          <p:spPr>
            <a:xfrm>
              <a:off x="5088" y="1593"/>
              <a:ext cx="96" cy="9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8" name="Text Box 2203"/>
            <p:cNvSpPr txBox="1"/>
            <p:nvPr/>
          </p:nvSpPr>
          <p:spPr>
            <a:xfrm>
              <a:off x="5184" y="1545"/>
              <a:ext cx="2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p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2204"/>
          <p:cNvGrpSpPr/>
          <p:nvPr/>
        </p:nvGrpSpPr>
        <p:grpSpPr>
          <a:xfrm>
            <a:off x="6389688" y="3994150"/>
            <a:ext cx="1752600" cy="2286000"/>
            <a:chOff x="3936" y="768"/>
            <a:chExt cx="1104" cy="1440"/>
          </a:xfrm>
        </p:grpSpPr>
        <p:sp>
          <p:nvSpPr>
            <p:cNvPr id="31780" name="Line 2205"/>
            <p:cNvSpPr/>
            <p:nvPr/>
          </p:nvSpPr>
          <p:spPr>
            <a:xfrm>
              <a:off x="4224" y="76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1781" name="Line 2206"/>
            <p:cNvSpPr/>
            <p:nvPr/>
          </p:nvSpPr>
          <p:spPr>
            <a:xfrm flipH="1">
              <a:off x="4224" y="1632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1782" name="Text Box 2207"/>
            <p:cNvSpPr txBox="1"/>
            <p:nvPr/>
          </p:nvSpPr>
          <p:spPr>
            <a:xfrm>
              <a:off x="3936" y="1536"/>
              <a:ext cx="2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808" name="Line 2208"/>
          <p:cNvSpPr/>
          <p:nvPr/>
        </p:nvSpPr>
        <p:spPr>
          <a:xfrm flipH="1">
            <a:off x="6846888" y="5441950"/>
            <a:ext cx="1371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812" name="Line 2212"/>
          <p:cNvSpPr/>
          <p:nvPr/>
        </p:nvSpPr>
        <p:spPr>
          <a:xfrm flipH="1" flipV="1">
            <a:off x="6923088" y="4298950"/>
            <a:ext cx="1371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785" name="灯片编号占位符 16"/>
          <p:cNvSpPr txBox="1">
            <a:spLocks noGrp="1"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0" name="Rectangle 61"/>
          <p:cNvSpPr/>
          <p:nvPr/>
        </p:nvSpPr>
        <p:spPr>
          <a:xfrm>
            <a:off x="803910" y="3008630"/>
            <a:ext cx="77323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l-GR" altLang="zh-CN" b="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θ</a:t>
            </a:r>
            <a:r>
              <a:rPr lang="zh-CN" altLang="el-GR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电流的流向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与两端点到场点的</a:t>
            </a:r>
            <a:r>
              <a:rPr lang="zh-CN" altLang="en-US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矢径间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的夹角</a:t>
            </a:r>
            <a:endParaRPr lang="zh-CN" altLang="en-US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5" name="任意多边形 51264"/>
          <p:cNvSpPr/>
          <p:nvPr/>
        </p:nvSpPr>
        <p:spPr>
          <a:xfrm>
            <a:off x="774700" y="3927475"/>
            <a:ext cx="203200" cy="406400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66" name="任意多边形 51265"/>
          <p:cNvSpPr/>
          <p:nvPr/>
        </p:nvSpPr>
        <p:spPr>
          <a:xfrm>
            <a:off x="862013" y="5189538"/>
            <a:ext cx="203200" cy="406400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269" name="Object 2193"/>
          <p:cNvGraphicFramePr/>
          <p:nvPr/>
        </p:nvGraphicFramePr>
        <p:xfrm>
          <a:off x="1054100" y="5148263"/>
          <a:ext cx="2936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7" imgW="152400" imgH="215900" progId="Equation.3">
                  <p:embed/>
                </p:oleObj>
              </mc:Choice>
              <mc:Fallback>
                <p:oleObj name="" r:id="rId7" imgW="152400" imgH="2159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54100" y="5148263"/>
                        <a:ext cx="293688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0" name="Object 2193"/>
          <p:cNvGraphicFramePr/>
          <p:nvPr/>
        </p:nvGraphicFramePr>
        <p:xfrm>
          <a:off x="1012825" y="3870325"/>
          <a:ext cx="317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9" imgW="165100" imgH="215900" progId="Equation.3">
                  <p:embed/>
                </p:oleObj>
              </mc:Choice>
              <mc:Fallback>
                <p:oleObj name="" r:id="rId9" imgW="165100" imgH="2159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2825" y="3870325"/>
                        <a:ext cx="3175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1" name="Object 2193"/>
          <p:cNvGraphicFramePr/>
          <p:nvPr/>
        </p:nvGraphicFramePr>
        <p:xfrm>
          <a:off x="4059238" y="4349750"/>
          <a:ext cx="2936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1" imgW="152400" imgH="215900" progId="Equation.3">
                  <p:embed/>
                </p:oleObj>
              </mc:Choice>
              <mc:Fallback>
                <p:oleObj name="" r:id="rId11" imgW="152400" imgH="2159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9238" y="4349750"/>
                        <a:ext cx="29368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2" name="Object 2193"/>
          <p:cNvGraphicFramePr/>
          <p:nvPr/>
        </p:nvGraphicFramePr>
        <p:xfrm>
          <a:off x="4064000" y="5915025"/>
          <a:ext cx="317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2" imgW="165100" imgH="215900" progId="Equation.3">
                  <p:embed/>
                </p:oleObj>
              </mc:Choice>
              <mc:Fallback>
                <p:oleObj name="" r:id="rId12" imgW="165100" imgH="2159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4000" y="5915025"/>
                        <a:ext cx="3175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3" name="任意多边形 51272"/>
          <p:cNvSpPr/>
          <p:nvPr/>
        </p:nvSpPr>
        <p:spPr>
          <a:xfrm rot="-9980783" flipH="1">
            <a:off x="3887788" y="4292600"/>
            <a:ext cx="206375" cy="201613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74" name="任意多边形 51273"/>
          <p:cNvSpPr/>
          <p:nvPr/>
        </p:nvSpPr>
        <p:spPr>
          <a:xfrm rot="5400000">
            <a:off x="3756025" y="5778500"/>
            <a:ext cx="403225" cy="342900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276" name="Object 2193"/>
          <p:cNvGraphicFramePr/>
          <p:nvPr/>
        </p:nvGraphicFramePr>
        <p:xfrm>
          <a:off x="7110413" y="5451475"/>
          <a:ext cx="2936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3" imgW="152400" imgH="215900" progId="Equation.3">
                  <p:embed/>
                </p:oleObj>
              </mc:Choice>
              <mc:Fallback>
                <p:oleObj name="" r:id="rId13" imgW="152400" imgH="2159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0413" y="5451475"/>
                        <a:ext cx="293687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7" name="任意多边形 51276"/>
          <p:cNvSpPr/>
          <p:nvPr/>
        </p:nvSpPr>
        <p:spPr>
          <a:xfrm rot="5405695" flipH="1">
            <a:off x="6813550" y="4105275"/>
            <a:ext cx="336550" cy="244475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1278" name="Object 2193"/>
          <p:cNvGraphicFramePr/>
          <p:nvPr/>
        </p:nvGraphicFramePr>
        <p:xfrm>
          <a:off x="7200900" y="3984625"/>
          <a:ext cx="3175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4" imgW="165100" imgH="215900" progId="Equation.3">
                  <p:embed/>
                </p:oleObj>
              </mc:Choice>
              <mc:Fallback>
                <p:oleObj name="" r:id="rId14" imgW="165100" imgH="2159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00900" y="3984625"/>
                        <a:ext cx="3175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9" name="任意多边形 51278"/>
          <p:cNvSpPr/>
          <p:nvPr/>
        </p:nvSpPr>
        <p:spPr>
          <a:xfrm>
            <a:off x="6904038" y="5726113"/>
            <a:ext cx="188912" cy="203200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rgbClr val="FF66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2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5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512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4449" name="Text Box 81"/>
          <p:cNvSpPr txBox="1"/>
          <p:nvPr/>
        </p:nvSpPr>
        <p:spPr>
          <a:xfrm>
            <a:off x="280988" y="238125"/>
            <a:ext cx="3308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无限长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电流的磁场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26" name="Object 82"/>
          <p:cNvGraphicFramePr/>
          <p:nvPr/>
        </p:nvGraphicFramePr>
        <p:xfrm>
          <a:off x="1154113" y="962025"/>
          <a:ext cx="20081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" imgW="1078230" imgH="215900" progId="Equation.3">
                  <p:embed/>
                </p:oleObj>
              </mc:Choice>
              <mc:Fallback>
                <p:oleObj name="" r:id="rId1" imgW="1078230" imgH="215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4113" y="962025"/>
                        <a:ext cx="2008187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83"/>
          <p:cNvGraphicFramePr/>
          <p:nvPr/>
        </p:nvGraphicFramePr>
        <p:xfrm>
          <a:off x="3697288" y="763588"/>
          <a:ext cx="18256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761365" imgH="393700" progId="Equation.3">
                  <p:embed/>
                </p:oleObj>
              </mc:Choice>
              <mc:Fallback>
                <p:oleObj name="" r:id="rId3" imgW="761365" imgH="393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7288" y="763588"/>
                        <a:ext cx="182562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453" name="Text Box 85"/>
          <p:cNvSpPr txBox="1"/>
          <p:nvPr/>
        </p:nvSpPr>
        <p:spPr>
          <a:xfrm>
            <a:off x="300038" y="1663700"/>
            <a:ext cx="35766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半无限长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电流的磁场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2229" name="Object 86"/>
          <p:cNvGraphicFramePr/>
          <p:nvPr/>
        </p:nvGraphicFramePr>
        <p:xfrm>
          <a:off x="1114425" y="2274888"/>
          <a:ext cx="21621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964565" imgH="393700" progId="Equation.3">
                  <p:embed/>
                </p:oleObj>
              </mc:Choice>
              <mc:Fallback>
                <p:oleObj name="" r:id="rId5" imgW="964565" imgH="3937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4425" y="2274888"/>
                        <a:ext cx="2162175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9" name="Object 87"/>
          <p:cNvGraphicFramePr/>
          <p:nvPr/>
        </p:nvGraphicFramePr>
        <p:xfrm>
          <a:off x="3479800" y="2236788"/>
          <a:ext cx="177006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748665" imgH="393700" progId="Equation.3">
                  <p:embed/>
                </p:oleObj>
              </mc:Choice>
              <mc:Fallback>
                <p:oleObj name="" r:id="rId7" imgW="748665" imgH="3937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9800" y="2236788"/>
                        <a:ext cx="1770063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456" name="Text Box 88"/>
          <p:cNvSpPr txBox="1"/>
          <p:nvPr/>
        </p:nvSpPr>
        <p:spPr>
          <a:xfrm>
            <a:off x="371475" y="3189288"/>
            <a:ext cx="47371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har char="•"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直导线延长线上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电流的磁场 </a:t>
            </a: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8601" name="Object 103"/>
          <p:cNvGraphicFramePr/>
          <p:nvPr/>
        </p:nvGraphicFramePr>
        <p:xfrm>
          <a:off x="1914525" y="3803650"/>
          <a:ext cx="8969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9" imgW="380365" imgH="177800" progId="Equation.3">
                  <p:embed/>
                </p:oleObj>
              </mc:Choice>
              <mc:Fallback>
                <p:oleObj name="" r:id="rId9" imgW="380365" imgH="1778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4525" y="3803650"/>
                        <a:ext cx="896938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38601"/>
          <p:cNvGrpSpPr/>
          <p:nvPr/>
        </p:nvGrpSpPr>
        <p:grpSpPr>
          <a:xfrm>
            <a:off x="6938963" y="3040063"/>
            <a:ext cx="585787" cy="3206750"/>
            <a:chOff x="5011" y="768"/>
            <a:chExt cx="369" cy="2020"/>
          </a:xfrm>
        </p:grpSpPr>
        <p:graphicFrame>
          <p:nvGraphicFramePr>
            <p:cNvPr id="32778" name="Object 99"/>
            <p:cNvGraphicFramePr/>
            <p:nvPr/>
          </p:nvGraphicFramePr>
          <p:xfrm>
            <a:off x="5140" y="1853"/>
            <a:ext cx="20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11" imgW="152400" imgH="190500" progId="Equation.3">
                    <p:embed/>
                  </p:oleObj>
                </mc:Choice>
                <mc:Fallback>
                  <p:oleObj name="" r:id="rId11" imgW="152400" imgH="1905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140" y="1853"/>
                          <a:ext cx="200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100"/>
            <p:cNvGraphicFramePr/>
            <p:nvPr/>
          </p:nvGraphicFramePr>
          <p:xfrm>
            <a:off x="5136" y="768"/>
            <a:ext cx="24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3" imgW="190500" imgH="228600" progId="Equation.3">
                    <p:embed/>
                  </p:oleObj>
                </mc:Choice>
                <mc:Fallback>
                  <p:oleObj name="" r:id="rId13" imgW="190500" imgH="2286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36" y="768"/>
                          <a:ext cx="244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0" name="Line 101"/>
            <p:cNvSpPr/>
            <p:nvPr/>
          </p:nvSpPr>
          <p:spPr>
            <a:xfrm flipV="1">
              <a:off x="5050" y="902"/>
              <a:ext cx="0" cy="4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3261" name="矩形 238605"/>
            <p:cNvSpPr>
              <a:spLocks noChangeArrowheads="1"/>
            </p:cNvSpPr>
            <p:nvPr/>
          </p:nvSpPr>
          <p:spPr bwMode="auto">
            <a:xfrm>
              <a:off x="5011" y="1382"/>
              <a:ext cx="92" cy="1406"/>
            </a:xfrm>
            <a:prstGeom prst="rect">
              <a:avLst/>
            </a:pr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82" name="Line 98"/>
            <p:cNvSpPr/>
            <p:nvPr/>
          </p:nvSpPr>
          <p:spPr>
            <a:xfrm>
              <a:off x="5052" y="1776"/>
              <a:ext cx="0" cy="336"/>
            </a:xfrm>
            <a:prstGeom prst="line">
              <a:avLst/>
            </a:prstGeom>
            <a:ln w="50800" cap="flat" cmpd="sng">
              <a:solidFill>
                <a:srgbClr val="FF00FF"/>
              </a:solidFill>
              <a:prstDash val="solid"/>
              <a:round/>
              <a:headEnd type="stealth" w="med" len="lg"/>
              <a:tailEnd type="none" w="sm" len="sm"/>
            </a:ln>
          </p:spPr>
        </p:sp>
        <p:sp>
          <p:nvSpPr>
            <p:cNvPr id="32783" name="椭圆 238607"/>
            <p:cNvSpPr/>
            <p:nvPr/>
          </p:nvSpPr>
          <p:spPr>
            <a:xfrm>
              <a:off x="5016" y="864"/>
              <a:ext cx="75" cy="75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38609" name="Object 89"/>
          <p:cNvGraphicFramePr/>
          <p:nvPr/>
        </p:nvGraphicFramePr>
        <p:xfrm>
          <a:off x="1585913" y="4440238"/>
          <a:ext cx="22621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5" imgW="1129665" imgH="393700" progId="Equation.3">
                  <p:embed/>
                </p:oleObj>
              </mc:Choice>
              <mc:Fallback>
                <p:oleObj name="" r:id="rId15" imgW="1129665" imgH="393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5913" y="4440238"/>
                        <a:ext cx="2262187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0" name="Object 90"/>
          <p:cNvGraphicFramePr/>
          <p:nvPr/>
        </p:nvGraphicFramePr>
        <p:xfrm>
          <a:off x="1431925" y="5529263"/>
          <a:ext cx="787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7" imgW="367665" imgH="177800" progId="Equation.3">
                  <p:embed/>
                </p:oleObj>
              </mc:Choice>
              <mc:Fallback>
                <p:oleObj name="" r:id="rId17" imgW="367665" imgH="1778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31925" y="5529263"/>
                        <a:ext cx="787400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1" name="Object 91"/>
          <p:cNvGraphicFramePr/>
          <p:nvPr/>
        </p:nvGraphicFramePr>
        <p:xfrm>
          <a:off x="2509838" y="5540375"/>
          <a:ext cx="11763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9" imgW="570865" imgH="203200" progId="Equation.3">
                  <p:embed/>
                </p:oleObj>
              </mc:Choice>
              <mc:Fallback>
                <p:oleObj name="" r:id="rId19" imgW="570865" imgH="2032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09838" y="5540375"/>
                        <a:ext cx="1176337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612" name="Object 104"/>
          <p:cNvGraphicFramePr/>
          <p:nvPr/>
        </p:nvGraphicFramePr>
        <p:xfrm>
          <a:off x="3775075" y="5545138"/>
          <a:ext cx="16652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1" imgW="570230" imgH="177800" progId="Equation.3">
                  <p:embed/>
                </p:oleObj>
              </mc:Choice>
              <mc:Fallback>
                <p:oleObj name="" r:id="rId21" imgW="570230" imgH="177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75075" y="5545138"/>
                        <a:ext cx="166528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灯片编号占位符 1"/>
          <p:cNvSpPr txBox="1">
            <a:spLocks noGrp="1"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198"/>
          <p:cNvGrpSpPr/>
          <p:nvPr/>
        </p:nvGrpSpPr>
        <p:grpSpPr>
          <a:xfrm>
            <a:off x="6669088" y="719138"/>
            <a:ext cx="152400" cy="1752600"/>
            <a:chOff x="4176" y="960"/>
            <a:chExt cx="96" cy="1104"/>
          </a:xfrm>
        </p:grpSpPr>
        <p:sp>
          <p:nvSpPr>
            <p:cNvPr id="32790" name="Rectangle 2199"/>
            <p:cNvSpPr/>
            <p:nvPr/>
          </p:nvSpPr>
          <p:spPr>
            <a:xfrm>
              <a:off x="4176" y="960"/>
              <a:ext cx="96" cy="1104"/>
            </a:xfrm>
            <a:prstGeom prst="rect">
              <a:avLst/>
            </a:prstGeom>
            <a:gradFill rotWithShape="0">
              <a:gsLst>
                <a:gs pos="0">
                  <a:srgbClr val="475E76"/>
                </a:gs>
                <a:gs pos="50000">
                  <a:srgbClr val="99CCFF"/>
                </a:gs>
                <a:gs pos="100000">
                  <a:srgbClr val="475E76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Line 2200"/>
            <p:cNvSpPr/>
            <p:nvPr/>
          </p:nvSpPr>
          <p:spPr>
            <a:xfrm flipV="1">
              <a:off x="4224" y="1152"/>
              <a:ext cx="0" cy="43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4" name="Group 2201"/>
          <p:cNvGrpSpPr/>
          <p:nvPr/>
        </p:nvGrpSpPr>
        <p:grpSpPr>
          <a:xfrm>
            <a:off x="8116888" y="1647825"/>
            <a:ext cx="496887" cy="366713"/>
            <a:chOff x="5088" y="1545"/>
            <a:chExt cx="313" cy="231"/>
          </a:xfrm>
        </p:grpSpPr>
        <p:sp>
          <p:nvSpPr>
            <p:cNvPr id="32793" name="Oval 2202"/>
            <p:cNvSpPr/>
            <p:nvPr/>
          </p:nvSpPr>
          <p:spPr>
            <a:xfrm>
              <a:off x="5088" y="1593"/>
              <a:ext cx="96" cy="9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4" name="Text Box 2203"/>
            <p:cNvSpPr txBox="1"/>
            <p:nvPr/>
          </p:nvSpPr>
          <p:spPr>
            <a:xfrm>
              <a:off x="5184" y="1545"/>
              <a:ext cx="2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p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204"/>
          <p:cNvGrpSpPr/>
          <p:nvPr/>
        </p:nvGrpSpPr>
        <p:grpSpPr>
          <a:xfrm>
            <a:off x="6288088" y="414338"/>
            <a:ext cx="1752600" cy="2286000"/>
            <a:chOff x="3936" y="768"/>
            <a:chExt cx="1104" cy="1440"/>
          </a:xfrm>
        </p:grpSpPr>
        <p:sp>
          <p:nvSpPr>
            <p:cNvPr id="32796" name="Line 2205"/>
            <p:cNvSpPr/>
            <p:nvPr/>
          </p:nvSpPr>
          <p:spPr>
            <a:xfrm>
              <a:off x="4224" y="768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2797" name="Line 2206"/>
            <p:cNvSpPr/>
            <p:nvPr/>
          </p:nvSpPr>
          <p:spPr>
            <a:xfrm flipH="1">
              <a:off x="4224" y="1632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</p:sp>
        <p:sp>
          <p:nvSpPr>
            <p:cNvPr id="32798" name="Text Box 2207"/>
            <p:cNvSpPr txBox="1"/>
            <p:nvPr/>
          </p:nvSpPr>
          <p:spPr>
            <a:xfrm>
              <a:off x="3936" y="1536"/>
              <a:ext cx="2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180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180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808" name="Line 2208"/>
          <p:cNvSpPr/>
          <p:nvPr/>
        </p:nvSpPr>
        <p:spPr>
          <a:xfrm flipH="1">
            <a:off x="6745288" y="1862138"/>
            <a:ext cx="13716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812" name="Line 2212"/>
          <p:cNvSpPr/>
          <p:nvPr/>
        </p:nvSpPr>
        <p:spPr>
          <a:xfrm flipH="1" flipV="1">
            <a:off x="6821488" y="719138"/>
            <a:ext cx="13716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64" name="任意多边形 52263"/>
          <p:cNvSpPr/>
          <p:nvPr/>
        </p:nvSpPr>
        <p:spPr>
          <a:xfrm>
            <a:off x="6750050" y="493713"/>
            <a:ext cx="260350" cy="334962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2265" name="任意多边形 52264"/>
          <p:cNvSpPr/>
          <p:nvPr/>
        </p:nvSpPr>
        <p:spPr>
          <a:xfrm>
            <a:off x="6837363" y="2162175"/>
            <a:ext cx="128587" cy="174625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pathLst>
              <a:path w="21600" h="21600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  <a:path w="21600" h="21600" stroke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52266" name="Object 88"/>
          <p:cNvGraphicFramePr/>
          <p:nvPr/>
        </p:nvGraphicFramePr>
        <p:xfrm>
          <a:off x="7104063" y="388938"/>
          <a:ext cx="3444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3" imgW="165100" imgH="215900" progId="Equation.3">
                  <p:embed/>
                </p:oleObj>
              </mc:Choice>
              <mc:Fallback>
                <p:oleObj name="" r:id="rId23" imgW="165100" imgH="215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04063" y="388938"/>
                        <a:ext cx="344487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7" name="Object 88"/>
          <p:cNvGraphicFramePr/>
          <p:nvPr/>
        </p:nvGraphicFramePr>
        <p:xfrm>
          <a:off x="6956425" y="1865313"/>
          <a:ext cx="317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5" imgW="152400" imgH="215900" progId="Equation.3">
                  <p:embed/>
                </p:oleObj>
              </mc:Choice>
              <mc:Fallback>
                <p:oleObj name="" r:id="rId25" imgW="152400" imgH="2159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56425" y="1865313"/>
                        <a:ext cx="3175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449" grpId="0"/>
      <p:bldP spid="314453" grpId="0"/>
      <p:bldP spid="314456" grpId="0"/>
      <p:bldP spid="52264" grpId="0" bldLvl="0" animBg="1"/>
      <p:bldP spid="5226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98" name="Text Box 46"/>
          <p:cNvSpPr txBox="1"/>
          <p:nvPr/>
        </p:nvSpPr>
        <p:spPr>
          <a:xfrm>
            <a:off x="2982278" y="384175"/>
            <a:ext cx="4262437" cy="70675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sz="40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 磁 类  比</a:t>
            </a:r>
            <a:endParaRPr lang="zh-CN" sz="4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80952" name="Object 25"/>
          <p:cNvGraphicFramePr/>
          <p:nvPr/>
        </p:nvGraphicFramePr>
        <p:xfrm>
          <a:off x="5477193" y="2424113"/>
          <a:ext cx="1682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929005" imgH="432435" progId="Equation.3">
                  <p:embed/>
                </p:oleObj>
              </mc:Choice>
              <mc:Fallback>
                <p:oleObj name="" r:id="rId1" imgW="929005" imgH="43243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7193" y="2424113"/>
                        <a:ext cx="168275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2" name="对象 271383"/>
          <p:cNvGraphicFramePr/>
          <p:nvPr/>
        </p:nvGraphicFramePr>
        <p:xfrm>
          <a:off x="5805012" y="4836636"/>
          <a:ext cx="151511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723900" imgH="431800" progId="Equation.3">
                  <p:embed/>
                </p:oleObj>
              </mc:Choice>
              <mc:Fallback>
                <p:oleObj name="" r:id="rId3" imgW="723900" imgH="4318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5012" y="4836636"/>
                        <a:ext cx="1515110" cy="936625"/>
                      </a:xfrm>
                      <a:prstGeom prst="rect">
                        <a:avLst/>
                      </a:prstGeom>
                      <a:noFill/>
                      <a:ln w="127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60" name="Object 96"/>
          <p:cNvGraphicFramePr/>
          <p:nvPr/>
        </p:nvGraphicFramePr>
        <p:xfrm>
          <a:off x="1081405" y="2472055"/>
          <a:ext cx="166560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" name="" r:id="rId5" imgW="1078865" imgH="405765" progId="Equation.3">
                  <p:embed/>
                </p:oleObj>
              </mc:Choice>
              <mc:Fallback>
                <p:oleObj name="" r:id="rId5" imgW="1078865" imgH="405765" progId="Equation.3">
                  <p:embed/>
                  <p:pic>
                    <p:nvPicPr>
                      <p:cNvPr id="0" name="图片 35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1405" y="2472055"/>
                        <a:ext cx="166560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8596" name="Object 83"/>
          <p:cNvGraphicFramePr/>
          <p:nvPr/>
        </p:nvGraphicFramePr>
        <p:xfrm>
          <a:off x="1512570" y="4917123"/>
          <a:ext cx="134112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7" imgW="558800" imgH="393700" progId="Equation.3">
                  <p:embed/>
                </p:oleObj>
              </mc:Choice>
              <mc:Fallback>
                <p:oleObj name="" r:id="rId7" imgW="558800" imgH="3937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2570" y="4917123"/>
                        <a:ext cx="1341120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6"/>
          <p:cNvSpPr txBox="1"/>
          <p:nvPr/>
        </p:nvSpPr>
        <p:spPr>
          <a:xfrm>
            <a:off x="1201420" y="1458595"/>
            <a:ext cx="14236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电流元</a:t>
            </a:r>
            <a:endParaRPr 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46"/>
          <p:cNvSpPr txBox="1"/>
          <p:nvPr/>
        </p:nvSpPr>
        <p:spPr>
          <a:xfrm>
            <a:off x="5569585" y="1418590"/>
            <a:ext cx="1498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点电荷</a:t>
            </a:r>
            <a:endParaRPr 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46"/>
          <p:cNvSpPr txBox="1"/>
          <p:nvPr/>
        </p:nvSpPr>
        <p:spPr>
          <a:xfrm>
            <a:off x="755650" y="3938905"/>
            <a:ext cx="28638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无限长直线电流</a:t>
            </a:r>
            <a:endParaRPr 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46"/>
          <p:cNvSpPr txBox="1"/>
          <p:nvPr/>
        </p:nvSpPr>
        <p:spPr>
          <a:xfrm>
            <a:off x="4802823" y="3967480"/>
            <a:ext cx="42624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无限长均匀带电直线</a:t>
            </a:r>
            <a:endParaRPr 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98" name="Text Box 46"/>
          <p:cNvSpPr txBox="1"/>
          <p:nvPr/>
        </p:nvSpPr>
        <p:spPr>
          <a:xfrm>
            <a:off x="296863" y="316865"/>
            <a:ext cx="42624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圆形电流轴线上的磁场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54" name="文本框 239653"/>
          <p:cNvSpPr txBox="1"/>
          <p:nvPr/>
        </p:nvSpPr>
        <p:spPr>
          <a:xfrm>
            <a:off x="297180" y="1058863"/>
            <a:ext cx="6908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已知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求圆心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点的磁感应强度。</a:t>
            </a:r>
            <a:endParaRPr lang="zh-CN" altLang="en-US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55" name="文本框 239654"/>
          <p:cNvSpPr txBox="1"/>
          <p:nvPr/>
        </p:nvSpPr>
        <p:spPr>
          <a:xfrm>
            <a:off x="247333" y="1770539"/>
            <a:ext cx="37512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pPr>
              <a:buClr>
                <a:schemeClr val="hlink"/>
              </a:buClr>
            </a:pPr>
            <a:r>
              <a:rPr lang="zh-CN" altLang="en-US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解：</a:t>
            </a:r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如图</a:t>
            </a:r>
            <a:endParaRPr lang="zh-CN" altLang="en-US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" name="组合 239655"/>
          <p:cNvGrpSpPr/>
          <p:nvPr/>
        </p:nvGrpSpPr>
        <p:grpSpPr>
          <a:xfrm>
            <a:off x="916623" y="2364423"/>
            <a:ext cx="2735262" cy="519112"/>
            <a:chOff x="438" y="1632"/>
            <a:chExt cx="1723" cy="327"/>
          </a:xfrm>
        </p:grpSpPr>
        <p:sp>
          <p:nvSpPr>
            <p:cNvPr id="33797" name="文本框 239656"/>
            <p:cNvSpPr txBox="1"/>
            <p:nvPr/>
          </p:nvSpPr>
          <p:spPr>
            <a:xfrm>
              <a:off x="438" y="1632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>
                  <a:schemeClr val="hlink"/>
                </a:buClr>
              </a:pPr>
              <a:r>
                <a:rPr lang="zh-CN" altLang="en-US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任取电流元</a:t>
              </a:r>
              <a:endPara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33798" name="对象 239657"/>
            <p:cNvGraphicFramePr/>
            <p:nvPr/>
          </p:nvGraphicFramePr>
          <p:xfrm>
            <a:off x="1774" y="1632"/>
            <a:ext cx="38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" imgW="317500" imgH="241300" progId="Equation.3">
                    <p:embed/>
                  </p:oleObj>
                </mc:Choice>
                <mc:Fallback>
                  <p:oleObj name="" r:id="rId1" imgW="317500" imgH="24130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774" y="1632"/>
                          <a:ext cx="387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59" name="矩形 239658"/>
          <p:cNvSpPr/>
          <p:nvPr/>
        </p:nvSpPr>
        <p:spPr>
          <a:xfrm>
            <a:off x="489585" y="35814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大小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9660" name="Object 1075"/>
          <p:cNvGraphicFramePr/>
          <p:nvPr/>
        </p:nvGraphicFramePr>
        <p:xfrm>
          <a:off x="1511618" y="3084513"/>
          <a:ext cx="346773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1739900" imgH="609600" progId="Equation.3">
                  <p:embed/>
                </p:oleObj>
              </mc:Choice>
              <mc:Fallback>
                <p:oleObj name="" r:id="rId3" imgW="1739900" imgH="6096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1618" y="3084513"/>
                        <a:ext cx="3467735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66" name="Object 1074"/>
          <p:cNvGraphicFramePr/>
          <p:nvPr/>
        </p:nvGraphicFramePr>
        <p:xfrm>
          <a:off x="704215" y="4940935"/>
          <a:ext cx="2428240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5" imgW="927100" imgH="431800" progId="Equation.3">
                  <p:embed/>
                </p:oleObj>
              </mc:Choice>
              <mc:Fallback>
                <p:oleObj name="" r:id="rId5" imgW="927100" imgH="431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215" y="4940935"/>
                        <a:ext cx="2428240" cy="1008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灯片编号占位符 1"/>
          <p:cNvSpPr txBox="1">
            <a:spLocks noGrp="1"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6790" name="Object 1081"/>
          <p:cNvGraphicFramePr/>
          <p:nvPr/>
        </p:nvGraphicFramePr>
        <p:xfrm>
          <a:off x="5879148" y="1957070"/>
          <a:ext cx="4524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7" imgW="266065" imgH="215900" progId="Equation.3">
                  <p:embed/>
                </p:oleObj>
              </mc:Choice>
              <mc:Fallback>
                <p:oleObj name="" r:id="rId7" imgW="266065" imgH="215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79148" y="1957070"/>
                        <a:ext cx="452437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93" name="Object 1079"/>
          <p:cNvGraphicFramePr/>
          <p:nvPr/>
        </p:nvGraphicFramePr>
        <p:xfrm>
          <a:off x="7789863" y="2874963"/>
          <a:ext cx="4873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9" imgW="228600" imgH="215900" progId="Equation.3">
                  <p:embed/>
                </p:oleObj>
              </mc:Choice>
              <mc:Fallback>
                <p:oleObj name="" r:id="rId9" imgW="228600" imgH="215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89863" y="2874963"/>
                        <a:ext cx="487362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5"/>
          <p:cNvGrpSpPr/>
          <p:nvPr/>
        </p:nvGrpSpPr>
        <p:grpSpPr>
          <a:xfrm>
            <a:off x="6036310" y="2207895"/>
            <a:ext cx="1149350" cy="1897063"/>
            <a:chOff x="1988" y="844"/>
            <a:chExt cx="724" cy="1195"/>
          </a:xfrm>
        </p:grpSpPr>
        <p:grpSp>
          <p:nvGrpSpPr>
            <p:cNvPr id="33822" name="组合 239619"/>
            <p:cNvGrpSpPr/>
            <p:nvPr/>
          </p:nvGrpSpPr>
          <p:grpSpPr>
            <a:xfrm>
              <a:off x="1988" y="844"/>
              <a:ext cx="724" cy="1195"/>
              <a:chOff x="2341" y="1281"/>
              <a:chExt cx="794" cy="1134"/>
            </a:xfrm>
          </p:grpSpPr>
          <p:sp>
            <p:nvSpPr>
              <p:cNvPr id="33823" name="椭圆 239620"/>
              <p:cNvSpPr/>
              <p:nvPr/>
            </p:nvSpPr>
            <p:spPr>
              <a:xfrm>
                <a:off x="2341" y="1281"/>
                <a:ext cx="794" cy="1134"/>
              </a:xfrm>
              <a:prstGeom prst="ellipse">
                <a:avLst/>
              </a:prstGeom>
              <a:solidFill>
                <a:srgbClr val="00FF00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4" name="椭圆 239621"/>
              <p:cNvSpPr/>
              <p:nvPr/>
            </p:nvSpPr>
            <p:spPr>
              <a:xfrm>
                <a:off x="2398" y="1338"/>
                <a:ext cx="694" cy="103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30" name="文本框 239628"/>
            <p:cNvSpPr txBox="1"/>
            <p:nvPr/>
          </p:nvSpPr>
          <p:spPr>
            <a:xfrm>
              <a:off x="2190" y="140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1" name="椭圆 239629"/>
            <p:cNvSpPr/>
            <p:nvPr/>
          </p:nvSpPr>
          <p:spPr>
            <a:xfrm>
              <a:off x="2320" y="1415"/>
              <a:ext cx="60" cy="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8" name="直接连接符 239651"/>
            <p:cNvSpPr/>
            <p:nvPr/>
          </p:nvSpPr>
          <p:spPr>
            <a:xfrm>
              <a:off x="2015" y="1352"/>
              <a:ext cx="0" cy="231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16820" name="任意多边形 239624"/>
          <p:cNvSpPr/>
          <p:nvPr/>
        </p:nvSpPr>
        <p:spPr>
          <a:xfrm>
            <a:off x="6195060" y="2344420"/>
            <a:ext cx="182563" cy="1793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113" y="28"/>
              </a:cxn>
              <a:cxn ang="0">
                <a:pos x="56" y="113"/>
              </a:cxn>
              <a:cxn ang="0">
                <a:pos x="0" y="85"/>
              </a:cxn>
              <a:cxn ang="0">
                <a:pos x="56" y="0"/>
              </a:cxn>
            </a:cxnLst>
            <a:pathLst>
              <a:path w="113" h="113">
                <a:moveTo>
                  <a:pt x="56" y="0"/>
                </a:moveTo>
                <a:lnTo>
                  <a:pt x="113" y="28"/>
                </a:lnTo>
                <a:lnTo>
                  <a:pt x="56" y="113"/>
                </a:lnTo>
                <a:lnTo>
                  <a:pt x="0" y="85"/>
                </a:lnTo>
                <a:lnTo>
                  <a:pt x="56" y="0"/>
                </a:lnTo>
                <a:close/>
              </a:path>
            </a:pathLst>
          </a:cu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40642" name="Object 38"/>
          <p:cNvGraphicFramePr/>
          <p:nvPr/>
        </p:nvGraphicFramePr>
        <p:xfrm>
          <a:off x="3221990" y="4954270"/>
          <a:ext cx="1113790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1" imgW="419100" imgH="393700" progId="Equation.3">
                  <p:embed/>
                </p:oleObj>
              </mc:Choice>
              <mc:Fallback>
                <p:oleObj name="" r:id="rId11" imgW="419100" imgH="3937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1990" y="4954270"/>
                        <a:ext cx="1113790" cy="870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92" name="Line 76"/>
          <p:cNvSpPr/>
          <p:nvPr/>
        </p:nvSpPr>
        <p:spPr>
          <a:xfrm rot="10800000" flipV="1">
            <a:off x="5858510" y="2372043"/>
            <a:ext cx="441325" cy="684212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" name="直接连接符 239625"/>
          <p:cNvSpPr/>
          <p:nvPr/>
        </p:nvSpPr>
        <p:spPr>
          <a:xfrm flipH="1" flipV="1">
            <a:off x="6334760" y="2466658"/>
            <a:ext cx="266700" cy="661988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6" name="直接连接符 239622"/>
          <p:cNvSpPr/>
          <p:nvPr/>
        </p:nvSpPr>
        <p:spPr>
          <a:xfrm>
            <a:off x="6139498" y="3154045"/>
            <a:ext cx="1619250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" name="直接连接符 239623"/>
          <p:cNvSpPr/>
          <p:nvPr/>
        </p:nvSpPr>
        <p:spPr>
          <a:xfrm>
            <a:off x="5747385" y="3154045"/>
            <a:ext cx="255588" cy="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5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965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8" grpId="0"/>
      <p:bldP spid="239654" grpId="0" build="p"/>
      <p:bldP spid="239655" grpId="0" build="p"/>
      <p:bldP spid="239659" grpId="0"/>
      <p:bldP spid="11682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17" name="Text Box 41"/>
          <p:cNvSpPr txBox="1"/>
          <p:nvPr/>
        </p:nvSpPr>
        <p:spPr>
          <a:xfrm>
            <a:off x="635000" y="1203325"/>
            <a:ext cx="367823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Char char="•"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圆电流中心 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0647" name="Object 42"/>
          <p:cNvGraphicFramePr/>
          <p:nvPr/>
        </p:nvGraphicFramePr>
        <p:xfrm>
          <a:off x="3147378" y="1100455"/>
          <a:ext cx="990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546100" imgH="393700" progId="Equation.3">
                  <p:embed/>
                </p:oleObj>
              </mc:Choice>
              <mc:Fallback>
                <p:oleObj name="" r:id="rId1" imgW="546100" imgH="3937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7378" y="1100455"/>
                        <a:ext cx="990600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5"/>
          <p:cNvGrpSpPr/>
          <p:nvPr/>
        </p:nvGrpSpPr>
        <p:grpSpPr>
          <a:xfrm>
            <a:off x="5988050" y="835660"/>
            <a:ext cx="1755775" cy="1754188"/>
            <a:chOff x="4014" y="2330"/>
            <a:chExt cx="1106" cy="1105"/>
          </a:xfrm>
        </p:grpSpPr>
        <p:sp>
          <p:nvSpPr>
            <p:cNvPr id="34823" name="Oval 66"/>
            <p:cNvSpPr/>
            <p:nvPr/>
          </p:nvSpPr>
          <p:spPr>
            <a:xfrm>
              <a:off x="4014" y="2330"/>
              <a:ext cx="1105" cy="1105"/>
            </a:xfrm>
            <a:prstGeom prst="ellipse">
              <a:avLst/>
            </a:prstGeom>
            <a:solidFill>
              <a:schemeClr val="bg1"/>
            </a:solidFill>
            <a:ln w="57150" cap="flat" cmpd="sng">
              <a:solidFill>
                <a:srgbClr val="00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Oval 67"/>
            <p:cNvSpPr/>
            <p:nvPr/>
          </p:nvSpPr>
          <p:spPr>
            <a:xfrm>
              <a:off x="4526" y="2833"/>
              <a:ext cx="57" cy="57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Text Box 68"/>
            <p:cNvSpPr txBox="1"/>
            <p:nvPr/>
          </p:nvSpPr>
          <p:spPr>
            <a:xfrm>
              <a:off x="4411" y="2840"/>
              <a:ext cx="2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0">
                  <a:latin typeface="Verdan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sz="2400" b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Line 69"/>
            <p:cNvSpPr/>
            <p:nvPr/>
          </p:nvSpPr>
          <p:spPr>
            <a:xfrm>
              <a:off x="5120" y="2812"/>
              <a:ext cx="0" cy="19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4827" name="Line 70"/>
            <p:cNvSpPr/>
            <p:nvPr/>
          </p:nvSpPr>
          <p:spPr>
            <a:xfrm flipV="1">
              <a:off x="4014" y="2784"/>
              <a:ext cx="0" cy="19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30793" name="Text Box 73"/>
          <p:cNvSpPr txBox="1"/>
          <p:nvPr/>
        </p:nvSpPr>
        <p:spPr>
          <a:xfrm>
            <a:off x="6888163" y="160083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⊕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0657" name="Text Box 36"/>
          <p:cNvSpPr txBox="1"/>
          <p:nvPr/>
        </p:nvSpPr>
        <p:spPr>
          <a:xfrm>
            <a:off x="541338" y="2424113"/>
            <a:ext cx="4462462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Char char="•"/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1/n  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圆电流的中心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0658" name="Object 37"/>
          <p:cNvGraphicFramePr/>
          <p:nvPr/>
        </p:nvGraphicFramePr>
        <p:xfrm>
          <a:off x="3045460" y="3225800"/>
          <a:ext cx="11953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698500" imgH="393700" progId="Equation.3">
                  <p:embed/>
                </p:oleObj>
              </mc:Choice>
              <mc:Fallback>
                <p:oleObj name="" r:id="rId3" imgW="698500" imgH="3937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5460" y="3225800"/>
                        <a:ext cx="1195388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3" name="Object 35"/>
          <p:cNvGraphicFramePr/>
          <p:nvPr/>
        </p:nvGraphicFramePr>
        <p:xfrm>
          <a:off x="3045460" y="5083493"/>
          <a:ext cx="191452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5" imgW="824865" imgH="393700" progId="Equation.3">
                  <p:embed/>
                </p:oleObj>
              </mc:Choice>
              <mc:Fallback>
                <p:oleObj name="" r:id="rId5" imgW="824865" imgH="3937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5460" y="5083493"/>
                        <a:ext cx="1914525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灯片编号占位符 2"/>
          <p:cNvSpPr txBox="1">
            <a:spLocks noGrp="1"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85" name="Text Box 36"/>
          <p:cNvSpPr txBox="1"/>
          <p:nvPr/>
        </p:nvSpPr>
        <p:spPr>
          <a:xfrm>
            <a:off x="551815" y="4215130"/>
            <a:ext cx="6181725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Char char="•"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任意角度圆电流的中心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6" name="Text Box 41"/>
          <p:cNvSpPr txBox="1"/>
          <p:nvPr/>
        </p:nvSpPr>
        <p:spPr>
          <a:xfrm>
            <a:off x="53975" y="465455"/>
            <a:ext cx="55895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几种特殊情形：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8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1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065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7" grpId="0" build="p"/>
      <p:bldP spid="30793" grpId="0"/>
      <p:bldP spid="240657" grpId="0" build="p"/>
      <p:bldP spid="117785" grpId="0"/>
      <p:bldP spid="11778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98" name="Text Box 46"/>
          <p:cNvSpPr txBox="1"/>
          <p:nvPr/>
        </p:nvSpPr>
        <p:spPr>
          <a:xfrm>
            <a:off x="296863" y="180975"/>
            <a:ext cx="4262437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拓展：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54" name="文本框 239653"/>
          <p:cNvSpPr txBox="1"/>
          <p:nvPr/>
        </p:nvSpPr>
        <p:spPr>
          <a:xfrm>
            <a:off x="1421765" y="207328"/>
            <a:ext cx="6908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求轴线上任意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点的磁感应强度</a:t>
            </a:r>
            <a:endParaRPr lang="zh-CN" altLang="en-US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9659" name="矩形 239658"/>
          <p:cNvSpPr/>
          <p:nvPr/>
        </p:nvSpPr>
        <p:spPr>
          <a:xfrm>
            <a:off x="156210" y="172783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大小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9660" name="Object 1075"/>
          <p:cNvGraphicFramePr/>
          <p:nvPr/>
        </p:nvGraphicFramePr>
        <p:xfrm>
          <a:off x="1140460" y="1243648"/>
          <a:ext cx="3543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" imgW="1778000" imgH="596900" progId="Equation.3">
                  <p:embed/>
                </p:oleObj>
              </mc:Choice>
              <mc:Fallback>
                <p:oleObj name="" r:id="rId1" imgW="1778000" imgH="596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0460" y="1243648"/>
                        <a:ext cx="35433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39660"/>
          <p:cNvGrpSpPr/>
          <p:nvPr/>
        </p:nvGrpSpPr>
        <p:grpSpPr>
          <a:xfrm>
            <a:off x="168275" y="2865755"/>
            <a:ext cx="2236788" cy="519113"/>
            <a:chOff x="527" y="2496"/>
            <a:chExt cx="1409" cy="327"/>
          </a:xfrm>
        </p:grpSpPr>
        <p:sp>
          <p:nvSpPr>
            <p:cNvPr id="33802" name="文本框 239661"/>
            <p:cNvSpPr txBox="1"/>
            <p:nvPr/>
          </p:nvSpPr>
          <p:spPr>
            <a:xfrm>
              <a:off x="527" y="2496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zh-CN" altLang="en-US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方向</a:t>
              </a:r>
              <a:endPara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33803" name="对象 239662"/>
            <p:cNvGraphicFramePr/>
            <p:nvPr/>
          </p:nvGraphicFramePr>
          <p:xfrm>
            <a:off x="1326" y="2512"/>
            <a:ext cx="61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3" imgW="481965" imgH="215900" progId="Equation.3">
                    <p:embed/>
                  </p:oleObj>
                </mc:Choice>
                <mc:Fallback>
                  <p:oleObj name="" r:id="rId3" imgW="481965" imgH="2159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26" y="2512"/>
                          <a:ext cx="610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9664" name="Object 1069"/>
          <p:cNvGraphicFramePr/>
          <p:nvPr/>
        </p:nvGraphicFramePr>
        <p:xfrm>
          <a:off x="2660650" y="3721100"/>
          <a:ext cx="3152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1611630" imgH="304800" progId="Equation.3">
                  <p:embed/>
                </p:oleObj>
              </mc:Choice>
              <mc:Fallback>
                <p:oleObj name="" r:id="rId5" imgW="1611630" imgH="3048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0650" y="3721100"/>
                        <a:ext cx="315277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65" name="Object 1073"/>
          <p:cNvGraphicFramePr/>
          <p:nvPr/>
        </p:nvGraphicFramePr>
        <p:xfrm>
          <a:off x="1136968" y="4772025"/>
          <a:ext cx="26225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7" imgW="1294130" imgH="304800" progId="Equation.3">
                  <p:embed/>
                </p:oleObj>
              </mc:Choice>
              <mc:Fallback>
                <p:oleObj name="" r:id="rId7" imgW="1294130" imgH="3048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6968" y="4772025"/>
                        <a:ext cx="2622550" cy="573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66" name="Object 1074"/>
          <p:cNvGraphicFramePr/>
          <p:nvPr/>
        </p:nvGraphicFramePr>
        <p:xfrm>
          <a:off x="3826193" y="4675188"/>
          <a:ext cx="22875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9" imgW="1066800" imgH="419100" progId="Equation.3">
                  <p:embed/>
                </p:oleObj>
              </mc:Choice>
              <mc:Fallback>
                <p:oleObj name="" r:id="rId9" imgW="1066800" imgH="4191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26193" y="4675188"/>
                        <a:ext cx="2287587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灯片编号占位符 1"/>
          <p:cNvSpPr txBox="1">
            <a:spLocks noGrp="1"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88" name="任意多边形 239637"/>
          <p:cNvSpPr/>
          <p:nvPr/>
        </p:nvSpPr>
        <p:spPr>
          <a:xfrm>
            <a:off x="7037388" y="2374900"/>
            <a:ext cx="52387" cy="152400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3" y="48"/>
              </a:cxn>
              <a:cxn ang="0">
                <a:pos x="33" y="96"/>
              </a:cxn>
            </a:cxnLst>
            <a:pathLst>
              <a:path w="33" h="96">
                <a:moveTo>
                  <a:pt x="15" y="0"/>
                </a:moveTo>
                <a:cubicBezTo>
                  <a:pt x="7" y="16"/>
                  <a:pt x="0" y="32"/>
                  <a:pt x="3" y="48"/>
                </a:cubicBezTo>
                <a:cubicBezTo>
                  <a:pt x="6" y="64"/>
                  <a:pt x="19" y="80"/>
                  <a:pt x="33" y="96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6789" name="文本框 239638"/>
          <p:cNvSpPr txBox="1"/>
          <p:nvPr/>
        </p:nvSpPr>
        <p:spPr>
          <a:xfrm>
            <a:off x="6516688" y="2155825"/>
            <a:ext cx="342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 eaLnBrk="0" hangingPunct="0"/>
            <a:r>
              <a:rPr lang="en-US" altLang="zh-CN" sz="2400">
                <a:solidFill>
                  <a:srgbClr val="FF00FF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sz="2400">
              <a:solidFill>
                <a:srgbClr val="FF00FF"/>
              </a:solidFill>
              <a:latin typeface="Symbol" panose="05050102010706020507" pitchFamily="18" charset="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16790" name="Object 1081"/>
          <p:cNvGraphicFramePr/>
          <p:nvPr/>
        </p:nvGraphicFramePr>
        <p:xfrm>
          <a:off x="4999038" y="1330325"/>
          <a:ext cx="452437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266065" imgH="215900" progId="Equation.3">
                  <p:embed/>
                </p:oleObj>
              </mc:Choice>
              <mc:Fallback>
                <p:oleObj name="" r:id="rId11" imgW="266065" imgH="2159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99038" y="1330325"/>
                        <a:ext cx="452437" cy="36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91" name="Object 1080"/>
          <p:cNvGraphicFramePr/>
          <p:nvPr/>
        </p:nvGraphicFramePr>
        <p:xfrm>
          <a:off x="6503988" y="1697038"/>
          <a:ext cx="3397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3" imgW="127000" imgH="164465" progId="Equation.3">
                  <p:embed/>
                </p:oleObj>
              </mc:Choice>
              <mc:Fallback>
                <p:oleObj name="" r:id="rId13" imgW="127000" imgH="16446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03988" y="1697038"/>
                        <a:ext cx="339725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92" name="Line 76"/>
          <p:cNvSpPr/>
          <p:nvPr/>
        </p:nvSpPr>
        <p:spPr>
          <a:xfrm flipV="1">
            <a:off x="7604125" y="1824038"/>
            <a:ext cx="441325" cy="684212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6793" name="Object 1079"/>
          <p:cNvGraphicFramePr/>
          <p:nvPr/>
        </p:nvGraphicFramePr>
        <p:xfrm>
          <a:off x="8224838" y="1468438"/>
          <a:ext cx="4873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5" imgW="228600" imgH="215900" progId="Equation.3">
                  <p:embed/>
                </p:oleObj>
              </mc:Choice>
              <mc:Fallback>
                <p:oleObj name="" r:id="rId15" imgW="228600" imgH="215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24838" y="1468438"/>
                        <a:ext cx="487362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94" name="Line 79"/>
          <p:cNvSpPr/>
          <p:nvPr/>
        </p:nvSpPr>
        <p:spPr>
          <a:xfrm flipV="1">
            <a:off x="7597775" y="2520950"/>
            <a:ext cx="546100" cy="7938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6795" name="Object 1078"/>
          <p:cNvGraphicFramePr/>
          <p:nvPr/>
        </p:nvGraphicFramePr>
        <p:xfrm>
          <a:off x="8007350" y="2552700"/>
          <a:ext cx="4651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7" imgW="279400" imgH="228600" progId="Equation.3">
                  <p:embed/>
                </p:oleObj>
              </mc:Choice>
              <mc:Fallback>
                <p:oleObj name="" r:id="rId17" imgW="279400" imgH="2286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07350" y="2552700"/>
                        <a:ext cx="4651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96" name="Line 82"/>
          <p:cNvSpPr/>
          <p:nvPr/>
        </p:nvSpPr>
        <p:spPr>
          <a:xfrm flipV="1">
            <a:off x="7577138" y="1849438"/>
            <a:ext cx="0" cy="6191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6797" name="Object 1077"/>
          <p:cNvGraphicFramePr/>
          <p:nvPr/>
        </p:nvGraphicFramePr>
        <p:xfrm>
          <a:off x="7177088" y="1333500"/>
          <a:ext cx="44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9" imgW="278765" imgH="215900" progId="Equation.3">
                  <p:embed/>
                </p:oleObj>
              </mc:Choice>
              <mc:Fallback>
                <p:oleObj name="" r:id="rId19" imgW="278765" imgH="2159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77088" y="1333500"/>
                        <a:ext cx="4445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98" name="Freeform 102"/>
          <p:cNvSpPr/>
          <p:nvPr/>
        </p:nvSpPr>
        <p:spPr>
          <a:xfrm>
            <a:off x="7370763" y="2179638"/>
            <a:ext cx="358775" cy="206375"/>
          </a:xfrm>
          <a:custGeom>
            <a:avLst/>
            <a:gdLst/>
            <a:ahLst/>
            <a:cxnLst>
              <a:cxn ang="0">
                <a:pos x="384" y="48"/>
              </a:cxn>
              <a:cxn ang="0">
                <a:pos x="144" y="0"/>
              </a:cxn>
              <a:cxn ang="0">
                <a:pos x="0" y="144"/>
              </a:cxn>
            </a:cxnLst>
            <a:pathLst>
              <a:path w="384" h="144">
                <a:moveTo>
                  <a:pt x="384" y="48"/>
                </a:moveTo>
                <a:lnTo>
                  <a:pt x="144" y="0"/>
                </a:lnTo>
                <a:lnTo>
                  <a:pt x="0" y="14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6799" name="Line 82"/>
          <p:cNvSpPr/>
          <p:nvPr/>
        </p:nvSpPr>
        <p:spPr>
          <a:xfrm flipH="1" flipV="1">
            <a:off x="8056563" y="1846263"/>
            <a:ext cx="14287" cy="6477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16800" name="Line 79"/>
          <p:cNvSpPr/>
          <p:nvPr/>
        </p:nvSpPr>
        <p:spPr>
          <a:xfrm flipV="1">
            <a:off x="7581900" y="1866900"/>
            <a:ext cx="441325" cy="14288"/>
          </a:xfrm>
          <a:prstGeom prst="line">
            <a:avLst/>
          </a:prstGeom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</p:spPr>
      </p:sp>
      <p:grpSp>
        <p:nvGrpSpPr>
          <p:cNvPr id="4" name="Group 65"/>
          <p:cNvGrpSpPr/>
          <p:nvPr/>
        </p:nvGrpSpPr>
        <p:grpSpPr>
          <a:xfrm>
            <a:off x="4867275" y="1289050"/>
            <a:ext cx="4213225" cy="2189163"/>
            <a:chOff x="1806" y="660"/>
            <a:chExt cx="2654" cy="1379"/>
          </a:xfrm>
        </p:grpSpPr>
        <p:grpSp>
          <p:nvGrpSpPr>
            <p:cNvPr id="33822" name="组合 239619"/>
            <p:cNvGrpSpPr/>
            <p:nvPr/>
          </p:nvGrpSpPr>
          <p:grpSpPr>
            <a:xfrm>
              <a:off x="1988" y="844"/>
              <a:ext cx="724" cy="1195"/>
              <a:chOff x="2341" y="1281"/>
              <a:chExt cx="794" cy="1134"/>
            </a:xfrm>
          </p:grpSpPr>
          <p:sp>
            <p:nvSpPr>
              <p:cNvPr id="33823" name="椭圆 239620"/>
              <p:cNvSpPr/>
              <p:nvPr/>
            </p:nvSpPr>
            <p:spPr>
              <a:xfrm>
                <a:off x="2341" y="1281"/>
                <a:ext cx="794" cy="1134"/>
              </a:xfrm>
              <a:prstGeom prst="ellipse">
                <a:avLst/>
              </a:prstGeom>
              <a:solidFill>
                <a:srgbClr val="00FF00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4" name="椭圆 239621"/>
              <p:cNvSpPr/>
              <p:nvPr/>
            </p:nvSpPr>
            <p:spPr>
              <a:xfrm>
                <a:off x="2398" y="1338"/>
                <a:ext cx="694" cy="1030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25" name="直接连接符 239622"/>
            <p:cNvSpPr/>
            <p:nvPr/>
          </p:nvSpPr>
          <p:spPr>
            <a:xfrm>
              <a:off x="2053" y="1440"/>
              <a:ext cx="22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26" name="直接连接符 239623"/>
            <p:cNvSpPr/>
            <p:nvPr/>
          </p:nvSpPr>
          <p:spPr>
            <a:xfrm>
              <a:off x="1806" y="1440"/>
              <a:ext cx="16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27" name="直接连接符 239625"/>
            <p:cNvSpPr/>
            <p:nvPr/>
          </p:nvSpPr>
          <p:spPr>
            <a:xfrm flipH="1" flipV="1">
              <a:off x="2184" y="1023"/>
              <a:ext cx="168" cy="417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28" name="文本框 239626"/>
            <p:cNvSpPr txBox="1"/>
            <p:nvPr/>
          </p:nvSpPr>
          <p:spPr>
            <a:xfrm>
              <a:off x="4248" y="1267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9" name="文本框 239627"/>
            <p:cNvSpPr txBox="1"/>
            <p:nvPr/>
          </p:nvSpPr>
          <p:spPr>
            <a:xfrm>
              <a:off x="2048" y="1147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0" name="文本框 239628"/>
            <p:cNvSpPr txBox="1"/>
            <p:nvPr/>
          </p:nvSpPr>
          <p:spPr>
            <a:xfrm>
              <a:off x="2190" y="140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1" name="椭圆 239629"/>
            <p:cNvSpPr/>
            <p:nvPr/>
          </p:nvSpPr>
          <p:spPr>
            <a:xfrm>
              <a:off x="2320" y="1415"/>
              <a:ext cx="60" cy="6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2" name="直接连接符 239631"/>
            <p:cNvSpPr/>
            <p:nvPr/>
          </p:nvSpPr>
          <p:spPr>
            <a:xfrm flipV="1">
              <a:off x="3514" y="899"/>
              <a:ext cx="0" cy="9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33" name="直接连接符 239632"/>
            <p:cNvSpPr/>
            <p:nvPr/>
          </p:nvSpPr>
          <p:spPr>
            <a:xfrm flipH="1">
              <a:off x="3259" y="1452"/>
              <a:ext cx="246" cy="2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34" name="文本框 239633"/>
            <p:cNvSpPr txBox="1"/>
            <p:nvPr/>
          </p:nvSpPr>
          <p:spPr>
            <a:xfrm>
              <a:off x="3496" y="66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5" name="文本框 239634"/>
            <p:cNvSpPr txBox="1"/>
            <p:nvPr/>
          </p:nvSpPr>
          <p:spPr>
            <a:xfrm>
              <a:off x="3253" y="1579"/>
              <a:ext cx="19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6" name="椭圆 239635"/>
            <p:cNvSpPr/>
            <p:nvPr/>
          </p:nvSpPr>
          <p:spPr>
            <a:xfrm>
              <a:off x="3490" y="1409"/>
              <a:ext cx="60" cy="6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37" name="文本框 239636"/>
            <p:cNvSpPr txBox="1"/>
            <p:nvPr/>
          </p:nvSpPr>
          <p:spPr>
            <a:xfrm>
              <a:off x="2838" y="1339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8" name="直接连接符 239651"/>
            <p:cNvSpPr/>
            <p:nvPr/>
          </p:nvSpPr>
          <p:spPr>
            <a:xfrm>
              <a:off x="2015" y="1352"/>
              <a:ext cx="0" cy="231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3839" name="矩形 239652"/>
            <p:cNvSpPr/>
            <p:nvPr/>
          </p:nvSpPr>
          <p:spPr>
            <a:xfrm>
              <a:off x="3453" y="1448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6820" name="任意多边形 239624"/>
          <p:cNvSpPr/>
          <p:nvPr/>
        </p:nvSpPr>
        <p:spPr>
          <a:xfrm>
            <a:off x="5314950" y="1717675"/>
            <a:ext cx="182563" cy="179388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113" y="28"/>
              </a:cxn>
              <a:cxn ang="0">
                <a:pos x="56" y="113"/>
              </a:cxn>
              <a:cxn ang="0">
                <a:pos x="0" y="85"/>
              </a:cxn>
              <a:cxn ang="0">
                <a:pos x="56" y="0"/>
              </a:cxn>
            </a:cxnLst>
            <a:pathLst>
              <a:path w="113" h="113">
                <a:moveTo>
                  <a:pt x="56" y="0"/>
                </a:moveTo>
                <a:lnTo>
                  <a:pt x="113" y="28"/>
                </a:lnTo>
                <a:lnTo>
                  <a:pt x="56" y="113"/>
                </a:lnTo>
                <a:lnTo>
                  <a:pt x="0" y="85"/>
                </a:lnTo>
                <a:lnTo>
                  <a:pt x="56" y="0"/>
                </a:lnTo>
                <a:close/>
              </a:path>
            </a:pathLst>
          </a:custGeom>
          <a:solidFill>
            <a:srgbClr val="FF00FF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6821" name="直接连接符 239630"/>
          <p:cNvSpPr/>
          <p:nvPr/>
        </p:nvSpPr>
        <p:spPr>
          <a:xfrm>
            <a:off x="5465763" y="1825625"/>
            <a:ext cx="2124075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40642" name="Object 38"/>
          <p:cNvGraphicFramePr/>
          <p:nvPr/>
        </p:nvGraphicFramePr>
        <p:xfrm>
          <a:off x="1987550" y="5767388"/>
          <a:ext cx="4318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1" imgW="2297430" imgH="495300" progId="Equation.3">
                  <p:embed/>
                </p:oleObj>
              </mc:Choice>
              <mc:Fallback>
                <p:oleObj name="" r:id="rId21" imgW="2297430" imgH="4953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7550" y="5767388"/>
                        <a:ext cx="431800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239661"/>
          <p:cNvSpPr txBox="1"/>
          <p:nvPr/>
        </p:nvSpPr>
        <p:spPr>
          <a:xfrm>
            <a:off x="77153" y="3805555"/>
            <a:ext cx="232791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/>
            <a:r>
              <a:rPr lang="zh-CN" altLang="en-US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根据对称性：</a:t>
            </a:r>
            <a:endParaRPr lang="zh-CN" altLang="en-US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965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4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8" grpId="0"/>
      <p:bldP spid="239654" grpId="0" build="p"/>
      <p:bldP spid="239659" grpId="0"/>
      <p:bldP spid="116788" grpId="0" bldLvl="0" animBg="1"/>
      <p:bldP spid="116789" grpId="0"/>
      <p:bldP spid="116798" grpId="0" bldLvl="0" animBg="1"/>
      <p:bldP spid="116820" grpId="0" bldLvl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4" name="文本框 148483"/>
          <p:cNvSpPr txBox="1"/>
          <p:nvPr/>
        </p:nvSpPr>
        <p:spPr>
          <a:xfrm>
            <a:off x="250825" y="911225"/>
            <a:ext cx="2622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一、电流强度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48485" name="文本框 148484"/>
          <p:cNvSpPr txBox="1"/>
          <p:nvPr/>
        </p:nvSpPr>
        <p:spPr>
          <a:xfrm>
            <a:off x="939165" y="1490980"/>
            <a:ext cx="5257800" cy="6048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defTabSz="76200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单位时间内通过某截面的电量。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86" name="文本框 148485"/>
          <p:cNvSpPr txBox="1"/>
          <p:nvPr/>
        </p:nvSpPr>
        <p:spPr>
          <a:xfrm>
            <a:off x="1255078" y="2401570"/>
            <a:ext cx="1393825" cy="6048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defTabSz="76200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大小：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8487" name="对象 148486"/>
          <p:cNvGraphicFramePr/>
          <p:nvPr/>
        </p:nvGraphicFramePr>
        <p:xfrm>
          <a:off x="2648903" y="2296795"/>
          <a:ext cx="10668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469900" imgH="393700" progId="Equation.3">
                  <p:embed/>
                </p:oleObj>
              </mc:Choice>
              <mc:Fallback>
                <p:oleObj name="" r:id="rId1" imgW="4699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8903" y="2296795"/>
                        <a:ext cx="1066800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文本框 148487"/>
          <p:cNvSpPr txBox="1"/>
          <p:nvPr/>
        </p:nvSpPr>
        <p:spPr>
          <a:xfrm>
            <a:off x="1268413" y="3408363"/>
            <a:ext cx="3124200" cy="604837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defTabSz="76200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单位：安培（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89" name="文本框 148488"/>
          <p:cNvSpPr txBox="1"/>
          <p:nvPr/>
        </p:nvSpPr>
        <p:spPr>
          <a:xfrm>
            <a:off x="581025" y="4216400"/>
            <a:ext cx="5202238" cy="604838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defTabSz="76200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方向：规定为正电荷运动方向。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490" name="文本框 148489"/>
          <p:cNvSpPr txBox="1"/>
          <p:nvPr/>
        </p:nvSpPr>
        <p:spPr>
          <a:xfrm>
            <a:off x="250825" y="5407025"/>
            <a:ext cx="61722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二、电流密度</a:t>
            </a:r>
            <a:endParaRPr lang="zh-CN" altLang="en-US" sz="3200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0" hangingPunct="0"/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描述导体内各点的电流分布情况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3" name="文本框 148527"/>
          <p:cNvSpPr txBox="1"/>
          <p:nvPr/>
        </p:nvSpPr>
        <p:spPr>
          <a:xfrm>
            <a:off x="0" y="234950"/>
            <a:ext cx="5405438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</a:t>
            </a: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11.1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基本磁现象</a:t>
            </a:r>
            <a:endParaRPr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4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263" y="3187700"/>
            <a:ext cx="3060700" cy="2070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49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490">
                                            <p:txEl>
                                              <p:charRg st="7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5" grpId="0"/>
      <p:bldP spid="148486" grpId="0"/>
      <p:bldP spid="148488" grpId="0"/>
      <p:bldP spid="148489" grpId="0"/>
      <p:bldP spid="14849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2386" name="文本框 272385"/>
          <p:cNvSpPr txBox="1"/>
          <p:nvPr/>
        </p:nvSpPr>
        <p:spPr>
          <a:xfrm>
            <a:off x="73025" y="176848"/>
            <a:ext cx="8837613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回顾：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真空中有一均匀带电圆环，环的半径为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，带电量为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，试计算圆环轴线上任一点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的场强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6234430" y="1800860"/>
          <a:ext cx="16033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827405" imgH="445770" progId="Equation.3">
                  <p:embed/>
                </p:oleObj>
              </mc:Choice>
              <mc:Fallback>
                <p:oleObj name="" r:id="rId1" imgW="827405" imgH="44577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4430" y="1800860"/>
                        <a:ext cx="1603375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07035" y="1428750"/>
            <a:ext cx="4253230" cy="2348230"/>
            <a:chOff x="641" y="2550"/>
            <a:chExt cx="6698" cy="3698"/>
          </a:xfrm>
        </p:grpSpPr>
        <p:graphicFrame>
          <p:nvGraphicFramePr>
            <p:cNvPr id="17" name="对象 272404"/>
            <p:cNvGraphicFramePr/>
            <p:nvPr/>
          </p:nvGraphicFramePr>
          <p:xfrm>
            <a:off x="5959" y="5245"/>
            <a:ext cx="687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3" imgW="243205" imgH="204470" progId="Equation.3">
                    <p:embed/>
                  </p:oleObj>
                </mc:Choice>
                <mc:Fallback>
                  <p:oleObj name="" r:id="rId3" imgW="243205" imgH="20447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59" y="5245"/>
                          <a:ext cx="687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直接连接符 272405"/>
            <p:cNvSpPr/>
            <p:nvPr/>
          </p:nvSpPr>
          <p:spPr>
            <a:xfrm flipV="1">
              <a:off x="4879" y="4740"/>
              <a:ext cx="1155" cy="1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20" name="组合 32816"/>
            <p:cNvGrpSpPr/>
            <p:nvPr/>
          </p:nvGrpSpPr>
          <p:grpSpPr>
            <a:xfrm>
              <a:off x="3831" y="2905"/>
              <a:ext cx="1715" cy="3323"/>
              <a:chOff x="3050" y="1933"/>
              <a:chExt cx="686" cy="1329"/>
            </a:xfrm>
          </p:grpSpPr>
          <p:sp>
            <p:nvSpPr>
              <p:cNvPr id="21" name="直接连接符 272406"/>
              <p:cNvSpPr/>
              <p:nvPr/>
            </p:nvSpPr>
            <p:spPr>
              <a:xfrm flipV="1">
                <a:off x="3465" y="2188"/>
                <a:ext cx="0" cy="107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2" name="直接连接符 272407"/>
              <p:cNvSpPr/>
              <p:nvPr/>
            </p:nvSpPr>
            <p:spPr>
              <a:xfrm flipH="1">
                <a:off x="3220" y="2358"/>
                <a:ext cx="516" cy="5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3" name="文本框 272410"/>
              <p:cNvSpPr txBox="1"/>
              <p:nvPr/>
            </p:nvSpPr>
            <p:spPr>
              <a:xfrm>
                <a:off x="3362" y="1933"/>
                <a:ext cx="20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文本框 272411"/>
              <p:cNvSpPr txBox="1"/>
              <p:nvPr/>
            </p:nvSpPr>
            <p:spPr>
              <a:xfrm>
                <a:off x="3050" y="2812"/>
                <a:ext cx="19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" name="矩形 272413"/>
            <p:cNvSpPr/>
            <p:nvPr/>
          </p:nvSpPr>
          <p:spPr>
            <a:xfrm>
              <a:off x="854" y="2550"/>
              <a:ext cx="6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文本框 272414"/>
            <p:cNvSpPr txBox="1"/>
            <p:nvPr/>
          </p:nvSpPr>
          <p:spPr>
            <a:xfrm>
              <a:off x="3194" y="3473"/>
              <a:ext cx="477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任意多边形 272416"/>
            <p:cNvSpPr/>
            <p:nvPr/>
          </p:nvSpPr>
          <p:spPr>
            <a:xfrm>
              <a:off x="4044" y="4508"/>
              <a:ext cx="82" cy="240"/>
            </a:xfrm>
            <a:custGeom>
              <a:avLst/>
              <a:gdLst/>
              <a:ahLst/>
              <a:cxnLst>
                <a:cxn ang="0">
                  <a:pos x="23812" y="0"/>
                </a:cxn>
                <a:cxn ang="0">
                  <a:pos x="4762" y="76200"/>
                </a:cxn>
                <a:cxn ang="0">
                  <a:pos x="52387" y="152400"/>
                </a:cxn>
              </a:cxnLst>
              <a:pathLst>
                <a:path w="33" h="96">
                  <a:moveTo>
                    <a:pt x="15" y="0"/>
                  </a:moveTo>
                  <a:cubicBezTo>
                    <a:pt x="7" y="16"/>
                    <a:pt x="0" y="32"/>
                    <a:pt x="3" y="48"/>
                  </a:cubicBezTo>
                  <a:cubicBezTo>
                    <a:pt x="6" y="64"/>
                    <a:pt x="19" y="80"/>
                    <a:pt x="33" y="96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" name="文本框 272417"/>
            <p:cNvSpPr txBox="1"/>
            <p:nvPr/>
          </p:nvSpPr>
          <p:spPr>
            <a:xfrm>
              <a:off x="3221" y="4180"/>
              <a:ext cx="5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>
                  <a:solidFill>
                    <a:srgbClr val="FF00FF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altLang="zh-CN" sz="2400">
                <a:solidFill>
                  <a:srgbClr val="FF00FF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29" name="组合 32825"/>
            <p:cNvGrpSpPr/>
            <p:nvPr/>
          </p:nvGrpSpPr>
          <p:grpSpPr>
            <a:xfrm>
              <a:off x="641" y="3260"/>
              <a:ext cx="6698" cy="2988"/>
              <a:chOff x="1774" y="2075"/>
              <a:chExt cx="2679" cy="1195"/>
            </a:xfrm>
          </p:grpSpPr>
          <p:sp>
            <p:nvSpPr>
              <p:cNvPr id="30" name="直接连接符 272394"/>
              <p:cNvSpPr/>
              <p:nvPr/>
            </p:nvSpPr>
            <p:spPr>
              <a:xfrm>
                <a:off x="1774" y="2679"/>
                <a:ext cx="16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" name="文本框 272397"/>
              <p:cNvSpPr txBox="1"/>
              <p:nvPr/>
            </p:nvSpPr>
            <p:spPr>
              <a:xfrm>
                <a:off x="4241" y="2557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ctr" eaLnBrk="0" hangingPunct="0"/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" name="组合 32828"/>
              <p:cNvGrpSpPr/>
              <p:nvPr/>
            </p:nvGrpSpPr>
            <p:grpSpPr>
              <a:xfrm>
                <a:off x="1916" y="2075"/>
                <a:ext cx="2287" cy="1195"/>
                <a:chOff x="1956" y="1723"/>
                <a:chExt cx="2287" cy="1195"/>
              </a:xfrm>
            </p:grpSpPr>
            <p:grpSp>
              <p:nvGrpSpPr>
                <p:cNvPr id="33" name="组合 272390"/>
                <p:cNvGrpSpPr/>
                <p:nvPr/>
              </p:nvGrpSpPr>
              <p:grpSpPr>
                <a:xfrm>
                  <a:off x="1956" y="1723"/>
                  <a:ext cx="724" cy="1195"/>
                  <a:chOff x="2341" y="1281"/>
                  <a:chExt cx="794" cy="1134"/>
                </a:xfrm>
              </p:grpSpPr>
              <p:sp>
                <p:nvSpPr>
                  <p:cNvPr id="34" name="椭圆 272391"/>
                  <p:cNvSpPr/>
                  <p:nvPr/>
                </p:nvSpPr>
                <p:spPr>
                  <a:xfrm>
                    <a:off x="2341" y="1281"/>
                    <a:ext cx="794" cy="113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5" name="椭圆 272392"/>
                  <p:cNvSpPr/>
                  <p:nvPr/>
                </p:nvSpPr>
                <p:spPr>
                  <a:xfrm>
                    <a:off x="2398" y="1338"/>
                    <a:ext cx="694" cy="10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36" name="直接连接符 272393"/>
                <p:cNvSpPr/>
                <p:nvPr/>
              </p:nvSpPr>
              <p:spPr>
                <a:xfrm>
                  <a:off x="2021" y="2319"/>
                  <a:ext cx="22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7" name="直接连接符 272396"/>
                <p:cNvSpPr/>
                <p:nvPr/>
              </p:nvSpPr>
              <p:spPr>
                <a:xfrm flipH="1" flipV="1">
                  <a:off x="2152" y="1902"/>
                  <a:ext cx="168" cy="41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8" name="文本框 272398"/>
                <p:cNvSpPr txBox="1"/>
                <p:nvPr/>
              </p:nvSpPr>
              <p:spPr>
                <a:xfrm>
                  <a:off x="2256" y="1933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 eaLnBrk="0" hangingPunct="0"/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文本框 272399"/>
                <p:cNvSpPr txBox="1"/>
                <p:nvPr/>
              </p:nvSpPr>
              <p:spPr>
                <a:xfrm>
                  <a:off x="2158" y="2284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 eaLnBrk="0" hangingPunct="0"/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椭圆 272400"/>
                <p:cNvSpPr/>
                <p:nvPr/>
              </p:nvSpPr>
              <p:spPr>
                <a:xfrm>
                  <a:off x="2288" y="2294"/>
                  <a:ext cx="60" cy="6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椭圆 272412"/>
                <p:cNvSpPr/>
                <p:nvPr/>
              </p:nvSpPr>
              <p:spPr>
                <a:xfrm>
                  <a:off x="3475" y="2273"/>
                  <a:ext cx="60" cy="6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矩形 272413"/>
                <p:cNvSpPr/>
                <p:nvPr/>
              </p:nvSpPr>
              <p:spPr>
                <a:xfrm>
                  <a:off x="3279" y="1877"/>
                  <a:ext cx="454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 eaLnBrk="0" hangingPunct="0"/>
                  <a:r>
                    <a:rPr lang="en-US" altLang="zh-CN" sz="20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 P</a:t>
                  </a:r>
                  <a:endParaRPr lang="en-US" altLang="zh-CN" sz="20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43" name="任意多边形 272395"/>
            <p:cNvSpPr/>
            <p:nvPr/>
          </p:nvSpPr>
          <p:spPr>
            <a:xfrm>
              <a:off x="1281" y="3473"/>
              <a:ext cx="288" cy="282"/>
            </a:xfrm>
            <a:custGeom>
              <a:avLst/>
              <a:gdLst/>
              <a:ahLst/>
              <a:cxnLst>
                <a:cxn ang="0">
                  <a:pos x="90474" y="0"/>
                </a:cxn>
                <a:cxn ang="0">
                  <a:pos x="182563" y="44450"/>
                </a:cxn>
                <a:cxn ang="0">
                  <a:pos x="90474" y="179387"/>
                </a:cxn>
                <a:cxn ang="0">
                  <a:pos x="0" y="134937"/>
                </a:cxn>
                <a:cxn ang="0">
                  <a:pos x="90474" y="0"/>
                </a:cxn>
              </a:cxnLst>
              <a:pathLst>
                <a:path w="113" h="113">
                  <a:moveTo>
                    <a:pt x="56" y="0"/>
                  </a:moveTo>
                  <a:lnTo>
                    <a:pt x="113" y="28"/>
                  </a:lnTo>
                  <a:lnTo>
                    <a:pt x="56" y="113"/>
                  </a:lnTo>
                  <a:lnTo>
                    <a:pt x="0" y="8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00FF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" name="直接连接符 272401"/>
            <p:cNvSpPr/>
            <p:nvPr/>
          </p:nvSpPr>
          <p:spPr>
            <a:xfrm>
              <a:off x="1494" y="3615"/>
              <a:ext cx="3345" cy="10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" name="直接连接符 272402"/>
            <p:cNvSpPr/>
            <p:nvPr/>
          </p:nvSpPr>
          <p:spPr>
            <a:xfrm>
              <a:off x="4894" y="4748"/>
              <a:ext cx="1125" cy="345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46" name="组合 273410"/>
          <p:cNvGrpSpPr/>
          <p:nvPr/>
        </p:nvGrpSpPr>
        <p:grpSpPr>
          <a:xfrm>
            <a:off x="322263" y="4537393"/>
            <a:ext cx="4860925" cy="1997075"/>
            <a:chOff x="2437" y="625"/>
            <a:chExt cx="3062" cy="1258"/>
          </a:xfrm>
        </p:grpSpPr>
        <p:grpSp>
          <p:nvGrpSpPr>
            <p:cNvPr id="47" name="组合 273411"/>
            <p:cNvGrpSpPr/>
            <p:nvPr/>
          </p:nvGrpSpPr>
          <p:grpSpPr>
            <a:xfrm>
              <a:off x="2437" y="625"/>
              <a:ext cx="3062" cy="1258"/>
              <a:chOff x="1351" y="763"/>
              <a:chExt cx="3062" cy="1258"/>
            </a:xfrm>
          </p:grpSpPr>
          <p:grpSp>
            <p:nvGrpSpPr>
              <p:cNvPr id="48" name="组合 273412"/>
              <p:cNvGrpSpPr/>
              <p:nvPr/>
            </p:nvGrpSpPr>
            <p:grpSpPr>
              <a:xfrm>
                <a:off x="1351" y="763"/>
                <a:ext cx="3062" cy="1258"/>
                <a:chOff x="1117" y="1033"/>
                <a:chExt cx="3062" cy="1258"/>
              </a:xfrm>
            </p:grpSpPr>
            <p:grpSp>
              <p:nvGrpSpPr>
                <p:cNvPr id="49" name="组合 273413"/>
                <p:cNvGrpSpPr/>
                <p:nvPr/>
              </p:nvGrpSpPr>
              <p:grpSpPr>
                <a:xfrm>
                  <a:off x="1299" y="1096"/>
                  <a:ext cx="724" cy="1195"/>
                  <a:chOff x="2341" y="1281"/>
                  <a:chExt cx="794" cy="1134"/>
                </a:xfrm>
              </p:grpSpPr>
              <p:sp>
                <p:nvSpPr>
                  <p:cNvPr id="50" name="椭圆 273414"/>
                  <p:cNvSpPr/>
                  <p:nvPr/>
                </p:nvSpPr>
                <p:spPr>
                  <a:xfrm>
                    <a:off x="2341" y="1281"/>
                    <a:ext cx="794" cy="1134"/>
                  </a:xfrm>
                  <a:prstGeom prst="ellipse">
                    <a:avLst/>
                  </a:prstGeom>
                  <a:solidFill>
                    <a:srgbClr val="00FF00"/>
                  </a:solidFill>
                  <a:ln w="1270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" name="椭圆 273415"/>
                  <p:cNvSpPr/>
                  <p:nvPr/>
                </p:nvSpPr>
                <p:spPr>
                  <a:xfrm>
                    <a:off x="2398" y="1338"/>
                    <a:ext cx="694" cy="10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 anchorCtr="0"/>
                  <a:p>
                    <a:endParaRPr lang="zh-CN" altLang="en-US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2" name="直接连接符 273416"/>
                <p:cNvSpPr/>
                <p:nvPr/>
              </p:nvSpPr>
              <p:spPr>
                <a:xfrm>
                  <a:off x="1364" y="1692"/>
                  <a:ext cx="264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53" name="直接连接符 273417"/>
                <p:cNvSpPr/>
                <p:nvPr/>
              </p:nvSpPr>
              <p:spPr>
                <a:xfrm>
                  <a:off x="1117" y="1692"/>
                  <a:ext cx="16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" name="任意多边形 273418"/>
                <p:cNvSpPr/>
                <p:nvPr/>
              </p:nvSpPr>
              <p:spPr>
                <a:xfrm>
                  <a:off x="1398" y="1198"/>
                  <a:ext cx="115" cy="113"/>
                </a:xfrm>
                <a:custGeom>
                  <a:avLst/>
                  <a:gdLst/>
                  <a:ahLst/>
                  <a:cxnLst>
                    <a:cxn ang="0">
                      <a:pos x="57" y="0"/>
                    </a:cxn>
                    <a:cxn ang="0">
                      <a:pos x="115" y="28"/>
                    </a:cxn>
                    <a:cxn ang="0">
                      <a:pos x="57" y="113"/>
                    </a:cxn>
                    <a:cxn ang="0">
                      <a:pos x="0" y="85"/>
                    </a:cxn>
                    <a:cxn ang="0">
                      <a:pos x="57" y="0"/>
                    </a:cxn>
                  </a:cxnLst>
                  <a:pathLst>
                    <a:path w="113" h="113">
                      <a:moveTo>
                        <a:pt x="56" y="0"/>
                      </a:moveTo>
                      <a:lnTo>
                        <a:pt x="113" y="28"/>
                      </a:lnTo>
                      <a:lnTo>
                        <a:pt x="56" y="113"/>
                      </a:lnTo>
                      <a:lnTo>
                        <a:pt x="0" y="85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5" name="直接连接符 273419"/>
                <p:cNvSpPr/>
                <p:nvPr/>
              </p:nvSpPr>
              <p:spPr>
                <a:xfrm flipH="1" flipV="1">
                  <a:off x="1495" y="1275"/>
                  <a:ext cx="168" cy="41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56" name="文本框 273420"/>
                <p:cNvSpPr txBox="1"/>
                <p:nvPr/>
              </p:nvSpPr>
              <p:spPr>
                <a:xfrm>
                  <a:off x="3967" y="1555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 eaLnBrk="0" hangingPunct="0"/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" name="文本框 273421"/>
                <p:cNvSpPr txBox="1"/>
                <p:nvPr/>
              </p:nvSpPr>
              <p:spPr>
                <a:xfrm>
                  <a:off x="1359" y="1399"/>
                  <a:ext cx="24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 eaLnBrk="0" hangingPunct="0"/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文本框 273422"/>
                <p:cNvSpPr txBox="1"/>
                <p:nvPr/>
              </p:nvSpPr>
              <p:spPr>
                <a:xfrm>
                  <a:off x="1501" y="1657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 eaLnBrk="0" hangingPunct="0"/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椭圆 273423"/>
                <p:cNvSpPr/>
                <p:nvPr/>
              </p:nvSpPr>
              <p:spPr>
                <a:xfrm>
                  <a:off x="1631" y="1667"/>
                  <a:ext cx="60" cy="6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直接连接符 273424"/>
                <p:cNvSpPr/>
                <p:nvPr/>
              </p:nvSpPr>
              <p:spPr>
                <a:xfrm>
                  <a:off x="1475" y="1259"/>
                  <a:ext cx="1338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61" name="直接连接符 273425"/>
                <p:cNvSpPr/>
                <p:nvPr/>
              </p:nvSpPr>
              <p:spPr>
                <a:xfrm>
                  <a:off x="2837" y="1703"/>
                  <a:ext cx="644" cy="197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sysDot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62" name="椭圆 273426"/>
                <p:cNvSpPr/>
                <p:nvPr/>
              </p:nvSpPr>
              <p:spPr>
                <a:xfrm>
                  <a:off x="2801" y="1661"/>
                  <a:ext cx="60" cy="6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3" name="矩形 273427"/>
                <p:cNvSpPr/>
                <p:nvPr/>
              </p:nvSpPr>
              <p:spPr>
                <a:xfrm>
                  <a:off x="1165" y="1033"/>
                  <a:ext cx="27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 eaLnBrk="0" hangingPunct="0"/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4" name="文本框 273428"/>
                <p:cNvSpPr txBox="1"/>
                <p:nvPr/>
              </p:nvSpPr>
              <p:spPr>
                <a:xfrm>
                  <a:off x="2154" y="1261"/>
                  <a:ext cx="19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 eaLnBrk="0" hangingPunct="0"/>
                  <a:r>
                    <a:rPr lang="en-US" altLang="zh-CN" sz="2400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5" name="直接连接符 273429"/>
                <p:cNvSpPr/>
                <p:nvPr/>
              </p:nvSpPr>
              <p:spPr>
                <a:xfrm flipV="1">
                  <a:off x="1872" y="1710"/>
                  <a:ext cx="931" cy="46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66" name="椭圆 273430"/>
                <p:cNvSpPr/>
                <p:nvPr/>
              </p:nvSpPr>
              <p:spPr>
                <a:xfrm>
                  <a:off x="3216" y="1392"/>
                  <a:ext cx="270" cy="648"/>
                </a:xfrm>
                <a:prstGeom prst="ellipse">
                  <a:avLst/>
                </a:prstGeom>
                <a:noFill/>
                <a:ln w="28575" cap="flat" cmpd="sng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txBody>
                <a:bodyPr anchor="t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7" name="直接连接符 273431"/>
                <p:cNvSpPr/>
                <p:nvPr/>
              </p:nvSpPr>
              <p:spPr>
                <a:xfrm flipV="1">
                  <a:off x="2844" y="1436"/>
                  <a:ext cx="456" cy="238"/>
                </a:xfrm>
                <a:prstGeom prst="line">
                  <a:avLst/>
                </a:prstGeom>
                <a:ln w="9525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68" name="直接连接符 273432"/>
                <p:cNvSpPr/>
                <p:nvPr/>
              </p:nvSpPr>
              <p:spPr>
                <a:xfrm flipV="1">
                  <a:off x="1338" y="1698"/>
                  <a:ext cx="1476" cy="25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69" name="直接连接符 273433"/>
                <p:cNvSpPr/>
                <p:nvPr/>
              </p:nvSpPr>
              <p:spPr>
                <a:xfrm flipV="1">
                  <a:off x="2844" y="1596"/>
                  <a:ext cx="642" cy="96"/>
                </a:xfrm>
                <a:prstGeom prst="line">
                  <a:avLst/>
                </a:prstGeom>
                <a:ln w="28575" cap="flat" cmpd="sng">
                  <a:solidFill>
                    <a:srgbClr val="FF00FF"/>
                  </a:solidFill>
                  <a:prstDash val="sysDot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0" name="直接连接符 273434"/>
                <p:cNvSpPr/>
                <p:nvPr/>
              </p:nvSpPr>
              <p:spPr>
                <a:xfrm>
                  <a:off x="1938" y="1368"/>
                  <a:ext cx="876" cy="31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71" name="直接连接符 273435"/>
                <p:cNvSpPr/>
                <p:nvPr/>
              </p:nvSpPr>
              <p:spPr>
                <a:xfrm>
                  <a:off x="2844" y="1710"/>
                  <a:ext cx="396" cy="180"/>
                </a:xfrm>
                <a:prstGeom prst="line">
                  <a:avLst/>
                </a:prstGeom>
                <a:ln w="12700" cap="flat" cmpd="sng">
                  <a:solidFill>
                    <a:srgbClr val="FF00FF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72" name="椭圆 273436"/>
              <p:cNvSpPr/>
              <p:nvPr/>
            </p:nvSpPr>
            <p:spPr>
              <a:xfrm>
                <a:off x="1566" y="1644"/>
                <a:ext cx="56" cy="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椭圆 273437"/>
              <p:cNvSpPr/>
              <p:nvPr/>
            </p:nvSpPr>
            <p:spPr>
              <a:xfrm>
                <a:off x="2076" y="1860"/>
                <a:ext cx="56" cy="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椭圆 273438"/>
              <p:cNvSpPr/>
              <p:nvPr/>
            </p:nvSpPr>
            <p:spPr>
              <a:xfrm>
                <a:off x="2142" y="1044"/>
                <a:ext cx="56" cy="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" name="任意多边形 273439"/>
            <p:cNvSpPr/>
            <p:nvPr/>
          </p:nvSpPr>
          <p:spPr>
            <a:xfrm>
              <a:off x="3765" y="1182"/>
              <a:ext cx="33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3" y="48"/>
                </a:cxn>
                <a:cxn ang="0">
                  <a:pos x="33" y="96"/>
                </a:cxn>
              </a:cxnLst>
              <a:pathLst>
                <a:path w="33" h="96">
                  <a:moveTo>
                    <a:pt x="15" y="0"/>
                  </a:moveTo>
                  <a:cubicBezTo>
                    <a:pt x="7" y="16"/>
                    <a:pt x="0" y="32"/>
                    <a:pt x="3" y="48"/>
                  </a:cubicBezTo>
                  <a:cubicBezTo>
                    <a:pt x="6" y="64"/>
                    <a:pt x="19" y="80"/>
                    <a:pt x="33" y="96"/>
                  </a:cubicBezTo>
                </a:path>
              </a:pathLst>
            </a:custGeom>
            <a:noFill/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6" name="文本框 273440"/>
            <p:cNvSpPr txBox="1"/>
            <p:nvPr/>
          </p:nvSpPr>
          <p:spPr>
            <a:xfrm>
              <a:off x="3522" y="1066"/>
              <a:ext cx="2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2400">
                  <a:solidFill>
                    <a:srgbClr val="FF00FF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altLang="zh-CN" sz="2400">
                <a:solidFill>
                  <a:srgbClr val="FF00FF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77" name="对象 76"/>
          <p:cNvGraphicFramePr/>
          <p:nvPr/>
        </p:nvGraphicFramePr>
        <p:xfrm>
          <a:off x="6528118" y="5188903"/>
          <a:ext cx="1497012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5" imgW="712470" imgH="305435" progId="Equation.3">
                  <p:embed/>
                </p:oleObj>
              </mc:Choice>
              <mc:Fallback>
                <p:oleObj name="" r:id="rId5" imgW="712470" imgH="30543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8118" y="5188903"/>
                        <a:ext cx="1497012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/>
          <p:cNvGraphicFramePr/>
          <p:nvPr/>
        </p:nvGraphicFramePr>
        <p:xfrm>
          <a:off x="7367905" y="3721100"/>
          <a:ext cx="145669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7" imgW="901700" imgH="228600" progId="Equation.3">
                  <p:embed/>
                </p:oleObj>
              </mc:Choice>
              <mc:Fallback>
                <p:oleObj name="" r:id="rId7" imgW="901700" imgH="2286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67905" y="3721100"/>
                        <a:ext cx="145669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/>
          <p:cNvSpPr txBox="1"/>
          <p:nvPr/>
        </p:nvSpPr>
        <p:spPr>
          <a:xfrm>
            <a:off x="5440045" y="1968500"/>
            <a:ext cx="579120" cy="5219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分</a:t>
            </a:r>
            <a:endParaRPr lang="zh-CN" altLang="en-US"/>
          </a:p>
        </p:txBody>
      </p:sp>
      <p:sp>
        <p:nvSpPr>
          <p:cNvPr id="82" name="下箭头 81"/>
          <p:cNvSpPr/>
          <p:nvPr/>
        </p:nvSpPr>
        <p:spPr>
          <a:xfrm>
            <a:off x="6998335" y="2881630"/>
            <a:ext cx="257175" cy="20472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5647690" y="5246370"/>
            <a:ext cx="579120" cy="5219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合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43675" y="3443605"/>
            <a:ext cx="403860" cy="10147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sz="2000"/>
              <a:t>对称性</a:t>
            </a:r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6" grpId="0"/>
      <p:bldP spid="82" grpId="0" bldLvl="0" animBg="1"/>
      <p:bldP spid="81" grpId="0" bldLvl="0" animBg="1"/>
      <p:bldP spid="83" grpId="0" bldLvl="0" animBg="1"/>
      <p:bldP spid="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8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3" y="799783"/>
            <a:ext cx="9037637" cy="12684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88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290763"/>
            <a:ext cx="3524250" cy="40227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" name="直接箭头连接符 1"/>
          <p:cNvCxnSpPr/>
          <p:nvPr/>
        </p:nvCxnSpPr>
        <p:spPr>
          <a:xfrm flipV="1">
            <a:off x="4752975" y="2208213"/>
            <a:ext cx="0" cy="1408113"/>
          </a:xfrm>
          <a:prstGeom prst="straightConnector1">
            <a:avLst/>
          </a:prstGeom>
          <a:ln w="1905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4426585" y="3204845"/>
            <a:ext cx="326390" cy="490855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3340" y="76200"/>
            <a:ext cx="3255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课堂练习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1035050"/>
            <a:ext cx="8822690" cy="1431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3049905"/>
            <a:ext cx="4558665" cy="3416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9400" y="234950"/>
            <a:ext cx="3255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课堂练习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41665"/>
          <p:cNvGrpSpPr/>
          <p:nvPr/>
        </p:nvGrpSpPr>
        <p:grpSpPr>
          <a:xfrm>
            <a:off x="376238" y="231775"/>
            <a:ext cx="4335462" cy="522288"/>
            <a:chOff x="441" y="208"/>
            <a:chExt cx="2731" cy="329"/>
          </a:xfrm>
        </p:grpSpPr>
        <p:graphicFrame>
          <p:nvGraphicFramePr>
            <p:cNvPr id="35842" name="对象 241666"/>
            <p:cNvGraphicFramePr/>
            <p:nvPr/>
          </p:nvGraphicFramePr>
          <p:xfrm>
            <a:off x="2952" y="215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1" imgW="190500" imgH="228600" progId="Equation.3">
                    <p:embed/>
                  </p:oleObj>
                </mc:Choice>
                <mc:Fallback>
                  <p:oleObj name="" r:id="rId1" imgW="190500" imgH="2286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52" y="215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3" name="文本框 241667"/>
            <p:cNvSpPr txBox="1"/>
            <p:nvPr/>
          </p:nvSpPr>
          <p:spPr>
            <a:xfrm>
              <a:off x="441" y="208"/>
              <a:ext cx="265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练习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如图，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求圆心</a:t>
              </a:r>
              <a:r>
                <a:rPr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点的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41670"/>
          <p:cNvGrpSpPr/>
          <p:nvPr/>
        </p:nvGrpSpPr>
        <p:grpSpPr>
          <a:xfrm>
            <a:off x="787400" y="1057275"/>
            <a:ext cx="3810000" cy="900113"/>
            <a:chOff x="1056" y="3457"/>
            <a:chExt cx="2400" cy="567"/>
          </a:xfrm>
        </p:grpSpPr>
        <p:sp>
          <p:nvSpPr>
            <p:cNvPr id="35845" name="直接连接符 241671"/>
            <p:cNvSpPr/>
            <p:nvPr/>
          </p:nvSpPr>
          <p:spPr>
            <a:xfrm>
              <a:off x="1056" y="3984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46" name="直接连接符 241672"/>
            <p:cNvSpPr/>
            <p:nvPr/>
          </p:nvSpPr>
          <p:spPr>
            <a:xfrm>
              <a:off x="2784" y="3984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47" name="任意多边形 241673"/>
            <p:cNvSpPr/>
            <p:nvPr/>
          </p:nvSpPr>
          <p:spPr>
            <a:xfrm>
              <a:off x="1824" y="3457"/>
              <a:ext cx="961" cy="546"/>
            </a:xfrm>
            <a:custGeom>
              <a:avLst/>
              <a:gdLst/>
              <a:ahLst/>
              <a:cxnLst>
                <a:cxn ang="0">
                  <a:pos x="12" y="22335"/>
                </a:cxn>
                <a:cxn ang="0">
                  <a:pos x="-1" y="21600"/>
                </a:cxn>
                <a:cxn ang="0">
                  <a:pos x="21599" y="0"/>
                </a:cxn>
                <a:cxn ang="0">
                  <a:pos x="43199" y="21600"/>
                </a:cxn>
                <a:cxn ang="0">
                  <a:pos x="12" y="22335"/>
                </a:cxn>
                <a:cxn ang="0">
                  <a:pos x="-1" y="21600"/>
                </a:cxn>
                <a:cxn ang="0">
                  <a:pos x="21599" y="0"/>
                </a:cxn>
                <a:cxn ang="0">
                  <a:pos x="43199" y="21600"/>
                </a:cxn>
                <a:cxn ang="0">
                  <a:pos x="21600" y="21600"/>
                </a:cxn>
              </a:cxnLst>
              <a:pathLst>
                <a:path w="43200" h="22336" fill="none">
                  <a:moveTo>
                    <a:pt x="12" y="22335"/>
                  </a:moveTo>
                  <a:cubicBezTo>
                    <a:pt x="3" y="22091"/>
                    <a:pt x="-1" y="21846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</a:path>
                <a:path w="43200" h="22336" stroke="0">
                  <a:moveTo>
                    <a:pt x="12" y="22335"/>
                  </a:moveTo>
                  <a:cubicBezTo>
                    <a:pt x="3" y="22091"/>
                    <a:pt x="-1" y="21846"/>
                    <a:pt x="-1" y="21600"/>
                  </a:cubicBezTo>
                  <a:cubicBezTo>
                    <a:pt x="-1" y="9671"/>
                    <a:pt x="9670" y="0"/>
                    <a:pt x="21599" y="0"/>
                  </a:cubicBezTo>
                  <a:cubicBezTo>
                    <a:pt x="33528" y="0"/>
                    <a:pt x="43199" y="9671"/>
                    <a:pt x="43199" y="21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5848" name="对象 241674"/>
            <p:cNvGraphicFramePr/>
            <p:nvPr/>
          </p:nvGraphicFramePr>
          <p:xfrm>
            <a:off x="2256" y="3936"/>
            <a:ext cx="79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3" imgW="127000" imgH="139700" progId="Equation.3">
                    <p:embed/>
                  </p:oleObj>
                </mc:Choice>
                <mc:Fallback>
                  <p:oleObj name="" r:id="rId3" imgW="127000" imgH="1397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56" y="3936"/>
                          <a:ext cx="79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9" name="文本框 241675"/>
            <p:cNvSpPr txBox="1"/>
            <p:nvPr/>
          </p:nvSpPr>
          <p:spPr>
            <a:xfrm>
              <a:off x="2150" y="3628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>
                  <a:latin typeface="楷体_GB2312" panose="02010609030101010101" pitchFamily="49" charset="-122"/>
                  <a:ea typeface="楷体_GB2312" panose="02010609030101010101" pitchFamily="49" charset="-122"/>
                </a:rPr>
                <a:t>O</a:t>
              </a:r>
              <a:endParaRPr lang="en-US" altLang="zh-CN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5850" name="文本框 241676"/>
            <p:cNvSpPr txBox="1"/>
            <p:nvPr/>
          </p:nvSpPr>
          <p:spPr>
            <a:xfrm>
              <a:off x="1392" y="3682"/>
              <a:ext cx="2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i="1">
                  <a:latin typeface="楷体_GB2312" panose="02010609030101010101" pitchFamily="49" charset="-122"/>
                  <a:ea typeface="楷体_GB2312" panose="02010609030101010101" pitchFamily="49" charset="-122"/>
                </a:rPr>
                <a:t>I</a:t>
              </a:r>
              <a:endParaRPr lang="en-US" altLang="zh-CN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35851" name="直接连接符 241677"/>
            <p:cNvSpPr/>
            <p:nvPr/>
          </p:nvSpPr>
          <p:spPr>
            <a:xfrm flipV="1">
              <a:off x="2352" y="3696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5852" name="对象 241678"/>
            <p:cNvGraphicFramePr/>
            <p:nvPr/>
          </p:nvGraphicFramePr>
          <p:xfrm>
            <a:off x="2496" y="3792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5" imgW="190500" imgH="190500" progId="Equation.3">
                    <p:embed/>
                  </p:oleObj>
                </mc:Choice>
                <mc:Fallback>
                  <p:oleObj name="" r:id="rId5" imgW="190500" imgH="1905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496" y="3792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41683"/>
          <p:cNvGrpSpPr/>
          <p:nvPr/>
        </p:nvGrpSpPr>
        <p:grpSpPr>
          <a:xfrm>
            <a:off x="5935663" y="522288"/>
            <a:ext cx="2057400" cy="1752600"/>
            <a:chOff x="1248" y="192"/>
            <a:chExt cx="1296" cy="1104"/>
          </a:xfrm>
        </p:grpSpPr>
        <p:sp>
          <p:nvSpPr>
            <p:cNvPr id="35854" name="直接连接符 241684"/>
            <p:cNvSpPr/>
            <p:nvPr/>
          </p:nvSpPr>
          <p:spPr>
            <a:xfrm flipV="1">
              <a:off x="1488" y="192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5" name="直接连接符 241685"/>
            <p:cNvSpPr/>
            <p:nvPr/>
          </p:nvSpPr>
          <p:spPr>
            <a:xfrm>
              <a:off x="1488" y="336"/>
              <a:ext cx="0" cy="9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5856" name="直接连接符 241686"/>
            <p:cNvSpPr/>
            <p:nvPr/>
          </p:nvSpPr>
          <p:spPr>
            <a:xfrm>
              <a:off x="1488" y="124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5857" name="任意多边形 241687"/>
            <p:cNvSpPr/>
            <p:nvPr/>
          </p:nvSpPr>
          <p:spPr>
            <a:xfrm>
              <a:off x="1481" y="577"/>
              <a:ext cx="679" cy="67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21600" y="21602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21600" y="21602"/>
                </a:cxn>
                <a:cxn ang="0">
                  <a:pos x="319" y="21600"/>
                </a:cxn>
              </a:cxnLst>
              <a:pathLst>
                <a:path w="21919" h="21600" fill="none">
                  <a:moveTo>
                    <a:pt x="0" y="2"/>
                  </a:moveTo>
                  <a:cubicBezTo>
                    <a:pt x="-213" y="3"/>
                    <a:pt x="-107" y="2"/>
                    <a:pt x="0" y="2"/>
                  </a:cubicBezTo>
                  <a:cubicBezTo>
                    <a:pt x="11929" y="2"/>
                    <a:pt x="21600" y="9673"/>
                    <a:pt x="21600" y="21602"/>
                  </a:cubicBezTo>
                </a:path>
                <a:path w="21919" h="21600" stroke="0">
                  <a:moveTo>
                    <a:pt x="0" y="2"/>
                  </a:moveTo>
                  <a:cubicBezTo>
                    <a:pt x="-213" y="3"/>
                    <a:pt x="-107" y="2"/>
                    <a:pt x="0" y="2"/>
                  </a:cubicBezTo>
                  <a:cubicBezTo>
                    <a:pt x="11929" y="2"/>
                    <a:pt x="21600" y="9673"/>
                    <a:pt x="21600" y="21602"/>
                  </a:cubicBezTo>
                  <a:lnTo>
                    <a:pt x="319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8" name="直接连接符 241688"/>
            <p:cNvSpPr/>
            <p:nvPr/>
          </p:nvSpPr>
          <p:spPr>
            <a:xfrm>
              <a:off x="2160" y="124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9" name="直接连接符 241689"/>
            <p:cNvSpPr/>
            <p:nvPr/>
          </p:nvSpPr>
          <p:spPr>
            <a:xfrm flipV="1">
              <a:off x="1488" y="288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60" name="直接连接符 241690"/>
            <p:cNvSpPr/>
            <p:nvPr/>
          </p:nvSpPr>
          <p:spPr>
            <a:xfrm>
              <a:off x="2352" y="124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aphicFrame>
          <p:nvGraphicFramePr>
            <p:cNvPr id="35861" name="对象 241691"/>
            <p:cNvGraphicFramePr/>
            <p:nvPr/>
          </p:nvGraphicFramePr>
          <p:xfrm>
            <a:off x="2064" y="624"/>
            <a:ext cx="1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7" imgW="152400" imgH="190500" progId="Equation.3">
                    <p:embed/>
                  </p:oleObj>
                </mc:Choice>
                <mc:Fallback>
                  <p:oleObj name="" r:id="rId7" imgW="152400" imgH="1905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64" y="624"/>
                          <a:ext cx="162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对象 241692"/>
            <p:cNvGraphicFramePr/>
            <p:nvPr/>
          </p:nvGraphicFramePr>
          <p:xfrm>
            <a:off x="1248" y="1056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9" imgW="190500" imgH="203200" progId="Equation.3">
                    <p:embed/>
                  </p:oleObj>
                </mc:Choice>
                <mc:Fallback>
                  <p:oleObj name="" r:id="rId9" imgW="190500" imgH="2032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8" y="1056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对象 241693"/>
            <p:cNvGraphicFramePr/>
            <p:nvPr/>
          </p:nvGraphicFramePr>
          <p:xfrm>
            <a:off x="1440" y="1152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1" imgW="127000" imgH="139700" progId="Equation.3">
                    <p:embed/>
                  </p:oleObj>
                </mc:Choice>
                <mc:Fallback>
                  <p:oleObj name="" r:id="rId11" imgW="127000" imgH="1397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0" y="1152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对象 241694"/>
            <p:cNvGraphicFramePr/>
            <p:nvPr/>
          </p:nvGraphicFramePr>
          <p:xfrm>
            <a:off x="1536" y="864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2" imgW="190500" imgH="190500" progId="Equation.3">
                    <p:embed/>
                  </p:oleObj>
                </mc:Choice>
                <mc:Fallback>
                  <p:oleObj name="" r:id="rId12" imgW="190500" imgH="1905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36" y="864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241699"/>
          <p:cNvGrpSpPr/>
          <p:nvPr/>
        </p:nvGrpSpPr>
        <p:grpSpPr>
          <a:xfrm>
            <a:off x="838200" y="3544888"/>
            <a:ext cx="2971800" cy="1371600"/>
            <a:chOff x="672" y="1680"/>
            <a:chExt cx="1872" cy="864"/>
          </a:xfrm>
        </p:grpSpPr>
        <p:sp>
          <p:nvSpPr>
            <p:cNvPr id="35866" name="任意多边形 241700"/>
            <p:cNvSpPr/>
            <p:nvPr/>
          </p:nvSpPr>
          <p:spPr>
            <a:xfrm flipH="1">
              <a:off x="672" y="1680"/>
              <a:ext cx="493" cy="864"/>
            </a:xfrm>
            <a:custGeom>
              <a:avLst/>
              <a:gdLst/>
              <a:ahLst/>
              <a:cxnLst>
                <a:cxn ang="0">
                  <a:pos x="1843" y="0"/>
                </a:cxn>
                <a:cxn ang="0">
                  <a:pos x="23443" y="21600"/>
                </a:cxn>
                <a:cxn ang="0">
                  <a:pos x="1843" y="43200"/>
                </a:cxn>
                <a:cxn ang="0">
                  <a:pos x="-1" y="43122"/>
                </a:cxn>
                <a:cxn ang="0">
                  <a:pos x="1843" y="0"/>
                </a:cxn>
                <a:cxn ang="0">
                  <a:pos x="23443" y="21600"/>
                </a:cxn>
                <a:cxn ang="0">
                  <a:pos x="1843" y="43200"/>
                </a:cxn>
                <a:cxn ang="0">
                  <a:pos x="-1" y="43122"/>
                </a:cxn>
                <a:cxn ang="0">
                  <a:pos x="1843" y="21600"/>
                </a:cxn>
              </a:cxnLst>
              <a:pathLst>
                <a:path w="23443" h="43200" fill="none">
                  <a:moveTo>
                    <a:pt x="1843" y="0"/>
                  </a:moveTo>
                  <a:cubicBezTo>
                    <a:pt x="13772" y="0"/>
                    <a:pt x="23443" y="9671"/>
                    <a:pt x="23443" y="21600"/>
                  </a:cubicBezTo>
                  <a:cubicBezTo>
                    <a:pt x="23443" y="33529"/>
                    <a:pt x="13772" y="43200"/>
                    <a:pt x="1843" y="43200"/>
                  </a:cubicBezTo>
                  <a:cubicBezTo>
                    <a:pt x="1220" y="43200"/>
                    <a:pt x="603" y="43174"/>
                    <a:pt x="-1" y="43122"/>
                  </a:cubicBezTo>
                </a:path>
                <a:path w="23443" h="43200" stroke="0">
                  <a:moveTo>
                    <a:pt x="1843" y="0"/>
                  </a:moveTo>
                  <a:cubicBezTo>
                    <a:pt x="13772" y="0"/>
                    <a:pt x="23443" y="9671"/>
                    <a:pt x="23443" y="21600"/>
                  </a:cubicBezTo>
                  <a:cubicBezTo>
                    <a:pt x="23443" y="33529"/>
                    <a:pt x="13772" y="43200"/>
                    <a:pt x="1843" y="43200"/>
                  </a:cubicBezTo>
                  <a:cubicBezTo>
                    <a:pt x="1220" y="43200"/>
                    <a:pt x="603" y="43174"/>
                    <a:pt x="-1" y="43122"/>
                  </a:cubicBezTo>
                  <a:lnTo>
                    <a:pt x="1843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67" name="直接连接符 241701"/>
            <p:cNvSpPr/>
            <p:nvPr/>
          </p:nvSpPr>
          <p:spPr>
            <a:xfrm>
              <a:off x="1104" y="1680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8" name="直接连接符 241702"/>
            <p:cNvSpPr/>
            <p:nvPr/>
          </p:nvSpPr>
          <p:spPr>
            <a:xfrm>
              <a:off x="1152" y="2544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69" name="直接连接符 241703"/>
            <p:cNvSpPr/>
            <p:nvPr/>
          </p:nvSpPr>
          <p:spPr>
            <a:xfrm flipH="1">
              <a:off x="1536" y="1680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70" name="直接连接符 241704"/>
            <p:cNvSpPr/>
            <p:nvPr/>
          </p:nvSpPr>
          <p:spPr>
            <a:xfrm>
              <a:off x="1584" y="2544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71" name="直接连接符 241705"/>
            <p:cNvSpPr/>
            <p:nvPr/>
          </p:nvSpPr>
          <p:spPr>
            <a:xfrm>
              <a:off x="1104" y="1680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5872" name="对象 241706"/>
            <p:cNvGraphicFramePr/>
            <p:nvPr/>
          </p:nvGraphicFramePr>
          <p:xfrm>
            <a:off x="1031" y="2064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3" imgW="127000" imgH="139700" progId="Equation.3">
                    <p:embed/>
                  </p:oleObj>
                </mc:Choice>
                <mc:Fallback>
                  <p:oleObj name="" r:id="rId13" imgW="127000" imgH="1397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31" y="2064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3" name="对象 241707"/>
            <p:cNvGraphicFramePr/>
            <p:nvPr/>
          </p:nvGraphicFramePr>
          <p:xfrm>
            <a:off x="1152" y="2016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4" imgW="190500" imgH="203200" progId="Equation.3">
                    <p:embed/>
                  </p:oleObj>
                </mc:Choice>
                <mc:Fallback>
                  <p:oleObj name="" r:id="rId14" imgW="190500" imgH="2032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52" y="2016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4" name="对象 241708"/>
            <p:cNvGraphicFramePr/>
            <p:nvPr/>
          </p:nvGraphicFramePr>
          <p:xfrm>
            <a:off x="864" y="1824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15" imgW="190500" imgH="190500" progId="Equation.3">
                    <p:embed/>
                  </p:oleObj>
                </mc:Choice>
                <mc:Fallback>
                  <p:oleObj name="" r:id="rId15" imgW="190500" imgH="1905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64" y="1824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5" name="对象 241709"/>
            <p:cNvGraphicFramePr/>
            <p:nvPr/>
          </p:nvGraphicFramePr>
          <p:xfrm>
            <a:off x="1728" y="2256"/>
            <a:ext cx="1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6" imgW="152400" imgH="190500" progId="Equation.3">
                    <p:embed/>
                  </p:oleObj>
                </mc:Choice>
                <mc:Fallback>
                  <p:oleObj name="" r:id="rId16" imgW="152400" imgH="1905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28" y="2256"/>
                          <a:ext cx="162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241710"/>
          <p:cNvGrpSpPr/>
          <p:nvPr/>
        </p:nvGrpSpPr>
        <p:grpSpPr>
          <a:xfrm>
            <a:off x="4800600" y="3621088"/>
            <a:ext cx="3962400" cy="1484312"/>
            <a:chOff x="432" y="3024"/>
            <a:chExt cx="2496" cy="935"/>
          </a:xfrm>
        </p:grpSpPr>
        <p:sp>
          <p:nvSpPr>
            <p:cNvPr id="35877" name="直接连接符 241711"/>
            <p:cNvSpPr/>
            <p:nvPr/>
          </p:nvSpPr>
          <p:spPr>
            <a:xfrm>
              <a:off x="432" y="3408"/>
              <a:ext cx="6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8" name="直接连接符 241712"/>
            <p:cNvSpPr/>
            <p:nvPr/>
          </p:nvSpPr>
          <p:spPr>
            <a:xfrm>
              <a:off x="2016" y="340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79" name="任意多边形 241713"/>
            <p:cNvSpPr/>
            <p:nvPr/>
          </p:nvSpPr>
          <p:spPr>
            <a:xfrm>
              <a:off x="1103" y="3024"/>
              <a:ext cx="916" cy="384"/>
            </a:xfrm>
            <a:custGeom>
              <a:avLst/>
              <a:gdLst/>
              <a:ahLst/>
              <a:cxnLst>
                <a:cxn ang="0">
                  <a:pos x="0" y="21212"/>
                </a:cxn>
                <a:cxn ang="0">
                  <a:pos x="21597" y="0"/>
                </a:cxn>
                <a:cxn ang="0">
                  <a:pos x="43197" y="21600"/>
                </a:cxn>
                <a:cxn ang="0">
                  <a:pos x="0" y="21212"/>
                </a:cxn>
                <a:cxn ang="0">
                  <a:pos x="21597" y="0"/>
                </a:cxn>
                <a:cxn ang="0">
                  <a:pos x="43197" y="21600"/>
                </a:cxn>
                <a:cxn ang="0">
                  <a:pos x="21597" y="21600"/>
                </a:cxn>
              </a:cxnLst>
              <a:pathLst>
                <a:path w="43197" h="21600" fill="none">
                  <a:moveTo>
                    <a:pt x="0" y="21212"/>
                  </a:moveTo>
                  <a:cubicBezTo>
                    <a:pt x="208" y="9461"/>
                    <a:pt x="9798" y="0"/>
                    <a:pt x="21597" y="0"/>
                  </a:cubicBezTo>
                  <a:cubicBezTo>
                    <a:pt x="33526" y="0"/>
                    <a:pt x="43197" y="9671"/>
                    <a:pt x="43197" y="21600"/>
                  </a:cubicBezTo>
                </a:path>
                <a:path w="43197" h="21600" stroke="0">
                  <a:moveTo>
                    <a:pt x="0" y="21212"/>
                  </a:moveTo>
                  <a:cubicBezTo>
                    <a:pt x="208" y="9461"/>
                    <a:pt x="9798" y="0"/>
                    <a:pt x="21597" y="0"/>
                  </a:cubicBezTo>
                  <a:cubicBezTo>
                    <a:pt x="33526" y="0"/>
                    <a:pt x="43197" y="9671"/>
                    <a:pt x="43197" y="2160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80" name="直接连接符 241714"/>
            <p:cNvSpPr/>
            <p:nvPr/>
          </p:nvSpPr>
          <p:spPr>
            <a:xfrm>
              <a:off x="2208" y="3408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81" name="直接连接符 241715"/>
            <p:cNvSpPr/>
            <p:nvPr/>
          </p:nvSpPr>
          <p:spPr>
            <a:xfrm>
              <a:off x="624" y="340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35882" name="对象 241716"/>
            <p:cNvGraphicFramePr/>
            <p:nvPr/>
          </p:nvGraphicFramePr>
          <p:xfrm>
            <a:off x="1488" y="3552"/>
            <a:ext cx="13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7" imgW="127000" imgH="139700" progId="Equation.3">
                    <p:embed/>
                  </p:oleObj>
                </mc:Choice>
                <mc:Fallback>
                  <p:oleObj name="" r:id="rId17" imgW="127000" imgH="1397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8" y="3552"/>
                          <a:ext cx="131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3" name="直接连接符 241717"/>
            <p:cNvSpPr/>
            <p:nvPr/>
          </p:nvSpPr>
          <p:spPr>
            <a:xfrm flipV="1">
              <a:off x="1584" y="3408"/>
              <a:ext cx="43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5884" name="直接连接符 241718"/>
            <p:cNvSpPr/>
            <p:nvPr/>
          </p:nvSpPr>
          <p:spPr>
            <a:xfrm flipH="1" flipV="1">
              <a:off x="1104" y="3408"/>
              <a:ext cx="43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35885" name="对象 241719"/>
            <p:cNvGraphicFramePr/>
            <p:nvPr/>
          </p:nvGraphicFramePr>
          <p:xfrm>
            <a:off x="1440" y="3744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8" imgW="190500" imgH="203200" progId="Equation.3">
                    <p:embed/>
                  </p:oleObj>
                </mc:Choice>
                <mc:Fallback>
                  <p:oleObj name="" r:id="rId18" imgW="190500" imgH="2032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40" y="3744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对象 241720"/>
            <p:cNvGraphicFramePr/>
            <p:nvPr/>
          </p:nvGraphicFramePr>
          <p:xfrm>
            <a:off x="2160" y="3120"/>
            <a:ext cx="1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19" imgW="152400" imgH="190500" progId="Equation.3">
                    <p:embed/>
                  </p:oleObj>
                </mc:Choice>
                <mc:Fallback>
                  <p:oleObj name="" r:id="rId19" imgW="152400" imgH="1905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60" y="3120"/>
                          <a:ext cx="162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7" name="对象 241721"/>
            <p:cNvGraphicFramePr/>
            <p:nvPr/>
          </p:nvGraphicFramePr>
          <p:xfrm>
            <a:off x="1824" y="3504"/>
            <a:ext cx="22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20" imgW="190500" imgH="190500" progId="Equation.3">
                    <p:embed/>
                  </p:oleObj>
                </mc:Choice>
                <mc:Fallback>
                  <p:oleObj name="" r:id="rId20" imgW="190500" imgH="1905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4" y="3504"/>
                          <a:ext cx="22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8" name="任意多边形 241722"/>
            <p:cNvSpPr/>
            <p:nvPr/>
          </p:nvSpPr>
          <p:spPr>
            <a:xfrm rot="-4048709">
              <a:off x="1442" y="3275"/>
              <a:ext cx="193" cy="3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15274" y="3687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15274" y="36874"/>
                </a:cxn>
                <a:cxn ang="0">
                  <a:pos x="112" y="21600"/>
                </a:cxn>
              </a:cxnLst>
              <a:pathLst>
                <a:path w="21712" h="36874" fill="none">
                  <a:moveTo>
                    <a:pt x="0" y="0"/>
                  </a:moveTo>
                  <a:cubicBezTo>
                    <a:pt x="-75" y="0"/>
                    <a:pt x="-37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7565"/>
                    <a:pt x="19182" y="32965"/>
                    <a:pt x="15274" y="36874"/>
                  </a:cubicBezTo>
                </a:path>
                <a:path w="21712" h="36874" stroke="0">
                  <a:moveTo>
                    <a:pt x="0" y="0"/>
                  </a:moveTo>
                  <a:cubicBezTo>
                    <a:pt x="-75" y="0"/>
                    <a:pt x="-37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7565"/>
                    <a:pt x="19182" y="32965"/>
                    <a:pt x="15274" y="36874"/>
                  </a:cubicBezTo>
                  <a:lnTo>
                    <a:pt x="112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stealth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5889" name="对象 241723"/>
            <p:cNvGraphicFramePr/>
            <p:nvPr/>
          </p:nvGraphicFramePr>
          <p:xfrm>
            <a:off x="1344" y="3168"/>
            <a:ext cx="4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21" imgW="456565" imgH="254000" progId="Equation.3">
                    <p:embed/>
                  </p:oleObj>
                </mc:Choice>
                <mc:Fallback>
                  <p:oleObj name="" r:id="rId21" imgW="456565" imgH="2540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44" y="3168"/>
                          <a:ext cx="491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90" name="灯片编号占位符 1"/>
          <p:cNvSpPr txBox="1">
            <a:spLocks noGrp="1"/>
          </p:cNvSpPr>
          <p:nvPr/>
        </p:nvSpPr>
        <p:spPr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zh-CN" altLang="en-US" sz="14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445" y="1029970"/>
            <a:ext cx="8881110" cy="30587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5105" y="309880"/>
            <a:ext cx="3255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</a:rPr>
              <a:t>课堂练习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23840" y="309880"/>
            <a:ext cx="3255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>
                <a:solidFill>
                  <a:schemeClr val="tx1"/>
                </a:solidFill>
              </a:rPr>
              <a:t>电流分布于</a:t>
            </a:r>
            <a:r>
              <a:rPr lang="zh-CN" altLang="en-US" sz="3200" b="0">
                <a:solidFill>
                  <a:srgbClr val="FF0000"/>
                </a:solidFill>
              </a:rPr>
              <a:t>平面</a:t>
            </a:r>
            <a:r>
              <a:rPr lang="zh-CN" altLang="en-US" b="0">
                <a:solidFill>
                  <a:schemeClr val="tx1"/>
                </a:solidFill>
              </a:rPr>
              <a:t>上</a:t>
            </a:r>
            <a:endParaRPr lang="zh-CN" altLang="en-US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922" name="Text Box 58"/>
          <p:cNvSpPr txBox="1"/>
          <p:nvPr/>
        </p:nvSpPr>
        <p:spPr>
          <a:xfrm>
            <a:off x="233680" y="233680"/>
            <a:ext cx="80740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无限长圆柱载流导体的磁场分布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圆柱体</a:t>
            </a:r>
            <a:r>
              <a:rPr lang="zh-CN" altLang="en-US" dirty="0">
                <a:latin typeface="Bookman Old Style" panose="02050604050505020204" pitchFamily="18" charset="0"/>
                <a:ea typeface="宋体" panose="02010600030101010101" pitchFamily="2" charset="-122"/>
              </a:rPr>
              <a:t>半径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dirty="0">
                <a:latin typeface="Bookman Old Style" panose="02050604050505020204" pitchFamily="18" charset="0"/>
                <a:ea typeface="宋体" panose="02010600030101010101" pitchFamily="2" charset="-122"/>
              </a:rPr>
              <a:t>，电流为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endParaRPr lang="en-US" altLang="zh-CN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77110" y="1914525"/>
            <a:ext cx="1464310" cy="3778885"/>
            <a:chOff x="3586" y="3015"/>
            <a:chExt cx="2306" cy="5951"/>
          </a:xfrm>
        </p:grpSpPr>
        <p:grpSp>
          <p:nvGrpSpPr>
            <p:cNvPr id="2" name="Group 59"/>
            <p:cNvGrpSpPr/>
            <p:nvPr/>
          </p:nvGrpSpPr>
          <p:grpSpPr>
            <a:xfrm>
              <a:off x="3586" y="3975"/>
              <a:ext cx="1560" cy="3720"/>
              <a:chOff x="4176" y="1008"/>
              <a:chExt cx="624" cy="1488"/>
            </a:xfrm>
          </p:grpSpPr>
          <p:sp>
            <p:nvSpPr>
              <p:cNvPr id="100355" name="AutoShape 60"/>
              <p:cNvSpPr/>
              <p:nvPr/>
            </p:nvSpPr>
            <p:spPr>
              <a:xfrm>
                <a:off x="4176" y="1008"/>
                <a:ext cx="624" cy="1488"/>
              </a:xfrm>
              <a:prstGeom prst="can">
                <a:avLst>
                  <a:gd name="adj" fmla="val 27269"/>
                </a:avLst>
              </a:prstGeom>
              <a:solidFill>
                <a:srgbClr val="CCECFF"/>
              </a:solidFill>
              <a:ln w="38100" cap="flat" cmpd="sng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356" name="Oval 61"/>
              <p:cNvSpPr/>
              <p:nvPr/>
            </p:nvSpPr>
            <p:spPr>
              <a:xfrm>
                <a:off x="4176" y="1008"/>
                <a:ext cx="624" cy="192"/>
              </a:xfrm>
              <a:prstGeom prst="ellipse">
                <a:avLst/>
              </a:prstGeom>
              <a:solidFill>
                <a:srgbClr val="FFFF00"/>
              </a:solidFill>
              <a:ln w="38100" cap="flat" cmpd="sng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357" name="Oval 62"/>
              <p:cNvSpPr/>
              <p:nvPr/>
            </p:nvSpPr>
            <p:spPr>
              <a:xfrm>
                <a:off x="4176" y="2304"/>
                <a:ext cx="624" cy="192"/>
              </a:xfrm>
              <a:prstGeom prst="ellipse">
                <a:avLst/>
              </a:prstGeom>
              <a:solidFill>
                <a:srgbClr val="FFBB77">
                  <a:alpha val="50194"/>
                </a:srgbClr>
              </a:solidFill>
              <a:ln w="38100" cap="flat" cmpd="sng">
                <a:solidFill>
                  <a:srgbClr val="8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927" name="Line 63"/>
            <p:cNvSpPr/>
            <p:nvPr/>
          </p:nvSpPr>
          <p:spPr>
            <a:xfrm>
              <a:off x="4426" y="3015"/>
              <a:ext cx="0" cy="120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928" name="Line 64"/>
            <p:cNvSpPr/>
            <p:nvPr/>
          </p:nvSpPr>
          <p:spPr>
            <a:xfrm>
              <a:off x="4426" y="4575"/>
              <a:ext cx="0" cy="13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36929" name="Line 65"/>
            <p:cNvSpPr/>
            <p:nvPr/>
          </p:nvSpPr>
          <p:spPr>
            <a:xfrm>
              <a:off x="4426" y="7646"/>
              <a:ext cx="0" cy="13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" name="Group 66"/>
            <p:cNvGrpSpPr/>
            <p:nvPr/>
          </p:nvGrpSpPr>
          <p:grpSpPr>
            <a:xfrm>
              <a:off x="3946" y="3375"/>
              <a:ext cx="1162" cy="960"/>
              <a:chOff x="4272" y="768"/>
              <a:chExt cx="465" cy="384"/>
            </a:xfrm>
          </p:grpSpPr>
          <p:grpSp>
            <p:nvGrpSpPr>
              <p:cNvPr id="100362" name="Group 67"/>
              <p:cNvGrpSpPr/>
              <p:nvPr/>
            </p:nvGrpSpPr>
            <p:grpSpPr>
              <a:xfrm>
                <a:off x="4272" y="816"/>
                <a:ext cx="288" cy="336"/>
                <a:chOff x="4272" y="816"/>
                <a:chExt cx="288" cy="336"/>
              </a:xfrm>
            </p:grpSpPr>
            <p:sp>
              <p:nvSpPr>
                <p:cNvPr id="100363" name="Line 68"/>
                <p:cNvSpPr/>
                <p:nvPr/>
              </p:nvSpPr>
              <p:spPr>
                <a:xfrm flipV="1">
                  <a:off x="4272" y="816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miter/>
                  <a:headEnd type="none" w="med" len="med"/>
                  <a:tailEnd type="triangle" w="sm" len="med"/>
                </a:ln>
              </p:spPr>
            </p:sp>
            <p:sp>
              <p:nvSpPr>
                <p:cNvPr id="100364" name="Line 69"/>
                <p:cNvSpPr/>
                <p:nvPr/>
              </p:nvSpPr>
              <p:spPr>
                <a:xfrm flipV="1">
                  <a:off x="4416" y="912"/>
                  <a:ext cx="0" cy="240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miter/>
                  <a:headEnd type="none" w="med" len="med"/>
                  <a:tailEnd type="triangle" w="sm" len="med"/>
                </a:ln>
              </p:spPr>
            </p:sp>
            <p:sp>
              <p:nvSpPr>
                <p:cNvPr id="100365" name="Line 70"/>
                <p:cNvSpPr/>
                <p:nvPr/>
              </p:nvSpPr>
              <p:spPr>
                <a:xfrm flipV="1">
                  <a:off x="4560" y="816"/>
                  <a:ext cx="0" cy="288"/>
                </a:xfrm>
                <a:prstGeom prst="line">
                  <a:avLst/>
                </a:prstGeom>
                <a:ln w="28575" cap="flat" cmpd="sng">
                  <a:solidFill>
                    <a:srgbClr val="FF3300"/>
                  </a:solidFill>
                  <a:prstDash val="solid"/>
                  <a:miter/>
                  <a:headEnd type="none" w="med" len="med"/>
                  <a:tailEnd type="triangle" w="sm" len="med"/>
                </a:ln>
              </p:spPr>
            </p:sp>
          </p:grpSp>
          <p:sp>
            <p:nvSpPr>
              <p:cNvPr id="100366" name="Text Box 71"/>
              <p:cNvSpPr txBox="1"/>
              <p:nvPr/>
            </p:nvSpPr>
            <p:spPr>
              <a:xfrm>
                <a:off x="4560" y="768"/>
                <a:ext cx="177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800" b="0">
                    <a:latin typeface="Verdana" panose="020B0604030504040204" pitchFamily="34" charset="0"/>
                    <a:ea typeface="宋体" panose="02010600030101010101" pitchFamily="2" charset="-122"/>
                  </a:rPr>
                  <a:t>I</a:t>
                </a:r>
                <a:endParaRPr lang="en-US" altLang="zh-CN" sz="1800" b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936" name="Oval 72"/>
            <p:cNvSpPr/>
            <p:nvPr/>
          </p:nvSpPr>
          <p:spPr>
            <a:xfrm>
              <a:off x="3586" y="5710"/>
              <a:ext cx="1560" cy="480"/>
            </a:xfrm>
            <a:prstGeom prst="ellipse">
              <a:avLst/>
            </a:prstGeom>
            <a:solidFill>
              <a:srgbClr val="FFFF00">
                <a:alpha val="50194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41" name="Line 77"/>
            <p:cNvSpPr/>
            <p:nvPr/>
          </p:nvSpPr>
          <p:spPr>
            <a:xfrm>
              <a:off x="4426" y="5895"/>
              <a:ext cx="1200" cy="48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6958" name="Line 94"/>
            <p:cNvSpPr/>
            <p:nvPr/>
          </p:nvSpPr>
          <p:spPr>
            <a:xfrm>
              <a:off x="4426" y="6015"/>
              <a:ext cx="0" cy="132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5" name="Group 74"/>
            <p:cNvGrpSpPr/>
            <p:nvPr/>
          </p:nvGrpSpPr>
          <p:grpSpPr>
            <a:xfrm>
              <a:off x="5386" y="6255"/>
              <a:ext cx="507" cy="720"/>
              <a:chOff x="4848" y="1920"/>
              <a:chExt cx="203" cy="288"/>
            </a:xfrm>
          </p:grpSpPr>
          <p:sp>
            <p:nvSpPr>
              <p:cNvPr id="100372" name="Oval 75"/>
              <p:cNvSpPr/>
              <p:nvPr/>
            </p:nvSpPr>
            <p:spPr>
              <a:xfrm>
                <a:off x="4896" y="1920"/>
                <a:ext cx="96" cy="96"/>
              </a:xfrm>
              <a:prstGeom prst="ellipse">
                <a:avLst/>
              </a:prstGeom>
              <a:solidFill>
                <a:srgbClr val="66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373" name="Text Box 76"/>
              <p:cNvSpPr txBox="1"/>
              <p:nvPr/>
            </p:nvSpPr>
            <p:spPr>
              <a:xfrm>
                <a:off x="4848" y="1977"/>
                <a:ext cx="203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eaLnBrk="0" hangingPunct="0"/>
                <a:r>
                  <a:rPr lang="en-US" altLang="zh-CN" sz="1800" b="0">
                    <a:latin typeface="Verdana" panose="020B0604030504040204" pitchFamily="34" charset="0"/>
                    <a:ea typeface="宋体" panose="02010600030101010101" pitchFamily="2" charset="-122"/>
                  </a:rPr>
                  <a:t>P</a:t>
                </a:r>
                <a:endParaRPr lang="en-US" altLang="zh-CN" sz="1800" b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0040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graphicFrame>
        <p:nvGraphicFramePr>
          <p:cNvPr id="258064" name="Object 74"/>
          <p:cNvGraphicFramePr/>
          <p:nvPr/>
        </p:nvGraphicFramePr>
        <p:xfrm>
          <a:off x="5078095" y="2663508"/>
          <a:ext cx="327025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" r:id="rId1" imgW="1181100" imgH="787400" progId="Equation.3">
                  <p:embed/>
                </p:oleObj>
              </mc:Choice>
              <mc:Fallback>
                <p:oleObj name="" r:id="rId1" imgW="1181100" imgH="787400" progId="Equation.3">
                  <p:embed/>
                  <p:pic>
                    <p:nvPicPr>
                      <p:cNvPr id="0" name="图片 35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8095" y="2663508"/>
                        <a:ext cx="3270250" cy="167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776720" y="322580"/>
            <a:ext cx="2110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0">
                <a:solidFill>
                  <a:schemeClr val="tx1"/>
                </a:solidFill>
              </a:rPr>
              <a:t>电流分布于</a:t>
            </a:r>
            <a:r>
              <a:rPr lang="zh-CN" altLang="en-US" sz="2400" b="0">
                <a:solidFill>
                  <a:srgbClr val="FF0000"/>
                </a:solidFill>
              </a:rPr>
              <a:t>体</a:t>
            </a:r>
            <a:r>
              <a:rPr lang="zh-CN" altLang="en-US" sz="2000" b="0">
                <a:solidFill>
                  <a:schemeClr val="tx1"/>
                </a:solidFill>
              </a:rPr>
              <a:t>上</a:t>
            </a:r>
            <a:endParaRPr lang="zh-CN" altLang="en-US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49562"/>
          <p:cNvGrpSpPr/>
          <p:nvPr/>
        </p:nvGrpSpPr>
        <p:grpSpPr>
          <a:xfrm>
            <a:off x="4718050" y="317500"/>
            <a:ext cx="3648075" cy="1905000"/>
            <a:chOff x="2964" y="365"/>
            <a:chExt cx="2298" cy="1200"/>
          </a:xfrm>
        </p:grpSpPr>
        <p:sp>
          <p:nvSpPr>
            <p:cNvPr id="12290" name="直接连接符 149506"/>
            <p:cNvSpPr/>
            <p:nvPr/>
          </p:nvSpPr>
          <p:spPr>
            <a:xfrm flipV="1">
              <a:off x="2964" y="941"/>
              <a:ext cx="288" cy="96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2291" name="椭圆 149507"/>
            <p:cNvSpPr/>
            <p:nvPr/>
          </p:nvSpPr>
          <p:spPr>
            <a:xfrm>
              <a:off x="3108" y="653"/>
              <a:ext cx="240" cy="576"/>
            </a:xfrm>
            <a:prstGeom prst="ellipse">
              <a:avLst/>
            </a:prstGeom>
            <a:solidFill>
              <a:srgbClr val="FFD6AD">
                <a:alpha val="50194"/>
              </a:srgbClr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2" name="任意多边形 149508"/>
            <p:cNvSpPr/>
            <p:nvPr/>
          </p:nvSpPr>
          <p:spPr>
            <a:xfrm>
              <a:off x="3204" y="365"/>
              <a:ext cx="1488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624" y="96"/>
                </a:cxn>
                <a:cxn ang="0">
                  <a:pos x="1488" y="0"/>
                </a:cxn>
              </a:cxnLst>
              <a:pathLst>
                <a:path w="1488" h="288">
                  <a:moveTo>
                    <a:pt x="0" y="288"/>
                  </a:moveTo>
                  <a:cubicBezTo>
                    <a:pt x="188" y="216"/>
                    <a:pt x="376" y="144"/>
                    <a:pt x="624" y="96"/>
                  </a:cubicBezTo>
                  <a:cubicBezTo>
                    <a:pt x="872" y="48"/>
                    <a:pt x="1180" y="24"/>
                    <a:pt x="1488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3" name="任意多边形 149509"/>
            <p:cNvSpPr/>
            <p:nvPr/>
          </p:nvSpPr>
          <p:spPr>
            <a:xfrm>
              <a:off x="3218" y="1202"/>
              <a:ext cx="1474" cy="363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587" y="55"/>
                </a:cxn>
                <a:cxn ang="0">
                  <a:pos x="1474" y="363"/>
                </a:cxn>
              </a:cxnLst>
              <a:pathLst>
                <a:path w="1474" h="363">
                  <a:moveTo>
                    <a:pt x="0" y="33"/>
                  </a:moveTo>
                  <a:cubicBezTo>
                    <a:pt x="96" y="37"/>
                    <a:pt x="341" y="0"/>
                    <a:pt x="587" y="55"/>
                  </a:cubicBezTo>
                  <a:cubicBezTo>
                    <a:pt x="833" y="110"/>
                    <a:pt x="1289" y="299"/>
                    <a:pt x="1474" y="363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4" name="任意多边形 149510"/>
            <p:cNvSpPr/>
            <p:nvPr/>
          </p:nvSpPr>
          <p:spPr>
            <a:xfrm>
              <a:off x="3252" y="837"/>
              <a:ext cx="1488" cy="104"/>
            </a:xfrm>
            <a:custGeom>
              <a:avLst/>
              <a:gdLst/>
              <a:ahLst/>
              <a:cxnLst>
                <a:cxn ang="0">
                  <a:pos x="0" y="104"/>
                </a:cxn>
                <a:cxn ang="0">
                  <a:pos x="720" y="8"/>
                </a:cxn>
                <a:cxn ang="0">
                  <a:pos x="1536" y="56"/>
                </a:cxn>
              </a:cxnLst>
              <a:pathLst>
                <a:path w="1536" h="104">
                  <a:moveTo>
                    <a:pt x="0" y="104"/>
                  </a:moveTo>
                  <a:cubicBezTo>
                    <a:pt x="232" y="60"/>
                    <a:pt x="464" y="16"/>
                    <a:pt x="720" y="8"/>
                  </a:cubicBezTo>
                  <a:cubicBezTo>
                    <a:pt x="976" y="0"/>
                    <a:pt x="1256" y="28"/>
                    <a:pt x="1536" y="56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5" name="椭圆 149511"/>
            <p:cNvSpPr/>
            <p:nvPr/>
          </p:nvSpPr>
          <p:spPr>
            <a:xfrm>
              <a:off x="4500" y="365"/>
              <a:ext cx="480" cy="1200"/>
            </a:xfrm>
            <a:prstGeom prst="ellipse">
              <a:avLst/>
            </a:prstGeom>
            <a:solidFill>
              <a:srgbClr val="FFB973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任意多边形 149512"/>
            <p:cNvSpPr/>
            <p:nvPr/>
          </p:nvSpPr>
          <p:spPr>
            <a:xfrm>
              <a:off x="3252" y="573"/>
              <a:ext cx="1296" cy="224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720" y="32"/>
                </a:cxn>
                <a:cxn ang="0">
                  <a:pos x="1296" y="32"/>
                </a:cxn>
              </a:cxnLst>
              <a:pathLst>
                <a:path w="1296" h="224">
                  <a:moveTo>
                    <a:pt x="0" y="224"/>
                  </a:moveTo>
                  <a:cubicBezTo>
                    <a:pt x="252" y="144"/>
                    <a:pt x="504" y="64"/>
                    <a:pt x="720" y="32"/>
                  </a:cubicBezTo>
                  <a:cubicBezTo>
                    <a:pt x="936" y="0"/>
                    <a:pt x="1116" y="16"/>
                    <a:pt x="1296" y="32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7" name="任意多边形 149513"/>
            <p:cNvSpPr/>
            <p:nvPr/>
          </p:nvSpPr>
          <p:spPr>
            <a:xfrm>
              <a:off x="3252" y="1085"/>
              <a:ext cx="1296" cy="144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24" y="24"/>
                </a:cxn>
                <a:cxn ang="0">
                  <a:pos x="1344" y="168"/>
                </a:cxn>
              </a:cxnLst>
              <a:pathLst>
                <a:path w="1344" h="168">
                  <a:moveTo>
                    <a:pt x="0" y="24"/>
                  </a:moveTo>
                  <a:cubicBezTo>
                    <a:pt x="200" y="12"/>
                    <a:pt x="400" y="0"/>
                    <a:pt x="624" y="24"/>
                  </a:cubicBezTo>
                  <a:cubicBezTo>
                    <a:pt x="848" y="48"/>
                    <a:pt x="1096" y="108"/>
                    <a:pt x="1344" y="168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298" name="椭圆 149514"/>
            <p:cNvSpPr/>
            <p:nvPr/>
          </p:nvSpPr>
          <p:spPr>
            <a:xfrm>
              <a:off x="4740" y="605"/>
              <a:ext cx="48" cy="48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椭圆 149515"/>
            <p:cNvSpPr/>
            <p:nvPr/>
          </p:nvSpPr>
          <p:spPr>
            <a:xfrm>
              <a:off x="4740" y="845"/>
              <a:ext cx="48" cy="48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椭圆 149516"/>
            <p:cNvSpPr/>
            <p:nvPr/>
          </p:nvSpPr>
          <p:spPr>
            <a:xfrm>
              <a:off x="4740" y="1181"/>
              <a:ext cx="48" cy="48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任意多边形 149518"/>
            <p:cNvSpPr/>
            <p:nvPr/>
          </p:nvSpPr>
          <p:spPr>
            <a:xfrm>
              <a:off x="4777" y="873"/>
              <a:ext cx="485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7" y="45"/>
                </a:cxn>
                <a:cxn ang="0">
                  <a:pos x="485" y="136"/>
                </a:cxn>
              </a:cxnLst>
              <a:pathLst>
                <a:path w="485" h="136">
                  <a:moveTo>
                    <a:pt x="0" y="0"/>
                  </a:moveTo>
                  <a:cubicBezTo>
                    <a:pt x="39" y="7"/>
                    <a:pt x="156" y="22"/>
                    <a:pt x="237" y="45"/>
                  </a:cubicBezTo>
                  <a:cubicBezTo>
                    <a:pt x="318" y="68"/>
                    <a:pt x="433" y="117"/>
                    <a:pt x="485" y="136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49520" name="对象 149519"/>
          <p:cNvGraphicFramePr/>
          <p:nvPr/>
        </p:nvGraphicFramePr>
        <p:xfrm>
          <a:off x="5994400" y="530225"/>
          <a:ext cx="3095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89865" imgH="177800" progId="Equation.3">
                  <p:embed/>
                </p:oleObj>
              </mc:Choice>
              <mc:Fallback>
                <p:oleObj name="" r:id="rId1" imgW="189865" imgH="177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94400" y="530225"/>
                        <a:ext cx="309563" cy="288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对象 149520"/>
          <p:cNvGraphicFramePr/>
          <p:nvPr/>
        </p:nvGraphicFramePr>
        <p:xfrm>
          <a:off x="6861175" y="671513"/>
          <a:ext cx="33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65100" imgH="203200" progId="Equation.3">
                  <p:embed/>
                </p:oleObj>
              </mc:Choice>
              <mc:Fallback>
                <p:oleObj name="" r:id="rId3" imgW="1651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61175" y="671513"/>
                        <a:ext cx="330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2" name="对象 149521"/>
          <p:cNvGraphicFramePr/>
          <p:nvPr/>
        </p:nvGraphicFramePr>
        <p:xfrm>
          <a:off x="5848350" y="1104900"/>
          <a:ext cx="4349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78765" imgH="215900" progId="Equation.3">
                  <p:embed/>
                </p:oleObj>
              </mc:Choice>
              <mc:Fallback>
                <p:oleObj name="" r:id="rId5" imgW="278765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48350" y="1104900"/>
                        <a:ext cx="434975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3" name="文本框 149522"/>
          <p:cNvSpPr txBox="1"/>
          <p:nvPr/>
        </p:nvSpPr>
        <p:spPr>
          <a:xfrm>
            <a:off x="8334375" y="661988"/>
            <a:ext cx="3127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b="0"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  <a:endParaRPr lang="en-US" altLang="zh-CN" sz="2400" b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9524" name="直接连接符 149523"/>
          <p:cNvSpPr/>
          <p:nvPr/>
        </p:nvSpPr>
        <p:spPr>
          <a:xfrm flipV="1">
            <a:off x="6265863" y="989013"/>
            <a:ext cx="533400" cy="76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9525" name="文本框 149524"/>
          <p:cNvSpPr txBox="1"/>
          <p:nvPr/>
        </p:nvSpPr>
        <p:spPr>
          <a:xfrm>
            <a:off x="304800" y="157163"/>
            <a:ext cx="36893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定义： 电流密度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9526" name="对象 149525"/>
          <p:cNvGraphicFramePr/>
          <p:nvPr/>
        </p:nvGraphicFramePr>
        <p:xfrm>
          <a:off x="2209800" y="704850"/>
          <a:ext cx="13366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635000" imgH="431800" progId="Equation.3">
                  <p:embed/>
                </p:oleObj>
              </mc:Choice>
              <mc:Fallback>
                <p:oleObj name="" r:id="rId7" imgW="63500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704850"/>
                        <a:ext cx="1336675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49526"/>
          <p:cNvGrpSpPr/>
          <p:nvPr/>
        </p:nvGrpSpPr>
        <p:grpSpPr>
          <a:xfrm>
            <a:off x="846138" y="1611313"/>
            <a:ext cx="2328862" cy="641350"/>
            <a:chOff x="329" y="1253"/>
            <a:chExt cx="1467" cy="404"/>
          </a:xfrm>
        </p:grpSpPr>
        <p:sp>
          <p:nvSpPr>
            <p:cNvPr id="12310" name="文本框 149527"/>
            <p:cNvSpPr txBox="1"/>
            <p:nvPr/>
          </p:nvSpPr>
          <p:spPr>
            <a:xfrm>
              <a:off x="329" y="1253"/>
              <a:ext cx="10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/>
              <a:r>
                <a:rPr lang="zh-CN" altLang="en-US" dirty="0">
                  <a:solidFill>
                    <a:srgbClr val="FF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方向：</a:t>
              </a:r>
              <a:endParaRPr lang="zh-CN" altLang="en-US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11" name="对象 149528"/>
            <p:cNvGraphicFramePr/>
            <p:nvPr/>
          </p:nvGraphicFramePr>
          <p:xfrm>
            <a:off x="1158" y="1253"/>
            <a:ext cx="638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9" imgW="381000" imgH="241300" progId="Equation.3">
                    <p:embed/>
                  </p:oleObj>
                </mc:Choice>
                <mc:Fallback>
                  <p:oleObj name="" r:id="rId9" imgW="381000" imgH="2413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58" y="1253"/>
                          <a:ext cx="638" cy="4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30" name="文本框 149529"/>
          <p:cNvSpPr txBox="1"/>
          <p:nvPr/>
        </p:nvSpPr>
        <p:spPr>
          <a:xfrm>
            <a:off x="877888" y="2374900"/>
            <a:ext cx="30607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单位：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A·m</a:t>
            </a:r>
            <a:r>
              <a:rPr lang="zh-CN" altLang="en-US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aseline="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9545" name="对象 149544"/>
          <p:cNvGraphicFramePr/>
          <p:nvPr/>
        </p:nvGraphicFramePr>
        <p:xfrm>
          <a:off x="474663" y="3732213"/>
          <a:ext cx="1593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659765" imgH="215900" progId="Equation.3">
                  <p:embed/>
                </p:oleObj>
              </mc:Choice>
              <mc:Fallback>
                <p:oleObj name="" r:id="rId11" imgW="659765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4663" y="3732213"/>
                        <a:ext cx="159385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6" name="对象 149545"/>
          <p:cNvGraphicFramePr/>
          <p:nvPr/>
        </p:nvGraphicFramePr>
        <p:xfrm>
          <a:off x="2128520" y="3700780"/>
          <a:ext cx="31257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1231265" imgH="241300" progId="Equation.3">
                  <p:embed/>
                </p:oleObj>
              </mc:Choice>
              <mc:Fallback>
                <p:oleObj name="" r:id="rId13" imgW="1231265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28520" y="3700780"/>
                        <a:ext cx="3125788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7" name="对象 149546"/>
          <p:cNvGraphicFramePr/>
          <p:nvPr/>
        </p:nvGraphicFramePr>
        <p:xfrm>
          <a:off x="1850390" y="4787265"/>
          <a:ext cx="2055495" cy="86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5" imgW="787400" imgH="292100" progId="Equation.3">
                  <p:embed/>
                </p:oleObj>
              </mc:Choice>
              <mc:Fallback>
                <p:oleObj name="" r:id="rId15" imgW="787400" imgH="292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50390" y="4787265"/>
                        <a:ext cx="2055495" cy="86614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CC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48" name="文本框 149547"/>
          <p:cNvSpPr txBox="1"/>
          <p:nvPr/>
        </p:nvSpPr>
        <p:spPr>
          <a:xfrm>
            <a:off x="619125" y="6138863"/>
            <a:ext cx="63912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即电流强度等于电流密度的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9549" name="文本框 149548"/>
          <p:cNvSpPr txBox="1"/>
          <p:nvPr/>
        </p:nvSpPr>
        <p:spPr>
          <a:xfrm>
            <a:off x="0" y="3036888"/>
            <a:ext cx="53975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电流与电流密度的关系：</a:t>
            </a:r>
            <a:endParaRPr lang="el-GR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149549"/>
          <p:cNvGrpSpPr/>
          <p:nvPr/>
        </p:nvGrpSpPr>
        <p:grpSpPr>
          <a:xfrm>
            <a:off x="5392738" y="4138613"/>
            <a:ext cx="2935287" cy="1636712"/>
            <a:chOff x="1346" y="548"/>
            <a:chExt cx="1849" cy="1031"/>
          </a:xfrm>
        </p:grpSpPr>
        <p:sp>
          <p:nvSpPr>
            <p:cNvPr id="12319" name="任意多边形 149550"/>
            <p:cNvSpPr/>
            <p:nvPr/>
          </p:nvSpPr>
          <p:spPr>
            <a:xfrm>
              <a:off x="1346" y="1024"/>
              <a:ext cx="1818" cy="103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833" y="1"/>
                </a:cxn>
                <a:cxn ang="0">
                  <a:pos x="1818" y="103"/>
                </a:cxn>
              </a:cxnLst>
              <a:pathLst>
                <a:path w="1818" h="103">
                  <a:moveTo>
                    <a:pt x="0" y="97"/>
                  </a:moveTo>
                  <a:cubicBezTo>
                    <a:pt x="268" y="53"/>
                    <a:pt x="530" y="0"/>
                    <a:pt x="833" y="1"/>
                  </a:cubicBezTo>
                  <a:cubicBezTo>
                    <a:pt x="1136" y="2"/>
                    <a:pt x="1613" y="82"/>
                    <a:pt x="1818" y="103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0" name="任意多边形 149551"/>
            <p:cNvSpPr/>
            <p:nvPr/>
          </p:nvSpPr>
          <p:spPr>
            <a:xfrm>
              <a:off x="1394" y="548"/>
              <a:ext cx="1776" cy="240"/>
            </a:xfrm>
            <a:custGeom>
              <a:avLst/>
              <a:gdLst/>
              <a:ahLst/>
              <a:cxnLst>
                <a:cxn ang="0">
                  <a:pos x="0" y="224"/>
                </a:cxn>
                <a:cxn ang="0">
                  <a:pos x="720" y="32"/>
                </a:cxn>
                <a:cxn ang="0">
                  <a:pos x="1296" y="32"/>
                </a:cxn>
              </a:cxnLst>
              <a:pathLst>
                <a:path w="1296" h="224">
                  <a:moveTo>
                    <a:pt x="0" y="224"/>
                  </a:moveTo>
                  <a:cubicBezTo>
                    <a:pt x="252" y="144"/>
                    <a:pt x="504" y="64"/>
                    <a:pt x="720" y="32"/>
                  </a:cubicBezTo>
                  <a:cubicBezTo>
                    <a:pt x="936" y="0"/>
                    <a:pt x="1116" y="16"/>
                    <a:pt x="1296" y="32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21" name="任意多边形 149552"/>
            <p:cNvSpPr/>
            <p:nvPr/>
          </p:nvSpPr>
          <p:spPr>
            <a:xfrm>
              <a:off x="1363" y="1387"/>
              <a:ext cx="1832" cy="192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624" y="24"/>
                </a:cxn>
                <a:cxn ang="0">
                  <a:pos x="1344" y="168"/>
                </a:cxn>
              </a:cxnLst>
              <a:pathLst>
                <a:path w="1344" h="168">
                  <a:moveTo>
                    <a:pt x="0" y="24"/>
                  </a:moveTo>
                  <a:cubicBezTo>
                    <a:pt x="200" y="12"/>
                    <a:pt x="400" y="0"/>
                    <a:pt x="624" y="24"/>
                  </a:cubicBezTo>
                  <a:cubicBezTo>
                    <a:pt x="848" y="48"/>
                    <a:pt x="1096" y="108"/>
                    <a:pt x="1344" y="168"/>
                  </a:cubicBezTo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9554" name="椭圆 149553"/>
          <p:cNvSpPr/>
          <p:nvPr/>
        </p:nvSpPr>
        <p:spPr>
          <a:xfrm rot="467524">
            <a:off x="6623050" y="4465638"/>
            <a:ext cx="304800" cy="914400"/>
          </a:xfrm>
          <a:prstGeom prst="ellipse">
            <a:avLst/>
          </a:pr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55" name="椭圆 149554"/>
          <p:cNvSpPr/>
          <p:nvPr/>
        </p:nvSpPr>
        <p:spPr>
          <a:xfrm rot="-1361977">
            <a:off x="6800850" y="4410075"/>
            <a:ext cx="414338" cy="990600"/>
          </a:xfrm>
          <a:prstGeom prst="ellipse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56" name="直接连接符 149555"/>
          <p:cNvSpPr/>
          <p:nvPr/>
        </p:nvSpPr>
        <p:spPr>
          <a:xfrm rot="-593109" flipV="1">
            <a:off x="7069138" y="4621213"/>
            <a:ext cx="762000" cy="228600"/>
          </a:xfrm>
          <a:prstGeom prst="line">
            <a:avLst/>
          </a:prstGeom>
          <a:ln w="28575" cap="flat" cmpd="sng">
            <a:solidFill>
              <a:srgbClr val="00CC66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9557" name="直接连接符 149556"/>
          <p:cNvSpPr/>
          <p:nvPr/>
        </p:nvSpPr>
        <p:spPr>
          <a:xfrm flipV="1">
            <a:off x="7107238" y="4924425"/>
            <a:ext cx="990600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miter/>
            <a:headEnd type="none" w="med" len="med"/>
            <a:tailEnd type="triangle" w="med" len="med"/>
          </a:ln>
        </p:spPr>
      </p:sp>
      <p:graphicFrame>
        <p:nvGraphicFramePr>
          <p:cNvPr id="149558" name="对象 149557"/>
          <p:cNvGraphicFramePr/>
          <p:nvPr/>
        </p:nvGraphicFramePr>
        <p:xfrm>
          <a:off x="7943850" y="4370388"/>
          <a:ext cx="2508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7" imgW="139700" imgH="177800" progId="Equation.3">
                  <p:embed/>
                </p:oleObj>
              </mc:Choice>
              <mc:Fallback>
                <p:oleObj name="" r:id="rId17" imgW="139700" imgH="177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43850" y="4370388"/>
                        <a:ext cx="25082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59" name="对象 149558"/>
          <p:cNvGraphicFramePr/>
          <p:nvPr/>
        </p:nvGraphicFramePr>
        <p:xfrm>
          <a:off x="8247063" y="4641850"/>
          <a:ext cx="5794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9" imgW="368300" imgH="241300" progId="Equation.3">
                  <p:embed/>
                </p:oleObj>
              </mc:Choice>
              <mc:Fallback>
                <p:oleObj name="" r:id="rId19" imgW="368300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47063" y="4641850"/>
                        <a:ext cx="579437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60" name="对象 149559"/>
          <p:cNvGraphicFramePr/>
          <p:nvPr/>
        </p:nvGraphicFramePr>
        <p:xfrm>
          <a:off x="7497763" y="4683125"/>
          <a:ext cx="1730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1" imgW="128270" imgH="179070" progId="Equation.3">
                  <p:embed/>
                </p:oleObj>
              </mc:Choice>
              <mc:Fallback>
                <p:oleObj name="" r:id="rId21" imgW="128270" imgH="17907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97763" y="4683125"/>
                        <a:ext cx="173037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61" name="对象 149560"/>
          <p:cNvGraphicFramePr/>
          <p:nvPr/>
        </p:nvGraphicFramePr>
        <p:xfrm>
          <a:off x="7077075" y="5375275"/>
          <a:ext cx="336550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3" imgW="215265" imgH="177800" progId="Equation.3">
                  <p:embed/>
                </p:oleObj>
              </mc:Choice>
              <mc:Fallback>
                <p:oleObj name="" r:id="rId23" imgW="215265" imgH="177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077075" y="5375275"/>
                        <a:ext cx="336550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62" name="对象 149561"/>
          <p:cNvGraphicFramePr/>
          <p:nvPr/>
        </p:nvGraphicFramePr>
        <p:xfrm>
          <a:off x="6223000" y="5173663"/>
          <a:ext cx="45878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5" imgW="278765" imgH="215900" progId="Equation.3">
                  <p:embed/>
                </p:oleObj>
              </mc:Choice>
              <mc:Fallback>
                <p:oleObj name="" r:id="rId25" imgW="278765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23000" y="5173663"/>
                        <a:ext cx="458788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8" name="椭圆 149517"/>
          <p:cNvSpPr/>
          <p:nvPr/>
        </p:nvSpPr>
        <p:spPr>
          <a:xfrm rot="-847383">
            <a:off x="6199188" y="855663"/>
            <a:ext cx="160337" cy="457200"/>
          </a:xfrm>
          <a:prstGeom prst="ellipse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3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953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954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4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3" grpId="0"/>
      <p:bldP spid="149525" grpId="0"/>
      <p:bldP spid="149530" grpId="0" build="p"/>
      <p:bldP spid="149548" grpId="0"/>
      <p:bldP spid="149549" grpId="0" build="p"/>
      <p:bldP spid="1495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4133" name="Text Box 5"/>
          <p:cNvSpPr txBox="1"/>
          <p:nvPr/>
        </p:nvSpPr>
        <p:spPr>
          <a:xfrm>
            <a:off x="304800" y="812800"/>
            <a:ext cx="36861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sz="3200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磁现象、磁场 </a:t>
            </a:r>
            <a:endParaRPr lang="zh-CN" altLang="en-US" sz="320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3651" name="Text Box 24"/>
          <p:cNvSpPr txBox="1"/>
          <p:nvPr/>
        </p:nvSpPr>
        <p:spPr>
          <a:xfrm>
            <a:off x="177800" y="3157538"/>
            <a:ext cx="186055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ctr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天然磁石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4150" name="Text Box 22"/>
          <p:cNvSpPr txBox="1"/>
          <p:nvPr/>
        </p:nvSpPr>
        <p:spPr>
          <a:xfrm>
            <a:off x="2130425" y="3157538"/>
            <a:ext cx="3779838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同极相斥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异极相吸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3"/>
          <p:cNvGrpSpPr/>
          <p:nvPr/>
        </p:nvGrpSpPr>
        <p:grpSpPr>
          <a:xfrm>
            <a:off x="609600" y="4783138"/>
            <a:ext cx="1849438" cy="782637"/>
            <a:chOff x="1387" y="2223"/>
            <a:chExt cx="1165" cy="493"/>
          </a:xfrm>
        </p:grpSpPr>
        <p:sp>
          <p:nvSpPr>
            <p:cNvPr id="13317" name="AutoShape 34"/>
            <p:cNvSpPr/>
            <p:nvPr/>
          </p:nvSpPr>
          <p:spPr>
            <a:xfrm rot="-4680000">
              <a:off x="1689" y="2110"/>
              <a:ext cx="61" cy="403"/>
            </a:xfrm>
            <a:prstGeom prst="triangle">
              <a:avLst>
                <a:gd name="adj" fmla="val 49995"/>
              </a:avLst>
            </a:prstGeom>
            <a:solidFill>
              <a:srgbClr val="0033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AutoShape 35"/>
            <p:cNvSpPr/>
            <p:nvPr/>
          </p:nvSpPr>
          <p:spPr>
            <a:xfrm rot="6120000" flipH="1">
              <a:off x="2111" y="2215"/>
              <a:ext cx="60" cy="404"/>
            </a:xfrm>
            <a:prstGeom prst="triangle">
              <a:avLst>
                <a:gd name="adj" fmla="val 49995"/>
              </a:avLst>
            </a:prstGeom>
            <a:solidFill>
              <a:srgbClr val="FF006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Oval 36"/>
            <p:cNvSpPr/>
            <p:nvPr/>
          </p:nvSpPr>
          <p:spPr>
            <a:xfrm>
              <a:off x="1581" y="2557"/>
              <a:ext cx="732" cy="159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0" name="AutoShape 37"/>
            <p:cNvSpPr/>
            <p:nvPr/>
          </p:nvSpPr>
          <p:spPr>
            <a:xfrm flipV="1">
              <a:off x="1898" y="2408"/>
              <a:ext cx="75" cy="2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9" y="21600"/>
                </a:cxn>
                <a:cxn ang="0">
                  <a:pos x="10801" y="21600"/>
                </a:cxn>
                <a:cxn ang="0">
                  <a:pos x="21600" y="0"/>
                </a:cxn>
              </a:cxnLst>
              <a:pathLst>
                <a:path w="21600" h="21600">
                  <a:moveTo>
                    <a:pt x="0" y="0"/>
                  </a:moveTo>
                  <a:lnTo>
                    <a:pt x="10799" y="21600"/>
                  </a:lnTo>
                  <a:lnTo>
                    <a:pt x="108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1" name="Arc 38"/>
            <p:cNvSpPr/>
            <p:nvPr/>
          </p:nvSpPr>
          <p:spPr>
            <a:xfrm>
              <a:off x="1387" y="2223"/>
              <a:ext cx="246" cy="164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525" y="0"/>
                </a:cxn>
                <a:cxn ang="0">
                  <a:pos x="0" y="21600"/>
                </a:cxn>
                <a:cxn ang="0">
                  <a:pos x="21525" y="0"/>
                </a:cxn>
                <a:cxn ang="0">
                  <a:pos x="21600" y="21600"/>
                </a:cxn>
              </a:cxnLst>
              <a:pathLst>
                <a:path w="21600" h="21600" fill="none">
                  <a:moveTo>
                    <a:pt x="0" y="21600"/>
                  </a:moveTo>
                  <a:cubicBezTo>
                    <a:pt x="0" y="9699"/>
                    <a:pt x="9625" y="41"/>
                    <a:pt x="21525" y="0"/>
                  </a:cubicBezTo>
                </a:path>
                <a:path w="21600" h="21600" stroke="0">
                  <a:moveTo>
                    <a:pt x="0" y="21600"/>
                  </a:moveTo>
                  <a:cubicBezTo>
                    <a:pt x="0" y="9699"/>
                    <a:pt x="9625" y="41"/>
                    <a:pt x="2152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 cmpd="sng">
              <a:solidFill>
                <a:srgbClr val="FF00FF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2" name="Arc 39"/>
            <p:cNvSpPr/>
            <p:nvPr/>
          </p:nvSpPr>
          <p:spPr>
            <a:xfrm rot="10800000">
              <a:off x="2306" y="2373"/>
              <a:ext cx="246" cy="164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525" y="0"/>
                </a:cxn>
                <a:cxn ang="0">
                  <a:pos x="0" y="21600"/>
                </a:cxn>
                <a:cxn ang="0">
                  <a:pos x="21525" y="0"/>
                </a:cxn>
                <a:cxn ang="0">
                  <a:pos x="21600" y="21600"/>
                </a:cxn>
              </a:cxnLst>
              <a:pathLst>
                <a:path w="21600" h="21600" fill="none">
                  <a:moveTo>
                    <a:pt x="0" y="21600"/>
                  </a:moveTo>
                  <a:cubicBezTo>
                    <a:pt x="0" y="9699"/>
                    <a:pt x="9625" y="41"/>
                    <a:pt x="21525" y="0"/>
                  </a:cubicBezTo>
                </a:path>
                <a:path w="21600" h="21600" stroke="0">
                  <a:moveTo>
                    <a:pt x="0" y="21600"/>
                  </a:moveTo>
                  <a:cubicBezTo>
                    <a:pt x="0" y="9699"/>
                    <a:pt x="9625" y="41"/>
                    <a:pt x="2152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 cmpd="sng">
              <a:solidFill>
                <a:srgbClr val="FF00FF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3" name="Rectangle 40"/>
            <p:cNvSpPr/>
            <p:nvPr/>
          </p:nvSpPr>
          <p:spPr>
            <a:xfrm>
              <a:off x="1471" y="2279"/>
              <a:ext cx="21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CN" sz="2000" b="0" i="1">
                  <a:latin typeface="Bookman Old Style" panose="020506040505050202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0" i="1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4" name="Rectangle 41"/>
            <p:cNvSpPr/>
            <p:nvPr/>
          </p:nvSpPr>
          <p:spPr>
            <a:xfrm>
              <a:off x="2001" y="2420"/>
              <a:ext cx="23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CN" sz="2000" b="0" i="1">
                  <a:latin typeface="Bookman Old Style" panose="020506040505050202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b="0" i="1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42"/>
          <p:cNvGrpSpPr/>
          <p:nvPr/>
        </p:nvGrpSpPr>
        <p:grpSpPr>
          <a:xfrm>
            <a:off x="6335713" y="4435475"/>
            <a:ext cx="2438400" cy="930275"/>
            <a:chOff x="864" y="1411"/>
            <a:chExt cx="1536" cy="586"/>
          </a:xfrm>
        </p:grpSpPr>
        <p:sp>
          <p:nvSpPr>
            <p:cNvPr id="13326" name="AutoShape 43"/>
            <p:cNvSpPr/>
            <p:nvPr/>
          </p:nvSpPr>
          <p:spPr>
            <a:xfrm>
              <a:off x="864" y="1728"/>
              <a:ext cx="1536" cy="269"/>
            </a:xfrm>
            <a:prstGeom prst="cube">
              <a:avLst>
                <a:gd name="adj" fmla="val 62894"/>
              </a:avLst>
            </a:prstGeom>
            <a:solidFill>
              <a:srgbClr val="0099FF"/>
            </a:solidFill>
            <a:ln w="12700">
              <a:noFill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7" name="AutoShape 44"/>
            <p:cNvSpPr/>
            <p:nvPr/>
          </p:nvSpPr>
          <p:spPr>
            <a:xfrm>
              <a:off x="1488" y="1728"/>
              <a:ext cx="908" cy="269"/>
            </a:xfrm>
            <a:prstGeom prst="cube">
              <a:avLst>
                <a:gd name="adj" fmla="val 62894"/>
              </a:avLst>
            </a:prstGeom>
            <a:solidFill>
              <a:srgbClr val="FF0066"/>
            </a:solidFill>
            <a:ln w="12700">
              <a:noFill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8" name="Rectangle 45"/>
            <p:cNvSpPr/>
            <p:nvPr/>
          </p:nvSpPr>
          <p:spPr>
            <a:xfrm>
              <a:off x="1236" y="1411"/>
              <a:ext cx="3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 eaLnBrk="0" hangingPunct="0"/>
              <a:r>
                <a:rPr lang="en-US" altLang="zh-CN" sz="32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9" name="Rectangle 46"/>
            <p:cNvSpPr/>
            <p:nvPr/>
          </p:nvSpPr>
          <p:spPr>
            <a:xfrm>
              <a:off x="1968" y="1411"/>
              <a:ext cx="3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 eaLnBrk="0" hangingPunct="0"/>
              <a:r>
                <a:rPr lang="en-US" altLang="zh-CN" sz="32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14" name="Text Box 2"/>
          <p:cNvSpPr txBox="1"/>
          <p:nvPr/>
        </p:nvSpPr>
        <p:spPr>
          <a:xfrm>
            <a:off x="0" y="90488"/>
            <a:ext cx="36004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三、基本磁现象</a:t>
            </a:r>
            <a:endParaRPr lang="zh-CN" altLang="en-US" sz="3200" dirty="0">
              <a:solidFill>
                <a:srgbClr val="CC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33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6938" y="4522788"/>
            <a:ext cx="1976437" cy="12588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552450" y="1601788"/>
            <a:ext cx="80391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石, 铁之母也。以有慈石,故能引其子。石之不慈者,亦不能引也。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</a:rPr>
              <a:t>——《吕氏春秋注》</a:t>
            </a:r>
            <a:endParaRPr lang="en-US" altLang="zh-CN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/>
      <p:bldP spid="283651" grpId="0"/>
      <p:bldP spid="304150" grpId="0"/>
      <p:bldP spid="13314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1804670"/>
            <a:ext cx="6725285" cy="324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22"/>
          <p:cNvSpPr txBox="1"/>
          <p:nvPr/>
        </p:nvSpPr>
        <p:spPr>
          <a:xfrm>
            <a:off x="155575" y="612775"/>
            <a:ext cx="4522788" cy="5175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科普：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磁单极是否存在？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13" y="165100"/>
            <a:ext cx="5872162" cy="6554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663" y="4029075"/>
            <a:ext cx="2989262" cy="2770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85" y="269558"/>
            <a:ext cx="5924550" cy="2640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4181" name="Text Box 53"/>
          <p:cNvSpPr txBox="1"/>
          <p:nvPr/>
        </p:nvSpPr>
        <p:spPr>
          <a:xfrm>
            <a:off x="100965" y="394970"/>
            <a:ext cx="904303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电流的磁效应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1819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1820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年丹麦物理学家奥斯特首先发现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283668"/>
          <p:cNvGrpSpPr/>
          <p:nvPr/>
        </p:nvGrpSpPr>
        <p:grpSpPr>
          <a:xfrm>
            <a:off x="317500" y="1735138"/>
            <a:ext cx="4114800" cy="1349375"/>
            <a:chOff x="912" y="3266"/>
            <a:chExt cx="2592" cy="850"/>
          </a:xfrm>
        </p:grpSpPr>
        <p:sp>
          <p:nvSpPr>
            <p:cNvPr id="16387" name="矩形 283669"/>
            <p:cNvSpPr/>
            <p:nvPr/>
          </p:nvSpPr>
          <p:spPr>
            <a:xfrm>
              <a:off x="1296" y="3504"/>
              <a:ext cx="1917" cy="47"/>
            </a:xfrm>
            <a:prstGeom prst="rect">
              <a:avLst/>
            </a:prstGeom>
            <a:gradFill rotWithShape="1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5400000" scaled="1"/>
              <a:tileRect/>
            </a:gra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88" name="任意多边形 283670"/>
            <p:cNvSpPr/>
            <p:nvPr/>
          </p:nvSpPr>
          <p:spPr>
            <a:xfrm>
              <a:off x="912" y="3504"/>
              <a:ext cx="377" cy="240"/>
            </a:xfrm>
            <a:custGeom>
              <a:avLst/>
              <a:gdLst/>
              <a:ahLst/>
              <a:cxnLst>
                <a:cxn ang="0">
                  <a:pos x="963" y="0"/>
                </a:cxn>
                <a:cxn ang="0">
                  <a:pos x="900" y="6"/>
                </a:cxn>
                <a:cxn ang="0">
                  <a:pos x="870" y="51"/>
                </a:cxn>
                <a:cxn ang="0">
                  <a:pos x="825" y="81"/>
                </a:cxn>
                <a:cxn ang="0">
                  <a:pos x="780" y="111"/>
                </a:cxn>
                <a:cxn ang="0">
                  <a:pos x="735" y="156"/>
                </a:cxn>
                <a:cxn ang="0">
                  <a:pos x="690" y="201"/>
                </a:cxn>
                <a:cxn ang="0">
                  <a:pos x="675" y="246"/>
                </a:cxn>
                <a:cxn ang="0">
                  <a:pos x="645" y="291"/>
                </a:cxn>
                <a:cxn ang="0">
                  <a:pos x="645" y="336"/>
                </a:cxn>
                <a:cxn ang="0">
                  <a:pos x="645" y="396"/>
                </a:cxn>
                <a:cxn ang="0">
                  <a:pos x="645" y="456"/>
                </a:cxn>
                <a:cxn ang="0">
                  <a:pos x="645" y="501"/>
                </a:cxn>
                <a:cxn ang="0">
                  <a:pos x="645" y="561"/>
                </a:cxn>
                <a:cxn ang="0">
                  <a:pos x="615" y="621"/>
                </a:cxn>
                <a:cxn ang="0">
                  <a:pos x="585" y="681"/>
                </a:cxn>
                <a:cxn ang="0">
                  <a:pos x="540" y="726"/>
                </a:cxn>
                <a:cxn ang="0">
                  <a:pos x="495" y="771"/>
                </a:cxn>
                <a:cxn ang="0">
                  <a:pos x="375" y="786"/>
                </a:cxn>
                <a:cxn ang="0">
                  <a:pos x="285" y="786"/>
                </a:cxn>
                <a:cxn ang="0">
                  <a:pos x="240" y="801"/>
                </a:cxn>
                <a:cxn ang="0">
                  <a:pos x="195" y="786"/>
                </a:cxn>
                <a:cxn ang="0">
                  <a:pos x="150" y="786"/>
                </a:cxn>
                <a:cxn ang="0">
                  <a:pos x="90" y="816"/>
                </a:cxn>
                <a:cxn ang="0">
                  <a:pos x="0" y="816"/>
                </a:cxn>
                <a:cxn ang="0">
                  <a:pos x="3" y="816"/>
                </a:cxn>
              </a:cxnLst>
              <a:pathLst>
                <a:path w="964" h="817">
                  <a:moveTo>
                    <a:pt x="963" y="0"/>
                  </a:moveTo>
                  <a:lnTo>
                    <a:pt x="900" y="6"/>
                  </a:lnTo>
                  <a:lnTo>
                    <a:pt x="870" y="51"/>
                  </a:lnTo>
                  <a:lnTo>
                    <a:pt x="825" y="81"/>
                  </a:lnTo>
                  <a:lnTo>
                    <a:pt x="780" y="111"/>
                  </a:lnTo>
                  <a:lnTo>
                    <a:pt x="735" y="156"/>
                  </a:lnTo>
                  <a:lnTo>
                    <a:pt x="690" y="201"/>
                  </a:lnTo>
                  <a:lnTo>
                    <a:pt x="675" y="246"/>
                  </a:lnTo>
                  <a:lnTo>
                    <a:pt x="645" y="291"/>
                  </a:lnTo>
                  <a:lnTo>
                    <a:pt x="645" y="336"/>
                  </a:lnTo>
                  <a:lnTo>
                    <a:pt x="645" y="396"/>
                  </a:lnTo>
                  <a:lnTo>
                    <a:pt x="645" y="456"/>
                  </a:lnTo>
                  <a:lnTo>
                    <a:pt x="645" y="501"/>
                  </a:lnTo>
                  <a:lnTo>
                    <a:pt x="645" y="561"/>
                  </a:lnTo>
                  <a:lnTo>
                    <a:pt x="615" y="621"/>
                  </a:lnTo>
                  <a:lnTo>
                    <a:pt x="585" y="681"/>
                  </a:lnTo>
                  <a:lnTo>
                    <a:pt x="540" y="726"/>
                  </a:lnTo>
                  <a:lnTo>
                    <a:pt x="495" y="771"/>
                  </a:lnTo>
                  <a:lnTo>
                    <a:pt x="375" y="786"/>
                  </a:lnTo>
                  <a:lnTo>
                    <a:pt x="285" y="786"/>
                  </a:lnTo>
                  <a:lnTo>
                    <a:pt x="240" y="801"/>
                  </a:lnTo>
                  <a:lnTo>
                    <a:pt x="195" y="786"/>
                  </a:lnTo>
                  <a:lnTo>
                    <a:pt x="150" y="786"/>
                  </a:lnTo>
                  <a:lnTo>
                    <a:pt x="90" y="816"/>
                  </a:lnTo>
                  <a:lnTo>
                    <a:pt x="0" y="816"/>
                  </a:lnTo>
                  <a:lnTo>
                    <a:pt x="3" y="81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89" name="任意多边形 283671"/>
            <p:cNvSpPr/>
            <p:nvPr/>
          </p:nvSpPr>
          <p:spPr>
            <a:xfrm>
              <a:off x="3216" y="3536"/>
              <a:ext cx="288" cy="20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" y="54"/>
                </a:cxn>
                <a:cxn ang="0">
                  <a:pos x="165" y="84"/>
                </a:cxn>
                <a:cxn ang="0">
                  <a:pos x="210" y="129"/>
                </a:cxn>
                <a:cxn ang="0">
                  <a:pos x="240" y="174"/>
                </a:cxn>
                <a:cxn ang="0">
                  <a:pos x="285" y="234"/>
                </a:cxn>
                <a:cxn ang="0">
                  <a:pos x="315" y="279"/>
                </a:cxn>
                <a:cxn ang="0">
                  <a:pos x="345" y="339"/>
                </a:cxn>
                <a:cxn ang="0">
                  <a:pos x="375" y="384"/>
                </a:cxn>
                <a:cxn ang="0">
                  <a:pos x="405" y="504"/>
                </a:cxn>
                <a:cxn ang="0">
                  <a:pos x="420" y="549"/>
                </a:cxn>
                <a:cxn ang="0">
                  <a:pos x="465" y="594"/>
                </a:cxn>
                <a:cxn ang="0">
                  <a:pos x="510" y="639"/>
                </a:cxn>
                <a:cxn ang="0">
                  <a:pos x="555" y="669"/>
                </a:cxn>
                <a:cxn ang="0">
                  <a:pos x="600" y="699"/>
                </a:cxn>
                <a:cxn ang="0">
                  <a:pos x="645" y="729"/>
                </a:cxn>
                <a:cxn ang="0">
                  <a:pos x="720" y="720"/>
                </a:cxn>
              </a:cxnLst>
              <a:pathLst>
                <a:path w="721" h="730">
                  <a:moveTo>
                    <a:pt x="0" y="0"/>
                  </a:moveTo>
                  <a:lnTo>
                    <a:pt x="60" y="54"/>
                  </a:lnTo>
                  <a:lnTo>
                    <a:pt x="165" y="84"/>
                  </a:lnTo>
                  <a:lnTo>
                    <a:pt x="210" y="129"/>
                  </a:lnTo>
                  <a:lnTo>
                    <a:pt x="240" y="174"/>
                  </a:lnTo>
                  <a:lnTo>
                    <a:pt x="285" y="234"/>
                  </a:lnTo>
                  <a:lnTo>
                    <a:pt x="315" y="279"/>
                  </a:lnTo>
                  <a:lnTo>
                    <a:pt x="345" y="339"/>
                  </a:lnTo>
                  <a:lnTo>
                    <a:pt x="375" y="384"/>
                  </a:lnTo>
                  <a:lnTo>
                    <a:pt x="405" y="504"/>
                  </a:lnTo>
                  <a:lnTo>
                    <a:pt x="420" y="549"/>
                  </a:lnTo>
                  <a:lnTo>
                    <a:pt x="465" y="594"/>
                  </a:lnTo>
                  <a:lnTo>
                    <a:pt x="510" y="639"/>
                  </a:lnTo>
                  <a:lnTo>
                    <a:pt x="555" y="669"/>
                  </a:lnTo>
                  <a:lnTo>
                    <a:pt x="600" y="699"/>
                  </a:lnTo>
                  <a:lnTo>
                    <a:pt x="645" y="729"/>
                  </a:lnTo>
                  <a:lnTo>
                    <a:pt x="720" y="72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0" name="直接连接符 283672"/>
            <p:cNvSpPr/>
            <p:nvPr/>
          </p:nvSpPr>
          <p:spPr>
            <a:xfrm>
              <a:off x="1920" y="3521"/>
              <a:ext cx="415" cy="1"/>
            </a:xfrm>
            <a:prstGeom prst="line">
              <a:avLst/>
            </a:prstGeom>
            <a:ln w="25400" cap="flat" cmpd="sng">
              <a:solidFill>
                <a:srgbClr val="FF0066"/>
              </a:solidFill>
              <a:prstDash val="solid"/>
              <a:round/>
              <a:headEnd type="stealth" w="med" len="lg"/>
              <a:tailEnd type="none" w="sm" len="sm"/>
            </a:ln>
          </p:spPr>
        </p:sp>
        <p:sp>
          <p:nvSpPr>
            <p:cNvPr id="16391" name="矩形 283673"/>
            <p:cNvSpPr/>
            <p:nvPr/>
          </p:nvSpPr>
          <p:spPr>
            <a:xfrm>
              <a:off x="2256" y="326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 eaLnBrk="0" hangingPunct="0"/>
              <a:r>
                <a:rPr lang="en-US" altLang="zh-CN" sz="2400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等腰三角形 283674"/>
            <p:cNvSpPr/>
            <p:nvPr/>
          </p:nvSpPr>
          <p:spPr>
            <a:xfrm rot="-4680000">
              <a:off x="1993" y="3655"/>
              <a:ext cx="53" cy="255"/>
            </a:xfrm>
            <a:prstGeom prst="triangle">
              <a:avLst>
                <a:gd name="adj" fmla="val 49995"/>
              </a:avLst>
            </a:prstGeom>
            <a:solidFill>
              <a:srgbClr val="0000FF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等腰三角形 283675"/>
            <p:cNvSpPr/>
            <p:nvPr/>
          </p:nvSpPr>
          <p:spPr>
            <a:xfrm rot="6120000" flipH="1">
              <a:off x="2235" y="3698"/>
              <a:ext cx="54" cy="255"/>
            </a:xfrm>
            <a:prstGeom prst="triangle">
              <a:avLst>
                <a:gd name="adj" fmla="val 49995"/>
              </a:avLst>
            </a:prstGeom>
            <a:solidFill>
              <a:srgbClr val="FF0066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椭圆 283676"/>
            <p:cNvSpPr/>
            <p:nvPr/>
          </p:nvSpPr>
          <p:spPr>
            <a:xfrm>
              <a:off x="1973" y="3974"/>
              <a:ext cx="463" cy="142"/>
            </a:xfrm>
            <a:prstGeom prst="ellipse">
              <a:avLst/>
            </a:prstGeom>
            <a:pattFill prst="wdUpDiag">
              <a:fgClr>
                <a:schemeClr val="accent1"/>
              </a:fgClr>
              <a:bgClr>
                <a:schemeClr val="bg2"/>
              </a:bgClr>
            </a:patt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任意多边形 283677"/>
            <p:cNvSpPr/>
            <p:nvPr/>
          </p:nvSpPr>
          <p:spPr>
            <a:xfrm flipV="1">
              <a:off x="2171" y="3861"/>
              <a:ext cx="47" cy="2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99" y="21600"/>
                </a:cxn>
                <a:cxn ang="0">
                  <a:pos x="10801" y="21600"/>
                </a:cxn>
                <a:cxn ang="0">
                  <a:pos x="21600" y="0"/>
                </a:cxn>
              </a:cxnLst>
              <a:pathLst>
                <a:path w="21600" h="21600">
                  <a:moveTo>
                    <a:pt x="0" y="0"/>
                  </a:moveTo>
                  <a:lnTo>
                    <a:pt x="10799" y="21600"/>
                  </a:lnTo>
                  <a:lnTo>
                    <a:pt x="108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00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6" name="任意多边形 283678"/>
            <p:cNvSpPr/>
            <p:nvPr/>
          </p:nvSpPr>
          <p:spPr>
            <a:xfrm>
              <a:off x="1872" y="3696"/>
              <a:ext cx="155" cy="147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524" y="0"/>
                </a:cxn>
                <a:cxn ang="0">
                  <a:pos x="0" y="21600"/>
                </a:cxn>
                <a:cxn ang="0">
                  <a:pos x="21524" y="0"/>
                </a:cxn>
                <a:cxn ang="0">
                  <a:pos x="21600" y="21600"/>
                </a:cxn>
              </a:cxnLst>
              <a:pathLst>
                <a:path w="21600" h="21600" fill="none">
                  <a:moveTo>
                    <a:pt x="0" y="21600"/>
                  </a:moveTo>
                  <a:cubicBezTo>
                    <a:pt x="0" y="9696"/>
                    <a:pt x="9630" y="41"/>
                    <a:pt x="21524" y="0"/>
                  </a:cubicBezTo>
                </a:path>
                <a:path w="21600" h="21600" stroke="0">
                  <a:moveTo>
                    <a:pt x="0" y="21600"/>
                  </a:moveTo>
                  <a:cubicBezTo>
                    <a:pt x="0" y="9696"/>
                    <a:pt x="9630" y="41"/>
                    <a:pt x="2152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7" name="任意多边形 283679"/>
            <p:cNvSpPr/>
            <p:nvPr/>
          </p:nvSpPr>
          <p:spPr>
            <a:xfrm rot="10800000">
              <a:off x="2432" y="3837"/>
              <a:ext cx="155" cy="148"/>
            </a:xfrm>
            <a:custGeom>
              <a:avLst/>
              <a:gdLst/>
              <a:ahLst/>
              <a:cxnLst>
                <a:cxn ang="0">
                  <a:pos x="0" y="21600"/>
                </a:cxn>
                <a:cxn ang="0">
                  <a:pos x="21524" y="0"/>
                </a:cxn>
                <a:cxn ang="0">
                  <a:pos x="0" y="21600"/>
                </a:cxn>
                <a:cxn ang="0">
                  <a:pos x="21524" y="0"/>
                </a:cxn>
                <a:cxn ang="0">
                  <a:pos x="21600" y="21600"/>
                </a:cxn>
              </a:cxnLst>
              <a:pathLst>
                <a:path w="21600" h="21600" fill="none">
                  <a:moveTo>
                    <a:pt x="0" y="21600"/>
                  </a:moveTo>
                  <a:cubicBezTo>
                    <a:pt x="0" y="9696"/>
                    <a:pt x="9630" y="41"/>
                    <a:pt x="21524" y="0"/>
                  </a:cubicBezTo>
                </a:path>
                <a:path w="21600" h="21600" stroke="0">
                  <a:moveTo>
                    <a:pt x="0" y="21600"/>
                  </a:moveTo>
                  <a:cubicBezTo>
                    <a:pt x="0" y="9696"/>
                    <a:pt x="9630" y="41"/>
                    <a:pt x="2152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8" name="矩形 283680"/>
            <p:cNvSpPr/>
            <p:nvPr/>
          </p:nvSpPr>
          <p:spPr>
            <a:xfrm>
              <a:off x="1831" y="3776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t">
              <a:spAutoFit/>
            </a:bodyPr>
            <a:p>
              <a:pPr eaLnBrk="0" hangingPunct="0"/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矩形 283681"/>
            <p:cNvSpPr/>
            <p:nvPr/>
          </p:nvSpPr>
          <p:spPr>
            <a:xfrm>
              <a:off x="2313" y="3691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3344863"/>
            <a:ext cx="3781425" cy="316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695" y="1735455"/>
            <a:ext cx="3107055" cy="475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418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1">
                                            <p:txEl>
                                              <p:charRg st="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4181">
                                            <p:txEl>
                                              <p:charRg st="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8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84673"/>
          <p:cNvGrpSpPr/>
          <p:nvPr/>
        </p:nvGrpSpPr>
        <p:grpSpPr>
          <a:xfrm>
            <a:off x="4503738" y="223838"/>
            <a:ext cx="4230687" cy="1684337"/>
            <a:chOff x="912" y="2179"/>
            <a:chExt cx="3936" cy="1567"/>
          </a:xfrm>
        </p:grpSpPr>
        <p:sp>
          <p:nvSpPr>
            <p:cNvPr id="17410" name="立方体 284674"/>
            <p:cNvSpPr/>
            <p:nvPr/>
          </p:nvSpPr>
          <p:spPr>
            <a:xfrm>
              <a:off x="2822" y="2641"/>
              <a:ext cx="468" cy="780"/>
            </a:xfrm>
            <a:prstGeom prst="cube">
              <a:avLst>
                <a:gd name="adj" fmla="val 24995"/>
              </a:avLst>
            </a:prstGeom>
            <a:solidFill>
              <a:srgbClr val="0099FF"/>
            </a:solidFill>
            <a:ln w="12700">
              <a:noFill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1" name="任意多边形 284675"/>
            <p:cNvSpPr/>
            <p:nvPr/>
          </p:nvSpPr>
          <p:spPr>
            <a:xfrm>
              <a:off x="2379" y="2960"/>
              <a:ext cx="1126" cy="7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18440" y="1034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8440" y="10346"/>
                </a:cxn>
                <a:cxn ang="0">
                  <a:pos x="12" y="21600"/>
                </a:cxn>
              </a:cxnLst>
              <a:pathLst>
                <a:path w="18451" h="21600" fill="none">
                  <a:moveTo>
                    <a:pt x="0" y="0"/>
                  </a:moveTo>
                  <a:cubicBezTo>
                    <a:pt x="-8" y="0"/>
                    <a:pt x="-4" y="0"/>
                    <a:pt x="0" y="0"/>
                  </a:cubicBezTo>
                  <a:cubicBezTo>
                    <a:pt x="7806" y="0"/>
                    <a:pt x="14646" y="4141"/>
                    <a:pt x="18440" y="10346"/>
                  </a:cubicBezTo>
                </a:path>
                <a:path w="18451" h="21600" stroke="0">
                  <a:moveTo>
                    <a:pt x="0" y="0"/>
                  </a:moveTo>
                  <a:cubicBezTo>
                    <a:pt x="-8" y="0"/>
                    <a:pt x="-4" y="0"/>
                    <a:pt x="0" y="0"/>
                  </a:cubicBezTo>
                  <a:cubicBezTo>
                    <a:pt x="7806" y="0"/>
                    <a:pt x="14646" y="4141"/>
                    <a:pt x="18440" y="10346"/>
                  </a:cubicBezTo>
                  <a:lnTo>
                    <a:pt x="12" y="21600"/>
                  </a:lnTo>
                  <a:close/>
                </a:path>
              </a:pathLst>
            </a:custGeom>
            <a:noFill/>
            <a:ln w="25400" cap="rnd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2" name="任意多边形 284676"/>
            <p:cNvSpPr/>
            <p:nvPr/>
          </p:nvSpPr>
          <p:spPr>
            <a:xfrm>
              <a:off x="1401" y="2564"/>
              <a:ext cx="405" cy="793"/>
            </a:xfrm>
            <a:custGeom>
              <a:avLst/>
              <a:gdLst/>
              <a:ahLst/>
              <a:cxnLst>
                <a:cxn ang="0">
                  <a:pos x="21600" y="43192"/>
                </a:cxn>
                <a:cxn ang="0">
                  <a:pos x="0" y="21592"/>
                </a:cxn>
                <a:cxn ang="0">
                  <a:pos x="20997" y="0"/>
                </a:cxn>
                <a:cxn ang="0">
                  <a:pos x="21600" y="43192"/>
                </a:cxn>
                <a:cxn ang="0">
                  <a:pos x="0" y="21592"/>
                </a:cxn>
                <a:cxn ang="0">
                  <a:pos x="20997" y="0"/>
                </a:cxn>
                <a:cxn ang="0">
                  <a:pos x="21600" y="21592"/>
                </a:cxn>
              </a:cxnLst>
              <a:pathLst>
                <a:path w="21600" h="43192" fill="none">
                  <a:moveTo>
                    <a:pt x="21600" y="43192"/>
                  </a:moveTo>
                  <a:cubicBezTo>
                    <a:pt x="9671" y="43192"/>
                    <a:pt x="0" y="33521"/>
                    <a:pt x="0" y="21592"/>
                  </a:cubicBezTo>
                  <a:cubicBezTo>
                    <a:pt x="0" y="9863"/>
                    <a:pt x="9348" y="318"/>
                    <a:pt x="20997" y="0"/>
                  </a:cubicBezTo>
                </a:path>
                <a:path w="21600" h="43192" stroke="0">
                  <a:moveTo>
                    <a:pt x="21600" y="43192"/>
                  </a:moveTo>
                  <a:cubicBezTo>
                    <a:pt x="9671" y="43192"/>
                    <a:pt x="0" y="33521"/>
                    <a:pt x="0" y="21592"/>
                  </a:cubicBezTo>
                  <a:cubicBezTo>
                    <a:pt x="0" y="9863"/>
                    <a:pt x="9348" y="318"/>
                    <a:pt x="20997" y="0"/>
                  </a:cubicBezTo>
                  <a:lnTo>
                    <a:pt x="21600" y="21592"/>
                  </a:ln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3" name="任意多边形 284677"/>
            <p:cNvSpPr/>
            <p:nvPr/>
          </p:nvSpPr>
          <p:spPr>
            <a:xfrm>
              <a:off x="3868" y="2564"/>
              <a:ext cx="405" cy="7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00" y="21600"/>
                </a:cxn>
                <a:cxn ang="0">
                  <a:pos x="566" y="43193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566" y="43193"/>
                </a:cxn>
                <a:cxn ang="0">
                  <a:pos x="0" y="21600"/>
                </a:cxn>
              </a:cxnLst>
              <a:pathLst>
                <a:path w="21600" h="43193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33341"/>
                    <a:pt x="12232" y="42894"/>
                    <a:pt x="566" y="43193"/>
                  </a:cubicBezTo>
                </a:path>
                <a:path w="21600" h="43193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33341"/>
                    <a:pt x="12232" y="42894"/>
                    <a:pt x="566" y="4319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4" name="直接连接符 284678"/>
            <p:cNvSpPr/>
            <p:nvPr/>
          </p:nvSpPr>
          <p:spPr>
            <a:xfrm>
              <a:off x="1772" y="2566"/>
              <a:ext cx="209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15" name="直接连接符 284679"/>
            <p:cNvSpPr/>
            <p:nvPr/>
          </p:nvSpPr>
          <p:spPr>
            <a:xfrm>
              <a:off x="1806" y="3352"/>
              <a:ext cx="209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16" name="立方体 284680"/>
            <p:cNvSpPr/>
            <p:nvPr/>
          </p:nvSpPr>
          <p:spPr>
            <a:xfrm>
              <a:off x="2518" y="2998"/>
              <a:ext cx="501" cy="744"/>
            </a:xfrm>
            <a:prstGeom prst="cube">
              <a:avLst>
                <a:gd name="adj" fmla="val 24995"/>
              </a:avLst>
            </a:prstGeom>
            <a:solidFill>
              <a:srgbClr val="CC0000"/>
            </a:solidFill>
            <a:ln w="127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椭圆 284681"/>
            <p:cNvSpPr/>
            <p:nvPr/>
          </p:nvSpPr>
          <p:spPr>
            <a:xfrm>
              <a:off x="1710" y="2786"/>
              <a:ext cx="124" cy="346"/>
            </a:xfrm>
            <a:prstGeom prst="ellipse">
              <a:avLst/>
            </a:prstGeom>
            <a:solidFill>
              <a:schemeClr val="folHlink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椭圆 284682"/>
            <p:cNvSpPr/>
            <p:nvPr/>
          </p:nvSpPr>
          <p:spPr>
            <a:xfrm>
              <a:off x="3873" y="2822"/>
              <a:ext cx="124" cy="346"/>
            </a:xfrm>
            <a:prstGeom prst="ellipse">
              <a:avLst/>
            </a:prstGeom>
            <a:solidFill>
              <a:schemeClr val="folHlink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直接连接符 284683"/>
            <p:cNvSpPr/>
            <p:nvPr/>
          </p:nvSpPr>
          <p:spPr>
            <a:xfrm>
              <a:off x="1806" y="2959"/>
              <a:ext cx="608" cy="0"/>
            </a:xfrm>
            <a:prstGeom prst="line">
              <a:avLst/>
            </a:prstGeom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20" name="直接连接符 284684"/>
            <p:cNvSpPr/>
            <p:nvPr/>
          </p:nvSpPr>
          <p:spPr>
            <a:xfrm flipH="1">
              <a:off x="1265" y="2959"/>
              <a:ext cx="439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21" name="直接连接符 284685"/>
            <p:cNvSpPr/>
            <p:nvPr/>
          </p:nvSpPr>
          <p:spPr>
            <a:xfrm>
              <a:off x="4002" y="2995"/>
              <a:ext cx="474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22" name="椭圆 284686"/>
            <p:cNvSpPr/>
            <p:nvPr/>
          </p:nvSpPr>
          <p:spPr>
            <a:xfrm>
              <a:off x="4445" y="2962"/>
              <a:ext cx="62" cy="66"/>
            </a:xfrm>
            <a:prstGeom prst="ellipse">
              <a:avLst/>
            </a:prstGeom>
            <a:solidFill>
              <a:srgbClr val="FF006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椭圆 284687"/>
            <p:cNvSpPr/>
            <p:nvPr/>
          </p:nvSpPr>
          <p:spPr>
            <a:xfrm>
              <a:off x="1200" y="2926"/>
              <a:ext cx="62" cy="66"/>
            </a:xfrm>
            <a:prstGeom prst="ellipse">
              <a:avLst/>
            </a:prstGeom>
            <a:solidFill>
              <a:srgbClr val="FF0066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任意多边形 284688"/>
            <p:cNvSpPr/>
            <p:nvPr/>
          </p:nvSpPr>
          <p:spPr>
            <a:xfrm>
              <a:off x="912" y="2995"/>
              <a:ext cx="286" cy="615"/>
            </a:xfrm>
            <a:custGeom>
              <a:avLst/>
              <a:gdLst/>
              <a:ahLst/>
              <a:cxnLst>
                <a:cxn ang="0">
                  <a:pos x="405" y="0"/>
                </a:cxn>
                <a:cxn ang="0">
                  <a:pos x="345" y="45"/>
                </a:cxn>
                <a:cxn ang="0">
                  <a:pos x="330" y="90"/>
                </a:cxn>
                <a:cxn ang="0">
                  <a:pos x="315" y="135"/>
                </a:cxn>
                <a:cxn ang="0">
                  <a:pos x="315" y="180"/>
                </a:cxn>
                <a:cxn ang="0">
                  <a:pos x="315" y="225"/>
                </a:cxn>
                <a:cxn ang="0">
                  <a:pos x="315" y="270"/>
                </a:cxn>
                <a:cxn ang="0">
                  <a:pos x="315" y="315"/>
                </a:cxn>
                <a:cxn ang="0">
                  <a:pos x="300" y="360"/>
                </a:cxn>
                <a:cxn ang="0">
                  <a:pos x="255" y="405"/>
                </a:cxn>
                <a:cxn ang="0">
                  <a:pos x="225" y="465"/>
                </a:cxn>
                <a:cxn ang="0">
                  <a:pos x="195" y="510"/>
                </a:cxn>
                <a:cxn ang="0">
                  <a:pos x="165" y="555"/>
                </a:cxn>
                <a:cxn ang="0">
                  <a:pos x="120" y="615"/>
                </a:cxn>
                <a:cxn ang="0">
                  <a:pos x="75" y="660"/>
                </a:cxn>
                <a:cxn ang="0">
                  <a:pos x="30" y="780"/>
                </a:cxn>
                <a:cxn ang="0">
                  <a:pos x="0" y="825"/>
                </a:cxn>
                <a:cxn ang="0">
                  <a:pos x="21" y="816"/>
                </a:cxn>
              </a:cxnLst>
              <a:pathLst>
                <a:path w="406" h="826">
                  <a:moveTo>
                    <a:pt x="405" y="0"/>
                  </a:moveTo>
                  <a:lnTo>
                    <a:pt x="345" y="45"/>
                  </a:lnTo>
                  <a:lnTo>
                    <a:pt x="330" y="90"/>
                  </a:lnTo>
                  <a:lnTo>
                    <a:pt x="315" y="135"/>
                  </a:lnTo>
                  <a:lnTo>
                    <a:pt x="315" y="180"/>
                  </a:lnTo>
                  <a:lnTo>
                    <a:pt x="315" y="225"/>
                  </a:lnTo>
                  <a:lnTo>
                    <a:pt x="315" y="270"/>
                  </a:lnTo>
                  <a:lnTo>
                    <a:pt x="315" y="315"/>
                  </a:lnTo>
                  <a:lnTo>
                    <a:pt x="300" y="360"/>
                  </a:lnTo>
                  <a:lnTo>
                    <a:pt x="255" y="405"/>
                  </a:lnTo>
                  <a:lnTo>
                    <a:pt x="225" y="465"/>
                  </a:lnTo>
                  <a:lnTo>
                    <a:pt x="195" y="510"/>
                  </a:lnTo>
                  <a:lnTo>
                    <a:pt x="165" y="555"/>
                  </a:lnTo>
                  <a:lnTo>
                    <a:pt x="120" y="615"/>
                  </a:lnTo>
                  <a:lnTo>
                    <a:pt x="75" y="660"/>
                  </a:lnTo>
                  <a:lnTo>
                    <a:pt x="30" y="780"/>
                  </a:lnTo>
                  <a:lnTo>
                    <a:pt x="0" y="825"/>
                  </a:lnTo>
                  <a:lnTo>
                    <a:pt x="21" y="81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5" name="任意多边形 284689"/>
            <p:cNvSpPr/>
            <p:nvPr/>
          </p:nvSpPr>
          <p:spPr>
            <a:xfrm>
              <a:off x="4509" y="2993"/>
              <a:ext cx="339" cy="61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6" y="0"/>
                </a:cxn>
                <a:cxn ang="0">
                  <a:pos x="111" y="15"/>
                </a:cxn>
                <a:cxn ang="0">
                  <a:pos x="126" y="60"/>
                </a:cxn>
                <a:cxn ang="0">
                  <a:pos x="126" y="105"/>
                </a:cxn>
                <a:cxn ang="0">
                  <a:pos x="126" y="150"/>
                </a:cxn>
                <a:cxn ang="0">
                  <a:pos x="126" y="210"/>
                </a:cxn>
                <a:cxn ang="0">
                  <a:pos x="126" y="270"/>
                </a:cxn>
                <a:cxn ang="0">
                  <a:pos x="126" y="315"/>
                </a:cxn>
                <a:cxn ang="0">
                  <a:pos x="126" y="360"/>
                </a:cxn>
                <a:cxn ang="0">
                  <a:pos x="126" y="450"/>
                </a:cxn>
                <a:cxn ang="0">
                  <a:pos x="171" y="510"/>
                </a:cxn>
                <a:cxn ang="0">
                  <a:pos x="186" y="555"/>
                </a:cxn>
                <a:cxn ang="0">
                  <a:pos x="216" y="600"/>
                </a:cxn>
                <a:cxn ang="0">
                  <a:pos x="261" y="645"/>
                </a:cxn>
                <a:cxn ang="0">
                  <a:pos x="306" y="675"/>
                </a:cxn>
                <a:cxn ang="0">
                  <a:pos x="336" y="720"/>
                </a:cxn>
                <a:cxn ang="0">
                  <a:pos x="381" y="750"/>
                </a:cxn>
                <a:cxn ang="0">
                  <a:pos x="426" y="780"/>
                </a:cxn>
                <a:cxn ang="0">
                  <a:pos x="480" y="819"/>
                </a:cxn>
              </a:cxnLst>
              <a:pathLst>
                <a:path w="481" h="820">
                  <a:moveTo>
                    <a:pt x="0" y="3"/>
                  </a:moveTo>
                  <a:lnTo>
                    <a:pt x="66" y="0"/>
                  </a:lnTo>
                  <a:lnTo>
                    <a:pt x="111" y="15"/>
                  </a:lnTo>
                  <a:lnTo>
                    <a:pt x="126" y="60"/>
                  </a:lnTo>
                  <a:lnTo>
                    <a:pt x="126" y="105"/>
                  </a:lnTo>
                  <a:lnTo>
                    <a:pt x="126" y="150"/>
                  </a:lnTo>
                  <a:lnTo>
                    <a:pt x="126" y="210"/>
                  </a:lnTo>
                  <a:lnTo>
                    <a:pt x="126" y="270"/>
                  </a:lnTo>
                  <a:lnTo>
                    <a:pt x="126" y="315"/>
                  </a:lnTo>
                  <a:lnTo>
                    <a:pt x="126" y="360"/>
                  </a:lnTo>
                  <a:lnTo>
                    <a:pt x="126" y="450"/>
                  </a:lnTo>
                  <a:lnTo>
                    <a:pt x="171" y="510"/>
                  </a:lnTo>
                  <a:lnTo>
                    <a:pt x="186" y="555"/>
                  </a:lnTo>
                  <a:lnTo>
                    <a:pt x="216" y="600"/>
                  </a:lnTo>
                  <a:lnTo>
                    <a:pt x="261" y="645"/>
                  </a:lnTo>
                  <a:lnTo>
                    <a:pt x="306" y="675"/>
                  </a:lnTo>
                  <a:lnTo>
                    <a:pt x="336" y="720"/>
                  </a:lnTo>
                  <a:lnTo>
                    <a:pt x="381" y="750"/>
                  </a:lnTo>
                  <a:lnTo>
                    <a:pt x="426" y="780"/>
                  </a:lnTo>
                  <a:lnTo>
                    <a:pt x="480" y="819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6" name="矩形 284690"/>
            <p:cNvSpPr/>
            <p:nvPr/>
          </p:nvSpPr>
          <p:spPr>
            <a:xfrm>
              <a:off x="2064" y="2179"/>
              <a:ext cx="885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rPr>
                <a:t>电子束</a:t>
              </a:r>
              <a:endPara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427" name="直接连接符 284691"/>
            <p:cNvSpPr/>
            <p:nvPr/>
          </p:nvSpPr>
          <p:spPr>
            <a:xfrm flipH="1">
              <a:off x="2211" y="2495"/>
              <a:ext cx="203" cy="4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17428" name="矩形 284692"/>
            <p:cNvSpPr/>
            <p:nvPr/>
          </p:nvSpPr>
          <p:spPr>
            <a:xfrm>
              <a:off x="2575" y="3208"/>
              <a:ext cx="343" cy="3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0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9" name="矩形 284693"/>
            <p:cNvSpPr/>
            <p:nvPr/>
          </p:nvSpPr>
          <p:spPr>
            <a:xfrm>
              <a:off x="2832" y="2737"/>
              <a:ext cx="303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矩形 284694"/>
            <p:cNvSpPr/>
            <p:nvPr/>
          </p:nvSpPr>
          <p:spPr>
            <a:xfrm>
              <a:off x="4367" y="2708"/>
              <a:ext cx="313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>
              <a:spAutoFit/>
            </a:bodyPr>
            <a:p>
              <a:pPr eaLnBrk="0" hangingPunct="0"/>
              <a:r>
                <a:rPr lang="en-US" altLang="zh-CN" sz="2000" b="0">
                  <a:latin typeface="Bookman Old Style" panose="02050604050505020204" pitchFamily="18" charset="0"/>
                  <a:ea typeface="宋体" panose="02010600030101010101" pitchFamily="2" charset="-122"/>
                </a:rPr>
                <a:t>+</a:t>
              </a:r>
              <a:endParaRPr lang="en-US" altLang="zh-CN" sz="2000" b="0"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直接连接符 284695"/>
            <p:cNvSpPr/>
            <p:nvPr/>
          </p:nvSpPr>
          <p:spPr>
            <a:xfrm>
              <a:off x="1163" y="2852"/>
              <a:ext cx="10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2" name="矩形 284696"/>
            <p:cNvSpPr/>
            <p:nvPr/>
          </p:nvSpPr>
          <p:spPr>
            <a:xfrm>
              <a:off x="1977" y="2569"/>
              <a:ext cx="28" cy="351"/>
            </a:xfrm>
            <a:prstGeom prst="rect">
              <a:avLst/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3" name="矩形 284697"/>
            <p:cNvSpPr/>
            <p:nvPr/>
          </p:nvSpPr>
          <p:spPr>
            <a:xfrm>
              <a:off x="1977" y="2998"/>
              <a:ext cx="28" cy="351"/>
            </a:xfrm>
            <a:prstGeom prst="rect">
              <a:avLst/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84698"/>
          <p:cNvGrpSpPr/>
          <p:nvPr/>
        </p:nvGrpSpPr>
        <p:grpSpPr>
          <a:xfrm>
            <a:off x="220663" y="512763"/>
            <a:ext cx="3646487" cy="1439862"/>
            <a:chOff x="960" y="0"/>
            <a:chExt cx="3888" cy="1536"/>
          </a:xfrm>
        </p:grpSpPr>
        <p:sp>
          <p:nvSpPr>
            <p:cNvPr id="17435" name="任意多边形 284699"/>
            <p:cNvSpPr/>
            <p:nvPr/>
          </p:nvSpPr>
          <p:spPr>
            <a:xfrm>
              <a:off x="1533" y="956"/>
              <a:ext cx="2585" cy="305"/>
            </a:xfrm>
            <a:custGeom>
              <a:avLst/>
              <a:gdLst/>
              <a:ahLst/>
              <a:cxnLst>
                <a:cxn ang="0">
                  <a:pos x="0" y="6651"/>
                </a:cxn>
                <a:cxn ang="0">
                  <a:pos x="15592" y="0"/>
                </a:cxn>
                <a:cxn ang="0">
                  <a:pos x="31025" y="6488"/>
                </a:cxn>
                <a:cxn ang="0">
                  <a:pos x="0" y="6651"/>
                </a:cxn>
                <a:cxn ang="0">
                  <a:pos x="15592" y="0"/>
                </a:cxn>
                <a:cxn ang="0">
                  <a:pos x="31025" y="6488"/>
                </a:cxn>
                <a:cxn ang="0">
                  <a:pos x="15592" y="21600"/>
                </a:cxn>
              </a:cxnLst>
              <a:pathLst>
                <a:path w="31025" h="21600" fill="none">
                  <a:moveTo>
                    <a:pt x="0" y="6651"/>
                  </a:moveTo>
                  <a:cubicBezTo>
                    <a:pt x="3932" y="2552"/>
                    <a:pt x="9464" y="0"/>
                    <a:pt x="15592" y="0"/>
                  </a:cubicBezTo>
                  <a:cubicBezTo>
                    <a:pt x="21638" y="0"/>
                    <a:pt x="27104" y="2484"/>
                    <a:pt x="31025" y="6488"/>
                  </a:cubicBezTo>
                </a:path>
                <a:path w="31025" h="21600" stroke="0">
                  <a:moveTo>
                    <a:pt x="0" y="6651"/>
                  </a:moveTo>
                  <a:cubicBezTo>
                    <a:pt x="3932" y="2552"/>
                    <a:pt x="9464" y="0"/>
                    <a:pt x="15592" y="0"/>
                  </a:cubicBezTo>
                  <a:cubicBezTo>
                    <a:pt x="21638" y="0"/>
                    <a:pt x="27104" y="2484"/>
                    <a:pt x="31025" y="6488"/>
                  </a:cubicBezTo>
                  <a:lnTo>
                    <a:pt x="15592" y="21600"/>
                  </a:lnTo>
                  <a:close/>
                </a:path>
              </a:pathLst>
            </a:custGeom>
            <a:noFill/>
            <a:ln w="571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6" name="任意多边形 284700"/>
            <p:cNvSpPr/>
            <p:nvPr/>
          </p:nvSpPr>
          <p:spPr>
            <a:xfrm rot="10800000">
              <a:off x="1605" y="0"/>
              <a:ext cx="2585" cy="306"/>
            </a:xfrm>
            <a:custGeom>
              <a:avLst/>
              <a:gdLst/>
              <a:ahLst/>
              <a:cxnLst>
                <a:cxn ang="0">
                  <a:pos x="0" y="6492"/>
                </a:cxn>
                <a:cxn ang="0">
                  <a:pos x="15438" y="0"/>
                </a:cxn>
                <a:cxn ang="0">
                  <a:pos x="31025" y="6646"/>
                </a:cxn>
                <a:cxn ang="0">
                  <a:pos x="0" y="6492"/>
                </a:cxn>
                <a:cxn ang="0">
                  <a:pos x="15438" y="0"/>
                </a:cxn>
                <a:cxn ang="0">
                  <a:pos x="31025" y="6646"/>
                </a:cxn>
                <a:cxn ang="0">
                  <a:pos x="15438" y="21600"/>
                </a:cxn>
              </a:cxnLst>
              <a:pathLst>
                <a:path w="31025" h="21600" fill="none">
                  <a:moveTo>
                    <a:pt x="0" y="6492"/>
                  </a:moveTo>
                  <a:cubicBezTo>
                    <a:pt x="3921" y="2486"/>
                    <a:pt x="9389" y="0"/>
                    <a:pt x="15438" y="0"/>
                  </a:cubicBezTo>
                  <a:cubicBezTo>
                    <a:pt x="21564" y="0"/>
                    <a:pt x="27094" y="2550"/>
                    <a:pt x="31025" y="6646"/>
                  </a:cubicBezTo>
                </a:path>
                <a:path w="31025" h="21600" stroke="0">
                  <a:moveTo>
                    <a:pt x="0" y="6492"/>
                  </a:moveTo>
                  <a:cubicBezTo>
                    <a:pt x="3921" y="2486"/>
                    <a:pt x="9389" y="0"/>
                    <a:pt x="15438" y="0"/>
                  </a:cubicBezTo>
                  <a:cubicBezTo>
                    <a:pt x="21564" y="0"/>
                    <a:pt x="27094" y="2550"/>
                    <a:pt x="31025" y="6646"/>
                  </a:cubicBezTo>
                  <a:lnTo>
                    <a:pt x="15438" y="21600"/>
                  </a:lnTo>
                  <a:close/>
                </a:path>
              </a:pathLst>
            </a:custGeom>
            <a:noFill/>
            <a:ln w="571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7" name="椭圆 284701"/>
            <p:cNvSpPr/>
            <p:nvPr/>
          </p:nvSpPr>
          <p:spPr>
            <a:xfrm>
              <a:off x="1503" y="996"/>
              <a:ext cx="66" cy="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椭圆 284702"/>
            <p:cNvSpPr/>
            <p:nvPr/>
          </p:nvSpPr>
          <p:spPr>
            <a:xfrm>
              <a:off x="1539" y="155"/>
              <a:ext cx="66" cy="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椭圆 284703"/>
            <p:cNvSpPr/>
            <p:nvPr/>
          </p:nvSpPr>
          <p:spPr>
            <a:xfrm>
              <a:off x="4130" y="996"/>
              <a:ext cx="66" cy="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椭圆 284704"/>
            <p:cNvSpPr/>
            <p:nvPr/>
          </p:nvSpPr>
          <p:spPr>
            <a:xfrm>
              <a:off x="4166" y="193"/>
              <a:ext cx="66" cy="7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1" name="任意多边形 284705"/>
            <p:cNvSpPr/>
            <p:nvPr/>
          </p:nvSpPr>
          <p:spPr>
            <a:xfrm>
              <a:off x="987" y="229"/>
              <a:ext cx="550" cy="502"/>
            </a:xfrm>
            <a:custGeom>
              <a:avLst/>
              <a:gdLst/>
              <a:ahLst/>
              <a:cxnLst>
                <a:cxn ang="0">
                  <a:pos x="732" y="0"/>
                </a:cxn>
                <a:cxn ang="0">
                  <a:pos x="660" y="0"/>
                </a:cxn>
                <a:cxn ang="0">
                  <a:pos x="615" y="15"/>
                </a:cxn>
                <a:cxn ang="0">
                  <a:pos x="570" y="30"/>
                </a:cxn>
                <a:cxn ang="0">
                  <a:pos x="525" y="60"/>
                </a:cxn>
                <a:cxn ang="0">
                  <a:pos x="480" y="90"/>
                </a:cxn>
                <a:cxn ang="0">
                  <a:pos x="450" y="135"/>
                </a:cxn>
                <a:cxn ang="0">
                  <a:pos x="420" y="180"/>
                </a:cxn>
                <a:cxn ang="0">
                  <a:pos x="390" y="225"/>
                </a:cxn>
                <a:cxn ang="0">
                  <a:pos x="360" y="270"/>
                </a:cxn>
                <a:cxn ang="0">
                  <a:pos x="315" y="300"/>
                </a:cxn>
                <a:cxn ang="0">
                  <a:pos x="270" y="330"/>
                </a:cxn>
                <a:cxn ang="0">
                  <a:pos x="225" y="360"/>
                </a:cxn>
                <a:cxn ang="0">
                  <a:pos x="195" y="405"/>
                </a:cxn>
                <a:cxn ang="0">
                  <a:pos x="165" y="450"/>
                </a:cxn>
                <a:cxn ang="0">
                  <a:pos x="150" y="495"/>
                </a:cxn>
                <a:cxn ang="0">
                  <a:pos x="135" y="540"/>
                </a:cxn>
                <a:cxn ang="0">
                  <a:pos x="90" y="555"/>
                </a:cxn>
                <a:cxn ang="0">
                  <a:pos x="45" y="600"/>
                </a:cxn>
                <a:cxn ang="0">
                  <a:pos x="0" y="630"/>
                </a:cxn>
                <a:cxn ang="0">
                  <a:pos x="12" y="624"/>
                </a:cxn>
              </a:cxnLst>
              <a:pathLst>
                <a:path w="733" h="631">
                  <a:moveTo>
                    <a:pt x="732" y="0"/>
                  </a:moveTo>
                  <a:lnTo>
                    <a:pt x="660" y="0"/>
                  </a:lnTo>
                  <a:lnTo>
                    <a:pt x="615" y="15"/>
                  </a:lnTo>
                  <a:lnTo>
                    <a:pt x="570" y="30"/>
                  </a:lnTo>
                  <a:lnTo>
                    <a:pt x="525" y="60"/>
                  </a:lnTo>
                  <a:lnTo>
                    <a:pt x="480" y="90"/>
                  </a:lnTo>
                  <a:lnTo>
                    <a:pt x="450" y="135"/>
                  </a:lnTo>
                  <a:lnTo>
                    <a:pt x="420" y="180"/>
                  </a:lnTo>
                  <a:lnTo>
                    <a:pt x="390" y="225"/>
                  </a:lnTo>
                  <a:lnTo>
                    <a:pt x="360" y="270"/>
                  </a:lnTo>
                  <a:lnTo>
                    <a:pt x="315" y="300"/>
                  </a:lnTo>
                  <a:lnTo>
                    <a:pt x="270" y="330"/>
                  </a:lnTo>
                  <a:lnTo>
                    <a:pt x="225" y="360"/>
                  </a:lnTo>
                  <a:lnTo>
                    <a:pt x="195" y="405"/>
                  </a:lnTo>
                  <a:lnTo>
                    <a:pt x="165" y="450"/>
                  </a:lnTo>
                  <a:lnTo>
                    <a:pt x="150" y="495"/>
                  </a:lnTo>
                  <a:lnTo>
                    <a:pt x="135" y="540"/>
                  </a:lnTo>
                  <a:lnTo>
                    <a:pt x="90" y="555"/>
                  </a:lnTo>
                  <a:lnTo>
                    <a:pt x="45" y="600"/>
                  </a:lnTo>
                  <a:lnTo>
                    <a:pt x="0" y="630"/>
                  </a:lnTo>
                  <a:lnTo>
                    <a:pt x="12" y="624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2" name="任意多边形 284706"/>
            <p:cNvSpPr/>
            <p:nvPr/>
          </p:nvSpPr>
          <p:spPr>
            <a:xfrm>
              <a:off x="960" y="1031"/>
              <a:ext cx="541" cy="505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660" y="18"/>
                </a:cxn>
                <a:cxn ang="0">
                  <a:pos x="615" y="48"/>
                </a:cxn>
                <a:cxn ang="0">
                  <a:pos x="570" y="78"/>
                </a:cxn>
                <a:cxn ang="0">
                  <a:pos x="525" y="123"/>
                </a:cxn>
                <a:cxn ang="0">
                  <a:pos x="510" y="168"/>
                </a:cxn>
                <a:cxn ang="0">
                  <a:pos x="465" y="213"/>
                </a:cxn>
                <a:cxn ang="0">
                  <a:pos x="420" y="243"/>
                </a:cxn>
                <a:cxn ang="0">
                  <a:pos x="390" y="288"/>
                </a:cxn>
                <a:cxn ang="0">
                  <a:pos x="345" y="333"/>
                </a:cxn>
                <a:cxn ang="0">
                  <a:pos x="255" y="363"/>
                </a:cxn>
                <a:cxn ang="0">
                  <a:pos x="225" y="408"/>
                </a:cxn>
                <a:cxn ang="0">
                  <a:pos x="180" y="423"/>
                </a:cxn>
                <a:cxn ang="0">
                  <a:pos x="150" y="483"/>
                </a:cxn>
                <a:cxn ang="0">
                  <a:pos x="105" y="543"/>
                </a:cxn>
                <a:cxn ang="0">
                  <a:pos x="60" y="603"/>
                </a:cxn>
                <a:cxn ang="0">
                  <a:pos x="15" y="633"/>
                </a:cxn>
                <a:cxn ang="0">
                  <a:pos x="0" y="624"/>
                </a:cxn>
              </a:cxnLst>
              <a:pathLst>
                <a:path w="721" h="634">
                  <a:moveTo>
                    <a:pt x="720" y="0"/>
                  </a:moveTo>
                  <a:lnTo>
                    <a:pt x="660" y="18"/>
                  </a:lnTo>
                  <a:lnTo>
                    <a:pt x="615" y="48"/>
                  </a:lnTo>
                  <a:lnTo>
                    <a:pt x="570" y="78"/>
                  </a:lnTo>
                  <a:lnTo>
                    <a:pt x="525" y="123"/>
                  </a:lnTo>
                  <a:lnTo>
                    <a:pt x="510" y="168"/>
                  </a:lnTo>
                  <a:lnTo>
                    <a:pt x="465" y="213"/>
                  </a:lnTo>
                  <a:lnTo>
                    <a:pt x="420" y="243"/>
                  </a:lnTo>
                  <a:lnTo>
                    <a:pt x="390" y="288"/>
                  </a:lnTo>
                  <a:lnTo>
                    <a:pt x="345" y="333"/>
                  </a:lnTo>
                  <a:lnTo>
                    <a:pt x="255" y="363"/>
                  </a:lnTo>
                  <a:lnTo>
                    <a:pt x="225" y="408"/>
                  </a:lnTo>
                  <a:lnTo>
                    <a:pt x="180" y="423"/>
                  </a:lnTo>
                  <a:lnTo>
                    <a:pt x="150" y="483"/>
                  </a:lnTo>
                  <a:lnTo>
                    <a:pt x="105" y="543"/>
                  </a:lnTo>
                  <a:lnTo>
                    <a:pt x="60" y="603"/>
                  </a:lnTo>
                  <a:lnTo>
                    <a:pt x="15" y="633"/>
                  </a:lnTo>
                  <a:lnTo>
                    <a:pt x="0" y="624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3" name="任意多边形 284707"/>
            <p:cNvSpPr/>
            <p:nvPr/>
          </p:nvSpPr>
          <p:spPr>
            <a:xfrm>
              <a:off x="4235" y="229"/>
              <a:ext cx="613" cy="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0"/>
                </a:cxn>
                <a:cxn ang="0">
                  <a:pos x="108" y="0"/>
                </a:cxn>
                <a:cxn ang="0">
                  <a:pos x="138" y="45"/>
                </a:cxn>
                <a:cxn ang="0">
                  <a:pos x="168" y="90"/>
                </a:cxn>
                <a:cxn ang="0">
                  <a:pos x="183" y="135"/>
                </a:cxn>
                <a:cxn ang="0">
                  <a:pos x="228" y="165"/>
                </a:cxn>
                <a:cxn ang="0">
                  <a:pos x="273" y="180"/>
                </a:cxn>
                <a:cxn ang="0">
                  <a:pos x="318" y="195"/>
                </a:cxn>
                <a:cxn ang="0">
                  <a:pos x="363" y="210"/>
                </a:cxn>
                <a:cxn ang="0">
                  <a:pos x="408" y="225"/>
                </a:cxn>
                <a:cxn ang="0">
                  <a:pos x="438" y="270"/>
                </a:cxn>
                <a:cxn ang="0">
                  <a:pos x="468" y="315"/>
                </a:cxn>
                <a:cxn ang="0">
                  <a:pos x="498" y="360"/>
                </a:cxn>
                <a:cxn ang="0">
                  <a:pos x="543" y="390"/>
                </a:cxn>
                <a:cxn ang="0">
                  <a:pos x="588" y="405"/>
                </a:cxn>
                <a:cxn ang="0">
                  <a:pos x="648" y="420"/>
                </a:cxn>
                <a:cxn ang="0">
                  <a:pos x="693" y="420"/>
                </a:cxn>
                <a:cxn ang="0">
                  <a:pos x="738" y="420"/>
                </a:cxn>
                <a:cxn ang="0">
                  <a:pos x="783" y="435"/>
                </a:cxn>
                <a:cxn ang="0">
                  <a:pos x="816" y="432"/>
                </a:cxn>
              </a:cxnLst>
              <a:pathLst>
                <a:path w="817" h="436">
                  <a:moveTo>
                    <a:pt x="0" y="0"/>
                  </a:moveTo>
                  <a:lnTo>
                    <a:pt x="63" y="0"/>
                  </a:lnTo>
                  <a:lnTo>
                    <a:pt x="108" y="0"/>
                  </a:lnTo>
                  <a:lnTo>
                    <a:pt x="138" y="45"/>
                  </a:lnTo>
                  <a:lnTo>
                    <a:pt x="168" y="90"/>
                  </a:lnTo>
                  <a:lnTo>
                    <a:pt x="183" y="135"/>
                  </a:lnTo>
                  <a:lnTo>
                    <a:pt x="228" y="165"/>
                  </a:lnTo>
                  <a:lnTo>
                    <a:pt x="273" y="180"/>
                  </a:lnTo>
                  <a:lnTo>
                    <a:pt x="318" y="195"/>
                  </a:lnTo>
                  <a:lnTo>
                    <a:pt x="363" y="210"/>
                  </a:lnTo>
                  <a:lnTo>
                    <a:pt x="408" y="225"/>
                  </a:lnTo>
                  <a:lnTo>
                    <a:pt x="438" y="270"/>
                  </a:lnTo>
                  <a:lnTo>
                    <a:pt x="468" y="315"/>
                  </a:lnTo>
                  <a:lnTo>
                    <a:pt x="498" y="360"/>
                  </a:lnTo>
                  <a:lnTo>
                    <a:pt x="543" y="390"/>
                  </a:lnTo>
                  <a:lnTo>
                    <a:pt x="588" y="405"/>
                  </a:lnTo>
                  <a:lnTo>
                    <a:pt x="648" y="420"/>
                  </a:lnTo>
                  <a:lnTo>
                    <a:pt x="693" y="420"/>
                  </a:lnTo>
                  <a:lnTo>
                    <a:pt x="738" y="420"/>
                  </a:lnTo>
                  <a:lnTo>
                    <a:pt x="783" y="435"/>
                  </a:lnTo>
                  <a:lnTo>
                    <a:pt x="816" y="432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4" name="任意多边形 284708"/>
            <p:cNvSpPr/>
            <p:nvPr/>
          </p:nvSpPr>
          <p:spPr>
            <a:xfrm>
              <a:off x="4163" y="1060"/>
              <a:ext cx="613" cy="354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6" y="0"/>
                </a:cxn>
                <a:cxn ang="0">
                  <a:pos x="111" y="15"/>
                </a:cxn>
                <a:cxn ang="0">
                  <a:pos x="141" y="60"/>
                </a:cxn>
                <a:cxn ang="0">
                  <a:pos x="186" y="105"/>
                </a:cxn>
                <a:cxn ang="0">
                  <a:pos x="216" y="150"/>
                </a:cxn>
                <a:cxn ang="0">
                  <a:pos x="261" y="195"/>
                </a:cxn>
                <a:cxn ang="0">
                  <a:pos x="321" y="225"/>
                </a:cxn>
                <a:cxn ang="0">
                  <a:pos x="411" y="240"/>
                </a:cxn>
                <a:cxn ang="0">
                  <a:pos x="456" y="255"/>
                </a:cxn>
                <a:cxn ang="0">
                  <a:pos x="501" y="285"/>
                </a:cxn>
                <a:cxn ang="0">
                  <a:pos x="546" y="315"/>
                </a:cxn>
                <a:cxn ang="0">
                  <a:pos x="591" y="360"/>
                </a:cxn>
                <a:cxn ang="0">
                  <a:pos x="636" y="390"/>
                </a:cxn>
                <a:cxn ang="0">
                  <a:pos x="756" y="435"/>
                </a:cxn>
                <a:cxn ang="0">
                  <a:pos x="801" y="435"/>
                </a:cxn>
                <a:cxn ang="0">
                  <a:pos x="816" y="444"/>
                </a:cxn>
              </a:cxnLst>
              <a:pathLst>
                <a:path w="817" h="445">
                  <a:moveTo>
                    <a:pt x="0" y="12"/>
                  </a:moveTo>
                  <a:lnTo>
                    <a:pt x="66" y="0"/>
                  </a:lnTo>
                  <a:lnTo>
                    <a:pt x="111" y="15"/>
                  </a:lnTo>
                  <a:lnTo>
                    <a:pt x="141" y="60"/>
                  </a:lnTo>
                  <a:lnTo>
                    <a:pt x="186" y="105"/>
                  </a:lnTo>
                  <a:lnTo>
                    <a:pt x="216" y="150"/>
                  </a:lnTo>
                  <a:lnTo>
                    <a:pt x="261" y="195"/>
                  </a:lnTo>
                  <a:lnTo>
                    <a:pt x="321" y="225"/>
                  </a:lnTo>
                  <a:lnTo>
                    <a:pt x="411" y="240"/>
                  </a:lnTo>
                  <a:lnTo>
                    <a:pt x="456" y="255"/>
                  </a:lnTo>
                  <a:lnTo>
                    <a:pt x="501" y="285"/>
                  </a:lnTo>
                  <a:lnTo>
                    <a:pt x="546" y="315"/>
                  </a:lnTo>
                  <a:lnTo>
                    <a:pt x="591" y="360"/>
                  </a:lnTo>
                  <a:lnTo>
                    <a:pt x="636" y="390"/>
                  </a:lnTo>
                  <a:lnTo>
                    <a:pt x="756" y="435"/>
                  </a:lnTo>
                  <a:lnTo>
                    <a:pt x="801" y="435"/>
                  </a:lnTo>
                  <a:lnTo>
                    <a:pt x="816" y="444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45" name="直接连接符 284709"/>
            <p:cNvSpPr/>
            <p:nvPr/>
          </p:nvSpPr>
          <p:spPr>
            <a:xfrm>
              <a:off x="2148" y="190"/>
              <a:ext cx="3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17446" name="直接连接符 284710"/>
            <p:cNvSpPr/>
            <p:nvPr/>
          </p:nvSpPr>
          <p:spPr>
            <a:xfrm>
              <a:off x="1932" y="1069"/>
              <a:ext cx="360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17447" name="直接连接符 284711"/>
            <p:cNvSpPr/>
            <p:nvPr/>
          </p:nvSpPr>
          <p:spPr>
            <a:xfrm flipH="1">
              <a:off x="2832" y="305"/>
              <a:ext cx="108" cy="319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17448" name="直接连接符 284712"/>
            <p:cNvSpPr/>
            <p:nvPr/>
          </p:nvSpPr>
          <p:spPr>
            <a:xfrm flipV="1">
              <a:off x="2688" y="720"/>
              <a:ext cx="96" cy="235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stealth" w="med" len="lg"/>
            </a:ln>
          </p:spPr>
        </p:sp>
        <p:graphicFrame>
          <p:nvGraphicFramePr>
            <p:cNvPr id="17449" name="对象 284713"/>
            <p:cNvGraphicFramePr/>
            <p:nvPr/>
          </p:nvGraphicFramePr>
          <p:xfrm>
            <a:off x="2880" y="336"/>
            <a:ext cx="2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" imgW="165100" imgH="190500" progId="Equation.3">
                    <p:embed/>
                  </p:oleObj>
                </mc:Choice>
                <mc:Fallback>
                  <p:oleObj name="" r:id="rId1" imgW="165100" imgH="1905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880" y="336"/>
                          <a:ext cx="26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0" name="对象 284714"/>
            <p:cNvGraphicFramePr/>
            <p:nvPr/>
          </p:nvGraphicFramePr>
          <p:xfrm>
            <a:off x="2321" y="624"/>
            <a:ext cx="33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" imgW="203200" imgH="190500" progId="Equation.3">
                    <p:embed/>
                  </p:oleObj>
                </mc:Choice>
                <mc:Fallback>
                  <p:oleObj name="" r:id="rId3" imgW="203200" imgH="1905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21" y="624"/>
                          <a:ext cx="33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1" name="对象 284715"/>
            <p:cNvGraphicFramePr/>
            <p:nvPr/>
          </p:nvGraphicFramePr>
          <p:xfrm>
            <a:off x="1968" y="1104"/>
            <a:ext cx="20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127000" imgH="164465" progId="Equation.3">
                    <p:embed/>
                  </p:oleObj>
                </mc:Choice>
                <mc:Fallback>
                  <p:oleObj name="" r:id="rId5" imgW="127000" imgH="1644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68" y="1104"/>
                          <a:ext cx="205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7" name="Text Box 103"/>
          <p:cNvSpPr txBox="1"/>
          <p:nvPr/>
        </p:nvSpPr>
        <p:spPr>
          <a:xfrm>
            <a:off x="755015" y="2440305"/>
            <a:ext cx="23361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启示：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磁现象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8" name="Text Box 104"/>
          <p:cNvSpPr txBox="1"/>
          <p:nvPr/>
        </p:nvSpPr>
        <p:spPr>
          <a:xfrm>
            <a:off x="158115" y="3397250"/>
            <a:ext cx="8486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 1822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年安培提出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分子电流假说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来解释磁性起源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05"/>
          <p:cNvGrpSpPr/>
          <p:nvPr/>
        </p:nvGrpSpPr>
        <p:grpSpPr>
          <a:xfrm>
            <a:off x="1241425" y="4238625"/>
            <a:ext cx="1350963" cy="1282700"/>
            <a:chOff x="4080" y="303"/>
            <a:chExt cx="851" cy="808"/>
          </a:xfrm>
        </p:grpSpPr>
        <p:sp>
          <p:nvSpPr>
            <p:cNvPr id="17455" name="Oval 106"/>
            <p:cNvSpPr/>
            <p:nvPr/>
          </p:nvSpPr>
          <p:spPr>
            <a:xfrm>
              <a:off x="4242" y="311"/>
              <a:ext cx="320" cy="8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56" name="Line 107"/>
            <p:cNvSpPr/>
            <p:nvPr/>
          </p:nvSpPr>
          <p:spPr>
            <a:xfrm>
              <a:off x="4474" y="687"/>
              <a:ext cx="384" cy="0"/>
            </a:xfrm>
            <a:prstGeom prst="line">
              <a:avLst/>
            </a:prstGeom>
            <a:ln w="12700" cap="flat" cmpd="sng">
              <a:solidFill>
                <a:schemeClr val="hlink"/>
              </a:solidFill>
              <a:prstDash val="solid"/>
              <a:round/>
              <a:headEnd type="none" w="sm" len="sm"/>
              <a:tailEnd type="stealth" w="med" len="lg"/>
            </a:ln>
          </p:spPr>
        </p:sp>
        <p:sp>
          <p:nvSpPr>
            <p:cNvPr id="17457" name="Arc 108"/>
            <p:cNvSpPr/>
            <p:nvPr/>
          </p:nvSpPr>
          <p:spPr>
            <a:xfrm>
              <a:off x="4235" y="303"/>
              <a:ext cx="323" cy="477"/>
            </a:xfrm>
            <a:custGeom>
              <a:avLst/>
              <a:gdLst/>
              <a:ahLst/>
              <a:cxnLst>
                <a:cxn ang="0">
                  <a:pos x="309" y="25244"/>
                </a:cxn>
                <a:cxn ang="0">
                  <a:pos x="0" y="21600"/>
                </a:cxn>
                <a:cxn ang="0">
                  <a:pos x="21600" y="0"/>
                </a:cxn>
                <a:cxn ang="0">
                  <a:pos x="41535" y="13285"/>
                </a:cxn>
                <a:cxn ang="0">
                  <a:pos x="309" y="25244"/>
                </a:cxn>
                <a:cxn ang="0">
                  <a:pos x="0" y="21600"/>
                </a:cxn>
                <a:cxn ang="0">
                  <a:pos x="21600" y="0"/>
                </a:cxn>
                <a:cxn ang="0">
                  <a:pos x="41535" y="13285"/>
                </a:cxn>
                <a:cxn ang="0">
                  <a:pos x="21600" y="21600"/>
                </a:cxn>
              </a:cxnLst>
              <a:pathLst>
                <a:path w="41536" h="25244" fill="none">
                  <a:moveTo>
                    <a:pt x="309" y="25244"/>
                  </a:moveTo>
                  <a:cubicBezTo>
                    <a:pt x="103" y="24040"/>
                    <a:pt x="0" y="228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317" y="-1"/>
                    <a:pt x="38179" y="5239"/>
                    <a:pt x="41535" y="13285"/>
                  </a:cubicBezTo>
                </a:path>
                <a:path w="41536" h="25244" stroke="0">
                  <a:moveTo>
                    <a:pt x="309" y="25244"/>
                  </a:moveTo>
                  <a:cubicBezTo>
                    <a:pt x="103" y="24040"/>
                    <a:pt x="0" y="228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317" y="-1"/>
                    <a:pt x="38179" y="5239"/>
                    <a:pt x="41535" y="1328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 cmpd="sng">
              <a:solidFill>
                <a:srgbClr val="FF0000"/>
              </a:solidFill>
              <a:prstDash val="solid"/>
              <a:round/>
              <a:headEnd type="stealth" w="med" len="lg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7458" name="Object 109"/>
            <p:cNvGraphicFramePr/>
            <p:nvPr/>
          </p:nvGraphicFramePr>
          <p:xfrm>
            <a:off x="4704" y="336"/>
            <a:ext cx="22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152400" imgH="203200" progId="Equation.3">
                    <p:embed/>
                  </p:oleObj>
                </mc:Choice>
                <mc:Fallback>
                  <p:oleObj name="" r:id="rId7" imgW="152400" imgH="203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04" y="336"/>
                          <a:ext cx="227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9" name="Object 110"/>
            <p:cNvGraphicFramePr/>
            <p:nvPr/>
          </p:nvGraphicFramePr>
          <p:xfrm>
            <a:off x="4080" y="336"/>
            <a:ext cx="1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9" imgW="152400" imgH="190500" progId="Equation.3">
                    <p:embed/>
                  </p:oleObj>
                </mc:Choice>
                <mc:Fallback>
                  <p:oleObj name="" r:id="rId9" imgW="152400" imgH="1905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80" y="336"/>
                          <a:ext cx="162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60" name="Line 111"/>
          <p:cNvSpPr/>
          <p:nvPr/>
        </p:nvSpPr>
        <p:spPr>
          <a:xfrm>
            <a:off x="2082800" y="4608513"/>
            <a:ext cx="0" cy="152400"/>
          </a:xfrm>
          <a:prstGeom prst="line">
            <a:avLst/>
          </a:prstGeom>
          <a:ln w="9525">
            <a:noFill/>
          </a:ln>
        </p:spPr>
      </p:sp>
      <p:grpSp>
        <p:nvGrpSpPr>
          <p:cNvPr id="5" name="Group 112"/>
          <p:cNvGrpSpPr/>
          <p:nvPr/>
        </p:nvGrpSpPr>
        <p:grpSpPr>
          <a:xfrm>
            <a:off x="3321050" y="4267200"/>
            <a:ext cx="1439863" cy="1439863"/>
            <a:chOff x="1916" y="176"/>
            <a:chExt cx="907" cy="907"/>
          </a:xfrm>
        </p:grpSpPr>
        <p:sp>
          <p:nvSpPr>
            <p:cNvPr id="17462" name="Oval 113"/>
            <p:cNvSpPr/>
            <p:nvPr/>
          </p:nvSpPr>
          <p:spPr>
            <a:xfrm>
              <a:off x="1916" y="176"/>
              <a:ext cx="907" cy="907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463" name="Group 114"/>
            <p:cNvGrpSpPr/>
            <p:nvPr/>
          </p:nvGrpSpPr>
          <p:grpSpPr>
            <a:xfrm>
              <a:off x="2143" y="261"/>
              <a:ext cx="113" cy="170"/>
              <a:chOff x="1344" y="1680"/>
              <a:chExt cx="192" cy="240"/>
            </a:xfrm>
          </p:grpSpPr>
          <p:sp>
            <p:nvSpPr>
              <p:cNvPr id="17464" name="Oval 115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65" name="Arc 116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66" name="Group 117"/>
            <p:cNvGrpSpPr/>
            <p:nvPr/>
          </p:nvGrpSpPr>
          <p:grpSpPr>
            <a:xfrm>
              <a:off x="2341" y="232"/>
              <a:ext cx="113" cy="170"/>
              <a:chOff x="1344" y="1680"/>
              <a:chExt cx="192" cy="240"/>
            </a:xfrm>
          </p:grpSpPr>
          <p:sp>
            <p:nvSpPr>
              <p:cNvPr id="17467" name="Oval 118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68" name="Arc 119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69" name="Group 120"/>
            <p:cNvGrpSpPr/>
            <p:nvPr/>
          </p:nvGrpSpPr>
          <p:grpSpPr>
            <a:xfrm>
              <a:off x="2540" y="289"/>
              <a:ext cx="113" cy="170"/>
              <a:chOff x="1344" y="1680"/>
              <a:chExt cx="192" cy="240"/>
            </a:xfrm>
          </p:grpSpPr>
          <p:sp>
            <p:nvSpPr>
              <p:cNvPr id="17470" name="Oval 121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71" name="Arc 122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72" name="Group 123"/>
            <p:cNvGrpSpPr/>
            <p:nvPr/>
          </p:nvGrpSpPr>
          <p:grpSpPr>
            <a:xfrm>
              <a:off x="2597" y="714"/>
              <a:ext cx="113" cy="170"/>
              <a:chOff x="1344" y="1680"/>
              <a:chExt cx="192" cy="240"/>
            </a:xfrm>
          </p:grpSpPr>
          <p:sp>
            <p:nvSpPr>
              <p:cNvPr id="17473" name="Oval 124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74" name="Arc 125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75" name="Group 126"/>
            <p:cNvGrpSpPr/>
            <p:nvPr/>
          </p:nvGrpSpPr>
          <p:grpSpPr>
            <a:xfrm>
              <a:off x="2200" y="657"/>
              <a:ext cx="113" cy="170"/>
              <a:chOff x="1344" y="1680"/>
              <a:chExt cx="192" cy="240"/>
            </a:xfrm>
          </p:grpSpPr>
          <p:sp>
            <p:nvSpPr>
              <p:cNvPr id="17476" name="Oval 127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77" name="Arc 128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78" name="Group 129"/>
            <p:cNvGrpSpPr/>
            <p:nvPr/>
          </p:nvGrpSpPr>
          <p:grpSpPr>
            <a:xfrm>
              <a:off x="1999" y="402"/>
              <a:ext cx="116" cy="170"/>
              <a:chOff x="1344" y="1680"/>
              <a:chExt cx="192" cy="240"/>
            </a:xfrm>
          </p:grpSpPr>
          <p:sp>
            <p:nvSpPr>
              <p:cNvPr id="17479" name="Oval 130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80" name="Arc 131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81" name="Group 132"/>
            <p:cNvGrpSpPr/>
            <p:nvPr/>
          </p:nvGrpSpPr>
          <p:grpSpPr>
            <a:xfrm>
              <a:off x="2084" y="799"/>
              <a:ext cx="116" cy="170"/>
              <a:chOff x="1344" y="1680"/>
              <a:chExt cx="192" cy="240"/>
            </a:xfrm>
          </p:grpSpPr>
          <p:sp>
            <p:nvSpPr>
              <p:cNvPr id="17482" name="Oval 133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83" name="Arc 134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84" name="Group 135"/>
            <p:cNvGrpSpPr/>
            <p:nvPr/>
          </p:nvGrpSpPr>
          <p:grpSpPr>
            <a:xfrm>
              <a:off x="2452" y="856"/>
              <a:ext cx="116" cy="170"/>
              <a:chOff x="1344" y="1680"/>
              <a:chExt cx="192" cy="240"/>
            </a:xfrm>
          </p:grpSpPr>
          <p:sp>
            <p:nvSpPr>
              <p:cNvPr id="17485" name="Oval 136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86" name="Arc 137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87" name="Group 138"/>
            <p:cNvGrpSpPr/>
            <p:nvPr/>
          </p:nvGrpSpPr>
          <p:grpSpPr>
            <a:xfrm>
              <a:off x="2625" y="487"/>
              <a:ext cx="116" cy="170"/>
              <a:chOff x="1344" y="1680"/>
              <a:chExt cx="192" cy="240"/>
            </a:xfrm>
          </p:grpSpPr>
          <p:sp>
            <p:nvSpPr>
              <p:cNvPr id="17488" name="Oval 139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89" name="Arc 140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90" name="Group 141"/>
            <p:cNvGrpSpPr/>
            <p:nvPr/>
          </p:nvGrpSpPr>
          <p:grpSpPr>
            <a:xfrm>
              <a:off x="2398" y="431"/>
              <a:ext cx="113" cy="170"/>
              <a:chOff x="1344" y="1680"/>
              <a:chExt cx="192" cy="240"/>
            </a:xfrm>
          </p:grpSpPr>
          <p:sp>
            <p:nvSpPr>
              <p:cNvPr id="17491" name="Oval 142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92" name="Arc 143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93" name="Group 144"/>
            <p:cNvGrpSpPr/>
            <p:nvPr/>
          </p:nvGrpSpPr>
          <p:grpSpPr>
            <a:xfrm>
              <a:off x="2254" y="884"/>
              <a:ext cx="116" cy="170"/>
              <a:chOff x="1344" y="1680"/>
              <a:chExt cx="192" cy="240"/>
            </a:xfrm>
          </p:grpSpPr>
          <p:sp>
            <p:nvSpPr>
              <p:cNvPr id="17494" name="Oval 145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95" name="Arc 146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96" name="Group 147"/>
            <p:cNvGrpSpPr/>
            <p:nvPr/>
          </p:nvGrpSpPr>
          <p:grpSpPr>
            <a:xfrm>
              <a:off x="1970" y="629"/>
              <a:ext cx="116" cy="170"/>
              <a:chOff x="1344" y="1680"/>
              <a:chExt cx="192" cy="240"/>
            </a:xfrm>
          </p:grpSpPr>
          <p:sp>
            <p:nvSpPr>
              <p:cNvPr id="17497" name="Oval 148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98" name="Arc 149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499" name="Group 150"/>
            <p:cNvGrpSpPr/>
            <p:nvPr/>
          </p:nvGrpSpPr>
          <p:grpSpPr>
            <a:xfrm>
              <a:off x="2201" y="459"/>
              <a:ext cx="116" cy="170"/>
              <a:chOff x="1344" y="1680"/>
              <a:chExt cx="192" cy="240"/>
            </a:xfrm>
          </p:grpSpPr>
          <p:sp>
            <p:nvSpPr>
              <p:cNvPr id="17500" name="Oval 151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01" name="Arc 152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502" name="Group 153"/>
            <p:cNvGrpSpPr/>
            <p:nvPr/>
          </p:nvGrpSpPr>
          <p:grpSpPr>
            <a:xfrm>
              <a:off x="2426" y="629"/>
              <a:ext cx="113" cy="170"/>
              <a:chOff x="1344" y="1680"/>
              <a:chExt cx="192" cy="240"/>
            </a:xfrm>
          </p:grpSpPr>
          <p:sp>
            <p:nvSpPr>
              <p:cNvPr id="17503" name="Oval 154"/>
              <p:cNvSpPr/>
              <p:nvPr/>
            </p:nvSpPr>
            <p:spPr>
              <a:xfrm>
                <a:off x="1344" y="1680"/>
                <a:ext cx="192" cy="240"/>
              </a:xfrm>
              <a:prstGeom prst="ellipse">
                <a:avLst/>
              </a:prstGeom>
              <a:noFill/>
              <a:ln w="9525" cap="rnd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32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04" name="Arc 155"/>
              <p:cNvSpPr/>
              <p:nvPr/>
            </p:nvSpPr>
            <p:spPr>
              <a:xfrm>
                <a:off x="1344" y="1680"/>
                <a:ext cx="192" cy="192"/>
              </a:xfrm>
              <a:custGeom>
                <a:avLst/>
                <a:gdLst/>
                <a:ahLst/>
                <a:cxnLst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309" y="25244"/>
                  </a:cxn>
                  <a:cxn ang="0">
                    <a:pos x="0" y="21600"/>
                  </a:cxn>
                  <a:cxn ang="0">
                    <a:pos x="21600" y="0"/>
                  </a:cxn>
                  <a:cxn ang="0">
                    <a:pos x="41535" y="13285"/>
                  </a:cxn>
                  <a:cxn ang="0">
                    <a:pos x="21600" y="21600"/>
                  </a:cxn>
                </a:cxnLst>
                <a:pathLst>
                  <a:path w="41536" h="25244" fill="none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</a:path>
                  <a:path w="41536" h="25244" stroke="0">
                    <a:moveTo>
                      <a:pt x="309" y="25244"/>
                    </a:moveTo>
                    <a:cubicBezTo>
                      <a:pt x="103" y="24040"/>
                      <a:pt x="0" y="22821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317" y="-1"/>
                      <a:pt x="38179" y="5239"/>
                      <a:pt x="41535" y="13285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 cmpd="sng">
                <a:solidFill>
                  <a:srgbClr val="FF3300"/>
                </a:solidFill>
                <a:prstDash val="solid"/>
                <a:round/>
                <a:headEnd type="stealth" w="med" len="lg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21" name="Group 156"/>
          <p:cNvGrpSpPr/>
          <p:nvPr/>
        </p:nvGrpSpPr>
        <p:grpSpPr>
          <a:xfrm>
            <a:off x="5427663" y="4464050"/>
            <a:ext cx="3162300" cy="1079500"/>
            <a:chOff x="3305" y="289"/>
            <a:chExt cx="1992" cy="680"/>
          </a:xfrm>
        </p:grpSpPr>
        <p:sp>
          <p:nvSpPr>
            <p:cNvPr id="17506" name="AutoShape 157"/>
            <p:cNvSpPr/>
            <p:nvPr/>
          </p:nvSpPr>
          <p:spPr>
            <a:xfrm rot="-5400000">
              <a:off x="3976" y="-119"/>
              <a:ext cx="672" cy="1488"/>
            </a:xfrm>
            <a:prstGeom prst="can">
              <a:avLst>
                <a:gd name="adj" fmla="val 55356"/>
              </a:avLst>
            </a:prstGeom>
            <a:noFill/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sz="3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7" name="Text Box 158"/>
            <p:cNvSpPr txBox="1"/>
            <p:nvPr/>
          </p:nvSpPr>
          <p:spPr>
            <a:xfrm>
              <a:off x="3305" y="487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08" name="Text Box 159"/>
            <p:cNvSpPr txBox="1"/>
            <p:nvPr/>
          </p:nvSpPr>
          <p:spPr>
            <a:xfrm>
              <a:off x="5056" y="433"/>
              <a:ext cx="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509" name="Group 160"/>
            <p:cNvGrpSpPr/>
            <p:nvPr/>
          </p:nvGrpSpPr>
          <p:grpSpPr>
            <a:xfrm>
              <a:off x="3919" y="289"/>
              <a:ext cx="208" cy="680"/>
              <a:chOff x="3919" y="289"/>
              <a:chExt cx="208" cy="680"/>
            </a:xfrm>
          </p:grpSpPr>
          <p:sp>
            <p:nvSpPr>
              <p:cNvPr id="17510" name="Arc 161"/>
              <p:cNvSpPr/>
              <p:nvPr/>
            </p:nvSpPr>
            <p:spPr>
              <a:xfrm>
                <a:off x="3919" y="289"/>
                <a:ext cx="208" cy="680"/>
              </a:xfrm>
              <a:custGeom>
                <a:avLst/>
                <a:gdLst/>
                <a:ahLst/>
                <a:cxnLst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5" y="21600"/>
                  </a:cxn>
                </a:cxnLst>
                <a:pathLst>
                  <a:path w="26455" h="43200" fill="none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</a:path>
                  <a:path w="26455" h="43200" stroke="0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  <a:lnTo>
                      <a:pt x="4855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11" name="Line 162"/>
              <p:cNvSpPr/>
              <p:nvPr/>
            </p:nvSpPr>
            <p:spPr>
              <a:xfrm flipV="1">
                <a:off x="4127" y="516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grpSp>
          <p:nvGrpSpPr>
            <p:cNvPr id="17512" name="Group 163"/>
            <p:cNvGrpSpPr/>
            <p:nvPr/>
          </p:nvGrpSpPr>
          <p:grpSpPr>
            <a:xfrm>
              <a:off x="4099" y="289"/>
              <a:ext cx="208" cy="680"/>
              <a:chOff x="3919" y="289"/>
              <a:chExt cx="208" cy="680"/>
            </a:xfrm>
          </p:grpSpPr>
          <p:sp>
            <p:nvSpPr>
              <p:cNvPr id="17513" name="Arc 164"/>
              <p:cNvSpPr/>
              <p:nvPr/>
            </p:nvSpPr>
            <p:spPr>
              <a:xfrm>
                <a:off x="3919" y="289"/>
                <a:ext cx="208" cy="680"/>
              </a:xfrm>
              <a:custGeom>
                <a:avLst/>
                <a:gdLst/>
                <a:ahLst/>
                <a:cxnLst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5" y="21600"/>
                  </a:cxn>
                </a:cxnLst>
                <a:pathLst>
                  <a:path w="26455" h="43200" fill="none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</a:path>
                  <a:path w="26455" h="43200" stroke="0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  <a:lnTo>
                      <a:pt x="4855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14" name="Line 165"/>
              <p:cNvSpPr/>
              <p:nvPr/>
            </p:nvSpPr>
            <p:spPr>
              <a:xfrm flipV="1">
                <a:off x="4127" y="516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grpSp>
          <p:nvGrpSpPr>
            <p:cNvPr id="17515" name="Group 166"/>
            <p:cNvGrpSpPr/>
            <p:nvPr/>
          </p:nvGrpSpPr>
          <p:grpSpPr>
            <a:xfrm>
              <a:off x="4260" y="289"/>
              <a:ext cx="208" cy="680"/>
              <a:chOff x="3919" y="289"/>
              <a:chExt cx="208" cy="680"/>
            </a:xfrm>
          </p:grpSpPr>
          <p:sp>
            <p:nvSpPr>
              <p:cNvPr id="17516" name="Arc 167"/>
              <p:cNvSpPr/>
              <p:nvPr/>
            </p:nvSpPr>
            <p:spPr>
              <a:xfrm>
                <a:off x="3919" y="289"/>
                <a:ext cx="208" cy="680"/>
              </a:xfrm>
              <a:custGeom>
                <a:avLst/>
                <a:gdLst/>
                <a:ahLst/>
                <a:cxnLst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5" y="21600"/>
                  </a:cxn>
                </a:cxnLst>
                <a:pathLst>
                  <a:path w="26455" h="43200" fill="none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</a:path>
                  <a:path w="26455" h="43200" stroke="0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  <a:lnTo>
                      <a:pt x="4855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17" name="Line 168"/>
              <p:cNvSpPr/>
              <p:nvPr/>
            </p:nvSpPr>
            <p:spPr>
              <a:xfrm flipV="1">
                <a:off x="4127" y="516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grpSp>
          <p:nvGrpSpPr>
            <p:cNvPr id="17518" name="Group 169"/>
            <p:cNvGrpSpPr/>
            <p:nvPr/>
          </p:nvGrpSpPr>
          <p:grpSpPr>
            <a:xfrm>
              <a:off x="4430" y="289"/>
              <a:ext cx="208" cy="680"/>
              <a:chOff x="3919" y="289"/>
              <a:chExt cx="208" cy="680"/>
            </a:xfrm>
          </p:grpSpPr>
          <p:sp>
            <p:nvSpPr>
              <p:cNvPr id="17519" name="Arc 170"/>
              <p:cNvSpPr/>
              <p:nvPr/>
            </p:nvSpPr>
            <p:spPr>
              <a:xfrm>
                <a:off x="3919" y="289"/>
                <a:ext cx="208" cy="680"/>
              </a:xfrm>
              <a:custGeom>
                <a:avLst/>
                <a:gdLst/>
                <a:ahLst/>
                <a:cxnLst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5" y="21600"/>
                  </a:cxn>
                </a:cxnLst>
                <a:pathLst>
                  <a:path w="26455" h="43200" fill="none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</a:path>
                  <a:path w="26455" h="43200" stroke="0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  <a:lnTo>
                      <a:pt x="4855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20" name="Line 171"/>
              <p:cNvSpPr/>
              <p:nvPr/>
            </p:nvSpPr>
            <p:spPr>
              <a:xfrm flipV="1">
                <a:off x="4127" y="516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grpSp>
          <p:nvGrpSpPr>
            <p:cNvPr id="17521" name="Group 172"/>
            <p:cNvGrpSpPr/>
            <p:nvPr/>
          </p:nvGrpSpPr>
          <p:grpSpPr>
            <a:xfrm>
              <a:off x="4600" y="289"/>
              <a:ext cx="208" cy="680"/>
              <a:chOff x="3919" y="289"/>
              <a:chExt cx="208" cy="680"/>
            </a:xfrm>
          </p:grpSpPr>
          <p:sp>
            <p:nvSpPr>
              <p:cNvPr id="17522" name="Arc 173"/>
              <p:cNvSpPr/>
              <p:nvPr/>
            </p:nvSpPr>
            <p:spPr>
              <a:xfrm>
                <a:off x="3919" y="289"/>
                <a:ext cx="208" cy="680"/>
              </a:xfrm>
              <a:custGeom>
                <a:avLst/>
                <a:gdLst/>
                <a:ahLst/>
                <a:cxnLst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4" y="0"/>
                  </a:cxn>
                  <a:cxn ang="0">
                    <a:pos x="26455" y="21600"/>
                  </a:cxn>
                  <a:cxn ang="0">
                    <a:pos x="4855" y="43200"/>
                  </a:cxn>
                  <a:cxn ang="0">
                    <a:pos x="-1" y="42647"/>
                  </a:cxn>
                  <a:cxn ang="0">
                    <a:pos x="4855" y="21600"/>
                  </a:cxn>
                </a:cxnLst>
                <a:pathLst>
                  <a:path w="26455" h="43200" fill="none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</a:path>
                  <a:path w="26455" h="43200" stroke="0">
                    <a:moveTo>
                      <a:pt x="4854" y="0"/>
                    </a:moveTo>
                    <a:cubicBezTo>
                      <a:pt x="16784" y="0"/>
                      <a:pt x="26455" y="9670"/>
                      <a:pt x="26455" y="21600"/>
                    </a:cubicBezTo>
                    <a:cubicBezTo>
                      <a:pt x="26455" y="33529"/>
                      <a:pt x="16784" y="43200"/>
                      <a:pt x="4855" y="43200"/>
                    </a:cubicBezTo>
                    <a:cubicBezTo>
                      <a:pt x="3220" y="43200"/>
                      <a:pt x="1592" y="43014"/>
                      <a:pt x="-1" y="42647"/>
                    </a:cubicBezTo>
                    <a:lnTo>
                      <a:pt x="4855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523" name="Line 174"/>
              <p:cNvSpPr/>
              <p:nvPr/>
            </p:nvSpPr>
            <p:spPr>
              <a:xfrm flipV="1">
                <a:off x="4127" y="516"/>
                <a:ext cx="0" cy="57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sp>
        <p:nvSpPr>
          <p:cNvPr id="11439" name="Text Box 175"/>
          <p:cNvSpPr txBox="1"/>
          <p:nvPr/>
        </p:nvSpPr>
        <p:spPr>
          <a:xfrm>
            <a:off x="711518" y="6116638"/>
            <a:ext cx="58054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电荷的运动是一切磁现象的根源。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" name="组合 284797"/>
          <p:cNvGrpSpPr/>
          <p:nvPr/>
        </p:nvGrpSpPr>
        <p:grpSpPr>
          <a:xfrm>
            <a:off x="3132138" y="4233863"/>
            <a:ext cx="1743075" cy="1482725"/>
            <a:chOff x="3675" y="1820"/>
            <a:chExt cx="1098" cy="934"/>
          </a:xfrm>
        </p:grpSpPr>
        <p:sp>
          <p:nvSpPr>
            <p:cNvPr id="17526" name="椭圆 284789"/>
            <p:cNvSpPr/>
            <p:nvPr/>
          </p:nvSpPr>
          <p:spPr>
            <a:xfrm>
              <a:off x="3781" y="1820"/>
              <a:ext cx="934" cy="934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27" name="任意多边形 284796"/>
            <p:cNvSpPr/>
            <p:nvPr/>
          </p:nvSpPr>
          <p:spPr>
            <a:xfrm rot="1246485">
              <a:off x="4321" y="1927"/>
              <a:ext cx="452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00" y="2160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528" name="任意多边形 284795"/>
            <p:cNvSpPr/>
            <p:nvPr/>
          </p:nvSpPr>
          <p:spPr>
            <a:xfrm rot="-7990033">
              <a:off x="3702" y="1997"/>
              <a:ext cx="452" cy="5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600" y="21600"/>
                </a:cxn>
                <a:cxn ang="0">
                  <a:pos x="0" y="0"/>
                </a:cxn>
                <a:cxn ang="0">
                  <a:pos x="21600" y="21600"/>
                </a:cxn>
                <a:cxn ang="0">
                  <a:pos x="0" y="2160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529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p>
            <a:pPr algn="r"/>
            <a:fld id="{9A0DB2DC-4C9A-4742-B13C-FB6460FD3503}" type="slidenum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6" name="Text Box 103"/>
          <p:cNvSpPr txBox="1"/>
          <p:nvPr/>
        </p:nvSpPr>
        <p:spPr>
          <a:xfrm>
            <a:off x="5412105" y="2449830"/>
            <a:ext cx="1731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运动电荷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03270" y="2560320"/>
            <a:ext cx="1851025" cy="257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6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6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4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" grpId="0" build="p"/>
      <p:bldP spid="11368" grpId="0" build="p"/>
      <p:bldP spid="11439" grpId="0" build="p"/>
      <p:bldP spid="6" grpId="0" build="p"/>
      <p:bldP spid="8" grpId="0" bldLvl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1878</Words>
  <Application>WPS 演示</Application>
  <PresentationFormat>在屏幕上显示</PresentationFormat>
  <Paragraphs>529</Paragraphs>
  <Slides>35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182</vt:i4>
      </vt:variant>
      <vt:variant>
        <vt:lpstr>幻灯片标题</vt:lpstr>
      </vt:variant>
      <vt:variant>
        <vt:i4>35</vt:i4>
      </vt:variant>
    </vt:vector>
  </HeadingPairs>
  <TitlesOfParts>
    <vt:vector size="235" baseType="lpstr">
      <vt:lpstr>Arial</vt:lpstr>
      <vt:lpstr>宋体</vt:lpstr>
      <vt:lpstr>Wingdings</vt:lpstr>
      <vt:lpstr>Times New Roman</vt:lpstr>
      <vt:lpstr>Wingdings 2</vt:lpstr>
      <vt:lpstr>华文行楷</vt:lpstr>
      <vt:lpstr>Verdana</vt:lpstr>
      <vt:lpstr>Bookman Old Style</vt:lpstr>
      <vt:lpstr>楷体</vt:lpstr>
      <vt:lpstr>微软雅黑</vt:lpstr>
      <vt:lpstr>Arial Unicode MS</vt:lpstr>
      <vt:lpstr>楷体_GB2312</vt:lpstr>
      <vt:lpstr>Symbol</vt:lpstr>
      <vt:lpstr>Wingdings</vt:lpstr>
      <vt:lpstr>Century Schoolbook</vt:lpstr>
      <vt:lpstr>华文新魏</vt:lpstr>
      <vt:lpstr>默认设计模板</vt:lpstr>
      <vt:lpstr>2_默认设计模板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ylz</dc:creator>
  <cp:lastModifiedBy>zls</cp:lastModifiedBy>
  <cp:revision>560</cp:revision>
  <dcterms:created xsi:type="dcterms:W3CDTF">2007-12-20T13:49:00Z</dcterms:created>
  <dcterms:modified xsi:type="dcterms:W3CDTF">2024-09-27T00:15:06Z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2052-10.1.0.7698</vt:lpwstr>
  </property>
</Properties>
</file>