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20"/>
  </p:notesMasterIdLst>
  <p:handoutMasterIdLst>
    <p:handoutMasterId r:id="rId121"/>
  </p:handoutMasterIdLst>
  <p:sldIdLst>
    <p:sldId id="257" r:id="rId2"/>
    <p:sldId id="958" r:id="rId3"/>
    <p:sldId id="959" r:id="rId4"/>
    <p:sldId id="960" r:id="rId5"/>
    <p:sldId id="961" r:id="rId6"/>
    <p:sldId id="962" r:id="rId7"/>
    <p:sldId id="963" r:id="rId8"/>
    <p:sldId id="964" r:id="rId9"/>
    <p:sldId id="965" r:id="rId10"/>
    <p:sldId id="966" r:id="rId11"/>
    <p:sldId id="967" r:id="rId12"/>
    <p:sldId id="968" r:id="rId13"/>
    <p:sldId id="969" r:id="rId14"/>
    <p:sldId id="970" r:id="rId15"/>
    <p:sldId id="971" r:id="rId16"/>
    <p:sldId id="972" r:id="rId17"/>
    <p:sldId id="973" r:id="rId18"/>
    <p:sldId id="974" r:id="rId19"/>
    <p:sldId id="975" r:id="rId20"/>
    <p:sldId id="976" r:id="rId21"/>
    <p:sldId id="977" r:id="rId22"/>
    <p:sldId id="978" r:id="rId23"/>
    <p:sldId id="979" r:id="rId24"/>
    <p:sldId id="980" r:id="rId25"/>
    <p:sldId id="981" r:id="rId26"/>
    <p:sldId id="982" r:id="rId27"/>
    <p:sldId id="983" r:id="rId28"/>
    <p:sldId id="984" r:id="rId29"/>
    <p:sldId id="985" r:id="rId30"/>
    <p:sldId id="986" r:id="rId31"/>
    <p:sldId id="987" r:id="rId32"/>
    <p:sldId id="988" r:id="rId33"/>
    <p:sldId id="1129" r:id="rId34"/>
    <p:sldId id="1130" r:id="rId35"/>
    <p:sldId id="1131" r:id="rId36"/>
    <p:sldId id="992" r:id="rId37"/>
    <p:sldId id="993" r:id="rId38"/>
    <p:sldId id="994" r:id="rId39"/>
    <p:sldId id="995" r:id="rId40"/>
    <p:sldId id="996" r:id="rId41"/>
    <p:sldId id="997" r:id="rId42"/>
    <p:sldId id="998" r:id="rId43"/>
    <p:sldId id="999" r:id="rId44"/>
    <p:sldId id="1000" r:id="rId45"/>
    <p:sldId id="1001" r:id="rId46"/>
    <p:sldId id="1002" r:id="rId47"/>
    <p:sldId id="1003" r:id="rId48"/>
    <p:sldId id="1004" r:id="rId49"/>
    <p:sldId id="1005" r:id="rId50"/>
    <p:sldId id="1006" r:id="rId51"/>
    <p:sldId id="1007" r:id="rId52"/>
    <p:sldId id="1008" r:id="rId53"/>
    <p:sldId id="1009" r:id="rId54"/>
    <p:sldId id="1010" r:id="rId55"/>
    <p:sldId id="1011" r:id="rId56"/>
    <p:sldId id="1012" r:id="rId57"/>
    <p:sldId id="1013" r:id="rId58"/>
    <p:sldId id="1014" r:id="rId59"/>
    <p:sldId id="1015" r:id="rId60"/>
    <p:sldId id="1016" r:id="rId61"/>
    <p:sldId id="1017" r:id="rId62"/>
    <p:sldId id="1018" r:id="rId63"/>
    <p:sldId id="1019" r:id="rId64"/>
    <p:sldId id="1020" r:id="rId65"/>
    <p:sldId id="1021" r:id="rId66"/>
    <p:sldId id="1022" r:id="rId67"/>
    <p:sldId id="1023" r:id="rId68"/>
    <p:sldId id="1024" r:id="rId69"/>
    <p:sldId id="1025" r:id="rId70"/>
    <p:sldId id="1026" r:id="rId71"/>
    <p:sldId id="1027" r:id="rId72"/>
    <p:sldId id="1028" r:id="rId73"/>
    <p:sldId id="1029" r:id="rId74"/>
    <p:sldId id="1030" r:id="rId75"/>
    <p:sldId id="1031" r:id="rId76"/>
    <p:sldId id="1032" r:id="rId77"/>
    <p:sldId id="1033" r:id="rId78"/>
    <p:sldId id="1034" r:id="rId79"/>
    <p:sldId id="1035" r:id="rId80"/>
    <p:sldId id="1036" r:id="rId81"/>
    <p:sldId id="1037" r:id="rId82"/>
    <p:sldId id="1038" r:id="rId83"/>
    <p:sldId id="1132" r:id="rId84"/>
    <p:sldId id="1133" r:id="rId85"/>
    <p:sldId id="1134" r:id="rId86"/>
    <p:sldId id="1042" r:id="rId87"/>
    <p:sldId id="1043" r:id="rId88"/>
    <p:sldId id="1044" r:id="rId89"/>
    <p:sldId id="1045" r:id="rId90"/>
    <p:sldId id="1046" r:id="rId91"/>
    <p:sldId id="1047" r:id="rId92"/>
    <p:sldId id="1048" r:id="rId93"/>
    <p:sldId id="1049" r:id="rId94"/>
    <p:sldId id="1050" r:id="rId95"/>
    <p:sldId id="1051" r:id="rId96"/>
    <p:sldId id="1052" r:id="rId97"/>
    <p:sldId id="1053" r:id="rId98"/>
    <p:sldId id="1054" r:id="rId99"/>
    <p:sldId id="1055" r:id="rId100"/>
    <p:sldId id="1056" r:id="rId101"/>
    <p:sldId id="1057" r:id="rId102"/>
    <p:sldId id="1058" r:id="rId103"/>
    <p:sldId id="1059" r:id="rId104"/>
    <p:sldId id="1060" r:id="rId105"/>
    <p:sldId id="1061" r:id="rId106"/>
    <p:sldId id="1062" r:id="rId107"/>
    <p:sldId id="1063" r:id="rId108"/>
    <p:sldId id="1064" r:id="rId109"/>
    <p:sldId id="1065" r:id="rId110"/>
    <p:sldId id="1066" r:id="rId111"/>
    <p:sldId id="1067" r:id="rId112"/>
    <p:sldId id="1068" r:id="rId113"/>
    <p:sldId id="1123" r:id="rId114"/>
    <p:sldId id="1124" r:id="rId115"/>
    <p:sldId id="1125" r:id="rId116"/>
    <p:sldId id="1126" r:id="rId117"/>
    <p:sldId id="1127" r:id="rId118"/>
    <p:sldId id="1135" r:id="rId119"/>
  </p:sldIdLst>
  <p:sldSz cx="12192000" cy="6858000"/>
  <p:notesSz cx="6797675" cy="9928225"/>
  <p:custDataLst>
    <p:tags r:id="rId1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876"/>
  </p:normalViewPr>
  <p:slideViewPr>
    <p:cSldViewPr snapToObjects="1" showGuides="1">
      <p:cViewPr>
        <p:scale>
          <a:sx n="75" d="100"/>
          <a:sy n="75" d="100"/>
        </p:scale>
        <p:origin x="-1914" y="-528"/>
      </p:cViewPr>
      <p:guideLst>
        <p:guide orient="horz" pos="2160"/>
        <p:guide pos="3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15:11:42.812" idx="4">
    <p:pos x="10" y="10"/>
    <p:text>例2.1有问题，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B58727-90B7-4D21-8D77-D5532243BC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2023/8/31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5112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7188" cy="446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2365332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  <a:t>13</a:t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  <a:t>28</a:t>
            </a:fld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  <a:t>29</a:t>
            </a:fld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6952" y="414908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876"/>
            <a:ext cx="12432704" cy="808522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6819" y="1113355"/>
            <a:ext cx="10515600" cy="4351338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lang="zh-CN" altLang="en-US" sz="2800" b="1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buFont typeface="Wingdings" panose="05000000000000000000" pitchFamily="2" charset="2"/>
              <a:buChar char="n"/>
              <a:defRPr b="1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Wingdings" panose="05000000000000000000" pitchFamily="2" charset="2"/>
              <a:buChar char="l"/>
              <a:defRPr sz="2200"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432704" cy="836712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392" y="1347308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7136" y="1361066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432704" cy="836713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2400" b="1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200"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6524"/>
            <a:ext cx="12432704" cy="563563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578272" y="1181100"/>
            <a:ext cx="10972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0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1"/>
            <a:ext cx="9855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3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9855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38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52900"/>
            <a:ext cx="538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0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2238"/>
            <a:ext cx="12432704" cy="563563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8365" y="1052736"/>
            <a:ext cx="10972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2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6FA6-1FC0-4DBE-A4A5-CD0E77675055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altLang="zh-CN" sz="18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Database </a:t>
            </a:r>
            <a:r>
              <a:rPr lang="en-US" dirty="0" err="1"/>
              <a:t>SystemsIntroduction</a:t>
            </a:r>
            <a:r>
              <a:rPr lang="en-US" dirty="0"/>
              <a:t> to 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2703" cy="686693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588"/>
            <a:ext cx="12432703" cy="5585963"/>
          </a:xfrm>
          <a:prstGeom prst="rect">
            <a:avLst/>
          </a:prstGeom>
        </p:spPr>
      </p:pic>
      <p:sp>
        <p:nvSpPr>
          <p:cNvPr id="14" name="灯片编号占位符 5"/>
          <p:cNvSpPr txBox="1"/>
          <p:nvPr userDrawn="1"/>
        </p:nvSpPr>
        <p:spPr>
          <a:xfrm>
            <a:off x="8684502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722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2"/>
            <a:ext cx="12513417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615614" y="2232898"/>
            <a:ext cx="1096076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Introduction to Database Systems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5953558" y="3199971"/>
            <a:ext cx="284886" cy="284884"/>
          </a:xfrm>
          <a:prstGeom prst="rect">
            <a:avLst/>
          </a:prstGeom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806980D4-5D78-867E-C73D-BB980576D40C}"/>
              </a:ext>
            </a:extLst>
          </p:cNvPr>
          <p:cNvGrpSpPr/>
          <p:nvPr/>
        </p:nvGrpSpPr>
        <p:grpSpPr>
          <a:xfrm>
            <a:off x="2400300" y="3356992"/>
            <a:ext cx="7391400" cy="365792"/>
            <a:chOff x="2400300" y="3894867"/>
            <a:chExt cx="7391400" cy="36579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00300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934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rcRect t="50000"/>
            <a:stretch>
              <a:fillRect/>
            </a:stretch>
          </p:blipFill>
          <p:spPr>
            <a:xfrm>
              <a:off x="5730208" y="3894867"/>
              <a:ext cx="731583" cy="365792"/>
            </a:xfrm>
            <a:custGeom>
              <a:avLst/>
              <a:gdLst>
                <a:gd name="connsiteX0" fmla="*/ 0 w 731583"/>
                <a:gd name="connsiteY0" fmla="*/ 0 h 365792"/>
                <a:gd name="connsiteX1" fmla="*/ 731583 w 731583"/>
                <a:gd name="connsiteY1" fmla="*/ 0 h 365792"/>
                <a:gd name="connsiteX2" fmla="*/ 731583 w 731583"/>
                <a:gd name="connsiteY2" fmla="*/ 365792 h 365792"/>
                <a:gd name="connsiteX3" fmla="*/ 0 w 731583"/>
                <a:gd name="connsiteY3" fmla="*/ 365792 h 36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83" h="365792">
                  <a:moveTo>
                    <a:pt x="0" y="0"/>
                  </a:moveTo>
                  <a:lnTo>
                    <a:pt x="731583" y="0"/>
                  </a:lnTo>
                  <a:lnTo>
                    <a:pt x="731583" y="365792"/>
                  </a:lnTo>
                  <a:lnTo>
                    <a:pt x="0" y="365792"/>
                  </a:lnTo>
                  <a:close/>
                </a:path>
              </a:pathLst>
            </a:custGeom>
          </p:spPr>
        </p:pic>
      </p:grpSp>
      <p:sp>
        <p:nvSpPr>
          <p:cNvPr id="14" name="文本框 13"/>
          <p:cNvSpPr txBox="1"/>
          <p:nvPr/>
        </p:nvSpPr>
        <p:spPr>
          <a:xfrm>
            <a:off x="1421816" y="1046085"/>
            <a:ext cx="89454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ADC799-635A-7E9C-31F3-DF90E0F9B3C2}"/>
              </a:ext>
            </a:extLst>
          </p:cNvPr>
          <p:cNvSpPr/>
          <p:nvPr/>
        </p:nvSpPr>
        <p:spPr>
          <a:xfrm>
            <a:off x="1854269" y="4293096"/>
            <a:ext cx="8418195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 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关系模型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4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0300" y="5652537"/>
            <a:ext cx="73914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kumimoji="1" lang="zh-CN" altLang="en-US" sz="2400" b="1" kern="0" dirty="0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湖南科技大学计算机学院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196975"/>
            <a:ext cx="10297144" cy="499745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基数（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cardinal number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一个域允许的不同取值个数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若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…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）为有限集，其基数为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…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），则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×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×…×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的基数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为：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3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笛卡儿积的表示方法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可表示为一张二维表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表中的每行对应一个元组，表中的每列来自一个域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367213" y="3500438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673100" imgH="342900" progId="Equation.3">
                  <p:embed/>
                </p:oleObj>
              </mc:Choice>
              <mc:Fallback>
                <p:oleObj r:id="rId3" imgW="673100" imgH="342900" progId="Equation.3">
                  <p:embed/>
                  <p:pic>
                    <p:nvPicPr>
                      <p:cNvPr id="1843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7213" y="3500438"/>
                        <a:ext cx="1909762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412875"/>
            <a:ext cx="8291513" cy="8794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/>
              <a:t>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自然连接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     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</a:t>
            </a:r>
            <a:r>
              <a:rPr lang="zh-CN" altLang="en-US" b="1" dirty="0"/>
              <a:t>：</a:t>
            </a:r>
            <a:r>
              <a:rPr lang="zh-CN" altLang="en-US" b="1" i="1" dirty="0"/>
              <a:t> </a:t>
            </a:r>
            <a:endParaRPr lang="zh-CN" altLang="en-US" b="1" dirty="0"/>
          </a:p>
        </p:txBody>
      </p:sp>
      <p:grpSp>
        <p:nvGrpSpPr>
          <p:cNvPr id="113668" name="Group 5"/>
          <p:cNvGrpSpPr/>
          <p:nvPr/>
        </p:nvGrpSpPr>
        <p:grpSpPr>
          <a:xfrm rot="10800000">
            <a:off x="3935413" y="836613"/>
            <a:ext cx="1223962" cy="936625"/>
            <a:chOff x="6431" y="11824"/>
            <a:chExt cx="705" cy="367"/>
          </a:xfrm>
        </p:grpSpPr>
        <p:sp>
          <p:nvSpPr>
            <p:cNvPr id="113701" name="AutoShape 6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3702" name="Text Box 7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640013" y="2095500"/>
          <a:ext cx="6840220" cy="306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100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1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1631504" y="1098550"/>
            <a:ext cx="9505056" cy="54721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悬浮元组（</a:t>
            </a:r>
            <a:r>
              <a:rPr lang="en-US" altLang="zh-CN" dirty="0"/>
              <a:t>dangling tuple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两个关系</a:t>
            </a:r>
            <a:r>
              <a:rPr lang="en-US" altLang="zh-CN" i="1" dirty="0"/>
              <a:t>R</a:t>
            </a:r>
            <a:r>
              <a:rPr lang="zh-CN" altLang="zh-CN" dirty="0"/>
              <a:t>和</a:t>
            </a:r>
            <a:r>
              <a:rPr lang="en-US" altLang="zh-CN" i="1" dirty="0"/>
              <a:t>S</a:t>
            </a:r>
            <a:r>
              <a:rPr lang="zh-CN" altLang="zh-CN" dirty="0"/>
              <a:t>在做自然连接时，关系</a:t>
            </a:r>
            <a:r>
              <a:rPr lang="en-US" altLang="zh-CN" i="1" dirty="0"/>
              <a:t>R</a:t>
            </a:r>
            <a:r>
              <a:rPr lang="zh-CN" altLang="zh-CN" dirty="0"/>
              <a:t>中某些元组有可能在</a:t>
            </a:r>
            <a:r>
              <a:rPr lang="en-US" altLang="zh-CN" i="1" dirty="0"/>
              <a:t>S</a:t>
            </a:r>
            <a:r>
              <a:rPr lang="zh-CN" altLang="zh-CN" dirty="0"/>
              <a:t>中不存在公共属性上值相等的元组，从而造成</a:t>
            </a:r>
            <a:r>
              <a:rPr lang="en-US" altLang="zh-CN" i="1" dirty="0"/>
              <a:t>R</a:t>
            </a:r>
            <a:r>
              <a:rPr lang="zh-CN" altLang="zh-CN" dirty="0"/>
              <a:t>中这些元组在操作时被舍弃了</a:t>
            </a:r>
            <a:r>
              <a:rPr lang="zh-CN" altLang="en-US" dirty="0"/>
              <a:t>，</a:t>
            </a:r>
            <a:r>
              <a:rPr lang="zh-CN" altLang="zh-CN" dirty="0"/>
              <a:t>这些被舍弃的元组称为</a:t>
            </a:r>
            <a:r>
              <a:rPr lang="zh-CN" altLang="en-US" dirty="0">
                <a:solidFill>
                  <a:srgbClr val="FF00FF"/>
                </a:solidFill>
              </a:rPr>
              <a:t>悬浮元组</a:t>
            </a:r>
            <a:r>
              <a:rPr lang="zh-CN" altLang="en-US" sz="2200" dirty="0"/>
              <a:t>。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1271464" y="1124744"/>
            <a:ext cx="10297144" cy="547211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外连接（</a:t>
            </a:r>
            <a:r>
              <a:rPr lang="en-US" altLang="zh-CN" dirty="0"/>
              <a:t>outer join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如果把悬浮元组也保存在结果关系中，而在其他属性上填空值</a:t>
            </a:r>
            <a:r>
              <a:rPr lang="en-US" altLang="zh-CN" dirty="0"/>
              <a:t>(NULL)</a:t>
            </a:r>
            <a:r>
              <a:rPr lang="zh-CN" altLang="en-US" dirty="0"/>
              <a:t>，就叫做外连接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左外连接</a:t>
            </a:r>
            <a:r>
              <a:rPr lang="en-US" altLang="zh-CN" dirty="0"/>
              <a:t>(left outer join</a:t>
            </a:r>
            <a:r>
              <a:rPr lang="zh-CN" altLang="zh-CN" dirty="0"/>
              <a:t>或</a:t>
            </a:r>
            <a:r>
              <a:rPr lang="en-US" altLang="zh-CN" dirty="0"/>
              <a:t>left join)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只保留左边关系</a:t>
            </a:r>
            <a:r>
              <a:rPr lang="en-US" altLang="zh-CN" sz="2200" i="1" dirty="0"/>
              <a:t>R</a:t>
            </a:r>
            <a:r>
              <a:rPr lang="zh-CN" altLang="zh-CN" sz="2200" dirty="0"/>
              <a:t>中的悬浮元组</a:t>
            </a:r>
            <a:endParaRPr lang="en-US" altLang="zh-CN" sz="2200" dirty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右外连接</a:t>
            </a:r>
            <a:r>
              <a:rPr lang="en-US" altLang="zh-CN" dirty="0"/>
              <a:t>(right outer join</a:t>
            </a:r>
            <a:r>
              <a:rPr lang="zh-CN" altLang="zh-CN" dirty="0"/>
              <a:t>或</a:t>
            </a:r>
            <a:r>
              <a:rPr lang="en-US" altLang="zh-CN" dirty="0"/>
              <a:t>right join)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只保留右边关系</a:t>
            </a:r>
            <a:r>
              <a:rPr lang="en-US" altLang="zh-CN" sz="2200" i="1" dirty="0"/>
              <a:t>S</a:t>
            </a:r>
            <a:r>
              <a:rPr lang="zh-CN" altLang="zh-CN" sz="2200" dirty="0"/>
              <a:t>中的悬浮元组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6739" name="Rectangle 6"/>
          <p:cNvSpPr/>
          <p:nvPr/>
        </p:nvSpPr>
        <p:spPr>
          <a:xfrm>
            <a:off x="2279650" y="1124893"/>
            <a:ext cx="54569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下图是例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的外连接 </a:t>
            </a: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422525" y="1846263"/>
          <a:ext cx="727456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8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86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186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5</a:t>
                      </a:r>
                      <a:endParaRPr lang="zh-CN" altLang="en-US" sz="22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7763" name="Rectangle 6"/>
          <p:cNvSpPr/>
          <p:nvPr/>
        </p:nvSpPr>
        <p:spPr>
          <a:xfrm>
            <a:off x="2208213" y="1196330"/>
            <a:ext cx="816762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的左外连接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是右外连接 </a:t>
            </a: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208213" y="1919288"/>
          <a:ext cx="3815080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37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37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11900" y="1990725"/>
          <a:ext cx="3898900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5</a:t>
                      </a:r>
                      <a:endParaRPr lang="zh-CN" altLang="en-US" sz="2200" b="1" baseline="-25000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838" name="Rectangle 6"/>
          <p:cNvSpPr/>
          <p:nvPr/>
        </p:nvSpPr>
        <p:spPr>
          <a:xfrm>
            <a:off x="3532188" y="5144294"/>
            <a:ext cx="48647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(b)                                                                         </a:t>
            </a:r>
            <a:r>
              <a:rPr lang="zh-CN" altLang="en-US" sz="1800" dirty="0"/>
              <a:t>图</a:t>
            </a:r>
            <a:r>
              <a:rPr lang="en-US" altLang="zh-CN" sz="1800" dirty="0"/>
              <a:t>(c)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除（</a:t>
            </a:r>
            <a:r>
              <a:rPr lang="en-US" altLang="zh-CN" sz="3600" dirty="0"/>
              <a:t>division</a:t>
            </a:r>
            <a:r>
              <a:rPr lang="zh-CN" altLang="en-US" sz="3600" dirty="0"/>
              <a:t>）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268413"/>
            <a:ext cx="10009112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给定关系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 (X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 (Y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Z)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，其中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Z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为属性组。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可以有不同的属性名，但必须出自相同的域集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的除运算得到一个新的关系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P(X)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中满足下列条件的元组在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属性列上的投影：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元组在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上分量值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的象集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包含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上投影的集合，记作：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÷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={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]|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∧π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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}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：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中的象集，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除操作是同时从行和列角度进行运算</a:t>
            </a:r>
          </a:p>
          <a:p>
            <a:pPr algn="just" eaLnBrk="1" hangingPunct="1">
              <a:buNone/>
            </a:pPr>
            <a:r>
              <a:rPr lang="zh-CN" altLang="en-US" dirty="0"/>
              <a:t> 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lvl="2" algn="just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119812" name="Group 43"/>
          <p:cNvGrpSpPr/>
          <p:nvPr/>
        </p:nvGrpSpPr>
        <p:grpSpPr>
          <a:xfrm>
            <a:off x="2661709" y="2252980"/>
            <a:ext cx="3810000" cy="2209800"/>
            <a:chOff x="1728" y="1536"/>
            <a:chExt cx="2400" cy="1392"/>
          </a:xfrm>
        </p:grpSpPr>
        <p:grpSp>
          <p:nvGrpSpPr>
            <p:cNvPr id="119813" name="Group 20"/>
            <p:cNvGrpSpPr/>
            <p:nvPr/>
          </p:nvGrpSpPr>
          <p:grpSpPr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19828" name="Rectangle 21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29" name="Rectangle 22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0" name="Rectangle 23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1" name="Rectangle 24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2" name="Rectangle 25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3" name="Rectangle 26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4" name="Rectangle 27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5" name="Rectangle 28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19814" name="AutoShape 29"/>
            <p:cNvSpPr/>
            <p:nvPr/>
          </p:nvSpPr>
          <p:spPr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5" name="Rectangle 30"/>
            <p:cNvSpPr/>
            <p:nvPr/>
          </p:nvSpPr>
          <p:spPr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6" name="Rectangle 31"/>
            <p:cNvSpPr/>
            <p:nvPr/>
          </p:nvSpPr>
          <p:spPr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7" name="Rectangle 32"/>
            <p:cNvSpPr/>
            <p:nvPr/>
          </p:nvSpPr>
          <p:spPr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8" name="Rectangle 33"/>
            <p:cNvSpPr/>
            <p:nvPr/>
          </p:nvSpPr>
          <p:spPr>
            <a:xfrm>
              <a:off x="2928" y="2304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2000" dirty="0"/>
                <a:t>÷</a:t>
              </a:r>
            </a:p>
          </p:txBody>
        </p:sp>
        <p:sp>
          <p:nvSpPr>
            <p:cNvPr id="119819" name="AutoShape 34"/>
            <p:cNvSpPr/>
            <p:nvPr/>
          </p:nvSpPr>
          <p:spPr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0" name="Rectangle 35" descr="浅色下对角线"/>
            <p:cNvSpPr/>
            <p:nvPr/>
          </p:nvSpPr>
          <p:spPr>
            <a:xfrm>
              <a:off x="3744" y="2544"/>
              <a:ext cx="384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1" name="Rectangle 36" descr="浅色下对角线"/>
            <p:cNvSpPr/>
            <p:nvPr/>
          </p:nvSpPr>
          <p:spPr>
            <a:xfrm>
              <a:off x="3744" y="2448"/>
              <a:ext cx="384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2" name="Rectangle 37" descr="浅色下对角线"/>
            <p:cNvSpPr/>
            <p:nvPr/>
          </p:nvSpPr>
          <p:spPr>
            <a:xfrm>
              <a:off x="2064" y="1536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3" name="Text Box 38"/>
            <p:cNvSpPr txBox="1"/>
            <p:nvPr/>
          </p:nvSpPr>
          <p:spPr>
            <a:xfrm>
              <a:off x="1728" y="158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R</a:t>
              </a:r>
              <a:endParaRPr lang="en-US" altLang="zh-CN" sz="1800" b="0" dirty="0"/>
            </a:p>
          </p:txBody>
        </p:sp>
        <p:sp>
          <p:nvSpPr>
            <p:cNvPr id="119824" name="Text Box 39"/>
            <p:cNvSpPr txBox="1"/>
            <p:nvPr/>
          </p:nvSpPr>
          <p:spPr>
            <a:xfrm>
              <a:off x="2064" y="2640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S</a:t>
              </a:r>
              <a:endParaRPr lang="en-US" altLang="zh-CN" sz="1800" b="0" dirty="0"/>
            </a:p>
          </p:txBody>
        </p:sp>
        <p:sp>
          <p:nvSpPr>
            <p:cNvPr id="119825" name="Line 40"/>
            <p:cNvSpPr/>
            <p:nvPr/>
          </p:nvSpPr>
          <p:spPr>
            <a:xfrm>
              <a:off x="2448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6" name="Line 41"/>
            <p:cNvSpPr/>
            <p:nvPr/>
          </p:nvSpPr>
          <p:spPr>
            <a:xfrm>
              <a:off x="2784" y="264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7" name="Line 42"/>
            <p:cNvSpPr/>
            <p:nvPr/>
          </p:nvSpPr>
          <p:spPr>
            <a:xfrm>
              <a:off x="2784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20835" name="Rectangle 132"/>
          <p:cNvSpPr/>
          <p:nvPr/>
        </p:nvSpPr>
        <p:spPr>
          <a:xfrm>
            <a:off x="1774825" y="1130300"/>
            <a:ext cx="8785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2.9]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÷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如下图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598738" y="2587625"/>
          <a:ext cx="30353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7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6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6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6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内容占位符 8"/>
          <p:cNvGraphicFramePr/>
          <p:nvPr/>
        </p:nvGraphicFramePr>
        <p:xfrm>
          <a:off x="6383338" y="2693988"/>
          <a:ext cx="21145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896" name="TextBox 7"/>
          <p:cNvSpPr txBox="1"/>
          <p:nvPr/>
        </p:nvSpPr>
        <p:spPr>
          <a:xfrm>
            <a:off x="2465388" y="2133600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120897" name="TextBox 10"/>
          <p:cNvSpPr txBox="1"/>
          <p:nvPr/>
        </p:nvSpPr>
        <p:spPr>
          <a:xfrm>
            <a:off x="6561138" y="4437063"/>
            <a:ext cx="6743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R÷S</a:t>
            </a:r>
            <a:endParaRPr lang="zh-CN" altLang="en-US" sz="2200" dirty="0"/>
          </a:p>
        </p:txBody>
      </p:sp>
      <p:sp>
        <p:nvSpPr>
          <p:cNvPr id="120898" name="TextBox 10"/>
          <p:cNvSpPr txBox="1"/>
          <p:nvPr/>
        </p:nvSpPr>
        <p:spPr>
          <a:xfrm>
            <a:off x="6751638" y="2270125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graphicFrame>
        <p:nvGraphicFramePr>
          <p:cNvPr id="13" name="内容占位符 8"/>
          <p:cNvGraphicFramePr/>
          <p:nvPr/>
        </p:nvGraphicFramePr>
        <p:xfrm>
          <a:off x="6543675" y="4903788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1775520" y="1098550"/>
            <a:ext cx="8492430" cy="501808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在关系</a:t>
            </a:r>
            <a:r>
              <a:rPr lang="en-US" altLang="zh-CN" sz="2400" dirty="0"/>
              <a:t>R</a:t>
            </a:r>
            <a:r>
              <a:rPr lang="zh-CN" altLang="en-US" sz="2400" dirty="0"/>
              <a:t>中，</a:t>
            </a:r>
            <a:r>
              <a:rPr lang="en-US" altLang="zh-CN" sz="2400" dirty="0"/>
              <a:t>A</a:t>
            </a:r>
            <a:r>
              <a:rPr lang="zh-CN" altLang="en-US" sz="2400" dirty="0"/>
              <a:t>可以取四个值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 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1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1</a:t>
            </a:r>
            <a:r>
              <a:rPr lang="en-US" altLang="zh-CN" dirty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2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3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7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3</a:t>
            </a:r>
            <a:r>
              <a:rPr lang="en-US" altLang="zh-CN" dirty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3</a:t>
            </a:r>
            <a:r>
              <a:rPr lang="zh-CN" altLang="en-US" dirty="0"/>
              <a:t>的象集为 </a:t>
            </a:r>
            <a:r>
              <a:rPr lang="en-US" altLang="zh-CN" dirty="0"/>
              <a:t>{</a:t>
            </a:r>
            <a:r>
              <a:rPr lang="en-US" altLang="zh-CN" i="1" dirty="0"/>
              <a:t>(b</a:t>
            </a:r>
            <a:r>
              <a:rPr lang="en-US" altLang="zh-CN" baseline="-30000" dirty="0"/>
              <a:t>4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6</a:t>
            </a:r>
            <a:r>
              <a:rPr lang="en-US" altLang="zh-CN" dirty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4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6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6</a:t>
            </a:r>
            <a:r>
              <a:rPr lang="en-US" altLang="zh-CN" dirty="0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S</a:t>
            </a:r>
            <a:r>
              <a:rPr lang="zh-CN" altLang="en-US" sz="2400" dirty="0"/>
              <a:t>在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dirty="0"/>
              <a:t>)</a:t>
            </a:r>
            <a:r>
              <a:rPr lang="zh-CN" altLang="en-US" sz="2400" dirty="0"/>
              <a:t>上的投影为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i="1" dirty="0"/>
              <a:t>           </a:t>
            </a:r>
            <a:r>
              <a:rPr lang="en-US" altLang="zh-CN" sz="2400" i="1" dirty="0"/>
              <a:t>{(b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baseline="-30000" dirty="0"/>
              <a:t>2</a:t>
            </a:r>
            <a:r>
              <a:rPr lang="en-US" altLang="zh-CN" sz="2400" i="1" dirty="0"/>
              <a:t>)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(b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baseline="-30000" dirty="0"/>
              <a:t>1</a:t>
            </a:r>
            <a:r>
              <a:rPr lang="en-US" altLang="zh-CN" sz="2400" i="1" dirty="0"/>
              <a:t>)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(b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baseline="-30000" dirty="0"/>
              <a:t>3</a:t>
            </a:r>
            <a:r>
              <a:rPr lang="en-US" altLang="zh-CN" sz="2400" i="1" dirty="0"/>
              <a:t>) }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只有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的象集包含了</a:t>
            </a:r>
            <a:r>
              <a:rPr lang="en-US" altLang="zh-CN" sz="2400" i="1" dirty="0"/>
              <a:t>S</a:t>
            </a:r>
            <a:r>
              <a:rPr lang="zh-CN" altLang="en-US" sz="2400" dirty="0"/>
              <a:t>在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dirty="0"/>
              <a:t>)</a:t>
            </a:r>
            <a:r>
              <a:rPr lang="zh-CN" altLang="en-US" sz="2400" dirty="0"/>
              <a:t>属性组上的投影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所以     </a:t>
            </a:r>
            <a:r>
              <a:rPr lang="en-US" altLang="zh-CN" sz="2400" i="1" dirty="0"/>
              <a:t>R</a:t>
            </a:r>
            <a:r>
              <a:rPr lang="en-US" altLang="zh-CN" sz="2400" dirty="0"/>
              <a:t>÷</a:t>
            </a:r>
            <a:r>
              <a:rPr lang="en-US" altLang="zh-CN" sz="2400" i="1" dirty="0"/>
              <a:t>S</a:t>
            </a:r>
            <a:r>
              <a:rPr lang="en-US" altLang="zh-CN" sz="2400" dirty="0"/>
              <a:t> ={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}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175B9692-9DED-0516-C369-3AE1CE3CD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12776"/>
            <a:ext cx="7468795" cy="403244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43472" y="1412875"/>
            <a:ext cx="10153128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例如</a:t>
            </a:r>
            <a:r>
              <a:rPr kumimoji="0" lang="zh-CN" altLang="en-US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zh-CN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给出</a:t>
            </a:r>
            <a:r>
              <a:rPr kumimoji="0" lang="en-US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3</a:t>
            </a:r>
            <a:r>
              <a:rPr kumimoji="0" lang="zh-CN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个域：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导师集合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SUPERVISOR=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｛张清玫，刘逸｝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2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专业集合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MAJOR=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｛计算机</a:t>
            </a:r>
            <a:r>
              <a:rPr kumimoji="0" lang="zh-CN" altLang="en-US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科学与技术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，信息</a:t>
            </a:r>
            <a:r>
              <a:rPr kumimoji="0" lang="zh-CN" altLang="en-US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管理与信息系统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｝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3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研究生集合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POSTGRADUATE=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｛李勇，刘晨，王敏｝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1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2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3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的</a:t>
            </a:r>
            <a:r>
              <a:rPr kumimoji="0" lang="zh-CN" altLang="en-US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笛卡儿积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kern="0" cap="none" spc="0" normalizeH="0" baseline="0" noProof="0" dirty="0">
              <a:latin typeface="+mn-lt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综合举例</a:t>
            </a: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1981200" y="1098550"/>
            <a:ext cx="8578850" cy="50958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dirty="0"/>
              <a:t>以学生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课程数据库为例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</a:t>
            </a:r>
            <a:r>
              <a:rPr lang="en-US" altLang="zh-CN" sz="2400" dirty="0"/>
              <a:t>]</a:t>
            </a:r>
            <a:r>
              <a:rPr lang="zh-CN" altLang="en-US" sz="2400" dirty="0"/>
              <a:t>查询至少选修</a:t>
            </a:r>
            <a:r>
              <a:rPr lang="en-US" altLang="zh-CN" sz="2400" dirty="0"/>
              <a:t>81001</a:t>
            </a:r>
            <a:r>
              <a:rPr lang="zh-CN" altLang="en-US" sz="2400" dirty="0"/>
              <a:t>号课程和</a:t>
            </a:r>
            <a:r>
              <a:rPr lang="en-US" altLang="zh-CN" sz="2400" dirty="0"/>
              <a:t>81003</a:t>
            </a:r>
            <a:r>
              <a:rPr lang="zh-CN" altLang="en-US" sz="2400" dirty="0"/>
              <a:t>号课程的学生号码</a:t>
            </a:r>
          </a:p>
          <a:p>
            <a:pPr marL="819150" lvl="1" eaLnBrk="1" hangingPunct="1">
              <a:buNone/>
            </a:pPr>
            <a:endParaRPr lang="zh-CN" altLang="en-US" dirty="0"/>
          </a:p>
          <a:p>
            <a:pPr marL="819150" lvl="1" eaLnBrk="1" hangingPunct="1">
              <a:buNone/>
            </a:pPr>
            <a:r>
              <a:rPr lang="zh-CN" altLang="en-US" dirty="0"/>
              <a:t>首先建立一个临时关系</a:t>
            </a:r>
            <a:r>
              <a:rPr lang="en-US" altLang="zh-CN" i="1" dirty="0"/>
              <a:t>K</a:t>
            </a:r>
            <a:r>
              <a:rPr lang="zh-CN" altLang="en-US" dirty="0"/>
              <a:t>： </a:t>
            </a:r>
          </a:p>
          <a:p>
            <a:pPr marL="819150" lvl="1" eaLnBrk="1" hangingPunct="1">
              <a:buNone/>
            </a:pPr>
            <a:r>
              <a:rPr lang="zh-CN" altLang="en-US" dirty="0"/>
              <a:t> </a:t>
            </a:r>
          </a:p>
          <a:p>
            <a:pPr marL="819150" lvl="1" algn="just" eaLnBrk="1" hangingPunct="1">
              <a:buNone/>
            </a:pPr>
            <a:endParaRPr lang="zh-CN" altLang="en-US" dirty="0"/>
          </a:p>
          <a:p>
            <a:pPr marL="819150" lvl="1" algn="just" eaLnBrk="1" hangingPunct="1">
              <a:buNone/>
            </a:pPr>
            <a:endParaRPr lang="zh-CN" altLang="en-US" dirty="0"/>
          </a:p>
          <a:p>
            <a:pPr marL="819150" lvl="1" algn="just" eaLnBrk="1" hangingPunct="1">
              <a:buNone/>
            </a:pPr>
            <a:endParaRPr lang="en-US" altLang="zh-CN" dirty="0"/>
          </a:p>
          <a:p>
            <a:pPr marL="819150" lvl="1" algn="just" eaLnBrk="1" hangingPunct="1">
              <a:buNone/>
            </a:pPr>
            <a:r>
              <a:rPr lang="zh-CN" altLang="en-US" dirty="0"/>
              <a:t>然后求：</a:t>
            </a:r>
            <a:r>
              <a:rPr lang="en-US" altLang="zh-CN" dirty="0"/>
              <a:t>π</a:t>
            </a:r>
            <a:r>
              <a:rPr lang="en-US" altLang="zh-CN" baseline="-30000" dirty="0"/>
              <a:t>Sno,Cno</a:t>
            </a:r>
            <a:r>
              <a:rPr lang="en-US" altLang="zh-CN" dirty="0"/>
              <a:t>(SC)÷</a:t>
            </a:r>
            <a:r>
              <a:rPr lang="en-US" altLang="zh-CN" i="1" dirty="0"/>
              <a:t>K</a:t>
            </a:r>
            <a:r>
              <a:rPr lang="en-US" altLang="zh-CN" dirty="0"/>
              <a:t>={20180001,20180002}</a:t>
            </a:r>
          </a:p>
          <a:p>
            <a:pPr marL="819150" lvl="1" algn="just" eaLnBrk="1" hangingPunct="1">
              <a:buNone/>
            </a:pPr>
            <a:endParaRPr lang="en-US" altLang="zh-CN" sz="2000" dirty="0"/>
          </a:p>
          <a:p>
            <a:pPr marL="819150" lvl="1" eaLnBrk="1" hangingPunct="1">
              <a:buNone/>
            </a:pPr>
            <a:r>
              <a:rPr lang="en-US" altLang="zh-CN" sz="2000" dirty="0"/>
              <a:t>	</a:t>
            </a:r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/>
        </p:nvGraphicFramePr>
        <p:xfrm>
          <a:off x="6499225" y="2500313"/>
          <a:ext cx="1066800" cy="137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41" marB="45741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81001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41" marB="45741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81003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41" marB="45741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1703388" y="1196975"/>
            <a:ext cx="8785225" cy="473710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81002</a:t>
            </a:r>
            <a:r>
              <a:rPr lang="zh-CN" altLang="en-US" sz="2200" dirty="0"/>
              <a:t>号课程的学生的学号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Cno=‘81002’</a:t>
            </a:r>
            <a:r>
              <a:rPr lang="en-US" altLang="zh-CN" sz="2200" dirty="0"/>
              <a:t>(SC))={20180001,20180002,20180003}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</a:t>
            </a:r>
            <a:r>
              <a:rPr lang="zh-CN" altLang="en-US" sz="2200" dirty="0"/>
              <a:t>查询至少选修了一门其直接先修课为</a:t>
            </a:r>
            <a:r>
              <a:rPr lang="en-US" altLang="zh-CN" sz="2200" dirty="0"/>
              <a:t>81003</a:t>
            </a:r>
            <a:r>
              <a:rPr lang="zh-CN" altLang="en-US" sz="2200" dirty="0"/>
              <a:t>号课程的学生姓名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/>
              <a:t>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Sname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Cpno=‘81003’</a:t>
            </a:r>
            <a:r>
              <a:rPr lang="en-US" altLang="zh-CN" sz="2200" dirty="0">
                <a:solidFill>
                  <a:srgbClr val="E02920"/>
                </a:solidFill>
              </a:rPr>
              <a:t>(Course)   SC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/>
              <a:t>或    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   π</a:t>
            </a:r>
            <a:r>
              <a:rPr lang="en-US" altLang="zh-CN" sz="2200" baseline="-30000" dirty="0"/>
              <a:t>Sname </a:t>
            </a:r>
            <a:r>
              <a:rPr lang="en-US" altLang="zh-CN" sz="2200" dirty="0"/>
              <a:t>(π</a:t>
            </a:r>
            <a:r>
              <a:rPr lang="en-US" altLang="zh-CN" sz="2200" baseline="-30000" dirty="0"/>
              <a:t>Sno </a:t>
            </a:r>
            <a:r>
              <a:rPr lang="en-US" altLang="zh-CN" sz="2200" dirty="0">
                <a:solidFill>
                  <a:srgbClr val="E02920"/>
                </a:solidFill>
              </a:rPr>
              <a:t>(σ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Cpno=‘81003' </a:t>
            </a:r>
            <a:r>
              <a:rPr lang="en-US" altLang="zh-CN" sz="2200" dirty="0">
                <a:solidFill>
                  <a:srgbClr val="E02920"/>
                </a:solidFill>
              </a:rPr>
              <a:t>(Course)   SC)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查询选修了全部课程的学生学号和姓名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None/>
            </a:pPr>
            <a:endParaRPr lang="zh-CN" altLang="en-US" sz="2200" dirty="0"/>
          </a:p>
        </p:txBody>
      </p:sp>
      <p:grpSp>
        <p:nvGrpSpPr>
          <p:cNvPr id="124932" name="Group 4"/>
          <p:cNvGrpSpPr/>
          <p:nvPr/>
        </p:nvGrpSpPr>
        <p:grpSpPr>
          <a:xfrm rot="10800000">
            <a:off x="5105400" y="2443163"/>
            <a:ext cx="990600" cy="914400"/>
            <a:chOff x="6431" y="11824"/>
            <a:chExt cx="705" cy="367"/>
          </a:xfrm>
        </p:grpSpPr>
        <p:sp>
          <p:nvSpPr>
            <p:cNvPr id="124945" name="AutoShape 5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6" name="Text Box 6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3" name="Group 7"/>
          <p:cNvGrpSpPr/>
          <p:nvPr/>
        </p:nvGrpSpPr>
        <p:grpSpPr>
          <a:xfrm rot="10800000">
            <a:off x="5610225" y="2332038"/>
            <a:ext cx="990600" cy="1025525"/>
            <a:chOff x="6402" y="11853"/>
            <a:chExt cx="705" cy="411"/>
          </a:xfrm>
        </p:grpSpPr>
        <p:sp>
          <p:nvSpPr>
            <p:cNvPr id="124943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4" name="Text Box 9"/>
            <p:cNvSpPr txBox="1"/>
            <p:nvPr/>
          </p:nvSpPr>
          <p:spPr>
            <a:xfrm flipV="1">
              <a:off x="6402" y="11901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4" name="Group 7"/>
          <p:cNvGrpSpPr/>
          <p:nvPr/>
        </p:nvGrpSpPr>
        <p:grpSpPr>
          <a:xfrm rot="10800000">
            <a:off x="5873750" y="3644900"/>
            <a:ext cx="990600" cy="903288"/>
            <a:chOff x="6431" y="11828"/>
            <a:chExt cx="705" cy="363"/>
          </a:xfrm>
        </p:grpSpPr>
        <p:sp>
          <p:nvSpPr>
            <p:cNvPr id="124941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2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5" name="Group 7"/>
          <p:cNvGrpSpPr/>
          <p:nvPr/>
        </p:nvGrpSpPr>
        <p:grpSpPr>
          <a:xfrm rot="10800000">
            <a:off x="6600825" y="3644900"/>
            <a:ext cx="990600" cy="904875"/>
            <a:chOff x="6431" y="11828"/>
            <a:chExt cx="705" cy="363"/>
          </a:xfrm>
        </p:grpSpPr>
        <p:sp>
          <p:nvSpPr>
            <p:cNvPr id="124939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0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6" name="Group 7"/>
          <p:cNvGrpSpPr/>
          <p:nvPr/>
        </p:nvGrpSpPr>
        <p:grpSpPr>
          <a:xfrm rot="10800000">
            <a:off x="5026025" y="4760913"/>
            <a:ext cx="990600" cy="904875"/>
            <a:chOff x="6431" y="11828"/>
            <a:chExt cx="705" cy="363"/>
          </a:xfrm>
        </p:grpSpPr>
        <p:sp>
          <p:nvSpPr>
            <p:cNvPr id="124937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38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小结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16818" y="1113355"/>
            <a:ext cx="11311829" cy="4351338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R="0" lvl="0" algn="just" defTabSz="914400" latinLnBrk="0">
              <a:lnSpc>
                <a:spcPct val="120000"/>
              </a:lnSpc>
              <a:buClrTx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 </a:t>
            </a:r>
            <a:r>
              <a:rPr lang="zh-CN" altLang="en-US" sz="3000" dirty="0">
                <a:cs typeface="Times New Roman" panose="02020603050405020304" pitchFamily="18" charset="0"/>
              </a:rPr>
              <a:t>关系代数运算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并、差、笛卡儿积、投影、选择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种基本运算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交、连接、除均可以用这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中基本运算来表达</a:t>
            </a:r>
            <a:endParaRPr kumimoji="0" lang="en-US" altLang="zh-CN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3000" dirty="0">
                <a:cs typeface="Times New Roman" panose="02020603050405020304" pitchFamily="18" charset="0"/>
              </a:rPr>
              <a:t>关系代数表达式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关系代数运算经有限次复合后形成的表达式</a:t>
            </a:r>
            <a:endParaRPr kumimoji="0" lang="en-US" altLang="zh-CN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just">
              <a:lnSpc>
                <a:spcPct val="120000"/>
              </a:lnSpc>
              <a:buClrTx/>
              <a:defRPr/>
            </a:pPr>
            <a:r>
              <a:rPr lang="zh-CN" altLang="zh-CN" sz="3000" dirty="0">
                <a:cs typeface="Times New Roman" panose="02020603050405020304" pitchFamily="18" charset="0"/>
              </a:rPr>
              <a:t>扩展的关系代数</a:t>
            </a:r>
            <a:endParaRPr lang="en-US" altLang="zh-CN" sz="3000" dirty="0"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关系的重新命名、查询结果的去重操作、分组操作、 排序操作和聚集函数等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0066FF"/>
                </a:solidFill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</a:t>
            </a:r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>
          <a:xfrm>
            <a:off x="911423" y="1113355"/>
            <a:ext cx="10220995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关系数据库系统是目前使用最广泛的数据库系统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关系模型与层次、网状模型最重要的区别：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关系模型只有“表”这一种数据结构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层次、网状模型还有其他数据结构，以及对这些数据结构的操作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</a:p>
        </p:txBody>
      </p:sp>
      <p:sp>
        <p:nvSpPr>
          <p:cNvPr id="185347" name="Rectangle 3"/>
          <p:cNvSpPr>
            <a:spLocks noGrp="1"/>
          </p:cNvSpPr>
          <p:nvPr>
            <p:ph idx="1"/>
          </p:nvPr>
        </p:nvSpPr>
        <p:spPr>
          <a:xfrm>
            <a:off x="1981200" y="1098550"/>
            <a:ext cx="7772400" cy="492283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关系数据结构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笛卡儿积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基本关系的性质</a:t>
            </a:r>
          </a:p>
          <a:p>
            <a:pPr lvl="1" eaLnBrk="1" hangingPunct="1"/>
            <a:r>
              <a:rPr lang="zh-CN" altLang="en-US" dirty="0"/>
              <a:t> 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 关系数据库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</a:p>
        </p:txBody>
      </p:sp>
      <p:sp>
        <p:nvSpPr>
          <p:cNvPr id="186371" name="Rectangle 3"/>
          <p:cNvSpPr>
            <a:spLocks noGrp="1"/>
          </p:cNvSpPr>
          <p:nvPr>
            <p:ph idx="1"/>
          </p:nvPr>
        </p:nvSpPr>
        <p:spPr>
          <a:xfrm>
            <a:off x="1919535" y="1113355"/>
            <a:ext cx="9212883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查询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选择、投影、连接、除、并、交、差、笛卡儿积等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数据更新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343471" y="1113355"/>
            <a:ext cx="9788947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>
              <a:lnSpc>
                <a:spcPct val="160000"/>
              </a:lnSpc>
              <a:buClrTx/>
              <a:defRPr/>
            </a:pPr>
            <a:r>
              <a:rPr lang="zh-CN" altLang="en-US" dirty="0"/>
              <a:t>关系的完整性</a:t>
            </a:r>
          </a:p>
          <a:p>
            <a:pPr marR="0" lvl="1" fontAlgn="base">
              <a:lnSpc>
                <a:spcPct val="160000"/>
              </a:lnSpc>
              <a:spcAft>
                <a:spcPct val="0"/>
              </a:spcAft>
              <a:buClrTx/>
              <a:buSzPct val="100000"/>
              <a:defRPr/>
            </a:pPr>
            <a:r>
              <a:rPr lang="zh-CN" altLang="en-US" dirty="0"/>
              <a:t>实体完整性</a:t>
            </a:r>
          </a:p>
          <a:p>
            <a:pPr marR="0" lvl="1" fontAlgn="base">
              <a:lnSpc>
                <a:spcPct val="160000"/>
              </a:lnSpc>
              <a:spcAft>
                <a:spcPct val="0"/>
              </a:spcAft>
              <a:buClrTx/>
              <a:buSzPct val="100000"/>
              <a:defRPr/>
            </a:pPr>
            <a:r>
              <a:rPr lang="zh-CN" altLang="en-US" dirty="0"/>
              <a:t>参照完整性</a:t>
            </a:r>
          </a:p>
          <a:p>
            <a:pPr marR="0" lvl="2" fontAlgn="base">
              <a:lnSpc>
                <a:spcPct val="160000"/>
              </a:lnSpc>
              <a:spcAft>
                <a:spcPct val="0"/>
              </a:spcAft>
              <a:buClrTx/>
              <a:buSzPct val="87000"/>
              <a:defRPr/>
            </a:pPr>
            <a:r>
              <a:rPr lang="zh-CN" altLang="en-US" dirty="0"/>
              <a:t>外码</a:t>
            </a:r>
          </a:p>
          <a:p>
            <a:pPr lvl="1" fontAlgn="base">
              <a:lnSpc>
                <a:spcPct val="160000"/>
              </a:lnSpc>
              <a:spcAft>
                <a:spcPct val="0"/>
              </a:spcAft>
              <a:buSzPct val="100000"/>
              <a:defRPr/>
            </a:pPr>
            <a:r>
              <a:rPr lang="zh-CN" altLang="en-US" dirty="0"/>
              <a:t>用户定义的完整性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作业</a:t>
            </a:r>
            <a:endParaRPr lang="zh-CN" altLang="en-US" sz="3600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343471" y="1113355"/>
            <a:ext cx="9788947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>
              <a:buNone/>
              <a:defRPr/>
            </a:pPr>
            <a:r>
              <a:rPr lang="zh-CN" altLang="en-US" dirty="0"/>
              <a:t>教材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64-66</a:t>
            </a:r>
            <a:r>
              <a:rPr lang="zh-CN" altLang="en-US" dirty="0" smtClean="0"/>
              <a:t>页</a:t>
            </a:r>
            <a:r>
              <a:rPr lang="zh-CN" altLang="en-US" dirty="0"/>
              <a:t>：</a:t>
            </a:r>
          </a:p>
          <a:p>
            <a:pPr marL="0" indent="0">
              <a:buNone/>
              <a:defRPr/>
            </a:pPr>
            <a:r>
              <a:rPr lang="en-US" altLang="zh-CN" dirty="0"/>
              <a:t>    5</a:t>
            </a:r>
            <a:r>
              <a:rPr lang="zh-CN" altLang="en-US" dirty="0"/>
              <a:t>， 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6(……</a:t>
            </a:r>
            <a:r>
              <a:rPr lang="zh-CN" altLang="en-US" dirty="0"/>
              <a:t>试用关系代数完成如下查询</a:t>
            </a:r>
            <a:r>
              <a:rPr lang="en-US" altLang="zh-CN" dirty="0"/>
              <a:t>……)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7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</a:t>
            </a:r>
            <a:r>
              <a:rPr lang="zh-CN" altLang="en-US" dirty="0"/>
              <a:t> </a:t>
            </a:r>
            <a:r>
              <a:rPr lang="en-US" altLang="zh-CN" dirty="0"/>
              <a:t> 8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marR="0" lvl="1" indent="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</a:p>
        </p:txBody>
      </p:sp>
      <p:sp>
        <p:nvSpPr>
          <p:cNvPr id="5" name="矩形 4"/>
          <p:cNvSpPr/>
          <p:nvPr/>
        </p:nvSpPr>
        <p:spPr>
          <a:xfrm>
            <a:off x="1631504" y="1196975"/>
            <a:ext cx="9433047" cy="323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D1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＝｛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张清玫，计算机科学与技术，李勇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张清玫，计算机科学与技术，刘晨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张清玫，计算机科学与技术，王敏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张清玫，信息管理与信息系统，李勇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张清玫，信息管理与信息系统，刘晨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张清玫，信息管理与信息系统，王敏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刘逸，计算机科学与技术，李勇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刘逸，计算机科学与技术，刘晨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刘逸，计算机科学与技术，王敏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刘逸，信息管理与信息系统，李勇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刘逸，信息管理与信息系统，刘晨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刘逸，信息管理与信息系统，王敏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基数为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12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2438400" y="115888"/>
            <a:ext cx="73914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b="1" kern="0" cap="none" spc="0" normalizeH="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笛卡儿积（续）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24150" y="1341120"/>
          <a:ext cx="6819900" cy="5086350"/>
        </p:xfrm>
        <a:graphic>
          <a:graphicData uri="http://schemas.openxmlformats.org/drawingml/2006/table">
            <a:tbl>
              <a:tblPr/>
              <a:tblGrid>
                <a:gridCol w="18745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15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37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SUPERVISOR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导师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MAJOR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专业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POSTGRADUATE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研究生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1565" name="文本框 1"/>
          <p:cNvSpPr txBox="1"/>
          <p:nvPr/>
        </p:nvSpPr>
        <p:spPr>
          <a:xfrm>
            <a:off x="4565015" y="908685"/>
            <a:ext cx="219643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表</a:t>
            </a:r>
            <a:r>
              <a:rPr lang="en-US" altLang="zh-CN" sz="1800" dirty="0"/>
              <a:t>2.1 </a:t>
            </a:r>
            <a:r>
              <a:rPr lang="zh-CN" altLang="en-US" sz="1800" dirty="0"/>
              <a:t>笛卡儿积示例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关系（</a:t>
            </a:r>
            <a:r>
              <a:rPr lang="en-US" altLang="zh-CN" sz="3600" dirty="0"/>
              <a:t>relation</a:t>
            </a:r>
            <a:r>
              <a:rPr lang="zh-CN" altLang="en-US" sz="3600" dirty="0"/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098550"/>
            <a:ext cx="11161240" cy="5095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关系模型中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，…，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的笛卡儿积一般没有实际语义，只有某个真子集才有实际含义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的笛卡儿积中许多元组是没有意义的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在学校中一个专业方向有多个导师，而一个导师只在一个专业方向带研究生；</a:t>
            </a:r>
            <a:endParaRPr kumimoji="0" lang="en-US" altLang="zh-CN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一个导师可以带多名研究生，而一名研究生只有一个导师，学习某一个专业。</a:t>
            </a:r>
            <a:endParaRPr kumimoji="0" lang="en-US" altLang="zh-CN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2.1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中的一个子集才是有意义的，才可以表示导师与研究生的关系，把该关系取名为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endParaRPr kumimoji="0" lang="zh-CN" altLang="en-US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>
          <a:xfrm>
            <a:off x="623392" y="1210988"/>
            <a:ext cx="11233248" cy="1858970"/>
          </a:xfrm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742950" marR="0" lvl="1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把关系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SMP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属性名取为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SUPERVISOR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MAJOR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POSTGRADUATE</a:t>
            </a:r>
          </a:p>
          <a:p>
            <a:pPr marL="742950" marR="0" lvl="1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导师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-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研究生关系模式可以表示为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SMP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（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SUPERVISOR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MAJOR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POSTGRADUATE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）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4855"/>
              </p:ext>
            </p:extLst>
          </p:nvPr>
        </p:nvGraphicFramePr>
        <p:xfrm>
          <a:off x="2207568" y="3573462"/>
          <a:ext cx="7416824" cy="2231803"/>
        </p:xfrm>
        <a:graphic>
          <a:graphicData uri="http://schemas.openxmlformats.org/drawingml/2006/table">
            <a:tbl>
              <a:tblPr/>
              <a:tblGrid>
                <a:gridCol w="20385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9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8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395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SimSun" pitchFamily="2" charset="-122"/>
                        </a:rPr>
                        <a:t>SUPERVISOR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SimSun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SimSun" pitchFamily="2" charset="-122"/>
                        </a:rPr>
                        <a:t>MAJOR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SimSun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SimSun" pitchFamily="2" charset="-122"/>
                        </a:rPr>
                        <a:t>POSTGRADUATE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SimSun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08438" y="3043238"/>
            <a:ext cx="4816475" cy="4781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-342900" algn="just" defTabSz="914400" eaLnBrk="1" hangingPunct="1">
              <a:lnSpc>
                <a:spcPct val="140000"/>
              </a:lnSpc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表</a:t>
            </a:r>
            <a:r>
              <a:rPr kumimoji="0" lang="en-US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2.2  </a:t>
            </a:r>
            <a:r>
              <a:rPr kumimoji="0" lang="zh-CN" altLang="en-US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导师</a:t>
            </a:r>
            <a:r>
              <a:rPr kumimoji="0" lang="en-US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研究生关系</a:t>
            </a:r>
            <a:r>
              <a:rPr kumimoji="0" lang="en-US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SMP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16818" y="1113355"/>
            <a:ext cx="11095805" cy="4351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关系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的</a:t>
            </a:r>
            <a:r>
              <a:rPr lang="zh-CN" altLang="en-US" u="sng" dirty="0"/>
              <a:t>子集</a:t>
            </a:r>
            <a:r>
              <a:rPr lang="zh-CN" altLang="en-US" dirty="0"/>
              <a:t>叫作在域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上的关系，表示为</a:t>
            </a:r>
          </a:p>
          <a:p>
            <a:pPr lvl="1"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</a:t>
            </a:r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R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关系名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n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关系的目或度（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981200" y="-39687"/>
            <a:ext cx="8229600" cy="10207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559496" y="1098550"/>
            <a:ext cx="9577064" cy="478948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元组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关系中的每个元素是关系中的元组，通常用</a:t>
            </a:r>
            <a:r>
              <a:rPr lang="en-US" altLang="zh-CN" i="1" dirty="0"/>
              <a:t>t</a:t>
            </a:r>
            <a:r>
              <a:rPr lang="zh-CN" altLang="en-US" dirty="0"/>
              <a:t>表示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单元关系与二元关系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单元</a:t>
            </a:r>
            <a:r>
              <a:rPr lang="zh-CN" altLang="en-US" dirty="0"/>
              <a:t>关系（</a:t>
            </a:r>
            <a:r>
              <a:rPr lang="en-US" altLang="zh-CN" dirty="0"/>
              <a:t>unary relation</a:t>
            </a:r>
            <a:r>
              <a:rPr lang="zh-CN" altLang="en-US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                          或</a:t>
            </a:r>
            <a:r>
              <a:rPr lang="zh-CN" altLang="en-US" dirty="0">
                <a:ea typeface="黑体" panose="02010609060101010101" pitchFamily="49" charset="-122"/>
              </a:rPr>
              <a:t>一元</a:t>
            </a:r>
            <a:r>
              <a:rPr lang="zh-CN" altLang="en-US" dirty="0"/>
              <a:t>关系                             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=2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二元</a:t>
            </a:r>
            <a:r>
              <a:rPr lang="zh-CN" altLang="en-US" dirty="0"/>
              <a:t>关系（</a:t>
            </a:r>
            <a:r>
              <a:rPr lang="en-US" altLang="zh-CN" dirty="0"/>
              <a:t>binary relation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839416" y="908050"/>
            <a:ext cx="11352584" cy="5499100"/>
          </a:xfrm>
        </p:spPr>
        <p:txBody>
          <a:bodyPr vert="horz" wrap="square" lIns="91440" tIns="45720" rIns="91440" bIns="45720" anchor="t" anchorCtr="0">
            <a:normAutofit fontScale="95000"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关系的表示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关系也是一个二维表，表的每行对应一个元组，表的每列对应一个域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属性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zh-CN" altLang="en-US" dirty="0"/>
              <a:t>关系中不同列可以对应相同的域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zh-CN" altLang="en-US" dirty="0"/>
              <a:t>为了加以区分，必须对每列起一个名字，称为属性（</a:t>
            </a:r>
            <a:r>
              <a:rPr lang="en-US" altLang="zh-CN" dirty="0"/>
              <a:t>attribute</a:t>
            </a:r>
            <a:r>
              <a:rPr lang="zh-CN" altLang="en-US" dirty="0"/>
              <a:t>）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en-US" altLang="zh-CN" i="1" dirty="0"/>
              <a:t>n</a:t>
            </a:r>
            <a:r>
              <a:rPr lang="zh-CN" altLang="en-US" dirty="0"/>
              <a:t>目关系必有</a:t>
            </a:r>
            <a:r>
              <a:rPr lang="en-US" altLang="zh-CN" i="1" dirty="0"/>
              <a:t>n</a:t>
            </a:r>
            <a:r>
              <a:rPr lang="zh-CN" altLang="en-US" dirty="0"/>
              <a:t>个属性</a:t>
            </a:r>
            <a:endParaRPr lang="en-US" altLang="zh-CN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dirty="0"/>
              <a:t>SMP</a:t>
            </a:r>
            <a:r>
              <a:rPr lang="zh-CN" altLang="zh-CN" dirty="0"/>
              <a:t>（</a:t>
            </a:r>
            <a:r>
              <a:rPr lang="en-US" altLang="zh-CN" dirty="0"/>
              <a:t>SUPERVISOR</a:t>
            </a:r>
            <a:r>
              <a:rPr lang="zh-CN" altLang="zh-CN" dirty="0"/>
              <a:t>，</a:t>
            </a:r>
            <a:r>
              <a:rPr lang="en-US" altLang="zh-CN" dirty="0"/>
              <a:t>MAJOR</a:t>
            </a:r>
            <a:r>
              <a:rPr lang="zh-CN" altLang="zh-CN" dirty="0"/>
              <a:t>，</a:t>
            </a:r>
            <a:r>
              <a:rPr lang="en-US" altLang="zh-CN" dirty="0"/>
              <a:t>POSTGRADUATE</a:t>
            </a:r>
            <a:r>
              <a:rPr lang="zh-CN" altLang="zh-CN" dirty="0"/>
              <a:t>）有</a:t>
            </a:r>
            <a:r>
              <a:rPr lang="en-US" altLang="zh-CN" dirty="0"/>
              <a:t>3</a:t>
            </a:r>
            <a:r>
              <a:rPr lang="zh-CN" altLang="zh-CN" dirty="0"/>
              <a:t>个属性，是一个</a:t>
            </a:r>
            <a:r>
              <a:rPr lang="en-US" altLang="zh-CN" dirty="0"/>
              <a:t>3</a:t>
            </a:r>
            <a:r>
              <a:rPr lang="zh-CN" altLang="zh-CN" dirty="0"/>
              <a:t>目关系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zh-CN" altLang="zh-CN" dirty="0"/>
              <a:t>（张清玫，计算机科学与技术，李勇），（张清玫，信息管理与信息系统，刘晨），</a:t>
            </a:r>
            <a:r>
              <a:rPr lang="en-US" altLang="zh-CN" dirty="0"/>
              <a:t>(</a:t>
            </a:r>
            <a:r>
              <a:rPr lang="zh-CN" altLang="zh-CN" dirty="0"/>
              <a:t>刘逸，信息管理与信息系统，王敏</a:t>
            </a:r>
            <a:r>
              <a:rPr lang="en-US" altLang="zh-CN" dirty="0"/>
              <a:t>) </a:t>
            </a:r>
            <a:r>
              <a:rPr lang="zh-CN" altLang="zh-CN" dirty="0"/>
              <a:t>是</a:t>
            </a:r>
            <a:r>
              <a:rPr lang="en-US" altLang="zh-CN" dirty="0"/>
              <a:t>SMP</a:t>
            </a:r>
            <a:r>
              <a:rPr lang="zh-CN" altLang="zh-CN" dirty="0"/>
              <a:t>关系的</a:t>
            </a:r>
            <a:r>
              <a:rPr lang="en-US" altLang="zh-CN" dirty="0"/>
              <a:t>3</a:t>
            </a:r>
            <a:r>
              <a:rPr lang="zh-CN" altLang="zh-CN" dirty="0"/>
              <a:t>个元组</a:t>
            </a:r>
            <a:endParaRPr lang="zh-CN" altLang="en-US" dirty="0"/>
          </a:p>
          <a:p>
            <a:pPr lvl="1" algn="just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343472" y="1098550"/>
            <a:ext cx="10081120" cy="50958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ts val="40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三类关系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基本关系</a:t>
            </a:r>
            <a:r>
              <a:rPr lang="zh-CN" altLang="en-US" dirty="0"/>
              <a:t>（基本表或基表）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实际存在的表，是实际存储数据的逻辑表示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查询结果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zh-CN" sz="2400" dirty="0"/>
              <a:t>查询执行产生的结果对应的临时表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视图表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由基本表或其他视图表导出的</a:t>
            </a:r>
            <a:r>
              <a:rPr lang="zh-CN" altLang="en-US" sz="2400" dirty="0">
                <a:solidFill>
                  <a:srgbClr val="FF00FF"/>
                </a:solidFill>
              </a:rPr>
              <a:t>虚表</a:t>
            </a:r>
            <a:r>
              <a:rPr lang="zh-CN" altLang="en-US" sz="2400" dirty="0"/>
              <a:t>，不存储实际数据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关系模型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488440" y="1124268"/>
            <a:ext cx="8686800" cy="4854575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提出关系模型的是美国</a:t>
            </a:r>
            <a:r>
              <a:rPr lang="en-US" altLang="zh-CN" sz="2400" dirty="0">
                <a:latin typeface="Times New Roman" panose="02020603050405020304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>
                <a:latin typeface="Times New Roman" panose="02020603050405020304" pitchFamily="18" charset="0"/>
              </a:rPr>
              <a:t>E.F.Codd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年提出关系数据模型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E.F.Codd, “A relational Model of Data for Large Shared Data Banks”, 《Communications of the ACM》,1970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年代末，关系方法理论和软件系统研制紧密结合，取得丰硕成果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dirty="0"/>
              <a:t>IBM</a:t>
            </a:r>
            <a:r>
              <a:rPr lang="zh-CN" altLang="en-US" dirty="0"/>
              <a:t>公司的</a:t>
            </a:r>
            <a:r>
              <a:rPr lang="en-US" altLang="zh-CN" dirty="0"/>
              <a:t>San Jose</a:t>
            </a:r>
            <a:r>
              <a:rPr lang="zh-CN" altLang="en-US" dirty="0"/>
              <a:t>实验室研制的</a:t>
            </a:r>
            <a:r>
              <a:rPr lang="en-US" altLang="zh-CN" dirty="0"/>
              <a:t>System R</a:t>
            </a:r>
            <a:r>
              <a:rPr lang="zh-CN" altLang="en-US" dirty="0"/>
              <a:t>获得成功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dirty="0"/>
              <a:t>UCBerkley </a:t>
            </a:r>
            <a:r>
              <a:rPr lang="zh-CN" altLang="en-US" dirty="0"/>
              <a:t>研制了</a:t>
            </a:r>
            <a:r>
              <a:rPr lang="en-US" altLang="zh-CN" dirty="0"/>
              <a:t>INGRES</a:t>
            </a:r>
            <a:r>
              <a:rPr lang="zh-CN" altLang="en-US" dirty="0"/>
              <a:t>关系数据库实验系统，</a:t>
            </a:r>
            <a:r>
              <a:rPr lang="en-US" altLang="zh-CN" dirty="0"/>
              <a:t>1980</a:t>
            </a:r>
            <a:r>
              <a:rPr lang="zh-CN" altLang="en-US" dirty="0"/>
              <a:t>年代中期又研发了</a:t>
            </a:r>
            <a:r>
              <a:rPr lang="en-US" altLang="zh-CN" dirty="0"/>
              <a:t>PostgresSQL</a:t>
            </a:r>
            <a:r>
              <a:rPr lang="zh-CN" altLang="en-US" dirty="0"/>
              <a:t>系统，并成功开放源代码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dirty="0"/>
              <a:t>1978</a:t>
            </a:r>
            <a:r>
              <a:rPr lang="zh-CN" altLang="en-US" dirty="0"/>
              <a:t>年</a:t>
            </a:r>
            <a:r>
              <a:rPr lang="en-US" altLang="zh-CN" dirty="0"/>
              <a:t>Oracle</a:t>
            </a:r>
            <a:r>
              <a:rPr lang="zh-CN" altLang="en-US" dirty="0"/>
              <a:t>公司成立发布了</a:t>
            </a:r>
            <a:r>
              <a:rPr lang="en-US" altLang="zh-CN" dirty="0"/>
              <a:t>Oracle1.0</a:t>
            </a:r>
            <a:r>
              <a:rPr lang="zh-CN" altLang="en-US" dirty="0"/>
              <a:t>，并不断发展成熟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703512" y="1098550"/>
            <a:ext cx="8713663" cy="49974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基本关系的性质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① 列是同质的（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列的顺序无所谓</a:t>
            </a:r>
            <a:r>
              <a:rPr lang="en-US" altLang="zh-CN" dirty="0"/>
              <a:t>,</a:t>
            </a:r>
            <a:r>
              <a:rPr lang="zh-CN" altLang="en-US" dirty="0"/>
              <a:t>列的次序可以任意交换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④ 任意两个元组的码不能相同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⑤ 行的顺序无所谓，行的次序可以任意交换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基本关系的性质（续）</a:t>
            </a:r>
            <a:endParaRPr lang="en-US" altLang="zh-CN" sz="36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1415480" y="1341438"/>
            <a:ext cx="10009112" cy="49990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dirty="0"/>
              <a:t>⑥ </a:t>
            </a:r>
            <a:r>
              <a:rPr lang="zh-CN" altLang="en-US" sz="2400" dirty="0"/>
              <a:t>分量必须取原子值</a:t>
            </a:r>
            <a:r>
              <a:rPr lang="zh-CN" altLang="zh-CN" sz="2400" dirty="0"/>
              <a:t>，即每一个分量都必须是不可分的数据项</a:t>
            </a:r>
            <a:endParaRPr lang="zh-CN" altLang="en-US" sz="2400" dirty="0"/>
          </a:p>
          <a:p>
            <a:pPr lvl="1" eaLnBrk="1" hangingPunct="1">
              <a:buSzPct val="75000"/>
              <a:buNone/>
            </a:pPr>
            <a:r>
              <a:rPr lang="zh-CN" altLang="en-US" dirty="0"/>
              <a:t>这是规范条件中最基本的一条</a:t>
            </a:r>
          </a:p>
          <a:p>
            <a:pPr lvl="2" algn="just" eaLnBrk="1" hangingPunct="1"/>
            <a:endParaRPr lang="zh-CN" altLang="en-US" dirty="0"/>
          </a:p>
          <a:p>
            <a:pPr lvl="2" algn="just" eaLnBrk="1" hangingPunct="1">
              <a:buFontTx/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 </a:t>
            </a:r>
          </a:p>
          <a:p>
            <a:pPr lvl="2" algn="just" eaLnBrk="1" hangingPunct="1">
              <a:buFontTx/>
              <a:buNone/>
            </a:pPr>
            <a:r>
              <a:rPr lang="en-US" altLang="zh-CN" sz="1800" dirty="0"/>
              <a:t>                        </a:t>
            </a:r>
            <a:r>
              <a:rPr lang="zh-CN" altLang="en-US" sz="1800" dirty="0"/>
              <a:t>表</a:t>
            </a:r>
            <a:r>
              <a:rPr lang="en-US" altLang="zh-CN" sz="1800" dirty="0"/>
              <a:t>2.3  </a:t>
            </a:r>
            <a:r>
              <a:rPr lang="zh-CN" altLang="en-US" sz="1800" dirty="0"/>
              <a:t>非规范化关系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7350" y="3787775"/>
          <a:ext cx="631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29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计算机科学与技术</a:t>
                      </a:r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刘晨</a:t>
                      </a:r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信息管理与信息系统</a:t>
                      </a:r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王敏</a:t>
                      </a:r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0751" name="直接箭头连接符 8"/>
          <p:cNvCxnSpPr/>
          <p:nvPr/>
        </p:nvCxnSpPr>
        <p:spPr>
          <a:xfrm flipH="1" flipV="1">
            <a:off x="9264650" y="4724400"/>
            <a:ext cx="719138" cy="4333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0752" name="TextBox 9"/>
          <p:cNvSpPr txBox="1"/>
          <p:nvPr/>
        </p:nvSpPr>
        <p:spPr>
          <a:xfrm>
            <a:off x="9480550" y="5084763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/>
              <a:t>小表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2743200" y="1341438"/>
            <a:ext cx="6521450" cy="45259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2.1.2  </a:t>
            </a:r>
            <a:r>
              <a:rPr lang="zh-CN" altLang="en-US" dirty="0">
                <a:solidFill>
                  <a:srgbClr val="00B050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2.1.2  </a:t>
            </a:r>
            <a:r>
              <a:rPr lang="zh-CN" altLang="en-US" sz="3600" dirty="0"/>
              <a:t>关系模式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2209800" y="1484784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3.  </a:t>
            </a:r>
            <a:r>
              <a:rPr lang="zh-CN" altLang="en-US" dirty="0"/>
              <a:t>关系模式与关系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</a:t>
            </a:r>
            <a:r>
              <a:rPr lang="zh-CN" altLang="en-US" sz="3600" dirty="0"/>
              <a:t>．什么是关系模式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919536" y="1268413"/>
            <a:ext cx="8856984" cy="469106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关系模式是型，关系是值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关系模式是对关系的描述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描述关系元组集合的结构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属性构成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属性来自的域           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属性与域之间的映象关系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描述关系的完整性约束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．定义关系模式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 </a:t>
            </a:r>
            <a:r>
              <a:rPr lang="zh-CN" altLang="en-US" sz="2800" i="1" dirty="0">
                <a:solidFill>
                  <a:srgbClr val="79710F"/>
                </a:solidFill>
              </a:rPr>
              <a:t>	</a:t>
            </a:r>
            <a:r>
              <a:rPr lang="en-US" altLang="zh-CN" sz="2800" i="1" dirty="0">
                <a:solidFill>
                  <a:srgbClr val="79710F"/>
                </a:solidFill>
              </a:rPr>
              <a:t>R</a:t>
            </a:r>
            <a:r>
              <a:rPr lang="zh-CN" altLang="en-US" sz="2800" i="1" dirty="0">
                <a:solidFill>
                  <a:srgbClr val="79710F"/>
                </a:solidFill>
              </a:rPr>
              <a:t>（</a:t>
            </a:r>
            <a:r>
              <a:rPr lang="en-US" altLang="zh-CN" sz="2800" i="1" dirty="0">
                <a:solidFill>
                  <a:srgbClr val="79710F"/>
                </a:solidFill>
              </a:rPr>
              <a:t>U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DOM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F</a:t>
            </a:r>
            <a:r>
              <a:rPr lang="zh-CN" altLang="en-US" sz="2800" i="1" dirty="0">
                <a:solidFill>
                  <a:srgbClr val="79710F"/>
                </a:solidFill>
              </a:rPr>
              <a:t>）</a:t>
            </a:r>
            <a:endParaRPr lang="zh-CN" altLang="en-US" i="1" dirty="0">
              <a:solidFill>
                <a:srgbClr val="79710F"/>
              </a:solidFill>
            </a:endParaRP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	     </a:t>
            </a:r>
            <a:r>
              <a:rPr lang="zh-CN" altLang="en-US" dirty="0"/>
              <a:t>关系名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	     </a:t>
            </a:r>
            <a:r>
              <a:rPr lang="zh-CN" altLang="en-US" dirty="0"/>
              <a:t>组成该关系的属性名集合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	     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     </a:t>
            </a:r>
            <a:r>
              <a:rPr lang="zh-CN" altLang="en-US" dirty="0"/>
              <a:t>属性向域的映象集合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	     </a:t>
            </a:r>
            <a:r>
              <a:rPr lang="zh-CN" altLang="en-US" dirty="0"/>
              <a:t>属性间数据的依赖关系集合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703512" y="1268413"/>
            <a:ext cx="9361040" cy="46910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 eaLnBrk="1" hangingPunct="1">
              <a:buNone/>
            </a:pPr>
            <a:r>
              <a:rPr lang="zh-CN" altLang="en-US" dirty="0"/>
              <a:t>导师和研究生出自同一个域</a:t>
            </a:r>
            <a:r>
              <a:rPr lang="en-US" altLang="zh-CN" dirty="0"/>
              <a:t>—</a:t>
            </a:r>
            <a:r>
              <a:rPr lang="zh-CN" altLang="en-US" dirty="0"/>
              <a:t>人，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取不同的属性名</a:t>
            </a:r>
            <a:endParaRPr lang="en-US" altLang="zh-CN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/>
              <a:t>在模式中定义属性向域的映象，即说明它们分别出自哪个域</a:t>
            </a:r>
          </a:p>
          <a:p>
            <a:pPr lvl="1"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SUPERVISOR</a:t>
            </a:r>
            <a:r>
              <a:rPr lang="zh-CN" altLang="en-US" dirty="0"/>
              <a:t>）</a:t>
            </a:r>
          </a:p>
          <a:p>
            <a:pPr lvl="1" eaLnBrk="1" hangingPunct="1">
              <a:buNone/>
            </a:pPr>
            <a:r>
              <a:rPr lang="en-US" altLang="zh-CN" dirty="0"/>
              <a:t>= DOM</a:t>
            </a:r>
            <a:r>
              <a:rPr lang="zh-CN" altLang="en-US" dirty="0"/>
              <a:t>（</a:t>
            </a:r>
            <a:r>
              <a:rPr lang="en-US" altLang="zh-CN" dirty="0"/>
              <a:t>POSTGRADUATE</a:t>
            </a:r>
            <a:r>
              <a:rPr lang="zh-CN" altLang="en-US" dirty="0"/>
              <a:t>）</a:t>
            </a:r>
          </a:p>
          <a:p>
            <a:pPr lvl="1" eaLnBrk="1" hangingPunct="1">
              <a:buNone/>
            </a:pPr>
            <a:r>
              <a:rPr lang="en-US" altLang="zh-CN" dirty="0"/>
              <a:t>= PERSON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关系模式通常可以简记为</a:t>
            </a:r>
          </a:p>
          <a:p>
            <a:pPr eaLnBrk="1" hangingPunct="1"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i="1" dirty="0"/>
              <a:t>R: </a:t>
            </a:r>
            <a:r>
              <a:rPr lang="zh-CN" altLang="en-US" dirty="0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zh-CN" altLang="en-US" dirty="0"/>
              <a:t>域名及属性向域的映象常常直接说明为属性的类型、长度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95400" y="1098550"/>
            <a:ext cx="11305256" cy="5095875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dirty="0"/>
              <a:t>候选码（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sz="2200" dirty="0"/>
              <a:t>   </a:t>
            </a:r>
            <a:r>
              <a:rPr lang="zh-CN" altLang="zh-CN" sz="2200" dirty="0"/>
              <a:t>关系模式中的某一个属性或一组属性的值能唯一地标识一个元组，而它的真子集不能唯一地标识一个元组，则称该属性或属性组为候选码</a:t>
            </a:r>
            <a:r>
              <a:rPr lang="zh-CN" altLang="en-US" sz="2200" dirty="0"/>
              <a:t>为候选码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简单的情况：候选码只包含一个属性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dirty="0"/>
              <a:t>全码（</a:t>
            </a:r>
            <a:r>
              <a:rPr lang="en-US" altLang="zh-CN" dirty="0"/>
              <a:t>all-key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最极端的情况：关系模式的所有属性是这个关系模式的候选码，称为全码（</a:t>
            </a:r>
            <a:r>
              <a:rPr lang="en-US" altLang="zh-CN" sz="2200" dirty="0"/>
              <a:t>all-key</a:t>
            </a:r>
            <a:r>
              <a:rPr lang="zh-CN" altLang="en-US" sz="2200" dirty="0"/>
              <a:t>）</a:t>
            </a:r>
          </a:p>
          <a:p>
            <a:pPr lvl="1" algn="just" eaLnBrk="1" hangingPunct="1">
              <a:spcBef>
                <a:spcPts val="400"/>
              </a:spcBef>
              <a:buNone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098550"/>
            <a:ext cx="10801200" cy="5226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主码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若一个关系有多个候选码，则选定其中一个为主码（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primary key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en-US" altLang="zh-CN" sz="22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例如：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在导师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研究生关系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（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SUPERVISOR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MAJOR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200" b="1" i="0" u="sng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POSTGRADUAT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）中，假设研究生</a:t>
            </a:r>
            <a:r>
              <a:rPr kumimoji="0" lang="zh-CN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不会重名，则</a:t>
            </a:r>
            <a:r>
              <a:rPr kumimoji="0" lang="en-US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POSTGRADUATE</a:t>
            </a:r>
            <a:r>
              <a:rPr kumimoji="0" lang="zh-CN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可以作为</a:t>
            </a:r>
            <a:r>
              <a:rPr kumimoji="0" lang="en-US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关系的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主码，</a:t>
            </a:r>
            <a:r>
              <a:rPr kumimoji="0" lang="zh-CN" altLang="en-US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用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下划线表示</a:t>
            </a:r>
            <a:endParaRPr kumimoji="0" lang="zh-CN" altLang="en-US" sz="22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主属性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候选码的诸属性称为主属性（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prime attribute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不包含在任何侯选码中的属性称为非主属性（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non-prime attribute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）或非码属性（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non-key attribute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39415" y="1113355"/>
            <a:ext cx="10293003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2.1  </a:t>
            </a:r>
            <a:r>
              <a:rPr lang="zh-CN" altLang="en-US" sz="2800" dirty="0">
                <a:solidFill>
                  <a:srgbClr val="0066FF"/>
                </a:solidFill>
              </a:rPr>
              <a:t>关系模型的数据结构及形式化定义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 </a:t>
            </a:r>
            <a:r>
              <a:rPr lang="zh-CN" altLang="en-US" sz="3600" dirty="0"/>
              <a:t>关系模式与关系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992313" y="1098550"/>
            <a:ext cx="7772400" cy="48609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关系模式</a:t>
            </a:r>
          </a:p>
          <a:p>
            <a:pPr lvl="1" algn="just" eaLnBrk="1" hangingPunct="1">
              <a:buSzPct val="75000"/>
            </a:pPr>
            <a:r>
              <a:rPr lang="zh-CN" altLang="en-US" dirty="0"/>
              <a:t>对关系的描述</a:t>
            </a:r>
          </a:p>
          <a:p>
            <a:pPr lvl="1" algn="just" eaLnBrk="1" hangingPunct="1">
              <a:buSzPct val="75000"/>
            </a:pPr>
            <a:r>
              <a:rPr lang="zh-CN" altLang="en-US" dirty="0"/>
              <a:t>静态的、稳定的</a:t>
            </a:r>
          </a:p>
          <a:p>
            <a:pPr algn="just" eaLnBrk="1" hangingPunct="1"/>
            <a:r>
              <a:rPr lang="zh-CN" altLang="en-US" dirty="0"/>
              <a:t>关系</a:t>
            </a:r>
          </a:p>
          <a:p>
            <a:pPr lvl="1" algn="just" eaLnBrk="1" hangingPunct="1">
              <a:buSzPct val="75000"/>
            </a:pPr>
            <a:r>
              <a:rPr lang="zh-CN" altLang="en-US" dirty="0"/>
              <a:t>关系模式在某一时刻的状态或内容</a:t>
            </a:r>
          </a:p>
          <a:p>
            <a:pPr lvl="1" algn="just" eaLnBrk="1" hangingPunct="1">
              <a:buSzPct val="75000"/>
            </a:pPr>
            <a:r>
              <a:rPr lang="zh-CN" altLang="en-US" dirty="0"/>
              <a:t>动态的、随时间不断变化的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关系模式和关系往往笼统称为关系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通过上下文加以区别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2640013" y="1098550"/>
            <a:ext cx="6729412" cy="48609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2.1.3  </a:t>
            </a:r>
            <a:r>
              <a:rPr lang="zh-CN" altLang="en-US" dirty="0">
                <a:solidFill>
                  <a:srgbClr val="00B050"/>
                </a:solidFill>
              </a:rPr>
              <a:t>关系数据库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2.1.3  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631504" y="1341438"/>
            <a:ext cx="9721079" cy="452596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关系数据库系统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支持关系模型的数据库系统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关系模型中，实体以及实体间的联系都用关系表示例如学生实体、课程实体、学生与课程之间选修课程的多对多联系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zh-CN" dirty="0"/>
              <a:t>在一个关系数据库中，某一时刻所有关系模式对应的关系的集合构成一个关系数据库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052513"/>
            <a:ext cx="9865096" cy="4814888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1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学生关系模式：</a:t>
            </a:r>
            <a:r>
              <a:rPr lang="en-US" altLang="zh-CN" dirty="0"/>
              <a:t>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</a:t>
            </a:r>
            <a:r>
              <a:rPr lang="en-US" altLang="zh-CN" dirty="0" err="1"/>
              <a:t>Sbirthdate</a:t>
            </a:r>
            <a:r>
              <a:rPr lang="en-US" altLang="zh-CN" dirty="0"/>
              <a:t>, </a:t>
            </a:r>
            <a:r>
              <a:rPr lang="en-US" altLang="zh-CN" dirty="0" err="1"/>
              <a:t>Smajor</a:t>
            </a:r>
            <a:r>
              <a:rPr lang="en-US" altLang="zh-CN" dirty="0"/>
              <a:t>)</a:t>
            </a:r>
            <a:endParaRPr lang="zh-CN" altLang="zh-CN" dirty="0"/>
          </a:p>
          <a:p>
            <a:pPr marL="457200" marR="0" lvl="1" indent="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</a:t>
            </a:r>
            <a:r>
              <a:rPr lang="zh-CN" altLang="zh-CN" dirty="0"/>
              <a:t>包括学号、姓名、性别、出生日期和主修专业等属性</a:t>
            </a:r>
            <a:r>
              <a:rPr lang="en-US" altLang="zh-CN" dirty="0"/>
              <a:t> 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>
                <a:tab pos="3769360" algn="l"/>
              </a:tabLst>
              <a:defRPr/>
            </a:pPr>
            <a:endParaRPr kumimoji="0" lang="zh-CN" altLang="zh-CN" sz="1800" b="1" i="0" u="none" strike="noStrike" kern="105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06200" y="2187257"/>
          <a:ext cx="836295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8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Ssex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出生日期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Sbirthdate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主修专业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李勇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2000-3-8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刘晨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1999-9-1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王敏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2001-8-1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张立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2000-1-8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陈新奇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2001-11-1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赵明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2000-6-12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王佳佳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2001-12-7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098550"/>
            <a:ext cx="10009111" cy="4768850"/>
          </a:xfrm>
        </p:spPr>
        <p:txBody>
          <a:bodyPr vert="horz" wrap="square" lIns="91440" tIns="45720" rIns="91440" bIns="45720" numCol="1" anchor="t" anchorCtr="0" compatLnSpc="1"/>
          <a:lstStyle/>
          <a:p>
            <a:pPr lvl="1" indent="-342900" algn="just" fontAlgn="base">
              <a:lnSpc>
                <a:spcPct val="120000"/>
              </a:lnSpc>
              <a:spcAft>
                <a:spcPct val="0"/>
              </a:spcAft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课程关系模式：</a:t>
            </a:r>
            <a:r>
              <a:rPr lang="en-US" altLang="zh-CN" dirty="0"/>
              <a:t>Course(</a:t>
            </a:r>
            <a:r>
              <a:rPr lang="en-US" altLang="zh-CN" dirty="0" err="1"/>
              <a:t>Cno,Cname,Ccredit,Cpno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lvl="1" indent="0" algn="just" fontAlgn="base">
              <a:lnSpc>
                <a:spcPct val="120000"/>
              </a:lnSpc>
              <a:spcAft>
                <a:spcPct val="0"/>
              </a:spcAft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  </a:t>
            </a:r>
            <a:r>
              <a:rPr lang="zh-CN" altLang="zh-CN" dirty="0"/>
              <a:t>包括课程号，课程名，学分，先修课（直接先修课）等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93988" y="2276475"/>
          <a:ext cx="6858000" cy="402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28547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先修课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程序设计基础与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数据库系统概论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离散数学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大数据技术概论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098550"/>
            <a:ext cx="10153128" cy="4768850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1" indent="-34290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学生选课关系模式：</a:t>
            </a:r>
            <a:r>
              <a:rPr lang="en-US" altLang="zh-CN" dirty="0"/>
              <a:t>SC(</a:t>
            </a:r>
            <a:r>
              <a:rPr lang="en-US" altLang="zh-CN" dirty="0" err="1"/>
              <a:t>Sno,Cno</a:t>
            </a:r>
            <a:r>
              <a:rPr lang="en-US" altLang="zh-CN" dirty="0"/>
              <a:t>, </a:t>
            </a:r>
            <a:r>
              <a:rPr lang="en-US" altLang="zh-CN" dirty="0" err="1"/>
              <a:t>Grade,Semester,Teachingclass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marR="0" lvl="1" indent="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 </a:t>
            </a:r>
            <a:r>
              <a:rPr lang="zh-CN" altLang="zh-CN" dirty="0"/>
              <a:t>包括学号，课程号，成绩，选课学期，教学班等</a:t>
            </a:r>
            <a:endParaRPr lang="en-US" altLang="zh-CN" dirty="0"/>
          </a:p>
          <a:p>
            <a:pPr marL="342900" marR="0" lvl="0" indent="1066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>
                <a:tab pos="3769360" algn="l"/>
              </a:tabLst>
              <a:defRPr/>
            </a:pPr>
            <a:endParaRPr kumimoji="0" lang="zh-CN" altLang="zh-CN" sz="1800" b="1" i="0" u="none" strike="noStrike" kern="105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06625" y="2133600"/>
          <a:ext cx="7776845" cy="414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9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485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8641"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选课学期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Semester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教学班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Teachingclass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87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98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97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68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098550"/>
            <a:ext cx="8229600" cy="4768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关系数据库也有型和值之分</a:t>
            </a:r>
          </a:p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关系数据库的型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关系数据库中所有关系模式的集合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是对关系数据库的描述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通常称为关系数据库模式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关系数据库的值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这些关系模式在某一时刻对应的关系的集合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通常称为关系数据库</a:t>
            </a:r>
            <a:endParaRPr kumimoji="0" lang="zh-CN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640013" y="1341438"/>
            <a:ext cx="6729412" cy="46180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2.1.4   </a:t>
            </a:r>
            <a:r>
              <a:rPr lang="zh-CN" altLang="en-US" dirty="0">
                <a:solidFill>
                  <a:srgbClr val="00B050"/>
                </a:solidFill>
              </a:rPr>
              <a:t>关系模型的存储结构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2.1.4   </a:t>
            </a:r>
            <a:r>
              <a:rPr lang="zh-CN" altLang="en-US" sz="3600" dirty="0"/>
              <a:t>关系模型的存储结构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1487488" y="1098550"/>
            <a:ext cx="9721080" cy="4854575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关系数据库管理系统以一定的组织方式来存储和管理数据，即设计和实现关系模型的存储结构。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有的</a:t>
            </a:r>
            <a:r>
              <a:rPr lang="zh-CN" altLang="en-US" dirty="0"/>
              <a:t>关系数据库管理系统中</a:t>
            </a:r>
            <a:r>
              <a:rPr lang="zh-CN" altLang="zh-CN" dirty="0"/>
              <a:t>一个表对应一个操作系统文件，将物理数据组织</a:t>
            </a:r>
            <a:r>
              <a:rPr lang="zh-CN" altLang="en-US" dirty="0"/>
              <a:t>的任务</a:t>
            </a:r>
            <a:r>
              <a:rPr lang="zh-CN" altLang="zh-CN" dirty="0"/>
              <a:t>交给操作系统完成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有的</a:t>
            </a:r>
            <a:r>
              <a:rPr lang="zh-CN" altLang="en-US" dirty="0"/>
              <a:t>关系数据库管理系统</a:t>
            </a:r>
            <a:r>
              <a:rPr lang="zh-CN" altLang="zh-CN" dirty="0"/>
              <a:t>从操作系统那里申请若干个大的文件，自己划分文件空间，组织表、索引等存储结构，并进行存储管理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415479" y="1113355"/>
            <a:ext cx="9716939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2.2  </a:t>
            </a:r>
            <a:r>
              <a:rPr lang="zh-CN" altLang="en-US" sz="2800" dirty="0">
                <a:solidFill>
                  <a:srgbClr val="3333FF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关系模型的数据结构及形式化定义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343472" y="1052830"/>
            <a:ext cx="8136903" cy="517048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2.1.1  </a:t>
            </a:r>
            <a:r>
              <a:rPr lang="zh-CN" altLang="en-US" dirty="0">
                <a:solidFill>
                  <a:srgbClr val="00B050"/>
                </a:solidFill>
                <a:latin typeface="SimSun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2.2.1 </a:t>
            </a:r>
            <a:r>
              <a:rPr lang="zh-CN" altLang="en-US" sz="3600" dirty="0"/>
              <a:t>基本的关系操作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487488" y="908050"/>
            <a:ext cx="10153128" cy="54737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dirty="0"/>
              <a:t>常用的关系操作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/>
              <a:t>查询操作：选择、投影、连接、除、并、差、交、笛卡儿积</a:t>
            </a:r>
            <a:endParaRPr lang="en-US" altLang="zh-CN" dirty="0"/>
          </a:p>
          <a:p>
            <a:pPr lvl="2" algn="just" eaLnBrk="1" hangingPunct="1">
              <a:lnSpc>
                <a:spcPts val="4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选择、投影、并、差、笛卡儿积是</a:t>
            </a:r>
            <a:r>
              <a:rPr lang="en-US" altLang="zh-CN" sz="2200" dirty="0"/>
              <a:t>5</a:t>
            </a:r>
            <a:r>
              <a:rPr lang="zh-CN" altLang="en-US" sz="2200" dirty="0"/>
              <a:t>种基本操作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/>
              <a:t>更新操作：插入、删除、修改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/>
              <a:t>关系操作的特点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/>
              <a:t>集合操作方式：操作的对象和结果都是集合，</a:t>
            </a:r>
            <a:r>
              <a:rPr lang="zh-CN" altLang="en-US" dirty="0">
                <a:solidFill>
                  <a:srgbClr val="FF00FF"/>
                </a:solidFill>
              </a:rPr>
              <a:t>一次一个集合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zh-CN" dirty="0"/>
              <a:t>关系操作的所有输入和输出均是关系，包括关系操作的中间结果也是关系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2.2.2 </a:t>
            </a:r>
            <a:r>
              <a:rPr lang="zh-CN" altLang="en-US" sz="3600" dirty="0"/>
              <a:t>关系数据语言的分类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703512" y="981075"/>
            <a:ext cx="9001000" cy="54006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关系代数语言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用对关系的运算来表达查询要求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代表：</a:t>
            </a:r>
            <a:r>
              <a:rPr lang="en-US" altLang="zh-CN" sz="2200" dirty="0"/>
              <a:t>ISBL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关系演算语言：用谓词来表达查询要求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元组关系演算语言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谓词变元的基本对象是元组变量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APLHA, QUEL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域关系演算语言    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谓词变元的基本对象是域变量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QBE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/>
              <a:t>结构化查询语言（</a:t>
            </a:r>
            <a:r>
              <a:rPr lang="en-US" altLang="zh-CN" sz="2200" dirty="0"/>
              <a:t>Structured Query Language</a:t>
            </a:r>
            <a:r>
              <a:rPr lang="zh-CN" altLang="en-US" sz="2200" dirty="0"/>
              <a:t>，</a:t>
            </a:r>
            <a:r>
              <a:rPr lang="en-US" altLang="zh-CN" sz="2200" dirty="0"/>
              <a:t> SQL 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具有关系代数和关系演算双重特点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055439" y="1113355"/>
            <a:ext cx="10076979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关系模型的数据结构及形式化定义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2.3  </a:t>
            </a:r>
            <a:r>
              <a:rPr lang="zh-CN" altLang="en-US" sz="2800" dirty="0">
                <a:solidFill>
                  <a:srgbClr val="0066FF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关系的完整性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271464" y="1098550"/>
            <a:ext cx="9937104" cy="49323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关系的三类完整性约束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实体完整性和参照完整性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关系模型必须满足的完整性约束条件称为关系的</a:t>
            </a:r>
            <a:r>
              <a:rPr lang="zh-CN" altLang="en-US" sz="2200" dirty="0">
                <a:solidFill>
                  <a:srgbClr val="FF00FF"/>
                </a:solidFill>
              </a:rPr>
              <a:t>两个不变性</a:t>
            </a:r>
            <a:r>
              <a:rPr lang="zh-CN" altLang="en-US" sz="2200" dirty="0"/>
              <a:t>，应该由关系系统自动支持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用户定义的完整性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应用领域需要遵循的约束条件，体现了具体领域中的语义约束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2819400" y="1268413"/>
            <a:ext cx="6781800" cy="44465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2.3.1 </a:t>
            </a:r>
            <a:r>
              <a:rPr lang="zh-CN" altLang="en-US" dirty="0">
                <a:solidFill>
                  <a:srgbClr val="00B050"/>
                </a:solidFill>
              </a:rPr>
              <a:t>实体完整性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2.3.1 </a:t>
            </a:r>
            <a:r>
              <a:rPr lang="zh-CN" altLang="en-US" sz="3600" dirty="0"/>
              <a:t>实体完整性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911423" y="1113355"/>
            <a:ext cx="10513169" cy="4351338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600" dirty="0"/>
              <a:t>规则</a:t>
            </a:r>
            <a:r>
              <a:rPr lang="en-US" altLang="zh-CN" sz="2600" dirty="0"/>
              <a:t>2.1  </a:t>
            </a:r>
            <a:r>
              <a:rPr lang="zh-CN" altLang="en-US" sz="2600" dirty="0"/>
              <a:t>实体完整性规则（</a:t>
            </a:r>
            <a:r>
              <a:rPr lang="en-US" altLang="zh-CN" sz="2600" dirty="0"/>
              <a:t>entity integrity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若属性</a:t>
            </a:r>
            <a:r>
              <a:rPr lang="zh-CN" altLang="zh-CN" dirty="0"/>
              <a:t>（指一个或一组属性）</a:t>
            </a:r>
            <a:r>
              <a:rPr lang="en-US" altLang="zh-CN" i="1" dirty="0"/>
              <a:t>A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的主属性，则</a:t>
            </a:r>
            <a:r>
              <a:rPr lang="en-US" altLang="zh-CN" i="1" dirty="0"/>
              <a:t>A</a:t>
            </a:r>
            <a:r>
              <a:rPr lang="zh-CN" altLang="en-US" dirty="0"/>
              <a:t>不能取空值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dirty="0"/>
              <a:t>空值就是“不知道”或“不存在”或“无意义”的值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400" dirty="0"/>
              <a:t>     例：</a:t>
            </a:r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学生选课</a:t>
            </a:r>
            <a:r>
              <a:rPr lang="zh-CN" altLang="zh-CN" dirty="0"/>
              <a:t>（</a:t>
            </a:r>
            <a:r>
              <a:rPr lang="zh-CN" altLang="zh-CN" u="sng" dirty="0"/>
              <a:t>学号，课程号</a:t>
            </a:r>
            <a:r>
              <a:rPr lang="zh-CN" altLang="zh-CN" dirty="0"/>
              <a:t>，成绩，选课学期，教学班）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zh-CN" altLang="zh-CN" dirty="0"/>
              <a:t>学号、课程号</a:t>
            </a:r>
            <a:r>
              <a:rPr lang="zh-CN" altLang="en-US" dirty="0"/>
              <a:t>）</a:t>
            </a:r>
            <a:r>
              <a:rPr lang="zh-CN" altLang="zh-CN" dirty="0"/>
              <a:t>为主码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zh-CN" dirty="0"/>
              <a:t>“学号”和“课程号”两个属性都不能取空值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实体完整性（续）</a:t>
            </a:r>
            <a:endParaRPr lang="en-US" altLang="zh-CN" sz="3600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098550"/>
            <a:ext cx="10297144" cy="5426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实体完整性规则的说明</a:t>
            </a:r>
          </a:p>
          <a:p>
            <a:pPr marL="457200" marR="0" lvl="0" indent="-4572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）实体完整性规则是针对基本关系而言的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一个基本表通常对应现实世界的一个实体集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）现实世界中的实体是可区分的，即它们具有某种唯   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一性标识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）关系模型中以主码作为唯一性标识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）主码中的属性不能取空值</a:t>
            </a:r>
          </a:p>
          <a:p>
            <a:pPr marL="742950" marR="0" lvl="1" indent="-28575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如果取了空值，就说明存在某个不可标识的实体，即存在不可区分的实体，这与第（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）点相矛盾，因此这个规则称为实体完整性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 </a:t>
            </a:r>
            <a:r>
              <a:rPr lang="zh-CN" altLang="en-US" sz="3600" dirty="0"/>
              <a:t>关系的完整性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2640013" y="1412875"/>
            <a:ext cx="6440487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2.3.2 </a:t>
            </a:r>
            <a:r>
              <a:rPr lang="zh-CN" altLang="en-US" dirty="0">
                <a:solidFill>
                  <a:srgbClr val="00B050"/>
                </a:solidFill>
              </a:rPr>
              <a:t>参照完整性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2.3.2 </a:t>
            </a:r>
            <a:r>
              <a:rPr lang="zh-CN" altLang="en-US" sz="3600" dirty="0"/>
              <a:t>参照完整性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640013" y="1700213"/>
            <a:ext cx="61722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关系间的引用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外码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参照完整性约束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关系间的引用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2135188" y="1219200"/>
            <a:ext cx="9073380" cy="3433763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在关系模型中实体及实体间的联系都是用关系来描述的，自然存在着关系与关系间的引用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en-US" altLang="zh-CN" dirty="0"/>
              <a:t>1]  </a:t>
            </a:r>
            <a:r>
              <a:rPr lang="zh-CN" altLang="en-US" dirty="0"/>
              <a:t>“学生”实体、“专业”实体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　</a:t>
            </a:r>
            <a:r>
              <a:rPr lang="zh-CN" altLang="en-US" sz="2400" dirty="0"/>
              <a:t>学生（</a:t>
            </a:r>
            <a:r>
              <a:rPr lang="zh-CN" altLang="en-US" sz="2400" u="sng" dirty="0"/>
              <a:t>学号</a:t>
            </a:r>
            <a:r>
              <a:rPr lang="zh-CN" altLang="en-US" sz="2400" dirty="0"/>
              <a:t>，姓名，性别，出生日期，</a:t>
            </a:r>
            <a:r>
              <a:rPr lang="zh-CN" altLang="en-US" sz="2400" dirty="0">
                <a:solidFill>
                  <a:schemeClr val="hlink"/>
                </a:solidFill>
              </a:rPr>
              <a:t>主修专业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专业（</a:t>
            </a:r>
            <a:r>
              <a:rPr lang="zh-CN" altLang="en-US" sz="2400" u="sng" dirty="0">
                <a:solidFill>
                  <a:schemeClr val="hlink"/>
                </a:solidFill>
              </a:rPr>
              <a:t>专业名</a:t>
            </a:r>
            <a:r>
              <a:rPr lang="zh-CN" altLang="en-US" sz="2400" dirty="0"/>
              <a:t>，专业编号）</a:t>
            </a:r>
            <a:endParaRPr lang="zh-CN" altLang="en-US" dirty="0"/>
          </a:p>
        </p:txBody>
      </p:sp>
      <p:sp>
        <p:nvSpPr>
          <p:cNvPr id="50183" name="Rectangle 6"/>
          <p:cNvSpPr/>
          <p:nvPr/>
        </p:nvSpPr>
        <p:spPr>
          <a:xfrm>
            <a:off x="2135188" y="4899025"/>
            <a:ext cx="8532812" cy="1144031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学生关系引用了专业关系的主码“专业名”。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学生关系中的“主修专业”值必须是确实存在的专业名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4872038" y="4365625"/>
            <a:ext cx="719137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1677988" y="2752424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solidFill>
                  <a:srgbClr val="FF00FF"/>
                </a:solidFill>
              </a:rPr>
              <a:t>主码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2.1.1 </a:t>
            </a:r>
            <a:r>
              <a:rPr lang="zh-CN" altLang="en-US" sz="3600" dirty="0"/>
              <a:t>关系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199455" y="1484195"/>
            <a:ext cx="9939313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单一的数据结构</a:t>
            </a:r>
            <a:r>
              <a:rPr lang="en-US" altLang="zh-CN" dirty="0"/>
              <a:t>----</a:t>
            </a:r>
            <a:r>
              <a:rPr lang="zh-CN" altLang="en-US" dirty="0"/>
              <a:t>关系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逻辑结构</a:t>
            </a:r>
            <a:r>
              <a:rPr lang="en-US" altLang="zh-CN" dirty="0"/>
              <a:t>----</a:t>
            </a:r>
            <a:r>
              <a:rPr lang="zh-CN" altLang="en-US" dirty="0"/>
              <a:t>二维表 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从用户角度，关系模型中数据的逻辑结构是一张二维表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建立在集合代数的基础上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1559496" y="1339850"/>
            <a:ext cx="9937104" cy="48545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en-US" altLang="zh-CN" sz="2400" dirty="0"/>
              <a:t>2.2] </a:t>
            </a:r>
            <a:r>
              <a:rPr lang="zh-CN" altLang="en-US" sz="2400" dirty="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姓名，性别，出生日期，主修专业）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，课程名，学分，先修课）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学生选课（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，成绩，选课学期，教学班）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000" dirty="0"/>
              <a:t>学生选课关系引用学生关系的主码“学号”和课程关系的主码“课程号”</a:t>
            </a:r>
            <a:endParaRPr lang="en-US" altLang="zh-CN" sz="20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000" dirty="0"/>
              <a:t>学生选课关系中的“学号”值必须是确实存在的学生的学号</a:t>
            </a:r>
            <a:endParaRPr lang="en-US" altLang="zh-CN" sz="20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000" dirty="0"/>
              <a:t>学生选课关系中的“课程号”值也必须是确实存在的课程的课程号</a:t>
            </a:r>
            <a:endParaRPr lang="zh-CN" altLang="en-US" sz="2000" dirty="0"/>
          </a:p>
          <a:p>
            <a:pPr lvl="1" algn="just" eaLnBrk="1" hangingPunct="1">
              <a:lnSpc>
                <a:spcPct val="140000"/>
              </a:lnSpc>
              <a:buNone/>
            </a:pPr>
            <a:endParaRPr lang="zh-CN" altLang="en-US" dirty="0"/>
          </a:p>
          <a:p>
            <a:pPr algn="just"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1631504" y="1155700"/>
            <a:ext cx="9649072" cy="50387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同一关系内部属性间也可能存在引用关系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[2.</a:t>
            </a:r>
            <a:r>
              <a:rPr lang="en-US" altLang="zh-CN" sz="2400" dirty="0"/>
              <a:t>3]</a:t>
            </a:r>
            <a:r>
              <a:rPr lang="zh-CN" altLang="en-US" sz="2200" dirty="0"/>
              <a:t>在课程（</a:t>
            </a:r>
            <a:r>
              <a:rPr lang="zh-CN" altLang="en-US" sz="2200" u="sng" dirty="0">
                <a:solidFill>
                  <a:srgbClr val="3333FF"/>
                </a:solidFill>
              </a:rPr>
              <a:t>课程号</a:t>
            </a:r>
            <a:r>
              <a:rPr lang="zh-CN" altLang="en-US" sz="2200" dirty="0"/>
              <a:t>，课程名，学分，先修课）中</a:t>
            </a:r>
            <a:endParaRPr lang="en-US" altLang="zh-CN" sz="22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dirty="0"/>
              <a:t>“课程号”属性是主码</a:t>
            </a:r>
            <a:endParaRPr lang="en-US" altLang="zh-CN" sz="22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dirty="0"/>
              <a:t>“先修课”属性表示选修该门课程之前需要完成先修课程的课程号，它引用了本关系“课程号”属性，</a:t>
            </a:r>
            <a:r>
              <a:rPr lang="zh-CN" altLang="zh-CN" sz="2200" dirty="0"/>
              <a:t>即“课程号”必须是确实存在的课程的课程号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268413"/>
            <a:ext cx="10153128" cy="4691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设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是基本关系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的一个或一组属性，但不是关系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的码</a:t>
            </a:r>
            <a:r>
              <a:rPr kumimoji="0" lang="zh-CN" altLang="zh-CN" sz="1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Ks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是基本关系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的主码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。如果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Ks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相对应，则称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外码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基本关系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称为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参照关系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referencing  relation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基本关系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称为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被参照关系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referenced relation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或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目标关系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target relation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7448" y="1125538"/>
            <a:ext cx="10657184" cy="3095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2.1</a:t>
            </a:r>
            <a:r>
              <a:rPr kumimoji="0" lang="zh-CN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“学生”关系的“主修专业”属性与“专业”关系的主码“专业名”相对应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主修专业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”属性是学生关系的外码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“专业”关系是被参照关系，“学生”关系为参照关系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2C5A09A-FA57-05B2-C472-3D8A13E4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789040"/>
            <a:ext cx="4464496" cy="110018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1"/>
          </p:nvPr>
        </p:nvSpPr>
        <p:spPr>
          <a:xfrm>
            <a:off x="983432" y="1125538"/>
            <a:ext cx="11161240" cy="345559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2.2]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</a:p>
          <a:p>
            <a:pPr lvl="1">
              <a:lnSpc>
                <a:spcPct val="120000"/>
              </a:lnSpc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“学生选课”关系的“学号” 与“学生”关系的主码“学号”相对应</a:t>
            </a:r>
          </a:p>
          <a:p>
            <a:pPr lvl="1">
              <a:lnSpc>
                <a:spcPct val="120000"/>
              </a:lnSpc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 学生选课”关系的“课程号”与“课程”关系的主码“课程号”相对应</a:t>
            </a:r>
          </a:p>
          <a:p>
            <a:pPr lvl="1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“学号”和“课程号”是“学生选课”关系的外码</a:t>
            </a: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“学生”关系和“课程”关系均为被参照关系</a:t>
            </a:r>
          </a:p>
          <a:p>
            <a:pPr lvl="1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“学生选课”关系为参照关系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66E2385-5653-0C50-C6B4-A6B939ED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437112"/>
            <a:ext cx="5916487" cy="95722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1"/>
          </p:nvPr>
        </p:nvSpPr>
        <p:spPr>
          <a:xfrm>
            <a:off x="767408" y="1268413"/>
            <a:ext cx="10801200" cy="2305050"/>
          </a:xfrm>
        </p:spPr>
        <p:txBody>
          <a:bodyPr vert="horz" wrap="square" lIns="91440" tIns="45720" rIns="91440" bIns="45720" anchor="t" anchorCtr="0"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2.3]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 “课程”关系中“先修课”属性与本身的主码“课程号”属性相对应</a:t>
            </a: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“先修课”是外码</a:t>
            </a: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“课程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关系既是参照关系也是被参照关系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435E927-20AC-2F79-6E3D-A3A201F0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770370"/>
            <a:ext cx="2619209" cy="178693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外码（续）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不一定是不同的关系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目标关系</a:t>
            </a:r>
            <a:r>
              <a:rPr lang="en-US" altLang="zh-CN" i="1" dirty="0"/>
              <a:t>S</a:t>
            </a:r>
            <a:r>
              <a:rPr lang="zh-CN" altLang="en-US" dirty="0"/>
              <a:t>的主码</a:t>
            </a:r>
            <a:r>
              <a:rPr lang="en-US" altLang="zh-CN" dirty="0"/>
              <a:t>Ks</a:t>
            </a:r>
            <a:r>
              <a:rPr lang="en-US" altLang="zh-CN" baseline="-25000" dirty="0"/>
              <a:t> </a:t>
            </a:r>
            <a:r>
              <a:rPr lang="zh-CN" altLang="en-US" dirty="0"/>
              <a:t>和参照关系的外码</a:t>
            </a:r>
            <a:r>
              <a:rPr lang="en-US" altLang="zh-CN" dirty="0"/>
              <a:t>F</a:t>
            </a:r>
            <a:r>
              <a:rPr lang="zh-CN" altLang="en-US" dirty="0"/>
              <a:t>必须定义在同一个（或一组）域上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外码并不一定要与相应的主码同名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当外码与相应的主码属于不同关系时，往往取相同的名字</a:t>
            </a:r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参照完整性约束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规则</a:t>
            </a:r>
            <a:r>
              <a:rPr lang="en-US" altLang="zh-CN" sz="2400" dirty="0"/>
              <a:t>2.2  </a:t>
            </a:r>
            <a:r>
              <a:rPr lang="zh-CN" altLang="en-US" sz="2400" dirty="0"/>
              <a:t>参照完整性约束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400" dirty="0"/>
              <a:t>   若属性（或属性组）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的外码，它与基本关系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Ks</a:t>
            </a:r>
            <a:r>
              <a:rPr lang="zh-CN" altLang="en-US" sz="2400" dirty="0"/>
              <a:t>相对应（基本关系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  <a:r>
              <a:rPr lang="zh-CN" altLang="en-US" sz="2400" dirty="0"/>
              <a:t>不一定是不同的关系），则对于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中每个元组在</a:t>
            </a:r>
            <a:r>
              <a:rPr lang="en-US" altLang="zh-CN" sz="2400" i="1" dirty="0"/>
              <a:t>F</a:t>
            </a:r>
            <a:r>
              <a:rPr lang="zh-CN" altLang="en-US" sz="2400" dirty="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或者取空值（</a:t>
            </a:r>
            <a:r>
              <a:rPr lang="en-US" altLang="zh-CN" i="1" dirty="0"/>
              <a:t>F</a:t>
            </a:r>
            <a:r>
              <a:rPr lang="zh-CN" altLang="en-US" dirty="0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或者等于</a:t>
            </a:r>
            <a:r>
              <a:rPr lang="en-US" altLang="zh-CN" i="1" dirty="0"/>
              <a:t>S</a:t>
            </a:r>
            <a:r>
              <a:rPr lang="zh-CN" altLang="en-US" dirty="0"/>
              <a:t>中某个元组的主码值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1487488" y="1098550"/>
            <a:ext cx="9577064" cy="4616450"/>
          </a:xfrm>
        </p:spPr>
        <p:txBody>
          <a:bodyPr vert="horz" wrap="square" lIns="91440" tIns="45720" rIns="91440" bIns="45720" anchor="t" anchorCtr="0"/>
          <a:lstStyle/>
          <a:p>
            <a:pPr lvl="4" algn="just" eaLnBrk="1" hangingPunct="1">
              <a:buFontTx/>
              <a:buNone/>
            </a:pPr>
            <a:endParaRPr lang="en-US" altLang="zh-CN" sz="18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2.1]</a:t>
            </a:r>
            <a:r>
              <a:rPr lang="zh-CN" altLang="en-US" sz="2400" dirty="0"/>
              <a:t>中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“学生”关系</a:t>
            </a:r>
            <a:r>
              <a:rPr lang="zh-CN" altLang="en-US" sz="2400" dirty="0"/>
              <a:t>中每个元组的</a:t>
            </a:r>
            <a:r>
              <a:rPr lang="zh-CN" altLang="en-US" sz="2400" dirty="0">
                <a:solidFill>
                  <a:srgbClr val="FF00FF"/>
                </a:solidFill>
              </a:rPr>
              <a:t>“主修专业”</a:t>
            </a:r>
            <a:r>
              <a:rPr lang="zh-CN" altLang="en-US" sz="2400" dirty="0"/>
              <a:t>属性只取两类值：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FF"/>
                </a:solidFill>
              </a:rPr>
              <a:t>空值</a:t>
            </a:r>
            <a:r>
              <a:rPr lang="zh-CN" altLang="en-US" sz="2400" dirty="0"/>
              <a:t>，表示该学生尚未选择主修专业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）非空值，这时该值必须</a:t>
            </a:r>
            <a:r>
              <a:rPr lang="zh-CN" altLang="en-US" sz="2400" dirty="0">
                <a:solidFill>
                  <a:srgbClr val="FF00FF"/>
                </a:solidFill>
              </a:rPr>
              <a:t>是专业关系中</a:t>
            </a:r>
            <a:r>
              <a:rPr lang="zh-CN" altLang="en-US" sz="2400" dirty="0"/>
              <a:t>某个元组的</a:t>
            </a:r>
            <a:r>
              <a:rPr lang="zh-CN" altLang="en-US" sz="2400" dirty="0">
                <a:solidFill>
                  <a:srgbClr val="FF00FF"/>
                </a:solidFill>
              </a:rPr>
              <a:t>“专业名”值</a:t>
            </a:r>
            <a:r>
              <a:rPr lang="zh-CN" altLang="en-US" sz="2400" dirty="0"/>
              <a:t>，表示该学生不可能选一个不存在的专业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981200" y="1412875"/>
            <a:ext cx="7643813" cy="4911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 </a:t>
            </a:r>
            <a:r>
              <a:rPr lang="zh-CN" altLang="en-US" sz="2400" dirty="0"/>
              <a:t>中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  学生选课（</a:t>
            </a:r>
            <a:r>
              <a:rPr lang="zh-CN" altLang="en-US" sz="2400" u="sng" dirty="0">
                <a:solidFill>
                  <a:srgbClr val="FF00FF"/>
                </a:solidFill>
              </a:rPr>
              <a:t>学号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3333FF"/>
                </a:solidFill>
              </a:rPr>
              <a:t>课程号</a:t>
            </a:r>
            <a:r>
              <a:rPr lang="zh-CN" altLang="en-US" sz="2400" dirty="0"/>
              <a:t>，成绩，选课学期，教学班）“学号”和“课程号”可能的取值 ：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）学生选课关系中的主属性，不能取空值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</a:p>
          <a:p>
            <a:pPr algn="just" eaLnBrk="1" hangingPunct="1"/>
            <a:endParaRPr lang="zh-CN" altLang="en-US" sz="2400" dirty="0"/>
          </a:p>
          <a:p>
            <a:pPr lvl="1"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en-US" altLang="zh-CN" sz="3600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95400" y="1253331"/>
            <a:ext cx="10515600" cy="4351338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800" dirty="0"/>
              <a:t> 1. </a:t>
            </a:r>
            <a:r>
              <a:rPr lang="zh-CN" altLang="en-US" sz="2800" dirty="0"/>
              <a:t>域（</a:t>
            </a:r>
            <a:r>
              <a:rPr lang="en-US" altLang="zh-CN" sz="2800" dirty="0"/>
              <a:t>domain</a:t>
            </a:r>
            <a:r>
              <a:rPr lang="zh-CN" altLang="en-US" sz="2800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2. </a:t>
            </a:r>
            <a:r>
              <a:rPr lang="zh-CN" altLang="en-US" sz="2800" dirty="0"/>
              <a:t>笛卡儿积（</a:t>
            </a:r>
            <a:r>
              <a:rPr lang="en-US" altLang="zh-CN" sz="2800" dirty="0"/>
              <a:t>Cartesian product</a:t>
            </a:r>
            <a:r>
              <a:rPr lang="zh-CN" altLang="en-US" sz="2800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3. </a:t>
            </a:r>
            <a:r>
              <a:rPr lang="zh-CN" altLang="en-US" sz="2800" dirty="0"/>
              <a:t>关系（</a:t>
            </a:r>
            <a:r>
              <a:rPr lang="en-US" altLang="zh-CN" sz="2800" dirty="0"/>
              <a:t>relation</a:t>
            </a:r>
            <a:r>
              <a:rPr lang="zh-CN" altLang="en-US" sz="2800" dirty="0"/>
              <a:t>）</a:t>
            </a:r>
          </a:p>
          <a:p>
            <a:pPr eaLnBrk="1" hangingPunct="1"/>
            <a:endParaRPr lang="en-US" altLang="zh-CN" dirty="0">
              <a:latin typeface="SimSun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2114550" y="1339850"/>
            <a:ext cx="8229600" cy="4854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</a:t>
            </a:r>
          </a:p>
          <a:p>
            <a:pPr eaLnBrk="1" hangingPunct="1">
              <a:buNone/>
            </a:pPr>
            <a:r>
              <a:rPr lang="zh-CN" altLang="en-US" sz="2400" dirty="0"/>
              <a:t>课程（</a:t>
            </a:r>
            <a:r>
              <a:rPr lang="zh-CN" altLang="en-US" sz="2400" u="sng" dirty="0">
                <a:solidFill>
                  <a:srgbClr val="3333FF"/>
                </a:solidFill>
              </a:rPr>
              <a:t>课程号</a:t>
            </a:r>
            <a:r>
              <a:rPr lang="zh-CN" altLang="en-US" sz="2400" dirty="0"/>
              <a:t>，课程名，学分，先修课）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“先修课”属性值可以取两类值：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）空值，表示该门课程不存在先修课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）非空值，该值必须是本关系中某个元组的课程号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  <a:endParaRPr lang="en-US" altLang="zh-CN" sz="3600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2438400" y="1844675"/>
            <a:ext cx="7689850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2.3.3 </a:t>
            </a:r>
            <a:r>
              <a:rPr lang="zh-CN" altLang="en-US" dirty="0">
                <a:solidFill>
                  <a:srgbClr val="00B050"/>
                </a:solidFill>
              </a:rPr>
              <a:t>用户定义的完整性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2.3.3 </a:t>
            </a:r>
            <a:r>
              <a:rPr lang="zh-CN" altLang="en-US" sz="3600" dirty="0"/>
              <a:t>用户定义的完整性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767408" y="1098550"/>
            <a:ext cx="10657184" cy="50339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关系模型应提供定义和检验这类完整性的机制，以便用统一的系统的方法处理它们，而不需由应用程序承担这一功能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用户定义的完整性（续）</a:t>
            </a:r>
            <a:endParaRPr lang="en-US" altLang="zh-CN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“学生”关系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若要求学生</a:t>
            </a:r>
            <a:r>
              <a:rPr kumimoji="0" lang="zh-CN" altLang="en-US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不能没有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姓名，则</a:t>
            </a:r>
            <a:r>
              <a:rPr kumimoji="0" lang="zh-CN" altLang="en-US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可以定义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学生“姓名”不能取空值</a:t>
            </a:r>
            <a:endParaRPr kumimoji="0" lang="en-US" altLang="zh-CN" sz="2400" b="1" i="0" u="none" strike="noStrike" kern="1050" cap="none" spc="1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</a:t>
            </a:r>
            <a:r>
              <a:rPr lang="zh-CN" altLang="zh-CN" kern="1050" spc="10" dirty="0">
                <a:cs typeface="Times New Roman" panose="02020603050405020304" pitchFamily="18" charset="0"/>
              </a:rPr>
              <a:t>选课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”关系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中“成绩”的取值范围</a:t>
            </a:r>
            <a:r>
              <a:rPr kumimoji="0" lang="zh-CN" altLang="en-US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可以定义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100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之间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1199455" y="1113355"/>
            <a:ext cx="9932963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2.4  </a:t>
            </a:r>
            <a:r>
              <a:rPr lang="zh-CN" altLang="en-US" sz="2800" dirty="0">
                <a:solidFill>
                  <a:srgbClr val="0066FF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1199456" y="1098550"/>
            <a:ext cx="10729192" cy="5095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关系代数是一种抽象的查询语言，它用对关系的运算来表达查询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dirty="0"/>
              <a:t>关系代数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运算对象是关系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运算结果亦为关系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dirty="0"/>
              <a:t>关系代数的运算符：集合运算符和专门的关系运算符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传统的</a:t>
            </a:r>
            <a:r>
              <a:rPr lang="zh-CN" altLang="zh-CN" dirty="0"/>
              <a:t>集合运算是从关系的“水平”方向即行的角度进行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zh-CN" dirty="0"/>
              <a:t>专门的关系运算不仅涉及行而且涉及列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9"/>
          <p:cNvSpPr/>
          <p:nvPr/>
        </p:nvSpPr>
        <p:spPr>
          <a:xfrm>
            <a:off x="3563938" y="1147763"/>
            <a:ext cx="4403725" cy="528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2.4 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关系代数运算符</a:t>
            </a:r>
          </a:p>
        </p:txBody>
      </p:sp>
      <p:sp>
        <p:nvSpPr>
          <p:cNvPr id="78851" name="Rectangle 5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en-US" altLang="zh-CN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7642"/>
              </p:ext>
            </p:extLst>
          </p:nvPr>
        </p:nvGraphicFramePr>
        <p:xfrm>
          <a:off x="2927350" y="2060575"/>
          <a:ext cx="6048375" cy="3651246"/>
        </p:xfrm>
        <a:graphic>
          <a:graphicData uri="http://schemas.openxmlformats.org/drawingml/2006/table">
            <a:tbl>
              <a:tblPr/>
              <a:tblGrid>
                <a:gridCol w="2015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6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运　算　符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含　义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运算符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∪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并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-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差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∩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交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×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笛卡儿积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专门的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关系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运算符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 baseline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σ</a:t>
                      </a:r>
                      <a:endParaRPr lang="zh-CN" sz="2400" b="1" kern="100" baseline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选择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π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投影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连接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÷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除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8888" name="Group 4"/>
          <p:cNvGrpSpPr/>
          <p:nvPr/>
        </p:nvGrpSpPr>
        <p:grpSpPr>
          <a:xfrm>
            <a:off x="5232400" y="5084763"/>
            <a:ext cx="1600200" cy="609600"/>
            <a:chOff x="2325" y="6446"/>
            <a:chExt cx="705" cy="367"/>
          </a:xfrm>
        </p:grpSpPr>
        <p:sp>
          <p:nvSpPr>
            <p:cNvPr id="78889" name="AutoShape 5"/>
            <p:cNvSpPr/>
            <p:nvPr/>
          </p:nvSpPr>
          <p:spPr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dirty="0"/>
            </a:p>
          </p:txBody>
        </p:sp>
        <p:sp>
          <p:nvSpPr>
            <p:cNvPr id="78890" name="Text Box 6"/>
            <p:cNvSpPr txBox="1"/>
            <p:nvPr/>
          </p:nvSpPr>
          <p:spPr>
            <a:xfrm flipV="1">
              <a:off x="2325" y="645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i="1" dirty="0"/>
                <a:t> </a:t>
              </a:r>
              <a:endParaRPr lang="en-US" altLang="zh-CN" sz="600" dirty="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628900" y="1268413"/>
            <a:ext cx="4979988" cy="4032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2.4.1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 传统的集合运算</a:t>
            </a: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2.4.2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 专门的关系运算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并（</a:t>
            </a:r>
            <a:r>
              <a:rPr lang="en-US" altLang="zh-CN" sz="3600" dirty="0"/>
              <a:t>union</a:t>
            </a:r>
            <a:r>
              <a:rPr lang="zh-CN" altLang="en-US" sz="3600" dirty="0"/>
              <a:t>）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1271463" y="1113355"/>
            <a:ext cx="9860955" cy="4351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r>
              <a:rPr lang="zh-CN" altLang="en-US" dirty="0"/>
              <a:t>（即两个关系都有</a:t>
            </a:r>
            <a:r>
              <a:rPr lang="en-US" altLang="zh-CN" i="1" dirty="0"/>
              <a:t>n</a:t>
            </a:r>
            <a:r>
              <a:rPr lang="zh-CN" altLang="en-US" dirty="0"/>
              <a:t>个属性）</a:t>
            </a:r>
          </a:p>
          <a:p>
            <a:pPr lvl="1" algn="just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或属于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None/>
            </a:pPr>
            <a:r>
              <a:rPr lang="zh-CN" altLang="en-US" i="1" dirty="0"/>
              <a:t>           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∨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047875" y="161448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234113" y="2089150"/>
          <a:ext cx="4038600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2063433" y="3645535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993" name="TextBox 7"/>
          <p:cNvSpPr txBox="1"/>
          <p:nvPr/>
        </p:nvSpPr>
        <p:spPr>
          <a:xfrm>
            <a:off x="2201863" y="1052513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1994" name="TextBox 10"/>
          <p:cNvSpPr txBox="1"/>
          <p:nvPr/>
        </p:nvSpPr>
        <p:spPr>
          <a:xfrm>
            <a:off x="2201863" y="331470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1995" name="TextBox 11"/>
          <p:cNvSpPr txBox="1"/>
          <p:nvPr/>
        </p:nvSpPr>
        <p:spPr>
          <a:xfrm>
            <a:off x="6523038" y="1435100"/>
            <a:ext cx="6997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RUS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9687"/>
            <a:ext cx="8229600" cy="11382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域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domain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algn="just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是一组具有相同数据类型的值的集合。</a:t>
            </a:r>
            <a:endParaRPr lang="en-US" altLang="zh-CN" dirty="0"/>
          </a:p>
          <a:p>
            <a:pPr algn="just" eaLnBrk="1" hangingPunct="1"/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整数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实数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介于某个取值范围的整数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长度小于</a:t>
            </a:r>
            <a:r>
              <a:rPr lang="en-US" altLang="zh-CN" sz="2400" dirty="0"/>
              <a:t>25B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FF"/>
                </a:solidFill>
              </a:rPr>
              <a:t>变长字符串</a:t>
            </a:r>
            <a:r>
              <a:rPr lang="zh-CN" altLang="en-US" sz="2400" dirty="0"/>
              <a:t>集合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{</a:t>
            </a:r>
            <a:r>
              <a:rPr lang="zh-CN" altLang="en-US" sz="2400" dirty="0"/>
              <a:t>男，女</a:t>
            </a:r>
            <a:r>
              <a:rPr lang="en-US" altLang="zh-CN" sz="2400" dirty="0"/>
              <a:t>}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……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）差（</a:t>
            </a:r>
            <a:r>
              <a:rPr lang="en-US" altLang="zh-CN" sz="3600" dirty="0"/>
              <a:t>difference</a:t>
            </a:r>
            <a:r>
              <a:rPr lang="zh-CN" altLang="en-US" sz="3600" dirty="0"/>
              <a:t>）</a:t>
            </a: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1271463" y="1113355"/>
            <a:ext cx="9860955" cy="4351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</a:p>
          <a:p>
            <a:pPr lvl="1" algn="just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 - 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而不属于</a:t>
            </a:r>
            <a:r>
              <a:rPr lang="en-US" altLang="zh-CN" i="1" dirty="0"/>
              <a:t>S</a:t>
            </a:r>
            <a:r>
              <a:rPr lang="zh-CN" altLang="en-US" dirty="0"/>
              <a:t>的所有元组组成</a:t>
            </a:r>
          </a:p>
          <a:p>
            <a:pPr algn="just" eaLnBrk="1" hangingPunct="1">
              <a:buNone/>
            </a:pPr>
            <a:r>
              <a:rPr lang="zh-CN" altLang="en-US" dirty="0"/>
              <a:t>                </a:t>
            </a:r>
            <a:r>
              <a:rPr lang="en-US" altLang="zh-CN" sz="2400" i="1" dirty="0"/>
              <a:t>R 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/>
              <a:t>t</a:t>
            </a:r>
            <a:r>
              <a:rPr lang="en-US" altLang="zh-CN" sz="2400" dirty="0"/>
              <a:t>|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∧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itchFamily="18" charset="2"/>
              </a:rPr>
              <a:t>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差（续）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119313" y="175895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05550" y="2233613"/>
          <a:ext cx="403860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2119630" y="378872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029" name="TextBox 12"/>
          <p:cNvSpPr txBox="1"/>
          <p:nvPr/>
        </p:nvSpPr>
        <p:spPr>
          <a:xfrm>
            <a:off x="2273300" y="1196975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4030" name="TextBox 13"/>
          <p:cNvSpPr txBox="1"/>
          <p:nvPr/>
        </p:nvSpPr>
        <p:spPr>
          <a:xfrm>
            <a:off x="2273300" y="342900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4031" name="TextBox 14"/>
          <p:cNvSpPr txBox="1"/>
          <p:nvPr/>
        </p:nvSpPr>
        <p:spPr>
          <a:xfrm>
            <a:off x="6594475" y="1579563"/>
            <a:ext cx="63119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R-S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交（</a:t>
            </a:r>
            <a:r>
              <a:rPr lang="en-US" altLang="zh-CN" sz="3600" dirty="0"/>
              <a:t>intersection</a:t>
            </a:r>
            <a:r>
              <a:rPr lang="zh-CN" altLang="en-US" sz="3600" dirty="0"/>
              <a:t>）</a:t>
            </a: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2207568" y="1341438"/>
            <a:ext cx="8424936" cy="44735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</a:p>
          <a:p>
            <a:pPr lvl="1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目关系，由既属于</a:t>
            </a:r>
            <a:r>
              <a:rPr lang="en-US" altLang="zh-CN" i="1" dirty="0"/>
              <a:t>R</a:t>
            </a:r>
            <a:r>
              <a:rPr lang="zh-CN" altLang="en-US" dirty="0"/>
              <a:t>又属于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None/>
            </a:pPr>
            <a:r>
              <a:rPr lang="zh-CN" altLang="en-US" i="1" dirty="0"/>
              <a:t>		            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lvl="1" algn="just" eaLnBrk="1" hangingPunct="1">
              <a:buNone/>
            </a:pPr>
            <a:r>
              <a:rPr lang="en-US" altLang="zh-CN" i="1" dirty="0"/>
              <a:t>        	  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dirty="0"/>
              <a:t> –(</a:t>
            </a:r>
            <a:r>
              <a:rPr lang="en-US" altLang="zh-CN" i="1" dirty="0"/>
              <a:t>R</a:t>
            </a:r>
            <a:r>
              <a:rPr lang="en-US" altLang="zh-CN" dirty="0"/>
              <a:t>-</a:t>
            </a:r>
            <a:r>
              <a:rPr lang="en-US" altLang="zh-CN" i="1" dirty="0"/>
              <a:t>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125663" y="175895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11900" y="22336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2135505" y="370363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081" name="TextBox 7"/>
          <p:cNvSpPr txBox="1"/>
          <p:nvPr/>
        </p:nvSpPr>
        <p:spPr>
          <a:xfrm>
            <a:off x="2279650" y="1196975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6082" name="TextBox 10"/>
          <p:cNvSpPr txBox="1"/>
          <p:nvPr/>
        </p:nvSpPr>
        <p:spPr>
          <a:xfrm>
            <a:off x="2279650" y="342900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6083" name="TextBox 11"/>
          <p:cNvSpPr txBox="1"/>
          <p:nvPr/>
        </p:nvSpPr>
        <p:spPr>
          <a:xfrm>
            <a:off x="6538913" y="1579563"/>
            <a:ext cx="83820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 ∩ 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笛卡儿积（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1489075" y="1052830"/>
            <a:ext cx="9250045" cy="54260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严格地讲应该是广义的笛卡儿积（</a:t>
            </a:r>
            <a:r>
              <a:rPr lang="en-US" altLang="zh-CN" sz="2400" dirty="0"/>
              <a:t>extended Cartesian product</a:t>
            </a:r>
            <a:r>
              <a:rPr lang="zh-CN" altLang="en-US" sz="2400" dirty="0"/>
              <a:t>）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R: 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S: </a:t>
            </a:r>
            <a:r>
              <a:rPr lang="en-US" altLang="zh-CN" sz="2400" i="1" dirty="0"/>
              <a:t>m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i="1" dirty="0"/>
              <a:t>n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zh-CN" altLang="en-US" dirty="0"/>
              <a:t>）列元组的集合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元组的前</a:t>
            </a:r>
            <a:r>
              <a:rPr lang="en-US" altLang="zh-CN" sz="2400" i="1" dirty="0"/>
              <a:t>n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后</a:t>
            </a:r>
            <a:r>
              <a:rPr lang="en-US" altLang="zh-CN" sz="2400" i="1" dirty="0"/>
              <a:t>m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/>
              <a:t> |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 ∧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zh-CN" dirty="0"/>
          </a:p>
        </p:txBody>
      </p:sp>
      <p:sp>
        <p:nvSpPr>
          <p:cNvPr id="87044" name="Freeform 4"/>
          <p:cNvSpPr/>
          <p:nvPr/>
        </p:nvSpPr>
        <p:spPr>
          <a:xfrm>
            <a:off x="3935760" y="5085184"/>
            <a:ext cx="360363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2424113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笛卡儿积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1981200" y="2233613"/>
          <a:ext cx="30353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6394977"/>
              </p:ext>
            </p:extLst>
          </p:nvPr>
        </p:nvGraphicFramePr>
        <p:xfrm>
          <a:off x="5375275" y="1412875"/>
          <a:ext cx="489966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6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6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66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66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1919288" y="4292600"/>
          <a:ext cx="316865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6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190" name="TextBox 7"/>
          <p:cNvSpPr txBox="1"/>
          <p:nvPr/>
        </p:nvSpPr>
        <p:spPr>
          <a:xfrm>
            <a:off x="2135188" y="1671638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8191" name="TextBox 10"/>
          <p:cNvSpPr txBox="1"/>
          <p:nvPr/>
        </p:nvSpPr>
        <p:spPr>
          <a:xfrm>
            <a:off x="2135188" y="379095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8192" name="TextBox 11"/>
          <p:cNvSpPr txBox="1"/>
          <p:nvPr/>
        </p:nvSpPr>
        <p:spPr>
          <a:xfrm>
            <a:off x="5519738" y="981075"/>
            <a:ext cx="86106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 × S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2424113" y="1339850"/>
            <a:ext cx="7786687" cy="4854575"/>
          </a:xfrm>
        </p:spPr>
        <p:txBody>
          <a:bodyPr vert="horz" wrap="square" lIns="91440" tIns="45720" rIns="91440" bIns="45720" anchor="t" anchorCtr="0"/>
          <a:lstStyle/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/>
              <a:t>2.4.1 </a:t>
            </a:r>
            <a:r>
              <a:rPr lang="zh-CN" altLang="en-US" dirty="0"/>
              <a:t>传统的集合运算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2.4.2 </a:t>
            </a:r>
            <a:r>
              <a:rPr lang="zh-CN" altLang="en-US" dirty="0">
                <a:solidFill>
                  <a:srgbClr val="00B050"/>
                </a:solidFill>
              </a:rPr>
              <a:t>专门的关系运算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2.4.2 </a:t>
            </a:r>
            <a:r>
              <a:rPr lang="zh-CN" altLang="en-US" sz="3600" dirty="0"/>
              <a:t>专门的关系运算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911423" y="1113355"/>
            <a:ext cx="10220995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先引入几个记号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设关系模式为</a:t>
            </a:r>
            <a:r>
              <a:rPr lang="en-US" altLang="zh-CN" sz="2400" i="1" dirty="0"/>
              <a:t>R(A</a:t>
            </a:r>
            <a:r>
              <a:rPr lang="en-US" altLang="zh-CN" sz="2400" i="1" baseline="-30000" dirty="0"/>
              <a:t>1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…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n</a:t>
            </a:r>
            <a:r>
              <a:rPr lang="en-US" altLang="zh-CN" sz="2400" i="1" dirty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它的一个关系设为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表示</a:t>
            </a:r>
            <a:r>
              <a:rPr lang="en-US" altLang="zh-CN" sz="2400" i="1" dirty="0"/>
              <a:t>t</a:t>
            </a:r>
            <a:r>
              <a:rPr lang="zh-CN" altLang="en-US" sz="2400" dirty="0"/>
              <a:t>是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>
                <a:solidFill>
                  <a:srgbClr val="FF0000"/>
                </a:solidFill>
              </a:rPr>
              <a:t>          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则表示元组</a:t>
            </a:r>
            <a:r>
              <a:rPr lang="en-US" altLang="zh-CN" sz="2400" i="1" dirty="0"/>
              <a:t>t</a:t>
            </a:r>
            <a:r>
              <a:rPr lang="zh-CN" altLang="en-US" sz="2400" dirty="0"/>
              <a:t>中相应于属性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i</a:t>
            </a:r>
            <a:r>
              <a:rPr lang="zh-CN" altLang="en-US" sz="2400" dirty="0"/>
              <a:t>的一个分量</a:t>
            </a:r>
            <a:r>
              <a:rPr lang="zh-CN" altLang="en-US" dirty="0"/>
              <a:t> 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1271464" y="1268413"/>
            <a:ext cx="10297144" cy="4752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t[A]</a:t>
            </a:r>
            <a:r>
              <a:rPr lang="zh-CN" altLang="en-US" sz="2400" dirty="0"/>
              <a:t>， </a:t>
            </a:r>
            <a:r>
              <a:rPr lang="en-US" altLang="zh-CN" sz="2400" dirty="0"/>
              <a:t>A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若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}</a:t>
            </a:r>
            <a:r>
              <a:rPr lang="zh-CN" altLang="en-US" dirty="0"/>
              <a:t>，其中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zh-CN" altLang="en-US" dirty="0"/>
              <a:t>中的一部分，则</a:t>
            </a:r>
            <a:r>
              <a:rPr lang="en-US" altLang="zh-CN" i="1" dirty="0"/>
              <a:t>A</a:t>
            </a:r>
            <a:r>
              <a:rPr lang="zh-CN" altLang="en-US" dirty="0"/>
              <a:t>称为属性列或属性组。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en-US" altLang="zh-CN" i="1" dirty="0">
                <a:solidFill>
                  <a:srgbClr val="FF0000"/>
                </a:solidFill>
              </a:rPr>
              <a:t>t[A]</a:t>
            </a:r>
            <a:r>
              <a:rPr lang="en-US" altLang="zh-CN" dirty="0"/>
              <a:t>=(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])</a:t>
            </a:r>
            <a:r>
              <a:rPr lang="zh-CN" altLang="en-US" dirty="0"/>
              <a:t>表示元组</a:t>
            </a:r>
            <a:r>
              <a:rPr lang="en-US" altLang="zh-CN" i="1" dirty="0"/>
              <a:t>t</a:t>
            </a:r>
            <a:r>
              <a:rPr lang="zh-CN" altLang="en-US" dirty="0"/>
              <a:t>在属性列</a:t>
            </a:r>
            <a:r>
              <a:rPr lang="en-US" altLang="zh-CN" i="1" dirty="0"/>
              <a:t>A</a:t>
            </a:r>
            <a:r>
              <a:rPr lang="zh-CN" altLang="en-US" dirty="0"/>
              <a:t>上诸分量的集合。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i="1" dirty="0">
                <a:solidFill>
                  <a:srgbClr val="E02920"/>
                </a:solidFill>
              </a:rPr>
              <a:t>   </a:t>
            </a:r>
            <a:r>
              <a:rPr lang="en-US" altLang="zh-CN" i="1" dirty="0">
                <a:solidFill>
                  <a:srgbClr val="E02920"/>
                </a:solidFill>
              </a:rPr>
              <a:t>A</a:t>
            </a:r>
            <a:r>
              <a:rPr lang="zh-CN" altLang="en-US" dirty="0"/>
              <a:t>则表示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中去掉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}</a:t>
            </a:r>
            <a:r>
              <a:rPr lang="zh-CN" altLang="en-US" dirty="0"/>
              <a:t>后剩余的属性组。 </a:t>
            </a:r>
          </a:p>
        </p:txBody>
      </p:sp>
      <p:sp>
        <p:nvSpPr>
          <p:cNvPr id="91140" name="Line 4"/>
          <p:cNvSpPr/>
          <p:nvPr/>
        </p:nvSpPr>
        <p:spPr>
          <a:xfrm>
            <a:off x="3647728" y="1435636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1" name="Line 5"/>
          <p:cNvSpPr/>
          <p:nvPr/>
        </p:nvSpPr>
        <p:spPr>
          <a:xfrm>
            <a:off x="2063552" y="3789040"/>
            <a:ext cx="228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1631504" y="1371600"/>
            <a:ext cx="8276084" cy="41148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i="1" dirty="0"/>
              <a:t>    R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S</a:t>
            </a:r>
            <a:r>
              <a:rPr lang="zh-CN" altLang="en-US" dirty="0"/>
              <a:t>为</a:t>
            </a:r>
            <a:r>
              <a:rPr lang="en-US" altLang="zh-CN" i="1" dirty="0"/>
              <a:t>m</a:t>
            </a:r>
            <a:r>
              <a:rPr lang="zh-CN" altLang="en-US" dirty="0"/>
              <a:t>目关系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zh-CN" altLang="en-US" dirty="0"/>
              <a:t>，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称为元组的连接或元组的串接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是一个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m</a:t>
            </a:r>
            <a:r>
              <a:rPr lang="zh-CN" altLang="en-US" dirty="0"/>
              <a:t>列的元组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前</a:t>
            </a:r>
            <a:r>
              <a:rPr lang="en-US" altLang="zh-CN" i="1" dirty="0"/>
              <a:t>n</a:t>
            </a:r>
            <a:r>
              <a:rPr lang="zh-CN" altLang="en-US" dirty="0"/>
              <a:t>个分量为</a:t>
            </a:r>
            <a:r>
              <a:rPr lang="en-US" altLang="zh-CN" i="1" dirty="0"/>
              <a:t>R</a:t>
            </a:r>
            <a:r>
              <a:rPr lang="zh-CN" altLang="en-US" dirty="0"/>
              <a:t>中的一个</a:t>
            </a:r>
            <a:r>
              <a:rPr lang="en-US" altLang="zh-CN" i="1" dirty="0"/>
              <a:t>n</a:t>
            </a:r>
            <a:r>
              <a:rPr lang="zh-CN" altLang="en-US" dirty="0"/>
              <a:t>元组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后</a:t>
            </a:r>
            <a:r>
              <a:rPr lang="en-US" altLang="zh-CN" i="1" dirty="0"/>
              <a:t>m</a:t>
            </a:r>
            <a:r>
              <a:rPr lang="zh-CN" altLang="en-US" dirty="0"/>
              <a:t>个分量为</a:t>
            </a:r>
            <a:r>
              <a:rPr lang="en-US" altLang="zh-CN" i="1" dirty="0"/>
              <a:t>S</a:t>
            </a:r>
            <a:r>
              <a:rPr lang="zh-CN" altLang="en-US" dirty="0"/>
              <a:t>中的一个</a:t>
            </a:r>
            <a:r>
              <a:rPr lang="en-US" altLang="zh-CN" i="1" dirty="0"/>
              <a:t>m</a:t>
            </a:r>
            <a:r>
              <a:rPr lang="zh-CN" altLang="en-US" dirty="0"/>
              <a:t>元组 </a:t>
            </a:r>
          </a:p>
        </p:txBody>
      </p:sp>
      <p:sp>
        <p:nvSpPr>
          <p:cNvPr id="92164" name="Freeform 4"/>
          <p:cNvSpPr/>
          <p:nvPr/>
        </p:nvSpPr>
        <p:spPr>
          <a:xfrm>
            <a:off x="3067803" y="1484313"/>
            <a:ext cx="311150" cy="147637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5" name="Freeform 5"/>
          <p:cNvSpPr/>
          <p:nvPr/>
        </p:nvSpPr>
        <p:spPr>
          <a:xfrm>
            <a:off x="4583832" y="2728912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Freeform 6"/>
          <p:cNvSpPr/>
          <p:nvPr/>
        </p:nvSpPr>
        <p:spPr>
          <a:xfrm>
            <a:off x="2567608" y="3363912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18375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笛卡儿积（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笛卡儿积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给定一组域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，</a:t>
            </a:r>
            <a:r>
              <a:rPr lang="zh-CN" altLang="en-US" u="sng" dirty="0"/>
              <a:t>允许其中某些域是相同</a:t>
            </a:r>
            <a:r>
              <a:rPr lang="zh-CN" altLang="en-US" dirty="0"/>
              <a:t>的。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</a:t>
            </a:r>
            <a:r>
              <a:rPr lang="zh-CN" altLang="en-US" dirty="0">
                <a:ea typeface="黑体" panose="02010609060101010101" pitchFamily="49" charset="-122"/>
              </a:rPr>
              <a:t>笛卡儿积</a:t>
            </a:r>
            <a:r>
              <a:rPr lang="zh-CN" altLang="en-US" dirty="0"/>
              <a:t>为：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i="1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＝         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｛（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）｜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，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｝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所有域的所有取值的一个组合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不能重复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）象集</a:t>
            </a:r>
            <a:r>
              <a:rPr lang="en-US" altLang="zh-CN" i="1" dirty="0"/>
              <a:t>Z</a:t>
            </a:r>
            <a:r>
              <a:rPr lang="en-US" altLang="zh-CN" baseline="-30000" dirty="0"/>
              <a:t>x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给定一个关系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zh-CN" altLang="en-US" dirty="0"/>
              <a:t>），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n-US" altLang="zh-CN" i="1" dirty="0"/>
              <a:t>Z</a:t>
            </a:r>
            <a:r>
              <a:rPr lang="zh-CN" altLang="en-US" dirty="0"/>
              <a:t>为属性组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  当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]=</a:t>
            </a:r>
            <a:r>
              <a:rPr lang="en-US" altLang="zh-CN" i="1" dirty="0"/>
              <a:t>x</a:t>
            </a:r>
            <a:r>
              <a:rPr lang="zh-CN" altLang="en-US" dirty="0"/>
              <a:t>时，</a:t>
            </a:r>
            <a:r>
              <a:rPr lang="en-US" altLang="zh-CN" i="1" dirty="0"/>
              <a:t>x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chemeClr val="hlink"/>
                </a:solidFill>
              </a:rPr>
              <a:t>象集</a:t>
            </a:r>
            <a:r>
              <a:rPr lang="zh-CN" altLang="en-US" dirty="0"/>
              <a:t>（</a:t>
            </a:r>
            <a:r>
              <a:rPr lang="en-US" altLang="zh-CN" dirty="0"/>
              <a:t>images set</a:t>
            </a:r>
            <a:r>
              <a:rPr lang="zh-CN" altLang="en-US" dirty="0"/>
              <a:t>）定义为：</a:t>
            </a:r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	           </a:t>
            </a:r>
            <a:r>
              <a:rPr lang="en-US" altLang="zh-CN" i="1" dirty="0">
                <a:solidFill>
                  <a:srgbClr val="E02920"/>
                </a:solidFill>
              </a:rPr>
              <a:t>Z</a:t>
            </a:r>
            <a:r>
              <a:rPr lang="en-US" altLang="zh-CN" baseline="-30000" dirty="0">
                <a:solidFill>
                  <a:srgbClr val="E02920"/>
                </a:solidFill>
              </a:rPr>
              <a:t>x</a:t>
            </a:r>
            <a:r>
              <a:rPr lang="en-US" altLang="zh-CN" dirty="0"/>
              <a:t>={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Z</a:t>
            </a:r>
            <a:r>
              <a:rPr lang="en-US" altLang="zh-CN" dirty="0"/>
              <a:t>]|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]=</a:t>
            </a:r>
            <a:r>
              <a:rPr lang="en-US" altLang="zh-CN" i="1" dirty="0"/>
              <a:t>x</a:t>
            </a:r>
            <a:r>
              <a:rPr lang="en-US" altLang="zh-CN" dirty="0"/>
              <a:t>}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 	</a:t>
            </a:r>
            <a:r>
              <a:rPr lang="zh-CN" altLang="en-US" dirty="0"/>
              <a:t>它表示</a:t>
            </a:r>
            <a:r>
              <a:rPr lang="en-US" altLang="zh-CN" i="1" dirty="0"/>
              <a:t>R</a:t>
            </a:r>
            <a:r>
              <a:rPr lang="zh-CN" altLang="en-US" dirty="0"/>
              <a:t>中属性组</a:t>
            </a:r>
            <a:r>
              <a:rPr lang="en-US" altLang="zh-CN" i="1" dirty="0"/>
              <a:t>X</a:t>
            </a:r>
            <a:r>
              <a:rPr lang="zh-CN" altLang="en-US" dirty="0"/>
              <a:t>上值为</a:t>
            </a:r>
            <a:r>
              <a:rPr lang="en-US" altLang="zh-CN" i="1" dirty="0"/>
              <a:t>x</a:t>
            </a:r>
            <a:r>
              <a:rPr lang="zh-CN" altLang="en-US" dirty="0"/>
              <a:t>的诸元组在</a:t>
            </a:r>
            <a:r>
              <a:rPr lang="en-US" altLang="zh-CN" i="1" dirty="0"/>
              <a:t>Z</a:t>
            </a:r>
            <a:r>
              <a:rPr lang="zh-CN" altLang="en-US" dirty="0"/>
              <a:t>上分量的集合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5791200" y="1600200"/>
            <a:ext cx="4186238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x1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x2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3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x3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</a:p>
        </p:txBody>
      </p:sp>
      <p:pic>
        <p:nvPicPr>
          <p:cNvPr id="94212" name="Picture 4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3" y="1557338"/>
            <a:ext cx="2408237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3" name="Rectangle 5"/>
          <p:cNvSpPr/>
          <p:nvPr/>
        </p:nvSpPr>
        <p:spPr>
          <a:xfrm>
            <a:off x="3140075" y="5588278"/>
            <a:ext cx="123142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象集举例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2424113" y="1268413"/>
            <a:ext cx="7786687" cy="4926012"/>
          </a:xfrm>
        </p:spPr>
        <p:txBody>
          <a:bodyPr vert="horz" wrap="square" lIns="91440" tIns="45720" rIns="91440" bIns="45720" anchor="t" anchorCtr="0"/>
          <a:lstStyle/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选择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投影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连接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除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6259" name="Rectangle 83"/>
          <p:cNvSpPr/>
          <p:nvPr/>
        </p:nvSpPr>
        <p:spPr>
          <a:xfrm>
            <a:off x="1992313" y="2133600"/>
            <a:ext cx="9144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b="0" dirty="0"/>
              <a:t> </a:t>
            </a:r>
            <a:r>
              <a:rPr lang="en-US" altLang="zh-CN" sz="2200" dirty="0"/>
              <a:t>Student</a:t>
            </a:r>
          </a:p>
        </p:txBody>
      </p:sp>
      <p:sp>
        <p:nvSpPr>
          <p:cNvPr id="96260" name="Rectangle 91"/>
          <p:cNvSpPr/>
          <p:nvPr/>
        </p:nvSpPr>
        <p:spPr>
          <a:xfrm>
            <a:off x="1919605" y="1196975"/>
            <a:ext cx="8135938" cy="93467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学生选课数据库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、课程关系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和学生选课关系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1200" y="2565400"/>
          <a:ext cx="836295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58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68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Ssex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出生日期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Sbirthdate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主修专业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李勇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2000-3-8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刘晨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1999-9-1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王敏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2001-8-1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张立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2000-1-8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陈新奇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2001-11-1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赵明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2000-6-12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王佳佳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2001-12-7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7283" name="Text Box 502"/>
          <p:cNvSpPr txBox="1"/>
          <p:nvPr/>
        </p:nvSpPr>
        <p:spPr>
          <a:xfrm>
            <a:off x="2566988" y="1052513"/>
            <a:ext cx="1059815" cy="43116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Course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73325" y="1766888"/>
          <a:ext cx="6858000" cy="402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28547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先修课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程序设计基础与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数据库系统概论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离散数学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大数据技术概论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8307" name="Rectangle 115"/>
          <p:cNvSpPr/>
          <p:nvPr/>
        </p:nvSpPr>
        <p:spPr>
          <a:xfrm>
            <a:off x="1527175" y="339725"/>
            <a:ext cx="9144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900" dirty="0"/>
              <a:t> </a:t>
            </a:r>
            <a:endParaRPr lang="en-US" altLang="zh-CN" sz="1000" b="0" dirty="0"/>
          </a:p>
          <a:p>
            <a:pPr marL="0" lvl="0" indent="0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8308" name="Rectangle 182"/>
          <p:cNvSpPr/>
          <p:nvPr/>
        </p:nvSpPr>
        <p:spPr>
          <a:xfrm>
            <a:off x="5618163" y="5373688"/>
            <a:ext cx="8382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000" dirty="0"/>
              <a:t>(c)</a:t>
            </a:r>
            <a:endParaRPr lang="en-US" altLang="zh-CN" sz="2000" b="0" dirty="0"/>
          </a:p>
          <a:p>
            <a:pPr marL="0" lvl="0" indent="0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8309" name="Rectangle 184"/>
          <p:cNvSpPr/>
          <p:nvPr/>
        </p:nvSpPr>
        <p:spPr>
          <a:xfrm>
            <a:off x="8229600" y="3200400"/>
            <a:ext cx="114300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en-US" sz="1800" b="0" dirty="0"/>
          </a:p>
        </p:txBody>
      </p:sp>
      <p:sp>
        <p:nvSpPr>
          <p:cNvPr id="98310" name="Rectangle 186"/>
          <p:cNvSpPr/>
          <p:nvPr/>
        </p:nvSpPr>
        <p:spPr>
          <a:xfrm>
            <a:off x="8001000" y="3810000"/>
            <a:ext cx="990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zh-CN" sz="1800" b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30651"/>
              </p:ext>
            </p:extLst>
          </p:nvPr>
        </p:nvGraphicFramePr>
        <p:xfrm>
          <a:off x="2206625" y="1590675"/>
          <a:ext cx="7778750" cy="414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04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5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485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8641"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选课学期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Semester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教学班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Teachingclass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76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68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8391" name="Text Box 502"/>
          <p:cNvSpPr txBox="1"/>
          <p:nvPr/>
        </p:nvSpPr>
        <p:spPr>
          <a:xfrm>
            <a:off x="2351584" y="1052513"/>
            <a:ext cx="730389" cy="46384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400" dirty="0"/>
              <a:t>SC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选择（</a:t>
            </a:r>
            <a:r>
              <a:rPr lang="en-US" altLang="zh-CN" sz="3600" dirty="0"/>
              <a:t>selection</a:t>
            </a:r>
            <a:r>
              <a:rPr lang="zh-CN" altLang="en-US" sz="3600" dirty="0"/>
              <a:t>） 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127125" y="1341120"/>
            <a:ext cx="11012170" cy="45466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sz="2600" dirty="0"/>
              <a:t>选择又称为限制（</a:t>
            </a:r>
            <a:r>
              <a:rPr lang="en-US" altLang="zh-CN" sz="2600" dirty="0"/>
              <a:t>restriction</a:t>
            </a:r>
            <a:r>
              <a:rPr lang="zh-CN" altLang="en-US" sz="2600" dirty="0"/>
              <a:t>）</a:t>
            </a:r>
          </a:p>
          <a:p>
            <a:pPr algn="just" eaLnBrk="1" hangingPunct="1"/>
            <a:r>
              <a:rPr lang="zh-CN" altLang="en-US" sz="2600" dirty="0"/>
              <a:t>选择运算符的含义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在关系</a:t>
            </a:r>
            <a:r>
              <a:rPr lang="en-US" altLang="zh-CN" i="1" dirty="0"/>
              <a:t>R</a:t>
            </a:r>
            <a:r>
              <a:rPr lang="zh-CN" altLang="en-US" dirty="0"/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σ</a:t>
            </a:r>
            <a:r>
              <a:rPr lang="en-US" altLang="zh-CN" baseline="-30000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)= '</a:t>
            </a:r>
            <a:r>
              <a:rPr lang="zh-CN" altLang="en-US" dirty="0"/>
              <a:t>真</a:t>
            </a:r>
            <a:r>
              <a:rPr lang="en-US" altLang="zh-CN" dirty="0"/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dirty="0"/>
              <a:t>F</a:t>
            </a:r>
            <a:r>
              <a:rPr lang="zh-CN" altLang="en-US" dirty="0"/>
              <a:t>：选择条件，是一个逻辑表达式，取值为“真”或“假”</a:t>
            </a:r>
            <a:endParaRPr lang="en-US" altLang="zh-CN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基本形式为：</a:t>
            </a:r>
            <a:r>
              <a:rPr lang="en-US" altLang="zh-CN" sz="2200" i="1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θ</a:t>
            </a:r>
            <a:r>
              <a:rPr lang="en-US" altLang="zh-CN" sz="2200" i="1" dirty="0"/>
              <a:t>Y</a:t>
            </a:r>
            <a:r>
              <a:rPr lang="en-US" altLang="zh-CN" sz="2200" baseline="-25000" dirty="0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θ表示比较运算符，它可以是＞，≥，＜，≤，＝或</a:t>
            </a:r>
            <a:r>
              <a:rPr lang="en-US" altLang="zh-CN" sz="2200" dirty="0"/>
              <a:t>&lt;&gt;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，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是属性名，或为常量，或为简单函数；也可以用它的序号来代替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选择（续）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1127447" y="1340767"/>
            <a:ext cx="10004971" cy="41239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en-US" altLang="zh-CN" dirty="0"/>
          </a:p>
        </p:txBody>
      </p:sp>
      <p:grpSp>
        <p:nvGrpSpPr>
          <p:cNvPr id="100356" name="Group 4"/>
          <p:cNvGrpSpPr/>
          <p:nvPr/>
        </p:nvGrpSpPr>
        <p:grpSpPr>
          <a:xfrm>
            <a:off x="3648075" y="3716338"/>
            <a:ext cx="4191000" cy="1219200"/>
            <a:chOff x="2448" y="1728"/>
            <a:chExt cx="2640" cy="768"/>
          </a:xfrm>
        </p:grpSpPr>
        <p:sp>
          <p:nvSpPr>
            <p:cNvPr id="100357" name="Rectangle 5"/>
            <p:cNvSpPr/>
            <p:nvPr/>
          </p:nvSpPr>
          <p:spPr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58" name="Rectangle 6" descr="浅色下对角线"/>
            <p:cNvSpPr/>
            <p:nvPr/>
          </p:nvSpPr>
          <p:spPr>
            <a:xfrm>
              <a:off x="2448" y="1824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59" name="Rectangle 7"/>
            <p:cNvSpPr/>
            <p:nvPr/>
          </p:nvSpPr>
          <p:spPr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0" name="Rectangle 8"/>
            <p:cNvSpPr/>
            <p:nvPr/>
          </p:nvSpPr>
          <p:spPr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1" name="Rectangle 9"/>
            <p:cNvSpPr/>
            <p:nvPr/>
          </p:nvSpPr>
          <p:spPr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2" name="Rectangle 10" descr="浅色下对角线"/>
            <p:cNvSpPr/>
            <p:nvPr/>
          </p:nvSpPr>
          <p:spPr>
            <a:xfrm>
              <a:off x="2448" y="2112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3" name="Rectangle 11"/>
            <p:cNvSpPr/>
            <p:nvPr/>
          </p:nvSpPr>
          <p:spPr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4" name="Rectangle 12" descr="浅色下对角线"/>
            <p:cNvSpPr/>
            <p:nvPr/>
          </p:nvSpPr>
          <p:spPr>
            <a:xfrm>
              <a:off x="2448" y="2304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5" name="Rectangle 13" descr="浅色下对角线"/>
            <p:cNvSpPr/>
            <p:nvPr/>
          </p:nvSpPr>
          <p:spPr>
            <a:xfrm>
              <a:off x="4176" y="2112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6" name="Rectangle 14" descr="浅色下对角线"/>
            <p:cNvSpPr/>
            <p:nvPr/>
          </p:nvSpPr>
          <p:spPr>
            <a:xfrm>
              <a:off x="4176" y="2016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7" name="Rectangle 15" descr="浅色下对角线"/>
            <p:cNvSpPr/>
            <p:nvPr/>
          </p:nvSpPr>
          <p:spPr>
            <a:xfrm>
              <a:off x="4176" y="1920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8" name="AutoShape 16"/>
            <p:cNvSpPr/>
            <p:nvPr/>
          </p:nvSpPr>
          <p:spPr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9" name="Text Box 17"/>
            <p:cNvSpPr txBox="1"/>
            <p:nvPr/>
          </p:nvSpPr>
          <p:spPr>
            <a:xfrm>
              <a:off x="3552" y="1728"/>
              <a:ext cx="43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σ</a:t>
              </a:r>
              <a:endParaRPr lang="en-US" altLang="zh-CN" sz="2000" b="0" dirty="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选择（续）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1"/>
          </p:nvPr>
        </p:nvSpPr>
        <p:spPr>
          <a:xfrm>
            <a:off x="2259330" y="1557655"/>
            <a:ext cx="7354570" cy="1367289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2.4]  </a:t>
            </a: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查询信息安全专业全体学生。</a:t>
            </a:r>
          </a:p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σ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Smajor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‘</a:t>
            </a:r>
            <a:r>
              <a:rPr lang="zh-CN" altLang="en-US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信息安全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(Student)</a:t>
            </a:r>
            <a:endParaRPr lang="en-US" altLang="zh-CN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endParaRPr lang="en-US" altLang="zh-CN" sz="3600" b="1" baseline="-25000" dirty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600" b="1" baseline="-25000" dirty="0"/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结果：</a:t>
            </a:r>
            <a:r>
              <a:rPr lang="zh-CN" altLang="en-US" sz="2400" b="1" dirty="0"/>
              <a:t> 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</a:pPr>
            <a:endParaRPr lang="zh-CN" altLang="en-US" sz="3600" b="1" baseline="-25000" dirty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1"/>
          </p:nvPr>
        </p:nvGraphicFramePr>
        <p:xfrm>
          <a:off x="2520950" y="3880093"/>
          <a:ext cx="7391400" cy="1439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41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4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Sbirthdate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Smajor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20180001</a:t>
                      </a:r>
                      <a:endParaRPr lang="zh-CN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800" b="1" kern="1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800" b="1" kern="1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zh-CN" sz="1800" b="1" kern="105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2000-3-8</a:t>
                      </a:r>
                      <a:endParaRPr lang="zh-CN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tabLst>
                          <a:tab pos="3769360" algn="l"/>
                        </a:tabLst>
                      </a:pPr>
                      <a:r>
                        <a:rPr lang="zh-CN" sz="1800" b="1" kern="105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信息安全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选择（续）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1"/>
          </p:nvPr>
        </p:nvSpPr>
        <p:spPr>
          <a:xfrm>
            <a:off x="1847850" y="1196975"/>
            <a:ext cx="8820150" cy="15287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2.5]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年之后（包括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年）出生的学生</a:t>
            </a: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	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σ</a:t>
            </a:r>
            <a:r>
              <a:rPr lang="en-US" altLang="zh-CN" sz="2400" b="1" baseline="-30000" dirty="0">
                <a:latin typeface="Arial" panose="020B0604020202020204" pitchFamily="34" charset="0"/>
                <a:ea typeface="宋体" panose="02010600030101010101" pitchFamily="2" charset="-122"/>
              </a:rPr>
              <a:t>Sbirthdate &gt;= 2001-1-1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(Student) </a:t>
            </a: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结果： </a:t>
            </a:r>
          </a:p>
        </p:txBody>
      </p:sp>
      <p:sp>
        <p:nvSpPr>
          <p:cNvPr id="102404" name="Rectangle 131"/>
          <p:cNvSpPr/>
          <p:nvPr/>
        </p:nvSpPr>
        <p:spPr>
          <a:xfrm>
            <a:off x="1524000" y="5459413"/>
            <a:ext cx="9144000" cy="7080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b="0" dirty="0"/>
              <a:t> </a:t>
            </a:r>
            <a:endParaRPr lang="en-US" altLang="zh-CN" sz="1000" b="0" dirty="0"/>
          </a:p>
          <a:p>
            <a:pPr marL="0" lvl="0" indent="0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en-US" altLang="zh-CN" sz="1800" b="0" dirty="0"/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sz="half" idx="1"/>
          </p:nvPr>
        </p:nvGraphicFramePr>
        <p:xfrm>
          <a:off x="2207260" y="2853054"/>
          <a:ext cx="7993196" cy="273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19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8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014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692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84046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Sbirthdate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Smajor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4732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20180003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2001-8-1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3361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20180005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陈新奇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2001-11-1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4046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20180007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王佳佳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2001-12-7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数据科学与大数据技术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95399" y="1113355"/>
            <a:ext cx="10437019" cy="4351338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元组（</a:t>
            </a:r>
            <a:r>
              <a:rPr lang="en-US" altLang="zh-CN" dirty="0">
                <a:cs typeface="Arial" panose="020B0604020202020204" pitchFamily="34" charset="0"/>
              </a:rPr>
              <a:t>tuple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笛卡儿积中每一个元素（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n</a:t>
            </a:r>
            <a:r>
              <a:rPr lang="zh-CN" altLang="en-US" sz="2200" dirty="0"/>
              <a:t>）叫作一个</a:t>
            </a:r>
            <a:r>
              <a:rPr lang="en-US" altLang="zh-CN" sz="2200" dirty="0"/>
              <a:t>n</a:t>
            </a:r>
            <a:r>
              <a:rPr lang="zh-CN" altLang="en-US" sz="2200" dirty="0"/>
              <a:t>元组（</a:t>
            </a:r>
            <a:r>
              <a:rPr lang="en-US" altLang="zh-CN" sz="2200" dirty="0"/>
              <a:t>n-tuple</a:t>
            </a:r>
            <a:r>
              <a:rPr lang="zh-CN" altLang="en-US" sz="2200" dirty="0"/>
              <a:t>）或简称元组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(</a:t>
            </a:r>
            <a:r>
              <a:rPr lang="zh-CN" altLang="en-US" sz="2200" dirty="0"/>
              <a:t>张清玫，计算机科学与技术，李勇</a:t>
            </a:r>
            <a:r>
              <a:rPr lang="en-US" altLang="zh-CN" sz="2200" dirty="0"/>
              <a:t>)</a:t>
            </a:r>
            <a:r>
              <a:rPr lang="zh-CN" altLang="en-US" sz="2200" dirty="0"/>
              <a:t>、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(</a:t>
            </a:r>
            <a:r>
              <a:rPr lang="zh-CN" altLang="en-US" sz="2200" dirty="0"/>
              <a:t>张清玫，计算机科学与技术，刘晨</a:t>
            </a:r>
            <a:r>
              <a:rPr lang="en-US" altLang="zh-CN" sz="2200" dirty="0"/>
              <a:t>)  </a:t>
            </a:r>
            <a:r>
              <a:rPr lang="zh-CN" altLang="en-US" sz="2200" dirty="0"/>
              <a:t>等都是元组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分量（</a:t>
            </a:r>
            <a:r>
              <a:rPr lang="en-US" altLang="zh-CN" dirty="0">
                <a:cs typeface="Arial" panose="020B0604020202020204" pitchFamily="34" charset="0"/>
              </a:rPr>
              <a:t>Component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笛卡儿积元素（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n</a:t>
            </a:r>
            <a:r>
              <a:rPr lang="zh-CN" altLang="en-US" sz="2200" dirty="0"/>
              <a:t>）中的每一个值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i </a:t>
            </a:r>
            <a:r>
              <a:rPr lang="zh-CN" altLang="en-US" sz="2200" dirty="0"/>
              <a:t>叫做一个</a:t>
            </a:r>
            <a:r>
              <a:rPr lang="zh-CN" altLang="en-US" sz="2200" dirty="0">
                <a:ea typeface="黑体" panose="02010609060101010101" pitchFamily="49" charset="-122"/>
              </a:rPr>
              <a:t>分量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张清玫、计算机科学与技术、李勇、刘晨等都是分量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616585" y="1113155"/>
            <a:ext cx="11173460" cy="4351655"/>
          </a:xfrm>
        </p:spPr>
        <p:txBody>
          <a:bodyPr vert="horz" wrap="square" lIns="91440" tIns="45720" rIns="91440" bIns="45720" anchor="t" anchorCtr="0">
            <a:normAutofit fontScale="97500"/>
          </a:bodyPr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π</a:t>
            </a:r>
            <a:r>
              <a:rPr lang="en-US" altLang="zh-CN" i="1" baseline="-30000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 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| 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}</a:t>
            </a:r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 dirty="0"/>
              <a:t>		A</a:t>
            </a:r>
            <a:r>
              <a:rPr lang="zh-CN" altLang="en-US" sz="2400" i="1" dirty="0"/>
              <a:t>：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/>
              <a:t>投影操作主要是从列的角度进行运算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投影之后不仅取消了原关系中的某些列，而且还可能取消某些元组（避免重复行）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103428" name="Group 27"/>
          <p:cNvGrpSpPr/>
          <p:nvPr/>
        </p:nvGrpSpPr>
        <p:grpSpPr>
          <a:xfrm>
            <a:off x="2326005" y="3068638"/>
            <a:ext cx="2743200" cy="1600200"/>
            <a:chOff x="1536" y="1584"/>
            <a:chExt cx="1728" cy="1008"/>
          </a:xfrm>
        </p:grpSpPr>
        <p:sp>
          <p:nvSpPr>
            <p:cNvPr id="103429" name="AutoShape 16"/>
            <p:cNvSpPr/>
            <p:nvPr/>
          </p:nvSpPr>
          <p:spPr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0" name="Text Box 17"/>
            <p:cNvSpPr txBox="1"/>
            <p:nvPr/>
          </p:nvSpPr>
          <p:spPr>
            <a:xfrm>
              <a:off x="2352" y="1728"/>
              <a:ext cx="43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π</a:t>
              </a:r>
              <a:endParaRPr lang="en-US" altLang="zh-CN" sz="1800" b="0" dirty="0"/>
            </a:p>
          </p:txBody>
        </p:sp>
        <p:sp>
          <p:nvSpPr>
            <p:cNvPr id="103431" name="Rectangle 19"/>
            <p:cNvSpPr/>
            <p:nvPr/>
          </p:nvSpPr>
          <p:spPr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2" name="Rectangle 20" descr="浅色下对角线"/>
            <p:cNvSpPr/>
            <p:nvPr/>
          </p:nvSpPr>
          <p:spPr>
            <a:xfrm>
              <a:off x="1632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3" name="Rectangle 21"/>
            <p:cNvSpPr/>
            <p:nvPr/>
          </p:nvSpPr>
          <p:spPr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4" name="Rectangle 22"/>
            <p:cNvSpPr/>
            <p:nvPr/>
          </p:nvSpPr>
          <p:spPr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5" name="Rectangle 23" descr="浅色下对角线"/>
            <p:cNvSpPr/>
            <p:nvPr/>
          </p:nvSpPr>
          <p:spPr>
            <a:xfrm>
              <a:off x="1920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6" name="Rectangle 24"/>
            <p:cNvSpPr/>
            <p:nvPr/>
          </p:nvSpPr>
          <p:spPr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7" name="Rectangle 25" descr="浅色下对角线"/>
            <p:cNvSpPr/>
            <p:nvPr/>
          </p:nvSpPr>
          <p:spPr>
            <a:xfrm>
              <a:off x="3072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8" name="Rectangle 26" descr="浅色下对角线"/>
            <p:cNvSpPr/>
            <p:nvPr/>
          </p:nvSpPr>
          <p:spPr>
            <a:xfrm>
              <a:off x="3168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投影（续）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1631950" y="981075"/>
            <a:ext cx="8712200" cy="2319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2.6]  </a:t>
            </a:r>
            <a:r>
              <a:rPr lang="zh-CN" altLang="en-US" dirty="0"/>
              <a:t>查询学生的姓名和主修专业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即求</a:t>
            </a:r>
            <a:r>
              <a:rPr lang="en-US" altLang="zh-CN" dirty="0"/>
              <a:t>Student</a:t>
            </a:r>
            <a:r>
              <a:rPr lang="zh-CN" altLang="en-US" dirty="0"/>
              <a:t>关系上学生姓名和主修专业两个属性上的投影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π</a:t>
            </a:r>
            <a:r>
              <a:rPr lang="en-US" altLang="zh-CN" baseline="-30000" dirty="0"/>
              <a:t>Sname,Smajor</a:t>
            </a:r>
            <a:r>
              <a:rPr lang="en-US" altLang="zh-CN" dirty="0"/>
              <a:t>(Student)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结果：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0039"/>
              </p:ext>
            </p:extLst>
          </p:nvPr>
        </p:nvGraphicFramePr>
        <p:xfrm>
          <a:off x="3287713" y="3068638"/>
          <a:ext cx="4897120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29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r>
                        <a:rPr lang="en-US" sz="1800" b="1" kern="105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专业</a:t>
                      </a: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1800" b="1" kern="105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050" baseline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投影（续）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sz="half" idx="1"/>
          </p:nvPr>
        </p:nvSpPr>
        <p:spPr>
          <a:xfrm>
            <a:off x="1559496" y="1052737"/>
            <a:ext cx="8927529" cy="2363564"/>
          </a:xfrm>
        </p:spPr>
        <p:txBody>
          <a:bodyPr vert="horz" wrap="square" lIns="91440" tIns="45720" rIns="91440" bIns="45720" anchor="t" anchorCtr="0">
            <a:normAutofit fontScale="25000" lnSpcReduction="20000"/>
          </a:bodyPr>
          <a:lstStyle/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2.7]  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查询学生关系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中都主修了哪些专业</a:t>
            </a: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即查询</a:t>
            </a:r>
            <a:r>
              <a:rPr lang="zh-CN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在主修专业属性上的投影</a:t>
            </a:r>
            <a:endParaRPr lang="zh-CN" altLang="en-US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en-US" altLang="zh-CN" sz="11200" b="1" baseline="-30000" dirty="0">
                <a:latin typeface="Arial" panose="020B0604020202020204" pitchFamily="34" charset="0"/>
                <a:ea typeface="宋体" panose="02010600030101010101" pitchFamily="2" charset="-122"/>
              </a:rPr>
              <a:t>Smajor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(Student)</a:t>
            </a: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结果：</a:t>
            </a: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620"/>
              </p:ext>
            </p:extLst>
          </p:nvPr>
        </p:nvGraphicFramePr>
        <p:xfrm>
          <a:off x="3503712" y="3789587"/>
          <a:ext cx="3816424" cy="20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2655">
                <a:tc>
                  <a:txBody>
                    <a:bodyPr/>
                    <a:lstStyle/>
                    <a:p>
                      <a:pPr indent="269875" algn="l"/>
                      <a:r>
                        <a:rPr lang="zh-CN" sz="2000" b="1" kern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专业</a:t>
                      </a:r>
                      <a:r>
                        <a:rPr lang="en-US" sz="2000" b="1" kern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</a:rPr>
                        <a:t>Smajor</a:t>
                      </a:r>
                      <a:endParaRPr lang="zh-CN" sz="2000" b="1" kern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信息安全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数据科学与大数据技术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连接（</a:t>
            </a:r>
            <a:r>
              <a:rPr lang="en-US" altLang="zh-CN" sz="3600" dirty="0"/>
              <a:t>join</a:t>
            </a:r>
            <a:r>
              <a:rPr lang="zh-CN" altLang="en-US" sz="3600" dirty="0"/>
              <a:t>） 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1775460" y="1196975"/>
            <a:ext cx="9793148" cy="486092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连接也称为</a:t>
            </a:r>
            <a:r>
              <a:rPr lang="en-US" altLang="zh-CN" sz="2400" dirty="0"/>
              <a:t>θ</a:t>
            </a:r>
            <a:r>
              <a:rPr lang="zh-CN" altLang="en-US" sz="2400" dirty="0"/>
              <a:t>连接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从两个关系的笛卡儿积中选取属性间满足一定条件的元组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000" i="1" dirty="0"/>
              <a:t>	</a:t>
            </a:r>
            <a:r>
              <a:rPr lang="zh-CN" altLang="en-US" sz="2000" dirty="0"/>
              <a:t> </a:t>
            </a:r>
            <a:r>
              <a:rPr lang="en-US" altLang="zh-CN" sz="2000" i="1" dirty="0"/>
              <a:t>R         S</a:t>
            </a:r>
            <a:r>
              <a:rPr lang="en-US" altLang="zh-CN" sz="2000" dirty="0"/>
              <a:t> = {          | 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/>
              <a:t>S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/>
              <a:t>A</a:t>
            </a:r>
            <a:r>
              <a:rPr lang="en-US" altLang="zh-CN" sz="2000" dirty="0"/>
              <a:t>]θ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dirty="0"/>
              <a:t>[</a:t>
            </a:r>
            <a:r>
              <a:rPr lang="en-US" altLang="zh-CN" sz="2000" i="1" dirty="0"/>
              <a:t>B</a:t>
            </a:r>
            <a:r>
              <a:rPr lang="en-US" altLang="zh-CN" sz="2000" dirty="0"/>
              <a:t>] }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endParaRPr lang="en-US" altLang="zh-CN" sz="12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/>
              <a:t>A</a:t>
            </a:r>
            <a:r>
              <a:rPr lang="zh-CN" altLang="en-US" sz="2200" dirty="0"/>
              <a:t>和</a:t>
            </a:r>
            <a:r>
              <a:rPr lang="en-US" altLang="zh-CN" sz="2200" i="1" dirty="0"/>
              <a:t>B</a:t>
            </a:r>
            <a:r>
              <a:rPr lang="zh-CN" altLang="en-US" sz="2200" i="1" dirty="0"/>
              <a:t>：</a:t>
            </a:r>
            <a:r>
              <a:rPr lang="zh-CN" altLang="en-US" sz="2200" dirty="0"/>
              <a:t>分别为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：比较运算符 </a:t>
            </a:r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/>
              <a:t>连接运算从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的广义笛卡儿积</a:t>
            </a:r>
            <a:r>
              <a:rPr lang="en-US" altLang="zh-CN" sz="2200" i="1" dirty="0"/>
              <a:t>R</a:t>
            </a:r>
            <a:r>
              <a:rPr lang="en-US" altLang="zh-CN" sz="2200" dirty="0"/>
              <a:t>×</a:t>
            </a:r>
            <a:r>
              <a:rPr lang="en-US" altLang="zh-CN" sz="2200" i="1" dirty="0"/>
              <a:t>S</a:t>
            </a:r>
            <a:r>
              <a:rPr lang="zh-CN" altLang="en-US" sz="2200" dirty="0"/>
              <a:t>中选取</a:t>
            </a:r>
            <a:r>
              <a:rPr lang="en-US" altLang="zh-CN" sz="2200" i="1" dirty="0"/>
              <a:t>R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A</a:t>
            </a:r>
            <a:r>
              <a:rPr lang="zh-CN" altLang="en-US" sz="2200" dirty="0"/>
              <a:t>属性组上的值与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属性组上的值满足比较关系</a:t>
            </a:r>
            <a:r>
              <a:rPr lang="en-US" altLang="zh-CN" sz="2200" dirty="0"/>
              <a:t>θ</a:t>
            </a:r>
            <a:r>
              <a:rPr lang="zh-CN" altLang="en-US" sz="2200" dirty="0"/>
              <a:t>的元组</a:t>
            </a:r>
            <a:r>
              <a:rPr lang="zh-CN" altLang="en-US" dirty="0"/>
              <a:t> </a:t>
            </a:r>
          </a:p>
        </p:txBody>
      </p:sp>
      <p:grpSp>
        <p:nvGrpSpPr>
          <p:cNvPr id="106500" name="Group 16"/>
          <p:cNvGrpSpPr/>
          <p:nvPr/>
        </p:nvGrpSpPr>
        <p:grpSpPr>
          <a:xfrm>
            <a:off x="2748756" y="2636835"/>
            <a:ext cx="914400" cy="685800"/>
            <a:chOff x="1283" y="2299"/>
            <a:chExt cx="576" cy="432"/>
          </a:xfrm>
        </p:grpSpPr>
        <p:sp>
          <p:nvSpPr>
            <p:cNvPr id="106506" name="AutoShape 5"/>
            <p:cNvSpPr/>
            <p:nvPr/>
          </p:nvSpPr>
          <p:spPr>
            <a:xfrm rot="5400000" flipV="1">
              <a:off x="1578" y="2294"/>
              <a:ext cx="82" cy="203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6505" name="Rectangle 10"/>
            <p:cNvSpPr/>
            <p:nvPr/>
          </p:nvSpPr>
          <p:spPr>
            <a:xfrm>
              <a:off x="1283" y="2299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i="1" dirty="0"/>
                <a:t> </a:t>
              </a:r>
              <a:r>
                <a:rPr lang="en-US" altLang="zh-CN" sz="1600" i="1" dirty="0"/>
                <a:t>A</a:t>
              </a:r>
              <a:r>
                <a:rPr lang="en-US" altLang="zh-CN" sz="1600" dirty="0"/>
                <a:t>θ</a:t>
              </a:r>
              <a:r>
                <a:rPr lang="en-US" altLang="zh-CN" sz="1600" i="1" dirty="0"/>
                <a:t>B</a:t>
              </a:r>
            </a:p>
          </p:txBody>
        </p:sp>
      </p:grpSp>
      <p:grpSp>
        <p:nvGrpSpPr>
          <p:cNvPr id="106501" name="Group 12"/>
          <p:cNvGrpSpPr/>
          <p:nvPr/>
        </p:nvGrpSpPr>
        <p:grpSpPr>
          <a:xfrm>
            <a:off x="4191000" y="2657480"/>
            <a:ext cx="609600" cy="374651"/>
            <a:chOff x="2016" y="3187"/>
            <a:chExt cx="384" cy="236"/>
          </a:xfrm>
        </p:grpSpPr>
        <p:sp>
          <p:nvSpPr>
            <p:cNvPr id="106502" name="Text Box 13"/>
            <p:cNvSpPr txBox="1"/>
            <p:nvPr/>
          </p:nvSpPr>
          <p:spPr>
            <a:xfrm>
              <a:off x="2016" y="3249"/>
              <a:ext cx="38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</a:p>
          </p:txBody>
        </p:sp>
        <p:sp>
          <p:nvSpPr>
            <p:cNvPr id="106503" name="Freeform 14"/>
            <p:cNvSpPr/>
            <p:nvPr/>
          </p:nvSpPr>
          <p:spPr>
            <a:xfrm>
              <a:off x="2130" y="3187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</a:p>
        </p:txBody>
      </p:sp>
      <p:sp>
        <p:nvSpPr>
          <p:cNvPr id="107523" name="Rectangle 8"/>
          <p:cNvSpPr>
            <a:spLocks noGrp="1"/>
          </p:cNvSpPr>
          <p:nvPr>
            <p:ph idx="1"/>
          </p:nvPr>
        </p:nvSpPr>
        <p:spPr>
          <a:xfrm>
            <a:off x="1775460" y="1268730"/>
            <a:ext cx="8365490" cy="493268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等值连接（</a:t>
            </a:r>
            <a:r>
              <a:rPr lang="en-US" altLang="zh-CN" dirty="0"/>
              <a:t>equijoin</a:t>
            </a:r>
            <a:r>
              <a:rPr lang="zh-CN" altLang="en-US" dirty="0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为“＝”的连接运算称为等值连接</a:t>
            </a:r>
            <a:endParaRPr lang="en-US" altLang="zh-CN" sz="2200" dirty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从关系</a:t>
            </a:r>
            <a:r>
              <a:rPr lang="en-US" altLang="zh-CN" sz="2200" i="1" dirty="0"/>
              <a:t>R</a:t>
            </a:r>
            <a:r>
              <a:rPr lang="zh-CN" altLang="en-US" sz="2200" dirty="0"/>
              <a:t>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的广义笛卡儿积中选取</a:t>
            </a:r>
            <a:r>
              <a:rPr lang="en-US" altLang="zh-CN" sz="2200" i="1" dirty="0"/>
              <a:t>A</a:t>
            </a:r>
            <a:r>
              <a:rPr lang="zh-CN" altLang="en-US" sz="2200" dirty="0"/>
              <a:t>、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属性值相等的那些元组，即等值连接为：</a:t>
            </a:r>
            <a:endParaRPr lang="en-US" altLang="zh-CN" sz="2200" dirty="0"/>
          </a:p>
          <a:p>
            <a:pPr marL="1162050" lvl="2" eaLnBrk="1" hangingPunct="1">
              <a:buFontTx/>
              <a:buNone/>
            </a:pPr>
            <a:r>
              <a:rPr lang="zh-CN" altLang="en-US" sz="2200" dirty="0"/>
              <a:t>      </a:t>
            </a:r>
            <a:r>
              <a:rPr lang="en-US" altLang="zh-CN" sz="2200" i="1" dirty="0"/>
              <a:t>R    S</a:t>
            </a:r>
            <a:r>
              <a:rPr lang="en-US" altLang="zh-CN" sz="2200" dirty="0"/>
              <a:t> = {       |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i="1" baseline="-30000" dirty="0"/>
              <a:t> 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i="1" dirty="0"/>
              <a:t>R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 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i="1" dirty="0"/>
              <a:t>S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dirty="0"/>
              <a:t>[</a:t>
            </a:r>
            <a:r>
              <a:rPr lang="en-US" altLang="zh-CN" sz="2200" i="1" dirty="0"/>
              <a:t>A</a:t>
            </a:r>
            <a:r>
              <a:rPr lang="en-US" altLang="zh-CN" sz="2200" dirty="0"/>
              <a:t>] =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B</a:t>
            </a:r>
            <a:r>
              <a:rPr lang="en-US" altLang="zh-CN" sz="2200" dirty="0"/>
              <a:t>] }  </a:t>
            </a:r>
          </a:p>
        </p:txBody>
      </p:sp>
      <p:grpSp>
        <p:nvGrpSpPr>
          <p:cNvPr id="107524" name="Group 9"/>
          <p:cNvGrpSpPr/>
          <p:nvPr/>
        </p:nvGrpSpPr>
        <p:grpSpPr>
          <a:xfrm>
            <a:off x="3042199" y="4205558"/>
            <a:ext cx="1295400" cy="677863"/>
            <a:chOff x="2355" y="9420"/>
            <a:chExt cx="705" cy="363"/>
          </a:xfrm>
        </p:grpSpPr>
        <p:sp>
          <p:nvSpPr>
            <p:cNvPr id="107529" name="AutoShape 10"/>
            <p:cNvSpPr/>
            <p:nvPr/>
          </p:nvSpPr>
          <p:spPr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7530" name="Text Box 11"/>
            <p:cNvSpPr txBox="1"/>
            <p:nvPr/>
          </p:nvSpPr>
          <p:spPr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rot="10800000"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zh-CN" sz="2000" b="0" dirty="0"/>
            </a:p>
          </p:txBody>
        </p:sp>
      </p:grpSp>
      <p:sp>
        <p:nvSpPr>
          <p:cNvPr id="107525" name="Rectangle 12"/>
          <p:cNvSpPr/>
          <p:nvPr/>
        </p:nvSpPr>
        <p:spPr>
          <a:xfrm>
            <a:off x="3042199" y="4140200"/>
            <a:ext cx="1143000" cy="872976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1600" b="0" i="1" dirty="0"/>
              <a:t>A=B</a:t>
            </a:r>
          </a:p>
        </p:txBody>
      </p:sp>
      <p:grpSp>
        <p:nvGrpSpPr>
          <p:cNvPr id="107526" name="Group 16"/>
          <p:cNvGrpSpPr/>
          <p:nvPr/>
        </p:nvGrpSpPr>
        <p:grpSpPr>
          <a:xfrm>
            <a:off x="4408107" y="4197347"/>
            <a:ext cx="574675" cy="363621"/>
            <a:chOff x="2390" y="3199"/>
            <a:chExt cx="384" cy="208"/>
          </a:xfrm>
        </p:grpSpPr>
        <p:sp>
          <p:nvSpPr>
            <p:cNvPr id="107527" name="Text Box 14"/>
            <p:cNvSpPr txBox="1"/>
            <p:nvPr/>
          </p:nvSpPr>
          <p:spPr>
            <a:xfrm>
              <a:off x="2390" y="3249"/>
              <a:ext cx="384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</a:p>
          </p:txBody>
        </p:sp>
        <p:sp>
          <p:nvSpPr>
            <p:cNvPr id="107528" name="Freeform 15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79650" y="1341438"/>
            <a:ext cx="8229600" cy="4841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自然连接（</a:t>
            </a:r>
            <a:r>
              <a:rPr kumimoji="0" lang="en-US" altLang="zh-CN" sz="2800" b="1" i="0" u="none" strike="noStrike" kern="105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natural join</a:t>
            </a:r>
            <a:r>
              <a:rPr kumimoji="0" lang="zh-CN" altLang="en-US" sz="2800" b="1" i="0" u="none" strike="noStrike" kern="105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自然连接是一种特殊的等值连接</a:t>
            </a:r>
          </a:p>
          <a:p>
            <a:pPr marL="168148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两个关系中进行比较的分量必须是同名的属性组</a:t>
            </a:r>
          </a:p>
          <a:p>
            <a:pPr marL="168148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在结果中把重复的属性列去掉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自然连接的含义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和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具有相同的属性组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</a:t>
            </a:r>
            <a:r>
              <a:rPr kumimoji="0" lang="zh-CN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为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和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zh-CN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的全体属性集合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       [U-B] | t</a:t>
            </a:r>
            <a:r>
              <a:rPr kumimoji="0" lang="en-US" altLang="zh-CN" sz="2400" b="1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=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}  </a:t>
            </a:r>
          </a:p>
        </p:txBody>
      </p:sp>
      <p:sp>
        <p:nvSpPr>
          <p:cNvPr id="108548" name="AutoShape 5"/>
          <p:cNvSpPr/>
          <p:nvPr/>
        </p:nvSpPr>
        <p:spPr>
          <a:xfrm rot="5400000" flipV="1">
            <a:off x="3752410" y="4332153"/>
            <a:ext cx="228600" cy="228600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en-US" sz="1800" b="0" dirty="0"/>
          </a:p>
        </p:txBody>
      </p:sp>
      <p:grpSp>
        <p:nvGrpSpPr>
          <p:cNvPr id="108549" name="Group 6"/>
          <p:cNvGrpSpPr/>
          <p:nvPr/>
        </p:nvGrpSpPr>
        <p:grpSpPr>
          <a:xfrm>
            <a:off x="4656138" y="4222750"/>
            <a:ext cx="609600" cy="383117"/>
            <a:chOff x="2400" y="3199"/>
            <a:chExt cx="384" cy="188"/>
          </a:xfrm>
        </p:grpSpPr>
        <p:sp>
          <p:nvSpPr>
            <p:cNvPr id="108550" name="Text Box 7"/>
            <p:cNvSpPr txBox="1"/>
            <p:nvPr/>
          </p:nvSpPr>
          <p:spPr>
            <a:xfrm>
              <a:off x="2400" y="3251"/>
              <a:ext cx="384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</a:p>
          </p:txBody>
        </p:sp>
        <p:sp>
          <p:nvSpPr>
            <p:cNvPr id="108551" name="Freeform 8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fontScale="85000" lnSpcReduction="20000"/>
          </a:bodyPr>
          <a:lstStyle/>
          <a:p>
            <a:pPr algn="just" eaLnBrk="1" hangingPunct="1"/>
            <a:r>
              <a:rPr lang="zh-CN" altLang="en-US" sz="3300" dirty="0"/>
              <a:t>一般的连接操作是从行的角度进行运算。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		</a:t>
            </a:r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600" dirty="0"/>
              <a:t>自然连接还需要取消重复列，所以是同时从行和列的角度进行运算 </a:t>
            </a:r>
          </a:p>
        </p:txBody>
      </p:sp>
      <p:grpSp>
        <p:nvGrpSpPr>
          <p:cNvPr id="109572" name="Group 44"/>
          <p:cNvGrpSpPr/>
          <p:nvPr/>
        </p:nvGrpSpPr>
        <p:grpSpPr>
          <a:xfrm>
            <a:off x="2986088" y="2060575"/>
            <a:ext cx="5486400" cy="2286000"/>
            <a:chOff x="1728" y="1632"/>
            <a:chExt cx="3456" cy="1440"/>
          </a:xfrm>
        </p:grpSpPr>
        <p:grpSp>
          <p:nvGrpSpPr>
            <p:cNvPr id="109573" name="Group 18"/>
            <p:cNvGrpSpPr/>
            <p:nvPr/>
          </p:nvGrpSpPr>
          <p:grpSpPr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109595" name="Rectangle 5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6" name="Rectangle 6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7" name="Rectangle 7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8" name="Rectangle 8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9" name="Rectangle 9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0" name="Rectangle 10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1" name="Rectangle 11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2" name="Rectangle 12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09574" name="AutoShape 16"/>
            <p:cNvSpPr/>
            <p:nvPr/>
          </p:nvSpPr>
          <p:spPr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grpSp>
          <p:nvGrpSpPr>
            <p:cNvPr id="109575" name="Group 27"/>
            <p:cNvGrpSpPr/>
            <p:nvPr/>
          </p:nvGrpSpPr>
          <p:grpSpPr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109591" name="Rectangle 19"/>
              <p:cNvSpPr/>
              <p:nvPr/>
            </p:nvSpPr>
            <p:spPr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2" name="Rectangle 20" descr="浅色下对角线"/>
              <p:cNvSpPr/>
              <p:nvPr/>
            </p:nvSpPr>
            <p:spPr>
              <a:xfrm>
                <a:off x="1536" y="2640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3" name="Rectangle 21"/>
              <p:cNvSpPr/>
              <p:nvPr/>
            </p:nvSpPr>
            <p:spPr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4" name="Rectangle 23"/>
              <p:cNvSpPr/>
              <p:nvPr/>
            </p:nvSpPr>
            <p:spPr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grpSp>
          <p:nvGrpSpPr>
            <p:cNvPr id="109576" name="Group 43"/>
            <p:cNvGrpSpPr/>
            <p:nvPr/>
          </p:nvGrpSpPr>
          <p:grpSpPr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109587" name="Group 29"/>
              <p:cNvGrpSpPr/>
              <p:nvPr/>
            </p:nvGrpSpPr>
            <p:grpSpPr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109589" name="AutoShape 30"/>
                <p:cNvSpPr/>
                <p:nvPr/>
              </p:nvSpPr>
              <p:spPr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•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SzTx/>
                    <a:buFont typeface="Arial" panose="02080604020202020204" pitchFamily="34" charset="0"/>
                    <a:buNone/>
                  </a:pPr>
                  <a:endParaRPr lang="zh-CN" altLang="en-US" sz="1800" b="0" dirty="0"/>
                </a:p>
              </p:txBody>
            </p:sp>
            <p:sp>
              <p:nvSpPr>
                <p:cNvPr id="109590" name="Text Box 31"/>
                <p:cNvSpPr txBox="1"/>
                <p:nvPr/>
              </p:nvSpPr>
              <p:spPr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•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lnSpc>
                      <a:spcPct val="80000"/>
                    </a:lnSpc>
                    <a:spcBef>
                      <a:spcPct val="0"/>
                    </a:spcBef>
                    <a:buSzTx/>
                    <a:buFont typeface="Arial" panose="02080604020202020204" pitchFamily="34" charset="0"/>
                    <a:buNone/>
                  </a:pPr>
                  <a:endParaRPr lang="zh-CN" altLang="zh-CN" sz="600" b="0" dirty="0"/>
                </a:p>
              </p:txBody>
            </p:sp>
          </p:grpSp>
          <p:sp>
            <p:nvSpPr>
              <p:cNvPr id="109588" name="Rectangle 32"/>
              <p:cNvSpPr/>
              <p:nvPr/>
            </p:nvSpPr>
            <p:spPr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sz="1600" i="1" dirty="0"/>
                  <a:t>A</a:t>
                </a:r>
                <a:r>
                  <a:rPr lang="en-US" altLang="zh-CN" sz="1600" dirty="0"/>
                  <a:t>θ</a:t>
                </a:r>
                <a:r>
                  <a:rPr lang="en-US" altLang="zh-CN" sz="1600" i="1" dirty="0"/>
                  <a:t>B</a:t>
                </a:r>
              </a:p>
            </p:txBody>
          </p:sp>
        </p:grpSp>
        <p:sp>
          <p:nvSpPr>
            <p:cNvPr id="109577" name="AutoShape 33"/>
            <p:cNvSpPr/>
            <p:nvPr/>
          </p:nvSpPr>
          <p:spPr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grpSp>
          <p:nvGrpSpPr>
            <p:cNvPr id="109578" name="Group 39"/>
            <p:cNvGrpSpPr/>
            <p:nvPr/>
          </p:nvGrpSpPr>
          <p:grpSpPr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09581" name="Rectangle 13" descr="浅色下对角线"/>
              <p:cNvSpPr/>
              <p:nvPr/>
            </p:nvSpPr>
            <p:spPr>
              <a:xfrm>
                <a:off x="3216" y="2544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2" name="Rectangle 14" descr="浅色下对角线"/>
              <p:cNvSpPr/>
              <p:nvPr/>
            </p:nvSpPr>
            <p:spPr>
              <a:xfrm>
                <a:off x="3216" y="244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3" name="Rectangle 15" descr="浅色下对角线"/>
              <p:cNvSpPr/>
              <p:nvPr/>
            </p:nvSpPr>
            <p:spPr>
              <a:xfrm>
                <a:off x="3216" y="2352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4" name="Rectangle 35" descr="浅色下对角线"/>
              <p:cNvSpPr/>
              <p:nvPr/>
            </p:nvSpPr>
            <p:spPr>
              <a:xfrm>
                <a:off x="4128" y="2352"/>
                <a:ext cx="528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5" name="Rectangle 36" descr="浅色下对角线"/>
              <p:cNvSpPr/>
              <p:nvPr/>
            </p:nvSpPr>
            <p:spPr>
              <a:xfrm>
                <a:off x="4128" y="2448"/>
                <a:ext cx="528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6" name="Rectangle 37" descr="浅色下对角线"/>
              <p:cNvSpPr/>
              <p:nvPr/>
            </p:nvSpPr>
            <p:spPr>
              <a:xfrm>
                <a:off x="4128" y="2544"/>
                <a:ext cx="528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09579" name="Text Box 40"/>
            <p:cNvSpPr txBox="1"/>
            <p:nvPr/>
          </p:nvSpPr>
          <p:spPr>
            <a:xfrm>
              <a:off x="1728" y="1632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R</a:t>
              </a:r>
              <a:endParaRPr lang="en-US" altLang="zh-CN" sz="1800" b="0" dirty="0"/>
            </a:p>
          </p:txBody>
        </p:sp>
        <p:sp>
          <p:nvSpPr>
            <p:cNvPr id="109580" name="Text Box 41"/>
            <p:cNvSpPr txBox="1"/>
            <p:nvPr/>
          </p:nvSpPr>
          <p:spPr>
            <a:xfrm>
              <a:off x="1920" y="2688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S</a:t>
              </a:r>
              <a:endParaRPr lang="en-US" altLang="zh-CN" sz="1800" b="0" dirty="0"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557463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6805613" y="2693988"/>
          <a:ext cx="2112645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0644" name="TextBox 7"/>
          <p:cNvSpPr txBox="1"/>
          <p:nvPr/>
        </p:nvSpPr>
        <p:spPr>
          <a:xfrm>
            <a:off x="2711450" y="2273300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110645" name="TextBox 10"/>
          <p:cNvSpPr txBox="1"/>
          <p:nvPr/>
        </p:nvSpPr>
        <p:spPr>
          <a:xfrm>
            <a:off x="7021513" y="2117725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110646" name="Rectangle 3"/>
          <p:cNvSpPr txBox="1"/>
          <p:nvPr/>
        </p:nvSpPr>
        <p:spPr>
          <a:xfrm>
            <a:off x="2557463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2.8]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如下所示：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341438"/>
            <a:ext cx="8147050" cy="8080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一般连接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      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的结果如下： </a:t>
            </a:r>
          </a:p>
        </p:txBody>
      </p:sp>
      <p:grpSp>
        <p:nvGrpSpPr>
          <p:cNvPr id="111620" name="Group 97"/>
          <p:cNvGrpSpPr/>
          <p:nvPr/>
        </p:nvGrpSpPr>
        <p:grpSpPr>
          <a:xfrm rot="10800000">
            <a:off x="3719513" y="692150"/>
            <a:ext cx="1225550" cy="936625"/>
            <a:chOff x="6431" y="11824"/>
            <a:chExt cx="705" cy="367"/>
          </a:xfrm>
        </p:grpSpPr>
        <p:sp>
          <p:nvSpPr>
            <p:cNvPr id="111666" name="AutoShape 98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1667" name="Text Box 9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sp>
        <p:nvSpPr>
          <p:cNvPr id="111621" name="Rectangle 100"/>
          <p:cNvSpPr/>
          <p:nvPr/>
        </p:nvSpPr>
        <p:spPr>
          <a:xfrm>
            <a:off x="3792538" y="1450975"/>
            <a:ext cx="9906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80000"/>
              </a:lnSpc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1600" b="0" i="1" dirty="0"/>
              <a:t>C</a:t>
            </a:r>
            <a:r>
              <a:rPr lang="zh-CN" altLang="en-US" sz="1600" b="0" dirty="0"/>
              <a:t>＜</a:t>
            </a:r>
            <a:r>
              <a:rPr lang="en-US" altLang="zh-CN" sz="1600" b="0" i="1" dirty="0"/>
              <a:t>E</a:t>
            </a:r>
            <a:endParaRPr lang="en-US" altLang="zh-CN" sz="1800" b="0" dirty="0"/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640013" y="2060575"/>
          <a:ext cx="6840220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7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412875"/>
            <a:ext cx="8147050" cy="8080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等值连接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    S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的结果如下：</a:t>
            </a:r>
          </a:p>
        </p:txBody>
      </p:sp>
      <p:grpSp>
        <p:nvGrpSpPr>
          <p:cNvPr id="112644" name="Group 87"/>
          <p:cNvGrpSpPr/>
          <p:nvPr/>
        </p:nvGrpSpPr>
        <p:grpSpPr>
          <a:xfrm>
            <a:off x="4021138" y="828675"/>
            <a:ext cx="1066800" cy="1447800"/>
            <a:chOff x="3360" y="816"/>
            <a:chExt cx="672" cy="912"/>
          </a:xfrm>
        </p:grpSpPr>
        <p:sp>
          <p:nvSpPr>
            <p:cNvPr id="112683" name="Rectangle 4"/>
            <p:cNvSpPr/>
            <p:nvPr/>
          </p:nvSpPr>
          <p:spPr>
            <a:xfrm>
              <a:off x="3408" y="1344"/>
              <a:ext cx="62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600" i="1" dirty="0"/>
                <a:t>R.B=S.B</a:t>
              </a:r>
              <a:endParaRPr lang="en-US" altLang="zh-CN" sz="1800" dirty="0"/>
            </a:p>
          </p:txBody>
        </p:sp>
        <p:grpSp>
          <p:nvGrpSpPr>
            <p:cNvPr id="112684" name="Group 6"/>
            <p:cNvGrpSpPr/>
            <p:nvPr/>
          </p:nvGrpSpPr>
          <p:grpSpPr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12685" name="AutoShape 7"/>
              <p:cNvSpPr/>
              <p:nvPr/>
            </p:nvSpPr>
            <p:spPr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2686" name="Text Box 8"/>
              <p:cNvSpPr txBox="1"/>
              <p:nvPr/>
            </p:nvSpPr>
            <p:spPr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r>
                  <a:rPr lang="en-US" altLang="zh-CN" sz="600" b="0" i="1" dirty="0"/>
                  <a:t> </a:t>
                </a:r>
                <a:endParaRPr lang="en-US" altLang="zh-CN" sz="1800" b="0" dirty="0"/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566988" y="2182813"/>
          <a:ext cx="684022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77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A1YTJkMjc1YTA2MTBhYmRkODIyNTJiN2E3YTU2M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6685</Words>
  <Application>Microsoft Office PowerPoint</Application>
  <PresentationFormat>自定义</PresentationFormat>
  <Paragraphs>1587</Paragraphs>
  <Slides>118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20" baseType="lpstr">
      <vt:lpstr>Office 主题​​</vt:lpstr>
      <vt:lpstr>Microsoft 公式 3.0</vt:lpstr>
      <vt:lpstr>PowerPoint 演示文稿</vt:lpstr>
      <vt:lpstr>关系模型</vt:lpstr>
      <vt:lpstr>第2章 关系数据库</vt:lpstr>
      <vt:lpstr>2.1  关系模型的数据结构及形式化定义</vt:lpstr>
      <vt:lpstr>2.1.1 关系</vt:lpstr>
      <vt:lpstr>关系（续）</vt:lpstr>
      <vt:lpstr>1. 域（domain）</vt:lpstr>
      <vt:lpstr>2. 笛卡儿积（Cartesian product）</vt:lpstr>
      <vt:lpstr>笛卡儿积（续）</vt:lpstr>
      <vt:lpstr>笛卡儿积（续）</vt:lpstr>
      <vt:lpstr>笛卡儿积（续）</vt:lpstr>
      <vt:lpstr>笛卡儿积（续）</vt:lpstr>
      <vt:lpstr>PowerPoint 演示文稿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基本关系的性质（续）</vt:lpstr>
      <vt:lpstr>2.1  关系数据结构</vt:lpstr>
      <vt:lpstr>2.1.2  关系模式</vt:lpstr>
      <vt:lpstr>1．什么是关系模式</vt:lpstr>
      <vt:lpstr>2．定义关系模式</vt:lpstr>
      <vt:lpstr>定义关系模式 （续）</vt:lpstr>
      <vt:lpstr>定义关系模式 （续）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关系数据库（续）</vt:lpstr>
      <vt:lpstr>关系数据库（续）</vt:lpstr>
      <vt:lpstr>关系数据库（续）</vt:lpstr>
      <vt:lpstr>关系数据库（续）</vt:lpstr>
      <vt:lpstr>2.1  关系数据结构</vt:lpstr>
      <vt:lpstr>2.1.4   关系模型的存储结构</vt:lpstr>
      <vt:lpstr>第2章 关系数据库</vt:lpstr>
      <vt:lpstr>2.2.1 基本的关系操作</vt:lpstr>
      <vt:lpstr>2.2.2 关系数据语言的分类</vt:lpstr>
      <vt:lpstr>第2章 关系数据库</vt:lpstr>
      <vt:lpstr>关系的完整性</vt:lpstr>
      <vt:lpstr>2.3 关系的完整性</vt:lpstr>
      <vt:lpstr>2.3.1 实体完整性</vt:lpstr>
      <vt:lpstr>实体完整性（续）</vt:lpstr>
      <vt:lpstr>2.3  关系的完整性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外码（续）</vt:lpstr>
      <vt:lpstr>3. 参照完整性约束</vt:lpstr>
      <vt:lpstr>参照完整性约束（续）</vt:lpstr>
      <vt:lpstr>参照完整性约束（续）</vt:lpstr>
      <vt:lpstr>参照完整性约束（续）</vt:lpstr>
      <vt:lpstr>2.3 关系的完整性</vt:lpstr>
      <vt:lpstr>2.3.3 用户定义的完整性</vt:lpstr>
      <vt:lpstr>用户定义的完整性（续）</vt:lpstr>
      <vt:lpstr>第2章 关系数据库</vt:lpstr>
      <vt:lpstr>2.4 关系代数</vt:lpstr>
      <vt:lpstr>2.4 关系代数</vt:lpstr>
      <vt:lpstr>2.4 关系代数</vt:lpstr>
      <vt:lpstr>（1） 并（union）</vt:lpstr>
      <vt:lpstr>并（续）</vt:lpstr>
      <vt:lpstr>（2）差（difference）</vt:lpstr>
      <vt:lpstr>差（续）</vt:lpstr>
      <vt:lpstr>（3） 交（intersection）</vt:lpstr>
      <vt:lpstr>交 （续）</vt:lpstr>
      <vt:lpstr>（4） 笛卡儿积（Cartesian product）</vt:lpstr>
      <vt:lpstr>笛卡儿积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 除（division） </vt:lpstr>
      <vt:lpstr>除运算（续）</vt:lpstr>
      <vt:lpstr>除运算（续）</vt:lpstr>
      <vt:lpstr>除运算（续）</vt:lpstr>
      <vt:lpstr>除运算（续）</vt:lpstr>
      <vt:lpstr>综合举例</vt:lpstr>
      <vt:lpstr>综合举例（续）</vt:lpstr>
      <vt:lpstr>小结 </vt:lpstr>
      <vt:lpstr>第2章 关系数据库</vt:lpstr>
      <vt:lpstr>本章小结</vt:lpstr>
      <vt:lpstr>本章小结（续）</vt:lpstr>
      <vt:lpstr>本章小结（续）</vt:lpstr>
      <vt:lpstr>本章小结（续）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jiao</dc:creator>
  <cp:lastModifiedBy>Administrator</cp:lastModifiedBy>
  <cp:revision>532</cp:revision>
  <cp:lastPrinted>2021-10-28T01:53:00Z</cp:lastPrinted>
  <dcterms:created xsi:type="dcterms:W3CDTF">2021-11-04T03:01:00Z</dcterms:created>
  <dcterms:modified xsi:type="dcterms:W3CDTF">2023-08-31T10:04:33Z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4337A13AC07445B38C0B0611B1BFCF31</vt:lpwstr>
  </property>
  <property fmtid="{D5CDD505-2E9C-101B-9397-08002B2CF9AE}" pid="3" name="KSOProductBuildVer">
    <vt:lpwstr>2052-11.1.0.11744</vt:lpwstr>
  </property>
</Properties>
</file>