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7" r:id="rId2"/>
    <p:sldMasterId id="2147483768" r:id="rId3"/>
  </p:sldMasterIdLst>
  <p:notesMasterIdLst>
    <p:notesMasterId r:id="rId120"/>
  </p:notesMasterIdLst>
  <p:sldIdLst>
    <p:sldId id="1150" r:id="rId4"/>
    <p:sldId id="496" r:id="rId5"/>
    <p:sldId id="445" r:id="rId6"/>
    <p:sldId id="491" r:id="rId7"/>
    <p:sldId id="581" r:id="rId8"/>
    <p:sldId id="582" r:id="rId9"/>
    <p:sldId id="583" r:id="rId10"/>
    <p:sldId id="584" r:id="rId11"/>
    <p:sldId id="585" r:id="rId12"/>
    <p:sldId id="586" r:id="rId13"/>
    <p:sldId id="588" r:id="rId14"/>
    <p:sldId id="589" r:id="rId15"/>
    <p:sldId id="590" r:id="rId16"/>
    <p:sldId id="457" r:id="rId17"/>
    <p:sldId id="591" r:id="rId18"/>
    <p:sldId id="592" r:id="rId19"/>
    <p:sldId id="593" r:id="rId20"/>
    <p:sldId id="594" r:id="rId21"/>
    <p:sldId id="462" r:id="rId22"/>
    <p:sldId id="595" r:id="rId23"/>
    <p:sldId id="464" r:id="rId24"/>
    <p:sldId id="596" r:id="rId25"/>
    <p:sldId id="597" r:id="rId26"/>
    <p:sldId id="598" r:id="rId27"/>
    <p:sldId id="599" r:id="rId28"/>
    <p:sldId id="600" r:id="rId29"/>
    <p:sldId id="601" r:id="rId30"/>
    <p:sldId id="486" r:id="rId31"/>
    <p:sldId id="602" r:id="rId32"/>
    <p:sldId id="603" r:id="rId33"/>
    <p:sldId id="604" r:id="rId34"/>
    <p:sldId id="605" r:id="rId35"/>
    <p:sldId id="478" r:id="rId36"/>
    <p:sldId id="479" r:id="rId37"/>
    <p:sldId id="480" r:id="rId38"/>
    <p:sldId id="482" r:id="rId39"/>
    <p:sldId id="481" r:id="rId40"/>
    <p:sldId id="500" r:id="rId41"/>
    <p:sldId id="501" r:id="rId42"/>
    <p:sldId id="606" r:id="rId43"/>
    <p:sldId id="390" r:id="rId44"/>
    <p:sldId id="391" r:id="rId45"/>
    <p:sldId id="396" r:id="rId46"/>
    <p:sldId id="397" r:id="rId47"/>
    <p:sldId id="398" r:id="rId48"/>
    <p:sldId id="568" r:id="rId49"/>
    <p:sldId id="1151" r:id="rId50"/>
    <p:sldId id="575" r:id="rId51"/>
    <p:sldId id="399" r:id="rId52"/>
    <p:sldId id="1152" r:id="rId53"/>
    <p:sldId id="400" r:id="rId54"/>
    <p:sldId id="1153" r:id="rId55"/>
    <p:sldId id="402" r:id="rId56"/>
    <p:sldId id="403" r:id="rId57"/>
    <p:sldId id="607" r:id="rId58"/>
    <p:sldId id="405" r:id="rId59"/>
    <p:sldId id="1154" r:id="rId60"/>
    <p:sldId id="407" r:id="rId61"/>
    <p:sldId id="572" r:id="rId62"/>
    <p:sldId id="608" r:id="rId63"/>
    <p:sldId id="1155" r:id="rId64"/>
    <p:sldId id="411" r:id="rId65"/>
    <p:sldId id="412" r:id="rId66"/>
    <p:sldId id="413" r:id="rId67"/>
    <p:sldId id="415" r:id="rId68"/>
    <p:sldId id="416" r:id="rId69"/>
    <p:sldId id="417" r:id="rId70"/>
    <p:sldId id="418" r:id="rId71"/>
    <p:sldId id="419" r:id="rId72"/>
    <p:sldId id="420" r:id="rId73"/>
    <p:sldId id="609" r:id="rId74"/>
    <p:sldId id="576" r:id="rId75"/>
    <p:sldId id="423" r:id="rId76"/>
    <p:sldId id="424" r:id="rId77"/>
    <p:sldId id="474" r:id="rId78"/>
    <p:sldId id="426" r:id="rId79"/>
    <p:sldId id="429" r:id="rId80"/>
    <p:sldId id="430" r:id="rId81"/>
    <p:sldId id="573" r:id="rId82"/>
    <p:sldId id="431" r:id="rId83"/>
    <p:sldId id="475" r:id="rId84"/>
    <p:sldId id="434" r:id="rId85"/>
    <p:sldId id="574" r:id="rId86"/>
    <p:sldId id="435" r:id="rId87"/>
    <p:sldId id="436" r:id="rId88"/>
    <p:sldId id="437" r:id="rId89"/>
    <p:sldId id="438" r:id="rId90"/>
    <p:sldId id="578" r:id="rId91"/>
    <p:sldId id="439" r:id="rId92"/>
    <p:sldId id="440" r:id="rId93"/>
    <p:sldId id="476" r:id="rId94"/>
    <p:sldId id="442" r:id="rId95"/>
    <p:sldId id="567" r:id="rId96"/>
    <p:sldId id="443" r:id="rId97"/>
    <p:sldId id="446" r:id="rId98"/>
    <p:sldId id="447" r:id="rId99"/>
    <p:sldId id="448" r:id="rId100"/>
    <p:sldId id="449" r:id="rId101"/>
    <p:sldId id="450" r:id="rId102"/>
    <p:sldId id="451" r:id="rId103"/>
    <p:sldId id="452" r:id="rId104"/>
    <p:sldId id="453" r:id="rId105"/>
    <p:sldId id="454" r:id="rId106"/>
    <p:sldId id="455" r:id="rId107"/>
    <p:sldId id="456" r:id="rId108"/>
    <p:sldId id="458" r:id="rId109"/>
    <p:sldId id="459" r:id="rId110"/>
    <p:sldId id="610" r:id="rId111"/>
    <p:sldId id="461" r:id="rId112"/>
    <p:sldId id="579" r:id="rId113"/>
    <p:sldId id="463" r:id="rId114"/>
    <p:sldId id="611" r:id="rId115"/>
    <p:sldId id="465" r:id="rId116"/>
    <p:sldId id="466" r:id="rId117"/>
    <p:sldId id="467" r:id="rId118"/>
    <p:sldId id="469" r:id="rId119"/>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51"/>
  </p:normalViewPr>
  <p:slideViewPr>
    <p:cSldViewPr snapToObjects="1">
      <p:cViewPr>
        <p:scale>
          <a:sx n="75" d="100"/>
          <a:sy n="75" d="100"/>
        </p:scale>
        <p:origin x="-2106" y="-8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F563A161-1AB9-6A03-C5B0-A1B04354EDCF}"/>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4099" name="Rectangle 3">
            <a:extLst>
              <a:ext uri="{FF2B5EF4-FFF2-40B4-BE49-F238E27FC236}">
                <a16:creationId xmlns="" xmlns:a16="http://schemas.microsoft.com/office/drawing/2014/main" id="{A90DAF39-22EA-694D-2D00-BBBEA1056BCA}"/>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84F3FDE9-766E-824F-8219-5FA0102948F5}" type="datetimeFigureOut">
              <a:rPr lang="zh-CN" altLang="en-US"/>
              <a:pPr>
                <a:defRPr/>
              </a:pPr>
              <a:t>2023/8/31</a:t>
            </a:fld>
            <a:endParaRPr lang="en-US"/>
          </a:p>
        </p:txBody>
      </p:sp>
      <p:sp>
        <p:nvSpPr>
          <p:cNvPr id="4100" name="Rectangle 4">
            <a:extLst>
              <a:ext uri="{FF2B5EF4-FFF2-40B4-BE49-F238E27FC236}">
                <a16:creationId xmlns="" xmlns:a16="http://schemas.microsoft.com/office/drawing/2014/main" id="{19F028D3-8EF9-57C6-3BCC-C162F9A11325}"/>
              </a:ext>
            </a:extLst>
          </p:cNvPr>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 xmlns:a16="http://schemas.microsoft.com/office/drawing/2014/main" id="{5AB2E54A-91C2-E7B8-2C6F-FBD13F22F85D}"/>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 xmlns:a16="http://schemas.microsoft.com/office/drawing/2014/main" id="{910B1D75-2861-1143-98F9-7D598EA78B88}"/>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4103" name="Rectangle 7">
            <a:extLst>
              <a:ext uri="{FF2B5EF4-FFF2-40B4-BE49-F238E27FC236}">
                <a16:creationId xmlns="" xmlns:a16="http://schemas.microsoft.com/office/drawing/2014/main" id="{8745C1E7-1F77-E0E7-C89C-5CDF7A56F6E5}"/>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04FE809C-0FE3-3145-BED1-7DEB80ACC303}" type="slidenum">
              <a:rPr lang="zh-CN" altLang="en-US"/>
              <a:pPr>
                <a:defRPr/>
              </a:pPr>
              <a:t>‹#›</a:t>
            </a:fld>
            <a:endParaRPr lang="en-US" altLang="zh-CN"/>
          </a:p>
        </p:txBody>
      </p:sp>
    </p:spTree>
    <p:extLst>
      <p:ext uri="{BB962C8B-B14F-4D97-AF65-F5344CB8AC3E}">
        <p14:creationId xmlns:p14="http://schemas.microsoft.com/office/powerpoint/2010/main" val="3713587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369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9738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400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581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2D4A106C-F834-729D-8D39-48C24C65536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76568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A7E93B7-F494-35DB-3102-9DA7BF69ED7A}"/>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01993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55F7DE64-10F6-3C2D-21D0-D76E79FD40B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6029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 xmlns:a16="http://schemas.microsoft.com/office/drawing/2014/main" id="{942C9B9E-8C52-FBF3-EECC-7E1C9E781EF8}"/>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674070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 xmlns:a16="http://schemas.microsoft.com/office/drawing/2014/main" id="{168323B1-D058-B4BE-648B-CAC9F4F787B1}"/>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517206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 xmlns:a16="http://schemas.microsoft.com/office/drawing/2014/main" id="{FB750245-7542-C232-0C75-E19C716B9BA6}"/>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904370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B743609F-D886-3ED3-70DE-4046942139B4}"/>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537177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ED66D547-D41A-3AFA-18EA-A8B008E3E212}"/>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00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43019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7D20F14B-EE3B-6322-9501-BD5CFE2361F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815442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ADFD750-F9A0-85F0-50D1-3A27A0FFE85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64696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D79B3D9-0F34-BD14-96D3-12CA886E7481}"/>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041139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 xmlns:a16="http://schemas.microsoft.com/office/drawing/2014/main" id="{6217E2E3-AD34-9855-686C-AF5BAADBEE9A}"/>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526934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 xmlns:a16="http://schemas.microsoft.com/office/drawing/2014/main" id="{44C109C6-872A-8275-F01F-4D5A62B594D4}"/>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65559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 xmlns:a16="http://schemas.microsoft.com/office/drawing/2014/main" id="{4E04632E-F5AC-1F22-A11E-AF7FBC9EBC1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Tree>
    <p:extLst>
      <p:ext uri="{BB962C8B-B14F-4D97-AF65-F5344CB8AC3E}">
        <p14:creationId xmlns:p14="http://schemas.microsoft.com/office/powerpoint/2010/main" val="658445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C5E27E27-E951-F871-9F57-932CABD36FE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758950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 xmlns:a16="http://schemas.microsoft.com/office/drawing/2014/main" id="{8405918C-EE3D-62B6-5017-8F83787DEE5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64225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 xmlns:a16="http://schemas.microsoft.com/office/drawing/2014/main" id="{833DBDD6-9579-9CC6-E017-A4BC12CB8D3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706577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 xmlns:a16="http://schemas.microsoft.com/office/drawing/2014/main" id="{30D69B1C-77DA-6987-EB0E-9A99BD4BBDEB}"/>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32031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56705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07928D05-14E3-713A-38D1-FF49859B8E5E}"/>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583848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684C6E09-C740-C148-0AC5-1878AA1348AE}"/>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75063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 xmlns:a16="http://schemas.microsoft.com/office/drawing/2014/main" id="{1439CE29-7D27-D50C-D0F5-0F77948A70F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05163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 xmlns:a16="http://schemas.microsoft.com/office/drawing/2014/main" id="{F3D51B22-5ED0-9248-EB1E-3323F581F7B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9839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234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221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62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09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5949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499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2BDB52DF-50B6-07B7-4389-A88FB5DC5659}"/>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 xmlns:a16="http://schemas.microsoft.com/office/drawing/2014/main" id="{FA89108A-E84E-F500-7D9C-10F0F219023F}"/>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6" name="灯片编号占位符 5"/>
          <p:cNvSpPr txBox="1"/>
          <p:nvPr userDrawn="1"/>
        </p:nvSpPr>
        <p:spPr>
          <a:xfrm>
            <a:off x="8472264"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056" name="Rectangle 2">
            <a:extLst>
              <a:ext uri="{FF2B5EF4-FFF2-40B4-BE49-F238E27FC236}">
                <a16:creationId xmlns="" xmlns:a16="http://schemas.microsoft.com/office/drawing/2014/main" id="{67884668-83F7-B27F-EED9-CB52671DB7F9}"/>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7" name="Rectangle 3">
            <a:extLst>
              <a:ext uri="{FF2B5EF4-FFF2-40B4-BE49-F238E27FC236}">
                <a16:creationId xmlns="" xmlns:a16="http://schemas.microsoft.com/office/drawing/2014/main" id="{4C7797C1-07B9-8B06-83FF-7CFFD8313F94}"/>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 name="灯片编号占位符 5"/>
          <p:cNvSpPr txBox="1"/>
          <p:nvPr userDrawn="1"/>
        </p:nvSpPr>
        <p:spPr>
          <a:xfrm>
            <a:off x="8472264"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pic>
        <p:nvPicPr>
          <p:cNvPr id="5" name="图片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838588"/>
            <a:ext cx="12220465" cy="5585963"/>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3080" name="Rectangle 2">
            <a:extLst>
              <a:ext uri="{FF2B5EF4-FFF2-40B4-BE49-F238E27FC236}">
                <a16:creationId xmlns="" xmlns:a16="http://schemas.microsoft.com/office/drawing/2014/main" id="{749DBFD6-E9F2-2A1B-DFCA-F469DA7363D4}"/>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81" name="Rectangle 3">
            <a:extLst>
              <a:ext uri="{FF2B5EF4-FFF2-40B4-BE49-F238E27FC236}">
                <a16:creationId xmlns="" xmlns:a16="http://schemas.microsoft.com/office/drawing/2014/main" id="{83C0BD3A-397E-96F0-6DCB-19D3806BB3FB}"/>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 name="灯片编号占位符 5"/>
          <p:cNvSpPr txBox="1"/>
          <p:nvPr userDrawn="1"/>
        </p:nvSpPr>
        <p:spPr>
          <a:xfrm>
            <a:off x="8472264"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pic>
        <p:nvPicPr>
          <p:cNvPr id="5" name="图片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 xmlns:a16="http://schemas.microsoft.com/office/drawing/2014/main"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 xmlns:a16="http://schemas.microsoft.com/office/drawing/2014/main" id="{6BADC799-635A-7E9C-31F3-DF90E0F9B3C2}"/>
              </a:ext>
            </a:extLst>
          </p:cNvPr>
          <p:cNvSpPr/>
          <p:nvPr/>
        </p:nvSpPr>
        <p:spPr>
          <a:xfrm>
            <a:off x="1291526" y="4019580"/>
            <a:ext cx="9930363" cy="1569660"/>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rPr>
              <a:t>第</a:t>
            </a:r>
            <a:r>
              <a:rPr lang="en-US" altLang="zh-CN" sz="4800" dirty="0">
                <a:solidFill>
                  <a:schemeClr val="bg1"/>
                </a:solidFill>
                <a:latin typeface="黑体" panose="02010609060101010101" pitchFamily="49" charset="-122"/>
                <a:ea typeface="黑体" panose="02010609060101010101" pitchFamily="49" charset="-122"/>
              </a:rPr>
              <a:t>3</a:t>
            </a:r>
            <a:r>
              <a:rPr lang="zh-CN" altLang="en-US" sz="4800" dirty="0">
                <a:solidFill>
                  <a:schemeClr val="bg1"/>
                </a:solidFill>
                <a:latin typeface="黑体" panose="02010609060101010101" pitchFamily="49" charset="-122"/>
                <a:ea typeface="黑体" panose="02010609060101010101" pitchFamily="49" charset="-122"/>
              </a:rPr>
              <a:t>章 关系数据库标准语言</a:t>
            </a:r>
            <a:r>
              <a:rPr lang="en-US" altLang="zh-CN" sz="4800" dirty="0">
                <a:solidFill>
                  <a:schemeClr val="bg1"/>
                </a:solidFill>
                <a:latin typeface="黑体" panose="02010609060101010101" pitchFamily="49" charset="-122"/>
                <a:ea typeface="黑体" panose="02010609060101010101" pitchFamily="49" charset="-122"/>
              </a:rPr>
              <a:t>SQL</a:t>
            </a:r>
          </a:p>
          <a:p>
            <a:pPr algn="ctr" eaLnBrk="1" hangingPunct="1"/>
            <a:r>
              <a:rPr lang="zh-CN" altLang="en-US" sz="4800" dirty="0">
                <a:solidFill>
                  <a:schemeClr val="bg1"/>
                </a:solidFill>
                <a:latin typeface="黑体" panose="02010609060101010101" pitchFamily="49" charset="-122"/>
                <a:ea typeface="黑体" panose="02010609060101010101" pitchFamily="49" charset="-122"/>
              </a:rPr>
              <a:t>（续</a:t>
            </a:r>
            <a:r>
              <a:rPr lang="en-US" altLang="zh-CN" sz="4800" dirty="0">
                <a:solidFill>
                  <a:schemeClr val="bg1"/>
                </a:solidFill>
                <a:latin typeface="黑体" panose="02010609060101010101" pitchFamily="49" charset="-122"/>
                <a:ea typeface="黑体" panose="02010609060101010101" pitchFamily="49" charset="-122"/>
              </a:rPr>
              <a:t>1</a:t>
            </a:r>
            <a:r>
              <a:rPr lang="zh-CN" altLang="en-US" sz="4800" dirty="0" smtClean="0">
                <a:solidFill>
                  <a:schemeClr val="bg1"/>
                </a:solidFill>
                <a:latin typeface="黑体" panose="02010609060101010101" pitchFamily="49" charset="-122"/>
                <a:ea typeface="黑体" panose="02010609060101010101" pitchFamily="49" charset="-122"/>
              </a:rPr>
              <a:t>）</a:t>
            </a:r>
            <a:endParaRPr lang="zh-CN" altLang="en-US" sz="4400" b="1" dirty="0">
              <a:solidFill>
                <a:schemeClr val="bg1"/>
              </a:solidFill>
              <a:latin typeface="Times-Roman" charset="0"/>
              <a:ea typeface="隶书" panose="02010509060101010101" pitchFamily="49" charset="-122"/>
            </a:endParaRPr>
          </a:p>
        </p:txBody>
      </p:sp>
      <p:sp>
        <p:nvSpPr>
          <p:cNvPr id="16" name="矩形 15"/>
          <p:cNvSpPr/>
          <p:nvPr/>
        </p:nvSpPr>
        <p:spPr>
          <a:xfrm>
            <a:off x="2400300" y="5652537"/>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1836163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 xmlns:a16="http://schemas.microsoft.com/office/drawing/2014/main" id="{F130211F-40F8-4BDA-56B5-2BA4C8AD8F9B}"/>
              </a:ext>
            </a:extLst>
          </p:cNvPr>
          <p:cNvSpPr>
            <a:spLocks noGrp="1" noChangeArrowheads="1"/>
          </p:cNvSpPr>
          <p:nvPr>
            <p:ph type="body" idx="4294967295"/>
          </p:nvPr>
        </p:nvSpPr>
        <p:spPr>
          <a:xfrm>
            <a:off x="1703388" y="981075"/>
            <a:ext cx="8280400" cy="5213350"/>
          </a:xfrm>
        </p:spPr>
        <p:txBody>
          <a:bodyPr/>
          <a:lstStyle/>
          <a:p>
            <a:pPr algn="just" eaLnBrk="1" hangingPunct="1">
              <a:buFont typeface="Wingdings" pitchFamily="2" charset="2"/>
              <a:buNone/>
            </a:pPr>
            <a:r>
              <a:rPr lang="en-US" altLang="zh-CN" sz="2400" dirty="0"/>
              <a:t>[</a:t>
            </a:r>
            <a:r>
              <a:rPr lang="zh-CN" altLang="en-US" sz="2400" dirty="0"/>
              <a:t>例</a:t>
            </a:r>
            <a:r>
              <a:rPr lang="en-US" altLang="zh-CN" sz="2400" dirty="0"/>
              <a:t>3.20] </a:t>
            </a:r>
            <a:r>
              <a:rPr lang="zh-CN" altLang="en-US" sz="2400" dirty="0"/>
              <a:t>查询全体学生的姓名、出生日期和主修专业</a:t>
            </a:r>
          </a:p>
          <a:p>
            <a:pPr lvl="1" algn="just" eaLnBrk="1" hangingPunct="1">
              <a:lnSpc>
                <a:spcPct val="150000"/>
              </a:lnSpc>
              <a:spcBef>
                <a:spcPct val="0"/>
              </a:spcBef>
              <a:buFont typeface="Wingdings" pitchFamily="2" charset="2"/>
              <a:buNone/>
            </a:pPr>
            <a:r>
              <a:rPr lang="en-US" altLang="zh-CN" dirty="0"/>
              <a:t>SELECT </a:t>
            </a:r>
            <a:r>
              <a:rPr lang="en-US" altLang="zh-CN" dirty="0" err="1"/>
              <a:t>Sname</a:t>
            </a:r>
            <a:r>
              <a:rPr lang="en-US" altLang="zh-CN" dirty="0"/>
              <a:t>,</a:t>
            </a:r>
            <a:r>
              <a:rPr lang="zh-CN" altLang="en-US" dirty="0"/>
              <a:t> '</a:t>
            </a:r>
            <a:r>
              <a:rPr lang="en-US" altLang="zh-CN" dirty="0"/>
              <a:t>Date of Birth:</a:t>
            </a:r>
            <a:r>
              <a:rPr lang="zh-CN" altLang="en-US" dirty="0"/>
              <a:t>'</a:t>
            </a:r>
            <a:r>
              <a:rPr lang="en-US" altLang="zh-CN" dirty="0"/>
              <a:t>,</a:t>
            </a:r>
            <a:r>
              <a:rPr lang="en-US" altLang="zh-CN" dirty="0" err="1"/>
              <a:t>Sbirthdate</a:t>
            </a:r>
            <a:r>
              <a:rPr lang="en-US" altLang="zh-CN" dirty="0"/>
              <a:t>, </a:t>
            </a:r>
            <a:r>
              <a:rPr lang="en-US" altLang="zh-CN" dirty="0" err="1"/>
              <a:t>Smajor</a:t>
            </a:r>
            <a:endParaRPr lang="zh-CN" altLang="en-US" dirty="0"/>
          </a:p>
          <a:p>
            <a:pPr lvl="1" eaLnBrk="1" hangingPunct="1">
              <a:lnSpc>
                <a:spcPct val="150000"/>
              </a:lnSpc>
              <a:spcBef>
                <a:spcPct val="0"/>
              </a:spcBef>
              <a:buFont typeface="Wingdings" pitchFamily="2" charset="2"/>
              <a:buNone/>
            </a:pPr>
            <a:r>
              <a:rPr lang="en-US" altLang="zh-CN" dirty="0"/>
              <a:t>FROM Student</a:t>
            </a:r>
            <a:r>
              <a:rPr lang="zh-CN" altLang="en-US" dirty="0"/>
              <a:t>;</a:t>
            </a:r>
          </a:p>
          <a:p>
            <a:pPr lvl="1" eaLnBrk="1" hangingPunct="1">
              <a:buFont typeface="Wingdings" pitchFamily="2" charset="2"/>
              <a:buNone/>
            </a:pPr>
            <a:r>
              <a:rPr lang="zh-CN" altLang="en-US" dirty="0"/>
              <a:t>输出结果：</a:t>
            </a:r>
            <a:endParaRPr lang="en-US" altLang="zh-CN" sz="1800" dirty="0"/>
          </a:p>
        </p:txBody>
      </p:sp>
      <p:sp>
        <p:nvSpPr>
          <p:cNvPr id="14339" name="Rectangle 2">
            <a:extLst>
              <a:ext uri="{FF2B5EF4-FFF2-40B4-BE49-F238E27FC236}">
                <a16:creationId xmlns="" xmlns:a16="http://schemas.microsoft.com/office/drawing/2014/main" id="{05F88A67-4F68-26D0-9D81-F282AB4391A0}"/>
              </a:ext>
            </a:extLst>
          </p:cNvPr>
          <p:cNvSpPr>
            <a:spLocks noGrp="1" noChangeArrowheads="1"/>
          </p:cNvSpPr>
          <p:nvPr>
            <p:ph type="title" idx="4294967295"/>
          </p:nvPr>
        </p:nvSpPr>
        <p:spPr/>
        <p:txBody>
          <a:bodyPr/>
          <a:lstStyle/>
          <a:p>
            <a:pPr eaLnBrk="1" hangingPunct="1"/>
            <a:r>
              <a:rPr lang="zh-CN" altLang="en-US" sz="3600"/>
              <a:t>查询经过计算的值（续）</a:t>
            </a:r>
          </a:p>
        </p:txBody>
      </p:sp>
      <p:graphicFrame>
        <p:nvGraphicFramePr>
          <p:cNvPr id="4" name="表格 3">
            <a:extLst>
              <a:ext uri="{FF2B5EF4-FFF2-40B4-BE49-F238E27FC236}">
                <a16:creationId xmlns="" xmlns:a16="http://schemas.microsoft.com/office/drawing/2014/main" id="{5CE49193-3E8B-509E-CD33-485601411912}"/>
              </a:ext>
            </a:extLst>
          </p:cNvPr>
          <p:cNvGraphicFramePr>
            <a:graphicFrameLocks noGrp="1"/>
          </p:cNvGraphicFramePr>
          <p:nvPr>
            <p:extLst>
              <p:ext uri="{D42A27DB-BD31-4B8C-83A1-F6EECF244321}">
                <p14:modId xmlns:p14="http://schemas.microsoft.com/office/powerpoint/2010/main" val="1408772468"/>
              </p:ext>
            </p:extLst>
          </p:nvPr>
        </p:nvGraphicFramePr>
        <p:xfrm>
          <a:off x="2316162" y="3068960"/>
          <a:ext cx="7559675" cy="3008313"/>
        </p:xfrm>
        <a:graphic>
          <a:graphicData uri="http://schemas.openxmlformats.org/drawingml/2006/table">
            <a:tbl>
              <a:tblPr/>
              <a:tblGrid>
                <a:gridCol w="1308100">
                  <a:extLst>
                    <a:ext uri="{9D8B030D-6E8A-4147-A177-3AD203B41FA5}">
                      <a16:colId xmlns="" xmlns:a16="http://schemas.microsoft.com/office/drawing/2014/main" val="2945606386"/>
                    </a:ext>
                  </a:extLst>
                </a:gridCol>
                <a:gridCol w="1965325">
                  <a:extLst>
                    <a:ext uri="{9D8B030D-6E8A-4147-A177-3AD203B41FA5}">
                      <a16:colId xmlns="" xmlns:a16="http://schemas.microsoft.com/office/drawing/2014/main" val="1397887681"/>
                    </a:ext>
                  </a:extLst>
                </a:gridCol>
                <a:gridCol w="1576387">
                  <a:extLst>
                    <a:ext uri="{9D8B030D-6E8A-4147-A177-3AD203B41FA5}">
                      <a16:colId xmlns="" xmlns:a16="http://schemas.microsoft.com/office/drawing/2014/main" val="2946232612"/>
                    </a:ext>
                  </a:extLst>
                </a:gridCol>
                <a:gridCol w="2709863">
                  <a:extLst>
                    <a:ext uri="{9D8B030D-6E8A-4147-A177-3AD203B41FA5}">
                      <a16:colId xmlns="" xmlns:a16="http://schemas.microsoft.com/office/drawing/2014/main" val="2104948692"/>
                    </a:ext>
                  </a:extLst>
                </a:gridCol>
              </a:tblGrid>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53975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53975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53150138"/>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信息安全</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29872403"/>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1999-9-1</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88618442"/>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2001-8-1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4343542"/>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2000-1-8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027932493"/>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信息管理与信息系统</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23369749"/>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766265983"/>
                  </a:ext>
                </a:extLst>
              </a:tr>
              <a:tr h="2746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711381303"/>
                  </a:ext>
                </a:extLst>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 xmlns:a16="http://schemas.microsoft.com/office/drawing/2014/main" id="{DFCF255E-CDCC-E763-AA0C-02481248E5D1}"/>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4451" name="Rectangle 3">
            <a:extLst>
              <a:ext uri="{FF2B5EF4-FFF2-40B4-BE49-F238E27FC236}">
                <a16:creationId xmlns="" xmlns:a16="http://schemas.microsoft.com/office/drawing/2014/main" id="{47037557-519F-2837-6388-F883A5C9401E}"/>
              </a:ext>
            </a:extLst>
          </p:cNvPr>
          <p:cNvSpPr>
            <a:spLocks noGrp="1" noChangeArrowheads="1"/>
          </p:cNvSpPr>
          <p:nvPr>
            <p:ph type="body" idx="4294967295"/>
          </p:nvPr>
        </p:nvSpPr>
        <p:spPr>
          <a:xfrm>
            <a:off x="911424" y="1268761"/>
            <a:ext cx="10670976" cy="4925666"/>
          </a:xfrm>
        </p:spPr>
        <p:txBody>
          <a:bodyPr/>
          <a:lstStyle/>
          <a:p>
            <a:pPr eaLnBrk="1" hangingPunct="1">
              <a:lnSpc>
                <a:spcPct val="150000"/>
              </a:lnSpc>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3.65</a:t>
            </a:r>
            <a:r>
              <a:rPr lang="en-US" altLang="zh-CN" sz="2400" dirty="0"/>
              <a:t>]</a:t>
            </a:r>
            <a:r>
              <a:rPr lang="zh-CN" altLang="en-US" sz="2400" dirty="0"/>
              <a:t>查询至少选修了学生</a:t>
            </a:r>
            <a:r>
              <a:rPr lang="en-US" altLang="zh-CN" sz="2400" dirty="0"/>
              <a:t>20180002</a:t>
            </a:r>
            <a:r>
              <a:rPr lang="zh-CN" altLang="en-US" sz="2400" dirty="0"/>
              <a:t>选修的全部课程的学生的学号</a:t>
            </a:r>
            <a:endParaRPr lang="en-US" altLang="zh-CN" sz="2400" dirty="0"/>
          </a:p>
          <a:p>
            <a:pPr eaLnBrk="1" hangingPunct="1">
              <a:lnSpc>
                <a:spcPct val="150000"/>
              </a:lnSpc>
              <a:buFont typeface="Wingdings" pitchFamily="2" charset="2"/>
              <a:buNone/>
            </a:pPr>
            <a:r>
              <a:rPr lang="zh-CN" altLang="en-US" sz="2400" dirty="0"/>
              <a:t>   可以用逻辑蕴涵来表达：查询学号为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20180002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。形式化表示如下：</a:t>
            </a:r>
          </a:p>
          <a:p>
            <a:pPr eaLnBrk="1" hangingPunct="1">
              <a:lnSpc>
                <a:spcPct val="150000"/>
              </a:lnSpc>
              <a:buFont typeface="Wingdings" pitchFamily="2" charset="2"/>
              <a:buNone/>
            </a:pPr>
            <a:r>
              <a:rPr lang="en-US" altLang="zh-CN" sz="2400" dirty="0"/>
              <a:t>	</a:t>
            </a:r>
            <a:r>
              <a:rPr lang="zh-CN" altLang="en-US" sz="2400" dirty="0"/>
              <a:t>用</a:t>
            </a:r>
            <a:r>
              <a:rPr lang="en-US" altLang="zh-CN" sz="2400" dirty="0"/>
              <a:t>p</a:t>
            </a:r>
            <a:r>
              <a:rPr lang="zh-CN" altLang="en-US" sz="2400" dirty="0"/>
              <a:t>表示谓词“学生</a:t>
            </a:r>
            <a:r>
              <a:rPr lang="en-US" altLang="zh-CN" sz="2400" dirty="0"/>
              <a:t>20180002</a:t>
            </a:r>
            <a:r>
              <a:rPr lang="zh-CN" altLang="en-US" sz="2400" dirty="0"/>
              <a:t>选修了课程</a:t>
            </a:r>
            <a:r>
              <a:rPr lang="en-US" altLang="zh-CN" sz="2400" dirty="0"/>
              <a:t>y”</a:t>
            </a:r>
          </a:p>
          <a:p>
            <a:pPr eaLnBrk="1" hangingPunct="1">
              <a:lnSpc>
                <a:spcPct val="150000"/>
              </a:lnSpc>
              <a:buFont typeface="Wingdings" pitchFamily="2" charset="2"/>
              <a:buNone/>
            </a:pPr>
            <a:r>
              <a:rPr lang="en-US" altLang="zh-CN" sz="2400" dirty="0"/>
              <a:t>	</a:t>
            </a:r>
            <a:r>
              <a:rPr lang="zh-CN" altLang="en-US" sz="2400" dirty="0"/>
              <a:t>用</a:t>
            </a:r>
            <a:r>
              <a:rPr lang="en-US" altLang="zh-CN" sz="2400" dirty="0"/>
              <a:t>q</a:t>
            </a:r>
            <a:r>
              <a:rPr lang="zh-CN" altLang="en-US" sz="2400" dirty="0"/>
              <a:t>表示谓词“学生</a:t>
            </a:r>
            <a:r>
              <a:rPr lang="en-US" altLang="zh-CN" sz="2400" dirty="0"/>
              <a:t>x</a:t>
            </a:r>
            <a:r>
              <a:rPr lang="zh-CN" altLang="en-US" sz="2400" dirty="0"/>
              <a:t>选修了课程</a:t>
            </a:r>
            <a:r>
              <a:rPr lang="en-US" altLang="zh-CN" sz="2400" dirty="0"/>
              <a:t>y”</a:t>
            </a:r>
            <a:endParaRPr lang="en-US" altLang="zh-CN" dirty="0"/>
          </a:p>
          <a:p>
            <a:pPr eaLnBrk="1" hangingPunct="1">
              <a:lnSpc>
                <a:spcPct val="150000"/>
              </a:lnSpc>
              <a:buFont typeface="Wingdings" pitchFamily="2" charset="2"/>
              <a:buNone/>
            </a:pPr>
            <a:r>
              <a:rPr lang="en-US" altLang="zh-CN" sz="2400" dirty="0"/>
              <a:t>	</a:t>
            </a:r>
            <a:r>
              <a:rPr lang="zh-CN" altLang="en-US" sz="2400" dirty="0"/>
              <a:t>则上述查询为</a:t>
            </a:r>
            <a:r>
              <a:rPr lang="en-US" altLang="zh-CN" sz="2400" dirty="0"/>
              <a:t>: （</a:t>
            </a:r>
            <a:r>
              <a:rPr lang="en-US" altLang="zh-CN" sz="2400" dirty="0">
                <a:sym typeface="Symbol" pitchFamily="2" charset="2"/>
              </a:rPr>
              <a:t></a:t>
            </a:r>
            <a:r>
              <a:rPr lang="en-US" altLang="zh-CN" sz="2400" dirty="0"/>
              <a:t>y） p </a:t>
            </a:r>
            <a:r>
              <a:rPr lang="en-US" altLang="zh-CN" sz="2400" dirty="0">
                <a:sym typeface="Symbol" pitchFamily="2" charset="2"/>
              </a:rPr>
              <a:t></a:t>
            </a:r>
            <a:r>
              <a:rPr lang="en-US" altLang="zh-CN" sz="2400" dirty="0"/>
              <a:t> q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 xmlns:a16="http://schemas.microsoft.com/office/drawing/2014/main" id="{C570D681-2B2C-CA8B-1116-7EB746743F16}"/>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5475" name="Rectangle 3">
            <a:extLst>
              <a:ext uri="{FF2B5EF4-FFF2-40B4-BE49-F238E27FC236}">
                <a16:creationId xmlns="" xmlns:a16="http://schemas.microsoft.com/office/drawing/2014/main" id="{DE97DF73-FB68-220A-DA5D-28183D7A0EB2}"/>
              </a:ext>
            </a:extLst>
          </p:cNvPr>
          <p:cNvSpPr>
            <a:spLocks noGrp="1" noChangeArrowheads="1"/>
          </p:cNvSpPr>
          <p:nvPr>
            <p:ph type="body" idx="4294967295"/>
          </p:nvPr>
        </p:nvSpPr>
        <p:spPr>
          <a:xfrm>
            <a:off x="1055440" y="1339851"/>
            <a:ext cx="9721080" cy="4854575"/>
          </a:xfrm>
        </p:spPr>
        <p:txBody>
          <a:bodyPr/>
          <a:lstStyle/>
          <a:p>
            <a:pPr eaLnBrk="1" hangingPunct="1">
              <a:lnSpc>
                <a:spcPct val="90000"/>
              </a:lnSpc>
              <a:buFont typeface="Wingdings" pitchFamily="2" charset="2"/>
              <a:buChar char="n"/>
            </a:pPr>
            <a:r>
              <a:rPr lang="zh-CN" altLang="en-US" sz="2400" dirty="0"/>
              <a:t>等价变换：</a:t>
            </a:r>
          </a:p>
          <a:p>
            <a:pPr algn="just" eaLnBrk="1" hangingPunct="1">
              <a:lnSpc>
                <a:spcPct val="90000"/>
              </a:lnSpc>
              <a:buFont typeface="Wingdings" pitchFamily="2" charset="2"/>
              <a:buNone/>
            </a:pPr>
            <a:r>
              <a:rPr lang="zh-CN" altLang="en-US" sz="2400" dirty="0"/>
              <a:t>    	 </a:t>
            </a:r>
            <a:r>
              <a:rPr lang="en-US" altLang="zh-CN" sz="2400" dirty="0"/>
              <a:t>(</a:t>
            </a:r>
            <a:r>
              <a:rPr lang="en-US" altLang="zh-CN" sz="2400" dirty="0">
                <a:sym typeface="Symbol" pitchFamily="2" charset="2"/>
              </a:rPr>
              <a:t></a:t>
            </a:r>
            <a:r>
              <a:rPr lang="en-US" altLang="zh-CN" sz="2400" dirty="0"/>
              <a:t>y)</a:t>
            </a:r>
            <a:r>
              <a:rPr lang="en-US" altLang="zh-CN" sz="2400" dirty="0">
                <a:solidFill>
                  <a:srgbClr val="FF3399"/>
                </a:solidFill>
              </a:rPr>
              <a:t>p </a:t>
            </a:r>
            <a:r>
              <a:rPr lang="en-US" altLang="zh-CN" sz="2400" dirty="0">
                <a:solidFill>
                  <a:srgbClr val="FF3399"/>
                </a:solidFill>
                <a:sym typeface="Symbol" pitchFamily="2" charset="2"/>
              </a:rPr>
              <a:t></a:t>
            </a:r>
            <a:r>
              <a:rPr lang="en-US" altLang="zh-CN" sz="2400" dirty="0">
                <a:solidFill>
                  <a:srgbClr val="FF3399"/>
                </a:solidFill>
              </a:rPr>
              <a:t> q</a:t>
            </a: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a:t>
            </a:r>
            <a:r>
              <a:rPr lang="en-US" altLang="zh-CN" sz="2400" dirty="0">
                <a:sym typeface="Symbol" pitchFamily="2" charset="2"/>
              </a:rPr>
              <a:t>(</a:t>
            </a:r>
            <a:r>
              <a:rPr lang="en-US" altLang="zh-CN" sz="2400" dirty="0">
                <a:solidFill>
                  <a:srgbClr val="FF3399"/>
                </a:solidFill>
              </a:rPr>
              <a:t>p </a:t>
            </a:r>
            <a:r>
              <a:rPr lang="en-US" altLang="zh-CN" sz="2400" dirty="0">
                <a:solidFill>
                  <a:srgbClr val="FF3399"/>
                </a:solidFill>
                <a:sym typeface="Symbol" pitchFamily="2" charset="2"/>
              </a:rPr>
              <a:t></a:t>
            </a:r>
            <a:r>
              <a:rPr lang="en-US" altLang="zh-CN" sz="2400" dirty="0">
                <a:solidFill>
                  <a:srgbClr val="FF3399"/>
                </a:solidFill>
              </a:rPr>
              <a:t> q</a:t>
            </a:r>
            <a:r>
              <a:rPr lang="en-US" altLang="zh-CN" sz="2400" dirty="0"/>
              <a:t>)))</a:t>
            </a:r>
          </a:p>
          <a:p>
            <a:pPr algn="just" eaLnBrk="1" hangingPunct="1">
              <a:lnSpc>
                <a:spcPct val="90000"/>
              </a:lnSpc>
              <a:buFont typeface="Wingdings" pitchFamily="2" charset="2"/>
              <a:buNone/>
            </a:pP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a:t>
            </a:r>
            <a:r>
              <a:rPr lang="en-US" altLang="zh-CN" sz="2400" dirty="0">
                <a:sym typeface="Symbol" pitchFamily="2" charset="2"/>
              </a:rPr>
              <a:t>(</a:t>
            </a:r>
            <a:r>
              <a:rPr lang="en-US" altLang="zh-CN" sz="2400" dirty="0"/>
              <a:t> p∨ q)))</a:t>
            </a:r>
          </a:p>
          <a:p>
            <a:pPr algn="just" eaLnBrk="1" hangingPunct="1">
              <a:lnSpc>
                <a:spcPct val="90000"/>
              </a:lnSpc>
              <a:buFont typeface="Wingdings" pitchFamily="2" charset="2"/>
              <a:buNone/>
            </a:pP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(p∧</a:t>
            </a:r>
            <a:r>
              <a:rPr lang="en-US" altLang="zh-CN" sz="2400" dirty="0">
                <a:sym typeface="Symbol" pitchFamily="2" charset="2"/>
              </a:rPr>
              <a:t></a:t>
            </a:r>
            <a:r>
              <a:rPr lang="en-US" altLang="zh-CN" sz="2400" dirty="0"/>
              <a:t>q)</a:t>
            </a:r>
          </a:p>
          <a:p>
            <a:pPr algn="just" eaLnBrk="1" hangingPunct="1">
              <a:lnSpc>
                <a:spcPct val="90000"/>
              </a:lnSpc>
              <a:buFont typeface="Wingdings" pitchFamily="2" charset="2"/>
              <a:buNone/>
            </a:pPr>
            <a:endParaRPr lang="en-US" altLang="zh-CN" sz="2400" dirty="0"/>
          </a:p>
          <a:p>
            <a:pPr eaLnBrk="1" hangingPunct="1">
              <a:lnSpc>
                <a:spcPct val="140000"/>
              </a:lnSpc>
              <a:buFont typeface="Wingdings" pitchFamily="2" charset="2"/>
              <a:buChar char="n"/>
            </a:pPr>
            <a:r>
              <a:rPr lang="zh-CN" altLang="en-US" sz="2400" dirty="0"/>
              <a:t>表达的语义为：不存在这样的课程</a:t>
            </a:r>
            <a:r>
              <a:rPr lang="en-US" altLang="zh-CN" sz="2400" dirty="0"/>
              <a:t>y</a:t>
            </a:r>
            <a:r>
              <a:rPr lang="zh-CN" altLang="en-US" sz="2400" dirty="0"/>
              <a:t>，学生</a:t>
            </a:r>
            <a:r>
              <a:rPr lang="en-US" altLang="zh-CN" sz="2400" dirty="0"/>
              <a:t>20180002</a:t>
            </a:r>
            <a:r>
              <a:rPr lang="zh-CN" altLang="en-US" sz="2400" dirty="0"/>
              <a:t>选修了</a:t>
            </a:r>
            <a:r>
              <a:rPr lang="en-US" altLang="zh-CN" sz="2400" dirty="0"/>
              <a:t>y</a:t>
            </a:r>
            <a:r>
              <a:rPr lang="zh-CN" altLang="en-US" sz="2400" dirty="0"/>
              <a:t>，而学生</a:t>
            </a:r>
            <a:r>
              <a:rPr lang="en-US" altLang="zh-CN" sz="2400" dirty="0"/>
              <a:t>x</a:t>
            </a:r>
            <a:r>
              <a:rPr lang="zh-CN" altLang="en-US" sz="2400" dirty="0"/>
              <a:t>没有选修</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 xmlns:a16="http://schemas.microsoft.com/office/drawing/2014/main" id="{C65CED16-9E1E-E238-6DBE-082982F7476C}"/>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cs typeface="Times New Roman" panose="02020603050405020304" pitchFamily="18" charset="0"/>
              </a:rPr>
              <a:t> </a:t>
            </a:r>
          </a:p>
        </p:txBody>
      </p:sp>
      <p:sp>
        <p:nvSpPr>
          <p:cNvPr id="70659" name="Rectangle 3">
            <a:extLst>
              <a:ext uri="{FF2B5EF4-FFF2-40B4-BE49-F238E27FC236}">
                <a16:creationId xmlns="" xmlns:a16="http://schemas.microsoft.com/office/drawing/2014/main" id="{7072F1DF-00C2-C0F9-BDCA-4540D691FB87}"/>
              </a:ext>
            </a:extLst>
          </p:cNvPr>
          <p:cNvSpPr>
            <a:spLocks noGrp="1" noChangeArrowheads="1"/>
          </p:cNvSpPr>
          <p:nvPr>
            <p:ph type="body" idx="4294967295"/>
          </p:nvPr>
        </p:nvSpPr>
        <p:spPr>
          <a:xfrm>
            <a:off x="1199456" y="1098551"/>
            <a:ext cx="10081120" cy="4994276"/>
          </a:xfrm>
        </p:spPr>
        <p:txBody>
          <a:bodyPr/>
          <a:lstStyle/>
          <a:p>
            <a:pPr indent="0" algn="just">
              <a:buNone/>
            </a:pPr>
            <a:r>
              <a:rPr lang="en-US" altLang="zh-CN" sz="2200" dirty="0"/>
              <a:t>SELECT </a:t>
            </a:r>
            <a:r>
              <a:rPr lang="en-US" altLang="zh-CN" sz="2200" dirty="0" err="1"/>
              <a:t>Sno</a:t>
            </a:r>
            <a:endParaRPr lang="zh-CN" altLang="zh-CN" sz="2200" dirty="0"/>
          </a:p>
          <a:p>
            <a:pPr indent="0" algn="just">
              <a:buNone/>
            </a:pPr>
            <a:r>
              <a:rPr lang="en-US" altLang="zh-CN" sz="2200" dirty="0"/>
              <a:t>FROM </a:t>
            </a:r>
            <a:r>
              <a:rPr lang="en-US" altLang="zh-CN" sz="2200" dirty="0">
                <a:solidFill>
                  <a:srgbClr val="000000"/>
                </a:solidFill>
              </a:rPr>
              <a:t>Student</a:t>
            </a:r>
            <a:endParaRPr lang="zh-CN" altLang="zh-CN" sz="2200" dirty="0"/>
          </a:p>
          <a:p>
            <a:pPr indent="0" algn="just">
              <a:buNone/>
            </a:pPr>
            <a:r>
              <a:rPr lang="en-US" altLang="zh-CN" sz="2200" dirty="0"/>
              <a:t>WHERE NOT EXISTS</a:t>
            </a:r>
            <a:endParaRPr lang="zh-CN" altLang="zh-CN" sz="2200" dirty="0"/>
          </a:p>
          <a:p>
            <a:pPr indent="0" algn="just">
              <a:buNone/>
            </a:pPr>
            <a:r>
              <a:rPr lang="en-US" altLang="zh-CN" sz="2200" dirty="0"/>
              <a:t>        (SELECT *                                    </a:t>
            </a:r>
            <a:r>
              <a:rPr lang="en-US" altLang="zh-CN" sz="1800" dirty="0"/>
              <a:t>/*</a:t>
            </a:r>
            <a:r>
              <a:rPr lang="zh-CN" altLang="zh-CN" sz="1800" dirty="0"/>
              <a:t>这是一个相关子查询 </a:t>
            </a:r>
            <a:r>
              <a:rPr lang="en-US" altLang="zh-CN" sz="1800" dirty="0"/>
              <a:t>*/</a:t>
            </a:r>
            <a:endParaRPr lang="zh-CN" altLang="zh-CN" sz="1800" dirty="0"/>
          </a:p>
          <a:p>
            <a:pPr indent="0" algn="just">
              <a:buNone/>
            </a:pPr>
            <a:r>
              <a:rPr lang="en-US" altLang="zh-CN" sz="2200" dirty="0"/>
              <a:t>         FROM </a:t>
            </a:r>
            <a:r>
              <a:rPr lang="en-US" altLang="zh-CN" sz="2200" dirty="0">
                <a:solidFill>
                  <a:srgbClr val="000000"/>
                </a:solidFill>
              </a:rPr>
              <a:t>SC SCX</a:t>
            </a:r>
            <a:r>
              <a:rPr lang="en-US" altLang="zh-CN" sz="2200" dirty="0"/>
              <a:t>                           </a:t>
            </a:r>
            <a:r>
              <a:rPr lang="en-US" altLang="zh-CN" sz="1800" dirty="0"/>
              <a:t>/*</a:t>
            </a:r>
            <a:r>
              <a:rPr lang="zh-CN" altLang="zh-CN" sz="1800" dirty="0"/>
              <a:t>父查询和子查询均引用了</a:t>
            </a:r>
            <a:r>
              <a:rPr lang="en-US" altLang="zh-CN" sz="1800" dirty="0"/>
              <a:t>SC</a:t>
            </a:r>
            <a:r>
              <a:rPr lang="zh-CN" altLang="zh-CN" sz="1800" dirty="0"/>
              <a:t>表</a:t>
            </a:r>
            <a:r>
              <a:rPr lang="en-US" altLang="zh-CN" sz="1800" dirty="0"/>
              <a:t>*/</a:t>
            </a:r>
            <a:endParaRPr lang="zh-CN" altLang="zh-CN" sz="1800" dirty="0"/>
          </a:p>
          <a:p>
            <a:pPr indent="0" algn="just">
              <a:buNone/>
            </a:pPr>
            <a:r>
              <a:rPr lang="en-US" altLang="zh-CN" sz="2200" dirty="0"/>
              <a:t>         WHERE </a:t>
            </a:r>
            <a:r>
              <a:rPr lang="en-US" altLang="zh-CN" sz="2200" dirty="0" err="1"/>
              <a:t>SCX.Sno</a:t>
            </a:r>
            <a:r>
              <a:rPr lang="en-US" altLang="zh-CN" sz="2200" dirty="0"/>
              <a:t>='</a:t>
            </a:r>
            <a:r>
              <a:rPr lang="en-US" altLang="zh-CN" sz="2200" dirty="0">
                <a:ea typeface="微软雅黑" panose="020B0503020204020204" pitchFamily="34" charset="-122"/>
              </a:rPr>
              <a:t>20180002</a:t>
            </a:r>
            <a:r>
              <a:rPr lang="en-US" altLang="zh-CN" sz="2200" dirty="0"/>
              <a:t>' AND</a:t>
            </a:r>
            <a:endParaRPr lang="zh-CN" altLang="zh-CN" sz="2200" dirty="0"/>
          </a:p>
          <a:p>
            <a:pPr indent="0" algn="just">
              <a:buNone/>
            </a:pPr>
            <a:r>
              <a:rPr lang="en-US" altLang="zh-CN" sz="2200" dirty="0"/>
              <a:t>                NOT EXISTS</a:t>
            </a:r>
            <a:endParaRPr lang="zh-CN" altLang="zh-CN" sz="2200" dirty="0"/>
          </a:p>
          <a:p>
            <a:pPr indent="0" algn="just">
              <a:buNone/>
            </a:pPr>
            <a:r>
              <a:rPr lang="en-US" altLang="zh-CN" sz="2200" dirty="0"/>
              <a:t>                (SELECT *</a:t>
            </a:r>
            <a:endParaRPr lang="zh-CN" altLang="zh-CN" sz="2200" dirty="0"/>
          </a:p>
          <a:p>
            <a:pPr indent="0" algn="just">
              <a:buNone/>
            </a:pPr>
            <a:r>
              <a:rPr lang="en-US" altLang="zh-CN" sz="2200" dirty="0"/>
              <a:t>                 FROM</a:t>
            </a:r>
            <a:r>
              <a:rPr lang="en-US" altLang="zh-CN" sz="2200" dirty="0">
                <a:solidFill>
                  <a:srgbClr val="000000"/>
                </a:solidFill>
              </a:rPr>
              <a:t> SC SCY                   </a:t>
            </a:r>
            <a:r>
              <a:rPr lang="en-US" altLang="zh-CN" sz="2200" dirty="0"/>
              <a:t> </a:t>
            </a:r>
            <a:r>
              <a:rPr lang="en-US" altLang="zh-CN" sz="1800" dirty="0"/>
              <a:t>/*</a:t>
            </a:r>
            <a:r>
              <a:rPr lang="zh-CN" altLang="zh-CN" sz="1800" dirty="0"/>
              <a:t>用别名</a:t>
            </a:r>
            <a:r>
              <a:rPr lang="en-US" altLang="zh-CN" sz="1800" dirty="0"/>
              <a:t>SCX</a:t>
            </a:r>
            <a:r>
              <a:rPr lang="zh-CN" altLang="zh-CN" sz="1800" dirty="0"/>
              <a:t>、</a:t>
            </a:r>
            <a:r>
              <a:rPr lang="en-US" altLang="zh-CN" sz="1800" dirty="0"/>
              <a:t>SCY</a:t>
            </a:r>
            <a:r>
              <a:rPr lang="zh-CN" altLang="zh-CN" sz="1800" dirty="0"/>
              <a:t>将父查询</a:t>
            </a:r>
            <a:r>
              <a:rPr lang="en-US" altLang="zh-CN" sz="1800" dirty="0"/>
              <a:t>*/</a:t>
            </a:r>
            <a:endParaRPr lang="zh-CN" altLang="zh-CN" sz="1800" dirty="0"/>
          </a:p>
          <a:p>
            <a:pPr indent="0" algn="just">
              <a:buNone/>
            </a:pPr>
            <a:r>
              <a:rPr lang="en-US" altLang="zh-CN" sz="2200" dirty="0"/>
              <a:t>                 WHERE </a:t>
            </a:r>
            <a:r>
              <a:rPr lang="en-US" altLang="zh-CN" sz="2200" dirty="0" err="1">
                <a:solidFill>
                  <a:srgbClr val="000000"/>
                </a:solidFill>
              </a:rPr>
              <a:t>SCY.Sno</a:t>
            </a:r>
            <a:r>
              <a:rPr lang="en-US" altLang="zh-CN" sz="2200" dirty="0">
                <a:solidFill>
                  <a:srgbClr val="000000"/>
                </a:solidFill>
              </a:rPr>
              <a:t>=</a:t>
            </a:r>
            <a:r>
              <a:rPr lang="en-US" altLang="zh-CN" sz="2200" dirty="0" err="1">
                <a:solidFill>
                  <a:srgbClr val="000000"/>
                </a:solidFill>
              </a:rPr>
              <a:t>Student.Sno</a:t>
            </a:r>
            <a:r>
              <a:rPr lang="en-US" altLang="zh-CN" sz="2200" dirty="0">
                <a:solidFill>
                  <a:srgbClr val="000000"/>
                </a:solidFill>
              </a:rPr>
              <a:t> AND   </a:t>
            </a:r>
            <a:r>
              <a:rPr lang="en-US" altLang="zh-CN" sz="1800" dirty="0"/>
              <a:t>/*</a:t>
            </a:r>
            <a:r>
              <a:rPr lang="zh-CN" altLang="zh-CN" sz="1800" dirty="0"/>
              <a:t>与子查询中的</a:t>
            </a:r>
            <a:r>
              <a:rPr lang="en-US" altLang="zh-CN" sz="1800" dirty="0"/>
              <a:t>SC</a:t>
            </a:r>
            <a:r>
              <a:rPr lang="zh-CN" altLang="zh-CN" sz="1800" dirty="0"/>
              <a:t>表区分开</a:t>
            </a:r>
            <a:r>
              <a:rPr lang="en-US" altLang="zh-CN" sz="1800" dirty="0"/>
              <a:t>*/</a:t>
            </a:r>
            <a:endParaRPr lang="zh-CN" altLang="zh-CN" sz="1800" dirty="0"/>
          </a:p>
          <a:p>
            <a:pPr indent="0" algn="just">
              <a:buNone/>
            </a:pPr>
            <a:r>
              <a:rPr lang="en-US" altLang="zh-CN" sz="2200" dirty="0"/>
              <a:t>                                </a:t>
            </a:r>
            <a:r>
              <a:rPr lang="en-US" altLang="zh-CN" sz="2200" dirty="0" err="1">
                <a:solidFill>
                  <a:srgbClr val="000000"/>
                </a:solidFill>
              </a:rPr>
              <a:t>SCY.Cno</a:t>
            </a:r>
            <a:r>
              <a:rPr lang="en-US" altLang="zh-CN" sz="2200" dirty="0">
                <a:solidFill>
                  <a:srgbClr val="000000"/>
                </a:solidFill>
              </a:rPr>
              <a:t>=</a:t>
            </a:r>
            <a:r>
              <a:rPr lang="en-US" altLang="zh-CN" sz="2200" dirty="0" err="1">
                <a:solidFill>
                  <a:srgbClr val="000000"/>
                </a:solidFill>
              </a:rPr>
              <a:t>SCX.Cno</a:t>
            </a:r>
            <a:r>
              <a:rPr lang="en-US" altLang="zh-CN" sz="2200" dirty="0">
                <a:solidFill>
                  <a:srgbClr val="000000"/>
                </a:solidFill>
              </a:rPr>
              <a:t>));</a:t>
            </a:r>
            <a:endParaRPr lang="zh-CN" altLang="zh-CN" sz="2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a:extLst>
              <a:ext uri="{FF2B5EF4-FFF2-40B4-BE49-F238E27FC236}">
                <a16:creationId xmlns="" xmlns:a16="http://schemas.microsoft.com/office/drawing/2014/main" id="{02BE2398-686F-B036-0FFC-013045D54F5A}"/>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107523" name="Rectangle 1027">
            <a:extLst>
              <a:ext uri="{FF2B5EF4-FFF2-40B4-BE49-F238E27FC236}">
                <a16:creationId xmlns="" xmlns:a16="http://schemas.microsoft.com/office/drawing/2014/main" id="{DAF5E637-A76F-C524-60A2-C02FB543EAD6}"/>
              </a:ext>
            </a:extLst>
          </p:cNvPr>
          <p:cNvSpPr>
            <a:spLocks noGrp="1" noChangeArrowheads="1"/>
          </p:cNvSpPr>
          <p:nvPr>
            <p:ph type="body" idx="4294967295"/>
          </p:nvPr>
        </p:nvSpPr>
        <p:spPr>
          <a:xfrm>
            <a:off x="2495550" y="1268414"/>
            <a:ext cx="5410200" cy="4321175"/>
          </a:xfrm>
        </p:spPr>
        <p:txBody>
          <a:bodyPr/>
          <a:lstStyle/>
          <a:p>
            <a:pPr marL="0" indent="0" algn="just" eaLnBrk="1" hangingPunct="1">
              <a:lnSpc>
                <a:spcPct val="150000"/>
              </a:lnSpc>
              <a:buNone/>
            </a:pPr>
            <a:r>
              <a:rPr lang="en-US" altLang="zh-CN" sz="2600"/>
              <a:t>3.3.1 </a:t>
            </a:r>
            <a:r>
              <a:rPr lang="zh-CN" altLang="en-US" sz="2600"/>
              <a:t>单表查询</a:t>
            </a:r>
          </a:p>
          <a:p>
            <a:pPr marL="0" indent="0" algn="just" eaLnBrk="1" hangingPunct="1">
              <a:lnSpc>
                <a:spcPct val="150000"/>
              </a:lnSpc>
              <a:buNone/>
            </a:pPr>
            <a:r>
              <a:rPr lang="en-US" altLang="zh-CN" sz="2600"/>
              <a:t>3.3.2 </a:t>
            </a:r>
            <a:r>
              <a:rPr lang="zh-CN" altLang="en-US" sz="2600"/>
              <a:t>连接查询</a:t>
            </a:r>
          </a:p>
          <a:p>
            <a:pPr marL="0" indent="0" algn="just" eaLnBrk="1" hangingPunct="1">
              <a:lnSpc>
                <a:spcPct val="150000"/>
              </a:lnSpc>
              <a:buNone/>
            </a:pPr>
            <a:r>
              <a:rPr lang="en-US" altLang="zh-CN" sz="2600"/>
              <a:t>3.3.3 </a:t>
            </a:r>
            <a:r>
              <a:rPr lang="zh-CN" altLang="en-US" sz="2600"/>
              <a:t>嵌套查询</a:t>
            </a:r>
          </a:p>
          <a:p>
            <a:pPr marL="0" indent="0" algn="just" eaLnBrk="1" hangingPunct="1">
              <a:lnSpc>
                <a:spcPct val="150000"/>
              </a:lnSpc>
              <a:buNone/>
            </a:pPr>
            <a:r>
              <a:rPr lang="en-US" altLang="zh-CN" sz="2600">
                <a:solidFill>
                  <a:srgbClr val="00B050"/>
                </a:solidFill>
              </a:rPr>
              <a:t>3.3.4 </a:t>
            </a:r>
            <a:r>
              <a:rPr lang="zh-CN" altLang="en-US" sz="2600">
                <a:solidFill>
                  <a:srgbClr val="00B050"/>
                </a:solidFill>
              </a:rPr>
              <a:t>集合查询</a:t>
            </a:r>
            <a:endParaRPr lang="en-US" altLang="zh-CN" sz="2600">
              <a:solidFill>
                <a:srgbClr val="00B050"/>
              </a:solidFill>
            </a:endParaRPr>
          </a:p>
          <a:p>
            <a:pPr marL="0" indent="0" algn="just" eaLnBrk="1" hangingPunct="1">
              <a:lnSpc>
                <a:spcPct val="150000"/>
              </a:lnSpc>
              <a:buNone/>
            </a:pPr>
            <a:r>
              <a:rPr lang="en-US" altLang="zh-CN" sz="2600"/>
              <a:t>3.3.5</a:t>
            </a:r>
            <a:r>
              <a:rPr lang="zh-CN" altLang="en-US" sz="2600"/>
              <a:t>基于派生表的查询</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 xmlns:a16="http://schemas.microsoft.com/office/drawing/2014/main" id="{567318F9-A815-38C3-7807-0A51A783C998}"/>
              </a:ext>
            </a:extLst>
          </p:cNvPr>
          <p:cNvSpPr>
            <a:spLocks noGrp="1" noChangeArrowheads="1"/>
          </p:cNvSpPr>
          <p:nvPr>
            <p:ph type="title" idx="4294967295"/>
          </p:nvPr>
        </p:nvSpPr>
        <p:spPr/>
        <p:txBody>
          <a:bodyPr/>
          <a:lstStyle/>
          <a:p>
            <a:pPr eaLnBrk="1" hangingPunct="1"/>
            <a:r>
              <a:rPr lang="en-US" altLang="zh-CN" sz="3600"/>
              <a:t>3.3.4 </a:t>
            </a:r>
            <a:r>
              <a:rPr lang="zh-CN" altLang="en-US" sz="3600"/>
              <a:t>集合查询</a:t>
            </a:r>
          </a:p>
        </p:txBody>
      </p:sp>
      <p:sp>
        <p:nvSpPr>
          <p:cNvPr id="108547" name="Rectangle 3">
            <a:extLst>
              <a:ext uri="{FF2B5EF4-FFF2-40B4-BE49-F238E27FC236}">
                <a16:creationId xmlns="" xmlns:a16="http://schemas.microsoft.com/office/drawing/2014/main" id="{16C2AAA9-D492-63F1-4677-6164B0B141BB}"/>
              </a:ext>
            </a:extLst>
          </p:cNvPr>
          <p:cNvSpPr>
            <a:spLocks noGrp="1" noChangeArrowheads="1"/>
          </p:cNvSpPr>
          <p:nvPr>
            <p:ph type="body" idx="4294967295"/>
          </p:nvPr>
        </p:nvSpPr>
        <p:spPr>
          <a:xfrm>
            <a:off x="1127448" y="1339851"/>
            <a:ext cx="10454952" cy="4854575"/>
          </a:xfrm>
        </p:spPr>
        <p:txBody>
          <a:bodyPr/>
          <a:lstStyle/>
          <a:p>
            <a:pPr algn="just" eaLnBrk="1" hangingPunct="1">
              <a:lnSpc>
                <a:spcPct val="120000"/>
              </a:lnSpc>
            </a:pPr>
            <a:r>
              <a:rPr lang="zh-CN" altLang="en-US" dirty="0"/>
              <a:t>集合操作的种类</a:t>
            </a:r>
          </a:p>
          <a:p>
            <a:pPr lvl="1" algn="just">
              <a:lnSpc>
                <a:spcPct val="120000"/>
              </a:lnSpc>
            </a:pPr>
            <a:r>
              <a:rPr lang="zh-CN" altLang="en-US" dirty="0"/>
              <a:t>并操作</a:t>
            </a:r>
            <a:r>
              <a:rPr lang="en-US" altLang="zh-CN" dirty="0"/>
              <a:t>UNION</a:t>
            </a:r>
          </a:p>
          <a:p>
            <a:pPr lvl="1" algn="just">
              <a:lnSpc>
                <a:spcPct val="120000"/>
              </a:lnSpc>
            </a:pPr>
            <a:r>
              <a:rPr lang="zh-CN" altLang="en-US" dirty="0"/>
              <a:t>交操作</a:t>
            </a:r>
            <a:r>
              <a:rPr lang="en-US" altLang="zh-CN" dirty="0"/>
              <a:t>INTERSECT</a:t>
            </a:r>
          </a:p>
          <a:p>
            <a:pPr lvl="1" algn="just">
              <a:lnSpc>
                <a:spcPct val="120000"/>
              </a:lnSpc>
            </a:pPr>
            <a:r>
              <a:rPr lang="zh-CN" altLang="en-US" dirty="0"/>
              <a:t>差操作</a:t>
            </a:r>
            <a:r>
              <a:rPr lang="en-US" altLang="zh-CN" dirty="0"/>
              <a:t>EXCEPT</a:t>
            </a:r>
          </a:p>
          <a:p>
            <a:pPr algn="just" eaLnBrk="1" hangingPunct="1">
              <a:lnSpc>
                <a:spcPct val="120000"/>
              </a:lnSpc>
            </a:pPr>
            <a:r>
              <a:rPr lang="zh-CN" altLang="en-US" dirty="0"/>
              <a:t>参加集合操作</a:t>
            </a:r>
            <a:endParaRPr lang="en-US" altLang="zh-CN" dirty="0"/>
          </a:p>
          <a:p>
            <a:pPr lvl="1" algn="just" eaLnBrk="1" hangingPunct="1">
              <a:lnSpc>
                <a:spcPct val="120000"/>
              </a:lnSpc>
            </a:pPr>
            <a:r>
              <a:rPr lang="zh-CN" altLang="en-US" dirty="0"/>
              <a:t>各查询结果的列数必须相同;</a:t>
            </a:r>
            <a:endParaRPr lang="en-US" altLang="zh-CN" dirty="0"/>
          </a:p>
          <a:p>
            <a:pPr lvl="1" algn="just" eaLnBrk="1" hangingPunct="1">
              <a:lnSpc>
                <a:spcPct val="120000"/>
              </a:lnSpc>
            </a:pPr>
            <a:r>
              <a:rPr lang="zh-CN" altLang="en-US" dirty="0"/>
              <a:t>对应项的数据类型也必须相同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 xmlns:a16="http://schemas.microsoft.com/office/drawing/2014/main" id="{1D79A553-A394-DF17-C642-FE9436DB262D}"/>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09571" name="Rectangle 3">
            <a:extLst>
              <a:ext uri="{FF2B5EF4-FFF2-40B4-BE49-F238E27FC236}">
                <a16:creationId xmlns="" xmlns:a16="http://schemas.microsoft.com/office/drawing/2014/main" id="{70369046-CA5B-3637-A2BF-3504185E9C03}"/>
              </a:ext>
            </a:extLst>
          </p:cNvPr>
          <p:cNvSpPr>
            <a:spLocks noGrp="1" noChangeArrowheads="1"/>
          </p:cNvSpPr>
          <p:nvPr>
            <p:ph type="body" idx="4294967295"/>
          </p:nvPr>
        </p:nvSpPr>
        <p:spPr>
          <a:xfrm>
            <a:off x="983432" y="1098551"/>
            <a:ext cx="10598968" cy="4994275"/>
          </a:xfrm>
        </p:spPr>
        <p:txBody>
          <a:bodyPr/>
          <a:lstStyle/>
          <a:p>
            <a:pPr eaLnBrk="1" hangingPunct="1">
              <a:lnSpc>
                <a:spcPct val="120000"/>
              </a:lnSpc>
              <a:spcBef>
                <a:spcPct val="0"/>
              </a:spcBef>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3.66</a:t>
            </a:r>
            <a:r>
              <a:rPr lang="en-US" altLang="zh-CN" sz="2400" dirty="0"/>
              <a:t>]</a:t>
            </a:r>
            <a:r>
              <a:rPr lang="zh-CN" altLang="en-US" sz="2400" dirty="0"/>
              <a:t>查询计算机科学与技术专业的学生及年龄不大于</a:t>
            </a:r>
            <a:r>
              <a:rPr lang="en-US" altLang="zh-CN" sz="2400" dirty="0"/>
              <a:t>19</a:t>
            </a:r>
            <a:r>
              <a:rPr lang="zh-CN" altLang="en-US" sz="2400" dirty="0"/>
              <a:t>岁（包括等于</a:t>
            </a:r>
            <a:r>
              <a:rPr lang="en-US" altLang="zh-CN" sz="2400" dirty="0"/>
              <a:t>19</a:t>
            </a:r>
            <a:r>
              <a:rPr lang="zh-CN" altLang="en-US" sz="2400" dirty="0"/>
              <a:t>岁）的学生</a:t>
            </a:r>
          </a:p>
          <a:p>
            <a:pPr eaLnBrk="1" hangingPunct="1">
              <a:lnSpc>
                <a:spcPct val="120000"/>
              </a:lnSpc>
              <a:spcBef>
                <a:spcPct val="0"/>
              </a:spcBef>
              <a:buFont typeface="Wingdings" pitchFamily="2" charset="2"/>
              <a:buNone/>
            </a:pPr>
            <a:r>
              <a:rPr lang="en-US" altLang="zh-CN" sz="2200" dirty="0"/>
              <a:t>SELECT * FROM Student WHERE </a:t>
            </a:r>
            <a:r>
              <a:rPr lang="en-US" altLang="zh-CN" sz="2200" dirty="0" err="1"/>
              <a:t>Smajor</a:t>
            </a:r>
            <a:r>
              <a:rPr lang="en-US" altLang="zh-CN" sz="2200" dirty="0"/>
              <a:t>='</a:t>
            </a:r>
            <a:r>
              <a:rPr lang="zh-CN" altLang="en-US" sz="2200" dirty="0"/>
              <a:t>计算机科学与技术</a:t>
            </a:r>
            <a:r>
              <a:rPr lang="en-US" altLang="zh-CN" sz="2200" dirty="0"/>
              <a:t>' </a:t>
            </a:r>
          </a:p>
          <a:p>
            <a:pPr eaLnBrk="1" hangingPunct="1">
              <a:lnSpc>
                <a:spcPct val="120000"/>
              </a:lnSpc>
              <a:spcBef>
                <a:spcPct val="0"/>
              </a:spcBef>
              <a:buFont typeface="Wingdings" pitchFamily="2" charset="2"/>
              <a:buNone/>
            </a:pPr>
            <a:r>
              <a:rPr lang="en-US" altLang="zh-CN" sz="2200" dirty="0"/>
              <a:t>UNION </a:t>
            </a:r>
          </a:p>
          <a:p>
            <a:pPr eaLnBrk="1" hangingPunct="1">
              <a:lnSpc>
                <a:spcPct val="120000"/>
              </a:lnSpc>
              <a:spcBef>
                <a:spcPct val="0"/>
              </a:spcBef>
              <a:buFont typeface="Wingdings" pitchFamily="2" charset="2"/>
              <a:buNone/>
            </a:pPr>
            <a:r>
              <a:rPr lang="en-US" altLang="zh-CN" sz="2200" dirty="0"/>
              <a:t>SELECT * FROM Student </a:t>
            </a:r>
          </a:p>
          <a:p>
            <a:pPr eaLnBrk="1" hangingPunct="1">
              <a:lnSpc>
                <a:spcPct val="120000"/>
              </a:lnSpc>
              <a:spcBef>
                <a:spcPct val="0"/>
              </a:spcBef>
              <a:buFont typeface="Wingdings" pitchFamily="2" charset="2"/>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&lt;=19;</a:t>
            </a:r>
          </a:p>
          <a:p>
            <a:pPr eaLnBrk="1" hangingPunct="1">
              <a:lnSpc>
                <a:spcPct val="120000"/>
              </a:lnSpc>
              <a:spcBef>
                <a:spcPct val="0"/>
              </a:spcBef>
              <a:buClr>
                <a:schemeClr val="accent1"/>
              </a:buClr>
              <a:buSzPct val="75000"/>
              <a:buFont typeface="Wingdings" pitchFamily="2" charset="2"/>
              <a:buChar char="n"/>
            </a:pPr>
            <a:endParaRPr lang="en-US" altLang="zh-CN" sz="2200" dirty="0"/>
          </a:p>
          <a:p>
            <a:pPr eaLnBrk="1" hangingPunct="1">
              <a:lnSpc>
                <a:spcPct val="150000"/>
              </a:lnSpc>
              <a:spcBef>
                <a:spcPct val="0"/>
              </a:spcBef>
              <a:buFont typeface="Wingdings" pitchFamily="2" charset="2"/>
              <a:buChar char="n"/>
            </a:pPr>
            <a:r>
              <a:rPr lang="en-US" altLang="zh-CN" sz="2200" dirty="0"/>
              <a:t>UNION</a:t>
            </a:r>
            <a:r>
              <a:rPr lang="zh-CN" altLang="en-US" sz="2200" dirty="0"/>
              <a:t>：将多个查询结果合并起来时，系统自动去掉重复元组</a:t>
            </a:r>
          </a:p>
          <a:p>
            <a:pPr eaLnBrk="1" hangingPunct="1">
              <a:lnSpc>
                <a:spcPct val="150000"/>
              </a:lnSpc>
              <a:spcBef>
                <a:spcPct val="0"/>
              </a:spcBef>
              <a:buFont typeface="Wingdings" pitchFamily="2" charset="2"/>
              <a:buChar char="n"/>
            </a:pPr>
            <a:r>
              <a:rPr lang="en-US" altLang="zh-CN" sz="2200" dirty="0"/>
              <a:t>UNION ALL</a:t>
            </a:r>
            <a:r>
              <a:rPr lang="zh-CN" altLang="en-US" sz="2200" dirty="0"/>
              <a:t>：将多个查询结果合并起来时，保留重复元组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D6B8A336-C3B0-BD60-2320-320E8C8F7AE7}"/>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0595" name="Rectangle 3">
            <a:extLst>
              <a:ext uri="{FF2B5EF4-FFF2-40B4-BE49-F238E27FC236}">
                <a16:creationId xmlns="" xmlns:a16="http://schemas.microsoft.com/office/drawing/2014/main" id="{5985536E-A62D-C96A-FFF7-EBCCF9F045A7}"/>
              </a:ext>
            </a:extLst>
          </p:cNvPr>
          <p:cNvSpPr>
            <a:spLocks noGrp="1" noChangeArrowheads="1"/>
          </p:cNvSpPr>
          <p:nvPr>
            <p:ph type="body" idx="4294967295"/>
          </p:nvPr>
        </p:nvSpPr>
        <p:spPr>
          <a:xfrm>
            <a:off x="1415480" y="1196976"/>
            <a:ext cx="10657184" cy="4968875"/>
          </a:xfrm>
        </p:spPr>
        <p:txBody>
          <a:bodyPr/>
          <a:lstStyle/>
          <a:p>
            <a:pPr eaLnBrk="1" hangingPunct="1">
              <a:lnSpc>
                <a:spcPct val="90000"/>
              </a:lnSpc>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3.67</a:t>
            </a:r>
            <a:r>
              <a:rPr lang="en-US" altLang="zh-CN" sz="2400" dirty="0"/>
              <a:t>]</a:t>
            </a:r>
            <a:r>
              <a:rPr lang="zh-CN" altLang="en-US" sz="2400" dirty="0"/>
              <a:t>查询</a:t>
            </a:r>
            <a:r>
              <a:rPr lang="en-US" altLang="zh-CN" sz="2400" dirty="0"/>
              <a:t>2020</a:t>
            </a:r>
            <a:r>
              <a:rPr lang="zh-CN" altLang="en-US" sz="2400" dirty="0"/>
              <a:t>年第</a:t>
            </a:r>
            <a:r>
              <a:rPr lang="en-US" altLang="zh-CN" sz="2400" dirty="0"/>
              <a:t>2</a:t>
            </a:r>
            <a:r>
              <a:rPr lang="zh-CN" altLang="en-US" sz="2400" dirty="0"/>
              <a:t>学期选修了课程</a:t>
            </a:r>
            <a:r>
              <a:rPr lang="en-US" altLang="zh-CN" sz="2400" dirty="0"/>
              <a:t>81001</a:t>
            </a:r>
            <a:r>
              <a:rPr lang="zh-CN" altLang="en-US" sz="2400" dirty="0"/>
              <a:t>或者选修了课程</a:t>
            </a:r>
            <a:r>
              <a:rPr lang="en-US" altLang="zh-CN" sz="2400" dirty="0"/>
              <a:t>81002</a:t>
            </a:r>
            <a:r>
              <a:rPr lang="zh-CN" altLang="en-US" sz="2400" dirty="0"/>
              <a:t>的学生</a:t>
            </a:r>
          </a:p>
          <a:p>
            <a:pPr eaLnBrk="1" hangingPunct="1">
              <a:lnSpc>
                <a:spcPct val="120000"/>
              </a:lnSpc>
              <a:spcBef>
                <a:spcPct val="0"/>
              </a:spcBef>
              <a:buFont typeface="Wingdings" pitchFamily="2" charset="2"/>
              <a:buNone/>
            </a:pPr>
            <a:endParaRPr lang="en-US" altLang="zh-CN" sz="2400" dirty="0"/>
          </a:p>
          <a:p>
            <a:pPr eaLnBrk="1" hangingPunct="1">
              <a:lnSpc>
                <a:spcPct val="120000"/>
              </a:lnSpc>
              <a:spcBef>
                <a:spcPct val="0"/>
              </a:spcBef>
              <a:buFont typeface="Wingdings" pitchFamily="2" charset="2"/>
              <a:buNone/>
            </a:pPr>
            <a:r>
              <a:rPr lang="en-US" altLang="zh-CN" sz="2400" dirty="0"/>
              <a:t>SELECT Sno</a:t>
            </a:r>
          </a:p>
          <a:p>
            <a:pPr eaLnBrk="1" hangingPunct="1">
              <a:lnSpc>
                <a:spcPct val="120000"/>
              </a:lnSpc>
              <a:spcBef>
                <a:spcPct val="0"/>
              </a:spcBef>
              <a:buFont typeface="Wingdings" pitchFamily="2" charset="2"/>
              <a:buNone/>
            </a:pPr>
            <a:r>
              <a:rPr lang="en-US" altLang="zh-CN" sz="2400" dirty="0"/>
              <a:t>FROM SC</a:t>
            </a:r>
          </a:p>
          <a:p>
            <a:pPr eaLnBrk="1" hangingPunct="1">
              <a:lnSpc>
                <a:spcPct val="120000"/>
              </a:lnSpc>
              <a:spcBef>
                <a:spcPct val="0"/>
              </a:spcBef>
              <a:buFont typeface="Wingdings" pitchFamily="2" charset="2"/>
              <a:buNone/>
            </a:pPr>
            <a:r>
              <a:rPr lang="en-US" altLang="zh-CN" sz="2400" dirty="0"/>
              <a:t>WHERE Semester='20202' AND </a:t>
            </a:r>
            <a:r>
              <a:rPr lang="en-US" altLang="zh-CN" sz="2400" dirty="0" err="1"/>
              <a:t>Cno</a:t>
            </a:r>
            <a:r>
              <a:rPr lang="en-US" altLang="zh-CN" sz="2400" dirty="0"/>
              <a:t>='81001'</a:t>
            </a:r>
          </a:p>
          <a:p>
            <a:pPr eaLnBrk="1" hangingPunct="1">
              <a:lnSpc>
                <a:spcPct val="120000"/>
              </a:lnSpc>
              <a:spcBef>
                <a:spcPct val="0"/>
              </a:spcBef>
              <a:buFont typeface="Wingdings" pitchFamily="2" charset="2"/>
              <a:buNone/>
            </a:pPr>
            <a:r>
              <a:rPr lang="en-US" altLang="zh-CN" sz="2400" dirty="0">
                <a:solidFill>
                  <a:srgbClr val="FF00FF"/>
                </a:solidFill>
              </a:rPr>
              <a:t>UNION</a:t>
            </a:r>
          </a:p>
          <a:p>
            <a:pPr eaLnBrk="1" hangingPunct="1">
              <a:lnSpc>
                <a:spcPct val="120000"/>
              </a:lnSpc>
              <a:spcBef>
                <a:spcPct val="0"/>
              </a:spcBef>
              <a:buFont typeface="Wingdings" pitchFamily="2" charset="2"/>
              <a:buNone/>
            </a:pPr>
            <a:r>
              <a:rPr lang="en-US" altLang="zh-CN" sz="2400" dirty="0"/>
              <a:t>SELECT Sno</a:t>
            </a:r>
          </a:p>
          <a:p>
            <a:pPr eaLnBrk="1" hangingPunct="1">
              <a:lnSpc>
                <a:spcPct val="120000"/>
              </a:lnSpc>
              <a:spcBef>
                <a:spcPct val="0"/>
              </a:spcBef>
              <a:buFont typeface="Wingdings" pitchFamily="2" charset="2"/>
              <a:buNone/>
            </a:pPr>
            <a:r>
              <a:rPr lang="en-US" altLang="zh-CN" sz="2400" dirty="0"/>
              <a:t>FROM SC</a:t>
            </a:r>
          </a:p>
          <a:p>
            <a:pPr eaLnBrk="1" hangingPunct="1">
              <a:lnSpc>
                <a:spcPct val="120000"/>
              </a:lnSpc>
              <a:spcBef>
                <a:spcPct val="0"/>
              </a:spcBef>
              <a:buFont typeface="Wingdings" pitchFamily="2" charset="2"/>
              <a:buNone/>
            </a:pPr>
            <a:r>
              <a:rPr lang="en-US" altLang="zh-CN" sz="2400" dirty="0"/>
              <a:t>WHERE Semester='20202' AND </a:t>
            </a:r>
            <a:r>
              <a:rPr lang="en-US" altLang="zh-CN" sz="2400" dirty="0" err="1"/>
              <a:t>Cno</a:t>
            </a:r>
            <a:r>
              <a:rPr lang="en-US" altLang="zh-CN" sz="2400" dirty="0"/>
              <a:t>='81002';</a:t>
            </a:r>
          </a:p>
          <a:p>
            <a:pPr eaLnBrk="1" hangingPunct="1">
              <a:lnSpc>
                <a:spcPct val="90000"/>
              </a:lnSpc>
              <a:buFont typeface="Wingdings" pitchFamily="2" charset="2"/>
              <a:buNone/>
            </a:pPr>
            <a:endParaRPr lang="en-US" altLang="zh-CN" sz="24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 xmlns:a16="http://schemas.microsoft.com/office/drawing/2014/main" id="{23E081F0-25FD-6E54-59E7-FF4719C2F9E0}"/>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1619" name="Rectangle 3">
            <a:extLst>
              <a:ext uri="{FF2B5EF4-FFF2-40B4-BE49-F238E27FC236}">
                <a16:creationId xmlns="" xmlns:a16="http://schemas.microsoft.com/office/drawing/2014/main" id="{205371DD-60C3-199E-F2AE-0C7328AB64C9}"/>
              </a:ext>
            </a:extLst>
          </p:cNvPr>
          <p:cNvSpPr>
            <a:spLocks noGrp="1" noChangeArrowheads="1"/>
          </p:cNvSpPr>
          <p:nvPr>
            <p:ph type="body" idx="4294967295"/>
          </p:nvPr>
        </p:nvSpPr>
        <p:spPr>
          <a:xfrm>
            <a:off x="911424" y="1098551"/>
            <a:ext cx="10441160" cy="4854575"/>
          </a:xfrm>
        </p:spPr>
        <p:txBody>
          <a:bodyPr/>
          <a:lstStyle/>
          <a:p>
            <a:pPr eaLnBrk="1" hangingPunct="1">
              <a:lnSpc>
                <a:spcPct val="90000"/>
              </a:lnSpc>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3.68</a:t>
            </a:r>
            <a:r>
              <a:rPr lang="en-US" altLang="zh-CN" sz="2400" dirty="0"/>
              <a:t>] </a:t>
            </a:r>
            <a:r>
              <a:rPr lang="zh-CN" altLang="en-US" sz="2400" dirty="0"/>
              <a:t>查询计算机科学与技术专业的学生与年龄不大于</a:t>
            </a:r>
            <a:r>
              <a:rPr lang="en-US" altLang="zh-CN" sz="2400" dirty="0"/>
              <a:t>19</a:t>
            </a:r>
            <a:r>
              <a:rPr lang="zh-CN" altLang="en-US" sz="2400" dirty="0"/>
              <a:t>岁的学生的交集</a:t>
            </a:r>
            <a:endParaRPr lang="en-US" altLang="zh-CN" sz="2400" dirty="0"/>
          </a:p>
          <a:p>
            <a:pPr eaLnBrk="1" hangingPunct="1">
              <a:lnSpc>
                <a:spcPct val="90000"/>
              </a:lnSpc>
              <a:buFont typeface="宋体" panose="02010600030101010101" pitchFamily="2" charset="-122"/>
              <a:buNone/>
            </a:pPr>
            <a:endParaRPr lang="zh-CN" altLang="en-US" sz="2400" dirty="0"/>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a:t>
            </a:r>
          </a:p>
          <a:p>
            <a:pPr eaLnBrk="1" hangingPunct="1">
              <a:lnSpc>
                <a:spcPct val="120000"/>
              </a:lnSpc>
              <a:spcBef>
                <a:spcPct val="0"/>
              </a:spcBef>
              <a:buFont typeface="宋体" panose="02010600030101010101" pitchFamily="2" charset="-122"/>
              <a:buNone/>
            </a:pPr>
            <a:r>
              <a:rPr lang="en-US" altLang="zh-CN" sz="2400" dirty="0">
                <a:solidFill>
                  <a:srgbClr val="FF00FF"/>
                </a:solidFill>
              </a:rPr>
              <a:t>INTERSECT</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200" dirty="0"/>
              <a:t>WHERE(extract(year from </a:t>
            </a:r>
            <a:r>
              <a:rPr lang="en-US" altLang="zh-CN" sz="2200" dirty="0" err="1"/>
              <a:t>current_date</a:t>
            </a:r>
            <a:r>
              <a:rPr lang="en-US" altLang="zh-CN" sz="2200" dirty="0"/>
              <a:t>)-extract(year from </a:t>
            </a:r>
            <a:r>
              <a:rPr lang="en-US" altLang="zh-CN" sz="2200" dirty="0" err="1"/>
              <a:t>Sbirthdate</a:t>
            </a:r>
            <a:r>
              <a:rPr lang="en-US" altLang="zh-CN" sz="2200" dirty="0"/>
              <a:t>) ) &lt;=19;</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 xmlns:a16="http://schemas.microsoft.com/office/drawing/2014/main" id="{8E4029F0-AA5E-1A48-E74A-94CEFBEE316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2643" name="Rectangle 3">
            <a:extLst>
              <a:ext uri="{FF2B5EF4-FFF2-40B4-BE49-F238E27FC236}">
                <a16:creationId xmlns="" xmlns:a16="http://schemas.microsoft.com/office/drawing/2014/main" id="{BE87A6F0-FAA3-4224-5BF2-3E0C66F13D98}"/>
              </a:ext>
            </a:extLst>
          </p:cNvPr>
          <p:cNvSpPr>
            <a:spLocks noGrp="1" noChangeArrowheads="1"/>
          </p:cNvSpPr>
          <p:nvPr>
            <p:ph type="body" idx="4294967295"/>
          </p:nvPr>
        </p:nvSpPr>
        <p:spPr>
          <a:xfrm>
            <a:off x="767409" y="1098551"/>
            <a:ext cx="10585175" cy="4854575"/>
          </a:xfrm>
        </p:spPr>
        <p:txBody>
          <a:bodyPr/>
          <a:lstStyle/>
          <a:p>
            <a:pPr eaLnBrk="1" hangingPunct="1">
              <a:lnSpc>
                <a:spcPct val="15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3.68</a:t>
            </a:r>
            <a:r>
              <a:rPr lang="en-US" altLang="zh-CN" sz="2400" dirty="0"/>
              <a:t>] </a:t>
            </a:r>
            <a:r>
              <a:rPr lang="zh-CN" altLang="en-US" sz="2400" dirty="0"/>
              <a:t>实际就是查询计算机科学系中年龄不大于</a:t>
            </a:r>
            <a:r>
              <a:rPr lang="en-US" altLang="zh-CN" sz="2400" dirty="0"/>
              <a:t>19</a:t>
            </a:r>
            <a:r>
              <a:rPr lang="zh-CN" altLang="en-US" sz="2400" dirty="0"/>
              <a:t>岁的学生</a:t>
            </a:r>
          </a:p>
          <a:p>
            <a:pPr eaLnBrk="1" hangingPunct="1">
              <a:lnSpc>
                <a:spcPct val="150000"/>
              </a:lnSpc>
              <a:spcBef>
                <a:spcPct val="0"/>
              </a:spcBef>
              <a:buFont typeface="宋体" panose="02010600030101010101" pitchFamily="2" charset="-122"/>
              <a:buNone/>
            </a:pPr>
            <a:r>
              <a:rPr lang="en-US" altLang="zh-CN" sz="2400" dirty="0"/>
              <a:t>SELECT *</a:t>
            </a:r>
          </a:p>
          <a:p>
            <a:pPr eaLnBrk="1" hangingPunct="1">
              <a:lnSpc>
                <a:spcPct val="150000"/>
              </a:lnSpc>
              <a:spcBef>
                <a:spcPct val="0"/>
              </a:spcBef>
              <a:buFont typeface="宋体" panose="02010600030101010101" pitchFamily="2" charset="-122"/>
              <a:buNone/>
            </a:pPr>
            <a:r>
              <a:rPr lang="en-US" altLang="zh-CN" sz="2400" dirty="0"/>
              <a:t>FROM Student</a:t>
            </a:r>
          </a:p>
          <a:p>
            <a:pPr eaLnBrk="1" hangingPunct="1">
              <a:lnSpc>
                <a:spcPct val="15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 AND</a:t>
            </a:r>
          </a:p>
          <a:p>
            <a:pPr eaLnBrk="1" hangingPunct="1">
              <a:lnSpc>
                <a:spcPct val="150000"/>
              </a:lnSpc>
              <a:spcBef>
                <a:spcPct val="0"/>
              </a:spcBef>
              <a:buFont typeface="宋体" panose="02010600030101010101" pitchFamily="2" charset="-122"/>
              <a:buNone/>
            </a:pPr>
            <a:r>
              <a:rPr lang="en-US" altLang="zh-CN" sz="2400" dirty="0"/>
              <a:t>             </a:t>
            </a:r>
            <a:r>
              <a:rPr lang="en-US" altLang="zh-CN" sz="2200" dirty="0"/>
              <a:t>(extract(year from </a:t>
            </a:r>
            <a:r>
              <a:rPr lang="en-US" altLang="zh-CN" sz="2200" dirty="0" err="1"/>
              <a:t>current_date</a:t>
            </a:r>
            <a:r>
              <a:rPr lang="en-US" altLang="zh-CN" sz="2200" dirty="0"/>
              <a:t>)-extract(year from </a:t>
            </a:r>
            <a:r>
              <a:rPr lang="en-US" altLang="zh-CN" sz="2200" dirty="0" err="1"/>
              <a:t>Sbirthdate</a:t>
            </a:r>
            <a:r>
              <a:rPr lang="en-US" altLang="zh-CN" sz="2200" dirty="0"/>
              <a:t>) )&lt;=19;</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 xmlns:a16="http://schemas.microsoft.com/office/drawing/2014/main" id="{C25329B6-52A9-5034-1E6A-498D70AC7BB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7827" name="Rectangle 3">
            <a:extLst>
              <a:ext uri="{FF2B5EF4-FFF2-40B4-BE49-F238E27FC236}">
                <a16:creationId xmlns="" xmlns:a16="http://schemas.microsoft.com/office/drawing/2014/main" id="{09A4A7E4-8396-CDCD-24BA-F73009385BF4}"/>
              </a:ext>
            </a:extLst>
          </p:cNvPr>
          <p:cNvSpPr>
            <a:spLocks noGrp="1" noChangeArrowheads="1"/>
          </p:cNvSpPr>
          <p:nvPr>
            <p:ph type="body" idx="4294967295"/>
          </p:nvPr>
        </p:nvSpPr>
        <p:spPr>
          <a:xfrm>
            <a:off x="1981200" y="1098551"/>
            <a:ext cx="9601200" cy="4429125"/>
          </a:xfrm>
        </p:spPr>
        <p:txBody>
          <a:bodyPr/>
          <a:lstStyle/>
          <a:p>
            <a:pPr marL="0" indent="0" eaLnBrk="1" hangingPunct="1">
              <a:lnSpc>
                <a:spcPct val="120000"/>
              </a:lnSpc>
              <a:spcBef>
                <a:spcPct val="0"/>
              </a:spcBef>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3.69</a:t>
            </a:r>
            <a:r>
              <a:rPr lang="en-US" altLang="zh-CN" sz="2400" dirty="0"/>
              <a:t>]</a:t>
            </a:r>
            <a:r>
              <a:rPr lang="zh-CN" altLang="en-US" sz="2400" dirty="0"/>
              <a:t>查询既选修了课程</a:t>
            </a:r>
            <a:r>
              <a:rPr lang="en-US" altLang="zh-CN" sz="2400" dirty="0"/>
              <a:t>81001</a:t>
            </a:r>
            <a:r>
              <a:rPr lang="zh-CN" altLang="en-US" sz="2400" dirty="0"/>
              <a:t>又选修了课程</a:t>
            </a:r>
            <a:r>
              <a:rPr lang="en-US" altLang="zh-CN" sz="2400" dirty="0"/>
              <a:t>81002</a:t>
            </a:r>
            <a:r>
              <a:rPr lang="zh-CN" altLang="en-US" sz="2400" dirty="0"/>
              <a:t>的学生。就是查询选修课程</a:t>
            </a:r>
            <a:r>
              <a:rPr lang="en-US" altLang="zh-CN" sz="2400" dirty="0"/>
              <a:t>810011</a:t>
            </a:r>
            <a:r>
              <a:rPr lang="zh-CN" altLang="en-US" sz="2400" dirty="0"/>
              <a:t>的学生集合与选修课程</a:t>
            </a:r>
            <a:r>
              <a:rPr lang="en-US" altLang="zh-CN" sz="2400" dirty="0"/>
              <a:t>81002</a:t>
            </a:r>
            <a:r>
              <a:rPr lang="zh-CN" altLang="en-US" sz="2400" dirty="0"/>
              <a:t>的学生集合的交集。</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400" dirty="0"/>
              <a:t>SELECT Sno</a:t>
            </a:r>
          </a:p>
          <a:p>
            <a:pPr marL="0" indent="0" eaLnBrk="1" hangingPunct="1">
              <a:lnSpc>
                <a:spcPct val="120000"/>
              </a:lnSpc>
              <a:spcBef>
                <a:spcPct val="0"/>
              </a:spcBef>
              <a:buNone/>
            </a:pPr>
            <a:r>
              <a:rPr lang="en-US" altLang="zh-CN" sz="2400" dirty="0"/>
              <a:t>FROM SC</a:t>
            </a:r>
          </a:p>
          <a:p>
            <a:pPr marL="0" indent="0" eaLnBrk="1" hangingPunct="1">
              <a:lnSpc>
                <a:spcPct val="120000"/>
              </a:lnSpc>
              <a:spcBef>
                <a:spcPct val="0"/>
              </a:spcBef>
              <a:buNone/>
            </a:pPr>
            <a:r>
              <a:rPr lang="en-US" altLang="zh-CN" sz="2400" dirty="0"/>
              <a:t>WHERE </a:t>
            </a:r>
            <a:r>
              <a:rPr lang="en-US" altLang="zh-CN" sz="2400" dirty="0" err="1"/>
              <a:t>Cno</a:t>
            </a:r>
            <a:r>
              <a:rPr lang="en-US" altLang="zh-CN" sz="2400" dirty="0"/>
              <a:t>='81001'</a:t>
            </a:r>
          </a:p>
          <a:p>
            <a:pPr marL="0" indent="0" eaLnBrk="1" hangingPunct="1">
              <a:lnSpc>
                <a:spcPct val="120000"/>
              </a:lnSpc>
              <a:spcBef>
                <a:spcPct val="0"/>
              </a:spcBef>
              <a:buNone/>
            </a:pPr>
            <a:r>
              <a:rPr lang="en-US" altLang="zh-CN" sz="2400" dirty="0">
                <a:solidFill>
                  <a:srgbClr val="FF00FF"/>
                </a:solidFill>
              </a:rPr>
              <a:t>INTERSECT</a:t>
            </a:r>
          </a:p>
          <a:p>
            <a:pPr marL="0" indent="0" eaLnBrk="1" hangingPunct="1">
              <a:lnSpc>
                <a:spcPct val="120000"/>
              </a:lnSpc>
              <a:spcBef>
                <a:spcPct val="0"/>
              </a:spcBef>
              <a:buNone/>
            </a:pPr>
            <a:r>
              <a:rPr lang="en-US" altLang="zh-CN" sz="2400" dirty="0"/>
              <a:t>SELECT Sno</a:t>
            </a:r>
          </a:p>
          <a:p>
            <a:pPr marL="0" indent="0" eaLnBrk="1" hangingPunct="1">
              <a:lnSpc>
                <a:spcPct val="120000"/>
              </a:lnSpc>
              <a:spcBef>
                <a:spcPct val="0"/>
              </a:spcBef>
              <a:buNone/>
            </a:pPr>
            <a:r>
              <a:rPr lang="en-US" altLang="zh-CN" sz="2400" dirty="0"/>
              <a:t>FROM SC</a:t>
            </a:r>
          </a:p>
          <a:p>
            <a:pPr marL="0" indent="0" eaLnBrk="1" hangingPunct="1">
              <a:lnSpc>
                <a:spcPct val="120000"/>
              </a:lnSpc>
              <a:spcBef>
                <a:spcPct val="0"/>
              </a:spcBef>
              <a:buNone/>
            </a:pPr>
            <a:r>
              <a:rPr lang="en-US" altLang="zh-CN" sz="2400" dirty="0"/>
              <a:t>WHERE </a:t>
            </a:r>
            <a:r>
              <a:rPr lang="en-US" altLang="zh-CN" sz="2400" dirty="0" err="1"/>
              <a:t>Cno</a:t>
            </a:r>
            <a:r>
              <a:rPr lang="en-US" altLang="zh-CN" sz="2400" dirty="0"/>
              <a:t>='81002';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A6AE80C3-02CC-07AB-E89A-8C0C16C5E122}"/>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15363" name="Rectangle 3">
            <a:extLst>
              <a:ext uri="{FF2B5EF4-FFF2-40B4-BE49-F238E27FC236}">
                <a16:creationId xmlns="" xmlns:a16="http://schemas.microsoft.com/office/drawing/2014/main" id="{230530E4-0AF8-E5A3-CFB0-9E6580565A97}"/>
              </a:ext>
            </a:extLst>
          </p:cNvPr>
          <p:cNvSpPr>
            <a:spLocks noGrp="1" noChangeArrowheads="1"/>
          </p:cNvSpPr>
          <p:nvPr>
            <p:ph type="body" idx="4294967295"/>
          </p:nvPr>
        </p:nvSpPr>
        <p:spPr>
          <a:xfrm>
            <a:off x="1981200" y="1196975"/>
            <a:ext cx="8229600" cy="4997450"/>
          </a:xfrm>
        </p:spPr>
        <p:txBody>
          <a:bodyPr/>
          <a:lstStyle/>
          <a:p>
            <a:pPr algn="just" eaLnBrk="1" hangingPunct="1">
              <a:lnSpc>
                <a:spcPct val="130000"/>
              </a:lnSpc>
            </a:pPr>
            <a:r>
              <a:rPr lang="zh-CN" altLang="en-US"/>
              <a:t>查询仅涉及一个表</a:t>
            </a:r>
            <a:r>
              <a:rPr lang="zh-CN" altLang="en-US" sz="2400"/>
              <a:t>：</a:t>
            </a:r>
          </a:p>
          <a:p>
            <a:pPr lvl="1" algn="just" eaLnBrk="1" hangingPunct="1">
              <a:lnSpc>
                <a:spcPct val="160000"/>
              </a:lnSpc>
              <a:buFont typeface="Wingdings" pitchFamily="2" charset="2"/>
              <a:buNone/>
            </a:pPr>
            <a:r>
              <a:rPr lang="en-US" altLang="zh-CN"/>
              <a:t>1.</a:t>
            </a:r>
            <a:r>
              <a:rPr lang="zh-CN" altLang="en-US"/>
              <a:t>选择表中的若干列</a:t>
            </a:r>
          </a:p>
          <a:p>
            <a:pPr lvl="1" algn="just" eaLnBrk="1" hangingPunct="1">
              <a:lnSpc>
                <a:spcPct val="160000"/>
              </a:lnSpc>
              <a:buFont typeface="Wingdings" pitchFamily="2" charset="2"/>
              <a:buNone/>
            </a:pPr>
            <a:r>
              <a:rPr lang="en-US" altLang="zh-CN">
                <a:solidFill>
                  <a:srgbClr val="7030A0"/>
                </a:solidFill>
              </a:rPr>
              <a:t>2.</a:t>
            </a:r>
            <a:r>
              <a:rPr lang="zh-CN" altLang="en-US">
                <a:solidFill>
                  <a:srgbClr val="7030A0"/>
                </a:solidFill>
              </a:rPr>
              <a:t>选择表中的若干元组</a:t>
            </a:r>
          </a:p>
          <a:p>
            <a:pPr lvl="1" algn="just" eaLnBrk="1" hangingPunct="1">
              <a:lnSpc>
                <a:spcPct val="160000"/>
              </a:lnSpc>
              <a:buFont typeface="Wingdings" pitchFamily="2" charset="2"/>
              <a:buNone/>
            </a:pPr>
            <a:r>
              <a:rPr lang="en-US" altLang="zh-CN"/>
              <a:t>3.ORDER BY</a:t>
            </a:r>
            <a:r>
              <a:rPr lang="zh-CN" altLang="en-US"/>
              <a:t>子句</a:t>
            </a:r>
          </a:p>
          <a:p>
            <a:pPr lvl="1" algn="just" eaLnBrk="1" hangingPunct="1">
              <a:lnSpc>
                <a:spcPct val="160000"/>
              </a:lnSpc>
              <a:buFont typeface="Wingdings" pitchFamily="2" charset="2"/>
              <a:buNone/>
            </a:pPr>
            <a:r>
              <a:rPr lang="en-US" altLang="zh-CN"/>
              <a:t>4.</a:t>
            </a:r>
            <a:r>
              <a:rPr lang="zh-CN" altLang="en-US"/>
              <a:t>聚集函数</a:t>
            </a:r>
          </a:p>
          <a:p>
            <a:pPr lvl="1" algn="just" eaLnBrk="1" hangingPunct="1">
              <a:lnSpc>
                <a:spcPct val="160000"/>
              </a:lnSpc>
              <a:buFont typeface="Wingdings" pitchFamily="2" charset="2"/>
              <a:buNone/>
            </a:pPr>
            <a:r>
              <a:rPr lang="en-US" altLang="zh-CN"/>
              <a:t>5.GROUP BY</a:t>
            </a:r>
            <a:r>
              <a:rPr lang="zh-CN" altLang="en-US"/>
              <a:t>子句</a:t>
            </a:r>
            <a:endParaRPr lang="en-US" altLang="zh-CN"/>
          </a:p>
          <a:p>
            <a:pPr lvl="1" algn="just" eaLnBrk="1" hangingPunct="1">
              <a:lnSpc>
                <a:spcPct val="160000"/>
              </a:lnSpc>
              <a:buFont typeface="Wingdings" pitchFamily="2" charset="2"/>
              <a:buNone/>
            </a:pPr>
            <a:r>
              <a:rPr lang="en-US" altLang="zh-CN"/>
              <a:t>6.LIMIT</a:t>
            </a:r>
            <a:r>
              <a:rPr lang="zh-CN" altLang="en-US"/>
              <a:t>子句</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 xmlns:a16="http://schemas.microsoft.com/office/drawing/2014/main" id="{A9FD2038-6039-500A-9EE0-634DAF4498DF}"/>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4691" name="Rectangle 3">
            <a:extLst>
              <a:ext uri="{FF2B5EF4-FFF2-40B4-BE49-F238E27FC236}">
                <a16:creationId xmlns="" xmlns:a16="http://schemas.microsoft.com/office/drawing/2014/main" id="{30D17B4E-0E08-2449-CDFE-E3387A22BA70}"/>
              </a:ext>
            </a:extLst>
          </p:cNvPr>
          <p:cNvSpPr>
            <a:spLocks noGrp="1" noChangeArrowheads="1"/>
          </p:cNvSpPr>
          <p:nvPr>
            <p:ph type="body" idx="4294967295"/>
          </p:nvPr>
        </p:nvSpPr>
        <p:spPr>
          <a:xfrm>
            <a:off x="2351088" y="1412875"/>
            <a:ext cx="7772400" cy="4114800"/>
          </a:xfrm>
        </p:spPr>
        <p:txBody>
          <a:bodyPr/>
          <a:lstStyle/>
          <a:p>
            <a:pPr eaLnBrk="1" hangingPunct="1">
              <a:lnSpc>
                <a:spcPct val="120000"/>
              </a:lnSpc>
              <a:buFont typeface="Wingdings" pitchFamily="2" charset="2"/>
              <a:buNone/>
            </a:pPr>
            <a:r>
              <a:rPr lang="zh-CN" altLang="en-US" sz="2400"/>
              <a:t>本例也可以表示为</a:t>
            </a:r>
          </a:p>
          <a:p>
            <a:pPr eaLnBrk="1" hangingPunct="1">
              <a:lnSpc>
                <a:spcPct val="120000"/>
              </a:lnSpc>
              <a:buFont typeface="Wingdings" pitchFamily="2" charset="2"/>
              <a:buNone/>
            </a:pPr>
            <a:r>
              <a:rPr lang="en-US" altLang="zh-CN" sz="2400"/>
              <a:t>SELECT Sno</a:t>
            </a:r>
          </a:p>
          <a:p>
            <a:pPr eaLnBrk="1" hangingPunct="1">
              <a:lnSpc>
                <a:spcPct val="120000"/>
              </a:lnSpc>
              <a:buFont typeface="Wingdings" pitchFamily="2" charset="2"/>
              <a:buNone/>
            </a:pPr>
            <a:r>
              <a:rPr lang="en-US" altLang="zh-CN" sz="2400"/>
              <a:t>FROM SC</a:t>
            </a:r>
          </a:p>
          <a:p>
            <a:pPr eaLnBrk="1" hangingPunct="1">
              <a:lnSpc>
                <a:spcPct val="120000"/>
              </a:lnSpc>
              <a:buFont typeface="Wingdings" pitchFamily="2" charset="2"/>
              <a:buNone/>
            </a:pPr>
            <a:r>
              <a:rPr lang="en-US" altLang="zh-CN" sz="2400"/>
              <a:t>WHERE Cno='81001' AND Sno IN</a:t>
            </a:r>
          </a:p>
          <a:p>
            <a:pPr eaLnBrk="1" hangingPunct="1">
              <a:lnSpc>
                <a:spcPct val="120000"/>
              </a:lnSpc>
              <a:buFont typeface="Wingdings" pitchFamily="2" charset="2"/>
              <a:buNone/>
            </a:pPr>
            <a:r>
              <a:rPr lang="en-US" altLang="zh-CN" sz="2400"/>
              <a:t>                    (SELECT Sno</a:t>
            </a:r>
          </a:p>
          <a:p>
            <a:pPr eaLnBrk="1" hangingPunct="1">
              <a:lnSpc>
                <a:spcPct val="120000"/>
              </a:lnSpc>
              <a:buFont typeface="Wingdings" pitchFamily="2" charset="2"/>
              <a:buNone/>
            </a:pPr>
            <a:r>
              <a:rPr lang="en-US" altLang="zh-CN" sz="2400"/>
              <a:t>                     FROM SC</a:t>
            </a:r>
          </a:p>
          <a:p>
            <a:pPr eaLnBrk="1" hangingPunct="1">
              <a:lnSpc>
                <a:spcPct val="120000"/>
              </a:lnSpc>
              <a:buFont typeface="Wingdings" pitchFamily="2" charset="2"/>
              <a:buNone/>
            </a:pPr>
            <a:r>
              <a:rPr lang="en-US" altLang="zh-CN" sz="2400"/>
              <a:t>                     WHERE Cno='81002');</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 xmlns:a16="http://schemas.microsoft.com/office/drawing/2014/main" id="{F87DD865-8592-DDA3-2092-6138D4E648C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5715" name="Rectangle 3">
            <a:extLst>
              <a:ext uri="{FF2B5EF4-FFF2-40B4-BE49-F238E27FC236}">
                <a16:creationId xmlns="" xmlns:a16="http://schemas.microsoft.com/office/drawing/2014/main" id="{08374D3D-F7F4-0544-6342-5F7D20F6BA15}"/>
              </a:ext>
            </a:extLst>
          </p:cNvPr>
          <p:cNvSpPr>
            <a:spLocks noGrp="1" noChangeArrowheads="1"/>
          </p:cNvSpPr>
          <p:nvPr>
            <p:ph type="body" idx="4294967295"/>
          </p:nvPr>
        </p:nvSpPr>
        <p:spPr>
          <a:xfrm>
            <a:off x="1847850" y="1098550"/>
            <a:ext cx="8712200" cy="4114800"/>
          </a:xfrm>
        </p:spPr>
        <p:txBody>
          <a:bodyPr/>
          <a:lstStyle/>
          <a:p>
            <a:pPr eaLnBrk="1" hangingPunct="1">
              <a:lnSpc>
                <a:spcPct val="12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3.70</a:t>
            </a:r>
            <a:r>
              <a:rPr lang="en-US" altLang="zh-CN" sz="2400" dirty="0"/>
              <a:t>]</a:t>
            </a:r>
            <a:r>
              <a:rPr lang="zh-CN" altLang="en-US" sz="2400" dirty="0"/>
              <a:t>查询计算机科学与技术专业的学生与年龄不大于</a:t>
            </a:r>
            <a:r>
              <a:rPr lang="en-US" altLang="zh-CN" sz="2400" dirty="0"/>
              <a:t>19</a:t>
            </a:r>
            <a:r>
              <a:rPr lang="zh-CN" altLang="en-US" sz="2400" dirty="0"/>
              <a:t>岁的学生的差集</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a:t>
            </a:r>
          </a:p>
          <a:p>
            <a:pPr eaLnBrk="1" hangingPunct="1">
              <a:lnSpc>
                <a:spcPct val="120000"/>
              </a:lnSpc>
              <a:spcBef>
                <a:spcPct val="0"/>
              </a:spcBef>
              <a:buFont typeface="宋体" panose="02010600030101010101" pitchFamily="2" charset="-122"/>
              <a:buNone/>
            </a:pPr>
            <a:r>
              <a:rPr lang="en-US" altLang="zh-CN" sz="2400" dirty="0">
                <a:solidFill>
                  <a:srgbClr val="FF00FF"/>
                </a:solidFill>
              </a:rPr>
              <a:t>EXCEPT</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WHERE(extract(year from </a:t>
            </a:r>
            <a:r>
              <a:rPr lang="en-US" altLang="zh-CN" sz="2400" dirty="0" err="1"/>
              <a:t>current_date</a:t>
            </a:r>
            <a:r>
              <a:rPr lang="en-US" altLang="zh-CN" sz="2400" dirty="0"/>
              <a:t>)-extract(year from </a:t>
            </a:r>
            <a:r>
              <a:rPr lang="en-US" altLang="zh-CN" sz="2400" dirty="0" err="1"/>
              <a:t>Sbirthdate</a:t>
            </a:r>
            <a:r>
              <a:rPr lang="en-US" altLang="zh-CN" sz="2400" dirty="0"/>
              <a:t>) )&lt;=19;</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 xmlns:a16="http://schemas.microsoft.com/office/drawing/2014/main" id="{E2ED4F64-8600-2C63-0841-BA374B243FBE}"/>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6739" name="Rectangle 3">
            <a:extLst>
              <a:ext uri="{FF2B5EF4-FFF2-40B4-BE49-F238E27FC236}">
                <a16:creationId xmlns="" xmlns:a16="http://schemas.microsoft.com/office/drawing/2014/main" id="{AA9C7BF8-91B2-869B-FF93-2AA890610C15}"/>
              </a:ext>
            </a:extLst>
          </p:cNvPr>
          <p:cNvSpPr>
            <a:spLocks noGrp="1" noChangeArrowheads="1"/>
          </p:cNvSpPr>
          <p:nvPr>
            <p:ph type="body" idx="4294967295"/>
          </p:nvPr>
        </p:nvSpPr>
        <p:spPr>
          <a:xfrm>
            <a:off x="983432" y="1098550"/>
            <a:ext cx="10657184" cy="4114800"/>
          </a:xfrm>
        </p:spPr>
        <p:txBody>
          <a:bodyPr/>
          <a:lstStyle/>
          <a:p>
            <a:pPr eaLnBrk="1" hangingPunct="1">
              <a:lnSpc>
                <a:spcPct val="12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3.70</a:t>
            </a:r>
            <a:r>
              <a:rPr lang="en-US" altLang="zh-CN" sz="2400" dirty="0"/>
              <a:t>]</a:t>
            </a:r>
            <a:r>
              <a:rPr lang="zh-CN" altLang="en-US" sz="2400" dirty="0"/>
              <a:t> 就是查询计算机科学与技术专业中年龄大于</a:t>
            </a:r>
            <a:r>
              <a:rPr lang="en-US" altLang="zh-CN" sz="2400" dirty="0"/>
              <a:t>19</a:t>
            </a:r>
            <a:r>
              <a:rPr lang="zh-CN" altLang="en-US" sz="2400" dirty="0"/>
              <a:t>岁的学生</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 AND</a:t>
            </a:r>
          </a:p>
          <a:p>
            <a:pPr eaLnBrk="1" hangingPunct="1">
              <a:lnSpc>
                <a:spcPct val="120000"/>
              </a:lnSpc>
              <a:spcBef>
                <a:spcPct val="0"/>
              </a:spcBef>
              <a:buFont typeface="宋体" panose="02010600030101010101" pitchFamily="2" charset="-122"/>
              <a:buNone/>
            </a:pPr>
            <a:r>
              <a:rPr lang="en-US" altLang="zh-CN" sz="2400" dirty="0"/>
              <a:t>         (extract(year from </a:t>
            </a:r>
            <a:r>
              <a:rPr lang="en-US" altLang="zh-CN" sz="2400" dirty="0" err="1"/>
              <a:t>current_date</a:t>
            </a:r>
            <a:r>
              <a:rPr lang="en-US" altLang="zh-CN" sz="2400" dirty="0"/>
              <a:t>)-extract(year from </a:t>
            </a:r>
            <a:r>
              <a:rPr lang="en-US" altLang="zh-CN" sz="2400" dirty="0" err="1"/>
              <a:t>Sbirthdate</a:t>
            </a:r>
            <a:r>
              <a:rPr lang="en-US" altLang="zh-CN" sz="2400" dirty="0"/>
              <a:t>) )&gt;19</a:t>
            </a:r>
            <a:r>
              <a:rPr lang="zh-CN" altLang="en-US" sz="2400" dirty="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 xmlns:a16="http://schemas.microsoft.com/office/drawing/2014/main" id="{1B4ECA05-6490-1A22-741C-2B1D567B7BB6}"/>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117763" name="Rectangle 3">
            <a:extLst>
              <a:ext uri="{FF2B5EF4-FFF2-40B4-BE49-F238E27FC236}">
                <a16:creationId xmlns="" xmlns:a16="http://schemas.microsoft.com/office/drawing/2014/main" id="{391C3F2D-5123-BEEF-563E-75AC83E47523}"/>
              </a:ext>
            </a:extLst>
          </p:cNvPr>
          <p:cNvSpPr>
            <a:spLocks noGrp="1" noChangeArrowheads="1"/>
          </p:cNvSpPr>
          <p:nvPr>
            <p:ph type="body" idx="4294967295"/>
          </p:nvPr>
        </p:nvSpPr>
        <p:spPr>
          <a:xfrm>
            <a:off x="2566988" y="1341438"/>
            <a:ext cx="5410200" cy="4038600"/>
          </a:xfrm>
        </p:spPr>
        <p:txBody>
          <a:bodyPr/>
          <a:lstStyle/>
          <a:p>
            <a:pPr marL="0" indent="0" algn="just" eaLnBrk="1" hangingPunct="1">
              <a:lnSpc>
                <a:spcPct val="140000"/>
              </a:lnSpc>
              <a:buNone/>
            </a:pPr>
            <a:r>
              <a:rPr lang="en-US" altLang="zh-CN"/>
              <a:t>3.3.1 </a:t>
            </a:r>
            <a:r>
              <a:rPr lang="zh-CN" altLang="en-US"/>
              <a:t>单表查询</a:t>
            </a:r>
          </a:p>
          <a:p>
            <a:pPr marL="0" indent="0" algn="just" eaLnBrk="1" hangingPunct="1">
              <a:lnSpc>
                <a:spcPct val="140000"/>
              </a:lnSpc>
              <a:buNone/>
            </a:pPr>
            <a:r>
              <a:rPr lang="en-US" altLang="zh-CN"/>
              <a:t>3.3.2 </a:t>
            </a:r>
            <a:r>
              <a:rPr lang="zh-CN" altLang="en-US"/>
              <a:t>连接查询</a:t>
            </a:r>
          </a:p>
          <a:p>
            <a:pPr marL="0" indent="0" algn="just" eaLnBrk="1" hangingPunct="1">
              <a:lnSpc>
                <a:spcPct val="140000"/>
              </a:lnSpc>
              <a:buNone/>
            </a:pPr>
            <a:r>
              <a:rPr lang="en-US" altLang="zh-CN"/>
              <a:t>3.3.3 </a:t>
            </a:r>
            <a:r>
              <a:rPr lang="zh-CN" altLang="en-US"/>
              <a:t>嵌套查询</a:t>
            </a:r>
          </a:p>
          <a:p>
            <a:pPr marL="0" indent="0" algn="just" eaLnBrk="1" hangingPunct="1">
              <a:lnSpc>
                <a:spcPct val="140000"/>
              </a:lnSpc>
              <a:buNone/>
            </a:pPr>
            <a:r>
              <a:rPr lang="en-US" altLang="zh-CN"/>
              <a:t>3.3.4 </a:t>
            </a:r>
            <a:r>
              <a:rPr lang="zh-CN" altLang="en-US"/>
              <a:t>集合查询</a:t>
            </a:r>
          </a:p>
          <a:p>
            <a:pPr marL="0" indent="0" algn="just" eaLnBrk="1" hangingPunct="1">
              <a:lnSpc>
                <a:spcPct val="140000"/>
              </a:lnSpc>
              <a:buNone/>
            </a:pPr>
            <a:r>
              <a:rPr lang="en-US" altLang="zh-CN">
                <a:solidFill>
                  <a:srgbClr val="00B050"/>
                </a:solidFill>
              </a:rPr>
              <a:t>3.3.5</a:t>
            </a:r>
            <a:r>
              <a:rPr lang="zh-CN" altLang="en-US">
                <a:solidFill>
                  <a:srgbClr val="00B050"/>
                </a:solidFill>
              </a:rPr>
              <a:t>基于派生表的查询</a:t>
            </a:r>
            <a:endParaRPr lang="en-US" altLang="zh-CN">
              <a:solidFill>
                <a:srgbClr val="00B050"/>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 xmlns:a16="http://schemas.microsoft.com/office/drawing/2014/main" id="{A4DDECDB-1483-4099-0C9F-4D9A0BB7B5DB}"/>
              </a:ext>
            </a:extLst>
          </p:cNvPr>
          <p:cNvSpPr>
            <a:spLocks noGrp="1" noChangeArrowheads="1"/>
          </p:cNvSpPr>
          <p:nvPr>
            <p:ph type="title" idx="4294967295"/>
          </p:nvPr>
        </p:nvSpPr>
        <p:spPr/>
        <p:txBody>
          <a:bodyPr/>
          <a:lstStyle/>
          <a:p>
            <a:pPr eaLnBrk="1" hangingPunct="1"/>
            <a:r>
              <a:rPr lang="en-US" altLang="zh-CN" sz="3600"/>
              <a:t>3.3.5 </a:t>
            </a:r>
            <a:r>
              <a:rPr lang="zh-CN" altLang="en-US" sz="3600"/>
              <a:t>基于派生表的查询</a:t>
            </a:r>
          </a:p>
        </p:txBody>
      </p:sp>
      <p:sp>
        <p:nvSpPr>
          <p:cNvPr id="114691" name="内容占位符 2">
            <a:extLst>
              <a:ext uri="{FF2B5EF4-FFF2-40B4-BE49-F238E27FC236}">
                <a16:creationId xmlns="" xmlns:a16="http://schemas.microsoft.com/office/drawing/2014/main" id="{0DE0FC18-182B-6092-22A6-FD95055C2F5B}"/>
              </a:ext>
            </a:extLst>
          </p:cNvPr>
          <p:cNvSpPr>
            <a:spLocks noGrp="1" noChangeArrowheads="1"/>
          </p:cNvSpPr>
          <p:nvPr>
            <p:ph idx="4294967295"/>
          </p:nvPr>
        </p:nvSpPr>
        <p:spPr>
          <a:xfrm>
            <a:off x="609600" y="1098551"/>
            <a:ext cx="10887000" cy="5140325"/>
          </a:xfrm>
        </p:spPr>
        <p:txBody>
          <a:bodyPr/>
          <a:lstStyle/>
          <a:p>
            <a:pPr eaLnBrk="1" hangingPunct="1">
              <a:lnSpc>
                <a:spcPct val="90000"/>
              </a:lnSpc>
            </a:pPr>
            <a:r>
              <a:rPr lang="zh-CN" altLang="en-US" sz="2600" dirty="0">
                <a:latin typeface="宋体" panose="02010600030101010101" pitchFamily="2" charset="-122"/>
              </a:rPr>
              <a:t>子查询不仅可以出现在</a:t>
            </a:r>
            <a:r>
              <a:rPr lang="en-US" altLang="zh-CN" sz="2600" dirty="0"/>
              <a:t>WHERE</a:t>
            </a:r>
            <a:r>
              <a:rPr lang="zh-CN" altLang="en-US" sz="2600" dirty="0">
                <a:latin typeface="宋体" panose="02010600030101010101" pitchFamily="2" charset="-122"/>
              </a:rPr>
              <a:t>子句中，还可以出现在</a:t>
            </a:r>
            <a:r>
              <a:rPr lang="en-US" altLang="zh-CN" sz="2600" dirty="0"/>
              <a:t>FROM</a:t>
            </a:r>
            <a:r>
              <a:rPr lang="zh-CN" altLang="en-US" sz="2600" dirty="0">
                <a:latin typeface="宋体" panose="02010600030101010101" pitchFamily="2" charset="-122"/>
              </a:rPr>
              <a:t>子句中，子查询生成的临时派生表（</a:t>
            </a:r>
            <a:r>
              <a:rPr lang="en-US" altLang="zh-CN" sz="2600" dirty="0"/>
              <a:t>derived table</a:t>
            </a:r>
            <a:r>
              <a:rPr lang="zh-CN" altLang="en-US" sz="2600" dirty="0">
                <a:latin typeface="宋体" panose="02010600030101010101" pitchFamily="2" charset="-122"/>
              </a:rPr>
              <a:t>）成为主查询的查询对象</a:t>
            </a:r>
            <a:endParaRPr lang="en-US" altLang="zh-CN" sz="2600" dirty="0">
              <a:latin typeface="宋体" panose="02010600030101010101" pitchFamily="2" charset="-122"/>
            </a:endParaRPr>
          </a:p>
          <a:p>
            <a:pPr eaLnBrk="1" hangingPunct="1">
              <a:lnSpc>
                <a:spcPct val="90000"/>
              </a:lnSpc>
            </a:pPr>
            <a:endParaRPr lang="en-US" altLang="zh-CN" sz="2300" dirty="0">
              <a:latin typeface="宋体" panose="02010600030101010101" pitchFamily="2" charset="-122"/>
            </a:endParaRPr>
          </a:p>
          <a:p>
            <a:pPr eaLnBrk="1" hangingPunct="1">
              <a:lnSpc>
                <a:spcPct val="90000"/>
              </a:lnSpc>
              <a:buFont typeface="Wingdings" pitchFamily="2" charset="2"/>
              <a:buNone/>
            </a:pPr>
            <a:r>
              <a:rPr lang="en-US" altLang="zh-CN" sz="2400" dirty="0"/>
              <a:t>[</a:t>
            </a:r>
            <a:r>
              <a:rPr lang="zh-CN" altLang="en-US" sz="2400" dirty="0">
                <a:latin typeface="宋体" panose="02010600030101010101" pitchFamily="2" charset="-122"/>
              </a:rPr>
              <a:t>例</a:t>
            </a:r>
            <a:r>
              <a:rPr lang="en-US" altLang="zh-CN" sz="2400" dirty="0"/>
              <a:t>3.59]</a:t>
            </a:r>
            <a:r>
              <a:rPr lang="zh-CN" altLang="en-US" sz="2400" dirty="0">
                <a:latin typeface="宋体" panose="02010600030101010101" pitchFamily="2" charset="-122"/>
              </a:rPr>
              <a:t>找出每个学生超过他自己选修课程平均成绩的课程号</a:t>
            </a:r>
            <a:endParaRPr lang="en-US" altLang="zh-CN" sz="2400" dirty="0">
              <a:latin typeface="宋体" panose="02010600030101010101" pitchFamily="2" charset="-122"/>
            </a:endParaRPr>
          </a:p>
          <a:p>
            <a:pPr eaLnBrk="1" hangingPunct="1">
              <a:lnSpc>
                <a:spcPct val="90000"/>
              </a:lnSpc>
              <a:buFont typeface="Wingdings" pitchFamily="2" charset="2"/>
              <a:buNone/>
            </a:pPr>
            <a:r>
              <a:rPr lang="en-US" altLang="zh-CN" sz="2000" dirty="0"/>
              <a:t>    </a:t>
            </a:r>
          </a:p>
          <a:p>
            <a:pPr algn="just">
              <a:lnSpc>
                <a:spcPct val="150000"/>
              </a:lnSpc>
              <a:spcBef>
                <a:spcPct val="0"/>
              </a:spcBef>
              <a:buFont typeface="Wingdings" pitchFamily="2" charset="2"/>
              <a:buNone/>
            </a:pPr>
            <a:r>
              <a:rPr lang="en-US" altLang="zh-CN" sz="2200" dirty="0"/>
              <a:t>SELECT </a:t>
            </a:r>
            <a:r>
              <a:rPr lang="en-US" altLang="zh-CN" sz="2200" dirty="0" err="1"/>
              <a:t>Sno</a:t>
            </a:r>
            <a:r>
              <a:rPr lang="en-US" altLang="zh-CN" sz="2200" dirty="0"/>
              <a:t>, </a:t>
            </a:r>
            <a:r>
              <a:rPr lang="en-US" altLang="zh-CN" sz="2200" dirty="0" err="1"/>
              <a:t>Cno</a:t>
            </a:r>
            <a:endParaRPr lang="en-US" altLang="zh-CN" sz="2200" dirty="0"/>
          </a:p>
          <a:p>
            <a:pPr algn="just">
              <a:lnSpc>
                <a:spcPct val="150000"/>
              </a:lnSpc>
              <a:spcBef>
                <a:spcPct val="0"/>
              </a:spcBef>
              <a:buFont typeface="Wingdings" pitchFamily="2" charset="2"/>
              <a:buNone/>
            </a:pPr>
            <a:r>
              <a:rPr lang="en-US" altLang="zh-CN" sz="2200" dirty="0"/>
              <a:t>FROM SC, (SELECT </a:t>
            </a:r>
            <a:r>
              <a:rPr lang="en-US" altLang="zh-CN" sz="2200" dirty="0" err="1"/>
              <a:t>Sno</a:t>
            </a:r>
            <a:r>
              <a:rPr lang="en-US" altLang="zh-CN" sz="2200" dirty="0"/>
              <a:t>, </a:t>
            </a:r>
            <a:r>
              <a:rPr lang="en-US" altLang="zh-CN" sz="2200" dirty="0" err="1"/>
              <a:t>Avg</a:t>
            </a:r>
            <a:r>
              <a:rPr lang="en-US" altLang="zh-CN" sz="2200" dirty="0"/>
              <a:t>(Grade) FROM SC GROUP BY </a:t>
            </a:r>
            <a:r>
              <a:rPr lang="en-US" altLang="zh-CN" sz="2200" dirty="0" err="1"/>
              <a:t>Sno</a:t>
            </a:r>
            <a:r>
              <a:rPr lang="en-US" altLang="zh-CN" sz="2200" dirty="0"/>
              <a:t>)</a:t>
            </a:r>
          </a:p>
          <a:p>
            <a:pPr algn="just">
              <a:lnSpc>
                <a:spcPct val="150000"/>
              </a:lnSpc>
              <a:spcBef>
                <a:spcPct val="0"/>
              </a:spcBef>
              <a:buFont typeface="Wingdings" pitchFamily="2" charset="2"/>
              <a:buNone/>
            </a:pPr>
            <a:r>
              <a:rPr lang="en-US" altLang="zh-CN" sz="2200" dirty="0"/>
              <a:t>            AS </a:t>
            </a:r>
            <a:r>
              <a:rPr lang="en-US" altLang="zh-CN" sz="2200" dirty="0" err="1"/>
              <a:t>Avg_SC</a:t>
            </a:r>
            <a:r>
              <a:rPr lang="en-US" altLang="zh-CN" sz="2200" dirty="0"/>
              <a:t>(</a:t>
            </a:r>
            <a:r>
              <a:rPr lang="en-US" altLang="zh-CN" sz="2200" dirty="0" err="1"/>
              <a:t>Avg_sno,Avg_grade</a:t>
            </a:r>
            <a:r>
              <a:rPr lang="en-US" altLang="zh-CN" sz="2200" dirty="0"/>
              <a:t>)</a:t>
            </a:r>
          </a:p>
          <a:p>
            <a:pPr algn="just">
              <a:lnSpc>
                <a:spcPct val="150000"/>
              </a:lnSpc>
              <a:spcBef>
                <a:spcPct val="0"/>
              </a:spcBef>
              <a:buFont typeface="Wingdings" pitchFamily="2" charset="2"/>
              <a:buNone/>
            </a:pPr>
            <a:r>
              <a:rPr lang="en-US" altLang="zh-CN" sz="2200" dirty="0"/>
              <a:t>WHERE </a:t>
            </a:r>
            <a:r>
              <a:rPr lang="en-US" altLang="zh-CN" sz="2200" dirty="0" err="1"/>
              <a:t>SC.Sno</a:t>
            </a:r>
            <a:r>
              <a:rPr lang="en-US" altLang="zh-CN" sz="2200" dirty="0"/>
              <a:t> = </a:t>
            </a:r>
            <a:r>
              <a:rPr lang="en-US" altLang="zh-CN" sz="2200" dirty="0" err="1"/>
              <a:t>Avg_SC.Avg_sno</a:t>
            </a:r>
            <a:r>
              <a:rPr lang="en-US" altLang="zh-CN" sz="2200" dirty="0"/>
              <a:t> AND </a:t>
            </a:r>
            <a:r>
              <a:rPr lang="en-US" altLang="zh-CN" sz="2200" dirty="0" err="1"/>
              <a:t>SC.Grade</a:t>
            </a:r>
            <a:r>
              <a:rPr lang="en-US" altLang="zh-CN" sz="2200" dirty="0"/>
              <a:t> &gt;= </a:t>
            </a:r>
            <a:r>
              <a:rPr lang="en-US" altLang="zh-CN" sz="2200" dirty="0" err="1"/>
              <a:t>Avg_SC.Avg_grade</a:t>
            </a:r>
            <a:r>
              <a:rPr lang="en-US" altLang="zh-CN" sz="2200" dirty="0"/>
              <a:t>;</a:t>
            </a:r>
          </a:p>
          <a:p>
            <a:pPr eaLnBrk="1" hangingPunct="1">
              <a:lnSpc>
                <a:spcPct val="90000"/>
              </a:lnSpc>
              <a:buFont typeface="Wingdings" pitchFamily="2" charset="2"/>
              <a:buNone/>
            </a:pPr>
            <a:endParaRPr lang="en-US" altLang="zh-CN" sz="24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 xmlns:a16="http://schemas.microsoft.com/office/drawing/2014/main" id="{7B22C47D-B72D-5A4D-49C7-9AF4F413951B}"/>
              </a:ext>
            </a:extLst>
          </p:cNvPr>
          <p:cNvSpPr>
            <a:spLocks noGrp="1" noChangeArrowheads="1"/>
          </p:cNvSpPr>
          <p:nvPr>
            <p:ph type="title" idx="4294967295"/>
          </p:nvPr>
        </p:nvSpPr>
        <p:spPr/>
        <p:txBody>
          <a:bodyPr/>
          <a:lstStyle/>
          <a:p>
            <a:pPr eaLnBrk="1" hangingPunct="1"/>
            <a:r>
              <a:rPr lang="zh-CN" altLang="en-US" sz="3600"/>
              <a:t>基于派生表的查询（续）</a:t>
            </a:r>
          </a:p>
        </p:txBody>
      </p:sp>
      <p:sp>
        <p:nvSpPr>
          <p:cNvPr id="115715" name="内容占位符 2">
            <a:extLst>
              <a:ext uri="{FF2B5EF4-FFF2-40B4-BE49-F238E27FC236}">
                <a16:creationId xmlns="" xmlns:a16="http://schemas.microsoft.com/office/drawing/2014/main" id="{3D599DCC-4D9D-C290-B580-374450691002}"/>
              </a:ext>
            </a:extLst>
          </p:cNvPr>
          <p:cNvSpPr>
            <a:spLocks noGrp="1" noChangeArrowheads="1"/>
          </p:cNvSpPr>
          <p:nvPr>
            <p:ph idx="4294967295"/>
          </p:nvPr>
        </p:nvSpPr>
        <p:spPr>
          <a:xfrm>
            <a:off x="983432" y="1090613"/>
            <a:ext cx="10369152" cy="5002212"/>
          </a:xfrm>
        </p:spPr>
        <p:txBody>
          <a:bodyPr/>
          <a:lstStyle/>
          <a:p>
            <a:pPr eaLnBrk="1" hangingPunct="1"/>
            <a:r>
              <a:rPr lang="zh-CN" altLang="en-US" sz="2600" dirty="0">
                <a:latin typeface="宋体" panose="02010600030101010101" pitchFamily="2" charset="-122"/>
              </a:rPr>
              <a:t>如果子查询中没有聚集函数，派生表可以不指定属性列，子查询</a:t>
            </a:r>
            <a:r>
              <a:rPr lang="en-US" altLang="zh-CN" sz="2600" dirty="0"/>
              <a:t>SELECT</a:t>
            </a:r>
            <a:r>
              <a:rPr lang="zh-CN" altLang="en-US" sz="2600" dirty="0">
                <a:latin typeface="宋体" panose="02010600030101010101" pitchFamily="2" charset="-122"/>
              </a:rPr>
              <a:t>子句后面的列名为其缺省属性。</a:t>
            </a:r>
          </a:p>
          <a:p>
            <a:pPr eaLnBrk="1" hangingPunct="1"/>
            <a:endParaRPr lang="en-US" altLang="zh-CN" sz="2400" dirty="0">
              <a:latin typeface="宋体" panose="02010600030101010101" pitchFamily="2" charset="-122"/>
            </a:endParaRPr>
          </a:p>
          <a:p>
            <a:pPr eaLnBrk="1" hangingPunct="1">
              <a:buFont typeface="Wingdings" pitchFamily="2" charset="2"/>
              <a:buNone/>
            </a:pPr>
            <a:r>
              <a:rPr lang="en-US" altLang="zh-CN" sz="2400" dirty="0"/>
              <a:t>[</a:t>
            </a:r>
            <a:r>
              <a:rPr lang="zh-CN" altLang="en-US" sz="2400" dirty="0"/>
              <a:t>例</a:t>
            </a:r>
            <a:r>
              <a:rPr lang="en-US" altLang="zh-CN" sz="2400" dirty="0"/>
              <a:t>3.62]</a:t>
            </a:r>
            <a:r>
              <a:rPr lang="zh-CN" altLang="en-US" sz="2400" dirty="0"/>
              <a:t>查询所有选修了</a:t>
            </a:r>
            <a:r>
              <a:rPr lang="en-US" altLang="zh-CN" sz="2400" dirty="0"/>
              <a:t>81001</a:t>
            </a:r>
            <a:r>
              <a:rPr lang="zh-CN" altLang="en-US" sz="2400" dirty="0"/>
              <a:t>号课程的学生姓名</a:t>
            </a:r>
            <a:endParaRPr lang="en-US" altLang="zh-CN" sz="2400" dirty="0"/>
          </a:p>
          <a:p>
            <a:pPr eaLnBrk="1" hangingPunct="1">
              <a:lnSpc>
                <a:spcPct val="150000"/>
              </a:lnSpc>
              <a:spcBef>
                <a:spcPct val="0"/>
              </a:spcBef>
              <a:buFont typeface="Wingdings" pitchFamily="2" charset="2"/>
              <a:buNone/>
            </a:pPr>
            <a:r>
              <a:rPr lang="en-US" altLang="zh-CN" sz="2400" dirty="0"/>
              <a:t>    </a:t>
            </a:r>
            <a:r>
              <a:rPr lang="en-US" altLang="zh-CN" sz="2200" dirty="0"/>
              <a:t>SELECT </a:t>
            </a:r>
            <a:r>
              <a:rPr lang="en-US" altLang="zh-CN" sz="2200" dirty="0" err="1"/>
              <a:t>Sname</a:t>
            </a:r>
            <a:endParaRPr lang="zh-CN" altLang="en-US" sz="2200" dirty="0"/>
          </a:p>
          <a:p>
            <a:pPr eaLnBrk="1" hangingPunct="1">
              <a:lnSpc>
                <a:spcPct val="150000"/>
              </a:lnSpc>
              <a:spcBef>
                <a:spcPct val="0"/>
              </a:spcBef>
              <a:buFont typeface="Wingdings" pitchFamily="2" charset="2"/>
              <a:buNone/>
            </a:pPr>
            <a:r>
              <a:rPr lang="en-US" altLang="zh-CN" sz="2200" dirty="0"/>
              <a:t>     FROM     Student,  </a:t>
            </a:r>
          </a:p>
          <a:p>
            <a:pPr eaLnBrk="1" hangingPunct="1">
              <a:lnSpc>
                <a:spcPct val="150000"/>
              </a:lnSpc>
              <a:spcBef>
                <a:spcPct val="0"/>
              </a:spcBef>
              <a:buFont typeface="Wingdings" pitchFamily="2" charset="2"/>
              <a:buNone/>
            </a:pPr>
            <a:r>
              <a:rPr lang="en-US" altLang="zh-CN" sz="2200" dirty="0"/>
              <a:t>                   </a:t>
            </a:r>
            <a:r>
              <a:rPr lang="zh-CN" altLang="en-US" sz="2200" dirty="0"/>
              <a:t>(</a:t>
            </a:r>
            <a:r>
              <a:rPr lang="en-US" altLang="zh-CN" sz="2200" dirty="0"/>
              <a:t>SELECT </a:t>
            </a:r>
            <a:r>
              <a:rPr lang="en-US" altLang="zh-CN" sz="2200" dirty="0" err="1"/>
              <a:t>Sno</a:t>
            </a:r>
            <a:r>
              <a:rPr lang="en-US" altLang="zh-CN" sz="2200" dirty="0"/>
              <a:t> FROM SC WHERE </a:t>
            </a:r>
            <a:r>
              <a:rPr lang="en-US" altLang="zh-CN" sz="2200" dirty="0" err="1"/>
              <a:t>Cno</a:t>
            </a:r>
            <a:r>
              <a:rPr lang="en-US" altLang="zh-CN" sz="2200" dirty="0"/>
              <a:t>=‘ 81001 '</a:t>
            </a:r>
            <a:r>
              <a:rPr lang="zh-CN" altLang="en-US" sz="2200" dirty="0"/>
              <a:t>)</a:t>
            </a:r>
            <a:r>
              <a:rPr lang="en-US" altLang="zh-CN" sz="2200" dirty="0"/>
              <a:t> AS SC1</a:t>
            </a:r>
            <a:endParaRPr lang="zh-CN" altLang="en-US" sz="2200" dirty="0"/>
          </a:p>
          <a:p>
            <a:pPr eaLnBrk="1" hangingPunct="1">
              <a:lnSpc>
                <a:spcPct val="150000"/>
              </a:lnSpc>
              <a:spcBef>
                <a:spcPct val="0"/>
              </a:spcBef>
              <a:buFont typeface="Wingdings" pitchFamily="2" charset="2"/>
              <a:buNone/>
            </a:pPr>
            <a:r>
              <a:rPr lang="en-US" altLang="zh-CN" sz="2200" dirty="0"/>
              <a:t>     WHERE  </a:t>
            </a:r>
            <a:r>
              <a:rPr lang="en-US" altLang="zh-CN" sz="2200" dirty="0" err="1"/>
              <a:t>Student.Sno</a:t>
            </a:r>
            <a:r>
              <a:rPr lang="en-US" altLang="zh-CN" sz="2200" dirty="0"/>
              <a:t>=SC1.Sno;</a:t>
            </a:r>
          </a:p>
          <a:p>
            <a:pPr eaLnBrk="1" hangingPunct="1">
              <a:lnSpc>
                <a:spcPct val="150000"/>
              </a:lnSpc>
              <a:spcBef>
                <a:spcPct val="0"/>
              </a:spcBef>
              <a:buFont typeface="Wingdings" pitchFamily="2" charset="2"/>
              <a:buChar char="n"/>
            </a:pPr>
            <a:r>
              <a:rPr lang="en-US" altLang="zh-CN" sz="2200" dirty="0">
                <a:solidFill>
                  <a:srgbClr val="000000"/>
                </a:solidFill>
              </a:rPr>
              <a:t>FROM</a:t>
            </a:r>
            <a:r>
              <a:rPr lang="zh-CN" altLang="zh-CN" sz="2200" dirty="0">
                <a:solidFill>
                  <a:srgbClr val="000000"/>
                </a:solidFill>
                <a:cs typeface="Times New Roman" panose="02020603050405020304" pitchFamily="18" charset="0"/>
              </a:rPr>
              <a:t>子句生成派生表时，</a:t>
            </a:r>
            <a:r>
              <a:rPr lang="en-US" altLang="zh-CN" sz="2200" dirty="0">
                <a:solidFill>
                  <a:srgbClr val="000000"/>
                </a:solidFill>
              </a:rPr>
              <a:t>AS</a:t>
            </a:r>
            <a:r>
              <a:rPr lang="zh-CN" altLang="zh-CN" sz="2200" dirty="0">
                <a:solidFill>
                  <a:srgbClr val="000000"/>
                </a:solidFill>
                <a:cs typeface="Times New Roman" panose="02020603050405020304" pitchFamily="18" charset="0"/>
              </a:rPr>
              <a:t>关键字可省略，必须为派生关系指定一个别名</a:t>
            </a:r>
            <a:endParaRPr lang="en-US" altLang="zh-CN" sz="2200" dirty="0">
              <a:cs typeface="Times New Roman" panose="02020603050405020304" pitchFamily="18" charset="0"/>
            </a:endParaRPr>
          </a:p>
          <a:p>
            <a:pPr eaLnBrk="1" hangingPunct="1">
              <a:lnSpc>
                <a:spcPct val="150000"/>
              </a:lnSpc>
              <a:spcBef>
                <a:spcPct val="0"/>
              </a:spcBef>
              <a:buFont typeface="Wingdings" pitchFamily="2" charset="2"/>
              <a:buChar char="n"/>
            </a:pPr>
            <a:r>
              <a:rPr lang="zh-CN" altLang="zh-CN" sz="2200" dirty="0">
                <a:solidFill>
                  <a:srgbClr val="000000"/>
                </a:solidFill>
                <a:cs typeface="Times New Roman" panose="02020603050405020304" pitchFamily="18" charset="0"/>
              </a:rPr>
              <a:t>派生表是一个中间结果表，查询完成后派生表将被系统自动清除</a:t>
            </a:r>
            <a:endParaRPr lang="zh-CN" altLang="en-US" sz="2200" dirty="0"/>
          </a:p>
          <a:p>
            <a:pPr eaLnBrk="1" hangingPunct="1">
              <a:buFont typeface="Wingdings" pitchFamily="2" charset="2"/>
              <a:buNone/>
            </a:pPr>
            <a:endParaRPr lang="en-US" altLang="zh-CN" sz="2200" dirty="0"/>
          </a:p>
          <a:p>
            <a:pPr eaLnBrk="1" hangingPunct="1">
              <a:buFont typeface="Wingdings" pitchFamily="2" charset="2"/>
              <a:buNone/>
            </a:pPr>
            <a:endParaRPr lang="en-US" altLang="zh-CN" dirty="0"/>
          </a:p>
          <a:p>
            <a:pPr eaLnBrk="1" hangingPunct="1">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 xmlns:a16="http://schemas.microsoft.com/office/drawing/2014/main" id="{0C89CED5-A951-9EB8-DB8E-A1D9CDAB9EEE}"/>
              </a:ext>
            </a:extLst>
          </p:cNvPr>
          <p:cNvSpPr>
            <a:spLocks noGrp="1" noChangeArrowheads="1"/>
          </p:cNvSpPr>
          <p:nvPr>
            <p:ph type="title" idx="4294967295"/>
          </p:nvPr>
        </p:nvSpPr>
        <p:spPr/>
        <p:txBody>
          <a:bodyPr/>
          <a:lstStyle/>
          <a:p>
            <a:pPr eaLnBrk="1" hangingPunct="1"/>
            <a:r>
              <a:rPr lang="zh-CN" altLang="en-US" sz="3600"/>
              <a:t>二维码</a:t>
            </a:r>
            <a:r>
              <a:rPr lang="en-US" altLang="zh-CN" sz="3600"/>
              <a:t>3.3</a:t>
            </a:r>
            <a:endParaRPr lang="zh-CN" altLang="en-US" sz="3600"/>
          </a:p>
        </p:txBody>
      </p:sp>
      <p:sp>
        <p:nvSpPr>
          <p:cNvPr id="117763" name="Rectangle 3">
            <a:extLst>
              <a:ext uri="{FF2B5EF4-FFF2-40B4-BE49-F238E27FC236}">
                <a16:creationId xmlns="" xmlns:a16="http://schemas.microsoft.com/office/drawing/2014/main" id="{951A33FD-1686-62CA-8DF9-046B71467E18}"/>
              </a:ext>
            </a:extLst>
          </p:cNvPr>
          <p:cNvSpPr>
            <a:spLocks noGrp="1" noChangeArrowheads="1"/>
          </p:cNvSpPr>
          <p:nvPr>
            <p:ph type="body" idx="4294967295"/>
          </p:nvPr>
        </p:nvSpPr>
        <p:spPr>
          <a:xfrm>
            <a:off x="1981200" y="1988841"/>
            <a:ext cx="7772400" cy="4103985"/>
          </a:xfrm>
        </p:spPr>
        <p:txBody>
          <a:bodyPr/>
          <a:lstStyle/>
          <a:p>
            <a:pPr algn="ctr" eaLnBrk="1" hangingPunct="1">
              <a:lnSpc>
                <a:spcPct val="120000"/>
              </a:lnSpc>
              <a:buFont typeface="Wingdings" pitchFamily="2" charset="2"/>
              <a:buNone/>
              <a:defRPr/>
            </a:pPr>
            <a:r>
              <a:rPr lang="en-US" altLang="zh-CN" sz="2400" dirty="0">
                <a:solidFill>
                  <a:schemeClr val="hlink"/>
                </a:solidFill>
              </a:rPr>
              <a:t> </a:t>
            </a:r>
            <a:r>
              <a:rPr lang="en-US" altLang="zh-CN" sz="4400" dirty="0">
                <a:highlight>
                  <a:srgbClr val="FFFF00"/>
                </a:highlight>
              </a:rPr>
              <a:t>SELECT</a:t>
            </a:r>
            <a:r>
              <a:rPr lang="zh-CN" altLang="en-US" sz="4400" dirty="0">
                <a:highlight>
                  <a:srgbClr val="FFFF00"/>
                </a:highlight>
              </a:rPr>
              <a:t>语句的一般格式</a:t>
            </a:r>
            <a:endParaRPr lang="en-US" altLang="zh-CN" sz="4400" dirty="0">
              <a:highlight>
                <a:srgbClr val="FFFF00"/>
              </a:high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 xmlns:a16="http://schemas.microsoft.com/office/drawing/2014/main" id="{77EB7E82-543F-FC0B-68E4-6F85DCA1AB8D}"/>
              </a:ext>
            </a:extLst>
          </p:cNvPr>
          <p:cNvSpPr>
            <a:spLocks noGrp="1" noChangeArrowheads="1"/>
          </p:cNvSpPr>
          <p:nvPr>
            <p:ph type="body" idx="4294967295"/>
          </p:nvPr>
        </p:nvSpPr>
        <p:spPr>
          <a:xfrm>
            <a:off x="1981200" y="1098551"/>
            <a:ext cx="8229600" cy="5095875"/>
          </a:xfrm>
        </p:spPr>
        <p:txBody>
          <a:bodyPr/>
          <a:lstStyle/>
          <a:p>
            <a:pPr eaLnBrk="1" hangingPunct="1"/>
            <a:r>
              <a:rPr lang="zh-CN" altLang="en-US"/>
              <a:t>（</a:t>
            </a:r>
            <a:r>
              <a:rPr lang="en-US" altLang="zh-CN"/>
              <a:t>1</a:t>
            </a:r>
            <a:r>
              <a:rPr lang="zh-CN" altLang="en-US"/>
              <a:t>）消除取值重复的行</a:t>
            </a:r>
          </a:p>
          <a:p>
            <a:pPr eaLnBrk="1" hangingPunct="1">
              <a:buFont typeface="Wingdings" pitchFamily="2" charset="2"/>
              <a:buNone/>
            </a:pPr>
            <a:r>
              <a:rPr lang="zh-CN" altLang="en-US" sz="2400"/>
              <a:t>	 如果没有指定</a:t>
            </a:r>
            <a:r>
              <a:rPr lang="en-US" altLang="zh-CN" sz="2400"/>
              <a:t>DISTINCT</a:t>
            </a:r>
            <a:r>
              <a:rPr lang="zh-CN" altLang="en-US" sz="2400"/>
              <a:t>关键词，则缺省为</a:t>
            </a:r>
            <a:r>
              <a:rPr lang="en-US" altLang="zh-CN" sz="2400"/>
              <a:t>ALL </a:t>
            </a:r>
          </a:p>
          <a:p>
            <a:pPr lvl="1" eaLnBrk="1" hangingPunct="1">
              <a:buFont typeface="Wingdings" pitchFamily="2" charset="2"/>
              <a:buNone/>
            </a:pPr>
            <a:r>
              <a:rPr lang="en-US" altLang="zh-CN"/>
              <a:t>[</a:t>
            </a:r>
            <a:r>
              <a:rPr lang="zh-CN" altLang="en-US"/>
              <a:t>例</a:t>
            </a:r>
            <a:r>
              <a:rPr lang="en-US" altLang="zh-CN"/>
              <a:t>3.21]  </a:t>
            </a:r>
            <a:r>
              <a:rPr lang="zh-CN" altLang="en-US"/>
              <a:t>查询选修了课程的学生学号。</a:t>
            </a:r>
          </a:p>
          <a:p>
            <a:pPr lvl="1" eaLnBrk="1" hangingPunct="1">
              <a:buFont typeface="Wingdings" pitchFamily="2" charset="2"/>
              <a:buNone/>
            </a:pPr>
            <a:r>
              <a:rPr lang="zh-CN" altLang="en-US"/>
              <a:t>    </a:t>
            </a:r>
            <a:r>
              <a:rPr lang="en-US" altLang="zh-CN"/>
              <a:t>SELECT Sno   </a:t>
            </a:r>
          </a:p>
          <a:p>
            <a:pPr lvl="1" eaLnBrk="1" hangingPunct="1">
              <a:buFont typeface="Wingdings" pitchFamily="2" charset="2"/>
              <a:buNone/>
            </a:pPr>
            <a:r>
              <a:rPr lang="en-US" altLang="zh-CN"/>
              <a:t>    FROM SC</a:t>
            </a:r>
            <a:r>
              <a:rPr lang="zh-CN" altLang="en-US"/>
              <a:t>;</a:t>
            </a:r>
          </a:p>
          <a:p>
            <a:pPr lvl="1" eaLnBrk="1" hangingPunct="1">
              <a:buFont typeface="Wingdings" pitchFamily="2" charset="2"/>
              <a:buNone/>
            </a:pPr>
            <a:r>
              <a:rPr lang="zh-CN" altLang="en-US"/>
              <a:t>	等价于：</a:t>
            </a:r>
          </a:p>
          <a:p>
            <a:pPr lvl="1" eaLnBrk="1" hangingPunct="1">
              <a:buFont typeface="Wingdings" pitchFamily="2" charset="2"/>
              <a:buNone/>
            </a:pPr>
            <a:r>
              <a:rPr lang="zh-CN" altLang="en-US"/>
              <a:t>	</a:t>
            </a:r>
            <a:r>
              <a:rPr lang="en-US" altLang="zh-CN"/>
              <a:t>SELECT ALL  Sno</a:t>
            </a:r>
          </a:p>
          <a:p>
            <a:pPr lvl="1" eaLnBrk="1" hangingPunct="1">
              <a:buFont typeface="Wingdings" pitchFamily="2" charset="2"/>
              <a:buNone/>
            </a:pPr>
            <a:r>
              <a:rPr lang="en-US" altLang="zh-CN"/>
              <a:t>    FROM SC</a:t>
            </a:r>
            <a:r>
              <a:rPr lang="zh-CN" altLang="en-US"/>
              <a:t>; </a:t>
            </a:r>
            <a:r>
              <a:rPr lang="zh-CN" altLang="en-US" sz="2000"/>
              <a:t>				</a:t>
            </a:r>
            <a:endParaRPr lang="en-US" altLang="zh-CN" sz="2000"/>
          </a:p>
        </p:txBody>
      </p:sp>
      <p:sp>
        <p:nvSpPr>
          <p:cNvPr id="16387" name="Rectangle 2">
            <a:extLst>
              <a:ext uri="{FF2B5EF4-FFF2-40B4-BE49-F238E27FC236}">
                <a16:creationId xmlns="" xmlns:a16="http://schemas.microsoft.com/office/drawing/2014/main" id="{827CB3BD-E69D-5A40-BEDF-B0083DEA501C}"/>
              </a:ext>
            </a:extLst>
          </p:cNvPr>
          <p:cNvSpPr>
            <a:spLocks noGrp="1" noChangeArrowheads="1"/>
          </p:cNvSpPr>
          <p:nvPr>
            <p:ph type="title" idx="4294967295"/>
          </p:nvPr>
        </p:nvSpPr>
        <p:spPr/>
        <p:txBody>
          <a:bodyPr/>
          <a:lstStyle/>
          <a:p>
            <a:pPr eaLnBrk="1" hangingPunct="1"/>
            <a:r>
              <a:rPr lang="en-US" altLang="zh-CN" sz="3600"/>
              <a:t>2. </a:t>
            </a:r>
            <a:r>
              <a:rPr lang="zh-CN" altLang="en-US" sz="3600"/>
              <a:t>选择表中的若干元组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6067DA50-E90E-C4F2-C953-5A8AFE476237}"/>
              </a:ext>
            </a:extLst>
          </p:cNvPr>
          <p:cNvSpPr>
            <a:spLocks noGrp="1" noChangeArrowheads="1"/>
          </p:cNvSpPr>
          <p:nvPr>
            <p:ph type="title" idx="4294967295"/>
          </p:nvPr>
        </p:nvSpPr>
        <p:spPr>
          <a:xfrm>
            <a:off x="2339975" y="-33338"/>
            <a:ext cx="8229600" cy="1131888"/>
          </a:xfrm>
        </p:spPr>
        <p:txBody>
          <a:bodyPr/>
          <a:lstStyle/>
          <a:p>
            <a:pPr eaLnBrk="1" hangingPunct="1"/>
            <a:r>
              <a:rPr lang="zh-CN" altLang="en-US" sz="3600"/>
              <a:t>消除取值重复的行（续）</a:t>
            </a:r>
          </a:p>
        </p:txBody>
      </p:sp>
      <p:sp>
        <p:nvSpPr>
          <p:cNvPr id="17411" name="Rectangle 3">
            <a:extLst>
              <a:ext uri="{FF2B5EF4-FFF2-40B4-BE49-F238E27FC236}">
                <a16:creationId xmlns="" xmlns:a16="http://schemas.microsoft.com/office/drawing/2014/main" id="{A19F3B1C-1881-1CD7-EC64-ED57673B2FF1}"/>
              </a:ext>
            </a:extLst>
          </p:cNvPr>
          <p:cNvSpPr>
            <a:spLocks noGrp="1" noChangeArrowheads="1"/>
          </p:cNvSpPr>
          <p:nvPr>
            <p:ph type="body" idx="4294967295"/>
          </p:nvPr>
        </p:nvSpPr>
        <p:spPr>
          <a:xfrm>
            <a:off x="2063750" y="1196976"/>
            <a:ext cx="8375650" cy="4746625"/>
          </a:xfrm>
        </p:spPr>
        <p:txBody>
          <a:bodyPr/>
          <a:lstStyle/>
          <a:p>
            <a:pPr eaLnBrk="1" hangingPunct="1">
              <a:lnSpc>
                <a:spcPct val="150000"/>
              </a:lnSpc>
              <a:spcBef>
                <a:spcPct val="0"/>
              </a:spcBef>
            </a:pPr>
            <a:r>
              <a:rPr lang="zh-CN" altLang="en-US" sz="2400"/>
              <a:t>该查询结果里包含了许多重复的行。如想去掉结果表中的重复行，必须指定</a:t>
            </a:r>
            <a:r>
              <a:rPr lang="en-US" altLang="zh-CN" sz="2400"/>
              <a:t>DISTINCT</a:t>
            </a:r>
            <a:r>
              <a:rPr lang="zh-CN" altLang="en-US" sz="2400"/>
              <a:t>：   </a:t>
            </a:r>
          </a:p>
          <a:p>
            <a:pPr eaLnBrk="1" hangingPunct="1">
              <a:lnSpc>
                <a:spcPct val="150000"/>
              </a:lnSpc>
              <a:spcBef>
                <a:spcPct val="0"/>
              </a:spcBef>
              <a:buFont typeface="Wingdings" pitchFamily="2" charset="2"/>
              <a:buNone/>
            </a:pPr>
            <a:r>
              <a:rPr lang="zh-CN" altLang="en-US"/>
              <a:t>   </a:t>
            </a:r>
            <a:r>
              <a:rPr lang="en-US" altLang="zh-CN" sz="2400"/>
              <a:t>SELECT</a:t>
            </a:r>
            <a:r>
              <a:rPr lang="en-US" altLang="zh-CN" sz="2400">
                <a:solidFill>
                  <a:srgbClr val="FF00FF"/>
                </a:solidFill>
              </a:rPr>
              <a:t> DISTINCT </a:t>
            </a:r>
            <a:r>
              <a:rPr lang="en-US" altLang="zh-CN" sz="2400"/>
              <a:t>Sno</a:t>
            </a:r>
          </a:p>
          <a:p>
            <a:pPr eaLnBrk="1" hangingPunct="1">
              <a:lnSpc>
                <a:spcPct val="150000"/>
              </a:lnSpc>
              <a:spcBef>
                <a:spcPct val="0"/>
              </a:spcBef>
              <a:buFont typeface="Wingdings" pitchFamily="2" charset="2"/>
              <a:buNone/>
            </a:pPr>
            <a:r>
              <a:rPr lang="en-US" altLang="zh-CN" sz="2400"/>
              <a:t>    FROM SC</a:t>
            </a:r>
            <a:r>
              <a:rPr lang="zh-CN" altLang="en-US" sz="2400"/>
              <a:t>; </a:t>
            </a:r>
          </a:p>
          <a:p>
            <a:pPr eaLnBrk="1" hangingPunct="1">
              <a:lnSpc>
                <a:spcPct val="150000"/>
              </a:lnSpc>
              <a:spcBef>
                <a:spcPct val="0"/>
              </a:spcBef>
              <a:buFont typeface="Wingdings" pitchFamily="2" charset="2"/>
              <a:buNone/>
            </a:pPr>
            <a:r>
              <a:rPr lang="zh-CN" altLang="en-US" sz="2400"/>
              <a:t>    执行结果：</a:t>
            </a:r>
            <a:endParaRPr lang="en-US" altLang="zh-CN" sz="2400"/>
          </a:p>
        </p:txBody>
      </p:sp>
      <p:graphicFrame>
        <p:nvGraphicFramePr>
          <p:cNvPr id="5" name="表格 4">
            <a:extLst>
              <a:ext uri="{FF2B5EF4-FFF2-40B4-BE49-F238E27FC236}">
                <a16:creationId xmlns="" xmlns:a16="http://schemas.microsoft.com/office/drawing/2014/main" id="{B5890523-2759-F11D-3E33-0456B546FA2D}"/>
              </a:ext>
            </a:extLst>
          </p:cNvPr>
          <p:cNvGraphicFramePr>
            <a:graphicFrameLocks noGrp="1"/>
          </p:cNvGraphicFramePr>
          <p:nvPr>
            <p:extLst>
              <p:ext uri="{D42A27DB-BD31-4B8C-83A1-F6EECF244321}">
                <p14:modId xmlns:p14="http://schemas.microsoft.com/office/powerpoint/2010/main" val="4048092962"/>
              </p:ext>
            </p:extLst>
          </p:nvPr>
        </p:nvGraphicFramePr>
        <p:xfrm>
          <a:off x="5087939" y="3933826"/>
          <a:ext cx="1792287" cy="1871664"/>
        </p:xfrm>
        <a:graphic>
          <a:graphicData uri="http://schemas.openxmlformats.org/drawingml/2006/table">
            <a:tbl>
              <a:tblPr/>
              <a:tblGrid>
                <a:gridCol w="1792287">
                  <a:extLst>
                    <a:ext uri="{9D8B030D-6E8A-4147-A177-3AD203B41FA5}">
                      <a16:colId xmlns="" xmlns:a16="http://schemas.microsoft.com/office/drawing/2014/main" val="20000"/>
                    </a:ext>
                  </a:extLst>
                </a:gridCol>
              </a:tblGrid>
              <a:tr h="311944">
                <a:tc>
                  <a:txBody>
                    <a:bodyPr/>
                    <a:lstStyle/>
                    <a:p>
                      <a:pPr indent="127000" algn="ctr">
                        <a:lnSpc>
                          <a:spcPct val="102000"/>
                        </a:lnSpc>
                      </a:pPr>
                      <a:r>
                        <a:rPr lang="en-US" sz="2000" b="1" kern="100" baseline="0" dirty="0" err="1">
                          <a:solidFill>
                            <a:srgbClr val="000000"/>
                          </a:solidFill>
                          <a:effectLst/>
                          <a:latin typeface="Arial" panose="020B0604020202020204" pitchFamily="34" charset="0"/>
                          <a:ea typeface="宋体" panose="02010600030101010101" pitchFamily="2" charset="-122"/>
                          <a:cs typeface="Times New Roman" panose="02020603050405020304" pitchFamily="18" charset="0"/>
                        </a:rPr>
                        <a:t>Sno</a:t>
                      </a:r>
                      <a:endParaRPr lang="zh-CN" sz="2000" b="1" kern="1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ctr">
                    <a:lnL>
                      <a:noFill/>
                    </a:lnL>
                    <a:lnR>
                      <a:noFill/>
                    </a:lnR>
                    <a:lnT>
                      <a:noFill/>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20180001</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w="12700" cap="flat" cmpd="sng" algn="ctr">
                      <a:solidFill>
                        <a:srgbClr val="00B0F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20180002</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 xmlns:a16="http://schemas.microsoft.com/office/drawing/2014/main" val="10002"/>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20180003</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 xmlns:a16="http://schemas.microsoft.com/office/drawing/2014/main" val="10003"/>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20180004</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 xmlns:a16="http://schemas.microsoft.com/office/drawing/2014/main" val="10004"/>
                  </a:ext>
                </a:extLst>
              </a:tr>
              <a:tr h="311944">
                <a:tc>
                  <a:txBody>
                    <a:bodyPr/>
                    <a:lstStyle/>
                    <a:p>
                      <a:pPr marL="0" indent="127000" algn="ctr" defTabSz="914400" rtl="0" eaLnBrk="1" latinLnBrk="0" hangingPunct="1"/>
                      <a:r>
                        <a:rPr lang="en-US" altLang="zh-CN" sz="20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20180005</a:t>
                      </a:r>
                      <a:endParaRPr lang="zh-CN" altLang="en-US" sz="20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6E650649-578A-6D2D-881B-DF133A781E97}"/>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（2）查询满足条件的元组</a:t>
            </a:r>
          </a:p>
        </p:txBody>
      </p:sp>
      <p:sp>
        <p:nvSpPr>
          <p:cNvPr id="18435" name="Rectangle 4">
            <a:extLst>
              <a:ext uri="{FF2B5EF4-FFF2-40B4-BE49-F238E27FC236}">
                <a16:creationId xmlns="" xmlns:a16="http://schemas.microsoft.com/office/drawing/2014/main" id="{20B945AA-2AB3-5C65-B16F-E98C9264EF72}"/>
              </a:ext>
            </a:extLst>
          </p:cNvPr>
          <p:cNvSpPr>
            <a:spLocks noChangeArrowheads="1"/>
          </p:cNvSpPr>
          <p:nvPr/>
        </p:nvSpPr>
        <p:spPr bwMode="auto">
          <a:xfrm>
            <a:off x="2667000" y="1752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8436" name="Rectangle 5">
            <a:extLst>
              <a:ext uri="{FF2B5EF4-FFF2-40B4-BE49-F238E27FC236}">
                <a16:creationId xmlns="" xmlns:a16="http://schemas.microsoft.com/office/drawing/2014/main" id="{803E221F-CFF1-D4EC-199D-4FDABBD4EE43}"/>
              </a:ext>
            </a:extLst>
          </p:cNvPr>
          <p:cNvSpPr>
            <a:spLocks noChangeArrowheads="1"/>
          </p:cNvSpPr>
          <p:nvPr/>
        </p:nvSpPr>
        <p:spPr bwMode="auto">
          <a:xfrm>
            <a:off x="2895600" y="1752600"/>
            <a:ext cx="7010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9461" name="Text Box 182">
            <a:extLst>
              <a:ext uri="{FF2B5EF4-FFF2-40B4-BE49-F238E27FC236}">
                <a16:creationId xmlns="" xmlns:a16="http://schemas.microsoft.com/office/drawing/2014/main" id="{01FCE3DE-FC1B-D69F-60B4-9CC9ED0403BC}"/>
              </a:ext>
            </a:extLst>
          </p:cNvPr>
          <p:cNvSpPr txBox="1">
            <a:spLocks noChangeArrowheads="1"/>
          </p:cNvSpPr>
          <p:nvPr/>
        </p:nvSpPr>
        <p:spPr bwMode="auto">
          <a:xfrm>
            <a:off x="4040188" y="1412876"/>
            <a:ext cx="3173412" cy="461963"/>
          </a:xfrm>
          <a:prstGeom prst="rect">
            <a:avLst/>
          </a:prstGeom>
          <a:noFill/>
          <a:ln>
            <a:noFill/>
          </a:ln>
        </p:spPr>
        <p:txBody>
          <a:bodyPr wrap="non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表</a:t>
            </a:r>
            <a:r>
              <a:rPr lang="en-US" altLang="zh-CN" sz="2400"/>
              <a:t>3.5 </a:t>
            </a:r>
            <a:r>
              <a:rPr lang="zh-CN" altLang="en-US" sz="2400"/>
              <a:t>常用的查询条件</a:t>
            </a:r>
          </a:p>
        </p:txBody>
      </p:sp>
      <p:graphicFrame>
        <p:nvGraphicFramePr>
          <p:cNvPr id="3" name="表格 2">
            <a:extLst>
              <a:ext uri="{FF2B5EF4-FFF2-40B4-BE49-F238E27FC236}">
                <a16:creationId xmlns="" xmlns:a16="http://schemas.microsoft.com/office/drawing/2014/main" id="{DEB4ED54-300E-3D6B-CDB7-EB9FF29EF7D7}"/>
              </a:ext>
            </a:extLst>
          </p:cNvPr>
          <p:cNvGraphicFramePr>
            <a:graphicFrameLocks noGrp="1"/>
          </p:cNvGraphicFramePr>
          <p:nvPr>
            <p:extLst>
              <p:ext uri="{D42A27DB-BD31-4B8C-83A1-F6EECF244321}">
                <p14:modId xmlns:p14="http://schemas.microsoft.com/office/powerpoint/2010/main" val="2384982748"/>
              </p:ext>
            </p:extLst>
          </p:nvPr>
        </p:nvGraphicFramePr>
        <p:xfrm>
          <a:off x="1739516" y="2148680"/>
          <a:ext cx="8712968" cy="3798890"/>
        </p:xfrm>
        <a:graphic>
          <a:graphicData uri="http://schemas.openxmlformats.org/drawingml/2006/table">
            <a:tbl>
              <a:tblPr/>
              <a:tblGrid>
                <a:gridCol w="1836204">
                  <a:extLst>
                    <a:ext uri="{9D8B030D-6E8A-4147-A177-3AD203B41FA5}">
                      <a16:colId xmlns="" xmlns:a16="http://schemas.microsoft.com/office/drawing/2014/main" val="981267044"/>
                    </a:ext>
                  </a:extLst>
                </a:gridCol>
                <a:gridCol w="6876764">
                  <a:extLst>
                    <a:ext uri="{9D8B030D-6E8A-4147-A177-3AD203B41FA5}">
                      <a16:colId xmlns="" xmlns:a16="http://schemas.microsoft.com/office/drawing/2014/main" val="1681498143"/>
                    </a:ext>
                  </a:extLst>
                </a:gridCol>
              </a:tblGrid>
              <a:tr h="515938">
                <a:tc>
                  <a:txBody>
                    <a:bodyPr/>
                    <a:lstStyle>
                      <a:lvl1pPr indent="1143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查询条件</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indent="1143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谓词</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519845581"/>
                  </a:ext>
                </a:extLst>
              </a:tr>
              <a:tr h="6096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比较</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上述比较运算符</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44570150"/>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确定范围</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BETWEEN AND</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BETWEEN AND</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603643298"/>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确定集合</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97309175"/>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字符匹配</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LIKE</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LIKE</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227680794"/>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空值</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IS NULL</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IS NOT NULL</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40426871"/>
                  </a:ext>
                </a:extLst>
              </a:tr>
              <a:tr h="6096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多重条件</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（逻辑运算）</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AND</a:t>
                      </a: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OR</a:t>
                      </a: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NOT</a:t>
                      </a: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28536944"/>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E869AD89-B861-7FA5-68B7-C84C5DC63717}"/>
              </a:ext>
            </a:extLst>
          </p:cNvPr>
          <p:cNvSpPr>
            <a:spLocks noGrp="1" noChangeArrowheads="1"/>
          </p:cNvSpPr>
          <p:nvPr>
            <p:ph type="title" idx="4294967295"/>
          </p:nvPr>
        </p:nvSpPr>
        <p:spPr/>
        <p:txBody>
          <a:bodyPr/>
          <a:lstStyle/>
          <a:p>
            <a:pPr eaLnBrk="1" hangingPunct="1"/>
            <a:r>
              <a:rPr lang="zh-CN" altLang="en-US" sz="3600"/>
              <a:t>①</a:t>
            </a:r>
            <a:r>
              <a:rPr lang="en-US" altLang="zh-CN" sz="3600"/>
              <a:t> </a:t>
            </a:r>
            <a:r>
              <a:rPr lang="zh-CN" altLang="en-US" sz="3600"/>
              <a:t>比较大小</a:t>
            </a:r>
          </a:p>
        </p:txBody>
      </p:sp>
      <p:sp>
        <p:nvSpPr>
          <p:cNvPr id="19459" name="Rectangle 3">
            <a:extLst>
              <a:ext uri="{FF2B5EF4-FFF2-40B4-BE49-F238E27FC236}">
                <a16:creationId xmlns="" xmlns:a16="http://schemas.microsoft.com/office/drawing/2014/main" id="{4F617DE2-544C-35BB-CDDE-11E0F2ECDA84}"/>
              </a:ext>
            </a:extLst>
          </p:cNvPr>
          <p:cNvSpPr>
            <a:spLocks noGrp="1" noChangeArrowheads="1"/>
          </p:cNvSpPr>
          <p:nvPr>
            <p:ph type="body" idx="4294967295"/>
          </p:nvPr>
        </p:nvSpPr>
        <p:spPr>
          <a:xfrm>
            <a:off x="1992313" y="1054101"/>
            <a:ext cx="8075612" cy="5688013"/>
          </a:xfrm>
        </p:spPr>
        <p:txBody>
          <a:bodyPr/>
          <a:lstStyle/>
          <a:p>
            <a:pPr eaLnBrk="1" hangingPunct="1">
              <a:lnSpc>
                <a:spcPct val="90000"/>
              </a:lnSpc>
              <a:buFont typeface="Wingdings" pitchFamily="2" charset="2"/>
              <a:buNone/>
            </a:pPr>
            <a:r>
              <a:rPr lang="en-US" altLang="zh-CN" sz="2400"/>
              <a:t>[</a:t>
            </a:r>
            <a:r>
              <a:rPr lang="zh-CN" altLang="en-US" sz="2400"/>
              <a:t>例</a:t>
            </a:r>
            <a:r>
              <a:rPr lang="en-US" altLang="zh-CN" sz="2400"/>
              <a:t>3.22]</a:t>
            </a:r>
            <a:r>
              <a:rPr lang="zh-CN" altLang="en-US" sz="2400"/>
              <a:t> 查询主修计算机科学与技术专业全体学生的姓名</a:t>
            </a:r>
          </a:p>
          <a:p>
            <a:pPr lvl="1" eaLnBrk="1" hangingPunct="1">
              <a:lnSpc>
                <a:spcPct val="90000"/>
              </a:lnSpc>
              <a:buFont typeface="Wingdings" pitchFamily="2" charset="2"/>
              <a:buNone/>
            </a:pPr>
            <a:r>
              <a:rPr lang="zh-CN" altLang="en-US" sz="2000"/>
              <a:t>    </a:t>
            </a:r>
            <a:r>
              <a:rPr lang="en-US" altLang="zh-CN" sz="2000"/>
              <a:t>SELECT Sname</a:t>
            </a:r>
          </a:p>
          <a:p>
            <a:pPr lvl="1" eaLnBrk="1" hangingPunct="1">
              <a:lnSpc>
                <a:spcPct val="90000"/>
              </a:lnSpc>
              <a:buFont typeface="Wingdings" pitchFamily="2" charset="2"/>
              <a:buNone/>
            </a:pPr>
            <a:r>
              <a:rPr lang="en-US" altLang="zh-CN" sz="2000"/>
              <a:t>    FROM     Student</a:t>
            </a:r>
          </a:p>
          <a:p>
            <a:pPr lvl="1" eaLnBrk="1" hangingPunct="1">
              <a:lnSpc>
                <a:spcPct val="90000"/>
              </a:lnSpc>
              <a:buFont typeface="Wingdings" pitchFamily="2" charset="2"/>
              <a:buNone/>
            </a:pPr>
            <a:r>
              <a:rPr lang="en-US" altLang="zh-CN" sz="2000"/>
              <a:t>    WHERE  Smajor=‘</a:t>
            </a:r>
            <a:r>
              <a:rPr lang="zh-CN" altLang="en-US" sz="2000"/>
              <a:t>计算机科学与技术</a:t>
            </a:r>
            <a:r>
              <a:rPr lang="en-US" altLang="zh-CN" sz="2000"/>
              <a:t>’</a:t>
            </a:r>
            <a:r>
              <a:rPr lang="zh-CN" altLang="en-US" sz="2000"/>
              <a:t>; </a:t>
            </a:r>
            <a:endParaRPr lang="en-US" altLang="zh-CN" sz="2000"/>
          </a:p>
          <a:p>
            <a:pPr lvl="1" eaLnBrk="1" hangingPunct="1">
              <a:lnSpc>
                <a:spcPct val="90000"/>
              </a:lnSpc>
              <a:buFont typeface="Wingdings" pitchFamily="2" charset="2"/>
              <a:buNone/>
            </a:pPr>
            <a:endParaRPr lang="zh-CN" altLang="en-US" sz="1600"/>
          </a:p>
          <a:p>
            <a:pPr eaLnBrk="1" hangingPunct="1">
              <a:lnSpc>
                <a:spcPct val="90000"/>
              </a:lnSpc>
              <a:buFont typeface="Wingdings" pitchFamily="2" charset="2"/>
              <a:buNone/>
            </a:pPr>
            <a:r>
              <a:rPr lang="en-US" altLang="zh-CN" sz="2400"/>
              <a:t>[</a:t>
            </a:r>
            <a:r>
              <a:rPr lang="zh-CN" altLang="en-US" sz="2400"/>
              <a:t>例</a:t>
            </a:r>
            <a:r>
              <a:rPr lang="en-US" altLang="zh-CN" sz="2400"/>
              <a:t>3.23]</a:t>
            </a:r>
            <a:r>
              <a:rPr lang="zh-CN" altLang="en-US" sz="2400"/>
              <a:t>查询所有</a:t>
            </a:r>
            <a:r>
              <a:rPr lang="en-US" altLang="zh-CN" sz="2400"/>
              <a:t>2000</a:t>
            </a:r>
            <a:r>
              <a:rPr lang="zh-CN" altLang="en-US" sz="2400"/>
              <a:t>年后（包括</a:t>
            </a:r>
            <a:r>
              <a:rPr lang="en-US" altLang="zh-CN" sz="2400"/>
              <a:t>2000</a:t>
            </a:r>
            <a:r>
              <a:rPr lang="zh-CN" altLang="en-US" sz="2400"/>
              <a:t>年）出生的学生姓名及其性别</a:t>
            </a:r>
          </a:p>
          <a:p>
            <a:pPr lvl="1" algn="just" eaLnBrk="1" hangingPunct="1">
              <a:lnSpc>
                <a:spcPct val="90000"/>
              </a:lnSpc>
              <a:buFont typeface="Wingdings" pitchFamily="2" charset="2"/>
              <a:buNone/>
            </a:pPr>
            <a:r>
              <a:rPr lang="zh-CN" altLang="en-US" sz="2000"/>
              <a:t>     </a:t>
            </a:r>
            <a:r>
              <a:rPr lang="en-US" altLang="zh-CN" sz="2000"/>
              <a:t>SELECT Sname</a:t>
            </a:r>
            <a:r>
              <a:rPr lang="zh-CN" altLang="en-US" sz="2000"/>
              <a:t>, </a:t>
            </a:r>
            <a:r>
              <a:rPr lang="en-US" altLang="zh-CN" sz="2000"/>
              <a:t>Ssex </a:t>
            </a:r>
          </a:p>
          <a:p>
            <a:pPr lvl="1" algn="just" eaLnBrk="1" hangingPunct="1">
              <a:lnSpc>
                <a:spcPct val="90000"/>
              </a:lnSpc>
              <a:buFont typeface="Wingdings" pitchFamily="2" charset="2"/>
              <a:buNone/>
            </a:pPr>
            <a:r>
              <a:rPr lang="en-US" altLang="zh-CN" sz="2000"/>
              <a:t>     FROM     Student    </a:t>
            </a:r>
          </a:p>
          <a:p>
            <a:pPr lvl="1" algn="just" eaLnBrk="1" hangingPunct="1">
              <a:lnSpc>
                <a:spcPct val="90000"/>
              </a:lnSpc>
              <a:buFont typeface="Wingdings" pitchFamily="2" charset="2"/>
              <a:buNone/>
            </a:pPr>
            <a:r>
              <a:rPr lang="en-US" altLang="zh-CN" sz="2000"/>
              <a:t>     WHERE  extract(year from Sbirthdate)&gt;=2000</a:t>
            </a:r>
            <a:r>
              <a:rPr lang="zh-CN" altLang="en-US" sz="2000"/>
              <a:t>;</a:t>
            </a:r>
            <a:endParaRPr lang="en-US" altLang="zh-CN" sz="2000"/>
          </a:p>
          <a:p>
            <a:pPr lvl="1" algn="just" eaLnBrk="1" hangingPunct="1">
              <a:lnSpc>
                <a:spcPct val="90000"/>
              </a:lnSpc>
              <a:buFont typeface="Wingdings" pitchFamily="2" charset="2"/>
              <a:buNone/>
            </a:pPr>
            <a:r>
              <a:rPr lang="en-US" altLang="zh-CN" sz="2000"/>
              <a:t>	      	</a:t>
            </a:r>
            <a:r>
              <a:rPr lang="en-US" altLang="zh-CN" sz="1600"/>
              <a:t>/*</a:t>
            </a:r>
            <a:r>
              <a:rPr lang="zh-CN" altLang="en-US" sz="1600"/>
              <a:t>函数</a:t>
            </a:r>
            <a:r>
              <a:rPr lang="en-US" altLang="zh-CN" sz="1600"/>
              <a:t>extract(year from Sbirthdate)</a:t>
            </a:r>
            <a:r>
              <a:rPr lang="zh-CN" altLang="en-US" sz="1600"/>
              <a:t>从出生日期中抽取出年份*</a:t>
            </a:r>
            <a:r>
              <a:rPr lang="en-US" altLang="zh-CN" sz="1600"/>
              <a:t>/</a:t>
            </a:r>
          </a:p>
          <a:p>
            <a:pPr lvl="1" algn="just" eaLnBrk="1" hangingPunct="1">
              <a:lnSpc>
                <a:spcPct val="90000"/>
              </a:lnSpc>
              <a:buFont typeface="Wingdings" pitchFamily="2" charset="2"/>
              <a:buNone/>
            </a:pPr>
            <a:endParaRPr lang="zh-CN" altLang="en-US" sz="1400"/>
          </a:p>
          <a:p>
            <a:pPr eaLnBrk="1" hangingPunct="1">
              <a:lnSpc>
                <a:spcPct val="90000"/>
              </a:lnSpc>
              <a:buFont typeface="Wingdings" pitchFamily="2" charset="2"/>
              <a:buNone/>
            </a:pPr>
            <a:r>
              <a:rPr lang="en-US" altLang="zh-CN" sz="2400"/>
              <a:t>[</a:t>
            </a:r>
            <a:r>
              <a:rPr lang="zh-CN" altLang="en-US" sz="2400"/>
              <a:t>例</a:t>
            </a:r>
            <a:r>
              <a:rPr lang="en-US" altLang="zh-CN" sz="2400"/>
              <a:t>3.24]</a:t>
            </a:r>
            <a:r>
              <a:rPr lang="zh-CN" altLang="en-US" sz="2400"/>
              <a:t>查询考试成绩不及格的学生的学号</a:t>
            </a:r>
          </a:p>
          <a:p>
            <a:pPr lvl="2" eaLnBrk="1" hangingPunct="1">
              <a:lnSpc>
                <a:spcPct val="90000"/>
              </a:lnSpc>
              <a:buFont typeface="Arial" panose="020B0604020202020204" pitchFamily="34" charset="0"/>
              <a:buNone/>
            </a:pPr>
            <a:r>
              <a:rPr lang="en-US" altLang="zh-CN"/>
              <a:t>SELECT </a:t>
            </a:r>
            <a:r>
              <a:rPr lang="en-US" altLang="zh-CN">
                <a:solidFill>
                  <a:srgbClr val="FF00FF"/>
                </a:solidFill>
              </a:rPr>
              <a:t>DISTINCT</a:t>
            </a:r>
            <a:r>
              <a:rPr lang="en-US" altLang="zh-CN"/>
              <a:t> Sno;</a:t>
            </a:r>
          </a:p>
          <a:p>
            <a:pPr lvl="2" eaLnBrk="1" hangingPunct="1">
              <a:lnSpc>
                <a:spcPct val="90000"/>
              </a:lnSpc>
              <a:buFont typeface="Arial" panose="020B0604020202020204" pitchFamily="34" charset="0"/>
              <a:buNone/>
            </a:pPr>
            <a:r>
              <a:rPr lang="en-US" altLang="zh-CN"/>
              <a:t>FROM  SC</a:t>
            </a:r>
          </a:p>
          <a:p>
            <a:pPr lvl="2" eaLnBrk="1" hangingPunct="1">
              <a:lnSpc>
                <a:spcPct val="90000"/>
              </a:lnSpc>
              <a:buFont typeface="Arial" panose="020B0604020202020204" pitchFamily="34" charset="0"/>
              <a:buNone/>
            </a:pPr>
            <a:r>
              <a:rPr lang="en-US" altLang="zh-CN"/>
              <a:t>WHERE Grade&lt;60</a:t>
            </a:r>
            <a:r>
              <a:rPr lang="zh-CN" altLang="en-US"/>
              <a:t>; </a:t>
            </a:r>
          </a:p>
          <a:p>
            <a:pPr lvl="2" eaLnBrk="1" hangingPunct="1">
              <a:lnSpc>
                <a:spcPct val="80000"/>
              </a:lnSpc>
              <a:buFont typeface="Arial" panose="020B0604020202020204" pitchFamily="34" charset="0"/>
              <a:buNone/>
            </a:pPr>
            <a:endParaRPr lang="en-US" altLang="zh-CN"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24026E01-9C50-A9D5-BE30-74092F877ABA}"/>
              </a:ext>
            </a:extLst>
          </p:cNvPr>
          <p:cNvSpPr>
            <a:spLocks noGrp="1" noChangeArrowheads="1"/>
          </p:cNvSpPr>
          <p:nvPr>
            <p:ph type="title" idx="4294967295"/>
          </p:nvPr>
        </p:nvSpPr>
        <p:spPr/>
        <p:txBody>
          <a:bodyPr/>
          <a:lstStyle/>
          <a:p>
            <a:pPr eaLnBrk="1" hangingPunct="1"/>
            <a:r>
              <a:rPr lang="zh-CN" altLang="en-US" sz="3600"/>
              <a:t>② 确定范围</a:t>
            </a:r>
          </a:p>
        </p:txBody>
      </p:sp>
      <p:sp>
        <p:nvSpPr>
          <p:cNvPr id="77827" name="Rectangle 3">
            <a:extLst>
              <a:ext uri="{FF2B5EF4-FFF2-40B4-BE49-F238E27FC236}">
                <a16:creationId xmlns="" xmlns:a16="http://schemas.microsoft.com/office/drawing/2014/main" id="{41493EFD-EAE8-E04E-F9D2-785E559B5A10}"/>
              </a:ext>
            </a:extLst>
          </p:cNvPr>
          <p:cNvSpPr>
            <a:spLocks noGrp="1" noChangeArrowheads="1"/>
          </p:cNvSpPr>
          <p:nvPr>
            <p:ph type="body" idx="4294967295"/>
          </p:nvPr>
        </p:nvSpPr>
        <p:spPr>
          <a:xfrm>
            <a:off x="1127448" y="981075"/>
            <a:ext cx="9540553" cy="5473700"/>
          </a:xfrm>
        </p:spPr>
        <p:txBody>
          <a:bodyPr/>
          <a:lstStyle/>
          <a:p>
            <a:pPr eaLnBrk="1" hangingPunct="1">
              <a:lnSpc>
                <a:spcPct val="90000"/>
              </a:lnSpc>
            </a:pPr>
            <a:r>
              <a:rPr lang="zh-CN" altLang="en-US" dirty="0"/>
              <a:t>谓词</a:t>
            </a:r>
            <a:r>
              <a:rPr lang="en-US" altLang="zh-CN" dirty="0"/>
              <a:t>:</a:t>
            </a:r>
            <a:r>
              <a:rPr lang="en-US" altLang="zh-CN" sz="2000" dirty="0"/>
              <a:t>   </a:t>
            </a:r>
            <a:r>
              <a:rPr lang="en-US" altLang="zh-CN" sz="2400" dirty="0"/>
              <a:t>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itchFamily="2" charset="2"/>
              <a:buNone/>
            </a:pPr>
            <a:r>
              <a:rPr lang="en-US" altLang="zh-CN" sz="2400" dirty="0"/>
              <a:t>                 NOT 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itchFamily="2" charset="2"/>
              <a:buNone/>
            </a:pPr>
            <a:r>
              <a:rPr lang="en-US" altLang="zh-CN" sz="2200" dirty="0"/>
              <a:t>[</a:t>
            </a:r>
            <a:r>
              <a:rPr lang="zh-CN" altLang="en-US" sz="2200" dirty="0"/>
              <a:t>例</a:t>
            </a:r>
            <a:r>
              <a:rPr lang="en-US" altLang="zh-CN" sz="2200" dirty="0"/>
              <a:t>3.25] </a:t>
            </a:r>
            <a:r>
              <a:rPr lang="zh-CN" altLang="en-US" sz="2200" dirty="0"/>
              <a:t>查询年龄在</a:t>
            </a:r>
            <a:r>
              <a:rPr lang="en-US" altLang="zh-CN" sz="2200" dirty="0"/>
              <a:t>20~23</a:t>
            </a:r>
            <a:r>
              <a:rPr lang="zh-CN" altLang="en-US" sz="2200" dirty="0"/>
              <a:t>岁（包括</a:t>
            </a:r>
            <a:r>
              <a:rPr lang="en-US" altLang="zh-CN" sz="2200" dirty="0"/>
              <a:t>20</a:t>
            </a:r>
            <a:r>
              <a:rPr lang="zh-CN" altLang="en-US" sz="2200" dirty="0"/>
              <a:t>岁和</a:t>
            </a:r>
            <a:r>
              <a:rPr lang="en-US" altLang="zh-CN" sz="2200" dirty="0"/>
              <a:t>23</a:t>
            </a:r>
            <a:r>
              <a:rPr lang="zh-CN" altLang="en-US" sz="2200" dirty="0"/>
              <a:t>岁）之间的学生的</a:t>
            </a:r>
            <a:r>
              <a:rPr lang="zh-CN" altLang="zh-CN" sz="2200" dirty="0"/>
              <a:t>学生的姓名、出生年月和主修专业</a:t>
            </a:r>
            <a:endParaRPr lang="zh-CN" altLang="en-US" sz="2200" dirty="0"/>
          </a:p>
          <a:p>
            <a:pPr lvl="1" algn="just" eaLnBrk="1" hangingPunct="1">
              <a:lnSpc>
                <a:spcPct val="90000"/>
              </a:lnSpc>
              <a:buFont typeface="Wingdings" pitchFamily="2" charset="2"/>
              <a:buNone/>
            </a:pPr>
            <a:r>
              <a:rPr lang="zh-CN" altLang="en-US" sz="2200" dirty="0"/>
              <a:t>     </a:t>
            </a:r>
            <a:r>
              <a:rPr lang="en-US" altLang="zh-CN" sz="2200" dirty="0"/>
              <a:t>SELECT </a:t>
            </a:r>
            <a:r>
              <a:rPr lang="en-US" altLang="zh-CN" sz="2200" dirty="0" err="1"/>
              <a:t>Sname</a:t>
            </a:r>
            <a:r>
              <a:rPr lang="zh-CN" altLang="en-US" sz="2200" dirty="0"/>
              <a:t>, </a:t>
            </a:r>
            <a:r>
              <a:rPr lang="en-US" altLang="zh-CN" sz="2200" dirty="0" err="1"/>
              <a:t>Sbirthdate</a:t>
            </a:r>
            <a:r>
              <a:rPr lang="zh-CN" altLang="en-US" sz="2200" dirty="0"/>
              <a:t>, </a:t>
            </a:r>
            <a:r>
              <a:rPr lang="en-US" altLang="zh-CN" sz="2200" dirty="0" err="1"/>
              <a:t>Smajor</a:t>
            </a:r>
            <a:endParaRPr lang="en-US" altLang="zh-CN" sz="2200" dirty="0"/>
          </a:p>
          <a:p>
            <a:pPr lvl="2" algn="just" eaLnBrk="1" hangingPunct="1">
              <a:lnSpc>
                <a:spcPct val="90000"/>
              </a:lnSpc>
              <a:buFont typeface="Arial" panose="020B0604020202020204" pitchFamily="34" charset="0"/>
              <a:buNone/>
            </a:pPr>
            <a:r>
              <a:rPr lang="en-US" altLang="zh-CN" sz="2200" dirty="0"/>
              <a:t>FROM     Student</a:t>
            </a:r>
          </a:p>
          <a:p>
            <a:pPr lvl="2" eaLnBrk="1" hangingPunct="1">
              <a:lnSpc>
                <a:spcPct val="90000"/>
              </a:lnSpc>
              <a:buFont typeface="Arial" panose="020B0604020202020204" pitchFamily="34" charset="0"/>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BETWEEN 20 AND 23</a:t>
            </a:r>
            <a:r>
              <a:rPr lang="zh-CN" altLang="en-US" sz="2200" dirty="0"/>
              <a:t>; </a:t>
            </a:r>
            <a:endParaRPr lang="en-US" altLang="zh-CN" sz="2200" dirty="0"/>
          </a:p>
          <a:p>
            <a:pPr lvl="2" eaLnBrk="1" hangingPunct="1">
              <a:lnSpc>
                <a:spcPct val="90000"/>
              </a:lnSpc>
              <a:buFont typeface="Arial" panose="020B0604020202020204" pitchFamily="34" charset="0"/>
              <a:buNone/>
            </a:pPr>
            <a:endParaRPr lang="zh-CN" altLang="en-US" sz="2200" dirty="0"/>
          </a:p>
          <a:p>
            <a:pPr algn="just" eaLnBrk="1" hangingPunct="1">
              <a:lnSpc>
                <a:spcPct val="90000"/>
              </a:lnSpc>
              <a:buFont typeface="Wingdings" pitchFamily="2" charset="2"/>
              <a:buNone/>
            </a:pPr>
            <a:r>
              <a:rPr lang="en-US" altLang="zh-CN" sz="2200" dirty="0"/>
              <a:t>[</a:t>
            </a:r>
            <a:r>
              <a:rPr lang="zh-CN" altLang="en-US" sz="2200" dirty="0"/>
              <a:t>例</a:t>
            </a:r>
            <a:r>
              <a:rPr lang="en-US" altLang="zh-CN" sz="2200" dirty="0"/>
              <a:t>3.26]</a:t>
            </a:r>
            <a:r>
              <a:rPr lang="zh-CN" altLang="en-US" sz="2200" dirty="0"/>
              <a:t>查询年龄不在</a:t>
            </a:r>
            <a:r>
              <a:rPr lang="en-US" altLang="zh-CN" sz="2200" dirty="0"/>
              <a:t>20~23</a:t>
            </a:r>
            <a:r>
              <a:rPr lang="zh-CN" altLang="en-US" sz="2200" dirty="0"/>
              <a:t>岁之间的学生姓名、</a:t>
            </a:r>
            <a:r>
              <a:rPr lang="zh-CN" altLang="zh-CN" sz="2200" dirty="0"/>
              <a:t>出生年月和主修专业</a:t>
            </a:r>
            <a:endParaRPr lang="zh-CN" altLang="en-US" sz="2200" dirty="0"/>
          </a:p>
          <a:p>
            <a:pPr algn="just" eaLnBrk="1" hangingPunct="1">
              <a:lnSpc>
                <a:spcPct val="90000"/>
              </a:lnSpc>
              <a:buFont typeface="Wingdings" pitchFamily="2" charset="2"/>
              <a:buNone/>
            </a:pPr>
            <a:r>
              <a:rPr lang="en-US" altLang="zh-CN" sz="2200" dirty="0"/>
              <a:t>SELECT </a:t>
            </a:r>
            <a:r>
              <a:rPr lang="en-US" altLang="zh-CN" sz="2200" dirty="0" err="1"/>
              <a:t>Sname,Sbirthdate,Smajor</a:t>
            </a:r>
            <a:endParaRPr lang="en-US" altLang="zh-CN" sz="2200" dirty="0"/>
          </a:p>
          <a:p>
            <a:pPr algn="just" eaLnBrk="1" hangingPunct="1">
              <a:lnSpc>
                <a:spcPct val="90000"/>
              </a:lnSpc>
              <a:buFont typeface="Wingdings" pitchFamily="2" charset="2"/>
              <a:buNone/>
            </a:pPr>
            <a:r>
              <a:rPr lang="en-US" altLang="zh-CN" sz="2200" dirty="0"/>
              <a:t>FROM Student</a:t>
            </a:r>
          </a:p>
          <a:p>
            <a:pPr algn="just" eaLnBrk="1" hangingPunct="1">
              <a:lnSpc>
                <a:spcPct val="90000"/>
              </a:lnSpc>
              <a:buFont typeface="Wingdings" pitchFamily="2" charset="2"/>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a:t>
            </a:r>
          </a:p>
          <a:p>
            <a:pPr algn="just" eaLnBrk="1" hangingPunct="1">
              <a:lnSpc>
                <a:spcPct val="90000"/>
              </a:lnSpc>
              <a:buFont typeface="Wingdings" pitchFamily="2" charset="2"/>
              <a:buNone/>
            </a:pPr>
            <a:r>
              <a:rPr lang="en-US" altLang="zh-CN" sz="2200" dirty="0"/>
              <a:t>	NOT BETWEEN 20 AND 23;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716F26F1-2288-1723-9D81-640F4D064B68}"/>
              </a:ext>
            </a:extLst>
          </p:cNvPr>
          <p:cNvSpPr>
            <a:spLocks noGrp="1" noChangeArrowheads="1"/>
          </p:cNvSpPr>
          <p:nvPr>
            <p:ph type="title" idx="4294967295"/>
          </p:nvPr>
        </p:nvSpPr>
        <p:spPr/>
        <p:txBody>
          <a:bodyPr/>
          <a:lstStyle/>
          <a:p>
            <a:pPr eaLnBrk="1" hangingPunct="1"/>
            <a:r>
              <a:rPr lang="zh-CN" altLang="en-US" sz="3600"/>
              <a:t>③</a:t>
            </a:r>
            <a:r>
              <a:rPr lang="en-US" altLang="zh-CN" sz="3600"/>
              <a:t> </a:t>
            </a:r>
            <a:r>
              <a:rPr lang="zh-CN" altLang="en-US" sz="3600"/>
              <a:t>确定集合</a:t>
            </a:r>
          </a:p>
        </p:txBody>
      </p:sp>
      <p:sp>
        <p:nvSpPr>
          <p:cNvPr id="21507" name="Rectangle 3">
            <a:extLst>
              <a:ext uri="{FF2B5EF4-FFF2-40B4-BE49-F238E27FC236}">
                <a16:creationId xmlns="" xmlns:a16="http://schemas.microsoft.com/office/drawing/2014/main" id="{9EE3C025-EBE7-A09E-9AF1-7FF4F5E0EC7E}"/>
              </a:ext>
            </a:extLst>
          </p:cNvPr>
          <p:cNvSpPr>
            <a:spLocks noGrp="1" noChangeArrowheads="1"/>
          </p:cNvSpPr>
          <p:nvPr>
            <p:ph type="body" idx="4294967295"/>
          </p:nvPr>
        </p:nvSpPr>
        <p:spPr>
          <a:xfrm>
            <a:off x="1775520" y="1054101"/>
            <a:ext cx="9806880" cy="5184775"/>
          </a:xfrm>
        </p:spPr>
        <p:txBody>
          <a:bodyPr/>
          <a:lstStyle/>
          <a:p>
            <a:pPr algn="just" eaLnBrk="1" hangingPunct="1">
              <a:lnSpc>
                <a:spcPct val="150000"/>
              </a:lnSpc>
            </a:pPr>
            <a:r>
              <a:rPr lang="zh-CN" altLang="en-US" dirty="0"/>
              <a:t>谓词：</a:t>
            </a:r>
            <a:r>
              <a:rPr lang="en-US" altLang="zh-CN" dirty="0"/>
              <a:t>IN &lt;</a:t>
            </a:r>
            <a:r>
              <a:rPr lang="zh-CN" altLang="en-US" dirty="0"/>
              <a:t>值表</a:t>
            </a:r>
            <a:r>
              <a:rPr lang="en-US" altLang="zh-CN" dirty="0"/>
              <a:t>&gt;,  NOT IN &lt;</a:t>
            </a:r>
            <a:r>
              <a:rPr lang="zh-CN" altLang="en-US" dirty="0"/>
              <a:t>值表</a:t>
            </a:r>
            <a:r>
              <a:rPr lang="en-US" altLang="zh-CN" dirty="0"/>
              <a:t>&gt;  </a:t>
            </a:r>
          </a:p>
          <a:p>
            <a:pPr algn="just" eaLnBrk="1" hangingPunct="1">
              <a:lnSpc>
                <a:spcPct val="150000"/>
              </a:lnSpc>
              <a:buFont typeface="Wingdings" pitchFamily="2" charset="2"/>
              <a:buNone/>
            </a:pPr>
            <a:r>
              <a:rPr lang="en-US" altLang="zh-CN" sz="1000" dirty="0"/>
              <a:t>        </a:t>
            </a:r>
          </a:p>
          <a:p>
            <a:pPr eaLnBrk="1" hangingPunct="1">
              <a:buFont typeface="Wingdings" pitchFamily="2" charset="2"/>
              <a:buNone/>
            </a:pPr>
            <a:r>
              <a:rPr lang="en-US" altLang="zh-CN" sz="2400" dirty="0"/>
              <a:t>[</a:t>
            </a:r>
            <a:r>
              <a:rPr lang="zh-CN" altLang="en-US" sz="2400" dirty="0"/>
              <a:t>例</a:t>
            </a:r>
            <a:r>
              <a:rPr lang="en-US" altLang="zh-CN" sz="2400" dirty="0"/>
              <a:t>3.27]</a:t>
            </a:r>
            <a:r>
              <a:rPr lang="zh-CN" altLang="en-US" sz="2400" dirty="0"/>
              <a:t> 查询计算机科学与技术专业和信息安全专业学生的姓名和性别</a:t>
            </a:r>
          </a:p>
          <a:p>
            <a:pPr eaLnBrk="1" hangingPunct="1">
              <a:buFont typeface="Wingdings" pitchFamily="2" charset="2"/>
              <a:buNone/>
            </a:pPr>
            <a:r>
              <a:rPr lang="en-US" altLang="zh-CN" sz="1800" dirty="0"/>
              <a:t>SELECT </a:t>
            </a:r>
            <a:r>
              <a:rPr lang="en-US" altLang="zh-CN" sz="1800" dirty="0" err="1"/>
              <a:t>Sname,Ssex</a:t>
            </a:r>
            <a:endParaRPr lang="en-US" altLang="zh-CN" sz="1800" dirty="0"/>
          </a:p>
          <a:p>
            <a:pPr eaLnBrk="1" hangingPunct="1">
              <a:buFont typeface="Wingdings" pitchFamily="2" charset="2"/>
              <a:buNone/>
            </a:pPr>
            <a:r>
              <a:rPr lang="en-US" altLang="zh-CN" sz="1800" dirty="0"/>
              <a:t>FROM Student</a:t>
            </a:r>
          </a:p>
          <a:p>
            <a:pPr eaLnBrk="1" hangingPunct="1">
              <a:buFont typeface="Wingdings" pitchFamily="2" charset="2"/>
              <a:buNone/>
            </a:pPr>
            <a:r>
              <a:rPr lang="en-US" altLang="zh-CN" sz="1800" dirty="0"/>
              <a:t>WHERE </a:t>
            </a:r>
            <a:r>
              <a:rPr lang="en-US" altLang="zh-CN" sz="1800" dirty="0" err="1"/>
              <a:t>Smajor</a:t>
            </a:r>
            <a:r>
              <a:rPr lang="en-US" altLang="zh-CN" sz="1800" dirty="0"/>
              <a:t> IN ( '</a:t>
            </a:r>
            <a:r>
              <a:rPr lang="zh-CN" altLang="en-US" sz="1800" dirty="0"/>
              <a:t>计算机科学与技术</a:t>
            </a:r>
            <a:r>
              <a:rPr lang="en-US" altLang="zh-CN" sz="1800" dirty="0"/>
              <a:t>','</a:t>
            </a:r>
            <a:r>
              <a:rPr lang="zh-CN" altLang="en-US" sz="1800" dirty="0"/>
              <a:t>信息安全</a:t>
            </a:r>
            <a:r>
              <a:rPr lang="en-US" altLang="zh-CN" sz="1800" dirty="0"/>
              <a:t>’ );</a:t>
            </a:r>
          </a:p>
          <a:p>
            <a:pPr eaLnBrk="1" hangingPunct="1">
              <a:buFont typeface="Wingdings" pitchFamily="2" charset="2"/>
              <a:buNone/>
            </a:pPr>
            <a:endParaRPr lang="en-US" altLang="zh-CN" sz="2000" dirty="0"/>
          </a:p>
          <a:p>
            <a:pPr algn="just" eaLnBrk="1" hangingPunct="1">
              <a:buFont typeface="Wingdings" pitchFamily="2" charset="2"/>
              <a:buNone/>
            </a:pPr>
            <a:r>
              <a:rPr lang="en-US" altLang="zh-CN" sz="2400" dirty="0"/>
              <a:t>[</a:t>
            </a:r>
            <a:r>
              <a:rPr lang="zh-CN" altLang="en-US" sz="2400" dirty="0"/>
              <a:t>例</a:t>
            </a:r>
            <a:r>
              <a:rPr lang="en-US" altLang="zh-CN" sz="2400" dirty="0"/>
              <a:t>3.28]</a:t>
            </a:r>
            <a:r>
              <a:rPr lang="zh-CN" altLang="en-US" sz="2400" dirty="0"/>
              <a:t> 查询既不是计算机科学与技术专业也不是信息安全专业学生的姓名和性别</a:t>
            </a:r>
          </a:p>
          <a:p>
            <a:pPr algn="just" eaLnBrk="1" hangingPunct="1">
              <a:buFont typeface="Wingdings" pitchFamily="2" charset="2"/>
              <a:buNone/>
            </a:pPr>
            <a:r>
              <a:rPr lang="en-US" altLang="zh-CN" sz="2000" dirty="0"/>
              <a:t>SELECT </a:t>
            </a:r>
            <a:r>
              <a:rPr lang="en-US" altLang="zh-CN" sz="2000" dirty="0" err="1"/>
              <a:t>Sname,Ssex</a:t>
            </a:r>
            <a:endParaRPr lang="en-US" altLang="zh-CN" sz="2000" dirty="0"/>
          </a:p>
          <a:p>
            <a:pPr algn="just" eaLnBrk="1" hangingPunct="1">
              <a:buFont typeface="Wingdings" pitchFamily="2" charset="2"/>
              <a:buNone/>
            </a:pPr>
            <a:r>
              <a:rPr lang="en-US" altLang="zh-CN" sz="2000" dirty="0"/>
              <a:t>FROM Student</a:t>
            </a:r>
          </a:p>
          <a:p>
            <a:pPr algn="just" eaLnBrk="1" hangingPunct="1">
              <a:buFont typeface="Wingdings" pitchFamily="2" charset="2"/>
              <a:buNone/>
            </a:pPr>
            <a:r>
              <a:rPr lang="en-US" altLang="zh-CN" sz="2000" dirty="0"/>
              <a:t>WHERE </a:t>
            </a:r>
            <a:r>
              <a:rPr lang="en-US" altLang="zh-CN" sz="2000" dirty="0" err="1"/>
              <a:t>Smajor</a:t>
            </a:r>
            <a:r>
              <a:rPr lang="en-US" altLang="zh-CN" sz="2000" dirty="0"/>
              <a:t> NOT IN ( '</a:t>
            </a:r>
            <a:r>
              <a:rPr lang="zh-CN" altLang="en-US" sz="2000" dirty="0"/>
              <a:t>计算机科学与技术</a:t>
            </a:r>
            <a:r>
              <a:rPr lang="en-US" altLang="zh-CN" sz="2000" dirty="0"/>
              <a:t>','</a:t>
            </a:r>
            <a:r>
              <a:rPr lang="zh-CN" altLang="en-US" sz="2000" dirty="0"/>
              <a:t>信息安全</a:t>
            </a:r>
            <a:r>
              <a:rPr lang="en-US" altLang="zh-CN" sz="2000"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A5772F41-77DA-D782-C720-30B5F8250729}"/>
              </a:ext>
            </a:extLst>
          </p:cNvPr>
          <p:cNvSpPr>
            <a:spLocks noGrp="1" noChangeArrowheads="1"/>
          </p:cNvSpPr>
          <p:nvPr>
            <p:ph type="title" idx="4294967295"/>
          </p:nvPr>
        </p:nvSpPr>
        <p:spPr/>
        <p:txBody>
          <a:bodyPr/>
          <a:lstStyle/>
          <a:p>
            <a:pPr eaLnBrk="1" hangingPunct="1"/>
            <a:r>
              <a:rPr lang="zh-CN" altLang="en-US" sz="3600"/>
              <a:t>④ 字符匹配</a:t>
            </a:r>
          </a:p>
        </p:txBody>
      </p:sp>
      <p:sp>
        <p:nvSpPr>
          <p:cNvPr id="22531" name="Rectangle 3">
            <a:extLst>
              <a:ext uri="{FF2B5EF4-FFF2-40B4-BE49-F238E27FC236}">
                <a16:creationId xmlns="" xmlns:a16="http://schemas.microsoft.com/office/drawing/2014/main" id="{301388A9-4D1B-FB2F-7541-E4E0F7383A8B}"/>
              </a:ext>
            </a:extLst>
          </p:cNvPr>
          <p:cNvSpPr>
            <a:spLocks noGrp="1" noChangeArrowheads="1"/>
          </p:cNvSpPr>
          <p:nvPr>
            <p:ph type="body" idx="4294967295"/>
          </p:nvPr>
        </p:nvSpPr>
        <p:spPr>
          <a:xfrm>
            <a:off x="1847850" y="1196975"/>
            <a:ext cx="8496300" cy="4495800"/>
          </a:xfrm>
        </p:spPr>
        <p:txBody>
          <a:bodyPr/>
          <a:lstStyle/>
          <a:p>
            <a:pPr marL="533400" indent="-533400" algn="just" eaLnBrk="1" hangingPunct="1">
              <a:lnSpc>
                <a:spcPct val="120000"/>
              </a:lnSpc>
              <a:spcBef>
                <a:spcPct val="0"/>
              </a:spcBef>
            </a:pPr>
            <a:r>
              <a:rPr lang="zh-CN" altLang="en-US" sz="2400"/>
              <a:t>谓词： </a:t>
            </a:r>
            <a:r>
              <a:rPr lang="en-US" altLang="zh-CN" sz="2400"/>
              <a:t>[NOT] LIKE  ‘&lt;</a:t>
            </a:r>
            <a:r>
              <a:rPr lang="zh-CN" altLang="en-US" sz="2400"/>
              <a:t>匹配串</a:t>
            </a:r>
            <a:r>
              <a:rPr lang="en-US" altLang="zh-CN" sz="2400"/>
              <a:t>&gt;’  [ESCAPE ‘ &lt;</a:t>
            </a:r>
            <a:r>
              <a:rPr lang="zh-CN" altLang="en-US" sz="2400"/>
              <a:t>换码字符</a:t>
            </a:r>
            <a:r>
              <a:rPr lang="en-US" altLang="zh-CN" sz="2400"/>
              <a:t>&gt;’]</a:t>
            </a:r>
          </a:p>
          <a:p>
            <a:pPr marL="533400" indent="-533400" algn="just" eaLnBrk="1" hangingPunct="1">
              <a:lnSpc>
                <a:spcPct val="120000"/>
              </a:lnSpc>
              <a:spcBef>
                <a:spcPct val="0"/>
              </a:spcBef>
              <a:buNone/>
            </a:pPr>
            <a:r>
              <a:rPr lang="en-US" altLang="zh-CN" sz="2400"/>
              <a:t>      &lt;</a:t>
            </a:r>
            <a:r>
              <a:rPr lang="zh-CN" altLang="en-US" sz="2400"/>
              <a:t>匹配串</a:t>
            </a:r>
            <a:r>
              <a:rPr lang="en-US" altLang="zh-CN" sz="2400"/>
              <a:t>&gt;</a:t>
            </a:r>
            <a:r>
              <a:rPr lang="zh-CN" altLang="en-US" sz="2400"/>
              <a:t>：一个完整的字符串或含有通配符</a:t>
            </a:r>
            <a:r>
              <a:rPr lang="en-US" altLang="zh-CN" sz="2400"/>
              <a:t>%</a:t>
            </a:r>
            <a:r>
              <a:rPr lang="zh-CN" altLang="en-US" sz="2400"/>
              <a:t>和</a:t>
            </a:r>
            <a:r>
              <a:rPr lang="en-US" altLang="zh-CN" sz="2400"/>
              <a:t> _</a:t>
            </a:r>
          </a:p>
          <a:p>
            <a:pPr marL="533400" indent="-533400" algn="just" eaLnBrk="1" hangingPunct="1">
              <a:lnSpc>
                <a:spcPct val="120000"/>
              </a:lnSpc>
              <a:spcBef>
                <a:spcPct val="0"/>
              </a:spcBef>
              <a:buNone/>
            </a:pPr>
            <a:endParaRPr lang="en-US" altLang="zh-CN" sz="2400"/>
          </a:p>
          <a:p>
            <a:pPr marL="803275" lvl="1" indent="-447675" algn="just" eaLnBrk="1" hangingPunct="1">
              <a:lnSpc>
                <a:spcPct val="150000"/>
              </a:lnSpc>
              <a:spcBef>
                <a:spcPct val="0"/>
              </a:spcBef>
            </a:pPr>
            <a:r>
              <a:rPr lang="en-US" altLang="zh-CN"/>
              <a:t>% （</a:t>
            </a:r>
            <a:r>
              <a:rPr lang="zh-CN" altLang="en-US"/>
              <a:t>百分号</a:t>
            </a:r>
            <a:r>
              <a:rPr lang="en-US" altLang="zh-CN"/>
              <a:t>）</a:t>
            </a:r>
            <a:r>
              <a:rPr lang="zh-CN" altLang="en-US"/>
              <a:t>：任意长度（长度可以为</a:t>
            </a:r>
            <a:r>
              <a:rPr lang="en-US" altLang="zh-CN"/>
              <a:t>0</a:t>
            </a:r>
            <a:r>
              <a:rPr lang="zh-CN" altLang="en-US"/>
              <a:t>）的字符串</a:t>
            </a:r>
            <a:endParaRPr lang="en-US" altLang="zh-CN"/>
          </a:p>
          <a:p>
            <a:pPr marL="1203325" lvl="2" indent="-447675" algn="just" eaLnBrk="1" hangingPunct="1">
              <a:lnSpc>
                <a:spcPct val="150000"/>
              </a:lnSpc>
              <a:spcBef>
                <a:spcPct val="0"/>
              </a:spcBef>
              <a:buSzPct val="87000"/>
              <a:buFont typeface="Wingdings" pitchFamily="2" charset="2"/>
              <a:buChar char="l"/>
            </a:pPr>
            <a:r>
              <a:rPr lang="zh-CN" altLang="en-US" sz="2200"/>
              <a:t>例如</a:t>
            </a:r>
            <a:r>
              <a:rPr lang="en-US" altLang="zh-CN" sz="2200"/>
              <a:t>a%b</a:t>
            </a:r>
            <a:r>
              <a:rPr lang="zh-CN" altLang="en-US" sz="2200"/>
              <a:t>表示以</a:t>
            </a:r>
            <a:r>
              <a:rPr lang="en-US" altLang="zh-CN" sz="2200"/>
              <a:t>a</a:t>
            </a:r>
            <a:r>
              <a:rPr lang="zh-CN" altLang="en-US" sz="2200"/>
              <a:t>开头，以</a:t>
            </a:r>
            <a:r>
              <a:rPr lang="en-US" altLang="zh-CN" sz="2200"/>
              <a:t>b</a:t>
            </a:r>
            <a:r>
              <a:rPr lang="zh-CN" altLang="en-US" sz="2200"/>
              <a:t>结尾的任意长度的字符串</a:t>
            </a:r>
            <a:endParaRPr lang="en-US" altLang="zh-CN" sz="2200"/>
          </a:p>
          <a:p>
            <a:pPr marL="803275" lvl="1" indent="-447675" algn="just" eaLnBrk="1" hangingPunct="1">
              <a:lnSpc>
                <a:spcPct val="150000"/>
              </a:lnSpc>
              <a:spcBef>
                <a:spcPct val="0"/>
              </a:spcBef>
            </a:pPr>
            <a:r>
              <a:rPr lang="en-US" altLang="zh-CN"/>
              <a:t>_ （</a:t>
            </a:r>
            <a:r>
              <a:rPr lang="zh-CN" altLang="en-US"/>
              <a:t>下横线</a:t>
            </a:r>
            <a:r>
              <a:rPr lang="en-US" altLang="zh-CN"/>
              <a:t>） </a:t>
            </a:r>
            <a:r>
              <a:rPr lang="zh-CN" altLang="en-US"/>
              <a:t>：任意单个字符。</a:t>
            </a:r>
            <a:endParaRPr lang="en-US" altLang="zh-CN"/>
          </a:p>
          <a:p>
            <a:pPr marL="1203325" lvl="2" indent="-447675" algn="just" eaLnBrk="1" hangingPunct="1">
              <a:lnSpc>
                <a:spcPct val="150000"/>
              </a:lnSpc>
              <a:spcBef>
                <a:spcPct val="0"/>
              </a:spcBef>
              <a:buSzPct val="87000"/>
              <a:buFont typeface="Wingdings" pitchFamily="2" charset="2"/>
              <a:buChar char="l"/>
            </a:pPr>
            <a:r>
              <a:rPr lang="zh-CN" altLang="en-US" sz="2200"/>
              <a:t>例如</a:t>
            </a:r>
            <a:r>
              <a:rPr lang="en-US" altLang="zh-CN" sz="2200"/>
              <a:t>a_b</a:t>
            </a:r>
            <a:r>
              <a:rPr lang="zh-CN" altLang="en-US" sz="2200"/>
              <a:t>表示以</a:t>
            </a:r>
            <a:r>
              <a:rPr lang="en-US" altLang="zh-CN" sz="2200"/>
              <a:t>a</a:t>
            </a:r>
            <a:r>
              <a:rPr lang="zh-CN" altLang="en-US" sz="2200"/>
              <a:t>开头，以</a:t>
            </a:r>
            <a:r>
              <a:rPr lang="en-US" altLang="zh-CN" sz="2200"/>
              <a:t>b</a:t>
            </a:r>
            <a:r>
              <a:rPr lang="zh-CN" altLang="en-US" sz="2200"/>
              <a:t>结尾的长度为</a:t>
            </a:r>
            <a:r>
              <a:rPr lang="en-US" altLang="zh-CN" sz="2200"/>
              <a:t>3</a:t>
            </a:r>
            <a:r>
              <a:rPr lang="zh-CN" altLang="en-US" sz="2200"/>
              <a:t>的任意字符串</a:t>
            </a:r>
            <a:endParaRPr lang="en-US" altLang="zh-CN" sz="2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 xmlns:a16="http://schemas.microsoft.com/office/drawing/2014/main" id="{823A5F34-DF0D-0FF8-3204-D665361590EC}"/>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79875" name="内容占位符 2">
            <a:extLst>
              <a:ext uri="{FF2B5EF4-FFF2-40B4-BE49-F238E27FC236}">
                <a16:creationId xmlns="" xmlns:a16="http://schemas.microsoft.com/office/drawing/2014/main" id="{035ECA21-1A7B-AE31-08CA-F03E74C134EB}"/>
              </a:ext>
            </a:extLst>
          </p:cNvPr>
          <p:cNvSpPr>
            <a:spLocks noGrp="1"/>
          </p:cNvSpPr>
          <p:nvPr>
            <p:ph idx="4294967295"/>
          </p:nvPr>
        </p:nvSpPr>
        <p:spPr>
          <a:xfrm>
            <a:off x="1981200" y="1098550"/>
            <a:ext cx="8229600" cy="4922838"/>
          </a:xfrm>
        </p:spPr>
        <p:txBody>
          <a:bodyPr/>
          <a:lstStyle/>
          <a:p>
            <a:pPr marL="933450" lvl="1" indent="-533400" eaLnBrk="1" hangingPunct="1">
              <a:lnSpc>
                <a:spcPct val="90000"/>
              </a:lnSpc>
            </a:pPr>
            <a:r>
              <a:rPr lang="zh-CN" altLang="en-US" dirty="0"/>
              <a:t>匹配串为固定字符串</a:t>
            </a:r>
          </a:p>
          <a:p>
            <a:pPr marL="533400" indent="-533400" eaLnBrk="1" hangingPunct="1">
              <a:lnSpc>
                <a:spcPct val="90000"/>
              </a:lnSpc>
              <a:buFont typeface="Wingdings" pitchFamily="2" charset="2"/>
              <a:buAutoNum type="arabicParenR"/>
            </a:pPr>
            <a:endParaRPr lang="zh-CN" altLang="en-US" sz="2400" dirty="0"/>
          </a:p>
          <a:p>
            <a:pPr marL="933450" lvl="1" indent="-533400" algn="just" eaLnBrk="1" hangingPunct="1">
              <a:lnSpc>
                <a:spcPct val="90000"/>
              </a:lnSpc>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a:t>
            </a:r>
            <a:r>
              <a:rPr lang="en-US" altLang="zh-CN" dirty="0"/>
              <a:t>29]  </a:t>
            </a:r>
            <a:r>
              <a:rPr lang="zh-CN" altLang="en-US" dirty="0"/>
              <a:t>查询学号为</a:t>
            </a:r>
            <a:r>
              <a:rPr lang="en-US" altLang="zh-CN" dirty="0"/>
              <a:t>20180003</a:t>
            </a:r>
            <a:r>
              <a:rPr lang="zh-CN" altLang="en-US" dirty="0"/>
              <a:t>的学生的详细情况</a:t>
            </a:r>
          </a:p>
          <a:p>
            <a:pPr marL="1333500" lvl="2" indent="-419100" algn="just" eaLnBrk="1" hangingPunct="1">
              <a:lnSpc>
                <a:spcPct val="90000"/>
              </a:lnSpc>
              <a:buNone/>
            </a:pPr>
            <a:r>
              <a:rPr lang="zh-CN" altLang="en-US" sz="1800" dirty="0"/>
              <a:t>    </a:t>
            </a:r>
            <a:r>
              <a:rPr lang="zh-CN" altLang="en-US" dirty="0"/>
              <a:t>  </a:t>
            </a:r>
            <a:r>
              <a:rPr lang="en-US" altLang="zh-CN" sz="2400" dirty="0"/>
              <a:t>SELECT *    </a:t>
            </a:r>
          </a:p>
          <a:p>
            <a:pPr marL="1333500" lvl="2" indent="-419100" algn="just" eaLnBrk="1" hangingPunct="1">
              <a:lnSpc>
                <a:spcPct val="90000"/>
              </a:lnSpc>
              <a:buNone/>
            </a:pPr>
            <a:r>
              <a:rPr lang="en-US" altLang="zh-CN" sz="2400" dirty="0"/>
              <a:t>     FROM  Student  </a:t>
            </a:r>
          </a:p>
          <a:p>
            <a:pPr marL="1333500" lvl="2" indent="-419100" algn="just" eaLnBrk="1" hangingPunct="1">
              <a:lnSpc>
                <a:spcPct val="90000"/>
              </a:lnSpc>
              <a:buNone/>
            </a:pPr>
            <a:r>
              <a:rPr lang="en-US" altLang="zh-CN" sz="2400" dirty="0"/>
              <a:t>     WHERE  Sno </a:t>
            </a:r>
            <a:r>
              <a:rPr lang="en-US" altLang="zh-CN" sz="2400" dirty="0">
                <a:solidFill>
                  <a:srgbClr val="FF00FF"/>
                </a:solidFill>
              </a:rPr>
              <a:t>LIKE </a:t>
            </a:r>
            <a:r>
              <a:rPr lang="en-US" altLang="zh-CN" sz="2400" dirty="0"/>
              <a:t>'20180003'</a:t>
            </a:r>
            <a:r>
              <a:rPr lang="zh-CN" altLang="en-US" sz="2400" dirty="0"/>
              <a:t>;</a:t>
            </a:r>
          </a:p>
          <a:p>
            <a:pPr marL="1333500" lvl="2" indent="-419100" algn="just" eaLnBrk="1" hangingPunct="1">
              <a:lnSpc>
                <a:spcPct val="90000"/>
              </a:lnSpc>
              <a:buNone/>
            </a:pPr>
            <a:endParaRPr lang="zh-CN" altLang="en-US" sz="2400" dirty="0"/>
          </a:p>
          <a:p>
            <a:pPr marL="933450" lvl="1" indent="-533400" algn="just" eaLnBrk="1" hangingPunct="1">
              <a:lnSpc>
                <a:spcPct val="90000"/>
              </a:lnSpc>
              <a:buNone/>
            </a:pPr>
            <a:r>
              <a:rPr lang="zh-CN" altLang="en-US" dirty="0"/>
              <a:t>等价于：</a:t>
            </a:r>
            <a:r>
              <a:rPr lang="zh-CN" altLang="en-US" sz="2000" dirty="0"/>
              <a:t> </a:t>
            </a:r>
          </a:p>
          <a:p>
            <a:pPr marL="1333500" lvl="2" indent="-419100" eaLnBrk="1" hangingPunct="1">
              <a:lnSpc>
                <a:spcPct val="90000"/>
              </a:lnSpc>
              <a:buNone/>
            </a:pPr>
            <a:r>
              <a:rPr lang="zh-CN" altLang="en-US" dirty="0"/>
              <a:t>       </a:t>
            </a:r>
            <a:r>
              <a:rPr lang="en-US" altLang="zh-CN" sz="2400" dirty="0"/>
              <a:t>SELECT  * </a:t>
            </a:r>
          </a:p>
          <a:p>
            <a:pPr marL="1333500" lvl="2" indent="-419100" eaLnBrk="1" hangingPunct="1">
              <a:lnSpc>
                <a:spcPct val="90000"/>
              </a:lnSpc>
              <a:buNone/>
            </a:pPr>
            <a:r>
              <a:rPr lang="en-US" altLang="zh-CN" sz="2400" dirty="0"/>
              <a:t>      FROM  Student </a:t>
            </a:r>
          </a:p>
          <a:p>
            <a:pPr marL="1333500" lvl="2" indent="-419100" eaLnBrk="1" hangingPunct="1">
              <a:lnSpc>
                <a:spcPct val="90000"/>
              </a:lnSpc>
              <a:buNone/>
            </a:pPr>
            <a:r>
              <a:rPr lang="en-US" altLang="zh-CN" sz="2400" dirty="0"/>
              <a:t>      WHERE Sno = '20180003'</a:t>
            </a:r>
            <a:r>
              <a:rPr lang="zh-CN" altLang="en-US" sz="2400"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a:extLst>
              <a:ext uri="{FF2B5EF4-FFF2-40B4-BE49-F238E27FC236}">
                <a16:creationId xmlns="" xmlns:a16="http://schemas.microsoft.com/office/drawing/2014/main" id="{722D1E0D-ECE7-8E85-19E6-4BD2F2E6219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6147" name="Rectangle 2">
            <a:extLst>
              <a:ext uri="{FF2B5EF4-FFF2-40B4-BE49-F238E27FC236}">
                <a16:creationId xmlns="" xmlns:a16="http://schemas.microsoft.com/office/drawing/2014/main" id="{72B9024F-BE76-CAE5-6735-207EF71F4339}"/>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6148" name="Rectangle 3">
            <a:extLst>
              <a:ext uri="{FF2B5EF4-FFF2-40B4-BE49-F238E27FC236}">
                <a16:creationId xmlns="" xmlns:a16="http://schemas.microsoft.com/office/drawing/2014/main" id="{B9BA945F-118B-F5A5-40AA-467A4D83F151}"/>
              </a:ext>
            </a:extLst>
          </p:cNvPr>
          <p:cNvSpPr>
            <a:spLocks noGrp="1" noChangeArrowheads="1"/>
          </p:cNvSpPr>
          <p:nvPr>
            <p:ph type="body" idx="4294967295"/>
          </p:nvPr>
        </p:nvSpPr>
        <p:spPr>
          <a:xfrm>
            <a:off x="2495550" y="1387476"/>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solidFill>
                  <a:srgbClr val="0066FF"/>
                </a:solidFill>
              </a:rPr>
              <a:t>3.3 </a:t>
            </a:r>
            <a:r>
              <a:rPr lang="zh-CN" altLang="en-US" dirty="0">
                <a:solidFill>
                  <a:srgbClr val="0066FF"/>
                </a:solidFill>
              </a:rPr>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A8903406-3F26-0E8A-43F7-EBFE6F5BEC6B}"/>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4579" name="Rectangle 3">
            <a:extLst>
              <a:ext uri="{FF2B5EF4-FFF2-40B4-BE49-F238E27FC236}">
                <a16:creationId xmlns="" xmlns:a16="http://schemas.microsoft.com/office/drawing/2014/main" id="{80EA4C66-D9D7-DE53-4D87-8F8E0511DFA9}"/>
              </a:ext>
            </a:extLst>
          </p:cNvPr>
          <p:cNvSpPr>
            <a:spLocks noGrp="1" noChangeArrowheads="1"/>
          </p:cNvSpPr>
          <p:nvPr>
            <p:ph type="body" idx="4294967295"/>
          </p:nvPr>
        </p:nvSpPr>
        <p:spPr>
          <a:xfrm>
            <a:off x="1981201" y="1098551"/>
            <a:ext cx="8435975" cy="5095875"/>
          </a:xfrm>
        </p:spPr>
        <p:txBody>
          <a:bodyPr/>
          <a:lstStyle/>
          <a:p>
            <a:pPr eaLnBrk="1" hangingPunct="1">
              <a:buFont typeface="Wingdings" pitchFamily="2" charset="2"/>
              <a:buChar char="n"/>
            </a:pPr>
            <a:r>
              <a:rPr lang="zh-CN" altLang="en-US" sz="2400"/>
              <a:t>匹配串为含通配符的字符串</a:t>
            </a:r>
          </a:p>
          <a:p>
            <a:pPr eaLnBrk="1" hangingPunct="1">
              <a:buFont typeface="Wingdings" pitchFamily="2" charset="2"/>
              <a:buNone/>
            </a:pPr>
            <a:r>
              <a:rPr lang="en-US" altLang="zh-CN" sz="2400"/>
              <a:t>[</a:t>
            </a:r>
            <a:r>
              <a:rPr lang="zh-CN" altLang="en-US" sz="2400"/>
              <a:t>例</a:t>
            </a:r>
            <a:r>
              <a:rPr lang="en-US" altLang="zh-CN" sz="2400"/>
              <a:t>3.30]</a:t>
            </a:r>
            <a:r>
              <a:rPr lang="zh-CN" altLang="en-US" sz="2400"/>
              <a:t>查询所有姓刘学生的姓名、学号和性别</a:t>
            </a:r>
          </a:p>
          <a:p>
            <a:pPr lvl="1" eaLnBrk="1" hangingPunct="1">
              <a:buFont typeface="Wingdings" pitchFamily="2" charset="2"/>
              <a:buNone/>
            </a:pPr>
            <a:r>
              <a:rPr lang="zh-CN" altLang="en-US" sz="2000"/>
              <a:t>       </a:t>
            </a:r>
            <a:r>
              <a:rPr lang="en-US" altLang="zh-CN"/>
              <a:t>SELECT Sname</a:t>
            </a:r>
            <a:r>
              <a:rPr lang="zh-CN" altLang="en-US"/>
              <a:t>, </a:t>
            </a:r>
            <a:r>
              <a:rPr lang="en-US" altLang="zh-CN"/>
              <a:t>Sno</a:t>
            </a:r>
            <a:r>
              <a:rPr lang="zh-CN" altLang="en-US"/>
              <a:t>, </a:t>
            </a:r>
            <a:r>
              <a:rPr lang="en-US" altLang="zh-CN"/>
              <a:t>Ssex</a:t>
            </a:r>
          </a:p>
          <a:p>
            <a:pPr lvl="1" eaLnBrk="1" hangingPunct="1">
              <a:buFont typeface="Wingdings" pitchFamily="2" charset="2"/>
              <a:buNone/>
            </a:pPr>
            <a:r>
              <a:rPr lang="en-US" altLang="zh-CN"/>
              <a:t>      FROM Student</a:t>
            </a:r>
          </a:p>
          <a:p>
            <a:pPr lvl="1" eaLnBrk="1" hangingPunct="1">
              <a:buFont typeface="Wingdings" pitchFamily="2" charset="2"/>
              <a:buNone/>
            </a:pPr>
            <a:r>
              <a:rPr lang="en-US" altLang="zh-CN"/>
              <a:t>      WHERE  Sname </a:t>
            </a:r>
            <a:r>
              <a:rPr lang="en-US" altLang="zh-CN">
                <a:solidFill>
                  <a:srgbClr val="FF00FF"/>
                </a:solidFill>
              </a:rPr>
              <a:t>LIKE </a:t>
            </a:r>
            <a:r>
              <a:rPr lang="zh-CN" altLang="en-US">
                <a:solidFill>
                  <a:srgbClr val="FF00FF"/>
                </a:solidFill>
              </a:rPr>
              <a:t>'刘</a:t>
            </a:r>
            <a:r>
              <a:rPr lang="en-US" altLang="zh-CN">
                <a:solidFill>
                  <a:srgbClr val="FF00FF"/>
                </a:solidFill>
              </a:rPr>
              <a:t>%</a:t>
            </a:r>
            <a:r>
              <a:rPr lang="zh-CN" altLang="en-US">
                <a:solidFill>
                  <a:srgbClr val="FF00FF"/>
                </a:solidFill>
              </a:rPr>
              <a:t>'</a:t>
            </a:r>
            <a:r>
              <a:rPr lang="zh-CN" altLang="en-US"/>
              <a:t>;</a:t>
            </a:r>
          </a:p>
          <a:p>
            <a:pPr lvl="1" eaLnBrk="1" hangingPunct="1">
              <a:buFont typeface="Wingdings" pitchFamily="2" charset="2"/>
              <a:buNone/>
            </a:pPr>
            <a:endParaRPr lang="zh-CN" altLang="en-US"/>
          </a:p>
          <a:p>
            <a:pPr eaLnBrk="1" hangingPunct="1">
              <a:buFont typeface="Wingdings" pitchFamily="2" charset="2"/>
              <a:buNone/>
            </a:pPr>
            <a:r>
              <a:rPr lang="en-US" altLang="zh-CN" sz="2400"/>
              <a:t>[</a:t>
            </a:r>
            <a:r>
              <a:rPr lang="zh-CN" altLang="en-US" sz="2400"/>
              <a:t>例</a:t>
            </a:r>
            <a:r>
              <a:rPr lang="en-US" altLang="zh-CN" sz="2400"/>
              <a:t>3.31]</a:t>
            </a:r>
            <a:r>
              <a:rPr lang="zh-CN" altLang="en-US" sz="2400"/>
              <a:t>查询</a:t>
            </a:r>
            <a:r>
              <a:rPr lang="en-US" altLang="zh-CN" sz="2400"/>
              <a:t>2018</a:t>
            </a:r>
            <a:r>
              <a:rPr lang="zh-CN" altLang="en-US" sz="2400"/>
              <a:t>级学生的学号和姓名</a:t>
            </a:r>
          </a:p>
          <a:p>
            <a:pPr eaLnBrk="1" hangingPunct="1">
              <a:buFont typeface="Wingdings" pitchFamily="2" charset="2"/>
              <a:buNone/>
            </a:pPr>
            <a:r>
              <a:rPr lang="en-US" altLang="zh-CN" sz="2400"/>
              <a:t>SELECT Sno,Sname</a:t>
            </a:r>
          </a:p>
          <a:p>
            <a:pPr eaLnBrk="1" hangingPunct="1">
              <a:buFont typeface="Wingdings" pitchFamily="2" charset="2"/>
              <a:buNone/>
            </a:pPr>
            <a:r>
              <a:rPr lang="en-US" altLang="zh-CN" sz="2400"/>
              <a:t>FROM Student	</a:t>
            </a:r>
          </a:p>
          <a:p>
            <a:pPr eaLnBrk="1" hangingPunct="1">
              <a:buFont typeface="Wingdings" pitchFamily="2" charset="2"/>
              <a:buNone/>
            </a:pPr>
            <a:r>
              <a:rPr lang="en-US" altLang="zh-CN" sz="2400"/>
              <a:t>WHERE Sno LIKE '2018%';        </a:t>
            </a:r>
            <a:r>
              <a:rPr lang="en-US" altLang="zh-CN" sz="1600"/>
              <a:t>/*</a:t>
            </a:r>
            <a:r>
              <a:rPr lang="zh-CN" altLang="en-US" sz="1600"/>
              <a:t>学号的数据类型是字符，用字符匹配*</a:t>
            </a:r>
            <a:r>
              <a:rPr lang="en-US" altLang="zh-CN" sz="1600"/>
              <a:t>/</a:t>
            </a:r>
            <a:endParaRPr lang="en-US" altLang="zh-CN"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37903150-707B-7A05-01B6-21C0F3A18D8C}"/>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5603" name="Rectangle 3">
            <a:extLst>
              <a:ext uri="{FF2B5EF4-FFF2-40B4-BE49-F238E27FC236}">
                <a16:creationId xmlns="" xmlns:a16="http://schemas.microsoft.com/office/drawing/2014/main" id="{729159BF-4B40-20D1-C182-2CD46E1EFB29}"/>
              </a:ext>
            </a:extLst>
          </p:cNvPr>
          <p:cNvSpPr>
            <a:spLocks noGrp="1" noChangeArrowheads="1"/>
          </p:cNvSpPr>
          <p:nvPr>
            <p:ph type="body" idx="4294967295"/>
          </p:nvPr>
        </p:nvSpPr>
        <p:spPr>
          <a:xfrm>
            <a:off x="1989138" y="1339851"/>
            <a:ext cx="8229600" cy="48545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3.32]</a:t>
            </a:r>
            <a:r>
              <a:rPr lang="zh-CN" altLang="en-US" sz="2400" dirty="0"/>
              <a:t> 查询课程号为</a:t>
            </a:r>
            <a:r>
              <a:rPr lang="en-US" altLang="zh-CN" sz="2400" dirty="0"/>
              <a:t>81</a:t>
            </a:r>
            <a:r>
              <a:rPr lang="zh-CN" altLang="en-US" sz="2400" dirty="0"/>
              <a:t>开头，最后一位是</a:t>
            </a:r>
            <a:r>
              <a:rPr lang="en-US" altLang="zh-CN" sz="2400" dirty="0"/>
              <a:t>6</a:t>
            </a:r>
            <a:r>
              <a:rPr lang="zh-CN" altLang="en-US" sz="2400" dirty="0"/>
              <a:t>的课程名称和课程号</a:t>
            </a:r>
          </a:p>
          <a:p>
            <a:pPr eaLnBrk="1" hangingPunct="1">
              <a:buFont typeface="Wingdings" pitchFamily="2" charset="2"/>
              <a:buNone/>
            </a:pPr>
            <a:r>
              <a:rPr lang="en-US" altLang="zh-CN" sz="2000" dirty="0"/>
              <a:t>		SELECT </a:t>
            </a:r>
            <a:r>
              <a:rPr lang="en-US" altLang="zh-CN" sz="2000" dirty="0" err="1"/>
              <a:t>Cname,Cno</a:t>
            </a:r>
            <a:r>
              <a:rPr lang="en-US" altLang="zh-CN" sz="2000" dirty="0"/>
              <a:t> </a:t>
            </a:r>
          </a:p>
          <a:p>
            <a:pPr eaLnBrk="1" hangingPunct="1">
              <a:buFont typeface="Wingdings" pitchFamily="2" charset="2"/>
              <a:buNone/>
            </a:pPr>
            <a:r>
              <a:rPr lang="en-US" altLang="zh-CN" sz="2000" dirty="0"/>
              <a:t>		FROM Course </a:t>
            </a:r>
          </a:p>
          <a:p>
            <a:pPr eaLnBrk="1" hangingPunct="1">
              <a:buFont typeface="Wingdings" pitchFamily="2" charset="2"/>
              <a:buNone/>
            </a:pPr>
            <a:r>
              <a:rPr lang="en-US" altLang="zh-CN" sz="2000" dirty="0"/>
              <a:t>		WHERE </a:t>
            </a:r>
            <a:r>
              <a:rPr lang="en-US" altLang="zh-CN" sz="2000" dirty="0" err="1"/>
              <a:t>Cno</a:t>
            </a:r>
            <a:r>
              <a:rPr lang="en-US" altLang="zh-CN" sz="2000" dirty="0"/>
              <a:t> LIKE ‘81_ _6’;</a:t>
            </a:r>
          </a:p>
          <a:p>
            <a:pPr eaLnBrk="1" hangingPunct="1">
              <a:buFont typeface="Wingdings" pitchFamily="2" charset="2"/>
              <a:buNone/>
            </a:pPr>
            <a:r>
              <a:rPr lang="en-US" altLang="zh-CN" sz="2000" dirty="0"/>
              <a:t>		             </a:t>
            </a:r>
            <a:r>
              <a:rPr lang="en-US" altLang="zh-CN" sz="1600" dirty="0"/>
              <a:t>/* </a:t>
            </a:r>
            <a:r>
              <a:rPr lang="zh-CN" altLang="en-US" sz="1600" dirty="0"/>
              <a:t>注意课程关系中课程号为固定长度，占</a:t>
            </a:r>
            <a:r>
              <a:rPr lang="en-US" altLang="zh-CN" sz="1600" dirty="0"/>
              <a:t>5</a:t>
            </a:r>
            <a:r>
              <a:rPr lang="zh-CN" altLang="en-US" sz="1600" dirty="0"/>
              <a:t>个字符大小 *</a:t>
            </a:r>
            <a:r>
              <a:rPr lang="en-US" altLang="zh-CN" sz="1600" dirty="0"/>
              <a:t>/</a:t>
            </a:r>
            <a:endParaRPr lang="en-US" altLang="zh-CN" sz="2000" dirty="0"/>
          </a:p>
          <a:p>
            <a:pPr lvl="1" eaLnBrk="1" hangingPunct="1">
              <a:buFont typeface="Wingdings" pitchFamily="2" charset="2"/>
              <a:buNone/>
            </a:pPr>
            <a:r>
              <a:rPr lang="zh-CN" altLang="en-US" dirty="0"/>
              <a:t>  </a:t>
            </a:r>
          </a:p>
          <a:p>
            <a:pPr eaLnBrk="1" hangingPunct="1">
              <a:buFont typeface="Wingdings" pitchFamily="2" charset="2"/>
              <a:buNone/>
            </a:pPr>
            <a:r>
              <a:rPr lang="en-US" altLang="zh-CN" sz="2400" dirty="0"/>
              <a:t>[</a:t>
            </a:r>
            <a:r>
              <a:rPr lang="zh-CN" altLang="en-US" sz="2400" dirty="0"/>
              <a:t>例</a:t>
            </a:r>
            <a:r>
              <a:rPr lang="en-US" altLang="zh-CN" sz="2400" dirty="0"/>
              <a:t>3.33]  </a:t>
            </a:r>
            <a:r>
              <a:rPr lang="zh-CN" altLang="en-US" sz="2400" dirty="0"/>
              <a:t>查询所有不姓刘的学生姓名、学号和性别</a:t>
            </a:r>
          </a:p>
          <a:p>
            <a:pPr lvl="1" eaLnBrk="1" hangingPunct="1">
              <a:buFont typeface="Wingdings" pitchFamily="2" charset="2"/>
              <a:buNone/>
            </a:pPr>
            <a:r>
              <a:rPr lang="zh-CN" altLang="en-US" sz="2000" dirty="0"/>
              <a:t>      </a:t>
            </a:r>
            <a:r>
              <a:rPr lang="en-US" altLang="zh-CN" sz="2000" dirty="0"/>
              <a:t>SELECT </a:t>
            </a:r>
            <a:r>
              <a:rPr lang="en-US" altLang="zh-CN" sz="2000" dirty="0" err="1"/>
              <a:t>Sname</a:t>
            </a:r>
            <a:r>
              <a:rPr lang="zh-CN" altLang="en-US" sz="2000" dirty="0"/>
              <a:t>, </a:t>
            </a:r>
            <a:r>
              <a:rPr lang="en-US" altLang="zh-CN" sz="2000" dirty="0"/>
              <a:t>Sno</a:t>
            </a:r>
            <a:r>
              <a:rPr lang="zh-CN" altLang="en-US" sz="2000" dirty="0"/>
              <a:t>, </a:t>
            </a:r>
            <a:r>
              <a:rPr lang="en-US" altLang="zh-CN" sz="2000" dirty="0" err="1"/>
              <a:t>Ssex</a:t>
            </a:r>
            <a:endParaRPr lang="en-US" altLang="zh-CN" sz="2000" dirty="0"/>
          </a:p>
          <a:p>
            <a:pPr lvl="1" eaLnBrk="1" hangingPunct="1">
              <a:buFont typeface="Wingdings" pitchFamily="2" charset="2"/>
              <a:buNone/>
            </a:pPr>
            <a:r>
              <a:rPr lang="en-US" altLang="zh-CN" sz="2000" dirty="0"/>
              <a:t>      FROM     Student</a:t>
            </a:r>
          </a:p>
          <a:p>
            <a:pPr lvl="1" eaLnBrk="1" hangingPunct="1">
              <a:buFont typeface="Wingdings" pitchFamily="2" charset="2"/>
              <a:buNone/>
            </a:pPr>
            <a:r>
              <a:rPr lang="en-US" altLang="zh-CN" sz="2000" dirty="0"/>
              <a:t>      WHERE  </a:t>
            </a:r>
            <a:r>
              <a:rPr lang="en-US" altLang="zh-CN" sz="2000" dirty="0" err="1"/>
              <a:t>Sname</a:t>
            </a:r>
            <a:r>
              <a:rPr lang="en-US" altLang="zh-CN" sz="2000" dirty="0"/>
              <a:t> </a:t>
            </a:r>
            <a:r>
              <a:rPr lang="en-US" altLang="zh-CN" sz="2000" dirty="0">
                <a:solidFill>
                  <a:srgbClr val="FF00FF"/>
                </a:solidFill>
              </a:rPr>
              <a:t>NOT LIKE '</a:t>
            </a:r>
            <a:r>
              <a:rPr lang="zh-CN" altLang="en-US" sz="2000" dirty="0">
                <a:solidFill>
                  <a:srgbClr val="FF00FF"/>
                </a:solidFill>
              </a:rPr>
              <a:t>刘</a:t>
            </a:r>
            <a:r>
              <a:rPr lang="en-US" altLang="zh-CN" sz="2000" dirty="0">
                <a:solidFill>
                  <a:srgbClr val="FF00FF"/>
                </a:solidFill>
              </a:rPr>
              <a:t>%'</a:t>
            </a:r>
            <a:r>
              <a:rPr lang="zh-CN" altLang="en-US" sz="2000" dirty="0"/>
              <a:t>;</a:t>
            </a:r>
          </a:p>
          <a:p>
            <a:pPr eaLnBrk="1" hangingPunct="1">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BFE20F99-5951-6381-DB59-29267DBFDFB6}"/>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7651" name="Rectangle 3">
            <a:extLst>
              <a:ext uri="{FF2B5EF4-FFF2-40B4-BE49-F238E27FC236}">
                <a16:creationId xmlns="" xmlns:a16="http://schemas.microsoft.com/office/drawing/2014/main" id="{D98377E5-6707-730B-A3B4-6575D3F260AE}"/>
              </a:ext>
            </a:extLst>
          </p:cNvPr>
          <p:cNvSpPr>
            <a:spLocks noGrp="1" noChangeArrowheads="1"/>
          </p:cNvSpPr>
          <p:nvPr>
            <p:ph type="body" idx="4294967295"/>
          </p:nvPr>
        </p:nvSpPr>
        <p:spPr>
          <a:xfrm>
            <a:off x="1981200" y="1185864"/>
            <a:ext cx="8229600" cy="5799137"/>
          </a:xfrm>
        </p:spPr>
        <p:txBody>
          <a:bodyPr/>
          <a:lstStyle/>
          <a:p>
            <a:pPr eaLnBrk="1" hangingPunct="1">
              <a:lnSpc>
                <a:spcPct val="80000"/>
              </a:lnSpc>
              <a:buFont typeface="Wingdings" pitchFamily="2" charset="2"/>
              <a:buChar char="n"/>
            </a:pPr>
            <a:r>
              <a:rPr lang="en-US" altLang="zh-CN"/>
              <a:t> </a:t>
            </a:r>
            <a:r>
              <a:rPr lang="zh-CN" altLang="en-US" sz="2400"/>
              <a:t>使用换码字符将通配符转义为普通字符</a:t>
            </a:r>
            <a:endParaRPr lang="zh-CN" altLang="en-US"/>
          </a:p>
          <a:p>
            <a:pPr eaLnBrk="1" hangingPunct="1">
              <a:lnSpc>
                <a:spcPct val="80000"/>
              </a:lnSpc>
              <a:buFont typeface="Wingdings" pitchFamily="2" charset="2"/>
              <a:buNone/>
            </a:pPr>
            <a:r>
              <a:rPr lang="zh-CN" altLang="en-US" sz="1600"/>
              <a:t> </a:t>
            </a:r>
          </a:p>
          <a:p>
            <a:pPr eaLnBrk="1" hangingPunct="1">
              <a:lnSpc>
                <a:spcPct val="80000"/>
              </a:lnSpc>
              <a:buFont typeface="Wingdings" pitchFamily="2" charset="2"/>
              <a:buNone/>
            </a:pPr>
            <a:r>
              <a:rPr lang="zh-CN" altLang="en-US" sz="2400"/>
              <a:t> </a:t>
            </a:r>
            <a:r>
              <a:rPr lang="en-US" altLang="zh-CN" sz="2200"/>
              <a:t>[</a:t>
            </a:r>
            <a:r>
              <a:rPr lang="zh-CN" altLang="en-US" sz="2200"/>
              <a:t>例</a:t>
            </a:r>
            <a:r>
              <a:rPr lang="en-US" altLang="zh-CN" sz="2200"/>
              <a:t>3.34]  </a:t>
            </a:r>
            <a:r>
              <a:rPr lang="zh-CN" altLang="en-US" sz="2200"/>
              <a:t>查询</a:t>
            </a:r>
            <a:r>
              <a:rPr lang="en-US" altLang="zh-CN" sz="2200"/>
              <a:t>DB_Design</a:t>
            </a:r>
            <a:r>
              <a:rPr lang="zh-CN" altLang="en-US" sz="2200"/>
              <a:t>课程的课程号和学分</a:t>
            </a:r>
          </a:p>
          <a:p>
            <a:pPr eaLnBrk="1" hangingPunct="1">
              <a:lnSpc>
                <a:spcPct val="80000"/>
              </a:lnSpc>
              <a:buFont typeface="Wingdings" pitchFamily="2" charset="2"/>
              <a:buNone/>
            </a:pPr>
            <a:r>
              <a:rPr lang="zh-CN" altLang="en-US" sz="2200"/>
              <a:t>      </a:t>
            </a:r>
            <a:r>
              <a:rPr lang="en-US" altLang="zh-CN" sz="2200"/>
              <a:t>SELECT Cno</a:t>
            </a:r>
            <a:r>
              <a:rPr lang="zh-CN" altLang="en-US" sz="2200"/>
              <a:t>，</a:t>
            </a:r>
            <a:r>
              <a:rPr lang="en-US" altLang="zh-CN" sz="2200"/>
              <a:t>Ccredit</a:t>
            </a:r>
          </a:p>
          <a:p>
            <a:pPr eaLnBrk="1" hangingPunct="1">
              <a:lnSpc>
                <a:spcPct val="80000"/>
              </a:lnSpc>
              <a:buFont typeface="Wingdings" pitchFamily="2" charset="2"/>
              <a:buNone/>
            </a:pPr>
            <a:r>
              <a:rPr lang="en-US" altLang="zh-CN" sz="2200"/>
              <a:t>      FROM     Course</a:t>
            </a:r>
          </a:p>
          <a:p>
            <a:pPr eaLnBrk="1" hangingPunct="1">
              <a:lnSpc>
                <a:spcPct val="80000"/>
              </a:lnSpc>
              <a:buFont typeface="Wingdings" pitchFamily="2" charset="2"/>
              <a:buNone/>
            </a:pPr>
            <a:r>
              <a:rPr lang="en-US" altLang="zh-CN" sz="2200"/>
              <a:t>      WHERE  Cname LIKE 'DB</a:t>
            </a:r>
            <a:r>
              <a:rPr lang="en-US" altLang="zh-CN" sz="2200">
                <a:solidFill>
                  <a:srgbClr val="852121"/>
                </a:solidFill>
              </a:rPr>
              <a:t>\</a:t>
            </a:r>
            <a:r>
              <a:rPr lang="en-US" altLang="zh-CN" sz="2200"/>
              <a:t>_Design' </a:t>
            </a:r>
            <a:r>
              <a:rPr lang="en-US" altLang="zh-CN" sz="2200">
                <a:solidFill>
                  <a:srgbClr val="FF00FF"/>
                </a:solidFill>
              </a:rPr>
              <a:t>ESCAPE '\ ‘ </a:t>
            </a:r>
            <a:r>
              <a:rPr lang="zh-CN" altLang="en-US" sz="2200"/>
              <a:t>;</a:t>
            </a:r>
            <a:endParaRPr lang="en-US" altLang="zh-CN" sz="2200"/>
          </a:p>
          <a:p>
            <a:pPr eaLnBrk="1" hangingPunct="1">
              <a:lnSpc>
                <a:spcPct val="80000"/>
              </a:lnSpc>
              <a:buFont typeface="Wingdings" pitchFamily="2" charset="2"/>
              <a:buNone/>
            </a:pPr>
            <a:endParaRPr lang="zh-CN" altLang="en-US" sz="2200"/>
          </a:p>
          <a:p>
            <a:pPr eaLnBrk="1" hangingPunct="1">
              <a:lnSpc>
                <a:spcPct val="80000"/>
              </a:lnSpc>
              <a:buFont typeface="Wingdings" pitchFamily="2" charset="2"/>
              <a:buNone/>
            </a:pPr>
            <a:r>
              <a:rPr lang="zh-CN" altLang="en-US" sz="2200"/>
              <a:t> </a:t>
            </a:r>
            <a:r>
              <a:rPr lang="en-US" altLang="zh-CN" sz="2200"/>
              <a:t>[</a:t>
            </a:r>
            <a:r>
              <a:rPr lang="zh-CN" altLang="en-US" sz="2200"/>
              <a:t>例</a:t>
            </a:r>
            <a:r>
              <a:rPr lang="en-US" altLang="zh-CN" sz="2200"/>
              <a:t>3.35]</a:t>
            </a:r>
            <a:r>
              <a:rPr lang="zh-CN" altLang="en-US" sz="2200"/>
              <a:t> 查询以“</a:t>
            </a:r>
            <a:r>
              <a:rPr lang="en-US" altLang="zh-CN" sz="2200"/>
              <a:t>DB_”</a:t>
            </a:r>
            <a:r>
              <a:rPr lang="zh-CN" altLang="en-US" sz="2200"/>
              <a:t>开头，且倒数第三个字符为 </a:t>
            </a:r>
            <a:r>
              <a:rPr lang="en-US" altLang="zh-CN" sz="2200"/>
              <a:t>i</a:t>
            </a:r>
            <a:r>
              <a:rPr lang="zh-CN" altLang="en-US" sz="2200"/>
              <a:t>的课程的详细情况。</a:t>
            </a:r>
          </a:p>
          <a:p>
            <a:pPr eaLnBrk="1" hangingPunct="1">
              <a:lnSpc>
                <a:spcPct val="80000"/>
              </a:lnSpc>
              <a:buFont typeface="Wingdings" pitchFamily="2" charset="2"/>
              <a:buNone/>
            </a:pPr>
            <a:r>
              <a:rPr lang="en-US" altLang="zh-CN" sz="2200"/>
              <a:t>SELECT *</a:t>
            </a:r>
          </a:p>
          <a:p>
            <a:pPr eaLnBrk="1" hangingPunct="1">
              <a:lnSpc>
                <a:spcPct val="80000"/>
              </a:lnSpc>
              <a:buFont typeface="Wingdings" pitchFamily="2" charset="2"/>
              <a:buNone/>
            </a:pPr>
            <a:r>
              <a:rPr lang="en-US" altLang="zh-CN" sz="2200"/>
              <a:t>FROM Course </a:t>
            </a:r>
          </a:p>
          <a:p>
            <a:pPr eaLnBrk="1" hangingPunct="1">
              <a:lnSpc>
                <a:spcPct val="80000"/>
              </a:lnSpc>
              <a:buFont typeface="Wingdings" pitchFamily="2" charset="2"/>
              <a:buNone/>
            </a:pPr>
            <a:r>
              <a:rPr lang="en-US" altLang="zh-CN" sz="2200"/>
              <a:t>WHERE Cname LIKE 'DB</a:t>
            </a:r>
            <a:r>
              <a:rPr lang="zh-CN" altLang="en-US" sz="2200"/>
              <a:t>＼</a:t>
            </a:r>
            <a:r>
              <a:rPr lang="en-US" altLang="zh-CN" sz="2200"/>
              <a:t>_%i__' ESCAPE '</a:t>
            </a:r>
            <a:r>
              <a:rPr lang="zh-CN" altLang="en-US" sz="2200"/>
              <a:t>＼</a:t>
            </a:r>
            <a:r>
              <a:rPr lang="en-US" altLang="zh-CN" sz="2200"/>
              <a:t>’;</a:t>
            </a:r>
          </a:p>
          <a:p>
            <a:pPr eaLnBrk="1" hangingPunct="1">
              <a:lnSpc>
                <a:spcPct val="80000"/>
              </a:lnSpc>
              <a:buFont typeface="Wingdings" pitchFamily="2" charset="2"/>
              <a:buNone/>
            </a:pPr>
            <a:endParaRPr lang="en-US" altLang="zh-CN" sz="1800">
              <a:solidFill>
                <a:srgbClr val="009999"/>
              </a:solidFill>
            </a:endParaRPr>
          </a:p>
          <a:p>
            <a:pPr eaLnBrk="1" hangingPunct="1">
              <a:lnSpc>
                <a:spcPct val="80000"/>
              </a:lnSpc>
              <a:buFont typeface="Wingdings" pitchFamily="2" charset="2"/>
              <a:buChar char="n"/>
            </a:pPr>
            <a:r>
              <a:rPr lang="zh-CN" altLang="en-US" sz="1800">
                <a:solidFill>
                  <a:srgbClr val="009999"/>
                </a:solidFill>
              </a:rPr>
              <a:t>ESCAPE '＼' 表示“ ＼” 为换码字符</a:t>
            </a:r>
            <a:endParaRPr lang="en-US" altLang="zh-CN" sz="1800"/>
          </a:p>
          <a:p>
            <a:pPr eaLnBrk="1" hangingPunct="1">
              <a:lnSpc>
                <a:spcPct val="80000"/>
              </a:lnSpc>
              <a:buFont typeface="Wingdings" pitchFamily="2" charset="2"/>
              <a:buChar char="n"/>
            </a:pPr>
            <a:r>
              <a:rPr lang="zh-CN" altLang="en-US" sz="1800"/>
              <a:t>第一个</a:t>
            </a:r>
            <a:r>
              <a:rPr lang="en-US" altLang="zh-CN" sz="1800"/>
              <a:t>_</a:t>
            </a:r>
            <a:r>
              <a:rPr lang="zh-CN" altLang="en-US" sz="1800"/>
              <a:t>前面有换码字符＼，</a:t>
            </a:r>
            <a:r>
              <a:rPr lang="zh-CN" altLang="zh-CN" sz="1800">
                <a:latin typeface="Times New Roman" panose="02020603050405020304" pitchFamily="18" charset="0"/>
                <a:cs typeface="Times New Roman" panose="02020603050405020304" pitchFamily="18" charset="0"/>
              </a:rPr>
              <a:t>被转义为普通的</a:t>
            </a:r>
            <a:r>
              <a:rPr lang="en-US" altLang="zh-CN" sz="1800">
                <a:latin typeface="Times New Roman" panose="02020603050405020304" pitchFamily="18" charset="0"/>
              </a:rPr>
              <a:t>_</a:t>
            </a:r>
            <a:r>
              <a:rPr lang="zh-CN" altLang="zh-CN" sz="1800">
                <a:latin typeface="Times New Roman" panose="02020603050405020304" pitchFamily="18" charset="0"/>
                <a:cs typeface="Times New Roman" panose="02020603050405020304" pitchFamily="18" charset="0"/>
              </a:rPr>
              <a:t>字符</a:t>
            </a:r>
            <a:endParaRPr lang="en-US" altLang="zh-CN" sz="180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Char char="n"/>
            </a:pPr>
            <a:r>
              <a:rPr lang="en-US" altLang="zh-CN" sz="1800"/>
              <a:t>i</a:t>
            </a:r>
            <a:r>
              <a:rPr lang="zh-CN" altLang="en-US" sz="1800"/>
              <a:t>后面的两个</a:t>
            </a:r>
            <a:r>
              <a:rPr lang="en-US" altLang="zh-CN" sz="1800"/>
              <a:t>_ </a:t>
            </a:r>
            <a:r>
              <a:rPr lang="zh-CN" altLang="en-US" sz="1800"/>
              <a:t>的前面均没有换码字符＼，仍作为通配符</a:t>
            </a:r>
          </a:p>
          <a:p>
            <a:pPr eaLnBrk="1" hangingPunct="1">
              <a:lnSpc>
                <a:spcPct val="80000"/>
              </a:lnSpc>
              <a:buFont typeface="Wingdings" pitchFamily="2" charset="2"/>
              <a:buNone/>
            </a:pPr>
            <a:r>
              <a:rPr lang="zh-CN" altLang="en-US" sz="1800">
                <a:solidFill>
                  <a:srgbClr val="009999"/>
                </a:solidFill>
              </a:rPr>
              <a:t>	</a:t>
            </a:r>
          </a:p>
          <a:p>
            <a:pPr eaLnBrk="1" hangingPunct="1">
              <a:lnSpc>
                <a:spcPct val="80000"/>
              </a:lnSpc>
              <a:buFont typeface="Wingdings" pitchFamily="2" charset="2"/>
              <a:buNone/>
            </a:pPr>
            <a:endParaRPr lang="zh-CN" altLang="en-US" sz="3200">
              <a:solidFill>
                <a:srgbClr val="852121"/>
              </a:solidFill>
            </a:endParaRPr>
          </a:p>
          <a:p>
            <a:pPr eaLnBrk="1" hangingPunct="1">
              <a:lnSpc>
                <a:spcPct val="80000"/>
              </a:lnSpc>
              <a:buFont typeface="Wingdings" pitchFamily="2" charset="2"/>
              <a:buNone/>
            </a:pPr>
            <a:r>
              <a:rPr lang="zh-CN" altLang="en-US" sz="2400"/>
              <a:t> </a:t>
            </a:r>
            <a:r>
              <a:rPr lang="zh-CN" altLang="en-US" sz="2400">
                <a:solidFill>
                  <a:srgbClr val="009999"/>
                </a:solid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4024DB83-85C4-25FA-FEEA-96C843111117}"/>
              </a:ext>
            </a:extLst>
          </p:cNvPr>
          <p:cNvSpPr>
            <a:spLocks noGrp="1" noChangeArrowheads="1"/>
          </p:cNvSpPr>
          <p:nvPr>
            <p:ph type="title" idx="4294967295"/>
          </p:nvPr>
        </p:nvSpPr>
        <p:spPr/>
        <p:txBody>
          <a:bodyPr/>
          <a:lstStyle/>
          <a:p>
            <a:pPr eaLnBrk="1" hangingPunct="1"/>
            <a:r>
              <a:rPr lang="zh-CN" altLang="en-US" sz="3600"/>
              <a:t>⑤</a:t>
            </a:r>
            <a:r>
              <a:rPr lang="en-US" altLang="zh-CN" sz="3600"/>
              <a:t> </a:t>
            </a:r>
            <a:r>
              <a:rPr lang="zh-CN" altLang="en-US" sz="3600"/>
              <a:t>涉及空值的查询</a:t>
            </a:r>
          </a:p>
        </p:txBody>
      </p:sp>
      <p:sp>
        <p:nvSpPr>
          <p:cNvPr id="27651" name="Rectangle 3">
            <a:extLst>
              <a:ext uri="{FF2B5EF4-FFF2-40B4-BE49-F238E27FC236}">
                <a16:creationId xmlns="" xmlns:a16="http://schemas.microsoft.com/office/drawing/2014/main" id="{B53E253C-3FE9-0229-F735-436DCCA0DDCD}"/>
              </a:ext>
            </a:extLst>
          </p:cNvPr>
          <p:cNvSpPr>
            <a:spLocks noGrp="1" noChangeArrowheads="1"/>
          </p:cNvSpPr>
          <p:nvPr>
            <p:ph type="body" idx="4294967295"/>
          </p:nvPr>
        </p:nvSpPr>
        <p:spPr>
          <a:xfrm>
            <a:off x="1774826" y="955676"/>
            <a:ext cx="8785225" cy="5330825"/>
          </a:xfrm>
        </p:spPr>
        <p:txBody>
          <a:bodyPr/>
          <a:lstStyle/>
          <a:p>
            <a:pPr lvl="1" eaLnBrk="1" hangingPunct="1">
              <a:lnSpc>
                <a:spcPct val="120000"/>
              </a:lnSpc>
              <a:spcBef>
                <a:spcPct val="0"/>
              </a:spcBef>
              <a:buFont typeface="Wingdings" pitchFamily="2" charset="2"/>
              <a:buChar char="v"/>
            </a:pPr>
            <a:r>
              <a:rPr lang="zh-CN" altLang="en-US" sz="2800"/>
              <a:t>谓词： </a:t>
            </a:r>
            <a:r>
              <a:rPr lang="en-US" altLang="zh-CN" sz="2800"/>
              <a:t>IS NULL </a:t>
            </a:r>
            <a:r>
              <a:rPr lang="zh-CN" altLang="en-US" sz="2800"/>
              <a:t>或 </a:t>
            </a:r>
            <a:r>
              <a:rPr lang="en-US" altLang="zh-CN" sz="2800"/>
              <a:t>IS NOT NULL</a:t>
            </a:r>
          </a:p>
          <a:p>
            <a:pPr lvl="2" eaLnBrk="1" hangingPunct="1">
              <a:lnSpc>
                <a:spcPct val="120000"/>
              </a:lnSpc>
              <a:spcBef>
                <a:spcPct val="0"/>
              </a:spcBef>
              <a:buFont typeface="Wingdings" pitchFamily="2" charset="2"/>
              <a:buChar char="n"/>
            </a:pPr>
            <a:r>
              <a:rPr lang="en-US" altLang="zh-CN" sz="2400"/>
              <a:t> “IS” </a:t>
            </a:r>
            <a:r>
              <a:rPr lang="zh-CN" altLang="en-US" sz="2400"/>
              <a:t>不能用 “</a:t>
            </a:r>
            <a:r>
              <a:rPr lang="en-US" altLang="zh-CN" sz="2400"/>
              <a:t>=” </a:t>
            </a:r>
            <a:r>
              <a:rPr lang="zh-CN" altLang="en-US" sz="2400"/>
              <a:t>代替</a:t>
            </a:r>
          </a:p>
          <a:p>
            <a:pPr eaLnBrk="1" hangingPunct="1">
              <a:lnSpc>
                <a:spcPct val="120000"/>
              </a:lnSpc>
              <a:spcBef>
                <a:spcPct val="0"/>
              </a:spcBef>
              <a:buFont typeface="Wingdings" pitchFamily="2" charset="2"/>
              <a:buNone/>
            </a:pPr>
            <a:r>
              <a:rPr lang="en-US" altLang="zh-CN" sz="2200"/>
              <a:t>    [</a:t>
            </a:r>
            <a:r>
              <a:rPr lang="zh-CN" altLang="en-US" sz="2200"/>
              <a:t>例</a:t>
            </a:r>
            <a:r>
              <a:rPr lang="en-US" altLang="zh-CN" sz="2200"/>
              <a:t>3.36]</a:t>
            </a:r>
            <a:r>
              <a:rPr lang="zh-CN" altLang="en-US" sz="2200"/>
              <a:t>某些学生选修课程后没有参加考试，有选课记录，但没有考试成绩。查询缺少成绩的学生的学号和相应的课程号。</a:t>
            </a:r>
          </a:p>
          <a:p>
            <a:pPr eaLnBrk="1" hangingPunct="1">
              <a:lnSpc>
                <a:spcPct val="120000"/>
              </a:lnSpc>
              <a:spcBef>
                <a:spcPct val="0"/>
              </a:spcBef>
              <a:buFont typeface="Wingdings" pitchFamily="2" charset="2"/>
              <a:buNone/>
            </a:pPr>
            <a:r>
              <a:rPr lang="en-US" altLang="zh-CN" sz="2200"/>
              <a:t>		SELECT Sno,Cno</a:t>
            </a:r>
          </a:p>
          <a:p>
            <a:pPr eaLnBrk="1" hangingPunct="1">
              <a:lnSpc>
                <a:spcPct val="120000"/>
              </a:lnSpc>
              <a:spcBef>
                <a:spcPct val="0"/>
              </a:spcBef>
              <a:buFont typeface="Wingdings" pitchFamily="2" charset="2"/>
              <a:buNone/>
            </a:pPr>
            <a:r>
              <a:rPr lang="en-US" altLang="zh-CN" sz="2200"/>
              <a:t>		FROM SC</a:t>
            </a:r>
          </a:p>
          <a:p>
            <a:pPr eaLnBrk="1" hangingPunct="1">
              <a:lnSpc>
                <a:spcPct val="120000"/>
              </a:lnSpc>
              <a:spcBef>
                <a:spcPct val="0"/>
              </a:spcBef>
              <a:buFont typeface="Wingdings" pitchFamily="2" charset="2"/>
              <a:buNone/>
            </a:pPr>
            <a:r>
              <a:rPr lang="en-US" altLang="zh-CN" sz="2200"/>
              <a:t>		WHERE Grade IS NULL;  	 /*</a:t>
            </a:r>
            <a:r>
              <a:rPr lang="zh-CN" altLang="en-US" sz="2200"/>
              <a:t>分数</a:t>
            </a:r>
            <a:r>
              <a:rPr lang="en-US" altLang="zh-CN" sz="2200"/>
              <a:t>Grade</a:t>
            </a:r>
            <a:r>
              <a:rPr lang="zh-CN" altLang="en-US" sz="2200"/>
              <a:t>是空值*</a:t>
            </a:r>
            <a:r>
              <a:rPr lang="en-US" altLang="zh-CN" sz="2200"/>
              <a:t>/</a:t>
            </a:r>
          </a:p>
          <a:p>
            <a:pPr lvl="1" eaLnBrk="1" hangingPunct="1">
              <a:lnSpc>
                <a:spcPct val="120000"/>
              </a:lnSpc>
              <a:spcBef>
                <a:spcPct val="0"/>
              </a:spcBef>
              <a:buFont typeface="Wingdings" pitchFamily="2" charset="2"/>
              <a:buNone/>
            </a:pPr>
            <a:endParaRPr lang="en-US" altLang="zh-CN"/>
          </a:p>
          <a:p>
            <a:pPr lvl="1" eaLnBrk="1" hangingPunct="1">
              <a:lnSpc>
                <a:spcPct val="120000"/>
              </a:lnSpc>
              <a:spcBef>
                <a:spcPct val="0"/>
              </a:spcBef>
              <a:buFont typeface="Wingdings" pitchFamily="2" charset="2"/>
              <a:buNone/>
            </a:pPr>
            <a:r>
              <a:rPr lang="en-US" altLang="zh-CN" sz="2200"/>
              <a:t>[</a:t>
            </a:r>
            <a:r>
              <a:rPr lang="zh-CN" altLang="en-US" sz="2200"/>
              <a:t>例</a:t>
            </a:r>
            <a:r>
              <a:rPr lang="en-US" altLang="zh-CN" sz="2200"/>
              <a:t>3.37]  </a:t>
            </a:r>
            <a:r>
              <a:rPr lang="zh-CN" altLang="en-US" sz="2200"/>
              <a:t>查所有有成绩的学生学号和课程号</a:t>
            </a:r>
          </a:p>
          <a:p>
            <a:pPr lvl="1" eaLnBrk="1" hangingPunct="1">
              <a:lnSpc>
                <a:spcPct val="120000"/>
              </a:lnSpc>
              <a:spcBef>
                <a:spcPct val="0"/>
              </a:spcBef>
              <a:buFont typeface="Wingdings" pitchFamily="2" charset="2"/>
              <a:buNone/>
            </a:pPr>
            <a:r>
              <a:rPr lang="zh-CN" altLang="en-US" sz="2200"/>
              <a:t>      </a:t>
            </a:r>
            <a:r>
              <a:rPr lang="en-US" altLang="zh-CN" sz="2200"/>
              <a:t>SELECT Sno</a:t>
            </a:r>
            <a:r>
              <a:rPr lang="zh-CN" altLang="en-US" sz="2200"/>
              <a:t>，</a:t>
            </a:r>
            <a:r>
              <a:rPr lang="en-US" altLang="zh-CN" sz="2200"/>
              <a:t>Cno</a:t>
            </a:r>
          </a:p>
          <a:p>
            <a:pPr lvl="1" eaLnBrk="1" hangingPunct="1">
              <a:lnSpc>
                <a:spcPct val="120000"/>
              </a:lnSpc>
              <a:spcBef>
                <a:spcPct val="0"/>
              </a:spcBef>
              <a:buFont typeface="Wingdings" pitchFamily="2" charset="2"/>
              <a:buNone/>
            </a:pPr>
            <a:r>
              <a:rPr lang="en-US" altLang="zh-CN" sz="2200"/>
              <a:t>      FROM     SC</a:t>
            </a:r>
          </a:p>
          <a:p>
            <a:pPr lvl="1" eaLnBrk="1" hangingPunct="1">
              <a:lnSpc>
                <a:spcPct val="120000"/>
              </a:lnSpc>
              <a:spcBef>
                <a:spcPct val="0"/>
              </a:spcBef>
              <a:buFont typeface="Wingdings" pitchFamily="2" charset="2"/>
              <a:buNone/>
            </a:pPr>
            <a:r>
              <a:rPr lang="en-US" altLang="zh-CN" sz="2200"/>
              <a:t>      WHERE  Grade IS NOT NULL</a:t>
            </a:r>
            <a:r>
              <a:rPr lang="zh-CN" altLang="en-US" sz="220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4F977B63-014B-312A-46DB-567FE1EEB6EC}"/>
              </a:ext>
            </a:extLst>
          </p:cNvPr>
          <p:cNvSpPr>
            <a:spLocks noGrp="1" noChangeArrowheads="1"/>
          </p:cNvSpPr>
          <p:nvPr>
            <p:ph type="title" idx="4294967295"/>
          </p:nvPr>
        </p:nvSpPr>
        <p:spPr/>
        <p:txBody>
          <a:bodyPr/>
          <a:lstStyle/>
          <a:p>
            <a:pPr eaLnBrk="1" hangingPunct="1"/>
            <a:r>
              <a:rPr lang="zh-CN" altLang="en-US" sz="3600"/>
              <a:t>⑥多重条件查询</a:t>
            </a:r>
          </a:p>
        </p:txBody>
      </p:sp>
      <p:sp>
        <p:nvSpPr>
          <p:cNvPr id="28675" name="Rectangle 3">
            <a:extLst>
              <a:ext uri="{FF2B5EF4-FFF2-40B4-BE49-F238E27FC236}">
                <a16:creationId xmlns="" xmlns:a16="http://schemas.microsoft.com/office/drawing/2014/main" id="{FA35DBC6-DFB1-9AA3-60E8-B6BC0247F032}"/>
              </a:ext>
            </a:extLst>
          </p:cNvPr>
          <p:cNvSpPr>
            <a:spLocks noGrp="1" noChangeArrowheads="1"/>
          </p:cNvSpPr>
          <p:nvPr>
            <p:ph type="body" idx="4294967295"/>
          </p:nvPr>
        </p:nvSpPr>
        <p:spPr>
          <a:xfrm>
            <a:off x="695400" y="981076"/>
            <a:ext cx="11377264" cy="5256213"/>
          </a:xfrm>
        </p:spPr>
        <p:txBody>
          <a:bodyPr/>
          <a:lstStyle/>
          <a:p>
            <a:pPr eaLnBrk="1" hangingPunct="1"/>
            <a:r>
              <a:rPr lang="zh-CN" altLang="en-US" dirty="0"/>
              <a:t>逻辑运算符：</a:t>
            </a:r>
            <a:r>
              <a:rPr lang="en-US" altLang="zh-CN" dirty="0"/>
              <a:t>AND</a:t>
            </a:r>
            <a:r>
              <a:rPr lang="zh-CN" altLang="en-US" dirty="0"/>
              <a:t>和 </a:t>
            </a:r>
            <a:r>
              <a:rPr lang="en-US" altLang="zh-CN" dirty="0"/>
              <a:t>OR</a:t>
            </a:r>
            <a:r>
              <a:rPr lang="zh-CN" altLang="en-US" dirty="0"/>
              <a:t>来连接多个查询条件</a:t>
            </a:r>
          </a:p>
          <a:p>
            <a:pPr lvl="2" eaLnBrk="1" hangingPunct="1">
              <a:buFont typeface="Wingdings" pitchFamily="2" charset="2"/>
              <a:buChar char="n"/>
            </a:pPr>
            <a:r>
              <a:rPr lang="zh-CN" altLang="en-US" sz="2400" dirty="0"/>
              <a:t> </a:t>
            </a:r>
            <a:r>
              <a:rPr lang="en-US" altLang="zh-CN" sz="2400" dirty="0"/>
              <a:t>AND</a:t>
            </a:r>
            <a:r>
              <a:rPr lang="zh-CN" altLang="en-US" sz="2400" dirty="0"/>
              <a:t>的优先级高于</a:t>
            </a:r>
            <a:r>
              <a:rPr lang="en-US" altLang="zh-CN" sz="2400" dirty="0"/>
              <a:t>OR</a:t>
            </a:r>
            <a:r>
              <a:rPr lang="zh-CN" altLang="en-US" sz="2400" dirty="0"/>
              <a:t>，可以用括号改变优先级</a:t>
            </a:r>
          </a:p>
          <a:p>
            <a:pPr eaLnBrk="1" hangingPunct="1">
              <a:buFont typeface="Wingdings" pitchFamily="2" charset="2"/>
              <a:buNone/>
            </a:pPr>
            <a:endParaRPr lang="en-US" altLang="zh-CN" sz="2000" dirty="0"/>
          </a:p>
          <a:p>
            <a:pPr eaLnBrk="1" hangingPunct="1">
              <a:buFont typeface="Wingdings" pitchFamily="2" charset="2"/>
              <a:buNone/>
            </a:pPr>
            <a:r>
              <a:rPr lang="en-US" altLang="zh-CN" sz="2000" dirty="0"/>
              <a:t>[</a:t>
            </a:r>
            <a:r>
              <a:rPr lang="zh-CN" altLang="en-US" sz="2000" dirty="0"/>
              <a:t>例</a:t>
            </a:r>
            <a:r>
              <a:rPr lang="en-US" altLang="zh-CN" sz="2000" dirty="0"/>
              <a:t>3.38]</a:t>
            </a:r>
            <a:r>
              <a:rPr lang="zh-CN" altLang="en-US" sz="2000" dirty="0"/>
              <a:t> 查询主修计算机科学与技术专业</a:t>
            </a:r>
            <a:r>
              <a:rPr lang="en-US" altLang="zh-CN" sz="2000" dirty="0"/>
              <a:t>2000</a:t>
            </a:r>
            <a:r>
              <a:rPr lang="zh-CN" altLang="en-US" sz="2000" dirty="0"/>
              <a:t>年（包括</a:t>
            </a:r>
            <a:r>
              <a:rPr lang="en-US" altLang="zh-CN" sz="2000" dirty="0"/>
              <a:t>2000</a:t>
            </a:r>
            <a:r>
              <a:rPr lang="zh-CN" altLang="en-US" sz="2000" dirty="0"/>
              <a:t>年）以后出生的学生学号、姓名和性别。</a:t>
            </a:r>
          </a:p>
          <a:p>
            <a:pPr eaLnBrk="1" hangingPunct="1">
              <a:buFont typeface="Wingdings" pitchFamily="2" charset="2"/>
              <a:buNone/>
            </a:pPr>
            <a:r>
              <a:rPr lang="en-US" altLang="zh-CN" sz="2000" dirty="0"/>
              <a:t>		SELECT </a:t>
            </a:r>
            <a:r>
              <a:rPr lang="en-US" altLang="zh-CN" sz="2000" dirty="0" err="1"/>
              <a:t>Sno,Sname,Ssex</a:t>
            </a:r>
            <a:endParaRPr lang="en-US" altLang="zh-CN" sz="2000" dirty="0"/>
          </a:p>
          <a:p>
            <a:pPr eaLnBrk="1" hangingPunct="1">
              <a:buFont typeface="Wingdings" pitchFamily="2" charset="2"/>
              <a:buNone/>
            </a:pPr>
            <a:r>
              <a:rPr lang="en-US" altLang="zh-CN" sz="2000" dirty="0"/>
              <a:t>		FROM Student</a:t>
            </a:r>
          </a:p>
          <a:p>
            <a:pPr eaLnBrk="1" hangingPunct="1">
              <a:buFont typeface="Wingdings" pitchFamily="2" charset="2"/>
              <a:buNone/>
            </a:pPr>
            <a:r>
              <a:rPr lang="en-US" altLang="zh-CN" sz="2000" dirty="0"/>
              <a:t>		WHERE </a:t>
            </a:r>
            <a:r>
              <a:rPr lang="en-US" altLang="zh-CN" sz="2000" dirty="0" err="1"/>
              <a:t>Smajor</a:t>
            </a:r>
            <a:r>
              <a:rPr lang="en-US" altLang="zh-CN" sz="2000" dirty="0"/>
              <a:t>='</a:t>
            </a:r>
            <a:r>
              <a:rPr lang="zh-CN" altLang="en-US" sz="2000" dirty="0"/>
              <a:t>计算机科学与技术</a:t>
            </a:r>
            <a:r>
              <a:rPr lang="en-US" altLang="zh-CN" sz="2000" dirty="0"/>
              <a:t>' AND extract(year from </a:t>
            </a:r>
            <a:r>
              <a:rPr lang="en-US" altLang="zh-CN" sz="2000" dirty="0" err="1"/>
              <a:t>Sbirthdate</a:t>
            </a:r>
            <a:r>
              <a:rPr lang="en-US" altLang="zh-CN" sz="2000" dirty="0"/>
              <a:t>)&gt;=2000; </a:t>
            </a:r>
          </a:p>
          <a:p>
            <a:pPr eaLnBrk="1" hangingPunct="1">
              <a:buFont typeface="Wingdings" pitchFamily="2" charset="2"/>
              <a:buNone/>
            </a:pPr>
            <a:endParaRPr lang="en-US" altLang="zh-CN" sz="2000" dirty="0"/>
          </a:p>
          <a:p>
            <a:pPr eaLnBrk="1" hangingPunct="1">
              <a:buFont typeface="Wingdings" pitchFamily="2" charset="2"/>
              <a:buNone/>
            </a:pPr>
            <a:r>
              <a:rPr lang="zh-CN" altLang="en-US" sz="2000" dirty="0"/>
              <a:t>    例</a:t>
            </a:r>
            <a:r>
              <a:rPr lang="en-US" altLang="zh-CN" sz="2000" dirty="0"/>
              <a:t>3.27</a:t>
            </a:r>
            <a:r>
              <a:rPr lang="zh-CN" altLang="en-US" sz="2000" dirty="0"/>
              <a:t>中的</a:t>
            </a:r>
            <a:r>
              <a:rPr lang="en-US" altLang="zh-CN" sz="2000" dirty="0"/>
              <a:t>IN</a:t>
            </a:r>
            <a:r>
              <a:rPr lang="zh-CN" altLang="en-US" sz="2000" dirty="0"/>
              <a:t>谓词实际上是多个</a:t>
            </a:r>
            <a:r>
              <a:rPr lang="en-US" altLang="zh-CN" sz="2000" dirty="0"/>
              <a:t>OR</a:t>
            </a:r>
            <a:r>
              <a:rPr lang="zh-CN" altLang="en-US" sz="2000" dirty="0"/>
              <a:t>运算符的缩写：</a:t>
            </a:r>
          </a:p>
          <a:p>
            <a:pPr eaLnBrk="1" hangingPunct="1">
              <a:buFont typeface="Wingdings" pitchFamily="2" charset="2"/>
              <a:buNone/>
            </a:pPr>
            <a:r>
              <a:rPr lang="en-US" altLang="zh-CN" sz="2000" dirty="0"/>
              <a:t>		SELECT </a:t>
            </a:r>
            <a:r>
              <a:rPr lang="en-US" altLang="zh-CN" sz="2000" dirty="0" err="1"/>
              <a:t>Sname,Ssex</a:t>
            </a:r>
            <a:endParaRPr lang="en-US" altLang="zh-CN" sz="2000" dirty="0"/>
          </a:p>
          <a:p>
            <a:pPr eaLnBrk="1" hangingPunct="1">
              <a:buFont typeface="Wingdings" pitchFamily="2" charset="2"/>
              <a:buNone/>
            </a:pPr>
            <a:r>
              <a:rPr lang="en-US" altLang="zh-CN" sz="2000" dirty="0"/>
              <a:t>		FROM Student</a:t>
            </a:r>
          </a:p>
          <a:p>
            <a:pPr eaLnBrk="1" hangingPunct="1">
              <a:buFont typeface="Wingdings" pitchFamily="2" charset="2"/>
              <a:buNone/>
            </a:pPr>
            <a:r>
              <a:rPr lang="en-US" altLang="zh-CN" sz="2000" dirty="0"/>
              <a:t>		WHERE </a:t>
            </a:r>
            <a:r>
              <a:rPr lang="en-US" altLang="zh-CN" sz="2000" dirty="0" err="1"/>
              <a:t>Smajor</a:t>
            </a:r>
            <a:r>
              <a:rPr lang="en-US" altLang="zh-CN" sz="2000" dirty="0"/>
              <a:t>='</a:t>
            </a:r>
            <a:r>
              <a:rPr lang="zh-CN" altLang="en-US" sz="2000" dirty="0"/>
              <a:t>计算机科学与技术</a:t>
            </a:r>
            <a:r>
              <a:rPr lang="en-US" altLang="zh-CN" sz="2000" dirty="0"/>
              <a:t>' OR </a:t>
            </a:r>
            <a:r>
              <a:rPr lang="en-US" altLang="zh-CN" sz="2000" dirty="0" err="1"/>
              <a:t>Smajor</a:t>
            </a:r>
            <a:r>
              <a:rPr lang="en-US" altLang="zh-CN" sz="2000" dirty="0"/>
              <a:t>='</a:t>
            </a:r>
            <a:r>
              <a:rPr lang="zh-CN" altLang="en-US" sz="2000" dirty="0"/>
              <a:t>信息安全</a:t>
            </a:r>
            <a:r>
              <a:rPr lang="en-US" altLang="zh-CN" sz="2000" dirty="0"/>
              <a:t>';</a:t>
            </a:r>
          </a:p>
          <a:p>
            <a:pPr lvl="2" eaLnBrk="1" hangingPunct="1">
              <a:lnSpc>
                <a:spcPct val="140000"/>
              </a:lnSpc>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E3612D42-2298-4279-CCFE-D12269867BAF}"/>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29699" name="Rectangle 3">
            <a:extLst>
              <a:ext uri="{FF2B5EF4-FFF2-40B4-BE49-F238E27FC236}">
                <a16:creationId xmlns="" xmlns:a16="http://schemas.microsoft.com/office/drawing/2014/main" id="{EB566227-54D3-F7CE-29B0-C4FEB0210962}"/>
              </a:ext>
            </a:extLst>
          </p:cNvPr>
          <p:cNvSpPr>
            <a:spLocks noGrp="1" noChangeArrowheads="1"/>
          </p:cNvSpPr>
          <p:nvPr>
            <p:ph type="body" idx="4294967295"/>
          </p:nvPr>
        </p:nvSpPr>
        <p:spPr>
          <a:xfrm>
            <a:off x="1775520" y="1268760"/>
            <a:ext cx="7488832"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solidFill>
                  <a:srgbClr val="7030A0"/>
                </a:solidFill>
              </a:rPr>
              <a:t>3.ORDER BY</a:t>
            </a:r>
            <a:r>
              <a:rPr lang="zh-CN" altLang="en-US" dirty="0">
                <a:solidFill>
                  <a:srgbClr val="7030A0"/>
                </a:solidFill>
              </a:rPr>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894314D0-4EEA-64C0-FAA6-3AF540A9CFA9}"/>
              </a:ext>
            </a:extLst>
          </p:cNvPr>
          <p:cNvSpPr>
            <a:spLocks noGrp="1" noChangeArrowheads="1"/>
          </p:cNvSpPr>
          <p:nvPr>
            <p:ph type="title" idx="4294967295"/>
          </p:nvPr>
        </p:nvSpPr>
        <p:spPr/>
        <p:txBody>
          <a:bodyPr/>
          <a:lstStyle/>
          <a:p>
            <a:pPr eaLnBrk="1" hangingPunct="1"/>
            <a:r>
              <a:rPr lang="en-US" altLang="zh-CN" sz="3600"/>
              <a:t>3.ORDER BY</a:t>
            </a:r>
            <a:r>
              <a:rPr lang="zh-CN" altLang="en-US" sz="3600"/>
              <a:t>子句 </a:t>
            </a:r>
          </a:p>
        </p:txBody>
      </p:sp>
      <p:sp>
        <p:nvSpPr>
          <p:cNvPr id="30723" name="Rectangle 3">
            <a:extLst>
              <a:ext uri="{FF2B5EF4-FFF2-40B4-BE49-F238E27FC236}">
                <a16:creationId xmlns="" xmlns:a16="http://schemas.microsoft.com/office/drawing/2014/main" id="{ADD8F4FC-D745-BA85-5779-8AC53F8D43E8}"/>
              </a:ext>
            </a:extLst>
          </p:cNvPr>
          <p:cNvSpPr>
            <a:spLocks noGrp="1" noChangeArrowheads="1"/>
          </p:cNvSpPr>
          <p:nvPr>
            <p:ph type="body" idx="4294967295"/>
          </p:nvPr>
        </p:nvSpPr>
        <p:spPr>
          <a:xfrm>
            <a:off x="1981200" y="1125539"/>
            <a:ext cx="8229600" cy="4854575"/>
          </a:xfrm>
        </p:spPr>
        <p:txBody>
          <a:bodyPr/>
          <a:lstStyle/>
          <a:p>
            <a:pPr algn="just" eaLnBrk="1" hangingPunct="1">
              <a:lnSpc>
                <a:spcPct val="150000"/>
              </a:lnSpc>
            </a:pPr>
            <a:r>
              <a:rPr lang="en-US" altLang="zh-CN"/>
              <a:t>ORDER BY</a:t>
            </a:r>
            <a:r>
              <a:rPr lang="zh-CN" altLang="en-US"/>
              <a:t>子句</a:t>
            </a:r>
          </a:p>
          <a:p>
            <a:pPr lvl="1" algn="just" eaLnBrk="1" hangingPunct="1">
              <a:lnSpc>
                <a:spcPct val="150000"/>
              </a:lnSpc>
            </a:pPr>
            <a:r>
              <a:rPr lang="zh-CN" altLang="en-US"/>
              <a:t>可以按一个或多个属性列排序升序（</a:t>
            </a:r>
            <a:r>
              <a:rPr lang="en-US" altLang="zh-CN"/>
              <a:t>ASC</a:t>
            </a:r>
            <a:r>
              <a:rPr lang="zh-CN" altLang="en-US"/>
              <a:t>）降序（</a:t>
            </a:r>
            <a:r>
              <a:rPr lang="en-US" altLang="zh-CN"/>
              <a:t>DESC</a:t>
            </a:r>
            <a:r>
              <a:rPr lang="zh-CN" altLang="en-US"/>
              <a:t>）排列，默认值为升序</a:t>
            </a:r>
          </a:p>
          <a:p>
            <a:pPr lvl="1" algn="just" eaLnBrk="1" hangingPunct="1">
              <a:lnSpc>
                <a:spcPct val="150000"/>
              </a:lnSpc>
            </a:pPr>
            <a:r>
              <a:rPr lang="zh-CN" altLang="en-US"/>
              <a:t>对于空值，排序时显示的次序由具体系统实现决定</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9C556E06-024D-1670-BB21-94A07DC5B745}"/>
              </a:ext>
            </a:extLst>
          </p:cNvPr>
          <p:cNvSpPr>
            <a:spLocks noGrp="1" noChangeArrowheads="1"/>
          </p:cNvSpPr>
          <p:nvPr>
            <p:ph type="title" idx="4294967295"/>
          </p:nvPr>
        </p:nvSpPr>
        <p:spPr/>
        <p:txBody>
          <a:bodyPr/>
          <a:lstStyle/>
          <a:p>
            <a:pPr eaLnBrk="1" hangingPunct="1"/>
            <a:r>
              <a:rPr lang="en-US" altLang="zh-CN" sz="3600"/>
              <a:t>ORDER BY</a:t>
            </a:r>
            <a:r>
              <a:rPr lang="zh-CN" altLang="en-US" sz="3600"/>
              <a:t>子句 （续） </a:t>
            </a:r>
          </a:p>
        </p:txBody>
      </p:sp>
      <p:sp>
        <p:nvSpPr>
          <p:cNvPr id="31747" name="Rectangle 3">
            <a:extLst>
              <a:ext uri="{FF2B5EF4-FFF2-40B4-BE49-F238E27FC236}">
                <a16:creationId xmlns="" xmlns:a16="http://schemas.microsoft.com/office/drawing/2014/main" id="{713801D3-EA07-7757-E4B6-1322C0628A67}"/>
              </a:ext>
            </a:extLst>
          </p:cNvPr>
          <p:cNvSpPr>
            <a:spLocks noGrp="1" noChangeArrowheads="1"/>
          </p:cNvSpPr>
          <p:nvPr>
            <p:ph type="body" idx="4294967295"/>
          </p:nvPr>
        </p:nvSpPr>
        <p:spPr>
          <a:xfrm>
            <a:off x="911424" y="1098550"/>
            <a:ext cx="10225136" cy="5283200"/>
          </a:xfrm>
        </p:spPr>
        <p:txBody>
          <a:bodyPr/>
          <a:lstStyle/>
          <a:p>
            <a:pPr algn="just" eaLnBrk="1" hangingPunct="1">
              <a:buFont typeface="Wingdings" pitchFamily="2" charset="2"/>
              <a:buNone/>
            </a:pPr>
            <a:r>
              <a:rPr lang="en-US" altLang="zh-CN" sz="2200" dirty="0"/>
              <a:t>[</a:t>
            </a:r>
            <a:r>
              <a:rPr lang="zh-CN" altLang="en-US" sz="2200" dirty="0"/>
              <a:t>例</a:t>
            </a:r>
            <a:r>
              <a:rPr lang="en-US" altLang="zh-CN" sz="2200" dirty="0"/>
              <a:t>3.39]</a:t>
            </a:r>
            <a:r>
              <a:rPr lang="zh-CN" altLang="en-US" sz="2200" dirty="0"/>
              <a:t>查询选修了</a:t>
            </a:r>
            <a:r>
              <a:rPr lang="en-US" altLang="zh-CN" sz="2200" dirty="0"/>
              <a:t>81003</a:t>
            </a:r>
            <a:r>
              <a:rPr lang="zh-CN" altLang="en-US" sz="2200" dirty="0"/>
              <a:t>号课程的学生的学号及其成绩，查询结果按分数的降序排列</a:t>
            </a:r>
          </a:p>
          <a:p>
            <a:pPr algn="just" eaLnBrk="1" hangingPunct="1">
              <a:buFont typeface="Wingdings" pitchFamily="2" charset="2"/>
              <a:buNone/>
            </a:pPr>
            <a:r>
              <a:rPr lang="en-US" altLang="zh-CN" sz="2200" dirty="0"/>
              <a:t>		SELECT </a:t>
            </a:r>
            <a:r>
              <a:rPr lang="en-US" altLang="zh-CN" sz="2200" dirty="0" err="1"/>
              <a:t>Sno,Grade</a:t>
            </a:r>
            <a:endParaRPr lang="en-US" altLang="zh-CN" sz="2200" dirty="0"/>
          </a:p>
          <a:p>
            <a:pPr algn="just" eaLnBrk="1" hangingPunct="1">
              <a:buFont typeface="Wingdings" pitchFamily="2" charset="2"/>
              <a:buNone/>
            </a:pPr>
            <a:r>
              <a:rPr lang="en-US" altLang="zh-CN" sz="2200" dirty="0"/>
              <a:t>		FROM SC</a:t>
            </a:r>
          </a:p>
          <a:p>
            <a:pPr algn="just" eaLnBrk="1" hangingPunct="1">
              <a:buFont typeface="Wingdings" pitchFamily="2" charset="2"/>
              <a:buNone/>
            </a:pPr>
            <a:r>
              <a:rPr lang="en-US" altLang="zh-CN" sz="2200" dirty="0"/>
              <a:t>		WHERE </a:t>
            </a:r>
            <a:r>
              <a:rPr lang="en-US" altLang="zh-CN" sz="2200" dirty="0" err="1"/>
              <a:t>Cno</a:t>
            </a:r>
            <a:r>
              <a:rPr lang="en-US" altLang="zh-CN" sz="2200" dirty="0"/>
              <a:t>='81003’</a:t>
            </a:r>
          </a:p>
          <a:p>
            <a:pPr algn="just" eaLnBrk="1" hangingPunct="1">
              <a:buFont typeface="Wingdings" pitchFamily="2" charset="2"/>
              <a:buNone/>
            </a:pPr>
            <a:r>
              <a:rPr lang="en-US" altLang="zh-CN" sz="2200" dirty="0"/>
              <a:t>		ORDER BY Grade DESC;</a:t>
            </a:r>
          </a:p>
          <a:p>
            <a:pPr algn="just" eaLnBrk="1" hangingPunct="1">
              <a:buFont typeface="Wingdings" pitchFamily="2" charset="2"/>
              <a:buNone/>
            </a:pPr>
            <a:endParaRPr lang="en-US" altLang="zh-CN" sz="2200" dirty="0"/>
          </a:p>
          <a:p>
            <a:pPr algn="just" eaLnBrk="1" hangingPunct="1">
              <a:buFont typeface="Wingdings" pitchFamily="2" charset="2"/>
              <a:buNone/>
            </a:pPr>
            <a:r>
              <a:rPr lang="en-US" altLang="zh-CN" sz="2200" dirty="0"/>
              <a:t>[</a:t>
            </a:r>
            <a:r>
              <a:rPr lang="zh-CN" altLang="en-US" sz="2200" dirty="0"/>
              <a:t>例</a:t>
            </a:r>
            <a:r>
              <a:rPr lang="en-US" altLang="zh-CN" sz="2200" dirty="0"/>
              <a:t>3.40]</a:t>
            </a:r>
            <a:r>
              <a:rPr lang="zh-CN" altLang="en-US" sz="2200" dirty="0"/>
              <a:t>查询全体学生选修课程情况，查询结果先按照课程号升序排列，同一课程中按成绩降序排列。</a:t>
            </a:r>
          </a:p>
          <a:p>
            <a:pPr algn="just" eaLnBrk="1" hangingPunct="1">
              <a:buFont typeface="Wingdings" pitchFamily="2" charset="2"/>
              <a:buNone/>
            </a:pPr>
            <a:r>
              <a:rPr lang="en-US" altLang="zh-CN" sz="2200" dirty="0"/>
              <a:t>		SELECT *</a:t>
            </a:r>
          </a:p>
          <a:p>
            <a:pPr algn="just" eaLnBrk="1" hangingPunct="1">
              <a:buFont typeface="Wingdings" pitchFamily="2" charset="2"/>
              <a:buNone/>
            </a:pPr>
            <a:r>
              <a:rPr lang="en-US" altLang="zh-CN" sz="2200" dirty="0"/>
              <a:t>		FROM SC</a:t>
            </a:r>
          </a:p>
          <a:p>
            <a:pPr algn="just" eaLnBrk="1" hangingPunct="1">
              <a:buFont typeface="Wingdings" pitchFamily="2" charset="2"/>
              <a:buNone/>
            </a:pPr>
            <a:r>
              <a:rPr lang="en-US" altLang="zh-CN" sz="2200" dirty="0"/>
              <a:t>		ORDER BY </a:t>
            </a:r>
            <a:r>
              <a:rPr lang="en-US" altLang="zh-CN" sz="2200" dirty="0" err="1"/>
              <a:t>Cno,grade</a:t>
            </a:r>
            <a:r>
              <a:rPr lang="en-US" altLang="zh-CN" sz="2200" dirty="0"/>
              <a:t> DESC</a:t>
            </a:r>
            <a:r>
              <a:rPr lang="en-US" altLang="zh-CN" sz="1800" dirty="0"/>
              <a:t>;          /</a:t>
            </a:r>
            <a:r>
              <a:rPr lang="zh-CN" altLang="en-US" sz="1800" dirty="0"/>
              <a:t>*</a:t>
            </a:r>
            <a:r>
              <a:rPr lang="en-US" altLang="zh-CN" sz="1800" dirty="0"/>
              <a:t>DESC</a:t>
            </a:r>
            <a:r>
              <a:rPr lang="zh-CN" altLang="en-US" sz="1800" dirty="0"/>
              <a:t>需要明确写出来*</a:t>
            </a:r>
            <a:r>
              <a:rPr lang="en-US" altLang="zh-CN" sz="1800" dirty="0"/>
              <a:t>/</a:t>
            </a:r>
            <a:endParaRPr lang="zh-CN" alt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0E83CA18-73E3-85D6-7A97-C0BE76AD65CC}"/>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32771" name="Rectangle 3">
            <a:extLst>
              <a:ext uri="{FF2B5EF4-FFF2-40B4-BE49-F238E27FC236}">
                <a16:creationId xmlns="" xmlns:a16="http://schemas.microsoft.com/office/drawing/2014/main" id="{4A25D842-8AB7-EEE7-AAC6-626A6E0D7825}"/>
              </a:ext>
            </a:extLst>
          </p:cNvPr>
          <p:cNvSpPr>
            <a:spLocks noGrp="1" noChangeArrowheads="1"/>
          </p:cNvSpPr>
          <p:nvPr>
            <p:ph type="body" idx="4294967295"/>
          </p:nvPr>
        </p:nvSpPr>
        <p:spPr>
          <a:xfrm>
            <a:off x="1190716" y="1098550"/>
            <a:ext cx="8721708"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solidFill>
                  <a:srgbClr val="7030A0"/>
                </a:solidFill>
              </a:rPr>
              <a:t>4.</a:t>
            </a:r>
            <a:r>
              <a:rPr lang="zh-CN" altLang="en-US" dirty="0">
                <a:solidFill>
                  <a:srgbClr val="7030A0"/>
                </a:solidFill>
              </a:rPr>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672DB8E2-373B-527C-540D-2D25DA0DB02C}"/>
              </a:ext>
            </a:extLst>
          </p:cNvPr>
          <p:cNvSpPr>
            <a:spLocks noGrp="1" noChangeArrowheads="1"/>
          </p:cNvSpPr>
          <p:nvPr>
            <p:ph type="title" idx="4294967295"/>
          </p:nvPr>
        </p:nvSpPr>
        <p:spPr/>
        <p:txBody>
          <a:bodyPr/>
          <a:lstStyle/>
          <a:p>
            <a:pPr eaLnBrk="1" hangingPunct="1"/>
            <a:r>
              <a:rPr lang="en-US" altLang="zh-CN" sz="3600"/>
              <a:t>4. </a:t>
            </a:r>
            <a:r>
              <a:rPr lang="zh-CN" altLang="en-US" sz="3600"/>
              <a:t>聚集函数 </a:t>
            </a:r>
          </a:p>
        </p:txBody>
      </p:sp>
      <p:sp>
        <p:nvSpPr>
          <p:cNvPr id="33795" name="Rectangle 3">
            <a:extLst>
              <a:ext uri="{FF2B5EF4-FFF2-40B4-BE49-F238E27FC236}">
                <a16:creationId xmlns="" xmlns:a16="http://schemas.microsoft.com/office/drawing/2014/main" id="{1C4B962D-20A3-6C0E-2A42-1914840C6E4B}"/>
              </a:ext>
            </a:extLst>
          </p:cNvPr>
          <p:cNvSpPr>
            <a:spLocks noGrp="1" noChangeArrowheads="1"/>
          </p:cNvSpPr>
          <p:nvPr>
            <p:ph type="body" idx="4294967295"/>
          </p:nvPr>
        </p:nvSpPr>
        <p:spPr>
          <a:xfrm>
            <a:off x="1981200" y="838200"/>
            <a:ext cx="8229600" cy="5614988"/>
          </a:xfrm>
        </p:spPr>
        <p:txBody>
          <a:bodyPr/>
          <a:lstStyle/>
          <a:p>
            <a:pPr algn="just" eaLnBrk="1" hangingPunct="1">
              <a:lnSpc>
                <a:spcPct val="120000"/>
              </a:lnSpc>
              <a:spcBef>
                <a:spcPct val="0"/>
              </a:spcBef>
            </a:pPr>
            <a:r>
              <a:rPr lang="zh-CN" altLang="en-US" dirty="0"/>
              <a:t>聚集函数：</a:t>
            </a:r>
          </a:p>
          <a:p>
            <a:pPr lvl="1" algn="just" eaLnBrk="1" hangingPunct="1">
              <a:lnSpc>
                <a:spcPct val="120000"/>
              </a:lnSpc>
              <a:spcBef>
                <a:spcPct val="0"/>
              </a:spcBef>
            </a:pPr>
            <a:r>
              <a:rPr lang="zh-CN" altLang="en-US" dirty="0"/>
              <a:t>统计元组个数</a:t>
            </a:r>
            <a:endParaRPr lang="zh-CN" altLang="en-US" sz="2800" dirty="0"/>
          </a:p>
          <a:p>
            <a:pPr lvl="1" algn="just" eaLnBrk="1" hangingPunct="1">
              <a:lnSpc>
                <a:spcPct val="120000"/>
              </a:lnSpc>
              <a:spcBef>
                <a:spcPct val="0"/>
              </a:spcBef>
              <a:buFont typeface="Wingdings" pitchFamily="2" charset="2"/>
              <a:buNone/>
            </a:pPr>
            <a:r>
              <a:rPr lang="en-US" altLang="zh-CN" dirty="0"/>
              <a:t> </a:t>
            </a:r>
            <a:r>
              <a:rPr lang="en-US" altLang="zh-CN" sz="2000" dirty="0"/>
              <a:t>    COUNT</a:t>
            </a:r>
            <a:r>
              <a:rPr lang="zh-CN" altLang="en-US" sz="2000" dirty="0"/>
              <a:t>(</a:t>
            </a:r>
            <a:r>
              <a:rPr lang="en-US" altLang="zh-CN" sz="2000" dirty="0"/>
              <a:t>*</a:t>
            </a:r>
            <a:r>
              <a:rPr lang="zh-CN" altLang="en-US" sz="2000" dirty="0"/>
              <a:t>)</a:t>
            </a:r>
            <a:endParaRPr lang="zh-CN" altLang="en-US" dirty="0"/>
          </a:p>
          <a:p>
            <a:pPr lvl="1" algn="just" eaLnBrk="1" hangingPunct="1">
              <a:lnSpc>
                <a:spcPct val="120000"/>
              </a:lnSpc>
              <a:spcBef>
                <a:spcPct val="0"/>
              </a:spcBef>
            </a:pPr>
            <a:r>
              <a:rPr lang="zh-CN" altLang="en-US" dirty="0"/>
              <a:t>统计一列中值的个数</a:t>
            </a:r>
            <a:endParaRPr lang="zh-CN" altLang="en-US" sz="2800" dirty="0"/>
          </a:p>
          <a:p>
            <a:pPr lvl="1" algn="just" eaLnBrk="1" hangingPunct="1">
              <a:lnSpc>
                <a:spcPct val="120000"/>
              </a:lnSpc>
              <a:spcBef>
                <a:spcPct val="0"/>
              </a:spcBef>
              <a:buFont typeface="Wingdings" pitchFamily="2" charset="2"/>
              <a:buNone/>
            </a:pPr>
            <a:r>
              <a:rPr lang="en-US" altLang="zh-CN" dirty="0"/>
              <a:t>  </a:t>
            </a:r>
            <a:r>
              <a:rPr lang="en-US" altLang="zh-CN" sz="2000" dirty="0"/>
              <a:t>   COUNT</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20000"/>
              </a:lnSpc>
              <a:spcBef>
                <a:spcPct val="0"/>
              </a:spcBef>
            </a:pPr>
            <a:r>
              <a:rPr lang="zh-CN" altLang="en-US" dirty="0"/>
              <a:t>计算一列值的总和（此列必须为数值型）</a:t>
            </a:r>
            <a:endParaRPr lang="zh-CN" altLang="en-US" sz="2800" dirty="0"/>
          </a:p>
          <a:p>
            <a:pPr lvl="2" algn="just" eaLnBrk="1" hangingPunct="1">
              <a:lnSpc>
                <a:spcPct val="120000"/>
              </a:lnSpc>
              <a:spcBef>
                <a:spcPct val="0"/>
              </a:spcBef>
              <a:buFont typeface="Arial" panose="020B0604020202020204" pitchFamily="34" charset="0"/>
              <a:buNone/>
            </a:pPr>
            <a:r>
              <a:rPr lang="en-US" altLang="zh-CN" dirty="0"/>
              <a:t>SUM</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r>
              <a:rPr lang="zh-CN" altLang="en-US" sz="2400" dirty="0"/>
              <a:t>	</a:t>
            </a:r>
          </a:p>
          <a:p>
            <a:pPr lvl="1" algn="just" eaLnBrk="1" hangingPunct="1">
              <a:lnSpc>
                <a:spcPct val="120000"/>
              </a:lnSpc>
              <a:spcBef>
                <a:spcPct val="0"/>
              </a:spcBef>
            </a:pPr>
            <a:r>
              <a:rPr lang="zh-CN" altLang="en-US" dirty="0"/>
              <a:t>计算一列值的平均值（此列必须为数值型）</a:t>
            </a:r>
            <a:endParaRPr lang="zh-CN" altLang="en-US" sz="2800" dirty="0"/>
          </a:p>
          <a:p>
            <a:pPr lvl="2" algn="just" eaLnBrk="1" hangingPunct="1">
              <a:lnSpc>
                <a:spcPct val="120000"/>
              </a:lnSpc>
              <a:spcBef>
                <a:spcPct val="0"/>
              </a:spcBef>
              <a:buFont typeface="Arial" panose="020B0604020202020204" pitchFamily="34" charset="0"/>
              <a:buNone/>
            </a:pPr>
            <a:r>
              <a:rPr lang="en-US" altLang="zh-CN" dirty="0"/>
              <a:t>AVG</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endParaRPr lang="zh-CN" altLang="en-US" sz="2400" dirty="0"/>
          </a:p>
          <a:p>
            <a:pPr lvl="1" algn="just" eaLnBrk="1" hangingPunct="1">
              <a:lnSpc>
                <a:spcPct val="120000"/>
              </a:lnSpc>
              <a:spcBef>
                <a:spcPct val="0"/>
              </a:spcBef>
            </a:pPr>
            <a:r>
              <a:rPr lang="zh-CN" altLang="en-US" dirty="0"/>
              <a:t>求一列中的最大值和最小值</a:t>
            </a:r>
          </a:p>
          <a:p>
            <a:pPr lvl="1" algn="just" eaLnBrk="1" hangingPunct="1">
              <a:lnSpc>
                <a:spcPct val="120000"/>
              </a:lnSpc>
              <a:spcBef>
                <a:spcPct val="0"/>
              </a:spcBef>
              <a:buFont typeface="Wingdings" pitchFamily="2" charset="2"/>
              <a:buNone/>
            </a:pPr>
            <a:r>
              <a:rPr lang="zh-CN" altLang="en-US" dirty="0"/>
              <a:t> 	</a:t>
            </a:r>
            <a:r>
              <a:rPr lang="zh-CN" altLang="en-US" sz="2000" dirty="0"/>
              <a:t> </a:t>
            </a:r>
            <a:r>
              <a:rPr lang="en-US" altLang="zh-CN" sz="2000" dirty="0"/>
              <a:t>MAX</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20000"/>
              </a:lnSpc>
              <a:spcBef>
                <a:spcPct val="0"/>
              </a:spcBef>
              <a:buFont typeface="Wingdings" pitchFamily="2" charset="2"/>
              <a:buNone/>
            </a:pPr>
            <a:r>
              <a:rPr lang="zh-CN" altLang="en-US" sz="2000" dirty="0"/>
              <a:t>	 </a:t>
            </a:r>
            <a:r>
              <a:rPr lang="en-US" altLang="zh-CN" sz="2000" dirty="0"/>
              <a:t>MIN</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2550BEA5-8CF8-C86D-9EE1-3D4334EE459D}"/>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a:t>
            </a:r>
          </a:p>
        </p:txBody>
      </p:sp>
      <p:sp>
        <p:nvSpPr>
          <p:cNvPr id="7171" name="Rectangle 3">
            <a:extLst>
              <a:ext uri="{FF2B5EF4-FFF2-40B4-BE49-F238E27FC236}">
                <a16:creationId xmlns="" xmlns:a16="http://schemas.microsoft.com/office/drawing/2014/main" id="{62A5BD93-C6E5-4D15-1294-13D15ACB1973}"/>
              </a:ext>
            </a:extLst>
          </p:cNvPr>
          <p:cNvSpPr>
            <a:spLocks noGrp="1" noChangeArrowheads="1"/>
          </p:cNvSpPr>
          <p:nvPr>
            <p:ph type="body" idx="4294967295"/>
          </p:nvPr>
        </p:nvSpPr>
        <p:spPr>
          <a:xfrm>
            <a:off x="335360" y="981076"/>
            <a:ext cx="11665296" cy="5688013"/>
          </a:xfrm>
        </p:spPr>
        <p:txBody>
          <a:bodyPr/>
          <a:lstStyle/>
          <a:p>
            <a:pPr algn="just" eaLnBrk="1" hangingPunct="1">
              <a:lnSpc>
                <a:spcPct val="150000"/>
              </a:lnSpc>
            </a:pPr>
            <a:r>
              <a:rPr lang="zh-CN" altLang="en-US" dirty="0"/>
              <a:t>语句格式</a:t>
            </a:r>
          </a:p>
          <a:p>
            <a:pPr marL="819150" lvl="1" algn="just" eaLnBrk="1" hangingPunct="1">
              <a:lnSpc>
                <a:spcPct val="150000"/>
              </a:lnSpc>
              <a:spcBef>
                <a:spcPct val="0"/>
              </a:spcBef>
              <a:buNone/>
            </a:pPr>
            <a:r>
              <a:rPr lang="en-US" altLang="zh-CN" sz="2200" dirty="0"/>
              <a:t>SELECT [ALL|DISTINCT ] &lt;</a:t>
            </a:r>
            <a:r>
              <a:rPr lang="zh-CN" altLang="zh-CN" sz="2200" dirty="0"/>
              <a:t>目标列表达式</a:t>
            </a:r>
            <a:r>
              <a:rPr lang="en-US" altLang="zh-CN" sz="2200" dirty="0"/>
              <a:t>&gt; [</a:t>
            </a:r>
            <a:r>
              <a:rPr lang="zh-CN" altLang="zh-CN" sz="2200" dirty="0"/>
              <a:t>别名</a:t>
            </a:r>
            <a:r>
              <a:rPr lang="en-US" altLang="zh-CN" sz="2200" dirty="0"/>
              <a:t>] [,&lt;</a:t>
            </a:r>
            <a:r>
              <a:rPr lang="zh-CN" altLang="zh-CN" sz="2200" dirty="0"/>
              <a:t>目标列表达式</a:t>
            </a:r>
            <a:r>
              <a:rPr lang="en-US" altLang="zh-CN" sz="2200" dirty="0"/>
              <a:t>&gt; [</a:t>
            </a:r>
            <a:r>
              <a:rPr lang="zh-CN" altLang="zh-CN" sz="2200" dirty="0"/>
              <a:t>别名</a:t>
            </a:r>
            <a:r>
              <a:rPr lang="en-US" altLang="zh-CN" sz="2200" dirty="0"/>
              <a:t>] ] </a:t>
            </a:r>
            <a:r>
              <a:rPr lang="zh-CN" altLang="zh-CN" sz="2200" dirty="0"/>
              <a:t>…</a:t>
            </a:r>
          </a:p>
          <a:p>
            <a:pPr marL="819150" lvl="1" algn="just" eaLnBrk="1" hangingPunct="1">
              <a:lnSpc>
                <a:spcPct val="150000"/>
              </a:lnSpc>
              <a:spcBef>
                <a:spcPct val="0"/>
              </a:spcBef>
              <a:buNone/>
            </a:pPr>
            <a:r>
              <a:rPr lang="en-US" altLang="zh-CN" sz="2000" dirty="0"/>
              <a:t>FROM &lt;</a:t>
            </a:r>
            <a:r>
              <a:rPr lang="zh-CN" altLang="zh-CN" sz="2000" dirty="0"/>
              <a:t>表名或视图名</a:t>
            </a:r>
            <a:r>
              <a:rPr lang="en-US" altLang="zh-CN" sz="2000" dirty="0"/>
              <a:t>&gt; [</a:t>
            </a:r>
            <a:r>
              <a:rPr lang="zh-CN" altLang="zh-CN" sz="2000" dirty="0"/>
              <a:t>别名</a:t>
            </a:r>
            <a:r>
              <a:rPr lang="en-US" altLang="zh-CN" sz="2000" dirty="0"/>
              <a:t>]  [,&lt;</a:t>
            </a:r>
            <a:r>
              <a:rPr lang="zh-CN" altLang="zh-CN" sz="2000" dirty="0"/>
              <a:t>表名或视图名</a:t>
            </a:r>
            <a:r>
              <a:rPr lang="en-US" altLang="zh-CN" sz="2000" dirty="0"/>
              <a:t>&gt; [</a:t>
            </a:r>
            <a:r>
              <a:rPr lang="zh-CN" altLang="zh-CN" sz="2000" dirty="0"/>
              <a:t>别名</a:t>
            </a:r>
            <a:r>
              <a:rPr lang="en-US" altLang="zh-CN" sz="2000" dirty="0"/>
              <a:t>] ] ] </a:t>
            </a:r>
            <a:r>
              <a:rPr lang="zh-CN" altLang="zh-CN" sz="2000" dirty="0"/>
              <a:t>…</a:t>
            </a:r>
            <a:r>
              <a:rPr lang="en-US" altLang="zh-CN" sz="2000" dirty="0"/>
              <a:t> | (&lt;SELECT</a:t>
            </a:r>
            <a:r>
              <a:rPr lang="zh-CN" altLang="zh-CN" sz="2000" dirty="0"/>
              <a:t>语句</a:t>
            </a:r>
            <a:r>
              <a:rPr lang="en-US" altLang="zh-CN" sz="2000" dirty="0"/>
              <a:t>&gt;) [ AS ] &lt;</a:t>
            </a:r>
            <a:r>
              <a:rPr lang="zh-CN" altLang="zh-CN" sz="2000" dirty="0"/>
              <a:t>别名</a:t>
            </a:r>
            <a:r>
              <a:rPr lang="en-US" altLang="zh-CN" sz="2000" dirty="0"/>
              <a:t>&gt;</a:t>
            </a:r>
            <a:endParaRPr lang="zh-CN" altLang="zh-CN" sz="2000" dirty="0"/>
          </a:p>
          <a:p>
            <a:pPr marL="819150" lvl="1" algn="just" eaLnBrk="1" hangingPunct="1">
              <a:lnSpc>
                <a:spcPct val="150000"/>
              </a:lnSpc>
              <a:spcBef>
                <a:spcPct val="0"/>
              </a:spcBef>
              <a:buNone/>
            </a:pPr>
            <a:r>
              <a:rPr lang="en-US" altLang="zh-CN" sz="2200" dirty="0"/>
              <a:t>[WHERE &lt;</a:t>
            </a:r>
            <a:r>
              <a:rPr lang="zh-CN" altLang="zh-CN" sz="2200" dirty="0"/>
              <a:t>条件表达式</a:t>
            </a:r>
            <a:r>
              <a:rPr lang="en-US" altLang="zh-CN" sz="2200" dirty="0"/>
              <a:t>&gt; ]</a:t>
            </a:r>
            <a:endParaRPr lang="zh-CN" altLang="zh-CN" sz="2200" dirty="0"/>
          </a:p>
          <a:p>
            <a:pPr marL="819150" lvl="1" algn="just" eaLnBrk="1" hangingPunct="1">
              <a:lnSpc>
                <a:spcPct val="150000"/>
              </a:lnSpc>
              <a:spcBef>
                <a:spcPct val="0"/>
              </a:spcBef>
              <a:buNone/>
            </a:pPr>
            <a:r>
              <a:rPr lang="en-US" altLang="zh-CN" sz="2200" dirty="0"/>
              <a:t>[GROUP BY &lt;</a:t>
            </a:r>
            <a:r>
              <a:rPr lang="zh-CN" altLang="zh-CN" sz="2200" dirty="0"/>
              <a:t>列名</a:t>
            </a:r>
            <a:r>
              <a:rPr lang="en-US" altLang="zh-CN" sz="2200" dirty="0"/>
              <a:t>1&gt; [ HAVING &lt;</a:t>
            </a:r>
            <a:r>
              <a:rPr lang="zh-CN" altLang="zh-CN" sz="2200" dirty="0"/>
              <a:t>条件表达式</a:t>
            </a:r>
            <a:r>
              <a:rPr lang="en-US" altLang="zh-CN" sz="2200" dirty="0"/>
              <a:t>&gt; ] ]</a:t>
            </a:r>
            <a:endParaRPr lang="zh-CN" altLang="zh-CN" sz="2200" dirty="0"/>
          </a:p>
          <a:p>
            <a:pPr marL="819150" lvl="1" algn="just" eaLnBrk="1" hangingPunct="1">
              <a:lnSpc>
                <a:spcPct val="150000"/>
              </a:lnSpc>
              <a:spcBef>
                <a:spcPct val="0"/>
              </a:spcBef>
              <a:buNone/>
            </a:pPr>
            <a:r>
              <a:rPr lang="en-US" altLang="zh-CN" sz="2200" dirty="0"/>
              <a:t>[ORDER BY &lt;</a:t>
            </a:r>
            <a:r>
              <a:rPr lang="zh-CN" altLang="zh-CN" sz="2200" dirty="0"/>
              <a:t>列名</a:t>
            </a:r>
            <a:r>
              <a:rPr lang="en-US" altLang="zh-CN" sz="2200" dirty="0"/>
              <a:t>2&gt; [ ASC|DESC]]</a:t>
            </a:r>
            <a:endParaRPr lang="zh-CN" altLang="zh-CN" sz="2200" dirty="0"/>
          </a:p>
          <a:p>
            <a:pPr marL="819150" lvl="1" algn="just" eaLnBrk="1" hangingPunct="1">
              <a:lnSpc>
                <a:spcPct val="150000"/>
              </a:lnSpc>
              <a:spcBef>
                <a:spcPct val="0"/>
              </a:spcBef>
              <a:buNone/>
            </a:pPr>
            <a:r>
              <a:rPr lang="en-US" altLang="zh-CN" sz="2200" dirty="0"/>
              <a:t>LIMIT &lt;</a:t>
            </a:r>
            <a:r>
              <a:rPr lang="zh-CN" altLang="zh-CN" sz="2200" dirty="0"/>
              <a:t>行数</a:t>
            </a:r>
            <a:r>
              <a:rPr lang="en-US" altLang="zh-CN" sz="2200" dirty="0"/>
              <a:t>1&gt;[ OFFSET &lt;</a:t>
            </a:r>
            <a:r>
              <a:rPr lang="zh-CN" altLang="zh-CN" sz="2200" dirty="0"/>
              <a:t>行数</a:t>
            </a:r>
            <a:r>
              <a:rPr lang="en-US" altLang="zh-CN" sz="2200" dirty="0"/>
              <a:t>2&gt;];</a:t>
            </a:r>
          </a:p>
          <a:p>
            <a:pPr marL="819150" lvl="1" algn="just" eaLnBrk="1" hangingPunct="1">
              <a:buNone/>
            </a:pPr>
            <a:r>
              <a:rPr lang="zh-CN" altLang="en-US" sz="1600" dirty="0">
                <a:latin typeface="Courier New" panose="02070309020205020404" pitchFamily="49" charset="0"/>
              </a:rPr>
              <a:t> </a:t>
            </a:r>
            <a:endParaRPr lang="zh-CN" alt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2FE1FE16-BA47-80CF-3CB0-3205AFC883C9}"/>
              </a:ext>
            </a:extLst>
          </p:cNvPr>
          <p:cNvSpPr>
            <a:spLocks noGrp="1" noChangeArrowheads="1"/>
          </p:cNvSpPr>
          <p:nvPr>
            <p:ph type="title" idx="4294967295"/>
          </p:nvPr>
        </p:nvSpPr>
        <p:spPr/>
        <p:txBody>
          <a:bodyPr/>
          <a:lstStyle/>
          <a:p>
            <a:pPr eaLnBrk="1" hangingPunct="1"/>
            <a:r>
              <a:rPr lang="zh-CN" altLang="en-US" sz="3600"/>
              <a:t>聚集函数（续）</a:t>
            </a:r>
          </a:p>
        </p:txBody>
      </p:sp>
      <p:sp>
        <p:nvSpPr>
          <p:cNvPr id="34819" name="Rectangle 3">
            <a:extLst>
              <a:ext uri="{FF2B5EF4-FFF2-40B4-BE49-F238E27FC236}">
                <a16:creationId xmlns="" xmlns:a16="http://schemas.microsoft.com/office/drawing/2014/main" id="{ADE7F009-2C97-CFB7-6D6E-53BBB3ACFD05}"/>
              </a:ext>
            </a:extLst>
          </p:cNvPr>
          <p:cNvSpPr>
            <a:spLocks noGrp="1" noChangeArrowheads="1"/>
          </p:cNvSpPr>
          <p:nvPr>
            <p:ph type="body" idx="4294967295"/>
          </p:nvPr>
        </p:nvSpPr>
        <p:spPr>
          <a:xfrm>
            <a:off x="1981200" y="1098550"/>
            <a:ext cx="8229600" cy="4624388"/>
          </a:xfrm>
        </p:spPr>
        <p:txBody>
          <a:bodyPr/>
          <a:lstStyle/>
          <a:p>
            <a:pPr algn="just" eaLnBrk="1" hangingPunct="1">
              <a:lnSpc>
                <a:spcPct val="110000"/>
              </a:lnSpc>
              <a:buFont typeface="Wingdings" pitchFamily="2" charset="2"/>
              <a:buNone/>
            </a:pPr>
            <a:r>
              <a:rPr lang="en-US" altLang="zh-CN" sz="2000"/>
              <a:t>   </a:t>
            </a:r>
            <a:r>
              <a:rPr lang="en-US" altLang="zh-CN" sz="2400"/>
              <a:t> [</a:t>
            </a:r>
            <a:r>
              <a:rPr lang="zh-CN" altLang="en-US" sz="2400"/>
              <a:t>例</a:t>
            </a:r>
            <a:r>
              <a:rPr lang="en-US" altLang="zh-CN" sz="2400"/>
              <a:t>3.41]  </a:t>
            </a:r>
            <a:r>
              <a:rPr lang="zh-CN" altLang="en-US" sz="2400"/>
              <a:t>查询学生总人数</a:t>
            </a:r>
          </a:p>
          <a:p>
            <a:pPr lvl="2" algn="just" eaLnBrk="1" hangingPunct="1">
              <a:lnSpc>
                <a:spcPct val="110000"/>
              </a:lnSpc>
              <a:buFont typeface="Arial" panose="020B0604020202020204" pitchFamily="34" charset="0"/>
              <a:buNone/>
            </a:pPr>
            <a:r>
              <a:rPr lang="zh-CN" altLang="en-US" sz="2600"/>
              <a:t>    </a:t>
            </a:r>
            <a:r>
              <a:rPr lang="en-US" altLang="zh-CN" sz="2400"/>
              <a:t>SELECT</a:t>
            </a:r>
            <a:r>
              <a:rPr lang="en-US" altLang="zh-CN" sz="2400">
                <a:solidFill>
                  <a:srgbClr val="FF00FF"/>
                </a:solidFill>
              </a:rPr>
              <a:t> COUNT</a:t>
            </a:r>
            <a:r>
              <a:rPr lang="zh-CN" altLang="en-US" sz="2400"/>
              <a:t>(</a:t>
            </a:r>
            <a:r>
              <a:rPr lang="en-US" altLang="zh-CN" sz="2400"/>
              <a:t>*</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Student</a:t>
            </a:r>
            <a:r>
              <a:rPr lang="zh-CN" altLang="en-US" sz="2400"/>
              <a:t>;</a:t>
            </a:r>
            <a:r>
              <a:rPr lang="zh-CN" altLang="en-US" sz="2600">
                <a:latin typeface="Courier New" panose="02070309020205020404" pitchFamily="49" charset="0"/>
              </a:rPr>
              <a:t> </a:t>
            </a:r>
            <a:endParaRPr lang="zh-CN" altLang="en-US" sz="3000">
              <a:latin typeface="Courier New" panose="02070309020205020404" pitchFamily="49" charset="0"/>
            </a:endParaRPr>
          </a:p>
          <a:p>
            <a:pPr algn="just" eaLnBrk="1" hangingPunct="1">
              <a:lnSpc>
                <a:spcPct val="110000"/>
              </a:lnSpc>
              <a:buFont typeface="Wingdings" pitchFamily="2" charset="2"/>
              <a:buNone/>
            </a:pPr>
            <a:r>
              <a:rPr lang="zh-CN" altLang="en-US" sz="2000"/>
              <a:t>     </a:t>
            </a:r>
            <a:r>
              <a:rPr lang="en-US" altLang="zh-CN" sz="2400"/>
              <a:t>[</a:t>
            </a:r>
            <a:r>
              <a:rPr lang="zh-CN" altLang="en-US" sz="2400"/>
              <a:t>例</a:t>
            </a:r>
            <a:r>
              <a:rPr lang="en-US" altLang="zh-CN" sz="2400"/>
              <a:t>3.42]  </a:t>
            </a:r>
            <a:r>
              <a:rPr lang="zh-CN" altLang="en-US" sz="2400"/>
              <a:t>查询选修了课程的学生人数</a:t>
            </a:r>
          </a:p>
          <a:p>
            <a:pPr lvl="2" algn="just" eaLnBrk="1" hangingPunct="1">
              <a:lnSpc>
                <a:spcPct val="110000"/>
              </a:lnSpc>
              <a:buFont typeface="Arial" panose="020B0604020202020204" pitchFamily="34" charset="0"/>
              <a:buNone/>
            </a:pPr>
            <a:r>
              <a:rPr lang="zh-CN" altLang="en-US" sz="2400"/>
              <a:t>     </a:t>
            </a:r>
            <a:r>
              <a:rPr lang="en-US" altLang="zh-CN" sz="2400"/>
              <a:t>SELECT COUNT</a:t>
            </a:r>
            <a:r>
              <a:rPr lang="zh-CN" altLang="en-US" sz="2400"/>
              <a:t>(</a:t>
            </a:r>
            <a:r>
              <a:rPr lang="en-US" altLang="zh-CN" sz="2400">
                <a:solidFill>
                  <a:srgbClr val="FF00FF"/>
                </a:solidFill>
              </a:rPr>
              <a:t>DISTINCT</a:t>
            </a:r>
            <a:r>
              <a:rPr lang="en-US" altLang="zh-CN" sz="2400"/>
              <a:t> Sno</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SC</a:t>
            </a:r>
            <a:r>
              <a:rPr lang="zh-CN" altLang="en-US" sz="2400"/>
              <a:t>;</a:t>
            </a:r>
          </a:p>
          <a:p>
            <a:pPr algn="just" eaLnBrk="1" hangingPunct="1">
              <a:lnSpc>
                <a:spcPct val="110000"/>
              </a:lnSpc>
              <a:buFont typeface="Wingdings" pitchFamily="2" charset="2"/>
              <a:buNone/>
            </a:pPr>
            <a:r>
              <a:rPr lang="zh-CN" altLang="en-US" sz="2000"/>
              <a:t>   </a:t>
            </a:r>
            <a:r>
              <a:rPr lang="zh-CN" altLang="en-US" sz="2400"/>
              <a:t>  </a:t>
            </a:r>
            <a:r>
              <a:rPr lang="en-US" altLang="zh-CN" sz="2400"/>
              <a:t>[</a:t>
            </a:r>
            <a:r>
              <a:rPr lang="zh-CN" altLang="en-US" sz="2400"/>
              <a:t>例</a:t>
            </a:r>
            <a:r>
              <a:rPr lang="en-US" altLang="zh-CN" sz="2400"/>
              <a:t>3.43]  </a:t>
            </a:r>
            <a:r>
              <a:rPr lang="zh-CN" altLang="en-US" sz="2400"/>
              <a:t>计算选修</a:t>
            </a:r>
            <a:r>
              <a:rPr lang="en-US" altLang="zh-CN" sz="2400"/>
              <a:t>81001</a:t>
            </a:r>
            <a:r>
              <a:rPr lang="zh-CN" altLang="en-US" sz="2400"/>
              <a:t>号课程的学生平均成绩 </a:t>
            </a:r>
          </a:p>
          <a:p>
            <a:pPr lvl="1" algn="just" eaLnBrk="1" hangingPunct="1">
              <a:lnSpc>
                <a:spcPct val="110000"/>
              </a:lnSpc>
              <a:buFont typeface="Wingdings" pitchFamily="2" charset="2"/>
              <a:buNone/>
            </a:pPr>
            <a:r>
              <a:rPr lang="zh-CN" altLang="en-US" sz="2000"/>
              <a:t>           </a:t>
            </a:r>
            <a:r>
              <a:rPr lang="en-US" altLang="zh-CN"/>
              <a:t>SELECT </a:t>
            </a:r>
            <a:r>
              <a:rPr lang="en-US" altLang="zh-CN">
                <a:solidFill>
                  <a:srgbClr val="FF00FF"/>
                </a:solidFill>
              </a:rPr>
              <a:t>AVG</a:t>
            </a:r>
            <a:r>
              <a:rPr lang="zh-CN" altLang="en-US"/>
              <a:t>(</a:t>
            </a:r>
            <a:r>
              <a:rPr lang="en-US" altLang="zh-CN"/>
              <a:t>Grade</a:t>
            </a:r>
            <a:r>
              <a:rPr lang="zh-CN" altLang="en-US"/>
              <a:t>)</a:t>
            </a:r>
            <a:endParaRPr lang="zh-CN" altLang="en-US" sz="2800"/>
          </a:p>
          <a:p>
            <a:pPr lvl="1" algn="just" eaLnBrk="1" hangingPunct="1">
              <a:lnSpc>
                <a:spcPct val="110000"/>
              </a:lnSpc>
              <a:buFont typeface="Wingdings" pitchFamily="2" charset="2"/>
              <a:buNone/>
            </a:pPr>
            <a:r>
              <a:rPr lang="en-US" altLang="zh-CN"/>
              <a:t>          FROM    SC</a:t>
            </a:r>
          </a:p>
          <a:p>
            <a:pPr lvl="1" algn="just" eaLnBrk="1" hangingPunct="1">
              <a:lnSpc>
                <a:spcPct val="110000"/>
              </a:lnSpc>
              <a:buFont typeface="Wingdings" pitchFamily="2" charset="2"/>
              <a:buNone/>
            </a:pPr>
            <a:r>
              <a:rPr lang="en-US" altLang="zh-CN"/>
              <a:t>          WHERE Cno= ‘ 81001 '</a:t>
            </a:r>
            <a:r>
              <a:rPr lang="zh-CN" altLang="en-US"/>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 xmlns:a16="http://schemas.microsoft.com/office/drawing/2014/main" id="{B86DC1D9-80C0-0D62-D2F5-1EBB6BEB64E1}"/>
              </a:ext>
            </a:extLst>
          </p:cNvPr>
          <p:cNvSpPr>
            <a:spLocks noGrp="1" noChangeArrowheads="1"/>
          </p:cNvSpPr>
          <p:nvPr>
            <p:ph type="title" idx="4294967295"/>
          </p:nvPr>
        </p:nvSpPr>
        <p:spPr/>
        <p:txBody>
          <a:bodyPr/>
          <a:lstStyle/>
          <a:p>
            <a:pPr eaLnBrk="1" hangingPunct="1"/>
            <a:r>
              <a:rPr lang="zh-CN" altLang="en-US" sz="3600"/>
              <a:t>聚集函数（续）</a:t>
            </a:r>
          </a:p>
        </p:txBody>
      </p:sp>
      <p:sp>
        <p:nvSpPr>
          <p:cNvPr id="35843" name="Rectangle 3">
            <a:extLst>
              <a:ext uri="{FF2B5EF4-FFF2-40B4-BE49-F238E27FC236}">
                <a16:creationId xmlns="" xmlns:a16="http://schemas.microsoft.com/office/drawing/2014/main" id="{27372923-3826-B935-F80A-99DD5647347C}"/>
              </a:ext>
            </a:extLst>
          </p:cNvPr>
          <p:cNvSpPr>
            <a:spLocks noGrp="1" noChangeArrowheads="1"/>
          </p:cNvSpPr>
          <p:nvPr>
            <p:ph type="body" idx="4294967295"/>
          </p:nvPr>
        </p:nvSpPr>
        <p:spPr>
          <a:xfrm>
            <a:off x="1666875" y="1098551"/>
            <a:ext cx="8821738" cy="5857875"/>
          </a:xfrm>
        </p:spPr>
        <p:txBody>
          <a:bodyPr/>
          <a:lstStyle/>
          <a:p>
            <a:pPr algn="just" eaLnBrk="1" hangingPunct="1">
              <a:buFont typeface="Wingdings" pitchFamily="2" charset="2"/>
              <a:buNone/>
            </a:pPr>
            <a:r>
              <a:rPr lang="en-US" altLang="zh-CN" sz="2400"/>
              <a:t>  [</a:t>
            </a:r>
            <a:r>
              <a:rPr lang="zh-CN" altLang="en-US" sz="2400"/>
              <a:t>例</a:t>
            </a:r>
            <a:r>
              <a:rPr lang="en-US" altLang="zh-CN" sz="2400"/>
              <a:t>3.44]  </a:t>
            </a:r>
            <a:r>
              <a:rPr lang="zh-CN" altLang="en-US" sz="2400"/>
              <a:t>查询选修</a:t>
            </a:r>
            <a:r>
              <a:rPr lang="en-US" altLang="zh-CN" sz="2400"/>
              <a:t>1</a:t>
            </a:r>
            <a:r>
              <a:rPr lang="zh-CN" altLang="en-US" sz="2400"/>
              <a:t>号课程的学生最高分数</a:t>
            </a:r>
          </a:p>
          <a:p>
            <a:pPr lvl="2" algn="just" eaLnBrk="1" hangingPunct="1">
              <a:buFont typeface="Arial" panose="020B0604020202020204" pitchFamily="34" charset="0"/>
              <a:buNone/>
            </a:pPr>
            <a:r>
              <a:rPr lang="zh-CN" altLang="en-US" sz="2400"/>
              <a:t>   </a:t>
            </a:r>
            <a:r>
              <a:rPr lang="en-US" altLang="zh-CN" sz="2400"/>
              <a:t>SELECT </a:t>
            </a:r>
            <a:r>
              <a:rPr lang="en-US" altLang="zh-CN" sz="2400">
                <a:solidFill>
                  <a:srgbClr val="FF00FF"/>
                </a:solidFill>
              </a:rPr>
              <a:t>MAX</a:t>
            </a:r>
            <a:r>
              <a:rPr lang="zh-CN" altLang="en-US" sz="2400"/>
              <a:t>(</a:t>
            </a:r>
            <a:r>
              <a:rPr lang="en-US" altLang="zh-CN" sz="2400"/>
              <a:t>Grade</a:t>
            </a:r>
            <a:r>
              <a:rPr lang="zh-CN" altLang="en-US" sz="2400"/>
              <a:t>)</a:t>
            </a:r>
          </a:p>
          <a:p>
            <a:pPr lvl="2" algn="just" eaLnBrk="1" hangingPunct="1">
              <a:buFont typeface="Arial" panose="020B0604020202020204" pitchFamily="34" charset="0"/>
              <a:buNone/>
            </a:pPr>
            <a:r>
              <a:rPr lang="en-US" altLang="zh-CN" sz="2400"/>
              <a:t>   FROM SC</a:t>
            </a:r>
          </a:p>
          <a:p>
            <a:pPr lvl="2" algn="just" eaLnBrk="1" hangingPunct="1">
              <a:buFont typeface="Arial" panose="020B0604020202020204" pitchFamily="34" charset="0"/>
              <a:buNone/>
            </a:pPr>
            <a:r>
              <a:rPr lang="en-US" altLang="zh-CN" sz="2400"/>
              <a:t>   WHERE Cno=‘81001'</a:t>
            </a:r>
            <a:r>
              <a:rPr lang="zh-CN" altLang="en-US" sz="2400"/>
              <a:t>;</a:t>
            </a:r>
          </a:p>
          <a:p>
            <a:pPr lvl="1" algn="just" eaLnBrk="1" hangingPunct="1">
              <a:buFont typeface="Wingdings" pitchFamily="2" charset="2"/>
              <a:buNone/>
            </a:pPr>
            <a:endParaRPr lang="zh-CN" altLang="en-US" sz="2000"/>
          </a:p>
          <a:p>
            <a:pPr eaLnBrk="1" hangingPunct="1">
              <a:buFont typeface="Wingdings" pitchFamily="2" charset="2"/>
              <a:buNone/>
            </a:pPr>
            <a:r>
              <a:rPr lang="zh-CN" altLang="en-US" sz="2400"/>
              <a:t> </a:t>
            </a:r>
            <a:r>
              <a:rPr lang="en-US" altLang="zh-CN" sz="2400"/>
              <a:t> [</a:t>
            </a:r>
            <a:r>
              <a:rPr lang="zh-CN" altLang="en-US" sz="2400"/>
              <a:t>例</a:t>
            </a:r>
            <a:r>
              <a:rPr lang="en-US" altLang="zh-CN" sz="2400"/>
              <a:t>3.45 ] </a:t>
            </a:r>
            <a:r>
              <a:rPr lang="zh-CN" altLang="en-US" sz="2400"/>
              <a:t>查询学号为</a:t>
            </a:r>
            <a:r>
              <a:rPr lang="en-US" altLang="zh-CN" sz="2400"/>
              <a:t>20180003</a:t>
            </a:r>
            <a:r>
              <a:rPr lang="zh-CN" altLang="en-US" sz="2400"/>
              <a:t>学生选修课程的总学分数</a:t>
            </a:r>
          </a:p>
          <a:p>
            <a:pPr eaLnBrk="1" hangingPunct="1">
              <a:buFont typeface="Wingdings" pitchFamily="2" charset="2"/>
              <a:buNone/>
            </a:pPr>
            <a:r>
              <a:rPr lang="zh-CN" altLang="en-US" sz="2200"/>
              <a:t>    		   </a:t>
            </a:r>
            <a:r>
              <a:rPr lang="en-US" altLang="zh-CN" sz="2400"/>
              <a:t>SELECT</a:t>
            </a:r>
            <a:r>
              <a:rPr lang="en-US" altLang="zh-CN" sz="2400">
                <a:solidFill>
                  <a:srgbClr val="FF00FF"/>
                </a:solidFill>
              </a:rPr>
              <a:t> SUM</a:t>
            </a:r>
            <a:r>
              <a:rPr lang="zh-CN" altLang="en-US" sz="2400"/>
              <a:t>(</a:t>
            </a:r>
            <a:r>
              <a:rPr lang="en-US" altLang="zh-CN" sz="2400"/>
              <a:t>Ccredit</a:t>
            </a:r>
            <a:r>
              <a:rPr lang="zh-CN" altLang="en-US" sz="2400"/>
              <a:t>)</a:t>
            </a:r>
          </a:p>
          <a:p>
            <a:pPr eaLnBrk="1" hangingPunct="1">
              <a:buFont typeface="Wingdings" pitchFamily="2" charset="2"/>
              <a:buNone/>
            </a:pPr>
            <a:r>
              <a:rPr lang="en-US" altLang="zh-CN" sz="2400"/>
              <a:t>              FROM  SC,Course</a:t>
            </a:r>
          </a:p>
          <a:p>
            <a:pPr eaLnBrk="1" hangingPunct="1">
              <a:buFont typeface="Wingdings" pitchFamily="2" charset="2"/>
              <a:buNone/>
            </a:pPr>
            <a:r>
              <a:rPr lang="en-US" altLang="zh-CN" sz="2400"/>
              <a:t>              WHERE Sno=‘20180003' AND</a:t>
            </a:r>
            <a:r>
              <a:rPr lang="zh-CN" altLang="en-US" sz="2400"/>
              <a:t> </a:t>
            </a:r>
            <a:r>
              <a:rPr lang="en-US" altLang="zh-CN" sz="2400"/>
              <a:t>SC.Cno=Course.Cno;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26DC3F20-1A4D-50D4-35B8-E5DEE825624B}"/>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36867" name="Rectangle 3">
            <a:extLst>
              <a:ext uri="{FF2B5EF4-FFF2-40B4-BE49-F238E27FC236}">
                <a16:creationId xmlns="" xmlns:a16="http://schemas.microsoft.com/office/drawing/2014/main" id="{CC865554-1D0A-9F57-3B2C-63CE5C39024D}"/>
              </a:ext>
            </a:extLst>
          </p:cNvPr>
          <p:cNvSpPr>
            <a:spLocks noGrp="1" noChangeArrowheads="1"/>
          </p:cNvSpPr>
          <p:nvPr>
            <p:ph type="body" idx="4294967295"/>
          </p:nvPr>
        </p:nvSpPr>
        <p:spPr>
          <a:xfrm>
            <a:off x="1487488" y="1098550"/>
            <a:ext cx="8496944"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solidFill>
                  <a:srgbClr val="7030A0"/>
                </a:solidFill>
              </a:rPr>
              <a:t>5.GROUP BY</a:t>
            </a:r>
            <a:r>
              <a:rPr lang="zh-CN" altLang="en-US" dirty="0">
                <a:solidFill>
                  <a:srgbClr val="7030A0"/>
                </a:solidFill>
              </a:rPr>
              <a:t>子句</a:t>
            </a:r>
            <a:endParaRPr lang="en-US" altLang="zh-CN" dirty="0">
              <a:solidFill>
                <a:srgbClr val="7030A0"/>
              </a:solidFill>
            </a:endParaRPr>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D44FC146-B5AB-5A16-E14D-5AEFEBAC2749}"/>
              </a:ext>
            </a:extLst>
          </p:cNvPr>
          <p:cNvSpPr>
            <a:spLocks noGrp="1" noChangeArrowheads="1"/>
          </p:cNvSpPr>
          <p:nvPr>
            <p:ph type="title" idx="4294967295"/>
          </p:nvPr>
        </p:nvSpPr>
        <p:spPr/>
        <p:txBody>
          <a:bodyPr/>
          <a:lstStyle/>
          <a:p>
            <a:pPr eaLnBrk="1" hangingPunct="1"/>
            <a:r>
              <a:rPr lang="en-US" altLang="zh-CN" sz="3600"/>
              <a:t>5. GROUP BY</a:t>
            </a:r>
            <a:r>
              <a:rPr lang="zh-CN" altLang="en-US" sz="3600"/>
              <a:t>子句 </a:t>
            </a:r>
          </a:p>
        </p:txBody>
      </p:sp>
      <p:sp>
        <p:nvSpPr>
          <p:cNvPr id="37891" name="Rectangle 3">
            <a:extLst>
              <a:ext uri="{FF2B5EF4-FFF2-40B4-BE49-F238E27FC236}">
                <a16:creationId xmlns="" xmlns:a16="http://schemas.microsoft.com/office/drawing/2014/main" id="{E4BF557D-B78F-870C-5C08-D82F8C63341B}"/>
              </a:ext>
            </a:extLst>
          </p:cNvPr>
          <p:cNvSpPr>
            <a:spLocks noGrp="1" noChangeArrowheads="1"/>
          </p:cNvSpPr>
          <p:nvPr>
            <p:ph type="body" idx="4294967295"/>
          </p:nvPr>
        </p:nvSpPr>
        <p:spPr>
          <a:xfrm>
            <a:off x="1774826" y="1196975"/>
            <a:ext cx="8893175" cy="4408488"/>
          </a:xfrm>
        </p:spPr>
        <p:txBody>
          <a:bodyPr/>
          <a:lstStyle/>
          <a:p>
            <a:pPr algn="just" eaLnBrk="1" hangingPunct="1">
              <a:lnSpc>
                <a:spcPct val="140000"/>
              </a:lnSpc>
            </a:pPr>
            <a:r>
              <a:rPr lang="en-US" altLang="zh-CN"/>
              <a:t>GROUP BY</a:t>
            </a:r>
            <a:r>
              <a:rPr lang="zh-CN" altLang="en-US"/>
              <a:t>子句分组：</a:t>
            </a:r>
          </a:p>
          <a:p>
            <a:pPr lvl="1" algn="just" eaLnBrk="1" hangingPunct="1">
              <a:lnSpc>
                <a:spcPct val="140000"/>
              </a:lnSpc>
            </a:pPr>
            <a:r>
              <a:rPr lang="zh-CN" altLang="en-US"/>
              <a:t>按指定的一列或多列值分组，值相等的为一组</a:t>
            </a:r>
          </a:p>
          <a:p>
            <a:pPr lvl="1" algn="just" eaLnBrk="1" hangingPunct="1">
              <a:lnSpc>
                <a:spcPct val="140000"/>
              </a:lnSpc>
            </a:pPr>
            <a:r>
              <a:rPr lang="zh-CN" altLang="en-US"/>
              <a:t>如果未对查询结果分组，聚集函数将作用于整个查询结果</a:t>
            </a:r>
          </a:p>
          <a:p>
            <a:pPr lvl="1" eaLnBrk="1" hangingPunct="1">
              <a:lnSpc>
                <a:spcPct val="140000"/>
              </a:lnSpc>
            </a:pPr>
            <a:r>
              <a:rPr lang="zh-CN" altLang="en-US"/>
              <a:t>分组后，聚集函数将作用于每一个组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426E31BE-F40C-FAA9-0548-3F8B09610B46}"/>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38915" name="Rectangle 3">
            <a:extLst>
              <a:ext uri="{FF2B5EF4-FFF2-40B4-BE49-F238E27FC236}">
                <a16:creationId xmlns="" xmlns:a16="http://schemas.microsoft.com/office/drawing/2014/main" id="{4B18EBA9-701C-0ADD-788F-5784FB9B8A42}"/>
              </a:ext>
            </a:extLst>
          </p:cNvPr>
          <p:cNvSpPr>
            <a:spLocks noGrp="1" noChangeArrowheads="1"/>
          </p:cNvSpPr>
          <p:nvPr>
            <p:ph type="body" idx="4294967295"/>
          </p:nvPr>
        </p:nvSpPr>
        <p:spPr>
          <a:xfrm>
            <a:off x="2438400" y="1270000"/>
            <a:ext cx="7772400" cy="4495800"/>
          </a:xfrm>
        </p:spPr>
        <p:txBody>
          <a:bodyPr/>
          <a:lstStyle/>
          <a:p>
            <a:pPr algn="just" eaLnBrk="1" hangingPunct="1">
              <a:lnSpc>
                <a:spcPct val="90000"/>
              </a:lnSpc>
              <a:buFont typeface="Wingdings" pitchFamily="2" charset="2"/>
              <a:buNone/>
            </a:pPr>
            <a:r>
              <a:rPr lang="en-US" altLang="zh-CN" sz="2400"/>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46]  </a:t>
            </a:r>
            <a:r>
              <a:rPr lang="zh-CN" altLang="en-US" sz="2400"/>
              <a:t>求各个课程号及选修该课程的人数</a:t>
            </a:r>
          </a:p>
          <a:p>
            <a:pPr algn="just" eaLnBrk="1" hangingPunct="1">
              <a:lnSpc>
                <a:spcPct val="90000"/>
              </a:lnSpc>
              <a:buFont typeface="Wingdings" pitchFamily="2" charset="2"/>
              <a:buNone/>
            </a:pPr>
            <a:r>
              <a:rPr lang="zh-CN" altLang="en-US" sz="2400"/>
              <a:t>     </a:t>
            </a:r>
            <a:r>
              <a:rPr lang="en-US" altLang="zh-CN" sz="2400"/>
              <a:t>SELECT Cno</a:t>
            </a:r>
            <a:r>
              <a:rPr lang="zh-CN" altLang="en-US" sz="2400"/>
              <a:t>，</a:t>
            </a:r>
            <a:r>
              <a:rPr lang="en-US" altLang="zh-CN" sz="2400">
                <a:solidFill>
                  <a:srgbClr val="FF00FF"/>
                </a:solidFill>
              </a:rPr>
              <a:t>COUNT</a:t>
            </a:r>
            <a:r>
              <a:rPr lang="zh-CN" altLang="en-US" sz="2400">
                <a:solidFill>
                  <a:srgbClr val="FF00FF"/>
                </a:solidFill>
              </a:rPr>
              <a:t>(</a:t>
            </a:r>
            <a:r>
              <a:rPr lang="en-US" altLang="zh-CN" sz="2400">
                <a:solidFill>
                  <a:srgbClr val="FF00FF"/>
                </a:solidFill>
              </a:rPr>
              <a:t>Sno</a:t>
            </a:r>
            <a:r>
              <a:rPr lang="zh-CN" altLang="en-US" sz="2400">
                <a:solidFill>
                  <a:srgbClr val="FF00FF"/>
                </a:solidFill>
              </a:rPr>
              <a:t>)</a:t>
            </a:r>
            <a:endParaRPr lang="zh-CN" altLang="en-US">
              <a:solidFill>
                <a:srgbClr val="FF00FF"/>
              </a:solidFill>
            </a:endParaRPr>
          </a:p>
          <a:p>
            <a:pPr algn="just" eaLnBrk="1" hangingPunct="1">
              <a:lnSpc>
                <a:spcPct val="90000"/>
              </a:lnSpc>
              <a:buFont typeface="Wingdings" pitchFamily="2" charset="2"/>
              <a:buNone/>
            </a:pPr>
            <a:r>
              <a:rPr lang="en-US" altLang="zh-CN" sz="2400"/>
              <a:t>     FROM    SC</a:t>
            </a:r>
          </a:p>
          <a:p>
            <a:pPr algn="just" eaLnBrk="1" hangingPunct="1">
              <a:lnSpc>
                <a:spcPct val="90000"/>
              </a:lnSpc>
              <a:buFont typeface="Wingdings" pitchFamily="2" charset="2"/>
              <a:buNone/>
            </a:pPr>
            <a:r>
              <a:rPr lang="en-US" altLang="zh-CN" sz="2400"/>
              <a:t>     GROUP BY Cno</a:t>
            </a:r>
            <a:r>
              <a:rPr lang="zh-CN" altLang="en-US" sz="2400"/>
              <a:t>; </a:t>
            </a:r>
          </a:p>
          <a:p>
            <a:pPr eaLnBrk="1" hangingPunct="1">
              <a:lnSpc>
                <a:spcPct val="90000"/>
              </a:lnSpc>
              <a:buFont typeface="Wingdings" pitchFamily="2" charset="2"/>
              <a:buNone/>
            </a:pPr>
            <a:r>
              <a:rPr lang="zh-CN" altLang="en-US" sz="2400"/>
              <a:t>     查询结果可能为：</a:t>
            </a:r>
            <a:endParaRPr lang="en-US" altLang="zh-CN" sz="2400"/>
          </a:p>
        </p:txBody>
      </p:sp>
      <p:graphicFrame>
        <p:nvGraphicFramePr>
          <p:cNvPr id="3" name="表格 2">
            <a:extLst>
              <a:ext uri="{FF2B5EF4-FFF2-40B4-BE49-F238E27FC236}">
                <a16:creationId xmlns="" xmlns:a16="http://schemas.microsoft.com/office/drawing/2014/main" id="{C3BA07C1-2FCD-5BAC-2257-075AEA611CE1}"/>
              </a:ext>
            </a:extLst>
          </p:cNvPr>
          <p:cNvGraphicFramePr>
            <a:graphicFrameLocks noGrp="1"/>
          </p:cNvGraphicFramePr>
          <p:nvPr/>
        </p:nvGraphicFramePr>
        <p:xfrm>
          <a:off x="3648075" y="3429001"/>
          <a:ext cx="4679950" cy="2879721"/>
        </p:xfrm>
        <a:graphic>
          <a:graphicData uri="http://schemas.openxmlformats.org/drawingml/2006/table">
            <a:tbl>
              <a:tblPr/>
              <a:tblGrid>
                <a:gridCol w="2229364">
                  <a:extLst>
                    <a:ext uri="{9D8B030D-6E8A-4147-A177-3AD203B41FA5}">
                      <a16:colId xmlns="" xmlns:a16="http://schemas.microsoft.com/office/drawing/2014/main" val="20000"/>
                    </a:ext>
                  </a:extLst>
                </a:gridCol>
                <a:gridCol w="2450586">
                  <a:extLst>
                    <a:ext uri="{9D8B030D-6E8A-4147-A177-3AD203B41FA5}">
                      <a16:colId xmlns="" xmlns:a16="http://schemas.microsoft.com/office/drawing/2014/main" val="20001"/>
                    </a:ext>
                  </a:extLst>
                </a:gridCol>
              </a:tblGrid>
              <a:tr h="319969">
                <a:tc>
                  <a:txBody>
                    <a:bodyPr/>
                    <a:lstStyle/>
                    <a:p>
                      <a:pPr algn="ctr">
                        <a:lnSpc>
                          <a:spcPts val="1500"/>
                        </a:lnSpc>
                      </a:pPr>
                      <a:r>
                        <a:rPr lang="en-US" sz="1800" b="1" kern="100" dirty="0" err="1">
                          <a:effectLst/>
                          <a:latin typeface="+mn-lt"/>
                          <a:ea typeface="宋体" panose="02010600030101010101" pitchFamily="2" charset="-122"/>
                          <a:cs typeface="宋体" panose="02010600030101010101" pitchFamily="2" charset="-122"/>
                        </a:rPr>
                        <a:t>Cno</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COUNT(Sno)</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19969">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81001</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42</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81002</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44</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81003</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44</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81004</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33</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81005</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48</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81006</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45</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81007</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48</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81008</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39</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9ED69AA4-824C-4A96-E0F7-70E27D351CBF}"/>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40963" name="Rectangle 3">
            <a:extLst>
              <a:ext uri="{FF2B5EF4-FFF2-40B4-BE49-F238E27FC236}">
                <a16:creationId xmlns="" xmlns:a16="http://schemas.microsoft.com/office/drawing/2014/main" id="{25A7A4AD-ED06-C1AD-CCB5-2C72F3BC2946}"/>
              </a:ext>
            </a:extLst>
          </p:cNvPr>
          <p:cNvSpPr>
            <a:spLocks noGrp="1" noChangeArrowheads="1"/>
          </p:cNvSpPr>
          <p:nvPr>
            <p:ph type="body" idx="4294967295"/>
          </p:nvPr>
        </p:nvSpPr>
        <p:spPr>
          <a:xfrm>
            <a:off x="1981201" y="1268413"/>
            <a:ext cx="8456613" cy="4495800"/>
          </a:xfrm>
        </p:spPr>
        <p:txBody>
          <a:bodyPr/>
          <a:lstStyle/>
          <a:p>
            <a:pPr algn="just" eaLnBrk="1" hangingPunct="1">
              <a:lnSpc>
                <a:spcPct val="130000"/>
              </a:lnSpc>
              <a:buFont typeface="Wingdings" pitchFamily="2" charset="2"/>
              <a:buNone/>
            </a:pPr>
            <a:r>
              <a:rPr lang="en-US" altLang="zh-CN" sz="2400" dirty="0"/>
              <a:t>[</a:t>
            </a:r>
            <a:r>
              <a:rPr lang="zh-CN" altLang="en-US" sz="2400" dirty="0"/>
              <a:t>例</a:t>
            </a:r>
            <a:r>
              <a:rPr lang="en-US" altLang="zh-CN" sz="2400" dirty="0"/>
              <a:t>3.47] </a:t>
            </a:r>
            <a:r>
              <a:rPr lang="zh-CN" altLang="en-US" sz="2400" dirty="0">
                <a:latin typeface="Arial" panose="020B0604020202020204" pitchFamily="34" charset="0"/>
                <a:ea typeface="宋体" panose="02010600030101010101" pitchFamily="2" charset="-122"/>
              </a:rPr>
              <a:t>查询</a:t>
            </a:r>
            <a:r>
              <a:rPr lang="en-US" altLang="zh-CN" sz="2400" dirty="0">
                <a:latin typeface="Arial" panose="020B0604020202020204" pitchFamily="34" charset="0"/>
                <a:ea typeface="宋体" panose="02010600030101010101" pitchFamily="2" charset="-122"/>
              </a:rPr>
              <a:t>2019</a:t>
            </a:r>
            <a:r>
              <a:rPr lang="zh-CN" altLang="en-US" sz="2400" dirty="0">
                <a:latin typeface="Arial" panose="020B0604020202020204" pitchFamily="34" charset="0"/>
                <a:ea typeface="宋体" panose="02010600030101010101" pitchFamily="2" charset="-122"/>
              </a:rPr>
              <a:t>年第</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学期选修了</a:t>
            </a:r>
            <a:r>
              <a:rPr lang="en-US" altLang="zh-CN"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门以上课程的学生学号</a:t>
            </a:r>
          </a:p>
          <a:p>
            <a:pPr algn="just" eaLnBrk="1" hangingPunct="1">
              <a:lnSpc>
                <a:spcPct val="130000"/>
              </a:lnSpc>
              <a:buFont typeface="Wingdings" pitchFamily="2" charset="2"/>
              <a:buNone/>
            </a:pPr>
            <a:r>
              <a:rPr lang="en-US" altLang="zh-CN" sz="2000" dirty="0">
                <a:ea typeface="黑体" panose="02010609060101010101" pitchFamily="49" charset="-122"/>
              </a:rPr>
              <a:t>SELECT Sno</a:t>
            </a:r>
          </a:p>
          <a:p>
            <a:pPr algn="just" eaLnBrk="1" hangingPunct="1">
              <a:lnSpc>
                <a:spcPct val="130000"/>
              </a:lnSpc>
              <a:buFont typeface="Wingdings" pitchFamily="2" charset="2"/>
              <a:buNone/>
            </a:pPr>
            <a:r>
              <a:rPr lang="en-US" altLang="zh-CN" sz="2000" dirty="0">
                <a:ea typeface="黑体" panose="02010609060101010101" pitchFamily="49" charset="-122"/>
              </a:rPr>
              <a:t>FROM  SC</a:t>
            </a:r>
          </a:p>
          <a:p>
            <a:pPr algn="just" eaLnBrk="1" hangingPunct="1">
              <a:lnSpc>
                <a:spcPct val="130000"/>
              </a:lnSpc>
              <a:buFont typeface="Wingdings" pitchFamily="2" charset="2"/>
              <a:buNone/>
            </a:pPr>
            <a:r>
              <a:rPr lang="en-US" altLang="zh-CN" sz="2000" dirty="0">
                <a:ea typeface="黑体" panose="02010609060101010101" pitchFamily="49" charset="-122"/>
              </a:rPr>
              <a:t>WHERE Semester='20192'              </a:t>
            </a:r>
            <a:r>
              <a:rPr lang="en-US" altLang="zh-CN" sz="1600" dirty="0"/>
              <a:t>/*</a:t>
            </a:r>
            <a:r>
              <a:rPr lang="zh-CN" altLang="en-US" sz="1600" dirty="0"/>
              <a:t>先求出</a:t>
            </a:r>
            <a:r>
              <a:rPr lang="en-US" altLang="zh-CN" sz="1600" dirty="0"/>
              <a:t>2019</a:t>
            </a:r>
            <a:r>
              <a:rPr lang="zh-CN" altLang="en-US" sz="1600" dirty="0"/>
              <a:t>年第</a:t>
            </a:r>
            <a:r>
              <a:rPr lang="en-US" altLang="zh-CN" sz="1600" dirty="0"/>
              <a:t>2</a:t>
            </a:r>
            <a:r>
              <a:rPr lang="zh-CN" altLang="en-US" sz="1600" dirty="0"/>
              <a:t>学期选课的所有学生*</a:t>
            </a:r>
            <a:r>
              <a:rPr lang="en-US" altLang="zh-CN" sz="1600" dirty="0"/>
              <a:t>/</a:t>
            </a:r>
            <a:endParaRPr lang="en-US" altLang="zh-CN" sz="2000" dirty="0"/>
          </a:p>
          <a:p>
            <a:pPr algn="just" eaLnBrk="1" hangingPunct="1">
              <a:lnSpc>
                <a:spcPct val="130000"/>
              </a:lnSpc>
              <a:buFont typeface="Wingdings" pitchFamily="2" charset="2"/>
              <a:buNone/>
            </a:pPr>
            <a:r>
              <a:rPr lang="en-US" altLang="zh-CN" sz="2000" dirty="0"/>
              <a:t>GROUP BY Sno                               </a:t>
            </a:r>
            <a:r>
              <a:rPr lang="en-US" altLang="zh-CN" sz="1600" dirty="0"/>
              <a:t>/*</a:t>
            </a:r>
            <a:r>
              <a:rPr lang="zh-CN" altLang="en-US" sz="1600" dirty="0"/>
              <a:t>用</a:t>
            </a:r>
            <a:r>
              <a:rPr lang="en-US" altLang="zh-CN" sz="1600" dirty="0"/>
              <a:t>GROUP BY</a:t>
            </a:r>
            <a:r>
              <a:rPr lang="zh-CN" altLang="en-US" sz="1600" dirty="0"/>
              <a:t>子句按</a:t>
            </a:r>
            <a:r>
              <a:rPr lang="en-US" altLang="zh-CN" sz="1600" dirty="0"/>
              <a:t>Sno</a:t>
            </a:r>
            <a:r>
              <a:rPr lang="zh-CN" altLang="en-US" sz="1600" dirty="0"/>
              <a:t>进行分组*</a:t>
            </a:r>
            <a:r>
              <a:rPr lang="en-US" altLang="zh-CN" sz="1600" dirty="0"/>
              <a:t>/</a:t>
            </a:r>
            <a:endParaRPr lang="en-US" altLang="zh-CN" sz="2000" dirty="0"/>
          </a:p>
          <a:p>
            <a:pPr algn="just" eaLnBrk="1" hangingPunct="1">
              <a:lnSpc>
                <a:spcPct val="130000"/>
              </a:lnSpc>
              <a:buFont typeface="Wingdings" pitchFamily="2" charset="2"/>
              <a:buNone/>
            </a:pPr>
            <a:r>
              <a:rPr lang="en-US" altLang="zh-CN" sz="2000" dirty="0"/>
              <a:t>HAVING COUNT(*) &gt;10;                  /</a:t>
            </a:r>
            <a:r>
              <a:rPr lang="en-US" altLang="zh-CN" sz="1600" dirty="0"/>
              <a:t>* </a:t>
            </a:r>
            <a:r>
              <a:rPr lang="zh-CN" altLang="en-US" sz="1600" dirty="0"/>
              <a:t>用聚集函数</a:t>
            </a:r>
            <a:r>
              <a:rPr lang="en-US" altLang="zh-CN" sz="1600" dirty="0"/>
              <a:t>COUNT</a:t>
            </a:r>
            <a:r>
              <a:rPr lang="zh-CN" altLang="en-US" sz="1600" dirty="0"/>
              <a:t>对每一组计数 *</a:t>
            </a:r>
            <a:r>
              <a:rPr lang="en-US" altLang="zh-CN" sz="1600" dirty="0"/>
              <a:t>/</a:t>
            </a:r>
            <a:endParaRPr lang="en-US" altLang="zh-CN" sz="2000" dirty="0"/>
          </a:p>
          <a:p>
            <a:pPr algn="just" eaLnBrk="1" hangingPunct="1">
              <a:buFont typeface="Wingdings" pitchFamily="2" charset="2"/>
              <a:buNone/>
            </a:pPr>
            <a:r>
              <a:rPr lang="zh-CN" altLang="en-US" sz="240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 xmlns:a16="http://schemas.microsoft.com/office/drawing/2014/main" id="{F9AB5F44-FA80-41D1-B283-9071E3CEEC67}"/>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99331" name="内容占位符 2">
            <a:extLst>
              <a:ext uri="{FF2B5EF4-FFF2-40B4-BE49-F238E27FC236}">
                <a16:creationId xmlns="" xmlns:a16="http://schemas.microsoft.com/office/drawing/2014/main" id="{9B64AD8F-6841-FBB9-D263-78F4B0391DEE}"/>
              </a:ext>
            </a:extLst>
          </p:cNvPr>
          <p:cNvSpPr>
            <a:spLocks noGrp="1" noChangeArrowheads="1"/>
          </p:cNvSpPr>
          <p:nvPr>
            <p:ph idx="4294967295"/>
          </p:nvPr>
        </p:nvSpPr>
        <p:spPr>
          <a:xfrm>
            <a:off x="1981201" y="1050925"/>
            <a:ext cx="8582025" cy="5645150"/>
          </a:xfrm>
        </p:spPr>
        <p:txBody>
          <a:bodyPr/>
          <a:lstStyle/>
          <a:p>
            <a:pPr marL="0" indent="0" eaLnBrk="1" hangingPunct="1">
              <a:buNone/>
            </a:pPr>
            <a:r>
              <a:rPr lang="en-US" altLang="zh-CN" sz="2400"/>
              <a:t>[</a:t>
            </a:r>
            <a:r>
              <a:rPr lang="zh-CN" altLang="en-US" sz="2400"/>
              <a:t>例</a:t>
            </a:r>
            <a:r>
              <a:rPr lang="en-US" altLang="zh-CN" sz="2400"/>
              <a:t>3.48 ]</a:t>
            </a:r>
            <a:r>
              <a:rPr lang="zh-CN" altLang="en-US" sz="2400"/>
              <a:t>查询平均成绩大于等于</a:t>
            </a:r>
            <a:r>
              <a:rPr lang="en-US" altLang="zh-CN" sz="2400"/>
              <a:t>90</a:t>
            </a:r>
            <a:r>
              <a:rPr lang="zh-CN" altLang="en-US" sz="2400"/>
              <a:t>分的学生学号和平均成绩</a:t>
            </a:r>
          </a:p>
          <a:p>
            <a:pPr marL="0" indent="0" algn="just">
              <a:buNone/>
            </a:pPr>
            <a:r>
              <a:rPr lang="en-US" altLang="zh-CN" sz="2200"/>
              <a:t>SELECT Sno,AVG(Grade)</a:t>
            </a:r>
            <a:endParaRPr lang="zh-CN" altLang="zh-CN" sz="2200"/>
          </a:p>
          <a:p>
            <a:pPr marL="0" indent="0" algn="just">
              <a:buNone/>
            </a:pPr>
            <a:r>
              <a:rPr lang="en-US" altLang="zh-CN" sz="2200"/>
              <a:t>FROM SC</a:t>
            </a:r>
            <a:endParaRPr lang="zh-CN" altLang="zh-CN" sz="2200"/>
          </a:p>
          <a:p>
            <a:pPr marL="0" indent="0" algn="just">
              <a:buNone/>
            </a:pPr>
            <a:r>
              <a:rPr lang="en-US" altLang="zh-CN" sz="2200"/>
              <a:t>GROUP BY Sno</a:t>
            </a:r>
            <a:endParaRPr lang="zh-CN" altLang="zh-CN" sz="2200"/>
          </a:p>
          <a:p>
            <a:pPr marL="0" indent="0" algn="just">
              <a:buNone/>
            </a:pPr>
            <a:r>
              <a:rPr lang="en-US" altLang="zh-CN" sz="2200">
                <a:solidFill>
                  <a:srgbClr val="000000"/>
                </a:solidFill>
              </a:rPr>
              <a:t>HAVING AVG(Grade)&gt;=90;</a:t>
            </a:r>
          </a:p>
          <a:p>
            <a:pPr marL="0" indent="0" algn="just">
              <a:buNone/>
            </a:pPr>
            <a:endParaRPr lang="zh-CN" altLang="zh-CN" sz="2200"/>
          </a:p>
          <a:p>
            <a:pPr marL="0" indent="0" algn="just">
              <a:buNone/>
            </a:pPr>
            <a:r>
              <a:rPr lang="zh-CN" altLang="zh-CN" sz="2200">
                <a:solidFill>
                  <a:srgbClr val="000000"/>
                </a:solidFill>
              </a:rPr>
              <a:t>下面的语句是错误的：</a:t>
            </a:r>
            <a:endParaRPr lang="zh-CN" altLang="zh-CN" sz="2200"/>
          </a:p>
          <a:p>
            <a:pPr marL="0" indent="0" algn="just">
              <a:buNone/>
            </a:pPr>
            <a:r>
              <a:rPr lang="en-US" altLang="zh-CN" sz="2200"/>
              <a:t>SELECT Sno,AVG(Grade)</a:t>
            </a:r>
            <a:endParaRPr lang="zh-CN" altLang="zh-CN" sz="2200"/>
          </a:p>
          <a:p>
            <a:pPr marL="0" indent="0" algn="just">
              <a:buNone/>
            </a:pPr>
            <a:r>
              <a:rPr lang="en-US" altLang="zh-CN" sz="2200"/>
              <a:t>FROM SC</a:t>
            </a:r>
            <a:endParaRPr lang="zh-CN" altLang="zh-CN" sz="2200"/>
          </a:p>
          <a:p>
            <a:pPr marL="0" indent="0" algn="just">
              <a:buNone/>
            </a:pPr>
            <a:r>
              <a:rPr lang="en-US" altLang="zh-CN" sz="2200">
                <a:solidFill>
                  <a:srgbClr val="FF0000"/>
                </a:solidFill>
              </a:rPr>
              <a:t>WHERE AVG(Grade)&gt;=90</a:t>
            </a:r>
            <a:endParaRPr lang="zh-CN" altLang="zh-CN" sz="2200">
              <a:solidFill>
                <a:srgbClr val="FF0000"/>
              </a:solidFill>
            </a:endParaRPr>
          </a:p>
          <a:p>
            <a:pPr marL="0" indent="0" algn="just">
              <a:buNone/>
            </a:pPr>
            <a:r>
              <a:rPr lang="en-US" altLang="zh-CN" sz="2200"/>
              <a:t>GROUP BY Sno;</a:t>
            </a:r>
            <a:endParaRPr lang="zh-CN" altLang="en-US" sz="2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6B752BBD-E577-5580-A72C-1D4F7D4170BE}"/>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41987" name="Rectangle 3">
            <a:extLst>
              <a:ext uri="{FF2B5EF4-FFF2-40B4-BE49-F238E27FC236}">
                <a16:creationId xmlns="" xmlns:a16="http://schemas.microsoft.com/office/drawing/2014/main" id="{775C782F-7478-3B6C-80F0-1D42B4FA55DE}"/>
              </a:ext>
            </a:extLst>
          </p:cNvPr>
          <p:cNvSpPr>
            <a:spLocks noGrp="1" noChangeArrowheads="1"/>
          </p:cNvSpPr>
          <p:nvPr>
            <p:ph type="body" idx="4294967295"/>
          </p:nvPr>
        </p:nvSpPr>
        <p:spPr>
          <a:xfrm>
            <a:off x="609600" y="1098551"/>
            <a:ext cx="11319048" cy="4689475"/>
          </a:xfrm>
        </p:spPr>
        <p:txBody>
          <a:bodyPr/>
          <a:lstStyle/>
          <a:p>
            <a:pPr algn="just" eaLnBrk="1" hangingPunct="1">
              <a:lnSpc>
                <a:spcPct val="150000"/>
              </a:lnSpc>
              <a:spcBef>
                <a:spcPct val="0"/>
              </a:spcBef>
            </a:pPr>
            <a:r>
              <a:rPr lang="en-US" altLang="zh-CN" dirty="0">
                <a:solidFill>
                  <a:srgbClr val="FF00FF"/>
                </a:solidFill>
              </a:rPr>
              <a:t>HAVING</a:t>
            </a:r>
            <a:r>
              <a:rPr lang="zh-CN" altLang="en-US" dirty="0"/>
              <a:t>短语与</a:t>
            </a:r>
            <a:r>
              <a:rPr lang="en-US" altLang="zh-CN" dirty="0"/>
              <a:t>WHERE</a:t>
            </a:r>
            <a:r>
              <a:rPr lang="zh-CN" altLang="en-US" dirty="0"/>
              <a:t>子句的区别：</a:t>
            </a:r>
          </a:p>
          <a:p>
            <a:pPr lvl="1" algn="just" eaLnBrk="1" hangingPunct="1">
              <a:lnSpc>
                <a:spcPct val="150000"/>
              </a:lnSpc>
              <a:spcBef>
                <a:spcPct val="0"/>
              </a:spcBef>
            </a:pPr>
            <a:r>
              <a:rPr lang="en-US" altLang="zh-CN" dirty="0"/>
              <a:t>WHERE</a:t>
            </a:r>
            <a:r>
              <a:rPr lang="zh-CN" altLang="en-US" dirty="0"/>
              <a:t>子句作用于基表或视图，从中选择满足条件的元组</a:t>
            </a:r>
          </a:p>
          <a:p>
            <a:pPr lvl="1" algn="just" eaLnBrk="1" hangingPunct="1">
              <a:lnSpc>
                <a:spcPct val="150000"/>
              </a:lnSpc>
              <a:spcBef>
                <a:spcPct val="0"/>
              </a:spcBef>
            </a:pPr>
            <a:r>
              <a:rPr lang="en-US" altLang="zh-CN" dirty="0"/>
              <a:t>HAVING</a:t>
            </a:r>
            <a:r>
              <a:rPr lang="zh-CN" altLang="en-US" dirty="0"/>
              <a:t>短语作用于组，从中选择满足条件的组。</a:t>
            </a:r>
            <a:endParaRPr lang="en-US" altLang="zh-CN" dirty="0"/>
          </a:p>
          <a:p>
            <a:pPr eaLnBrk="1" hangingPunct="1">
              <a:lnSpc>
                <a:spcPct val="150000"/>
              </a:lnSpc>
              <a:spcBef>
                <a:spcPct val="0"/>
              </a:spcBef>
            </a:pPr>
            <a:r>
              <a:rPr lang="zh-CN" altLang="en-US" dirty="0"/>
              <a:t>参见爱课程网 数据库系统概论 数据查询节动画</a:t>
            </a:r>
            <a:r>
              <a:rPr lang="en-US" altLang="zh-CN" dirty="0"/>
              <a:t>《GROUP BY</a:t>
            </a:r>
            <a:r>
              <a:rPr lang="zh-CN" altLang="en-US" dirty="0"/>
              <a:t>子句</a:t>
            </a:r>
            <a:r>
              <a:rPr lang="en-US" altLang="zh-CN"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87C53A6D-2E43-80BD-F9C5-5E5F43D39C0B}"/>
              </a:ext>
            </a:extLst>
          </p:cNvPr>
          <p:cNvSpPr>
            <a:spLocks noGrp="1" noChangeArrowheads="1"/>
          </p:cNvSpPr>
          <p:nvPr>
            <p:ph type="title" idx="4294967295"/>
          </p:nvPr>
        </p:nvSpPr>
        <p:spPr/>
        <p:txBody>
          <a:bodyPr/>
          <a:lstStyle/>
          <a:p>
            <a:pPr eaLnBrk="1" hangingPunct="1"/>
            <a:r>
              <a:rPr lang="en-US" altLang="zh-CN" sz="3600"/>
              <a:t>6.LIMIT</a:t>
            </a:r>
            <a:r>
              <a:rPr lang="zh-CN" altLang="en-US" sz="3600"/>
              <a:t>子句</a:t>
            </a:r>
          </a:p>
        </p:txBody>
      </p:sp>
      <p:sp>
        <p:nvSpPr>
          <p:cNvPr id="99331" name="Rectangle 3">
            <a:extLst>
              <a:ext uri="{FF2B5EF4-FFF2-40B4-BE49-F238E27FC236}">
                <a16:creationId xmlns="" xmlns:a16="http://schemas.microsoft.com/office/drawing/2014/main" id="{404F16F8-AA02-A489-18A1-AE144DD9ECE3}"/>
              </a:ext>
            </a:extLst>
          </p:cNvPr>
          <p:cNvSpPr>
            <a:spLocks noGrp="1" noChangeArrowheads="1"/>
          </p:cNvSpPr>
          <p:nvPr>
            <p:ph type="body" idx="4294967295"/>
          </p:nvPr>
        </p:nvSpPr>
        <p:spPr>
          <a:xfrm>
            <a:off x="1631951" y="1098551"/>
            <a:ext cx="9216577" cy="4689475"/>
          </a:xfrm>
        </p:spPr>
        <p:txBody>
          <a:bodyPr/>
          <a:lstStyle/>
          <a:p>
            <a:pPr indent="0" algn="just">
              <a:lnSpc>
                <a:spcPct val="150000"/>
              </a:lnSpc>
              <a:spcBef>
                <a:spcPct val="0"/>
              </a:spcBef>
              <a:buNone/>
            </a:pPr>
            <a:r>
              <a:rPr lang="en-US" altLang="zh-CN" sz="2400" dirty="0"/>
              <a:t>LIMIT</a:t>
            </a:r>
            <a:r>
              <a:rPr lang="zh-CN" altLang="zh-CN" sz="2400" dirty="0"/>
              <a:t>子句用于限制</a:t>
            </a:r>
            <a:r>
              <a:rPr lang="en-US" altLang="zh-CN" sz="2400" dirty="0"/>
              <a:t>SELECT</a:t>
            </a:r>
            <a:r>
              <a:rPr lang="zh-CN" altLang="zh-CN" sz="2400" dirty="0"/>
              <a:t>语句查询结果的（元组）数量</a:t>
            </a:r>
            <a:endParaRPr lang="en-US" altLang="zh-CN" sz="2400" dirty="0"/>
          </a:p>
          <a:p>
            <a:pPr indent="0" algn="just">
              <a:lnSpc>
                <a:spcPct val="150000"/>
              </a:lnSpc>
              <a:spcBef>
                <a:spcPct val="0"/>
              </a:spcBef>
              <a:buNone/>
            </a:pPr>
            <a:r>
              <a:rPr lang="en-US" altLang="zh-CN" sz="2400" dirty="0"/>
              <a:t>LIMIT &lt;</a:t>
            </a:r>
            <a:r>
              <a:rPr lang="zh-CN" altLang="zh-CN" sz="2400" dirty="0"/>
              <a:t>行数</a:t>
            </a:r>
            <a:r>
              <a:rPr lang="en-US" altLang="zh-CN" sz="2400" dirty="0"/>
              <a:t>1&gt;[ OFFSET &lt;</a:t>
            </a:r>
            <a:r>
              <a:rPr lang="zh-CN" altLang="zh-CN" sz="2400" dirty="0"/>
              <a:t>行数</a:t>
            </a:r>
            <a:r>
              <a:rPr lang="en-US" altLang="zh-CN" sz="2400" dirty="0"/>
              <a:t>2&gt;]</a:t>
            </a:r>
            <a:r>
              <a:rPr lang="en-US" altLang="zh-CN" sz="2400" dirty="0">
                <a:solidFill>
                  <a:srgbClr val="000000"/>
                </a:solidFill>
              </a:rPr>
              <a:t>;</a:t>
            </a:r>
          </a:p>
          <a:p>
            <a:pPr indent="0" algn="just">
              <a:lnSpc>
                <a:spcPct val="150000"/>
              </a:lnSpc>
              <a:spcBef>
                <a:spcPct val="0"/>
              </a:spcBef>
              <a:buNone/>
            </a:pPr>
            <a:endParaRPr lang="zh-CN" altLang="zh-CN" sz="2400" dirty="0"/>
          </a:p>
          <a:p>
            <a:pPr indent="0" algn="just">
              <a:lnSpc>
                <a:spcPct val="150000"/>
              </a:lnSpc>
              <a:spcBef>
                <a:spcPct val="0"/>
              </a:spcBef>
              <a:buFont typeface="Wingdings" pitchFamily="2" charset="2"/>
              <a:buChar char="n"/>
            </a:pPr>
            <a:r>
              <a:rPr lang="zh-CN" altLang="zh-CN" sz="2400" dirty="0"/>
              <a:t>语义是忽略前</a:t>
            </a:r>
            <a:r>
              <a:rPr lang="en-US" altLang="zh-CN" sz="2400" dirty="0"/>
              <a:t>&lt;</a:t>
            </a:r>
            <a:r>
              <a:rPr lang="zh-CN" altLang="zh-CN" sz="2400" dirty="0"/>
              <a:t>行数</a:t>
            </a:r>
            <a:r>
              <a:rPr lang="en-US" altLang="zh-CN" sz="2400" dirty="0"/>
              <a:t>2&gt;</a:t>
            </a:r>
            <a:r>
              <a:rPr lang="zh-CN" altLang="zh-CN" sz="2400" dirty="0"/>
              <a:t>行，然后取</a:t>
            </a:r>
            <a:r>
              <a:rPr lang="en-US" altLang="zh-CN" sz="2400" dirty="0"/>
              <a:t>&lt;</a:t>
            </a:r>
            <a:r>
              <a:rPr lang="zh-CN" altLang="zh-CN" sz="2400" dirty="0"/>
              <a:t>行数</a:t>
            </a:r>
            <a:r>
              <a:rPr lang="en-US" altLang="zh-CN" sz="2400" dirty="0"/>
              <a:t>1&gt;</a:t>
            </a:r>
            <a:r>
              <a:rPr lang="zh-CN" altLang="zh-CN" sz="2400" dirty="0"/>
              <a:t>作为查询结果数据</a:t>
            </a:r>
            <a:endParaRPr lang="en-US" altLang="zh-CN" sz="2400" dirty="0"/>
          </a:p>
          <a:p>
            <a:pPr indent="0" algn="just">
              <a:lnSpc>
                <a:spcPct val="150000"/>
              </a:lnSpc>
              <a:spcBef>
                <a:spcPct val="0"/>
              </a:spcBef>
              <a:buFont typeface="Wingdings" pitchFamily="2" charset="2"/>
              <a:buChar char="n"/>
            </a:pPr>
            <a:r>
              <a:rPr lang="en-US" altLang="zh-CN" sz="2400" dirty="0"/>
              <a:t>OFFSET</a:t>
            </a:r>
            <a:r>
              <a:rPr lang="zh-CN" altLang="zh-CN" sz="2400" dirty="0"/>
              <a:t>可以省略，代表不忽略任何行</a:t>
            </a:r>
          </a:p>
          <a:p>
            <a:pPr indent="0" algn="just">
              <a:lnSpc>
                <a:spcPct val="150000"/>
              </a:lnSpc>
              <a:spcBef>
                <a:spcPct val="0"/>
              </a:spcBef>
              <a:buFont typeface="Wingdings" pitchFamily="2" charset="2"/>
              <a:buChar char="n"/>
            </a:pPr>
            <a:r>
              <a:rPr lang="en-US" altLang="zh-CN" sz="2400" dirty="0"/>
              <a:t>LIMIT</a:t>
            </a:r>
            <a:r>
              <a:rPr lang="zh-CN" altLang="zh-CN" sz="2400" dirty="0"/>
              <a:t>子句经常和</a:t>
            </a:r>
            <a:r>
              <a:rPr lang="en-US" altLang="zh-CN" sz="2400" dirty="0"/>
              <a:t>ORDER BY</a:t>
            </a:r>
            <a:r>
              <a:rPr lang="zh-CN" altLang="zh-CN" sz="2400" dirty="0"/>
              <a:t>子句一起使用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E9E858ED-4596-1601-0A21-EE703C1A6EC4}"/>
              </a:ext>
            </a:extLst>
          </p:cNvPr>
          <p:cNvSpPr>
            <a:spLocks noGrp="1" noChangeArrowheads="1"/>
          </p:cNvSpPr>
          <p:nvPr>
            <p:ph type="title" idx="4294967295"/>
          </p:nvPr>
        </p:nvSpPr>
        <p:spPr/>
        <p:txBody>
          <a:bodyPr/>
          <a:lstStyle/>
          <a:p>
            <a:pPr eaLnBrk="1" hangingPunct="1"/>
            <a:r>
              <a:rPr lang="en-US" altLang="zh-CN" sz="3600"/>
              <a:t>LIMIT</a:t>
            </a:r>
            <a:r>
              <a:rPr lang="zh-CN" altLang="en-US" sz="3600"/>
              <a:t>子句（续）</a:t>
            </a:r>
          </a:p>
        </p:txBody>
      </p:sp>
      <p:sp>
        <p:nvSpPr>
          <p:cNvPr id="99331" name="Rectangle 3">
            <a:extLst>
              <a:ext uri="{FF2B5EF4-FFF2-40B4-BE49-F238E27FC236}">
                <a16:creationId xmlns="" xmlns:a16="http://schemas.microsoft.com/office/drawing/2014/main" id="{5A112AFA-26D5-4807-1920-63BD69EBD843}"/>
              </a:ext>
            </a:extLst>
          </p:cNvPr>
          <p:cNvSpPr>
            <a:spLocks noGrp="1" noChangeArrowheads="1"/>
          </p:cNvSpPr>
          <p:nvPr>
            <p:ph type="body" idx="4294967295"/>
          </p:nvPr>
        </p:nvSpPr>
        <p:spPr>
          <a:xfrm>
            <a:off x="1415480" y="1098551"/>
            <a:ext cx="9361039" cy="4689475"/>
          </a:xfrm>
        </p:spPr>
        <p:txBody>
          <a:bodyPr/>
          <a:lstStyle/>
          <a:p>
            <a:pPr indent="0" algn="just">
              <a:buNone/>
            </a:pPr>
            <a:r>
              <a:rPr lang="en-US" altLang="zh-CN" sz="2000" dirty="0"/>
              <a:t>[</a:t>
            </a:r>
            <a:r>
              <a:rPr lang="zh-CN" altLang="en-US" sz="2000" dirty="0"/>
              <a:t>例</a:t>
            </a:r>
            <a:r>
              <a:rPr lang="en-US" altLang="zh-CN" sz="2000" dirty="0"/>
              <a:t>3.49]</a:t>
            </a:r>
            <a:r>
              <a:rPr lang="zh-CN" altLang="en-US" sz="2200" dirty="0"/>
              <a:t>查询选修了数据库系统概论课程的成绩排名前</a:t>
            </a:r>
            <a:r>
              <a:rPr lang="en-US" altLang="zh-CN" sz="2200" dirty="0"/>
              <a:t>10</a:t>
            </a:r>
            <a:r>
              <a:rPr lang="zh-CN" altLang="en-US" sz="2200" dirty="0"/>
              <a:t>名的学生学号</a:t>
            </a:r>
          </a:p>
          <a:p>
            <a:pPr indent="0" algn="just">
              <a:lnSpc>
                <a:spcPct val="150000"/>
              </a:lnSpc>
              <a:spcBef>
                <a:spcPct val="0"/>
              </a:spcBef>
              <a:buNone/>
            </a:pPr>
            <a:r>
              <a:rPr lang="en-US" altLang="zh-CN" sz="2200" dirty="0"/>
              <a:t>SELECT Sno</a:t>
            </a:r>
          </a:p>
          <a:p>
            <a:pPr indent="0" algn="just">
              <a:lnSpc>
                <a:spcPct val="150000"/>
              </a:lnSpc>
              <a:spcBef>
                <a:spcPct val="0"/>
              </a:spcBef>
              <a:buNone/>
            </a:pPr>
            <a:r>
              <a:rPr lang="en-US" altLang="zh-CN" sz="2200" dirty="0"/>
              <a:t>FROM </a:t>
            </a:r>
            <a:r>
              <a:rPr lang="en-US" altLang="zh-CN" sz="2200" dirty="0" err="1"/>
              <a:t>SC,Course</a:t>
            </a:r>
            <a:endParaRPr lang="en-US" altLang="zh-CN" sz="2200" dirty="0"/>
          </a:p>
          <a:p>
            <a:pPr indent="0" algn="just">
              <a:lnSpc>
                <a:spcPct val="150000"/>
              </a:lnSpc>
              <a:spcBef>
                <a:spcPct val="0"/>
              </a:spcBef>
              <a:buNone/>
            </a:pPr>
            <a:r>
              <a:rPr lang="en-US" altLang="zh-CN" sz="2200" dirty="0"/>
              <a:t>WHERE </a:t>
            </a:r>
            <a:r>
              <a:rPr lang="en-US" altLang="zh-CN" sz="2200" dirty="0" err="1"/>
              <a:t>Course.Cname</a:t>
            </a:r>
            <a:r>
              <a:rPr lang="en-US" altLang="zh-CN" sz="2200" dirty="0"/>
              <a:t>='</a:t>
            </a:r>
            <a:r>
              <a:rPr lang="zh-CN" altLang="en-US" sz="2200" dirty="0"/>
              <a:t>数据库系统概论</a:t>
            </a:r>
            <a:r>
              <a:rPr lang="en-US" altLang="zh-CN" sz="2200" dirty="0"/>
              <a:t>’ </a:t>
            </a:r>
          </a:p>
          <a:p>
            <a:pPr indent="0" algn="just">
              <a:lnSpc>
                <a:spcPct val="150000"/>
              </a:lnSpc>
              <a:spcBef>
                <a:spcPct val="0"/>
              </a:spcBef>
              <a:buNone/>
            </a:pPr>
            <a:r>
              <a:rPr lang="en-US" altLang="zh-CN" sz="2200" dirty="0"/>
              <a:t>AND </a:t>
            </a:r>
            <a:r>
              <a:rPr lang="en-US" altLang="zh-CN" sz="2200" dirty="0" err="1"/>
              <a:t>SC.Cno</a:t>
            </a:r>
            <a:r>
              <a:rPr lang="en-US" altLang="zh-CN" sz="2200" dirty="0"/>
              <a:t>=</a:t>
            </a:r>
            <a:r>
              <a:rPr lang="en-US" altLang="zh-CN" sz="2200" dirty="0" err="1"/>
              <a:t>Course.Cno</a:t>
            </a:r>
            <a:endParaRPr lang="en-US" altLang="zh-CN" sz="2200" dirty="0"/>
          </a:p>
          <a:p>
            <a:pPr indent="0" algn="just">
              <a:lnSpc>
                <a:spcPct val="150000"/>
              </a:lnSpc>
              <a:spcBef>
                <a:spcPct val="0"/>
              </a:spcBef>
              <a:buNone/>
            </a:pPr>
            <a:r>
              <a:rPr lang="en-US" altLang="zh-CN" sz="2200" dirty="0"/>
              <a:t>ORDER BY GRADE DESC</a:t>
            </a:r>
          </a:p>
          <a:p>
            <a:pPr indent="0" algn="just">
              <a:lnSpc>
                <a:spcPct val="150000"/>
              </a:lnSpc>
              <a:spcBef>
                <a:spcPct val="0"/>
              </a:spcBef>
              <a:buNone/>
            </a:pPr>
            <a:r>
              <a:rPr lang="en-US" altLang="zh-CN" sz="2200" dirty="0"/>
              <a:t>LIMIT 10;                </a:t>
            </a:r>
            <a:r>
              <a:rPr lang="en-US" altLang="zh-CN" sz="1600" dirty="0"/>
              <a:t>/*</a:t>
            </a:r>
            <a:r>
              <a:rPr lang="zh-CN" altLang="en-US" sz="1600" dirty="0"/>
              <a:t>取前</a:t>
            </a:r>
            <a:r>
              <a:rPr lang="en-US" altLang="zh-CN" sz="1600" dirty="0"/>
              <a:t>10</a:t>
            </a:r>
            <a:r>
              <a:rPr lang="zh-CN" altLang="en-US" sz="1600" dirty="0"/>
              <a:t>行数据为查询结果*</a:t>
            </a:r>
            <a:r>
              <a:rPr lang="en-US" altLang="zh-CN" sz="1600" dirty="0"/>
              <a:t>/</a:t>
            </a:r>
            <a:endParaRPr lang="en-US" altLang="zh-CN" sz="2200" dirty="0"/>
          </a:p>
          <a:p>
            <a:pPr indent="0" algn="just">
              <a:buNone/>
            </a:pPr>
            <a:endParaRPr lang="en-US" altLang="zh-CN" sz="2200" dirty="0"/>
          </a:p>
          <a:p>
            <a:pPr indent="0" algn="just">
              <a:buNone/>
            </a:pPr>
            <a:endParaRPr lang="en-US" altLang="zh-C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 xmlns:a16="http://schemas.microsoft.com/office/drawing/2014/main" id="{1CBF6A90-772D-7F97-2303-A6689C9041AB}"/>
              </a:ext>
            </a:extLst>
          </p:cNvPr>
          <p:cNvSpPr>
            <a:spLocks noGrp="1" noChangeArrowheads="1"/>
          </p:cNvSpPr>
          <p:nvPr>
            <p:ph type="title" idx="4294967295"/>
          </p:nvPr>
        </p:nvSpPr>
        <p:spPr/>
        <p:txBody>
          <a:bodyPr/>
          <a:lstStyle/>
          <a:p>
            <a:r>
              <a:rPr lang="zh-CN" altLang="en-US" sz="3600"/>
              <a:t>数据查询（续）</a:t>
            </a:r>
          </a:p>
        </p:txBody>
      </p:sp>
      <p:sp>
        <p:nvSpPr>
          <p:cNvPr id="8195" name="内容占位符 2">
            <a:extLst>
              <a:ext uri="{FF2B5EF4-FFF2-40B4-BE49-F238E27FC236}">
                <a16:creationId xmlns="" xmlns:a16="http://schemas.microsoft.com/office/drawing/2014/main" id="{3D8F86A1-D050-3C3E-5923-9B11D5B802D9}"/>
              </a:ext>
            </a:extLst>
          </p:cNvPr>
          <p:cNvSpPr>
            <a:spLocks noGrp="1" noChangeArrowheads="1"/>
          </p:cNvSpPr>
          <p:nvPr>
            <p:ph idx="4294967295"/>
          </p:nvPr>
        </p:nvSpPr>
        <p:spPr>
          <a:xfrm>
            <a:off x="1127449" y="939800"/>
            <a:ext cx="10153128" cy="5378450"/>
          </a:xfrm>
        </p:spPr>
        <p:txBody>
          <a:bodyPr/>
          <a:lstStyle/>
          <a:p>
            <a:pPr lvl="1" algn="just">
              <a:lnSpc>
                <a:spcPct val="150000"/>
              </a:lnSpc>
              <a:spcBef>
                <a:spcPct val="0"/>
              </a:spcBef>
            </a:pPr>
            <a:r>
              <a:rPr lang="en-US" altLang="zh-CN" dirty="0"/>
              <a:t>SELECT</a:t>
            </a:r>
            <a:r>
              <a:rPr lang="zh-CN" altLang="en-US" dirty="0"/>
              <a:t>语句：指定要显示的属性列</a:t>
            </a:r>
          </a:p>
          <a:p>
            <a:pPr lvl="1" algn="just">
              <a:lnSpc>
                <a:spcPct val="150000"/>
              </a:lnSpc>
              <a:spcBef>
                <a:spcPct val="0"/>
              </a:spcBef>
            </a:pPr>
            <a:r>
              <a:rPr lang="en-US" altLang="zh-CN" dirty="0"/>
              <a:t>FROM</a:t>
            </a:r>
            <a:r>
              <a:rPr lang="zh-CN" altLang="en-US" dirty="0"/>
              <a:t>子句：指定查询对象</a:t>
            </a:r>
            <a:r>
              <a:rPr lang="en-US" altLang="zh-CN" dirty="0"/>
              <a:t>（</a:t>
            </a:r>
            <a:r>
              <a:rPr lang="zh-CN" altLang="en-US" dirty="0"/>
              <a:t>基本表或视图</a:t>
            </a:r>
            <a:r>
              <a:rPr lang="en-US" altLang="zh-CN" dirty="0"/>
              <a:t>）</a:t>
            </a:r>
          </a:p>
          <a:p>
            <a:pPr lvl="1" algn="just">
              <a:lnSpc>
                <a:spcPct val="150000"/>
              </a:lnSpc>
              <a:spcBef>
                <a:spcPct val="0"/>
              </a:spcBef>
            </a:pPr>
            <a:r>
              <a:rPr lang="en-US" altLang="zh-CN" dirty="0"/>
              <a:t>WHERE</a:t>
            </a:r>
            <a:r>
              <a:rPr lang="zh-CN" altLang="en-US" dirty="0"/>
              <a:t>子句：指定查询条件</a:t>
            </a:r>
          </a:p>
          <a:p>
            <a:pPr lvl="1" algn="just">
              <a:lnSpc>
                <a:spcPct val="150000"/>
              </a:lnSpc>
              <a:spcBef>
                <a:spcPct val="0"/>
              </a:spcBef>
            </a:pPr>
            <a:r>
              <a:rPr lang="en-US" altLang="zh-CN" dirty="0"/>
              <a:t>GROUP BY</a:t>
            </a:r>
            <a:r>
              <a:rPr lang="zh-CN" altLang="en-US" dirty="0"/>
              <a:t>子句：结果按照</a:t>
            </a:r>
            <a:r>
              <a:rPr lang="en-US" altLang="zh-CN" dirty="0"/>
              <a:t>&lt;</a:t>
            </a:r>
            <a:r>
              <a:rPr lang="zh-CN" altLang="en-US" dirty="0"/>
              <a:t>列名</a:t>
            </a:r>
            <a:r>
              <a:rPr lang="en-US" altLang="zh-CN" dirty="0"/>
              <a:t>1&gt;</a:t>
            </a:r>
            <a:r>
              <a:rPr lang="zh-CN" altLang="en-US" dirty="0"/>
              <a:t>的值进行分组，该属性列值相等的元组为一个组，通常在每组中作用聚集函数。</a:t>
            </a:r>
          </a:p>
          <a:p>
            <a:pPr lvl="1" algn="just">
              <a:lnSpc>
                <a:spcPct val="150000"/>
              </a:lnSpc>
              <a:spcBef>
                <a:spcPct val="0"/>
              </a:spcBef>
            </a:pPr>
            <a:r>
              <a:rPr lang="en-US" altLang="zh-CN" dirty="0"/>
              <a:t>HAVING</a:t>
            </a:r>
            <a:r>
              <a:rPr lang="zh-CN" altLang="en-US" dirty="0"/>
              <a:t>短语：只有满足指定条件的组才予以输出</a:t>
            </a:r>
          </a:p>
          <a:p>
            <a:pPr lvl="1">
              <a:lnSpc>
                <a:spcPct val="150000"/>
              </a:lnSpc>
              <a:spcBef>
                <a:spcPct val="0"/>
              </a:spcBef>
            </a:pPr>
            <a:r>
              <a:rPr lang="en-US" altLang="zh-CN" dirty="0"/>
              <a:t>ORDER BY</a:t>
            </a:r>
            <a:r>
              <a:rPr lang="zh-CN" altLang="en-US" dirty="0"/>
              <a:t>子句：对查询结果表按</a:t>
            </a:r>
            <a:r>
              <a:rPr lang="en-US" altLang="zh-CN" dirty="0"/>
              <a:t>&lt;</a:t>
            </a:r>
            <a:r>
              <a:rPr lang="zh-CN" altLang="en-US" dirty="0"/>
              <a:t>列名</a:t>
            </a:r>
            <a:r>
              <a:rPr lang="en-US" altLang="zh-CN" dirty="0"/>
              <a:t>1&gt;</a:t>
            </a:r>
            <a:r>
              <a:rPr lang="zh-CN" altLang="en-US" dirty="0"/>
              <a:t>的值的升序或降序排序 </a:t>
            </a:r>
            <a:endParaRPr lang="en-US" altLang="zh-CN" dirty="0"/>
          </a:p>
          <a:p>
            <a:pPr lvl="1">
              <a:lnSpc>
                <a:spcPct val="150000"/>
              </a:lnSpc>
              <a:spcBef>
                <a:spcPct val="0"/>
              </a:spcBef>
            </a:pPr>
            <a:r>
              <a:rPr lang="en-US" altLang="zh-CN" dirty="0"/>
              <a:t>LIMIT</a:t>
            </a:r>
            <a:r>
              <a:rPr lang="zh-CN" altLang="zh-CN" dirty="0"/>
              <a:t>子句</a:t>
            </a:r>
            <a:r>
              <a:rPr lang="en-US" altLang="zh-CN" dirty="0"/>
              <a:t>:</a:t>
            </a:r>
            <a:r>
              <a:rPr lang="zh-CN" altLang="zh-CN" dirty="0"/>
              <a:t>限制</a:t>
            </a:r>
            <a:r>
              <a:rPr lang="en-US" altLang="zh-CN" dirty="0"/>
              <a:t>SELECT</a:t>
            </a:r>
            <a:r>
              <a:rPr lang="zh-CN" altLang="zh-CN" dirty="0"/>
              <a:t>语句查询结果的数量为</a:t>
            </a:r>
            <a:r>
              <a:rPr lang="en-US" altLang="zh-CN" dirty="0"/>
              <a:t>&lt;</a:t>
            </a:r>
            <a:r>
              <a:rPr lang="zh-CN" altLang="en-US" dirty="0"/>
              <a:t>行数</a:t>
            </a:r>
            <a:r>
              <a:rPr lang="en-US" altLang="zh-CN" dirty="0"/>
              <a:t>1&gt;</a:t>
            </a:r>
            <a:r>
              <a:rPr lang="zh-CN" altLang="zh-CN" dirty="0"/>
              <a:t>行，</a:t>
            </a:r>
            <a:r>
              <a:rPr lang="en-US" altLang="zh-CN" dirty="0"/>
              <a:t>OFFSET &lt;</a:t>
            </a:r>
            <a:r>
              <a:rPr lang="zh-CN" altLang="en-US" dirty="0"/>
              <a:t>行数</a:t>
            </a:r>
            <a:r>
              <a:rPr lang="en-US" altLang="zh-CN" dirty="0"/>
              <a:t>2&gt;</a:t>
            </a:r>
            <a:r>
              <a:rPr lang="zh-CN" altLang="zh-CN" dirty="0"/>
              <a:t>，表示在计算</a:t>
            </a:r>
            <a:r>
              <a:rPr lang="en-US" altLang="zh-CN" dirty="0"/>
              <a:t>&lt;</a:t>
            </a:r>
            <a:r>
              <a:rPr lang="zh-CN" altLang="en-US" dirty="0"/>
              <a:t>行数</a:t>
            </a:r>
            <a:r>
              <a:rPr lang="en-US" altLang="zh-CN" dirty="0"/>
              <a:t>1&gt;</a:t>
            </a:r>
            <a:r>
              <a:rPr lang="zh-CN" altLang="zh-CN" dirty="0"/>
              <a:t>行前忽略</a:t>
            </a:r>
            <a:r>
              <a:rPr lang="en-US" altLang="zh-CN" dirty="0"/>
              <a:t>&lt;</a:t>
            </a:r>
            <a:r>
              <a:rPr lang="zh-CN" altLang="en-US" dirty="0"/>
              <a:t>行数</a:t>
            </a:r>
            <a:r>
              <a:rPr lang="en-US" altLang="zh-CN" dirty="0"/>
              <a:t>2&gt;</a:t>
            </a:r>
            <a:r>
              <a:rPr lang="zh-CN" altLang="zh-CN" dirty="0"/>
              <a:t>行</a:t>
            </a:r>
            <a:endParaRPr lang="en-US" altLang="zh-CN" dirty="0"/>
          </a:p>
          <a:p>
            <a:pPr lvl="1">
              <a:lnSpc>
                <a:spcPct val="140000"/>
              </a:lnSpc>
              <a:spcBef>
                <a:spcPct val="0"/>
              </a:spcBef>
            </a:pPr>
            <a:endParaRPr lang="zh-CN" altLang="en-US" dirty="0"/>
          </a:p>
          <a:p>
            <a:pPr>
              <a:spcBef>
                <a:spcPct val="0"/>
              </a:spcBef>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F841A8F0-A508-CD37-8748-12DB7CAEB2E4}"/>
              </a:ext>
            </a:extLst>
          </p:cNvPr>
          <p:cNvSpPr>
            <a:spLocks noGrp="1" noChangeArrowheads="1"/>
          </p:cNvSpPr>
          <p:nvPr>
            <p:ph type="title" idx="4294967295"/>
          </p:nvPr>
        </p:nvSpPr>
        <p:spPr/>
        <p:txBody>
          <a:bodyPr/>
          <a:lstStyle/>
          <a:p>
            <a:pPr eaLnBrk="1" hangingPunct="1"/>
            <a:r>
              <a:rPr lang="en-US" altLang="zh-CN" sz="3600"/>
              <a:t>LIMIT</a:t>
            </a:r>
            <a:r>
              <a:rPr lang="zh-CN" altLang="en-US" sz="3600"/>
              <a:t>子句（续）</a:t>
            </a:r>
          </a:p>
        </p:txBody>
      </p:sp>
      <p:sp>
        <p:nvSpPr>
          <p:cNvPr id="99331" name="Rectangle 3">
            <a:extLst>
              <a:ext uri="{FF2B5EF4-FFF2-40B4-BE49-F238E27FC236}">
                <a16:creationId xmlns="" xmlns:a16="http://schemas.microsoft.com/office/drawing/2014/main" id="{1B74178E-621C-2BCB-309F-50A03ECFDA13}"/>
              </a:ext>
            </a:extLst>
          </p:cNvPr>
          <p:cNvSpPr>
            <a:spLocks noGrp="1" noChangeArrowheads="1"/>
          </p:cNvSpPr>
          <p:nvPr>
            <p:ph type="body" idx="4294967295"/>
          </p:nvPr>
        </p:nvSpPr>
        <p:spPr>
          <a:xfrm>
            <a:off x="1847851" y="1098551"/>
            <a:ext cx="8424863" cy="4689475"/>
          </a:xfrm>
        </p:spPr>
        <p:txBody>
          <a:bodyPr/>
          <a:lstStyle/>
          <a:p>
            <a:pPr indent="0" algn="just">
              <a:lnSpc>
                <a:spcPct val="150000"/>
              </a:lnSpc>
              <a:spcBef>
                <a:spcPct val="0"/>
              </a:spcBef>
              <a:buNone/>
            </a:pPr>
            <a:r>
              <a:rPr lang="en-US" altLang="zh-CN" sz="2400" dirty="0"/>
              <a:t>[</a:t>
            </a:r>
            <a:r>
              <a:rPr lang="zh-CN" altLang="en-US" sz="2400" dirty="0"/>
              <a:t>例</a:t>
            </a:r>
            <a:r>
              <a:rPr lang="en-US" altLang="zh-CN" sz="2400" dirty="0"/>
              <a:t>3.50]</a:t>
            </a:r>
            <a:r>
              <a:rPr lang="zh-CN" altLang="en-US" sz="2400" dirty="0"/>
              <a:t>查询平均成绩排名在</a:t>
            </a:r>
            <a:r>
              <a:rPr lang="en-US" altLang="zh-CN" sz="2400" dirty="0"/>
              <a:t>3-5</a:t>
            </a:r>
            <a:r>
              <a:rPr lang="zh-CN" altLang="en-US" sz="2400" dirty="0"/>
              <a:t>名的学生学号和平均成绩</a:t>
            </a:r>
          </a:p>
          <a:p>
            <a:pPr indent="0" algn="just">
              <a:lnSpc>
                <a:spcPct val="150000"/>
              </a:lnSpc>
              <a:spcBef>
                <a:spcPct val="0"/>
              </a:spcBef>
              <a:buNone/>
            </a:pPr>
            <a:r>
              <a:rPr lang="en-US" altLang="zh-CN" sz="2400" dirty="0"/>
              <a:t>SELECT </a:t>
            </a:r>
            <a:r>
              <a:rPr lang="en-US" altLang="zh-CN" sz="2400" dirty="0" err="1"/>
              <a:t>Sno,AVG</a:t>
            </a:r>
            <a:r>
              <a:rPr lang="en-US" altLang="zh-CN" sz="2400" dirty="0"/>
              <a:t>(Grade)</a:t>
            </a:r>
          </a:p>
          <a:p>
            <a:pPr indent="0" algn="just">
              <a:lnSpc>
                <a:spcPct val="150000"/>
              </a:lnSpc>
              <a:spcBef>
                <a:spcPct val="0"/>
              </a:spcBef>
              <a:buNone/>
            </a:pPr>
            <a:r>
              <a:rPr lang="en-US" altLang="zh-CN" sz="2400" dirty="0"/>
              <a:t>FROM SC</a:t>
            </a:r>
          </a:p>
          <a:p>
            <a:pPr indent="0" algn="just">
              <a:lnSpc>
                <a:spcPct val="150000"/>
              </a:lnSpc>
              <a:spcBef>
                <a:spcPct val="0"/>
              </a:spcBef>
              <a:buNone/>
            </a:pPr>
            <a:r>
              <a:rPr lang="en-US" altLang="zh-CN" sz="2400" dirty="0"/>
              <a:t>GROUP BY Sno</a:t>
            </a:r>
          </a:p>
          <a:p>
            <a:pPr indent="0" algn="just">
              <a:lnSpc>
                <a:spcPct val="150000"/>
              </a:lnSpc>
              <a:spcBef>
                <a:spcPct val="0"/>
              </a:spcBef>
              <a:buNone/>
            </a:pPr>
            <a:r>
              <a:rPr lang="en-US" altLang="zh-CN" sz="2400" dirty="0"/>
              <a:t>ORDER BY AVG(Grade) DESC</a:t>
            </a:r>
          </a:p>
          <a:p>
            <a:pPr indent="0" algn="just">
              <a:lnSpc>
                <a:spcPct val="150000"/>
              </a:lnSpc>
              <a:spcBef>
                <a:spcPct val="0"/>
              </a:spcBef>
              <a:buNone/>
            </a:pPr>
            <a:r>
              <a:rPr lang="en-US" altLang="zh-CN" sz="2400" dirty="0"/>
              <a:t>LIMIT 5 OFFSET 2</a:t>
            </a:r>
            <a:r>
              <a:rPr lang="en-US" altLang="zh-CN" sz="2000" dirty="0"/>
              <a:t>;       </a:t>
            </a:r>
            <a:r>
              <a:rPr lang="en-US" altLang="zh-CN" sz="1600" dirty="0"/>
              <a:t>/*</a:t>
            </a:r>
            <a:r>
              <a:rPr lang="zh-CN" altLang="en-US" sz="1600" dirty="0"/>
              <a:t>取</a:t>
            </a:r>
            <a:r>
              <a:rPr lang="en-US" altLang="zh-CN" sz="1600" dirty="0"/>
              <a:t>5</a:t>
            </a:r>
            <a:r>
              <a:rPr lang="zh-CN" altLang="en-US" sz="1600" dirty="0"/>
              <a:t>行数据，忽略前</a:t>
            </a:r>
            <a:r>
              <a:rPr lang="en-US" altLang="zh-CN" sz="1600" dirty="0"/>
              <a:t>2</a:t>
            </a:r>
            <a:r>
              <a:rPr lang="zh-CN" altLang="en-US" sz="1600" dirty="0"/>
              <a:t>行，之后为查询结果数据*</a:t>
            </a:r>
            <a:r>
              <a:rPr lang="en-US" altLang="zh-CN" sz="1600" dirty="0"/>
              <a:t>/</a:t>
            </a:r>
            <a:endParaRPr lang="en-US" altLang="zh-CN"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0647D896-D345-5582-47C6-A3016D3FB834}"/>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147" name="Rectangle 3">
            <a:extLst>
              <a:ext uri="{FF2B5EF4-FFF2-40B4-BE49-F238E27FC236}">
                <a16:creationId xmlns="" xmlns:a16="http://schemas.microsoft.com/office/drawing/2014/main" id="{631742E4-F0A1-0063-E884-3381DB0BEE56}"/>
              </a:ext>
            </a:extLst>
          </p:cNvPr>
          <p:cNvSpPr>
            <a:spLocks noGrp="1" noChangeArrowheads="1"/>
          </p:cNvSpPr>
          <p:nvPr>
            <p:ph type="body" idx="4294967295"/>
          </p:nvPr>
        </p:nvSpPr>
        <p:spPr>
          <a:xfrm>
            <a:off x="2424114" y="1196975"/>
            <a:ext cx="6911975" cy="4548188"/>
          </a:xfrm>
        </p:spPr>
        <p:txBody>
          <a:bodyPr/>
          <a:lstStyle/>
          <a:p>
            <a:pPr marL="0" indent="0" algn="just" eaLnBrk="1" hangingPunct="1">
              <a:lnSpc>
                <a:spcPct val="150000"/>
              </a:lnSpc>
              <a:buNone/>
            </a:pPr>
            <a:r>
              <a:rPr lang="en-US" altLang="zh-CN"/>
              <a:t>3.3.1 </a:t>
            </a:r>
            <a:r>
              <a:rPr lang="zh-CN" altLang="en-US"/>
              <a:t>单表查询</a:t>
            </a:r>
          </a:p>
          <a:p>
            <a:pPr marL="0" indent="0" algn="just" eaLnBrk="1" hangingPunct="1">
              <a:lnSpc>
                <a:spcPct val="150000"/>
              </a:lnSpc>
              <a:buNone/>
            </a:pPr>
            <a:r>
              <a:rPr lang="en-US" altLang="zh-CN">
                <a:solidFill>
                  <a:srgbClr val="00B050"/>
                </a:solidFill>
              </a:rPr>
              <a:t>3.3.2 </a:t>
            </a:r>
            <a:r>
              <a:rPr lang="zh-CN" altLang="en-US">
                <a:solidFill>
                  <a:srgbClr val="00B050"/>
                </a:solidFill>
              </a:rPr>
              <a:t>连接查询</a:t>
            </a:r>
          </a:p>
          <a:p>
            <a:pPr marL="0" indent="0" algn="just" eaLnBrk="1" hangingPunct="1">
              <a:lnSpc>
                <a:spcPct val="150000"/>
              </a:lnSpc>
              <a:buNone/>
            </a:pPr>
            <a:r>
              <a:rPr lang="en-US" altLang="zh-CN"/>
              <a:t>3.3.3 </a:t>
            </a:r>
            <a:r>
              <a:rPr lang="zh-CN" altLang="en-US"/>
              <a:t>嵌套查询</a:t>
            </a:r>
          </a:p>
          <a:p>
            <a:pPr marL="0" indent="0" algn="just" eaLnBrk="1" hangingPunct="1">
              <a:lnSpc>
                <a:spcPct val="150000"/>
              </a:lnSpc>
              <a:buNone/>
            </a:pPr>
            <a:r>
              <a:rPr lang="en-US" altLang="zh-CN"/>
              <a:t>3.3.4 </a:t>
            </a:r>
            <a:r>
              <a:rPr lang="zh-CN" altLang="en-US"/>
              <a:t>集合查询</a:t>
            </a:r>
            <a:endParaRPr lang="en-US" altLang="zh-CN"/>
          </a:p>
          <a:p>
            <a:pPr marL="0" indent="0" algn="just" eaLnBrk="1" hangingPunct="1">
              <a:lnSpc>
                <a:spcPct val="150000"/>
              </a:lnSpc>
              <a:buNone/>
            </a:pPr>
            <a:r>
              <a:rPr lang="en-US" altLang="zh-CN"/>
              <a:t>3.3.5</a:t>
            </a:r>
            <a:r>
              <a:rPr lang="zh-CN" altLang="en-US"/>
              <a:t>基于派生表的查询</a:t>
            </a:r>
          </a:p>
          <a:p>
            <a:pPr marL="0" indent="0" algn="just" eaLnBrk="1" hangingPunct="1">
              <a:lnSpc>
                <a:spcPct val="150000"/>
              </a:lnSpc>
              <a:buNone/>
            </a:pPr>
            <a:r>
              <a:rPr lang="en-US" altLang="zh-CN"/>
              <a:t>3.3.5 Select</a:t>
            </a:r>
            <a:r>
              <a:rPr lang="zh-CN" altLang="en-US"/>
              <a:t>语句的一般形式 </a:t>
            </a:r>
          </a:p>
          <a:p>
            <a:pPr marL="0" indent="0" algn="just" eaLnBrk="1" hangingPunct="1">
              <a:buNone/>
            </a:pPr>
            <a:r>
              <a:rPr lang="zh-CN" altLang="en-US"/>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915B0B23-394F-7528-B4AE-D2D3EC1E7D10}"/>
              </a:ext>
            </a:extLst>
          </p:cNvPr>
          <p:cNvSpPr>
            <a:spLocks noGrp="1" noChangeArrowheads="1"/>
          </p:cNvSpPr>
          <p:nvPr>
            <p:ph type="title" idx="4294967295"/>
          </p:nvPr>
        </p:nvSpPr>
        <p:spPr/>
        <p:txBody>
          <a:bodyPr/>
          <a:lstStyle/>
          <a:p>
            <a:pPr eaLnBrk="1" hangingPunct="1"/>
            <a:r>
              <a:rPr lang="en-US" altLang="zh-CN" sz="3600"/>
              <a:t>3.3.2 </a:t>
            </a:r>
            <a:r>
              <a:rPr lang="zh-CN" altLang="en-US" sz="3600"/>
              <a:t>连接查询 </a:t>
            </a:r>
          </a:p>
        </p:txBody>
      </p:sp>
      <p:sp>
        <p:nvSpPr>
          <p:cNvPr id="47107" name="Rectangle 3">
            <a:extLst>
              <a:ext uri="{FF2B5EF4-FFF2-40B4-BE49-F238E27FC236}">
                <a16:creationId xmlns="" xmlns:a16="http://schemas.microsoft.com/office/drawing/2014/main" id="{72CF9301-FD63-FBC0-E597-F8D37C5B4B2C}"/>
              </a:ext>
            </a:extLst>
          </p:cNvPr>
          <p:cNvSpPr>
            <a:spLocks noGrp="1" noChangeArrowheads="1"/>
          </p:cNvSpPr>
          <p:nvPr>
            <p:ph type="body" idx="4294967295"/>
          </p:nvPr>
        </p:nvSpPr>
        <p:spPr>
          <a:xfrm>
            <a:off x="767409" y="1030289"/>
            <a:ext cx="11305256" cy="5494337"/>
          </a:xfrm>
        </p:spPr>
        <p:txBody>
          <a:bodyPr/>
          <a:lstStyle/>
          <a:p>
            <a:pPr algn="just" eaLnBrk="1" hangingPunct="1">
              <a:lnSpc>
                <a:spcPct val="150000"/>
              </a:lnSpc>
            </a:pPr>
            <a:r>
              <a:rPr lang="zh-CN" altLang="en-US" dirty="0"/>
              <a:t>连接查询：同时涉及两个以上的表的查询</a:t>
            </a:r>
          </a:p>
          <a:p>
            <a:pPr algn="just" eaLnBrk="1" hangingPunct="1"/>
            <a:r>
              <a:rPr lang="zh-CN" altLang="en-US" dirty="0"/>
              <a:t>连接条件或连接谓词：用来连接两个表的条件</a:t>
            </a:r>
          </a:p>
          <a:p>
            <a:pPr algn="just" eaLnBrk="1" hangingPunct="1">
              <a:buFont typeface="Wingdings" pitchFamily="2" charset="2"/>
              <a:buNone/>
            </a:pPr>
            <a:r>
              <a:rPr lang="zh-CN" altLang="en-US" dirty="0"/>
              <a:t>	 一般格式：</a:t>
            </a:r>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BETWEEN</a:t>
            </a:r>
            <a:r>
              <a:rPr lang="en-US" altLang="zh-CN" dirty="0"/>
              <a:t> [&lt;</a:t>
            </a:r>
            <a:r>
              <a:rPr lang="zh-CN" altLang="en-US" dirty="0"/>
              <a:t>表名</a:t>
            </a:r>
            <a:r>
              <a:rPr lang="en-US" altLang="zh-CN" dirty="0"/>
              <a:t>2&gt;.]&lt;</a:t>
            </a:r>
            <a:r>
              <a:rPr lang="zh-CN" altLang="en-US" dirty="0"/>
              <a:t>列名</a:t>
            </a:r>
            <a:r>
              <a:rPr lang="en-US" altLang="zh-CN" dirty="0"/>
              <a:t>2&gt; </a:t>
            </a:r>
            <a:r>
              <a:rPr lang="en-US" altLang="zh-CN" dirty="0">
                <a:solidFill>
                  <a:srgbClr val="D75B5B"/>
                </a:solidFill>
              </a:rPr>
              <a:t>AND</a:t>
            </a:r>
            <a:r>
              <a:rPr lang="en-US" altLang="zh-CN" dirty="0"/>
              <a:t> [&lt;</a:t>
            </a:r>
            <a:r>
              <a:rPr lang="zh-CN" altLang="en-US" dirty="0"/>
              <a:t>表名</a:t>
            </a:r>
            <a:r>
              <a:rPr lang="en-US" altLang="zh-CN" dirty="0"/>
              <a:t>2&gt;.]&lt;</a:t>
            </a:r>
            <a:r>
              <a:rPr lang="zh-CN" altLang="en-US" dirty="0"/>
              <a:t>列名</a:t>
            </a:r>
            <a:r>
              <a:rPr lang="en-US" altLang="zh-CN" dirty="0"/>
              <a:t>3&gt;</a:t>
            </a:r>
          </a:p>
          <a:p>
            <a:pPr algn="just" eaLnBrk="1" hangingPunct="1">
              <a:lnSpc>
                <a:spcPct val="150000"/>
              </a:lnSpc>
            </a:pPr>
            <a:r>
              <a:rPr lang="zh-CN" altLang="en-US" dirty="0"/>
              <a:t>连接字段：连接谓词中的列名称</a:t>
            </a:r>
          </a:p>
          <a:p>
            <a:pPr lvl="1" algn="just" eaLnBrk="1" hangingPunct="1"/>
            <a:r>
              <a:rPr lang="zh-CN" altLang="en-US" dirty="0"/>
              <a:t>连接条件中的各连接字段类型必须是可比的，但名字不必相同</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83432" y="1001712"/>
            <a:ext cx="10598968" cy="4854575"/>
          </a:xfrm>
        </p:spPr>
        <p:txBody>
          <a:bodyPr/>
          <a:lstStyle/>
          <a:p>
            <a:pPr lvl="1">
              <a:lnSpc>
                <a:spcPct val="150000"/>
              </a:lnSpc>
              <a:buFont typeface="Wingdings" pitchFamily="2" charset="2"/>
              <a:buNone/>
            </a:pPr>
            <a:r>
              <a:rPr lang="en-US" altLang="zh-CN" sz="2800" dirty="0">
                <a:solidFill>
                  <a:srgbClr val="7030A0"/>
                </a:solidFill>
              </a:rPr>
              <a:t>1.</a:t>
            </a:r>
            <a:r>
              <a:rPr lang="zh-CN" altLang="en-US" sz="2800" dirty="0">
                <a:solidFill>
                  <a:srgbClr val="7030A0"/>
                </a:solidFill>
              </a:rPr>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Font typeface="Wingdings" pitchFamily="2" charset="2"/>
              <a:buNone/>
            </a:pPr>
            <a:r>
              <a:rPr lang="en-US" altLang="zh-CN" sz="2800" dirty="0"/>
              <a:t>3.</a:t>
            </a:r>
            <a:r>
              <a:rPr lang="zh-CN" altLang="en-US" sz="2800" dirty="0"/>
              <a:t>复合条件连接查询</a:t>
            </a:r>
            <a:endParaRPr lang="en-US" altLang="zh-CN" sz="2800" dirty="0"/>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E1855C10-7C62-4E30-B077-FB700EDF170E}"/>
              </a:ext>
            </a:extLst>
          </p:cNvPr>
          <p:cNvSpPr>
            <a:spLocks noGrp="1" noChangeArrowheads="1"/>
          </p:cNvSpPr>
          <p:nvPr>
            <p:ph type="title" idx="4294967295"/>
          </p:nvPr>
        </p:nvSpPr>
        <p:spPr/>
        <p:txBody>
          <a:bodyPr/>
          <a:lstStyle/>
          <a:p>
            <a:pPr eaLnBrk="1" hangingPunct="1"/>
            <a:r>
              <a:rPr lang="en-US" altLang="zh-CN" sz="3600"/>
              <a:t>1</a:t>
            </a:r>
            <a:r>
              <a:rPr lang="zh-CN" altLang="en-US" sz="3600"/>
              <a:t>. 等值与非等值连接查询 </a:t>
            </a:r>
          </a:p>
        </p:txBody>
      </p:sp>
      <p:sp>
        <p:nvSpPr>
          <p:cNvPr id="9219" name="Rectangle 3">
            <a:extLst>
              <a:ext uri="{FF2B5EF4-FFF2-40B4-BE49-F238E27FC236}">
                <a16:creationId xmlns="" xmlns:a16="http://schemas.microsoft.com/office/drawing/2014/main" id="{F08C256F-0233-20C3-4079-97A68336EF9E}"/>
              </a:ext>
            </a:extLst>
          </p:cNvPr>
          <p:cNvSpPr>
            <a:spLocks noGrp="1" noChangeArrowheads="1"/>
          </p:cNvSpPr>
          <p:nvPr>
            <p:ph type="body" idx="4294967295"/>
          </p:nvPr>
        </p:nvSpPr>
        <p:spPr>
          <a:xfrm>
            <a:off x="1785938" y="1268413"/>
            <a:ext cx="8424862" cy="4114800"/>
          </a:xfrm>
        </p:spPr>
        <p:txBody>
          <a:bodyPr/>
          <a:lstStyle/>
          <a:p>
            <a:pPr algn="just" eaLnBrk="1" hangingPunct="1">
              <a:lnSpc>
                <a:spcPct val="120000"/>
              </a:lnSpc>
            </a:pPr>
            <a:r>
              <a:rPr lang="zh-CN" altLang="en-US" dirty="0"/>
              <a:t>等值连接：连接运算符为</a:t>
            </a:r>
            <a:r>
              <a:rPr lang="en-US" altLang="zh-CN" dirty="0"/>
              <a:t>=</a:t>
            </a:r>
          </a:p>
          <a:p>
            <a:pPr algn="just" eaLnBrk="1" hangingPunct="1">
              <a:lnSpc>
                <a:spcPct val="120000"/>
              </a:lnSpc>
              <a:buFont typeface="Wingdings" pitchFamily="2" charset="2"/>
              <a:buNone/>
            </a:pPr>
            <a:r>
              <a:rPr lang="en-US" altLang="zh-CN" sz="2400" dirty="0"/>
              <a:t>[</a:t>
            </a:r>
            <a:r>
              <a:rPr lang="zh-CN" altLang="en-US" sz="2400" dirty="0"/>
              <a:t>例</a:t>
            </a:r>
            <a:r>
              <a:rPr lang="en-US" altLang="zh-CN" sz="2400" dirty="0"/>
              <a:t>3.51]</a:t>
            </a:r>
            <a:r>
              <a:rPr lang="zh-CN" altLang="en-US" sz="2400" dirty="0"/>
              <a:t>查询每个学生及其选修课程的情况</a:t>
            </a:r>
            <a:endParaRPr lang="en-US" altLang="zh-CN" sz="2400" dirty="0"/>
          </a:p>
          <a:p>
            <a:pPr algn="just" eaLnBrk="1" hangingPunct="1">
              <a:lnSpc>
                <a:spcPct val="120000"/>
              </a:lnSpc>
              <a:buFont typeface="Wingdings" pitchFamily="2" charset="2"/>
              <a:buNone/>
            </a:pPr>
            <a:r>
              <a:rPr lang="en-US" altLang="zh-CN" sz="2400" dirty="0"/>
              <a:t>	</a:t>
            </a:r>
            <a:r>
              <a:rPr lang="en-US" altLang="zh-CN" sz="2200" dirty="0"/>
              <a:t>SELECT Student.*, SC.*</a:t>
            </a:r>
          </a:p>
          <a:p>
            <a:pPr algn="just" eaLnBrk="1" hangingPunct="1">
              <a:lnSpc>
                <a:spcPct val="120000"/>
              </a:lnSpc>
              <a:buFont typeface="Wingdings" pitchFamily="2" charset="2"/>
              <a:buNone/>
            </a:pPr>
            <a:r>
              <a:rPr lang="en-US" altLang="zh-CN" sz="2200" dirty="0"/>
              <a:t>	FROM    </a:t>
            </a:r>
            <a:r>
              <a:rPr lang="en-US" altLang="zh-CN" sz="2200" dirty="0" err="1"/>
              <a:t>Student,SC</a:t>
            </a:r>
            <a:endParaRPr lang="en-US" altLang="zh-CN" sz="2200" dirty="0"/>
          </a:p>
          <a:p>
            <a:pPr algn="just" eaLnBrk="1" hangingPunct="1">
              <a:lnSpc>
                <a:spcPct val="120000"/>
              </a:lnSpc>
              <a:buFont typeface="Wingdings" pitchFamily="2" charset="2"/>
              <a:buNone/>
            </a:pPr>
            <a:r>
              <a:rPr lang="en-US" altLang="zh-CN" sz="2200" dirty="0"/>
              <a:t>	WHERE </a:t>
            </a:r>
            <a:r>
              <a:rPr lang="en-US" altLang="zh-CN" sz="2200" dirty="0" err="1"/>
              <a:t>Student.Sno</a:t>
            </a:r>
            <a:r>
              <a:rPr lang="en-US" altLang="zh-CN" sz="2200" dirty="0"/>
              <a:t>=</a:t>
            </a:r>
            <a:r>
              <a:rPr lang="en-US" altLang="zh-CN" sz="2200" dirty="0" err="1"/>
              <a:t>SC.Sno</a:t>
            </a:r>
            <a:endParaRPr lang="en-US" altLang="zh-CN" sz="2200" dirty="0"/>
          </a:p>
          <a:p>
            <a:pPr algn="just" eaLnBrk="1" hangingPunct="1">
              <a:lnSpc>
                <a:spcPct val="120000"/>
              </a:lnSpc>
              <a:buFont typeface="Wingdings" pitchFamily="2" charset="2"/>
              <a:buNone/>
            </a:pPr>
            <a:r>
              <a:rPr lang="en-US" altLang="zh-CN" sz="1800" dirty="0"/>
              <a:t>                                   /* </a:t>
            </a:r>
            <a:r>
              <a:rPr lang="zh-CN" altLang="en-US" sz="1800" dirty="0"/>
              <a:t>将</a:t>
            </a:r>
            <a:r>
              <a:rPr lang="en-US" altLang="zh-CN" sz="1800" dirty="0"/>
              <a:t>Student</a:t>
            </a:r>
            <a:r>
              <a:rPr lang="zh-CN" altLang="en-US" sz="1800" dirty="0"/>
              <a:t>与</a:t>
            </a:r>
            <a:r>
              <a:rPr lang="en-US" altLang="zh-CN" sz="1800" dirty="0"/>
              <a:t>SC</a:t>
            </a:r>
            <a:r>
              <a:rPr lang="zh-CN" altLang="en-US" sz="1800" dirty="0"/>
              <a:t>中同一学生的元组连接起来 *</a:t>
            </a:r>
            <a:r>
              <a:rPr lang="en-US" altLang="zh-CN" sz="1800" dirty="0"/>
              <a:t>/ </a:t>
            </a:r>
            <a:endParaRPr lang="zh-CN" alt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12">
            <a:extLst>
              <a:ext uri="{FF2B5EF4-FFF2-40B4-BE49-F238E27FC236}">
                <a16:creationId xmlns="" xmlns:a16="http://schemas.microsoft.com/office/drawing/2014/main" id="{F3D21963-8AF4-3F42-F454-B462817195AF}"/>
              </a:ext>
            </a:extLst>
          </p:cNvPr>
          <p:cNvSpPr>
            <a:spLocks noGrp="1" noChangeArrowheads="1"/>
          </p:cNvSpPr>
          <p:nvPr>
            <p:ph type="title" idx="4294967295"/>
          </p:nvPr>
        </p:nvSpPr>
        <p:spPr>
          <a:xfrm>
            <a:off x="2424113" y="188913"/>
            <a:ext cx="7391400" cy="563562"/>
          </a:xfrm>
        </p:spPr>
        <p:txBody>
          <a:bodyPr/>
          <a:lstStyle/>
          <a:p>
            <a:pPr eaLnBrk="1" hangingPunct="1"/>
            <a:r>
              <a:rPr lang="zh-CN" altLang="en-US" sz="3600"/>
              <a:t>等值与非等值连接查询（续）</a:t>
            </a:r>
          </a:p>
        </p:txBody>
      </p:sp>
      <p:sp>
        <p:nvSpPr>
          <p:cNvPr id="10292" name="Text Box 423">
            <a:extLst>
              <a:ext uri="{FF2B5EF4-FFF2-40B4-BE49-F238E27FC236}">
                <a16:creationId xmlns="" xmlns:a16="http://schemas.microsoft.com/office/drawing/2014/main" id="{BA277386-0B63-EE27-7D78-7B4BDE2258ED}"/>
              </a:ext>
            </a:extLst>
          </p:cNvPr>
          <p:cNvSpPr txBox="1">
            <a:spLocks noChangeArrowheads="1"/>
          </p:cNvSpPr>
          <p:nvPr/>
        </p:nvSpPr>
        <p:spPr bwMode="auto">
          <a:xfrm>
            <a:off x="1419226" y="1257300"/>
            <a:ext cx="8939213" cy="369888"/>
          </a:xfrm>
          <a:prstGeom prst="rect">
            <a:avLst/>
          </a:prstGeom>
          <a:noFill/>
          <a:ln>
            <a:noFill/>
          </a:ln>
        </p:spPr>
        <p:txBody>
          <a:bodyPr wrap="none">
            <a:spAutoFit/>
          </a:bodyPr>
          <a:lstStyle>
            <a:lvl1pPr marL="342900" indent="269875">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SzTx/>
              <a:buFont typeface="Arial" panose="020B0604020202020204" pitchFamily="34" charset="0"/>
              <a:buNone/>
            </a:pPr>
            <a:r>
              <a:rPr lang="zh-CN" altLang="zh-CN" sz="1800"/>
              <a:t>假设</a:t>
            </a:r>
            <a:r>
              <a:rPr lang="en-US" altLang="zh-CN" sz="1800"/>
              <a:t>Student</a:t>
            </a:r>
            <a:r>
              <a:rPr lang="zh-CN" altLang="zh-CN" sz="1800"/>
              <a:t>表、</a:t>
            </a:r>
            <a:r>
              <a:rPr lang="en-US" altLang="zh-CN" sz="1800"/>
              <a:t>SC</a:t>
            </a:r>
            <a:r>
              <a:rPr lang="zh-CN" altLang="zh-CN" sz="1800"/>
              <a:t>表的数据如第</a:t>
            </a:r>
            <a:r>
              <a:rPr lang="en-US" altLang="zh-CN" sz="1800"/>
              <a:t>2</a:t>
            </a:r>
            <a:r>
              <a:rPr lang="zh-CN" altLang="zh-CN" sz="1800"/>
              <a:t>章图</a:t>
            </a:r>
            <a:r>
              <a:rPr lang="en-US" altLang="zh-CN" sz="1800"/>
              <a:t>2.1</a:t>
            </a:r>
            <a:r>
              <a:rPr lang="zh-CN" altLang="zh-CN" sz="1800"/>
              <a:t>所示，本查询的执行结果如</a:t>
            </a:r>
            <a:r>
              <a:rPr lang="zh-CN" altLang="en-US" sz="1800"/>
              <a:t>下</a:t>
            </a:r>
            <a:r>
              <a:rPr lang="zh-CN" altLang="zh-CN" sz="1800"/>
              <a:t>图所示</a:t>
            </a:r>
          </a:p>
        </p:txBody>
      </p:sp>
      <p:graphicFrame>
        <p:nvGraphicFramePr>
          <p:cNvPr id="2" name="表格 1">
            <a:extLst>
              <a:ext uri="{FF2B5EF4-FFF2-40B4-BE49-F238E27FC236}">
                <a16:creationId xmlns="" xmlns:a16="http://schemas.microsoft.com/office/drawing/2014/main" id="{7C4A3AF3-420E-5E7E-26AB-027934482D4D}"/>
              </a:ext>
            </a:extLst>
          </p:cNvPr>
          <p:cNvGraphicFramePr>
            <a:graphicFrameLocks noGrp="1"/>
          </p:cNvGraphicFramePr>
          <p:nvPr>
            <p:extLst>
              <p:ext uri="{D42A27DB-BD31-4B8C-83A1-F6EECF244321}">
                <p14:modId xmlns:p14="http://schemas.microsoft.com/office/powerpoint/2010/main" val="719786978"/>
              </p:ext>
            </p:extLst>
          </p:nvPr>
        </p:nvGraphicFramePr>
        <p:xfrm>
          <a:off x="1127448" y="1844676"/>
          <a:ext cx="10441162" cy="3886200"/>
        </p:xfrm>
        <a:graphic>
          <a:graphicData uri="http://schemas.openxmlformats.org/drawingml/2006/table">
            <a:tbl>
              <a:tblPr/>
              <a:tblGrid>
                <a:gridCol w="1152128">
                  <a:extLst>
                    <a:ext uri="{9D8B030D-6E8A-4147-A177-3AD203B41FA5}">
                      <a16:colId xmlns="" xmlns:a16="http://schemas.microsoft.com/office/drawing/2014/main" val="1233828487"/>
                    </a:ext>
                  </a:extLst>
                </a:gridCol>
                <a:gridCol w="720080">
                  <a:extLst>
                    <a:ext uri="{9D8B030D-6E8A-4147-A177-3AD203B41FA5}">
                      <a16:colId xmlns="" xmlns:a16="http://schemas.microsoft.com/office/drawing/2014/main" val="737114606"/>
                    </a:ext>
                  </a:extLst>
                </a:gridCol>
                <a:gridCol w="827110">
                  <a:extLst>
                    <a:ext uri="{9D8B030D-6E8A-4147-A177-3AD203B41FA5}">
                      <a16:colId xmlns="" xmlns:a16="http://schemas.microsoft.com/office/drawing/2014/main" val="1195753316"/>
                    </a:ext>
                  </a:extLst>
                </a:gridCol>
                <a:gridCol w="1042738">
                  <a:extLst>
                    <a:ext uri="{9D8B030D-6E8A-4147-A177-3AD203B41FA5}">
                      <a16:colId xmlns="" xmlns:a16="http://schemas.microsoft.com/office/drawing/2014/main" val="465818255"/>
                    </a:ext>
                  </a:extLst>
                </a:gridCol>
                <a:gridCol w="1306376">
                  <a:extLst>
                    <a:ext uri="{9D8B030D-6E8A-4147-A177-3AD203B41FA5}">
                      <a16:colId xmlns="" xmlns:a16="http://schemas.microsoft.com/office/drawing/2014/main" val="3938600444"/>
                    </a:ext>
                  </a:extLst>
                </a:gridCol>
                <a:gridCol w="1217841">
                  <a:extLst>
                    <a:ext uri="{9D8B030D-6E8A-4147-A177-3AD203B41FA5}">
                      <a16:colId xmlns="" xmlns:a16="http://schemas.microsoft.com/office/drawing/2014/main" val="2351219966"/>
                    </a:ext>
                  </a:extLst>
                </a:gridCol>
                <a:gridCol w="783038">
                  <a:extLst>
                    <a:ext uri="{9D8B030D-6E8A-4147-A177-3AD203B41FA5}">
                      <a16:colId xmlns="" xmlns:a16="http://schemas.microsoft.com/office/drawing/2014/main" val="3377140058"/>
                    </a:ext>
                  </a:extLst>
                </a:gridCol>
                <a:gridCol w="694502">
                  <a:extLst>
                    <a:ext uri="{9D8B030D-6E8A-4147-A177-3AD203B41FA5}">
                      <a16:colId xmlns="" xmlns:a16="http://schemas.microsoft.com/office/drawing/2014/main" val="1482840376"/>
                    </a:ext>
                  </a:extLst>
                </a:gridCol>
                <a:gridCol w="958140">
                  <a:extLst>
                    <a:ext uri="{9D8B030D-6E8A-4147-A177-3AD203B41FA5}">
                      <a16:colId xmlns="" xmlns:a16="http://schemas.microsoft.com/office/drawing/2014/main" val="2221190525"/>
                    </a:ext>
                  </a:extLst>
                </a:gridCol>
                <a:gridCol w="1739209">
                  <a:extLst>
                    <a:ext uri="{9D8B030D-6E8A-4147-A177-3AD203B41FA5}">
                      <a16:colId xmlns="" xmlns:a16="http://schemas.microsoft.com/office/drawing/2014/main" val="3991623148"/>
                    </a:ext>
                  </a:extLst>
                </a:gridCol>
              </a:tblGrid>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Student.Sno</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Sname</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Ssex</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SC.Sno</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Grade</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Semester</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Teachingclass</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81556446"/>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85</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64264569"/>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96</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2033819"/>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87</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16323899"/>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61953386"/>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98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61524665"/>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71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49956038"/>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0813673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1C490626-5D6E-C895-72B7-58F420D6DA87}"/>
              </a:ext>
            </a:extLst>
          </p:cNvPr>
          <p:cNvSpPr>
            <a:spLocks noGrp="1" noChangeArrowheads="1"/>
          </p:cNvSpPr>
          <p:nvPr>
            <p:ph type="title" idx="4294967295"/>
          </p:nvPr>
        </p:nvSpPr>
        <p:spPr/>
        <p:txBody>
          <a:bodyPr/>
          <a:lstStyle/>
          <a:p>
            <a:pPr eaLnBrk="1" hangingPunct="1"/>
            <a:r>
              <a:rPr lang="zh-CN" altLang="en-US" sz="3600"/>
              <a:t>连接操作的执行过程</a:t>
            </a:r>
          </a:p>
        </p:txBody>
      </p:sp>
      <p:sp>
        <p:nvSpPr>
          <p:cNvPr id="51203" name="Rectangle 3">
            <a:extLst>
              <a:ext uri="{FF2B5EF4-FFF2-40B4-BE49-F238E27FC236}">
                <a16:creationId xmlns="" xmlns:a16="http://schemas.microsoft.com/office/drawing/2014/main" id="{0A77D2D3-8CF9-6435-1982-387E8924BDB7}"/>
              </a:ext>
            </a:extLst>
          </p:cNvPr>
          <p:cNvSpPr>
            <a:spLocks noGrp="1" noChangeArrowheads="1"/>
          </p:cNvSpPr>
          <p:nvPr>
            <p:ph type="body" idx="4294967295"/>
          </p:nvPr>
        </p:nvSpPr>
        <p:spPr>
          <a:xfrm>
            <a:off x="695400" y="785813"/>
            <a:ext cx="10513168" cy="5543550"/>
          </a:xfrm>
        </p:spPr>
        <p:txBody>
          <a:bodyPr/>
          <a:lstStyle/>
          <a:p>
            <a:pPr lvl="1" algn="just">
              <a:lnSpc>
                <a:spcPct val="120000"/>
              </a:lnSpc>
            </a:pPr>
            <a:endParaRPr lang="en-US" altLang="zh-CN" dirty="0"/>
          </a:p>
          <a:p>
            <a:pPr lvl="1" algn="just">
              <a:lnSpc>
                <a:spcPct val="150000"/>
              </a:lnSpc>
            </a:pPr>
            <a:r>
              <a:rPr lang="zh-CN" altLang="en-US" dirty="0"/>
              <a:t>首先在表</a:t>
            </a:r>
            <a:r>
              <a:rPr lang="en-US" altLang="zh-CN" dirty="0"/>
              <a:t>Student</a:t>
            </a:r>
            <a:r>
              <a:rPr lang="zh-CN" altLang="en-US" dirty="0"/>
              <a:t>中找到第一个元组，然后从头开始扫描</a:t>
            </a:r>
            <a:r>
              <a:rPr lang="en-US" altLang="zh-CN" dirty="0"/>
              <a:t>SC</a:t>
            </a:r>
            <a:r>
              <a:rPr lang="zh-CN" altLang="en-US" dirty="0"/>
              <a:t>表，逐一查找与</a:t>
            </a:r>
            <a:r>
              <a:rPr lang="en-US" altLang="zh-CN" dirty="0"/>
              <a:t>Student</a:t>
            </a:r>
            <a:r>
              <a:rPr lang="zh-CN" altLang="en-US" dirty="0"/>
              <a:t>第一个元组的</a:t>
            </a:r>
            <a:r>
              <a:rPr lang="en-US" altLang="zh-CN" dirty="0" err="1"/>
              <a:t>Sno</a:t>
            </a:r>
            <a:r>
              <a:rPr lang="zh-CN" altLang="en-US" dirty="0"/>
              <a:t>相等的</a:t>
            </a:r>
            <a:r>
              <a:rPr lang="en-US" altLang="zh-CN" dirty="0"/>
              <a:t>SC</a:t>
            </a:r>
            <a:r>
              <a:rPr lang="zh-CN" altLang="en-US" dirty="0"/>
              <a:t>元组，找到后就将</a:t>
            </a:r>
            <a:r>
              <a:rPr lang="en-US" altLang="zh-CN" dirty="0"/>
              <a:t>Student</a:t>
            </a:r>
            <a:r>
              <a:rPr lang="zh-CN" altLang="en-US" dirty="0"/>
              <a:t>中的第一个元组与该元组拼接起来，形成结果表中一个元组</a:t>
            </a:r>
          </a:p>
          <a:p>
            <a:pPr lvl="1" algn="just">
              <a:lnSpc>
                <a:spcPct val="150000"/>
              </a:lnSpc>
            </a:pPr>
            <a:r>
              <a:rPr lang="en-US" altLang="zh-CN" dirty="0"/>
              <a:t>SC</a:t>
            </a:r>
            <a:r>
              <a:rPr lang="zh-CN" altLang="en-US" dirty="0"/>
              <a:t>全部查找完后，再找</a:t>
            </a:r>
            <a:r>
              <a:rPr lang="en-US" altLang="zh-CN" dirty="0"/>
              <a:t>Student</a:t>
            </a:r>
            <a:r>
              <a:rPr lang="zh-CN" altLang="en-US" dirty="0"/>
              <a:t>中第二个元组，然后再从头开始扫描</a:t>
            </a:r>
            <a:r>
              <a:rPr lang="en-US" altLang="zh-CN" dirty="0"/>
              <a:t>SC</a:t>
            </a:r>
            <a:r>
              <a:rPr lang="zh-CN" altLang="en-US" dirty="0"/>
              <a:t>，逐一查找满足连接条件的元组，找到后就将</a:t>
            </a:r>
            <a:r>
              <a:rPr lang="en-US" altLang="zh-CN" dirty="0"/>
              <a:t>Student</a:t>
            </a:r>
            <a:r>
              <a:rPr lang="zh-CN" altLang="en-US" dirty="0"/>
              <a:t>中的第二个元组与该元组拼接起来，形成结果表中一个元组。</a:t>
            </a:r>
          </a:p>
          <a:p>
            <a:pPr lvl="1" algn="just">
              <a:lnSpc>
                <a:spcPct val="150000"/>
              </a:lnSpc>
            </a:pPr>
            <a:r>
              <a:rPr lang="zh-CN" altLang="en-US" dirty="0"/>
              <a:t>重复上述操作，直到</a:t>
            </a:r>
            <a:r>
              <a:rPr lang="en-US" altLang="zh-CN" dirty="0"/>
              <a:t>Student</a:t>
            </a:r>
            <a:r>
              <a:rPr lang="zh-CN" altLang="en-US" dirty="0"/>
              <a:t>中的全部元组都处理完毕</a:t>
            </a:r>
            <a:endParaRPr lang="en-US" altLang="zh-CN" dirty="0"/>
          </a:p>
          <a:p>
            <a:pPr lvl="1" algn="just">
              <a:lnSpc>
                <a:spcPct val="120000"/>
              </a:lnSpc>
              <a:buFont typeface="Wingdings" pitchFamily="2" charset="2"/>
              <a:buNone/>
            </a:pPr>
            <a:r>
              <a:rPr lang="zh-CN" altLang="en-US" dirty="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1055440" y="1001712"/>
            <a:ext cx="10526960" cy="4854575"/>
          </a:xfrm>
        </p:spPr>
        <p:txBody>
          <a:bodyPr/>
          <a:lstStyle/>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solidFill>
                  <a:srgbClr val="7030A0"/>
                </a:solidFill>
              </a:rPr>
              <a:t>2.</a:t>
            </a:r>
            <a:r>
              <a:rPr lang="zh-CN" altLang="en-US" sz="2800" dirty="0">
                <a:solidFill>
                  <a:srgbClr val="7030A0"/>
                </a:solidFill>
              </a:rPr>
              <a:t>自然连接查询</a:t>
            </a:r>
          </a:p>
          <a:p>
            <a:pPr lvl="1">
              <a:lnSpc>
                <a:spcPct val="150000"/>
              </a:lnSpc>
              <a:buFont typeface="Wingdings" pitchFamily="2" charset="2"/>
              <a:buNone/>
            </a:pPr>
            <a:r>
              <a:rPr lang="en-US" altLang="zh-CN" sz="2800" dirty="0"/>
              <a:t>3.</a:t>
            </a:r>
            <a:r>
              <a:rPr lang="zh-CN" altLang="en-US" sz="2800" dirty="0"/>
              <a:t>复合条件连接查询</a:t>
            </a:r>
            <a:endParaRPr lang="en-US" altLang="zh-CN" sz="2800" dirty="0"/>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41943934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12">
            <a:extLst>
              <a:ext uri="{FF2B5EF4-FFF2-40B4-BE49-F238E27FC236}">
                <a16:creationId xmlns="" xmlns:a16="http://schemas.microsoft.com/office/drawing/2014/main" id="{3EAB7415-CFCD-06CD-70B7-47C48EFBC863}"/>
              </a:ext>
            </a:extLst>
          </p:cNvPr>
          <p:cNvSpPr>
            <a:spLocks noGrp="1" noChangeArrowheads="1"/>
          </p:cNvSpPr>
          <p:nvPr>
            <p:ph type="title" idx="4294967295"/>
          </p:nvPr>
        </p:nvSpPr>
        <p:spPr>
          <a:xfrm>
            <a:off x="2424113" y="188913"/>
            <a:ext cx="7391400" cy="563562"/>
          </a:xfrm>
        </p:spPr>
        <p:txBody>
          <a:bodyPr/>
          <a:lstStyle/>
          <a:p>
            <a:pPr eaLnBrk="1" hangingPunct="1"/>
            <a:r>
              <a:rPr lang="en-US" altLang="zh-CN" sz="3600" dirty="0"/>
              <a:t>2. </a:t>
            </a:r>
            <a:r>
              <a:rPr lang="zh-CN" altLang="en-US" sz="3600" dirty="0"/>
              <a:t>自然连接查询 </a:t>
            </a:r>
          </a:p>
        </p:txBody>
      </p:sp>
      <p:sp>
        <p:nvSpPr>
          <p:cNvPr id="10292" name="Text Box 423">
            <a:extLst>
              <a:ext uri="{FF2B5EF4-FFF2-40B4-BE49-F238E27FC236}">
                <a16:creationId xmlns="" xmlns:a16="http://schemas.microsoft.com/office/drawing/2014/main" id="{BCD7F287-4EFE-B58C-F639-C3CB82CA3CC4}"/>
              </a:ext>
            </a:extLst>
          </p:cNvPr>
          <p:cNvSpPr txBox="1">
            <a:spLocks noChangeArrowheads="1"/>
          </p:cNvSpPr>
          <p:nvPr/>
        </p:nvSpPr>
        <p:spPr bwMode="auto">
          <a:xfrm>
            <a:off x="1199456" y="1257301"/>
            <a:ext cx="9505055" cy="1128579"/>
          </a:xfrm>
          <a:prstGeom prst="rect">
            <a:avLst/>
          </a:prstGeom>
          <a:noFill/>
          <a:ln>
            <a:noFill/>
          </a:ln>
        </p:spPr>
        <p:txBody>
          <a:bodyPr wrap="square">
            <a:spAutoFit/>
          </a:bodyPr>
          <a:lstStyle>
            <a:lvl1pPr marL="342900" indent="269875">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SzTx/>
              <a:buFont typeface="Arial" panose="020B0604020202020204" pitchFamily="34" charset="0"/>
              <a:buNone/>
            </a:pPr>
            <a:r>
              <a:rPr lang="zh-CN" altLang="zh-CN" sz="2400" dirty="0"/>
              <a:t>若在等值连接中把目标列中重复的属性列去掉则为自然连接，</a:t>
            </a:r>
            <a:endParaRPr lang="en-US" altLang="zh-CN" sz="2400" dirty="0"/>
          </a:p>
          <a:p>
            <a:pPr algn="just">
              <a:lnSpc>
                <a:spcPct val="150000"/>
              </a:lnSpc>
              <a:spcBef>
                <a:spcPct val="0"/>
              </a:spcBef>
              <a:buSzTx/>
              <a:buFont typeface="Arial" panose="020B0604020202020204" pitchFamily="34" charset="0"/>
              <a:buNone/>
            </a:pPr>
            <a:r>
              <a:rPr lang="zh-CN" altLang="zh-CN" sz="2400" dirty="0"/>
              <a:t>如</a:t>
            </a:r>
            <a:r>
              <a:rPr lang="en-US" altLang="zh-CN" sz="2400" dirty="0"/>
              <a:t>[</a:t>
            </a:r>
            <a:r>
              <a:rPr lang="zh-CN" altLang="zh-CN" sz="2400" dirty="0"/>
              <a:t>例</a:t>
            </a:r>
            <a:r>
              <a:rPr lang="en-US" altLang="zh-CN" sz="2400" dirty="0"/>
              <a:t>3.52]</a:t>
            </a:r>
            <a:r>
              <a:rPr lang="zh-CN" altLang="zh-CN" sz="2400" dirty="0"/>
              <a:t>中去掉了</a:t>
            </a:r>
            <a:r>
              <a:rPr lang="en-US" altLang="zh-CN" sz="2400" dirty="0"/>
              <a:t>SC</a:t>
            </a:r>
            <a:r>
              <a:rPr lang="zh-CN" altLang="zh-CN" sz="2400" dirty="0"/>
              <a:t>表中的</a:t>
            </a:r>
            <a:r>
              <a:rPr lang="en-US" altLang="zh-CN" sz="2400" dirty="0" err="1"/>
              <a:t>Sno</a:t>
            </a:r>
            <a:endParaRPr lang="zh-CN" altLang="zh-CN" sz="2400" dirty="0"/>
          </a:p>
        </p:txBody>
      </p:sp>
      <p:pic>
        <p:nvPicPr>
          <p:cNvPr id="52228" name="图片 3">
            <a:extLst>
              <a:ext uri="{FF2B5EF4-FFF2-40B4-BE49-F238E27FC236}">
                <a16:creationId xmlns="" xmlns:a16="http://schemas.microsoft.com/office/drawing/2014/main" id="{2C414C48-958A-FA4F-E42F-CA43990C4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2564904"/>
            <a:ext cx="9434514"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F9EC2DDA-7BDE-EDF2-4713-02BAF98FED93}"/>
              </a:ext>
            </a:extLst>
          </p:cNvPr>
          <p:cNvSpPr>
            <a:spLocks noGrp="1" noChangeArrowheads="1"/>
          </p:cNvSpPr>
          <p:nvPr>
            <p:ph type="title" idx="4294967295"/>
          </p:nvPr>
        </p:nvSpPr>
        <p:spPr/>
        <p:txBody>
          <a:bodyPr/>
          <a:lstStyle/>
          <a:p>
            <a:pPr eaLnBrk="1" hangingPunct="1"/>
            <a:r>
              <a:rPr lang="zh-CN" altLang="en-US" sz="3600" dirty="0"/>
              <a:t>自然连接查询 （续）</a:t>
            </a:r>
          </a:p>
        </p:txBody>
      </p:sp>
      <p:sp>
        <p:nvSpPr>
          <p:cNvPr id="53251" name="Rectangle 3">
            <a:extLst>
              <a:ext uri="{FF2B5EF4-FFF2-40B4-BE49-F238E27FC236}">
                <a16:creationId xmlns="" xmlns:a16="http://schemas.microsoft.com/office/drawing/2014/main" id="{E818E2CD-F5DA-6F0F-077F-6B337F8F5C81}"/>
              </a:ext>
            </a:extLst>
          </p:cNvPr>
          <p:cNvSpPr>
            <a:spLocks noGrp="1" noChangeArrowheads="1"/>
          </p:cNvSpPr>
          <p:nvPr>
            <p:ph type="body" idx="4294967295"/>
          </p:nvPr>
        </p:nvSpPr>
        <p:spPr>
          <a:xfrm>
            <a:off x="1703388" y="1196976"/>
            <a:ext cx="8856662" cy="4968875"/>
          </a:xfrm>
        </p:spPr>
        <p:txBody>
          <a:bodyPr/>
          <a:lstStyle/>
          <a:p>
            <a:pPr eaLnBrk="1" hangingPunct="1">
              <a:lnSpc>
                <a:spcPct val="140000"/>
              </a:lnSpc>
              <a:buFont typeface="Wingdings" pitchFamily="2" charset="2"/>
              <a:buNone/>
            </a:pPr>
            <a:r>
              <a:rPr lang="en-US" altLang="zh-CN" sz="2400" dirty="0"/>
              <a:t>[</a:t>
            </a:r>
            <a:r>
              <a:rPr lang="zh-CN" altLang="en-US" sz="2400" dirty="0"/>
              <a:t>例</a:t>
            </a:r>
            <a:r>
              <a:rPr lang="en-US" altLang="zh-CN" sz="2400" dirty="0"/>
              <a:t>3.52]</a:t>
            </a:r>
            <a:r>
              <a:rPr lang="zh-CN" altLang="en-US" sz="2400" dirty="0"/>
              <a:t>查询每个学生的学号、姓名、性别、出生日期、主修专业及该学生选修课程的课程号与成绩</a:t>
            </a:r>
          </a:p>
          <a:p>
            <a:pPr eaLnBrk="1" hangingPunct="1">
              <a:lnSpc>
                <a:spcPct val="140000"/>
              </a:lnSpc>
              <a:buFont typeface="Wingdings" pitchFamily="2" charset="2"/>
              <a:buNone/>
            </a:pPr>
            <a:r>
              <a:rPr lang="en-US" altLang="zh-CN" sz="2200" dirty="0"/>
              <a:t>SELECT </a:t>
            </a:r>
            <a:r>
              <a:rPr lang="en-US" altLang="zh-CN" sz="2200" dirty="0" err="1"/>
              <a:t>Student.Sno,Sname,Ssex,Sbirthdate,Smajor,Cno,Grade</a:t>
            </a:r>
            <a:r>
              <a:rPr lang="en-US" altLang="zh-CN" sz="2200" dirty="0"/>
              <a:t>     </a:t>
            </a:r>
          </a:p>
          <a:p>
            <a:pPr eaLnBrk="1" hangingPunct="1">
              <a:lnSpc>
                <a:spcPct val="140000"/>
              </a:lnSpc>
              <a:buFont typeface="Wingdings" pitchFamily="2" charset="2"/>
              <a:buNone/>
            </a:pPr>
            <a:r>
              <a:rPr lang="en-US" altLang="zh-CN" sz="2200" dirty="0"/>
              <a:t>FROM  </a:t>
            </a:r>
            <a:r>
              <a:rPr lang="en-US" altLang="zh-CN" sz="2200" dirty="0" err="1"/>
              <a:t>Student,SC</a:t>
            </a:r>
            <a:endParaRPr lang="en-US" altLang="zh-CN" sz="2200" dirty="0"/>
          </a:p>
          <a:p>
            <a:pPr eaLnBrk="1" hangingPunct="1">
              <a:lnSpc>
                <a:spcPct val="140000"/>
              </a:lnSpc>
              <a:buFont typeface="Wingdings" pitchFamily="2" charset="2"/>
              <a:buNone/>
            </a:pPr>
            <a:r>
              <a:rPr lang="en-US" altLang="zh-CN" sz="2200" dirty="0"/>
              <a:t>WHERE </a:t>
            </a:r>
            <a:r>
              <a:rPr lang="en-US" altLang="zh-CN" sz="2200" dirty="0" err="1"/>
              <a:t>Student.Sno</a:t>
            </a:r>
            <a:r>
              <a:rPr lang="en-US" altLang="zh-CN" sz="2200" dirty="0"/>
              <a:t>=</a:t>
            </a:r>
            <a:r>
              <a:rPr lang="en-US" altLang="zh-CN" sz="2200" dirty="0" err="1"/>
              <a:t>SC.Sno</a:t>
            </a:r>
            <a:r>
              <a:rPr lang="en-US" altLang="zh-CN" sz="2200" dirty="0"/>
              <a:t>;</a:t>
            </a:r>
          </a:p>
          <a:p>
            <a:pPr eaLnBrk="1" hangingPunct="1">
              <a:lnSpc>
                <a:spcPct val="140000"/>
              </a:lnSpc>
              <a:buFont typeface="Wingdings" pitchFamily="2" charset="2"/>
              <a:buChar char="n"/>
            </a:pPr>
            <a:r>
              <a:rPr lang="en-US" altLang="zh-CN" sz="2200" dirty="0" err="1"/>
              <a:t>Sname</a:t>
            </a:r>
            <a:r>
              <a:rPr lang="zh-CN" altLang="en-US" sz="2200" dirty="0"/>
              <a:t>，</a:t>
            </a:r>
            <a:r>
              <a:rPr lang="en-US" altLang="zh-CN" sz="2200" dirty="0" err="1"/>
              <a:t>Ssex</a:t>
            </a:r>
            <a:r>
              <a:rPr lang="zh-CN" altLang="en-US" sz="2200" dirty="0"/>
              <a:t>，</a:t>
            </a:r>
            <a:r>
              <a:rPr lang="en-US" altLang="zh-CN" sz="2200" dirty="0" err="1"/>
              <a:t>Sbirthdate</a:t>
            </a:r>
            <a:r>
              <a:rPr lang="zh-CN" altLang="en-US" sz="2200" dirty="0"/>
              <a:t>，</a:t>
            </a:r>
            <a:r>
              <a:rPr lang="en-US" altLang="zh-CN" sz="2200" dirty="0" err="1"/>
              <a:t>Smajor</a:t>
            </a:r>
            <a:r>
              <a:rPr lang="zh-CN" altLang="en-US" sz="2200" dirty="0"/>
              <a:t>，</a:t>
            </a:r>
            <a:r>
              <a:rPr lang="en-US" altLang="zh-CN" sz="2200" dirty="0" err="1"/>
              <a:t>Cno</a:t>
            </a:r>
            <a:r>
              <a:rPr lang="zh-CN" altLang="en-US" sz="2200" dirty="0"/>
              <a:t>和</a:t>
            </a:r>
            <a:r>
              <a:rPr lang="en-US" altLang="zh-CN" sz="2200" dirty="0"/>
              <a:t>Grade</a:t>
            </a:r>
            <a:r>
              <a:rPr lang="zh-CN" altLang="en-US" sz="2200" dirty="0"/>
              <a:t>属性列在</a:t>
            </a:r>
            <a:r>
              <a:rPr lang="en-US" altLang="zh-CN" sz="2200" dirty="0"/>
              <a:t>Student</a:t>
            </a:r>
            <a:r>
              <a:rPr lang="zh-CN" altLang="en-US" sz="2200" dirty="0"/>
              <a:t>表与</a:t>
            </a:r>
            <a:r>
              <a:rPr lang="en-US" altLang="zh-CN" sz="2200" dirty="0"/>
              <a:t>SC</a:t>
            </a:r>
            <a:r>
              <a:rPr lang="zh-CN" altLang="en-US" sz="2200" dirty="0"/>
              <a:t>表中唯一，引用时可以去掉表名前缀</a:t>
            </a:r>
            <a:endParaRPr lang="en-US" altLang="zh-CN" sz="2200" dirty="0"/>
          </a:p>
          <a:p>
            <a:pPr eaLnBrk="1" hangingPunct="1">
              <a:lnSpc>
                <a:spcPct val="140000"/>
              </a:lnSpc>
              <a:buFont typeface="Wingdings" pitchFamily="2" charset="2"/>
              <a:buChar char="n"/>
            </a:pPr>
            <a:r>
              <a:rPr lang="en-US" altLang="zh-CN" sz="2200" dirty="0" err="1"/>
              <a:t>Sno</a:t>
            </a:r>
            <a:r>
              <a:rPr lang="zh-CN" altLang="en-US" sz="2200" dirty="0"/>
              <a:t>在两个表都出现，因此</a:t>
            </a:r>
            <a:r>
              <a:rPr lang="en-US" altLang="zh-CN" sz="2200" dirty="0"/>
              <a:t>SELECT</a:t>
            </a:r>
            <a:r>
              <a:rPr lang="zh-CN" altLang="en-US" sz="2200" dirty="0"/>
              <a:t>子句和</a:t>
            </a:r>
            <a:r>
              <a:rPr lang="en-US" altLang="zh-CN" sz="2200" dirty="0"/>
              <a:t>WHERE</a:t>
            </a:r>
            <a:r>
              <a:rPr lang="zh-CN" altLang="en-US" sz="2200" dirty="0"/>
              <a:t>子句在引用时必须加上表名前缀</a:t>
            </a:r>
          </a:p>
          <a:p>
            <a:pPr eaLnBrk="1" hangingPunct="1">
              <a:lnSpc>
                <a:spcPct val="140000"/>
              </a:lnSpc>
              <a:buFont typeface="Wingdings" pitchFamily="2" charset="2"/>
              <a:buNone/>
            </a:pPr>
            <a:endParaRPr lang="en-US" altLang="zh-C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5B821BBA-78BC-6297-D0BF-C101E1463EFC}"/>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4515" name="Rectangle 3">
            <a:extLst>
              <a:ext uri="{FF2B5EF4-FFF2-40B4-BE49-F238E27FC236}">
                <a16:creationId xmlns="" xmlns:a16="http://schemas.microsoft.com/office/drawing/2014/main" id="{E42A84FB-12BF-8EE1-C6F8-795E22566C05}"/>
              </a:ext>
            </a:extLst>
          </p:cNvPr>
          <p:cNvSpPr>
            <a:spLocks noGrp="1" noChangeArrowheads="1"/>
          </p:cNvSpPr>
          <p:nvPr>
            <p:ph type="body" idx="4294967295"/>
          </p:nvPr>
        </p:nvSpPr>
        <p:spPr>
          <a:xfrm>
            <a:off x="2351088" y="1268413"/>
            <a:ext cx="6107112" cy="4038600"/>
          </a:xfrm>
        </p:spPr>
        <p:txBody>
          <a:bodyPr/>
          <a:lstStyle/>
          <a:p>
            <a:pPr marL="0" indent="0" algn="just" eaLnBrk="1" hangingPunct="1">
              <a:lnSpc>
                <a:spcPct val="140000"/>
              </a:lnSpc>
              <a:buNone/>
            </a:pPr>
            <a:r>
              <a:rPr lang="en-US" altLang="zh-CN" dirty="0">
                <a:solidFill>
                  <a:srgbClr val="00B050"/>
                </a:solidFill>
              </a:rPr>
              <a:t>3.3.1 </a:t>
            </a:r>
            <a:r>
              <a:rPr lang="zh-CN" altLang="en-US" dirty="0">
                <a:solidFill>
                  <a:srgbClr val="00B050"/>
                </a:solidFill>
              </a:rPr>
              <a:t>单表查询</a:t>
            </a:r>
          </a:p>
          <a:p>
            <a:pPr marL="0" indent="0" algn="just" eaLnBrk="1" hangingPunct="1">
              <a:lnSpc>
                <a:spcPct val="140000"/>
              </a:lnSpc>
              <a:buNone/>
            </a:pPr>
            <a:r>
              <a:rPr lang="en-US" altLang="zh-CN" dirty="0"/>
              <a:t>3.3.2 </a:t>
            </a:r>
            <a:r>
              <a:rPr lang="zh-CN" altLang="en-US" dirty="0"/>
              <a:t>连接查询</a:t>
            </a:r>
          </a:p>
          <a:p>
            <a:pPr marL="0" indent="0" algn="just" eaLnBrk="1" hangingPunct="1">
              <a:lnSpc>
                <a:spcPct val="140000"/>
              </a:lnSpc>
              <a:buNone/>
            </a:pPr>
            <a:r>
              <a:rPr lang="en-US" altLang="zh-CN" dirty="0"/>
              <a:t>3.3.3 </a:t>
            </a:r>
            <a:r>
              <a:rPr lang="zh-CN" altLang="en-US" dirty="0"/>
              <a:t>嵌套查询</a:t>
            </a:r>
          </a:p>
          <a:p>
            <a:pPr marL="0" indent="0" algn="just" eaLnBrk="1" hangingPunct="1">
              <a:lnSpc>
                <a:spcPct val="140000"/>
              </a:lnSpc>
              <a:buNone/>
            </a:pPr>
            <a:r>
              <a:rPr lang="en-US" altLang="zh-CN" dirty="0"/>
              <a:t>3.3.4 </a:t>
            </a:r>
            <a:r>
              <a:rPr lang="zh-CN" altLang="en-US" dirty="0"/>
              <a:t>集合查询</a:t>
            </a:r>
          </a:p>
          <a:p>
            <a:pPr marL="0" indent="0" algn="just" eaLnBrk="1" hangingPunct="1">
              <a:lnSpc>
                <a:spcPct val="140000"/>
              </a:lnSpc>
              <a:buNone/>
            </a:pPr>
            <a:r>
              <a:rPr lang="en-US" altLang="zh-CN" dirty="0"/>
              <a:t>3.3.5 </a:t>
            </a:r>
            <a:r>
              <a:rPr lang="zh-CN" altLang="en-US" dirty="0"/>
              <a:t>基于派生表的查询</a:t>
            </a:r>
          </a:p>
          <a:p>
            <a:pPr marL="0" indent="0" algn="just" eaLnBrk="1" hangingPunct="1">
              <a:buNone/>
            </a:pPr>
            <a:r>
              <a:rPr lang="zh-CN" altLang="en-US" dirty="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83432" y="1001712"/>
            <a:ext cx="10598968"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solidFill>
                  <a:srgbClr val="7030A0"/>
                </a:solidFill>
              </a:rPr>
              <a:t>3.</a:t>
            </a:r>
            <a:r>
              <a:rPr lang="zh-CN" altLang="en-US" sz="2800" dirty="0">
                <a:solidFill>
                  <a:srgbClr val="7030A0"/>
                </a:solidFill>
              </a:rPr>
              <a:t>复合条件连接查询</a:t>
            </a:r>
            <a:endParaRPr lang="en-US" altLang="zh-CN" sz="2800" dirty="0">
              <a:solidFill>
                <a:srgbClr val="7030A0"/>
              </a:solidFill>
            </a:endParaRPr>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713650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 xmlns:a16="http://schemas.microsoft.com/office/drawing/2014/main" id="{3326F49D-1579-7B96-912F-8CFBE2A3876C}"/>
              </a:ext>
            </a:extLst>
          </p:cNvPr>
          <p:cNvSpPr>
            <a:spLocks noGrp="1" noChangeArrowheads="1"/>
          </p:cNvSpPr>
          <p:nvPr>
            <p:ph type="title" idx="4294967295"/>
          </p:nvPr>
        </p:nvSpPr>
        <p:spPr/>
        <p:txBody>
          <a:bodyPr/>
          <a:lstStyle/>
          <a:p>
            <a:pPr eaLnBrk="1" hangingPunct="1"/>
            <a:r>
              <a:rPr lang="en-US" altLang="zh-CN" sz="3600" dirty="0"/>
              <a:t>3.</a:t>
            </a:r>
            <a:r>
              <a:rPr lang="zh-CN" altLang="en-US" sz="3600" dirty="0"/>
              <a:t>复合条件连接查询</a:t>
            </a:r>
          </a:p>
        </p:txBody>
      </p:sp>
      <p:sp>
        <p:nvSpPr>
          <p:cNvPr id="55299" name="内容占位符 2">
            <a:extLst>
              <a:ext uri="{FF2B5EF4-FFF2-40B4-BE49-F238E27FC236}">
                <a16:creationId xmlns="" xmlns:a16="http://schemas.microsoft.com/office/drawing/2014/main" id="{9CF05721-33B1-88A8-C59E-5BAAF4EA1671}"/>
              </a:ext>
            </a:extLst>
          </p:cNvPr>
          <p:cNvSpPr>
            <a:spLocks noGrp="1" noChangeArrowheads="1"/>
          </p:cNvSpPr>
          <p:nvPr>
            <p:ph idx="4294967295"/>
          </p:nvPr>
        </p:nvSpPr>
        <p:spPr>
          <a:xfrm>
            <a:off x="1774826" y="981075"/>
            <a:ext cx="9361734" cy="5499100"/>
          </a:xfrm>
        </p:spPr>
        <p:txBody>
          <a:bodyPr/>
          <a:lstStyle/>
          <a:p>
            <a:pPr marL="0" indent="0" eaLnBrk="1" hangingPunct="1">
              <a:lnSpc>
                <a:spcPct val="120000"/>
              </a:lnSpc>
              <a:spcBef>
                <a:spcPct val="0"/>
              </a:spcBef>
              <a:buNone/>
            </a:pPr>
            <a:r>
              <a:rPr lang="zh-CN" altLang="en-US" sz="2400" dirty="0"/>
              <a:t>复合条件连接：</a:t>
            </a:r>
            <a:r>
              <a:rPr lang="en-US" altLang="zh-CN" sz="2400" dirty="0"/>
              <a:t>WHERE</a:t>
            </a:r>
            <a:r>
              <a:rPr lang="zh-CN" altLang="en-US" sz="2400" dirty="0"/>
              <a:t>子句是由连接谓词和选择谓词组成的复合条件</a:t>
            </a:r>
            <a:endParaRPr lang="en-US" altLang="zh-CN" sz="2400" dirty="0"/>
          </a:p>
          <a:p>
            <a:pPr marL="0" indent="0" eaLnBrk="1" hangingPunct="1">
              <a:lnSpc>
                <a:spcPct val="120000"/>
              </a:lnSpc>
              <a:spcBef>
                <a:spcPct val="0"/>
              </a:spcBef>
              <a:buNone/>
            </a:pPr>
            <a:r>
              <a:rPr lang="en-US" altLang="zh-CN" sz="2400" dirty="0"/>
              <a:t>[</a:t>
            </a:r>
            <a:r>
              <a:rPr lang="zh-CN" altLang="en-US" sz="2400" dirty="0"/>
              <a:t>例</a:t>
            </a:r>
            <a:r>
              <a:rPr lang="en-US" altLang="zh-CN" sz="2400" dirty="0"/>
              <a:t>3.53]</a:t>
            </a:r>
            <a:r>
              <a:rPr lang="zh-CN" altLang="en-US" sz="2400" dirty="0"/>
              <a:t>查询选修</a:t>
            </a:r>
            <a:r>
              <a:rPr lang="en-US" altLang="zh-CN" sz="2400" dirty="0"/>
              <a:t>81002</a:t>
            </a:r>
            <a:r>
              <a:rPr lang="zh-CN" altLang="en-US" sz="2400" dirty="0"/>
              <a:t>号课程且成绩在</a:t>
            </a:r>
            <a:r>
              <a:rPr lang="en-US" altLang="zh-CN" sz="2400" dirty="0"/>
              <a:t>90</a:t>
            </a:r>
            <a:r>
              <a:rPr lang="zh-CN" altLang="en-US" sz="2400" dirty="0"/>
              <a:t>分以上的所有学生的学号和姓名</a:t>
            </a:r>
          </a:p>
          <a:p>
            <a:pPr marL="0" indent="0" eaLnBrk="1" hangingPunct="1">
              <a:lnSpc>
                <a:spcPct val="120000"/>
              </a:lnSpc>
              <a:spcBef>
                <a:spcPct val="0"/>
              </a:spcBef>
              <a:buNone/>
            </a:pPr>
            <a:r>
              <a:rPr lang="en-US" altLang="zh-CN" sz="2200" dirty="0"/>
              <a:t>SELECT </a:t>
            </a:r>
            <a:r>
              <a:rPr lang="en-US" altLang="zh-CN" sz="2200" dirty="0" err="1"/>
              <a:t>Student.Sno,Sname</a:t>
            </a:r>
            <a:endParaRPr lang="en-US" altLang="zh-CN" sz="2200" dirty="0"/>
          </a:p>
          <a:p>
            <a:pPr marL="0" indent="0" eaLnBrk="1" hangingPunct="1">
              <a:lnSpc>
                <a:spcPct val="120000"/>
              </a:lnSpc>
              <a:spcBef>
                <a:spcPct val="0"/>
              </a:spcBef>
              <a:buNone/>
            </a:pPr>
            <a:r>
              <a:rPr lang="en-US" altLang="zh-CN" sz="2200" dirty="0"/>
              <a:t>FROM </a:t>
            </a:r>
            <a:r>
              <a:rPr lang="en-US" altLang="zh-CN" sz="2200" dirty="0" err="1"/>
              <a:t>Student,SC</a:t>
            </a:r>
            <a:endParaRPr lang="en-US" altLang="zh-CN" sz="2200" dirty="0"/>
          </a:p>
          <a:p>
            <a:pPr marL="0" indent="0" eaLnBrk="1" hangingPunct="1">
              <a:lnSpc>
                <a:spcPct val="120000"/>
              </a:lnSpc>
              <a:spcBef>
                <a:spcPct val="0"/>
              </a:spcBef>
              <a:buNone/>
            </a:pPr>
            <a:r>
              <a:rPr lang="en-US" altLang="zh-CN" sz="2200" dirty="0"/>
              <a:t>WHERE </a:t>
            </a:r>
            <a:r>
              <a:rPr lang="en-US" altLang="zh-CN" sz="2200" dirty="0" err="1"/>
              <a:t>Student.Sno</a:t>
            </a:r>
            <a:r>
              <a:rPr lang="en-US" altLang="zh-CN" sz="2200" dirty="0"/>
              <a:t>=</a:t>
            </a:r>
            <a:r>
              <a:rPr lang="en-US" altLang="zh-CN" sz="2200" dirty="0" err="1"/>
              <a:t>SC.Sno</a:t>
            </a:r>
            <a:r>
              <a:rPr lang="en-US" altLang="zh-CN" sz="2200" dirty="0"/>
              <a:t>  AND             	</a:t>
            </a:r>
            <a:r>
              <a:rPr lang="en-US" altLang="zh-CN" sz="1600" dirty="0"/>
              <a:t>/*</a:t>
            </a:r>
            <a:r>
              <a:rPr lang="zh-CN" altLang="en-US" sz="1600" dirty="0"/>
              <a:t>连接谓词 *</a:t>
            </a:r>
            <a:r>
              <a:rPr lang="en-US" altLang="zh-CN" sz="1600" dirty="0"/>
              <a:t>/</a:t>
            </a:r>
            <a:endParaRPr lang="en-US" altLang="zh-CN" sz="2200" dirty="0"/>
          </a:p>
          <a:p>
            <a:pPr marL="0" indent="0" eaLnBrk="1" hangingPunct="1">
              <a:lnSpc>
                <a:spcPct val="120000"/>
              </a:lnSpc>
              <a:spcBef>
                <a:spcPct val="0"/>
              </a:spcBef>
              <a:buNone/>
            </a:pPr>
            <a:r>
              <a:rPr lang="en-US" altLang="zh-CN" sz="2200" dirty="0"/>
              <a:t>	   </a:t>
            </a:r>
            <a:r>
              <a:rPr lang="en-US" altLang="zh-CN" sz="2200" dirty="0" err="1"/>
              <a:t>SC.Cno</a:t>
            </a:r>
            <a:r>
              <a:rPr lang="en-US" altLang="zh-CN" sz="2200" dirty="0"/>
              <a:t>='81002' AND </a:t>
            </a:r>
            <a:r>
              <a:rPr lang="en-US" altLang="zh-CN" sz="2200" dirty="0" err="1"/>
              <a:t>SC.Grade</a:t>
            </a:r>
            <a:r>
              <a:rPr lang="en-US" altLang="zh-CN" sz="2200" dirty="0"/>
              <a:t>&gt;90;	</a:t>
            </a:r>
            <a:r>
              <a:rPr lang="en-US" altLang="zh-CN" sz="1600" dirty="0"/>
              <a:t>/*</a:t>
            </a:r>
            <a:r>
              <a:rPr lang="zh-CN" altLang="en-US" sz="1600" dirty="0"/>
              <a:t>其他选择条件*</a:t>
            </a:r>
            <a:r>
              <a:rPr lang="en-US" altLang="zh-CN" sz="1600" dirty="0"/>
              <a:t>/</a:t>
            </a:r>
          </a:p>
          <a:p>
            <a:pPr marL="0" indent="0" eaLnBrk="1" hangingPunct="1">
              <a:lnSpc>
                <a:spcPct val="120000"/>
              </a:lnSpc>
              <a:spcBef>
                <a:spcPct val="0"/>
              </a:spcBef>
              <a:buNone/>
            </a:pPr>
            <a:endParaRPr lang="en-US" altLang="zh-CN" sz="2000" dirty="0"/>
          </a:p>
          <a:p>
            <a:pPr marL="0" indent="0" eaLnBrk="1" hangingPunct="1">
              <a:lnSpc>
                <a:spcPct val="120000"/>
              </a:lnSpc>
              <a:spcBef>
                <a:spcPct val="0"/>
              </a:spcBef>
              <a:buNone/>
            </a:pPr>
            <a:r>
              <a:rPr lang="zh-CN" altLang="en-US" sz="2200" dirty="0"/>
              <a:t>优化（高效）执行过程</a:t>
            </a:r>
            <a:endParaRPr lang="en-US" altLang="zh-CN" sz="2200" dirty="0"/>
          </a:p>
          <a:p>
            <a:pPr marL="0" indent="0" eaLnBrk="1" hangingPunct="1">
              <a:lnSpc>
                <a:spcPct val="120000"/>
              </a:lnSpc>
              <a:spcBef>
                <a:spcPct val="0"/>
              </a:spcBef>
              <a:buFont typeface="Wingdings" pitchFamily="2" charset="2"/>
              <a:buChar char="n"/>
            </a:pPr>
            <a:r>
              <a:rPr lang="zh-CN" altLang="en-US" sz="2200" dirty="0"/>
              <a:t>先从</a:t>
            </a:r>
            <a:r>
              <a:rPr lang="en-US" altLang="zh-CN" sz="2200" dirty="0"/>
              <a:t>SC</a:t>
            </a:r>
            <a:r>
              <a:rPr lang="zh-CN" altLang="en-US" sz="2200" dirty="0"/>
              <a:t>中挑选出</a:t>
            </a:r>
            <a:r>
              <a:rPr lang="en-US" altLang="zh-CN" sz="2200" dirty="0" err="1"/>
              <a:t>Cno</a:t>
            </a:r>
            <a:r>
              <a:rPr lang="en-US" altLang="zh-CN" sz="2200" dirty="0"/>
              <a:t>='81002'</a:t>
            </a:r>
            <a:r>
              <a:rPr lang="zh-CN" altLang="en-US" sz="2200" dirty="0"/>
              <a:t>并且</a:t>
            </a:r>
            <a:r>
              <a:rPr lang="en-US" altLang="zh-CN" sz="2200" dirty="0"/>
              <a:t>Grade&gt;90</a:t>
            </a:r>
            <a:r>
              <a:rPr lang="zh-CN" altLang="en-US" sz="2200" dirty="0"/>
              <a:t>的元组形成一个中间关系</a:t>
            </a:r>
            <a:endParaRPr lang="en-US" altLang="zh-CN" sz="2200" dirty="0"/>
          </a:p>
          <a:p>
            <a:pPr marL="0" indent="0" eaLnBrk="1" hangingPunct="1">
              <a:lnSpc>
                <a:spcPct val="120000"/>
              </a:lnSpc>
              <a:spcBef>
                <a:spcPct val="0"/>
              </a:spcBef>
              <a:buFont typeface="Wingdings" pitchFamily="2" charset="2"/>
              <a:buChar char="n"/>
            </a:pPr>
            <a:r>
              <a:rPr lang="zh-CN" altLang="en-US" sz="2200" dirty="0"/>
              <a:t>再和</a:t>
            </a:r>
            <a:r>
              <a:rPr lang="en-US" altLang="zh-CN" sz="2200" dirty="0"/>
              <a:t>Student</a:t>
            </a:r>
            <a:r>
              <a:rPr lang="zh-CN" altLang="en-US" sz="2200" dirty="0"/>
              <a:t>中满足连接条件的元组进行连接得到最终的结果关系</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839416" y="1001712"/>
            <a:ext cx="107429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自身连接查询</a:t>
            </a:r>
            <a:endParaRPr lang="en-US" altLang="zh-CN" sz="2800" dirty="0">
              <a:solidFill>
                <a:srgbClr val="7030A0"/>
              </a:solidFill>
            </a:endParaRPr>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1750267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AA24E6CF-E37D-7558-68BB-77C71D42E27D}"/>
              </a:ext>
            </a:extLst>
          </p:cNvPr>
          <p:cNvSpPr>
            <a:spLocks noGrp="1" noChangeArrowheads="1"/>
          </p:cNvSpPr>
          <p:nvPr>
            <p:ph type="title" idx="4294967295"/>
          </p:nvPr>
        </p:nvSpPr>
        <p:spPr/>
        <p:txBody>
          <a:bodyPr/>
          <a:lstStyle/>
          <a:p>
            <a:pPr eaLnBrk="1" hangingPunct="1"/>
            <a:r>
              <a:rPr lang="en-US" altLang="zh-CN" sz="3600" dirty="0"/>
              <a:t>4. </a:t>
            </a:r>
            <a:r>
              <a:rPr lang="zh-CN" altLang="en-US" sz="3600" dirty="0"/>
              <a:t>自身连接 </a:t>
            </a:r>
          </a:p>
        </p:txBody>
      </p:sp>
      <p:sp>
        <p:nvSpPr>
          <p:cNvPr id="18435" name="Rectangle 3">
            <a:extLst>
              <a:ext uri="{FF2B5EF4-FFF2-40B4-BE49-F238E27FC236}">
                <a16:creationId xmlns="" xmlns:a16="http://schemas.microsoft.com/office/drawing/2014/main" id="{2AD20BCF-6B8D-D3E2-C235-CE30C643BDDD}"/>
              </a:ext>
            </a:extLst>
          </p:cNvPr>
          <p:cNvSpPr>
            <a:spLocks noGrp="1" noChangeArrowheads="1"/>
          </p:cNvSpPr>
          <p:nvPr>
            <p:ph type="body" idx="4294967295"/>
          </p:nvPr>
        </p:nvSpPr>
        <p:spPr>
          <a:xfrm>
            <a:off x="1847850" y="1125539"/>
            <a:ext cx="8686800" cy="4854575"/>
          </a:xfrm>
        </p:spPr>
        <p:txBody>
          <a:bodyPr/>
          <a:lstStyle/>
          <a:p>
            <a:pPr eaLnBrk="1" hangingPunct="1">
              <a:lnSpc>
                <a:spcPct val="110000"/>
              </a:lnSpc>
            </a:pPr>
            <a:r>
              <a:rPr lang="zh-CN" altLang="en-US" sz="2400">
                <a:latin typeface="宋体" panose="02010600030101010101" pitchFamily="2" charset="-122"/>
              </a:rPr>
              <a:t>自身连接</a:t>
            </a:r>
            <a:r>
              <a:rPr lang="zh-CN" altLang="en-US" sz="2400">
                <a:ea typeface="黑体" panose="02010609060101010101" pitchFamily="49" charset="-122"/>
              </a:rPr>
              <a:t>：</a:t>
            </a:r>
            <a:r>
              <a:rPr lang="zh-CN" altLang="en-US" sz="2400"/>
              <a:t>一个表与其自己进行连接</a:t>
            </a:r>
          </a:p>
          <a:p>
            <a:pPr eaLnBrk="1" hangingPunct="1">
              <a:lnSpc>
                <a:spcPct val="110000"/>
              </a:lnSpc>
            </a:pPr>
            <a:r>
              <a:rPr lang="zh-CN" altLang="en-US" sz="2400"/>
              <a:t>需要给表起别名以示区别</a:t>
            </a:r>
          </a:p>
          <a:p>
            <a:pPr eaLnBrk="1" hangingPunct="1">
              <a:lnSpc>
                <a:spcPct val="140000"/>
              </a:lnSpc>
            </a:pPr>
            <a:r>
              <a:rPr lang="zh-CN" altLang="en-US" sz="2400"/>
              <a:t>由于所有属性名都是同名属性，因此必须使用别名前缀</a:t>
            </a:r>
          </a:p>
          <a:p>
            <a:pPr eaLnBrk="1" hangingPunct="1">
              <a:lnSpc>
                <a:spcPct val="140000"/>
              </a:lnSpc>
              <a:buFont typeface="Wingdings" pitchFamily="2" charset="2"/>
              <a:buNone/>
            </a:pPr>
            <a:r>
              <a:rPr lang="en-US" altLang="zh-CN" sz="2400"/>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54]</a:t>
            </a:r>
            <a:r>
              <a:rPr lang="zh-CN" altLang="en-US" sz="2400"/>
              <a:t>查询每一门课的间接先修课（即先修课的先修课）</a:t>
            </a:r>
          </a:p>
          <a:p>
            <a:pPr eaLnBrk="1" hangingPunct="1">
              <a:lnSpc>
                <a:spcPct val="140000"/>
              </a:lnSpc>
              <a:buFont typeface="Wingdings" pitchFamily="2" charset="2"/>
              <a:buNone/>
            </a:pPr>
            <a:r>
              <a:rPr lang="en-US" altLang="zh-CN" sz="2000"/>
              <a:t>SELECT FIRST.Cno,SECOND.Cpno</a:t>
            </a:r>
          </a:p>
          <a:p>
            <a:pPr eaLnBrk="1" hangingPunct="1">
              <a:lnSpc>
                <a:spcPct val="140000"/>
              </a:lnSpc>
              <a:buFont typeface="Wingdings" pitchFamily="2" charset="2"/>
              <a:buNone/>
            </a:pPr>
            <a:r>
              <a:rPr lang="en-US" altLang="zh-CN" sz="2000"/>
              <a:t>FROM Course FIRST, Course SECOND</a:t>
            </a:r>
          </a:p>
          <a:p>
            <a:pPr eaLnBrk="1" hangingPunct="1">
              <a:lnSpc>
                <a:spcPct val="140000"/>
              </a:lnSpc>
              <a:buFont typeface="Wingdings" pitchFamily="2" charset="2"/>
              <a:buNone/>
            </a:pPr>
            <a:r>
              <a:rPr lang="en-US" altLang="zh-CN" sz="2000"/>
              <a:t>WHERE FIRST.Cpno=SECOND.Cno and SECOND.Cpno IS NOT NULL;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912CF315-70CF-5B8D-7E22-2F5AAFB4B63B}"/>
              </a:ext>
            </a:extLst>
          </p:cNvPr>
          <p:cNvSpPr>
            <a:spLocks noGrp="1" noChangeArrowheads="1"/>
          </p:cNvSpPr>
          <p:nvPr>
            <p:ph type="title" idx="4294967295"/>
          </p:nvPr>
        </p:nvSpPr>
        <p:spPr/>
        <p:txBody>
          <a:bodyPr/>
          <a:lstStyle/>
          <a:p>
            <a:pPr eaLnBrk="1" hangingPunct="1"/>
            <a:r>
              <a:rPr lang="zh-CN" altLang="en-US" sz="3600"/>
              <a:t>自身连接（续）</a:t>
            </a:r>
          </a:p>
        </p:txBody>
      </p:sp>
      <p:sp>
        <p:nvSpPr>
          <p:cNvPr id="12" name="文本框 11">
            <a:extLst>
              <a:ext uri="{FF2B5EF4-FFF2-40B4-BE49-F238E27FC236}">
                <a16:creationId xmlns="" xmlns:a16="http://schemas.microsoft.com/office/drawing/2014/main" id="{5F65DDBF-C567-3347-EFC0-F6EC27E3C04F}"/>
              </a:ext>
            </a:extLst>
          </p:cNvPr>
          <p:cNvSpPr txBox="1"/>
          <p:nvPr/>
        </p:nvSpPr>
        <p:spPr>
          <a:xfrm>
            <a:off x="767408" y="1125538"/>
            <a:ext cx="10441160" cy="3818546"/>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SzPct val="100000"/>
              <a:buFont typeface="Wingdings" pitchFamily="2" charset="2"/>
              <a:buChar char="v"/>
            </a:pPr>
            <a:r>
              <a:rPr lang="zh-CN" altLang="en-US" sz="2800" b="1" dirty="0">
                <a:latin typeface="宋体" panose="02010600030101010101" pitchFamily="2" charset="-122"/>
              </a:rPr>
              <a:t>分析</a:t>
            </a:r>
            <a:endParaRPr lang="en-US" altLang="zh-CN" sz="2800" b="1" dirty="0">
              <a:latin typeface="宋体" panose="02010600030101010101" pitchFamily="2" charset="-122"/>
            </a:endParaRPr>
          </a:p>
          <a:p>
            <a:pPr lvl="1" eaLnBrk="1" hangingPunct="1">
              <a:lnSpc>
                <a:spcPct val="150000"/>
              </a:lnSpc>
              <a:buSzPct val="100000"/>
              <a:buFont typeface="Wingdings" pitchFamily="2" charset="2"/>
              <a:buChar char="n"/>
            </a:pPr>
            <a:r>
              <a:rPr lang="zh-CN" altLang="en-US" sz="2400" b="1" dirty="0"/>
              <a:t>查询每一门课的间接先修课，必须先对一门课找到其直接先修课</a:t>
            </a:r>
            <a:r>
              <a:rPr lang="en-US" altLang="zh-CN" sz="2400" b="1" dirty="0" err="1"/>
              <a:t>Cpno</a:t>
            </a:r>
            <a:endParaRPr lang="en-US" altLang="zh-CN" sz="2400" b="1" dirty="0"/>
          </a:p>
          <a:p>
            <a:pPr lvl="1" eaLnBrk="1" hangingPunct="1">
              <a:lnSpc>
                <a:spcPct val="150000"/>
              </a:lnSpc>
              <a:buSzPct val="100000"/>
              <a:buFont typeface="Wingdings" pitchFamily="2" charset="2"/>
              <a:buChar char="n"/>
            </a:pPr>
            <a:r>
              <a:rPr lang="zh-CN" altLang="en-US" sz="2400" b="1" dirty="0"/>
              <a:t>再按此先修课的课程号查找它的先修课程</a:t>
            </a:r>
            <a:endParaRPr lang="en-US" altLang="zh-CN" sz="2400" b="1" dirty="0"/>
          </a:p>
          <a:p>
            <a:pPr lvl="1" eaLnBrk="1" hangingPunct="1">
              <a:lnSpc>
                <a:spcPct val="150000"/>
              </a:lnSpc>
              <a:buSzPct val="100000"/>
              <a:buFont typeface="Wingdings" pitchFamily="2" charset="2"/>
              <a:buChar char="n"/>
            </a:pPr>
            <a:r>
              <a:rPr lang="zh-CN" altLang="en-US" sz="2400" b="1" dirty="0"/>
              <a:t>相当于将</a:t>
            </a:r>
            <a:r>
              <a:rPr lang="en-US" altLang="zh-CN" sz="2400" b="1" dirty="0"/>
              <a:t>Course</a:t>
            </a:r>
            <a:r>
              <a:rPr lang="zh-CN" altLang="en-US" sz="2400" b="1" dirty="0"/>
              <a:t>表与其自身连接后，取第一个副本的课程号与第二个副本的先修课号做为目标列中的属性。</a:t>
            </a:r>
          </a:p>
          <a:p>
            <a:pPr lvl="1" eaLnBrk="1" hangingPunct="1">
              <a:lnSpc>
                <a:spcPct val="150000"/>
              </a:lnSpc>
              <a:buSzPct val="100000"/>
              <a:buFont typeface="Wingdings" pitchFamily="2" charset="2"/>
              <a:buChar char="n"/>
            </a:pPr>
            <a:r>
              <a:rPr lang="zh-CN" altLang="en-US" sz="2400" b="1" dirty="0"/>
              <a:t>可以为</a:t>
            </a:r>
            <a:r>
              <a:rPr lang="en-US" altLang="zh-CN" sz="2400" b="1" dirty="0"/>
              <a:t>Course</a:t>
            </a:r>
            <a:r>
              <a:rPr lang="zh-CN" altLang="en-US" sz="2400" b="1" dirty="0"/>
              <a:t>表取两个别名：</a:t>
            </a:r>
            <a:r>
              <a:rPr lang="en-US" altLang="zh-CN" sz="2400" b="1" dirty="0"/>
              <a:t>FIRST</a:t>
            </a:r>
            <a:r>
              <a:rPr lang="zh-CN" altLang="en-US" sz="2400" b="1" dirty="0"/>
              <a:t>和</a:t>
            </a:r>
            <a:r>
              <a:rPr lang="en-US" altLang="zh-CN" sz="2400" b="1" dirty="0"/>
              <a:t>SECOND</a:t>
            </a:r>
          </a:p>
          <a:p>
            <a:pPr lvl="1" eaLnBrk="1" hangingPunct="1">
              <a:lnSpc>
                <a:spcPct val="150000"/>
              </a:lnSpc>
              <a:buSzPct val="100000"/>
              <a:buFont typeface="Wingdings" pitchFamily="2" charset="2"/>
              <a:buChar char="n"/>
            </a:pPr>
            <a:r>
              <a:rPr lang="zh-CN" altLang="en-US" sz="2400" b="1" dirty="0"/>
              <a:t>这就是</a:t>
            </a:r>
            <a:r>
              <a:rPr lang="en-US" altLang="zh-CN" sz="2400" b="1" dirty="0"/>
              <a:t>Course</a:t>
            </a:r>
            <a:r>
              <a:rPr lang="zh-CN" altLang="en-US" sz="2400" b="1" dirty="0"/>
              <a:t>表与其自身连接</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7E36AC4B-B2D0-E98B-3F0C-047E2FB7B6C8}"/>
              </a:ext>
            </a:extLst>
          </p:cNvPr>
          <p:cNvSpPr>
            <a:spLocks noGrp="1" noChangeArrowheads="1"/>
          </p:cNvSpPr>
          <p:nvPr>
            <p:ph type="title" idx="4294967295"/>
          </p:nvPr>
        </p:nvSpPr>
        <p:spPr/>
        <p:txBody>
          <a:bodyPr/>
          <a:lstStyle/>
          <a:p>
            <a:pPr eaLnBrk="1" hangingPunct="1"/>
            <a:r>
              <a:rPr lang="zh-CN" altLang="en-US" sz="3600"/>
              <a:t>自身连接（续）</a:t>
            </a:r>
          </a:p>
        </p:txBody>
      </p:sp>
      <p:graphicFrame>
        <p:nvGraphicFramePr>
          <p:cNvPr id="3" name="表格 2">
            <a:extLst>
              <a:ext uri="{FF2B5EF4-FFF2-40B4-BE49-F238E27FC236}">
                <a16:creationId xmlns="" xmlns:a16="http://schemas.microsoft.com/office/drawing/2014/main" id="{EBE9B6DC-E79B-94D0-8507-F9344C74F07B}"/>
              </a:ext>
            </a:extLst>
          </p:cNvPr>
          <p:cNvGraphicFramePr>
            <a:graphicFrameLocks noGrp="1"/>
          </p:cNvGraphicFramePr>
          <p:nvPr>
            <p:extLst>
              <p:ext uri="{D42A27DB-BD31-4B8C-83A1-F6EECF244321}">
                <p14:modId xmlns:p14="http://schemas.microsoft.com/office/powerpoint/2010/main" val="3677235535"/>
              </p:ext>
            </p:extLst>
          </p:nvPr>
        </p:nvGraphicFramePr>
        <p:xfrm>
          <a:off x="479377" y="2155825"/>
          <a:ext cx="5653138" cy="2682240"/>
        </p:xfrm>
        <a:graphic>
          <a:graphicData uri="http://schemas.openxmlformats.org/drawingml/2006/table">
            <a:tbl>
              <a:tblPr/>
              <a:tblGrid>
                <a:gridCol w="1163047">
                  <a:extLst>
                    <a:ext uri="{9D8B030D-6E8A-4147-A177-3AD203B41FA5}">
                      <a16:colId xmlns="" xmlns:a16="http://schemas.microsoft.com/office/drawing/2014/main" val="1579813030"/>
                    </a:ext>
                  </a:extLst>
                </a:gridCol>
                <a:gridCol w="2141708">
                  <a:extLst>
                    <a:ext uri="{9D8B030D-6E8A-4147-A177-3AD203B41FA5}">
                      <a16:colId xmlns="" xmlns:a16="http://schemas.microsoft.com/office/drawing/2014/main" val="1314758812"/>
                    </a:ext>
                  </a:extLst>
                </a:gridCol>
                <a:gridCol w="998924">
                  <a:extLst>
                    <a:ext uri="{9D8B030D-6E8A-4147-A177-3AD203B41FA5}">
                      <a16:colId xmlns="" xmlns:a16="http://schemas.microsoft.com/office/drawing/2014/main" val="1865877689"/>
                    </a:ext>
                  </a:extLst>
                </a:gridCol>
                <a:gridCol w="1349459">
                  <a:extLst>
                    <a:ext uri="{9D8B030D-6E8A-4147-A177-3AD203B41FA5}">
                      <a16:colId xmlns="" xmlns:a16="http://schemas.microsoft.com/office/drawing/2014/main" val="1292968369"/>
                    </a:ext>
                  </a:extLst>
                </a:gridCol>
              </a:tblGrid>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1491476876"/>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915128711"/>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474492580"/>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173026427"/>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4021872783"/>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2195335398"/>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588540974"/>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2838372046"/>
                  </a:ext>
                </a:extLst>
              </a:tr>
            </a:tbl>
          </a:graphicData>
        </a:graphic>
      </p:graphicFrame>
      <p:sp>
        <p:nvSpPr>
          <p:cNvPr id="4" name="Rectangle 1">
            <a:extLst>
              <a:ext uri="{FF2B5EF4-FFF2-40B4-BE49-F238E27FC236}">
                <a16:creationId xmlns="" xmlns:a16="http://schemas.microsoft.com/office/drawing/2014/main" id="{7FE9B9CC-9A55-94BA-555E-B292DD37DC00}"/>
              </a:ext>
            </a:extLst>
          </p:cNvPr>
          <p:cNvSpPr>
            <a:spLocks noChangeArrowheads="1"/>
          </p:cNvSpPr>
          <p:nvPr/>
        </p:nvSpPr>
        <p:spPr bwMode="auto">
          <a:xfrm>
            <a:off x="2566988" y="1412876"/>
            <a:ext cx="7643812" cy="676275"/>
          </a:xfrm>
          <a:prstGeom prst="rect">
            <a:avLst/>
          </a:prstGeom>
          <a:noFill/>
          <a:ln>
            <a:noFill/>
          </a:ln>
          <a:effectLst/>
        </p:spPr>
        <p:txBody>
          <a:bodyPr anchor="ctr">
            <a:spAutoFit/>
          </a:bodyPr>
          <a:lstStyle>
            <a:lvl1pPr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69875">
              <a:defRPr/>
            </a:pPr>
            <a:r>
              <a:rPr lang="en-US" altLang="zh-CN" sz="2000" b="1" dirty="0">
                <a:latin typeface="+mn-lt"/>
                <a:ea typeface="+mn-ea"/>
              </a:rPr>
              <a:t>FIRST</a:t>
            </a:r>
            <a:r>
              <a:rPr lang="zh-CN" altLang="en-US" sz="2000" b="1" dirty="0">
                <a:latin typeface="+mn-lt"/>
                <a:ea typeface="+mn-ea"/>
              </a:rPr>
              <a:t>表（</a:t>
            </a:r>
            <a:r>
              <a:rPr lang="en-US" altLang="zh-CN" sz="2000" b="1" dirty="0">
                <a:latin typeface="+mn-lt"/>
                <a:ea typeface="+mn-ea"/>
              </a:rPr>
              <a:t>Course</a:t>
            </a:r>
            <a:r>
              <a:rPr lang="zh-CN" altLang="en-US" sz="2000" b="1" dirty="0">
                <a:latin typeface="+mn-lt"/>
                <a:ea typeface="+mn-ea"/>
              </a:rPr>
              <a:t>表）	          </a:t>
            </a:r>
            <a:r>
              <a:rPr lang="en-US" altLang="zh-CN" sz="2000" b="1" dirty="0">
                <a:latin typeface="+mn-lt"/>
                <a:ea typeface="+mn-ea"/>
              </a:rPr>
              <a:t>SECOND</a:t>
            </a:r>
            <a:r>
              <a:rPr lang="zh-CN" altLang="en-US" sz="2000" b="1" dirty="0">
                <a:latin typeface="+mn-lt"/>
                <a:ea typeface="+mn-ea"/>
              </a:rPr>
              <a:t>表（</a:t>
            </a:r>
            <a:r>
              <a:rPr lang="en-US" altLang="zh-CN" sz="2000" b="1" dirty="0">
                <a:latin typeface="+mn-lt"/>
                <a:ea typeface="+mn-ea"/>
              </a:rPr>
              <a:t>Course</a:t>
            </a:r>
            <a:r>
              <a:rPr lang="zh-CN" altLang="en-US" sz="2000" b="1" dirty="0">
                <a:latin typeface="+mn-lt"/>
                <a:ea typeface="+mn-ea"/>
              </a:rPr>
              <a:t>表）</a:t>
            </a:r>
          </a:p>
          <a:p>
            <a:pPr indent="269875">
              <a:defRPr/>
            </a:pPr>
            <a:endParaRPr lang="zh-CN" altLang="en-US" dirty="0"/>
          </a:p>
        </p:txBody>
      </p:sp>
      <p:graphicFrame>
        <p:nvGraphicFramePr>
          <p:cNvPr id="8" name="表格 7">
            <a:extLst>
              <a:ext uri="{FF2B5EF4-FFF2-40B4-BE49-F238E27FC236}">
                <a16:creationId xmlns="" xmlns:a16="http://schemas.microsoft.com/office/drawing/2014/main" id="{8A82C6CA-AC30-ACB5-66D7-8235CC34D3F8}"/>
              </a:ext>
            </a:extLst>
          </p:cNvPr>
          <p:cNvGraphicFramePr>
            <a:graphicFrameLocks noGrp="1"/>
          </p:cNvGraphicFramePr>
          <p:nvPr>
            <p:extLst>
              <p:ext uri="{D42A27DB-BD31-4B8C-83A1-F6EECF244321}">
                <p14:modId xmlns:p14="http://schemas.microsoft.com/office/powerpoint/2010/main" val="2745835965"/>
              </p:ext>
            </p:extLst>
          </p:nvPr>
        </p:nvGraphicFramePr>
        <p:xfrm>
          <a:off x="6240464" y="2155825"/>
          <a:ext cx="5832200" cy="2682240"/>
        </p:xfrm>
        <a:graphic>
          <a:graphicData uri="http://schemas.openxmlformats.org/drawingml/2006/table">
            <a:tbl>
              <a:tblPr/>
              <a:tblGrid>
                <a:gridCol w="1200317">
                  <a:extLst>
                    <a:ext uri="{9D8B030D-6E8A-4147-A177-3AD203B41FA5}">
                      <a16:colId xmlns="" xmlns:a16="http://schemas.microsoft.com/office/drawing/2014/main" val="3311054874"/>
                    </a:ext>
                  </a:extLst>
                </a:gridCol>
                <a:gridCol w="2208248">
                  <a:extLst>
                    <a:ext uri="{9D8B030D-6E8A-4147-A177-3AD203B41FA5}">
                      <a16:colId xmlns="" xmlns:a16="http://schemas.microsoft.com/office/drawing/2014/main" val="642780380"/>
                    </a:ext>
                  </a:extLst>
                </a:gridCol>
                <a:gridCol w="1030933">
                  <a:extLst>
                    <a:ext uri="{9D8B030D-6E8A-4147-A177-3AD203B41FA5}">
                      <a16:colId xmlns="" xmlns:a16="http://schemas.microsoft.com/office/drawing/2014/main" val="4040123172"/>
                    </a:ext>
                  </a:extLst>
                </a:gridCol>
                <a:gridCol w="1392702">
                  <a:extLst>
                    <a:ext uri="{9D8B030D-6E8A-4147-A177-3AD203B41FA5}">
                      <a16:colId xmlns="" xmlns:a16="http://schemas.microsoft.com/office/drawing/2014/main" val="3365492254"/>
                    </a:ext>
                  </a:extLst>
                </a:gridCol>
              </a:tblGrid>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1574416107"/>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2051392429"/>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908079657"/>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2118669406"/>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2974108747"/>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1193153855"/>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3312961072"/>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 xmlns:a16="http://schemas.microsoft.com/office/drawing/2014/main" val="704958605"/>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3943EFEB-1C36-FF0B-A4B9-48721F9A3FCC}"/>
              </a:ext>
            </a:extLst>
          </p:cNvPr>
          <p:cNvSpPr>
            <a:spLocks noGrp="1" noChangeArrowheads="1"/>
          </p:cNvSpPr>
          <p:nvPr>
            <p:ph type="title" idx="4294967295"/>
          </p:nvPr>
        </p:nvSpPr>
        <p:spPr>
          <a:xfrm>
            <a:off x="2438400" y="260351"/>
            <a:ext cx="7391400" cy="561975"/>
          </a:xfrm>
        </p:spPr>
        <p:txBody>
          <a:bodyPr/>
          <a:lstStyle/>
          <a:p>
            <a:pPr eaLnBrk="1" hangingPunct="1"/>
            <a:r>
              <a:rPr lang="zh-CN" altLang="en-US" sz="3600"/>
              <a:t>自身连接（续）</a:t>
            </a:r>
          </a:p>
        </p:txBody>
      </p:sp>
      <p:sp>
        <p:nvSpPr>
          <p:cNvPr id="59395" name="Rectangle 3">
            <a:extLst>
              <a:ext uri="{FF2B5EF4-FFF2-40B4-BE49-F238E27FC236}">
                <a16:creationId xmlns="" xmlns:a16="http://schemas.microsoft.com/office/drawing/2014/main" id="{412DB47D-B633-94EF-FF7E-E328209644AD}"/>
              </a:ext>
            </a:extLst>
          </p:cNvPr>
          <p:cNvSpPr>
            <a:spLocks noGrp="1" noChangeArrowheads="1"/>
          </p:cNvSpPr>
          <p:nvPr>
            <p:ph type="body" sz="half" idx="4294967295"/>
          </p:nvPr>
        </p:nvSpPr>
        <p:spPr>
          <a:xfrm>
            <a:off x="1981200" y="1828800"/>
            <a:ext cx="4038600" cy="592138"/>
          </a:xfrm>
        </p:spPr>
        <p:txBody>
          <a:bodyPr/>
          <a:lstStyle/>
          <a:p>
            <a:pPr eaLnBrk="1" hangingPunct="1">
              <a:buFont typeface="Wingdings" pitchFamily="2" charset="2"/>
              <a:buNone/>
            </a:pPr>
            <a:r>
              <a:rPr lang="zh-CN" altLang="en-US"/>
              <a:t>查询结果：</a:t>
            </a:r>
          </a:p>
        </p:txBody>
      </p:sp>
      <p:graphicFrame>
        <p:nvGraphicFramePr>
          <p:cNvPr id="3" name="表格 2">
            <a:extLst>
              <a:ext uri="{FF2B5EF4-FFF2-40B4-BE49-F238E27FC236}">
                <a16:creationId xmlns="" xmlns:a16="http://schemas.microsoft.com/office/drawing/2014/main" id="{9C07CC60-7170-E792-F803-D2EF6F40EF20}"/>
              </a:ext>
            </a:extLst>
          </p:cNvPr>
          <p:cNvGraphicFramePr>
            <a:graphicFrameLocks noGrp="1"/>
          </p:cNvGraphicFramePr>
          <p:nvPr>
            <p:extLst>
              <p:ext uri="{D42A27DB-BD31-4B8C-83A1-F6EECF244321}">
                <p14:modId xmlns:p14="http://schemas.microsoft.com/office/powerpoint/2010/main" val="1396350130"/>
              </p:ext>
            </p:extLst>
          </p:nvPr>
        </p:nvGraphicFramePr>
        <p:xfrm>
          <a:off x="3792538" y="2420938"/>
          <a:ext cx="3816350" cy="3313110"/>
        </p:xfrm>
        <a:graphic>
          <a:graphicData uri="http://schemas.openxmlformats.org/drawingml/2006/table">
            <a:tbl>
              <a:tblPr/>
              <a:tblGrid>
                <a:gridCol w="1908175">
                  <a:extLst>
                    <a:ext uri="{9D8B030D-6E8A-4147-A177-3AD203B41FA5}">
                      <a16:colId xmlns="" xmlns:a16="http://schemas.microsoft.com/office/drawing/2014/main" val="20000"/>
                    </a:ext>
                  </a:extLst>
                </a:gridCol>
                <a:gridCol w="1908175">
                  <a:extLst>
                    <a:ext uri="{9D8B030D-6E8A-4147-A177-3AD203B41FA5}">
                      <a16:colId xmlns="" xmlns:a16="http://schemas.microsoft.com/office/drawing/2014/main" val="20001"/>
                    </a:ext>
                  </a:extLst>
                </a:gridCol>
              </a:tblGrid>
              <a:tr h="662622">
                <a:tc>
                  <a:txBody>
                    <a:bodyPr/>
                    <a:lstStyle/>
                    <a:p>
                      <a:pPr algn="ctr"/>
                      <a:r>
                        <a:rPr lang="en-US" sz="2400" b="1" kern="100" baseline="0" dirty="0" err="1">
                          <a:effectLst/>
                          <a:latin typeface="Arial" panose="020B0604020202020204" pitchFamily="34" charset="0"/>
                          <a:ea typeface="宋体" panose="02010600030101010101" pitchFamily="2" charset="-122"/>
                        </a:rPr>
                        <a:t>Cno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tc>
                  <a:txBody>
                    <a:bodyPr/>
                    <a:lstStyle/>
                    <a:p>
                      <a:pPr algn="ctr"/>
                      <a:r>
                        <a:rPr lang="en-US" sz="2400" b="1" kern="100" baseline="0" dirty="0" err="1">
                          <a:effectLst/>
                          <a:latin typeface="Arial" panose="020B0604020202020204" pitchFamily="34" charset="0"/>
                          <a:ea typeface="宋体" panose="02010600030101010101" pitchFamily="2" charset="-122"/>
                        </a:rPr>
                        <a:t>Cpno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662622">
                <a:tc>
                  <a:txBody>
                    <a:bodyPr/>
                    <a:lstStyle/>
                    <a:p>
                      <a:pPr algn="ctr"/>
                      <a:r>
                        <a:rPr lang="en-US" sz="2400" b="1" kern="100" baseline="0" dirty="0">
                          <a:effectLst/>
                          <a:latin typeface="Arial" panose="020B0604020202020204" pitchFamily="34" charset="0"/>
                          <a:ea typeface="宋体" panose="02010600030101010101" pitchFamily="2" charset="-122"/>
                        </a:rPr>
                        <a:t>81003 </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81004</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 xmlns:a16="http://schemas.microsoft.com/office/drawing/2014/main" val="10002"/>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82006</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 xmlns:a16="http://schemas.microsoft.com/office/drawing/2014/main" val="10003"/>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81008</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839416" y="1001712"/>
            <a:ext cx="10742984" cy="4854575"/>
          </a:xfrm>
        </p:spPr>
        <p:txBody>
          <a:bodyPr/>
          <a:lstStyle/>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t>4.</a:t>
            </a:r>
            <a:r>
              <a:rPr lang="zh-CN" altLang="en-US" sz="2800" dirty="0"/>
              <a:t>自身连接查询</a:t>
            </a:r>
            <a:endParaRPr lang="en-US" altLang="zh-CN" sz="2800" dirty="0"/>
          </a:p>
          <a:p>
            <a:pPr lvl="1">
              <a:lnSpc>
                <a:spcPct val="150000"/>
              </a:lnSpc>
              <a:buNone/>
            </a:pPr>
            <a:r>
              <a:rPr lang="en-US" altLang="zh-CN" sz="2800" dirty="0">
                <a:solidFill>
                  <a:srgbClr val="7030A0"/>
                </a:solidFill>
              </a:rPr>
              <a:t>5.</a:t>
            </a:r>
            <a:r>
              <a:rPr lang="zh-CN" altLang="en-US" sz="2800" dirty="0">
                <a:solidFill>
                  <a:srgbClr val="7030A0"/>
                </a:solidFill>
              </a:rPr>
              <a:t>外连接查询</a:t>
            </a:r>
            <a:endParaRPr lang="en-US" altLang="zh-CN" sz="2800" dirty="0">
              <a:solidFill>
                <a:srgbClr val="7030A0"/>
              </a:solidFill>
            </a:endParaRPr>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407765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7EC0E92F-A472-477B-5CCE-9C1EE181AF1C}"/>
              </a:ext>
            </a:extLst>
          </p:cNvPr>
          <p:cNvSpPr>
            <a:spLocks noGrp="1" noChangeArrowheads="1"/>
          </p:cNvSpPr>
          <p:nvPr>
            <p:ph type="title" idx="4294967295"/>
          </p:nvPr>
        </p:nvSpPr>
        <p:spPr/>
        <p:txBody>
          <a:bodyPr/>
          <a:lstStyle/>
          <a:p>
            <a:pPr eaLnBrk="1" hangingPunct="1"/>
            <a:r>
              <a:rPr lang="en-US" altLang="zh-CN" sz="3600" dirty="0"/>
              <a:t>5. </a:t>
            </a:r>
            <a:r>
              <a:rPr lang="zh-CN" altLang="en-US" sz="3600" dirty="0"/>
              <a:t>外连接查询</a:t>
            </a:r>
          </a:p>
        </p:txBody>
      </p:sp>
      <p:sp>
        <p:nvSpPr>
          <p:cNvPr id="61443" name="Rectangle 3">
            <a:extLst>
              <a:ext uri="{FF2B5EF4-FFF2-40B4-BE49-F238E27FC236}">
                <a16:creationId xmlns="" xmlns:a16="http://schemas.microsoft.com/office/drawing/2014/main" id="{676CAD37-B57C-940D-2D9B-3861D859A261}"/>
              </a:ext>
            </a:extLst>
          </p:cNvPr>
          <p:cNvSpPr>
            <a:spLocks noGrp="1" noChangeArrowheads="1"/>
          </p:cNvSpPr>
          <p:nvPr>
            <p:ph type="body" idx="4294967295"/>
          </p:nvPr>
        </p:nvSpPr>
        <p:spPr>
          <a:xfrm>
            <a:off x="1271464" y="1125538"/>
            <a:ext cx="9865095" cy="5040312"/>
          </a:xfrm>
        </p:spPr>
        <p:txBody>
          <a:bodyPr/>
          <a:lstStyle/>
          <a:p>
            <a:pPr algn="just" eaLnBrk="1" hangingPunct="1">
              <a:lnSpc>
                <a:spcPct val="120000"/>
              </a:lnSpc>
              <a:spcBef>
                <a:spcPct val="0"/>
              </a:spcBef>
            </a:pPr>
            <a:r>
              <a:rPr lang="zh-CN" altLang="en-US" dirty="0"/>
              <a:t>外连接与普通连接的区别</a:t>
            </a:r>
          </a:p>
          <a:p>
            <a:pPr lvl="1" algn="just" eaLnBrk="1" hangingPunct="1">
              <a:lnSpc>
                <a:spcPct val="120000"/>
              </a:lnSpc>
              <a:spcBef>
                <a:spcPct val="0"/>
              </a:spcBef>
            </a:pPr>
            <a:r>
              <a:rPr lang="zh-CN" altLang="en-US" dirty="0"/>
              <a:t>普通连接操作只输出满足连接条件的元组</a:t>
            </a:r>
          </a:p>
          <a:p>
            <a:pPr lvl="1" eaLnBrk="1" hangingPunct="1">
              <a:lnSpc>
                <a:spcPct val="120000"/>
              </a:lnSpc>
              <a:spcBef>
                <a:spcPct val="0"/>
              </a:spcBef>
            </a:pPr>
            <a:r>
              <a:rPr lang="zh-CN" altLang="en-US" dirty="0"/>
              <a:t>外连接操作以指定表为连接主体，将主体表中不满足连接条件的元组一并输出</a:t>
            </a:r>
          </a:p>
          <a:p>
            <a:pPr lvl="1" algn="just" eaLnBrk="1" hangingPunct="1">
              <a:lnSpc>
                <a:spcPct val="120000"/>
              </a:lnSpc>
              <a:spcBef>
                <a:spcPct val="0"/>
              </a:spcBef>
            </a:pPr>
            <a:r>
              <a:rPr lang="en-US" altLang="zh-CN" dirty="0"/>
              <a:t> </a:t>
            </a:r>
            <a:r>
              <a:rPr lang="zh-CN" altLang="en-US" dirty="0"/>
              <a:t>左外连接</a:t>
            </a:r>
          </a:p>
          <a:p>
            <a:pPr lvl="2" algn="just" eaLnBrk="1" hangingPunct="1">
              <a:lnSpc>
                <a:spcPct val="120000"/>
              </a:lnSpc>
              <a:spcBef>
                <a:spcPct val="0"/>
              </a:spcBef>
              <a:buSzPct val="87000"/>
              <a:buFont typeface="Wingdings" pitchFamily="2" charset="2"/>
              <a:buChar char="l"/>
            </a:pPr>
            <a:r>
              <a:rPr lang="zh-CN" altLang="en-US" sz="2200" dirty="0"/>
              <a:t>列出左边关系中所有的元组 </a:t>
            </a:r>
          </a:p>
          <a:p>
            <a:pPr lvl="1" algn="just" eaLnBrk="1" hangingPunct="1">
              <a:lnSpc>
                <a:spcPct val="120000"/>
              </a:lnSpc>
              <a:spcBef>
                <a:spcPct val="0"/>
              </a:spcBef>
            </a:pPr>
            <a:r>
              <a:rPr lang="zh-CN" altLang="en-US" dirty="0"/>
              <a:t> 右外连接</a:t>
            </a:r>
          </a:p>
          <a:p>
            <a:pPr lvl="2" algn="just" eaLnBrk="1" hangingPunct="1">
              <a:lnSpc>
                <a:spcPct val="120000"/>
              </a:lnSpc>
              <a:spcBef>
                <a:spcPct val="0"/>
              </a:spcBef>
              <a:buSzPct val="87000"/>
              <a:buFont typeface="Wingdings" pitchFamily="2" charset="2"/>
              <a:buChar char="l"/>
            </a:pPr>
            <a:r>
              <a:rPr lang="zh-CN" altLang="en-US" sz="2200" dirty="0"/>
              <a:t>列出右边关系中所有的元组 </a:t>
            </a:r>
          </a:p>
          <a:p>
            <a:pPr eaLnBrk="1" hangingPunct="1">
              <a:lnSpc>
                <a:spcPct val="90000"/>
              </a:lnSpc>
              <a:buFont typeface="Wingdings" pitchFamily="2" charset="2"/>
              <a:buNone/>
            </a:pPr>
            <a:r>
              <a:rPr lang="zh-CN" altLang="en-US" sz="2000" dirty="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C74259B1-4DB7-E7E8-4F96-B9AE074E2937}"/>
              </a:ext>
            </a:extLst>
          </p:cNvPr>
          <p:cNvSpPr>
            <a:spLocks noGrp="1" noChangeArrowheads="1"/>
          </p:cNvSpPr>
          <p:nvPr>
            <p:ph type="title" idx="4294967295"/>
          </p:nvPr>
        </p:nvSpPr>
        <p:spPr/>
        <p:txBody>
          <a:bodyPr/>
          <a:lstStyle/>
          <a:p>
            <a:pPr eaLnBrk="1" hangingPunct="1"/>
            <a:r>
              <a:rPr lang="zh-CN" altLang="en-US" sz="3600" dirty="0"/>
              <a:t>外连接查询（续）</a:t>
            </a:r>
          </a:p>
        </p:txBody>
      </p:sp>
      <p:sp>
        <p:nvSpPr>
          <p:cNvPr id="23555" name="Rectangle 3">
            <a:extLst>
              <a:ext uri="{FF2B5EF4-FFF2-40B4-BE49-F238E27FC236}">
                <a16:creationId xmlns="" xmlns:a16="http://schemas.microsoft.com/office/drawing/2014/main" id="{E9496EC3-FE52-D6B7-2738-06A8915A1A94}"/>
              </a:ext>
            </a:extLst>
          </p:cNvPr>
          <p:cNvSpPr>
            <a:spLocks noGrp="1" noChangeArrowheads="1"/>
          </p:cNvSpPr>
          <p:nvPr>
            <p:ph type="body" idx="4294967295"/>
          </p:nvPr>
        </p:nvSpPr>
        <p:spPr>
          <a:xfrm>
            <a:off x="1703389" y="981075"/>
            <a:ext cx="8785225" cy="5111750"/>
          </a:xfrm>
        </p:spPr>
        <p:txBody>
          <a:bodyPr/>
          <a:lstStyle/>
          <a:p>
            <a:pPr indent="0" algn="just">
              <a:lnSpc>
                <a:spcPct val="150000"/>
              </a:lnSpc>
              <a:spcBef>
                <a:spcPct val="0"/>
              </a:spcBef>
              <a:buNone/>
            </a:pPr>
            <a:r>
              <a:rPr lang="en-US" altLang="zh-CN" sz="2400" dirty="0"/>
              <a:t>[</a:t>
            </a:r>
            <a:r>
              <a:rPr lang="zh-CN" altLang="en-US" sz="2400" dirty="0"/>
              <a:t>例</a:t>
            </a:r>
            <a:r>
              <a:rPr lang="en-US" altLang="zh-CN" sz="2400" dirty="0"/>
              <a:t>3.55]</a:t>
            </a:r>
            <a:r>
              <a:rPr lang="zh-CN" altLang="zh-CN" sz="2400" dirty="0"/>
              <a:t>想以</a:t>
            </a:r>
            <a:r>
              <a:rPr lang="en-US" altLang="zh-CN" sz="2400" dirty="0"/>
              <a:t>Student</a:t>
            </a:r>
            <a:r>
              <a:rPr lang="zh-CN" altLang="zh-CN" sz="2400" dirty="0"/>
              <a:t>表为主体列出每个学生的基本情况及其选课情况，若某个学生没有选课，则只输出其基本情况的数据，而把选课信息填为空值</a:t>
            </a:r>
            <a:r>
              <a:rPr lang="en-US" altLang="zh-CN" sz="2400" dirty="0"/>
              <a:t>NULL</a:t>
            </a:r>
          </a:p>
          <a:p>
            <a:pPr indent="0" algn="just">
              <a:lnSpc>
                <a:spcPct val="150000"/>
              </a:lnSpc>
              <a:spcBef>
                <a:spcPct val="0"/>
              </a:spcBef>
              <a:buNone/>
            </a:pPr>
            <a:endParaRPr lang="zh-CN" altLang="zh-CN" sz="2400" dirty="0"/>
          </a:p>
          <a:p>
            <a:pPr indent="0" algn="just">
              <a:lnSpc>
                <a:spcPct val="150000"/>
              </a:lnSpc>
              <a:spcBef>
                <a:spcPct val="0"/>
              </a:spcBef>
              <a:buNone/>
            </a:pPr>
            <a:r>
              <a:rPr lang="en-US" altLang="zh-CN" sz="2100" dirty="0"/>
              <a:t>SELECT </a:t>
            </a:r>
            <a:r>
              <a:rPr lang="en-US" altLang="zh-CN" sz="2100" dirty="0" err="1"/>
              <a:t>Student.Sno,Sname,Ssex,Sbirthdate,Smajor,Cno,Grade</a:t>
            </a:r>
            <a:endParaRPr lang="zh-CN" altLang="zh-CN" sz="2100" dirty="0"/>
          </a:p>
          <a:p>
            <a:pPr indent="0" algn="just">
              <a:lnSpc>
                <a:spcPct val="150000"/>
              </a:lnSpc>
              <a:spcBef>
                <a:spcPct val="0"/>
              </a:spcBef>
              <a:buNone/>
            </a:pPr>
            <a:r>
              <a:rPr lang="en-US" altLang="zh-CN" sz="2100" dirty="0"/>
              <a:t>FROM </a:t>
            </a:r>
            <a:r>
              <a:rPr lang="en-US" altLang="zh-CN" sz="2100" dirty="0">
                <a:solidFill>
                  <a:srgbClr val="000000"/>
                </a:solidFill>
              </a:rPr>
              <a:t>Student LEFT OUTER JOIN SC ON (</a:t>
            </a:r>
            <a:r>
              <a:rPr lang="en-US" altLang="zh-CN" sz="2100" dirty="0" err="1">
                <a:solidFill>
                  <a:srgbClr val="000000"/>
                </a:solidFill>
              </a:rPr>
              <a:t>Student.Sno</a:t>
            </a:r>
            <a:r>
              <a:rPr lang="en-US" altLang="zh-CN" sz="2100" dirty="0">
                <a:solidFill>
                  <a:srgbClr val="000000"/>
                </a:solidFill>
              </a:rPr>
              <a:t>=</a:t>
            </a:r>
            <a:r>
              <a:rPr lang="en-US" altLang="zh-CN" sz="2100" dirty="0" err="1">
                <a:solidFill>
                  <a:srgbClr val="000000"/>
                </a:solidFill>
              </a:rPr>
              <a:t>SC.Sno</a:t>
            </a:r>
            <a:r>
              <a:rPr lang="en-US" altLang="zh-CN" sz="2100" dirty="0">
                <a:solidFill>
                  <a:srgbClr val="000000"/>
                </a:solidFill>
              </a:rPr>
              <a:t>);</a:t>
            </a:r>
            <a:endParaRPr lang="zh-CN" altLang="zh-CN" sz="2100" dirty="0"/>
          </a:p>
          <a:p>
            <a:pPr indent="0" eaLnBrk="1" hangingPunct="1">
              <a:lnSpc>
                <a:spcPct val="90000"/>
              </a:lnSpc>
              <a:buNone/>
            </a:pPr>
            <a:r>
              <a:rPr lang="zh-CN" altLang="en-US" sz="2400"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01B09A97-64C8-46FB-790F-9C848130D917}"/>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10243" name="Rectangle 3">
            <a:extLst>
              <a:ext uri="{FF2B5EF4-FFF2-40B4-BE49-F238E27FC236}">
                <a16:creationId xmlns="" xmlns:a16="http://schemas.microsoft.com/office/drawing/2014/main" id="{B7E4E3C4-B19F-8A4D-D314-CC86A04030A2}"/>
              </a:ext>
            </a:extLst>
          </p:cNvPr>
          <p:cNvSpPr>
            <a:spLocks noGrp="1" noChangeArrowheads="1"/>
          </p:cNvSpPr>
          <p:nvPr>
            <p:ph type="body" idx="4294967295"/>
          </p:nvPr>
        </p:nvSpPr>
        <p:spPr>
          <a:xfrm>
            <a:off x="1487488" y="1149928"/>
            <a:ext cx="8784976"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solidFill>
                  <a:srgbClr val="7030A0"/>
                </a:solidFill>
              </a:rPr>
              <a:t>1.</a:t>
            </a:r>
            <a:r>
              <a:rPr lang="zh-CN" altLang="en-US" dirty="0">
                <a:solidFill>
                  <a:srgbClr val="7030A0"/>
                </a:solidFill>
              </a:rPr>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zh-CN" dirty="0"/>
              <a:t>子句</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161A2777-FB0B-062F-9F4D-B1142C8B11D9}"/>
              </a:ext>
            </a:extLst>
          </p:cNvPr>
          <p:cNvSpPr>
            <a:spLocks noGrp="1" noChangeArrowheads="1"/>
          </p:cNvSpPr>
          <p:nvPr>
            <p:ph type="title" idx="4294967295"/>
          </p:nvPr>
        </p:nvSpPr>
        <p:spPr/>
        <p:txBody>
          <a:bodyPr/>
          <a:lstStyle/>
          <a:p>
            <a:pPr eaLnBrk="1" hangingPunct="1"/>
            <a:r>
              <a:rPr lang="zh-CN" altLang="en-US" sz="3600" dirty="0"/>
              <a:t>外连接查询（续）</a:t>
            </a:r>
          </a:p>
        </p:txBody>
      </p:sp>
      <p:sp>
        <p:nvSpPr>
          <p:cNvPr id="23555" name="Rectangle 3">
            <a:extLst>
              <a:ext uri="{FF2B5EF4-FFF2-40B4-BE49-F238E27FC236}">
                <a16:creationId xmlns="" xmlns:a16="http://schemas.microsoft.com/office/drawing/2014/main" id="{E9FE516A-FDA0-A940-F986-49B858144DFE}"/>
              </a:ext>
            </a:extLst>
          </p:cNvPr>
          <p:cNvSpPr>
            <a:spLocks noGrp="1" noChangeArrowheads="1"/>
          </p:cNvSpPr>
          <p:nvPr>
            <p:ph type="body" idx="4294967295"/>
          </p:nvPr>
        </p:nvSpPr>
        <p:spPr>
          <a:xfrm>
            <a:off x="1703389" y="981075"/>
            <a:ext cx="9145587" cy="5111750"/>
          </a:xfrm>
        </p:spPr>
        <p:txBody>
          <a:bodyPr/>
          <a:lstStyle/>
          <a:p>
            <a:pPr indent="0" algn="just">
              <a:buNone/>
            </a:pPr>
            <a:r>
              <a:rPr lang="zh-CN" altLang="zh-CN" sz="2400">
                <a:latin typeface="Times New Roman" panose="02020603050405020304" pitchFamily="18" charset="0"/>
              </a:rPr>
              <a:t>执行结果如下：</a:t>
            </a:r>
          </a:p>
          <a:p>
            <a:pPr indent="0" eaLnBrk="1" hangingPunct="1">
              <a:lnSpc>
                <a:spcPct val="90000"/>
              </a:lnSpc>
              <a:buNone/>
            </a:pPr>
            <a:r>
              <a:rPr lang="zh-CN" altLang="en-US" sz="2400"/>
              <a:t>    </a:t>
            </a:r>
          </a:p>
        </p:txBody>
      </p:sp>
      <p:graphicFrame>
        <p:nvGraphicFramePr>
          <p:cNvPr id="2" name="表格 1">
            <a:extLst>
              <a:ext uri="{FF2B5EF4-FFF2-40B4-BE49-F238E27FC236}">
                <a16:creationId xmlns="" xmlns:a16="http://schemas.microsoft.com/office/drawing/2014/main" id="{AE555F60-01D0-9065-EF5F-7DBC59ED9E02}"/>
              </a:ext>
            </a:extLst>
          </p:cNvPr>
          <p:cNvGraphicFramePr>
            <a:graphicFrameLocks noGrp="1"/>
          </p:cNvGraphicFramePr>
          <p:nvPr>
            <p:extLst>
              <p:ext uri="{D42A27DB-BD31-4B8C-83A1-F6EECF244321}">
                <p14:modId xmlns:p14="http://schemas.microsoft.com/office/powerpoint/2010/main" val="183618538"/>
              </p:ext>
            </p:extLst>
          </p:nvPr>
        </p:nvGraphicFramePr>
        <p:xfrm>
          <a:off x="839417" y="1773238"/>
          <a:ext cx="10297142" cy="4275455"/>
        </p:xfrm>
        <a:graphic>
          <a:graphicData uri="http://schemas.openxmlformats.org/drawingml/2006/table">
            <a:tbl>
              <a:tblPr/>
              <a:tblGrid>
                <a:gridCol w="1768332">
                  <a:extLst>
                    <a:ext uri="{9D8B030D-6E8A-4147-A177-3AD203B41FA5}">
                      <a16:colId xmlns="" xmlns:a16="http://schemas.microsoft.com/office/drawing/2014/main" val="1584247781"/>
                    </a:ext>
                  </a:extLst>
                </a:gridCol>
                <a:gridCol w="1121660">
                  <a:extLst>
                    <a:ext uri="{9D8B030D-6E8A-4147-A177-3AD203B41FA5}">
                      <a16:colId xmlns="" xmlns:a16="http://schemas.microsoft.com/office/drawing/2014/main" val="316103525"/>
                    </a:ext>
                  </a:extLst>
                </a:gridCol>
                <a:gridCol w="887026">
                  <a:extLst>
                    <a:ext uri="{9D8B030D-6E8A-4147-A177-3AD203B41FA5}">
                      <a16:colId xmlns="" xmlns:a16="http://schemas.microsoft.com/office/drawing/2014/main" val="2148788345"/>
                    </a:ext>
                  </a:extLst>
                </a:gridCol>
                <a:gridCol w="1482194">
                  <a:extLst>
                    <a:ext uri="{9D8B030D-6E8A-4147-A177-3AD203B41FA5}">
                      <a16:colId xmlns="" xmlns:a16="http://schemas.microsoft.com/office/drawing/2014/main" val="3682154610"/>
                    </a:ext>
                  </a:extLst>
                </a:gridCol>
                <a:gridCol w="2956757">
                  <a:extLst>
                    <a:ext uri="{9D8B030D-6E8A-4147-A177-3AD203B41FA5}">
                      <a16:colId xmlns="" xmlns:a16="http://schemas.microsoft.com/office/drawing/2014/main" val="457287170"/>
                    </a:ext>
                  </a:extLst>
                </a:gridCol>
                <a:gridCol w="898471">
                  <a:extLst>
                    <a:ext uri="{9D8B030D-6E8A-4147-A177-3AD203B41FA5}">
                      <a16:colId xmlns="" xmlns:a16="http://schemas.microsoft.com/office/drawing/2014/main" val="750259671"/>
                    </a:ext>
                  </a:extLst>
                </a:gridCol>
                <a:gridCol w="1182702">
                  <a:extLst>
                    <a:ext uri="{9D8B030D-6E8A-4147-A177-3AD203B41FA5}">
                      <a16:colId xmlns="" xmlns:a16="http://schemas.microsoft.com/office/drawing/2014/main" val="3207601247"/>
                    </a:ext>
                  </a:extLst>
                </a:gridCol>
              </a:tblGrid>
              <a:tr h="3079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Student.Sno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Ssex</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Smajor</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Cno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Grade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53459318"/>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68099422"/>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96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8720610"/>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57365229"/>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80</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0711935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98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8020124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71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31106769"/>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2001-8-1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54503486"/>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2001-8-1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76</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26670876"/>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20180004</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张立</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2000-1-8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56</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0235377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20180004</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张立</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2000-1-8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97</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27283979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20180205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2001-11-1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信息管理与信息系统</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68</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86722529"/>
                  </a:ext>
                </a:extLst>
              </a:tr>
              <a:tr h="266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2000-6-12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146648832"/>
                  </a:ext>
                </a:extLst>
              </a:tr>
              <a:tr h="266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2001-12-7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19161812"/>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839416" y="1001712"/>
            <a:ext cx="107429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None/>
            </a:pPr>
            <a:r>
              <a:rPr lang="en-US" altLang="zh-CN" sz="2800" dirty="0">
                <a:solidFill>
                  <a:srgbClr val="7030A0"/>
                </a:solidFill>
              </a:rPr>
              <a:t>6.</a:t>
            </a:r>
            <a:r>
              <a:rPr lang="zh-CN" altLang="en-US" sz="2800" dirty="0">
                <a:solidFill>
                  <a:srgbClr val="7030A0"/>
                </a:solidFill>
              </a:rPr>
              <a:t>多表连接查询</a:t>
            </a:r>
            <a:endParaRPr lang="en-US" altLang="zh-CN" sz="2800" dirty="0">
              <a:solidFill>
                <a:srgbClr val="7030A0"/>
              </a:solidFill>
            </a:endParaRPr>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11969945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E0FF1B4F-15EA-0F5F-7C52-3E8DF5A4298C}"/>
              </a:ext>
            </a:extLst>
          </p:cNvPr>
          <p:cNvSpPr>
            <a:spLocks noGrp="1" noChangeArrowheads="1"/>
          </p:cNvSpPr>
          <p:nvPr>
            <p:ph type="title" idx="4294967295"/>
          </p:nvPr>
        </p:nvSpPr>
        <p:spPr/>
        <p:txBody>
          <a:bodyPr/>
          <a:lstStyle/>
          <a:p>
            <a:pPr eaLnBrk="1" hangingPunct="1"/>
            <a:r>
              <a:rPr lang="en-US" altLang="zh-CN" sz="3600" dirty="0"/>
              <a:t>6. </a:t>
            </a:r>
            <a:r>
              <a:rPr lang="zh-CN" altLang="en-US" sz="3600" dirty="0"/>
              <a:t>多表连接查询</a:t>
            </a:r>
          </a:p>
        </p:txBody>
      </p:sp>
      <p:sp>
        <p:nvSpPr>
          <p:cNvPr id="65539" name="Rectangle 3">
            <a:extLst>
              <a:ext uri="{FF2B5EF4-FFF2-40B4-BE49-F238E27FC236}">
                <a16:creationId xmlns="" xmlns:a16="http://schemas.microsoft.com/office/drawing/2014/main" id="{1AC3EC6F-E667-2795-B754-69052C364628}"/>
              </a:ext>
            </a:extLst>
          </p:cNvPr>
          <p:cNvSpPr>
            <a:spLocks noGrp="1" noChangeArrowheads="1"/>
          </p:cNvSpPr>
          <p:nvPr>
            <p:ph type="body" idx="4294967295"/>
          </p:nvPr>
        </p:nvSpPr>
        <p:spPr>
          <a:xfrm>
            <a:off x="839416" y="981076"/>
            <a:ext cx="10441160" cy="5832475"/>
          </a:xfrm>
        </p:spPr>
        <p:txBody>
          <a:bodyPr/>
          <a:lstStyle/>
          <a:p>
            <a:pPr eaLnBrk="1" hangingPunct="1">
              <a:lnSpc>
                <a:spcPct val="150000"/>
              </a:lnSpc>
              <a:spcBef>
                <a:spcPct val="0"/>
              </a:spcBef>
            </a:pPr>
            <a:r>
              <a:rPr lang="zh-CN" altLang="en-US" sz="2400" dirty="0"/>
              <a:t>多表连接：两个以上的表进行连接</a:t>
            </a:r>
            <a:endParaRPr lang="zh-CN" altLang="en-US" dirty="0"/>
          </a:p>
          <a:p>
            <a:pPr algn="just" eaLnBrk="1" hangingPunct="1">
              <a:lnSpc>
                <a:spcPct val="150000"/>
              </a:lnSpc>
              <a:spcBef>
                <a:spcPct val="0"/>
              </a:spcBef>
              <a:buFont typeface="Wingdings" pitchFamily="2" charset="2"/>
              <a:buNone/>
            </a:pPr>
            <a:r>
              <a:rPr lang="en-US" altLang="zh-CN" sz="2400" dirty="0"/>
              <a:t>[</a:t>
            </a:r>
            <a:r>
              <a:rPr lang="zh-CN" altLang="en-US" sz="2400" dirty="0"/>
              <a:t>例</a:t>
            </a:r>
            <a:r>
              <a:rPr lang="en-US" altLang="zh-CN" sz="2400" dirty="0"/>
              <a:t>3.56]</a:t>
            </a:r>
            <a:r>
              <a:rPr lang="zh-CN" altLang="en-US" sz="2400" dirty="0"/>
              <a:t>查询每个学生的学号、姓名、选修的课程名及成绩。</a:t>
            </a:r>
          </a:p>
          <a:p>
            <a:pPr algn="just" eaLnBrk="1" hangingPunct="1">
              <a:lnSpc>
                <a:spcPct val="150000"/>
              </a:lnSpc>
              <a:spcBef>
                <a:spcPct val="0"/>
              </a:spcBef>
              <a:buFont typeface="Wingdings" pitchFamily="2" charset="2"/>
              <a:buNone/>
            </a:pPr>
            <a:r>
              <a:rPr lang="en-US" altLang="zh-CN" sz="2400" dirty="0"/>
              <a:t>SELECT </a:t>
            </a:r>
            <a:r>
              <a:rPr lang="en-US" altLang="zh-CN" sz="2400" dirty="0" err="1"/>
              <a:t>Student.Sno,Sname,Cname,Grade</a:t>
            </a:r>
            <a:endParaRPr lang="en-US" altLang="zh-CN" sz="2400" dirty="0"/>
          </a:p>
          <a:p>
            <a:pPr algn="just" eaLnBrk="1" hangingPunct="1">
              <a:lnSpc>
                <a:spcPct val="150000"/>
              </a:lnSpc>
              <a:spcBef>
                <a:spcPct val="0"/>
              </a:spcBef>
              <a:buFont typeface="Wingdings" pitchFamily="2" charset="2"/>
              <a:buNone/>
            </a:pPr>
            <a:r>
              <a:rPr lang="en-US" altLang="zh-CN" sz="2400" dirty="0"/>
              <a:t>FROM </a:t>
            </a:r>
            <a:r>
              <a:rPr lang="en-US" altLang="zh-CN" sz="2400" dirty="0" err="1"/>
              <a:t>Student,SC,Course</a:t>
            </a:r>
            <a:endParaRPr lang="en-US" altLang="zh-CN" sz="2400" dirty="0"/>
          </a:p>
          <a:p>
            <a:pPr algn="just" eaLnBrk="1" hangingPunct="1">
              <a:lnSpc>
                <a:spcPct val="150000"/>
              </a:lnSpc>
              <a:spcBef>
                <a:spcPct val="0"/>
              </a:spcBef>
              <a:buFont typeface="Wingdings" pitchFamily="2" charset="2"/>
              <a:buNone/>
            </a:pPr>
            <a:r>
              <a:rPr lang="en-US" altLang="zh-CN" sz="2400" dirty="0"/>
              <a:t>WHERE </a:t>
            </a:r>
            <a:r>
              <a:rPr lang="en-US" altLang="zh-CN" sz="2400" dirty="0" err="1"/>
              <a:t>Student.Sno</a:t>
            </a:r>
            <a:r>
              <a:rPr lang="en-US" altLang="zh-CN" sz="2400" dirty="0"/>
              <a:t>=</a:t>
            </a:r>
            <a:r>
              <a:rPr lang="en-US" altLang="zh-CN" sz="2400" dirty="0" err="1"/>
              <a:t>SC.Sno</a:t>
            </a:r>
            <a:r>
              <a:rPr lang="en-US" altLang="zh-CN" sz="2400" dirty="0"/>
              <a:t> AND </a:t>
            </a:r>
            <a:r>
              <a:rPr lang="en-US" altLang="zh-CN" sz="2400" dirty="0" err="1"/>
              <a:t>SC.Cno</a:t>
            </a:r>
            <a:r>
              <a:rPr lang="en-US" altLang="zh-CN" sz="2400" dirty="0"/>
              <a:t>=</a:t>
            </a:r>
            <a:r>
              <a:rPr lang="en-US" altLang="zh-CN" sz="2400" dirty="0" err="1"/>
              <a:t>Course.Cno</a:t>
            </a:r>
            <a:r>
              <a:rPr lang="en-US" altLang="zh-CN" sz="2400" dirty="0"/>
              <a:t>;</a:t>
            </a:r>
          </a:p>
          <a:p>
            <a:pPr algn="just" eaLnBrk="1" hangingPunct="1">
              <a:lnSpc>
                <a:spcPct val="120000"/>
              </a:lnSpc>
              <a:spcBef>
                <a:spcPct val="0"/>
              </a:spcBef>
            </a:pPr>
            <a:r>
              <a:rPr lang="zh-CN" altLang="en-US" sz="2400" dirty="0"/>
              <a:t>可</a:t>
            </a:r>
            <a:r>
              <a:rPr lang="zh-CN" altLang="zh-CN" sz="2400" dirty="0"/>
              <a:t>能的执行方式</a:t>
            </a:r>
            <a:endParaRPr lang="en-US" altLang="zh-CN" sz="2400" dirty="0"/>
          </a:p>
          <a:p>
            <a:pPr lvl="1" algn="just" eaLnBrk="1" hangingPunct="1">
              <a:lnSpc>
                <a:spcPct val="120000"/>
              </a:lnSpc>
              <a:spcBef>
                <a:spcPct val="0"/>
              </a:spcBef>
            </a:pPr>
            <a:r>
              <a:rPr lang="zh-CN" altLang="zh-CN" dirty="0"/>
              <a:t>先将</a:t>
            </a:r>
            <a:r>
              <a:rPr lang="en-US" altLang="zh-CN" dirty="0"/>
              <a:t>Student</a:t>
            </a:r>
            <a:r>
              <a:rPr lang="zh-CN" altLang="zh-CN" dirty="0"/>
              <a:t>表与</a:t>
            </a:r>
            <a:r>
              <a:rPr lang="en-US" altLang="zh-CN" dirty="0"/>
              <a:t>SC</a:t>
            </a:r>
            <a:r>
              <a:rPr lang="zh-CN" altLang="zh-CN" dirty="0"/>
              <a:t>表进行连接，得到每个学生的学号、姓名、所选课程号和相应的成绩</a:t>
            </a:r>
            <a:endParaRPr lang="en-US" altLang="zh-CN" dirty="0"/>
          </a:p>
          <a:p>
            <a:pPr lvl="1" algn="just" eaLnBrk="1" hangingPunct="1">
              <a:lnSpc>
                <a:spcPct val="120000"/>
              </a:lnSpc>
              <a:spcBef>
                <a:spcPct val="0"/>
              </a:spcBef>
            </a:pPr>
            <a:r>
              <a:rPr lang="zh-CN" altLang="zh-CN" dirty="0"/>
              <a:t>再将其与</a:t>
            </a:r>
            <a:r>
              <a:rPr lang="en-US" altLang="zh-CN" dirty="0"/>
              <a:t>Course</a:t>
            </a:r>
            <a:r>
              <a:rPr lang="zh-CN" altLang="zh-CN" dirty="0"/>
              <a:t>表进行连接，得到最终结果</a:t>
            </a:r>
            <a:r>
              <a:rPr lang="zh-CN" altLang="en-US" dirty="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 xmlns:a16="http://schemas.microsoft.com/office/drawing/2014/main" id="{324BC046-0ED5-1D8E-0933-66FF6B0475CD}"/>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4515" name="Rectangle 1027">
            <a:extLst>
              <a:ext uri="{FF2B5EF4-FFF2-40B4-BE49-F238E27FC236}">
                <a16:creationId xmlns="" xmlns:a16="http://schemas.microsoft.com/office/drawing/2014/main" id="{8644BBF9-D33A-A30F-BF50-6655E9B373A1}"/>
              </a:ext>
            </a:extLst>
          </p:cNvPr>
          <p:cNvSpPr>
            <a:spLocks noGrp="1" noChangeArrowheads="1"/>
          </p:cNvSpPr>
          <p:nvPr>
            <p:ph type="body" idx="4294967295"/>
          </p:nvPr>
        </p:nvSpPr>
        <p:spPr>
          <a:xfrm>
            <a:off x="2351584" y="1341439"/>
            <a:ext cx="5698629" cy="4548187"/>
          </a:xfrm>
        </p:spPr>
        <p:txBody>
          <a:bodyPr/>
          <a:lstStyle/>
          <a:p>
            <a:pPr algn="just" eaLnBrk="1" hangingPunct="1">
              <a:lnSpc>
                <a:spcPct val="160000"/>
              </a:lnSpc>
              <a:buFont typeface="Wingdings" pitchFamily="2" charset="2"/>
              <a:buNone/>
            </a:pPr>
            <a:r>
              <a:rPr lang="en-US" altLang="zh-CN" dirty="0"/>
              <a:t>3.3.1 </a:t>
            </a:r>
            <a:r>
              <a:rPr lang="zh-CN" altLang="en-US" dirty="0"/>
              <a:t>单表查询</a:t>
            </a:r>
          </a:p>
          <a:p>
            <a:pPr algn="just" eaLnBrk="1" hangingPunct="1">
              <a:lnSpc>
                <a:spcPct val="160000"/>
              </a:lnSpc>
              <a:buFont typeface="Wingdings" pitchFamily="2" charset="2"/>
              <a:buNone/>
            </a:pPr>
            <a:r>
              <a:rPr lang="en-US" altLang="zh-CN" dirty="0"/>
              <a:t>3.3.2 </a:t>
            </a:r>
            <a:r>
              <a:rPr lang="zh-CN" altLang="en-US" dirty="0"/>
              <a:t>连接查询</a:t>
            </a:r>
          </a:p>
          <a:p>
            <a:pPr algn="just" eaLnBrk="1" hangingPunct="1">
              <a:lnSpc>
                <a:spcPct val="160000"/>
              </a:lnSpc>
              <a:buFont typeface="Wingdings" pitchFamily="2" charset="2"/>
              <a:buNone/>
            </a:pPr>
            <a:r>
              <a:rPr lang="en-US" altLang="zh-CN" dirty="0">
                <a:solidFill>
                  <a:srgbClr val="00B050"/>
                </a:solidFill>
              </a:rPr>
              <a:t>3.3.3 </a:t>
            </a:r>
            <a:r>
              <a:rPr lang="zh-CN" altLang="en-US" dirty="0">
                <a:solidFill>
                  <a:srgbClr val="00B050"/>
                </a:solidFill>
              </a:rPr>
              <a:t>嵌套查询</a:t>
            </a:r>
          </a:p>
          <a:p>
            <a:pPr algn="just" eaLnBrk="1" hangingPunct="1">
              <a:lnSpc>
                <a:spcPct val="160000"/>
              </a:lnSpc>
              <a:buFont typeface="Wingdings" pitchFamily="2" charset="2"/>
              <a:buNone/>
            </a:pPr>
            <a:r>
              <a:rPr lang="en-US" altLang="zh-CN" dirty="0"/>
              <a:t>3.3.4 </a:t>
            </a:r>
            <a:r>
              <a:rPr lang="zh-CN" altLang="en-US" dirty="0"/>
              <a:t>集合查询</a:t>
            </a:r>
            <a:endParaRPr lang="en-US" altLang="zh-CN" dirty="0"/>
          </a:p>
          <a:p>
            <a:pPr algn="just" eaLnBrk="1" hangingPunct="1">
              <a:lnSpc>
                <a:spcPct val="160000"/>
              </a:lnSpc>
              <a:buFont typeface="Wingdings" pitchFamily="2" charset="2"/>
              <a:buNone/>
            </a:pPr>
            <a:r>
              <a:rPr lang="en-US" altLang="zh-CN" dirty="0"/>
              <a:t>3.3.5</a:t>
            </a:r>
            <a:r>
              <a:rPr lang="zh-CN" altLang="en-US" dirty="0"/>
              <a:t>基于派生表的查询</a:t>
            </a:r>
          </a:p>
          <a:p>
            <a:pPr algn="just"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A49CD48D-375D-2D1F-F40C-D245AB4D06D0}"/>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67587" name="Rectangle 3">
            <a:extLst>
              <a:ext uri="{FF2B5EF4-FFF2-40B4-BE49-F238E27FC236}">
                <a16:creationId xmlns="" xmlns:a16="http://schemas.microsoft.com/office/drawing/2014/main" id="{6E74571F-FF9D-7AE9-3E29-977FA06735DB}"/>
              </a:ext>
            </a:extLst>
          </p:cNvPr>
          <p:cNvSpPr>
            <a:spLocks noGrp="1" noChangeArrowheads="1"/>
          </p:cNvSpPr>
          <p:nvPr>
            <p:ph type="body" idx="4294967295"/>
          </p:nvPr>
        </p:nvSpPr>
        <p:spPr>
          <a:xfrm>
            <a:off x="2135188" y="1098550"/>
            <a:ext cx="7772400" cy="5138738"/>
          </a:xfrm>
        </p:spPr>
        <p:txBody>
          <a:bodyPr/>
          <a:lstStyle/>
          <a:p>
            <a:pPr eaLnBrk="1" hangingPunct="1">
              <a:spcBef>
                <a:spcPct val="0"/>
              </a:spcBef>
            </a:pPr>
            <a:r>
              <a:rPr lang="zh-CN" altLang="en-US"/>
              <a:t>嵌套查询概述</a:t>
            </a:r>
          </a:p>
          <a:p>
            <a:pPr lvl="1">
              <a:spcBef>
                <a:spcPct val="0"/>
              </a:spcBef>
              <a:spcAft>
                <a:spcPct val="40000"/>
              </a:spcAft>
            </a:pPr>
            <a:r>
              <a:rPr lang="zh-CN" altLang="en-US"/>
              <a:t>一个</a:t>
            </a:r>
            <a:r>
              <a:rPr lang="en-US" altLang="zh-CN"/>
              <a:t>SELECT-FROM-WHERE</a:t>
            </a:r>
            <a:r>
              <a:rPr lang="zh-CN" altLang="en-US"/>
              <a:t>语句称为一个</a:t>
            </a:r>
            <a:r>
              <a:rPr lang="zh-CN" altLang="en-US">
                <a:solidFill>
                  <a:srgbClr val="FF00FF"/>
                </a:solidFill>
              </a:rPr>
              <a:t>查询块</a:t>
            </a:r>
          </a:p>
          <a:p>
            <a:pPr lvl="1">
              <a:spcBef>
                <a:spcPct val="0"/>
              </a:spcBef>
            </a:pPr>
            <a:r>
              <a:rPr lang="zh-CN" altLang="en-US"/>
              <a:t>将一个查询块嵌套在另一个查询块的</a:t>
            </a:r>
            <a:r>
              <a:rPr lang="en-US" altLang="zh-CN"/>
              <a:t>WHERE</a:t>
            </a:r>
            <a:r>
              <a:rPr lang="zh-CN" altLang="en-US"/>
              <a:t>子句或</a:t>
            </a:r>
            <a:r>
              <a:rPr lang="en-US" altLang="zh-CN"/>
              <a:t>HAVING</a:t>
            </a:r>
            <a:r>
              <a:rPr lang="zh-CN" altLang="en-US"/>
              <a:t>短语的条件中的查询称为</a:t>
            </a:r>
            <a:r>
              <a:rPr lang="zh-CN" altLang="en-US">
                <a:solidFill>
                  <a:srgbClr val="FF00FF"/>
                </a:solidFill>
              </a:rPr>
              <a:t>嵌套查询</a:t>
            </a:r>
            <a:endParaRPr lang="en-US" altLang="zh-CN">
              <a:solidFill>
                <a:srgbClr val="FF00FF"/>
              </a:solidFill>
            </a:endParaRPr>
          </a:p>
          <a:p>
            <a:pPr eaLnBrk="1" hangingPunct="1">
              <a:spcBef>
                <a:spcPct val="0"/>
              </a:spcBef>
              <a:buFont typeface="Wingdings" pitchFamily="2" charset="2"/>
              <a:buNone/>
            </a:pPr>
            <a:endParaRPr lang="en-US" altLang="zh-CN" sz="2400"/>
          </a:p>
          <a:p>
            <a:pPr eaLnBrk="1" hangingPunct="1">
              <a:spcBef>
                <a:spcPct val="0"/>
              </a:spcBef>
              <a:buFont typeface="Wingdings" pitchFamily="2" charset="2"/>
              <a:buNone/>
            </a:pPr>
            <a:r>
              <a:rPr lang="en-US" altLang="zh-CN" sz="2400"/>
              <a:t>     SELECT Sname	</a:t>
            </a:r>
            <a:r>
              <a:rPr lang="en-US" altLang="zh-CN" sz="2000"/>
              <a:t>                                   </a:t>
            </a:r>
            <a:r>
              <a:rPr lang="en-US" altLang="zh-CN" sz="1600"/>
              <a:t>/*</a:t>
            </a:r>
            <a:r>
              <a:rPr lang="zh-CN" altLang="en-US" sz="1600"/>
              <a:t>外层查询或父查询*</a:t>
            </a:r>
            <a:r>
              <a:rPr lang="en-US" altLang="zh-CN" sz="1600"/>
              <a:t>/</a:t>
            </a:r>
            <a:endParaRPr lang="en-US" altLang="zh-CN" sz="2000"/>
          </a:p>
          <a:p>
            <a:pPr eaLnBrk="1" hangingPunct="1">
              <a:spcBef>
                <a:spcPct val="0"/>
              </a:spcBef>
              <a:buFont typeface="Wingdings" pitchFamily="2" charset="2"/>
              <a:buNone/>
            </a:pPr>
            <a:r>
              <a:rPr lang="en-US" altLang="zh-CN" sz="2400"/>
              <a:t>     FROM Student</a:t>
            </a:r>
          </a:p>
          <a:p>
            <a:pPr eaLnBrk="1" hangingPunct="1">
              <a:spcBef>
                <a:spcPct val="0"/>
              </a:spcBef>
              <a:buFont typeface="Wingdings" pitchFamily="2" charset="2"/>
              <a:buNone/>
            </a:pPr>
            <a:r>
              <a:rPr lang="en-US" altLang="zh-CN" sz="2400"/>
              <a:t>     WHERE Sno IN</a:t>
            </a:r>
          </a:p>
          <a:p>
            <a:pPr eaLnBrk="1" hangingPunct="1">
              <a:spcBef>
                <a:spcPct val="0"/>
              </a:spcBef>
              <a:buFont typeface="Wingdings" pitchFamily="2" charset="2"/>
              <a:buNone/>
            </a:pPr>
            <a:r>
              <a:rPr lang="en-US" altLang="zh-CN" sz="2400"/>
              <a:t>                        </a:t>
            </a:r>
            <a:r>
              <a:rPr lang="zh-CN" altLang="en-US" sz="2400"/>
              <a:t>( </a:t>
            </a:r>
            <a:r>
              <a:rPr lang="en-US" altLang="zh-CN" sz="2400"/>
              <a:t>SELECT Sno              </a:t>
            </a:r>
            <a:r>
              <a:rPr lang="en-US" altLang="zh-CN" sz="1600"/>
              <a:t>/*</a:t>
            </a:r>
            <a:r>
              <a:rPr lang="zh-CN" altLang="en-US" sz="1600"/>
              <a:t>内层查询或子查询*</a:t>
            </a:r>
            <a:r>
              <a:rPr lang="en-US" altLang="zh-CN" sz="1600"/>
              <a:t>/</a:t>
            </a:r>
            <a:endParaRPr lang="en-US" altLang="zh-CN" sz="2000"/>
          </a:p>
          <a:p>
            <a:pPr eaLnBrk="1" hangingPunct="1">
              <a:spcBef>
                <a:spcPct val="0"/>
              </a:spcBef>
              <a:buFont typeface="Wingdings" pitchFamily="2" charset="2"/>
              <a:buNone/>
            </a:pPr>
            <a:r>
              <a:rPr lang="en-US" altLang="zh-CN" sz="2400"/>
              <a:t>                          FROM SC</a:t>
            </a:r>
          </a:p>
          <a:p>
            <a:pPr eaLnBrk="1" hangingPunct="1">
              <a:spcBef>
                <a:spcPct val="0"/>
              </a:spcBef>
              <a:buFont typeface="Wingdings" pitchFamily="2" charset="2"/>
              <a:buNone/>
            </a:pPr>
            <a:r>
              <a:rPr lang="en-US" altLang="zh-CN" sz="2400"/>
              <a:t>                          WHERE Cno= ‘ 81003 '</a:t>
            </a:r>
            <a:r>
              <a:rPr lang="zh-CN" altLang="en-US" sz="2400"/>
              <a:t>);</a:t>
            </a:r>
          </a:p>
          <a:p>
            <a:pPr lvl="1">
              <a:spcBef>
                <a:spcPct val="0"/>
              </a:spcBef>
            </a:pPr>
            <a:endParaRPr lang="zh-CN" altLang="en-US">
              <a:solidFill>
                <a:srgbClr val="FF00FF"/>
              </a:solidFill>
            </a:endParaRPr>
          </a:p>
          <a:p>
            <a:pPr eaLnBrk="1" hangingPunct="1">
              <a:spcBef>
                <a:spcPct val="0"/>
              </a:spcBef>
              <a:buFont typeface="Wingdings" pitchFamily="2" charset="2"/>
              <a:buNone/>
            </a:pPr>
            <a:r>
              <a:rPr lang="zh-CN" altLang="en-US" sz="240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 xmlns:a16="http://schemas.microsoft.com/office/drawing/2014/main" id="{5129798F-55FB-73E3-691D-33F014A12731}"/>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68611" name="Rectangle 1027">
            <a:extLst>
              <a:ext uri="{FF2B5EF4-FFF2-40B4-BE49-F238E27FC236}">
                <a16:creationId xmlns="" xmlns:a16="http://schemas.microsoft.com/office/drawing/2014/main" id="{1FDFAA7D-EA66-2522-60DD-94BC64275118}"/>
              </a:ext>
            </a:extLst>
          </p:cNvPr>
          <p:cNvSpPr>
            <a:spLocks noGrp="1" noChangeArrowheads="1"/>
          </p:cNvSpPr>
          <p:nvPr>
            <p:ph type="body" idx="4294967295"/>
          </p:nvPr>
        </p:nvSpPr>
        <p:spPr>
          <a:xfrm>
            <a:off x="1981200" y="1125539"/>
            <a:ext cx="8229600" cy="4854575"/>
          </a:xfrm>
        </p:spPr>
        <p:txBody>
          <a:bodyPr/>
          <a:lstStyle/>
          <a:p>
            <a:pPr lvl="1">
              <a:lnSpc>
                <a:spcPct val="180000"/>
              </a:lnSpc>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zh-CN" dirty="0">
              <a:solidFill>
                <a:srgbClr val="FF00FF"/>
              </a:solidFill>
            </a:endParaRPr>
          </a:p>
          <a:p>
            <a:pPr lvl="1">
              <a:lnSpc>
                <a:spcPct val="180000"/>
              </a:lnSpc>
            </a:pPr>
            <a:r>
              <a:rPr lang="zh-CN" altLang="en-US" dirty="0"/>
              <a:t>下层的查询块称为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zh-CN" dirty="0">
              <a:solidFill>
                <a:srgbClr val="FF00FF"/>
              </a:solidFill>
            </a:endParaRPr>
          </a:p>
          <a:p>
            <a:pPr lvl="1">
              <a:lnSpc>
                <a:spcPct val="180000"/>
              </a:lnSpc>
            </a:pPr>
            <a:r>
              <a:rPr lang="en-US" altLang="zh-CN" dirty="0"/>
              <a:t>SQL</a:t>
            </a:r>
            <a:r>
              <a:rPr lang="zh-CN" altLang="en-US" dirty="0"/>
              <a:t>语言允许多层嵌套查询</a:t>
            </a:r>
            <a:endParaRPr lang="en-US" altLang="zh-CN" dirty="0"/>
          </a:p>
          <a:p>
            <a:pPr lvl="2">
              <a:lnSpc>
                <a:spcPct val="180000"/>
              </a:lnSpc>
              <a:buSzPct val="87000"/>
              <a:buFont typeface="Wingdings" pitchFamily="2" charset="2"/>
              <a:buChar char="l"/>
            </a:pPr>
            <a:r>
              <a:rPr lang="zh-CN" altLang="en-US" sz="2200" dirty="0"/>
              <a:t>即一个子查询中还可以嵌套其他子查询</a:t>
            </a:r>
          </a:p>
          <a:p>
            <a:pPr lvl="1">
              <a:lnSpc>
                <a:spcPct val="180000"/>
              </a:lnSpc>
            </a:pPr>
            <a:r>
              <a:rPr lang="zh-CN" altLang="en-US" dirty="0"/>
              <a:t>子查询的限制</a:t>
            </a:r>
          </a:p>
          <a:p>
            <a:pPr lvl="2">
              <a:lnSpc>
                <a:spcPct val="180000"/>
              </a:lnSpc>
              <a:buSzPct val="87000"/>
              <a:buFont typeface="Wingdings" pitchFamily="2" charset="2"/>
              <a:buChar char="l"/>
            </a:pPr>
            <a:r>
              <a:rPr lang="en-US" altLang="zh-CN" sz="2200" dirty="0"/>
              <a:t>SELECT</a:t>
            </a:r>
            <a:r>
              <a:rPr lang="zh-CN" altLang="en-US" sz="2200" dirty="0"/>
              <a:t>语句不能使用</a:t>
            </a:r>
            <a:r>
              <a:rPr lang="en-US" altLang="zh-CN" sz="2200" dirty="0"/>
              <a:t>ORDER BY</a:t>
            </a:r>
            <a:r>
              <a:rPr lang="zh-CN" altLang="en-US" sz="2200" dirty="0"/>
              <a:t>子句</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BB46FC99-CDA2-4E16-3608-C688B8D7278D}"/>
              </a:ext>
            </a:extLst>
          </p:cNvPr>
          <p:cNvSpPr>
            <a:spLocks noGrp="1" noChangeArrowheads="1"/>
          </p:cNvSpPr>
          <p:nvPr>
            <p:ph type="title" idx="4294967295"/>
          </p:nvPr>
        </p:nvSpPr>
        <p:spPr/>
        <p:txBody>
          <a:bodyPr/>
          <a:lstStyle/>
          <a:p>
            <a:pPr eaLnBrk="1" hangingPunct="1"/>
            <a:r>
              <a:rPr lang="zh-CN" altLang="en-US" sz="3600"/>
              <a:t>嵌套查询求解方法</a:t>
            </a:r>
          </a:p>
        </p:txBody>
      </p:sp>
      <p:sp>
        <p:nvSpPr>
          <p:cNvPr id="69635" name="Rectangle 3">
            <a:extLst>
              <a:ext uri="{FF2B5EF4-FFF2-40B4-BE49-F238E27FC236}">
                <a16:creationId xmlns="" xmlns:a16="http://schemas.microsoft.com/office/drawing/2014/main" id="{DEBF944F-A6C1-B398-20B9-799AB4DD58E7}"/>
              </a:ext>
            </a:extLst>
          </p:cNvPr>
          <p:cNvSpPr>
            <a:spLocks noGrp="1" noChangeArrowheads="1"/>
          </p:cNvSpPr>
          <p:nvPr>
            <p:ph type="body" idx="4294967295"/>
          </p:nvPr>
        </p:nvSpPr>
        <p:spPr/>
        <p:txBody>
          <a:bodyPr/>
          <a:lstStyle/>
          <a:p>
            <a:pPr eaLnBrk="1" hangingPunct="1">
              <a:lnSpc>
                <a:spcPct val="110000"/>
              </a:lnSpc>
            </a:pPr>
            <a:r>
              <a:rPr lang="zh-CN" altLang="en-US"/>
              <a:t>不相关子查询：</a:t>
            </a:r>
          </a:p>
          <a:p>
            <a:pPr eaLnBrk="1" hangingPunct="1">
              <a:lnSpc>
                <a:spcPct val="110000"/>
              </a:lnSpc>
              <a:buFont typeface="Wingdings" pitchFamily="2" charset="2"/>
              <a:buNone/>
            </a:pPr>
            <a:r>
              <a:rPr lang="zh-CN" altLang="en-US"/>
              <a:t>    子查询的查询条件不依赖于父查询</a:t>
            </a:r>
          </a:p>
          <a:p>
            <a:pPr lvl="1">
              <a:lnSpc>
                <a:spcPct val="150000"/>
              </a:lnSpc>
            </a:pPr>
            <a:r>
              <a:rPr lang="zh-CN" altLang="en-US"/>
              <a:t>由里向外逐层处理。即每个子查询在上一级查询处理之前求解，子查询的结果用于建立其父查询的查找条件。</a:t>
            </a:r>
          </a:p>
          <a:p>
            <a:pPr eaLnBrk="1" hangingPunct="1">
              <a:lnSpc>
                <a:spcPct val="110000"/>
              </a:lnSpc>
            </a:pPr>
            <a:endParaRPr lang="en-US" altLang="zh-CN" sz="24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E10E1748-508D-D162-9E93-7243EBB8DFDD}"/>
              </a:ext>
            </a:extLst>
          </p:cNvPr>
          <p:cNvSpPr>
            <a:spLocks noGrp="1" noChangeArrowheads="1"/>
          </p:cNvSpPr>
          <p:nvPr>
            <p:ph type="title" idx="4294967295"/>
          </p:nvPr>
        </p:nvSpPr>
        <p:spPr/>
        <p:txBody>
          <a:bodyPr/>
          <a:lstStyle/>
          <a:p>
            <a:pPr eaLnBrk="1" hangingPunct="1"/>
            <a:r>
              <a:rPr lang="zh-CN" altLang="en-US" sz="3600"/>
              <a:t>嵌套查询求解方法（续）</a:t>
            </a:r>
          </a:p>
        </p:txBody>
      </p:sp>
      <p:sp>
        <p:nvSpPr>
          <p:cNvPr id="70659" name="Rectangle 3">
            <a:extLst>
              <a:ext uri="{FF2B5EF4-FFF2-40B4-BE49-F238E27FC236}">
                <a16:creationId xmlns="" xmlns:a16="http://schemas.microsoft.com/office/drawing/2014/main" id="{02C05221-4CC9-9DD8-E544-DAC413C52B94}"/>
              </a:ext>
            </a:extLst>
          </p:cNvPr>
          <p:cNvSpPr>
            <a:spLocks noGrp="1" noChangeArrowheads="1"/>
          </p:cNvSpPr>
          <p:nvPr>
            <p:ph type="body" idx="4294967295"/>
          </p:nvPr>
        </p:nvSpPr>
        <p:spPr>
          <a:xfrm>
            <a:off x="983432" y="1125539"/>
            <a:ext cx="10297144" cy="4854575"/>
          </a:xfrm>
        </p:spPr>
        <p:txBody>
          <a:bodyPr/>
          <a:lstStyle/>
          <a:p>
            <a:pPr eaLnBrk="1" hangingPunct="1">
              <a:lnSpc>
                <a:spcPct val="160000"/>
              </a:lnSpc>
            </a:pPr>
            <a:r>
              <a:rPr lang="zh-CN" altLang="en-US" dirty="0"/>
              <a:t>相关子查询：子查询的查询条件依赖于父查询</a:t>
            </a:r>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p>
          <a:p>
            <a:pPr lvl="1">
              <a:lnSpc>
                <a:spcPct val="160000"/>
              </a:lnSpc>
            </a:pPr>
            <a:r>
              <a:rPr lang="zh-CN" altLang="en-US" dirty="0"/>
              <a:t>然后再取外层表的下一个元组</a:t>
            </a:r>
          </a:p>
          <a:p>
            <a:pPr lvl="1">
              <a:lnSpc>
                <a:spcPct val="160000"/>
              </a:lnSpc>
            </a:pPr>
            <a:r>
              <a:rPr lang="zh-CN" altLang="en-US" dirty="0"/>
              <a:t>重复这一过程，直至外层表全部检查完为止</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9884AA7F-06DF-5111-13EF-7E016567D613}"/>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71683" name="Rectangle 3">
            <a:extLst>
              <a:ext uri="{FF2B5EF4-FFF2-40B4-BE49-F238E27FC236}">
                <a16:creationId xmlns="" xmlns:a16="http://schemas.microsoft.com/office/drawing/2014/main" id="{69219F5E-F93A-B91C-222A-73128F87615D}"/>
              </a:ext>
            </a:extLst>
          </p:cNvPr>
          <p:cNvSpPr>
            <a:spLocks noGrp="1" noChangeArrowheads="1"/>
          </p:cNvSpPr>
          <p:nvPr>
            <p:ph type="body" idx="4294967295"/>
          </p:nvPr>
        </p:nvSpPr>
        <p:spPr>
          <a:xfrm>
            <a:off x="1559496" y="1339851"/>
            <a:ext cx="10022904" cy="4854575"/>
          </a:xfrm>
        </p:spPr>
        <p:txBody>
          <a:bodyPr/>
          <a:lstStyle/>
          <a:p>
            <a:pPr eaLnBrk="1" hangingPunct="1">
              <a:lnSpc>
                <a:spcPct val="150000"/>
              </a:lnSpc>
              <a:buFont typeface="Wingdings" pitchFamily="2" charset="2"/>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p>
          <a:p>
            <a:pPr eaLnBrk="1" hangingPunct="1">
              <a:lnSpc>
                <a:spcPct val="150000"/>
              </a:lnSpc>
              <a:buFont typeface="Wingdings"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FDCADC89-54AC-CB48-5ACA-8F82127D8ABF}"/>
              </a:ext>
            </a:extLst>
          </p:cNvPr>
          <p:cNvSpPr>
            <a:spLocks noGrp="1" noChangeArrowheads="1"/>
          </p:cNvSpPr>
          <p:nvPr>
            <p:ph type="title" idx="4294967295"/>
          </p:nvPr>
        </p:nvSpPr>
        <p:spPr/>
        <p:txBody>
          <a:bodyPr/>
          <a:lstStyle/>
          <a:p>
            <a:pPr eaLnBrk="1" hangingPunct="1"/>
            <a:r>
              <a:rPr lang="en-US" altLang="zh-CN" sz="3600"/>
              <a:t>1. </a:t>
            </a:r>
            <a:r>
              <a:rPr lang="zh-CN" altLang="en-US" sz="3600"/>
              <a:t>带有</a:t>
            </a:r>
            <a:r>
              <a:rPr lang="en-US" altLang="zh-CN" sz="3600"/>
              <a:t>IN</a:t>
            </a:r>
            <a:r>
              <a:rPr lang="zh-CN" altLang="en-US" sz="3600"/>
              <a:t>谓词的子查询</a:t>
            </a:r>
          </a:p>
        </p:txBody>
      </p:sp>
      <p:sp>
        <p:nvSpPr>
          <p:cNvPr id="72707" name="Rectangle 3">
            <a:extLst>
              <a:ext uri="{FF2B5EF4-FFF2-40B4-BE49-F238E27FC236}">
                <a16:creationId xmlns="" xmlns:a16="http://schemas.microsoft.com/office/drawing/2014/main" id="{B6F55047-D65E-83D7-BBDF-CE26EEFF15D0}"/>
              </a:ext>
            </a:extLst>
          </p:cNvPr>
          <p:cNvSpPr>
            <a:spLocks noGrp="1" noChangeArrowheads="1"/>
          </p:cNvSpPr>
          <p:nvPr>
            <p:ph type="body" idx="4294967295"/>
          </p:nvPr>
        </p:nvSpPr>
        <p:spPr>
          <a:xfrm>
            <a:off x="1703512" y="1098551"/>
            <a:ext cx="9878888" cy="5095875"/>
          </a:xfrm>
        </p:spPr>
        <p:txBody>
          <a:bodyPr/>
          <a:lstStyle/>
          <a:p>
            <a:pPr eaLnBrk="1" hangingPunct="1">
              <a:lnSpc>
                <a:spcPct val="140000"/>
              </a:lnSpc>
              <a:buFont typeface="Wingdings" pitchFamily="2" charset="2"/>
              <a:buNone/>
            </a:pPr>
            <a:r>
              <a:rPr lang="en-US" altLang="zh-CN" sz="2400" dirty="0"/>
              <a:t>[</a:t>
            </a:r>
            <a:r>
              <a:rPr lang="zh-CN" altLang="en-US" sz="2400" dirty="0"/>
              <a:t>例</a:t>
            </a:r>
            <a:r>
              <a:rPr lang="en-US" altLang="zh-CN" sz="2400" dirty="0"/>
              <a:t>3.57]</a:t>
            </a:r>
            <a:r>
              <a:rPr lang="zh-CN" altLang="en-US" sz="2400" dirty="0"/>
              <a:t>查询与“刘晨”在同一个主修专业的学生学号、姓名和主修专业</a:t>
            </a:r>
            <a:endParaRPr lang="en-US" altLang="zh-CN" sz="2400" dirty="0"/>
          </a:p>
          <a:p>
            <a:pPr eaLnBrk="1" hangingPunct="1">
              <a:lnSpc>
                <a:spcPct val="140000"/>
              </a:lnSpc>
              <a:buFont typeface="Wingdings" pitchFamily="2" charset="2"/>
              <a:buNone/>
            </a:pPr>
            <a:r>
              <a:rPr lang="zh-CN" altLang="en-US" sz="2400" dirty="0"/>
              <a:t>此查询要求可以分步来完成</a:t>
            </a:r>
            <a:endParaRPr lang="zh-CN" altLang="en-US" dirty="0"/>
          </a:p>
          <a:p>
            <a:pPr eaLnBrk="1" hangingPunct="1">
              <a:lnSpc>
                <a:spcPct val="140000"/>
              </a:lnSpc>
              <a:buFont typeface="Wingdings" pitchFamily="2" charset="2"/>
              <a:buNone/>
            </a:pPr>
            <a:r>
              <a:rPr lang="zh-CN" altLang="en-US" sz="2400" dirty="0"/>
              <a:t>    ① 确定“刘晨”所在系名             </a:t>
            </a:r>
          </a:p>
          <a:p>
            <a:pPr eaLnBrk="1" hangingPunct="1">
              <a:lnSpc>
                <a:spcPct val="140000"/>
              </a:lnSpc>
              <a:buFont typeface="Wingdings" pitchFamily="2" charset="2"/>
              <a:buNone/>
            </a:pPr>
            <a:r>
              <a:rPr lang="zh-CN" altLang="en-US" sz="2400" dirty="0"/>
              <a:t>         </a:t>
            </a:r>
            <a:r>
              <a:rPr lang="en-US" altLang="zh-CN" sz="2400" dirty="0"/>
              <a:t>SELECT  </a:t>
            </a:r>
            <a:r>
              <a:rPr lang="en-US" altLang="zh-CN" sz="2400" dirty="0" err="1"/>
              <a:t>Smajor</a:t>
            </a:r>
            <a:endParaRPr lang="en-US" altLang="zh-CN" sz="2400" dirty="0"/>
          </a:p>
          <a:p>
            <a:pPr eaLnBrk="1" hangingPunct="1">
              <a:lnSpc>
                <a:spcPct val="140000"/>
              </a:lnSpc>
              <a:buFont typeface="Wingdings" pitchFamily="2" charset="2"/>
              <a:buNone/>
            </a:pPr>
            <a:r>
              <a:rPr lang="en-US" altLang="zh-CN" sz="2400" dirty="0"/>
              <a:t>         FROM     Student                            </a:t>
            </a:r>
          </a:p>
          <a:p>
            <a:pPr eaLnBrk="1" hangingPunct="1">
              <a:lnSpc>
                <a:spcPct val="140000"/>
              </a:lnSpc>
              <a:buFont typeface="Wingdings" pitchFamily="2" charset="2"/>
              <a:buNone/>
            </a:pPr>
            <a:r>
              <a:rPr lang="en-US" altLang="zh-CN" sz="2400" dirty="0"/>
              <a:t>         WHERE  </a:t>
            </a:r>
            <a:r>
              <a:rPr lang="en-US" altLang="zh-CN" sz="2400" dirty="0" err="1"/>
              <a:t>Sname</a:t>
            </a:r>
            <a:r>
              <a:rPr lang="en-US" altLang="zh-CN" sz="2400" dirty="0"/>
              <a:t>= ' </a:t>
            </a:r>
            <a:r>
              <a:rPr lang="zh-CN" altLang="en-US" sz="2400" dirty="0"/>
              <a:t>刘晨 </a:t>
            </a:r>
            <a:r>
              <a:rPr lang="en-US" altLang="zh-CN" sz="2400" dirty="0"/>
              <a:t>'</a:t>
            </a:r>
            <a:r>
              <a:rPr lang="zh-CN" altLang="en-US" sz="2400" dirty="0"/>
              <a:t>;</a:t>
            </a:r>
          </a:p>
          <a:p>
            <a:pPr eaLnBrk="1" hangingPunct="1">
              <a:lnSpc>
                <a:spcPct val="140000"/>
              </a:lnSpc>
              <a:buFont typeface="Wingdings" pitchFamily="2" charset="2"/>
              <a:buNone/>
            </a:pPr>
            <a:r>
              <a:rPr lang="zh-CN" altLang="en-US" sz="2000" dirty="0"/>
              <a:t>	     </a:t>
            </a:r>
            <a:r>
              <a:rPr lang="zh-CN" altLang="en-US" sz="2400" dirty="0"/>
              <a:t> 结果为： 计算机科学与技术</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D75CACF3-25BD-7FC7-42A1-5FD04E75D797}"/>
              </a:ext>
            </a:extLst>
          </p:cNvPr>
          <p:cNvSpPr>
            <a:spLocks noGrp="1" noChangeArrowheads="1"/>
          </p:cNvSpPr>
          <p:nvPr>
            <p:ph type="title" idx="4294967295"/>
          </p:nvPr>
        </p:nvSpPr>
        <p:spPr/>
        <p:txBody>
          <a:bodyPr/>
          <a:lstStyle/>
          <a:p>
            <a:pPr eaLnBrk="1" hangingPunct="1"/>
            <a:r>
              <a:rPr lang="en-US" altLang="zh-CN" sz="3600"/>
              <a:t>1.</a:t>
            </a:r>
            <a:r>
              <a:rPr lang="zh-CN" altLang="en-US" sz="3600"/>
              <a:t>选择表中的若干列</a:t>
            </a:r>
          </a:p>
        </p:txBody>
      </p:sp>
      <p:sp>
        <p:nvSpPr>
          <p:cNvPr id="11267" name="Rectangle 3">
            <a:extLst>
              <a:ext uri="{FF2B5EF4-FFF2-40B4-BE49-F238E27FC236}">
                <a16:creationId xmlns="" xmlns:a16="http://schemas.microsoft.com/office/drawing/2014/main" id="{958FB251-C193-74FA-9650-0DCFC0B41D3B}"/>
              </a:ext>
            </a:extLst>
          </p:cNvPr>
          <p:cNvSpPr>
            <a:spLocks noGrp="1" noChangeArrowheads="1"/>
          </p:cNvSpPr>
          <p:nvPr>
            <p:ph type="body" idx="4294967295"/>
          </p:nvPr>
        </p:nvSpPr>
        <p:spPr/>
        <p:txBody>
          <a:bodyPr/>
          <a:lstStyle/>
          <a:p>
            <a:pPr algn="just" eaLnBrk="1" hangingPunct="1"/>
            <a:r>
              <a:rPr lang="zh-CN" altLang="en-US" dirty="0"/>
              <a:t>（</a:t>
            </a:r>
            <a:r>
              <a:rPr lang="en-US" altLang="zh-CN" dirty="0"/>
              <a:t>1</a:t>
            </a:r>
            <a:r>
              <a:rPr lang="zh-CN" altLang="en-US" dirty="0"/>
              <a:t>）查询指定列</a:t>
            </a:r>
          </a:p>
          <a:p>
            <a:pPr algn="just" eaLnBrk="1" hangingPunct="1"/>
            <a:endParaRPr lang="zh-CN" altLang="en-US" dirty="0"/>
          </a:p>
          <a:p>
            <a:pPr algn="just" eaLnBrk="1" hangingPunct="1">
              <a:buFont typeface="Wingdings" pitchFamily="2" charset="2"/>
              <a:buNone/>
            </a:pPr>
            <a:r>
              <a:rPr lang="zh-CN" altLang="en-US" sz="2400" dirty="0"/>
              <a:t>	</a:t>
            </a:r>
            <a:r>
              <a:rPr lang="en-US" altLang="zh-CN" sz="2400" dirty="0"/>
              <a:t>[</a:t>
            </a:r>
            <a:r>
              <a:rPr lang="zh-CN" altLang="en-US" sz="2400" dirty="0"/>
              <a:t>例</a:t>
            </a:r>
            <a:r>
              <a:rPr lang="en-US" altLang="zh-CN" sz="2400" dirty="0"/>
              <a:t>3.16]  </a:t>
            </a:r>
            <a:r>
              <a:rPr lang="zh-CN" altLang="en-US" sz="2400" dirty="0"/>
              <a:t>查询全体学生的学号与姓名</a:t>
            </a:r>
          </a:p>
          <a:p>
            <a:pPr lvl="1" algn="just" eaLnBrk="1" hangingPunct="1">
              <a:buFont typeface="Wingdings" pitchFamily="2" charset="2"/>
              <a:buNone/>
            </a:pPr>
            <a:r>
              <a:rPr lang="zh-CN" altLang="en-US" sz="2000" dirty="0"/>
              <a:t>		</a:t>
            </a:r>
            <a:r>
              <a:rPr lang="en-US" altLang="zh-CN" sz="2200" dirty="0"/>
              <a:t>SELECT </a:t>
            </a:r>
            <a:r>
              <a:rPr lang="en-US" altLang="zh-CN" sz="2200" dirty="0" err="1"/>
              <a:t>Sno</a:t>
            </a:r>
            <a:r>
              <a:rPr lang="zh-CN" altLang="en-US" sz="2200" dirty="0"/>
              <a:t>,</a:t>
            </a:r>
            <a:r>
              <a:rPr lang="en-US" altLang="zh-CN" sz="2200" dirty="0" err="1"/>
              <a:t>Sname</a:t>
            </a:r>
            <a:endParaRPr lang="en-US" altLang="zh-CN" sz="2200" dirty="0"/>
          </a:p>
          <a:p>
            <a:pPr lvl="1" algn="just" eaLnBrk="1" hangingPunct="1">
              <a:buFont typeface="Wingdings" pitchFamily="2" charset="2"/>
              <a:buNone/>
            </a:pPr>
            <a:r>
              <a:rPr lang="en-US" altLang="zh-CN" sz="2200" dirty="0"/>
              <a:t>		FROM Student</a:t>
            </a:r>
            <a:r>
              <a:rPr lang="zh-CN" altLang="en-US" sz="2200" dirty="0"/>
              <a:t>;</a:t>
            </a:r>
            <a:r>
              <a:rPr lang="zh-CN" altLang="en-US" sz="2000" dirty="0">
                <a:latin typeface="Courier New" panose="02070309020205020404" pitchFamily="49" charset="0"/>
              </a:rPr>
              <a:t> </a:t>
            </a:r>
            <a:endParaRPr lang="zh-CN" altLang="en-US" sz="2000" dirty="0"/>
          </a:p>
          <a:p>
            <a:pPr lvl="1" algn="just" eaLnBrk="1" hangingPunct="1">
              <a:buFont typeface="Wingdings" pitchFamily="2" charset="2"/>
              <a:buNone/>
            </a:pPr>
            <a:r>
              <a:rPr lang="zh-CN" altLang="en-US" sz="2000" dirty="0">
                <a:latin typeface="Courier New" panose="02070309020205020404" pitchFamily="49" charset="0"/>
              </a:rPr>
              <a:t> </a:t>
            </a:r>
            <a:endParaRPr lang="zh-CN" altLang="en-US" sz="2000" dirty="0"/>
          </a:p>
          <a:p>
            <a:pPr algn="just" eaLnBrk="1" hangingPunct="1">
              <a:buFont typeface="Wingdings" pitchFamily="2" charset="2"/>
              <a:buNone/>
            </a:pPr>
            <a:r>
              <a:rPr lang="zh-CN" altLang="en-US" sz="2400" dirty="0"/>
              <a:t>	</a:t>
            </a:r>
            <a:r>
              <a:rPr lang="en-US" altLang="zh-CN" sz="2400" dirty="0"/>
              <a:t>[</a:t>
            </a:r>
            <a:r>
              <a:rPr lang="zh-CN" altLang="en-US" sz="2400" dirty="0"/>
              <a:t>例</a:t>
            </a:r>
            <a:r>
              <a:rPr lang="en-US" altLang="zh-CN" sz="2400" dirty="0"/>
              <a:t>3.17]  </a:t>
            </a:r>
            <a:r>
              <a:rPr lang="zh-CN" altLang="en-US" sz="2400" dirty="0"/>
              <a:t>查询全体学生的姓名、学号、主修专业。</a:t>
            </a:r>
          </a:p>
          <a:p>
            <a:pPr lvl="1" algn="just" eaLnBrk="1" hangingPunct="1">
              <a:buFont typeface="Wingdings" pitchFamily="2" charset="2"/>
              <a:buNone/>
            </a:pPr>
            <a:r>
              <a:rPr lang="zh-CN" altLang="en-US" sz="2000" dirty="0"/>
              <a:t>		</a:t>
            </a:r>
            <a:r>
              <a:rPr lang="en-US" altLang="zh-CN" sz="2200" dirty="0"/>
              <a:t>SELECT </a:t>
            </a:r>
            <a:r>
              <a:rPr lang="en-US" altLang="zh-CN" sz="2200" dirty="0" err="1"/>
              <a:t>Sname</a:t>
            </a:r>
            <a:r>
              <a:rPr lang="zh-CN" altLang="en-US" sz="2200" dirty="0"/>
              <a:t>,</a:t>
            </a:r>
            <a:r>
              <a:rPr lang="en-US" altLang="zh-CN" sz="2200" dirty="0" err="1"/>
              <a:t>Sno</a:t>
            </a:r>
            <a:r>
              <a:rPr lang="zh-CN" altLang="en-US" sz="2200" dirty="0"/>
              <a:t>,</a:t>
            </a:r>
            <a:r>
              <a:rPr lang="en-US" altLang="zh-CN" sz="2200" dirty="0" err="1"/>
              <a:t>Smajor</a:t>
            </a:r>
            <a:endParaRPr lang="en-US" altLang="zh-CN" sz="2200" dirty="0"/>
          </a:p>
          <a:p>
            <a:pPr lvl="1" algn="just" eaLnBrk="1" hangingPunct="1">
              <a:buFont typeface="Wingdings" pitchFamily="2" charset="2"/>
              <a:buNone/>
            </a:pPr>
            <a:r>
              <a:rPr lang="en-US" altLang="zh-CN" sz="2200" dirty="0"/>
              <a:t>		FROM Student</a:t>
            </a:r>
            <a:r>
              <a:rPr lang="zh-CN" altLang="en-US" sz="2200" dirty="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214DB6B7-89DB-D5F9-B703-9AD3E4A8627F}"/>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3731" name="Rectangle 3">
            <a:extLst>
              <a:ext uri="{FF2B5EF4-FFF2-40B4-BE49-F238E27FC236}">
                <a16:creationId xmlns="" xmlns:a16="http://schemas.microsoft.com/office/drawing/2014/main" id="{B8E83778-1710-1815-CC09-2D331A96CC12}"/>
              </a:ext>
            </a:extLst>
          </p:cNvPr>
          <p:cNvSpPr>
            <a:spLocks noGrp="1" noChangeArrowheads="1"/>
          </p:cNvSpPr>
          <p:nvPr>
            <p:ph type="body" sz="half" idx="4294967295"/>
          </p:nvPr>
        </p:nvSpPr>
        <p:spPr>
          <a:xfrm>
            <a:off x="2341563" y="1196976"/>
            <a:ext cx="7715250" cy="2320925"/>
          </a:xfrm>
        </p:spPr>
        <p:txBody>
          <a:bodyPr/>
          <a:lstStyle/>
          <a:p>
            <a:pPr eaLnBrk="1" hangingPunct="1">
              <a:lnSpc>
                <a:spcPct val="90000"/>
              </a:lnSpc>
              <a:buFont typeface="Wingdings" pitchFamily="2" charset="2"/>
              <a:buNone/>
            </a:pPr>
            <a:r>
              <a:rPr lang="en-US" altLang="zh-CN" sz="2400"/>
              <a:t>② </a:t>
            </a:r>
            <a:r>
              <a:rPr lang="zh-CN" altLang="en-US" sz="2400"/>
              <a:t>查找所有主修计算机科学与技术专业的学生</a:t>
            </a:r>
          </a:p>
          <a:p>
            <a:pPr eaLnBrk="1" hangingPunct="1">
              <a:lnSpc>
                <a:spcPct val="90000"/>
              </a:lnSpc>
              <a:buFont typeface="Wingdings" pitchFamily="2" charset="2"/>
              <a:buNone/>
            </a:pPr>
            <a:r>
              <a:rPr lang="zh-CN" altLang="en-US" sz="2400"/>
              <a:t>        </a:t>
            </a:r>
            <a:r>
              <a:rPr lang="en-US" altLang="zh-CN" sz="2400"/>
              <a:t>SELECT   Sno</a:t>
            </a:r>
            <a:r>
              <a:rPr lang="zh-CN" altLang="en-US" sz="2400"/>
              <a:t>, </a:t>
            </a:r>
            <a:r>
              <a:rPr lang="en-US" altLang="zh-CN" sz="2400"/>
              <a:t>Sname</a:t>
            </a:r>
            <a:r>
              <a:rPr lang="zh-CN" altLang="en-US" sz="2400"/>
              <a:t>, </a:t>
            </a:r>
            <a:r>
              <a:rPr lang="en-US" altLang="zh-CN" sz="2400"/>
              <a:t>Smajor     </a:t>
            </a:r>
          </a:p>
          <a:p>
            <a:pPr eaLnBrk="1" hangingPunct="1">
              <a:lnSpc>
                <a:spcPct val="90000"/>
              </a:lnSpc>
              <a:buFont typeface="Wingdings" pitchFamily="2" charset="2"/>
              <a:buNone/>
            </a:pPr>
            <a:r>
              <a:rPr lang="en-US" altLang="zh-CN" sz="2400"/>
              <a:t>        FROM      Student                 </a:t>
            </a:r>
          </a:p>
          <a:p>
            <a:pPr eaLnBrk="1" hangingPunct="1">
              <a:lnSpc>
                <a:spcPct val="90000"/>
              </a:lnSpc>
              <a:buFont typeface="Wingdings" pitchFamily="2" charset="2"/>
              <a:buNone/>
            </a:pPr>
            <a:r>
              <a:rPr lang="en-US" altLang="zh-CN" sz="2400"/>
              <a:t>        WHERE   Smajor= ‘ </a:t>
            </a:r>
            <a:r>
              <a:rPr lang="zh-CN" altLang="en-US" sz="2400"/>
              <a:t>计算机科学与技术</a:t>
            </a:r>
            <a:r>
              <a:rPr lang="en-US" altLang="zh-CN" sz="2400"/>
              <a:t> '</a:t>
            </a:r>
            <a:r>
              <a:rPr lang="zh-CN" altLang="en-US" sz="2400"/>
              <a:t>; </a:t>
            </a:r>
          </a:p>
          <a:p>
            <a:pPr eaLnBrk="1" hangingPunct="1">
              <a:lnSpc>
                <a:spcPct val="150000"/>
              </a:lnSpc>
              <a:buFont typeface="Wingdings" pitchFamily="2" charset="2"/>
              <a:buNone/>
            </a:pPr>
            <a:r>
              <a:rPr lang="zh-CN" altLang="en-US" sz="2400"/>
              <a:t>结果为：</a:t>
            </a:r>
          </a:p>
        </p:txBody>
      </p:sp>
      <p:graphicFrame>
        <p:nvGraphicFramePr>
          <p:cNvPr id="2" name="表格 1">
            <a:extLst>
              <a:ext uri="{FF2B5EF4-FFF2-40B4-BE49-F238E27FC236}">
                <a16:creationId xmlns="" xmlns:a16="http://schemas.microsoft.com/office/drawing/2014/main" id="{027663B9-15F4-ACE8-78BF-9E4DA4A25A2B}"/>
              </a:ext>
            </a:extLst>
          </p:cNvPr>
          <p:cNvGraphicFramePr>
            <a:graphicFrameLocks noGrp="1"/>
          </p:cNvGraphicFramePr>
          <p:nvPr>
            <p:extLst>
              <p:ext uri="{D42A27DB-BD31-4B8C-83A1-F6EECF244321}">
                <p14:modId xmlns:p14="http://schemas.microsoft.com/office/powerpoint/2010/main" val="724601420"/>
              </p:ext>
            </p:extLst>
          </p:nvPr>
        </p:nvGraphicFramePr>
        <p:xfrm>
          <a:off x="3071814" y="3716338"/>
          <a:ext cx="6757986" cy="2089152"/>
        </p:xfrm>
        <a:graphic>
          <a:graphicData uri="http://schemas.openxmlformats.org/drawingml/2006/table">
            <a:tbl>
              <a:tblPr/>
              <a:tblGrid>
                <a:gridCol w="2486118">
                  <a:extLst>
                    <a:ext uri="{9D8B030D-6E8A-4147-A177-3AD203B41FA5}">
                      <a16:colId xmlns="" xmlns:a16="http://schemas.microsoft.com/office/drawing/2014/main" val="2103878708"/>
                    </a:ext>
                  </a:extLst>
                </a:gridCol>
                <a:gridCol w="1675470">
                  <a:extLst>
                    <a:ext uri="{9D8B030D-6E8A-4147-A177-3AD203B41FA5}">
                      <a16:colId xmlns="" xmlns:a16="http://schemas.microsoft.com/office/drawing/2014/main" val="3703351337"/>
                    </a:ext>
                  </a:extLst>
                </a:gridCol>
                <a:gridCol w="2596398">
                  <a:extLst>
                    <a:ext uri="{9D8B030D-6E8A-4147-A177-3AD203B41FA5}">
                      <a16:colId xmlns="" xmlns:a16="http://schemas.microsoft.com/office/drawing/2014/main" val="3953427065"/>
                    </a:ext>
                  </a:extLst>
                </a:gridCol>
              </a:tblGrid>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21069510"/>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zh-CN"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37965191"/>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20180003</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18407664"/>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20180004</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72617264"/>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22691438-6182-307F-F0C3-CAC2C8A91BD8}"/>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4755" name="Rectangle 3">
            <a:extLst>
              <a:ext uri="{FF2B5EF4-FFF2-40B4-BE49-F238E27FC236}">
                <a16:creationId xmlns="" xmlns:a16="http://schemas.microsoft.com/office/drawing/2014/main" id="{EA0A3FE3-CF2A-857B-0385-85E135947696}"/>
              </a:ext>
            </a:extLst>
          </p:cNvPr>
          <p:cNvSpPr>
            <a:spLocks noGrp="1" noChangeArrowheads="1"/>
          </p:cNvSpPr>
          <p:nvPr>
            <p:ph type="body" sz="half" idx="4294967295"/>
          </p:nvPr>
        </p:nvSpPr>
        <p:spPr>
          <a:xfrm>
            <a:off x="2341563" y="1196976"/>
            <a:ext cx="7931150" cy="4752975"/>
          </a:xfrm>
        </p:spPr>
        <p:txBody>
          <a:bodyPr/>
          <a:lstStyle/>
          <a:p>
            <a:pPr eaLnBrk="1" hangingPunct="1">
              <a:lnSpc>
                <a:spcPct val="150000"/>
              </a:lnSpc>
              <a:spcBef>
                <a:spcPct val="0"/>
              </a:spcBef>
              <a:buFont typeface="Wingdings" pitchFamily="2" charset="2"/>
              <a:buNone/>
            </a:pPr>
            <a:r>
              <a:rPr lang="zh-CN" altLang="en-US" sz="2400"/>
              <a:t>构造嵌套查询语句：</a:t>
            </a:r>
          </a:p>
          <a:p>
            <a:pPr eaLnBrk="1" hangingPunct="1">
              <a:lnSpc>
                <a:spcPct val="150000"/>
              </a:lnSpc>
              <a:spcBef>
                <a:spcPct val="0"/>
              </a:spcBef>
              <a:buFont typeface="Wingdings" pitchFamily="2" charset="2"/>
              <a:buNone/>
            </a:pPr>
            <a:r>
              <a:rPr lang="en-US" altLang="zh-CN" sz="2400"/>
              <a:t>SELECT Sno,Sname,Smajor                 </a:t>
            </a:r>
            <a:r>
              <a:rPr lang="en-US" altLang="zh-CN" sz="1600"/>
              <a:t> /*</a:t>
            </a:r>
            <a:r>
              <a:rPr lang="zh-CN" altLang="en-US" sz="1600"/>
              <a:t>例</a:t>
            </a:r>
            <a:r>
              <a:rPr lang="en-US" altLang="zh-CN" sz="1600"/>
              <a:t>3.57</a:t>
            </a:r>
            <a:r>
              <a:rPr lang="zh-CN" altLang="en-US" sz="1600"/>
              <a:t>的解法一*</a:t>
            </a:r>
            <a:r>
              <a:rPr lang="en-US" altLang="zh-CN" sz="1600"/>
              <a:t>/</a:t>
            </a:r>
            <a:endParaRPr lang="en-US" altLang="zh-CN" sz="2400"/>
          </a:p>
          <a:p>
            <a:pPr eaLnBrk="1" hangingPunct="1">
              <a:lnSpc>
                <a:spcPct val="150000"/>
              </a:lnSpc>
              <a:spcBef>
                <a:spcPct val="0"/>
              </a:spcBef>
              <a:buFont typeface="Wingdings" pitchFamily="2" charset="2"/>
              <a:buNone/>
            </a:pPr>
            <a:r>
              <a:rPr lang="en-US" altLang="zh-CN" sz="2400"/>
              <a:t>FROM Student</a:t>
            </a:r>
          </a:p>
          <a:p>
            <a:pPr eaLnBrk="1" hangingPunct="1">
              <a:lnSpc>
                <a:spcPct val="150000"/>
              </a:lnSpc>
              <a:spcBef>
                <a:spcPct val="0"/>
              </a:spcBef>
              <a:buFont typeface="Wingdings" pitchFamily="2" charset="2"/>
              <a:buNone/>
            </a:pPr>
            <a:r>
              <a:rPr lang="en-US" altLang="zh-CN" sz="2400"/>
              <a:t>WHERE Smajor IN</a:t>
            </a:r>
          </a:p>
          <a:p>
            <a:pPr eaLnBrk="1" hangingPunct="1">
              <a:lnSpc>
                <a:spcPct val="150000"/>
              </a:lnSpc>
              <a:spcBef>
                <a:spcPct val="0"/>
              </a:spcBef>
              <a:buFont typeface="Wingdings" pitchFamily="2" charset="2"/>
              <a:buNone/>
            </a:pPr>
            <a:r>
              <a:rPr lang="en-US" altLang="zh-CN" sz="2400"/>
              <a:t>       (SELECT Smajor</a:t>
            </a:r>
          </a:p>
          <a:p>
            <a:pPr eaLnBrk="1" hangingPunct="1">
              <a:lnSpc>
                <a:spcPct val="150000"/>
              </a:lnSpc>
              <a:spcBef>
                <a:spcPct val="0"/>
              </a:spcBef>
              <a:buFont typeface="Wingdings" pitchFamily="2" charset="2"/>
              <a:buNone/>
            </a:pPr>
            <a:r>
              <a:rPr lang="en-US" altLang="zh-CN" sz="2400"/>
              <a:t>        FROM Student</a:t>
            </a:r>
          </a:p>
          <a:p>
            <a:pPr eaLnBrk="1" hangingPunct="1">
              <a:lnSpc>
                <a:spcPct val="150000"/>
              </a:lnSpc>
              <a:spcBef>
                <a:spcPct val="0"/>
              </a:spcBef>
              <a:buFont typeface="Wingdings" pitchFamily="2" charset="2"/>
              <a:buNone/>
            </a:pPr>
            <a:r>
              <a:rPr lang="en-US" altLang="zh-CN" sz="2400"/>
              <a:t>        WHERE Sname='</a:t>
            </a:r>
            <a:r>
              <a:rPr lang="zh-CN" altLang="en-US" sz="2400"/>
              <a:t>刘晨</a:t>
            </a:r>
            <a:r>
              <a:rPr lang="en-US" altLang="zh-CN" sz="2400"/>
              <a:t>’);</a:t>
            </a:r>
          </a:p>
          <a:p>
            <a:pPr>
              <a:lnSpc>
                <a:spcPct val="160000"/>
              </a:lnSpc>
              <a:buFont typeface="Wingdings" pitchFamily="2" charset="2"/>
              <a:buChar char="n"/>
            </a:pPr>
            <a:r>
              <a:rPr lang="zh-CN" altLang="zh-CN" sz="2400"/>
              <a:t>子查询的查询条件不依赖于父查询，称为</a:t>
            </a:r>
            <a:r>
              <a:rPr lang="zh-CN" altLang="zh-CN" sz="2400">
                <a:solidFill>
                  <a:srgbClr val="FF00FF"/>
                </a:solidFill>
              </a:rPr>
              <a:t>不相关子查询</a:t>
            </a:r>
            <a:endParaRPr lang="en-US" altLang="zh-CN" sz="2400">
              <a:solidFill>
                <a:srgbClr val="FF00FF"/>
              </a:solidFill>
            </a:endParaRPr>
          </a:p>
          <a:p>
            <a:pPr eaLnBrk="1" hangingPunct="1">
              <a:lnSpc>
                <a:spcPct val="90000"/>
              </a:lnSpc>
              <a:buFont typeface="Wingdings" pitchFamily="2" charset="2"/>
              <a:buNone/>
            </a:pPr>
            <a:endParaRPr lang="zh-CN" altLang="en-US" sz="2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AC5EC5E0-060C-D0E9-40FE-3DF8686D975A}"/>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5779" name="Rectangle 3">
            <a:extLst>
              <a:ext uri="{FF2B5EF4-FFF2-40B4-BE49-F238E27FC236}">
                <a16:creationId xmlns="" xmlns:a16="http://schemas.microsoft.com/office/drawing/2014/main" id="{0DD33CFC-AE24-EF69-FFE9-15A31682F705}"/>
              </a:ext>
            </a:extLst>
          </p:cNvPr>
          <p:cNvSpPr>
            <a:spLocks noGrp="1" noChangeArrowheads="1"/>
          </p:cNvSpPr>
          <p:nvPr>
            <p:ph type="body" sz="half" idx="4294967295"/>
          </p:nvPr>
        </p:nvSpPr>
        <p:spPr>
          <a:xfrm>
            <a:off x="2341563" y="1196975"/>
            <a:ext cx="8147050" cy="4248150"/>
          </a:xfrm>
        </p:spPr>
        <p:txBody>
          <a:bodyPr/>
          <a:lstStyle/>
          <a:p>
            <a:pPr marL="0" indent="0" algn="just">
              <a:lnSpc>
                <a:spcPct val="150000"/>
              </a:lnSpc>
              <a:spcBef>
                <a:spcPct val="0"/>
              </a:spcBef>
              <a:buNone/>
            </a:pPr>
            <a:r>
              <a:rPr lang="zh-CN" altLang="zh-CN" sz="2400"/>
              <a:t>用自身连接：</a:t>
            </a:r>
            <a:r>
              <a:rPr lang="en-US" altLang="zh-CN" sz="2400"/>
              <a:t>                                </a:t>
            </a:r>
            <a:r>
              <a:rPr lang="en-US" altLang="zh-CN" sz="1600"/>
              <a:t>/*</a:t>
            </a:r>
            <a:r>
              <a:rPr lang="zh-CN" altLang="zh-CN" sz="1600"/>
              <a:t>例</a:t>
            </a:r>
            <a:r>
              <a:rPr lang="en-US" altLang="zh-CN" sz="1600"/>
              <a:t>3.57</a:t>
            </a:r>
            <a:r>
              <a:rPr lang="zh-CN" altLang="zh-CN" sz="1600"/>
              <a:t>的解法二</a:t>
            </a:r>
            <a:r>
              <a:rPr lang="en-US" altLang="zh-CN" sz="1600"/>
              <a:t> */</a:t>
            </a:r>
            <a:endParaRPr lang="zh-CN" altLang="zh-CN" sz="2400"/>
          </a:p>
          <a:p>
            <a:pPr marL="0" indent="0" algn="just">
              <a:lnSpc>
                <a:spcPct val="150000"/>
              </a:lnSpc>
              <a:spcBef>
                <a:spcPct val="0"/>
              </a:spcBef>
              <a:buNone/>
            </a:pPr>
            <a:r>
              <a:rPr lang="en-US" altLang="zh-CN" sz="2400"/>
              <a:t>SELECT S1.Sno,S1.Sname,S1.Smajor         </a:t>
            </a:r>
            <a:endParaRPr lang="zh-CN" altLang="zh-CN" sz="2400"/>
          </a:p>
          <a:p>
            <a:pPr marL="0" indent="0" algn="just">
              <a:lnSpc>
                <a:spcPct val="150000"/>
              </a:lnSpc>
              <a:spcBef>
                <a:spcPct val="0"/>
              </a:spcBef>
              <a:buNone/>
            </a:pPr>
            <a:r>
              <a:rPr lang="en-US" altLang="zh-CN" sz="2400"/>
              <a:t>FROM Student S1,Student S2</a:t>
            </a:r>
            <a:endParaRPr lang="zh-CN" altLang="zh-CN" sz="2400"/>
          </a:p>
          <a:p>
            <a:pPr marL="0" indent="0" algn="just">
              <a:lnSpc>
                <a:spcPct val="150000"/>
              </a:lnSpc>
              <a:spcBef>
                <a:spcPct val="0"/>
              </a:spcBef>
              <a:buNone/>
            </a:pPr>
            <a:r>
              <a:rPr lang="en-US" altLang="zh-CN" sz="2400"/>
              <a:t>WHERE S1.Smajor=S2.Smajor AND S2.Sname='</a:t>
            </a:r>
            <a:r>
              <a:rPr lang="zh-CN" altLang="zh-CN" sz="2400"/>
              <a:t>刘晨</a:t>
            </a:r>
            <a:r>
              <a:rPr lang="en-US" altLang="zh-CN" sz="2400"/>
              <a:t>';</a:t>
            </a:r>
            <a:endParaRPr lang="zh-CN" altLang="zh-CN"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FF16143A-890E-0773-6CB4-C4599209CB0C}"/>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1" name="Rectangle 3">
            <a:extLst>
              <a:ext uri="{FF2B5EF4-FFF2-40B4-BE49-F238E27FC236}">
                <a16:creationId xmlns="" xmlns:a16="http://schemas.microsoft.com/office/drawing/2014/main" id="{94DB1EC3-F3E7-17F0-AF9E-8766E80CAF73}"/>
              </a:ext>
            </a:extLst>
          </p:cNvPr>
          <p:cNvSpPr>
            <a:spLocks noGrp="1" noChangeArrowheads="1"/>
          </p:cNvSpPr>
          <p:nvPr>
            <p:ph type="body" idx="4294967295"/>
          </p:nvPr>
        </p:nvSpPr>
        <p:spPr>
          <a:xfrm>
            <a:off x="1487488" y="1052512"/>
            <a:ext cx="10297144" cy="5184799"/>
          </a:xfrm>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3.58]</a:t>
            </a:r>
            <a:r>
              <a:rPr lang="zh-CN" altLang="en-US" sz="2400" dirty="0"/>
              <a:t>查询选修了课程名为“信息系统概论”的学生的学号和姓名</a:t>
            </a:r>
          </a:p>
          <a:p>
            <a:pPr marL="0" indent="0" algn="just">
              <a:lnSpc>
                <a:spcPct val="120000"/>
              </a:lnSpc>
              <a:spcBef>
                <a:spcPct val="0"/>
              </a:spcBef>
              <a:buNone/>
            </a:pPr>
            <a:r>
              <a:rPr lang="en-US" altLang="zh-CN" sz="2200" dirty="0"/>
              <a:t>SELECT </a:t>
            </a:r>
            <a:r>
              <a:rPr lang="en-US" altLang="zh-CN" sz="2200" dirty="0" err="1"/>
              <a:t>Sno,Sname</a:t>
            </a:r>
            <a:r>
              <a:rPr lang="en-US" altLang="zh-CN" sz="2200" dirty="0"/>
              <a:t>                        	       </a:t>
            </a:r>
            <a:r>
              <a:rPr lang="zh-CN" altLang="zh-CN" sz="1800" dirty="0"/>
              <a:t>③最后在</a:t>
            </a:r>
            <a:r>
              <a:rPr lang="en-US" altLang="zh-CN" sz="1800" dirty="0"/>
              <a:t>Student</a:t>
            </a:r>
            <a:r>
              <a:rPr lang="zh-CN" altLang="zh-CN" sz="1800" dirty="0"/>
              <a:t>关系中</a:t>
            </a:r>
          </a:p>
          <a:p>
            <a:pPr marL="0" indent="0" algn="just">
              <a:lnSpc>
                <a:spcPct val="120000"/>
              </a:lnSpc>
              <a:spcBef>
                <a:spcPct val="0"/>
              </a:spcBef>
              <a:buNone/>
            </a:pPr>
            <a:r>
              <a:rPr lang="en-US" altLang="zh-CN" sz="2200" dirty="0"/>
              <a:t>FROM Student                             	          </a:t>
            </a:r>
            <a:r>
              <a:rPr lang="zh-CN" altLang="zh-CN" sz="1800" dirty="0"/>
              <a:t>取出</a:t>
            </a:r>
            <a:r>
              <a:rPr lang="en-US" altLang="zh-CN" sz="1800" dirty="0"/>
              <a:t>Sno</a:t>
            </a:r>
            <a:r>
              <a:rPr lang="zh-CN" altLang="zh-CN" sz="1800" dirty="0"/>
              <a:t>和</a:t>
            </a:r>
            <a:r>
              <a:rPr lang="en-US" altLang="zh-CN" sz="1800" dirty="0" err="1"/>
              <a:t>Sname</a:t>
            </a:r>
            <a:endParaRPr lang="zh-CN" altLang="zh-CN" sz="2200" dirty="0"/>
          </a:p>
          <a:p>
            <a:pPr marL="0" indent="0" algn="just">
              <a:lnSpc>
                <a:spcPct val="120000"/>
              </a:lnSpc>
              <a:spcBef>
                <a:spcPct val="0"/>
              </a:spcBef>
              <a:buNone/>
            </a:pPr>
            <a:r>
              <a:rPr lang="en-US" altLang="zh-CN" sz="2200" dirty="0"/>
              <a:t>WHERE </a:t>
            </a:r>
            <a:r>
              <a:rPr lang="en-US" altLang="zh-CN" sz="2200" dirty="0" err="1"/>
              <a:t>Sno</a:t>
            </a:r>
            <a:r>
              <a:rPr lang="en-US" altLang="zh-CN" sz="2200" dirty="0"/>
              <a:t> IN</a:t>
            </a:r>
            <a:endParaRPr lang="zh-CN" altLang="zh-CN" sz="2200" dirty="0"/>
          </a:p>
          <a:p>
            <a:pPr marL="0" indent="0" algn="just">
              <a:lnSpc>
                <a:spcPct val="120000"/>
              </a:lnSpc>
              <a:spcBef>
                <a:spcPct val="0"/>
              </a:spcBef>
              <a:buNone/>
            </a:pPr>
            <a:r>
              <a:rPr lang="en-US" altLang="zh-CN" sz="2200" dirty="0"/>
              <a:t>       (SELECT Sno                                      </a:t>
            </a:r>
            <a:r>
              <a:rPr lang="zh-CN" altLang="zh-CN" sz="1800" dirty="0"/>
              <a:t>②然后在</a:t>
            </a:r>
            <a:r>
              <a:rPr lang="en-US" altLang="zh-CN" sz="1800" dirty="0"/>
              <a:t>SC</a:t>
            </a:r>
            <a:r>
              <a:rPr lang="zh-CN" altLang="zh-CN" sz="1800" dirty="0"/>
              <a:t>关系中找出选修</a:t>
            </a:r>
            <a:endParaRPr lang="zh-CN" altLang="zh-CN" sz="2200" dirty="0"/>
          </a:p>
          <a:p>
            <a:pPr marL="0" indent="0" algn="just">
              <a:lnSpc>
                <a:spcPct val="120000"/>
              </a:lnSpc>
              <a:spcBef>
                <a:spcPct val="0"/>
              </a:spcBef>
              <a:buNone/>
            </a:pPr>
            <a:r>
              <a:rPr lang="en-US" altLang="zh-CN" sz="2200" dirty="0"/>
              <a:t>         FROM SC                       	</a:t>
            </a:r>
            <a:r>
              <a:rPr lang="en-US" altLang="zh-CN" sz="1800" dirty="0"/>
              <a:t>               81004</a:t>
            </a:r>
            <a:r>
              <a:rPr lang="zh-CN" altLang="zh-CN" sz="1800" dirty="0"/>
              <a:t>号课程的学生学号</a:t>
            </a:r>
          </a:p>
          <a:p>
            <a:pPr marL="0" indent="0" algn="just">
              <a:lnSpc>
                <a:spcPct val="120000"/>
              </a:lnSpc>
              <a:spcBef>
                <a:spcPct val="0"/>
              </a:spcBef>
              <a:buNone/>
            </a:pPr>
            <a:r>
              <a:rPr lang="en-US" altLang="zh-CN" sz="2200" dirty="0"/>
              <a:t>         WHERE </a:t>
            </a:r>
            <a:r>
              <a:rPr lang="en-US" altLang="zh-CN" sz="2200" dirty="0" err="1"/>
              <a:t>Cno</a:t>
            </a:r>
            <a:r>
              <a:rPr lang="en-US" altLang="zh-CN" sz="2200" dirty="0"/>
              <a:t> IN                   	   </a:t>
            </a:r>
            <a:endParaRPr lang="zh-CN" altLang="zh-CN" sz="2200" dirty="0"/>
          </a:p>
          <a:p>
            <a:pPr marL="0" indent="0" algn="just">
              <a:lnSpc>
                <a:spcPct val="120000"/>
              </a:lnSpc>
              <a:spcBef>
                <a:spcPct val="0"/>
              </a:spcBef>
              <a:buNone/>
            </a:pPr>
            <a:r>
              <a:rPr lang="en-US" altLang="zh-CN" sz="2200" dirty="0"/>
              <a:t>               (SELECT </a:t>
            </a:r>
            <a:r>
              <a:rPr lang="en-US" altLang="zh-CN" sz="2200" dirty="0" err="1"/>
              <a:t>Cno</a:t>
            </a:r>
            <a:r>
              <a:rPr lang="en-US" altLang="zh-CN" sz="2200" dirty="0"/>
              <a:t>                               </a:t>
            </a:r>
            <a:r>
              <a:rPr lang="zh-CN" altLang="zh-CN" sz="1800" dirty="0"/>
              <a:t>①首先在</a:t>
            </a:r>
            <a:r>
              <a:rPr lang="en-US" altLang="zh-CN" sz="1800" dirty="0"/>
              <a:t>Course</a:t>
            </a:r>
            <a:r>
              <a:rPr lang="zh-CN" altLang="zh-CN" sz="1800" dirty="0"/>
              <a:t>关系中找出</a:t>
            </a:r>
            <a:endParaRPr lang="zh-CN" altLang="zh-CN" sz="2200" dirty="0"/>
          </a:p>
          <a:p>
            <a:pPr marL="0" indent="0" algn="just">
              <a:lnSpc>
                <a:spcPct val="120000"/>
              </a:lnSpc>
              <a:spcBef>
                <a:spcPct val="0"/>
              </a:spcBef>
              <a:buNone/>
            </a:pPr>
            <a:r>
              <a:rPr lang="en-US" altLang="zh-CN" sz="2200" dirty="0"/>
              <a:t>                 FROM Course           	             </a:t>
            </a:r>
            <a:r>
              <a:rPr lang="zh-CN" altLang="zh-CN" sz="1800" dirty="0"/>
              <a:t>“信息系统概论”的课程号，</a:t>
            </a:r>
          </a:p>
          <a:p>
            <a:pPr marL="0" indent="0" algn="just">
              <a:lnSpc>
                <a:spcPct val="120000"/>
              </a:lnSpc>
              <a:spcBef>
                <a:spcPct val="0"/>
              </a:spcBef>
              <a:buNone/>
            </a:pPr>
            <a:r>
              <a:rPr lang="en-US" altLang="zh-CN" sz="2200" dirty="0"/>
              <a:t>                 WHERE </a:t>
            </a:r>
            <a:r>
              <a:rPr lang="en-US" altLang="zh-CN" sz="2200" dirty="0" err="1"/>
              <a:t>Cname</a:t>
            </a:r>
            <a:r>
              <a:rPr lang="en-US" altLang="zh-CN" sz="2200" dirty="0"/>
              <a:t>='</a:t>
            </a:r>
            <a:r>
              <a:rPr lang="zh-CN" altLang="zh-CN" sz="2200" dirty="0"/>
              <a:t>信息系统概论</a:t>
            </a:r>
            <a:r>
              <a:rPr lang="en-US" altLang="zh-CN" sz="2200" dirty="0"/>
              <a:t>'    </a:t>
            </a:r>
            <a:r>
              <a:rPr lang="zh-CN" altLang="zh-CN" sz="1800" dirty="0"/>
              <a:t>结果为</a:t>
            </a:r>
            <a:r>
              <a:rPr lang="en-US" altLang="zh-CN" sz="1800" dirty="0"/>
              <a:t>81004</a:t>
            </a:r>
            <a:endParaRPr lang="zh-CN" altLang="zh-CN" sz="2200" dirty="0"/>
          </a:p>
          <a:p>
            <a:pPr marL="0" indent="0" algn="just">
              <a:lnSpc>
                <a:spcPct val="120000"/>
              </a:lnSpc>
              <a:spcBef>
                <a:spcPct val="0"/>
              </a:spcBef>
              <a:buNone/>
            </a:pPr>
            <a:r>
              <a:rPr lang="en-US" altLang="zh-CN" sz="2200" dirty="0"/>
              <a:t>                )</a:t>
            </a:r>
            <a:endParaRPr lang="zh-CN" altLang="zh-CN" sz="2200" dirty="0"/>
          </a:p>
          <a:p>
            <a:pPr marL="0" indent="0">
              <a:lnSpc>
                <a:spcPct val="120000"/>
              </a:lnSpc>
              <a:spcBef>
                <a:spcPct val="0"/>
              </a:spcBef>
              <a:buNone/>
            </a:pPr>
            <a:r>
              <a:rPr lang="en-US" altLang="zh-CN" sz="2200" dirty="0"/>
              <a:t>             </a:t>
            </a:r>
            <a:r>
              <a:rPr lang="zh-CN" altLang="en-US" sz="2200" dirty="0"/>
              <a:t>)</a:t>
            </a:r>
            <a:r>
              <a:rPr lang="en-US" altLang="zh-CN" sz="2200" dirty="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 xmlns:a16="http://schemas.microsoft.com/office/drawing/2014/main" id="{B9DAC783-E505-CFB3-5A8B-243F4677B079}"/>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77827" name="Rectangle 3">
            <a:extLst>
              <a:ext uri="{FF2B5EF4-FFF2-40B4-BE49-F238E27FC236}">
                <a16:creationId xmlns="" xmlns:a16="http://schemas.microsoft.com/office/drawing/2014/main" id="{05E33A20-8029-9939-062A-12328DE83236}"/>
              </a:ext>
            </a:extLst>
          </p:cNvPr>
          <p:cNvSpPr>
            <a:spLocks noGrp="1" noChangeArrowheads="1"/>
          </p:cNvSpPr>
          <p:nvPr>
            <p:ph type="body" idx="4294967295"/>
          </p:nvPr>
        </p:nvSpPr>
        <p:spPr>
          <a:xfrm>
            <a:off x="1199456" y="1339851"/>
            <a:ext cx="10382944" cy="4854575"/>
          </a:xfrm>
        </p:spPr>
        <p:txBody>
          <a:bodyPr/>
          <a:lstStyle/>
          <a:p>
            <a:pPr lvl="1">
              <a:lnSpc>
                <a:spcPct val="150000"/>
              </a:lnSpc>
              <a:spcBef>
                <a:spcPct val="0"/>
              </a:spcBef>
              <a:buFont typeface="Wingdings" pitchFamily="2" charset="2"/>
              <a:buNone/>
            </a:pPr>
            <a:r>
              <a:rPr lang="zh-CN" altLang="en-US" dirty="0"/>
              <a:t>连接查询：</a:t>
            </a:r>
          </a:p>
          <a:p>
            <a:pPr lvl="1">
              <a:lnSpc>
                <a:spcPct val="150000"/>
              </a:lnSpc>
              <a:spcBef>
                <a:spcPct val="0"/>
              </a:spcBef>
              <a:buFont typeface="Wingdings" pitchFamily="2" charset="2"/>
              <a:buNone/>
            </a:pPr>
            <a:r>
              <a:rPr lang="en-US" altLang="zh-CN" dirty="0"/>
              <a:t>SELECT </a:t>
            </a:r>
            <a:r>
              <a:rPr lang="en-US" altLang="zh-CN" dirty="0" err="1"/>
              <a:t>Student.Sno,Sname</a:t>
            </a:r>
            <a:endParaRPr lang="en-US" altLang="zh-CN" dirty="0"/>
          </a:p>
          <a:p>
            <a:pPr lvl="1">
              <a:lnSpc>
                <a:spcPct val="150000"/>
              </a:lnSpc>
              <a:spcBef>
                <a:spcPct val="0"/>
              </a:spcBef>
              <a:buFont typeface="Wingdings" pitchFamily="2" charset="2"/>
              <a:buNone/>
            </a:pPr>
            <a:r>
              <a:rPr lang="en-US" altLang="zh-CN" dirty="0"/>
              <a:t>FROM </a:t>
            </a:r>
            <a:r>
              <a:rPr lang="en-US" altLang="zh-CN" dirty="0" err="1"/>
              <a:t>Student,SC,Course</a:t>
            </a:r>
            <a:endParaRPr lang="en-US" altLang="zh-CN" dirty="0"/>
          </a:p>
          <a:p>
            <a:pPr lvl="1">
              <a:lnSpc>
                <a:spcPct val="150000"/>
              </a:lnSpc>
              <a:spcBef>
                <a:spcPct val="0"/>
              </a:spcBef>
              <a:buFont typeface="Wingdings" pitchFamily="2" charset="2"/>
              <a:buNone/>
            </a:pPr>
            <a:r>
              <a:rPr lang="en-US" altLang="zh-CN" dirty="0"/>
              <a:t>WHERE </a:t>
            </a:r>
            <a:r>
              <a:rPr lang="en-US" altLang="zh-CN" dirty="0" err="1"/>
              <a:t>Student.Sno</a:t>
            </a:r>
            <a:r>
              <a:rPr lang="en-US" altLang="zh-CN" dirty="0"/>
              <a:t>=</a:t>
            </a:r>
            <a:r>
              <a:rPr lang="en-US" altLang="zh-CN" dirty="0" err="1"/>
              <a:t>SC.Sno</a:t>
            </a:r>
            <a:r>
              <a:rPr lang="en-US" altLang="zh-CN" dirty="0"/>
              <a:t> AND</a:t>
            </a:r>
          </a:p>
          <a:p>
            <a:pPr lvl="1">
              <a:lnSpc>
                <a:spcPct val="150000"/>
              </a:lnSpc>
              <a:spcBef>
                <a:spcPct val="0"/>
              </a:spcBef>
              <a:buFont typeface="Wingdings" pitchFamily="2" charset="2"/>
              <a:buNone/>
            </a:pPr>
            <a:r>
              <a:rPr lang="en-US" altLang="zh-CN" dirty="0"/>
              <a:t>              </a:t>
            </a:r>
            <a:r>
              <a:rPr lang="en-US" altLang="zh-CN" dirty="0" err="1"/>
              <a:t>SC.Cno</a:t>
            </a:r>
            <a:r>
              <a:rPr lang="en-US" altLang="zh-CN" dirty="0"/>
              <a:t>=</a:t>
            </a:r>
            <a:r>
              <a:rPr lang="en-US" altLang="zh-CN" dirty="0" err="1"/>
              <a:t>Course.Cno</a:t>
            </a:r>
            <a:r>
              <a:rPr lang="en-US" altLang="zh-CN" dirty="0"/>
              <a:t> AND</a:t>
            </a:r>
          </a:p>
          <a:p>
            <a:pPr lvl="1">
              <a:lnSpc>
                <a:spcPct val="150000"/>
              </a:lnSpc>
              <a:spcBef>
                <a:spcPct val="0"/>
              </a:spcBef>
              <a:buFont typeface="Wingdings" pitchFamily="2" charset="2"/>
              <a:buNone/>
            </a:pPr>
            <a:r>
              <a:rPr lang="en-US" altLang="zh-CN" dirty="0"/>
              <a:t>              </a:t>
            </a:r>
            <a:r>
              <a:rPr lang="en-US" altLang="zh-CN" dirty="0" err="1"/>
              <a:t>Course.Cname</a:t>
            </a:r>
            <a:r>
              <a:rPr lang="en-US" altLang="zh-CN" dirty="0"/>
              <a:t>='</a:t>
            </a:r>
            <a:r>
              <a:rPr lang="zh-CN" altLang="en-US" dirty="0"/>
              <a:t>信息系统概论</a:t>
            </a:r>
            <a:r>
              <a:rPr lang="en-US" altLang="zh-CN" dirty="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289DC7AD-A3F3-315F-4CEC-15195D28C569}"/>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78851" name="Rectangle 3">
            <a:extLst>
              <a:ext uri="{FF2B5EF4-FFF2-40B4-BE49-F238E27FC236}">
                <a16:creationId xmlns="" xmlns:a16="http://schemas.microsoft.com/office/drawing/2014/main" id="{768352F6-09A4-A51F-B7BF-5FE221558B94}"/>
              </a:ext>
            </a:extLst>
          </p:cNvPr>
          <p:cNvSpPr>
            <a:spLocks noGrp="1" noChangeArrowheads="1"/>
          </p:cNvSpPr>
          <p:nvPr>
            <p:ph type="body" idx="4294967295"/>
          </p:nvPr>
        </p:nvSpPr>
        <p:spPr>
          <a:xfrm>
            <a:off x="1127448" y="1339851"/>
            <a:ext cx="10454952" cy="4854575"/>
          </a:xfrm>
        </p:spPr>
        <p:txBody>
          <a:bodyPr/>
          <a:lstStyle/>
          <a:p>
            <a:pPr eaLnBrk="1" hangingPunct="1">
              <a:lnSpc>
                <a:spcPct val="150000"/>
              </a:lnSpc>
              <a:buFont typeface="Wingdings"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itchFamily="2" charset="2"/>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p>
          <a:p>
            <a:pPr eaLnBrk="1" hangingPunct="1">
              <a:lnSpc>
                <a:spcPct val="150000"/>
              </a:lnSpc>
              <a:buFont typeface="Wingdings"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F29948D4-7C20-F5C6-EC49-E9E0176EC7A3}"/>
              </a:ext>
            </a:extLst>
          </p:cNvPr>
          <p:cNvSpPr>
            <a:spLocks noGrp="1" noChangeArrowheads="1"/>
          </p:cNvSpPr>
          <p:nvPr>
            <p:ph type="title" idx="4294967295"/>
          </p:nvPr>
        </p:nvSpPr>
        <p:spPr/>
        <p:txBody>
          <a:bodyPr/>
          <a:lstStyle/>
          <a:p>
            <a:pPr eaLnBrk="1" hangingPunct="1"/>
            <a:r>
              <a:rPr lang="en-US" altLang="zh-CN" sz="3600"/>
              <a:t>2. </a:t>
            </a:r>
            <a:r>
              <a:rPr lang="zh-CN" altLang="en-US" sz="3600"/>
              <a:t>带有比较运算符的子查询</a:t>
            </a:r>
          </a:p>
        </p:txBody>
      </p:sp>
      <p:sp>
        <p:nvSpPr>
          <p:cNvPr id="76803" name="Rectangle 3">
            <a:extLst>
              <a:ext uri="{FF2B5EF4-FFF2-40B4-BE49-F238E27FC236}">
                <a16:creationId xmlns="" xmlns:a16="http://schemas.microsoft.com/office/drawing/2014/main" id="{F00FD825-600D-596F-A87F-D520E61230B7}"/>
              </a:ext>
            </a:extLst>
          </p:cNvPr>
          <p:cNvSpPr>
            <a:spLocks noGrp="1" noChangeArrowheads="1"/>
          </p:cNvSpPr>
          <p:nvPr>
            <p:ph type="body" idx="4294967295"/>
          </p:nvPr>
        </p:nvSpPr>
        <p:spPr>
          <a:xfrm>
            <a:off x="1981200" y="1098551"/>
            <a:ext cx="9299376" cy="4854575"/>
          </a:xfrm>
        </p:spPr>
        <p:txBody>
          <a:bodyPr/>
          <a:lstStyle/>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p>
          <a:p>
            <a:pPr eaLnBrk="1" hangingPunct="1">
              <a:buFont typeface="宋体" panose="02010600030101010101" pitchFamily="2" charset="-122"/>
              <a:buNone/>
            </a:pPr>
            <a:r>
              <a:rPr lang="en-US" altLang="zh-CN" sz="2400" dirty="0"/>
              <a:t>[</a:t>
            </a:r>
            <a:r>
              <a:rPr lang="zh-CN" altLang="en-US" sz="2400" dirty="0"/>
              <a:t>例</a:t>
            </a:r>
            <a:r>
              <a:rPr lang="en-US" altLang="zh-CN" sz="2400" dirty="0"/>
              <a:t>3.57]</a:t>
            </a:r>
            <a:r>
              <a:rPr lang="zh-CN" altLang="en-US" sz="2400" dirty="0"/>
              <a:t>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err="1"/>
              <a:t>Sname</a:t>
            </a:r>
            <a:r>
              <a:rPr lang="zh-CN" altLang="en-US" sz="2400" dirty="0"/>
              <a:t>,</a:t>
            </a:r>
            <a:r>
              <a:rPr lang="en-US" altLang="zh-CN" sz="2400" dirty="0" err="1"/>
              <a:t>Smajor</a:t>
            </a:r>
            <a:r>
              <a:rPr lang="en-US" altLang="zh-CN" sz="2400" dirty="0"/>
              <a:t>            </a:t>
            </a:r>
            <a:r>
              <a:rPr lang="en-US" altLang="zh-CN" sz="1800" dirty="0"/>
              <a:t>/*</a:t>
            </a:r>
            <a:r>
              <a:rPr lang="zh-CN" altLang="zh-CN" sz="1800" dirty="0">
                <a:cs typeface="Times New Roman" panose="02020603050405020304" pitchFamily="18" charset="0"/>
              </a:rPr>
              <a:t>例</a:t>
            </a:r>
            <a:r>
              <a:rPr lang="en-US" altLang="zh-CN" sz="1800" dirty="0"/>
              <a:t>3.57</a:t>
            </a:r>
            <a:r>
              <a:rPr lang="zh-CN" altLang="zh-CN" sz="1800" dirty="0">
                <a:cs typeface="Times New Roman" panose="02020603050405020304" pitchFamily="18" charset="0"/>
              </a:rPr>
              <a:t>的解法三</a:t>
            </a:r>
            <a:r>
              <a:rPr lang="en-US" altLang="zh-CN" sz="1800" dirty="0"/>
              <a:t> */</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Smajor</a:t>
            </a:r>
            <a:r>
              <a:rPr lang="en-US" altLang="zh-CN" sz="2400" dirty="0"/>
              <a: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err="1"/>
              <a:t>Smajor</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Sname</a:t>
            </a:r>
            <a:r>
              <a:rPr lang="en-US" altLang="zh-CN" sz="2400" dirty="0"/>
              <a:t>= </a:t>
            </a:r>
            <a:r>
              <a:rPr lang="zh-CN" altLang="en-US" sz="2400" dirty="0"/>
              <a:t>'刘晨');</a:t>
            </a:r>
          </a:p>
          <a:p>
            <a:pPr eaLnBrk="1" hangingPunct="1">
              <a:lnSpc>
                <a:spcPct val="160000"/>
              </a:lnSpc>
            </a:pPr>
            <a:endParaRPr lang="zh-CN" altLang="en-US" sz="2400" dirty="0"/>
          </a:p>
          <a:p>
            <a:pPr eaLnBrk="1" hangingPunct="1">
              <a:buFont typeface="Wingdings" pitchFamily="2" charset="2"/>
              <a:buNone/>
            </a:pPr>
            <a:endParaRPr lang="en-US" altLang="zh-CN"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BCADED06-7611-D315-09CB-3545C7AE83BB}"/>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80899" name="Rectangle 3">
            <a:extLst>
              <a:ext uri="{FF2B5EF4-FFF2-40B4-BE49-F238E27FC236}">
                <a16:creationId xmlns="" xmlns:a16="http://schemas.microsoft.com/office/drawing/2014/main" id="{0304E26C-21F0-231A-17F3-3FBCF62B1F3B}"/>
              </a:ext>
            </a:extLst>
          </p:cNvPr>
          <p:cNvSpPr>
            <a:spLocks noGrp="1" noChangeArrowheads="1"/>
          </p:cNvSpPr>
          <p:nvPr>
            <p:ph type="body" idx="4294967295"/>
          </p:nvPr>
        </p:nvSpPr>
        <p:spPr/>
        <p:txBody>
          <a:bodyPr/>
          <a:lstStyle/>
          <a:p>
            <a:pPr eaLnBrk="1" hangingPunct="1">
              <a:buFont typeface="Wingdings" pitchFamily="2" charset="2"/>
              <a:buNone/>
            </a:pPr>
            <a:r>
              <a:rPr lang="en-US" altLang="zh-CN" sz="2400" dirty="0"/>
              <a:t>[</a:t>
            </a:r>
            <a:r>
              <a:rPr lang="zh-CN" altLang="en-US" sz="2400" dirty="0"/>
              <a:t>例</a:t>
            </a:r>
            <a:r>
              <a:rPr lang="en-US" altLang="zh-CN" sz="2400" dirty="0"/>
              <a:t>3.59]</a:t>
            </a:r>
            <a:r>
              <a:rPr lang="zh-CN" altLang="en-US" sz="2400" dirty="0"/>
              <a:t>找出每个学生超过他选修课程平均成绩的课程号</a:t>
            </a:r>
          </a:p>
          <a:p>
            <a:pPr eaLnBrk="1" hangingPunct="1">
              <a:buFont typeface="Wingdings" pitchFamily="2" charset="2"/>
              <a:buNone/>
            </a:pPr>
            <a:r>
              <a:rPr lang="zh-CN" altLang="en-US" dirty="0"/>
              <a:t>   </a:t>
            </a:r>
            <a:r>
              <a:rPr lang="en-US" altLang="zh-CN" sz="2400" dirty="0"/>
              <a:t>SELECT </a:t>
            </a:r>
            <a:r>
              <a:rPr lang="en-US" altLang="zh-CN" sz="2400" dirty="0" err="1"/>
              <a:t>Sno</a:t>
            </a:r>
            <a:r>
              <a:rPr lang="zh-CN" altLang="en-US" sz="2400" dirty="0"/>
              <a:t>, </a:t>
            </a:r>
            <a:r>
              <a:rPr lang="en-US" altLang="zh-CN" sz="2400" dirty="0" err="1"/>
              <a:t>Cno</a:t>
            </a:r>
            <a:endParaRPr lang="en-US" altLang="zh-CN" sz="2400" dirty="0"/>
          </a:p>
          <a:p>
            <a:pPr eaLnBrk="1" hangingPunct="1">
              <a:buFont typeface="Wingdings" pitchFamily="2" charset="2"/>
              <a:buNone/>
            </a:pPr>
            <a:r>
              <a:rPr lang="en-US" altLang="zh-CN" sz="2400" dirty="0"/>
              <a:t>    FROM    SC  x</a:t>
            </a:r>
          </a:p>
          <a:p>
            <a:pPr eaLnBrk="1" hangingPunct="1">
              <a:buFont typeface="Wingdings" pitchFamily="2" charset="2"/>
              <a:buNone/>
            </a:pPr>
            <a:r>
              <a:rPr lang="en-US" altLang="zh-CN" sz="2400" dirty="0"/>
              <a:t>    WHERE Grade &gt;=</a:t>
            </a:r>
            <a:r>
              <a:rPr lang="zh-CN" altLang="en-US" sz="2400" dirty="0"/>
              <a:t>(</a:t>
            </a:r>
            <a:r>
              <a:rPr lang="en-US" altLang="zh-CN" sz="2400" dirty="0"/>
              <a:t>SELECT </a:t>
            </a:r>
            <a:r>
              <a:rPr lang="en-US" altLang="zh-CN" sz="2400" dirty="0" err="1"/>
              <a:t>AVG（Grade</a:t>
            </a:r>
            <a:r>
              <a:rPr lang="en-US" altLang="zh-CN" sz="2400" dirty="0"/>
              <a:t>） </a:t>
            </a:r>
          </a:p>
          <a:p>
            <a:pPr eaLnBrk="1" hangingPunct="1">
              <a:buFont typeface="Wingdings" pitchFamily="2" charset="2"/>
              <a:buNone/>
            </a:pPr>
            <a:r>
              <a:rPr lang="en-US" altLang="zh-CN" sz="2400" dirty="0"/>
              <a:t>		                        FROM  SC y</a:t>
            </a:r>
          </a:p>
          <a:p>
            <a:pPr eaLnBrk="1" hangingPunct="1">
              <a:buFont typeface="Wingdings" pitchFamily="2" charset="2"/>
              <a:buNone/>
            </a:pPr>
            <a:r>
              <a:rPr lang="en-US" altLang="zh-CN" sz="2400" dirty="0"/>
              <a:t>                                   WHERE </a:t>
            </a:r>
            <a:r>
              <a:rPr lang="en-US" altLang="zh-CN" sz="2400" dirty="0" err="1"/>
              <a:t>y.Sno</a:t>
            </a:r>
            <a:r>
              <a:rPr lang="en-US" altLang="zh-CN" sz="2400" dirty="0"/>
              <a:t>=</a:t>
            </a:r>
            <a:r>
              <a:rPr lang="en-US" altLang="zh-CN" sz="2400" dirty="0" err="1"/>
              <a:t>x.Sno</a:t>
            </a:r>
            <a:r>
              <a:rPr lang="zh-CN" altLang="en-US" sz="2400" dirty="0"/>
              <a:t>)</a:t>
            </a:r>
            <a:r>
              <a:rPr lang="en-US" altLang="zh-CN" sz="2400" dirty="0"/>
              <a:t>;</a:t>
            </a:r>
          </a:p>
        </p:txBody>
      </p:sp>
      <p:sp>
        <p:nvSpPr>
          <p:cNvPr id="41988" name="AutoShape 4">
            <a:extLst>
              <a:ext uri="{FF2B5EF4-FFF2-40B4-BE49-F238E27FC236}">
                <a16:creationId xmlns="" xmlns:a16="http://schemas.microsoft.com/office/drawing/2014/main" id="{436FF4BC-DAD8-414A-F07D-8E664D40283C}"/>
              </a:ext>
            </a:extLst>
          </p:cNvPr>
          <p:cNvSpPr>
            <a:spLocks noChangeArrowheads="1"/>
          </p:cNvSpPr>
          <p:nvPr/>
        </p:nvSpPr>
        <p:spPr bwMode="auto">
          <a:xfrm>
            <a:off x="6600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相关子查询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 xmlns:a16="http://schemas.microsoft.com/office/drawing/2014/main" id="{CDC956E1-FBAB-14A7-C3FD-D1DB87FEE4A6}"/>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78851" name="Rectangle 1027">
            <a:extLst>
              <a:ext uri="{FF2B5EF4-FFF2-40B4-BE49-F238E27FC236}">
                <a16:creationId xmlns="" xmlns:a16="http://schemas.microsoft.com/office/drawing/2014/main" id="{DD85B1AB-1429-D6E5-5907-270389F15DC2}"/>
              </a:ext>
            </a:extLst>
          </p:cNvPr>
          <p:cNvSpPr>
            <a:spLocks noGrp="1" noChangeArrowheads="1"/>
          </p:cNvSpPr>
          <p:nvPr>
            <p:ph type="body" idx="4294967295"/>
          </p:nvPr>
        </p:nvSpPr>
        <p:spPr>
          <a:xfrm>
            <a:off x="1415480" y="1196976"/>
            <a:ext cx="9793088" cy="5040313"/>
          </a:xfrm>
        </p:spPr>
        <p:txBody>
          <a:bodyPr/>
          <a:lstStyle/>
          <a:p>
            <a:pPr eaLnBrk="1" hangingPunct="1">
              <a:lnSpc>
                <a:spcPct val="120000"/>
              </a:lnSpc>
            </a:pPr>
            <a:r>
              <a:rPr lang="zh-CN" altLang="en-US" dirty="0"/>
              <a:t>可能的执行过程 </a:t>
            </a:r>
          </a:p>
          <a:p>
            <a:pPr lvl="1" eaLnBrk="1" hangingPunct="1">
              <a:lnSpc>
                <a:spcPct val="120000"/>
              </a:lnSpc>
            </a:pPr>
            <a:r>
              <a:rPr lang="zh-CN" altLang="zh-CN" dirty="0"/>
              <a:t>①</a:t>
            </a:r>
            <a:r>
              <a:rPr lang="zh-CN" altLang="en-US" dirty="0"/>
              <a:t>从外层查询中取出</a:t>
            </a:r>
            <a:r>
              <a:rPr lang="en-US" altLang="zh-CN" dirty="0"/>
              <a:t>SC</a:t>
            </a:r>
            <a:r>
              <a:rPr lang="zh-CN" altLang="en-US" dirty="0"/>
              <a:t>的一个元组</a:t>
            </a:r>
            <a:r>
              <a:rPr lang="en-US" altLang="zh-CN" dirty="0"/>
              <a:t>x</a:t>
            </a:r>
            <a:r>
              <a:rPr lang="zh-CN" altLang="en-US" dirty="0"/>
              <a:t>，将元组</a:t>
            </a:r>
            <a:r>
              <a:rPr lang="en-US" altLang="zh-CN" dirty="0"/>
              <a:t>x</a:t>
            </a:r>
            <a:r>
              <a:rPr lang="zh-CN" altLang="en-US" dirty="0"/>
              <a:t>的</a:t>
            </a:r>
            <a:r>
              <a:rPr lang="en-US" altLang="zh-CN" dirty="0"/>
              <a:t>Sno</a:t>
            </a:r>
            <a:r>
              <a:rPr lang="zh-CN" altLang="en-US" dirty="0"/>
              <a:t>值（</a:t>
            </a:r>
            <a:r>
              <a:rPr lang="en-US" altLang="zh-CN" dirty="0"/>
              <a:t>20180001</a:t>
            </a:r>
            <a:r>
              <a:rPr lang="zh-CN" altLang="en-US" dirty="0"/>
              <a:t>）传送给内层查询。</a:t>
            </a:r>
          </a:p>
          <a:p>
            <a:pPr eaLnBrk="1" hangingPunct="1">
              <a:lnSpc>
                <a:spcPct val="120000"/>
              </a:lnSpc>
              <a:buFont typeface="Wingdings" pitchFamily="2" charset="2"/>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p>
          <a:p>
            <a:pPr eaLnBrk="1" hangingPunct="1">
              <a:lnSpc>
                <a:spcPct val="120000"/>
              </a:lnSpc>
              <a:buFont typeface="Wingdings" pitchFamily="2" charset="2"/>
              <a:buNone/>
            </a:pPr>
            <a:r>
              <a:rPr lang="en-US" altLang="zh-CN" sz="2400" dirty="0"/>
              <a:t>       </a:t>
            </a:r>
            <a:r>
              <a:rPr lang="zh-CN" altLang="en-US" sz="2400" dirty="0"/>
              <a:t>	</a:t>
            </a:r>
            <a:r>
              <a:rPr lang="en-US" altLang="zh-CN" sz="2400" dirty="0"/>
              <a:t>FROM SC y</a:t>
            </a:r>
          </a:p>
          <a:p>
            <a:pPr eaLnBrk="1" hangingPunct="1">
              <a:lnSpc>
                <a:spcPct val="120000"/>
              </a:lnSpc>
              <a:buFont typeface="Wingdings" pitchFamily="2" charset="2"/>
              <a:buNone/>
            </a:pPr>
            <a:r>
              <a:rPr lang="en-US" altLang="zh-CN" sz="2400" dirty="0"/>
              <a:t>       </a:t>
            </a:r>
            <a:r>
              <a:rPr lang="zh-CN" altLang="en-US" sz="2400" dirty="0"/>
              <a:t>	</a:t>
            </a:r>
            <a:r>
              <a:rPr lang="en-US" altLang="zh-CN" sz="2400" dirty="0"/>
              <a:t>WHERE </a:t>
            </a:r>
            <a:r>
              <a:rPr lang="en-US" altLang="zh-CN" sz="2400" dirty="0" err="1"/>
              <a:t>y.Sno</a:t>
            </a:r>
            <a:r>
              <a:rPr lang="en-US" altLang="zh-CN" sz="2400" dirty="0"/>
              <a:t>=‘20180001’;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a:extLst>
              <a:ext uri="{FF2B5EF4-FFF2-40B4-BE49-F238E27FC236}">
                <a16:creationId xmlns="" xmlns:a16="http://schemas.microsoft.com/office/drawing/2014/main" id="{E0722734-DB62-6C29-5E5B-76BA4BB7A8D9}"/>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79875" name="Rectangle 1027">
            <a:extLst>
              <a:ext uri="{FF2B5EF4-FFF2-40B4-BE49-F238E27FC236}">
                <a16:creationId xmlns="" xmlns:a16="http://schemas.microsoft.com/office/drawing/2014/main" id="{4286A66C-289C-53B5-D5FE-7D8D3D995792}"/>
              </a:ext>
            </a:extLst>
          </p:cNvPr>
          <p:cNvSpPr>
            <a:spLocks noGrp="1" noChangeArrowheads="1"/>
          </p:cNvSpPr>
          <p:nvPr>
            <p:ph type="body" idx="4294967295"/>
          </p:nvPr>
        </p:nvSpPr>
        <p:spPr>
          <a:xfrm>
            <a:off x="1981200" y="1196976"/>
            <a:ext cx="8229600" cy="5040313"/>
          </a:xfrm>
        </p:spPr>
        <p:txBody>
          <a:bodyPr/>
          <a:lstStyle/>
          <a:p>
            <a:pPr lvl="1" eaLnBrk="1" hangingPunct="1">
              <a:lnSpc>
                <a:spcPct val="120000"/>
              </a:lnSpc>
            </a:pPr>
            <a:r>
              <a:rPr lang="zh-CN" altLang="zh-CN"/>
              <a:t>②</a:t>
            </a:r>
            <a:r>
              <a:rPr lang="zh-CN" altLang="en-US"/>
              <a:t>执行内层查询，得到值</a:t>
            </a:r>
            <a:r>
              <a:rPr lang="en-US" altLang="zh-CN"/>
              <a:t>89.3</a:t>
            </a:r>
            <a:r>
              <a:rPr lang="zh-CN" altLang="en-US"/>
              <a:t>（近似值），用该值代替内层查询，得到外层查询：</a:t>
            </a:r>
          </a:p>
          <a:p>
            <a:pPr eaLnBrk="1" hangingPunct="1">
              <a:lnSpc>
                <a:spcPct val="120000"/>
              </a:lnSpc>
              <a:buFont typeface="Wingdings" pitchFamily="2" charset="2"/>
              <a:buNone/>
            </a:pPr>
            <a:r>
              <a:rPr lang="zh-CN" altLang="en-US" sz="2400"/>
              <a:t>      	 </a:t>
            </a:r>
            <a:r>
              <a:rPr lang="en-US" altLang="zh-CN" sz="2400"/>
              <a:t>SELECT Sno,Cno</a:t>
            </a:r>
          </a:p>
          <a:p>
            <a:pPr eaLnBrk="1" hangingPunct="1">
              <a:lnSpc>
                <a:spcPct val="120000"/>
              </a:lnSpc>
              <a:buFont typeface="Wingdings" pitchFamily="2" charset="2"/>
              <a:buNone/>
            </a:pPr>
            <a:r>
              <a:rPr lang="en-US" altLang="zh-CN" sz="2400"/>
              <a:t>      </a:t>
            </a:r>
            <a:r>
              <a:rPr lang="zh-CN" altLang="en-US" sz="2400"/>
              <a:t>	</a:t>
            </a:r>
            <a:r>
              <a:rPr lang="en-US" altLang="zh-CN" sz="2400"/>
              <a:t> FROM     SC x</a:t>
            </a:r>
          </a:p>
          <a:p>
            <a:pPr eaLnBrk="1" hangingPunct="1">
              <a:lnSpc>
                <a:spcPct val="120000"/>
              </a:lnSpc>
              <a:buFont typeface="Wingdings" pitchFamily="2" charset="2"/>
              <a:buNone/>
            </a:pPr>
            <a:r>
              <a:rPr lang="en-US" altLang="zh-CN" sz="2400"/>
              <a:t>     </a:t>
            </a:r>
            <a:r>
              <a:rPr lang="zh-CN" altLang="en-US" sz="2400"/>
              <a:t>	</a:t>
            </a:r>
            <a:r>
              <a:rPr lang="en-US" altLang="zh-CN" sz="2400"/>
              <a:t> WHERE  Grade &gt;=89.3</a:t>
            </a:r>
            <a:r>
              <a:rPr lang="zh-CN" altLang="en-US" sz="240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B8F4D206-0B58-BCFB-C4A9-B8010F57AB13}"/>
              </a:ext>
            </a:extLst>
          </p:cNvPr>
          <p:cNvSpPr>
            <a:spLocks noGrp="1" noChangeArrowheads="1"/>
          </p:cNvSpPr>
          <p:nvPr>
            <p:ph type="title" idx="4294967295"/>
          </p:nvPr>
        </p:nvSpPr>
        <p:spPr/>
        <p:txBody>
          <a:bodyPr/>
          <a:lstStyle/>
          <a:p>
            <a:pPr eaLnBrk="1" hangingPunct="1"/>
            <a:r>
              <a:rPr lang="zh-CN" altLang="en-US" sz="3600"/>
              <a:t>选择表中的若干列（续）</a:t>
            </a:r>
          </a:p>
        </p:txBody>
      </p:sp>
      <p:sp>
        <p:nvSpPr>
          <p:cNvPr id="12291" name="Rectangle 3">
            <a:extLst>
              <a:ext uri="{FF2B5EF4-FFF2-40B4-BE49-F238E27FC236}">
                <a16:creationId xmlns="" xmlns:a16="http://schemas.microsoft.com/office/drawing/2014/main" id="{8B8B0987-B7DE-FA86-43FD-961F1AC4FBC2}"/>
              </a:ext>
            </a:extLst>
          </p:cNvPr>
          <p:cNvSpPr>
            <a:spLocks noGrp="1" noChangeArrowheads="1"/>
          </p:cNvSpPr>
          <p:nvPr>
            <p:ph type="body" idx="4294967295"/>
          </p:nvPr>
        </p:nvSpPr>
        <p:spPr>
          <a:xfrm>
            <a:off x="1981200" y="1098551"/>
            <a:ext cx="8229600" cy="5095875"/>
          </a:xfrm>
        </p:spPr>
        <p:txBody>
          <a:bodyPr/>
          <a:lstStyle/>
          <a:p>
            <a:pPr algn="just" eaLnBrk="1" hangingPunct="1"/>
            <a:r>
              <a:rPr lang="zh-CN" altLang="en-US" dirty="0"/>
              <a:t>（</a:t>
            </a:r>
            <a:r>
              <a:rPr lang="en-US" altLang="zh-CN" dirty="0"/>
              <a:t>2</a:t>
            </a:r>
            <a:r>
              <a:rPr lang="zh-CN" altLang="en-US" dirty="0"/>
              <a:t>）查询全部列</a:t>
            </a:r>
          </a:p>
          <a:p>
            <a:pPr lvl="1" algn="just" eaLnBrk="1" hangingPunct="1"/>
            <a:r>
              <a:rPr lang="zh-CN" altLang="en-US" dirty="0"/>
              <a:t>选出所有属性列：</a:t>
            </a:r>
          </a:p>
          <a:p>
            <a:pPr lvl="2" algn="just" eaLnBrk="1" hangingPunct="1">
              <a:buSzPct val="87000"/>
              <a:buFont typeface="Wingdings" pitchFamily="2" charset="2"/>
              <a:buChar char="l"/>
            </a:pPr>
            <a:r>
              <a:rPr lang="zh-CN" altLang="en-US" sz="2200" dirty="0"/>
              <a:t>在</a:t>
            </a:r>
            <a:r>
              <a:rPr lang="en-US" altLang="zh-CN" sz="2200" dirty="0"/>
              <a:t>SELECT</a:t>
            </a:r>
            <a:r>
              <a:rPr lang="zh-CN" altLang="en-US" sz="2200" dirty="0"/>
              <a:t>关键字后面列出所有列名 </a:t>
            </a:r>
          </a:p>
          <a:p>
            <a:pPr lvl="2" algn="just" eaLnBrk="1" hangingPunct="1">
              <a:buSzPct val="87000"/>
              <a:buFont typeface="Wingdings" pitchFamily="2" charset="2"/>
              <a:buChar char="l"/>
            </a:pPr>
            <a:r>
              <a:rPr lang="zh-CN" altLang="en-US" sz="2200" dirty="0"/>
              <a:t>将</a:t>
            </a:r>
            <a:r>
              <a:rPr lang="en-US" altLang="zh-CN" sz="2200" dirty="0"/>
              <a:t>&lt;</a:t>
            </a:r>
            <a:r>
              <a:rPr lang="zh-CN" altLang="en-US" sz="2200" dirty="0"/>
              <a:t>目标列表达式</a:t>
            </a:r>
            <a:r>
              <a:rPr lang="en-US" altLang="zh-CN" sz="2200" dirty="0"/>
              <a:t>&gt;</a:t>
            </a:r>
            <a:r>
              <a:rPr lang="zh-CN" altLang="en-US" sz="2200" dirty="0"/>
              <a:t>指定为 </a:t>
            </a:r>
            <a:r>
              <a:rPr lang="zh-CN" altLang="en-US" sz="2200" dirty="0">
                <a:solidFill>
                  <a:srgbClr val="FF00FF"/>
                </a:solidFill>
              </a:rPr>
              <a:t> *</a:t>
            </a:r>
          </a:p>
          <a:p>
            <a:pPr algn="just" eaLnBrk="1" hangingPunct="1">
              <a:buFont typeface="Wingdings" pitchFamily="2" charset="2"/>
              <a:buNone/>
            </a:pPr>
            <a:endParaRPr lang="zh-CN" altLang="en-US" dirty="0"/>
          </a:p>
          <a:p>
            <a:pPr lvl="1" algn="just" eaLnBrk="1" hangingPunct="1">
              <a:buFont typeface="Wingdings" pitchFamily="2" charset="2"/>
              <a:buNone/>
            </a:pPr>
            <a:r>
              <a:rPr lang="en-US" altLang="zh-CN" dirty="0"/>
              <a:t>[</a:t>
            </a:r>
            <a:r>
              <a:rPr lang="zh-CN" altLang="en-US" dirty="0"/>
              <a:t>例</a:t>
            </a:r>
            <a:r>
              <a:rPr lang="en-US" altLang="zh-CN" dirty="0"/>
              <a:t>3.18]  </a:t>
            </a:r>
            <a:r>
              <a:rPr lang="zh-CN" altLang="en-US" dirty="0"/>
              <a:t>查询全体学生的详细记录</a:t>
            </a:r>
          </a:p>
          <a:p>
            <a:pPr lvl="2" algn="just" eaLnBrk="1" hangingPunct="1">
              <a:buFont typeface="Arial" panose="020B0604020202020204" pitchFamily="34" charset="0"/>
              <a:buNone/>
            </a:pP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Sbirthdate</a:t>
            </a:r>
            <a:r>
              <a:rPr lang="zh-CN" altLang="en-US" sz="2400" dirty="0"/>
              <a:t>,</a:t>
            </a:r>
            <a:r>
              <a:rPr lang="en-US" altLang="zh-CN" sz="2400" dirty="0" err="1"/>
              <a:t>Smajor</a:t>
            </a:r>
            <a:r>
              <a:rPr lang="en-US" altLang="zh-CN" sz="2400" dirty="0"/>
              <a:t> </a:t>
            </a:r>
          </a:p>
          <a:p>
            <a:pPr lvl="2" algn="just" eaLnBrk="1" hangingPunct="1">
              <a:buFont typeface="Arial" panose="020B0604020202020204" pitchFamily="34" charset="0"/>
              <a:buNone/>
            </a:pPr>
            <a:r>
              <a:rPr lang="en-US" altLang="zh-CN" sz="2400" dirty="0"/>
              <a:t>FROM Student</a:t>
            </a:r>
            <a:r>
              <a:rPr lang="zh-CN" altLang="en-US" sz="2400" dirty="0"/>
              <a:t>; </a:t>
            </a:r>
          </a:p>
          <a:p>
            <a:pPr lvl="2" algn="just" eaLnBrk="1" hangingPunct="1">
              <a:buFont typeface="Arial" panose="020B0604020202020204" pitchFamily="34" charset="0"/>
              <a:buNone/>
            </a:pPr>
            <a:r>
              <a:rPr lang="zh-CN" altLang="en-US" sz="2400" dirty="0"/>
              <a:t>或</a:t>
            </a:r>
          </a:p>
          <a:p>
            <a:pPr lvl="2" algn="just" eaLnBrk="1" hangingPunct="1">
              <a:buFont typeface="Arial" panose="020B0604020202020204" pitchFamily="34" charset="0"/>
              <a:buNone/>
            </a:pPr>
            <a:r>
              <a:rPr lang="en-US" altLang="zh-CN" sz="2400" dirty="0"/>
              <a:t>SELECT  *</a:t>
            </a:r>
          </a:p>
          <a:p>
            <a:pPr lvl="2" algn="just" eaLnBrk="1" hangingPunct="1">
              <a:buFont typeface="Arial" panose="020B0604020202020204" pitchFamily="34" charset="0"/>
              <a:buNone/>
            </a:pPr>
            <a:r>
              <a:rPr lang="en-US" altLang="zh-CN" sz="2400" dirty="0"/>
              <a:t>FROM Student</a:t>
            </a:r>
            <a:r>
              <a:rPr lang="zh-CN" altLang="en-US" sz="2400" dirty="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a:extLst>
              <a:ext uri="{FF2B5EF4-FFF2-40B4-BE49-F238E27FC236}">
                <a16:creationId xmlns="" xmlns:a16="http://schemas.microsoft.com/office/drawing/2014/main" id="{ADBDA1FF-30BD-6396-261F-920C27CCCCDF}"/>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3011" name="Rectangle 1027">
            <a:extLst>
              <a:ext uri="{FF2B5EF4-FFF2-40B4-BE49-F238E27FC236}">
                <a16:creationId xmlns="" xmlns:a16="http://schemas.microsoft.com/office/drawing/2014/main" id="{8D4EA9FF-74D8-250F-1939-60EFFBB0C8C5}"/>
              </a:ext>
            </a:extLst>
          </p:cNvPr>
          <p:cNvSpPr>
            <a:spLocks noGrp="1" noChangeArrowheads="1"/>
          </p:cNvSpPr>
          <p:nvPr>
            <p:ph type="body" idx="4294967295"/>
          </p:nvPr>
        </p:nvSpPr>
        <p:spPr>
          <a:xfrm>
            <a:off x="911424" y="1339851"/>
            <a:ext cx="10081120" cy="4854575"/>
          </a:xfrm>
        </p:spPr>
        <p:txBody>
          <a:bodyPr/>
          <a:lstStyle/>
          <a:p>
            <a:pPr lvl="1" eaLnBrk="1" hangingPunct="1">
              <a:lnSpc>
                <a:spcPct val="120000"/>
              </a:lnSpc>
            </a:pPr>
            <a:r>
              <a:rPr lang="zh-CN" altLang="zh-CN" dirty="0"/>
              <a:t>③</a:t>
            </a:r>
            <a:r>
              <a:rPr lang="zh-CN" altLang="en-US" dirty="0"/>
              <a:t>执行这个查询，得到</a:t>
            </a:r>
            <a:endParaRPr lang="en-US" altLang="zh-CN" dirty="0"/>
          </a:p>
          <a:p>
            <a:pPr lvl="1" eaLnBrk="1" hangingPunct="1">
              <a:lnSpc>
                <a:spcPct val="120000"/>
              </a:lnSpc>
              <a:buFont typeface="Wingdings" pitchFamily="2" charset="2"/>
              <a:buNone/>
            </a:pPr>
            <a:r>
              <a:rPr lang="en-US" altLang="zh-CN" dirty="0"/>
              <a:t>	</a:t>
            </a:r>
            <a:r>
              <a:rPr lang="zh-CN" altLang="en-US" dirty="0"/>
              <a:t>（</a:t>
            </a:r>
            <a:r>
              <a:rPr lang="en-US" altLang="zh-CN" dirty="0"/>
              <a:t>20180001,81002</a:t>
            </a:r>
            <a:r>
              <a:rPr lang="zh-CN" altLang="en-US" dirty="0"/>
              <a:t>）</a:t>
            </a:r>
            <a:endParaRPr lang="en-US" altLang="zh-CN" dirty="0"/>
          </a:p>
          <a:p>
            <a:pPr eaLnBrk="1" hangingPunct="1">
              <a:lnSpc>
                <a:spcPct val="120000"/>
              </a:lnSpc>
              <a:buFont typeface="Wingdings" pitchFamily="2" charset="2"/>
              <a:buNone/>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itchFamily="2" charset="2"/>
              <a:buNone/>
            </a:pPr>
            <a:r>
              <a:rPr lang="en-US" altLang="zh-CN" sz="2000" dirty="0"/>
              <a:t>	（20180001,81002）</a:t>
            </a:r>
          </a:p>
          <a:p>
            <a:pPr eaLnBrk="1" hangingPunct="1">
              <a:lnSpc>
                <a:spcPct val="120000"/>
              </a:lnSpc>
              <a:buFont typeface="Wingdings" pitchFamily="2" charset="2"/>
              <a:buNone/>
            </a:pPr>
            <a:r>
              <a:rPr lang="en-US" altLang="zh-CN" sz="2000" dirty="0"/>
              <a:t>	（20180002,81002）</a:t>
            </a:r>
          </a:p>
          <a:p>
            <a:pPr eaLnBrk="1" hangingPunct="1">
              <a:lnSpc>
                <a:spcPct val="120000"/>
              </a:lnSpc>
              <a:buFont typeface="Wingdings" pitchFamily="2" charset="2"/>
              <a:buNone/>
            </a:pPr>
            <a:r>
              <a:rPr lang="en-US" altLang="zh-CN" sz="2000" dirty="0"/>
              <a:t>	（20180003,81001）</a:t>
            </a:r>
          </a:p>
          <a:p>
            <a:pPr eaLnBrk="1" hangingPunct="1">
              <a:lnSpc>
                <a:spcPct val="120000"/>
              </a:lnSpc>
              <a:buFont typeface="Wingdings" pitchFamily="2" charset="2"/>
              <a:buNone/>
            </a:pPr>
            <a:r>
              <a:rPr lang="en-US" altLang="zh-CN" sz="2000" dirty="0"/>
              <a:t>	（20180004,81003）</a:t>
            </a:r>
          </a:p>
          <a:p>
            <a:pPr eaLnBrk="1" hangingPunct="1">
              <a:lnSpc>
                <a:spcPct val="120000"/>
              </a:lnSpc>
              <a:buFont typeface="Wingdings" pitchFamily="2" charset="2"/>
              <a:buNone/>
            </a:pPr>
            <a:r>
              <a:rPr lang="en-US" altLang="zh-CN" sz="2000" dirty="0"/>
              <a:t>	（20180005,81003）</a:t>
            </a:r>
          </a:p>
          <a:p>
            <a:pPr eaLnBrk="1" hangingPunct="1"/>
            <a:endParaRPr lang="en-US" altLang="zh-CN"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 xmlns:a16="http://schemas.microsoft.com/office/drawing/2014/main" id="{BDDE4C9A-0DD2-D3F6-ABEB-72731BFFC9EF}"/>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84995" name="Rectangle 3">
            <a:extLst>
              <a:ext uri="{FF2B5EF4-FFF2-40B4-BE49-F238E27FC236}">
                <a16:creationId xmlns="" xmlns:a16="http://schemas.microsoft.com/office/drawing/2014/main" id="{BE6F4CB0-5793-AA05-0EB0-DF5A34582008}"/>
              </a:ext>
            </a:extLst>
          </p:cNvPr>
          <p:cNvSpPr>
            <a:spLocks noGrp="1" noChangeArrowheads="1"/>
          </p:cNvSpPr>
          <p:nvPr>
            <p:ph type="body" idx="4294967295"/>
          </p:nvPr>
        </p:nvSpPr>
        <p:spPr>
          <a:xfrm>
            <a:off x="1271464" y="1339851"/>
            <a:ext cx="10310936" cy="4854575"/>
          </a:xfrm>
        </p:spPr>
        <p:txBody>
          <a:bodyPr/>
          <a:lstStyle/>
          <a:p>
            <a:pPr eaLnBrk="1" hangingPunct="1">
              <a:lnSpc>
                <a:spcPct val="150000"/>
              </a:lnSpc>
              <a:buFont typeface="Wingdings"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itchFamily="2" charset="2"/>
              <a:buNone/>
            </a:pPr>
            <a:r>
              <a:rPr lang="zh-CN" altLang="en-US" dirty="0">
                <a:solidFill>
                  <a:srgbClr val="7030A0"/>
                </a:solidFill>
              </a:rPr>
              <a:t>  </a:t>
            </a:r>
            <a:r>
              <a:rPr lang="en-US" altLang="zh-CN" dirty="0">
                <a:solidFill>
                  <a:srgbClr val="7030A0"/>
                </a:solidFill>
              </a:rPr>
              <a:t>3.</a:t>
            </a:r>
            <a:r>
              <a:rPr lang="zh-CN" altLang="en-US" dirty="0">
                <a:solidFill>
                  <a:srgbClr val="7030A0"/>
                </a:solidFill>
              </a:rPr>
              <a:t>带有</a:t>
            </a:r>
            <a:r>
              <a:rPr lang="en-US" altLang="zh-CN" dirty="0">
                <a:solidFill>
                  <a:srgbClr val="7030A0"/>
                </a:solidFill>
              </a:rPr>
              <a:t>ANY</a:t>
            </a:r>
            <a:r>
              <a:rPr lang="zh-CN" altLang="en-US" dirty="0">
                <a:solidFill>
                  <a:srgbClr val="7030A0"/>
                </a:solidFill>
              </a:rPr>
              <a:t>（</a:t>
            </a:r>
            <a:r>
              <a:rPr lang="en-US" altLang="zh-CN" dirty="0">
                <a:solidFill>
                  <a:srgbClr val="7030A0"/>
                </a:solidFill>
              </a:rPr>
              <a:t>SOME</a:t>
            </a:r>
            <a:r>
              <a:rPr lang="zh-CN" altLang="en-US" dirty="0">
                <a:solidFill>
                  <a:srgbClr val="7030A0"/>
                </a:solidFill>
              </a:rPr>
              <a:t>）或</a:t>
            </a:r>
            <a:r>
              <a:rPr lang="en-US" altLang="zh-CN" dirty="0">
                <a:solidFill>
                  <a:srgbClr val="7030A0"/>
                </a:solidFill>
              </a:rPr>
              <a:t>ALL</a:t>
            </a:r>
            <a:r>
              <a:rPr lang="zh-CN" altLang="en-US" dirty="0">
                <a:solidFill>
                  <a:srgbClr val="7030A0"/>
                </a:solidFill>
              </a:rPr>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EE5F69D3-F031-FE8F-256A-B47C8D08D5FE}"/>
              </a:ext>
            </a:extLst>
          </p:cNvPr>
          <p:cNvSpPr>
            <a:spLocks noGrp="1" noChangeArrowheads="1"/>
          </p:cNvSpPr>
          <p:nvPr>
            <p:ph type="title" idx="4294967295"/>
          </p:nvPr>
        </p:nvSpPr>
        <p:spPr>
          <a:xfrm>
            <a:off x="14224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a:t>
            </a:r>
          </a:p>
        </p:txBody>
      </p:sp>
      <p:sp>
        <p:nvSpPr>
          <p:cNvPr id="86019" name="Rectangle 3">
            <a:extLst>
              <a:ext uri="{FF2B5EF4-FFF2-40B4-BE49-F238E27FC236}">
                <a16:creationId xmlns="" xmlns:a16="http://schemas.microsoft.com/office/drawing/2014/main" id="{619786A8-AC33-69AF-B9FF-DFDF922F1B4C}"/>
              </a:ext>
            </a:extLst>
          </p:cNvPr>
          <p:cNvSpPr>
            <a:spLocks noGrp="1" noChangeArrowheads="1"/>
          </p:cNvSpPr>
          <p:nvPr>
            <p:ph type="body" idx="4294967295"/>
          </p:nvPr>
        </p:nvSpPr>
        <p:spPr>
          <a:xfrm>
            <a:off x="1981201" y="981075"/>
            <a:ext cx="7999413" cy="5283200"/>
          </a:xfrm>
        </p:spPr>
        <p:txBody>
          <a:bodyPr/>
          <a:lstStyle/>
          <a:p>
            <a:pPr marL="609600" indent="-609600" eaLnBrk="1" hangingPunct="1">
              <a:lnSpc>
                <a:spcPct val="120000"/>
              </a:lnSpc>
              <a:buNone/>
            </a:pPr>
            <a:r>
              <a:rPr lang="zh-CN" altLang="en-US"/>
              <a:t>使用</a:t>
            </a:r>
            <a:r>
              <a:rPr lang="en-US" altLang="zh-CN"/>
              <a:t>ANY</a:t>
            </a:r>
            <a:r>
              <a:rPr lang="zh-CN" altLang="en-US"/>
              <a:t>或</a:t>
            </a:r>
            <a:r>
              <a:rPr lang="en-US" altLang="zh-CN"/>
              <a:t>ALL</a:t>
            </a:r>
            <a:r>
              <a:rPr lang="zh-CN" altLang="en-US"/>
              <a:t>谓词时必须同时使用比较运算符</a:t>
            </a:r>
          </a:p>
          <a:p>
            <a:pPr marL="609600" indent="-609600" eaLnBrk="1" hangingPunct="1">
              <a:lnSpc>
                <a:spcPct val="120000"/>
              </a:lnSpc>
              <a:buNone/>
            </a:pPr>
            <a:r>
              <a:rPr lang="zh-CN" altLang="en-US" sz="2400"/>
              <a:t>语义为：</a:t>
            </a:r>
          </a:p>
          <a:p>
            <a:pPr marL="609600" indent="-609600" eaLnBrk="1" hangingPunct="1">
              <a:lnSpc>
                <a:spcPct val="120000"/>
              </a:lnSpc>
              <a:buNone/>
            </a:pPr>
            <a:r>
              <a:rPr lang="en-US" altLang="zh-CN" sz="2400"/>
              <a:t>      &gt; ANY	</a:t>
            </a:r>
            <a:r>
              <a:rPr lang="zh-CN" altLang="en-US" sz="2400"/>
              <a:t>大于子查询结果中的某个值       </a:t>
            </a:r>
          </a:p>
          <a:p>
            <a:pPr marL="990600" lvl="1" indent="-533400">
              <a:lnSpc>
                <a:spcPct val="120000"/>
              </a:lnSpc>
              <a:buNone/>
            </a:pPr>
            <a:r>
              <a:rPr lang="en-US" altLang="zh-CN"/>
              <a:t>&gt; ALL	</a:t>
            </a:r>
            <a:r>
              <a:rPr lang="zh-CN" altLang="en-US"/>
              <a:t>大于子查询结果中的所有值</a:t>
            </a:r>
          </a:p>
          <a:p>
            <a:pPr marL="990600" lvl="1" indent="-533400">
              <a:lnSpc>
                <a:spcPct val="120000"/>
              </a:lnSpc>
              <a:buNone/>
            </a:pPr>
            <a:r>
              <a:rPr lang="en-US" altLang="zh-CN"/>
              <a:t>&lt; ANY	</a:t>
            </a:r>
            <a:r>
              <a:rPr lang="zh-CN" altLang="en-US"/>
              <a:t>小于子查询结果中的某个值    </a:t>
            </a:r>
          </a:p>
          <a:p>
            <a:pPr marL="990600" lvl="1" indent="-533400">
              <a:lnSpc>
                <a:spcPct val="120000"/>
              </a:lnSpc>
              <a:buNone/>
            </a:pPr>
            <a:r>
              <a:rPr lang="en-US" altLang="zh-CN"/>
              <a:t>&lt; ALL	</a:t>
            </a:r>
            <a:r>
              <a:rPr lang="zh-CN" altLang="en-US"/>
              <a:t>小于子查询结果中的所有值</a:t>
            </a:r>
          </a:p>
          <a:p>
            <a:pPr marL="990600" lvl="1" indent="-533400">
              <a:lnSpc>
                <a:spcPct val="120000"/>
              </a:lnSpc>
              <a:buNone/>
            </a:pPr>
            <a:r>
              <a:rPr lang="en-US" altLang="zh-CN"/>
              <a:t>&gt;= ANY	</a:t>
            </a:r>
            <a:r>
              <a:rPr lang="zh-CN" altLang="en-US"/>
              <a:t>大于等于子查询结果中的某个值    </a:t>
            </a:r>
          </a:p>
          <a:p>
            <a:pPr marL="990600" lvl="1" indent="-533400">
              <a:lnSpc>
                <a:spcPct val="120000"/>
              </a:lnSpc>
              <a:buNone/>
            </a:pPr>
            <a:r>
              <a:rPr lang="en-US" altLang="zh-CN"/>
              <a:t>&gt;= ALL	</a:t>
            </a:r>
            <a:r>
              <a:rPr lang="zh-CN" altLang="en-US"/>
              <a:t>大于等于子查询结果中的所有值</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 xmlns:a16="http://schemas.microsoft.com/office/drawing/2014/main" id="{92737352-73CA-B88F-98F5-6A1C9662F3B3}"/>
              </a:ext>
            </a:extLst>
          </p:cNvPr>
          <p:cNvSpPr>
            <a:spLocks noGrp="1" noChangeArrowheads="1"/>
          </p:cNvSpPr>
          <p:nvPr>
            <p:ph type="title" idx="4294967295"/>
          </p:nvPr>
        </p:nvSpPr>
        <p:spPr>
          <a:xfrm>
            <a:off x="14224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87043" name="Rectangle 3">
            <a:extLst>
              <a:ext uri="{FF2B5EF4-FFF2-40B4-BE49-F238E27FC236}">
                <a16:creationId xmlns="" xmlns:a16="http://schemas.microsoft.com/office/drawing/2014/main" id="{F4B74CC0-1C0C-EC38-0759-8FFA5D86B9D1}"/>
              </a:ext>
            </a:extLst>
          </p:cNvPr>
          <p:cNvSpPr>
            <a:spLocks noGrp="1" noChangeArrowheads="1"/>
          </p:cNvSpPr>
          <p:nvPr>
            <p:ph type="body" idx="4294967295"/>
          </p:nvPr>
        </p:nvSpPr>
        <p:spPr>
          <a:xfrm>
            <a:off x="1981200" y="981075"/>
            <a:ext cx="8794750" cy="5283200"/>
          </a:xfrm>
        </p:spPr>
        <p:txBody>
          <a:bodyPr/>
          <a:lstStyle/>
          <a:p>
            <a:pPr marL="609600" indent="-609600" eaLnBrk="1" hangingPunct="1">
              <a:lnSpc>
                <a:spcPct val="120000"/>
              </a:lnSpc>
              <a:buNone/>
            </a:pPr>
            <a:r>
              <a:rPr lang="zh-CN" altLang="en-US"/>
              <a:t>使用</a:t>
            </a:r>
            <a:r>
              <a:rPr lang="en-US" altLang="zh-CN"/>
              <a:t>ANY</a:t>
            </a:r>
            <a:r>
              <a:rPr lang="zh-CN" altLang="en-US"/>
              <a:t>或</a:t>
            </a:r>
            <a:r>
              <a:rPr lang="en-US" altLang="zh-CN"/>
              <a:t>ALL</a:t>
            </a:r>
            <a:r>
              <a:rPr lang="zh-CN" altLang="en-US"/>
              <a:t>谓词时必须同时使用比较运算符</a:t>
            </a:r>
          </a:p>
          <a:p>
            <a:pPr marL="609600" indent="-609600" eaLnBrk="1" hangingPunct="1">
              <a:lnSpc>
                <a:spcPct val="120000"/>
              </a:lnSpc>
              <a:buNone/>
            </a:pPr>
            <a:r>
              <a:rPr lang="zh-CN" altLang="en-US" sz="2400"/>
              <a:t>语义为：</a:t>
            </a:r>
          </a:p>
          <a:p>
            <a:pPr marL="990600" lvl="1" indent="-533400">
              <a:lnSpc>
                <a:spcPct val="120000"/>
              </a:lnSpc>
              <a:buNone/>
            </a:pPr>
            <a:r>
              <a:rPr lang="en-US" altLang="zh-CN"/>
              <a:t>&lt;= ANY	</a:t>
            </a:r>
            <a:r>
              <a:rPr lang="zh-CN" altLang="en-US"/>
              <a:t>小于等于子查询结果中的某个值    </a:t>
            </a:r>
          </a:p>
          <a:p>
            <a:pPr marL="990600" lvl="1" indent="-533400">
              <a:lnSpc>
                <a:spcPct val="120000"/>
              </a:lnSpc>
              <a:buNone/>
            </a:pPr>
            <a:r>
              <a:rPr lang="en-US" altLang="zh-CN"/>
              <a:t>&lt;= ALL	</a:t>
            </a:r>
            <a:r>
              <a:rPr lang="zh-CN" altLang="en-US"/>
              <a:t>小于等于子查询结果中的所有值</a:t>
            </a:r>
          </a:p>
          <a:p>
            <a:pPr marL="990600" lvl="1" indent="-533400">
              <a:lnSpc>
                <a:spcPct val="120000"/>
              </a:lnSpc>
              <a:buNone/>
            </a:pPr>
            <a:r>
              <a:rPr lang="en-US" altLang="zh-CN"/>
              <a:t>= ANY	</a:t>
            </a:r>
            <a:r>
              <a:rPr lang="zh-CN" altLang="en-US"/>
              <a:t>等于子查询结果中的某个值        </a:t>
            </a:r>
          </a:p>
          <a:p>
            <a:pPr marL="990600" lvl="1" indent="-533400">
              <a:lnSpc>
                <a:spcPct val="120000"/>
              </a:lnSpc>
              <a:buNone/>
            </a:pPr>
            <a:r>
              <a:rPr lang="en-US" altLang="zh-CN"/>
              <a:t>=ALL	</a:t>
            </a:r>
            <a:r>
              <a:rPr lang="zh-CN" altLang="en-US"/>
              <a:t>等于子查询结果中的所有值（通常没有实际意义）</a:t>
            </a:r>
          </a:p>
          <a:p>
            <a:pPr marL="990600" lvl="1" indent="-533400">
              <a:lnSpc>
                <a:spcPct val="120000"/>
              </a:lnSpc>
              <a:buNone/>
            </a:pPr>
            <a:r>
              <a:rPr lang="en-US" altLang="zh-CN"/>
              <a:t>!=</a:t>
            </a:r>
            <a:r>
              <a:rPr lang="zh-CN" altLang="en-US"/>
              <a:t>（或</a:t>
            </a:r>
            <a:r>
              <a:rPr lang="en-US" altLang="zh-CN"/>
              <a:t>&lt;&gt;</a:t>
            </a:r>
            <a:r>
              <a:rPr lang="zh-CN" altLang="en-US"/>
              <a:t>）</a:t>
            </a:r>
            <a:r>
              <a:rPr lang="en-US" altLang="zh-CN"/>
              <a:t>ANY	</a:t>
            </a:r>
            <a:r>
              <a:rPr lang="zh-CN" altLang="en-US"/>
              <a:t>不等于子查询结果中的某个值</a:t>
            </a:r>
          </a:p>
          <a:p>
            <a:pPr marL="990600" lvl="1" indent="-533400">
              <a:lnSpc>
                <a:spcPct val="120000"/>
              </a:lnSpc>
              <a:buNone/>
            </a:pPr>
            <a:r>
              <a:rPr lang="en-US" altLang="zh-CN"/>
              <a:t>!=</a:t>
            </a:r>
            <a:r>
              <a:rPr lang="zh-CN" altLang="en-US"/>
              <a:t>（或</a:t>
            </a:r>
            <a:r>
              <a:rPr lang="en-US" altLang="zh-CN"/>
              <a:t>&lt;&gt;</a:t>
            </a:r>
            <a:r>
              <a:rPr lang="zh-CN" altLang="en-US"/>
              <a:t>）</a:t>
            </a:r>
            <a:r>
              <a:rPr lang="en-US" altLang="zh-CN"/>
              <a:t>ALL	</a:t>
            </a:r>
            <a:r>
              <a:rPr lang="zh-CN" altLang="en-US"/>
              <a:t>不等于子查询结果中的任何一个值</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48DFE467-A6EC-59A2-5C67-80F8A8CECD96}"/>
              </a:ext>
            </a:extLst>
          </p:cNvPr>
          <p:cNvSpPr>
            <a:spLocks noGrp="1" noChangeArrowheads="1"/>
          </p:cNvSpPr>
          <p:nvPr>
            <p:ph type="title" idx="4294967295"/>
          </p:nvPr>
        </p:nvSpPr>
        <p:spPr>
          <a:xfrm>
            <a:off x="152400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88067" name="Rectangle 3">
            <a:extLst>
              <a:ext uri="{FF2B5EF4-FFF2-40B4-BE49-F238E27FC236}">
                <a16:creationId xmlns="" xmlns:a16="http://schemas.microsoft.com/office/drawing/2014/main" id="{5998AD9F-933D-34C7-88DF-10DDD0F0148B}"/>
              </a:ext>
            </a:extLst>
          </p:cNvPr>
          <p:cNvSpPr>
            <a:spLocks noGrp="1" noChangeArrowheads="1"/>
          </p:cNvSpPr>
          <p:nvPr>
            <p:ph type="body" idx="4294967295"/>
          </p:nvPr>
        </p:nvSpPr>
        <p:spPr>
          <a:xfrm>
            <a:off x="1127448" y="1196975"/>
            <a:ext cx="9997753" cy="4997450"/>
          </a:xfrm>
        </p:spPr>
        <p:txBody>
          <a:bodyPr/>
          <a:lstStyle/>
          <a:p>
            <a:pPr marL="609600" indent="-609600" eaLnBrk="1" hangingPunct="1">
              <a:lnSpc>
                <a:spcPct val="150000"/>
              </a:lnSpc>
              <a:spcBef>
                <a:spcPct val="0"/>
              </a:spcBef>
              <a:buNone/>
            </a:pPr>
            <a:r>
              <a:rPr lang="en-US" altLang="zh-CN" sz="2400" dirty="0"/>
              <a:t>[</a:t>
            </a:r>
            <a:r>
              <a:rPr lang="zh-CN" altLang="en-US" sz="2400" dirty="0"/>
              <a:t>例</a:t>
            </a:r>
            <a:r>
              <a:rPr lang="en-US" altLang="zh-CN" sz="2400" dirty="0"/>
              <a:t>3.60]  </a:t>
            </a:r>
            <a:r>
              <a:rPr lang="zh-CN" altLang="en-US" sz="2400" dirty="0"/>
              <a:t>查询非计算机科学技术专业中比计算机科学技术专业任意一个学生年龄小（出生日期晚）的学生的姓名、出生日期和主修专业</a:t>
            </a:r>
            <a:endParaRPr lang="en-US" altLang="zh-CN" sz="2400" dirty="0"/>
          </a:p>
          <a:p>
            <a:pPr marL="609600" indent="-609600" eaLnBrk="1" hangingPunct="1">
              <a:lnSpc>
                <a:spcPct val="150000"/>
              </a:lnSpc>
              <a:spcBef>
                <a:spcPct val="0"/>
              </a:spcBef>
              <a:buNone/>
            </a:pPr>
            <a:r>
              <a:rPr lang="zh-CN" altLang="en-US" sz="2000" dirty="0"/>
              <a:t>    </a:t>
            </a:r>
            <a:r>
              <a:rPr lang="en-US" altLang="zh-CN" sz="2000" dirty="0"/>
              <a:t>SELECT </a:t>
            </a:r>
            <a:r>
              <a:rPr lang="en-US" altLang="zh-CN" sz="2000" dirty="0" err="1"/>
              <a:t>Sname</a:t>
            </a:r>
            <a:r>
              <a:rPr lang="zh-CN" altLang="en-US" sz="2000" dirty="0"/>
              <a:t>,</a:t>
            </a:r>
            <a:r>
              <a:rPr lang="en-US" altLang="zh-CN" sz="2000" dirty="0" err="1"/>
              <a:t>Sbirthdate</a:t>
            </a:r>
            <a:r>
              <a:rPr lang="en-US" altLang="zh-CN" sz="2000" dirty="0"/>
              <a:t>,</a:t>
            </a:r>
            <a:r>
              <a:rPr lang="zh-CN" altLang="en-US" sz="2000" dirty="0"/>
              <a:t> </a:t>
            </a:r>
            <a:r>
              <a:rPr lang="en-US" altLang="zh-CN" sz="2000" dirty="0" err="1"/>
              <a:t>Smajor</a:t>
            </a:r>
            <a:endParaRPr lang="en-US" altLang="zh-CN" sz="2000" dirty="0"/>
          </a:p>
          <a:p>
            <a:pPr marL="609600" indent="-609600" eaLnBrk="1" hangingPunct="1">
              <a:lnSpc>
                <a:spcPct val="150000"/>
              </a:lnSpc>
              <a:spcBef>
                <a:spcPct val="0"/>
              </a:spcBef>
              <a:buNone/>
            </a:pPr>
            <a:r>
              <a:rPr lang="en-US" altLang="zh-CN" sz="2000" dirty="0"/>
              <a:t>    FROM    Student</a:t>
            </a:r>
          </a:p>
          <a:p>
            <a:pPr marL="609600" indent="-609600" eaLnBrk="1" hangingPunct="1">
              <a:lnSpc>
                <a:spcPct val="150000"/>
              </a:lnSpc>
              <a:spcBef>
                <a:spcPct val="0"/>
              </a:spcBef>
              <a:buNone/>
            </a:pPr>
            <a:r>
              <a:rPr lang="en-US" altLang="zh-CN" sz="2000" dirty="0"/>
              <a:t>    WHERE </a:t>
            </a:r>
            <a:r>
              <a:rPr lang="en-US" altLang="zh-CN" sz="2000" dirty="0" err="1"/>
              <a:t>Sbirthdate</a:t>
            </a:r>
            <a:r>
              <a:rPr lang="en-US" altLang="zh-CN" sz="2000" dirty="0"/>
              <a:t> &gt; </a:t>
            </a:r>
            <a:r>
              <a:rPr lang="en-US" altLang="zh-CN" sz="2000" dirty="0">
                <a:solidFill>
                  <a:srgbClr val="D75B5B"/>
                </a:solidFill>
              </a:rPr>
              <a:t>ANY</a:t>
            </a:r>
            <a:r>
              <a:rPr lang="en-US" altLang="zh-CN" sz="2000" dirty="0"/>
              <a:t> </a:t>
            </a:r>
            <a:r>
              <a:rPr lang="zh-CN" altLang="en-US" sz="2000" dirty="0"/>
              <a:t>(</a:t>
            </a:r>
            <a:r>
              <a:rPr lang="en-US" altLang="zh-CN" sz="2000" dirty="0"/>
              <a:t>SELECT  </a:t>
            </a:r>
            <a:r>
              <a:rPr lang="en-US" altLang="zh-CN" sz="2000" dirty="0" err="1"/>
              <a:t>Sbirthdate</a:t>
            </a:r>
            <a:endParaRPr lang="en-US" altLang="zh-CN" sz="2000" dirty="0"/>
          </a:p>
          <a:p>
            <a:pPr marL="609600" indent="-609600" eaLnBrk="1" hangingPunct="1">
              <a:lnSpc>
                <a:spcPct val="150000"/>
              </a:lnSpc>
              <a:spcBef>
                <a:spcPct val="0"/>
              </a:spcBef>
              <a:buNone/>
            </a:pPr>
            <a:r>
              <a:rPr lang="en-US" altLang="zh-CN" sz="2000" dirty="0"/>
              <a:t>                                         FROM    Student</a:t>
            </a:r>
          </a:p>
          <a:p>
            <a:pPr marL="609600" indent="-609600" eaLnBrk="1" hangingPunct="1">
              <a:lnSpc>
                <a:spcPct val="150000"/>
              </a:lnSpc>
              <a:spcBef>
                <a:spcPct val="0"/>
              </a:spcBef>
              <a:buNone/>
            </a:pPr>
            <a:r>
              <a:rPr lang="en-US" altLang="zh-CN" sz="2000" dirty="0"/>
              <a:t>                                         WHERE </a:t>
            </a:r>
            <a:r>
              <a:rPr lang="en-US" altLang="zh-CN" sz="2000" dirty="0" err="1"/>
              <a:t>Smajor</a:t>
            </a:r>
            <a:r>
              <a:rPr lang="en-US" altLang="zh-CN" sz="2000" dirty="0"/>
              <a:t>= ‘</a:t>
            </a:r>
            <a:r>
              <a:rPr lang="zh-CN" altLang="en-US" sz="2000" dirty="0"/>
              <a:t>计算机科学与技术</a:t>
            </a:r>
            <a:r>
              <a:rPr lang="en-US" altLang="zh-CN" sz="2000" dirty="0"/>
              <a:t>'</a:t>
            </a:r>
            <a:r>
              <a:rPr lang="zh-CN" altLang="en-US" sz="2000" dirty="0"/>
              <a:t>)</a:t>
            </a:r>
          </a:p>
          <a:p>
            <a:pPr marL="609600" indent="-609600" eaLnBrk="1" hangingPunct="1">
              <a:lnSpc>
                <a:spcPct val="150000"/>
              </a:lnSpc>
              <a:spcBef>
                <a:spcPct val="0"/>
              </a:spcBef>
              <a:buNone/>
            </a:pPr>
            <a:r>
              <a:rPr lang="en-US" altLang="zh-CN" sz="2000" dirty="0"/>
              <a:t>     </a:t>
            </a:r>
            <a:r>
              <a:rPr lang="en-US" altLang="zh-CN" sz="2000" dirty="0">
                <a:solidFill>
                  <a:srgbClr val="D75B5B"/>
                </a:solidFill>
              </a:rPr>
              <a:t>AND </a:t>
            </a:r>
            <a:r>
              <a:rPr lang="en-US" altLang="zh-CN" sz="2000" dirty="0" err="1">
                <a:solidFill>
                  <a:srgbClr val="D75B5B"/>
                </a:solidFill>
              </a:rPr>
              <a:t>Smajor</a:t>
            </a:r>
            <a:r>
              <a:rPr lang="en-US" altLang="zh-CN" sz="2000" dirty="0">
                <a:solidFill>
                  <a:srgbClr val="D75B5B"/>
                </a:solidFill>
              </a:rPr>
              <a:t> &lt;&gt; ‘</a:t>
            </a:r>
            <a:r>
              <a:rPr lang="zh-CN" altLang="en-US" sz="2000" dirty="0">
                <a:solidFill>
                  <a:srgbClr val="D75B5B"/>
                </a:solidFill>
              </a:rPr>
              <a:t>计算机科学与技术</a:t>
            </a:r>
            <a:r>
              <a:rPr lang="en-US" altLang="zh-CN" sz="2000" dirty="0">
                <a:solidFill>
                  <a:srgbClr val="D75B5B"/>
                </a:solidFill>
              </a:rPr>
              <a:t> ’</a:t>
            </a:r>
            <a:r>
              <a:rPr lang="en-US" altLang="zh-CN" sz="2000" dirty="0"/>
              <a:t>;           /*</a:t>
            </a:r>
            <a:r>
              <a:rPr lang="zh-CN" altLang="en-US" sz="2000" dirty="0"/>
              <a:t>父查询块中的条件 *</a:t>
            </a:r>
            <a:r>
              <a:rPr lang="en-US" altLang="zh-CN" sz="2000" dirty="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 xmlns:a16="http://schemas.microsoft.com/office/drawing/2014/main" id="{568B075E-244C-8A19-B8D1-29632E36B036}"/>
              </a:ext>
            </a:extLst>
          </p:cNvPr>
          <p:cNvSpPr>
            <a:spLocks noGrp="1" noChangeArrowheads="1"/>
          </p:cNvSpPr>
          <p:nvPr>
            <p:ph type="title" idx="4294967295"/>
          </p:nvPr>
        </p:nvSpPr>
        <p:spPr>
          <a:xfrm>
            <a:off x="1524001" y="190501"/>
            <a:ext cx="9180513" cy="563563"/>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0179" name="Rectangle 3">
            <a:extLst>
              <a:ext uri="{FF2B5EF4-FFF2-40B4-BE49-F238E27FC236}">
                <a16:creationId xmlns="" xmlns:a16="http://schemas.microsoft.com/office/drawing/2014/main" id="{A76C84A5-3D09-31D7-013E-753FA0E288D7}"/>
              </a:ext>
            </a:extLst>
          </p:cNvPr>
          <p:cNvSpPr>
            <a:spLocks noGrp="1" noChangeArrowheads="1"/>
          </p:cNvSpPr>
          <p:nvPr>
            <p:ph type="body" sz="half" idx="4294967295"/>
          </p:nvPr>
        </p:nvSpPr>
        <p:spPr>
          <a:xfrm>
            <a:off x="1703389" y="1052514"/>
            <a:ext cx="8651875" cy="4968875"/>
          </a:xfrm>
        </p:spPr>
        <p:txBody>
          <a:bodyPr/>
          <a:lstStyle/>
          <a:p>
            <a:pPr marL="609600" indent="-609600" eaLnBrk="1" hangingPunct="1">
              <a:buNone/>
            </a:pPr>
            <a:r>
              <a:rPr lang="zh-CN" altLang="en-US" sz="2400"/>
              <a:t>结果：</a:t>
            </a:r>
          </a:p>
          <a:p>
            <a:pPr marL="609600" indent="-609600" eaLnBrk="1" hangingPunct="1">
              <a:buNone/>
            </a:pPr>
            <a:r>
              <a:rPr lang="zh-CN" altLang="en-US" sz="2000"/>
              <a:t>	</a:t>
            </a:r>
          </a:p>
          <a:p>
            <a:pPr marL="609600" indent="-609600" eaLnBrk="1" hangingPunct="1">
              <a:buNone/>
            </a:pPr>
            <a:endParaRPr lang="zh-CN" altLang="en-US" sz="2000"/>
          </a:p>
          <a:p>
            <a:pPr marL="609600" indent="-609600" eaLnBrk="1" hangingPunct="1">
              <a:buNone/>
            </a:pPr>
            <a:endParaRPr lang="zh-CN" altLang="en-US" sz="2000"/>
          </a:p>
          <a:p>
            <a:pPr marL="609600" indent="-609600" eaLnBrk="1" hangingPunct="1">
              <a:buNone/>
            </a:pPr>
            <a:endParaRPr lang="zh-CN" altLang="en-US" sz="2000"/>
          </a:p>
          <a:p>
            <a:pPr marL="609600" indent="-609600" eaLnBrk="1" hangingPunct="1">
              <a:buNone/>
            </a:pPr>
            <a:endParaRPr lang="en-US" altLang="zh-CN" sz="2400"/>
          </a:p>
          <a:p>
            <a:pPr marL="609600" indent="-609600" eaLnBrk="1" hangingPunct="1">
              <a:buNone/>
            </a:pPr>
            <a:r>
              <a:rPr lang="zh-CN" altLang="en-US" sz="2400"/>
              <a:t>执行过程：</a:t>
            </a:r>
          </a:p>
          <a:p>
            <a:pPr lvl="1" eaLnBrk="1" hangingPunct="1">
              <a:lnSpc>
                <a:spcPct val="120000"/>
              </a:lnSpc>
            </a:pPr>
            <a:r>
              <a:rPr lang="zh-CN" altLang="en-US"/>
              <a:t>首先处理子查询，找出计算机科学与技术专业中所有学生的出生日期，构成一个集合</a:t>
            </a:r>
            <a:r>
              <a:rPr lang="en-US" altLang="zh-CN"/>
              <a:t>(1999-9-1,2001-8-1,2000-1-8)</a:t>
            </a:r>
          </a:p>
          <a:p>
            <a:pPr lvl="1" eaLnBrk="1" hangingPunct="1">
              <a:lnSpc>
                <a:spcPct val="120000"/>
              </a:lnSpc>
            </a:pPr>
            <a:r>
              <a:rPr lang="zh-CN" altLang="en-US"/>
              <a:t>处理父查询，找所有不是计算机科学与技术专业且年龄大于集合中任意一个的学生</a:t>
            </a:r>
          </a:p>
        </p:txBody>
      </p:sp>
      <p:graphicFrame>
        <p:nvGraphicFramePr>
          <p:cNvPr id="2" name="表格 1">
            <a:extLst>
              <a:ext uri="{FF2B5EF4-FFF2-40B4-BE49-F238E27FC236}">
                <a16:creationId xmlns="" xmlns:a16="http://schemas.microsoft.com/office/drawing/2014/main" id="{90E716B2-F281-D343-EEE3-5006B531439A}"/>
              </a:ext>
            </a:extLst>
          </p:cNvPr>
          <p:cNvGraphicFramePr>
            <a:graphicFrameLocks noGrp="1"/>
          </p:cNvGraphicFramePr>
          <p:nvPr/>
        </p:nvGraphicFramePr>
        <p:xfrm>
          <a:off x="2855913" y="1196976"/>
          <a:ext cx="6775450" cy="1801815"/>
        </p:xfrm>
        <a:graphic>
          <a:graphicData uri="http://schemas.openxmlformats.org/drawingml/2006/table">
            <a:tbl>
              <a:tblPr/>
              <a:tblGrid>
                <a:gridCol w="1909762">
                  <a:extLst>
                    <a:ext uri="{9D8B030D-6E8A-4147-A177-3AD203B41FA5}">
                      <a16:colId xmlns="" xmlns:a16="http://schemas.microsoft.com/office/drawing/2014/main" val="2505171260"/>
                    </a:ext>
                  </a:extLst>
                </a:gridCol>
                <a:gridCol w="1647825">
                  <a:extLst>
                    <a:ext uri="{9D8B030D-6E8A-4147-A177-3AD203B41FA5}">
                      <a16:colId xmlns="" xmlns:a16="http://schemas.microsoft.com/office/drawing/2014/main" val="3365048746"/>
                    </a:ext>
                  </a:extLst>
                </a:gridCol>
                <a:gridCol w="3217863">
                  <a:extLst>
                    <a:ext uri="{9D8B030D-6E8A-4147-A177-3AD203B41FA5}">
                      <a16:colId xmlns="" xmlns:a16="http://schemas.microsoft.com/office/drawing/2014/main" val="3573897544"/>
                    </a:ext>
                  </a:extLst>
                </a:gridCol>
              </a:tblGrid>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12051051"/>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027228507"/>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信息管理与信息系统</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290424916"/>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517812910"/>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65039358"/>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a:extLst>
              <a:ext uri="{FF2B5EF4-FFF2-40B4-BE49-F238E27FC236}">
                <a16:creationId xmlns="" xmlns:a16="http://schemas.microsoft.com/office/drawing/2014/main" id="{2175A206-342A-3B7E-4534-2F3BB05C71A8}"/>
              </a:ext>
            </a:extLst>
          </p:cNvPr>
          <p:cNvSpPr>
            <a:spLocks noGrp="1" noChangeArrowheads="1"/>
          </p:cNvSpPr>
          <p:nvPr>
            <p:ph type="title" idx="4294967295"/>
          </p:nvPr>
        </p:nvSpPr>
        <p:spPr>
          <a:xfrm>
            <a:off x="152400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0115" name="Rectangle 1027">
            <a:extLst>
              <a:ext uri="{FF2B5EF4-FFF2-40B4-BE49-F238E27FC236}">
                <a16:creationId xmlns="" xmlns:a16="http://schemas.microsoft.com/office/drawing/2014/main" id="{9447A008-3B8A-D5BE-FFE6-33BBF2440418}"/>
              </a:ext>
            </a:extLst>
          </p:cNvPr>
          <p:cNvSpPr>
            <a:spLocks noGrp="1" noChangeArrowheads="1"/>
          </p:cNvSpPr>
          <p:nvPr>
            <p:ph type="body" idx="4294967295"/>
          </p:nvPr>
        </p:nvSpPr>
        <p:spPr>
          <a:xfrm>
            <a:off x="2209800" y="1268413"/>
            <a:ext cx="7772400" cy="4572000"/>
          </a:xfrm>
        </p:spPr>
        <p:txBody>
          <a:bodyPr/>
          <a:lstStyle/>
          <a:p>
            <a:pPr marL="609600" indent="-609600" eaLnBrk="1" hangingPunct="1">
              <a:buNone/>
            </a:pPr>
            <a:r>
              <a:rPr lang="zh-CN" altLang="en-US"/>
              <a:t>用聚集函数实现</a:t>
            </a:r>
            <a:r>
              <a:rPr lang="en-US" altLang="zh-CN"/>
              <a:t>[</a:t>
            </a:r>
            <a:r>
              <a:rPr lang="zh-CN" altLang="en-US"/>
              <a:t>例</a:t>
            </a:r>
            <a:r>
              <a:rPr lang="en-US" altLang="zh-CN"/>
              <a:t>3.60]</a:t>
            </a:r>
            <a:r>
              <a:rPr lang="en-US" altLang="zh-CN" sz="2400"/>
              <a:t> </a:t>
            </a:r>
          </a:p>
          <a:p>
            <a:pPr marL="609600" indent="-609600" eaLnBrk="1" hangingPunct="1">
              <a:buNone/>
            </a:pPr>
            <a:endParaRPr lang="en-US" altLang="zh-CN" sz="2400"/>
          </a:p>
          <a:p>
            <a:pPr marL="609600" indent="-609600" eaLnBrk="1" hangingPunct="1">
              <a:lnSpc>
                <a:spcPct val="150000"/>
              </a:lnSpc>
              <a:spcBef>
                <a:spcPct val="0"/>
              </a:spcBef>
              <a:buNone/>
            </a:pPr>
            <a:r>
              <a:rPr lang="en-US" altLang="zh-CN" sz="2000"/>
              <a:t>     </a:t>
            </a:r>
            <a:r>
              <a:rPr lang="en-US" altLang="zh-CN" sz="2200"/>
              <a:t>SELECT Sname</a:t>
            </a:r>
            <a:r>
              <a:rPr lang="zh-CN" altLang="en-US" sz="2200"/>
              <a:t>,</a:t>
            </a:r>
            <a:r>
              <a:rPr lang="en-US" altLang="zh-CN" sz="2200"/>
              <a:t>Sbirthdate, Smajor</a:t>
            </a:r>
          </a:p>
          <a:p>
            <a:pPr marL="609600" indent="-609600" eaLnBrk="1" hangingPunct="1">
              <a:lnSpc>
                <a:spcPct val="150000"/>
              </a:lnSpc>
              <a:spcBef>
                <a:spcPct val="0"/>
              </a:spcBef>
              <a:buNone/>
            </a:pPr>
            <a:r>
              <a:rPr lang="en-US" altLang="zh-CN" sz="2200"/>
              <a:t>     FROM   Student</a:t>
            </a:r>
          </a:p>
          <a:p>
            <a:pPr marL="609600" indent="-609600" eaLnBrk="1" hangingPunct="1">
              <a:lnSpc>
                <a:spcPct val="150000"/>
              </a:lnSpc>
              <a:spcBef>
                <a:spcPct val="0"/>
              </a:spcBef>
              <a:buNone/>
            </a:pPr>
            <a:r>
              <a:rPr lang="en-US" altLang="zh-CN" sz="2200"/>
              <a:t>     WHERE Sbirthdate &gt; </a:t>
            </a:r>
          </a:p>
          <a:p>
            <a:pPr marL="609600" indent="-609600" eaLnBrk="1" hangingPunct="1">
              <a:lnSpc>
                <a:spcPct val="150000"/>
              </a:lnSpc>
              <a:spcBef>
                <a:spcPct val="0"/>
              </a:spcBef>
              <a:buNone/>
            </a:pPr>
            <a:r>
              <a:rPr lang="en-US" altLang="zh-CN" sz="2200"/>
              <a:t>                             </a:t>
            </a:r>
            <a:r>
              <a:rPr lang="zh-CN" altLang="en-US" sz="2200"/>
              <a:t>(</a:t>
            </a:r>
            <a:r>
              <a:rPr lang="en-US" altLang="zh-CN" sz="2200"/>
              <a:t>SELECT MIN</a:t>
            </a:r>
            <a:r>
              <a:rPr lang="en-US" altLang="zh-CN" sz="2200">
                <a:solidFill>
                  <a:srgbClr val="FF3399"/>
                </a:solidFill>
              </a:rPr>
              <a:t>(Sbirthdate)</a:t>
            </a:r>
            <a:endParaRPr lang="en-US" altLang="zh-CN" sz="2200"/>
          </a:p>
          <a:p>
            <a:pPr marL="609600" indent="-609600" eaLnBrk="1" hangingPunct="1">
              <a:lnSpc>
                <a:spcPct val="150000"/>
              </a:lnSpc>
              <a:spcBef>
                <a:spcPct val="0"/>
              </a:spcBef>
              <a:buNone/>
            </a:pPr>
            <a:r>
              <a:rPr lang="en-US" altLang="zh-CN" sz="2200"/>
              <a:t>                               FROM Student</a:t>
            </a:r>
          </a:p>
          <a:p>
            <a:pPr marL="609600" indent="-609600" eaLnBrk="1" hangingPunct="1">
              <a:lnSpc>
                <a:spcPct val="150000"/>
              </a:lnSpc>
              <a:spcBef>
                <a:spcPct val="0"/>
              </a:spcBef>
              <a:buNone/>
            </a:pPr>
            <a:r>
              <a:rPr lang="en-US" altLang="zh-CN" sz="2200"/>
              <a:t>                               WHERE Smajor= ‘</a:t>
            </a:r>
            <a:r>
              <a:rPr lang="zh-CN" altLang="en-US" sz="2200"/>
              <a:t>计算机科学与技术</a:t>
            </a:r>
            <a:r>
              <a:rPr lang="en-US" altLang="zh-CN" sz="2200"/>
              <a:t>'</a:t>
            </a:r>
            <a:r>
              <a:rPr lang="zh-CN" altLang="en-US" sz="2200"/>
              <a:t>)</a:t>
            </a:r>
          </a:p>
          <a:p>
            <a:pPr marL="609600" indent="-609600" eaLnBrk="1" hangingPunct="1">
              <a:lnSpc>
                <a:spcPct val="150000"/>
              </a:lnSpc>
              <a:spcBef>
                <a:spcPct val="0"/>
              </a:spcBef>
              <a:buNone/>
            </a:pPr>
            <a:r>
              <a:rPr lang="en-US" altLang="zh-CN" sz="2200"/>
              <a:t>       AND Smajor &lt;&gt;‘</a:t>
            </a:r>
            <a:r>
              <a:rPr lang="zh-CN" altLang="en-US" sz="2200"/>
              <a:t>计算机科学与技术'</a:t>
            </a:r>
            <a:r>
              <a:rPr lang="en-US" altLang="zh-CN" sz="220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 xmlns:a16="http://schemas.microsoft.com/office/drawing/2014/main" id="{E14867BB-3ED6-013A-628C-8D2330E82BB5}"/>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7" name="Rectangle 3">
            <a:extLst>
              <a:ext uri="{FF2B5EF4-FFF2-40B4-BE49-F238E27FC236}">
                <a16:creationId xmlns="" xmlns:a16="http://schemas.microsoft.com/office/drawing/2014/main" id="{85DB816D-E893-0CFB-8A84-31CFEF51A47D}"/>
              </a:ext>
            </a:extLst>
          </p:cNvPr>
          <p:cNvSpPr>
            <a:spLocks noGrp="1" noChangeArrowheads="1"/>
          </p:cNvSpPr>
          <p:nvPr>
            <p:ph type="body" idx="4294967295"/>
          </p:nvPr>
        </p:nvSpPr>
        <p:spPr>
          <a:xfrm>
            <a:off x="1343472" y="1098550"/>
            <a:ext cx="9865096" cy="5283200"/>
          </a:xfrm>
        </p:spPr>
        <p:txBody>
          <a:bodyPr/>
          <a:lstStyle/>
          <a:p>
            <a:pPr marL="0" indent="0" eaLnBrk="1" hangingPunct="1">
              <a:buNone/>
            </a:pPr>
            <a:r>
              <a:rPr lang="en-US" altLang="zh-CN" sz="2400" dirty="0"/>
              <a:t>[</a:t>
            </a:r>
            <a:r>
              <a:rPr lang="zh-CN" altLang="en-US" sz="2400" dirty="0"/>
              <a:t>例</a:t>
            </a:r>
            <a:r>
              <a:rPr lang="en-US" altLang="zh-CN" sz="2400" dirty="0"/>
              <a:t>3.61]</a:t>
            </a:r>
            <a:r>
              <a:rPr lang="zh-CN" altLang="en-US" sz="2400" dirty="0"/>
              <a:t>查询非计算机科学与技术专业中比计算机科学与技术专业所有学生年龄都小（出生日期晚）的学生的姓名及出生日期。</a:t>
            </a:r>
          </a:p>
          <a:p>
            <a:pPr marL="0" indent="0" eaLnBrk="1" hangingPunct="1">
              <a:buNone/>
            </a:pPr>
            <a:r>
              <a:rPr lang="en-US" altLang="zh-CN" sz="2400" dirty="0"/>
              <a:t>	SELECT </a:t>
            </a:r>
            <a:r>
              <a:rPr lang="en-US" altLang="zh-CN" sz="2400" dirty="0" err="1"/>
              <a:t>Sname,Sbirthdate</a:t>
            </a:r>
            <a:endParaRPr lang="en-US" altLang="zh-CN" sz="2400" dirty="0"/>
          </a:p>
          <a:p>
            <a:pPr marL="0" indent="0" eaLnBrk="1" hangingPunct="1">
              <a:buNone/>
            </a:pPr>
            <a:r>
              <a:rPr lang="en-US" altLang="zh-CN" sz="2400" dirty="0"/>
              <a:t>	FROM Student</a:t>
            </a:r>
          </a:p>
          <a:p>
            <a:pPr marL="0" indent="0" eaLnBrk="1" hangingPunct="1">
              <a:buNone/>
            </a:pPr>
            <a:r>
              <a:rPr lang="en-US" altLang="zh-CN" sz="2400" dirty="0"/>
              <a:t>	WHERE </a:t>
            </a:r>
            <a:r>
              <a:rPr lang="en-US" altLang="zh-CN" sz="2400" dirty="0" err="1"/>
              <a:t>Sbirthdate</a:t>
            </a:r>
            <a:r>
              <a:rPr lang="en-US" altLang="zh-CN" sz="2400" dirty="0"/>
              <a:t> &gt; ALL</a:t>
            </a:r>
          </a:p>
          <a:p>
            <a:pPr marL="0" indent="0" eaLnBrk="1" hangingPunct="1">
              <a:buNone/>
            </a:pPr>
            <a:r>
              <a:rPr lang="en-US" altLang="zh-CN" sz="2400" dirty="0"/>
              <a:t>	                     (SELECT </a:t>
            </a:r>
            <a:r>
              <a:rPr lang="en-US" altLang="zh-CN" sz="2400" dirty="0" err="1"/>
              <a:t>Sbirthdate</a:t>
            </a:r>
            <a:endParaRPr lang="en-US" altLang="zh-CN" sz="2400" dirty="0"/>
          </a:p>
          <a:p>
            <a:pPr marL="0" indent="0" eaLnBrk="1" hangingPunct="1">
              <a:buNone/>
            </a:pPr>
            <a:r>
              <a:rPr lang="en-US" altLang="zh-CN" sz="2400" dirty="0"/>
              <a:t>	                      FROM Student</a:t>
            </a:r>
          </a:p>
          <a:p>
            <a:pPr marL="0" indent="0" eaLnBrk="1" hangingPunct="1">
              <a:buNone/>
            </a:pPr>
            <a:r>
              <a:rPr lang="en-US" altLang="zh-CN" sz="2400" dirty="0"/>
              <a:t>	                      WHERE </a:t>
            </a:r>
            <a:r>
              <a:rPr lang="en-US" altLang="zh-CN" sz="2400" dirty="0" err="1"/>
              <a:t>Smajor</a:t>
            </a:r>
            <a:r>
              <a:rPr lang="en-US" altLang="zh-CN" sz="2400" dirty="0"/>
              <a:t>='</a:t>
            </a:r>
            <a:r>
              <a:rPr lang="zh-CN" altLang="en-US" sz="2400" dirty="0"/>
              <a:t>计算机科学与技术</a:t>
            </a:r>
            <a:r>
              <a:rPr lang="en-US" altLang="zh-CN" sz="2400" dirty="0"/>
              <a:t>’)</a:t>
            </a:r>
          </a:p>
          <a:p>
            <a:pPr marL="0" indent="0" eaLnBrk="1" hangingPunct="1">
              <a:buNone/>
            </a:pPr>
            <a:r>
              <a:rPr lang="en-US" altLang="zh-CN" sz="2400" dirty="0"/>
              <a:t>	AND </a:t>
            </a:r>
            <a:r>
              <a:rPr lang="en-US" altLang="zh-CN" sz="2400" dirty="0" err="1"/>
              <a:t>Smajor</a:t>
            </a:r>
            <a:r>
              <a:rPr lang="en-US" altLang="zh-CN" sz="2400" dirty="0"/>
              <a:t> &lt;&gt; '</a:t>
            </a:r>
            <a:r>
              <a:rPr lang="zh-CN" altLang="en-US" sz="2400" dirty="0"/>
              <a:t>计算机科学与技术</a:t>
            </a:r>
            <a:r>
              <a:rPr lang="en-US" altLang="zh-CN" sz="2400" dirty="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8AD3D239-5D9D-53D8-B55A-64E936FABA93}"/>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7" name="Rectangle 3">
            <a:extLst>
              <a:ext uri="{FF2B5EF4-FFF2-40B4-BE49-F238E27FC236}">
                <a16:creationId xmlns="" xmlns:a16="http://schemas.microsoft.com/office/drawing/2014/main" id="{198BBD0D-A593-9CDD-BCA8-708B2B5100FF}"/>
              </a:ext>
            </a:extLst>
          </p:cNvPr>
          <p:cNvSpPr>
            <a:spLocks noGrp="1" noChangeArrowheads="1"/>
          </p:cNvSpPr>
          <p:nvPr>
            <p:ph type="body" idx="4294967295"/>
          </p:nvPr>
        </p:nvSpPr>
        <p:spPr>
          <a:xfrm>
            <a:off x="1487487" y="1098550"/>
            <a:ext cx="9649073" cy="5283200"/>
          </a:xfrm>
        </p:spPr>
        <p:txBody>
          <a:bodyPr/>
          <a:lstStyle/>
          <a:p>
            <a:pPr eaLnBrk="1" hangingPunct="1">
              <a:buFont typeface="Wingdings" pitchFamily="2" charset="2"/>
              <a:buChar char="n"/>
            </a:pPr>
            <a:r>
              <a:rPr lang="zh-CN" altLang="en-US" sz="2400" dirty="0"/>
              <a:t>首先处理子查询，找出计算机科学与技术专业中所有学生的年龄，构成一个集合</a:t>
            </a:r>
            <a:r>
              <a:rPr lang="en-US" altLang="zh-CN" sz="2400" dirty="0"/>
              <a:t>(1999-9-1,2001-8-1,2000-1-8)</a:t>
            </a:r>
          </a:p>
          <a:p>
            <a:pPr eaLnBrk="1" hangingPunct="1">
              <a:buFont typeface="Wingdings" pitchFamily="2" charset="2"/>
              <a:buChar char="n"/>
            </a:pPr>
            <a:r>
              <a:rPr lang="zh-CN" altLang="en-US" sz="2400" dirty="0"/>
              <a:t>处理父查询，找所有不是计算机科学与技术专业且出生日期晚于集合中所有值的学生。</a:t>
            </a:r>
          </a:p>
          <a:p>
            <a:pPr eaLnBrk="1" hangingPunct="1">
              <a:buFont typeface="宋体" panose="02010600030101010101" pitchFamily="2" charset="-122"/>
              <a:buNone/>
            </a:pPr>
            <a:r>
              <a:rPr lang="zh-CN" altLang="en-US" sz="2400" dirty="0"/>
              <a:t>查询结果为：</a:t>
            </a:r>
          </a:p>
          <a:p>
            <a:pPr eaLnBrk="1" hangingPunct="1">
              <a:buFont typeface="宋体" panose="02010600030101010101" pitchFamily="2" charset="-122"/>
              <a:buNone/>
            </a:pPr>
            <a:r>
              <a:rPr lang="en-US" altLang="zh-CN" sz="2400" dirty="0"/>
              <a:t>	</a:t>
            </a:r>
          </a:p>
        </p:txBody>
      </p:sp>
      <p:graphicFrame>
        <p:nvGraphicFramePr>
          <p:cNvPr id="2" name="表格 1">
            <a:extLst>
              <a:ext uri="{FF2B5EF4-FFF2-40B4-BE49-F238E27FC236}">
                <a16:creationId xmlns="" xmlns:a16="http://schemas.microsoft.com/office/drawing/2014/main" id="{0DEA2B71-FFD7-7525-35F9-29FB0D759A83}"/>
              </a:ext>
            </a:extLst>
          </p:cNvPr>
          <p:cNvGraphicFramePr>
            <a:graphicFrameLocks noGrp="1"/>
          </p:cNvGraphicFramePr>
          <p:nvPr/>
        </p:nvGraphicFramePr>
        <p:xfrm>
          <a:off x="4079875" y="4076700"/>
          <a:ext cx="3887788" cy="1295400"/>
        </p:xfrm>
        <a:graphic>
          <a:graphicData uri="http://schemas.openxmlformats.org/drawingml/2006/table">
            <a:tbl>
              <a:tblPr/>
              <a:tblGrid>
                <a:gridCol w="1944688">
                  <a:extLst>
                    <a:ext uri="{9D8B030D-6E8A-4147-A177-3AD203B41FA5}">
                      <a16:colId xmlns="" xmlns:a16="http://schemas.microsoft.com/office/drawing/2014/main" val="3281792463"/>
                    </a:ext>
                  </a:extLst>
                </a:gridCol>
                <a:gridCol w="1943100">
                  <a:extLst>
                    <a:ext uri="{9D8B030D-6E8A-4147-A177-3AD203B41FA5}">
                      <a16:colId xmlns="" xmlns:a16="http://schemas.microsoft.com/office/drawing/2014/main" val="681188140"/>
                    </a:ext>
                  </a:extLst>
                </a:gridCol>
              </a:tblGrid>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57906179"/>
                  </a:ext>
                </a:extLst>
              </a:tr>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315394"/>
                  </a:ext>
                </a:extLst>
              </a:tr>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25031198"/>
                  </a:ext>
                </a:extLst>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 xmlns:a16="http://schemas.microsoft.com/office/drawing/2014/main" id="{C8197681-C8C2-D706-81F8-CC6D12E96EBB}"/>
              </a:ext>
            </a:extLst>
          </p:cNvPr>
          <p:cNvSpPr>
            <a:spLocks noGrp="1" noChangeArrowheads="1"/>
          </p:cNvSpPr>
          <p:nvPr>
            <p:ph type="title" idx="4294967295"/>
          </p:nvPr>
        </p:nvSpPr>
        <p:spPr>
          <a:xfrm>
            <a:off x="1524001"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3187" name="Rectangle 3">
            <a:extLst>
              <a:ext uri="{FF2B5EF4-FFF2-40B4-BE49-F238E27FC236}">
                <a16:creationId xmlns="" xmlns:a16="http://schemas.microsoft.com/office/drawing/2014/main" id="{6523FE4F-D5CB-6B7C-83C8-546C98F3D0C8}"/>
              </a:ext>
            </a:extLst>
          </p:cNvPr>
          <p:cNvSpPr>
            <a:spLocks noGrp="1" noChangeArrowheads="1"/>
          </p:cNvSpPr>
          <p:nvPr>
            <p:ph type="body" idx="4294967295"/>
          </p:nvPr>
        </p:nvSpPr>
        <p:spPr>
          <a:xfrm>
            <a:off x="2135189" y="1098550"/>
            <a:ext cx="8353425" cy="4572000"/>
          </a:xfrm>
        </p:spPr>
        <p:txBody>
          <a:bodyPr/>
          <a:lstStyle/>
          <a:p>
            <a:pPr marL="609600" indent="-609600" eaLnBrk="1" hangingPunct="1">
              <a:lnSpc>
                <a:spcPct val="120000"/>
              </a:lnSpc>
              <a:buNone/>
            </a:pPr>
            <a:r>
              <a:rPr lang="zh-CN" altLang="en-US" sz="2400" dirty="0"/>
              <a:t>用聚集函数实现：</a:t>
            </a:r>
            <a:endParaRPr lang="en-US" altLang="zh-CN" sz="2400" dirty="0"/>
          </a:p>
          <a:p>
            <a:pPr marL="609600" indent="-609600" eaLnBrk="1" hangingPunct="1">
              <a:lnSpc>
                <a:spcPct val="120000"/>
              </a:lnSpc>
              <a:spcBef>
                <a:spcPct val="0"/>
              </a:spcBef>
              <a:buNone/>
            </a:pPr>
            <a:r>
              <a:rPr lang="en-US" altLang="zh-CN" sz="2400" dirty="0"/>
              <a:t>	SELECT </a:t>
            </a:r>
            <a:r>
              <a:rPr lang="en-US" altLang="zh-CN" sz="2400" dirty="0" err="1"/>
              <a:t>Sname,Sbirthdate</a:t>
            </a:r>
            <a:endParaRPr lang="en-US" altLang="zh-CN" sz="2400" dirty="0"/>
          </a:p>
          <a:p>
            <a:pPr marL="609600" indent="-609600" eaLnBrk="1" hangingPunct="1">
              <a:lnSpc>
                <a:spcPct val="120000"/>
              </a:lnSpc>
              <a:spcBef>
                <a:spcPct val="0"/>
              </a:spcBef>
              <a:buNone/>
            </a:pPr>
            <a:r>
              <a:rPr lang="en-US" altLang="zh-CN" sz="2400" dirty="0"/>
              <a:t>	FROM Student</a:t>
            </a:r>
          </a:p>
          <a:p>
            <a:pPr marL="609600" indent="-609600" eaLnBrk="1" hangingPunct="1">
              <a:lnSpc>
                <a:spcPct val="120000"/>
              </a:lnSpc>
              <a:spcBef>
                <a:spcPct val="0"/>
              </a:spcBef>
              <a:buNone/>
            </a:pPr>
            <a:r>
              <a:rPr lang="en-US" altLang="zh-CN" sz="2400" dirty="0"/>
              <a:t>	WHERE </a:t>
            </a:r>
            <a:r>
              <a:rPr lang="en-US" altLang="zh-CN" sz="2400" dirty="0" err="1"/>
              <a:t>Sbirthdate</a:t>
            </a:r>
            <a:r>
              <a:rPr lang="en-US" altLang="zh-CN" sz="2400" dirty="0"/>
              <a:t> &gt;</a:t>
            </a:r>
          </a:p>
          <a:p>
            <a:pPr marL="609600" indent="-609600" eaLnBrk="1" hangingPunct="1">
              <a:lnSpc>
                <a:spcPct val="120000"/>
              </a:lnSpc>
              <a:spcBef>
                <a:spcPct val="0"/>
              </a:spcBef>
              <a:buNone/>
            </a:pPr>
            <a:r>
              <a:rPr lang="en-US" altLang="zh-CN" sz="2400" dirty="0"/>
              <a:t>    	             (SELECT MAX(</a:t>
            </a:r>
            <a:r>
              <a:rPr lang="en-US" altLang="zh-CN" sz="2400" dirty="0" err="1"/>
              <a:t>Sbirthdate</a:t>
            </a:r>
            <a:r>
              <a:rPr lang="en-US" altLang="zh-CN" sz="2400" dirty="0"/>
              <a:t>)  </a:t>
            </a:r>
          </a:p>
          <a:p>
            <a:pPr marL="609600" indent="-609600" eaLnBrk="1" hangingPunct="1">
              <a:lnSpc>
                <a:spcPct val="120000"/>
              </a:lnSpc>
              <a:spcBef>
                <a:spcPct val="0"/>
              </a:spcBef>
              <a:buNone/>
            </a:pPr>
            <a:r>
              <a:rPr lang="en-US" altLang="zh-CN" sz="2400" dirty="0"/>
              <a:t>		</a:t>
            </a:r>
            <a:r>
              <a:rPr lang="en-US" altLang="zh-CN" sz="1800" dirty="0"/>
              <a:t>                          /*</a:t>
            </a:r>
            <a:r>
              <a:rPr lang="zh-CN" altLang="en-US" sz="1800" dirty="0"/>
              <a:t>计算机科学与技术专业所有学生中最晚出生日期*</a:t>
            </a:r>
            <a:r>
              <a:rPr lang="en-US" altLang="zh-CN" sz="1800" dirty="0"/>
              <a:t>/</a:t>
            </a:r>
          </a:p>
          <a:p>
            <a:pPr marL="609600" indent="-609600" eaLnBrk="1" hangingPunct="1">
              <a:lnSpc>
                <a:spcPct val="120000"/>
              </a:lnSpc>
              <a:spcBef>
                <a:spcPct val="0"/>
              </a:spcBef>
              <a:buNone/>
            </a:pPr>
            <a:r>
              <a:rPr lang="en-US" altLang="zh-CN" sz="2400" dirty="0"/>
              <a:t>			FROM Student</a:t>
            </a:r>
          </a:p>
          <a:p>
            <a:pPr marL="609600" indent="-609600" eaLnBrk="1" hangingPunct="1">
              <a:lnSpc>
                <a:spcPct val="120000"/>
              </a:lnSpc>
              <a:spcBef>
                <a:spcPct val="0"/>
              </a:spcBef>
              <a:buNone/>
            </a:pPr>
            <a:r>
              <a:rPr lang="en-US" altLang="zh-CN" sz="2400" dirty="0"/>
              <a:t>			WHERE </a:t>
            </a:r>
            <a:r>
              <a:rPr lang="en-US" altLang="zh-CN" sz="2400" dirty="0" err="1"/>
              <a:t>Smajor</a:t>
            </a:r>
            <a:r>
              <a:rPr lang="en-US" altLang="zh-CN" sz="2400" dirty="0"/>
              <a:t>='</a:t>
            </a:r>
            <a:r>
              <a:rPr lang="zh-CN" altLang="en-US" sz="2400" dirty="0"/>
              <a:t>计算机科学与技术</a:t>
            </a:r>
            <a:r>
              <a:rPr lang="en-US" altLang="zh-CN" sz="2400" dirty="0"/>
              <a:t>’)</a:t>
            </a:r>
          </a:p>
          <a:p>
            <a:pPr marL="609600" indent="-609600" eaLnBrk="1" hangingPunct="1">
              <a:lnSpc>
                <a:spcPct val="120000"/>
              </a:lnSpc>
              <a:spcBef>
                <a:spcPct val="0"/>
              </a:spcBef>
              <a:buNone/>
            </a:pPr>
            <a:r>
              <a:rPr lang="en-US" altLang="zh-CN" sz="2400" dirty="0"/>
              <a:t>	AND </a:t>
            </a:r>
            <a:r>
              <a:rPr lang="en-US" altLang="zh-CN" sz="2400" dirty="0" err="1"/>
              <a:t>Smajor</a:t>
            </a:r>
            <a:r>
              <a:rPr lang="en-US" altLang="zh-CN" sz="2400" dirty="0"/>
              <a:t> &lt;&gt;'</a:t>
            </a:r>
            <a:r>
              <a:rPr lang="zh-CN" altLang="en-US" sz="2400" dirty="0"/>
              <a:t>计算机科学与技术</a:t>
            </a:r>
            <a:r>
              <a:rPr lang="en-US" altLang="zh-CN" sz="2400"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 xmlns:a16="http://schemas.microsoft.com/office/drawing/2014/main" id="{DF8D08F5-F458-3285-C372-8F646FF38B8D}"/>
              </a:ext>
            </a:extLst>
          </p:cNvPr>
          <p:cNvSpPr>
            <a:spLocks noGrp="1" noChangeArrowheads="1"/>
          </p:cNvSpPr>
          <p:nvPr>
            <p:ph type="body" idx="4294967295"/>
          </p:nvPr>
        </p:nvSpPr>
        <p:spPr>
          <a:xfrm>
            <a:off x="609600" y="1098551"/>
            <a:ext cx="11391056" cy="5426075"/>
          </a:xfrm>
        </p:spPr>
        <p:txBody>
          <a:bodyPr/>
          <a:lstStyle/>
          <a:p>
            <a:pPr algn="just" eaLnBrk="1" hangingPunct="1">
              <a:lnSpc>
                <a:spcPct val="140000"/>
              </a:lnSpc>
            </a:pPr>
            <a:r>
              <a:rPr lang="zh-CN" altLang="en-US" dirty="0"/>
              <a:t>（</a:t>
            </a:r>
            <a:r>
              <a:rPr lang="en-US" altLang="zh-CN" dirty="0"/>
              <a:t>3</a:t>
            </a:r>
            <a:r>
              <a:rPr lang="zh-CN" altLang="en-US" dirty="0"/>
              <a:t>）查询经过计算的值 </a:t>
            </a:r>
          </a:p>
          <a:p>
            <a:pPr lvl="1" algn="just" eaLnBrk="1" hangingPunct="1">
              <a:lnSpc>
                <a:spcPct val="140000"/>
              </a:lnSpc>
            </a:pPr>
            <a:r>
              <a:rPr lang="en-US" altLang="zh-CN" dirty="0"/>
              <a:t>SELECT</a:t>
            </a:r>
            <a:r>
              <a:rPr lang="zh-CN" altLang="en-US" dirty="0"/>
              <a:t>子句的</a:t>
            </a:r>
            <a:r>
              <a:rPr lang="en-US" altLang="zh-CN" dirty="0"/>
              <a:t>&lt;</a:t>
            </a:r>
            <a:r>
              <a:rPr lang="zh-CN" altLang="en-US" dirty="0"/>
              <a:t>目标列表达式</a:t>
            </a:r>
            <a:r>
              <a:rPr lang="en-US" altLang="zh-CN" dirty="0"/>
              <a:t>&gt;</a:t>
            </a:r>
            <a:r>
              <a:rPr lang="zh-CN" altLang="zh-CN" dirty="0"/>
              <a:t>可以是算术表达式</a:t>
            </a:r>
            <a:r>
              <a:rPr lang="zh-CN" altLang="en-US" dirty="0"/>
              <a:t>、</a:t>
            </a:r>
            <a:r>
              <a:rPr lang="zh-CN" altLang="zh-CN" dirty="0"/>
              <a:t>字符串常量、函数等</a:t>
            </a:r>
            <a:endParaRPr lang="en-US" altLang="zh-CN" dirty="0"/>
          </a:p>
          <a:p>
            <a:pPr algn="just" eaLnBrk="1" hangingPunct="1">
              <a:lnSpc>
                <a:spcPct val="90000"/>
              </a:lnSpc>
              <a:buFont typeface="Wingdings" pitchFamily="2" charset="2"/>
              <a:buNone/>
            </a:pPr>
            <a:r>
              <a:rPr lang="en-US" altLang="zh-CN" sz="2400" dirty="0"/>
              <a:t>[</a:t>
            </a:r>
            <a:r>
              <a:rPr lang="zh-CN" altLang="en-US" sz="2400" dirty="0"/>
              <a:t>例</a:t>
            </a:r>
            <a:r>
              <a:rPr lang="en-US" altLang="zh-CN" sz="2400" dirty="0"/>
              <a:t>3.19]  </a:t>
            </a:r>
            <a:r>
              <a:rPr lang="zh-CN" altLang="en-US" sz="2400" dirty="0"/>
              <a:t>查全体学生的姓名及其年龄</a:t>
            </a:r>
            <a:endParaRPr lang="en-US" altLang="zh-CN" sz="2400" dirty="0"/>
          </a:p>
          <a:p>
            <a:pPr algn="just" eaLnBrk="1" hangingPunct="1">
              <a:lnSpc>
                <a:spcPct val="90000"/>
              </a:lnSpc>
              <a:buFont typeface="Wingdings" pitchFamily="2" charset="2"/>
              <a:buNone/>
            </a:pPr>
            <a:r>
              <a:rPr lang="en-US" altLang="zh-CN" sz="2400" dirty="0"/>
              <a:t>    </a:t>
            </a:r>
            <a:r>
              <a:rPr lang="en-US" altLang="zh-CN" sz="2400" dirty="0" err="1"/>
              <a:t>kingbaseES</a:t>
            </a:r>
            <a:r>
              <a:rPr lang="zh-CN" altLang="en-US" sz="2400" dirty="0"/>
              <a:t>语句为：</a:t>
            </a:r>
          </a:p>
          <a:p>
            <a:pPr algn="just">
              <a:lnSpc>
                <a:spcPct val="150000"/>
              </a:lnSpc>
              <a:buFont typeface="Wingdings" pitchFamily="2" charset="2"/>
              <a:buNone/>
            </a:pPr>
            <a:r>
              <a:rPr lang="en-US" altLang="zh-CN" sz="2000" dirty="0"/>
              <a:t>    SELECT </a:t>
            </a:r>
            <a:r>
              <a:rPr lang="en-US" altLang="zh-CN" sz="2000" dirty="0" err="1"/>
              <a:t>Sname</a:t>
            </a:r>
            <a:r>
              <a:rPr lang="en-US" altLang="zh-CN" sz="2000" dirty="0"/>
              <a:t>, (extract(year from </a:t>
            </a:r>
            <a:r>
              <a:rPr lang="en-US" altLang="zh-CN" sz="2000" dirty="0" err="1"/>
              <a:t>current_date</a:t>
            </a:r>
            <a:r>
              <a:rPr lang="en-US" altLang="zh-CN" sz="2000" dirty="0"/>
              <a:t>) - extract(year from </a:t>
            </a:r>
            <a:r>
              <a:rPr lang="en-US" altLang="zh-CN" sz="2000" dirty="0" err="1"/>
              <a:t>Sbirthdate</a:t>
            </a:r>
            <a:r>
              <a:rPr lang="en-US" altLang="zh-CN" sz="2000" dirty="0"/>
              <a:t>)) "</a:t>
            </a:r>
            <a:r>
              <a:rPr lang="zh-CN" altLang="zh-CN" sz="2000" dirty="0"/>
              <a:t>年龄</a:t>
            </a:r>
            <a:r>
              <a:rPr lang="en-US" altLang="zh-CN" sz="2000" dirty="0"/>
              <a:t>" </a:t>
            </a:r>
            <a:endParaRPr lang="zh-CN" altLang="zh-CN" sz="2000" dirty="0"/>
          </a:p>
          <a:p>
            <a:pPr>
              <a:lnSpc>
                <a:spcPct val="150000"/>
              </a:lnSpc>
              <a:buFont typeface="Wingdings" pitchFamily="2" charset="2"/>
              <a:buNone/>
            </a:pPr>
            <a:r>
              <a:rPr lang="en-US" altLang="zh-CN" sz="2400" dirty="0"/>
              <a:t>    </a:t>
            </a:r>
            <a:r>
              <a:rPr lang="en-US" altLang="zh-CN" sz="2000" dirty="0"/>
              <a:t>FROM Student;</a:t>
            </a:r>
          </a:p>
          <a:p>
            <a:pPr>
              <a:lnSpc>
                <a:spcPct val="150000"/>
              </a:lnSpc>
              <a:buFont typeface="Wingdings" pitchFamily="2" charset="2"/>
              <a:buNone/>
            </a:pPr>
            <a:r>
              <a:rPr lang="en-US" altLang="zh-CN" sz="2400" dirty="0"/>
              <a:t>    </a:t>
            </a:r>
            <a:r>
              <a:rPr lang="zh-CN" altLang="en-US" sz="2400" dirty="0"/>
              <a:t>输出结果：</a:t>
            </a:r>
          </a:p>
          <a:p>
            <a:pPr algn="just" eaLnBrk="1" hangingPunct="1">
              <a:lnSpc>
                <a:spcPct val="90000"/>
              </a:lnSpc>
              <a:buFont typeface="Wingdings" pitchFamily="2" charset="2"/>
              <a:buNone/>
            </a:pPr>
            <a:endParaRPr lang="en-US" altLang="zh-CN" sz="2000" dirty="0"/>
          </a:p>
        </p:txBody>
      </p:sp>
      <p:sp>
        <p:nvSpPr>
          <p:cNvPr id="13315" name="Rectangle 2">
            <a:extLst>
              <a:ext uri="{FF2B5EF4-FFF2-40B4-BE49-F238E27FC236}">
                <a16:creationId xmlns="" xmlns:a16="http://schemas.microsoft.com/office/drawing/2014/main" id="{BB49A256-4988-E616-6E3C-F66B71DE11D4}"/>
              </a:ext>
            </a:extLst>
          </p:cNvPr>
          <p:cNvSpPr>
            <a:spLocks noGrp="1" noChangeArrowheads="1"/>
          </p:cNvSpPr>
          <p:nvPr>
            <p:ph type="title" idx="4294967295"/>
          </p:nvPr>
        </p:nvSpPr>
        <p:spPr/>
        <p:txBody>
          <a:bodyPr/>
          <a:lstStyle/>
          <a:p>
            <a:pPr eaLnBrk="1" hangingPunct="1"/>
            <a:r>
              <a:rPr lang="zh-CN" altLang="en-US" sz="3600"/>
              <a:t>查询经过计算的值（续）</a:t>
            </a:r>
          </a:p>
        </p:txBody>
      </p:sp>
      <p:graphicFrame>
        <p:nvGraphicFramePr>
          <p:cNvPr id="3" name="表格 2">
            <a:extLst>
              <a:ext uri="{FF2B5EF4-FFF2-40B4-BE49-F238E27FC236}">
                <a16:creationId xmlns="" xmlns:a16="http://schemas.microsoft.com/office/drawing/2014/main" id="{2E404548-F031-2452-E48E-FA7B4796E168}"/>
              </a:ext>
            </a:extLst>
          </p:cNvPr>
          <p:cNvGraphicFramePr>
            <a:graphicFrameLocks noGrp="1"/>
          </p:cNvGraphicFramePr>
          <p:nvPr>
            <p:extLst>
              <p:ext uri="{D42A27DB-BD31-4B8C-83A1-F6EECF244321}">
                <p14:modId xmlns:p14="http://schemas.microsoft.com/office/powerpoint/2010/main" val="118214671"/>
              </p:ext>
            </p:extLst>
          </p:nvPr>
        </p:nvGraphicFramePr>
        <p:xfrm>
          <a:off x="7680176" y="3933056"/>
          <a:ext cx="2520950" cy="2197104"/>
        </p:xfrm>
        <a:graphic>
          <a:graphicData uri="http://schemas.openxmlformats.org/drawingml/2006/table">
            <a:tbl>
              <a:tblPr/>
              <a:tblGrid>
                <a:gridCol w="1392237">
                  <a:extLst>
                    <a:ext uri="{9D8B030D-6E8A-4147-A177-3AD203B41FA5}">
                      <a16:colId xmlns="" xmlns:a16="http://schemas.microsoft.com/office/drawing/2014/main" val="3719440926"/>
                    </a:ext>
                  </a:extLst>
                </a:gridCol>
                <a:gridCol w="1128713">
                  <a:extLst>
                    <a:ext uri="{9D8B030D-6E8A-4147-A177-3AD203B41FA5}">
                      <a16:colId xmlns="" xmlns:a16="http://schemas.microsoft.com/office/drawing/2014/main" val="3774442064"/>
                    </a:ext>
                  </a:extLst>
                </a:gridCol>
              </a:tblGrid>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年龄</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263197693"/>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extLst>
                  <a:ext uri="{0D108BD9-81ED-4DB2-BD59-A6C34878D82A}">
                    <a16:rowId xmlns="" xmlns:a16="http://schemas.microsoft.com/office/drawing/2014/main" val="2218384150"/>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255172985"/>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3676763982"/>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张立</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3943968727"/>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703405850"/>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813462256"/>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 xmlns:a16="http://schemas.microsoft.com/office/drawing/2014/main" val="273639423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 xmlns:a16="http://schemas.microsoft.com/office/drawing/2014/main" id="{7FBB3904-41DA-2646-3D65-33E37D06CBA3}"/>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4211" name="Rectangle 3">
            <a:extLst>
              <a:ext uri="{FF2B5EF4-FFF2-40B4-BE49-F238E27FC236}">
                <a16:creationId xmlns="" xmlns:a16="http://schemas.microsoft.com/office/drawing/2014/main" id="{1E7B47FC-1078-AC75-9D44-F27F01E43B06}"/>
              </a:ext>
            </a:extLst>
          </p:cNvPr>
          <p:cNvSpPr>
            <a:spLocks noGrp="1" noChangeArrowheads="1"/>
          </p:cNvSpPr>
          <p:nvPr>
            <p:ph type="body" idx="4294967295"/>
          </p:nvPr>
        </p:nvSpPr>
        <p:spPr>
          <a:xfrm>
            <a:off x="1589089" y="1276350"/>
            <a:ext cx="9210675" cy="890588"/>
          </a:xfrm>
        </p:spPr>
        <p:txBody>
          <a:bodyPr/>
          <a:lstStyle/>
          <a:p>
            <a:pPr marL="609600" indent="-609600" eaLnBrk="1" hangingPunct="1">
              <a:buNone/>
            </a:pPr>
            <a:r>
              <a:rPr lang="en-US" altLang="zh-CN" sz="2400"/>
              <a:t>ANY</a:t>
            </a:r>
            <a:r>
              <a:rPr lang="zh-CN" altLang="en-US" sz="2400"/>
              <a:t>（或</a:t>
            </a:r>
            <a:r>
              <a:rPr lang="en-US" altLang="zh-CN" sz="2400"/>
              <a:t>SOME</a:t>
            </a:r>
            <a:r>
              <a:rPr lang="zh-CN" altLang="en-US" sz="2400"/>
              <a:t>），</a:t>
            </a:r>
            <a:r>
              <a:rPr lang="en-US" altLang="zh-CN" sz="2400"/>
              <a:t>ALL</a:t>
            </a:r>
            <a:r>
              <a:rPr lang="zh-CN" altLang="en-US" sz="2400"/>
              <a:t>谓词与聚集函数、</a:t>
            </a:r>
            <a:r>
              <a:rPr lang="en-US" altLang="zh-CN" sz="2400"/>
              <a:t>IN</a:t>
            </a:r>
            <a:r>
              <a:rPr lang="zh-CN" altLang="en-US" sz="2400"/>
              <a:t>谓词的等价转换关系 </a:t>
            </a:r>
          </a:p>
        </p:txBody>
      </p:sp>
      <p:grpSp>
        <p:nvGrpSpPr>
          <p:cNvPr id="94212" name="Group 4">
            <a:extLst>
              <a:ext uri="{FF2B5EF4-FFF2-40B4-BE49-F238E27FC236}">
                <a16:creationId xmlns="" xmlns:a16="http://schemas.microsoft.com/office/drawing/2014/main" id="{8377FE28-DAA5-0B0F-4C39-15A0A0A3861C}"/>
              </a:ext>
            </a:extLst>
          </p:cNvPr>
          <p:cNvGrpSpPr>
            <a:grpSpLocks/>
          </p:cNvGrpSpPr>
          <p:nvPr/>
        </p:nvGrpSpPr>
        <p:grpSpPr bwMode="auto">
          <a:xfrm>
            <a:off x="2044700" y="2589213"/>
            <a:ext cx="8299450" cy="1831434"/>
            <a:chOff x="0" y="0"/>
            <a:chExt cx="4065" cy="1159"/>
          </a:xfrm>
        </p:grpSpPr>
        <p:grpSp>
          <p:nvGrpSpPr>
            <p:cNvPr id="94213" name="Group 5">
              <a:extLst>
                <a:ext uri="{FF2B5EF4-FFF2-40B4-BE49-F238E27FC236}">
                  <a16:creationId xmlns="" xmlns:a16="http://schemas.microsoft.com/office/drawing/2014/main" id="{FC6A2F18-6DCF-E0F3-2779-A0362178EA9C}"/>
                </a:ext>
              </a:extLst>
            </p:cNvPr>
            <p:cNvGrpSpPr>
              <a:grpSpLocks/>
            </p:cNvGrpSpPr>
            <p:nvPr/>
          </p:nvGrpSpPr>
          <p:grpSpPr bwMode="auto">
            <a:xfrm>
              <a:off x="3" y="3"/>
              <a:ext cx="4059" cy="1156"/>
              <a:chOff x="0" y="0"/>
              <a:chExt cx="4059" cy="1156"/>
            </a:xfrm>
          </p:grpSpPr>
          <p:grpSp>
            <p:nvGrpSpPr>
              <p:cNvPr id="94215" name="Group 6">
                <a:extLst>
                  <a:ext uri="{FF2B5EF4-FFF2-40B4-BE49-F238E27FC236}">
                    <a16:creationId xmlns="" xmlns:a16="http://schemas.microsoft.com/office/drawing/2014/main" id="{E255D8B1-698C-0BEB-28B8-FFCF3E1E5B0E}"/>
                  </a:ext>
                </a:extLst>
              </p:cNvPr>
              <p:cNvGrpSpPr>
                <a:grpSpLocks/>
              </p:cNvGrpSpPr>
              <p:nvPr/>
            </p:nvGrpSpPr>
            <p:grpSpPr bwMode="auto">
              <a:xfrm>
                <a:off x="0" y="0"/>
                <a:ext cx="493" cy="380"/>
                <a:chOff x="0" y="0"/>
                <a:chExt cx="493" cy="380"/>
              </a:xfrm>
            </p:grpSpPr>
            <p:sp>
              <p:nvSpPr>
                <p:cNvPr id="94276" name="Rectangle 7">
                  <a:extLst>
                    <a:ext uri="{FF2B5EF4-FFF2-40B4-BE49-F238E27FC236}">
                      <a16:creationId xmlns="" xmlns:a16="http://schemas.microsoft.com/office/drawing/2014/main" id="{4BD86EC3-A82E-B18B-3244-45B374BF9660}"/>
                    </a:ext>
                  </a:extLst>
                </p:cNvPr>
                <p:cNvSpPr>
                  <a:spLocks noChangeArrowheads="1"/>
                </p:cNvSpPr>
                <p:nvPr/>
              </p:nvSpPr>
              <p:spPr bwMode="auto">
                <a:xfrm>
                  <a:off x="44" y="0"/>
                  <a:ext cx="40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900" b="0"/>
                    <a:t> </a:t>
                  </a:r>
                </a:p>
                <a:p>
                  <a:pPr>
                    <a:spcBef>
                      <a:spcPct val="0"/>
                    </a:spcBef>
                    <a:buSzTx/>
                    <a:buFont typeface="Arial" panose="020B0604020202020204" pitchFamily="34" charset="0"/>
                    <a:buNone/>
                  </a:pPr>
                  <a:endParaRPr lang="en-US" altLang="zh-CN" sz="2400" b="0"/>
                </a:p>
              </p:txBody>
            </p:sp>
            <p:sp>
              <p:nvSpPr>
                <p:cNvPr id="94277" name="Rectangle 8">
                  <a:extLst>
                    <a:ext uri="{FF2B5EF4-FFF2-40B4-BE49-F238E27FC236}">
                      <a16:creationId xmlns="" xmlns:a16="http://schemas.microsoft.com/office/drawing/2014/main" id="{FDF7095D-10FD-5D0C-B840-CD76DCB12DF8}"/>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6" name="Group 9">
                <a:extLst>
                  <a:ext uri="{FF2B5EF4-FFF2-40B4-BE49-F238E27FC236}">
                    <a16:creationId xmlns="" xmlns:a16="http://schemas.microsoft.com/office/drawing/2014/main" id="{BFC9742A-302F-7579-077A-95306FCE45B8}"/>
                  </a:ext>
                </a:extLst>
              </p:cNvPr>
              <p:cNvGrpSpPr>
                <a:grpSpLocks/>
              </p:cNvGrpSpPr>
              <p:nvPr/>
            </p:nvGrpSpPr>
            <p:grpSpPr bwMode="auto">
              <a:xfrm>
                <a:off x="493" y="0"/>
                <a:ext cx="396" cy="292"/>
                <a:chOff x="0" y="0"/>
                <a:chExt cx="396" cy="292"/>
              </a:xfrm>
            </p:grpSpPr>
            <p:sp>
              <p:nvSpPr>
                <p:cNvPr id="94274" name="Rectangle 10">
                  <a:extLst>
                    <a:ext uri="{FF2B5EF4-FFF2-40B4-BE49-F238E27FC236}">
                      <a16:creationId xmlns="" xmlns:a16="http://schemas.microsoft.com/office/drawing/2014/main" id="{5F3D8D86-E664-BC66-D168-EEF885047C8E}"/>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94275" name="Rectangle 11">
                  <a:extLst>
                    <a:ext uri="{FF2B5EF4-FFF2-40B4-BE49-F238E27FC236}">
                      <a16:creationId xmlns="" xmlns:a16="http://schemas.microsoft.com/office/drawing/2014/main" id="{1A089E71-56B7-BC6A-94D4-486D63CC6140}"/>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7" name="Group 12">
                <a:extLst>
                  <a:ext uri="{FF2B5EF4-FFF2-40B4-BE49-F238E27FC236}">
                    <a16:creationId xmlns="" xmlns:a16="http://schemas.microsoft.com/office/drawing/2014/main" id="{3C23ABB5-FA08-FFBF-20DA-93D22AA637F2}"/>
                  </a:ext>
                </a:extLst>
              </p:cNvPr>
              <p:cNvGrpSpPr>
                <a:grpSpLocks/>
              </p:cNvGrpSpPr>
              <p:nvPr/>
            </p:nvGrpSpPr>
            <p:grpSpPr bwMode="auto">
              <a:xfrm>
                <a:off x="889" y="0"/>
                <a:ext cx="656" cy="292"/>
                <a:chOff x="0" y="0"/>
                <a:chExt cx="656" cy="292"/>
              </a:xfrm>
            </p:grpSpPr>
            <p:sp>
              <p:nvSpPr>
                <p:cNvPr id="94272" name="Rectangle 13">
                  <a:extLst>
                    <a:ext uri="{FF2B5EF4-FFF2-40B4-BE49-F238E27FC236}">
                      <a16:creationId xmlns="" xmlns:a16="http://schemas.microsoft.com/office/drawing/2014/main" id="{CEB13C89-2F8B-5EBC-3F20-F66819407579}"/>
                    </a:ext>
                  </a:extLst>
                </p:cNvPr>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000"/>
                    <a:t>&lt;&gt;</a:t>
                  </a:r>
                  <a:r>
                    <a:rPr lang="zh-CN" altLang="en-US" sz="2000"/>
                    <a:t>或</a:t>
                  </a:r>
                  <a:r>
                    <a:rPr lang="en-US" altLang="zh-CN" sz="2000"/>
                    <a:t>!=</a:t>
                  </a:r>
                </a:p>
              </p:txBody>
            </p:sp>
            <p:sp>
              <p:nvSpPr>
                <p:cNvPr id="94273" name="Rectangle 14">
                  <a:extLst>
                    <a:ext uri="{FF2B5EF4-FFF2-40B4-BE49-F238E27FC236}">
                      <a16:creationId xmlns="" xmlns:a16="http://schemas.microsoft.com/office/drawing/2014/main" id="{FD0BF09A-7538-47EA-DEA4-AD6DD6FBD2A0}"/>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8" name="Group 15">
                <a:extLst>
                  <a:ext uri="{FF2B5EF4-FFF2-40B4-BE49-F238E27FC236}">
                    <a16:creationId xmlns="" xmlns:a16="http://schemas.microsoft.com/office/drawing/2014/main" id="{DFDE00B7-B664-7468-C30A-66E6967BEF6D}"/>
                  </a:ext>
                </a:extLst>
              </p:cNvPr>
              <p:cNvGrpSpPr>
                <a:grpSpLocks/>
              </p:cNvGrpSpPr>
              <p:nvPr/>
            </p:nvGrpSpPr>
            <p:grpSpPr bwMode="auto">
              <a:xfrm>
                <a:off x="1545" y="0"/>
                <a:ext cx="617" cy="251"/>
                <a:chOff x="0" y="0"/>
                <a:chExt cx="617" cy="251"/>
              </a:xfrm>
            </p:grpSpPr>
            <p:sp>
              <p:nvSpPr>
                <p:cNvPr id="94270" name="Rectangle 16">
                  <a:extLst>
                    <a:ext uri="{FF2B5EF4-FFF2-40B4-BE49-F238E27FC236}">
                      <a16:creationId xmlns="" xmlns:a16="http://schemas.microsoft.com/office/drawing/2014/main" id="{9F299FBA-6923-1CFB-AA9D-76EFDA1E408E}"/>
                    </a:ext>
                  </a:extLst>
                </p:cNvPr>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&lt;</a:t>
                  </a:r>
                </a:p>
              </p:txBody>
            </p:sp>
            <p:sp>
              <p:nvSpPr>
                <p:cNvPr id="94271" name="Rectangle 17">
                  <a:extLst>
                    <a:ext uri="{FF2B5EF4-FFF2-40B4-BE49-F238E27FC236}">
                      <a16:creationId xmlns="" xmlns:a16="http://schemas.microsoft.com/office/drawing/2014/main" id="{1604550E-6E4C-8E37-705C-90F356C7B75B}"/>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9" name="Group 18">
                <a:extLst>
                  <a:ext uri="{FF2B5EF4-FFF2-40B4-BE49-F238E27FC236}">
                    <a16:creationId xmlns="" xmlns:a16="http://schemas.microsoft.com/office/drawing/2014/main" id="{B0CC80FD-0A42-592B-7CDE-CEA77F0B4FDF}"/>
                  </a:ext>
                </a:extLst>
              </p:cNvPr>
              <p:cNvGrpSpPr>
                <a:grpSpLocks/>
              </p:cNvGrpSpPr>
              <p:nvPr/>
            </p:nvGrpSpPr>
            <p:grpSpPr bwMode="auto">
              <a:xfrm>
                <a:off x="2162" y="0"/>
                <a:ext cx="655" cy="292"/>
                <a:chOff x="0" y="0"/>
                <a:chExt cx="655" cy="292"/>
              </a:xfrm>
            </p:grpSpPr>
            <p:sp>
              <p:nvSpPr>
                <p:cNvPr id="94268" name="Rectangle 19">
                  <a:extLst>
                    <a:ext uri="{FF2B5EF4-FFF2-40B4-BE49-F238E27FC236}">
                      <a16:creationId xmlns="" xmlns:a16="http://schemas.microsoft.com/office/drawing/2014/main" id="{534CB0D1-40BC-8119-215A-6BCA11740EC0}"/>
                    </a:ext>
                  </a:extLst>
                </p:cNvPr>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p>
              </p:txBody>
            </p:sp>
            <p:sp>
              <p:nvSpPr>
                <p:cNvPr id="94269" name="Rectangle 20">
                  <a:extLst>
                    <a:ext uri="{FF2B5EF4-FFF2-40B4-BE49-F238E27FC236}">
                      <a16:creationId xmlns="" xmlns:a16="http://schemas.microsoft.com/office/drawing/2014/main" id="{6371B9C2-C41B-32DA-2D0F-44B9CA04A8FF}"/>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0" name="Group 21">
                <a:extLst>
                  <a:ext uri="{FF2B5EF4-FFF2-40B4-BE49-F238E27FC236}">
                    <a16:creationId xmlns="" xmlns:a16="http://schemas.microsoft.com/office/drawing/2014/main" id="{A98B81A5-8632-EAA9-117C-C8884D3855A4}"/>
                  </a:ext>
                </a:extLst>
              </p:cNvPr>
              <p:cNvGrpSpPr>
                <a:grpSpLocks/>
              </p:cNvGrpSpPr>
              <p:nvPr/>
            </p:nvGrpSpPr>
            <p:grpSpPr bwMode="auto">
              <a:xfrm>
                <a:off x="2817" y="0"/>
                <a:ext cx="587" cy="292"/>
                <a:chOff x="0" y="0"/>
                <a:chExt cx="587" cy="292"/>
              </a:xfrm>
            </p:grpSpPr>
            <p:sp>
              <p:nvSpPr>
                <p:cNvPr id="94266" name="Rectangle 22">
                  <a:extLst>
                    <a:ext uri="{FF2B5EF4-FFF2-40B4-BE49-F238E27FC236}">
                      <a16:creationId xmlns="" xmlns:a16="http://schemas.microsoft.com/office/drawing/2014/main" id="{810BE4C6-AB84-8AEC-B596-C390267700D7}"/>
                    </a:ext>
                  </a:extLst>
                </p:cNvPr>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94267" name="Rectangle 23">
                  <a:extLst>
                    <a:ext uri="{FF2B5EF4-FFF2-40B4-BE49-F238E27FC236}">
                      <a16:creationId xmlns="" xmlns:a16="http://schemas.microsoft.com/office/drawing/2014/main" id="{6A837F67-9FB2-38BD-0C4C-E359A726E267}"/>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1" name="Group 24">
                <a:extLst>
                  <a:ext uri="{FF2B5EF4-FFF2-40B4-BE49-F238E27FC236}">
                    <a16:creationId xmlns="" xmlns:a16="http://schemas.microsoft.com/office/drawing/2014/main" id="{F1EF74D6-648B-62B8-A3BC-4CCD05DE7D44}"/>
                  </a:ext>
                </a:extLst>
              </p:cNvPr>
              <p:cNvGrpSpPr>
                <a:grpSpLocks/>
              </p:cNvGrpSpPr>
              <p:nvPr/>
            </p:nvGrpSpPr>
            <p:grpSpPr bwMode="auto">
              <a:xfrm>
                <a:off x="3404" y="0"/>
                <a:ext cx="655" cy="292"/>
                <a:chOff x="0" y="0"/>
                <a:chExt cx="655" cy="292"/>
              </a:xfrm>
            </p:grpSpPr>
            <p:sp>
              <p:nvSpPr>
                <p:cNvPr id="94264" name="Rectangle 25">
                  <a:extLst>
                    <a:ext uri="{FF2B5EF4-FFF2-40B4-BE49-F238E27FC236}">
                      <a16:creationId xmlns="" xmlns:a16="http://schemas.microsoft.com/office/drawing/2014/main" id="{03959904-F799-1807-F62F-00CD4B8ACB13}"/>
                    </a:ext>
                  </a:extLst>
                </p:cNvPr>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94265" name="Rectangle 26">
                  <a:extLst>
                    <a:ext uri="{FF2B5EF4-FFF2-40B4-BE49-F238E27FC236}">
                      <a16:creationId xmlns="" xmlns:a16="http://schemas.microsoft.com/office/drawing/2014/main" id="{7819D0B3-3968-E95F-3BB4-CCDA4E8BD847}"/>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2" name="Group 27">
                <a:extLst>
                  <a:ext uri="{FF2B5EF4-FFF2-40B4-BE49-F238E27FC236}">
                    <a16:creationId xmlns="" xmlns:a16="http://schemas.microsoft.com/office/drawing/2014/main" id="{2D3F766C-7633-3488-0E20-5294BF7A52A9}"/>
                  </a:ext>
                </a:extLst>
              </p:cNvPr>
              <p:cNvGrpSpPr>
                <a:grpSpLocks/>
              </p:cNvGrpSpPr>
              <p:nvPr/>
            </p:nvGrpSpPr>
            <p:grpSpPr bwMode="auto">
              <a:xfrm>
                <a:off x="0" y="432"/>
                <a:ext cx="493" cy="253"/>
                <a:chOff x="0" y="0"/>
                <a:chExt cx="493" cy="253"/>
              </a:xfrm>
            </p:grpSpPr>
            <p:sp>
              <p:nvSpPr>
                <p:cNvPr id="94262" name="Rectangle 28">
                  <a:extLst>
                    <a:ext uri="{FF2B5EF4-FFF2-40B4-BE49-F238E27FC236}">
                      <a16:creationId xmlns="" xmlns:a16="http://schemas.microsoft.com/office/drawing/2014/main" id="{AFD67169-DC63-4DE1-08F0-5EF287DD65FB}"/>
                    </a:ext>
                  </a:extLst>
                </p:cNvPr>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ANY</a:t>
                  </a:r>
                </a:p>
              </p:txBody>
            </p:sp>
            <p:sp>
              <p:nvSpPr>
                <p:cNvPr id="94263" name="Rectangle 29">
                  <a:extLst>
                    <a:ext uri="{FF2B5EF4-FFF2-40B4-BE49-F238E27FC236}">
                      <a16:creationId xmlns="" xmlns:a16="http://schemas.microsoft.com/office/drawing/2014/main" id="{0A082AF9-2D20-F38C-5CF1-645FD32024B6}"/>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3" name="Group 30">
                <a:extLst>
                  <a:ext uri="{FF2B5EF4-FFF2-40B4-BE49-F238E27FC236}">
                    <a16:creationId xmlns="" xmlns:a16="http://schemas.microsoft.com/office/drawing/2014/main" id="{653E5819-6789-A3A0-81A8-31AF1E366744}"/>
                  </a:ext>
                </a:extLst>
              </p:cNvPr>
              <p:cNvGrpSpPr>
                <a:grpSpLocks/>
              </p:cNvGrpSpPr>
              <p:nvPr/>
            </p:nvGrpSpPr>
            <p:grpSpPr bwMode="auto">
              <a:xfrm>
                <a:off x="493" y="432"/>
                <a:ext cx="396" cy="253"/>
                <a:chOff x="0" y="0"/>
                <a:chExt cx="396" cy="253"/>
              </a:xfrm>
            </p:grpSpPr>
            <p:sp>
              <p:nvSpPr>
                <p:cNvPr id="94260" name="Rectangle 31">
                  <a:extLst>
                    <a:ext uri="{FF2B5EF4-FFF2-40B4-BE49-F238E27FC236}">
                      <a16:creationId xmlns="" xmlns:a16="http://schemas.microsoft.com/office/drawing/2014/main" id="{7D470F3E-0E08-DEC8-F029-D15D11502A71}"/>
                    </a:ext>
                  </a:extLst>
                </p:cNvPr>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 IN</a:t>
                  </a:r>
                </a:p>
              </p:txBody>
            </p:sp>
            <p:sp>
              <p:nvSpPr>
                <p:cNvPr id="94261" name="Rectangle 32">
                  <a:extLst>
                    <a:ext uri="{FF2B5EF4-FFF2-40B4-BE49-F238E27FC236}">
                      <a16:creationId xmlns="" xmlns:a16="http://schemas.microsoft.com/office/drawing/2014/main" id="{E04B1801-D25B-F116-003F-305D0284044F}"/>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4" name="Group 33">
                <a:extLst>
                  <a:ext uri="{FF2B5EF4-FFF2-40B4-BE49-F238E27FC236}">
                    <a16:creationId xmlns="" xmlns:a16="http://schemas.microsoft.com/office/drawing/2014/main" id="{CB47CB11-7E61-618C-3856-2889E9E6A115}"/>
                  </a:ext>
                </a:extLst>
              </p:cNvPr>
              <p:cNvGrpSpPr>
                <a:grpSpLocks/>
              </p:cNvGrpSpPr>
              <p:nvPr/>
            </p:nvGrpSpPr>
            <p:grpSpPr bwMode="auto">
              <a:xfrm>
                <a:off x="889" y="432"/>
                <a:ext cx="656" cy="253"/>
                <a:chOff x="0" y="0"/>
                <a:chExt cx="656" cy="253"/>
              </a:xfrm>
            </p:grpSpPr>
            <p:sp>
              <p:nvSpPr>
                <p:cNvPr id="94258" name="Rectangle 34">
                  <a:extLst>
                    <a:ext uri="{FF2B5EF4-FFF2-40B4-BE49-F238E27FC236}">
                      <a16:creationId xmlns="" xmlns:a16="http://schemas.microsoft.com/office/drawing/2014/main" id="{E3FF7BB9-9840-6C80-1396-8960432A0BCD}"/>
                    </a:ext>
                  </a:extLst>
                </p:cNvPr>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a:t>
                  </a:r>
                </a:p>
              </p:txBody>
            </p:sp>
            <p:sp>
              <p:nvSpPr>
                <p:cNvPr id="94259" name="Rectangle 35">
                  <a:extLst>
                    <a:ext uri="{FF2B5EF4-FFF2-40B4-BE49-F238E27FC236}">
                      <a16:creationId xmlns="" xmlns:a16="http://schemas.microsoft.com/office/drawing/2014/main" id="{06AA22BD-9EAA-39D6-E1DF-1AF82E416C37}"/>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5" name="Group 36">
                <a:extLst>
                  <a:ext uri="{FF2B5EF4-FFF2-40B4-BE49-F238E27FC236}">
                    <a16:creationId xmlns="" xmlns:a16="http://schemas.microsoft.com/office/drawing/2014/main" id="{3CA6B911-5AEB-303D-3F7E-3B8412B29525}"/>
                  </a:ext>
                </a:extLst>
              </p:cNvPr>
              <p:cNvGrpSpPr>
                <a:grpSpLocks/>
              </p:cNvGrpSpPr>
              <p:nvPr/>
            </p:nvGrpSpPr>
            <p:grpSpPr bwMode="auto">
              <a:xfrm>
                <a:off x="1545" y="432"/>
                <a:ext cx="617" cy="253"/>
                <a:chOff x="0" y="0"/>
                <a:chExt cx="617" cy="253"/>
              </a:xfrm>
            </p:grpSpPr>
            <p:sp>
              <p:nvSpPr>
                <p:cNvPr id="94256" name="Rectangle 37">
                  <a:extLst>
                    <a:ext uri="{FF2B5EF4-FFF2-40B4-BE49-F238E27FC236}">
                      <a16:creationId xmlns="" xmlns:a16="http://schemas.microsoft.com/office/drawing/2014/main" id="{C0DDA48C-FAC4-ECF9-24AF-02A084F39BD0}"/>
                    </a:ext>
                  </a:extLst>
                </p:cNvPr>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&lt;MAX</a:t>
                  </a:r>
                </a:p>
              </p:txBody>
            </p:sp>
            <p:sp>
              <p:nvSpPr>
                <p:cNvPr id="94257" name="Rectangle 38">
                  <a:extLst>
                    <a:ext uri="{FF2B5EF4-FFF2-40B4-BE49-F238E27FC236}">
                      <a16:creationId xmlns="" xmlns:a16="http://schemas.microsoft.com/office/drawing/2014/main" id="{6C7108C5-CC23-C42F-87BA-1BF09D2127C9}"/>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6" name="Group 39">
                <a:extLst>
                  <a:ext uri="{FF2B5EF4-FFF2-40B4-BE49-F238E27FC236}">
                    <a16:creationId xmlns="" xmlns:a16="http://schemas.microsoft.com/office/drawing/2014/main" id="{9D7B98D9-5DE7-0152-1E35-C11C819E5D43}"/>
                  </a:ext>
                </a:extLst>
              </p:cNvPr>
              <p:cNvGrpSpPr>
                <a:grpSpLocks/>
              </p:cNvGrpSpPr>
              <p:nvPr/>
            </p:nvGrpSpPr>
            <p:grpSpPr bwMode="auto">
              <a:xfrm>
                <a:off x="2162" y="432"/>
                <a:ext cx="655" cy="253"/>
                <a:chOff x="0" y="0"/>
                <a:chExt cx="655" cy="253"/>
              </a:xfrm>
            </p:grpSpPr>
            <p:sp>
              <p:nvSpPr>
                <p:cNvPr id="94254" name="Rectangle 40">
                  <a:extLst>
                    <a:ext uri="{FF2B5EF4-FFF2-40B4-BE49-F238E27FC236}">
                      <a16:creationId xmlns="" xmlns:a16="http://schemas.microsoft.com/office/drawing/2014/main" id="{019DCAE8-315D-F48E-E2BB-AEE8DF840BED}"/>
                    </a:ext>
                  </a:extLst>
                </p:cNvPr>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&lt;=MAX</a:t>
                  </a:r>
                </a:p>
              </p:txBody>
            </p:sp>
            <p:sp>
              <p:nvSpPr>
                <p:cNvPr id="94255" name="Rectangle 41">
                  <a:extLst>
                    <a:ext uri="{FF2B5EF4-FFF2-40B4-BE49-F238E27FC236}">
                      <a16:creationId xmlns="" xmlns:a16="http://schemas.microsoft.com/office/drawing/2014/main" id="{565721C4-BC8C-18AA-6AC9-5FDB240E0BC1}"/>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7" name="Group 42">
                <a:extLst>
                  <a:ext uri="{FF2B5EF4-FFF2-40B4-BE49-F238E27FC236}">
                    <a16:creationId xmlns="" xmlns:a16="http://schemas.microsoft.com/office/drawing/2014/main" id="{6FC2FE09-89E5-5347-E2D0-91B9C51C1F16}"/>
                  </a:ext>
                </a:extLst>
              </p:cNvPr>
              <p:cNvGrpSpPr>
                <a:grpSpLocks/>
              </p:cNvGrpSpPr>
              <p:nvPr/>
            </p:nvGrpSpPr>
            <p:grpSpPr bwMode="auto">
              <a:xfrm>
                <a:off x="2817" y="432"/>
                <a:ext cx="587" cy="253"/>
                <a:chOff x="0" y="0"/>
                <a:chExt cx="587" cy="253"/>
              </a:xfrm>
            </p:grpSpPr>
            <p:sp>
              <p:nvSpPr>
                <p:cNvPr id="94252" name="Rectangle 43">
                  <a:extLst>
                    <a:ext uri="{FF2B5EF4-FFF2-40B4-BE49-F238E27FC236}">
                      <a16:creationId xmlns="" xmlns:a16="http://schemas.microsoft.com/office/drawing/2014/main" id="{ED6956A7-7FD0-B41A-8BA1-85352C91A522}"/>
                    </a:ext>
                  </a:extLst>
                </p:cNvPr>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&gt;MIN</a:t>
                  </a:r>
                </a:p>
              </p:txBody>
            </p:sp>
            <p:sp>
              <p:nvSpPr>
                <p:cNvPr id="94253" name="Rectangle 44">
                  <a:extLst>
                    <a:ext uri="{FF2B5EF4-FFF2-40B4-BE49-F238E27FC236}">
                      <a16:creationId xmlns="" xmlns:a16="http://schemas.microsoft.com/office/drawing/2014/main" id="{D1A4C1AA-FD6B-FCE5-EA3B-812B381A1791}"/>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8" name="Group 45">
                <a:extLst>
                  <a:ext uri="{FF2B5EF4-FFF2-40B4-BE49-F238E27FC236}">
                    <a16:creationId xmlns="" xmlns:a16="http://schemas.microsoft.com/office/drawing/2014/main" id="{41806590-86E1-8E54-9891-C9CECEF663E8}"/>
                  </a:ext>
                </a:extLst>
              </p:cNvPr>
              <p:cNvGrpSpPr>
                <a:grpSpLocks/>
              </p:cNvGrpSpPr>
              <p:nvPr/>
            </p:nvGrpSpPr>
            <p:grpSpPr bwMode="auto">
              <a:xfrm>
                <a:off x="3404" y="432"/>
                <a:ext cx="655" cy="253"/>
                <a:chOff x="0" y="0"/>
                <a:chExt cx="655" cy="253"/>
              </a:xfrm>
            </p:grpSpPr>
            <p:sp>
              <p:nvSpPr>
                <p:cNvPr id="94250" name="Rectangle 46">
                  <a:extLst>
                    <a:ext uri="{FF2B5EF4-FFF2-40B4-BE49-F238E27FC236}">
                      <a16:creationId xmlns="" xmlns:a16="http://schemas.microsoft.com/office/drawing/2014/main" id="{1B971CEB-3187-2AE6-F783-5A6CA84C78DA}"/>
                    </a:ext>
                  </a:extLst>
                </p:cNvPr>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 MIN</a:t>
                  </a:r>
                </a:p>
              </p:txBody>
            </p:sp>
            <p:sp>
              <p:nvSpPr>
                <p:cNvPr id="94251" name="Rectangle 47">
                  <a:extLst>
                    <a:ext uri="{FF2B5EF4-FFF2-40B4-BE49-F238E27FC236}">
                      <a16:creationId xmlns="" xmlns:a16="http://schemas.microsoft.com/office/drawing/2014/main" id="{D29FB915-B405-546C-2DAF-7143F04FBAC8}"/>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9" name="Group 48">
                <a:extLst>
                  <a:ext uri="{FF2B5EF4-FFF2-40B4-BE49-F238E27FC236}">
                    <a16:creationId xmlns="" xmlns:a16="http://schemas.microsoft.com/office/drawing/2014/main" id="{92A3F7DC-FC44-7F3C-9610-3C68C45E9C27}"/>
                  </a:ext>
                </a:extLst>
              </p:cNvPr>
              <p:cNvGrpSpPr>
                <a:grpSpLocks/>
              </p:cNvGrpSpPr>
              <p:nvPr/>
            </p:nvGrpSpPr>
            <p:grpSpPr bwMode="auto">
              <a:xfrm>
                <a:off x="0" y="864"/>
                <a:ext cx="493" cy="251"/>
                <a:chOff x="0" y="0"/>
                <a:chExt cx="493" cy="251"/>
              </a:xfrm>
            </p:grpSpPr>
            <p:sp>
              <p:nvSpPr>
                <p:cNvPr id="94248" name="Rectangle 49">
                  <a:extLst>
                    <a:ext uri="{FF2B5EF4-FFF2-40B4-BE49-F238E27FC236}">
                      <a16:creationId xmlns="" xmlns:a16="http://schemas.microsoft.com/office/drawing/2014/main" id="{D905BF3A-FC94-E5C1-4D5D-040C6063A44D}"/>
                    </a:ext>
                  </a:extLst>
                </p:cNvPr>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ALL</a:t>
                  </a:r>
                </a:p>
              </p:txBody>
            </p:sp>
            <p:sp>
              <p:nvSpPr>
                <p:cNvPr id="94249" name="Rectangle 50">
                  <a:extLst>
                    <a:ext uri="{FF2B5EF4-FFF2-40B4-BE49-F238E27FC236}">
                      <a16:creationId xmlns="" xmlns:a16="http://schemas.microsoft.com/office/drawing/2014/main" id="{A7895BE9-2541-21A7-8331-9CF2AFCAB0A2}"/>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0" name="Group 51">
                <a:extLst>
                  <a:ext uri="{FF2B5EF4-FFF2-40B4-BE49-F238E27FC236}">
                    <a16:creationId xmlns="" xmlns:a16="http://schemas.microsoft.com/office/drawing/2014/main" id="{E2A83A44-4E91-E6E9-84AC-6FA81DCF5167}"/>
                  </a:ext>
                </a:extLst>
              </p:cNvPr>
              <p:cNvGrpSpPr>
                <a:grpSpLocks/>
              </p:cNvGrpSpPr>
              <p:nvPr/>
            </p:nvGrpSpPr>
            <p:grpSpPr bwMode="auto">
              <a:xfrm>
                <a:off x="493" y="864"/>
                <a:ext cx="396" cy="292"/>
                <a:chOff x="0" y="0"/>
                <a:chExt cx="396" cy="292"/>
              </a:xfrm>
            </p:grpSpPr>
            <p:sp>
              <p:nvSpPr>
                <p:cNvPr id="94246" name="Rectangle 52">
                  <a:extLst>
                    <a:ext uri="{FF2B5EF4-FFF2-40B4-BE49-F238E27FC236}">
                      <a16:creationId xmlns="" xmlns:a16="http://schemas.microsoft.com/office/drawing/2014/main" id="{86B83484-0702-7E9C-3E08-7EFBF20506FF}"/>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94247" name="Rectangle 53">
                  <a:extLst>
                    <a:ext uri="{FF2B5EF4-FFF2-40B4-BE49-F238E27FC236}">
                      <a16:creationId xmlns="" xmlns:a16="http://schemas.microsoft.com/office/drawing/2014/main" id="{9BF001D9-3074-3414-B3D0-1606E4E3C498}"/>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1" name="Group 54">
                <a:extLst>
                  <a:ext uri="{FF2B5EF4-FFF2-40B4-BE49-F238E27FC236}">
                    <a16:creationId xmlns="" xmlns:a16="http://schemas.microsoft.com/office/drawing/2014/main" id="{ACC10C06-EDFD-2E17-41C2-85CC3EA43385}"/>
                  </a:ext>
                </a:extLst>
              </p:cNvPr>
              <p:cNvGrpSpPr>
                <a:grpSpLocks/>
              </p:cNvGrpSpPr>
              <p:nvPr/>
            </p:nvGrpSpPr>
            <p:grpSpPr bwMode="auto">
              <a:xfrm>
                <a:off x="889" y="864"/>
                <a:ext cx="656" cy="251"/>
                <a:chOff x="0" y="0"/>
                <a:chExt cx="656" cy="251"/>
              </a:xfrm>
            </p:grpSpPr>
            <p:sp>
              <p:nvSpPr>
                <p:cNvPr id="94244" name="Rectangle 55">
                  <a:extLst>
                    <a:ext uri="{FF2B5EF4-FFF2-40B4-BE49-F238E27FC236}">
                      <a16:creationId xmlns="" xmlns:a16="http://schemas.microsoft.com/office/drawing/2014/main" id="{6611E035-6694-D26D-EC13-478E1006D618}"/>
                    </a:ext>
                  </a:extLst>
                </p:cNvPr>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a:t>
                  </a:r>
                  <a:r>
                    <a:rPr lang="en-US" altLang="zh-CN" sz="1800"/>
                    <a:t>NOT IN</a:t>
                  </a:r>
                </a:p>
              </p:txBody>
            </p:sp>
            <p:sp>
              <p:nvSpPr>
                <p:cNvPr id="94245" name="Rectangle 56">
                  <a:extLst>
                    <a:ext uri="{FF2B5EF4-FFF2-40B4-BE49-F238E27FC236}">
                      <a16:creationId xmlns="" xmlns:a16="http://schemas.microsoft.com/office/drawing/2014/main" id="{B77CA9D5-4C36-F8B4-B90A-92AF07CF61E5}"/>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2" name="Group 57">
                <a:extLst>
                  <a:ext uri="{FF2B5EF4-FFF2-40B4-BE49-F238E27FC236}">
                    <a16:creationId xmlns="" xmlns:a16="http://schemas.microsoft.com/office/drawing/2014/main" id="{5468BE14-8EF8-B972-8FA7-305E207D905B}"/>
                  </a:ext>
                </a:extLst>
              </p:cNvPr>
              <p:cNvGrpSpPr>
                <a:grpSpLocks/>
              </p:cNvGrpSpPr>
              <p:nvPr/>
            </p:nvGrpSpPr>
            <p:grpSpPr bwMode="auto">
              <a:xfrm>
                <a:off x="1545" y="864"/>
                <a:ext cx="617" cy="292"/>
                <a:chOff x="0" y="0"/>
                <a:chExt cx="617" cy="292"/>
              </a:xfrm>
            </p:grpSpPr>
            <p:sp>
              <p:nvSpPr>
                <p:cNvPr id="94242" name="Rectangle 58">
                  <a:extLst>
                    <a:ext uri="{FF2B5EF4-FFF2-40B4-BE49-F238E27FC236}">
                      <a16:creationId xmlns="" xmlns:a16="http://schemas.microsoft.com/office/drawing/2014/main" id="{6A2AE8EF-972A-E782-C88B-C05C7ED39174}"/>
                    </a:ext>
                  </a:extLst>
                </p:cNvPr>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400"/>
                    <a:t>&lt;</a:t>
                  </a:r>
                  <a:r>
                    <a:rPr lang="en-US" altLang="zh-CN" sz="2000"/>
                    <a:t>MIN</a:t>
                  </a:r>
                </a:p>
              </p:txBody>
            </p:sp>
            <p:sp>
              <p:nvSpPr>
                <p:cNvPr id="94243" name="Rectangle 59">
                  <a:extLst>
                    <a:ext uri="{FF2B5EF4-FFF2-40B4-BE49-F238E27FC236}">
                      <a16:creationId xmlns="" xmlns:a16="http://schemas.microsoft.com/office/drawing/2014/main" id="{E15087DD-A7F9-A246-F7EF-C1CE35F82FD9}"/>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3" name="Group 60">
                <a:extLst>
                  <a:ext uri="{FF2B5EF4-FFF2-40B4-BE49-F238E27FC236}">
                    <a16:creationId xmlns="" xmlns:a16="http://schemas.microsoft.com/office/drawing/2014/main" id="{970FBFC0-22FA-8DCF-2648-5A834615C907}"/>
                  </a:ext>
                </a:extLst>
              </p:cNvPr>
              <p:cNvGrpSpPr>
                <a:grpSpLocks/>
              </p:cNvGrpSpPr>
              <p:nvPr/>
            </p:nvGrpSpPr>
            <p:grpSpPr bwMode="auto">
              <a:xfrm>
                <a:off x="2162" y="864"/>
                <a:ext cx="655" cy="251"/>
                <a:chOff x="0" y="0"/>
                <a:chExt cx="655" cy="251"/>
              </a:xfrm>
            </p:grpSpPr>
            <p:sp>
              <p:nvSpPr>
                <p:cNvPr id="94240" name="Rectangle 61">
                  <a:extLst>
                    <a:ext uri="{FF2B5EF4-FFF2-40B4-BE49-F238E27FC236}">
                      <a16:creationId xmlns="" xmlns:a16="http://schemas.microsoft.com/office/drawing/2014/main" id="{4278310E-EAF8-103B-9223-3102FEECA71A}"/>
                    </a:ext>
                  </a:extLst>
                </p:cNvPr>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 MIN</a:t>
                  </a:r>
                </a:p>
              </p:txBody>
            </p:sp>
            <p:sp>
              <p:nvSpPr>
                <p:cNvPr id="94241" name="Rectangle 62">
                  <a:extLst>
                    <a:ext uri="{FF2B5EF4-FFF2-40B4-BE49-F238E27FC236}">
                      <a16:creationId xmlns="" xmlns:a16="http://schemas.microsoft.com/office/drawing/2014/main" id="{A783423D-F50B-ED7E-5A8E-3C8CB59A6D41}"/>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4" name="Group 63">
                <a:extLst>
                  <a:ext uri="{FF2B5EF4-FFF2-40B4-BE49-F238E27FC236}">
                    <a16:creationId xmlns="" xmlns:a16="http://schemas.microsoft.com/office/drawing/2014/main" id="{42099EC0-8708-BCB8-19A0-ADBAB85CDADB}"/>
                  </a:ext>
                </a:extLst>
              </p:cNvPr>
              <p:cNvGrpSpPr>
                <a:grpSpLocks/>
              </p:cNvGrpSpPr>
              <p:nvPr/>
            </p:nvGrpSpPr>
            <p:grpSpPr bwMode="auto">
              <a:xfrm>
                <a:off x="2817" y="864"/>
                <a:ext cx="587" cy="251"/>
                <a:chOff x="0" y="0"/>
                <a:chExt cx="587" cy="251"/>
              </a:xfrm>
            </p:grpSpPr>
            <p:sp>
              <p:nvSpPr>
                <p:cNvPr id="94238" name="Rectangle 64">
                  <a:extLst>
                    <a:ext uri="{FF2B5EF4-FFF2-40B4-BE49-F238E27FC236}">
                      <a16:creationId xmlns="" xmlns:a16="http://schemas.microsoft.com/office/drawing/2014/main" id="{FB87C18F-2DD9-3A5B-7D2A-0C1E1F8880FF}"/>
                    </a:ext>
                  </a:extLst>
                </p:cNvPr>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&gt;MAX</a:t>
                  </a:r>
                </a:p>
              </p:txBody>
            </p:sp>
            <p:sp>
              <p:nvSpPr>
                <p:cNvPr id="94239" name="Rectangle 65">
                  <a:extLst>
                    <a:ext uri="{FF2B5EF4-FFF2-40B4-BE49-F238E27FC236}">
                      <a16:creationId xmlns="" xmlns:a16="http://schemas.microsoft.com/office/drawing/2014/main" id="{66B7019B-58E8-B7D4-AD59-07ADD376594B}"/>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5" name="Group 66">
                <a:extLst>
                  <a:ext uri="{FF2B5EF4-FFF2-40B4-BE49-F238E27FC236}">
                    <a16:creationId xmlns="" xmlns:a16="http://schemas.microsoft.com/office/drawing/2014/main" id="{33DE3321-C7E1-8163-A329-5A9379B8435F}"/>
                  </a:ext>
                </a:extLst>
              </p:cNvPr>
              <p:cNvGrpSpPr>
                <a:grpSpLocks/>
              </p:cNvGrpSpPr>
              <p:nvPr/>
            </p:nvGrpSpPr>
            <p:grpSpPr bwMode="auto">
              <a:xfrm>
                <a:off x="3404" y="864"/>
                <a:ext cx="655" cy="234"/>
                <a:chOff x="0" y="0"/>
                <a:chExt cx="655" cy="234"/>
              </a:xfrm>
            </p:grpSpPr>
            <p:sp>
              <p:nvSpPr>
                <p:cNvPr id="94236" name="Rectangle 67">
                  <a:extLst>
                    <a:ext uri="{FF2B5EF4-FFF2-40B4-BE49-F238E27FC236}">
                      <a16:creationId xmlns="" xmlns:a16="http://schemas.microsoft.com/office/drawing/2014/main" id="{DCB48FC9-90BC-C18D-566A-1E520FAC2A74}"/>
                    </a:ext>
                  </a:extLst>
                </p:cNvPr>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a:t>&gt;= MAX</a:t>
                  </a:r>
                </a:p>
              </p:txBody>
            </p:sp>
            <p:sp>
              <p:nvSpPr>
                <p:cNvPr id="94237" name="Rectangle 68">
                  <a:extLst>
                    <a:ext uri="{FF2B5EF4-FFF2-40B4-BE49-F238E27FC236}">
                      <a16:creationId xmlns="" xmlns:a16="http://schemas.microsoft.com/office/drawing/2014/main" id="{8CD66B29-7A4D-945C-8CC7-AE353D357B94}"/>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sp>
          <p:nvSpPr>
            <p:cNvPr id="94214" name="Rectangle 69">
              <a:extLst>
                <a:ext uri="{FF2B5EF4-FFF2-40B4-BE49-F238E27FC236}">
                  <a16:creationId xmlns="" xmlns:a16="http://schemas.microsoft.com/office/drawing/2014/main" id="{FE9967D0-B996-C9C0-C009-354016F1545E}"/>
                </a:ext>
              </a:extLst>
            </p:cNvPr>
            <p:cNvSpPr>
              <a:spLocks noChangeArrowheads="1"/>
            </p:cNvSpPr>
            <p:nvPr/>
          </p:nvSpPr>
          <p:spPr bwMode="auto">
            <a:xfrm>
              <a:off x="0" y="0"/>
              <a:ext cx="4065" cy="2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C1696B8E-7591-F059-6590-E1D7E9709356}"/>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95235" name="Rectangle 3">
            <a:extLst>
              <a:ext uri="{FF2B5EF4-FFF2-40B4-BE49-F238E27FC236}">
                <a16:creationId xmlns="" xmlns:a16="http://schemas.microsoft.com/office/drawing/2014/main" id="{3772FB5D-5F72-E8BE-D26C-E2390FACA94E}"/>
              </a:ext>
            </a:extLst>
          </p:cNvPr>
          <p:cNvSpPr>
            <a:spLocks noGrp="1" noChangeArrowheads="1"/>
          </p:cNvSpPr>
          <p:nvPr>
            <p:ph type="body" idx="4294967295"/>
          </p:nvPr>
        </p:nvSpPr>
        <p:spPr>
          <a:xfrm>
            <a:off x="1981200" y="1555751"/>
            <a:ext cx="8229600" cy="4854575"/>
          </a:xfrm>
        </p:spPr>
        <p:txBody>
          <a:bodyPr/>
          <a:lstStyle/>
          <a:p>
            <a:pPr eaLnBrk="1" hangingPunct="1">
              <a:lnSpc>
                <a:spcPct val="150000"/>
              </a:lnSpc>
              <a:buFont typeface="Wingdings"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itchFamily="2" charset="2"/>
              <a:buNone/>
            </a:pPr>
            <a:r>
              <a:rPr lang="zh-CN" altLang="en-US"/>
              <a:t>  </a:t>
            </a:r>
            <a:r>
              <a:rPr lang="en-US" altLang="zh-CN"/>
              <a:t>2.</a:t>
            </a:r>
            <a:r>
              <a:rPr lang="zh-CN" altLang="en-US"/>
              <a:t>带有比较运算符的子查询</a:t>
            </a:r>
          </a:p>
          <a:p>
            <a:pPr eaLnBrk="1" hangingPunct="1">
              <a:lnSpc>
                <a:spcPct val="150000"/>
              </a:lnSpc>
              <a:buFont typeface="Wingdings"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itchFamily="2" charset="2"/>
              <a:buNone/>
            </a:pPr>
            <a:r>
              <a:rPr lang="zh-CN" altLang="en-US">
                <a:solidFill>
                  <a:srgbClr val="7030A0"/>
                </a:solidFill>
              </a:rPr>
              <a:t>  </a:t>
            </a:r>
            <a:r>
              <a:rPr lang="en-US" altLang="zh-CN">
                <a:solidFill>
                  <a:srgbClr val="7030A0"/>
                </a:solidFill>
              </a:rPr>
              <a:t>4.</a:t>
            </a:r>
            <a:r>
              <a:rPr lang="zh-CN" altLang="en-US">
                <a:solidFill>
                  <a:srgbClr val="7030A0"/>
                </a:solidFill>
              </a:rPr>
              <a:t>带有</a:t>
            </a:r>
            <a:r>
              <a:rPr lang="en-US" altLang="zh-CN">
                <a:solidFill>
                  <a:srgbClr val="7030A0"/>
                </a:solidFill>
              </a:rPr>
              <a:t>EXISTS</a:t>
            </a:r>
            <a:r>
              <a:rPr lang="zh-CN" altLang="en-US">
                <a:solidFill>
                  <a:srgbClr val="7030A0"/>
                </a:solidFill>
              </a:rPr>
              <a:t>谓词的子查询</a:t>
            </a:r>
          </a:p>
          <a:p>
            <a:pPr eaLnBrk="1" hangingPunct="1">
              <a:lnSpc>
                <a:spcPct val="130000"/>
              </a:lnSpc>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 xmlns:a16="http://schemas.microsoft.com/office/drawing/2014/main" id="{630291CA-CA67-7121-D19B-4440B54AAC1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p>
        </p:txBody>
      </p:sp>
      <p:sp>
        <p:nvSpPr>
          <p:cNvPr id="96259" name="Rectangle 3">
            <a:extLst>
              <a:ext uri="{FF2B5EF4-FFF2-40B4-BE49-F238E27FC236}">
                <a16:creationId xmlns="" xmlns:a16="http://schemas.microsoft.com/office/drawing/2014/main" id="{C31F1E05-5E85-93FD-73DE-E3A1FB7F1D5B}"/>
              </a:ext>
            </a:extLst>
          </p:cNvPr>
          <p:cNvSpPr>
            <a:spLocks noGrp="1" noChangeArrowheads="1"/>
          </p:cNvSpPr>
          <p:nvPr>
            <p:ph type="body" idx="4294967295"/>
          </p:nvPr>
        </p:nvSpPr>
        <p:spPr>
          <a:xfrm>
            <a:off x="1199456" y="1098550"/>
            <a:ext cx="9937103" cy="4851400"/>
          </a:xfrm>
        </p:spPr>
        <p:txBody>
          <a:bodyPr/>
          <a:lstStyle/>
          <a:p>
            <a:pPr eaLnBrk="1" hangingPunct="1">
              <a:lnSpc>
                <a:spcPct val="120000"/>
              </a:lnSpc>
            </a:pPr>
            <a:r>
              <a:rPr lang="en-US" altLang="zh-CN" dirty="0"/>
              <a:t> EXISTS</a:t>
            </a:r>
            <a:r>
              <a:rPr lang="zh-CN" altLang="en-US" dirty="0"/>
              <a:t>谓词</a:t>
            </a:r>
          </a:p>
          <a:p>
            <a:pPr lvl="1">
              <a:lnSpc>
                <a:spcPct val="120000"/>
              </a:lnSpc>
              <a:buSzPct val="75000"/>
            </a:pPr>
            <a:r>
              <a:rPr lang="zh-CN" altLang="en-US" dirty="0"/>
              <a:t>存在量词 </a:t>
            </a:r>
            <a:r>
              <a:rPr lang="zh-CN" altLang="en-US" dirty="0">
                <a:sym typeface="Symbol" pitchFamily="2" charset="2"/>
              </a:rPr>
              <a:t></a:t>
            </a:r>
            <a:r>
              <a:rPr lang="zh-CN" altLang="en-US" dirty="0"/>
              <a:t> </a:t>
            </a:r>
          </a:p>
          <a:p>
            <a:pPr lvl="1">
              <a:lnSpc>
                <a:spcPct val="120000"/>
              </a:lnSpc>
              <a:buSzPct val="75000"/>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p>
          <a:p>
            <a:pPr lvl="2">
              <a:lnSpc>
                <a:spcPct val="120000"/>
              </a:lnSpc>
              <a:buSzPct val="87000"/>
              <a:buFont typeface="Wingdings" pitchFamily="2" charset="2"/>
              <a:buChar char="l"/>
            </a:pPr>
            <a:r>
              <a:rPr lang="zh-CN" altLang="en-US" sz="2200" dirty="0"/>
              <a:t>若内层查询结果非空，则外层的</a:t>
            </a:r>
            <a:r>
              <a:rPr lang="en-US" altLang="zh-CN" sz="2200" dirty="0"/>
              <a:t>WHERE</a:t>
            </a:r>
            <a:r>
              <a:rPr lang="zh-CN" altLang="en-US" sz="2200" dirty="0"/>
              <a:t>子句返回真值</a:t>
            </a:r>
          </a:p>
          <a:p>
            <a:pPr lvl="2">
              <a:lnSpc>
                <a:spcPct val="120000"/>
              </a:lnSpc>
              <a:buSzPct val="87000"/>
              <a:buFont typeface="Wingdings" pitchFamily="2" charset="2"/>
              <a:buChar char="l"/>
            </a:pPr>
            <a:r>
              <a:rPr lang="zh-CN" altLang="en-US" sz="2200" dirty="0"/>
              <a:t>若内层查询结果为空，则外层的</a:t>
            </a:r>
            <a:r>
              <a:rPr lang="en-US" altLang="zh-CN" sz="2200" dirty="0"/>
              <a:t>WHERE</a:t>
            </a:r>
            <a:r>
              <a:rPr lang="zh-CN" altLang="en-US" sz="2200" dirty="0"/>
              <a:t>子句返回假值</a:t>
            </a:r>
          </a:p>
          <a:p>
            <a:pPr lvl="1">
              <a:lnSpc>
                <a:spcPct val="120000"/>
              </a:lnSpc>
              <a:buSzPct val="75000"/>
            </a:pPr>
            <a:r>
              <a:rPr lang="zh-CN" altLang="en-US" dirty="0"/>
              <a:t>由</a:t>
            </a:r>
            <a:r>
              <a:rPr lang="en-US" altLang="zh-CN" dirty="0"/>
              <a:t>EXISTS</a:t>
            </a:r>
            <a:r>
              <a:rPr lang="zh-CN" altLang="en-US" dirty="0"/>
              <a:t>引出的子查询，其目标列表达式通常都用 * ，因为带</a:t>
            </a:r>
            <a:r>
              <a:rPr lang="en-US" altLang="zh-CN" dirty="0"/>
              <a:t>EXISTS</a:t>
            </a:r>
            <a:r>
              <a:rPr lang="zh-CN" altLang="en-US" dirty="0"/>
              <a:t>的子查询只返回真值或假值，给出列名无实际意义。</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5FB1E0B0-6E7C-37EC-A908-D262C228446E}"/>
              </a:ext>
            </a:extLst>
          </p:cNvPr>
          <p:cNvSpPr>
            <a:spLocks noGrp="1" noChangeArrowheads="1"/>
          </p:cNvSpPr>
          <p:nvPr>
            <p:ph type="body" idx="1"/>
          </p:nvPr>
        </p:nvSpPr>
        <p:spPr>
          <a:xfrm>
            <a:off x="1847850" y="1268414"/>
            <a:ext cx="8229600" cy="4854575"/>
          </a:xfrm>
        </p:spPr>
        <p:txBody>
          <a:bodyPr/>
          <a:lstStyle/>
          <a:p>
            <a:pPr eaLnBrk="1" hangingPunct="1">
              <a:lnSpc>
                <a:spcPct val="120000"/>
              </a:lnSpc>
            </a:pPr>
            <a:r>
              <a:rPr lang="en-US" altLang="zh-CN"/>
              <a:t>NOT EXISTS</a:t>
            </a:r>
            <a:r>
              <a:rPr lang="zh-CN" altLang="en-US"/>
              <a:t>谓词</a:t>
            </a:r>
          </a:p>
          <a:p>
            <a:pPr lvl="1">
              <a:lnSpc>
                <a:spcPct val="150000"/>
              </a:lnSpc>
            </a:pPr>
            <a:r>
              <a:rPr lang="zh-CN" altLang="en-US"/>
              <a:t>若内层查询结果非空，则外层的</a:t>
            </a:r>
            <a:r>
              <a:rPr lang="en-US" altLang="zh-CN"/>
              <a:t>WHERE</a:t>
            </a:r>
            <a:r>
              <a:rPr lang="zh-CN" altLang="en-US"/>
              <a:t>子句返回假值</a:t>
            </a:r>
          </a:p>
          <a:p>
            <a:pPr lvl="1">
              <a:lnSpc>
                <a:spcPct val="150000"/>
              </a:lnSpc>
            </a:pPr>
            <a:r>
              <a:rPr lang="zh-CN" altLang="en-US"/>
              <a:t>若内层查询结果为空，则外层的</a:t>
            </a:r>
            <a:r>
              <a:rPr lang="en-US" altLang="zh-CN"/>
              <a:t>WHERE</a:t>
            </a:r>
            <a:r>
              <a:rPr lang="zh-CN" altLang="en-US"/>
              <a:t>子句返回真值</a:t>
            </a:r>
          </a:p>
          <a:p>
            <a:pPr>
              <a:buFont typeface="Wingdings" pitchFamily="2" charset="2"/>
              <a:buChar char="n"/>
            </a:pPr>
            <a:endParaRPr lang="zh-CN" altLang="en-US"/>
          </a:p>
        </p:txBody>
      </p:sp>
      <p:sp>
        <p:nvSpPr>
          <p:cNvPr id="97283" name="Rectangle 2">
            <a:extLst>
              <a:ext uri="{FF2B5EF4-FFF2-40B4-BE49-F238E27FC236}">
                <a16:creationId xmlns="" xmlns:a16="http://schemas.microsoft.com/office/drawing/2014/main" id="{29041AA0-B1D3-D6A4-56B9-28AC0259B4FC}"/>
              </a:ext>
            </a:extLst>
          </p:cNvPr>
          <p:cNvSpPr>
            <a:spLocks noGrp="1" noChangeArrowheads="1"/>
          </p:cNvSpPr>
          <p:nvPr/>
        </p:nvSpPr>
        <p:spPr bwMode="auto">
          <a:xfrm>
            <a:off x="2108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a:solidFill>
                  <a:schemeClr val="bg1"/>
                </a:solidFill>
              </a:rPr>
              <a:t>带有</a:t>
            </a:r>
            <a:r>
              <a:rPr lang="en-US" altLang="zh-CN" sz="3600">
                <a:solidFill>
                  <a:schemeClr val="bg1"/>
                </a:solidFill>
              </a:rPr>
              <a:t>EXISTS</a:t>
            </a:r>
            <a:r>
              <a:rPr lang="zh-CN" altLang="en-US" sz="3600">
                <a:solidFill>
                  <a:schemeClr val="bg1"/>
                </a:solidFill>
              </a:rPr>
              <a:t>谓词的子查询（续）</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 xmlns:a16="http://schemas.microsoft.com/office/drawing/2014/main" id="{1BF5D5BC-161B-862C-F393-BD29C6DFDB22}"/>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8371" name="Rectangle 3">
            <a:extLst>
              <a:ext uri="{FF2B5EF4-FFF2-40B4-BE49-F238E27FC236}">
                <a16:creationId xmlns="" xmlns:a16="http://schemas.microsoft.com/office/drawing/2014/main" id="{EDCE090C-FFDC-46B7-CAB8-6FD33DE39AB1}"/>
              </a:ext>
            </a:extLst>
          </p:cNvPr>
          <p:cNvSpPr>
            <a:spLocks noGrp="1" noChangeArrowheads="1"/>
          </p:cNvSpPr>
          <p:nvPr>
            <p:ph type="body" idx="4294967295"/>
          </p:nvPr>
        </p:nvSpPr>
        <p:spPr>
          <a:xfrm>
            <a:off x="1271464" y="957264"/>
            <a:ext cx="9649072" cy="6434137"/>
          </a:xfrm>
        </p:spPr>
        <p:txBody>
          <a:bodyPr/>
          <a:lstStyle/>
          <a:p>
            <a:pPr eaLnBrk="1" hangingPunct="1">
              <a:buFont typeface="宋体" panose="02010600030101010101" pitchFamily="2" charset="-122"/>
              <a:buNone/>
            </a:pPr>
            <a:r>
              <a:rPr lang="en-US" altLang="zh-CN" sz="2400" dirty="0"/>
              <a:t>[</a:t>
            </a:r>
            <a:r>
              <a:rPr lang="zh-CN" altLang="en-US" sz="2400" dirty="0"/>
              <a:t>例</a:t>
            </a:r>
            <a:r>
              <a:rPr lang="en-US" altLang="zh-CN" sz="2400" dirty="0"/>
              <a:t>3.62]</a:t>
            </a:r>
            <a:r>
              <a:rPr lang="zh-CN" altLang="en-US" sz="2400" dirty="0"/>
              <a:t>查询所有选修了</a:t>
            </a:r>
            <a:r>
              <a:rPr lang="en-US" altLang="zh-CN" sz="2400" dirty="0"/>
              <a:t>81001</a:t>
            </a:r>
            <a:r>
              <a:rPr lang="zh-CN" altLang="en-US" sz="2400" dirty="0"/>
              <a:t>号课程的学生姓名。</a:t>
            </a:r>
          </a:p>
          <a:p>
            <a:pPr eaLnBrk="1" hangingPunct="1">
              <a:lnSpc>
                <a:spcPct val="150000"/>
              </a:lnSpc>
              <a:spcBef>
                <a:spcPct val="0"/>
              </a:spcBef>
              <a:buFont typeface="宋体" panose="02010600030101010101" pitchFamily="2" charset="-122"/>
              <a:buNone/>
            </a:pPr>
            <a:r>
              <a:rPr lang="en-US" altLang="zh-CN" sz="2000" dirty="0"/>
              <a:t>     SELECT </a:t>
            </a:r>
            <a:r>
              <a:rPr lang="en-US" altLang="zh-CN" sz="2000" dirty="0" err="1"/>
              <a:t>Sname</a:t>
            </a:r>
            <a:endParaRPr lang="en-US" altLang="zh-CN" sz="2000" dirty="0"/>
          </a:p>
          <a:p>
            <a:pPr eaLnBrk="1" hangingPunct="1">
              <a:lnSpc>
                <a:spcPct val="150000"/>
              </a:lnSpc>
              <a:spcBef>
                <a:spcPct val="0"/>
              </a:spcBef>
              <a:buFont typeface="宋体" panose="02010600030101010101" pitchFamily="2" charset="-122"/>
              <a:buNone/>
            </a:pPr>
            <a:r>
              <a:rPr lang="en-US" altLang="zh-CN" sz="2000" dirty="0"/>
              <a:t>	FROM Student</a:t>
            </a:r>
          </a:p>
          <a:p>
            <a:pPr eaLnBrk="1" hangingPunct="1">
              <a:lnSpc>
                <a:spcPct val="150000"/>
              </a:lnSpc>
              <a:spcBef>
                <a:spcPct val="0"/>
              </a:spcBef>
              <a:buFont typeface="宋体" panose="02010600030101010101" pitchFamily="2" charset="-122"/>
              <a:buNone/>
            </a:pPr>
            <a:r>
              <a:rPr lang="en-US" altLang="zh-CN" sz="2000" dirty="0"/>
              <a:t>	WHERE EXISTS</a:t>
            </a:r>
          </a:p>
          <a:p>
            <a:pPr eaLnBrk="1" hangingPunct="1">
              <a:lnSpc>
                <a:spcPct val="150000"/>
              </a:lnSpc>
              <a:spcBef>
                <a:spcPct val="0"/>
              </a:spcBef>
              <a:buFont typeface="宋体" panose="02010600030101010101" pitchFamily="2" charset="-122"/>
              <a:buNone/>
            </a:pPr>
            <a:r>
              <a:rPr lang="en-US" altLang="zh-CN" sz="2000" dirty="0"/>
              <a:t> 	      (SELECT *</a:t>
            </a:r>
          </a:p>
          <a:p>
            <a:pPr eaLnBrk="1" hangingPunct="1">
              <a:lnSpc>
                <a:spcPct val="150000"/>
              </a:lnSpc>
              <a:spcBef>
                <a:spcPct val="0"/>
              </a:spcBef>
              <a:buFont typeface="宋体" panose="02010600030101010101" pitchFamily="2" charset="-122"/>
              <a:buNone/>
            </a:pPr>
            <a:r>
              <a:rPr lang="en-US" altLang="zh-CN" sz="2000" dirty="0"/>
              <a:t> 	       FROM SC</a:t>
            </a:r>
          </a:p>
          <a:p>
            <a:pPr eaLnBrk="1" hangingPunct="1">
              <a:lnSpc>
                <a:spcPct val="150000"/>
              </a:lnSpc>
              <a:spcBef>
                <a:spcPct val="0"/>
              </a:spcBef>
              <a:buFont typeface="宋体" panose="02010600030101010101" pitchFamily="2" charset="-122"/>
              <a:buNone/>
            </a:pPr>
            <a:r>
              <a:rPr lang="en-US" altLang="zh-CN" sz="2000" dirty="0"/>
              <a:t> 	       WHERE </a:t>
            </a:r>
            <a:r>
              <a:rPr lang="en-US" altLang="zh-CN" sz="2000" dirty="0" err="1"/>
              <a:t>Sno</a:t>
            </a:r>
            <a:r>
              <a:rPr lang="en-US" altLang="zh-CN" sz="2000" dirty="0"/>
              <a:t>=</a:t>
            </a:r>
            <a:r>
              <a:rPr lang="en-US" altLang="zh-CN" sz="2000" dirty="0" err="1"/>
              <a:t>Student.Sno</a:t>
            </a:r>
            <a:r>
              <a:rPr lang="en-US" altLang="zh-CN" sz="2000" dirty="0"/>
              <a:t> AND </a:t>
            </a:r>
            <a:r>
              <a:rPr lang="en-US" altLang="zh-CN" sz="2000" dirty="0" err="1"/>
              <a:t>Cno</a:t>
            </a:r>
            <a:r>
              <a:rPr lang="en-US" altLang="zh-CN" sz="2000" dirty="0"/>
              <a:t>='81001’);</a:t>
            </a:r>
          </a:p>
          <a:p>
            <a:pPr eaLnBrk="1" hangingPunct="1">
              <a:lnSpc>
                <a:spcPct val="150000"/>
              </a:lnSpc>
              <a:spcBef>
                <a:spcPct val="0"/>
              </a:spcBef>
              <a:buFont typeface="宋体" panose="02010600030101010101" pitchFamily="2" charset="-122"/>
              <a:buNone/>
            </a:pPr>
            <a:endParaRPr lang="en-US" altLang="zh-CN" sz="2000" dirty="0"/>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首先取外层查询中</a:t>
            </a:r>
            <a:r>
              <a:rPr lang="en-US" altLang="zh-CN" sz="2000" dirty="0"/>
              <a:t>Student</a:t>
            </a:r>
            <a:r>
              <a:rPr lang="zh-CN" altLang="zh-CN" sz="2000" dirty="0">
                <a:cs typeface="Times New Roman" panose="02020603050405020304" pitchFamily="18" charset="0"/>
              </a:rPr>
              <a:t>表的第一个元组，根据它与内层查询相关的属性值（</a:t>
            </a:r>
            <a:r>
              <a:rPr lang="en-US" altLang="zh-CN" sz="2000" dirty="0" err="1"/>
              <a:t>Sno</a:t>
            </a:r>
            <a:r>
              <a:rPr lang="zh-CN" altLang="zh-CN" sz="2000" dirty="0">
                <a:cs typeface="Times New Roman" panose="02020603050405020304" pitchFamily="18" charset="0"/>
              </a:rPr>
              <a:t>值）处理内层查询</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若</a:t>
            </a:r>
            <a:r>
              <a:rPr lang="en-US" altLang="zh-CN" sz="2000" dirty="0"/>
              <a:t>WHERE</a:t>
            </a:r>
            <a:r>
              <a:rPr lang="zh-CN" altLang="zh-CN" sz="2000" dirty="0">
                <a:cs typeface="Times New Roman" panose="02020603050405020304" pitchFamily="18" charset="0"/>
              </a:rPr>
              <a:t>子句返回值为真，则取外层查询中该元组的</a:t>
            </a:r>
            <a:r>
              <a:rPr lang="en-US" altLang="zh-CN" sz="2000" dirty="0" err="1"/>
              <a:t>Sname</a:t>
            </a:r>
            <a:r>
              <a:rPr lang="zh-CN" altLang="zh-CN" sz="2000" dirty="0">
                <a:cs typeface="Times New Roman" panose="02020603050405020304" pitchFamily="18" charset="0"/>
              </a:rPr>
              <a:t>放入结果表</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再取</a:t>
            </a:r>
            <a:r>
              <a:rPr lang="en-US" altLang="zh-CN" sz="2000" dirty="0"/>
              <a:t>Student</a:t>
            </a:r>
            <a:r>
              <a:rPr lang="zh-CN" altLang="zh-CN" sz="2000" dirty="0">
                <a:cs typeface="Times New Roman" panose="02020603050405020304" pitchFamily="18" charset="0"/>
              </a:rPr>
              <a:t>表的下一个元组</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重复这一过程，直至外层</a:t>
            </a:r>
            <a:r>
              <a:rPr lang="en-US" altLang="zh-CN" sz="2000" dirty="0"/>
              <a:t>Student</a:t>
            </a:r>
            <a:r>
              <a:rPr lang="zh-CN" altLang="zh-CN" sz="2000" dirty="0">
                <a:cs typeface="Times New Roman" panose="02020603050405020304" pitchFamily="18" charset="0"/>
              </a:rPr>
              <a:t>表全部检查完为止</a:t>
            </a:r>
            <a:endParaRPr lang="zh-CN" altLang="en-US" sz="2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 xmlns:a16="http://schemas.microsoft.com/office/drawing/2014/main" id="{E04D3D0C-284C-109E-EFF0-4965B1997A6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99331" name="Rectangle 3">
            <a:extLst>
              <a:ext uri="{FF2B5EF4-FFF2-40B4-BE49-F238E27FC236}">
                <a16:creationId xmlns="" xmlns:a16="http://schemas.microsoft.com/office/drawing/2014/main" id="{00465E9E-98F6-00F8-7B99-15301A073CF6}"/>
              </a:ext>
            </a:extLst>
          </p:cNvPr>
          <p:cNvSpPr>
            <a:spLocks noGrp="1" noChangeArrowheads="1"/>
          </p:cNvSpPr>
          <p:nvPr>
            <p:ph type="body" idx="4294967295"/>
          </p:nvPr>
        </p:nvSpPr>
        <p:spPr>
          <a:xfrm>
            <a:off x="1981201" y="1196975"/>
            <a:ext cx="8137525" cy="4114800"/>
          </a:xfrm>
        </p:spPr>
        <p:txBody>
          <a:bodyPr/>
          <a:lstStyle/>
          <a:p>
            <a:pPr algn="just" eaLnBrk="1" hangingPunct="1">
              <a:lnSpc>
                <a:spcPct val="110000"/>
              </a:lnSpc>
              <a:buFont typeface="Wingdings" pitchFamily="2" charset="2"/>
              <a:buNone/>
            </a:pPr>
            <a:r>
              <a:rPr lang="en-US" altLang="zh-CN" sz="2400"/>
              <a:t>[</a:t>
            </a:r>
            <a:r>
              <a:rPr lang="zh-CN" altLang="en-US" sz="2400"/>
              <a:t>例</a:t>
            </a:r>
            <a:r>
              <a:rPr lang="en-US" altLang="zh-CN" sz="2400"/>
              <a:t>3.63]</a:t>
            </a:r>
            <a:r>
              <a:rPr lang="zh-CN" altLang="en-US" sz="2400"/>
              <a:t>查询没有选修</a:t>
            </a:r>
            <a:r>
              <a:rPr lang="en-US" altLang="zh-CN" sz="2400"/>
              <a:t>81001</a:t>
            </a:r>
            <a:r>
              <a:rPr lang="zh-CN" altLang="en-US" sz="2400"/>
              <a:t>号课程的学生姓名</a:t>
            </a:r>
          </a:p>
          <a:p>
            <a:pPr algn="just" eaLnBrk="1" hangingPunct="1">
              <a:lnSpc>
                <a:spcPct val="110000"/>
              </a:lnSpc>
              <a:buFont typeface="Wingdings" pitchFamily="2" charset="2"/>
              <a:buNone/>
            </a:pPr>
            <a:r>
              <a:rPr lang="en-US" altLang="zh-CN" sz="2400"/>
              <a:t>SELECT Sname</a:t>
            </a:r>
          </a:p>
          <a:p>
            <a:pPr algn="just" eaLnBrk="1" hangingPunct="1">
              <a:lnSpc>
                <a:spcPct val="110000"/>
              </a:lnSpc>
              <a:buFont typeface="Wingdings" pitchFamily="2" charset="2"/>
              <a:buNone/>
            </a:pPr>
            <a:r>
              <a:rPr lang="en-US" altLang="zh-CN" sz="2400"/>
              <a:t>FROM Student</a:t>
            </a:r>
          </a:p>
          <a:p>
            <a:pPr algn="just" eaLnBrk="1" hangingPunct="1">
              <a:lnSpc>
                <a:spcPct val="110000"/>
              </a:lnSpc>
              <a:buFont typeface="Wingdings" pitchFamily="2" charset="2"/>
              <a:buNone/>
            </a:pPr>
            <a:r>
              <a:rPr lang="en-US" altLang="zh-CN" sz="2400"/>
              <a:t>WHERE NOT EXISTS</a:t>
            </a:r>
          </a:p>
          <a:p>
            <a:pPr algn="just" eaLnBrk="1" hangingPunct="1">
              <a:lnSpc>
                <a:spcPct val="110000"/>
              </a:lnSpc>
              <a:buFont typeface="Wingdings" pitchFamily="2" charset="2"/>
              <a:buNone/>
            </a:pPr>
            <a:r>
              <a:rPr lang="en-US" altLang="zh-CN" sz="2400"/>
              <a:t>        (SELECT *</a:t>
            </a:r>
          </a:p>
          <a:p>
            <a:pPr algn="just" eaLnBrk="1" hangingPunct="1">
              <a:lnSpc>
                <a:spcPct val="110000"/>
              </a:lnSpc>
              <a:buFont typeface="Wingdings" pitchFamily="2" charset="2"/>
              <a:buNone/>
            </a:pPr>
            <a:r>
              <a:rPr lang="en-US" altLang="zh-CN" sz="2400"/>
              <a:t>         FROM SC</a:t>
            </a:r>
          </a:p>
          <a:p>
            <a:pPr algn="just" eaLnBrk="1" hangingPunct="1">
              <a:lnSpc>
                <a:spcPct val="110000"/>
              </a:lnSpc>
              <a:buFont typeface="Wingdings" pitchFamily="2" charset="2"/>
              <a:buNone/>
            </a:pPr>
            <a:r>
              <a:rPr lang="en-US" altLang="zh-CN" sz="2400"/>
              <a:t>         WHERE Sno=Student.Sno AND Cno='81001');</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 xmlns:a16="http://schemas.microsoft.com/office/drawing/2014/main" id="{D47050E4-E71A-226E-0096-A49BE9E30AC6}"/>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100355" name="Rectangle 3">
            <a:extLst>
              <a:ext uri="{FF2B5EF4-FFF2-40B4-BE49-F238E27FC236}">
                <a16:creationId xmlns="" xmlns:a16="http://schemas.microsoft.com/office/drawing/2014/main" id="{5E95476C-76DA-5CD7-D4F9-5B6504FCCB21}"/>
              </a:ext>
            </a:extLst>
          </p:cNvPr>
          <p:cNvSpPr>
            <a:spLocks noGrp="1" noChangeArrowheads="1"/>
          </p:cNvSpPr>
          <p:nvPr>
            <p:ph type="body" idx="4294967295"/>
          </p:nvPr>
        </p:nvSpPr>
        <p:spPr>
          <a:xfrm>
            <a:off x="1774826" y="1052513"/>
            <a:ext cx="8435975" cy="5283200"/>
          </a:xfrm>
        </p:spPr>
        <p:txBody>
          <a:bodyPr/>
          <a:lstStyle/>
          <a:p>
            <a:pPr eaLnBrk="1" hangingPunct="1"/>
            <a:r>
              <a:rPr lang="en-US" altLang="zh-CN">
                <a:latin typeface="宋体" panose="02010600030101010101" pitchFamily="2" charset="-122"/>
              </a:rPr>
              <a:t> </a:t>
            </a:r>
            <a:r>
              <a:rPr lang="zh-CN" altLang="en-US"/>
              <a:t>不同形式的查询间的替换</a:t>
            </a:r>
          </a:p>
          <a:p>
            <a:pPr lvl="1" eaLnBrk="1" hangingPunct="1"/>
            <a:r>
              <a:rPr lang="zh-CN" altLang="en-US"/>
              <a:t>一些带</a:t>
            </a:r>
            <a:r>
              <a:rPr lang="en-US" altLang="zh-CN"/>
              <a:t>EXISTS</a:t>
            </a:r>
            <a:r>
              <a:rPr lang="zh-CN" altLang="en-US"/>
              <a:t>或</a:t>
            </a:r>
            <a:r>
              <a:rPr lang="en-US" altLang="zh-CN"/>
              <a:t>NOT EXISTS</a:t>
            </a:r>
            <a:r>
              <a:rPr lang="zh-CN" altLang="en-US"/>
              <a:t>谓词的子查询不能被其他形式的子查询等价替换</a:t>
            </a:r>
          </a:p>
          <a:p>
            <a:pPr lvl="1" eaLnBrk="1" hangingPunct="1"/>
            <a:r>
              <a:rPr lang="zh-CN" altLang="en-US"/>
              <a:t>所有带</a:t>
            </a:r>
            <a:r>
              <a:rPr lang="en-US" altLang="zh-CN"/>
              <a:t>IN</a:t>
            </a:r>
            <a:r>
              <a:rPr lang="zh-CN" altLang="en-US"/>
              <a:t>谓词、比较运算符、</a:t>
            </a:r>
            <a:r>
              <a:rPr lang="en-US" altLang="zh-CN"/>
              <a:t>ANY</a:t>
            </a:r>
            <a:r>
              <a:rPr lang="zh-CN" altLang="en-US"/>
              <a:t>和</a:t>
            </a:r>
            <a:r>
              <a:rPr lang="en-US" altLang="zh-CN"/>
              <a:t>ALL</a:t>
            </a:r>
            <a:r>
              <a:rPr lang="zh-CN" altLang="en-US"/>
              <a:t>谓词的子查询都能用带</a:t>
            </a:r>
            <a:r>
              <a:rPr lang="en-US" altLang="zh-CN"/>
              <a:t>EXISTS</a:t>
            </a:r>
            <a:r>
              <a:rPr lang="zh-CN" altLang="en-US"/>
              <a:t>谓词的子查询等价替换</a:t>
            </a:r>
          </a:p>
          <a:p>
            <a:pPr lvl="1" eaLnBrk="1" hangingPunct="1">
              <a:buSzPct val="75000"/>
            </a:pPr>
            <a:endParaRPr lang="zh-CN" altLang="en-US"/>
          </a:p>
          <a:p>
            <a:pPr eaLnBrk="1" hangingPunct="1"/>
            <a:r>
              <a:rPr lang="zh-CN" altLang="en-US"/>
              <a:t> 用</a:t>
            </a:r>
            <a:r>
              <a:rPr lang="en-US" altLang="zh-CN"/>
              <a:t>EXISTS/NOT EXISTS</a:t>
            </a:r>
            <a:r>
              <a:rPr lang="zh-CN" altLang="en-US"/>
              <a:t>实现全称量词（难点）</a:t>
            </a:r>
          </a:p>
          <a:p>
            <a:pPr lvl="1" eaLnBrk="1" hangingPunct="1"/>
            <a:r>
              <a:rPr lang="en-US" altLang="zh-CN"/>
              <a:t>SQL</a:t>
            </a:r>
            <a:r>
              <a:rPr lang="zh-CN" altLang="en-US"/>
              <a:t>语言中没有全称量词</a:t>
            </a:r>
            <a:r>
              <a:rPr lang="zh-CN" altLang="en-US">
                <a:sym typeface="Symbol" pitchFamily="2" charset="2"/>
              </a:rPr>
              <a:t></a:t>
            </a:r>
            <a:r>
              <a:rPr lang="zh-CN" altLang="en-US"/>
              <a:t> （</a:t>
            </a:r>
            <a:r>
              <a:rPr lang="en-US" altLang="zh-CN"/>
              <a:t>for all</a:t>
            </a:r>
            <a:r>
              <a:rPr lang="zh-CN" altLang="en-US"/>
              <a:t>）</a:t>
            </a:r>
          </a:p>
          <a:p>
            <a:pPr lvl="1" eaLnBrk="1" hangingPunct="1"/>
            <a:r>
              <a:rPr lang="zh-CN" altLang="en-US"/>
              <a:t>可以把带有全称量词的谓词转换为等价的带有存在量词的谓词：</a:t>
            </a:r>
          </a:p>
          <a:p>
            <a:pPr eaLnBrk="1" hangingPunct="1">
              <a:buFont typeface="Wingdings" pitchFamily="2" charset="2"/>
              <a:buNone/>
            </a:pPr>
            <a:r>
              <a:rPr lang="zh-CN" altLang="en-US" sz="2400"/>
              <a:t>        </a:t>
            </a:r>
            <a:r>
              <a:rPr lang="en-US" altLang="zh-CN" sz="2400"/>
              <a:t>（</a:t>
            </a:r>
            <a:r>
              <a:rPr lang="en-US" altLang="zh-CN" sz="2400">
                <a:sym typeface="Symbol" pitchFamily="2" charset="2"/>
              </a:rPr>
              <a:t></a:t>
            </a:r>
            <a:r>
              <a:rPr lang="en-US" altLang="zh-CN" sz="2400"/>
              <a:t>x）P ≡ </a:t>
            </a:r>
            <a:r>
              <a:rPr lang="en-US" altLang="zh-CN" sz="2400">
                <a:sym typeface="Symbol" pitchFamily="2" charset="2"/>
              </a:rPr>
              <a:t></a:t>
            </a:r>
            <a:r>
              <a:rPr lang="en-US" altLang="zh-CN" sz="2400"/>
              <a:t> （</a:t>
            </a:r>
            <a:r>
              <a:rPr lang="en-US" altLang="zh-CN" sz="2400">
                <a:sym typeface="Symbol" pitchFamily="2" charset="2"/>
              </a:rPr>
              <a:t></a:t>
            </a:r>
            <a:r>
              <a:rPr lang="en-US" altLang="zh-CN" sz="2400"/>
              <a:t> x（</a:t>
            </a:r>
            <a:r>
              <a:rPr lang="en-US" altLang="zh-CN" sz="2400">
                <a:sym typeface="Symbol" pitchFamily="2" charset="2"/>
              </a:rPr>
              <a:t></a:t>
            </a:r>
            <a:r>
              <a:rPr lang="en-US" altLang="zh-CN" sz="2400"/>
              <a:t> P））</a:t>
            </a:r>
          </a:p>
          <a:p>
            <a:pPr lvl="1" eaLnBrk="1" hangingPunct="1">
              <a:buFont typeface="Wingdings" pitchFamily="2" charset="2"/>
              <a:buNone/>
            </a:pPr>
            <a:r>
              <a:rPr lang="en-US" altLang="zh-CN" sz="160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 xmlns:a16="http://schemas.microsoft.com/office/drawing/2014/main" id="{89DF7A84-B475-03FE-7012-92E2F6543EFB}"/>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101379" name="Rectangle 3">
            <a:extLst>
              <a:ext uri="{FF2B5EF4-FFF2-40B4-BE49-F238E27FC236}">
                <a16:creationId xmlns="" xmlns:a16="http://schemas.microsoft.com/office/drawing/2014/main" id="{3F5A0C18-566E-DA11-3DD3-06DCCFAAA330}"/>
              </a:ext>
            </a:extLst>
          </p:cNvPr>
          <p:cNvSpPr>
            <a:spLocks noGrp="1" noChangeArrowheads="1"/>
          </p:cNvSpPr>
          <p:nvPr>
            <p:ph type="body" idx="4294967295"/>
          </p:nvPr>
        </p:nvSpPr>
        <p:spPr>
          <a:xfrm>
            <a:off x="1127448" y="1339851"/>
            <a:ext cx="10454952" cy="4854575"/>
          </a:xfrm>
        </p:spPr>
        <p:txBody>
          <a:bodyPr/>
          <a:lstStyle/>
          <a:p>
            <a:pPr eaLnBrk="1" hangingPunct="1">
              <a:buFont typeface="Wingdings" pitchFamily="2" charset="2"/>
              <a:buNone/>
            </a:pPr>
            <a:r>
              <a:rPr lang="zh-CN" altLang="en-US" sz="2400" dirty="0"/>
              <a:t>查询与“刘晨”在同一个主修专业的学生</a:t>
            </a:r>
          </a:p>
          <a:p>
            <a:pPr eaLnBrk="1" hangingPunct="1">
              <a:buFont typeface="Wingdings" pitchFamily="2" charset="2"/>
              <a:buNone/>
            </a:pPr>
            <a:r>
              <a:rPr lang="zh-CN" altLang="en-US" sz="2400" dirty="0"/>
              <a:t>    可以用带</a:t>
            </a:r>
            <a:r>
              <a:rPr lang="en-US" altLang="zh-CN" sz="2400" dirty="0"/>
              <a:t>EXISTS</a:t>
            </a:r>
            <a:r>
              <a:rPr lang="zh-CN" altLang="en-US" sz="2400" dirty="0"/>
              <a:t>谓词的子查询替换：</a:t>
            </a:r>
          </a:p>
          <a:p>
            <a:pPr eaLnBrk="1" hangingPunct="1">
              <a:buFont typeface="Wingdings" pitchFamily="2" charset="2"/>
              <a:buNone/>
            </a:pPr>
            <a:r>
              <a:rPr lang="zh-CN" altLang="en-US" sz="2400" dirty="0"/>
              <a:t>    </a:t>
            </a:r>
            <a:endParaRPr lang="en-US" altLang="zh-CN" sz="2400" dirty="0"/>
          </a:p>
          <a:p>
            <a:pPr eaLnBrk="1" hangingPunct="1">
              <a:buFont typeface="Wingdings" pitchFamily="2" charset="2"/>
              <a:buNone/>
            </a:pPr>
            <a:r>
              <a:rPr lang="en-US" altLang="zh-CN" sz="2400" dirty="0"/>
              <a:t>SELECT </a:t>
            </a:r>
            <a:r>
              <a:rPr lang="en-US" altLang="zh-CN" sz="2400" dirty="0" err="1"/>
              <a:t>Sno,Sname,Smajor</a:t>
            </a:r>
            <a:r>
              <a:rPr lang="en-US" altLang="zh-CN" sz="2400" dirty="0"/>
              <a:t>                         </a:t>
            </a:r>
            <a:r>
              <a:rPr lang="en-US" altLang="zh-CN" sz="2000" dirty="0"/>
              <a:t>/*</a:t>
            </a:r>
            <a:r>
              <a:rPr lang="zh-CN" altLang="en-US" sz="2000" dirty="0"/>
              <a:t>例</a:t>
            </a:r>
            <a:r>
              <a:rPr lang="en-US" altLang="zh-CN" sz="2000" dirty="0"/>
              <a:t>3.57</a:t>
            </a:r>
            <a:r>
              <a:rPr lang="zh-CN" altLang="en-US" sz="2000" dirty="0"/>
              <a:t>的解法四 *</a:t>
            </a:r>
            <a:r>
              <a:rPr lang="en-US" altLang="zh-CN" sz="2000" dirty="0"/>
              <a:t>/</a:t>
            </a:r>
          </a:p>
          <a:p>
            <a:pPr eaLnBrk="1" hangingPunct="1">
              <a:buFont typeface="Wingdings" pitchFamily="2" charset="2"/>
              <a:buNone/>
            </a:pPr>
            <a:r>
              <a:rPr lang="en-US" altLang="zh-CN" sz="2400" dirty="0"/>
              <a:t>FROM Student S1</a:t>
            </a:r>
          </a:p>
          <a:p>
            <a:pPr eaLnBrk="1" hangingPunct="1">
              <a:buFont typeface="Wingdings" pitchFamily="2" charset="2"/>
              <a:buNone/>
            </a:pPr>
            <a:r>
              <a:rPr lang="en-US" altLang="zh-CN" sz="2400" dirty="0"/>
              <a:t>WHERE EXISTS</a:t>
            </a:r>
          </a:p>
          <a:p>
            <a:pPr eaLnBrk="1" hangingPunct="1">
              <a:buFont typeface="Wingdings" pitchFamily="2" charset="2"/>
              <a:buNone/>
            </a:pPr>
            <a:r>
              <a:rPr lang="en-US" altLang="zh-CN" sz="2400" dirty="0"/>
              <a:t>       (SELECT *</a:t>
            </a:r>
          </a:p>
          <a:p>
            <a:pPr eaLnBrk="1" hangingPunct="1">
              <a:buFont typeface="Wingdings" pitchFamily="2" charset="2"/>
              <a:buNone/>
            </a:pPr>
            <a:r>
              <a:rPr lang="en-US" altLang="zh-CN" sz="2400" dirty="0"/>
              <a:t>         FROM Student S2</a:t>
            </a:r>
          </a:p>
          <a:p>
            <a:pPr eaLnBrk="1" hangingPunct="1">
              <a:buFont typeface="Wingdings" pitchFamily="2" charset="2"/>
              <a:buNone/>
            </a:pPr>
            <a:r>
              <a:rPr lang="en-US" altLang="zh-CN" sz="2400" dirty="0"/>
              <a:t>         WHERE S2.Smajor=S1.Smajor AND S2.Sname='</a:t>
            </a:r>
            <a:r>
              <a:rPr lang="zh-CN" altLang="en-US" sz="2400" dirty="0"/>
              <a:t>刘晨</a:t>
            </a:r>
            <a:r>
              <a:rPr lang="en-US" altLang="zh-CN" sz="2400" dirty="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 xmlns:a16="http://schemas.microsoft.com/office/drawing/2014/main" id="{BBEC4944-A1A3-3953-96F2-32C3211A502A}"/>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2403" name="Rectangle 3">
            <a:extLst>
              <a:ext uri="{FF2B5EF4-FFF2-40B4-BE49-F238E27FC236}">
                <a16:creationId xmlns="" xmlns:a16="http://schemas.microsoft.com/office/drawing/2014/main" id="{67E8E290-04D0-17EA-5041-3ABFE4B4E832}"/>
              </a:ext>
            </a:extLst>
          </p:cNvPr>
          <p:cNvSpPr>
            <a:spLocks noGrp="1" noChangeArrowheads="1"/>
          </p:cNvSpPr>
          <p:nvPr>
            <p:ph type="body" idx="4294967295"/>
          </p:nvPr>
        </p:nvSpPr>
        <p:spPr>
          <a:xfrm>
            <a:off x="609600" y="1098550"/>
            <a:ext cx="10454952" cy="5138738"/>
          </a:xfrm>
        </p:spPr>
        <p:txBody>
          <a:bodyPr/>
          <a:lstStyle/>
          <a:p>
            <a:pPr algn="just" eaLnBrk="1" hangingPunct="1">
              <a:spcBef>
                <a:spcPct val="0"/>
              </a:spcBef>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3.64</a:t>
            </a:r>
            <a:r>
              <a:rPr lang="en-US" altLang="zh-CN" sz="2400" dirty="0"/>
              <a:t>] </a:t>
            </a:r>
            <a:r>
              <a:rPr lang="zh-CN" altLang="en-US" sz="2400" dirty="0"/>
              <a:t>查询选修了全部课程的学生姓名</a:t>
            </a:r>
            <a:endParaRPr lang="zh-CN" altLang="en-US" sz="2400" dirty="0">
              <a:latin typeface="宋体" panose="02010600030101010101" pitchFamily="2" charset="-122"/>
            </a:endParaRPr>
          </a:p>
          <a:p>
            <a:pPr lvl="1" algn="just">
              <a:spcBef>
                <a:spcPct val="0"/>
              </a:spcBef>
              <a:buFont typeface="Wingdings" pitchFamily="2" charset="2"/>
              <a:buNone/>
            </a:pPr>
            <a:r>
              <a:rPr lang="zh-CN" altLang="en-US" sz="2200" dirty="0"/>
              <a:t>        </a:t>
            </a:r>
            <a:r>
              <a:rPr lang="en-US" altLang="zh-CN" sz="2200" dirty="0"/>
              <a:t>SELECT </a:t>
            </a:r>
            <a:r>
              <a:rPr lang="en-US" altLang="zh-CN" sz="2200" dirty="0" err="1"/>
              <a:t>Sname</a:t>
            </a:r>
            <a:endParaRPr lang="en-US" altLang="zh-CN" sz="2200" dirty="0"/>
          </a:p>
          <a:p>
            <a:pPr lvl="1" algn="just">
              <a:spcBef>
                <a:spcPct val="0"/>
              </a:spcBef>
              <a:buFont typeface="Wingdings" pitchFamily="2" charset="2"/>
              <a:buNone/>
            </a:pPr>
            <a:r>
              <a:rPr lang="en-US" altLang="zh-CN" sz="2200" dirty="0"/>
              <a:t>        FROM Student</a:t>
            </a:r>
          </a:p>
          <a:p>
            <a:pPr lvl="1" algn="just">
              <a:spcBef>
                <a:spcPct val="0"/>
              </a:spcBef>
              <a:buFont typeface="Wingdings" pitchFamily="2" charset="2"/>
              <a:buNone/>
            </a:pPr>
            <a:r>
              <a:rPr lang="en-US" altLang="zh-CN" sz="2200" dirty="0"/>
              <a:t>        WHERE NOT EXISTS</a:t>
            </a:r>
          </a:p>
          <a:p>
            <a:pPr lvl="1" algn="just">
              <a:spcBef>
                <a:spcPct val="0"/>
              </a:spcBef>
              <a:buFont typeface="Wingdings" pitchFamily="2" charset="2"/>
              <a:buNone/>
            </a:pPr>
            <a:r>
              <a:rPr lang="en-US" altLang="zh-CN" sz="2200" dirty="0"/>
              <a:t>                      </a:t>
            </a:r>
            <a:r>
              <a:rPr lang="zh-CN" altLang="en-US" sz="2200" dirty="0"/>
              <a:t>(</a:t>
            </a:r>
            <a:r>
              <a:rPr lang="en-US" altLang="zh-CN" sz="2200" dirty="0"/>
              <a:t>SELECT *</a:t>
            </a:r>
          </a:p>
          <a:p>
            <a:pPr lvl="1" algn="just">
              <a:spcBef>
                <a:spcPct val="0"/>
              </a:spcBef>
              <a:buFont typeface="Wingdings" pitchFamily="2" charset="2"/>
              <a:buNone/>
            </a:pPr>
            <a:r>
              <a:rPr lang="en-US" altLang="zh-CN" sz="2200" dirty="0"/>
              <a:t>                        FROM Course</a:t>
            </a:r>
          </a:p>
          <a:p>
            <a:pPr lvl="1" algn="just">
              <a:spcBef>
                <a:spcPct val="0"/>
              </a:spcBef>
              <a:buFont typeface="Wingdings" pitchFamily="2" charset="2"/>
              <a:buNone/>
            </a:pPr>
            <a:r>
              <a:rPr lang="en-US" altLang="zh-CN" sz="2200" dirty="0"/>
              <a:t>                        WHERE NOT EXISTS</a:t>
            </a:r>
          </a:p>
          <a:p>
            <a:pPr lvl="1" algn="just">
              <a:spcBef>
                <a:spcPct val="0"/>
              </a:spcBef>
              <a:buFont typeface="Wingdings" pitchFamily="2" charset="2"/>
              <a:buNone/>
            </a:pPr>
            <a:r>
              <a:rPr lang="en-US" altLang="zh-CN" sz="2200" dirty="0"/>
              <a:t>                                      </a:t>
            </a:r>
            <a:r>
              <a:rPr lang="zh-CN" altLang="en-US" sz="2200" dirty="0"/>
              <a:t>(</a:t>
            </a:r>
            <a:r>
              <a:rPr lang="en-US" altLang="zh-CN" sz="2200" dirty="0"/>
              <a:t>SELECT *</a:t>
            </a:r>
          </a:p>
          <a:p>
            <a:pPr lvl="1" algn="just">
              <a:spcBef>
                <a:spcPct val="0"/>
              </a:spcBef>
              <a:buFont typeface="Wingdings" pitchFamily="2" charset="2"/>
              <a:buNone/>
            </a:pPr>
            <a:r>
              <a:rPr lang="en-US" altLang="zh-CN" sz="2200" dirty="0"/>
              <a:t>                                       FROM SC</a:t>
            </a:r>
          </a:p>
          <a:p>
            <a:pPr lvl="1" algn="just">
              <a:spcBef>
                <a:spcPct val="0"/>
              </a:spcBef>
              <a:buFont typeface="Wingdings" pitchFamily="2" charset="2"/>
              <a:buNone/>
            </a:pPr>
            <a:r>
              <a:rPr lang="en-US" altLang="zh-CN" sz="2200" dirty="0"/>
              <a:t>                                       WHERE Sno= </a:t>
            </a:r>
            <a:r>
              <a:rPr lang="en-US" altLang="zh-CN" sz="2200" dirty="0" err="1"/>
              <a:t>Student.Sno</a:t>
            </a:r>
            <a:r>
              <a:rPr lang="en-US" altLang="zh-CN" sz="2200" dirty="0"/>
              <a:t> AND </a:t>
            </a:r>
            <a:r>
              <a:rPr lang="en-US" altLang="zh-CN" sz="2200" dirty="0" err="1"/>
              <a:t>Cno</a:t>
            </a:r>
            <a:r>
              <a:rPr lang="en-US" altLang="zh-CN" sz="2200" dirty="0"/>
              <a:t>= </a:t>
            </a:r>
            <a:r>
              <a:rPr lang="en-US" altLang="zh-CN" sz="2200" dirty="0" err="1"/>
              <a:t>Course.Cno</a:t>
            </a:r>
            <a:endParaRPr lang="en-US" altLang="zh-CN" sz="2200" dirty="0"/>
          </a:p>
          <a:p>
            <a:pPr lvl="1" algn="just">
              <a:spcBef>
                <a:spcPct val="0"/>
              </a:spcBef>
              <a:buFont typeface="Wingdings" pitchFamily="2" charset="2"/>
              <a:buNone/>
            </a:pPr>
            <a:r>
              <a:rPr lang="en-US" altLang="zh-CN" sz="2200" dirty="0"/>
              <a:t>                                      </a:t>
            </a:r>
            <a:r>
              <a:rPr lang="zh-CN" altLang="en-US" sz="2200" dirty="0"/>
              <a:t>)</a:t>
            </a:r>
          </a:p>
          <a:p>
            <a:pPr lvl="1" algn="just">
              <a:spcBef>
                <a:spcPct val="0"/>
              </a:spcBef>
              <a:buFont typeface="Wingdings" pitchFamily="2" charset="2"/>
              <a:buNone/>
            </a:pPr>
            <a:r>
              <a:rPr lang="zh-CN" altLang="en-US" sz="2200" dirty="0"/>
              <a:t>                       );</a:t>
            </a:r>
            <a:endParaRPr lang="en-US" altLang="zh-CN" sz="2200" dirty="0"/>
          </a:p>
          <a:p>
            <a:pPr lvl="1" algn="just">
              <a:spcBef>
                <a:spcPct val="0"/>
              </a:spcBef>
              <a:buFont typeface="Wingdings" pitchFamily="2" charset="2"/>
              <a:buNone/>
            </a:pPr>
            <a:endParaRPr lang="zh-CN" altLang="en-US" sz="2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 xmlns:a16="http://schemas.microsoft.com/office/drawing/2014/main" id="{2D8548A4-8399-4A4D-8966-A520FAC617F3}"/>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3427" name="Rectangle 3">
            <a:extLst>
              <a:ext uri="{FF2B5EF4-FFF2-40B4-BE49-F238E27FC236}">
                <a16:creationId xmlns="" xmlns:a16="http://schemas.microsoft.com/office/drawing/2014/main" id="{01557338-6871-AB61-47E7-9452D7297C4B}"/>
              </a:ext>
            </a:extLst>
          </p:cNvPr>
          <p:cNvSpPr>
            <a:spLocks noGrp="1" noChangeArrowheads="1"/>
          </p:cNvSpPr>
          <p:nvPr>
            <p:ph type="body" idx="4294967295"/>
          </p:nvPr>
        </p:nvSpPr>
        <p:spPr/>
        <p:txBody>
          <a:bodyPr/>
          <a:lstStyle/>
          <a:p>
            <a:pPr eaLnBrk="1" hangingPunct="1"/>
            <a:r>
              <a:rPr lang="en-US" altLang="zh-CN"/>
              <a:t> </a:t>
            </a:r>
            <a:r>
              <a:rPr lang="zh-CN" altLang="en-US"/>
              <a:t>用</a:t>
            </a:r>
            <a:r>
              <a:rPr lang="en-US" altLang="zh-CN"/>
              <a:t>EXISTS/NOT EXISTS</a:t>
            </a:r>
            <a:r>
              <a:rPr lang="zh-CN" altLang="en-US"/>
              <a:t>实现逻辑蕴涵</a:t>
            </a:r>
            <a:r>
              <a:rPr lang="en-US" altLang="zh-CN"/>
              <a:t>（</a:t>
            </a:r>
            <a:r>
              <a:rPr lang="zh-CN" altLang="en-US"/>
              <a:t>难点</a:t>
            </a:r>
            <a:r>
              <a:rPr lang="en-US" altLang="zh-CN"/>
              <a:t>）</a:t>
            </a:r>
          </a:p>
          <a:p>
            <a:pPr eaLnBrk="1" hangingPunct="1"/>
            <a:endParaRPr lang="en-US" altLang="zh-CN"/>
          </a:p>
          <a:p>
            <a:pPr lvl="1">
              <a:lnSpc>
                <a:spcPct val="130000"/>
              </a:lnSpc>
            </a:pPr>
            <a:r>
              <a:rPr lang="en-US" altLang="zh-CN"/>
              <a:t>SQL</a:t>
            </a:r>
            <a:r>
              <a:rPr lang="zh-CN" altLang="en-US"/>
              <a:t>语言中没有蕴涵</a:t>
            </a:r>
            <a:r>
              <a:rPr lang="en-US" altLang="zh-CN"/>
              <a:t>（Implication）</a:t>
            </a:r>
            <a:r>
              <a:rPr lang="zh-CN" altLang="en-US"/>
              <a:t>逻辑运算</a:t>
            </a:r>
          </a:p>
          <a:p>
            <a:pPr lvl="1">
              <a:lnSpc>
                <a:spcPct val="130000"/>
              </a:lnSpc>
            </a:pPr>
            <a:r>
              <a:rPr lang="zh-CN" altLang="en-US"/>
              <a:t>可以利用谓词演算将逻辑蕴涵谓词等价转换为：</a:t>
            </a:r>
          </a:p>
          <a:p>
            <a:pPr eaLnBrk="1" hangingPunct="1">
              <a:lnSpc>
                <a:spcPct val="130000"/>
              </a:lnSpc>
              <a:buFont typeface="Wingdings" pitchFamily="2" charset="2"/>
              <a:buNone/>
            </a:pPr>
            <a:r>
              <a:rPr lang="zh-CN" altLang="en-US"/>
              <a:t>                   </a:t>
            </a:r>
            <a:r>
              <a:rPr lang="en-US" altLang="zh-CN" sz="2400"/>
              <a:t>p </a:t>
            </a:r>
            <a:r>
              <a:rPr lang="en-US" altLang="zh-CN" sz="2400">
                <a:sym typeface="Symbol" pitchFamily="2" charset="2"/>
              </a:rPr>
              <a:t></a:t>
            </a:r>
            <a:r>
              <a:rPr lang="en-US" altLang="zh-CN" sz="2400"/>
              <a:t> q ≡ </a:t>
            </a:r>
            <a:r>
              <a:rPr lang="en-US" altLang="zh-CN" sz="2400">
                <a:sym typeface="Symbol" pitchFamily="2" charset="2"/>
              </a:rPr>
              <a:t></a:t>
            </a:r>
            <a:r>
              <a:rPr lang="en-US" altLang="zh-CN" sz="2400"/>
              <a:t> p∨q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2893</TotalTime>
  <Pages>0</Pages>
  <Words>6628</Words>
  <Characters>0</Characters>
  <Application>Microsoft Office PowerPoint</Application>
  <DocSecurity>0</DocSecurity>
  <PresentationFormat>自定义</PresentationFormat>
  <Lines>0</Lines>
  <Paragraphs>1332</Paragraphs>
  <Slides>116</Slides>
  <Notes>1</Notes>
  <HiddenSlides>0</HiddenSlides>
  <MMClips>0</MMClips>
  <ScaleCrop>false</ScaleCrop>
  <HeadingPairs>
    <vt:vector size="4" baseType="variant">
      <vt:variant>
        <vt:lpstr>主题</vt:lpstr>
      </vt:variant>
      <vt:variant>
        <vt:i4>3</vt:i4>
      </vt:variant>
      <vt:variant>
        <vt:lpstr>幻灯片标题</vt:lpstr>
      </vt:variant>
      <vt:variant>
        <vt:i4>116</vt:i4>
      </vt:variant>
    </vt:vector>
  </HeadingPairs>
  <TitlesOfParts>
    <vt:vector size="119" baseType="lpstr">
      <vt:lpstr>数据库系统概论</vt:lpstr>
      <vt:lpstr>1_数据库系统概论</vt:lpstr>
      <vt:lpstr>2_数据库系统概论</vt:lpstr>
      <vt:lpstr>PowerPoint 演示文稿</vt:lpstr>
      <vt:lpstr>第3章  关系数据库标准语言SQL</vt:lpstr>
      <vt:lpstr>3.3 数据查询</vt:lpstr>
      <vt:lpstr>数据查询（续）</vt:lpstr>
      <vt:lpstr>3.3  数据查询 </vt:lpstr>
      <vt:lpstr>3.3.1  单表查询 </vt:lpstr>
      <vt:lpstr>1.选择表中的若干列</vt:lpstr>
      <vt:lpstr>选择表中的若干列（续）</vt:lpstr>
      <vt:lpstr>查询经过计算的值（续）</vt:lpstr>
      <vt:lpstr>查询经过计算的值（续）</vt:lpstr>
      <vt:lpstr>3.3.1  单表查询 </vt:lpstr>
      <vt:lpstr>2. 选择表中的若干元组</vt:lpstr>
      <vt:lpstr>消除取值重复的行（续）</vt:lpstr>
      <vt:lpstr>（2）查询满足条件的元组</vt:lpstr>
      <vt:lpstr>① 比较大小</vt:lpstr>
      <vt:lpstr>② 确定范围</vt:lpstr>
      <vt:lpstr>③ 确定集合</vt:lpstr>
      <vt:lpstr>④ 字符匹配</vt:lpstr>
      <vt:lpstr>字符匹配（续）</vt:lpstr>
      <vt:lpstr>字符匹配（续）</vt:lpstr>
      <vt:lpstr>字符匹配（续）</vt:lpstr>
      <vt:lpstr>字符匹配（续）</vt:lpstr>
      <vt:lpstr>⑤ 涉及空值的查询</vt:lpstr>
      <vt:lpstr>⑥多重条件查询</vt:lpstr>
      <vt:lpstr>3.3.1  单表查询 </vt:lpstr>
      <vt:lpstr>3.ORDER BY子句 </vt:lpstr>
      <vt:lpstr>ORDER BY子句 （续） </vt:lpstr>
      <vt:lpstr>3.3.1  单表查询 </vt:lpstr>
      <vt:lpstr>4. 聚集函数 </vt:lpstr>
      <vt:lpstr>聚集函数（续）</vt:lpstr>
      <vt:lpstr>聚集函数（续）</vt:lpstr>
      <vt:lpstr>3.3.1  单表查询 </vt:lpstr>
      <vt:lpstr>5. GROUP BY子句 </vt:lpstr>
      <vt:lpstr>GROUP BY子句（续）</vt:lpstr>
      <vt:lpstr>GROUP BY子句（续）</vt:lpstr>
      <vt:lpstr>GROUP BY子句（续）</vt:lpstr>
      <vt:lpstr>GROUP BY子句（续）</vt:lpstr>
      <vt:lpstr>6.LIMIT子句</vt:lpstr>
      <vt:lpstr>LIMIT子句（续）</vt:lpstr>
      <vt:lpstr>LIMIT子句（续）</vt:lpstr>
      <vt:lpstr>3.3  数据查询 </vt:lpstr>
      <vt:lpstr>3.3.2 连接查询 </vt:lpstr>
      <vt:lpstr>连接查询（续）</vt:lpstr>
      <vt:lpstr>1. 等值与非等值连接查询 </vt:lpstr>
      <vt:lpstr>等值与非等值连接查询（续）</vt:lpstr>
      <vt:lpstr>连接操作的执行过程</vt:lpstr>
      <vt:lpstr>连接查询（续）</vt:lpstr>
      <vt:lpstr>2. 自然连接查询 </vt:lpstr>
      <vt:lpstr>自然连接查询 （续）</vt:lpstr>
      <vt:lpstr>连接查询（续）</vt:lpstr>
      <vt:lpstr>3.复合条件连接查询</vt:lpstr>
      <vt:lpstr>连接查询（续）</vt:lpstr>
      <vt:lpstr>4. 自身连接 </vt:lpstr>
      <vt:lpstr>自身连接（续）</vt:lpstr>
      <vt:lpstr>自身连接（续）</vt:lpstr>
      <vt:lpstr>自身连接（续）</vt:lpstr>
      <vt:lpstr>连接查询（续）</vt:lpstr>
      <vt:lpstr>5. 外连接查询</vt:lpstr>
      <vt:lpstr>外连接查询（续）</vt:lpstr>
      <vt:lpstr>外连接查询（续）</vt:lpstr>
      <vt:lpstr>连接查询（续）</vt:lpstr>
      <vt:lpstr>6. 多表连接查询</vt:lpstr>
      <vt:lpstr>3.3  数据查询 </vt:lpstr>
      <vt:lpstr>嵌套查询（续）</vt:lpstr>
      <vt:lpstr>嵌套查询（续）</vt:lpstr>
      <vt:lpstr>嵌套查询求解方法</vt:lpstr>
      <vt:lpstr>嵌套查询求解方法（续）</vt:lpstr>
      <vt:lpstr>3.3.3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3.3.3  嵌套查询</vt:lpstr>
      <vt:lpstr>2. 带有比较运算符的子查询</vt:lpstr>
      <vt:lpstr>带有比较运算符的子查询（续）</vt:lpstr>
      <vt:lpstr>带有比较运算符的子查询（续）</vt:lpstr>
      <vt:lpstr>带有比较运算符的子查询（续）</vt:lpstr>
      <vt:lpstr>带有比较运算符的子查询（续）</vt:lpstr>
      <vt:lpstr>3.3.3  嵌套查询</vt:lpstr>
      <vt:lpstr>带有ANY（SOME）或ALL谓词的子查询 </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3.3.3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3.3  数据查询 </vt:lpstr>
      <vt:lpstr>3.3.4 集合查询</vt:lpstr>
      <vt:lpstr>集合查询（续）</vt:lpstr>
      <vt:lpstr>集合查询（续）</vt:lpstr>
      <vt:lpstr>集合查询（续）</vt:lpstr>
      <vt:lpstr>集合查询（续）</vt:lpstr>
      <vt:lpstr>集合查询（续）</vt:lpstr>
      <vt:lpstr>集合查询（续）</vt:lpstr>
      <vt:lpstr>集合查询（续）</vt:lpstr>
      <vt:lpstr>集合查询（续）</vt:lpstr>
      <vt:lpstr>3.3  数据查询 </vt:lpstr>
      <vt:lpstr>3.3.5 基于派生表的查询</vt:lpstr>
      <vt:lpstr>基于派生表的查询（续）</vt:lpstr>
      <vt:lpstr>二维码3.3</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Administrator</cp:lastModifiedBy>
  <cp:revision>286</cp:revision>
  <dcterms:created xsi:type="dcterms:W3CDTF">2014-10-23T04:37:18Z</dcterms:created>
  <dcterms:modified xsi:type="dcterms:W3CDTF">2023-08-31T10:05:07Z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