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4" r:id="rId1"/>
  </p:sldMasterIdLst>
  <p:notesMasterIdLst>
    <p:notesMasterId r:id="rId157"/>
  </p:notesMasterIdLst>
  <p:handoutMasterIdLst>
    <p:handoutMasterId r:id="rId158"/>
  </p:handoutMasterIdLst>
  <p:sldIdLst>
    <p:sldId id="256" r:id="rId2"/>
    <p:sldId id="390" r:id="rId3"/>
    <p:sldId id="393" r:id="rId4"/>
    <p:sldId id="394" r:id="rId5"/>
    <p:sldId id="395" r:id="rId6"/>
    <p:sldId id="533" r:id="rId7"/>
    <p:sldId id="396" r:id="rId8"/>
    <p:sldId id="397" r:id="rId9"/>
    <p:sldId id="398" r:id="rId10"/>
    <p:sldId id="693" r:id="rId11"/>
    <p:sldId id="549" r:id="rId12"/>
    <p:sldId id="399" r:id="rId13"/>
    <p:sldId id="400" r:id="rId14"/>
    <p:sldId id="401" r:id="rId15"/>
    <p:sldId id="402" r:id="rId16"/>
    <p:sldId id="403" r:id="rId17"/>
    <p:sldId id="404" r:id="rId18"/>
    <p:sldId id="405" r:id="rId19"/>
    <p:sldId id="406" r:id="rId20"/>
    <p:sldId id="407" r:id="rId21"/>
    <p:sldId id="408" r:id="rId22"/>
    <p:sldId id="409" r:id="rId23"/>
    <p:sldId id="410" r:id="rId24"/>
    <p:sldId id="411" r:id="rId25"/>
    <p:sldId id="412" r:id="rId26"/>
    <p:sldId id="413" r:id="rId27"/>
    <p:sldId id="414" r:id="rId28"/>
    <p:sldId id="415" r:id="rId29"/>
    <p:sldId id="416" r:id="rId30"/>
    <p:sldId id="417" r:id="rId31"/>
    <p:sldId id="418" r:id="rId32"/>
    <p:sldId id="419" r:id="rId33"/>
    <p:sldId id="420" r:id="rId34"/>
    <p:sldId id="421" r:id="rId35"/>
    <p:sldId id="426" r:id="rId36"/>
    <p:sldId id="427" r:id="rId37"/>
    <p:sldId id="550" r:id="rId38"/>
    <p:sldId id="838" r:id="rId39"/>
    <p:sldId id="692" r:id="rId40"/>
    <p:sldId id="428" r:id="rId41"/>
    <p:sldId id="429" r:id="rId42"/>
    <p:sldId id="430" r:id="rId43"/>
    <p:sldId id="431" r:id="rId44"/>
    <p:sldId id="432" r:id="rId45"/>
    <p:sldId id="433" r:id="rId46"/>
    <p:sldId id="434" r:id="rId47"/>
    <p:sldId id="435" r:id="rId48"/>
    <p:sldId id="437" r:id="rId49"/>
    <p:sldId id="531" r:id="rId50"/>
    <p:sldId id="439" r:id="rId51"/>
    <p:sldId id="440" r:id="rId52"/>
    <p:sldId id="441" r:id="rId53"/>
    <p:sldId id="442" r:id="rId54"/>
    <p:sldId id="443" r:id="rId55"/>
    <p:sldId id="444" r:id="rId56"/>
    <p:sldId id="445" r:id="rId57"/>
    <p:sldId id="551" r:id="rId58"/>
    <p:sldId id="446" r:id="rId59"/>
    <p:sldId id="447" r:id="rId60"/>
    <p:sldId id="448" r:id="rId61"/>
    <p:sldId id="449" r:id="rId62"/>
    <p:sldId id="450" r:id="rId63"/>
    <p:sldId id="451" r:id="rId64"/>
    <p:sldId id="452" r:id="rId65"/>
    <p:sldId id="534" r:id="rId66"/>
    <p:sldId id="552" r:id="rId67"/>
    <p:sldId id="456" r:id="rId68"/>
    <p:sldId id="457" r:id="rId69"/>
    <p:sldId id="458" r:id="rId70"/>
    <p:sldId id="459" r:id="rId71"/>
    <p:sldId id="460" r:id="rId72"/>
    <p:sldId id="461" r:id="rId73"/>
    <p:sldId id="462" r:id="rId74"/>
    <p:sldId id="463" r:id="rId75"/>
    <p:sldId id="464" r:id="rId76"/>
    <p:sldId id="465" r:id="rId77"/>
    <p:sldId id="466" r:id="rId78"/>
    <p:sldId id="467" r:id="rId79"/>
    <p:sldId id="468" r:id="rId80"/>
    <p:sldId id="469" r:id="rId81"/>
    <p:sldId id="470" r:id="rId82"/>
    <p:sldId id="471" r:id="rId83"/>
    <p:sldId id="472" r:id="rId84"/>
    <p:sldId id="474" r:id="rId85"/>
    <p:sldId id="475" r:id="rId86"/>
    <p:sldId id="476" r:id="rId87"/>
    <p:sldId id="477" r:id="rId88"/>
    <p:sldId id="478" r:id="rId89"/>
    <p:sldId id="479" r:id="rId90"/>
    <p:sldId id="480" r:id="rId91"/>
    <p:sldId id="481" r:id="rId92"/>
    <p:sldId id="482" r:id="rId93"/>
    <p:sldId id="483" r:id="rId94"/>
    <p:sldId id="484" r:id="rId95"/>
    <p:sldId id="485" r:id="rId96"/>
    <p:sldId id="486" r:id="rId97"/>
    <p:sldId id="546" r:id="rId98"/>
    <p:sldId id="547" r:id="rId99"/>
    <p:sldId id="553" r:id="rId100"/>
    <p:sldId id="548" r:id="rId101"/>
    <p:sldId id="542" r:id="rId102"/>
    <p:sldId id="488" r:id="rId103"/>
    <p:sldId id="489" r:id="rId104"/>
    <p:sldId id="490" r:id="rId105"/>
    <p:sldId id="491" r:id="rId106"/>
    <p:sldId id="492" r:id="rId107"/>
    <p:sldId id="493" r:id="rId108"/>
    <p:sldId id="494" r:id="rId109"/>
    <p:sldId id="495" r:id="rId110"/>
    <p:sldId id="496" r:id="rId111"/>
    <p:sldId id="497" r:id="rId112"/>
    <p:sldId id="498" r:id="rId113"/>
    <p:sldId id="499" r:id="rId114"/>
    <p:sldId id="500" r:id="rId115"/>
    <p:sldId id="501" r:id="rId116"/>
    <p:sldId id="502" r:id="rId117"/>
    <p:sldId id="503" r:id="rId118"/>
    <p:sldId id="504" r:id="rId119"/>
    <p:sldId id="505" r:id="rId120"/>
    <p:sldId id="506" r:id="rId121"/>
    <p:sldId id="507" r:id="rId122"/>
    <p:sldId id="508" r:id="rId123"/>
    <p:sldId id="509" r:id="rId124"/>
    <p:sldId id="510" r:id="rId125"/>
    <p:sldId id="511" r:id="rId126"/>
    <p:sldId id="532" r:id="rId127"/>
    <p:sldId id="543" r:id="rId128"/>
    <p:sldId id="514" r:id="rId129"/>
    <p:sldId id="515" r:id="rId130"/>
    <p:sldId id="516" r:id="rId131"/>
    <p:sldId id="517" r:id="rId132"/>
    <p:sldId id="518" r:id="rId133"/>
    <p:sldId id="519" r:id="rId134"/>
    <p:sldId id="520" r:id="rId135"/>
    <p:sldId id="554" r:id="rId136"/>
    <p:sldId id="555" r:id="rId137"/>
    <p:sldId id="556" r:id="rId138"/>
    <p:sldId id="523" r:id="rId139"/>
    <p:sldId id="525" r:id="rId140"/>
    <p:sldId id="526" r:id="rId141"/>
    <p:sldId id="536" r:id="rId142"/>
    <p:sldId id="535" r:id="rId143"/>
    <p:sldId id="537" r:id="rId144"/>
    <p:sldId id="538" r:id="rId145"/>
    <p:sldId id="544" r:id="rId146"/>
    <p:sldId id="539" r:id="rId147"/>
    <p:sldId id="559" r:id="rId148"/>
    <p:sldId id="557" r:id="rId149"/>
    <p:sldId id="558" r:id="rId150"/>
    <p:sldId id="541" r:id="rId151"/>
    <p:sldId id="560" r:id="rId152"/>
    <p:sldId id="528" r:id="rId153"/>
    <p:sldId id="529" r:id="rId154"/>
    <p:sldId id="530" r:id="rId155"/>
    <p:sldId id="839" r:id="rId156"/>
  </p:sldIdLst>
  <p:sldSz cx="12192000" cy="6858000"/>
  <p:notesSz cx="6797675" cy="9928225"/>
  <p:custDataLst>
    <p:tags r:id="rId159"/>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876"/>
  </p:normalViewPr>
  <p:slideViewPr>
    <p:cSldViewPr snapToObjects="1" showGuides="1">
      <p:cViewPr>
        <p:scale>
          <a:sx n="66" d="100"/>
          <a:sy n="66" d="100"/>
        </p:scale>
        <p:origin x="-2274" y="-732"/>
      </p:cViewPr>
      <p:guideLst>
        <p:guide orient="horz" pos="2160"/>
        <p:guide pos="3872"/>
      </p:guideLst>
    </p:cSldViewPr>
  </p:slideViewPr>
  <p:notesTextViewPr>
    <p:cViewPr>
      <p:scale>
        <a:sx n="100" d="100"/>
        <a:sy n="100" d="100"/>
      </p:scale>
      <p:origin x="0" y="0"/>
    </p:cViewPr>
  </p:notesTextViewPr>
  <p:sorterViewPr showFormatting="0">
    <p:cViewPr>
      <p:scale>
        <a:sx n="100" d="100"/>
        <a:sy n="100" d="100"/>
      </p:scale>
      <p:origin x="0" y="2077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ags" Target="tags/tag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748" cy="540857"/>
          </a:xfrm>
          <a:prstGeom prst="rect">
            <a:avLst/>
          </a:prstGeom>
        </p:spPr>
        <p:txBody>
          <a:bodyPr vert="horz" lIns="91440" tIns="45720" rIns="91440" bIns="45720" rtlCol="0"/>
          <a:lstStyle>
            <a:lvl1pPr algn="l">
              <a:defRPr sz="1180"/>
            </a:lvl1pPr>
          </a:lstStyle>
          <a:p>
            <a:endParaRPr lang="zh-CN" altLang="en-US"/>
          </a:p>
        </p:txBody>
      </p:sp>
      <p:sp>
        <p:nvSpPr>
          <p:cNvPr id="3" name="日期占位符 2"/>
          <p:cNvSpPr>
            <a:spLocks noGrp="1"/>
          </p:cNvSpPr>
          <p:nvPr>
            <p:ph type="dt" sz="quarter" idx="1"/>
          </p:nvPr>
        </p:nvSpPr>
        <p:spPr>
          <a:xfrm>
            <a:off x="3816573" y="0"/>
            <a:ext cx="2919748" cy="540857"/>
          </a:xfrm>
          <a:prstGeom prst="rect">
            <a:avLst/>
          </a:prstGeom>
        </p:spPr>
        <p:txBody>
          <a:bodyPr vert="horz" lIns="91440" tIns="45720" rIns="91440" bIns="45720" rtlCol="0"/>
          <a:lstStyle>
            <a:lvl1pPr algn="r">
              <a:defRPr sz="1180"/>
            </a:lvl1pPr>
          </a:lstStyle>
          <a:p>
            <a:fld id="{0F9B84EA-7D68-4D60-9CB1-D50884785D1C}" type="datetimeFigureOut">
              <a:rPr lang="zh-CN" altLang="en-US" smtClean="0"/>
              <a:t>2023/9/3</a:t>
            </a:fld>
            <a:endParaRPr lang="zh-CN" altLang="en-US"/>
          </a:p>
        </p:txBody>
      </p:sp>
      <p:sp>
        <p:nvSpPr>
          <p:cNvPr id="4" name="页脚占位符 3"/>
          <p:cNvSpPr>
            <a:spLocks noGrp="1"/>
          </p:cNvSpPr>
          <p:nvPr>
            <p:ph type="ftr" sz="quarter" idx="2"/>
          </p:nvPr>
        </p:nvSpPr>
        <p:spPr>
          <a:xfrm>
            <a:off x="0" y="10238852"/>
            <a:ext cx="2919748" cy="540856"/>
          </a:xfrm>
          <a:prstGeom prst="rect">
            <a:avLst/>
          </a:prstGeom>
        </p:spPr>
        <p:txBody>
          <a:bodyPr vert="horz" lIns="91440" tIns="45720" rIns="91440" bIns="45720" rtlCol="0" anchor="b"/>
          <a:lstStyle>
            <a:lvl1pPr algn="l">
              <a:defRPr sz="1180"/>
            </a:lvl1pPr>
          </a:lstStyle>
          <a:p>
            <a:endParaRPr lang="zh-CN" altLang="en-US"/>
          </a:p>
        </p:txBody>
      </p:sp>
      <p:sp>
        <p:nvSpPr>
          <p:cNvPr id="5" name="灯片编号占位符 4"/>
          <p:cNvSpPr>
            <a:spLocks noGrp="1"/>
          </p:cNvSpPr>
          <p:nvPr>
            <p:ph type="sldNum" sz="quarter" idx="3"/>
          </p:nvPr>
        </p:nvSpPr>
        <p:spPr>
          <a:xfrm>
            <a:off x="3816573" y="10238852"/>
            <a:ext cx="2919748" cy="540856"/>
          </a:xfrm>
          <a:prstGeom prst="rect">
            <a:avLst/>
          </a:prstGeom>
        </p:spPr>
        <p:txBody>
          <a:bodyPr vert="horz" lIns="91440" tIns="45720" rIns="91440" bIns="45720" rtlCol="0" anchor="b"/>
          <a:lstStyle>
            <a:lvl1pPr algn="r">
              <a:defRPr sz="118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4813" cy="495300"/>
          </a:xfrm>
          <a:prstGeom prst="rect">
            <a:avLst/>
          </a:prstGeom>
          <a:noFill/>
          <a:ln w="9525">
            <a:noFill/>
            <a:miter lim="800000"/>
          </a:ln>
          <a:effectLst/>
        </p:spPr>
        <p:txBody>
          <a:bodyPr vert="horz" wrap="square" lIns="90965" tIns="45482" rIns="90965" bIns="45482" numCol="1" anchor="t"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49688" y="0"/>
            <a:ext cx="2946400" cy="495300"/>
          </a:xfrm>
          <a:prstGeom prst="rect">
            <a:avLst/>
          </a:prstGeom>
          <a:noFill/>
          <a:ln w="9525">
            <a:noFill/>
            <a:miter lim="800000"/>
          </a:ln>
          <a:effectLst/>
        </p:spPr>
        <p:txBody>
          <a:bodyPr vert="horz" wrap="square" lIns="90965" tIns="45482" rIns="90965" bIns="45482" numCol="1" anchor="t" anchorCtr="0" compatLnSpc="1"/>
          <a:lstStyle>
            <a:lvl1pPr algn="r" eaLnBrk="0" hangingPunct="0">
              <a:buFont typeface="Arial" panose="020B0604020202020204" pitchFamily="34" charset="0"/>
              <a:buNone/>
              <a:defRPr sz="1200"/>
            </a:lvl1pPr>
          </a:lstStyle>
          <a:p>
            <a:pPr marL="0" marR="0" lvl="0" indent="0" algn="r" defTabSz="914400" rtl="0" eaLnBrk="0" fontAlgn="base" latinLnBrk="0" hangingPunct="0">
              <a:lnSpc>
                <a:spcPct val="100000"/>
              </a:lnSpc>
              <a:spcBef>
                <a:spcPct val="0"/>
              </a:spcBef>
              <a:spcAft>
                <a:spcPct val="0"/>
              </a:spcAft>
              <a:buClrTx/>
              <a:buSzTx/>
              <a:buFont typeface="Arial" panose="020B0604020202020204" pitchFamily="34" charset="0"/>
              <a:buNone/>
              <a:defRPr/>
            </a:pPr>
            <a:fld id="{E6B58727-90B7-4D21-8D77-D5532243BC06}"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2023/9/3</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48" name="Rectangle 4"/>
          <p:cNvSpPr>
            <a:spLocks noGrp="1" noRot="1" noChangeAspect="1"/>
          </p:cNvSpPr>
          <p:nvPr>
            <p:ph type="sldImg"/>
          </p:nvPr>
        </p:nvSpPr>
        <p:spPr>
          <a:xfrm>
            <a:off x="90488" y="744538"/>
            <a:ext cx="6615112" cy="3722687"/>
          </a:xfrm>
          <a:prstGeom prst="rect">
            <a:avLst/>
          </a:prstGeom>
          <a:noFill/>
          <a:ln w="9525">
            <a:noFill/>
          </a:ln>
        </p:spPr>
      </p:sp>
      <p:sp>
        <p:nvSpPr>
          <p:cNvPr id="2053" name="Rectangle 5"/>
          <p:cNvSpPr>
            <a:spLocks noGrp="1" noChangeArrowheads="1"/>
          </p:cNvSpPr>
          <p:nvPr>
            <p:ph type="body" sz="quarter" idx="3"/>
          </p:nvPr>
        </p:nvSpPr>
        <p:spPr bwMode="auto">
          <a:xfrm>
            <a:off x="679450" y="4716463"/>
            <a:ext cx="5437188" cy="4465638"/>
          </a:xfrm>
          <a:prstGeom prst="rect">
            <a:avLst/>
          </a:prstGeom>
          <a:noFill/>
          <a:ln w="9525">
            <a:noFill/>
            <a:miter lim="800000"/>
          </a:ln>
          <a:effectLst/>
        </p:spPr>
        <p:txBody>
          <a:bodyPr vert="horz" wrap="square" lIns="90965" tIns="45482" rIns="90965" bIns="45482"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9429750"/>
            <a:ext cx="2944813" cy="496888"/>
          </a:xfrm>
          <a:prstGeom prst="rect">
            <a:avLst/>
          </a:prstGeom>
          <a:noFill/>
          <a:ln w="9525">
            <a:noFill/>
            <a:miter lim="800000"/>
          </a:ln>
          <a:effectLst/>
        </p:spPr>
        <p:txBody>
          <a:bodyPr vert="horz" wrap="square" lIns="90965" tIns="45482" rIns="90965" bIns="45482" numCol="1" anchor="b" anchorCtr="0" compatLnSpc="1"/>
          <a:lstStyle>
            <a:lvl1pPr eaLnBrk="0" hangingPunct="0">
              <a:buFont typeface="Arial" panose="020B0604020202020204" pitchFamily="34" charset="0"/>
              <a:buNone/>
              <a:defRPr sz="1200"/>
            </a:lvl1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49688" y="9429750"/>
            <a:ext cx="2946400" cy="496888"/>
          </a:xfrm>
          <a:prstGeom prst="rect">
            <a:avLst/>
          </a:prstGeom>
          <a:noFill/>
          <a:ln w="9525">
            <a:noFill/>
            <a:miter lim="800000"/>
          </a:ln>
          <a:effectLst/>
        </p:spPr>
        <p:txBody>
          <a:bodyPr vert="horz" wrap="square" lIns="90965" tIns="45482" rIns="90965" bIns="45482" numCol="1" anchor="b" anchorCtr="0" compatLnSpc="1"/>
          <a:lstStyle/>
          <a:p>
            <a:pPr lvl="0" algn="r" fontAlgn="base">
              <a:buNone/>
            </a:pPr>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230141572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a:t>
            </a:fld>
            <a:endParaRPr lang="en-US" altLang="zh-CN" dirty="0"/>
          </a:p>
        </p:txBody>
      </p:sp>
      <p:sp>
        <p:nvSpPr>
          <p:cNvPr id="9218" name="Rectangle 2050"/>
          <p:cNvSpPr>
            <a:spLocks noGrp="1" noRot="1" noChangeAspect="1" noTextEdit="1"/>
          </p:cNvSpPr>
          <p:nvPr>
            <p:ph type="sldImg"/>
          </p:nvPr>
        </p:nvSpPr>
        <p:spPr>
          <a:xfrm>
            <a:off x="90488" y="744538"/>
            <a:ext cx="6615112" cy="3722687"/>
          </a:xfrm>
        </p:spPr>
      </p:sp>
      <p:sp>
        <p:nvSpPr>
          <p:cNvPr id="9219"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14</a:t>
            </a:fld>
            <a:endParaRPr lang="en-US" altLang="zh-CN" dirty="0"/>
          </a:p>
        </p:txBody>
      </p:sp>
      <p:sp>
        <p:nvSpPr>
          <p:cNvPr id="33794" name="Rectangle 2"/>
          <p:cNvSpPr>
            <a:spLocks noGrp="1" noRot="1" noChangeAspect="1" noTextEdit="1"/>
          </p:cNvSpPr>
          <p:nvPr>
            <p:ph type="sldImg"/>
          </p:nvPr>
        </p:nvSpPr>
        <p:spPr>
          <a:xfrm>
            <a:off x="90488" y="744538"/>
            <a:ext cx="6615112" cy="3722687"/>
          </a:xfrm>
        </p:spPr>
      </p:sp>
      <p:sp>
        <p:nvSpPr>
          <p:cNvPr id="3379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15</a:t>
            </a:fld>
            <a:endParaRPr lang="en-US" altLang="zh-CN" dirty="0"/>
          </a:p>
        </p:txBody>
      </p:sp>
      <p:sp>
        <p:nvSpPr>
          <p:cNvPr id="35842" name="Rectangle 1026"/>
          <p:cNvSpPr>
            <a:spLocks noGrp="1" noRot="1" noChangeAspect="1" noTextEdit="1"/>
          </p:cNvSpPr>
          <p:nvPr>
            <p:ph type="sldImg"/>
          </p:nvPr>
        </p:nvSpPr>
        <p:spPr>
          <a:xfrm>
            <a:off x="90488" y="744538"/>
            <a:ext cx="6615112" cy="3722687"/>
          </a:xfrm>
        </p:spPr>
      </p:sp>
      <p:sp>
        <p:nvSpPr>
          <p:cNvPr id="3584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17</a:t>
            </a:fld>
            <a:endParaRPr lang="en-US" altLang="zh-CN" dirty="0"/>
          </a:p>
        </p:txBody>
      </p:sp>
      <p:sp>
        <p:nvSpPr>
          <p:cNvPr id="38914" name="Rectangle 2"/>
          <p:cNvSpPr>
            <a:spLocks noGrp="1" noRot="1" noChangeAspect="1" noTextEdit="1"/>
          </p:cNvSpPr>
          <p:nvPr>
            <p:ph type="sldImg"/>
          </p:nvPr>
        </p:nvSpPr>
        <p:spPr>
          <a:xfrm>
            <a:off x="90488" y="744538"/>
            <a:ext cx="6615112" cy="3722687"/>
          </a:xfrm>
        </p:spPr>
      </p:sp>
      <p:sp>
        <p:nvSpPr>
          <p:cNvPr id="389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18</a:t>
            </a:fld>
            <a:endParaRPr lang="en-US" altLang="zh-CN" dirty="0"/>
          </a:p>
        </p:txBody>
      </p:sp>
      <p:sp>
        <p:nvSpPr>
          <p:cNvPr id="40962" name="Rectangle 2"/>
          <p:cNvSpPr>
            <a:spLocks noGrp="1" noRot="1" noChangeAspect="1" noTextEdit="1"/>
          </p:cNvSpPr>
          <p:nvPr>
            <p:ph type="sldImg"/>
          </p:nvPr>
        </p:nvSpPr>
        <p:spPr>
          <a:xfrm>
            <a:off x="90488" y="744538"/>
            <a:ext cx="6615112" cy="3722687"/>
          </a:xfrm>
        </p:spPr>
      </p:sp>
      <p:sp>
        <p:nvSpPr>
          <p:cNvPr id="4096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20</a:t>
            </a:fld>
            <a:endParaRPr lang="en-US" altLang="zh-CN" dirty="0"/>
          </a:p>
        </p:txBody>
      </p:sp>
      <p:sp>
        <p:nvSpPr>
          <p:cNvPr id="44034" name="Rectangle 2"/>
          <p:cNvSpPr>
            <a:spLocks noGrp="1" noRot="1" noChangeAspect="1" noTextEdit="1"/>
          </p:cNvSpPr>
          <p:nvPr>
            <p:ph type="sldImg"/>
          </p:nvPr>
        </p:nvSpPr>
        <p:spPr>
          <a:xfrm>
            <a:off x="90488" y="744538"/>
            <a:ext cx="6615112" cy="3722687"/>
          </a:xfrm>
        </p:spPr>
      </p:sp>
      <p:sp>
        <p:nvSpPr>
          <p:cNvPr id="4403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21</a:t>
            </a:fld>
            <a:endParaRPr lang="en-US" altLang="zh-CN" dirty="0"/>
          </a:p>
        </p:txBody>
      </p:sp>
      <p:sp>
        <p:nvSpPr>
          <p:cNvPr id="46082" name="Rectangle 2"/>
          <p:cNvSpPr>
            <a:spLocks noGrp="1" noRot="1" noChangeAspect="1" noTextEdit="1"/>
          </p:cNvSpPr>
          <p:nvPr>
            <p:ph type="sldImg"/>
          </p:nvPr>
        </p:nvSpPr>
        <p:spPr>
          <a:xfrm>
            <a:off x="90488" y="744538"/>
            <a:ext cx="6615112" cy="3722687"/>
          </a:xfrm>
        </p:spPr>
      </p:sp>
      <p:sp>
        <p:nvSpPr>
          <p:cNvPr id="4608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23</a:t>
            </a:fld>
            <a:endParaRPr lang="en-US" altLang="zh-CN" dirty="0"/>
          </a:p>
        </p:txBody>
      </p:sp>
      <p:sp>
        <p:nvSpPr>
          <p:cNvPr id="49154" name="Rectangle 1026"/>
          <p:cNvSpPr>
            <a:spLocks noGrp="1" noRot="1" noChangeAspect="1" noTextEdit="1"/>
          </p:cNvSpPr>
          <p:nvPr>
            <p:ph type="sldImg"/>
          </p:nvPr>
        </p:nvSpPr>
        <p:spPr>
          <a:xfrm>
            <a:off x="90488" y="744538"/>
            <a:ext cx="6615112" cy="3722687"/>
          </a:xfrm>
        </p:spPr>
      </p:sp>
      <p:sp>
        <p:nvSpPr>
          <p:cNvPr id="49155"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25</a:t>
            </a:fld>
            <a:endParaRPr lang="en-US" altLang="zh-CN" dirty="0"/>
          </a:p>
        </p:txBody>
      </p:sp>
      <p:sp>
        <p:nvSpPr>
          <p:cNvPr id="52226" name="Rectangle 2"/>
          <p:cNvSpPr>
            <a:spLocks noGrp="1" noRot="1" noChangeAspect="1" noTextEdit="1"/>
          </p:cNvSpPr>
          <p:nvPr>
            <p:ph type="sldImg"/>
          </p:nvPr>
        </p:nvSpPr>
        <p:spPr>
          <a:xfrm>
            <a:off x="90488" y="744538"/>
            <a:ext cx="6615112" cy="3722687"/>
          </a:xfrm>
        </p:spPr>
      </p:sp>
      <p:sp>
        <p:nvSpPr>
          <p:cNvPr id="5222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26</a:t>
            </a:fld>
            <a:endParaRPr lang="en-US" altLang="zh-CN" dirty="0"/>
          </a:p>
        </p:txBody>
      </p:sp>
      <p:sp>
        <p:nvSpPr>
          <p:cNvPr id="54274" name="Rectangle 2"/>
          <p:cNvSpPr>
            <a:spLocks noGrp="1" noRot="1" noChangeAspect="1" noTextEdit="1"/>
          </p:cNvSpPr>
          <p:nvPr>
            <p:ph type="sldImg"/>
          </p:nvPr>
        </p:nvSpPr>
        <p:spPr>
          <a:xfrm>
            <a:off x="90488" y="744538"/>
            <a:ext cx="6615112" cy="3722687"/>
          </a:xfrm>
        </p:spPr>
      </p:sp>
      <p:sp>
        <p:nvSpPr>
          <p:cNvPr id="5427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27</a:t>
            </a:fld>
            <a:endParaRPr lang="en-US" altLang="zh-CN" dirty="0"/>
          </a:p>
        </p:txBody>
      </p:sp>
      <p:sp>
        <p:nvSpPr>
          <p:cNvPr id="56322" name="Rectangle 2"/>
          <p:cNvSpPr>
            <a:spLocks noGrp="1" noRot="1" noChangeAspect="1" noTextEdit="1"/>
          </p:cNvSpPr>
          <p:nvPr>
            <p:ph type="sldImg"/>
          </p:nvPr>
        </p:nvSpPr>
        <p:spPr>
          <a:xfrm>
            <a:off x="90488" y="744538"/>
            <a:ext cx="6615112" cy="3722687"/>
          </a:xfrm>
        </p:spPr>
      </p:sp>
      <p:sp>
        <p:nvSpPr>
          <p:cNvPr id="5632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a:t>
            </a:fld>
            <a:endParaRPr lang="en-US" altLang="zh-CN" dirty="0"/>
          </a:p>
        </p:txBody>
      </p:sp>
      <p:sp>
        <p:nvSpPr>
          <p:cNvPr id="15362" name="Rectangle 1026"/>
          <p:cNvSpPr>
            <a:spLocks noGrp="1" noRot="1" noChangeAspect="1" noTextEdit="1"/>
          </p:cNvSpPr>
          <p:nvPr>
            <p:ph type="sldImg"/>
          </p:nvPr>
        </p:nvSpPr>
        <p:spPr>
          <a:xfrm>
            <a:off x="90488" y="744538"/>
            <a:ext cx="6615112" cy="3722687"/>
          </a:xfrm>
        </p:spPr>
      </p:sp>
      <p:sp>
        <p:nvSpPr>
          <p:cNvPr id="15363"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28</a:t>
            </a:fld>
            <a:endParaRPr lang="en-US" altLang="zh-CN" dirty="0"/>
          </a:p>
        </p:txBody>
      </p:sp>
      <p:sp>
        <p:nvSpPr>
          <p:cNvPr id="58370" name="Rectangle 2"/>
          <p:cNvSpPr>
            <a:spLocks noGrp="1" noRot="1" noChangeAspect="1" noTextEdit="1"/>
          </p:cNvSpPr>
          <p:nvPr>
            <p:ph type="sldImg"/>
          </p:nvPr>
        </p:nvSpPr>
        <p:spPr>
          <a:xfrm>
            <a:off x="90488" y="744538"/>
            <a:ext cx="6615112" cy="3722687"/>
          </a:xfrm>
        </p:spPr>
      </p:sp>
      <p:sp>
        <p:nvSpPr>
          <p:cNvPr id="5837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29</a:t>
            </a:fld>
            <a:endParaRPr lang="en-US" altLang="zh-CN" dirty="0"/>
          </a:p>
        </p:txBody>
      </p:sp>
      <p:sp>
        <p:nvSpPr>
          <p:cNvPr id="60418" name="Rectangle 2"/>
          <p:cNvSpPr>
            <a:spLocks noGrp="1" noRot="1" noChangeAspect="1" noTextEdit="1"/>
          </p:cNvSpPr>
          <p:nvPr>
            <p:ph type="sldImg"/>
          </p:nvPr>
        </p:nvSpPr>
        <p:spPr>
          <a:xfrm>
            <a:off x="90488" y="744538"/>
            <a:ext cx="6615112" cy="3722687"/>
          </a:xfrm>
        </p:spPr>
      </p:sp>
      <p:sp>
        <p:nvSpPr>
          <p:cNvPr id="604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30</a:t>
            </a:fld>
            <a:endParaRPr lang="en-US" altLang="zh-CN" dirty="0"/>
          </a:p>
        </p:txBody>
      </p:sp>
      <p:sp>
        <p:nvSpPr>
          <p:cNvPr id="62466" name="Rectangle 2"/>
          <p:cNvSpPr>
            <a:spLocks noGrp="1" noRot="1" noChangeAspect="1" noTextEdit="1"/>
          </p:cNvSpPr>
          <p:nvPr>
            <p:ph type="sldImg"/>
          </p:nvPr>
        </p:nvSpPr>
        <p:spPr>
          <a:xfrm>
            <a:off x="90488" y="744538"/>
            <a:ext cx="6615112" cy="3722687"/>
          </a:xfrm>
        </p:spPr>
      </p:sp>
      <p:sp>
        <p:nvSpPr>
          <p:cNvPr id="624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31</a:t>
            </a:fld>
            <a:endParaRPr lang="en-US" altLang="zh-CN" dirty="0"/>
          </a:p>
        </p:txBody>
      </p:sp>
      <p:sp>
        <p:nvSpPr>
          <p:cNvPr id="64514" name="Rectangle 2"/>
          <p:cNvSpPr>
            <a:spLocks noGrp="1" noRot="1" noChangeAspect="1" noTextEdit="1"/>
          </p:cNvSpPr>
          <p:nvPr>
            <p:ph type="sldImg"/>
          </p:nvPr>
        </p:nvSpPr>
        <p:spPr>
          <a:xfrm>
            <a:off x="90488" y="744538"/>
            <a:ext cx="6615112" cy="3722687"/>
          </a:xfrm>
        </p:spPr>
      </p:sp>
      <p:sp>
        <p:nvSpPr>
          <p:cNvPr id="645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32</a:t>
            </a:fld>
            <a:endParaRPr lang="en-US" altLang="zh-CN" dirty="0"/>
          </a:p>
        </p:txBody>
      </p:sp>
      <p:sp>
        <p:nvSpPr>
          <p:cNvPr id="66562"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en-US" dirty="0"/>
          </a:p>
        </p:txBody>
      </p:sp>
      <p:sp>
        <p:nvSpPr>
          <p:cNvPr id="66563" name="Rectangle 4"/>
          <p:cNvSpPr>
            <a:spLocks noGrp="1" noRot="1" noChangeAspect="1" noTextEdit="1"/>
          </p:cNvSpPr>
          <p:nvPr>
            <p:ph type="sldImg"/>
          </p:nvPr>
        </p:nvSpPr>
        <p:spPr>
          <a:xfrm>
            <a:off x="90488" y="744538"/>
            <a:ext cx="6615112" cy="3722687"/>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800" dirty="0">
                <a:latin typeface="Arial" panose="020B0604020202020204" pitchFamily="34" charset="0"/>
                <a:ea typeface="宋体" panose="02010600030101010101" pitchFamily="2" charset="-122"/>
              </a:rPr>
              <a:t>33</a:t>
            </a:fld>
            <a:endParaRPr lang="en-US" altLang="zh-CN" sz="1800" dirty="0">
              <a:latin typeface="Arial" panose="020B0604020202020204" pitchFamily="34" charset="0"/>
              <a:ea typeface="宋体" panose="02010600030101010101" pitchFamily="2" charset="-122"/>
            </a:endParaRPr>
          </a:p>
        </p:txBody>
      </p:sp>
      <p:sp>
        <p:nvSpPr>
          <p:cNvPr id="68610" name="Rectangle 2"/>
          <p:cNvSpPr>
            <a:spLocks noGrp="1" noRot="1" noChangeAspect="1" noTextEdit="1"/>
          </p:cNvSpPr>
          <p:nvPr>
            <p:ph type="sldImg"/>
          </p:nvPr>
        </p:nvSpPr>
        <p:spPr>
          <a:xfrm>
            <a:off x="90488" y="744538"/>
            <a:ext cx="6615112" cy="3722687"/>
          </a:xfrm>
        </p:spPr>
      </p:sp>
      <p:sp>
        <p:nvSpPr>
          <p:cNvPr id="68611"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101</a:t>
            </a:fld>
            <a:endParaRPr lang="en-US" altLang="zh-CN" dirty="0"/>
          </a:p>
        </p:txBody>
      </p:sp>
      <p:sp>
        <p:nvSpPr>
          <p:cNvPr id="137218" name="Rectangle 2"/>
          <p:cNvSpPr>
            <a:spLocks noGrp="1" noRot="1" noChangeAspect="1" noTextEdit="1"/>
          </p:cNvSpPr>
          <p:nvPr>
            <p:ph type="sldImg"/>
          </p:nvPr>
        </p:nvSpPr>
        <p:spPr>
          <a:xfrm>
            <a:off x="90488" y="744538"/>
            <a:ext cx="6615112" cy="3722687"/>
          </a:xfrm>
        </p:spPr>
      </p:sp>
      <p:sp>
        <p:nvSpPr>
          <p:cNvPr id="137219"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127</a:t>
            </a:fld>
            <a:endParaRPr lang="en-US" altLang="zh-CN" dirty="0"/>
          </a:p>
        </p:txBody>
      </p:sp>
      <p:sp>
        <p:nvSpPr>
          <p:cNvPr id="164866" name="Rectangle 2"/>
          <p:cNvSpPr>
            <a:spLocks noGrp="1" noRot="1" noChangeAspect="1" noTextEdit="1"/>
          </p:cNvSpPr>
          <p:nvPr>
            <p:ph type="sldImg"/>
          </p:nvPr>
        </p:nvSpPr>
        <p:spPr>
          <a:xfrm>
            <a:off x="90488" y="744538"/>
            <a:ext cx="6615112" cy="3722687"/>
          </a:xfrm>
        </p:spPr>
      </p:sp>
      <p:sp>
        <p:nvSpPr>
          <p:cNvPr id="16486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141</a:t>
            </a:fld>
            <a:endParaRPr lang="en-US" altLang="zh-CN" dirty="0"/>
          </a:p>
        </p:txBody>
      </p:sp>
      <p:sp>
        <p:nvSpPr>
          <p:cNvPr id="180226" name="Rectangle 2"/>
          <p:cNvSpPr>
            <a:spLocks noGrp="1" noRot="1" noChangeAspect="1" noTextEdit="1"/>
          </p:cNvSpPr>
          <p:nvPr>
            <p:ph type="sldImg"/>
          </p:nvPr>
        </p:nvSpPr>
        <p:spPr>
          <a:xfrm>
            <a:off x="90488" y="744538"/>
            <a:ext cx="6615112" cy="3722687"/>
          </a:xfrm>
        </p:spPr>
      </p:sp>
      <p:sp>
        <p:nvSpPr>
          <p:cNvPr id="180227"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152</a:t>
            </a:fld>
            <a:endParaRPr lang="en-US" altLang="zh-CN" dirty="0"/>
          </a:p>
        </p:txBody>
      </p:sp>
      <p:sp>
        <p:nvSpPr>
          <p:cNvPr id="192514" name="Rectangle 2"/>
          <p:cNvSpPr>
            <a:spLocks noGrp="1" noRot="1" noChangeAspect="1" noTextEdit="1"/>
          </p:cNvSpPr>
          <p:nvPr>
            <p:ph type="sldImg"/>
          </p:nvPr>
        </p:nvSpPr>
        <p:spPr>
          <a:xfrm>
            <a:off x="90488" y="744538"/>
            <a:ext cx="6615112" cy="3722687"/>
          </a:xfrm>
        </p:spPr>
      </p:sp>
      <p:sp>
        <p:nvSpPr>
          <p:cNvPr id="19251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4</a:t>
            </a:fld>
            <a:endParaRPr lang="en-US" altLang="zh-CN" sz="1200" dirty="0"/>
          </a:p>
        </p:txBody>
      </p:sp>
      <p:sp>
        <p:nvSpPr>
          <p:cNvPr id="17410" name="Rectangle 1026"/>
          <p:cNvSpPr>
            <a:spLocks noGrp="1" noRot="1" noChangeAspect="1" noTextEdit="1"/>
          </p:cNvSpPr>
          <p:nvPr>
            <p:ph type="sldImg"/>
          </p:nvPr>
        </p:nvSpPr>
        <p:spPr>
          <a:xfrm>
            <a:off x="90488" y="744538"/>
            <a:ext cx="6615112" cy="3722687"/>
          </a:xfrm>
        </p:spPr>
      </p:sp>
      <p:sp>
        <p:nvSpPr>
          <p:cNvPr id="17411" name="Rectangle 1027"/>
          <p:cNvSpPr>
            <a:spLocks noGrp="1"/>
          </p:cNvSpPr>
          <p:nvPr>
            <p:ph type="body"/>
          </p:nvPr>
        </p:nvSpPr>
        <p:spPr>
          <a:xfrm>
            <a:off x="679450" y="4716463"/>
            <a:ext cx="5437188" cy="4465637"/>
          </a:xfrm>
        </p:spPr>
        <p:txBody>
          <a:bodyPr wrap="square" lIns="90965" tIns="45482" rIns="90965" bIns="45482" anchor="ctr" anchorCtr="0"/>
          <a:lstStyle/>
          <a:p>
            <a:pPr lvl="1" indent="0" eaLnBrk="1" hangingPunct="1">
              <a:buChar char="•"/>
            </a:pPr>
            <a:endParaRPr lang="zh-CN" altLang="en-US" dirty="0"/>
          </a:p>
          <a:p>
            <a:pPr lvl="0" eaLnBrk="1" hangingPunct="1"/>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5</a:t>
            </a:fld>
            <a:endParaRPr lang="en-US" altLang="zh-CN" sz="1200" dirty="0"/>
          </a:p>
        </p:txBody>
      </p:sp>
      <p:sp>
        <p:nvSpPr>
          <p:cNvPr id="19458" name="Rectangle 1026"/>
          <p:cNvSpPr>
            <a:spLocks noGrp="1" noRot="1" noChangeAspect="1" noTextEdit="1"/>
          </p:cNvSpPr>
          <p:nvPr>
            <p:ph type="sldImg"/>
          </p:nvPr>
        </p:nvSpPr>
        <p:spPr>
          <a:xfrm>
            <a:off x="90488" y="744538"/>
            <a:ext cx="6615112" cy="3722687"/>
          </a:xfrm>
        </p:spPr>
      </p:sp>
      <p:sp>
        <p:nvSpPr>
          <p:cNvPr id="19459"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sz="1200" dirty="0"/>
              <a:t>6</a:t>
            </a:fld>
            <a:endParaRPr lang="en-US" altLang="zh-CN" sz="1200" dirty="0"/>
          </a:p>
        </p:txBody>
      </p:sp>
      <p:sp>
        <p:nvSpPr>
          <p:cNvPr id="21506" name="Rectangle 1026"/>
          <p:cNvSpPr>
            <a:spLocks noGrp="1" noRot="1" noChangeAspect="1" noTextEdit="1"/>
          </p:cNvSpPr>
          <p:nvPr>
            <p:ph type="sldImg"/>
          </p:nvPr>
        </p:nvSpPr>
        <p:spPr>
          <a:xfrm>
            <a:off x="90488" y="744538"/>
            <a:ext cx="6615112" cy="3722687"/>
          </a:xfrm>
        </p:spPr>
      </p:sp>
      <p:sp>
        <p:nvSpPr>
          <p:cNvPr id="21507" name="Rectangle 1027"/>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7</a:t>
            </a:fld>
            <a:endParaRPr lang="en-US" altLang="zh-CN" dirty="0"/>
          </a:p>
        </p:txBody>
      </p:sp>
      <p:sp>
        <p:nvSpPr>
          <p:cNvPr id="23554" name="Rectangle 2"/>
          <p:cNvSpPr>
            <a:spLocks noGrp="1" noRot="1" noChangeAspect="1" noTextEdit="1"/>
          </p:cNvSpPr>
          <p:nvPr>
            <p:ph type="sldImg"/>
          </p:nvPr>
        </p:nvSpPr>
        <p:spPr>
          <a:xfrm>
            <a:off x="90488" y="744538"/>
            <a:ext cx="6615112" cy="3722687"/>
          </a:xfrm>
        </p:spPr>
      </p:sp>
      <p:sp>
        <p:nvSpPr>
          <p:cNvPr id="23555"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8</a:t>
            </a:fld>
            <a:endParaRPr lang="en-US" altLang="zh-CN" dirty="0"/>
          </a:p>
        </p:txBody>
      </p:sp>
      <p:sp>
        <p:nvSpPr>
          <p:cNvPr id="25602" name="Rectangle 2"/>
          <p:cNvSpPr>
            <a:spLocks noGrp="1" noRot="1" noChangeAspect="1" noTextEdit="1"/>
          </p:cNvSpPr>
          <p:nvPr>
            <p:ph type="sldImg"/>
          </p:nvPr>
        </p:nvSpPr>
        <p:spPr>
          <a:xfrm>
            <a:off x="90488" y="744538"/>
            <a:ext cx="6615112" cy="3722687"/>
          </a:xfrm>
        </p:spPr>
      </p:sp>
      <p:sp>
        <p:nvSpPr>
          <p:cNvPr id="25603" name="Rectangle 3"/>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12</a:t>
            </a:fld>
            <a:endParaRPr lang="en-US" altLang="zh-CN" dirty="0"/>
          </a:p>
        </p:txBody>
      </p:sp>
      <p:sp>
        <p:nvSpPr>
          <p:cNvPr id="29698" name="Rectangle 2050"/>
          <p:cNvSpPr>
            <a:spLocks noGrp="1" noRot="1" noChangeAspect="1" noTextEdit="1"/>
          </p:cNvSpPr>
          <p:nvPr>
            <p:ph type="sldImg"/>
          </p:nvPr>
        </p:nvSpPr>
        <p:spPr>
          <a:xfrm>
            <a:off x="90488" y="744538"/>
            <a:ext cx="6615112" cy="3722687"/>
          </a:xfrm>
          <a:solidFill>
            <a:srgbClr val="FFFFFF"/>
          </a:solidFill>
        </p:spPr>
      </p:sp>
      <p:sp>
        <p:nvSpPr>
          <p:cNvPr id="29699" name="Rectangle 2051"/>
          <p:cNvSpPr>
            <a:spLocks noGrp="1"/>
          </p:cNvSpPr>
          <p:nvPr>
            <p:ph type="body"/>
          </p:nvPr>
        </p:nvSpPr>
        <p:spPr>
          <a:xfrm>
            <a:off x="679450" y="4716463"/>
            <a:ext cx="5437188" cy="4465637"/>
          </a:xfrm>
          <a:solidFill>
            <a:srgbClr val="FFFFFF"/>
          </a:solidFill>
          <a:ln>
            <a:solidFill>
              <a:srgbClr val="000000"/>
            </a:solidFill>
            <a:miter/>
          </a:ln>
        </p:spPr>
        <p:txBody>
          <a:bodyPr wrap="square" lIns="90965" tIns="45482" rIns="90965" bIns="45482" anchor="ctr"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txBox="1">
            <a:spLocks noGrp="1"/>
          </p:cNvSpPr>
          <p:nvPr>
            <p:ph type="sldNum" sz="quarter"/>
          </p:nvPr>
        </p:nvSpPr>
        <p:spPr>
          <a:xfrm>
            <a:off x="3849688" y="9429750"/>
            <a:ext cx="2946400" cy="496888"/>
          </a:xfrm>
          <a:prstGeom prst="rect">
            <a:avLst/>
          </a:prstGeom>
          <a:noFill/>
          <a:ln w="9525">
            <a:noFill/>
          </a:ln>
        </p:spPr>
        <p:txBody>
          <a:bodyPr vert="horz" wrap="square" lIns="90965" tIns="45482" rIns="90965" bIns="45482" anchor="b" anchorCtr="0"/>
          <a:lstStyle/>
          <a:p>
            <a:pPr lvl="0" algn="r"/>
            <a:fld id="{9A0DB2DC-4C9A-4742-B13C-FB6460FD3503}" type="slidenum">
              <a:rPr lang="en-US" altLang="zh-CN" dirty="0"/>
              <a:t>13</a:t>
            </a:fld>
            <a:endParaRPr lang="en-US" altLang="zh-CN" dirty="0"/>
          </a:p>
        </p:txBody>
      </p:sp>
      <p:sp>
        <p:nvSpPr>
          <p:cNvPr id="31746" name="Rectangle 2050"/>
          <p:cNvSpPr>
            <a:spLocks noGrp="1" noRot="1" noChangeAspect="1" noTextEdit="1"/>
          </p:cNvSpPr>
          <p:nvPr>
            <p:ph type="sldImg"/>
          </p:nvPr>
        </p:nvSpPr>
        <p:spPr>
          <a:xfrm>
            <a:off x="90488" y="744538"/>
            <a:ext cx="6615112" cy="3722687"/>
          </a:xfrm>
        </p:spPr>
      </p:sp>
      <p:sp>
        <p:nvSpPr>
          <p:cNvPr id="31747" name="Rectangle 2051"/>
          <p:cNvSpPr>
            <a:spLocks noGrp="1"/>
          </p:cNvSpPr>
          <p:nvPr>
            <p:ph type="body"/>
          </p:nvPr>
        </p:nvSpPr>
        <p:spPr>
          <a:xfrm>
            <a:off x="679450" y="4716463"/>
            <a:ext cx="5437188" cy="4465637"/>
          </a:xfrm>
        </p:spPr>
        <p:txBody>
          <a:bodyPr wrap="square" lIns="90965" tIns="45482" rIns="90965" bIns="45482"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6952" y="4149080"/>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02216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0" y="28876"/>
            <a:ext cx="12432704" cy="80852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616819" y="1113355"/>
            <a:ext cx="10515600" cy="4351338"/>
          </a:xfrm>
        </p:spPr>
        <p:txBody>
          <a:bodyPr/>
          <a:lstStyle>
            <a:lvl1pPr marL="342900" indent="-342900" algn="l" rtl="0" eaLnBrk="1" fontAlgn="base" hangingPunct="1">
              <a:lnSpc>
                <a:spcPct val="150000"/>
              </a:lnSpc>
              <a:spcBef>
                <a:spcPct val="20000"/>
              </a:spcBef>
              <a:spcAft>
                <a:spcPct val="0"/>
              </a:spcAft>
              <a:buSzPct val="100000"/>
              <a:buFont typeface="Wingdings" panose="05000000000000000000" pitchFamily="2" charset="2"/>
              <a:buChar char="v"/>
              <a:defRPr lang="zh-CN" altLang="en-US" sz="2800" b="1" baseline="0" dirty="0">
                <a:solidFill>
                  <a:schemeClr val="tx1"/>
                </a:solidFill>
                <a:latin typeface="Arial" panose="020B0604020202020204" pitchFamily="34" charset="0"/>
                <a:ea typeface="宋体" panose="02010600030101010101" pitchFamily="2" charset="-122"/>
                <a:cs typeface="+mn-cs"/>
              </a:defRPr>
            </a:lvl1pPr>
            <a:lvl2pPr marL="685800" indent="-228600">
              <a:buFont typeface="Wingdings" panose="05000000000000000000" pitchFamily="2" charset="2"/>
              <a:buChar char="n"/>
              <a:defRPr b="1" baseline="0">
                <a:latin typeface="Arial" panose="020B0604020202020204" pitchFamily="34" charset="0"/>
                <a:ea typeface="宋体" panose="02010600030101010101" pitchFamily="2" charset="-122"/>
              </a:defRPr>
            </a:lvl2pPr>
            <a:lvl3pPr marL="1143000" indent="-228600">
              <a:buFont typeface="Wingdings" panose="05000000000000000000" pitchFamily="2" charset="2"/>
              <a:buChar char="l"/>
              <a:defRPr sz="2200" b="1" i="0" baseline="0">
                <a:latin typeface="Arial" panose="020B0604020202020204" pitchFamily="34" charset="0"/>
                <a:ea typeface="宋体" panose="02010600030101010101" pitchFamily="2" charset="-122"/>
              </a:defRPr>
            </a:lvl3pPr>
            <a:lvl4pPr>
              <a:defRPr sz="2000" b="1" baseline="0">
                <a:latin typeface="Arial" panose="020B0604020202020204" pitchFamily="34" charset="0"/>
                <a:ea typeface="宋体" panose="02010600030101010101" pitchFamily="2" charset="-122"/>
              </a:defRPr>
            </a:lvl4pPr>
          </a:lstStyle>
          <a:p>
            <a:pPr lvl="0"/>
            <a:r>
              <a:rPr lang="zh-CN" altLang="en-US" dirty="0"/>
              <a:t>编辑母版文本样式</a:t>
            </a:r>
            <a:r>
              <a:rPr lang="en-US" altLang="zh-CN" dirty="0" err="1"/>
              <a:t>yangshi</a:t>
            </a:r>
            <a:endParaRPr lang="zh-CN" altLang="en-US" dirty="0"/>
          </a:p>
          <a:p>
            <a:pPr lvl="1"/>
            <a:r>
              <a:rPr lang="zh-CN" altLang="en-US" dirty="0"/>
              <a:t>第二级</a:t>
            </a:r>
            <a:r>
              <a:rPr lang="en-US" altLang="zh-CN" dirty="0" err="1"/>
              <a:t>yangshi</a:t>
            </a:r>
            <a:endParaRPr lang="zh-CN" altLang="en-US" dirty="0"/>
          </a:p>
          <a:p>
            <a:pPr lvl="2"/>
            <a:r>
              <a:rPr lang="zh-CN" altLang="en-US" dirty="0"/>
              <a:t>第三级</a:t>
            </a:r>
            <a:r>
              <a:rPr lang="en-US" altLang="zh-CN" dirty="0" err="1"/>
              <a:t>yangshi</a:t>
            </a:r>
            <a:endParaRPr lang="zh-CN" altLang="en-US" dirty="0"/>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2023/9/3</a:t>
            </a:fld>
            <a:endParaRPr lang="zh-CN" altLang="en-US"/>
          </a:p>
        </p:txBody>
      </p:sp>
      <p:sp>
        <p:nvSpPr>
          <p:cNvPr id="5" name="页脚占位符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219472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2"/>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sz="half" idx="1" hasCustomPrompt="1"/>
          </p:nvPr>
        </p:nvSpPr>
        <p:spPr>
          <a:xfrm>
            <a:off x="623392" y="1347308"/>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7136" y="1361066"/>
            <a:ext cx="5181600" cy="435133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382129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E5466FA6-1FC0-4DBE-A4A5-CD0E77675055}" type="datetimeFigureOut">
              <a:rPr lang="zh-CN" altLang="en-US" smtClean="0"/>
              <a:t>2023/9/3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4130053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2432704" cy="836713"/>
          </a:xfrm>
        </p:spPr>
        <p:txBody>
          <a:bodyPr>
            <a:norm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竖排文字占位符 2"/>
          <p:cNvSpPr>
            <a:spLocks noGrp="1"/>
          </p:cNvSpPr>
          <p:nvPr>
            <p:ph type="body" orient="vert" idx="1" hasCustomPrompt="1"/>
          </p:nvPr>
        </p:nvSpPr>
        <p:spPr/>
        <p:txBody>
          <a:bodyPr vert="eaVert"/>
          <a:lstStyle>
            <a:lvl1pPr>
              <a:defRPr sz="2400" b="1" baseline="0">
                <a:latin typeface="Arial" panose="020B0604020202020204" pitchFamily="34" charset="0"/>
                <a:ea typeface="宋体" panose="02010600030101010101" pitchFamily="2" charset="-122"/>
              </a:defRPr>
            </a:lvl1pPr>
            <a:lvl2pPr>
              <a:defRPr sz="2200" b="1" i="0" baseline="0">
                <a:latin typeface="Arial" panose="020B0604020202020204" pitchFamily="34" charset="0"/>
                <a:ea typeface="宋体" panose="02010600030101010101" pitchFamily="2" charset="-122"/>
              </a:defRPr>
            </a:lvl2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E5466FA6-1FC0-4DBE-A4A5-CD0E77675055}" type="datetimeFigureOut">
              <a:rPr lang="zh-CN" altLang="en-US" smtClean="0"/>
              <a:t>2023/9/3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60C7988-FC62-4729-BD5B-04EB8F9CD06E}" type="slidenum">
              <a:rPr lang="zh-CN" altLang="en-US" smtClean="0"/>
              <a:t>‹#›</a:t>
            </a:fld>
            <a:endParaRPr lang="zh-CN" altLang="en-US"/>
          </a:p>
        </p:txBody>
      </p:sp>
    </p:spTree>
    <p:extLst>
      <p:ext uri="{BB962C8B-B14F-4D97-AF65-F5344CB8AC3E}">
        <p14:creationId xmlns:p14="http://schemas.microsoft.com/office/powerpoint/2010/main" val="250856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dgm">
  <p:cSld name="标题和图示或组织结构图">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36524"/>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p>
        </p:txBody>
      </p:sp>
      <p:sp>
        <p:nvSpPr>
          <p:cNvPr id="3" name="SmartArt 占位符 2"/>
          <p:cNvSpPr>
            <a:spLocks noGrp="1"/>
          </p:cNvSpPr>
          <p:nvPr>
            <p:ph type="pic" idx="1"/>
          </p:nvPr>
        </p:nvSpPr>
        <p:spPr>
          <a:xfrm>
            <a:off x="578272" y="1181100"/>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3391888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97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90003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quarter" idx="2"/>
          </p:nvPr>
        </p:nvSpPr>
        <p:spPr>
          <a:xfrm>
            <a:off x="6197600" y="18288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内容占位符 4"/>
          <p:cNvSpPr>
            <a:spLocks noGrp="1"/>
          </p:cNvSpPr>
          <p:nvPr>
            <p:ph sz="quarter" idx="3"/>
          </p:nvPr>
        </p:nvSpPr>
        <p:spPr>
          <a:xfrm>
            <a:off x="6197600" y="4152900"/>
            <a:ext cx="5384800" cy="21717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15"/>
          <p:cNvSpPr>
            <a:spLocks noGrp="1" noChangeArrowheads="1"/>
          </p:cNvSpPr>
          <p:nvPr>
            <p:ph type="dt" sz="half" idx="1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1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92344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22238"/>
            <a:ext cx="12432704" cy="563563"/>
          </a:xfrm>
        </p:spPr>
        <p:txBody>
          <a:bodyPr>
            <a:noAutofit/>
          </a:bodyPr>
          <a:lstStyle>
            <a:lvl1pPr algn="ctr">
              <a:defRPr sz="3600" b="1" baseline="0">
                <a:solidFill>
                  <a:schemeClr val="bg1"/>
                </a:solidFill>
                <a:latin typeface="Arial" panose="020B0604020202020204" pitchFamily="34" charset="0"/>
                <a:ea typeface="宋体" panose="02010600030101010101" pitchFamily="2" charset="-122"/>
              </a:defRPr>
            </a:lvl1pPr>
          </a:lstStyle>
          <a:p>
            <a:pPr fontAlgn="base"/>
            <a:r>
              <a:rPr lang="zh-CN" altLang="en-US" strike="noStrike" noProof="1"/>
              <a:t>单击此处编辑母版标题样式</a:t>
            </a:r>
          </a:p>
        </p:txBody>
      </p:sp>
      <p:sp>
        <p:nvSpPr>
          <p:cNvPr id="3" name="表格占位符 2"/>
          <p:cNvSpPr>
            <a:spLocks noGrp="1"/>
          </p:cNvSpPr>
          <p:nvPr>
            <p:ph type="tbl" idx="1"/>
          </p:nvPr>
        </p:nvSpPr>
        <p:spPr>
          <a:xfrm>
            <a:off x="638365" y="1052736"/>
            <a:ext cx="10972800" cy="4495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10" name="Rectangle 15"/>
          <p:cNvSpPr>
            <a:spLocks noGrp="1" noChangeArrowheads="1"/>
          </p:cNvSpPr>
          <p:nvPr>
            <p:ph type="dt" sz="half" idx="2"/>
          </p:nvPr>
        </p:nvSpPr>
        <p:spPr>
          <a:xfrm>
            <a:off x="609600" y="6400801"/>
            <a:ext cx="28448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
        <p:nvSpPr>
          <p:cNvPr id="11" name="Rectangle 16"/>
          <p:cNvSpPr>
            <a:spLocks noGrp="1" noChangeArrowheads="1"/>
          </p:cNvSpPr>
          <p:nvPr>
            <p:ph type="ftr" sz="quarter" idx="3"/>
          </p:nvPr>
        </p:nvSpPr>
        <p:spPr>
          <a:xfrm>
            <a:off x="6959600" y="6381751"/>
            <a:ext cx="4800600" cy="320675"/>
          </a:xfrm>
          <a:prstGeom prst="rect">
            <a:avLst/>
          </a:prstGeom>
        </p:spPr>
        <p:txBody>
          <a:bodyPr/>
          <a:lstStyle>
            <a:lvl1pPr eaLnBrk="1" hangingPunct="1">
              <a:buFont typeface="Arial" panose="020B0604020202020204" pitchFamily="34" charset="0"/>
              <a:buNone/>
              <a:defRPr/>
            </a:lvl1pPr>
          </a:lstStyle>
          <a:p>
            <a:pPr>
              <a:defRPr/>
            </a:pPr>
            <a:endParaRPr lang="en-US" altLang="zh-CN"/>
          </a:p>
        </p:txBody>
      </p:sp>
    </p:spTree>
    <p:extLst>
      <p:ext uri="{BB962C8B-B14F-4D97-AF65-F5344CB8AC3E}">
        <p14:creationId xmlns:p14="http://schemas.microsoft.com/office/powerpoint/2010/main" val="1297087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microsoft.com/office/2007/relationships/hdphoto" Target="../media/hdphoto1.wdp"/><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66FA6-1FC0-4DBE-A4A5-CD0E77675055}" type="datetimeFigureOut">
              <a:rPr lang="zh-CN" altLang="en-US" smtClean="0"/>
              <a:t>2023/9/3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algn="l" defTabSz="914400" rtl="0" eaLnBrk="1" latinLnBrk="0" hangingPunct="1">
              <a:defRPr lang="en-US" altLang="zh-CN" sz="1800" kern="120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Database </a:t>
            </a:r>
            <a:r>
              <a:rPr lang="en-US" dirty="0" err="1"/>
              <a:t>SystemsIntroduction</a:t>
            </a:r>
            <a:r>
              <a:rPr lang="en-US" dirty="0"/>
              <a:t> to </a:t>
            </a:r>
          </a:p>
        </p:txBody>
      </p:sp>
      <p:pic>
        <p:nvPicPr>
          <p:cNvPr id="11" name="图片 10"/>
          <p:cNvPicPr>
            <a:picLocks noChangeAspect="1"/>
          </p:cNvPicPr>
          <p:nvPr userDrawn="1"/>
        </p:nvPicPr>
        <p:blipFill>
          <a:blip r:embed="rId11">
            <a:extLst>
              <a:ext uri="{BEBA8EAE-BF5A-486C-A8C5-ECC9F3942E4B}">
                <a14:imgProps xmlns:a14="http://schemas.microsoft.com/office/drawing/2010/main">
                  <a14:imgLayer r:embed="rId12">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0"/>
            <a:ext cx="12432703" cy="6866938"/>
          </a:xfrm>
          <a:prstGeom prst="rect">
            <a:avLst/>
          </a:prstGeom>
          <a:effectLst>
            <a:glow>
              <a:schemeClr val="accent1">
                <a:alpha val="40000"/>
              </a:schemeClr>
            </a:glow>
            <a:softEdge rad="0"/>
          </a:effectLst>
        </p:spPr>
      </p:pic>
      <p:pic>
        <p:nvPicPr>
          <p:cNvPr id="12" name="图片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838588"/>
            <a:ext cx="12432703" cy="5585963"/>
          </a:xfrm>
          <a:prstGeom prst="rect">
            <a:avLst/>
          </a:prstGeom>
        </p:spPr>
      </p:pic>
      <p:sp>
        <p:nvSpPr>
          <p:cNvPr id="14" name="灯片编号占位符 5"/>
          <p:cNvSpPr txBox="1"/>
          <p:nvPr userDrawn="1"/>
        </p:nvSpPr>
        <p:spPr>
          <a:xfrm>
            <a:off x="8684502"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Tree>
    <p:extLst>
      <p:ext uri="{BB962C8B-B14F-4D97-AF65-F5344CB8AC3E}">
        <p14:creationId xmlns:p14="http://schemas.microsoft.com/office/powerpoint/2010/main" val="407482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22" r:id="rId4"/>
    <p:sldLayoutId id="2147483724" r:id="rId5"/>
    <p:sldLayoutId id="2147483727" r:id="rId6"/>
    <p:sldLayoutId id="2147483728" r:id="rId7"/>
    <p:sldLayoutId id="2147483729" r:id="rId8"/>
    <p:sldLayoutId id="214748373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2">
            <a:extLst>
              <a:ext uri="{BEBA8EAE-BF5A-486C-A8C5-ECC9F3942E4B}">
                <a14:imgProps xmlns:a14="http://schemas.microsoft.com/office/drawing/2010/main">
                  <a14:imgLayer r:embed="rId3">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838200" y="-505488"/>
            <a:ext cx="13716000" cy="8049288"/>
          </a:xfrm>
          <a:prstGeom prst="rect">
            <a:avLst/>
          </a:prstGeom>
          <a:effectLst>
            <a:glow>
              <a:schemeClr val="accent1">
                <a:alpha val="40000"/>
              </a:schemeClr>
            </a:glow>
            <a:softEdge rad="0"/>
          </a:effectLst>
        </p:spPr>
      </p:pic>
      <p:sp>
        <p:nvSpPr>
          <p:cNvPr id="7" name="文本框 6"/>
          <p:cNvSpPr txBox="1"/>
          <p:nvPr/>
        </p:nvSpPr>
        <p:spPr>
          <a:xfrm>
            <a:off x="510259" y="2355247"/>
            <a:ext cx="10960767" cy="144655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8800" dirty="0">
                <a:latin typeface="黑体" panose="02010609060101010101" pitchFamily="49" charset="-122"/>
                <a:ea typeface="黑体" panose="02010609060101010101" pitchFamily="49" charset="-122"/>
                <a:sym typeface="宋体" panose="02010600030101010101" pitchFamily="2" charset="-122"/>
              </a:rPr>
              <a:t> </a:t>
            </a:r>
            <a:endParaRPr lang="en-US" altLang="zh-CN" sz="54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rot="18900000">
            <a:off x="5953558" y="3767729"/>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1" name="图片 10"/>
          <p:cNvPicPr>
            <a:picLocks noChangeAspect="1"/>
          </p:cNvPicPr>
          <p:nvPr/>
        </p:nvPicPr>
        <p:blipFill>
          <a:blip r:embed="rId4"/>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sp>
        <p:nvSpPr>
          <p:cNvPr id="14" name="文本框 13"/>
          <p:cNvSpPr txBox="1"/>
          <p:nvPr/>
        </p:nvSpPr>
        <p:spPr>
          <a:xfrm>
            <a:off x="1558089" y="260648"/>
            <a:ext cx="8945479" cy="249299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9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a:t>
            </a:r>
            <a:r>
              <a:rPr lang="zh-CN" altLang="en-US" sz="96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概论</a:t>
            </a:r>
            <a:endParaRPr lang="en-US" altLang="zh-CN" sz="9600" dirty="0" smtClean="0">
              <a:solidFill>
                <a:schemeClr val="bg1"/>
              </a:solidFill>
              <a:latin typeface="黑体" panose="02010609060101010101" pitchFamily="49" charset="-122"/>
              <a:ea typeface="黑体" panose="02010609060101010101" pitchFamily="49" charset="-122"/>
              <a:sym typeface="宋体" panose="02010600030101010101" pitchFamily="2" charset="-122"/>
            </a:endParaRPr>
          </a:p>
          <a:p>
            <a:pPr algn="ctr">
              <a:buFont typeface="Arial" panose="020B0604020202020204" pitchFamily="34" charset="0"/>
            </a:pPr>
            <a:r>
              <a:rPr lang="en-US" altLang="zh-CN" sz="60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a:t>
            </a:r>
            <a:r>
              <a:rPr lang="zh-CN" altLang="en-US" sz="60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60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6</a:t>
            </a:r>
            <a:r>
              <a:rPr lang="zh-CN" altLang="en-US" sz="60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版</a:t>
            </a:r>
            <a:r>
              <a:rPr lang="en-US" altLang="zh-CN" sz="6000" dirty="0" smtClean="0">
                <a:solidFill>
                  <a:schemeClr val="bg1"/>
                </a:solidFill>
                <a:latin typeface="黑体" panose="02010609060101010101" pitchFamily="49" charset="-122"/>
                <a:ea typeface="黑体" panose="02010609060101010101" pitchFamily="49" charset="-122"/>
                <a:sym typeface="宋体" panose="02010600030101010101" pitchFamily="2" charset="-122"/>
              </a:rPr>
              <a:t>)</a:t>
            </a:r>
            <a:endParaRPr lang="en-US" altLang="zh-CN" sz="60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13" name="Rectangle 3"/>
          <p:cNvSpPr txBox="1">
            <a:spLocks noChangeArrowheads="1"/>
          </p:cNvSpPr>
          <p:nvPr/>
        </p:nvSpPr>
        <p:spPr bwMode="auto">
          <a:xfrm>
            <a:off x="3362535" y="4653136"/>
            <a:ext cx="5256213" cy="381000"/>
          </a:xfrm>
          <a:prstGeom prst="rect">
            <a:avLst/>
          </a:prstGeom>
          <a:noFill/>
          <a:ln w="9525">
            <a:noFill/>
            <a:miter lim="800000"/>
            <a:headEnd/>
            <a:tailEnd/>
          </a:ln>
        </p:spPr>
        <p:txBody>
          <a:bodyPr/>
          <a:lstStyle/>
          <a:p>
            <a:pPr algn="ctr">
              <a:lnSpc>
                <a:spcPct val="80000"/>
              </a:lnSpc>
              <a:spcBef>
                <a:spcPct val="20000"/>
              </a:spcBef>
              <a:buSzPct val="100000"/>
              <a:buFont typeface="Wingdings" pitchFamily="2" charset="2"/>
              <a:buNone/>
              <a:defRPr/>
            </a:pPr>
            <a:r>
              <a:rPr kumimoji="1" lang="zh-CN" altLang="en-US" sz="3200" b="1" kern="0" dirty="0">
                <a:solidFill>
                  <a:schemeClr val="bg1"/>
                </a:solidFill>
                <a:latin typeface="Times-Roman" charset="0"/>
                <a:ea typeface="隶书" pitchFamily="49" charset="-122"/>
              </a:rPr>
              <a:t>湖南科技大学计算机学</a:t>
            </a:r>
            <a:r>
              <a:rPr kumimoji="1" lang="zh-CN" altLang="en-US" sz="3200" b="1" kern="0" dirty="0" smtClean="0">
                <a:solidFill>
                  <a:schemeClr val="bg1"/>
                </a:solidFill>
                <a:latin typeface="Times-Roman" charset="0"/>
                <a:ea typeface="隶书" pitchFamily="49" charset="-122"/>
              </a:rPr>
              <a:t>院</a:t>
            </a:r>
            <a:endParaRPr kumimoji="1" lang="en-US" altLang="zh-CN" sz="3200" b="1" kern="0" dirty="0" smtClean="0">
              <a:solidFill>
                <a:schemeClr val="bg1"/>
              </a:solidFill>
              <a:latin typeface="Times-Roman" charset="0"/>
              <a:ea typeface="隶书" pitchFamily="49" charset="-122"/>
            </a:endParaRPr>
          </a:p>
          <a:p>
            <a:pPr algn="ctr">
              <a:lnSpc>
                <a:spcPct val="80000"/>
              </a:lnSpc>
              <a:spcBef>
                <a:spcPct val="20000"/>
              </a:spcBef>
              <a:buSzPct val="100000"/>
              <a:buFont typeface="Wingdings" pitchFamily="2" charset="2"/>
              <a:buNone/>
              <a:defRPr/>
            </a:pPr>
            <a:r>
              <a:rPr kumimoji="1" lang="zh-CN" altLang="en-US" sz="3200" b="1" kern="0" dirty="0">
                <a:solidFill>
                  <a:schemeClr val="bg1"/>
                </a:solidFill>
                <a:latin typeface="Times-Roman" charset="0"/>
                <a:ea typeface="隶书" pitchFamily="49" charset="-122"/>
              </a:rPr>
              <a:t>主</a:t>
            </a:r>
            <a:r>
              <a:rPr kumimoji="1" lang="zh-CN" altLang="en-US" sz="3200" b="1" kern="0" dirty="0" smtClean="0">
                <a:solidFill>
                  <a:schemeClr val="bg1"/>
                </a:solidFill>
                <a:latin typeface="Times-Roman" charset="0"/>
                <a:ea typeface="隶书" pitchFamily="49" charset="-122"/>
              </a:rPr>
              <a:t>讲：汪莉</a:t>
            </a:r>
            <a:endParaRPr kumimoji="1" lang="en-US" altLang="zh-CN" sz="3200" b="1" kern="0" dirty="0" smtClean="0">
              <a:solidFill>
                <a:schemeClr val="bg1"/>
              </a:solidFill>
              <a:latin typeface="Times-Roman" charset="0"/>
              <a:ea typeface="隶书" pitchFamily="49" charset="-122"/>
            </a:endParaRPr>
          </a:p>
          <a:p>
            <a:pPr algn="ctr">
              <a:lnSpc>
                <a:spcPct val="80000"/>
              </a:lnSpc>
              <a:spcBef>
                <a:spcPct val="20000"/>
              </a:spcBef>
              <a:buSzPct val="100000"/>
              <a:buFont typeface="Wingdings" pitchFamily="2" charset="2"/>
              <a:buNone/>
              <a:defRPr/>
            </a:pPr>
            <a:r>
              <a:rPr kumimoji="1" lang="en-US" altLang="zh-CN" sz="3200" b="1" kern="0" dirty="0" smtClean="0">
                <a:solidFill>
                  <a:schemeClr val="bg1"/>
                </a:solidFill>
                <a:latin typeface="Times-Roman" charset="0"/>
                <a:ea typeface="隶书" pitchFamily="49" charset="-122"/>
              </a:rPr>
              <a:t>QQ</a:t>
            </a:r>
            <a:r>
              <a:rPr kumimoji="1" lang="zh-CN" altLang="en-US" sz="3200" b="1" kern="0" dirty="0" smtClean="0">
                <a:solidFill>
                  <a:schemeClr val="bg1"/>
                </a:solidFill>
                <a:latin typeface="Times-Roman" charset="0"/>
                <a:ea typeface="隶书" pitchFamily="49" charset="-122"/>
              </a:rPr>
              <a:t>：</a:t>
            </a:r>
            <a:r>
              <a:rPr kumimoji="1" lang="en-US" altLang="zh-CN" sz="3200" b="1" kern="0" dirty="0" smtClean="0">
                <a:solidFill>
                  <a:schemeClr val="bg1"/>
                </a:solidFill>
                <a:latin typeface="Times-Roman" charset="0"/>
                <a:ea typeface="隶书" pitchFamily="49" charset="-122"/>
              </a:rPr>
              <a:t>86561521</a:t>
            </a:r>
          </a:p>
          <a:p>
            <a:pPr algn="ctr">
              <a:lnSpc>
                <a:spcPct val="80000"/>
              </a:lnSpc>
              <a:spcBef>
                <a:spcPct val="20000"/>
              </a:spcBef>
              <a:buSzPct val="100000"/>
              <a:buFont typeface="Wingdings" pitchFamily="2" charset="2"/>
              <a:buNone/>
              <a:defRPr/>
            </a:pPr>
            <a:r>
              <a:rPr kumimoji="1" lang="en-US" altLang="zh-CN" sz="3200" b="1" kern="0" dirty="0" smtClean="0">
                <a:solidFill>
                  <a:schemeClr val="bg1"/>
                </a:solidFill>
                <a:latin typeface="Times-Roman" charset="0"/>
                <a:ea typeface="隶书" pitchFamily="49" charset="-122"/>
              </a:rPr>
              <a:t>Tel</a:t>
            </a:r>
            <a:r>
              <a:rPr kumimoji="1" lang="zh-CN" altLang="en-US" sz="3200" b="1" kern="0" dirty="0" smtClean="0">
                <a:solidFill>
                  <a:schemeClr val="bg1"/>
                </a:solidFill>
                <a:latin typeface="Times-Roman" charset="0"/>
                <a:ea typeface="隶书" pitchFamily="49" charset="-122"/>
              </a:rPr>
              <a:t>：</a:t>
            </a:r>
            <a:r>
              <a:rPr kumimoji="1" lang="en-US" altLang="zh-CN" sz="3200" b="1" kern="0" dirty="0" smtClean="0">
                <a:solidFill>
                  <a:schemeClr val="bg1"/>
                </a:solidFill>
                <a:latin typeface="Times-Roman" charset="0"/>
                <a:ea typeface="隶书" pitchFamily="49" charset="-122"/>
              </a:rPr>
              <a:t>13187321716</a:t>
            </a:r>
            <a:endParaRPr kumimoji="1" lang="zh-CN" altLang="en-US" sz="3200" b="1" kern="0" dirty="0">
              <a:solidFill>
                <a:schemeClr val="bg1"/>
              </a:solidFill>
              <a:latin typeface="Times-Roman" charset="0"/>
              <a:ea typeface="隶书"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t>二维码</a:t>
            </a:r>
            <a:r>
              <a:rPr lang="en-US" altLang="zh-CN" sz="3600" dirty="0"/>
              <a:t> 1.1 </a:t>
            </a:r>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lnSpc>
                <a:spcPct val="150000"/>
              </a:lnSpc>
              <a:buSzTx/>
              <a:buNone/>
              <a:defRPr/>
            </a:pPr>
            <a:r>
              <a:rPr lang="zh-CN" altLang="en-US" sz="4400" dirty="0"/>
              <a:t>数据库的辉煌成就：</a:t>
            </a:r>
          </a:p>
          <a:p>
            <a:pPr marL="0" indent="0" algn="ctr" eaLnBrk="1" hangingPunct="1">
              <a:lnSpc>
                <a:spcPct val="150000"/>
              </a:lnSpc>
              <a:buSzTx/>
              <a:buNone/>
              <a:defRPr/>
            </a:pPr>
            <a:r>
              <a:rPr lang="en-US" altLang="zh-CN" sz="4400" dirty="0" err="1"/>
              <a:t>数据库领域图灵奖获得者简介</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Grp="1"/>
          </p:cNvSpPr>
          <p:nvPr>
            <p:ph type="title"/>
          </p:nvPr>
        </p:nvSpPr>
        <p:spPr/>
        <p:txBody>
          <a:bodyPr vert="horz" wrap="square" lIns="91440" tIns="45720" rIns="91440" bIns="45720" anchor="ctr" anchorCtr="0"/>
          <a:lstStyle/>
          <a:p>
            <a:pPr eaLnBrk="1" hangingPunct="1">
              <a:buNone/>
            </a:pPr>
            <a:r>
              <a:rPr lang="en-US" altLang="zh-CN" sz="3600" dirty="0"/>
              <a:t>1.2</a:t>
            </a:r>
            <a:r>
              <a:rPr lang="zh-CN" altLang="en-US" sz="3600" dirty="0"/>
              <a:t> 小结</a:t>
            </a:r>
          </a:p>
        </p:txBody>
      </p:sp>
      <p:sp>
        <p:nvSpPr>
          <p:cNvPr id="135170" name="Rectangle 3"/>
          <p:cNvSpPr>
            <a:spLocks noGrp="1"/>
          </p:cNvSpPr>
          <p:nvPr>
            <p:ph idx="1"/>
          </p:nvPr>
        </p:nvSpPr>
        <p:spPr>
          <a:xfrm>
            <a:off x="1631505" y="981076"/>
            <a:ext cx="9793088" cy="5521325"/>
          </a:xfrm>
        </p:spPr>
        <p:txBody>
          <a:bodyPr vert="horz" wrap="square" lIns="91440" tIns="45720" rIns="91440" bIns="45720" anchor="t" anchorCtr="0"/>
          <a:lstStyle/>
          <a:p>
            <a:pPr algn="just" eaLnBrk="1" hangingPunct="1">
              <a:lnSpc>
                <a:spcPct val="150000"/>
              </a:lnSpc>
            </a:pPr>
            <a:r>
              <a:rPr lang="zh-CN" altLang="en-US" dirty="0"/>
              <a:t>数据模型的初步概念</a:t>
            </a:r>
            <a:endParaRPr lang="en-US" altLang="zh-CN" dirty="0"/>
          </a:p>
          <a:p>
            <a:pPr algn="just" eaLnBrk="1" hangingPunct="1">
              <a:lnSpc>
                <a:spcPct val="150000"/>
              </a:lnSpc>
            </a:pPr>
            <a:r>
              <a:rPr lang="zh-CN" altLang="en-US" dirty="0"/>
              <a:t>数据建模的过程划分为两个层次</a:t>
            </a:r>
            <a:endParaRPr lang="en-US" altLang="zh-CN" dirty="0"/>
          </a:p>
          <a:p>
            <a:pPr lvl="1" algn="just" eaLnBrk="1" hangingPunct="1">
              <a:lnSpc>
                <a:spcPct val="150000"/>
              </a:lnSpc>
            </a:pPr>
            <a:r>
              <a:rPr lang="zh-CN" altLang="en-US" dirty="0"/>
              <a:t>概念模型：按照用户的观点对数据和信息建模</a:t>
            </a:r>
            <a:endParaRPr lang="en-US" altLang="zh-CN" dirty="0"/>
          </a:p>
          <a:p>
            <a:pPr lvl="1" algn="just" eaLnBrk="1" hangingPunct="1">
              <a:lnSpc>
                <a:spcPct val="150000"/>
              </a:lnSpc>
            </a:pPr>
            <a:r>
              <a:rPr lang="zh-CN" altLang="en-US" dirty="0"/>
              <a:t>数据模型：按计算机系统的观点对数据建模</a:t>
            </a:r>
            <a:endParaRPr lang="en-US" altLang="zh-CN" dirty="0"/>
          </a:p>
          <a:p>
            <a:pPr algn="just" eaLnBrk="1" hangingPunct="1">
              <a:lnSpc>
                <a:spcPct val="150000"/>
              </a:lnSpc>
            </a:pPr>
            <a:r>
              <a:rPr lang="zh-CN" altLang="en-US" dirty="0"/>
              <a:t>数据模型是对现实世界客观对象的抽象</a:t>
            </a:r>
            <a:endParaRPr lang="en-US" altLang="zh-CN" dirty="0"/>
          </a:p>
          <a:p>
            <a:pPr algn="just" eaLnBrk="1" hangingPunct="1">
              <a:lnSpc>
                <a:spcPct val="150000"/>
              </a:lnSpc>
            </a:pPr>
            <a:r>
              <a:rPr lang="zh-CN" altLang="en-US" dirty="0"/>
              <a:t>数据模型应该满足三方面要求：</a:t>
            </a:r>
            <a:endParaRPr lang="en-US" altLang="zh-CN" dirty="0"/>
          </a:p>
          <a:p>
            <a:pPr lvl="1" algn="just" eaLnBrk="1" hangingPunct="1">
              <a:lnSpc>
                <a:spcPct val="150000"/>
              </a:lnSpc>
            </a:pPr>
            <a:r>
              <a:rPr lang="zh-CN" altLang="en-US" dirty="0"/>
              <a:t>比较真实地模拟世界、容易为人所理解、便于在计算机上实现</a:t>
            </a:r>
            <a:endParaRPr lang="en-US" altLang="zh-CN"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36194"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2800" dirty="0"/>
              <a:t>  1.1 </a:t>
            </a:r>
            <a:r>
              <a:rPr lang="zh-CN" altLang="en-US" sz="2800" dirty="0"/>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solidFill>
                  <a:srgbClr val="0066FF"/>
                </a:solidFill>
              </a:rPr>
              <a:t>  1.3  </a:t>
            </a:r>
            <a:r>
              <a:rPr lang="zh-CN" altLang="en-US" sz="2800" dirty="0">
                <a:solidFill>
                  <a:srgbClr val="0066FF"/>
                </a:solidFill>
              </a:rPr>
              <a:t>数据库系统的三级模式结构</a:t>
            </a:r>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 </a:t>
            </a:r>
            <a:r>
              <a:rPr lang="zh-CN" altLang="zh-CN" sz="3600" dirty="0"/>
              <a:t>数据库系统</a:t>
            </a:r>
            <a:r>
              <a:rPr lang="zh-CN" altLang="en-US" sz="3600" dirty="0"/>
              <a:t>的三级模式</a:t>
            </a:r>
            <a:r>
              <a:rPr lang="zh-CN" altLang="zh-CN" sz="3600" dirty="0"/>
              <a:t>结构</a:t>
            </a:r>
            <a:endParaRPr lang="zh-CN" altLang="en-US" sz="3600" dirty="0"/>
          </a:p>
        </p:txBody>
      </p:sp>
      <p:sp>
        <p:nvSpPr>
          <p:cNvPr id="138242" name="Rectangle 1027"/>
          <p:cNvSpPr>
            <a:spLocks noGrp="1"/>
          </p:cNvSpPr>
          <p:nvPr>
            <p:ph idx="1"/>
          </p:nvPr>
        </p:nvSpPr>
        <p:spPr>
          <a:xfrm>
            <a:off x="1343472" y="1268412"/>
            <a:ext cx="10153127" cy="4896891"/>
          </a:xfrm>
        </p:spPr>
        <p:txBody>
          <a:bodyPr vert="horz" wrap="square" lIns="91440" tIns="45720" rIns="91440" bIns="45720" anchor="t" anchorCtr="0">
            <a:normAutofit/>
          </a:bodyPr>
          <a:lstStyle/>
          <a:p>
            <a:pPr eaLnBrk="1" hangingPunct="1">
              <a:lnSpc>
                <a:spcPct val="150000"/>
              </a:lnSpc>
              <a:spcBef>
                <a:spcPct val="0"/>
              </a:spcBef>
            </a:pPr>
            <a:r>
              <a:rPr lang="zh-CN" altLang="en-US" sz="2400" dirty="0"/>
              <a:t>从</a:t>
            </a:r>
            <a:r>
              <a:rPr lang="zh-CN" altLang="en-US" sz="2400" dirty="0">
                <a:solidFill>
                  <a:srgbClr val="FF00FF"/>
                </a:solidFill>
              </a:rPr>
              <a:t>数据库管理系统角度</a:t>
            </a:r>
            <a:r>
              <a:rPr lang="zh-CN" altLang="en-US" sz="2400" dirty="0"/>
              <a:t>看，数据库系统通常采用三级模式结构，是数据库系统内部的体系结构 </a:t>
            </a:r>
          </a:p>
          <a:p>
            <a:pPr eaLnBrk="1" hangingPunct="1">
              <a:lnSpc>
                <a:spcPct val="150000"/>
              </a:lnSpc>
              <a:spcBef>
                <a:spcPct val="0"/>
              </a:spcBef>
            </a:pPr>
            <a:r>
              <a:rPr lang="zh-CN" altLang="zh-CN" sz="2400" dirty="0"/>
              <a:t>根据计算机的系统结构，</a:t>
            </a:r>
            <a:r>
              <a:rPr lang="zh-CN" altLang="en-US" sz="2400" dirty="0"/>
              <a:t>从</a:t>
            </a:r>
            <a:r>
              <a:rPr lang="zh-CN" altLang="en-US" sz="2400" dirty="0">
                <a:solidFill>
                  <a:srgbClr val="FF00FF"/>
                </a:solidFill>
              </a:rPr>
              <a:t>数据库最终用户角度</a:t>
            </a:r>
            <a:r>
              <a:rPr lang="zh-CN" altLang="en-US" sz="2400" dirty="0"/>
              <a:t>看，数据库系统的外部体系结构分为</a:t>
            </a:r>
            <a:r>
              <a:rPr lang="en-US" altLang="zh-CN" sz="2400" dirty="0"/>
              <a:t>:</a:t>
            </a:r>
          </a:p>
          <a:p>
            <a:pPr lvl="1" eaLnBrk="1" hangingPunct="1">
              <a:lnSpc>
                <a:spcPct val="150000"/>
              </a:lnSpc>
              <a:spcBef>
                <a:spcPct val="0"/>
              </a:spcBef>
            </a:pPr>
            <a:r>
              <a:rPr lang="zh-CN" altLang="en-US" sz="2200" dirty="0"/>
              <a:t>集中式结构</a:t>
            </a:r>
          </a:p>
          <a:p>
            <a:pPr lvl="1" eaLnBrk="1" hangingPunct="1">
              <a:lnSpc>
                <a:spcPct val="150000"/>
              </a:lnSpc>
              <a:spcBef>
                <a:spcPct val="0"/>
              </a:spcBef>
            </a:pPr>
            <a:r>
              <a:rPr lang="zh-CN" altLang="en-US" sz="2200" dirty="0"/>
              <a:t>客户机</a:t>
            </a:r>
            <a:r>
              <a:rPr lang="en-US" altLang="zh-CN" sz="2200" dirty="0"/>
              <a:t>/</a:t>
            </a:r>
            <a:r>
              <a:rPr lang="zh-CN" altLang="en-US" sz="2200" dirty="0"/>
              <a:t>服务器（浏览器</a:t>
            </a:r>
            <a:r>
              <a:rPr lang="en-US" altLang="zh-CN" sz="2200" dirty="0"/>
              <a:t>/</a:t>
            </a:r>
            <a:r>
              <a:rPr lang="zh-CN" altLang="en-US" sz="2200" dirty="0"/>
              <a:t>应用服务器</a:t>
            </a:r>
            <a:r>
              <a:rPr lang="en-US" altLang="zh-CN" sz="2200" dirty="0"/>
              <a:t>/</a:t>
            </a:r>
            <a:r>
              <a:rPr lang="zh-CN" altLang="en-US" sz="2200" dirty="0"/>
              <a:t>数据库服务器）</a:t>
            </a:r>
          </a:p>
          <a:p>
            <a:pPr lvl="1" eaLnBrk="1" hangingPunct="1">
              <a:lnSpc>
                <a:spcPct val="150000"/>
              </a:lnSpc>
              <a:spcBef>
                <a:spcPct val="0"/>
              </a:spcBef>
            </a:pPr>
            <a:r>
              <a:rPr lang="zh-CN" altLang="en-US" sz="2200" dirty="0"/>
              <a:t>并行结构</a:t>
            </a:r>
          </a:p>
          <a:p>
            <a:pPr lvl="1" eaLnBrk="1" hangingPunct="1">
              <a:lnSpc>
                <a:spcPct val="150000"/>
              </a:lnSpc>
              <a:spcBef>
                <a:spcPct val="0"/>
              </a:spcBef>
            </a:pPr>
            <a:r>
              <a:rPr lang="zh-CN" altLang="en-US" sz="2200" dirty="0"/>
              <a:t>分布式结构</a:t>
            </a:r>
            <a:endParaRPr lang="en-US" altLang="zh-CN" sz="2200" dirty="0"/>
          </a:p>
          <a:p>
            <a:pPr lvl="1" eaLnBrk="1" hangingPunct="1">
              <a:lnSpc>
                <a:spcPct val="150000"/>
              </a:lnSpc>
              <a:spcBef>
                <a:spcPct val="0"/>
              </a:spcBef>
            </a:pPr>
            <a:r>
              <a:rPr lang="zh-CN" altLang="en-US" sz="2200" dirty="0"/>
              <a:t>云结构</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p:cNvSpPr>
            <a:spLocks noGrp="1"/>
          </p:cNvSpPr>
          <p:nvPr>
            <p:ph type="title"/>
          </p:nvPr>
        </p:nvSpPr>
        <p:spPr/>
        <p:txBody>
          <a:bodyPr vert="horz" wrap="square" lIns="91440" tIns="45720" rIns="91440" bIns="45720" anchor="ctr" anchorCtr="0">
            <a:normAutofit/>
          </a:bodyPr>
          <a:lstStyle/>
          <a:p>
            <a:pPr eaLnBrk="1" hangingPunct="1">
              <a:buNone/>
            </a:pPr>
            <a:r>
              <a:rPr lang="zh-CN" altLang="zh-CN" sz="3600" dirty="0"/>
              <a:t>数据库系统</a:t>
            </a:r>
            <a:r>
              <a:rPr lang="zh-CN" altLang="en-US" sz="3600" dirty="0"/>
              <a:t>的三级模式</a:t>
            </a:r>
            <a:r>
              <a:rPr lang="zh-CN" altLang="zh-CN" sz="3600" dirty="0"/>
              <a:t>结构</a:t>
            </a:r>
            <a:r>
              <a:rPr lang="zh-CN" altLang="en-US" sz="3600" dirty="0"/>
              <a:t>（续）</a:t>
            </a:r>
          </a:p>
        </p:txBody>
      </p:sp>
      <p:sp>
        <p:nvSpPr>
          <p:cNvPr id="139266" name="Rectangle 3"/>
          <p:cNvSpPr>
            <a:spLocks noGrp="1"/>
          </p:cNvSpPr>
          <p:nvPr>
            <p:ph idx="1"/>
          </p:nvPr>
        </p:nvSpPr>
        <p:spPr>
          <a:xfrm>
            <a:off x="2114550" y="1339851"/>
            <a:ext cx="8229600" cy="4854575"/>
          </a:xfrm>
        </p:spPr>
        <p:txBody>
          <a:bodyPr vert="horz" wrap="square" lIns="91440" tIns="45720" rIns="91440" bIns="45720" anchor="t" anchorCtr="0"/>
          <a:lstStyle/>
          <a:p>
            <a:pPr algn="just" eaLnBrk="1" hangingPunct="1">
              <a:lnSpc>
                <a:spcPct val="190000"/>
              </a:lnSpc>
              <a:buNone/>
            </a:pPr>
            <a:r>
              <a:rPr lang="en-US" altLang="zh-CN" dirty="0">
                <a:solidFill>
                  <a:srgbClr val="00B050"/>
                </a:solidFill>
              </a:rPr>
              <a:t>1.3.1  </a:t>
            </a:r>
            <a:r>
              <a:rPr lang="zh-CN" altLang="en-US" dirty="0">
                <a:solidFill>
                  <a:srgbClr val="00B050"/>
                </a:solidFill>
              </a:rPr>
              <a:t>数据库系统中模式的概念 </a:t>
            </a:r>
          </a:p>
          <a:p>
            <a:pPr algn="just" eaLnBrk="1" hangingPunct="1">
              <a:lnSpc>
                <a:spcPct val="190000"/>
              </a:lnSpc>
              <a:buNone/>
            </a:pPr>
            <a:r>
              <a:rPr lang="en-US" altLang="zh-CN" dirty="0"/>
              <a:t>1.3.2  </a:t>
            </a:r>
            <a:r>
              <a:rPr lang="zh-CN" altLang="en-US" dirty="0"/>
              <a:t>数据库系统的三级模式结构 </a:t>
            </a:r>
          </a:p>
          <a:p>
            <a:pPr algn="just" eaLnBrk="1" hangingPunct="1">
              <a:lnSpc>
                <a:spcPct val="190000"/>
              </a:lnSpc>
              <a:buNone/>
            </a:pPr>
            <a:r>
              <a:rPr lang="en-US" altLang="zh-CN" dirty="0"/>
              <a:t>1.3.3  </a:t>
            </a:r>
            <a:r>
              <a:rPr lang="zh-CN" altLang="en-US" dirty="0"/>
              <a:t>数据库的两级映像与数据独立性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1.3.1 </a:t>
            </a:r>
            <a:r>
              <a:rPr lang="zh-CN" altLang="en-US" sz="3600" dirty="0"/>
              <a:t>数据库系统</a:t>
            </a:r>
            <a:r>
              <a:rPr lang="zh-CN" altLang="en-US" dirty="0"/>
              <a:t>中</a:t>
            </a:r>
            <a:r>
              <a:rPr lang="zh-CN" altLang="en-US" sz="3600" dirty="0"/>
              <a:t>模式的概念</a:t>
            </a:r>
          </a:p>
        </p:txBody>
      </p:sp>
      <p:sp>
        <p:nvSpPr>
          <p:cNvPr id="140290" name="Rectangle 3"/>
          <p:cNvSpPr>
            <a:spLocks noGrp="1"/>
          </p:cNvSpPr>
          <p:nvPr>
            <p:ph idx="1"/>
          </p:nvPr>
        </p:nvSpPr>
        <p:spPr>
          <a:xfrm>
            <a:off x="1415480" y="1268413"/>
            <a:ext cx="10369152" cy="4787900"/>
          </a:xfrm>
        </p:spPr>
        <p:txBody>
          <a:bodyPr vert="horz" wrap="square" lIns="91440" tIns="45720" rIns="91440" bIns="45720" anchor="t" anchorCtr="0"/>
          <a:lstStyle/>
          <a:p>
            <a:pPr eaLnBrk="1" hangingPunct="1">
              <a:lnSpc>
                <a:spcPct val="120000"/>
              </a:lnSpc>
              <a:spcBef>
                <a:spcPct val="0"/>
              </a:spcBef>
            </a:pPr>
            <a:r>
              <a:rPr lang="en-US" altLang="zh-CN" dirty="0"/>
              <a:t>“</a:t>
            </a:r>
            <a:r>
              <a:rPr lang="zh-CN" altLang="en-US" dirty="0"/>
              <a:t>型” 和“值” 的概念</a:t>
            </a:r>
          </a:p>
          <a:p>
            <a:pPr lvl="1" algn="just" eaLnBrk="1" hangingPunct="1">
              <a:lnSpc>
                <a:spcPct val="120000"/>
              </a:lnSpc>
              <a:spcBef>
                <a:spcPct val="0"/>
              </a:spcBef>
            </a:pPr>
            <a:r>
              <a:rPr lang="zh-CN" altLang="en-US" dirty="0">
                <a:solidFill>
                  <a:schemeClr val="hlink"/>
                </a:solidFill>
              </a:rPr>
              <a:t>型</a:t>
            </a:r>
            <a:r>
              <a:rPr lang="zh-CN" altLang="en-US" dirty="0"/>
              <a:t>（</a:t>
            </a:r>
            <a:r>
              <a:rPr lang="en-US" altLang="zh-CN" dirty="0"/>
              <a:t>type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对某一类数据的结构和属性的说明</a:t>
            </a:r>
          </a:p>
          <a:p>
            <a:pPr lvl="1" algn="just" eaLnBrk="1" hangingPunct="1">
              <a:lnSpc>
                <a:spcPct val="120000"/>
              </a:lnSpc>
              <a:spcBef>
                <a:spcPct val="0"/>
              </a:spcBef>
            </a:pPr>
            <a:r>
              <a:rPr lang="zh-CN" altLang="en-US" dirty="0">
                <a:solidFill>
                  <a:schemeClr val="hlink"/>
                </a:solidFill>
              </a:rPr>
              <a:t>值</a:t>
            </a:r>
            <a:r>
              <a:rPr lang="zh-CN" altLang="en-US" dirty="0"/>
              <a:t>（</a:t>
            </a:r>
            <a:r>
              <a:rPr lang="en-US" altLang="zh-CN" dirty="0"/>
              <a:t>value</a:t>
            </a:r>
            <a:r>
              <a:rPr lang="zh-CN" altLang="en-US" dirty="0"/>
              <a:t>）</a:t>
            </a:r>
            <a:endParaRPr lang="en-US" altLang="zh-CN" dirty="0"/>
          </a:p>
          <a:p>
            <a:pPr lvl="2" algn="just" eaLnBrk="1" hangingPunct="1">
              <a:lnSpc>
                <a:spcPct val="120000"/>
              </a:lnSpc>
              <a:spcBef>
                <a:spcPct val="0"/>
              </a:spcBef>
              <a:buSzPct val="87000"/>
              <a:buFont typeface="Wingdings" panose="05000000000000000000" pitchFamily="2" charset="2"/>
              <a:buChar char="l"/>
            </a:pPr>
            <a:r>
              <a:rPr lang="zh-CN" altLang="en-US" sz="2200" dirty="0"/>
              <a:t>是型的一个具体赋值</a:t>
            </a:r>
          </a:p>
          <a:p>
            <a:pPr lvl="1" algn="just" eaLnBrk="1" hangingPunct="1">
              <a:lnSpc>
                <a:spcPct val="120000"/>
              </a:lnSpc>
              <a:spcBef>
                <a:spcPct val="0"/>
              </a:spcBef>
              <a:buNone/>
            </a:pPr>
            <a:r>
              <a:rPr lang="zh-CN" altLang="en-US" dirty="0"/>
              <a:t>例如，</a:t>
            </a:r>
            <a:endParaRPr lang="en-US" altLang="zh-CN" dirty="0"/>
          </a:p>
          <a:p>
            <a:pPr lvl="1" algn="just" eaLnBrk="1" hangingPunct="1">
              <a:lnSpc>
                <a:spcPct val="120000"/>
              </a:lnSpc>
              <a:spcBef>
                <a:spcPct val="0"/>
              </a:spcBef>
              <a:buNone/>
            </a:pPr>
            <a:r>
              <a:rPr lang="en-US" altLang="zh-CN" dirty="0"/>
              <a:t> </a:t>
            </a:r>
            <a:r>
              <a:rPr lang="zh-CN" altLang="en-US" dirty="0"/>
              <a:t>学生记录：</a:t>
            </a:r>
          </a:p>
          <a:p>
            <a:pPr lvl="1" algn="just" eaLnBrk="1" hangingPunct="1">
              <a:lnSpc>
                <a:spcPct val="120000"/>
              </a:lnSpc>
              <a:spcBef>
                <a:spcPct val="0"/>
              </a:spcBef>
              <a:buNone/>
            </a:pPr>
            <a:r>
              <a:rPr lang="zh-CN" altLang="en-US" dirty="0"/>
              <a:t>（学号，姓名，性别，出生日期，主修专业）</a:t>
            </a:r>
          </a:p>
          <a:p>
            <a:pPr lvl="1" algn="just" eaLnBrk="1" hangingPunct="1">
              <a:lnSpc>
                <a:spcPct val="120000"/>
              </a:lnSpc>
              <a:spcBef>
                <a:spcPct val="0"/>
              </a:spcBef>
              <a:buNone/>
            </a:pPr>
            <a:r>
              <a:rPr lang="zh-CN" altLang="en-US" dirty="0"/>
              <a:t> 一个记录值：</a:t>
            </a:r>
            <a:endParaRPr lang="en-US" altLang="zh-CN" dirty="0"/>
          </a:p>
          <a:p>
            <a:pPr lvl="1" algn="just" eaLnBrk="1" hangingPunct="1">
              <a:lnSpc>
                <a:spcPct val="120000"/>
              </a:lnSpc>
              <a:spcBef>
                <a:spcPct val="0"/>
              </a:spcBef>
              <a:buNone/>
            </a:pPr>
            <a:r>
              <a:rPr lang="zh-CN" altLang="en-US" dirty="0"/>
              <a:t>（</a:t>
            </a:r>
            <a:r>
              <a:rPr lang="en-US" altLang="zh-CN" dirty="0"/>
              <a:t>20180003</a:t>
            </a:r>
            <a:r>
              <a:rPr lang="zh-CN" altLang="en-US" dirty="0"/>
              <a:t>，王敏，女，</a:t>
            </a:r>
            <a:r>
              <a:rPr lang="en-US" altLang="zh-CN" dirty="0"/>
              <a:t>2001-8-1</a:t>
            </a:r>
            <a:r>
              <a:rPr lang="zh-CN" altLang="en-US" dirty="0"/>
              <a:t>，计算机科学与技术）</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p>
        </p:txBody>
      </p:sp>
      <p:sp>
        <p:nvSpPr>
          <p:cNvPr id="141314" name="Rectangle 3"/>
          <p:cNvSpPr>
            <a:spLocks noGrp="1"/>
          </p:cNvSpPr>
          <p:nvPr>
            <p:ph idx="1"/>
          </p:nvPr>
        </p:nvSpPr>
        <p:spPr>
          <a:xfrm>
            <a:off x="2279576" y="1098550"/>
            <a:ext cx="8007424" cy="5149850"/>
          </a:xfrm>
        </p:spPr>
        <p:txBody>
          <a:bodyPr vert="horz" wrap="square" lIns="91440" tIns="45720" rIns="91440" bIns="45720" anchor="t" anchorCtr="0"/>
          <a:lstStyle/>
          <a:p>
            <a:pPr eaLnBrk="1" hangingPunct="1">
              <a:lnSpc>
                <a:spcPct val="110000"/>
              </a:lnSpc>
            </a:pPr>
            <a:r>
              <a:rPr lang="zh-CN" altLang="en-US" dirty="0"/>
              <a:t>模式（</a:t>
            </a:r>
            <a:r>
              <a:rPr lang="en-US" altLang="zh-CN" dirty="0"/>
              <a:t>schema</a:t>
            </a:r>
            <a:r>
              <a:rPr lang="zh-CN" altLang="en-US" dirty="0"/>
              <a:t>）</a:t>
            </a:r>
          </a:p>
          <a:p>
            <a:pPr lvl="1" algn="just" eaLnBrk="1" hangingPunct="1">
              <a:lnSpc>
                <a:spcPct val="110000"/>
              </a:lnSpc>
            </a:pPr>
            <a:r>
              <a:rPr lang="zh-CN" altLang="en-US" dirty="0"/>
              <a:t>数据库中全体数据的逻辑结构和特征的描述</a:t>
            </a:r>
          </a:p>
          <a:p>
            <a:pPr lvl="1" algn="just" eaLnBrk="1" hangingPunct="1">
              <a:lnSpc>
                <a:spcPct val="110000"/>
              </a:lnSpc>
            </a:pPr>
            <a:r>
              <a:rPr lang="zh-CN" altLang="en-US" dirty="0"/>
              <a:t>是型的描述，不涉及具体值</a:t>
            </a:r>
          </a:p>
          <a:p>
            <a:pPr lvl="1" algn="just" eaLnBrk="1" hangingPunct="1">
              <a:lnSpc>
                <a:spcPct val="110000"/>
              </a:lnSpc>
            </a:pPr>
            <a:r>
              <a:rPr lang="zh-CN" altLang="en-US" dirty="0"/>
              <a:t>反映的是数据的结构及其联系</a:t>
            </a:r>
          </a:p>
          <a:p>
            <a:pPr lvl="1" algn="just" eaLnBrk="1" hangingPunct="1">
              <a:lnSpc>
                <a:spcPct val="110000"/>
              </a:lnSpc>
            </a:pPr>
            <a:r>
              <a:rPr lang="zh-CN" altLang="en-US" dirty="0"/>
              <a:t>模式是相对稳定的</a:t>
            </a:r>
          </a:p>
          <a:p>
            <a:pPr eaLnBrk="1" hangingPunct="1">
              <a:lnSpc>
                <a:spcPct val="110000"/>
              </a:lnSpc>
            </a:pPr>
            <a:r>
              <a:rPr lang="zh-CN" altLang="en-US" dirty="0"/>
              <a:t>实例（</a:t>
            </a:r>
            <a:r>
              <a:rPr lang="en-US" altLang="zh-CN" dirty="0"/>
              <a:t>instance</a:t>
            </a:r>
            <a:r>
              <a:rPr lang="zh-CN" altLang="en-US" dirty="0"/>
              <a:t>）</a:t>
            </a:r>
          </a:p>
          <a:p>
            <a:pPr lvl="1" eaLnBrk="1" hangingPunct="1">
              <a:lnSpc>
                <a:spcPct val="110000"/>
              </a:lnSpc>
            </a:pPr>
            <a:r>
              <a:rPr lang="zh-CN" altLang="en-US" dirty="0"/>
              <a:t>模式的一个具体值</a:t>
            </a:r>
          </a:p>
          <a:p>
            <a:pPr lvl="1" eaLnBrk="1" hangingPunct="1">
              <a:lnSpc>
                <a:spcPct val="110000"/>
              </a:lnSpc>
            </a:pPr>
            <a:r>
              <a:rPr lang="zh-CN" altLang="en-US" dirty="0"/>
              <a:t>反映数据库某一时刻的状态</a:t>
            </a:r>
          </a:p>
          <a:p>
            <a:pPr lvl="1" eaLnBrk="1" hangingPunct="1">
              <a:lnSpc>
                <a:spcPct val="110000"/>
              </a:lnSpc>
            </a:pPr>
            <a:r>
              <a:rPr lang="zh-CN" altLang="en-US" dirty="0"/>
              <a:t>同一个模式可以有很多实例</a:t>
            </a:r>
          </a:p>
          <a:p>
            <a:pPr lvl="1" eaLnBrk="1" hangingPunct="1">
              <a:lnSpc>
                <a:spcPct val="110000"/>
              </a:lnSpc>
            </a:pPr>
            <a:r>
              <a:rPr lang="zh-CN" altLang="en-US" dirty="0"/>
              <a:t>实例随数据库中数据的更新而变动</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数据库系统</a:t>
            </a:r>
            <a:r>
              <a:rPr lang="zh-CN" altLang="en-US" dirty="0"/>
              <a:t>中</a:t>
            </a:r>
            <a:r>
              <a:rPr lang="zh-CN" altLang="en-US" sz="3600" dirty="0"/>
              <a:t>模式的概念（续）</a:t>
            </a:r>
          </a:p>
        </p:txBody>
      </p:sp>
      <p:sp>
        <p:nvSpPr>
          <p:cNvPr id="142338" name="Rectangle 3"/>
          <p:cNvSpPr>
            <a:spLocks noGrp="1"/>
          </p:cNvSpPr>
          <p:nvPr>
            <p:ph idx="1"/>
          </p:nvPr>
        </p:nvSpPr>
        <p:spPr>
          <a:xfrm>
            <a:off x="767408" y="1098551"/>
            <a:ext cx="11017224" cy="5095875"/>
          </a:xfrm>
        </p:spPr>
        <p:txBody>
          <a:bodyPr vert="horz" wrap="square" lIns="91440" tIns="45720" rIns="91440" bIns="45720" anchor="t" anchorCtr="0"/>
          <a:lstStyle/>
          <a:p>
            <a:pPr eaLnBrk="1" hangingPunct="1">
              <a:lnSpc>
                <a:spcPct val="150000"/>
              </a:lnSpc>
              <a:buNone/>
            </a:pPr>
            <a:r>
              <a:rPr lang="zh-CN" altLang="en-US" sz="2400" dirty="0"/>
              <a:t>例如：在学生选课数据库模式中，包含学生记录、课程记录和学生选课记录</a:t>
            </a:r>
          </a:p>
          <a:p>
            <a:pPr lvl="1" eaLnBrk="1" hangingPunct="1">
              <a:lnSpc>
                <a:spcPct val="150000"/>
              </a:lnSpc>
            </a:pPr>
            <a:r>
              <a:rPr lang="zh-CN" altLang="en-US" dirty="0"/>
              <a:t> </a:t>
            </a:r>
            <a:r>
              <a:rPr lang="en-US" altLang="zh-CN" dirty="0"/>
              <a:t>2020</a:t>
            </a:r>
            <a:r>
              <a:rPr lang="zh-CN" altLang="en-US" dirty="0"/>
              <a:t>年“学生选课”数据库实例，包含：</a:t>
            </a:r>
          </a:p>
          <a:p>
            <a:pPr lvl="2" algn="just" eaLnBrk="1" hangingPunct="1">
              <a:lnSpc>
                <a:spcPct val="150000"/>
              </a:lnSpc>
              <a:spcBef>
                <a:spcPct val="0"/>
              </a:spcBef>
              <a:buSzPct val="87000"/>
              <a:buFont typeface="Wingdings" panose="05000000000000000000" pitchFamily="2" charset="2"/>
              <a:buChar char="l"/>
            </a:pPr>
            <a:r>
              <a:rPr lang="en-US" altLang="zh-CN" sz="2200" dirty="0"/>
              <a:t>2020</a:t>
            </a:r>
            <a:r>
              <a:rPr lang="zh-CN" altLang="en-US" sz="2200" dirty="0"/>
              <a:t>年学校中所有学生的记录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学校开设的所有课程的记录</a:t>
            </a:r>
          </a:p>
          <a:p>
            <a:pPr lvl="2" algn="just" eaLnBrk="1" hangingPunct="1">
              <a:lnSpc>
                <a:spcPct val="150000"/>
              </a:lnSpc>
              <a:spcBef>
                <a:spcPct val="0"/>
              </a:spcBef>
              <a:buSzPct val="87000"/>
              <a:buFont typeface="Wingdings" panose="05000000000000000000" pitchFamily="2" charset="2"/>
              <a:buChar char="l"/>
            </a:pPr>
            <a:r>
              <a:rPr lang="zh-CN" altLang="en-US" sz="2200" dirty="0"/>
              <a:t>所有学生选课的记录 </a:t>
            </a:r>
          </a:p>
          <a:p>
            <a:pPr lvl="1" eaLnBrk="1" hangingPunct="1">
              <a:lnSpc>
                <a:spcPct val="150000"/>
              </a:lnSpc>
            </a:pPr>
            <a:r>
              <a:rPr lang="zh-CN" altLang="en-US" dirty="0"/>
              <a:t>“</a:t>
            </a:r>
            <a:r>
              <a:rPr lang="en-US" altLang="zh-CN" dirty="0"/>
              <a:t>2019</a:t>
            </a:r>
            <a:r>
              <a:rPr lang="zh-CN" altLang="en-US" dirty="0"/>
              <a:t>年学生选课”数据库实例与“</a:t>
            </a:r>
            <a:r>
              <a:rPr lang="en-US" altLang="zh-CN" dirty="0"/>
              <a:t>2020</a:t>
            </a:r>
            <a:r>
              <a:rPr lang="zh-CN" altLang="en-US" dirty="0"/>
              <a:t>年学生选课”数据库实例</a:t>
            </a:r>
            <a:r>
              <a:rPr lang="zh-CN" altLang="en-US" dirty="0">
                <a:solidFill>
                  <a:srgbClr val="FF00FF"/>
                </a:solidFill>
              </a:rPr>
              <a:t>不同</a:t>
            </a:r>
            <a:r>
              <a:rPr lang="zh-CN" altLang="en-US" dirty="0"/>
              <a:t>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p>
        </p:txBody>
      </p:sp>
      <p:sp>
        <p:nvSpPr>
          <p:cNvPr id="143362" name="Rectangle 3"/>
          <p:cNvSpPr>
            <a:spLocks noGrp="1"/>
          </p:cNvSpPr>
          <p:nvPr>
            <p:ph idx="1"/>
          </p:nvPr>
        </p:nvSpPr>
        <p:spPr>
          <a:xfrm>
            <a:off x="1356030" y="1340768"/>
            <a:ext cx="10515600" cy="4351338"/>
          </a:xfrm>
        </p:spPr>
        <p:txBody>
          <a:bodyPr vert="horz" wrap="square" lIns="91440" tIns="45720" rIns="91440" bIns="45720" anchor="t" anchorCtr="0"/>
          <a:lstStyle/>
          <a:p>
            <a:pPr algn="just" eaLnBrk="1" hangingPunct="1">
              <a:lnSpc>
                <a:spcPct val="190000"/>
              </a:lnSpc>
              <a:buNone/>
            </a:pPr>
            <a:r>
              <a:rPr lang="en-US" altLang="zh-CN" dirty="0"/>
              <a:t>1.3.1  </a:t>
            </a:r>
            <a:r>
              <a:rPr lang="zh-CN" altLang="en-US" dirty="0"/>
              <a:t>数据库系统中模式的概念 </a:t>
            </a:r>
          </a:p>
          <a:p>
            <a:pPr algn="just" eaLnBrk="1" hangingPunct="1">
              <a:lnSpc>
                <a:spcPct val="190000"/>
              </a:lnSpc>
              <a:buNone/>
            </a:pPr>
            <a:r>
              <a:rPr lang="en-US" altLang="zh-CN" dirty="0">
                <a:solidFill>
                  <a:srgbClr val="00B050"/>
                </a:solidFill>
              </a:rPr>
              <a:t>1.3.2  </a:t>
            </a:r>
            <a:r>
              <a:rPr lang="zh-CN" altLang="en-US" dirty="0">
                <a:solidFill>
                  <a:srgbClr val="00B050"/>
                </a:solidFill>
              </a:rPr>
              <a:t>数据库系统的三级模式结构 </a:t>
            </a:r>
          </a:p>
          <a:p>
            <a:pPr algn="just" eaLnBrk="1" hangingPunct="1">
              <a:lnSpc>
                <a:spcPct val="190000"/>
              </a:lnSpc>
              <a:buNone/>
            </a:pPr>
            <a:r>
              <a:rPr lang="en-US" altLang="zh-CN" dirty="0"/>
              <a:t>1.3.3  </a:t>
            </a:r>
            <a:r>
              <a:rPr lang="zh-CN" altLang="en-US" dirty="0"/>
              <a:t>数据库的两级映像与数据独立性 </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1.3.2 </a:t>
            </a:r>
            <a:r>
              <a:rPr lang="zh-CN" altLang="en-US" sz="3600" dirty="0"/>
              <a:t>数据库系统的三级模式结构</a:t>
            </a:r>
          </a:p>
        </p:txBody>
      </p:sp>
      <p:sp>
        <p:nvSpPr>
          <p:cNvPr id="144386" name="Rectangle 3"/>
          <p:cNvSpPr>
            <a:spLocks noGrp="1"/>
          </p:cNvSpPr>
          <p:nvPr>
            <p:ph idx="1"/>
          </p:nvPr>
        </p:nvSpPr>
        <p:spPr>
          <a:xfrm>
            <a:off x="2208213" y="1773238"/>
            <a:ext cx="7931150" cy="4495800"/>
          </a:xfrm>
        </p:spPr>
        <p:txBody>
          <a:bodyPr vert="horz" wrap="square" lIns="91440" tIns="45720" rIns="91440" bIns="45720" anchor="t" anchorCtr="0"/>
          <a:lstStyle/>
          <a:p>
            <a:pPr eaLnBrk="1" hangingPunct="1"/>
            <a:r>
              <a:rPr lang="zh-CN" altLang="en-US" dirty="0"/>
              <a:t>模式（</a:t>
            </a:r>
            <a:r>
              <a:rPr lang="en-US" altLang="zh-CN" dirty="0"/>
              <a:t>schema</a:t>
            </a:r>
            <a:r>
              <a:rPr lang="zh-CN" altLang="en-US" dirty="0"/>
              <a:t>） </a:t>
            </a:r>
          </a:p>
          <a:p>
            <a:pPr eaLnBrk="1" hangingPunct="1"/>
            <a:r>
              <a:rPr lang="zh-CN" altLang="en-US" dirty="0"/>
              <a:t>外模式（</a:t>
            </a:r>
            <a:r>
              <a:rPr lang="en-US" altLang="zh-CN" dirty="0"/>
              <a:t>external schema</a:t>
            </a:r>
            <a:r>
              <a:rPr lang="zh-CN" altLang="en-US" dirty="0"/>
              <a:t>）</a:t>
            </a:r>
          </a:p>
          <a:p>
            <a:pPr eaLnBrk="1" hangingPunct="1"/>
            <a:r>
              <a:rPr lang="zh-CN" altLang="en-US" dirty="0"/>
              <a:t>内模式（</a:t>
            </a:r>
            <a:r>
              <a:rPr lang="en-US" altLang="zh-CN" dirty="0"/>
              <a:t>internal schema</a:t>
            </a:r>
            <a:r>
              <a:rPr lang="zh-CN" altLang="en-US" dirty="0"/>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数据库系统的三级模式结构（续）</a:t>
            </a:r>
          </a:p>
        </p:txBody>
      </p:sp>
      <p:sp>
        <p:nvSpPr>
          <p:cNvPr id="145410" name="Rectangle 2050"/>
          <p:cNvSpPr>
            <a:spLocks noGrp="1"/>
          </p:cNvSpPr>
          <p:nvPr>
            <p:ph idx="1"/>
          </p:nvPr>
        </p:nvSpPr>
        <p:spPr>
          <a:xfrm>
            <a:off x="3719512" y="5661024"/>
            <a:ext cx="5256807" cy="504279"/>
          </a:xfrm>
        </p:spPr>
        <p:txBody>
          <a:bodyPr vert="horz" wrap="square" lIns="91440" tIns="45720" rIns="91440" bIns="45720" anchor="t" anchorCtr="0">
            <a:normAutofit/>
          </a:bodyPr>
          <a:lstStyle/>
          <a:p>
            <a:pPr eaLnBrk="1" hangingPunct="1">
              <a:lnSpc>
                <a:spcPct val="80000"/>
              </a:lnSpc>
              <a:buNone/>
            </a:pPr>
            <a:r>
              <a:rPr lang="zh-CN" altLang="en-US" sz="1800" dirty="0"/>
              <a:t>       图</a:t>
            </a:r>
            <a:r>
              <a:rPr lang="en-US" altLang="zh-CN" sz="1800" dirty="0"/>
              <a:t>1.15  </a:t>
            </a:r>
            <a:r>
              <a:rPr lang="zh-CN" altLang="en-US" sz="1800" dirty="0"/>
              <a:t>数据库系统的三级模式结构 </a:t>
            </a:r>
          </a:p>
        </p:txBody>
      </p:sp>
      <p:pic>
        <p:nvPicPr>
          <p:cNvPr id="145411" name="Picture 2055" descr="database"/>
          <p:cNvPicPr>
            <a:picLocks noChangeAspect="1"/>
          </p:cNvPicPr>
          <p:nvPr/>
        </p:nvPicPr>
        <p:blipFill>
          <a:blip r:embed="rId2"/>
          <a:stretch>
            <a:fillRect/>
          </a:stretch>
        </p:blipFill>
        <p:spPr>
          <a:xfrm>
            <a:off x="2640014" y="1412876"/>
            <a:ext cx="6480175" cy="39274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p:txBody>
          <a:bodyPr vert="horz" wrap="square" lIns="91440" tIns="45720" rIns="91440" bIns="45720" anchor="ctr" anchorCtr="0"/>
          <a:lstStyle/>
          <a:p>
            <a:r>
              <a:rPr lang="zh-CN" altLang="en-US" dirty="0"/>
              <a:t>本章导读</a:t>
            </a:r>
          </a:p>
        </p:txBody>
      </p:sp>
      <p:sp>
        <p:nvSpPr>
          <p:cNvPr id="3" name="内容占位符 2"/>
          <p:cNvSpPr>
            <a:spLocks noGrp="1"/>
          </p:cNvSpPr>
          <p:nvPr>
            <p:ph idx="1"/>
          </p:nvPr>
        </p:nvSpPr>
        <p:spPr>
          <a:xfrm>
            <a:off x="767408" y="1113354"/>
            <a:ext cx="10515600" cy="4835925"/>
          </a:xfrm>
        </p:spPr>
        <p:txBody>
          <a:bodyPr vert="horz" wrap="square" lIns="91440" tIns="45720" rIns="91440" bIns="45720" numCol="1" anchor="t" anchorCtr="0" compatLnSpc="1"/>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en-US" altLang="zh-CN" kern="1050" dirty="0"/>
              <a:t>“</a:t>
            </a:r>
            <a:r>
              <a:rPr lang="zh-CN" altLang="zh-CN" kern="1050" dirty="0"/>
              <a:t>盲人摸象</a:t>
            </a:r>
            <a:r>
              <a:rPr lang="en-US" altLang="zh-CN" kern="1050" dirty="0"/>
              <a:t>”</a:t>
            </a:r>
            <a:r>
              <a:rPr lang="zh-CN" altLang="zh-CN" kern="1050" dirty="0"/>
              <a:t>勾画出数据库系统的轮廓</a:t>
            </a:r>
            <a:endParaRPr lang="en-US" altLang="zh-CN" kern="1050" dirty="0"/>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数据库若干基本概念</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数据库发展历史</a:t>
            </a:r>
            <a:endParaRPr lang="en-US" altLang="zh-CN" kern="1050" dirty="0">
              <a:latin typeface="Times New Roman" panose="02020603050405020304" pitchFamily="18"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数据建模和数据模型</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数据库系统的模式结构</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Calibri" panose="020F0502020204030204" pitchFamily="34" charset="0"/>
                <a:cs typeface="Times New Roman" panose="02020603050405020304" pitchFamily="18" charset="0"/>
              </a:rPr>
              <a:t>数据库系统组成</a:t>
            </a:r>
            <a:endParaRPr lang="en-US" altLang="zh-CN" kern="1050" dirty="0">
              <a:latin typeface="Calibri" panose="020F0502020204030204" pitchFamily="34" charset="0"/>
              <a:cs typeface="Times New Roman" panose="02020603050405020304" pitchFamily="18" charset="0"/>
            </a:endParaRPr>
          </a:p>
          <a:p>
            <a:pPr lvl="1">
              <a:lnSpc>
                <a:spcPct val="150000"/>
              </a:lnSpc>
              <a:buSzTx/>
              <a:buFont typeface="Wingdings" panose="05000000000000000000" pitchFamily="2" charset="2"/>
              <a:buChar char="n"/>
              <a:defRPr/>
            </a:pPr>
            <a:r>
              <a:rPr lang="zh-CN" altLang="zh-CN" kern="1050" dirty="0">
                <a:latin typeface="Times New Roman" panose="02020603050405020304" pitchFamily="18" charset="0"/>
                <a:cs typeface="Times New Roman" panose="02020603050405020304" pitchFamily="18" charset="0"/>
              </a:rPr>
              <a:t>了解学习数据库系统的</a:t>
            </a:r>
            <a:r>
              <a:rPr lang="zh-CN" altLang="zh-CN" kern="1050" dirty="0">
                <a:solidFill>
                  <a:srgbClr val="FF66FF"/>
                </a:solidFill>
                <a:latin typeface="Times New Roman" panose="02020603050405020304" pitchFamily="18" charset="0"/>
                <a:cs typeface="Times New Roman" panose="02020603050405020304" pitchFamily="18" charset="0"/>
              </a:rPr>
              <a:t>必要性和重要性</a:t>
            </a:r>
            <a:endParaRPr lang="zh-CN" altLang="en-US" dirty="0">
              <a:solidFill>
                <a:srgbClr val="FF66FF"/>
              </a:solidFill>
              <a:cs typeface="+mn-ea"/>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模式（</a:t>
            </a:r>
            <a:r>
              <a:rPr lang="en-US" altLang="zh-CN" sz="3600" dirty="0"/>
              <a:t>schema</a:t>
            </a:r>
            <a:r>
              <a:rPr lang="zh-CN" altLang="en-US" sz="3600" dirty="0"/>
              <a:t>）</a:t>
            </a:r>
          </a:p>
        </p:txBody>
      </p:sp>
      <p:sp>
        <p:nvSpPr>
          <p:cNvPr id="146434" name="Rectangle 3"/>
          <p:cNvSpPr>
            <a:spLocks noGrp="1"/>
          </p:cNvSpPr>
          <p:nvPr>
            <p:ph idx="1"/>
          </p:nvPr>
        </p:nvSpPr>
        <p:spPr>
          <a:xfrm>
            <a:off x="1981200" y="1339851"/>
            <a:ext cx="8362950" cy="4854575"/>
          </a:xfrm>
        </p:spPr>
        <p:txBody>
          <a:bodyPr vert="horz" wrap="square" lIns="91440" tIns="45720" rIns="91440" bIns="45720" anchor="t" anchorCtr="0"/>
          <a:lstStyle/>
          <a:p>
            <a:pPr algn="just" eaLnBrk="1" hangingPunct="1">
              <a:lnSpc>
                <a:spcPct val="140000"/>
              </a:lnSpc>
            </a:pPr>
            <a:r>
              <a:rPr lang="zh-CN" altLang="en-US" dirty="0"/>
              <a:t>模式（也称逻辑模式）</a:t>
            </a:r>
          </a:p>
          <a:p>
            <a:pPr lvl="1" algn="just" eaLnBrk="1" hangingPunct="1">
              <a:lnSpc>
                <a:spcPct val="140000"/>
              </a:lnSpc>
            </a:pPr>
            <a:r>
              <a:rPr lang="zh-CN" altLang="en-US" dirty="0"/>
              <a:t>数据库中全体数据的逻辑结构和特征的描述</a:t>
            </a:r>
          </a:p>
          <a:p>
            <a:pPr lvl="1" algn="just" eaLnBrk="1" hangingPunct="1">
              <a:lnSpc>
                <a:spcPct val="140000"/>
              </a:lnSpc>
            </a:pPr>
            <a:r>
              <a:rPr lang="zh-CN" altLang="en-US" dirty="0"/>
              <a:t>所有用户的公共数据视图</a:t>
            </a:r>
          </a:p>
          <a:p>
            <a:pPr algn="just" eaLnBrk="1" hangingPunct="1">
              <a:lnSpc>
                <a:spcPct val="140000"/>
              </a:lnSpc>
            </a:pPr>
            <a:r>
              <a:rPr lang="zh-CN" altLang="en-US" dirty="0"/>
              <a:t>一个数据库只有一个模式</a:t>
            </a:r>
          </a:p>
          <a:p>
            <a:pPr algn="just" eaLnBrk="1" hangingPunct="1">
              <a:lnSpc>
                <a:spcPct val="140000"/>
              </a:lnSpc>
            </a:pPr>
            <a:r>
              <a:rPr lang="zh-CN" altLang="en-US" dirty="0"/>
              <a:t>模式的地位：是数据库系统模式结构的中间层</a:t>
            </a:r>
          </a:p>
          <a:p>
            <a:pPr lvl="1" algn="just" eaLnBrk="1" hangingPunct="1">
              <a:lnSpc>
                <a:spcPct val="140000"/>
              </a:lnSpc>
            </a:pPr>
            <a:r>
              <a:rPr lang="zh-CN" altLang="en-US" dirty="0"/>
              <a:t>与数据的物理存储细节和硬件环境无关</a:t>
            </a:r>
          </a:p>
          <a:p>
            <a:pPr lvl="1" algn="just" eaLnBrk="1" hangingPunct="1">
              <a:lnSpc>
                <a:spcPct val="140000"/>
              </a:lnSpc>
            </a:pPr>
            <a:r>
              <a:rPr lang="zh-CN" altLang="en-US" dirty="0"/>
              <a:t>与具体的应用程序、开发工具及高级程序设计语言无关</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1026"/>
          <p:cNvSpPr>
            <a:spLocks noGrp="1"/>
          </p:cNvSpPr>
          <p:nvPr>
            <p:ph type="title"/>
          </p:nvPr>
        </p:nvSpPr>
        <p:spPr/>
        <p:txBody>
          <a:bodyPr vert="horz" wrap="square" lIns="91440" tIns="45720" rIns="91440" bIns="45720" anchor="ctr" anchorCtr="0"/>
          <a:lstStyle/>
          <a:p>
            <a:pPr eaLnBrk="1" hangingPunct="1"/>
            <a:r>
              <a:rPr lang="zh-CN" altLang="en-US" sz="3600" dirty="0"/>
              <a:t>模式（续）</a:t>
            </a:r>
          </a:p>
        </p:txBody>
      </p:sp>
      <p:sp>
        <p:nvSpPr>
          <p:cNvPr id="147459" name="Rectangle 1027"/>
          <p:cNvSpPr>
            <a:spLocks noGrp="1" noChangeArrowheads="1"/>
          </p:cNvSpPr>
          <p:nvPr>
            <p:ph idx="1"/>
          </p:nvPr>
        </p:nvSpPr>
        <p:spPr/>
        <p:txBody>
          <a:bodyPr vert="horz" wrap="square" lIns="91440" tIns="45720" rIns="91440" bIns="45720" numCol="1" anchor="t" anchorCtr="0" compatLnSpc="1"/>
          <a:lstStyle/>
          <a:p>
            <a:pPr algn="just" eaLnBrk="1" hangingPunct="1">
              <a:lnSpc>
                <a:spcPct val="140000"/>
              </a:lnSpc>
              <a:buSzTx/>
              <a:defRPr/>
            </a:pPr>
            <a:r>
              <a:rPr lang="zh-CN" altLang="en-US" dirty="0"/>
              <a:t>模式的定义</a:t>
            </a:r>
          </a:p>
          <a:p>
            <a:pPr lvl="1" algn="just" eaLnBrk="1" hangingPunct="1">
              <a:lnSpc>
                <a:spcPct val="140000"/>
              </a:lnSpc>
              <a:buSzTx/>
              <a:defRPr/>
            </a:pPr>
            <a:r>
              <a:rPr lang="zh-CN" altLang="en-US" dirty="0">
                <a:cs typeface="+mn-ea"/>
              </a:rPr>
              <a:t>数据的逻辑结构（数据项的名字、类型、取值范围等）</a:t>
            </a:r>
          </a:p>
          <a:p>
            <a:pPr lvl="1" algn="just" eaLnBrk="1" hangingPunct="1">
              <a:lnSpc>
                <a:spcPct val="140000"/>
              </a:lnSpc>
              <a:buSzTx/>
              <a:defRPr/>
            </a:pPr>
            <a:r>
              <a:rPr lang="zh-CN" altLang="en-US" dirty="0">
                <a:cs typeface="+mn-ea"/>
              </a:rPr>
              <a:t>数据之间的联系</a:t>
            </a:r>
          </a:p>
          <a:p>
            <a:pPr lvl="1" algn="just" eaLnBrk="1" hangingPunct="1">
              <a:lnSpc>
                <a:spcPct val="140000"/>
              </a:lnSpc>
              <a:buSzTx/>
              <a:defRPr/>
            </a:pPr>
            <a:r>
              <a:rPr lang="zh-CN" altLang="en-US" dirty="0">
                <a:cs typeface="+mn-ea"/>
              </a:rPr>
              <a:t>数据有关的安全性、完整性要求</a:t>
            </a:r>
            <a:endParaRPr lang="en-US" altLang="zh-CN" dirty="0">
              <a:cs typeface="+mn-ea"/>
            </a:endParaRPr>
          </a:p>
          <a:p>
            <a:pPr marL="342900" lvl="1" indent="-342900" algn="just" eaLnBrk="1" hangingPunct="1">
              <a:lnSpc>
                <a:spcPct val="140000"/>
              </a:lnSpc>
              <a:buSzTx/>
              <a:buFont typeface="Wingdings" panose="05000000000000000000" pitchFamily="2" charset="2"/>
              <a:buChar char="v"/>
              <a:defRPr/>
            </a:pPr>
            <a:r>
              <a:rPr lang="zh-CN" altLang="zh-CN" sz="2800" dirty="0">
                <a:cs typeface="+mn-cs"/>
              </a:rPr>
              <a:t>数据库管理系统提供模式数据定义语言（模式</a:t>
            </a:r>
            <a:r>
              <a:rPr lang="en-US" altLang="zh-CN" sz="2800" dirty="0">
                <a:cs typeface="+mn-cs"/>
              </a:rPr>
              <a:t>DDL</a:t>
            </a:r>
            <a:r>
              <a:rPr lang="zh-CN" altLang="zh-CN" sz="2800" dirty="0">
                <a:cs typeface="+mn-cs"/>
              </a:rPr>
              <a:t>）来严格地定义模式</a:t>
            </a:r>
            <a:endParaRPr lang="zh-CN" altLang="en-US" sz="2800" dirty="0">
              <a:cs typeface="+mn-cs"/>
            </a:endParaRPr>
          </a:p>
          <a:p>
            <a:pPr eaLnBrk="1" hangingPunct="1">
              <a:buSzTx/>
              <a:defRPr/>
            </a:pP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1026"/>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2.  </a:t>
            </a:r>
            <a:r>
              <a:rPr lang="zh-CN" altLang="en-US" sz="3600" dirty="0"/>
              <a:t>外模式（</a:t>
            </a:r>
            <a:r>
              <a:rPr lang="en-US" altLang="zh-CN" sz="3600" dirty="0"/>
              <a:t>external schema</a:t>
            </a:r>
            <a:r>
              <a:rPr lang="zh-CN" altLang="en-US" sz="3600" dirty="0"/>
              <a:t>）</a:t>
            </a:r>
          </a:p>
        </p:txBody>
      </p:sp>
      <p:sp>
        <p:nvSpPr>
          <p:cNvPr id="148482" name="Rectangle 1027"/>
          <p:cNvSpPr>
            <a:spLocks noGrp="1"/>
          </p:cNvSpPr>
          <p:nvPr>
            <p:ph idx="1"/>
          </p:nvPr>
        </p:nvSpPr>
        <p:spPr/>
        <p:txBody>
          <a:bodyPr vert="horz" wrap="square" lIns="91440" tIns="45720" rIns="91440" bIns="45720" anchor="t" anchorCtr="0"/>
          <a:lstStyle/>
          <a:p>
            <a:pPr algn="just" eaLnBrk="1" hangingPunct="1">
              <a:lnSpc>
                <a:spcPct val="180000"/>
              </a:lnSpc>
            </a:pPr>
            <a:r>
              <a:rPr lang="zh-CN" altLang="en-US" dirty="0"/>
              <a:t>外模式（也称子模式或用户模式）</a:t>
            </a:r>
          </a:p>
          <a:p>
            <a:pPr lvl="1" algn="just" eaLnBrk="1" hangingPunct="1">
              <a:lnSpc>
                <a:spcPct val="180000"/>
              </a:lnSpc>
            </a:pPr>
            <a:r>
              <a:rPr lang="zh-CN" altLang="en-US" dirty="0"/>
              <a:t>数据库用户（包括应用程序员和最终用户）能够看见和使用的</a:t>
            </a:r>
            <a:r>
              <a:rPr lang="zh-CN" altLang="en-US" dirty="0">
                <a:solidFill>
                  <a:srgbClr val="FF00FF"/>
                </a:solidFill>
              </a:rPr>
              <a:t>局部</a:t>
            </a:r>
            <a:r>
              <a:rPr lang="zh-CN" altLang="en-US" dirty="0"/>
              <a:t>数据的逻辑结构和特征的描述</a:t>
            </a:r>
          </a:p>
          <a:p>
            <a:pPr lvl="1" algn="just" eaLnBrk="1" hangingPunct="1">
              <a:lnSpc>
                <a:spcPct val="180000"/>
              </a:lnSpc>
            </a:pPr>
            <a:r>
              <a:rPr lang="zh-CN" altLang="en-US" dirty="0"/>
              <a:t>数据库用户的数据视图，是与某一应用有关的数据的逻辑表示</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p>
        </p:txBody>
      </p:sp>
      <p:sp>
        <p:nvSpPr>
          <p:cNvPr id="149506" name="Rectangle 3"/>
          <p:cNvSpPr>
            <a:spLocks noGrp="1"/>
          </p:cNvSpPr>
          <p:nvPr>
            <p:ph idx="1"/>
          </p:nvPr>
        </p:nvSpPr>
        <p:spPr>
          <a:xfrm>
            <a:off x="1199456" y="1052514"/>
            <a:ext cx="10369152" cy="5210175"/>
          </a:xfrm>
        </p:spPr>
        <p:txBody>
          <a:bodyPr vert="horz" wrap="square" lIns="91440" tIns="45720" rIns="91440" bIns="45720" anchor="t" anchorCtr="0"/>
          <a:lstStyle/>
          <a:p>
            <a:pPr algn="just" eaLnBrk="1" hangingPunct="1">
              <a:lnSpc>
                <a:spcPct val="150000"/>
              </a:lnSpc>
            </a:pPr>
            <a:r>
              <a:rPr lang="zh-CN" altLang="en-US" dirty="0"/>
              <a:t>一个数据库可以有多个外模式</a:t>
            </a:r>
            <a:endParaRPr lang="en-US" altLang="zh-CN" dirty="0"/>
          </a:p>
          <a:p>
            <a:pPr lvl="1" algn="just" eaLnBrk="1" hangingPunct="1">
              <a:lnSpc>
                <a:spcPct val="150000"/>
              </a:lnSpc>
            </a:pPr>
            <a:r>
              <a:rPr lang="zh-CN" altLang="en-US" dirty="0"/>
              <a:t>不同在用户的应用需求、看待数据的方式、对数据保密的要求等方面存在差异</a:t>
            </a:r>
          </a:p>
          <a:p>
            <a:pPr algn="just" eaLnBrk="1" hangingPunct="1">
              <a:lnSpc>
                <a:spcPct val="150000"/>
              </a:lnSpc>
            </a:pPr>
            <a:r>
              <a:rPr lang="zh-CN" altLang="en-US" dirty="0"/>
              <a:t>对模式中同一数据，在外模式中的结构、类型、长度、保密级别等都可以不同</a:t>
            </a:r>
          </a:p>
          <a:p>
            <a:pPr algn="just" eaLnBrk="1" hangingPunct="1">
              <a:lnSpc>
                <a:spcPct val="150000"/>
              </a:lnSpc>
            </a:pPr>
            <a:r>
              <a:rPr lang="zh-CN" altLang="en-US" dirty="0"/>
              <a:t>同一外模式也可以为某一用户的多个应用系统所使用，但一个应用程序只能使用一个外模式</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外模式（续）</a:t>
            </a:r>
          </a:p>
        </p:txBody>
      </p:sp>
      <p:sp>
        <p:nvSpPr>
          <p:cNvPr id="150531" name="Rectangle 3"/>
          <p:cNvSpPr>
            <a:spLocks noGrp="1" noChangeArrowheads="1"/>
          </p:cNvSpPr>
          <p:nvPr>
            <p:ph idx="1"/>
          </p:nvPr>
        </p:nvSpPr>
        <p:spPr>
          <a:xfrm>
            <a:off x="1127448" y="1139055"/>
            <a:ext cx="10515600" cy="4351338"/>
          </a:xfrm>
        </p:spPr>
        <p:txBody>
          <a:bodyPr vert="horz" wrap="square" lIns="91440" tIns="45720" rIns="91440" bIns="45720" numCol="1" anchor="t" anchorCtr="0" compatLnSpc="1"/>
          <a:lstStyle/>
          <a:p>
            <a:pPr algn="just" eaLnBrk="1" hangingPunct="1">
              <a:buSzTx/>
              <a:defRPr/>
            </a:pPr>
            <a:r>
              <a:rPr lang="zh-CN" altLang="en-US" dirty="0"/>
              <a:t>外模式的用途</a:t>
            </a:r>
          </a:p>
          <a:p>
            <a:pPr lvl="1" algn="just" eaLnBrk="1" hangingPunct="1">
              <a:lnSpc>
                <a:spcPct val="150000"/>
              </a:lnSpc>
              <a:buSzPct val="75000"/>
              <a:defRPr/>
            </a:pPr>
            <a:r>
              <a:rPr lang="zh-CN" altLang="en-US" dirty="0">
                <a:cs typeface="+mn-ea"/>
              </a:rPr>
              <a:t>保证数据库安全性的一个有力措施</a:t>
            </a:r>
          </a:p>
          <a:p>
            <a:pPr lvl="1" algn="just" eaLnBrk="1" hangingPunct="1">
              <a:lnSpc>
                <a:spcPct val="150000"/>
              </a:lnSpc>
              <a:buSzPct val="75000"/>
              <a:defRPr/>
            </a:pPr>
            <a:r>
              <a:rPr lang="zh-CN" altLang="en-US" dirty="0">
                <a:cs typeface="+mn-ea"/>
              </a:rPr>
              <a:t>每个用户只能看见和访问所对应的外模式中的数据</a:t>
            </a:r>
            <a:endParaRPr lang="en-US" altLang="zh-CN" dirty="0">
              <a:cs typeface="+mn-ea"/>
            </a:endParaRPr>
          </a:p>
          <a:p>
            <a:pPr marL="342900" lvl="1" indent="-342900" algn="just" eaLnBrk="1" hangingPunct="1">
              <a:lnSpc>
                <a:spcPct val="150000"/>
              </a:lnSpc>
              <a:buSzTx/>
              <a:buFont typeface="Wingdings" panose="05000000000000000000" pitchFamily="2" charset="2"/>
              <a:buChar char="v"/>
              <a:defRPr/>
            </a:pPr>
            <a:r>
              <a:rPr lang="zh-CN" altLang="zh-CN" sz="2800" dirty="0">
                <a:cs typeface="+mn-cs"/>
              </a:rPr>
              <a:t>数据库管理系统提供外模式数据定义语言（外模式</a:t>
            </a:r>
            <a:r>
              <a:rPr lang="en-US" altLang="zh-CN" sz="2800" dirty="0">
                <a:cs typeface="+mn-cs"/>
              </a:rPr>
              <a:t>DDL</a:t>
            </a:r>
            <a:r>
              <a:rPr lang="zh-CN" altLang="zh-CN" sz="2800" dirty="0">
                <a:cs typeface="+mn-cs"/>
              </a:rPr>
              <a:t>）来严格地定义外模式。</a:t>
            </a:r>
          </a:p>
          <a:p>
            <a:pPr lvl="1" algn="just" eaLnBrk="1" hangingPunct="1">
              <a:lnSpc>
                <a:spcPct val="150000"/>
              </a:lnSpc>
              <a:buSzPct val="75000"/>
              <a:defRPr/>
            </a:pPr>
            <a:endParaRPr lang="zh-CN" altLang="en-US" dirty="0">
              <a:cs typeface="+mn-ea"/>
            </a:endParaRPr>
          </a:p>
          <a:p>
            <a:pPr eaLnBrk="1" hangingPunct="1">
              <a:buSzTx/>
              <a:defRPr/>
            </a:pPr>
            <a:endParaRPr lang="en-US" altLang="zh-CN" sz="24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a:spLocks noGrp="1"/>
          </p:cNvSpPr>
          <p:nvPr>
            <p:ph type="title"/>
          </p:nvPr>
        </p:nvSpPr>
        <p:spPr/>
        <p:txBody>
          <a:bodyPr vert="horz" wrap="square" lIns="91440" tIns="45720" rIns="91440" bIns="45720" anchor="ctr" anchorCtr="0">
            <a:normAutofit/>
          </a:bodyPr>
          <a:lstStyle/>
          <a:p>
            <a:pPr eaLnBrk="1" hangingPunct="1">
              <a:buNone/>
            </a:pPr>
            <a:r>
              <a:rPr lang="en-US" altLang="zh-CN" sz="3600" dirty="0"/>
              <a:t>3. </a:t>
            </a:r>
            <a:r>
              <a:rPr lang="zh-CN" altLang="en-US" sz="3600" dirty="0"/>
              <a:t>内模式（</a:t>
            </a:r>
            <a:r>
              <a:rPr lang="en-US" altLang="zh-CN" sz="3600" dirty="0"/>
              <a:t>internal schema</a:t>
            </a:r>
            <a:r>
              <a:rPr lang="zh-CN" altLang="en-US" sz="3600" dirty="0"/>
              <a:t>）</a:t>
            </a:r>
          </a:p>
        </p:txBody>
      </p:sp>
      <p:sp>
        <p:nvSpPr>
          <p:cNvPr id="151555" name="Rectangle 3"/>
          <p:cNvSpPr>
            <a:spLocks noGrp="1" noChangeArrowheads="1"/>
          </p:cNvSpPr>
          <p:nvPr>
            <p:ph idx="1"/>
          </p:nvPr>
        </p:nvSpPr>
        <p:spPr>
          <a:xfrm>
            <a:off x="1055440" y="1098550"/>
            <a:ext cx="10225136" cy="5149850"/>
          </a:xfrm>
        </p:spPr>
        <p:txBody>
          <a:bodyPr vert="horz" wrap="square" lIns="91440" tIns="45720" rIns="91440" bIns="45720" numCol="1" anchor="t" anchorCtr="0" compatLnSpc="1"/>
          <a:lstStyle/>
          <a:p>
            <a:pPr algn="just" eaLnBrk="1" hangingPunct="1">
              <a:lnSpc>
                <a:spcPct val="120000"/>
              </a:lnSpc>
              <a:buSzTx/>
              <a:defRPr/>
            </a:pPr>
            <a:r>
              <a:rPr lang="zh-CN" altLang="en-US" dirty="0"/>
              <a:t>内模式（也称物理模式或存储模式）</a:t>
            </a:r>
          </a:p>
          <a:p>
            <a:pPr lvl="1" algn="just" eaLnBrk="1" hangingPunct="1">
              <a:lnSpc>
                <a:spcPct val="120000"/>
              </a:lnSpc>
              <a:buSzTx/>
              <a:defRPr/>
            </a:pPr>
            <a:r>
              <a:rPr lang="zh-CN" altLang="en-US" dirty="0">
                <a:cs typeface="+mn-ea"/>
              </a:rPr>
              <a:t>是数据物理结构和组织方式的描述</a:t>
            </a:r>
          </a:p>
          <a:p>
            <a:pPr lvl="1" algn="just" eaLnBrk="1" hangingPunct="1">
              <a:lnSpc>
                <a:spcPct val="120000"/>
              </a:lnSpc>
              <a:buSzTx/>
              <a:defRPr/>
            </a:pPr>
            <a:r>
              <a:rPr lang="zh-CN" altLang="en-US" dirty="0">
                <a:cs typeface="+mn-ea"/>
              </a:rPr>
              <a:t>是数据在数据库内部的表示方式</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记录的存储方式（</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堆存储</a:t>
            </a:r>
            <a:r>
              <a:rPr lang="zh-CN" altLang="en-US" sz="2200" kern="105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按</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照某个（些）属性值的升（降）序存储，或按照属性值聚簇（</a:t>
            </a:r>
            <a:r>
              <a:rPr lang="en-US" altLang="zh-CN" sz="2200" kern="1050" spc="20" dirty="0">
                <a:latin typeface="Times New Roman" panose="02020603050405020304" pitchFamily="18" charset="0"/>
                <a:ea typeface="宋体" panose="02010600030101010101" pitchFamily="2" charset="-122"/>
                <a:cs typeface="+mn-ea"/>
              </a:rPr>
              <a:t>cluster</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）存储</a:t>
            </a:r>
            <a:r>
              <a:rPr lang="zh-CN" altLang="en-US" sz="2200" dirty="0">
                <a:cs typeface="+mn-ea"/>
              </a:rPr>
              <a:t>）</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索引的组织方式（</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是</a:t>
            </a:r>
            <a:r>
              <a:rPr lang="en-US" altLang="zh-CN" sz="2200" i="1" kern="1050" spc="20" dirty="0">
                <a:latin typeface="Times New Roman" panose="02020603050405020304" pitchFamily="18" charset="0"/>
                <a:ea typeface="宋体" panose="02010600030101010101" pitchFamily="2" charset="-122"/>
                <a:cs typeface="+mn-ea"/>
              </a:rPr>
              <a:t>B</a:t>
            </a:r>
            <a:r>
              <a:rPr lang="en-US" altLang="zh-CN" sz="2200" kern="1050" spc="20" dirty="0">
                <a:latin typeface="Times New Roman" panose="02020603050405020304" pitchFamily="18" charset="0"/>
                <a:ea typeface="宋体" panose="02010600030101010101" pitchFamily="2" charset="-122"/>
                <a:cs typeface="+mn-ea"/>
              </a:rPr>
              <a:t>+</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树索引还是</a:t>
            </a:r>
            <a:r>
              <a:rPr lang="en-US" altLang="zh-CN" sz="2200" kern="1050" spc="20" dirty="0">
                <a:latin typeface="Times New Roman" panose="02020603050405020304" pitchFamily="18" charset="0"/>
                <a:ea typeface="宋体" panose="02010600030101010101" pitchFamily="2" charset="-122"/>
                <a:cs typeface="+mn-ea"/>
              </a:rPr>
              <a:t>hash</a:t>
            </a:r>
            <a:r>
              <a:rPr lang="zh-CN" altLang="zh-CN" sz="2200" kern="1050" spc="20" dirty="0">
                <a:latin typeface="Times New Roman" panose="02020603050405020304" pitchFamily="18" charset="0"/>
                <a:ea typeface="宋体" panose="02010600030101010101" pitchFamily="2" charset="-122"/>
                <a:cs typeface="Times New Roman" panose="02020603050405020304" pitchFamily="18" charset="0"/>
              </a:rPr>
              <a:t>索引</a:t>
            </a:r>
            <a:r>
              <a:rPr lang="zh-CN" altLang="en-US" sz="2200" kern="1050" spc="2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cs typeface="+mn-ea"/>
            </a:endParaRP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数据是否压缩存储</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数据是否加密</a:t>
            </a:r>
          </a:p>
          <a:p>
            <a:pPr lvl="2" algn="just" eaLnBrk="1" hangingPunct="1">
              <a:lnSpc>
                <a:spcPct val="130000"/>
              </a:lnSpc>
              <a:spcBef>
                <a:spcPct val="0"/>
              </a:spcBef>
              <a:buSzPct val="87000"/>
              <a:buFont typeface="Wingdings" panose="05000000000000000000" pitchFamily="2" charset="2"/>
              <a:buChar char="l"/>
              <a:defRPr/>
            </a:pPr>
            <a:r>
              <a:rPr lang="zh-CN" altLang="en-US" sz="2200" dirty="0">
                <a:cs typeface="+mn-ea"/>
              </a:rPr>
              <a:t>数据存储记录结构的规定</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1026"/>
          <p:cNvSpPr>
            <a:spLocks noGrp="1"/>
          </p:cNvSpPr>
          <p:nvPr>
            <p:ph type="title"/>
          </p:nvPr>
        </p:nvSpPr>
        <p:spPr/>
        <p:txBody>
          <a:bodyPr vert="horz" wrap="square" lIns="91440" tIns="45720" rIns="91440" bIns="45720" anchor="ctr" anchorCtr="0"/>
          <a:lstStyle/>
          <a:p>
            <a:pPr eaLnBrk="1" hangingPunct="1"/>
            <a:r>
              <a:rPr lang="zh-CN" altLang="zh-CN" sz="3600" dirty="0"/>
              <a:t>数据库系统结构</a:t>
            </a:r>
            <a:r>
              <a:rPr lang="zh-CN" altLang="en-US" sz="3600" dirty="0"/>
              <a:t>（续）</a:t>
            </a:r>
          </a:p>
        </p:txBody>
      </p:sp>
      <p:sp>
        <p:nvSpPr>
          <p:cNvPr id="152578" name="Rectangle 1027"/>
          <p:cNvSpPr>
            <a:spLocks noGrp="1"/>
          </p:cNvSpPr>
          <p:nvPr>
            <p:ph idx="1"/>
          </p:nvPr>
        </p:nvSpPr>
        <p:spPr>
          <a:xfrm>
            <a:off x="767408" y="1113355"/>
            <a:ext cx="10515600" cy="4351338"/>
          </a:xfrm>
        </p:spPr>
        <p:txBody>
          <a:bodyPr vert="horz" wrap="square" lIns="91440" tIns="45720" rIns="91440" bIns="45720" anchor="t" anchorCtr="0"/>
          <a:lstStyle/>
          <a:p>
            <a:pPr algn="just" eaLnBrk="1" hangingPunct="1">
              <a:lnSpc>
                <a:spcPct val="200000"/>
              </a:lnSpc>
              <a:buNone/>
            </a:pPr>
            <a:r>
              <a:rPr lang="en-US" altLang="zh-CN" dirty="0"/>
              <a:t>1.3.1  </a:t>
            </a:r>
            <a:r>
              <a:rPr lang="zh-CN" altLang="en-US" dirty="0"/>
              <a:t>数据库系统中模式的概念 </a:t>
            </a:r>
          </a:p>
          <a:p>
            <a:pPr algn="just" eaLnBrk="1" hangingPunct="1">
              <a:lnSpc>
                <a:spcPct val="200000"/>
              </a:lnSpc>
              <a:buNone/>
            </a:pPr>
            <a:r>
              <a:rPr lang="en-US" altLang="zh-CN" dirty="0"/>
              <a:t>1.3.2  </a:t>
            </a:r>
            <a:r>
              <a:rPr lang="zh-CN" altLang="en-US" dirty="0"/>
              <a:t>数据库系统的三级模式结构 </a:t>
            </a:r>
          </a:p>
          <a:p>
            <a:pPr algn="just" eaLnBrk="1" hangingPunct="1">
              <a:lnSpc>
                <a:spcPct val="200000"/>
              </a:lnSpc>
              <a:buNone/>
            </a:pPr>
            <a:r>
              <a:rPr lang="en-US" altLang="zh-CN" dirty="0">
                <a:solidFill>
                  <a:srgbClr val="00B050"/>
                </a:solidFill>
              </a:rPr>
              <a:t>1.3.3  </a:t>
            </a:r>
            <a:r>
              <a:rPr lang="zh-CN" altLang="en-US" dirty="0">
                <a:solidFill>
                  <a:srgbClr val="00B050"/>
                </a:solidFill>
              </a:rPr>
              <a:t>数据库的两级映像与数据独立性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数据库的两级映像与数据独立性</a:t>
            </a:r>
          </a:p>
        </p:txBody>
      </p:sp>
      <p:sp>
        <p:nvSpPr>
          <p:cNvPr id="153602" name="Rectangle 3"/>
          <p:cNvSpPr>
            <a:spLocks noGrp="1"/>
          </p:cNvSpPr>
          <p:nvPr>
            <p:ph idx="1"/>
          </p:nvPr>
        </p:nvSpPr>
        <p:spPr>
          <a:xfrm>
            <a:off x="616818" y="1113355"/>
            <a:ext cx="11023797" cy="4351338"/>
          </a:xfrm>
        </p:spPr>
        <p:txBody>
          <a:bodyPr vert="horz" wrap="square" lIns="91440" tIns="45720" rIns="91440" bIns="45720" anchor="t" anchorCtr="0"/>
          <a:lstStyle/>
          <a:p>
            <a:pPr algn="just" eaLnBrk="1" hangingPunct="1"/>
            <a:r>
              <a:rPr lang="zh-CN" altLang="en-US" dirty="0"/>
              <a:t>三级模式是对数据的三个抽象级别</a:t>
            </a:r>
          </a:p>
          <a:p>
            <a:pPr algn="just" eaLnBrk="1" hangingPunct="1">
              <a:lnSpc>
                <a:spcPct val="160000"/>
              </a:lnSpc>
            </a:pPr>
            <a:r>
              <a:rPr lang="zh-CN" altLang="en-US" dirty="0"/>
              <a:t>两级映象在数据库管理系统内部实现三个抽象层次的联系和转换</a:t>
            </a:r>
          </a:p>
          <a:p>
            <a:pPr lvl="1" algn="just" eaLnBrk="1" hangingPunct="1">
              <a:lnSpc>
                <a:spcPct val="160000"/>
              </a:lnSpc>
            </a:pPr>
            <a:r>
              <a:rPr lang="zh-CN" altLang="en-US" dirty="0"/>
              <a:t>外模式／模式映像</a:t>
            </a:r>
          </a:p>
          <a:p>
            <a:pPr lvl="1" eaLnBrk="1" hangingPunct="1">
              <a:lnSpc>
                <a:spcPct val="160000"/>
              </a:lnSpc>
            </a:pPr>
            <a:r>
              <a:rPr lang="zh-CN" altLang="en-US" dirty="0"/>
              <a:t>模式／内模式映像 </a:t>
            </a:r>
          </a:p>
          <a:p>
            <a:pPr eaLnBrk="1" hangingPunct="1"/>
            <a:endParaRPr lang="en-US" altLang="zh-CN"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Rectangle 2"/>
          <p:cNvSpPr>
            <a:spLocks noGrp="1"/>
          </p:cNvSpPr>
          <p:nvPr>
            <p:ph type="title"/>
          </p:nvPr>
        </p:nvSpPr>
        <p:spPr/>
        <p:txBody>
          <a:bodyPr vert="horz" wrap="square" lIns="91440" tIns="45720" rIns="91440" bIns="45720" anchor="ctr" anchorCtr="0"/>
          <a:lstStyle/>
          <a:p>
            <a:pPr eaLnBrk="1" hangingPunct="1"/>
            <a:r>
              <a:rPr lang="en-US" altLang="zh-CN" dirty="0"/>
              <a:t>1.  </a:t>
            </a:r>
            <a:r>
              <a:rPr lang="zh-CN" altLang="en-US" dirty="0"/>
              <a:t>外模式／模式映像</a:t>
            </a:r>
          </a:p>
        </p:txBody>
      </p:sp>
      <p:sp>
        <p:nvSpPr>
          <p:cNvPr id="154626" name="Rectangle 3"/>
          <p:cNvSpPr>
            <a:spLocks noGrp="1"/>
          </p:cNvSpPr>
          <p:nvPr>
            <p:ph idx="1"/>
          </p:nvPr>
        </p:nvSpPr>
        <p:spPr>
          <a:xfrm>
            <a:off x="983432" y="1098550"/>
            <a:ext cx="9793088" cy="4789488"/>
          </a:xfrm>
        </p:spPr>
        <p:txBody>
          <a:bodyPr vert="horz" wrap="square" lIns="91440" tIns="45720" rIns="91440" bIns="45720" anchor="t" anchorCtr="0"/>
          <a:lstStyle/>
          <a:p>
            <a:pPr algn="just" eaLnBrk="1" hangingPunct="1">
              <a:lnSpc>
                <a:spcPct val="160000"/>
              </a:lnSpc>
            </a:pPr>
            <a:r>
              <a:rPr lang="zh-CN" altLang="en-US" dirty="0"/>
              <a:t>模式：描述的是数据的全局逻辑结构</a:t>
            </a:r>
          </a:p>
          <a:p>
            <a:pPr algn="just" eaLnBrk="1" hangingPunct="1">
              <a:lnSpc>
                <a:spcPct val="160000"/>
              </a:lnSpc>
            </a:pPr>
            <a:r>
              <a:rPr lang="zh-CN" altLang="en-US" dirty="0"/>
              <a:t>外模式：描述的是数据的局部逻辑结构 </a:t>
            </a:r>
          </a:p>
          <a:p>
            <a:pPr algn="just" eaLnBrk="1" hangingPunct="1">
              <a:lnSpc>
                <a:spcPct val="160000"/>
              </a:lnSpc>
            </a:pPr>
            <a:r>
              <a:rPr lang="zh-CN" altLang="en-US" dirty="0"/>
              <a:t>同一个模式可以有任意多个外模式 </a:t>
            </a:r>
          </a:p>
          <a:p>
            <a:pPr algn="just" eaLnBrk="1" hangingPunct="1">
              <a:lnSpc>
                <a:spcPct val="160000"/>
              </a:lnSpc>
            </a:pPr>
            <a:r>
              <a:rPr lang="zh-CN" altLang="en-US" dirty="0"/>
              <a:t>每一个外模式，数据库系统都有一个外模式／模式映象，定义外模式与模式之间的对应关系</a:t>
            </a:r>
          </a:p>
          <a:p>
            <a:pPr algn="just" eaLnBrk="1" hangingPunct="1">
              <a:lnSpc>
                <a:spcPct val="160000"/>
              </a:lnSpc>
            </a:pPr>
            <a:r>
              <a:rPr lang="zh-CN" altLang="en-US" dirty="0"/>
              <a:t>映象定义通常包含在各自外模式的描述中</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2"/>
          <p:cNvSpPr>
            <a:spLocks noGrp="1"/>
          </p:cNvSpPr>
          <p:nvPr>
            <p:ph type="title"/>
          </p:nvPr>
        </p:nvSpPr>
        <p:spPr/>
        <p:txBody>
          <a:bodyPr vert="horz" wrap="square" lIns="91440" tIns="45720" rIns="91440" bIns="45720" anchor="ctr" anchorCtr="0"/>
          <a:lstStyle/>
          <a:p>
            <a:pPr eaLnBrk="1" hangingPunct="1"/>
            <a:r>
              <a:rPr lang="zh-CN" altLang="en-US" sz="3600" dirty="0"/>
              <a:t>外模式／模式映象（续）</a:t>
            </a:r>
          </a:p>
        </p:txBody>
      </p:sp>
      <p:sp>
        <p:nvSpPr>
          <p:cNvPr id="155650" name="Rectangle 3"/>
          <p:cNvSpPr>
            <a:spLocks noGrp="1"/>
          </p:cNvSpPr>
          <p:nvPr>
            <p:ph idx="1"/>
          </p:nvPr>
        </p:nvSpPr>
        <p:spPr/>
        <p:txBody>
          <a:bodyPr vert="horz" wrap="square" lIns="91440" tIns="45720" rIns="91440" bIns="45720" anchor="t" anchorCtr="0"/>
          <a:lstStyle/>
          <a:p>
            <a:pPr algn="just" eaLnBrk="1" hangingPunct="1">
              <a:buNone/>
            </a:pPr>
            <a:r>
              <a:rPr lang="zh-CN" altLang="en-US" dirty="0"/>
              <a:t>保证数据的逻辑独立性</a:t>
            </a:r>
          </a:p>
          <a:p>
            <a:pPr lvl="1" algn="just" eaLnBrk="1" hangingPunct="1">
              <a:lnSpc>
                <a:spcPct val="150000"/>
              </a:lnSpc>
            </a:pPr>
            <a:r>
              <a:rPr lang="zh-CN" altLang="en-US" dirty="0"/>
              <a:t>当模式改变时，数据库管理员对外模式／模式映象作相应改变，使外模式保持不变</a:t>
            </a:r>
          </a:p>
          <a:p>
            <a:pPr lvl="1" algn="just" eaLnBrk="1" hangingPunct="1">
              <a:lnSpc>
                <a:spcPct val="150000"/>
              </a:lnSpc>
            </a:pPr>
            <a:r>
              <a:rPr lang="zh-CN" altLang="en-US" dirty="0"/>
              <a:t>应用程序是依据数据的外模式编写的，应用程序不必修改，保证了数据与程序的逻辑独立性，简称数据的逻辑独立性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p:cNvSpPr>
          <p:nvPr>
            <p:ph type="title"/>
          </p:nvPr>
        </p:nvSpPr>
        <p:spPr/>
        <p:txBody>
          <a:bodyPr vert="horz" wrap="square" lIns="91440" tIns="45720" rIns="91440" bIns="45720" anchor="ctr" anchorCtr="0">
            <a:normAutofit fontScale="90000"/>
          </a:bodyPr>
          <a:lstStyle/>
          <a:p>
            <a:pPr marL="342900" indent="-342900" eaLnBrk="1" hangingPunct="1">
              <a:lnSpc>
                <a:spcPct val="140000"/>
              </a:lnSpc>
            </a:pPr>
            <a:r>
              <a:rPr lang="en-US" altLang="zh-CN" sz="3600" dirty="0"/>
              <a:t>1.1  </a:t>
            </a:r>
            <a:r>
              <a:rPr lang="zh-CN" altLang="en-US" sz="3600" dirty="0"/>
              <a:t>数据库系统概述</a:t>
            </a:r>
          </a:p>
        </p:txBody>
      </p:sp>
      <p:sp>
        <p:nvSpPr>
          <p:cNvPr id="316419" name="Rectangle 3"/>
          <p:cNvSpPr>
            <a:spLocks noGrp="1"/>
          </p:cNvSpPr>
          <p:nvPr>
            <p:ph idx="1"/>
          </p:nvPr>
        </p:nvSpPr>
        <p:spPr>
          <a:xfrm>
            <a:off x="612667" y="1177556"/>
            <a:ext cx="10515600" cy="4351338"/>
          </a:xfrm>
        </p:spPr>
        <p:txBody>
          <a:bodyPr vert="horz" wrap="square" lIns="91440" tIns="45720" rIns="91440" bIns="45720" anchor="t" anchorCtr="0"/>
          <a:lstStyle/>
          <a:p>
            <a:pPr lvl="1" eaLnBrk="1" hangingPunct="1">
              <a:lnSpc>
                <a:spcPct val="150000"/>
              </a:lnSpc>
              <a:buNone/>
            </a:pPr>
            <a:r>
              <a:rPr lang="en-US" altLang="zh-CN" sz="2800" dirty="0">
                <a:solidFill>
                  <a:srgbClr val="00B050"/>
                </a:solidFill>
              </a:rPr>
              <a:t>    1.1.1 </a:t>
            </a:r>
            <a:r>
              <a:rPr lang="zh-CN" altLang="en-US" sz="2800" dirty="0">
                <a:solidFill>
                  <a:srgbClr val="00B050"/>
                </a:solidFill>
              </a:rPr>
              <a:t>数据库的</a:t>
            </a:r>
            <a:r>
              <a:rPr lang="en-US" altLang="zh-CN" sz="2800" dirty="0">
                <a:solidFill>
                  <a:srgbClr val="00B050"/>
                </a:solidFill>
              </a:rPr>
              <a:t>4</a:t>
            </a:r>
            <a:r>
              <a:rPr lang="zh-CN" altLang="en-US" sz="2800" dirty="0">
                <a:solidFill>
                  <a:srgbClr val="00B050"/>
                </a:solidFill>
              </a:rPr>
              <a:t>个基本概念</a:t>
            </a:r>
          </a:p>
          <a:p>
            <a:pPr lvl="1" eaLnBrk="1" hangingPunct="1">
              <a:lnSpc>
                <a:spcPct val="150000"/>
              </a:lnSpc>
              <a:buNone/>
            </a:pPr>
            <a:r>
              <a:rPr lang="zh-CN" altLang="en-US" sz="2800" dirty="0"/>
              <a:t>    </a:t>
            </a:r>
            <a:r>
              <a:rPr lang="en-US" altLang="zh-CN" sz="2800" dirty="0"/>
              <a:t>1.1.2 </a:t>
            </a:r>
            <a:r>
              <a:rPr lang="zh-CN" altLang="en-US" sz="2800" dirty="0"/>
              <a:t>数据管理技术的产生和发展</a:t>
            </a:r>
          </a:p>
          <a:p>
            <a:pPr lvl="1" eaLnBrk="1" hangingPunct="1">
              <a:lnSpc>
                <a:spcPct val="140000"/>
              </a:lnSpc>
              <a:buNone/>
            </a:pPr>
            <a:r>
              <a:rPr lang="zh-CN" altLang="en-US" sz="2800" dirty="0"/>
              <a:t>    </a:t>
            </a:r>
            <a:r>
              <a:rPr lang="zh-CN" altLang="en-US" dirty="0">
                <a:latin typeface="宋体" panose="02010600030101010101" pitchFamily="2" charset="-122"/>
              </a:rPr>
              <a:t>  </a:t>
            </a:r>
          </a:p>
          <a:p>
            <a:pPr lvl="1" eaLnBrk="1" hangingPunct="1"/>
            <a:endParaRPr lang="zh-CN" altLang="en-US" dirty="0"/>
          </a:p>
          <a:p>
            <a:pPr lvl="1" eaLnBrk="1" hangingPunct="1">
              <a:buNone/>
            </a:pPr>
            <a:endParaRPr lang="zh-CN" altLang="en-US" sz="2800" dirty="0">
              <a:solidFill>
                <a:schemeClr val="hlink"/>
              </a:solidFill>
            </a:endParaRPr>
          </a:p>
          <a:p>
            <a:pPr lvl="1" eaLnBrk="1" hangingPunct="1">
              <a:buNone/>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left)">
                                      <p:cBhvr>
                                        <p:cTn id="7" dur="500"/>
                                        <p:tgtEl>
                                          <p:spTgt spid="316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wipe(left)">
                                      <p:cBhvr>
                                        <p:cTn id="10" dur="500"/>
                                        <p:tgtEl>
                                          <p:spTgt spid="316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Effect transition="in" filter="wipe(left)">
                                      <p:cBhvr>
                                        <p:cTn id="13" dur="500"/>
                                        <p:tgtEl>
                                          <p:spTgt spid="316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模式／内模式映像</a:t>
            </a:r>
          </a:p>
        </p:txBody>
      </p:sp>
      <p:sp>
        <p:nvSpPr>
          <p:cNvPr id="156674" name="Rectangle 3"/>
          <p:cNvSpPr>
            <a:spLocks noGrp="1"/>
          </p:cNvSpPr>
          <p:nvPr>
            <p:ph idx="1"/>
          </p:nvPr>
        </p:nvSpPr>
        <p:spPr>
          <a:xfrm>
            <a:off x="1487488" y="1098550"/>
            <a:ext cx="9937104" cy="4789488"/>
          </a:xfrm>
        </p:spPr>
        <p:txBody>
          <a:bodyPr vert="horz" wrap="square" lIns="91440" tIns="45720" rIns="91440" bIns="45720" anchor="t" anchorCtr="0"/>
          <a:lstStyle/>
          <a:p>
            <a:pPr algn="just" eaLnBrk="1" hangingPunct="1">
              <a:lnSpc>
                <a:spcPct val="150000"/>
              </a:lnSpc>
            </a:pPr>
            <a:r>
              <a:rPr lang="zh-CN" altLang="en-US" dirty="0"/>
              <a:t>模式／内模式映象定义了数据全局逻辑结构与存储结构之间的对应关系。</a:t>
            </a:r>
          </a:p>
          <a:p>
            <a:pPr lvl="1" algn="just" eaLnBrk="1" hangingPunct="1">
              <a:lnSpc>
                <a:spcPct val="150000"/>
              </a:lnSpc>
            </a:pPr>
            <a:r>
              <a:rPr lang="zh-CN" altLang="en-US" dirty="0"/>
              <a:t>例如，说明逻辑记录和字段在内部是如何表示的</a:t>
            </a:r>
          </a:p>
          <a:p>
            <a:pPr algn="just" eaLnBrk="1" hangingPunct="1">
              <a:lnSpc>
                <a:spcPct val="150000"/>
              </a:lnSpc>
            </a:pPr>
            <a:r>
              <a:rPr lang="zh-CN" altLang="en-US" dirty="0"/>
              <a:t>数据库中模式／内模式映象是唯一的</a:t>
            </a:r>
          </a:p>
          <a:p>
            <a:pPr algn="just" eaLnBrk="1" hangingPunct="1">
              <a:lnSpc>
                <a:spcPct val="150000"/>
              </a:lnSpc>
            </a:pPr>
            <a:r>
              <a:rPr lang="zh-CN" altLang="en-US" dirty="0"/>
              <a:t>该映象定义通常包含在模式描述中</a:t>
            </a:r>
          </a:p>
          <a:p>
            <a:pPr lvl="1" algn="just" eaLnBrk="1" hangingPunct="1"/>
            <a:endParaRPr lang="en-US" altLang="zh-CN"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2"/>
          <p:cNvSpPr>
            <a:spLocks noGrp="1"/>
          </p:cNvSpPr>
          <p:nvPr>
            <p:ph type="title"/>
          </p:nvPr>
        </p:nvSpPr>
        <p:spPr/>
        <p:txBody>
          <a:bodyPr vert="horz" wrap="square" lIns="91440" tIns="45720" rIns="91440" bIns="45720" anchor="ctr" anchorCtr="0"/>
          <a:lstStyle/>
          <a:p>
            <a:pPr eaLnBrk="1" hangingPunct="1"/>
            <a:r>
              <a:rPr lang="zh-CN" altLang="en-US" sz="3600" dirty="0"/>
              <a:t>模式／内模式映象（续）</a:t>
            </a:r>
          </a:p>
        </p:txBody>
      </p:sp>
      <p:sp>
        <p:nvSpPr>
          <p:cNvPr id="157698" name="Rectangle 3"/>
          <p:cNvSpPr>
            <a:spLocks noGrp="1"/>
          </p:cNvSpPr>
          <p:nvPr>
            <p:ph idx="1"/>
          </p:nvPr>
        </p:nvSpPr>
        <p:spPr>
          <a:xfrm>
            <a:off x="839416" y="1196976"/>
            <a:ext cx="10369152" cy="4854575"/>
          </a:xfrm>
        </p:spPr>
        <p:txBody>
          <a:bodyPr vert="horz" wrap="square" lIns="91440" tIns="45720" rIns="91440" bIns="45720" anchor="t" anchorCtr="0"/>
          <a:lstStyle/>
          <a:p>
            <a:pPr eaLnBrk="1" hangingPunct="1">
              <a:lnSpc>
                <a:spcPct val="150000"/>
              </a:lnSpc>
            </a:pPr>
            <a:r>
              <a:rPr lang="zh-CN" altLang="en-US" dirty="0"/>
              <a:t>保证数据的物理独立性</a:t>
            </a:r>
          </a:p>
          <a:p>
            <a:pPr lvl="1" algn="just" eaLnBrk="1" hangingPunct="1">
              <a:lnSpc>
                <a:spcPct val="140000"/>
              </a:lnSpc>
            </a:pPr>
            <a:r>
              <a:rPr lang="zh-CN" altLang="en-US" dirty="0"/>
              <a:t>当数据库的存储结构改变时（例如选用了另一种存储结构），数据库管理员修改模式／内模式映象，使模式保持不变</a:t>
            </a:r>
          </a:p>
          <a:p>
            <a:pPr lvl="1" algn="just" eaLnBrk="1" hangingPunct="1">
              <a:lnSpc>
                <a:spcPct val="140000"/>
              </a:lnSpc>
            </a:pPr>
            <a:r>
              <a:rPr lang="zh-CN" altLang="en-US" dirty="0"/>
              <a:t>模式保持不变，应用程序不必改变。保证了数据与程序的物理独立性，简称数据的物理独立性。</a:t>
            </a:r>
          </a:p>
          <a:p>
            <a:pPr eaLnBrk="1" hangingPunct="1"/>
            <a:endParaRPr lang="en-US" altLang="zh-CN"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小结</a:t>
            </a:r>
          </a:p>
        </p:txBody>
      </p:sp>
      <p:sp>
        <p:nvSpPr>
          <p:cNvPr id="158722" name="Rectangle 1027"/>
          <p:cNvSpPr>
            <a:spLocks noGrp="1"/>
          </p:cNvSpPr>
          <p:nvPr>
            <p:ph idx="1"/>
          </p:nvPr>
        </p:nvSpPr>
        <p:spPr/>
        <p:txBody>
          <a:bodyPr vert="horz" wrap="square" lIns="91440" tIns="45720" rIns="91440" bIns="45720" anchor="t" anchorCtr="0"/>
          <a:lstStyle/>
          <a:p>
            <a:pPr eaLnBrk="1" hangingPunct="1">
              <a:lnSpc>
                <a:spcPct val="150000"/>
              </a:lnSpc>
            </a:pPr>
            <a:r>
              <a:rPr lang="zh-CN" altLang="en-US" dirty="0"/>
              <a:t>数据库模式（即全局逻辑结构）</a:t>
            </a:r>
          </a:p>
          <a:p>
            <a:pPr lvl="1" eaLnBrk="1" hangingPunct="1">
              <a:lnSpc>
                <a:spcPct val="150000"/>
              </a:lnSpc>
            </a:pPr>
            <a:r>
              <a:rPr lang="zh-CN" altLang="en-US" dirty="0"/>
              <a:t>是数据库的中心与关键 </a:t>
            </a:r>
          </a:p>
          <a:p>
            <a:pPr lvl="1" eaLnBrk="1" hangingPunct="1">
              <a:lnSpc>
                <a:spcPct val="150000"/>
              </a:lnSpc>
            </a:pPr>
            <a:r>
              <a:rPr lang="zh-CN" altLang="en-US" dirty="0"/>
              <a:t>独立于数据库的其他层次 </a:t>
            </a:r>
          </a:p>
          <a:p>
            <a:pPr lvl="1" eaLnBrk="1" hangingPunct="1">
              <a:lnSpc>
                <a:spcPct val="150000"/>
              </a:lnSpc>
            </a:pPr>
            <a:r>
              <a:rPr lang="zh-CN" altLang="en-US" dirty="0"/>
              <a:t>设计数据库模式结构时应首先确定数据库的逻辑模式</a:t>
            </a:r>
          </a:p>
          <a:p>
            <a:pPr lvl="1" eaLnBrk="1" hangingPunct="1"/>
            <a:endParaRPr lang="zh-CN" altLang="en-US" dirty="0"/>
          </a:p>
          <a:p>
            <a:pPr eaLnBrk="1" hangingPunct="1"/>
            <a:endParaRPr lang="en-US" altLang="zh-CN"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2"/>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59746" name="Rectangle 3"/>
          <p:cNvSpPr>
            <a:spLocks noGrp="1"/>
          </p:cNvSpPr>
          <p:nvPr>
            <p:ph idx="1"/>
          </p:nvPr>
        </p:nvSpPr>
        <p:spPr/>
        <p:txBody>
          <a:bodyPr vert="horz" wrap="square" lIns="91440" tIns="45720" rIns="91440" bIns="45720" anchor="t" anchorCtr="0"/>
          <a:lstStyle/>
          <a:p>
            <a:pPr eaLnBrk="1" hangingPunct="1"/>
            <a:r>
              <a:rPr lang="zh-CN" altLang="en-US" dirty="0"/>
              <a:t>数据库的内模式</a:t>
            </a:r>
          </a:p>
          <a:p>
            <a:pPr lvl="1" eaLnBrk="1" hangingPunct="1">
              <a:lnSpc>
                <a:spcPct val="150000"/>
              </a:lnSpc>
            </a:pPr>
            <a:r>
              <a:rPr lang="zh-CN" altLang="en-US" dirty="0"/>
              <a:t>依赖于它的全局逻辑结构</a:t>
            </a:r>
          </a:p>
          <a:p>
            <a:pPr lvl="1" eaLnBrk="1" hangingPunct="1">
              <a:lnSpc>
                <a:spcPct val="150000"/>
              </a:lnSpc>
            </a:pPr>
            <a:r>
              <a:rPr lang="zh-CN" altLang="en-US" dirty="0"/>
              <a:t>独立于数据库的用户视图，即外模式</a:t>
            </a:r>
          </a:p>
          <a:p>
            <a:pPr lvl="1" eaLnBrk="1" hangingPunct="1">
              <a:lnSpc>
                <a:spcPct val="150000"/>
              </a:lnSpc>
            </a:pPr>
            <a:r>
              <a:rPr lang="zh-CN" altLang="en-US" dirty="0"/>
              <a:t>独立于具体的存储设备  </a:t>
            </a:r>
          </a:p>
          <a:p>
            <a:pPr lvl="1" eaLnBrk="1" hangingPunct="1">
              <a:lnSpc>
                <a:spcPct val="150000"/>
              </a:lnSpc>
            </a:pPr>
            <a:r>
              <a:rPr lang="zh-CN" altLang="en-US" dirty="0"/>
              <a:t>将全局逻辑结构中所定义的数据结构及其联系按照一定的物理存储策略进行组织，以达到较好的时间与空间效率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0770" name="Rectangle 1027"/>
          <p:cNvSpPr>
            <a:spLocks noGrp="1"/>
          </p:cNvSpPr>
          <p:nvPr>
            <p:ph idx="1"/>
          </p:nvPr>
        </p:nvSpPr>
        <p:spPr/>
        <p:txBody>
          <a:bodyPr vert="horz" wrap="square" lIns="91440" tIns="45720" rIns="91440" bIns="45720" anchor="t" anchorCtr="0"/>
          <a:lstStyle/>
          <a:p>
            <a:pPr eaLnBrk="1" hangingPunct="1"/>
            <a:r>
              <a:rPr lang="zh-CN" altLang="en-US" dirty="0"/>
              <a:t>数据库的外模式</a:t>
            </a:r>
          </a:p>
          <a:p>
            <a:pPr lvl="1" eaLnBrk="1" hangingPunct="1">
              <a:lnSpc>
                <a:spcPct val="150000"/>
              </a:lnSpc>
            </a:pPr>
            <a:r>
              <a:rPr lang="zh-CN" altLang="en-US" dirty="0"/>
              <a:t>面向具体的应用程序</a:t>
            </a:r>
          </a:p>
          <a:p>
            <a:pPr lvl="1" eaLnBrk="1" hangingPunct="1">
              <a:lnSpc>
                <a:spcPct val="150000"/>
              </a:lnSpc>
            </a:pPr>
            <a:r>
              <a:rPr lang="zh-CN" altLang="en-US" dirty="0"/>
              <a:t>定义在逻辑模式之上</a:t>
            </a:r>
          </a:p>
          <a:p>
            <a:pPr lvl="1" eaLnBrk="1" hangingPunct="1">
              <a:lnSpc>
                <a:spcPct val="150000"/>
              </a:lnSpc>
            </a:pPr>
            <a:r>
              <a:rPr lang="zh-CN" altLang="en-US" dirty="0"/>
              <a:t>独立于存储模式和存储设备</a:t>
            </a:r>
          </a:p>
          <a:p>
            <a:pPr lvl="1" eaLnBrk="1" hangingPunct="1">
              <a:lnSpc>
                <a:spcPct val="150000"/>
              </a:lnSpc>
            </a:pPr>
            <a:r>
              <a:rPr lang="zh-CN" altLang="en-US" dirty="0"/>
              <a:t>当应用需求发生较大变化，相应外模式不能满足其视图要求时，该外模式就得做相应改动 </a:t>
            </a:r>
          </a:p>
          <a:p>
            <a:pPr lvl="1" eaLnBrk="1" hangingPunct="1">
              <a:lnSpc>
                <a:spcPct val="150000"/>
              </a:lnSpc>
            </a:pPr>
            <a:r>
              <a:rPr lang="zh-CN" altLang="en-US" dirty="0"/>
              <a:t>设计外模式时应充分考虑到应用的扩充性 </a:t>
            </a:r>
          </a:p>
          <a:p>
            <a:pPr eaLnBrk="1" hangingPunct="1"/>
            <a:endParaRPr lang="en-US" altLang="zh-CN"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1794" name="Rectangle 1027"/>
          <p:cNvSpPr>
            <a:spLocks noGrp="1"/>
          </p:cNvSpPr>
          <p:nvPr>
            <p:ph idx="1"/>
          </p:nvPr>
        </p:nvSpPr>
        <p:spPr>
          <a:xfrm>
            <a:off x="1127448" y="1098551"/>
            <a:ext cx="9083352" cy="5095875"/>
          </a:xfrm>
        </p:spPr>
        <p:txBody>
          <a:bodyPr vert="horz" wrap="square" lIns="91440" tIns="45720" rIns="91440" bIns="45720" anchor="t" anchorCtr="0"/>
          <a:lstStyle/>
          <a:p>
            <a:pPr eaLnBrk="1" hangingPunct="1">
              <a:lnSpc>
                <a:spcPct val="120000"/>
              </a:lnSpc>
            </a:pPr>
            <a:r>
              <a:rPr lang="zh-CN" altLang="en-US" dirty="0"/>
              <a:t>特定的应用程序</a:t>
            </a:r>
          </a:p>
          <a:p>
            <a:pPr lvl="1" eaLnBrk="1" hangingPunct="1">
              <a:lnSpc>
                <a:spcPct val="120000"/>
              </a:lnSpc>
            </a:pPr>
            <a:r>
              <a:rPr lang="zh-CN" altLang="en-US" dirty="0"/>
              <a:t>在外模式描述的数据结构上编制的</a:t>
            </a:r>
          </a:p>
          <a:p>
            <a:pPr lvl="1" eaLnBrk="1" hangingPunct="1">
              <a:lnSpc>
                <a:spcPct val="120000"/>
              </a:lnSpc>
            </a:pPr>
            <a:r>
              <a:rPr lang="zh-CN" altLang="en-US" dirty="0"/>
              <a:t>依赖于特定的外模式</a:t>
            </a:r>
          </a:p>
          <a:p>
            <a:pPr lvl="1" eaLnBrk="1" hangingPunct="1">
              <a:lnSpc>
                <a:spcPct val="120000"/>
              </a:lnSpc>
            </a:pPr>
            <a:r>
              <a:rPr lang="zh-CN" altLang="en-US" dirty="0"/>
              <a:t>与数据库的模式和存储结构独立</a:t>
            </a:r>
          </a:p>
          <a:p>
            <a:pPr lvl="1" eaLnBrk="1" hangingPunct="1">
              <a:lnSpc>
                <a:spcPct val="120000"/>
              </a:lnSpc>
            </a:pPr>
            <a:r>
              <a:rPr lang="zh-CN" altLang="en-US" dirty="0"/>
              <a:t>不同的应用程序有时可以共用同一个外模式</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1026"/>
          <p:cNvSpPr>
            <a:spLocks noGrp="1"/>
          </p:cNvSpPr>
          <p:nvPr>
            <p:ph type="title"/>
          </p:nvPr>
        </p:nvSpPr>
        <p:spPr/>
        <p:txBody>
          <a:bodyPr vert="horz" wrap="square" lIns="91440" tIns="45720" rIns="91440" bIns="45720" anchor="ctr" anchorCtr="0"/>
          <a:lstStyle/>
          <a:p>
            <a:pPr eaLnBrk="1" hangingPunct="1"/>
            <a:r>
              <a:rPr lang="zh-CN" altLang="en-US" sz="3600" dirty="0"/>
              <a:t>小结（续）</a:t>
            </a:r>
          </a:p>
        </p:txBody>
      </p:sp>
      <p:sp>
        <p:nvSpPr>
          <p:cNvPr id="162819" name="Rectangle 1027"/>
          <p:cNvSpPr>
            <a:spLocks noGrp="1" noChangeArrowheads="1"/>
          </p:cNvSpPr>
          <p:nvPr>
            <p:ph idx="1"/>
          </p:nvPr>
        </p:nvSpPr>
        <p:spPr>
          <a:xfrm>
            <a:off x="1199456" y="1098551"/>
            <a:ext cx="10513168" cy="5095875"/>
          </a:xfrm>
        </p:spPr>
        <p:txBody>
          <a:bodyPr vert="horz" wrap="square" lIns="91440" tIns="45720" rIns="91440" bIns="45720" numCol="1" anchor="t" anchorCtr="0" compatLnSpc="1">
            <a:normAutofit lnSpcReduction="10000"/>
          </a:bodyPr>
          <a:lstStyle/>
          <a:p>
            <a:pPr eaLnBrk="1" hangingPunct="1">
              <a:lnSpc>
                <a:spcPct val="120000"/>
              </a:lnSpc>
              <a:buSzTx/>
              <a:defRPr/>
            </a:pPr>
            <a:r>
              <a:rPr lang="zh-CN" altLang="en-US" dirty="0"/>
              <a:t>数据库的二级映像</a:t>
            </a:r>
          </a:p>
          <a:p>
            <a:pPr lvl="1" eaLnBrk="1" hangingPunct="1">
              <a:lnSpc>
                <a:spcPct val="120000"/>
              </a:lnSpc>
              <a:buSzTx/>
              <a:defRPr/>
            </a:pPr>
            <a:r>
              <a:rPr lang="zh-CN" altLang="en-US" dirty="0">
                <a:cs typeface="+mn-ea"/>
              </a:rPr>
              <a:t>保证了数据库外模式的稳定性</a:t>
            </a:r>
          </a:p>
          <a:p>
            <a:pPr lvl="1" eaLnBrk="1" hangingPunct="1">
              <a:lnSpc>
                <a:spcPct val="120000"/>
              </a:lnSpc>
              <a:buSzTx/>
              <a:defRPr/>
            </a:pPr>
            <a:r>
              <a:rPr lang="zh-CN" altLang="en-US" dirty="0">
                <a:cs typeface="+mn-ea"/>
              </a:rPr>
              <a:t>从底层保证了应用程序的稳定性，除非应用需求本身发生变化，否则应用程序一般不需要修改 </a:t>
            </a:r>
            <a:endParaRPr lang="en-US" altLang="zh-CN" dirty="0">
              <a:cs typeface="+mn-ea"/>
            </a:endParaRPr>
          </a:p>
          <a:p>
            <a:pPr eaLnBrk="1" hangingPunct="1">
              <a:lnSpc>
                <a:spcPct val="140000"/>
              </a:lnSpc>
              <a:buSzTx/>
              <a:defRPr/>
            </a:pPr>
            <a:r>
              <a:rPr lang="zh-CN" altLang="en-US" dirty="0"/>
              <a:t>数据与程序之间的独立性，使得数据的定义和描述可以从应用程序中分离出去 </a:t>
            </a:r>
            <a:endParaRPr lang="zh-CN" altLang="en-US" sz="2400" dirty="0"/>
          </a:p>
          <a:p>
            <a:pPr eaLnBrk="1" hangingPunct="1">
              <a:lnSpc>
                <a:spcPct val="140000"/>
              </a:lnSpc>
              <a:buSzTx/>
              <a:defRPr/>
            </a:pPr>
            <a:r>
              <a:rPr lang="zh-CN" altLang="en-US" dirty="0"/>
              <a:t>数据的存取由数据库管理系统管理</a:t>
            </a:r>
          </a:p>
          <a:p>
            <a:pPr lvl="1" eaLnBrk="1" hangingPunct="1">
              <a:lnSpc>
                <a:spcPct val="140000"/>
              </a:lnSpc>
              <a:buSzTx/>
              <a:defRPr/>
            </a:pPr>
            <a:r>
              <a:rPr lang="zh-CN" altLang="en-US" dirty="0">
                <a:cs typeface="+mn-ea"/>
              </a:rPr>
              <a:t>简化了应用程序的编制</a:t>
            </a:r>
          </a:p>
          <a:p>
            <a:pPr lvl="1" eaLnBrk="1" hangingPunct="1">
              <a:lnSpc>
                <a:spcPct val="140000"/>
              </a:lnSpc>
              <a:buSzTx/>
              <a:defRPr/>
            </a:pPr>
            <a:r>
              <a:rPr lang="zh-CN" altLang="en-US" dirty="0">
                <a:cs typeface="+mn-ea"/>
              </a:rPr>
              <a:t>大大减少了应用程序的开发和维护成本 </a:t>
            </a:r>
          </a:p>
          <a:p>
            <a:pPr marL="457200" lvl="1" indent="0" eaLnBrk="1" hangingPunct="1">
              <a:lnSpc>
                <a:spcPct val="120000"/>
              </a:lnSpc>
              <a:buSzTx/>
              <a:buNone/>
              <a:defRPr/>
            </a:pPr>
            <a:endParaRPr lang="en-US" altLang="zh-CN" dirty="0">
              <a:cs typeface="+mn-ea"/>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63842" name="Rectangle 3"/>
          <p:cNvSpPr>
            <a:spLocks noGrp="1"/>
          </p:cNvSpPr>
          <p:nvPr>
            <p:ph idx="1"/>
          </p:nvPr>
        </p:nvSpPr>
        <p:spPr/>
        <p:txBody>
          <a:bodyPr vert="horz" wrap="square" lIns="91440" tIns="45720" rIns="91440" bIns="45720" anchor="t" anchorCtr="0">
            <a:normAutofit lnSpcReduction="10000"/>
          </a:bodyPr>
          <a:lstStyle/>
          <a:p>
            <a:pPr lvl="1" eaLnBrk="1" hangingPunct="1">
              <a:lnSpc>
                <a:spcPct val="150000"/>
              </a:lnSpc>
              <a:buNone/>
            </a:pPr>
            <a:r>
              <a:rPr lang="en-US" altLang="zh-CN" sz="2800" dirty="0"/>
              <a:t>  1.1 </a:t>
            </a:r>
            <a:r>
              <a:rPr lang="zh-CN" altLang="en-US" sz="2800" dirty="0"/>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t>  1.3  </a:t>
            </a:r>
            <a:r>
              <a:rPr lang="zh-CN" altLang="en-US" sz="2800" dirty="0"/>
              <a:t>数据库系统的三级模式结构</a:t>
            </a:r>
          </a:p>
          <a:p>
            <a:pPr lvl="1" eaLnBrk="1" hangingPunct="1">
              <a:lnSpc>
                <a:spcPct val="150000"/>
              </a:lnSpc>
              <a:buNone/>
            </a:pPr>
            <a:r>
              <a:rPr lang="en-US" altLang="zh-CN" sz="3200" dirty="0">
                <a:solidFill>
                  <a:srgbClr val="0066FF"/>
                </a:solidFill>
              </a:rPr>
              <a:t>  1.4  </a:t>
            </a:r>
            <a:r>
              <a:rPr lang="zh-CN" altLang="en-US" sz="3200" dirty="0">
                <a:solidFill>
                  <a:srgbClr val="0066FF"/>
                </a:solidFill>
              </a:rPr>
              <a:t>数据库系统的组成</a:t>
            </a:r>
            <a:endParaRPr lang="en-US" altLang="zh-CN" sz="3200" dirty="0">
              <a:solidFill>
                <a:srgbClr val="0066FF"/>
              </a:solidFill>
            </a:endParaRPr>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a:spLocks noGrp="1"/>
          </p:cNvSpPr>
          <p:nvPr>
            <p:ph type="title"/>
          </p:nvPr>
        </p:nvSpPr>
        <p:spPr/>
        <p:txBody>
          <a:bodyPr vert="horz" wrap="square" lIns="91440" tIns="45720" rIns="91440" bIns="45720" anchor="ctr" anchorCtr="0"/>
          <a:lstStyle/>
          <a:p>
            <a:pPr eaLnBrk="1" hangingPunct="1"/>
            <a:r>
              <a:rPr lang="en-US" altLang="zh-CN" sz="3600" dirty="0"/>
              <a:t>1.4  </a:t>
            </a:r>
            <a:r>
              <a:rPr lang="zh-CN" altLang="en-US" sz="3600" dirty="0"/>
              <a:t>数据库系统的组成</a:t>
            </a:r>
          </a:p>
        </p:txBody>
      </p:sp>
      <p:sp>
        <p:nvSpPr>
          <p:cNvPr id="165890" name="Rectangle 3"/>
          <p:cNvSpPr>
            <a:spLocks noGrp="1"/>
          </p:cNvSpPr>
          <p:nvPr>
            <p:ph idx="1"/>
          </p:nvPr>
        </p:nvSpPr>
        <p:spPr>
          <a:xfrm>
            <a:off x="1271464" y="1268414"/>
            <a:ext cx="7632824" cy="4537075"/>
          </a:xfrm>
        </p:spPr>
        <p:txBody>
          <a:bodyPr vert="horz" wrap="square" lIns="91440" tIns="45720" rIns="91440" bIns="45720" anchor="t" anchorCtr="0"/>
          <a:lstStyle/>
          <a:p>
            <a:pPr algn="just" eaLnBrk="1" hangingPunct="1">
              <a:lnSpc>
                <a:spcPct val="140000"/>
              </a:lnSpc>
            </a:pPr>
            <a:r>
              <a:rPr lang="zh-CN" altLang="en-US" dirty="0"/>
              <a:t>数据库</a:t>
            </a:r>
          </a:p>
          <a:p>
            <a:pPr algn="just" eaLnBrk="1" hangingPunct="1">
              <a:lnSpc>
                <a:spcPct val="140000"/>
              </a:lnSpc>
            </a:pPr>
            <a:r>
              <a:rPr lang="zh-CN" altLang="en-US" dirty="0"/>
              <a:t>数据库管理系统（及其应用开发工具）</a:t>
            </a:r>
          </a:p>
          <a:p>
            <a:pPr algn="just" eaLnBrk="1" hangingPunct="1">
              <a:lnSpc>
                <a:spcPct val="140000"/>
              </a:lnSpc>
            </a:pPr>
            <a:r>
              <a:rPr lang="zh-CN" altLang="en-US" dirty="0"/>
              <a:t>应用系统</a:t>
            </a:r>
          </a:p>
          <a:p>
            <a:pPr algn="just" eaLnBrk="1" hangingPunct="1">
              <a:lnSpc>
                <a:spcPct val="140000"/>
              </a:lnSpc>
            </a:pPr>
            <a:r>
              <a:rPr lang="zh-CN" altLang="en-US" dirty="0"/>
              <a:t>数据库管理员</a:t>
            </a:r>
          </a:p>
        </p:txBody>
      </p:sp>
      <p:pic>
        <p:nvPicPr>
          <p:cNvPr id="2" name="图片 3" descr="1z1">
            <a:extLst>
              <a:ext uri="{FF2B5EF4-FFF2-40B4-BE49-F238E27FC236}">
                <a16:creationId xmlns:a16="http://schemas.microsoft.com/office/drawing/2014/main" xmlns="" id="{87A7F18A-96DA-3D67-6675-42BACFF70F65}"/>
              </a:ext>
            </a:extLst>
          </p:cNvPr>
          <p:cNvPicPr>
            <a:picLocks noChangeAspect="1"/>
          </p:cNvPicPr>
          <p:nvPr/>
        </p:nvPicPr>
        <p:blipFill>
          <a:blip r:embed="rId2"/>
          <a:stretch>
            <a:fillRect/>
          </a:stretch>
        </p:blipFill>
        <p:spPr>
          <a:xfrm>
            <a:off x="8040216" y="2060848"/>
            <a:ext cx="3271837" cy="3443287"/>
          </a:xfrm>
          <a:prstGeom prst="rect">
            <a:avLst/>
          </a:prstGeom>
          <a:noFill/>
          <a:ln w="9525">
            <a:noFill/>
          </a:ln>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数据库系统的组成（续）</a:t>
            </a:r>
          </a:p>
        </p:txBody>
      </p:sp>
      <p:sp>
        <p:nvSpPr>
          <p:cNvPr id="166915" name="Rectangle 1027"/>
          <p:cNvSpPr>
            <a:spLocks noGrp="1"/>
          </p:cNvSpPr>
          <p:nvPr>
            <p:ph idx="1"/>
          </p:nvPr>
        </p:nvSpPr>
        <p:spPr>
          <a:xfrm>
            <a:off x="2135560" y="1454150"/>
            <a:ext cx="8075241" cy="4495800"/>
          </a:xfrm>
        </p:spPr>
        <p:txBody>
          <a:bodyPr vert="horz" wrap="square" lIns="91440" tIns="45720" rIns="91440" bIns="45720" anchor="t" anchorCtr="0"/>
          <a:lstStyle/>
          <a:p>
            <a:pPr eaLnBrk="1" hangingPunct="1">
              <a:lnSpc>
                <a:spcPct val="140000"/>
              </a:lnSpc>
            </a:pPr>
            <a:r>
              <a:rPr lang="en-US" altLang="zh-CN" dirty="0"/>
              <a:t>1.</a:t>
            </a:r>
            <a:r>
              <a:rPr lang="zh-CN" altLang="en-US" dirty="0"/>
              <a:t>硬件平台 </a:t>
            </a:r>
          </a:p>
          <a:p>
            <a:pPr eaLnBrk="1" hangingPunct="1">
              <a:lnSpc>
                <a:spcPct val="140000"/>
              </a:lnSpc>
            </a:pPr>
            <a:r>
              <a:rPr lang="en-US" altLang="zh-CN" dirty="0"/>
              <a:t>2.</a:t>
            </a:r>
            <a:r>
              <a:rPr lang="zh-CN" altLang="en-US" dirty="0"/>
              <a:t>软件平台</a:t>
            </a:r>
          </a:p>
          <a:p>
            <a:pPr eaLnBrk="1" hangingPunct="1">
              <a:lnSpc>
                <a:spcPct val="140000"/>
              </a:lnSpc>
            </a:pPr>
            <a:r>
              <a:rPr lang="en-US" altLang="zh-CN" dirty="0"/>
              <a:t>3.</a:t>
            </a:r>
            <a:r>
              <a:rPr lang="zh-CN" altLang="en-US" dirty="0"/>
              <a:t>人员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1.1.1  </a:t>
            </a:r>
            <a:r>
              <a:rPr lang="zh-CN" altLang="en-US" sz="3600" dirty="0"/>
              <a:t>数据库的</a:t>
            </a:r>
            <a:r>
              <a:rPr lang="en-US" altLang="zh-CN" sz="3600" dirty="0"/>
              <a:t>4</a:t>
            </a:r>
            <a:r>
              <a:rPr lang="zh-CN" altLang="en-US" sz="3600" dirty="0"/>
              <a:t>个基本概念</a:t>
            </a:r>
            <a:endParaRPr lang="zh-CN" altLang="en-US" sz="4400" dirty="0">
              <a:latin typeface="宋体" panose="02010600030101010101" pitchFamily="2" charset="-122"/>
            </a:endParaRPr>
          </a:p>
        </p:txBody>
      </p:sp>
      <p:sp>
        <p:nvSpPr>
          <p:cNvPr id="30723" name="Rectangle 3"/>
          <p:cNvSpPr>
            <a:spLocks noGrp="1"/>
          </p:cNvSpPr>
          <p:nvPr>
            <p:ph idx="1"/>
          </p:nvPr>
        </p:nvSpPr>
        <p:spPr>
          <a:xfrm>
            <a:off x="839416" y="1340768"/>
            <a:ext cx="10801199" cy="4415509"/>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a:t>
            </a:r>
            <a:r>
              <a:rPr lang="en-US" altLang="zh-CN" kern="1050" noProof="1"/>
              <a:t>Data</a:t>
            </a:r>
            <a:r>
              <a:rPr lang="zh-CN" altLang="en-US" kern="1050" noProof="1"/>
              <a:t>）</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a:t>
            </a:r>
            <a:r>
              <a:rPr lang="en-US" altLang="zh-CN" kern="1050" noProof="1"/>
              <a:t>DataBase</a:t>
            </a:r>
            <a:r>
              <a:rPr lang="zh-CN" altLang="en-US" kern="1050" noProof="1"/>
              <a:t>，</a:t>
            </a:r>
            <a:r>
              <a:rPr lang="en-US" altLang="zh-CN" kern="1050" noProof="1"/>
              <a:t>DB</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数据库管理系统（</a:t>
            </a:r>
            <a:r>
              <a:rPr lang="en-US" altLang="zh-CN" kern="1050" noProof="1"/>
              <a:t>DataBase</a:t>
            </a:r>
            <a:r>
              <a:rPr lang="zh-CN" altLang="en-US" kern="1050" noProof="1"/>
              <a:t> </a:t>
            </a:r>
            <a:r>
              <a:rPr lang="en-US" altLang="zh-CN" kern="1050" noProof="1"/>
              <a:t>Management</a:t>
            </a:r>
            <a:r>
              <a:rPr lang="zh-CN" altLang="en-US" kern="1050" noProof="1"/>
              <a:t> </a:t>
            </a:r>
            <a:r>
              <a:rPr lang="en-US" altLang="zh-CN" kern="1050" noProof="1"/>
              <a:t>System</a:t>
            </a:r>
            <a:r>
              <a:rPr lang="zh-CN" altLang="en-US" kern="1050" noProof="1"/>
              <a:t>，</a:t>
            </a:r>
            <a:r>
              <a:rPr lang="en-US" altLang="zh-CN" kern="1050" noProof="1"/>
              <a:t>DBMS</a:t>
            </a:r>
            <a:r>
              <a:rPr lang="zh-CN" altLang="en-US" kern="1050" noProof="1"/>
              <a:t>）</a:t>
            </a:r>
            <a:endParaRPr lang="en-US" altLang="zh-CN" kern="1050" noProof="1"/>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noProof="1"/>
              <a:t>数据库系统（</a:t>
            </a:r>
            <a:r>
              <a:rPr lang="en-US" altLang="zh-CN" kern="1050" noProof="1"/>
              <a:t>DataBase</a:t>
            </a:r>
            <a:r>
              <a:rPr lang="zh-CN" altLang="en-US" kern="1050" noProof="1"/>
              <a:t> </a:t>
            </a:r>
            <a:r>
              <a:rPr lang="en-US" altLang="zh-CN" kern="1050" noProof="1"/>
              <a:t>System</a:t>
            </a:r>
            <a:r>
              <a:rPr lang="zh-CN" altLang="en-US" kern="1050" noProof="1"/>
              <a:t>，</a:t>
            </a:r>
            <a:r>
              <a:rPr lang="en-US" altLang="zh-CN" kern="1050" noProof="1"/>
              <a:t>DBS</a:t>
            </a:r>
            <a:r>
              <a:rPr lang="zh-CN" altLang="en-US" kern="1050" noProof="1"/>
              <a:t>）</a:t>
            </a:r>
            <a:endParaRPr lang="en-US" altLang="zh-CN" kern="1050" noProof="1"/>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硬件平台</a:t>
            </a:r>
          </a:p>
        </p:txBody>
      </p:sp>
      <p:sp>
        <p:nvSpPr>
          <p:cNvPr id="167938" name="Rectangle 3"/>
          <p:cNvSpPr>
            <a:spLocks noGrp="1"/>
          </p:cNvSpPr>
          <p:nvPr>
            <p:ph idx="1"/>
          </p:nvPr>
        </p:nvSpPr>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zh-CN" sz="2600" dirty="0"/>
              <a:t>数据库管理系统建立在计算机硬件平台和操作系统之上，数据库存放在计算机存储设备中。</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硬件平台中</a:t>
            </a:r>
            <a:r>
              <a:rPr lang="zh-CN" altLang="zh-CN" sz="2600" dirty="0">
                <a:solidFill>
                  <a:srgbClr val="FF00FF"/>
                </a:solidFill>
              </a:rPr>
              <a:t>存储器</a:t>
            </a:r>
            <a:r>
              <a:rPr lang="zh-CN" altLang="zh-CN" sz="2600" dirty="0"/>
              <a:t>与</a:t>
            </a:r>
            <a:r>
              <a:rPr lang="zh-CN" altLang="zh-CN" sz="2600" dirty="0">
                <a:solidFill>
                  <a:srgbClr val="FF00FF"/>
                </a:solidFill>
              </a:rPr>
              <a:t>处理器技术</a:t>
            </a:r>
            <a:r>
              <a:rPr lang="zh-CN" altLang="zh-CN" sz="2600" dirty="0"/>
              <a:t>的升级推动了数据库技术从磁盘数据库到内存数据库的技术升级</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solidFill>
                  <a:srgbClr val="FF00FF"/>
                </a:solidFill>
              </a:rPr>
              <a:t>海量存储设备</a:t>
            </a:r>
            <a:r>
              <a:rPr lang="zh-CN" altLang="zh-CN" sz="2600" dirty="0"/>
              <a:t>与</a:t>
            </a:r>
            <a:r>
              <a:rPr lang="zh-CN" altLang="zh-CN" sz="2600" dirty="0">
                <a:solidFill>
                  <a:srgbClr val="FF00FF"/>
                </a:solidFill>
              </a:rPr>
              <a:t>高速处理器</a:t>
            </a:r>
            <a:r>
              <a:rPr lang="zh-CN" altLang="zh-CN" sz="2600" dirty="0"/>
              <a:t>的硬件特性成为新型数据库存储引擎和查询处理引擎设计的重要因素</a:t>
            </a:r>
            <a:endParaRPr lang="en-US" altLang="zh-CN" sz="26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软件平台</a:t>
            </a:r>
          </a:p>
        </p:txBody>
      </p:sp>
      <p:sp>
        <p:nvSpPr>
          <p:cNvPr id="168962" name="Rectangle 3"/>
          <p:cNvSpPr>
            <a:spLocks noGrp="1"/>
          </p:cNvSpPr>
          <p:nvPr>
            <p:ph idx="1"/>
          </p:nvPr>
        </p:nvSpPr>
        <p:spPr>
          <a:xfrm>
            <a:off x="1775520" y="1339851"/>
            <a:ext cx="8641655" cy="4854575"/>
          </a:xfrm>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sz="2600" dirty="0"/>
              <a:t>支持数据库管理系统运行的操作系统</a:t>
            </a:r>
          </a:p>
          <a:p>
            <a:pPr algn="just" eaLnBrk="1" hangingPunct="1">
              <a:lnSpc>
                <a:spcPct val="140000"/>
              </a:lnSpc>
              <a:buSzPct val="90000"/>
              <a:buFont typeface="Wingdings" panose="05000000000000000000" pitchFamily="2" charset="2"/>
              <a:buChar char="n"/>
            </a:pPr>
            <a:r>
              <a:rPr lang="zh-CN" altLang="en-US" sz="2600" dirty="0"/>
              <a:t>数据库管理系统</a:t>
            </a:r>
            <a:endParaRPr lang="en-US" altLang="zh-CN" sz="2600" dirty="0"/>
          </a:p>
          <a:p>
            <a:pPr algn="just" eaLnBrk="1" hangingPunct="1">
              <a:lnSpc>
                <a:spcPct val="140000"/>
              </a:lnSpc>
              <a:buSzPct val="90000"/>
              <a:buFont typeface="Wingdings" panose="05000000000000000000" pitchFamily="2" charset="2"/>
              <a:buChar char="n"/>
            </a:pPr>
            <a:r>
              <a:rPr lang="zh-CN" altLang="zh-CN" sz="2600" dirty="0"/>
              <a:t>开发应用系统的高级语言及其编译系统</a:t>
            </a:r>
            <a:endParaRPr lang="en-US" altLang="zh-CN" sz="2600" dirty="0"/>
          </a:p>
          <a:p>
            <a:pPr algn="just" eaLnBrk="1" hangingPunct="1">
              <a:lnSpc>
                <a:spcPct val="140000"/>
              </a:lnSpc>
              <a:buSzPct val="90000"/>
              <a:buFont typeface="Wingdings" panose="05000000000000000000" pitchFamily="2" charset="2"/>
              <a:buChar char="n"/>
            </a:pPr>
            <a:r>
              <a:rPr lang="zh-CN" altLang="en-US" sz="2600" dirty="0"/>
              <a:t>应用开发工具</a:t>
            </a:r>
          </a:p>
          <a:p>
            <a:pPr algn="just" eaLnBrk="1" hangingPunct="1">
              <a:lnSpc>
                <a:spcPct val="140000"/>
              </a:lnSpc>
              <a:buSzPct val="90000"/>
              <a:buFont typeface="Wingdings" panose="05000000000000000000" pitchFamily="2" charset="2"/>
              <a:buChar char="n"/>
            </a:pPr>
            <a:r>
              <a:rPr lang="zh-CN" altLang="en-US" sz="2600" dirty="0"/>
              <a:t>为特定应用背景开发的数据库应用系统</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Rectangle 2"/>
          <p:cNvSpPr>
            <a:spLocks noGrp="1" noChangeArrowheads="1"/>
          </p:cNvSpPr>
          <p:nvPr>
            <p:ph type="title"/>
          </p:nvPr>
        </p:nvSpPr>
        <p:spPr>
          <a:xfrm>
            <a:off x="1981200" y="-39687"/>
            <a:ext cx="8229600" cy="1138238"/>
          </a:xfrm>
        </p:spPr>
        <p:txBody>
          <a:bodyPr vert="horz" wrap="square" lIns="91440" tIns="45720" rIns="91440" bIns="45720" numCol="1" anchor="ctr" anchorCtr="0" compatLnSpc="1"/>
          <a:lstStyle/>
          <a:p>
            <a:pPr eaLnBrk="1" hangingPunct="1">
              <a:defRPr/>
            </a:pPr>
            <a:r>
              <a:rPr lang="en-US" altLang="zh-CN" sz="3600" dirty="0"/>
              <a:t>3.</a:t>
            </a:r>
            <a:r>
              <a:rPr lang="zh-CN" altLang="en-US" sz="3600" dirty="0"/>
              <a:t>人员</a:t>
            </a:r>
          </a:p>
        </p:txBody>
      </p:sp>
      <p:sp>
        <p:nvSpPr>
          <p:cNvPr id="169986" name="Rectangle 3"/>
          <p:cNvSpPr>
            <a:spLocks noGrp="1"/>
          </p:cNvSpPr>
          <p:nvPr>
            <p:ph idx="1"/>
          </p:nvPr>
        </p:nvSpPr>
        <p:spPr>
          <a:xfrm>
            <a:off x="2279650" y="1268413"/>
            <a:ext cx="7786688" cy="5072062"/>
          </a:xfrm>
        </p:spPr>
        <p:txBody>
          <a:bodyPr vert="horz" wrap="square" lIns="91440" tIns="45720" rIns="91440" bIns="45720" anchor="t" anchorCtr="0"/>
          <a:lstStyle/>
          <a:p>
            <a:pPr algn="just" eaLnBrk="1" hangingPunct="1">
              <a:lnSpc>
                <a:spcPct val="140000"/>
              </a:lnSpc>
              <a:buSzPct val="90000"/>
              <a:buFont typeface="Wingdings" panose="05000000000000000000" pitchFamily="2" charset="2"/>
              <a:buChar char="n"/>
            </a:pPr>
            <a:r>
              <a:rPr lang="zh-CN" altLang="en-US" dirty="0"/>
              <a:t>数据库管理员</a:t>
            </a:r>
          </a:p>
          <a:p>
            <a:pPr algn="just" eaLnBrk="1" hangingPunct="1">
              <a:lnSpc>
                <a:spcPct val="140000"/>
              </a:lnSpc>
              <a:buSzPct val="90000"/>
              <a:buFont typeface="Wingdings" panose="05000000000000000000" pitchFamily="2" charset="2"/>
              <a:buChar char="n"/>
            </a:pPr>
            <a:r>
              <a:rPr lang="zh-CN" altLang="en-US" dirty="0"/>
              <a:t>系统分析员和数据库设计人员</a:t>
            </a:r>
          </a:p>
          <a:p>
            <a:pPr algn="just" eaLnBrk="1" hangingPunct="1">
              <a:lnSpc>
                <a:spcPct val="140000"/>
              </a:lnSpc>
              <a:buSzPct val="90000"/>
              <a:buFont typeface="Wingdings" panose="05000000000000000000" pitchFamily="2" charset="2"/>
              <a:buChar char="n"/>
            </a:pPr>
            <a:r>
              <a:rPr lang="zh-CN" altLang="en-US" dirty="0"/>
              <a:t>应用程序员</a:t>
            </a:r>
          </a:p>
          <a:p>
            <a:pPr algn="just" eaLnBrk="1" hangingPunct="1">
              <a:lnSpc>
                <a:spcPct val="140000"/>
              </a:lnSpc>
              <a:buSzPct val="90000"/>
              <a:buFont typeface="Wingdings" panose="05000000000000000000" pitchFamily="2" charset="2"/>
              <a:buChar char="n"/>
            </a:pPr>
            <a:r>
              <a:rPr lang="zh-CN" altLang="en-US" dirty="0"/>
              <a:t>最终用户</a:t>
            </a:r>
          </a:p>
          <a:p>
            <a:pPr eaLnBrk="1" hangingPunct="1">
              <a:buFont typeface="Wingdings" panose="05000000000000000000" pitchFamily="2" charset="2"/>
              <a:buChar char="v"/>
            </a:pPr>
            <a:endParaRPr lang="en-US" altLang="zh-CN"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xmlns="" id="{5807BA70-A9DB-AF6C-EFB8-EC17D0A25D75}"/>
              </a:ext>
            </a:extLst>
          </p:cNvPr>
          <p:cNvPicPr>
            <a:picLocks noChangeAspect="1"/>
          </p:cNvPicPr>
          <p:nvPr/>
        </p:nvPicPr>
        <p:blipFill rotWithShape="1">
          <a:blip r:embed="rId2"/>
          <a:srcRect l="-2342" t="292" r="-1" b="10092"/>
          <a:stretch/>
        </p:blipFill>
        <p:spPr>
          <a:xfrm>
            <a:off x="3431704" y="1985798"/>
            <a:ext cx="4920616" cy="3762375"/>
          </a:xfrm>
          <a:prstGeom prst="rect">
            <a:avLst/>
          </a:prstGeom>
        </p:spPr>
      </p:pic>
      <p:sp>
        <p:nvSpPr>
          <p:cNvPr id="171009" name="Rectangle 1026"/>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人员（续）</a:t>
            </a:r>
            <a:endParaRPr lang="zh-CN" altLang="en-US" sz="3600" dirty="0">
              <a:ea typeface="Arial" panose="020B0604020202020204" pitchFamily="34" charset="0"/>
            </a:endParaRPr>
          </a:p>
        </p:txBody>
      </p:sp>
      <p:sp>
        <p:nvSpPr>
          <p:cNvPr id="171010" name="Rectangle 1027"/>
          <p:cNvSpPr>
            <a:spLocks noGrp="1"/>
          </p:cNvSpPr>
          <p:nvPr>
            <p:ph idx="1"/>
          </p:nvPr>
        </p:nvSpPr>
        <p:spPr>
          <a:xfrm>
            <a:off x="4163714" y="5989725"/>
            <a:ext cx="4105275" cy="304800"/>
          </a:xfrm>
        </p:spPr>
        <p:txBody>
          <a:bodyPr vert="horz" wrap="square" lIns="91440" tIns="45720" rIns="91440" bIns="45720" anchor="t" anchorCtr="0">
            <a:normAutofit fontScale="92500"/>
          </a:bodyPr>
          <a:lstStyle/>
          <a:p>
            <a:pPr eaLnBrk="1" hangingPunct="1">
              <a:lnSpc>
                <a:spcPct val="80000"/>
              </a:lnSpc>
              <a:buNone/>
            </a:pPr>
            <a:r>
              <a:rPr lang="zh-CN" altLang="en-US" sz="1800" dirty="0"/>
              <a:t>图</a:t>
            </a:r>
            <a:r>
              <a:rPr lang="en-US" altLang="zh-CN" sz="1800" dirty="0"/>
              <a:t>1.16  </a:t>
            </a:r>
            <a:r>
              <a:rPr lang="zh-CN" altLang="en-US" sz="1800" dirty="0"/>
              <a:t>数据库系统各种人员的数据视图 </a:t>
            </a:r>
          </a:p>
        </p:txBody>
      </p:sp>
      <p:sp>
        <p:nvSpPr>
          <p:cNvPr id="171011" name="Rectangle 1029"/>
          <p:cNvSpPr/>
          <p:nvPr/>
        </p:nvSpPr>
        <p:spPr>
          <a:xfrm>
            <a:off x="1055440" y="1302072"/>
            <a:ext cx="10297144" cy="491481"/>
          </a:xfrm>
          <a:prstGeom prst="rect">
            <a:avLst/>
          </a:prstGeom>
          <a:noFill/>
          <a:ln w="25400">
            <a:noFill/>
          </a:ln>
        </p:spPr>
        <p:txBody>
          <a:bodyPr wrap="square" anchor="ctr" anchorCtr="0">
            <a:spAutoFit/>
          </a:bodyPr>
          <a:lstStyle/>
          <a:p>
            <a:pPr>
              <a:lnSpc>
                <a:spcPct val="120000"/>
              </a:lnSpc>
              <a:buFont typeface="Wingdings" panose="05000000000000000000" pitchFamily="2" charset="2"/>
              <a:buChar char="n"/>
            </a:pPr>
            <a:r>
              <a:rPr lang="zh-CN" altLang="en-US" sz="2400" b="1" dirty="0"/>
              <a:t>不同的人员各司其职，涉及不同数据抽象级别，具有不同的数据视图</a:t>
            </a:r>
          </a:p>
        </p:txBody>
      </p:sp>
      <p:sp>
        <p:nvSpPr>
          <p:cNvPr id="171013" name="矩形 1"/>
          <p:cNvSpPr/>
          <p:nvPr/>
        </p:nvSpPr>
        <p:spPr>
          <a:xfrm>
            <a:off x="3616326" y="2014539"/>
            <a:ext cx="1255713" cy="3762375"/>
          </a:xfrm>
          <a:prstGeom prst="rect">
            <a:avLst/>
          </a:prstGeom>
          <a:noFill/>
          <a:ln w="34925" cap="flat" cmpd="sng">
            <a:solidFill>
              <a:srgbClr val="00B050"/>
            </a:solidFill>
            <a:prstDash val="solid"/>
            <a:round/>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4" name="思想气泡: 云 3"/>
          <p:cNvSpPr/>
          <p:nvPr/>
        </p:nvSpPr>
        <p:spPr>
          <a:xfrm>
            <a:off x="2135188" y="3429001"/>
            <a:ext cx="914400" cy="612775"/>
          </a:xfrm>
          <a:prstGeom prst="cloudCallout">
            <a:avLst>
              <a:gd name="adj1" fmla="val -20833"/>
              <a:gd name="adj2" fmla="val 62500"/>
            </a:avLst>
          </a:prstGeom>
          <a:noFill/>
          <a:ln w="9525">
            <a:noFill/>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171015" name="对话气泡: 椭圆形 4"/>
          <p:cNvSpPr/>
          <p:nvPr/>
        </p:nvSpPr>
        <p:spPr>
          <a:xfrm>
            <a:off x="1981200" y="2963864"/>
            <a:ext cx="1068388" cy="612775"/>
          </a:xfrm>
          <a:prstGeom prst="wedgeEllipseCallout">
            <a:avLst>
              <a:gd name="adj1" fmla="val 100060"/>
              <a:gd name="adj2" fmla="val 26991"/>
            </a:avLst>
          </a:prstGeom>
          <a:solidFill>
            <a:srgbClr val="00B050"/>
          </a:solidFill>
          <a:ln w="9525" cap="flat" cmpd="sng">
            <a:solidFill>
              <a:srgbClr val="00B050"/>
            </a:solidFill>
            <a:prstDash val="solid"/>
            <a:round/>
            <a:headEnd type="none" w="med" len="med"/>
            <a:tailEnd type="none" w="med" len="med"/>
          </a:ln>
        </p:spPr>
        <p:txBody>
          <a:bodyPr anchor="t" anchorCtr="0"/>
          <a:lstStyle/>
          <a:p>
            <a:r>
              <a:rPr lang="zh-CN" altLang="en-US" sz="2000" b="1" dirty="0"/>
              <a:t>人员</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a:t>
            </a:r>
            <a:r>
              <a:rPr lang="en-US" altLang="zh-CN" sz="3600" dirty="0"/>
              <a:t> </a:t>
            </a:r>
            <a:r>
              <a:rPr lang="zh-CN" altLang="en-US" sz="3600" dirty="0"/>
              <a:t>数据库管理员（</a:t>
            </a:r>
            <a:r>
              <a:rPr lang="en-US" altLang="zh-CN" sz="3600" dirty="0"/>
              <a:t>DBA</a:t>
            </a:r>
            <a:r>
              <a:rPr lang="zh-CN" altLang="en-US" sz="3600" dirty="0"/>
              <a:t>）</a:t>
            </a:r>
            <a:endParaRPr lang="en-US" altLang="zh-CN" sz="3600" dirty="0"/>
          </a:p>
        </p:txBody>
      </p:sp>
      <p:sp>
        <p:nvSpPr>
          <p:cNvPr id="173059" name="Rectangle 3"/>
          <p:cNvSpPr>
            <a:spLocks noGrp="1" noChangeArrowheads="1"/>
          </p:cNvSpPr>
          <p:nvPr>
            <p:ph idx="1"/>
          </p:nvPr>
        </p:nvSpPr>
        <p:spPr>
          <a:xfrm>
            <a:off x="983432" y="1146176"/>
            <a:ext cx="10585175" cy="4983163"/>
          </a:xfrm>
        </p:spPr>
        <p:txBody>
          <a:bodyPr vert="horz" wrap="square" lIns="91440" tIns="45720" rIns="91440" bIns="45720" numCol="1" anchor="t" anchorCtr="0" compatLnSpc="1"/>
          <a:lstStyle/>
          <a:p>
            <a:pPr algn="just" eaLnBrk="1" hangingPunct="1">
              <a:lnSpc>
                <a:spcPct val="120000"/>
              </a:lnSpc>
              <a:buSzTx/>
              <a:buNone/>
              <a:defRPr/>
            </a:pPr>
            <a:r>
              <a:rPr lang="zh-CN" altLang="en-US" dirty="0"/>
              <a:t>主要职责： </a:t>
            </a:r>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①</a:t>
            </a:r>
            <a:r>
              <a:rPr lang="zh-CN" altLang="zh-CN" sz="2600" dirty="0">
                <a:cs typeface="Times New Roman" panose="02020603050405020304" pitchFamily="18" charset="0"/>
              </a:rPr>
              <a:t>设计与定义数据库</a:t>
            </a:r>
            <a:endParaRPr lang="en-US" altLang="zh-CN" sz="2600" dirty="0">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en-US" altLang="zh-CN" sz="2200" kern="1050" dirty="0">
                <a:cs typeface="Arial" panose="020B0604020202020204" pitchFamily="34" charset="0"/>
              </a:rPr>
              <a:t>DBA</a:t>
            </a:r>
            <a:r>
              <a:rPr lang="zh-CN" altLang="zh-CN" sz="2200" kern="1050" dirty="0">
                <a:cs typeface="Arial" panose="020B0604020202020204" pitchFamily="34" charset="0"/>
              </a:rPr>
              <a:t>必</a:t>
            </a:r>
            <a:r>
              <a:rPr lang="zh-CN" altLang="zh-CN" sz="2200" kern="1050" dirty="0">
                <a:ea typeface="宋体" panose="02010600030101010101" pitchFamily="2" charset="-122"/>
                <a:cs typeface="Times New Roman" panose="02020603050405020304" pitchFamily="18" charset="0"/>
              </a:rPr>
              <a:t>须参与数据库设计的全过程</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与用户、应用开发人员、系统分析员密切结合</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设计概念模式、数据库模式以及各个应用的外模式</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2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熟悉</a:t>
            </a:r>
            <a:r>
              <a:rPr lang="en-US" altLang="zh-CN" sz="2200" kern="1050" dirty="0">
                <a:ea typeface="宋体" panose="02010600030101010101" pitchFamily="2" charset="-122"/>
                <a:cs typeface="Times New Roman" panose="02020603050405020304" pitchFamily="18" charset="0"/>
              </a:rPr>
              <a:t>DBMS</a:t>
            </a:r>
            <a:r>
              <a:rPr lang="zh-CN" altLang="zh-CN" sz="2200" kern="1050" dirty="0">
                <a:ea typeface="宋体" panose="02010600030101010101" pitchFamily="2" charset="-122"/>
                <a:cs typeface="Times New Roman" panose="02020603050405020304" pitchFamily="18" charset="0"/>
              </a:rPr>
              <a:t>产品</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决定数据库的存储结构和存取策略，设计数据库的内模式</a:t>
            </a:r>
            <a:endParaRPr lang="en-US" altLang="zh-CN" sz="2200" dirty="0">
              <a:cs typeface="+mn-ea"/>
            </a:endParaRPr>
          </a:p>
          <a:p>
            <a:pPr lvl="1" algn="just" eaLnBrk="1" hangingPunct="1">
              <a:lnSpc>
                <a:spcPct val="120000"/>
              </a:lnSpc>
              <a:buSzPct val="90000"/>
              <a:defRPr/>
            </a:pPr>
            <a:r>
              <a:rPr lang="zh-CN" altLang="en-US" sz="2600" dirty="0">
                <a:latin typeface="宋体" panose="02010600030101010101" pitchFamily="2" charset="-122"/>
                <a:cs typeface="Times New Roman" panose="02020603050405020304" pitchFamily="18" charset="0"/>
              </a:rPr>
              <a:t>②</a:t>
            </a:r>
            <a:r>
              <a:rPr lang="zh-CN" altLang="zh-CN" sz="2600" dirty="0">
                <a:cs typeface="Times New Roman" panose="02020603050405020304" pitchFamily="18" charset="0"/>
              </a:rPr>
              <a:t>帮助最终用户使用数据库系统</a:t>
            </a:r>
            <a:endParaRPr lang="zh-CN" altLang="en-US" sz="2600" dirty="0">
              <a:cs typeface="+mn-ea"/>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Rectangle 2"/>
          <p:cNvSpPr>
            <a:spLocks noGrp="1"/>
          </p:cNvSpPr>
          <p:nvPr>
            <p:ph type="title"/>
          </p:nvPr>
        </p:nvSpPr>
        <p:spPr/>
        <p:txBody>
          <a:bodyPr vert="horz" wrap="square" lIns="91440" tIns="45720" rIns="91440" bIns="45720" anchor="ctr" anchorCtr="0"/>
          <a:lstStyle/>
          <a:p>
            <a:pPr eaLnBrk="1" hangingPunct="1">
              <a:buNone/>
            </a:pPr>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343472" y="1146176"/>
            <a:ext cx="9324528" cy="4983163"/>
          </a:xfrm>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sz="2600" dirty="0">
                <a:latin typeface="宋体" panose="02010600030101010101" pitchFamily="2" charset="-122"/>
                <a:cs typeface="Times New Roman" panose="02020603050405020304" pitchFamily="18" charset="0"/>
              </a:rPr>
              <a:t>③</a:t>
            </a:r>
            <a:r>
              <a:rPr lang="zh-CN" altLang="zh-CN" sz="2600" dirty="0">
                <a:cs typeface="Times New Roman" panose="02020603050405020304" pitchFamily="18" charset="0"/>
              </a:rPr>
              <a:t>负责数据库系统的运维工作</a:t>
            </a:r>
            <a:endParaRPr lang="en-US" altLang="zh-CN" sz="2600"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sz="2200"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负责监视数据库系统的运行情况</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及时处理运行过程中出现的问题</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控制不同用户访问数据库的权限</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收集数据库的审计信息，</a:t>
            </a:r>
            <a:r>
              <a:rPr lang="zh-CN" altLang="zh-CN" sz="2200" kern="1050" dirty="0">
                <a:latin typeface="Times New Roman" panose="02020603050405020304" pitchFamily="18" charset="0"/>
                <a:ea typeface="宋体" panose="02010600030101010101" pitchFamily="2" charset="-122"/>
                <a:cs typeface="Times New Roman" panose="02020603050405020304" pitchFamily="18" charset="0"/>
              </a:rPr>
              <a:t>保证数据库的安全性和完整性</a:t>
            </a:r>
            <a:endParaRPr lang="en-US" altLang="zh-CN" sz="2200" dirty="0">
              <a:cs typeface="Times New Roman" panose="02020603050405020304" pitchFamily="18"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839416" y="1146176"/>
            <a:ext cx="10873207" cy="4983163"/>
          </a:xfrm>
        </p:spPr>
        <p:txBody>
          <a:bodyPr vert="horz" wrap="square" lIns="91440" tIns="45720" rIns="91440" bIns="45720" numCol="1" anchor="t" anchorCtr="0" compatLnSpc="1"/>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④</a:t>
            </a:r>
            <a:r>
              <a:rPr lang="zh-CN" altLang="zh-CN" dirty="0">
                <a:cs typeface="Times New Roman" panose="02020603050405020304" pitchFamily="18" charset="0"/>
              </a:rPr>
              <a:t>改进和重组数据库系统，调优数据库系统的性能</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en-US" altLang="zh-CN" kern="1050" dirty="0">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负责监视、分析数据库系统的性能，包括空间利用率和处理效率</a:t>
            </a:r>
            <a:r>
              <a:rPr lang="zh-CN" altLang="en-US" sz="2200" kern="1050" dirty="0">
                <a:ea typeface="宋体" panose="02010600030101010101" pitchFamily="2" charset="-122"/>
                <a:cs typeface="Times New Roman" panose="02020603050405020304" pitchFamily="18" charset="0"/>
              </a:rPr>
              <a:t>。</a:t>
            </a:r>
            <a:r>
              <a:rPr lang="zh-CN" altLang="zh-CN" sz="2200" kern="1050" dirty="0">
                <a:ea typeface="宋体" panose="02010600030101010101" pitchFamily="2" charset="-122"/>
                <a:cs typeface="Times New Roman" panose="02020603050405020304" pitchFamily="18" charset="0"/>
              </a:rPr>
              <a:t>根据实际应用环境不断改进数据库设计</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数据库运行过程中不断地插入、删除、修改数据，</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要定期地或按一定的策略对数据库进行重组织</a:t>
            </a:r>
            <a:endParaRPr lang="en-US" altLang="zh-CN" sz="2200" dirty="0">
              <a:cs typeface="Times New Roman" panose="02020603050405020304" pitchFamily="18"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数据库管理员（续）</a:t>
            </a:r>
            <a:endParaRPr lang="en-US" altLang="zh-CN" sz="3600" dirty="0"/>
          </a:p>
        </p:txBody>
      </p:sp>
      <p:sp>
        <p:nvSpPr>
          <p:cNvPr id="173059" name="Rectangle 3"/>
          <p:cNvSpPr>
            <a:spLocks noGrp="1" noChangeArrowheads="1"/>
          </p:cNvSpPr>
          <p:nvPr>
            <p:ph idx="1"/>
          </p:nvPr>
        </p:nvSpPr>
        <p:spPr>
          <a:xfrm>
            <a:off x="1055440" y="936626"/>
            <a:ext cx="10585175" cy="4983163"/>
          </a:xfrm>
        </p:spPr>
        <p:txBody>
          <a:bodyPr vert="horz" wrap="square" lIns="91440" tIns="45720" rIns="91440" bIns="45720" numCol="1" anchor="t" anchorCtr="0" compatLnSpc="1">
            <a:normAutofit/>
          </a:bodyPr>
          <a:lstStyle/>
          <a:p>
            <a:pPr algn="just" eaLnBrk="1" hangingPunct="1">
              <a:lnSpc>
                <a:spcPct val="160000"/>
              </a:lnSpc>
              <a:buSzTx/>
              <a:buNone/>
              <a:defRPr/>
            </a:pPr>
            <a:r>
              <a:rPr lang="zh-CN" altLang="en-US" dirty="0"/>
              <a:t>主要职责： </a:t>
            </a: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⑤</a:t>
            </a:r>
            <a:r>
              <a:rPr lang="zh-CN" altLang="zh-CN" dirty="0">
                <a:cs typeface="Times New Roman" panose="02020603050405020304" pitchFamily="18" charset="0"/>
              </a:rPr>
              <a:t>转储与恢复数据库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为减少硬件、软件或人为故障对数据库系统的破坏，</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必须定义和实施适当的后援和恢复策略</a:t>
            </a:r>
            <a:endParaRPr lang="en-US" altLang="zh-CN" sz="2200" kern="1050" dirty="0">
              <a:ea typeface="宋体" panose="02010600030101010101" pitchFamily="2" charset="-122"/>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一旦系统故障，</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必须能够在最短时间内把数据库恢复到某一正确状态</a:t>
            </a:r>
            <a:endParaRPr lang="en-US" altLang="zh-CN" sz="2200" dirty="0">
              <a:cs typeface="Times New Roman" panose="02020603050405020304" pitchFamily="18" charset="0"/>
            </a:endParaRPr>
          </a:p>
          <a:p>
            <a:pPr lvl="1" algn="just" eaLnBrk="1" hangingPunct="1">
              <a:lnSpc>
                <a:spcPct val="150000"/>
              </a:lnSpc>
              <a:buSzPct val="90000"/>
              <a:defRPr/>
            </a:pPr>
            <a:r>
              <a:rPr lang="zh-CN" altLang="en-US" dirty="0">
                <a:latin typeface="宋体" panose="02010600030101010101" pitchFamily="2" charset="-122"/>
                <a:cs typeface="Times New Roman" panose="02020603050405020304" pitchFamily="18" charset="0"/>
              </a:rPr>
              <a:t>⑥</a:t>
            </a:r>
            <a:r>
              <a:rPr lang="zh-CN" altLang="zh-CN" dirty="0">
                <a:cs typeface="Times New Roman" panose="02020603050405020304" pitchFamily="18" charset="0"/>
              </a:rPr>
              <a:t>重构数据库</a:t>
            </a:r>
            <a:endParaRPr lang="en-US" altLang="zh-CN" dirty="0">
              <a:cs typeface="Times New Roman" panose="02020603050405020304" pitchFamily="18" charset="0"/>
            </a:endParaRPr>
          </a:p>
          <a:p>
            <a:pPr lvl="2" algn="just" eaLnBrk="1" hangingPunct="1">
              <a:lnSpc>
                <a:spcPct val="150000"/>
              </a:lnSpc>
              <a:buSzPct val="90000"/>
              <a:buFont typeface="Wingdings" panose="05000000000000000000" pitchFamily="2" charset="2"/>
              <a:buChar char="l"/>
              <a:defRPr/>
            </a:pPr>
            <a:r>
              <a:rPr lang="zh-CN" altLang="zh-CN" sz="2200" kern="1050" dirty="0">
                <a:ea typeface="宋体" panose="02010600030101010101" pitchFamily="2" charset="-122"/>
                <a:cs typeface="Times New Roman" panose="02020603050405020304" pitchFamily="18" charset="0"/>
              </a:rPr>
              <a:t>用户应用需求改变时，</a:t>
            </a:r>
            <a:r>
              <a:rPr lang="en-US" altLang="zh-CN" sz="2200" kern="1050" dirty="0">
                <a:ea typeface="宋体" panose="02010600030101010101" pitchFamily="2" charset="-122"/>
                <a:cs typeface="Times New Roman" panose="02020603050405020304" pitchFamily="18" charset="0"/>
              </a:rPr>
              <a:t>DBA</a:t>
            </a:r>
            <a:r>
              <a:rPr lang="zh-CN" altLang="zh-CN" sz="2200" kern="1050" dirty="0">
                <a:ea typeface="宋体" panose="02010600030101010101" pitchFamily="2" charset="-122"/>
                <a:cs typeface="Times New Roman" panose="02020603050405020304" pitchFamily="18" charset="0"/>
              </a:rPr>
              <a:t>需要重新构造数据库，包括修改内模式或模式</a:t>
            </a:r>
            <a:endParaRPr lang="en-US" altLang="zh-CN" sz="2200" kern="1050" dirty="0">
              <a:ea typeface="宋体" panose="02010600030101010101" pitchFamily="2" charset="-122"/>
              <a:cs typeface="Times New Roman" panose="02020603050405020304"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a:t>
            </a:r>
            <a:r>
              <a:rPr lang="en-US" altLang="zh-CN" sz="3600" dirty="0"/>
              <a:t>2</a:t>
            </a:r>
            <a:r>
              <a:rPr lang="zh-CN" altLang="en-US" sz="3600" dirty="0"/>
              <a:t>）</a:t>
            </a:r>
            <a:r>
              <a:rPr lang="en-US" altLang="zh-CN" sz="3600" dirty="0"/>
              <a:t> </a:t>
            </a:r>
            <a:r>
              <a:rPr lang="zh-CN" altLang="en-US" sz="3600" dirty="0"/>
              <a:t>系统分析员和数据库设计人员 </a:t>
            </a:r>
          </a:p>
        </p:txBody>
      </p:sp>
      <p:sp>
        <p:nvSpPr>
          <p:cNvPr id="176130" name="Rectangle 3"/>
          <p:cNvSpPr>
            <a:spLocks noGrp="1"/>
          </p:cNvSpPr>
          <p:nvPr>
            <p:ph idx="1"/>
          </p:nvPr>
        </p:nvSpPr>
        <p:spPr/>
        <p:txBody>
          <a:bodyPr vert="horz" wrap="square" lIns="91440" tIns="45720" rIns="91440" bIns="45720" anchor="t" anchorCtr="0"/>
          <a:lstStyle/>
          <a:p>
            <a:pPr lvl="1" algn="just" eaLnBrk="1" hangingPunct="1">
              <a:spcAft>
                <a:spcPct val="30000"/>
              </a:spcAft>
            </a:pPr>
            <a:endParaRPr lang="en-US" altLang="zh-CN" dirty="0"/>
          </a:p>
          <a:p>
            <a:pPr lvl="1" algn="just" eaLnBrk="1" hangingPunct="1">
              <a:spcAft>
                <a:spcPct val="30000"/>
              </a:spcAft>
            </a:pPr>
            <a:r>
              <a:rPr lang="zh-CN" altLang="en-US" dirty="0"/>
              <a:t>负责应用系统的需求分析与规范说明，进行总体设计</a:t>
            </a:r>
            <a:endParaRPr lang="en-US" altLang="zh-CN" dirty="0"/>
          </a:p>
          <a:p>
            <a:pPr lvl="1" algn="just" eaLnBrk="1" hangingPunct="1">
              <a:spcAft>
                <a:spcPct val="30000"/>
              </a:spcAft>
            </a:pPr>
            <a:r>
              <a:rPr lang="zh-CN" altLang="en-US" dirty="0"/>
              <a:t>与用户及</a:t>
            </a:r>
            <a:r>
              <a:rPr lang="en-US" altLang="zh-CN" dirty="0"/>
              <a:t>DBA</a:t>
            </a:r>
            <a:r>
              <a:rPr lang="zh-CN" altLang="en-US" dirty="0"/>
              <a:t>结合，进行数据库各级模式的设计</a:t>
            </a:r>
            <a:endParaRPr lang="en-US" altLang="zh-CN" dirty="0"/>
          </a:p>
          <a:p>
            <a:pPr lvl="1" algn="just" eaLnBrk="1" hangingPunct="1">
              <a:spcAft>
                <a:spcPct val="30000"/>
              </a:spcAft>
            </a:pPr>
            <a:r>
              <a:rPr lang="zh-CN" altLang="en-US" dirty="0"/>
              <a:t>确定系统的硬软件配置</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Rectangle 1026"/>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）应用程序员</a:t>
            </a:r>
          </a:p>
        </p:txBody>
      </p:sp>
      <p:sp>
        <p:nvSpPr>
          <p:cNvPr id="177154" name="Rectangle 1027"/>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lnSpc>
                <a:spcPct val="190000"/>
              </a:lnSpc>
            </a:pPr>
            <a:r>
              <a:rPr lang="zh-CN" altLang="zh-CN" sz="2600" dirty="0"/>
              <a:t>以外模式为基础开发应用系统</a:t>
            </a:r>
            <a:r>
              <a:rPr lang="zh-CN" altLang="en-US" sz="2600" dirty="0"/>
              <a:t>，</a:t>
            </a:r>
            <a:r>
              <a:rPr lang="zh-CN" altLang="zh-CN" sz="2600" dirty="0"/>
              <a:t>编制具体的应用程序</a:t>
            </a:r>
            <a:endParaRPr lang="en-US" altLang="zh-CN" sz="2600" dirty="0"/>
          </a:p>
          <a:p>
            <a:pPr algn="just" eaLnBrk="1" hangingPunct="1">
              <a:lnSpc>
                <a:spcPct val="190000"/>
              </a:lnSpc>
            </a:pPr>
            <a:r>
              <a:rPr lang="zh-CN" altLang="zh-CN" sz="2600" dirty="0"/>
              <a:t>不必考虑数据的存储细节</a:t>
            </a:r>
            <a:endParaRPr lang="en-US" altLang="zh-CN"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2135188" y="128589"/>
            <a:ext cx="7042150" cy="708025"/>
          </a:xfrm>
        </p:spPr>
        <p:txBody>
          <a:bodyPr vert="horz" wrap="square" lIns="91440" tIns="45720" rIns="91440" bIns="45720" anchor="ctr" anchorCtr="0"/>
          <a:lstStyle/>
          <a:p>
            <a:pPr eaLnBrk="1" hangingPunct="1"/>
            <a:r>
              <a:rPr lang="en-US" altLang="zh-CN" sz="3600" dirty="0"/>
              <a:t>1. </a:t>
            </a:r>
            <a:r>
              <a:rPr lang="zh-CN" altLang="en-US" sz="3600" dirty="0"/>
              <a:t>数据</a:t>
            </a:r>
          </a:p>
        </p:txBody>
      </p:sp>
      <p:sp>
        <p:nvSpPr>
          <p:cNvPr id="32770" name="Rectangle 3"/>
          <p:cNvSpPr>
            <a:spLocks noGrp="1"/>
          </p:cNvSpPr>
          <p:nvPr>
            <p:ph idx="1"/>
          </p:nvPr>
        </p:nvSpPr>
        <p:spPr>
          <a:xfrm>
            <a:off x="1631504" y="1124744"/>
            <a:ext cx="9145016" cy="4824412"/>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a:t>
            </a:r>
            <a:r>
              <a:rPr lang="en-US" altLang="zh-CN" kern="1050" dirty="0"/>
              <a:t>data</a:t>
            </a:r>
            <a:r>
              <a:rPr lang="zh-CN" altLang="en-US" kern="1050" dirty="0"/>
              <a:t>）是数据库中存储的基本对象</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数据的定义</a:t>
            </a:r>
          </a:p>
          <a:p>
            <a:pPr lvl="1" eaLnBrk="1" hangingPunct="1">
              <a:lnSpc>
                <a:spcPct val="150000"/>
              </a:lnSpc>
              <a:buFont typeface="Wingdings" panose="05000000000000000000" pitchFamily="2" charset="2"/>
              <a:buChar char="n"/>
            </a:pPr>
            <a:r>
              <a:rPr lang="zh-CN" altLang="en-US" dirty="0"/>
              <a:t>描述事物的符号记录</a:t>
            </a:r>
          </a:p>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数据的种类</a:t>
            </a:r>
          </a:p>
          <a:p>
            <a:pPr lvl="1" eaLnBrk="1" hangingPunct="1">
              <a:lnSpc>
                <a:spcPct val="150000"/>
              </a:lnSpc>
              <a:buFont typeface="Wingdings" panose="05000000000000000000" pitchFamily="2" charset="2"/>
              <a:buChar char="n"/>
            </a:pPr>
            <a:r>
              <a:rPr lang="zh-CN" altLang="en-US" dirty="0"/>
              <a:t>文本、图形、图像、音频、视频、</a:t>
            </a:r>
            <a:r>
              <a:rPr lang="zh-CN" altLang="zh-CN" dirty="0"/>
              <a:t>互联网上的博客、微信中的聊天记录、学生的档案记录、个人的网购记录、医院病历</a:t>
            </a:r>
            <a:r>
              <a:rPr lang="zh-CN" altLang="en-US" dirty="0"/>
              <a:t>等</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4</a:t>
            </a:r>
            <a:r>
              <a:rPr lang="zh-CN" altLang="en-US" sz="3600" dirty="0"/>
              <a:t>）最终用户</a:t>
            </a:r>
          </a:p>
        </p:txBody>
      </p:sp>
      <p:sp>
        <p:nvSpPr>
          <p:cNvPr id="178178" name="Rectangle 3"/>
          <p:cNvSpPr>
            <a:spLocks noGrp="1"/>
          </p:cNvSpPr>
          <p:nvPr>
            <p:ph idx="1"/>
          </p:nvPr>
        </p:nvSpPr>
        <p:spPr/>
        <p:txBody>
          <a:bodyPr vert="horz" wrap="square" lIns="91440" tIns="45720" rIns="91440" bIns="45720" anchor="t" anchorCtr="0"/>
          <a:lstStyle/>
          <a:p>
            <a:pPr algn="just" eaLnBrk="1" hangingPunct="1">
              <a:lnSpc>
                <a:spcPct val="190000"/>
              </a:lnSpc>
            </a:pPr>
            <a:r>
              <a:rPr lang="zh-CN" altLang="zh-CN" sz="2600" dirty="0"/>
              <a:t>操作应用系统，通过应用系统客户端</a:t>
            </a:r>
            <a:r>
              <a:rPr lang="zh-CN" altLang="en-US" sz="2600" dirty="0"/>
              <a:t>的用户界面</a:t>
            </a:r>
            <a:r>
              <a:rPr lang="zh-CN" altLang="zh-CN" sz="2600" dirty="0"/>
              <a:t>使用数据库</a:t>
            </a:r>
            <a:r>
              <a:rPr lang="zh-CN" altLang="en-US" sz="2600" dirty="0"/>
              <a:t>，</a:t>
            </a:r>
            <a:r>
              <a:rPr lang="zh-CN" altLang="zh-CN" sz="2600" dirty="0"/>
              <a:t>完成其业务活动</a:t>
            </a:r>
            <a:endParaRPr lang="zh-CN" altLang="en-US" sz="26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79202"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3200" dirty="0"/>
              <a:t>1.1 </a:t>
            </a:r>
            <a:r>
              <a:rPr lang="zh-CN" altLang="en-US" sz="2800" dirty="0"/>
              <a:t>数据库系统概述</a:t>
            </a:r>
          </a:p>
          <a:p>
            <a:pPr lvl="1" eaLnBrk="1" hangingPunct="1">
              <a:lnSpc>
                <a:spcPct val="150000"/>
              </a:lnSpc>
              <a:buNone/>
            </a:pPr>
            <a:r>
              <a:rPr lang="en-US" altLang="zh-CN" sz="2800" dirty="0"/>
              <a:t>1.2  </a:t>
            </a:r>
            <a:r>
              <a:rPr lang="zh-CN" altLang="en-US" sz="2800" dirty="0"/>
              <a:t>数据模型</a:t>
            </a:r>
          </a:p>
          <a:p>
            <a:pPr lvl="1" eaLnBrk="1" hangingPunct="1">
              <a:lnSpc>
                <a:spcPct val="150000"/>
              </a:lnSpc>
              <a:buNone/>
            </a:pPr>
            <a:r>
              <a:rPr lang="en-US" altLang="zh-CN" sz="2800" dirty="0"/>
              <a:t>1.3  </a:t>
            </a:r>
            <a:r>
              <a:rPr lang="zh-CN" altLang="en-US" sz="2800" dirty="0"/>
              <a:t>数据库系统的三级模式结构</a:t>
            </a:r>
          </a:p>
          <a:p>
            <a:pPr lvl="1" eaLnBrk="1" hangingPunct="1">
              <a:lnSpc>
                <a:spcPct val="150000"/>
              </a:lnSpc>
              <a:buNone/>
            </a:pPr>
            <a:r>
              <a:rPr lang="en-US" altLang="zh-CN" sz="2800" dirty="0"/>
              <a:t>1.4  </a:t>
            </a:r>
            <a:r>
              <a:rPr lang="zh-CN" altLang="en-US" sz="2800" dirty="0"/>
              <a:t>数据库系统的组成</a:t>
            </a:r>
            <a:endParaRPr lang="en-US" altLang="zh-CN" sz="2800" dirty="0"/>
          </a:p>
          <a:p>
            <a:pPr lvl="1" eaLnBrk="1" hangingPunct="1">
              <a:lnSpc>
                <a:spcPct val="150000"/>
              </a:lnSpc>
              <a:buNone/>
            </a:pPr>
            <a:r>
              <a:rPr lang="zh-CN" altLang="en-US" sz="2800" dirty="0">
                <a:solidFill>
                  <a:srgbClr val="0066FF"/>
                </a:solidFill>
              </a:rPr>
              <a:t>*</a:t>
            </a:r>
            <a:r>
              <a:rPr lang="en-US" altLang="zh-CN" sz="2800" dirty="0">
                <a:solidFill>
                  <a:srgbClr val="0066FF"/>
                </a:solidFill>
              </a:rPr>
              <a:t>1.5 </a:t>
            </a:r>
            <a:r>
              <a:rPr lang="zh-CN" altLang="en-US" sz="2800" dirty="0">
                <a:solidFill>
                  <a:srgbClr val="0066FF"/>
                </a:solidFill>
              </a:rPr>
              <a:t>数据库系统的体系结构</a:t>
            </a:r>
          </a:p>
          <a:p>
            <a:pPr lvl="1" eaLnBrk="1" hangingPunct="1">
              <a:lnSpc>
                <a:spcPct val="150000"/>
              </a:lnSpc>
              <a:buNone/>
            </a:pPr>
            <a:r>
              <a:rPr lang="zh-CN" altLang="en-US" sz="2800" dirty="0"/>
              <a:t>本章小结</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Grp="1"/>
          </p:cNvSpPr>
          <p:nvPr>
            <p:ph type="title"/>
          </p:nvPr>
        </p:nvSpPr>
        <p:spPr>
          <a:xfrm>
            <a:off x="1954213" y="-60325"/>
            <a:ext cx="8229600" cy="1138238"/>
          </a:xfrm>
        </p:spPr>
        <p:txBody>
          <a:bodyPr vert="horz" wrap="square" lIns="91440" tIns="45720" rIns="91440" bIns="45720" anchor="ctr" anchorCtr="0"/>
          <a:lstStyle/>
          <a:p>
            <a:pPr eaLnBrk="1" hangingPunct="1"/>
            <a:r>
              <a:rPr lang="en-US" altLang="zh-CN" sz="3600" dirty="0"/>
              <a:t>1.5 </a:t>
            </a:r>
            <a:r>
              <a:rPr lang="zh-CN" altLang="en-US" sz="3600" dirty="0"/>
              <a:t>数据库系统的体系结构</a:t>
            </a:r>
          </a:p>
        </p:txBody>
      </p:sp>
      <p:sp>
        <p:nvSpPr>
          <p:cNvPr id="181250" name="Rectangle 3"/>
          <p:cNvSpPr>
            <a:spLocks noGrp="1"/>
          </p:cNvSpPr>
          <p:nvPr>
            <p:ph idx="1"/>
          </p:nvPr>
        </p:nvSpPr>
        <p:spPr>
          <a:xfrm>
            <a:off x="1981200" y="1098551"/>
            <a:ext cx="8229600" cy="5095875"/>
          </a:xfrm>
        </p:spPr>
        <p:txBody>
          <a:bodyPr vert="horz" wrap="square" lIns="91440" tIns="45720" rIns="91440" bIns="45720" anchor="t" anchorCtr="0"/>
          <a:lstStyle/>
          <a:p>
            <a:pPr algn="just" eaLnBrk="1" hangingPunct="1">
              <a:lnSpc>
                <a:spcPct val="120000"/>
              </a:lnSpc>
            </a:pPr>
            <a:r>
              <a:rPr lang="zh-CN" altLang="en-US" dirty="0"/>
              <a:t>数据库系统</a:t>
            </a:r>
          </a:p>
          <a:p>
            <a:pPr lvl="1" algn="just" eaLnBrk="1" hangingPunct="1">
              <a:lnSpc>
                <a:spcPct val="120000"/>
              </a:lnSpc>
            </a:pPr>
            <a:r>
              <a:rPr lang="zh-CN" altLang="zh-CN" sz="2600" dirty="0">
                <a:latin typeface="Times New Roman" panose="02020603050405020304" pitchFamily="18" charset="0"/>
              </a:rPr>
              <a:t>集中式数据库系统</a:t>
            </a:r>
            <a:endParaRPr lang="en-US" altLang="zh-CN" sz="2600" dirty="0">
              <a:latin typeface="Times New Roman" panose="02020603050405020304" pitchFamily="18" charset="0"/>
            </a:endParaRPr>
          </a:p>
          <a:p>
            <a:pPr lvl="1" algn="just" eaLnBrk="1" hangingPunct="1">
              <a:lnSpc>
                <a:spcPct val="120000"/>
              </a:lnSpc>
            </a:pPr>
            <a:r>
              <a:rPr lang="zh-CN" altLang="zh-CN" sz="2600" dirty="0">
                <a:latin typeface="Times New Roman" panose="02020603050405020304" pitchFamily="18" charset="0"/>
              </a:rPr>
              <a:t>客户</a:t>
            </a:r>
            <a:r>
              <a:rPr lang="en-US" altLang="zh-CN" sz="2600" dirty="0">
                <a:latin typeface="Times New Roman" panose="02020603050405020304" pitchFamily="18" charset="0"/>
              </a:rPr>
              <a:t>-</a:t>
            </a:r>
            <a:r>
              <a:rPr lang="zh-CN" altLang="zh-CN" sz="2600" dirty="0">
                <a:latin typeface="Times New Roman" panose="02020603050405020304" pitchFamily="18" charset="0"/>
              </a:rPr>
              <a:t>服务器数据库系统</a:t>
            </a:r>
            <a:endParaRPr lang="en-US" altLang="zh-CN" sz="2600" dirty="0">
              <a:latin typeface="Times New Roman" panose="02020603050405020304" pitchFamily="18" charset="0"/>
            </a:endParaRPr>
          </a:p>
          <a:p>
            <a:pPr lvl="1" algn="just" eaLnBrk="1" hangingPunct="1">
              <a:lnSpc>
                <a:spcPct val="120000"/>
              </a:lnSpc>
            </a:pPr>
            <a:r>
              <a:rPr lang="zh-CN" altLang="zh-CN" sz="2600" dirty="0">
                <a:latin typeface="Times New Roman" panose="02020603050405020304" pitchFamily="18" charset="0"/>
              </a:rPr>
              <a:t>并行数据库系统</a:t>
            </a:r>
            <a:endParaRPr lang="en-US" altLang="zh-CN" sz="2600" dirty="0">
              <a:latin typeface="Times New Roman" panose="02020603050405020304" pitchFamily="18" charset="0"/>
            </a:endParaRPr>
          </a:p>
          <a:p>
            <a:pPr lvl="1" algn="just" eaLnBrk="1" hangingPunct="1">
              <a:lnSpc>
                <a:spcPct val="120000"/>
              </a:lnSpc>
            </a:pPr>
            <a:r>
              <a:rPr lang="zh-CN" altLang="zh-CN" sz="2600" dirty="0">
                <a:latin typeface="Times New Roman" panose="02020603050405020304" pitchFamily="18" charset="0"/>
              </a:rPr>
              <a:t>分布式数据库系统</a:t>
            </a:r>
            <a:endParaRPr lang="en-US" altLang="zh-CN" sz="2600" dirty="0">
              <a:latin typeface="Times New Roman" panose="02020603050405020304" pitchFamily="18" charset="0"/>
            </a:endParaRPr>
          </a:p>
          <a:p>
            <a:pPr lvl="1" algn="just" eaLnBrk="1" hangingPunct="1">
              <a:lnSpc>
                <a:spcPct val="120000"/>
              </a:lnSpc>
            </a:pPr>
            <a:r>
              <a:rPr lang="zh-CN" altLang="zh-CN" sz="2600" dirty="0">
                <a:latin typeface="Times New Roman" panose="02020603050405020304" pitchFamily="18" charset="0"/>
              </a:rPr>
              <a:t>云数据库系统</a:t>
            </a:r>
            <a:endParaRPr lang="zh-CN" altLang="en-US" sz="2600"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1"/>
          <p:cNvSpPr>
            <a:spLocks noGrp="1"/>
          </p:cNvSpPr>
          <p:nvPr>
            <p:ph type="title"/>
          </p:nvPr>
        </p:nvSpPr>
        <p:spPr/>
        <p:txBody>
          <a:bodyPr vert="horz" wrap="square" lIns="91440" tIns="45720" rIns="91440" bIns="45720" anchor="ctr" anchorCtr="0"/>
          <a:lstStyle/>
          <a:p>
            <a:r>
              <a:rPr lang="zh-CN" altLang="zh-CN" sz="3600" dirty="0">
                <a:latin typeface="宋体" panose="02010600030101010101" pitchFamily="2" charset="-122"/>
              </a:rPr>
              <a:t>（</a:t>
            </a:r>
            <a:r>
              <a:rPr lang="en-US" altLang="zh-CN" sz="3600" dirty="0">
                <a:latin typeface="宋体" panose="02010600030101010101" pitchFamily="2" charset="-122"/>
              </a:rPr>
              <a:t>1</a:t>
            </a:r>
            <a:r>
              <a:rPr lang="zh-CN" altLang="zh-CN" sz="3600" dirty="0">
                <a:latin typeface="宋体" panose="02010600030101010101" pitchFamily="2" charset="-122"/>
              </a:rPr>
              <a:t>）集中式数据库系统</a:t>
            </a:r>
            <a:endParaRPr lang="zh-CN" altLang="en-US" sz="3600" dirty="0">
              <a:latin typeface="宋体" panose="02010600030101010101" pitchFamily="2" charset="-122"/>
            </a:endParaRPr>
          </a:p>
        </p:txBody>
      </p:sp>
      <p:sp>
        <p:nvSpPr>
          <p:cNvPr id="182274" name="内容占位符 2"/>
          <p:cNvSpPr>
            <a:spLocks noGrp="1"/>
          </p:cNvSpPr>
          <p:nvPr>
            <p:ph idx="1"/>
          </p:nvPr>
        </p:nvSpPr>
        <p:spPr>
          <a:xfrm>
            <a:off x="1487488" y="1268761"/>
            <a:ext cx="9505055" cy="4925666"/>
          </a:xfrm>
        </p:spPr>
        <p:txBody>
          <a:bodyPr vert="horz" wrap="square" lIns="91440" tIns="45720" rIns="91440" bIns="45720" anchor="t" anchorCtr="0"/>
          <a:lstStyle/>
          <a:p>
            <a:pPr>
              <a:lnSpc>
                <a:spcPct val="150000"/>
              </a:lnSpc>
            </a:pPr>
            <a:r>
              <a:rPr lang="zh-CN" altLang="zh-CN" sz="2600" dirty="0">
                <a:latin typeface="Times New Roman" panose="02020603050405020304" pitchFamily="18" charset="0"/>
              </a:rPr>
              <a:t>数据库管理系统、数据库和应用程序都在一台计算机上</a:t>
            </a:r>
            <a:endParaRPr lang="en-US" altLang="zh-CN" sz="2600" dirty="0">
              <a:latin typeface="Times New Roman" panose="02020603050405020304" pitchFamily="18" charset="0"/>
            </a:endParaRPr>
          </a:p>
          <a:p>
            <a:pPr>
              <a:lnSpc>
                <a:spcPct val="150000"/>
              </a:lnSpc>
            </a:pPr>
            <a:r>
              <a:rPr lang="zh-CN" altLang="zh-CN" sz="2600" dirty="0">
                <a:latin typeface="Times New Roman" panose="02020603050405020304" pitchFamily="18" charset="0"/>
              </a:rPr>
              <a:t>小型机和大型机的集中式数据库系统一般是多用户系统</a:t>
            </a:r>
            <a:endParaRPr lang="en-US" altLang="zh-CN" sz="2600" dirty="0">
              <a:latin typeface="Times New Roman" panose="02020603050405020304" pitchFamily="18" charset="0"/>
            </a:endParaRPr>
          </a:p>
          <a:p>
            <a:pPr lvl="1">
              <a:lnSpc>
                <a:spcPct val="150000"/>
              </a:lnSpc>
            </a:pPr>
            <a:r>
              <a:rPr lang="zh-CN" altLang="zh-CN" sz="2600" dirty="0">
                <a:latin typeface="Times New Roman" panose="02020603050405020304" pitchFamily="18" charset="0"/>
              </a:rPr>
              <a:t>多个用户通过各自的</a:t>
            </a:r>
            <a:r>
              <a:rPr lang="zh-CN" altLang="en-US" sz="2600" dirty="0">
                <a:latin typeface="Times New Roman" panose="02020603050405020304" pitchFamily="18" charset="0"/>
              </a:rPr>
              <a:t>终端</a:t>
            </a:r>
            <a:r>
              <a:rPr lang="zh-CN" altLang="zh-CN" sz="2600" dirty="0">
                <a:latin typeface="Times New Roman" panose="02020603050405020304" pitchFamily="18" charset="0"/>
              </a:rPr>
              <a:t>运行不同的应用系统</a:t>
            </a:r>
            <a:endParaRPr lang="en-US" altLang="zh-CN" sz="2600" dirty="0">
              <a:latin typeface="Times New Roman" panose="02020603050405020304" pitchFamily="18" charset="0"/>
            </a:endParaRPr>
          </a:p>
          <a:p>
            <a:pPr lvl="1">
              <a:lnSpc>
                <a:spcPct val="150000"/>
              </a:lnSpc>
            </a:pPr>
            <a:r>
              <a:rPr lang="zh-CN" altLang="zh-CN" sz="2600" dirty="0">
                <a:latin typeface="Times New Roman" panose="02020603050405020304" pitchFamily="18" charset="0"/>
              </a:rPr>
              <a:t>共享数据库</a:t>
            </a:r>
            <a:endParaRPr lang="en-US" altLang="zh-CN" sz="2600" dirty="0">
              <a:latin typeface="Times New Roman" panose="02020603050405020304" pitchFamily="18" charset="0"/>
            </a:endParaRPr>
          </a:p>
          <a:p>
            <a:pPr>
              <a:lnSpc>
                <a:spcPct val="150000"/>
              </a:lnSpc>
            </a:pPr>
            <a:r>
              <a:rPr lang="zh-CN" altLang="zh-CN" sz="2600" dirty="0">
                <a:latin typeface="Times New Roman" panose="02020603050405020304" pitchFamily="18" charset="0"/>
              </a:rPr>
              <a:t>微型计算机上的数据库系统一般是单用户的</a:t>
            </a:r>
            <a:endParaRPr lang="zh-CN" altLang="en-US" sz="26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1"/>
          <p:cNvSpPr>
            <a:spLocks noGrp="1"/>
          </p:cNvSpPr>
          <p:nvPr>
            <p:ph type="title"/>
          </p:nvPr>
        </p:nvSpPr>
        <p:spPr/>
        <p:txBody>
          <a:bodyPr vert="horz" wrap="square" lIns="91440" tIns="45720" rIns="91440" bIns="45720" anchor="ctr" anchorCtr="0">
            <a:normAutofit/>
          </a:bodyPr>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2</a:t>
            </a:r>
            <a:r>
              <a:rPr lang="zh-CN" altLang="zh-CN" sz="3600" dirty="0">
                <a:latin typeface="Times New Roman" panose="02020603050405020304" pitchFamily="18" charset="0"/>
              </a:rPr>
              <a:t>）客户</a:t>
            </a:r>
            <a:r>
              <a:rPr lang="en-US" altLang="zh-CN" sz="3600" dirty="0">
                <a:latin typeface="Times New Roman" panose="02020603050405020304" pitchFamily="18" charset="0"/>
              </a:rPr>
              <a:t>-</a:t>
            </a:r>
            <a:r>
              <a:rPr lang="zh-CN" altLang="zh-CN" sz="3600" dirty="0">
                <a:latin typeface="Times New Roman" panose="02020603050405020304" pitchFamily="18" charset="0"/>
              </a:rPr>
              <a:t>服务器数据库系统</a:t>
            </a:r>
            <a:endParaRPr lang="zh-CN" altLang="en-US" sz="3600" dirty="0"/>
          </a:p>
        </p:txBody>
      </p:sp>
      <p:sp>
        <p:nvSpPr>
          <p:cNvPr id="183298" name="内容占位符 2"/>
          <p:cNvSpPr>
            <a:spLocks noGrp="1"/>
          </p:cNvSpPr>
          <p:nvPr>
            <p:ph idx="1"/>
          </p:nvPr>
        </p:nvSpPr>
        <p:spPr/>
        <p:txBody>
          <a:bodyPr vert="horz" wrap="square" lIns="91440" tIns="45720" rIns="91440" bIns="45720" anchor="t" anchorCtr="0"/>
          <a:lstStyle/>
          <a:p>
            <a:pPr indent="254000" algn="just">
              <a:lnSpc>
                <a:spcPct val="150000"/>
              </a:lnSpc>
            </a:pPr>
            <a:r>
              <a:rPr lang="zh-CN" altLang="zh-CN" sz="2600" dirty="0">
                <a:latin typeface="Times New Roman" panose="02020603050405020304" pitchFamily="18" charset="0"/>
              </a:rPr>
              <a:t>数据库管理系统、数据库驻留在服务器上</a:t>
            </a:r>
            <a:endParaRPr lang="en-US" altLang="zh-CN" sz="2600" dirty="0">
              <a:latin typeface="Times New Roman" panose="02020603050405020304" pitchFamily="18" charset="0"/>
            </a:endParaRPr>
          </a:p>
          <a:p>
            <a:pPr indent="254000" algn="just">
              <a:lnSpc>
                <a:spcPct val="150000"/>
              </a:lnSpc>
            </a:pPr>
            <a:r>
              <a:rPr lang="zh-CN" altLang="zh-CN" sz="2600" dirty="0">
                <a:latin typeface="Times New Roman" panose="02020603050405020304" pitchFamily="18" charset="0"/>
              </a:rPr>
              <a:t>应用程序放置在客户机上（微型计算机或工作站）</a:t>
            </a:r>
            <a:endParaRPr lang="en-US" altLang="zh-CN" sz="2600" dirty="0">
              <a:latin typeface="Times New Roman" panose="02020603050405020304" pitchFamily="18" charset="0"/>
            </a:endParaRPr>
          </a:p>
          <a:p>
            <a:pPr indent="254000" algn="just">
              <a:lnSpc>
                <a:spcPct val="150000"/>
              </a:lnSpc>
            </a:pPr>
            <a:r>
              <a:rPr lang="zh-CN" altLang="zh-CN" sz="2600" dirty="0">
                <a:latin typeface="Times New Roman" panose="02020603050405020304" pitchFamily="18" charset="0"/>
              </a:rPr>
              <a:t>客户机和服务器通过网络进行通信</a:t>
            </a:r>
            <a:endParaRPr lang="en-US" altLang="zh-CN" sz="26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客户机负责业务数据处理流程和应用程序的界面</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要存取数据库中的数据时就向服务器发出请求</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服务器接收客户机的请求后进行处理</a:t>
            </a:r>
            <a:endParaRPr lang="en-US" altLang="zh-CN" sz="2200" dirty="0">
              <a:latin typeface="Times New Roman" panose="02020603050405020304" pitchFamily="18" charset="0"/>
            </a:endParaRPr>
          </a:p>
          <a:p>
            <a:pPr lvl="1" indent="254000" algn="just">
              <a:lnSpc>
                <a:spcPct val="150000"/>
              </a:lnSpc>
            </a:pPr>
            <a:r>
              <a:rPr lang="zh-CN" altLang="zh-CN" sz="2200" dirty="0">
                <a:latin typeface="Times New Roman" panose="02020603050405020304" pitchFamily="18" charset="0"/>
              </a:rPr>
              <a:t>将客户要求的数据返回给客户机</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标题 1"/>
          <p:cNvSpPr>
            <a:spLocks noGrp="1"/>
          </p:cNvSpPr>
          <p:nvPr>
            <p:ph type="title"/>
          </p:nvPr>
        </p:nvSpPr>
        <p:spPr/>
        <p:txBody>
          <a:bodyPr vert="horz" wrap="square" lIns="91440" tIns="45720" rIns="91440" bIns="45720" anchor="ctr" anchorCtr="0">
            <a:normAutofit/>
          </a:bodyPr>
          <a:lstStyle/>
          <a:p>
            <a:r>
              <a:rPr lang="zh-CN" altLang="zh-CN" sz="3600" dirty="0">
                <a:latin typeface="Times New Roman" panose="02020603050405020304" pitchFamily="18" charset="0"/>
              </a:rPr>
              <a:t>客户</a:t>
            </a:r>
            <a:r>
              <a:rPr lang="en-US" altLang="zh-CN" sz="3600" dirty="0">
                <a:latin typeface="Times New Roman" panose="02020603050405020304" pitchFamily="18" charset="0"/>
              </a:rPr>
              <a:t>-</a:t>
            </a:r>
            <a:r>
              <a:rPr lang="zh-CN" altLang="zh-CN" sz="3600" dirty="0">
                <a:latin typeface="Times New Roman" panose="02020603050405020304" pitchFamily="18" charset="0"/>
              </a:rPr>
              <a:t>服务器数据库系统</a:t>
            </a:r>
            <a:r>
              <a:rPr lang="zh-CN" altLang="en-US" sz="3600" dirty="0">
                <a:latin typeface="Times New Roman" panose="02020603050405020304" pitchFamily="18" charset="0"/>
              </a:rPr>
              <a:t>（续）</a:t>
            </a:r>
            <a:endParaRPr lang="zh-CN" altLang="en-US" sz="3600" dirty="0"/>
          </a:p>
        </p:txBody>
      </p:sp>
      <p:sp>
        <p:nvSpPr>
          <p:cNvPr id="184322" name="内容占位符 2"/>
          <p:cNvSpPr>
            <a:spLocks noGrp="1"/>
          </p:cNvSpPr>
          <p:nvPr>
            <p:ph idx="1"/>
          </p:nvPr>
        </p:nvSpPr>
        <p:spPr>
          <a:xfrm>
            <a:off x="1631504" y="1098551"/>
            <a:ext cx="9073008" cy="5095875"/>
          </a:xfrm>
        </p:spPr>
        <p:txBody>
          <a:bodyPr vert="horz" wrap="square" lIns="91440" tIns="45720" rIns="91440" bIns="45720" anchor="t" anchorCtr="0">
            <a:normAutofit lnSpcReduction="10000"/>
          </a:bodyPr>
          <a:lstStyle/>
          <a:p>
            <a:pPr>
              <a:lnSpc>
                <a:spcPct val="140000"/>
              </a:lnSpc>
              <a:spcBef>
                <a:spcPct val="0"/>
              </a:spcBef>
            </a:pPr>
            <a:r>
              <a:rPr lang="zh-CN" altLang="zh-CN" sz="2600" dirty="0">
                <a:latin typeface="Times New Roman" panose="02020603050405020304" pitchFamily="18" charset="0"/>
              </a:rPr>
              <a:t>客户</a:t>
            </a:r>
            <a:r>
              <a:rPr lang="en-US" altLang="zh-CN" sz="2600" dirty="0">
                <a:latin typeface="Times New Roman" panose="02020603050405020304" pitchFamily="18" charset="0"/>
              </a:rPr>
              <a:t>-</a:t>
            </a:r>
            <a:r>
              <a:rPr lang="zh-CN" altLang="zh-CN" sz="2600" dirty="0">
                <a:latin typeface="Times New Roman" panose="02020603050405020304" pitchFamily="18" charset="0"/>
              </a:rPr>
              <a:t>服务器两层结构发展为三层或多层结构</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三层结构</a:t>
            </a:r>
            <a:r>
              <a:rPr lang="zh-CN" altLang="en-US" sz="2600" dirty="0">
                <a:latin typeface="Times New Roman" panose="02020603050405020304" pitchFamily="18" charset="0"/>
              </a:rPr>
              <a:t>：</a:t>
            </a:r>
            <a:r>
              <a:rPr lang="zh-CN" altLang="zh-CN" sz="2600" dirty="0">
                <a:latin typeface="Times New Roman" panose="02020603050405020304" pitchFamily="18" charset="0"/>
              </a:rPr>
              <a:t>浏览器</a:t>
            </a:r>
            <a:r>
              <a:rPr lang="en-US" altLang="zh-CN" sz="2600" dirty="0">
                <a:latin typeface="Times New Roman" panose="02020603050405020304" pitchFamily="18" charset="0"/>
              </a:rPr>
              <a:t>/</a:t>
            </a:r>
            <a:r>
              <a:rPr lang="zh-CN" altLang="zh-CN" sz="2600" dirty="0">
                <a:latin typeface="Times New Roman" panose="02020603050405020304" pitchFamily="18" charset="0"/>
              </a:rPr>
              <a:t>应用服务器</a:t>
            </a:r>
            <a:r>
              <a:rPr lang="en-US" altLang="zh-CN" sz="2600" dirty="0">
                <a:latin typeface="Times New Roman" panose="02020603050405020304" pitchFamily="18" charset="0"/>
              </a:rPr>
              <a:t>/</a:t>
            </a:r>
            <a:r>
              <a:rPr lang="zh-CN" altLang="zh-CN" sz="2600" dirty="0">
                <a:latin typeface="Times New Roman" panose="02020603050405020304" pitchFamily="18" charset="0"/>
              </a:rPr>
              <a:t>数据库服务器结构</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用户界面采用统一的浏览器方式</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应用服务器上安装应用系统或应用模块</a:t>
            </a:r>
            <a:endParaRPr lang="en-US" altLang="zh-CN"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数据库服务器上安装数据库管理系统和数据库</a:t>
            </a:r>
            <a:endParaRPr lang="zh-CN" altLang="en-US" sz="2600" dirty="0">
              <a:latin typeface="Times New Roman" panose="02020603050405020304" pitchFamily="18" charset="0"/>
            </a:endParaRPr>
          </a:p>
          <a:p>
            <a:pPr>
              <a:lnSpc>
                <a:spcPct val="140000"/>
              </a:lnSpc>
              <a:spcBef>
                <a:spcPct val="0"/>
              </a:spcBef>
            </a:pPr>
            <a:r>
              <a:rPr lang="zh-CN" altLang="zh-CN" sz="2600" dirty="0">
                <a:latin typeface="Times New Roman" panose="02020603050405020304" pitchFamily="18" charset="0"/>
              </a:rPr>
              <a:t>两层或三层结构</a:t>
            </a:r>
            <a:r>
              <a:rPr lang="zh-CN" altLang="en-US" sz="2600" dirty="0">
                <a:latin typeface="Times New Roman" panose="02020603050405020304" pitchFamily="18" charset="0"/>
              </a:rPr>
              <a:t>优点：</a:t>
            </a:r>
            <a:endParaRPr lang="en-US" altLang="zh-CN" sz="2600" dirty="0">
              <a:latin typeface="Times New Roman" panose="02020603050405020304" pitchFamily="18" charset="0"/>
            </a:endParaRPr>
          </a:p>
          <a:p>
            <a:pPr lvl="1">
              <a:lnSpc>
                <a:spcPct val="140000"/>
              </a:lnSpc>
              <a:spcBef>
                <a:spcPct val="0"/>
              </a:spcBef>
            </a:pPr>
            <a:r>
              <a:rPr lang="zh-CN" altLang="zh-CN" sz="2200" dirty="0">
                <a:latin typeface="Times New Roman" panose="02020603050405020304" pitchFamily="18" charset="0"/>
              </a:rPr>
              <a:t>数据库管理系统的功能进行合理分配</a:t>
            </a:r>
            <a:endParaRPr lang="en-US" altLang="zh-CN" sz="2200" dirty="0">
              <a:latin typeface="Times New Roman" panose="02020603050405020304" pitchFamily="18" charset="0"/>
            </a:endParaRPr>
          </a:p>
          <a:p>
            <a:pPr lvl="1">
              <a:lnSpc>
                <a:spcPct val="140000"/>
              </a:lnSpc>
              <a:spcBef>
                <a:spcPct val="0"/>
              </a:spcBef>
            </a:pPr>
            <a:r>
              <a:rPr lang="zh-CN" altLang="zh-CN" sz="2200" dirty="0">
                <a:latin typeface="Times New Roman" panose="02020603050405020304" pitchFamily="18" charset="0"/>
              </a:rPr>
              <a:t>减轻数据库服务器的负担</a:t>
            </a:r>
            <a:endParaRPr lang="en-US" altLang="zh-CN" sz="2200" dirty="0">
              <a:latin typeface="Times New Roman" panose="02020603050405020304" pitchFamily="18" charset="0"/>
            </a:endParaRPr>
          </a:p>
          <a:p>
            <a:pPr lvl="1">
              <a:lnSpc>
                <a:spcPct val="140000"/>
              </a:lnSpc>
              <a:spcBef>
                <a:spcPct val="0"/>
              </a:spcBef>
            </a:pPr>
            <a:r>
              <a:rPr lang="zh-CN" altLang="zh-CN" sz="2200" dirty="0">
                <a:latin typeface="Times New Roman" panose="02020603050405020304" pitchFamily="18" charset="0"/>
              </a:rPr>
              <a:t>服务器有更多能力完成事务处理和数据访问控制</a:t>
            </a:r>
            <a:endParaRPr lang="en-US" altLang="zh-CN" sz="2200" dirty="0">
              <a:latin typeface="Times New Roman" panose="02020603050405020304" pitchFamily="18" charset="0"/>
            </a:endParaRPr>
          </a:p>
          <a:p>
            <a:pPr lvl="1">
              <a:lnSpc>
                <a:spcPct val="140000"/>
              </a:lnSpc>
              <a:spcBef>
                <a:spcPct val="0"/>
              </a:spcBef>
            </a:pPr>
            <a:r>
              <a:rPr lang="zh-CN" altLang="zh-CN" sz="2200" dirty="0">
                <a:latin typeface="Times New Roman" panose="02020603050405020304" pitchFamily="18" charset="0"/>
              </a:rPr>
              <a:t>支持更多的用户，提高系统的性能</a:t>
            </a:r>
            <a:endParaRPr lang="zh-CN" altLang="en-US" sz="2200"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3</a:t>
            </a:r>
            <a:r>
              <a:rPr lang="zh-CN" altLang="zh-CN" sz="3600" dirty="0">
                <a:latin typeface="Times New Roman" panose="02020603050405020304" pitchFamily="18" charset="0"/>
              </a:rPr>
              <a:t>）并行数据库系统</a:t>
            </a:r>
            <a:endParaRPr lang="zh-CN" altLang="en-US" dirty="0"/>
          </a:p>
        </p:txBody>
      </p:sp>
      <p:sp>
        <p:nvSpPr>
          <p:cNvPr id="185346" name="内容占位符 2"/>
          <p:cNvSpPr>
            <a:spLocks noGrp="1"/>
          </p:cNvSpPr>
          <p:nvPr>
            <p:ph idx="1"/>
          </p:nvPr>
        </p:nvSpPr>
        <p:spPr>
          <a:xfrm>
            <a:off x="1981200" y="1196975"/>
            <a:ext cx="8229600" cy="4997450"/>
          </a:xfrm>
        </p:spPr>
        <p:txBody>
          <a:bodyPr vert="horz" wrap="square" lIns="91440" tIns="45720" rIns="91440" bIns="45720" anchor="t" anchorCtr="0"/>
          <a:lstStyle/>
          <a:p>
            <a:pPr>
              <a:lnSpc>
                <a:spcPct val="150000"/>
              </a:lnSpc>
            </a:pPr>
            <a:r>
              <a:rPr lang="zh-CN" altLang="zh-CN" dirty="0">
                <a:latin typeface="Times New Roman" panose="02020603050405020304" pitchFamily="18" charset="0"/>
              </a:rPr>
              <a:t>在并行计算机机上运行的具有并行处理能力的数据库系统</a:t>
            </a:r>
            <a:endParaRPr lang="en-US" altLang="zh-CN" dirty="0">
              <a:latin typeface="Times New Roman" panose="02020603050405020304" pitchFamily="18" charset="0"/>
            </a:endParaRPr>
          </a:p>
          <a:p>
            <a:pPr>
              <a:lnSpc>
                <a:spcPct val="150000"/>
              </a:lnSpc>
            </a:pPr>
            <a:r>
              <a:rPr lang="zh-CN" altLang="zh-CN" dirty="0">
                <a:latin typeface="Times New Roman" panose="02020603050405020304" pitchFamily="18" charset="0"/>
              </a:rPr>
              <a:t>并行计算机系统有</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共享内存型</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共享磁盘型</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非共享型</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混合型等</a:t>
            </a:r>
            <a:endParaRPr lang="en-US" altLang="zh-CN" dirty="0">
              <a:latin typeface="Times New Roman" panose="02020603050405020304" pitchFamily="18" charset="0"/>
            </a:endParaRPr>
          </a:p>
          <a:p>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并行数据库系统</a:t>
            </a:r>
            <a:r>
              <a:rPr lang="zh-CN" altLang="en-US" sz="3600" dirty="0">
                <a:latin typeface="Times New Roman" panose="02020603050405020304" pitchFamily="18" charset="0"/>
              </a:rPr>
              <a:t>（续）</a:t>
            </a:r>
            <a:endParaRPr lang="zh-CN" altLang="en-US" dirty="0"/>
          </a:p>
        </p:txBody>
      </p:sp>
      <p:sp>
        <p:nvSpPr>
          <p:cNvPr id="186370" name="内容占位符 2"/>
          <p:cNvSpPr>
            <a:spLocks noGrp="1"/>
          </p:cNvSpPr>
          <p:nvPr>
            <p:ph idx="1"/>
          </p:nvPr>
        </p:nvSpPr>
        <p:spPr/>
        <p:txBody>
          <a:bodyPr vert="horz" wrap="square" lIns="91440" tIns="45720" rIns="91440" bIns="45720" anchor="t" anchorCtr="0"/>
          <a:lstStyle/>
          <a:p>
            <a:pPr>
              <a:lnSpc>
                <a:spcPct val="150000"/>
              </a:lnSpc>
            </a:pPr>
            <a:r>
              <a:rPr lang="zh-CN" altLang="zh-CN" dirty="0">
                <a:latin typeface="Times New Roman" panose="02020603050405020304" pitchFamily="18" charset="0"/>
              </a:rPr>
              <a:t>并行数据库系统优势</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发挥多处理机优势</a:t>
            </a:r>
            <a:r>
              <a:rPr lang="zh-CN" altLang="en-US" dirty="0">
                <a:latin typeface="Times New Roman" panose="02020603050405020304" pitchFamily="18" charset="0"/>
              </a:rPr>
              <a:t>，</a:t>
            </a:r>
            <a:r>
              <a:rPr lang="zh-CN" altLang="zh-CN" dirty="0">
                <a:latin typeface="Times New Roman" panose="02020603050405020304" pitchFamily="18" charset="0"/>
              </a:rPr>
              <a:t>采用并行查询处理技术</a:t>
            </a:r>
            <a:endParaRPr lang="en-US" altLang="zh-CN" dirty="0">
              <a:latin typeface="Times New Roman" panose="02020603050405020304" pitchFamily="18" charset="0"/>
            </a:endParaRPr>
          </a:p>
          <a:p>
            <a:pPr lvl="1">
              <a:lnSpc>
                <a:spcPct val="150000"/>
              </a:lnSpc>
            </a:pPr>
            <a:r>
              <a:rPr lang="zh-CN" altLang="en-US" dirty="0">
                <a:latin typeface="Times New Roman" panose="02020603050405020304" pitchFamily="18" charset="0"/>
              </a:rPr>
              <a:t>采用</a:t>
            </a:r>
            <a:r>
              <a:rPr lang="zh-CN" altLang="zh-CN" dirty="0">
                <a:latin typeface="Times New Roman" panose="02020603050405020304" pitchFamily="18" charset="0"/>
              </a:rPr>
              <a:t>并行数据分布与管理技术</a:t>
            </a:r>
            <a:endParaRPr lang="en-US" altLang="zh-CN" dirty="0">
              <a:latin typeface="Times New Roman" panose="02020603050405020304" pitchFamily="18" charset="0"/>
            </a:endParaRPr>
          </a:p>
          <a:p>
            <a:pPr lvl="1">
              <a:lnSpc>
                <a:spcPct val="150000"/>
              </a:lnSpc>
            </a:pPr>
            <a:r>
              <a:rPr lang="zh-CN" altLang="zh-CN" dirty="0">
                <a:latin typeface="Times New Roman" panose="02020603050405020304" pitchFamily="18" charset="0"/>
              </a:rPr>
              <a:t>具有高性能、高可用性、高扩展性等优点</a:t>
            </a:r>
          </a:p>
          <a:p>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4</a:t>
            </a:r>
            <a:r>
              <a:rPr lang="zh-CN" altLang="zh-CN" sz="3600" dirty="0">
                <a:latin typeface="Times New Roman" panose="02020603050405020304" pitchFamily="18" charset="0"/>
              </a:rPr>
              <a:t>）分布式数据库系统</a:t>
            </a:r>
            <a:endParaRPr lang="zh-CN" altLang="en-US" sz="3600" dirty="0"/>
          </a:p>
        </p:txBody>
      </p:sp>
      <p:sp>
        <p:nvSpPr>
          <p:cNvPr id="187394" name="内容占位符 2"/>
          <p:cNvSpPr>
            <a:spLocks noGrp="1"/>
          </p:cNvSpPr>
          <p:nvPr>
            <p:ph idx="1"/>
          </p:nvPr>
        </p:nvSpPr>
        <p:spPr/>
        <p:txBody>
          <a:bodyPr vert="horz" wrap="square" lIns="91440" tIns="45720" rIns="91440" bIns="45720" anchor="t" anchorCtr="0"/>
          <a:lstStyle/>
          <a:p>
            <a:pPr indent="266700" algn="just">
              <a:lnSpc>
                <a:spcPct val="150000"/>
              </a:lnSpc>
            </a:pPr>
            <a:r>
              <a:rPr lang="zh-CN" altLang="zh-CN" dirty="0">
                <a:latin typeface="Times New Roman" panose="02020603050405020304" pitchFamily="18" charset="0"/>
              </a:rPr>
              <a:t>数据库中的数据在逻辑上是一个整体</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物理地分布在计算机网络的不同结点上</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网络中的每个结点独立处理本地数据库中的数据（称为场地自治），执行局部应用</a:t>
            </a:r>
            <a:endParaRPr lang="en-US" altLang="zh-CN" dirty="0">
              <a:latin typeface="Times New Roman" panose="02020603050405020304" pitchFamily="18" charset="0"/>
            </a:endParaRPr>
          </a:p>
          <a:p>
            <a:pPr indent="266700" algn="just">
              <a:lnSpc>
                <a:spcPct val="150000"/>
              </a:lnSpc>
            </a:pPr>
            <a:r>
              <a:rPr lang="zh-CN" altLang="zh-CN" dirty="0">
                <a:latin typeface="Times New Roman" panose="02020603050405020304" pitchFamily="18" charset="0"/>
              </a:rPr>
              <a:t>也可以执行全局应用，即通过网络通信系统同时存取和处理多个结点上数据库的数据</a:t>
            </a:r>
          </a:p>
          <a:p>
            <a:pPr indent="266700"/>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分布式数据库系统</a:t>
            </a:r>
            <a:r>
              <a:rPr lang="zh-CN" altLang="en-US" sz="3600" dirty="0">
                <a:latin typeface="Times New Roman" panose="02020603050405020304" pitchFamily="18" charset="0"/>
              </a:rPr>
              <a:t>（续）</a:t>
            </a:r>
            <a:endParaRPr lang="zh-CN" altLang="en-US" sz="3600" dirty="0"/>
          </a:p>
        </p:txBody>
      </p:sp>
      <p:sp>
        <p:nvSpPr>
          <p:cNvPr id="188418" name="内容占位符 2"/>
          <p:cNvSpPr>
            <a:spLocks noGrp="1"/>
          </p:cNvSpPr>
          <p:nvPr>
            <p:ph idx="1"/>
          </p:nvPr>
        </p:nvSpPr>
        <p:spPr/>
        <p:txBody>
          <a:bodyPr vert="horz" wrap="square" lIns="91440" tIns="45720" rIns="91440" bIns="45720" anchor="t" anchorCtr="0"/>
          <a:lstStyle/>
          <a:p>
            <a:pPr indent="266700" algn="just">
              <a:lnSpc>
                <a:spcPct val="150000"/>
              </a:lnSpc>
            </a:pPr>
            <a:r>
              <a:rPr lang="zh-CN" altLang="en-US" dirty="0">
                <a:latin typeface="Times New Roman" panose="02020603050405020304" pitchFamily="18" charset="0"/>
              </a:rPr>
              <a:t>分布式数据库系统优点</a:t>
            </a:r>
            <a:endParaRPr lang="en-US" altLang="zh-CN" dirty="0">
              <a:latin typeface="Times New Roman" panose="02020603050405020304" pitchFamily="18" charset="0"/>
            </a:endParaRPr>
          </a:p>
          <a:p>
            <a:pPr lvl="1" indent="254000" algn="just">
              <a:lnSpc>
                <a:spcPct val="150000"/>
              </a:lnSpc>
            </a:pPr>
            <a:r>
              <a:rPr lang="zh-CN" altLang="zh-CN" dirty="0">
                <a:latin typeface="Times New Roman" panose="02020603050405020304" pitchFamily="18" charset="0"/>
              </a:rPr>
              <a:t>适应企业部门分布的组织结构</a:t>
            </a:r>
            <a:endParaRPr lang="en-US" altLang="zh-CN" dirty="0">
              <a:latin typeface="Times New Roman" panose="02020603050405020304" pitchFamily="18" charset="0"/>
            </a:endParaRPr>
          </a:p>
          <a:p>
            <a:pPr lvl="1" indent="254000" algn="just">
              <a:lnSpc>
                <a:spcPct val="150000"/>
              </a:lnSpc>
            </a:pPr>
            <a:r>
              <a:rPr lang="zh-CN" altLang="zh-CN" dirty="0">
                <a:latin typeface="Times New Roman" panose="02020603050405020304" pitchFamily="18" charset="0"/>
              </a:rPr>
              <a:t>降低费用</a:t>
            </a:r>
            <a:endParaRPr lang="en-US" altLang="zh-CN" dirty="0">
              <a:latin typeface="Times New Roman" panose="02020603050405020304" pitchFamily="18" charset="0"/>
            </a:endParaRPr>
          </a:p>
          <a:p>
            <a:pPr lvl="1" indent="254000" algn="just">
              <a:lnSpc>
                <a:spcPct val="150000"/>
              </a:lnSpc>
            </a:pPr>
            <a:r>
              <a:rPr lang="zh-CN" altLang="zh-CN" dirty="0">
                <a:latin typeface="Times New Roman" panose="02020603050405020304" pitchFamily="18" charset="0"/>
              </a:rPr>
              <a:t>提高系统的可靠性和可用性</a:t>
            </a:r>
            <a:endParaRPr lang="en-US" altLang="zh-CN" dirty="0">
              <a:latin typeface="Times New Roman" panose="02020603050405020304" pitchFamily="18" charset="0"/>
            </a:endParaRPr>
          </a:p>
          <a:p>
            <a:pPr lvl="1" indent="254000" algn="just">
              <a:lnSpc>
                <a:spcPct val="150000"/>
              </a:lnSpc>
            </a:pPr>
            <a:r>
              <a:rPr lang="zh-CN" altLang="zh-CN" dirty="0">
                <a:latin typeface="Times New Roman" panose="02020603050405020304" pitchFamily="18" charset="0"/>
              </a:rPr>
              <a:t>具有良好可扩展性</a:t>
            </a:r>
          </a:p>
          <a:p>
            <a:pPr indent="266700"/>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数据举例</a:t>
            </a:r>
          </a:p>
        </p:txBody>
      </p:sp>
      <p:sp>
        <p:nvSpPr>
          <p:cNvPr id="34818" name="Rectangle 3"/>
          <p:cNvSpPr>
            <a:spLocks noGrp="1"/>
          </p:cNvSpPr>
          <p:nvPr>
            <p:ph idx="1"/>
          </p:nvPr>
        </p:nvSpPr>
        <p:spPr>
          <a:xfrm>
            <a:off x="1343472" y="1124744"/>
            <a:ext cx="10009112" cy="4896645"/>
          </a:xfrm>
        </p:spPr>
        <p:txBody>
          <a:bodyPr vert="horz" wrap="square" lIns="91440" tIns="45720" rIns="91440" bIns="45720" anchor="t" anchorCtr="0"/>
          <a:lstStyle/>
          <a:p>
            <a:pPr marL="342900" indent="-342900" eaLnBrk="0" fontAlgn="base" hangingPunct="0">
              <a:lnSpc>
                <a:spcPct val="150000"/>
              </a:lnSpc>
              <a:spcBef>
                <a:spcPct val="20000"/>
              </a:spcBef>
              <a:spcAft>
                <a:spcPct val="0"/>
              </a:spcAft>
              <a:buFont typeface="Wingdings" panose="05000000000000000000" pitchFamily="2" charset="2"/>
              <a:buChar char="v"/>
              <a:defRPr/>
            </a:pPr>
            <a:r>
              <a:rPr lang="zh-CN" altLang="en-US" kern="1050" dirty="0"/>
              <a:t>数据的含义称为数据的语义，数据与其语义是不可分的</a:t>
            </a:r>
          </a:p>
          <a:p>
            <a:pPr lvl="1" eaLnBrk="1" hangingPunct="1">
              <a:lnSpc>
                <a:spcPct val="150000"/>
              </a:lnSpc>
              <a:buFont typeface="Wingdings" panose="05000000000000000000" pitchFamily="2" charset="2"/>
              <a:buChar char="n"/>
            </a:pPr>
            <a:r>
              <a:rPr lang="zh-CN" altLang="en-US" dirty="0"/>
              <a:t>例如  </a:t>
            </a:r>
            <a:r>
              <a:rPr lang="en-US" altLang="zh-CN" dirty="0"/>
              <a:t>93</a:t>
            </a:r>
            <a:r>
              <a:rPr lang="zh-CN" altLang="en-US" dirty="0"/>
              <a:t>是一个数据</a:t>
            </a:r>
          </a:p>
          <a:p>
            <a:pPr lvl="2" eaLnBrk="1" hangingPunct="1">
              <a:lnSpc>
                <a:spcPct val="150000"/>
              </a:lnSpc>
              <a:buFontTx/>
              <a:buNone/>
            </a:pPr>
            <a:r>
              <a:rPr lang="zh-CN" altLang="en-US" sz="2400" dirty="0"/>
              <a:t>语义</a:t>
            </a:r>
            <a:r>
              <a:rPr lang="en-US" altLang="zh-CN" sz="2400" dirty="0"/>
              <a:t>1</a:t>
            </a:r>
            <a:r>
              <a:rPr lang="zh-CN" altLang="en-US" sz="2400" dirty="0"/>
              <a:t>：学生某门课的成绩</a:t>
            </a:r>
          </a:p>
          <a:p>
            <a:pPr lvl="2" eaLnBrk="1" hangingPunct="1">
              <a:lnSpc>
                <a:spcPct val="150000"/>
              </a:lnSpc>
              <a:buFontTx/>
              <a:buNone/>
            </a:pPr>
            <a:r>
              <a:rPr lang="zh-CN" altLang="en-US" sz="2400" dirty="0"/>
              <a:t>语义</a:t>
            </a:r>
            <a:r>
              <a:rPr lang="en-US" altLang="zh-CN" sz="2400" dirty="0"/>
              <a:t>2</a:t>
            </a:r>
            <a:r>
              <a:rPr lang="zh-CN" altLang="en-US" sz="2400" dirty="0"/>
              <a:t>：某人的体重</a:t>
            </a:r>
          </a:p>
          <a:p>
            <a:pPr lvl="2" eaLnBrk="1" hangingPunct="1">
              <a:lnSpc>
                <a:spcPct val="150000"/>
              </a:lnSpc>
              <a:buFontTx/>
              <a:buNone/>
            </a:pPr>
            <a:r>
              <a:rPr lang="zh-CN" altLang="en-US" sz="2400" dirty="0"/>
              <a:t>语义</a:t>
            </a:r>
            <a:r>
              <a:rPr lang="en-US" altLang="zh-CN" sz="2400" dirty="0"/>
              <a:t>3</a:t>
            </a:r>
            <a:r>
              <a:rPr lang="zh-CN" altLang="en-US" sz="2400" dirty="0"/>
              <a:t>：计算机科学与技术专业</a:t>
            </a:r>
            <a:r>
              <a:rPr lang="en-US" altLang="zh-CN" sz="2400" dirty="0"/>
              <a:t>2018</a:t>
            </a:r>
            <a:r>
              <a:rPr lang="zh-CN" altLang="en-US" sz="2400" dirty="0"/>
              <a:t>级学生人数</a:t>
            </a:r>
          </a:p>
          <a:p>
            <a:pPr lvl="2" eaLnBrk="1" hangingPunct="1">
              <a:lnSpc>
                <a:spcPct val="150000"/>
              </a:lnSpc>
              <a:buFontTx/>
              <a:buNone/>
            </a:pPr>
            <a:r>
              <a:rPr lang="zh-CN" altLang="en-US" sz="2400" dirty="0"/>
              <a:t>语义</a:t>
            </a:r>
            <a:r>
              <a:rPr lang="en-US" altLang="zh-CN" sz="2400" dirty="0"/>
              <a:t>4</a:t>
            </a:r>
            <a:r>
              <a:rPr lang="zh-CN" altLang="en-US" sz="2400" dirty="0"/>
              <a:t>：请同学给出</a:t>
            </a:r>
            <a:r>
              <a:rPr lang="en-US" altLang="zh-CN" sz="2400" dirty="0"/>
              <a:t>……</a:t>
            </a:r>
            <a:endParaRPr lang="zh-CN" altLang="en-US" sz="2400" dirty="0"/>
          </a:p>
          <a:p>
            <a:pPr lvl="2" eaLnBrk="1" hangingPunct="1">
              <a:lnSpc>
                <a:spcPct val="150000"/>
              </a:lnSpc>
              <a:buFontTx/>
              <a:buNone/>
            </a:pPr>
            <a:endParaRPr lang="zh-CN" altLang="en-US" dirty="0"/>
          </a:p>
          <a:p>
            <a:pPr eaLnBrk="1" hangingPunct="1">
              <a:lnSpc>
                <a:spcPct val="150000"/>
              </a:lnSpc>
              <a:buNone/>
            </a:pPr>
            <a:endParaRPr lang="en-US" altLang="zh-CN" sz="2400" dirty="0">
              <a:ea typeface="Times New Roman" panose="02020603050405020304"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a:t>
            </a:r>
            <a:r>
              <a:rPr lang="en-US" altLang="zh-CN" sz="3600" dirty="0">
                <a:latin typeface="Times New Roman" panose="02020603050405020304" pitchFamily="18" charset="0"/>
              </a:rPr>
              <a:t>5</a:t>
            </a:r>
            <a:r>
              <a:rPr lang="zh-CN" altLang="zh-CN" sz="3600" dirty="0">
                <a:latin typeface="Times New Roman" panose="02020603050405020304" pitchFamily="18" charset="0"/>
              </a:rPr>
              <a:t>）云数据库系统</a:t>
            </a:r>
            <a:endParaRPr lang="zh-CN" altLang="en-US" sz="3600" dirty="0"/>
          </a:p>
        </p:txBody>
      </p:sp>
      <p:sp>
        <p:nvSpPr>
          <p:cNvPr id="189442" name="内容占位符 2"/>
          <p:cNvSpPr>
            <a:spLocks noGrp="1"/>
          </p:cNvSpPr>
          <p:nvPr>
            <p:ph idx="1"/>
          </p:nvPr>
        </p:nvSpPr>
        <p:spPr>
          <a:xfrm>
            <a:off x="616818" y="1113354"/>
            <a:ext cx="11095805" cy="5051949"/>
          </a:xfrm>
        </p:spPr>
        <p:txBody>
          <a:bodyPr vert="horz" wrap="square" lIns="91440" tIns="45720" rIns="91440" bIns="45720" anchor="t" anchorCtr="0">
            <a:normAutofit/>
          </a:bodyPr>
          <a:lstStyle/>
          <a:p>
            <a:pPr indent="266700" algn="just">
              <a:lnSpc>
                <a:spcPct val="130000"/>
              </a:lnSpc>
              <a:spcBef>
                <a:spcPct val="0"/>
              </a:spcBef>
            </a:pPr>
            <a:r>
              <a:rPr lang="zh-CN" altLang="en-US" dirty="0">
                <a:latin typeface="Times New Roman" panose="02020603050405020304" pitchFamily="18" charset="0"/>
              </a:rPr>
              <a:t>云数据库系统产生背景：</a:t>
            </a:r>
            <a:endParaRPr lang="en-US" altLang="zh-CN" dirty="0">
              <a:latin typeface="Times New Roman" panose="02020603050405020304" pitchFamily="18" charset="0"/>
            </a:endParaRPr>
          </a:p>
          <a:p>
            <a:pPr lvl="1" indent="266700" algn="just">
              <a:lnSpc>
                <a:spcPct val="130000"/>
              </a:lnSpc>
              <a:spcBef>
                <a:spcPct val="0"/>
              </a:spcBef>
            </a:pPr>
            <a:r>
              <a:rPr lang="zh-CN" altLang="zh-CN" dirty="0">
                <a:latin typeface="Times New Roman" panose="02020603050405020304" pitchFamily="18" charset="0"/>
              </a:rPr>
              <a:t>大数据应用飞速发展，数据量激增，并发用户数在峰值和低谷时差距明显</a:t>
            </a:r>
            <a:endParaRPr lang="en-US" altLang="zh-CN" dirty="0">
              <a:latin typeface="Times New Roman" panose="02020603050405020304" pitchFamily="18" charset="0"/>
            </a:endParaRPr>
          </a:p>
          <a:p>
            <a:pPr lvl="1" indent="266700" algn="just">
              <a:lnSpc>
                <a:spcPct val="130000"/>
              </a:lnSpc>
              <a:spcBef>
                <a:spcPct val="0"/>
              </a:spcBef>
            </a:pPr>
            <a:r>
              <a:rPr lang="zh-CN" altLang="zh-CN" dirty="0">
                <a:latin typeface="Times New Roman" panose="02020603050405020304" pitchFamily="18" charset="0"/>
              </a:rPr>
              <a:t>按峰值配置设备，平时造成很大的浪费</a:t>
            </a:r>
            <a:endParaRPr lang="en-US" altLang="zh-CN" dirty="0">
              <a:latin typeface="Times New Roman" panose="02020603050405020304" pitchFamily="18" charset="0"/>
            </a:endParaRPr>
          </a:p>
          <a:p>
            <a:pPr lvl="1" indent="266700" algn="just">
              <a:lnSpc>
                <a:spcPct val="130000"/>
              </a:lnSpc>
              <a:spcBef>
                <a:spcPct val="0"/>
              </a:spcBef>
            </a:pPr>
            <a:r>
              <a:rPr lang="zh-CN" altLang="zh-CN" dirty="0">
                <a:latin typeface="Times New Roman" panose="02020603050405020304" pitchFamily="18" charset="0"/>
              </a:rPr>
              <a:t>按低谷值配置设备，又会无法应对峰值</a:t>
            </a:r>
            <a:endParaRPr lang="en-US" altLang="zh-CN" dirty="0">
              <a:latin typeface="Times New Roman" panose="02020603050405020304" pitchFamily="18" charset="0"/>
            </a:endParaRPr>
          </a:p>
          <a:p>
            <a:pPr indent="266700" algn="just">
              <a:lnSpc>
                <a:spcPct val="130000"/>
              </a:lnSpc>
              <a:spcBef>
                <a:spcPct val="0"/>
              </a:spcBef>
            </a:pPr>
            <a:r>
              <a:rPr lang="zh-CN" altLang="en-US" dirty="0">
                <a:latin typeface="Times New Roman" panose="02020603050405020304" pitchFamily="18" charset="0"/>
              </a:rPr>
              <a:t>云数据库系统</a:t>
            </a:r>
            <a:endParaRPr lang="en-US" altLang="zh-CN" dirty="0">
              <a:latin typeface="Times New Roman" panose="02020603050405020304" pitchFamily="18" charset="0"/>
            </a:endParaRPr>
          </a:p>
          <a:p>
            <a:pPr lvl="1" indent="266700" algn="just">
              <a:lnSpc>
                <a:spcPct val="130000"/>
              </a:lnSpc>
              <a:spcBef>
                <a:spcPct val="0"/>
              </a:spcBef>
            </a:pPr>
            <a:r>
              <a:rPr lang="zh-CN" altLang="zh-CN" dirty="0">
                <a:latin typeface="Times New Roman" panose="02020603050405020304" pitchFamily="18" charset="0"/>
              </a:rPr>
              <a:t>把数据库部署或虚拟化在云计算环境下</a:t>
            </a:r>
            <a:endParaRPr lang="en-US" altLang="zh-CN" dirty="0">
              <a:latin typeface="Times New Roman" panose="02020603050405020304" pitchFamily="18" charset="0"/>
            </a:endParaRPr>
          </a:p>
          <a:p>
            <a:pPr lvl="1" indent="266700" algn="just">
              <a:lnSpc>
                <a:spcPct val="130000"/>
              </a:lnSpc>
              <a:spcBef>
                <a:spcPct val="0"/>
              </a:spcBef>
            </a:pPr>
            <a:r>
              <a:rPr lang="zh-CN" altLang="zh-CN" dirty="0">
                <a:latin typeface="Times New Roman" panose="02020603050405020304" pitchFamily="18" charset="0"/>
              </a:rPr>
              <a:t>通过计算机网络以服务的形式提供数据库的功能</a:t>
            </a:r>
            <a:endParaRPr lang="en-US" altLang="zh-CN" dirty="0">
              <a:latin typeface="Times New Roman" panose="02020603050405020304" pitchFamily="18" charset="0"/>
            </a:endParaRPr>
          </a:p>
          <a:p>
            <a:pPr marL="1485900" lvl="2" indent="-342900" algn="just">
              <a:lnSpc>
                <a:spcPct val="130000"/>
              </a:lnSpc>
              <a:spcBef>
                <a:spcPct val="0"/>
              </a:spcBef>
              <a:buFont typeface="Wingdings" panose="05000000000000000000" pitchFamily="2" charset="2"/>
              <a:buChar char="l"/>
            </a:pPr>
            <a:r>
              <a:rPr lang="zh-CN" altLang="en-US" sz="2200" dirty="0">
                <a:latin typeface="Times New Roman" panose="02020603050405020304" pitchFamily="18" charset="0"/>
              </a:rPr>
              <a:t>包括</a:t>
            </a:r>
            <a:r>
              <a:rPr lang="zh-CN" altLang="zh-CN" sz="2200" dirty="0">
                <a:latin typeface="Times New Roman" panose="02020603050405020304" pitchFamily="18" charset="0"/>
              </a:rPr>
              <a:t>数据存储、数据更新、查询处理、事务管理</a:t>
            </a:r>
            <a:r>
              <a:rPr lang="zh-CN" altLang="en-US" sz="2200" dirty="0">
                <a:latin typeface="Times New Roman" panose="02020603050405020304" pitchFamily="18" charset="0"/>
              </a:rPr>
              <a:t>等</a:t>
            </a:r>
            <a:endParaRPr lang="en-US" altLang="zh-CN" sz="2200" dirty="0">
              <a:latin typeface="Times New Roman" panose="02020603050405020304" pitchFamily="18" charset="0"/>
            </a:endParaRPr>
          </a:p>
          <a:p>
            <a:pPr indent="266700"/>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1"/>
          <p:cNvSpPr>
            <a:spLocks noGrp="1"/>
          </p:cNvSpPr>
          <p:nvPr>
            <p:ph type="title"/>
          </p:nvPr>
        </p:nvSpPr>
        <p:spPr/>
        <p:txBody>
          <a:bodyPr vert="horz" wrap="square" lIns="91440" tIns="45720" rIns="91440" bIns="45720" anchor="ctr" anchorCtr="0"/>
          <a:lstStyle/>
          <a:p>
            <a:r>
              <a:rPr lang="zh-CN" altLang="zh-CN" sz="3600" dirty="0">
                <a:latin typeface="Times New Roman" panose="02020603050405020304" pitchFamily="18" charset="0"/>
              </a:rPr>
              <a:t>云数据库系统</a:t>
            </a:r>
            <a:r>
              <a:rPr lang="zh-CN" altLang="en-US" sz="3600" dirty="0">
                <a:latin typeface="Times New Roman" panose="02020603050405020304" pitchFamily="18" charset="0"/>
              </a:rPr>
              <a:t>（续）</a:t>
            </a:r>
            <a:endParaRPr lang="zh-CN" altLang="en-US" sz="3600" dirty="0"/>
          </a:p>
        </p:txBody>
      </p:sp>
      <p:sp>
        <p:nvSpPr>
          <p:cNvPr id="190466" name="内容占位符 2"/>
          <p:cNvSpPr>
            <a:spLocks noGrp="1"/>
          </p:cNvSpPr>
          <p:nvPr>
            <p:ph idx="1"/>
          </p:nvPr>
        </p:nvSpPr>
        <p:spPr>
          <a:xfrm>
            <a:off x="1487140" y="1128698"/>
            <a:ext cx="9217719" cy="4854575"/>
          </a:xfrm>
        </p:spPr>
        <p:txBody>
          <a:bodyPr vert="horz" wrap="square" lIns="91440" tIns="45720" rIns="91440" bIns="45720" anchor="t" anchorCtr="0"/>
          <a:lstStyle/>
          <a:p>
            <a:pPr indent="266700" algn="just">
              <a:lnSpc>
                <a:spcPct val="150000"/>
              </a:lnSpc>
              <a:spcBef>
                <a:spcPct val="0"/>
              </a:spcBef>
            </a:pPr>
            <a:r>
              <a:rPr lang="zh-CN" altLang="en-US" dirty="0">
                <a:latin typeface="Times New Roman" panose="02020603050405020304" pitchFamily="18" charset="0"/>
              </a:rPr>
              <a:t>云数据库系统优点</a:t>
            </a:r>
            <a:endParaRPr lang="en-US" altLang="zh-CN" dirty="0">
              <a:latin typeface="Times New Roman" panose="02020603050405020304" pitchFamily="18" charset="0"/>
            </a:endParaRPr>
          </a:p>
          <a:p>
            <a:pPr lvl="1" indent="266700" algn="just">
              <a:lnSpc>
                <a:spcPct val="150000"/>
              </a:lnSpc>
              <a:spcBef>
                <a:spcPct val="0"/>
              </a:spcBef>
            </a:pPr>
            <a:r>
              <a:rPr lang="zh-CN" altLang="zh-CN" dirty="0">
                <a:latin typeface="Times New Roman" panose="02020603050405020304" pitchFamily="18" charset="0"/>
              </a:rPr>
              <a:t>现在的云数据库是运行在机群上的并行数据库系统，能够较好地进行动态伸缩、按需分配计算资源和存储资源。</a:t>
            </a:r>
            <a:endParaRPr lang="en-US" altLang="zh-CN" dirty="0">
              <a:latin typeface="Times New Roman" panose="02020603050405020304" pitchFamily="18" charset="0"/>
            </a:endParaRPr>
          </a:p>
          <a:p>
            <a:pPr indent="266700" algn="just">
              <a:lnSpc>
                <a:spcPct val="150000"/>
              </a:lnSpc>
              <a:spcBef>
                <a:spcPct val="0"/>
              </a:spcBef>
            </a:pPr>
            <a:r>
              <a:rPr lang="zh-CN" altLang="en-US" dirty="0">
                <a:latin typeface="Times New Roman" panose="02020603050405020304" pitchFamily="18" charset="0"/>
              </a:rPr>
              <a:t>云数据库系统缺点</a:t>
            </a:r>
            <a:endParaRPr lang="en-US" altLang="zh-CN" dirty="0">
              <a:latin typeface="Times New Roman" panose="02020603050405020304" pitchFamily="18" charset="0"/>
            </a:endParaRPr>
          </a:p>
          <a:p>
            <a:pPr lvl="1" indent="266700" algn="just">
              <a:lnSpc>
                <a:spcPct val="150000"/>
              </a:lnSpc>
              <a:spcBef>
                <a:spcPct val="0"/>
              </a:spcBef>
            </a:pPr>
            <a:r>
              <a:rPr lang="zh-CN" altLang="zh-CN" dirty="0">
                <a:latin typeface="Times New Roman" panose="02020603050405020304" pitchFamily="18" charset="0"/>
              </a:rPr>
              <a:t>云数据库存储的安全可信、隐私保护等问题亟待研究解决</a:t>
            </a:r>
          </a:p>
          <a:p>
            <a:pPr indent="266700"/>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191490" name="Rectangle 3"/>
          <p:cNvSpPr>
            <a:spLocks noGrp="1"/>
          </p:cNvSpPr>
          <p:nvPr>
            <p:ph idx="1"/>
          </p:nvPr>
        </p:nvSpPr>
        <p:spPr/>
        <p:txBody>
          <a:bodyPr vert="horz" wrap="square" lIns="91440" tIns="45720" rIns="91440" bIns="45720" anchor="t" anchorCtr="0"/>
          <a:lstStyle/>
          <a:p>
            <a:pPr lvl="1" eaLnBrk="1" hangingPunct="1">
              <a:lnSpc>
                <a:spcPct val="150000"/>
              </a:lnSpc>
              <a:buNone/>
            </a:pPr>
            <a:r>
              <a:rPr lang="en-US" altLang="zh-CN" sz="3200" dirty="0"/>
              <a:t>1.1 </a:t>
            </a:r>
            <a:r>
              <a:rPr lang="zh-CN" altLang="en-US" sz="2800" dirty="0"/>
              <a:t>数据库系统概述</a:t>
            </a:r>
          </a:p>
          <a:p>
            <a:pPr lvl="1" eaLnBrk="1" hangingPunct="1">
              <a:lnSpc>
                <a:spcPct val="150000"/>
              </a:lnSpc>
              <a:buNone/>
            </a:pPr>
            <a:r>
              <a:rPr lang="en-US" altLang="zh-CN" sz="2800" dirty="0"/>
              <a:t>1.2  </a:t>
            </a:r>
            <a:r>
              <a:rPr lang="zh-CN" altLang="en-US" sz="2800" dirty="0"/>
              <a:t>数据模型</a:t>
            </a:r>
          </a:p>
          <a:p>
            <a:pPr lvl="1" eaLnBrk="1" hangingPunct="1">
              <a:lnSpc>
                <a:spcPct val="150000"/>
              </a:lnSpc>
              <a:buNone/>
            </a:pPr>
            <a:r>
              <a:rPr lang="en-US" altLang="zh-CN" sz="2800" dirty="0"/>
              <a:t>1.3  </a:t>
            </a:r>
            <a:r>
              <a:rPr lang="zh-CN" altLang="en-US" sz="2800" dirty="0"/>
              <a:t>数据库系统的结构</a:t>
            </a:r>
          </a:p>
          <a:p>
            <a:pPr lvl="1" eaLnBrk="1" hangingPunct="1">
              <a:lnSpc>
                <a:spcPct val="150000"/>
              </a:lnSpc>
              <a:buNone/>
            </a:pPr>
            <a:r>
              <a:rPr lang="en-US" altLang="zh-CN" sz="2800" dirty="0"/>
              <a:t>1.4  </a:t>
            </a:r>
            <a:r>
              <a:rPr lang="zh-CN" altLang="en-US" sz="2800" dirty="0"/>
              <a:t>数据库系统的组成</a:t>
            </a:r>
            <a:endParaRPr lang="en-US" altLang="zh-CN" sz="2800" dirty="0"/>
          </a:p>
          <a:p>
            <a:pPr lvl="1" eaLnBrk="1" hangingPunct="1">
              <a:lnSpc>
                <a:spcPct val="150000"/>
              </a:lnSpc>
              <a:buNone/>
            </a:pPr>
            <a:r>
              <a:rPr lang="zh-CN" altLang="en-US" sz="2800" dirty="0"/>
              <a:t>*</a:t>
            </a:r>
            <a:r>
              <a:rPr lang="en-US" altLang="zh-CN" sz="2800" dirty="0"/>
              <a:t>1.5 </a:t>
            </a:r>
            <a:r>
              <a:rPr lang="zh-CN" altLang="en-US" sz="2800" dirty="0"/>
              <a:t>数据库系统的体系结构</a:t>
            </a:r>
          </a:p>
          <a:p>
            <a:pPr lvl="1" eaLnBrk="1" hangingPunct="1">
              <a:lnSpc>
                <a:spcPct val="150000"/>
              </a:lnSpc>
              <a:buNone/>
            </a:pPr>
            <a:r>
              <a:rPr lang="zh-CN" altLang="en-US" sz="2800" dirty="0">
                <a:solidFill>
                  <a:srgbClr val="0066FF"/>
                </a:solidFill>
              </a:rPr>
              <a:t>本章小结</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Rectangle 2"/>
          <p:cNvSpPr>
            <a:spLocks noGrp="1"/>
          </p:cNvSpPr>
          <p:nvPr>
            <p:ph type="title"/>
          </p:nvPr>
        </p:nvSpPr>
        <p:spPr/>
        <p:txBody>
          <a:bodyPr vert="horz" wrap="square" lIns="91440" tIns="45720" rIns="91440" bIns="45720" anchor="ctr" anchorCtr="0"/>
          <a:lstStyle/>
          <a:p>
            <a:pPr eaLnBrk="1" hangingPunct="1"/>
            <a:r>
              <a:rPr lang="zh-CN" altLang="en-US" sz="3600" dirty="0"/>
              <a:t>本章小结</a:t>
            </a:r>
          </a:p>
        </p:txBody>
      </p:sp>
      <p:sp>
        <p:nvSpPr>
          <p:cNvPr id="193538" name="Rectangle 3"/>
          <p:cNvSpPr>
            <a:spLocks noGrp="1"/>
          </p:cNvSpPr>
          <p:nvPr>
            <p:ph idx="1"/>
          </p:nvPr>
        </p:nvSpPr>
        <p:spPr>
          <a:xfrm>
            <a:off x="1775520" y="1098551"/>
            <a:ext cx="8435280" cy="5095875"/>
          </a:xfrm>
        </p:spPr>
        <p:txBody>
          <a:bodyPr vert="horz" wrap="square" lIns="91440" tIns="45720" rIns="91440" bIns="45720" anchor="t" anchorCtr="0"/>
          <a:lstStyle/>
          <a:p>
            <a:pPr algn="just" eaLnBrk="1" hangingPunct="1">
              <a:lnSpc>
                <a:spcPct val="120000"/>
              </a:lnSpc>
            </a:pPr>
            <a:r>
              <a:rPr lang="zh-CN" altLang="en-US" dirty="0"/>
              <a:t>数据库系统概述</a:t>
            </a:r>
          </a:p>
          <a:p>
            <a:pPr lvl="1" algn="just" eaLnBrk="1" hangingPunct="1">
              <a:lnSpc>
                <a:spcPct val="120000"/>
              </a:lnSpc>
            </a:pPr>
            <a:r>
              <a:rPr lang="zh-CN" altLang="en-US" dirty="0"/>
              <a:t>数据库的基本概念</a:t>
            </a:r>
          </a:p>
          <a:p>
            <a:pPr lvl="1" algn="just" eaLnBrk="1" hangingPunct="1">
              <a:lnSpc>
                <a:spcPct val="120000"/>
              </a:lnSpc>
            </a:pPr>
            <a:r>
              <a:rPr lang="zh-CN" altLang="en-US" dirty="0"/>
              <a:t>数据库技术产生和发展背景</a:t>
            </a:r>
            <a:endParaRPr lang="en-US" altLang="zh-CN" dirty="0"/>
          </a:p>
          <a:p>
            <a:pPr lvl="1" algn="just" eaLnBrk="1" hangingPunct="1">
              <a:lnSpc>
                <a:spcPct val="120000"/>
              </a:lnSpc>
            </a:pPr>
            <a:r>
              <a:rPr lang="zh-CN" altLang="en-US" dirty="0"/>
              <a:t>数据库系统的优点</a:t>
            </a:r>
          </a:p>
          <a:p>
            <a:pPr algn="just" eaLnBrk="1" hangingPunct="1">
              <a:lnSpc>
                <a:spcPct val="120000"/>
              </a:lnSpc>
            </a:pPr>
            <a:r>
              <a:rPr lang="zh-CN" altLang="en-US" dirty="0"/>
              <a:t>数据模型</a:t>
            </a:r>
          </a:p>
          <a:p>
            <a:pPr lvl="1" algn="just" eaLnBrk="1" hangingPunct="1">
              <a:lnSpc>
                <a:spcPct val="120000"/>
              </a:lnSpc>
            </a:pPr>
            <a:r>
              <a:rPr lang="zh-CN" altLang="en-US" dirty="0"/>
              <a:t>数据模型的三个要素</a:t>
            </a:r>
          </a:p>
          <a:p>
            <a:pPr lvl="1" algn="just" eaLnBrk="1" hangingPunct="1">
              <a:lnSpc>
                <a:spcPct val="120000"/>
              </a:lnSpc>
            </a:pPr>
            <a:r>
              <a:rPr lang="zh-CN" altLang="en-US" dirty="0"/>
              <a:t>三种数据模型</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p:txBody>
          <a:bodyPr vert="horz" wrap="square" lIns="91440" tIns="45720" rIns="91440" bIns="45720" anchor="ctr" anchorCtr="0"/>
          <a:lstStyle/>
          <a:p>
            <a:pPr eaLnBrk="1" hangingPunct="1"/>
            <a:r>
              <a:rPr lang="zh-CN" altLang="en-US" sz="3600"/>
              <a:t>本章小结</a:t>
            </a:r>
            <a:r>
              <a:rPr lang="zh-CN" altLang="en-US" sz="3600" dirty="0"/>
              <a:t>（续）</a:t>
            </a:r>
            <a:endParaRPr lang="en-US" altLang="zh-CN" sz="3600" dirty="0"/>
          </a:p>
        </p:txBody>
      </p:sp>
      <p:sp>
        <p:nvSpPr>
          <p:cNvPr id="194562" name="Rectangle 3"/>
          <p:cNvSpPr>
            <a:spLocks noGrp="1"/>
          </p:cNvSpPr>
          <p:nvPr>
            <p:ph idx="1"/>
          </p:nvPr>
        </p:nvSpPr>
        <p:spPr>
          <a:xfrm>
            <a:off x="1774826" y="1098551"/>
            <a:ext cx="9937798" cy="5095875"/>
          </a:xfrm>
        </p:spPr>
        <p:txBody>
          <a:bodyPr vert="horz" wrap="square" lIns="91440" tIns="45720" rIns="91440" bIns="45720" anchor="t" anchorCtr="0">
            <a:normAutofit/>
          </a:bodyPr>
          <a:lstStyle/>
          <a:p>
            <a:pPr algn="just" eaLnBrk="1" hangingPunct="1"/>
            <a:r>
              <a:rPr lang="zh-CN" altLang="en-US" dirty="0"/>
              <a:t>数据库系统内部的体系结构</a:t>
            </a:r>
          </a:p>
          <a:p>
            <a:pPr lvl="1" algn="just" eaLnBrk="1" hangingPunct="1"/>
            <a:r>
              <a:rPr lang="zh-CN" altLang="en-US" dirty="0"/>
              <a:t>数据库系统三级模式结构</a:t>
            </a:r>
          </a:p>
          <a:p>
            <a:pPr lvl="1" algn="just" eaLnBrk="1" hangingPunct="1"/>
            <a:r>
              <a:rPr lang="zh-CN" altLang="en-US" dirty="0"/>
              <a:t>数据库的两级映像</a:t>
            </a:r>
          </a:p>
          <a:p>
            <a:pPr algn="just" eaLnBrk="1" hangingPunct="1"/>
            <a:r>
              <a:rPr lang="zh-CN" altLang="en-US" dirty="0"/>
              <a:t>数据库系统的组成</a:t>
            </a:r>
            <a:endParaRPr lang="en-US" altLang="zh-CN" dirty="0"/>
          </a:p>
          <a:p>
            <a:pPr algn="just" eaLnBrk="1" hangingPunct="1"/>
            <a:r>
              <a:rPr lang="zh-CN" altLang="en-US" dirty="0"/>
              <a:t>数据库系统的体系结构</a:t>
            </a:r>
            <a:endParaRPr lang="en-US" altLang="zh-CN" dirty="0"/>
          </a:p>
          <a:p>
            <a:pPr lvl="1" algn="just" eaLnBrk="1" hangingPunct="1"/>
            <a:r>
              <a:rPr lang="zh-CN" altLang="zh-CN" dirty="0"/>
              <a:t>集中式数据库系统</a:t>
            </a:r>
            <a:endParaRPr lang="en-US" altLang="zh-CN" dirty="0"/>
          </a:p>
          <a:p>
            <a:pPr lvl="1" algn="just" eaLnBrk="1" hangingPunct="1"/>
            <a:r>
              <a:rPr lang="zh-CN" altLang="zh-CN" dirty="0"/>
              <a:t>客户</a:t>
            </a:r>
            <a:r>
              <a:rPr lang="en-US" altLang="zh-CN" dirty="0"/>
              <a:t>-</a:t>
            </a:r>
            <a:r>
              <a:rPr lang="zh-CN" altLang="zh-CN"/>
              <a:t>服务器数据库系统</a:t>
            </a:r>
            <a:endParaRPr lang="en-US" altLang="zh-CN" dirty="0"/>
          </a:p>
          <a:p>
            <a:pPr lvl="1" algn="just" eaLnBrk="1" hangingPunct="1"/>
            <a:r>
              <a:rPr lang="zh-CN" altLang="zh-CN" dirty="0"/>
              <a:t>并行数据库系统</a:t>
            </a:r>
            <a:endParaRPr lang="en-US" altLang="zh-CN" dirty="0"/>
          </a:p>
          <a:p>
            <a:pPr lvl="1" algn="just" eaLnBrk="1" hangingPunct="1"/>
            <a:r>
              <a:rPr lang="zh-CN" altLang="zh-CN" dirty="0"/>
              <a:t>分布式数据库系统</a:t>
            </a:r>
            <a:endParaRPr lang="en-US" altLang="zh-CN" dirty="0"/>
          </a:p>
          <a:p>
            <a:pPr lvl="1" algn="just" eaLnBrk="1" hangingPunct="1"/>
            <a:r>
              <a:rPr lang="zh-CN" altLang="zh-CN" dirty="0"/>
              <a:t>云数据库系统</a:t>
            </a:r>
            <a:endParaRPr lang="zh-CN" altLang="en-US" dirty="0"/>
          </a:p>
          <a:p>
            <a:pPr eaLnBrk="1" hangingPunct="1">
              <a:lnSpc>
                <a:spcPct val="150000"/>
              </a:lnSpc>
            </a:pPr>
            <a:endParaRPr lang="en-US" altLang="zh-CN"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Rectangle 2"/>
          <p:cNvSpPr>
            <a:spLocks noGrp="1"/>
          </p:cNvSpPr>
          <p:nvPr>
            <p:ph type="title"/>
          </p:nvPr>
        </p:nvSpPr>
        <p:spPr/>
        <p:txBody>
          <a:bodyPr vert="horz" wrap="square" lIns="91440" tIns="45720" rIns="91440" bIns="45720" anchor="ctr" anchorCtr="0"/>
          <a:lstStyle/>
          <a:p>
            <a:r>
              <a:rPr lang="zh-CN" altLang="en-US" dirty="0"/>
              <a:t>作业</a:t>
            </a:r>
            <a:endParaRPr lang="en-US" altLang="zh-CN" sz="3600" dirty="0"/>
          </a:p>
        </p:txBody>
      </p:sp>
      <p:sp>
        <p:nvSpPr>
          <p:cNvPr id="194562" name="Rectangle 3"/>
          <p:cNvSpPr>
            <a:spLocks noGrp="1"/>
          </p:cNvSpPr>
          <p:nvPr>
            <p:ph idx="1"/>
          </p:nvPr>
        </p:nvSpPr>
        <p:spPr>
          <a:xfrm>
            <a:off x="1774826" y="1098551"/>
            <a:ext cx="9937798" cy="5095875"/>
          </a:xfrm>
        </p:spPr>
        <p:txBody>
          <a:bodyPr vert="horz" wrap="square" lIns="91440" tIns="45720" rIns="91440" bIns="45720" anchor="t" anchorCtr="0">
            <a:normAutofit/>
          </a:bodyPr>
          <a:lstStyle/>
          <a:p>
            <a:pPr marL="0" indent="0" algn="just">
              <a:buNone/>
              <a:defRPr/>
            </a:pPr>
            <a:r>
              <a:rPr lang="zh-CN" altLang="en-US" dirty="0"/>
              <a:t>教材第</a:t>
            </a:r>
            <a:r>
              <a:rPr lang="en-US" altLang="zh-CN" dirty="0" smtClean="0"/>
              <a:t>30</a:t>
            </a:r>
            <a:r>
              <a:rPr lang="zh-CN" altLang="en-US" dirty="0" smtClean="0"/>
              <a:t>页</a:t>
            </a:r>
            <a:r>
              <a:rPr lang="zh-CN" altLang="en-US" dirty="0"/>
              <a:t>：</a:t>
            </a:r>
          </a:p>
          <a:p>
            <a:pPr marL="0" indent="0">
              <a:buNone/>
              <a:defRPr/>
            </a:pPr>
            <a:r>
              <a:rPr lang="en-US" altLang="zh-CN" dirty="0"/>
              <a:t>    1</a:t>
            </a:r>
            <a:r>
              <a:rPr lang="zh-CN" altLang="en-US" dirty="0"/>
              <a:t>， </a:t>
            </a:r>
            <a:r>
              <a:rPr lang="en-US" altLang="zh-CN" dirty="0" smtClean="0"/>
              <a:t>12</a:t>
            </a:r>
            <a:r>
              <a:rPr lang="zh-CN" altLang="en-US" dirty="0" smtClean="0"/>
              <a:t>，</a:t>
            </a:r>
            <a:r>
              <a:rPr lang="en-US" altLang="zh-CN" dirty="0" smtClean="0"/>
              <a:t>14</a:t>
            </a:r>
            <a:r>
              <a:rPr lang="zh-CN" altLang="en-US" dirty="0" smtClean="0"/>
              <a:t>， </a:t>
            </a:r>
            <a:r>
              <a:rPr lang="en-US" altLang="zh-CN" dirty="0" smtClean="0"/>
              <a:t>16</a:t>
            </a:r>
            <a:endParaRPr lang="en-US" altLang="zh-CN" dirty="0"/>
          </a:p>
          <a:p>
            <a:pPr marL="0" indent="0" eaLnBrk="1" hangingPunct="1">
              <a:lnSpc>
                <a:spcPct val="150000"/>
              </a:lnSpc>
              <a:buNone/>
            </a:pPr>
            <a:endParaRPr lang="en-US" altLang="zh-CN" dirty="0"/>
          </a:p>
        </p:txBody>
      </p:sp>
    </p:spTree>
    <p:extLst>
      <p:ext uri="{BB962C8B-B14F-4D97-AF65-F5344CB8AC3E}">
        <p14:creationId xmlns:p14="http://schemas.microsoft.com/office/powerpoint/2010/main" val="112628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026"/>
          <p:cNvSpPr>
            <a:spLocks noGrp="1"/>
          </p:cNvSpPr>
          <p:nvPr>
            <p:ph type="title"/>
          </p:nvPr>
        </p:nvSpPr>
        <p:spPr/>
        <p:txBody>
          <a:bodyPr vert="horz" wrap="square" lIns="91440" tIns="45720" rIns="91440" bIns="45720" anchor="ctr" anchorCtr="0"/>
          <a:lstStyle/>
          <a:p>
            <a:pPr eaLnBrk="1" hangingPunct="1"/>
            <a:r>
              <a:rPr lang="zh-CN" altLang="en-US" sz="3600" dirty="0"/>
              <a:t>数据举例（续）</a:t>
            </a:r>
          </a:p>
        </p:txBody>
      </p:sp>
      <p:sp>
        <p:nvSpPr>
          <p:cNvPr id="36866" name="Rectangle 1027"/>
          <p:cNvSpPr>
            <a:spLocks noGrp="1"/>
          </p:cNvSpPr>
          <p:nvPr>
            <p:ph idx="1"/>
          </p:nvPr>
        </p:nvSpPr>
        <p:spPr>
          <a:xfrm>
            <a:off x="983432" y="1124744"/>
            <a:ext cx="10441160" cy="4971257"/>
          </a:xfrm>
        </p:spPr>
        <p:txBody>
          <a:bodyPr vert="horz" wrap="square" lIns="91440" tIns="45720" rIns="91440" bIns="45720" anchor="t" anchorCtr="0"/>
          <a:lstStyle/>
          <a:p>
            <a:pPr eaLnBrk="1" hangingPunct="1">
              <a:lnSpc>
                <a:spcPct val="120000"/>
              </a:lnSpc>
            </a:pPr>
            <a:r>
              <a:rPr lang="zh-CN" altLang="en-US" dirty="0"/>
              <a:t>学生档案中的学生记录</a:t>
            </a:r>
          </a:p>
          <a:p>
            <a:pPr lvl="1" eaLnBrk="1" hangingPunct="1">
              <a:lnSpc>
                <a:spcPct val="120000"/>
              </a:lnSpc>
              <a:buNone/>
            </a:pPr>
            <a:r>
              <a:rPr lang="zh-CN" altLang="en-US" dirty="0"/>
              <a:t>（</a:t>
            </a:r>
            <a:r>
              <a:rPr lang="en-US" altLang="zh-CN" dirty="0"/>
              <a:t>20180002</a:t>
            </a:r>
            <a:r>
              <a:rPr lang="zh-CN" altLang="en-US" dirty="0"/>
              <a:t>，刘晨，女，</a:t>
            </a:r>
            <a:r>
              <a:rPr lang="en-US" altLang="zh-CN" dirty="0"/>
              <a:t>1999-9-1</a:t>
            </a:r>
            <a:r>
              <a:rPr lang="zh-CN" altLang="en-US" dirty="0"/>
              <a:t>，计算机科学与技术）</a:t>
            </a:r>
          </a:p>
          <a:p>
            <a:pPr lvl="1" eaLnBrk="1" hangingPunct="1">
              <a:lnSpc>
                <a:spcPct val="150000"/>
              </a:lnSpc>
            </a:pPr>
            <a:r>
              <a:rPr lang="zh-CN" altLang="en-US" dirty="0"/>
              <a:t>语义：学号、姓名、性别、出生日期、主修专业</a:t>
            </a:r>
            <a:endParaRPr lang="en-US" altLang="zh-CN" dirty="0"/>
          </a:p>
          <a:p>
            <a:pPr lvl="1" eaLnBrk="1" hangingPunct="1">
              <a:lnSpc>
                <a:spcPct val="150000"/>
              </a:lnSpc>
            </a:pPr>
            <a:r>
              <a:rPr lang="zh-CN" altLang="en-US" dirty="0"/>
              <a:t>解释：学号为</a:t>
            </a:r>
            <a:r>
              <a:rPr lang="en-US" altLang="zh-CN" dirty="0"/>
              <a:t>20180002</a:t>
            </a:r>
            <a:r>
              <a:rPr lang="zh-CN" altLang="en-US" dirty="0"/>
              <a:t>的同学，姓名刘晨，性别女，</a:t>
            </a:r>
            <a:r>
              <a:rPr lang="en-US" altLang="zh-CN" dirty="0"/>
              <a:t>1999</a:t>
            </a:r>
            <a:r>
              <a:rPr lang="zh-CN" altLang="en-US" dirty="0"/>
              <a:t>年</a:t>
            </a:r>
            <a:r>
              <a:rPr lang="en-US" altLang="zh-CN" dirty="0"/>
              <a:t>9</a:t>
            </a:r>
            <a:r>
              <a:rPr lang="zh-CN" altLang="en-US" dirty="0"/>
              <a:t>月</a:t>
            </a:r>
            <a:r>
              <a:rPr lang="en-US" altLang="zh-CN" dirty="0"/>
              <a:t>1</a:t>
            </a:r>
            <a:r>
              <a:rPr lang="zh-CN" altLang="en-US" dirty="0"/>
              <a:t>日出生，计算机科学与技术专业</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数据库</a:t>
            </a:r>
          </a:p>
        </p:txBody>
      </p:sp>
      <p:sp>
        <p:nvSpPr>
          <p:cNvPr id="37890" name="Rectangle 3"/>
          <p:cNvSpPr>
            <a:spLocks noGrp="1"/>
          </p:cNvSpPr>
          <p:nvPr>
            <p:ph idx="1"/>
          </p:nvPr>
        </p:nvSpPr>
        <p:spPr>
          <a:xfrm>
            <a:off x="1199456" y="1196752"/>
            <a:ext cx="9721080" cy="4899248"/>
          </a:xfrm>
        </p:spPr>
        <p:txBody>
          <a:bodyPr vert="horz" wrap="square" lIns="91440" tIns="45720" rIns="91440" bIns="45720" anchor="t" anchorCtr="0"/>
          <a:lstStyle/>
          <a:p>
            <a:pPr algn="just" eaLnBrk="1" hangingPunct="1">
              <a:lnSpc>
                <a:spcPct val="120000"/>
              </a:lnSpc>
            </a:pPr>
            <a:r>
              <a:rPr lang="zh-CN" altLang="en-US" dirty="0"/>
              <a:t>数据库的定义</a:t>
            </a:r>
          </a:p>
          <a:p>
            <a:pPr lvl="1" algn="just" eaLnBrk="1" hangingPunct="1">
              <a:lnSpc>
                <a:spcPct val="120000"/>
              </a:lnSpc>
            </a:pPr>
            <a:r>
              <a:rPr lang="zh-CN" altLang="en-US" dirty="0"/>
              <a:t>数据库（</a:t>
            </a:r>
            <a:r>
              <a:rPr lang="en-US" altLang="zh-CN" dirty="0"/>
              <a:t>database</a:t>
            </a:r>
            <a:r>
              <a:rPr lang="zh-CN" altLang="en-US" dirty="0"/>
              <a:t>，简称</a:t>
            </a:r>
            <a:r>
              <a:rPr lang="en-US" altLang="zh-CN" dirty="0"/>
              <a:t>DB</a:t>
            </a:r>
            <a:r>
              <a:rPr lang="zh-CN" altLang="en-US" dirty="0"/>
              <a:t>）是</a:t>
            </a:r>
            <a:r>
              <a:rPr lang="zh-CN" altLang="en-US" dirty="0">
                <a:solidFill>
                  <a:srgbClr val="FF00FF"/>
                </a:solidFill>
              </a:rPr>
              <a:t>长期储存</a:t>
            </a:r>
            <a:r>
              <a:rPr lang="zh-CN" altLang="en-US" dirty="0"/>
              <a:t>在计算机内</a:t>
            </a:r>
            <a:r>
              <a:rPr lang="zh-CN" altLang="en-US" dirty="0">
                <a:solidFill>
                  <a:srgbClr val="FF00FF"/>
                </a:solidFill>
              </a:rPr>
              <a:t>有组织</a:t>
            </a:r>
            <a:r>
              <a:rPr lang="zh-CN" altLang="en-US" dirty="0"/>
              <a:t>、</a:t>
            </a:r>
            <a:r>
              <a:rPr lang="zh-CN" altLang="en-US" dirty="0">
                <a:solidFill>
                  <a:srgbClr val="FF00FF"/>
                </a:solidFill>
              </a:rPr>
              <a:t>可共享</a:t>
            </a:r>
            <a:r>
              <a:rPr lang="zh-CN" altLang="en-US" dirty="0"/>
              <a:t>的</a:t>
            </a:r>
            <a:r>
              <a:rPr lang="zh-CN" altLang="en-US" dirty="0">
                <a:solidFill>
                  <a:srgbClr val="FF00FF"/>
                </a:solidFill>
              </a:rPr>
              <a:t>大量</a:t>
            </a:r>
            <a:r>
              <a:rPr lang="zh-CN" altLang="en-US" dirty="0"/>
              <a:t>数据的集合。</a:t>
            </a:r>
          </a:p>
          <a:p>
            <a:pPr algn="just" eaLnBrk="1" hangingPunct="1">
              <a:lnSpc>
                <a:spcPct val="90000"/>
              </a:lnSpc>
            </a:pPr>
            <a:r>
              <a:rPr lang="zh-CN" altLang="en-US" dirty="0"/>
              <a:t>数据库的基本特征</a:t>
            </a:r>
          </a:p>
          <a:p>
            <a:pPr lvl="1" algn="just" eaLnBrk="1" hangingPunct="1">
              <a:lnSpc>
                <a:spcPct val="140000"/>
              </a:lnSpc>
            </a:pPr>
            <a:r>
              <a:rPr lang="zh-CN" altLang="en-US" dirty="0"/>
              <a:t>数据按一定的数据模型组织、描述和储存</a:t>
            </a:r>
          </a:p>
          <a:p>
            <a:pPr lvl="1" eaLnBrk="1" hangingPunct="1">
              <a:lnSpc>
                <a:spcPct val="140000"/>
              </a:lnSpc>
            </a:pPr>
            <a:r>
              <a:rPr lang="zh-CN" altLang="en-US" dirty="0"/>
              <a:t>较小的冗余度</a:t>
            </a:r>
          </a:p>
          <a:p>
            <a:pPr lvl="1" algn="just" eaLnBrk="1" hangingPunct="1">
              <a:lnSpc>
                <a:spcPct val="140000"/>
              </a:lnSpc>
            </a:pPr>
            <a:r>
              <a:rPr lang="zh-CN" altLang="en-US" dirty="0"/>
              <a:t>较高的数据独立性</a:t>
            </a:r>
          </a:p>
          <a:p>
            <a:pPr lvl="1" algn="just" eaLnBrk="1" hangingPunct="1">
              <a:lnSpc>
                <a:spcPct val="140000"/>
              </a:lnSpc>
            </a:pPr>
            <a:r>
              <a:rPr lang="zh-CN" altLang="en-US" dirty="0"/>
              <a:t>可扩展性</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数据库管理系统</a:t>
            </a:r>
            <a:endParaRPr lang="zh-CN" altLang="en-US" sz="3600" dirty="0">
              <a:solidFill>
                <a:schemeClr val="tx1"/>
              </a:solidFill>
            </a:endParaRPr>
          </a:p>
        </p:txBody>
      </p:sp>
      <p:sp>
        <p:nvSpPr>
          <p:cNvPr id="39938" name="Rectangle 3"/>
          <p:cNvSpPr>
            <a:spLocks noGrp="1"/>
          </p:cNvSpPr>
          <p:nvPr>
            <p:ph idx="1"/>
          </p:nvPr>
        </p:nvSpPr>
        <p:spPr>
          <a:xfrm>
            <a:off x="1199456" y="1268413"/>
            <a:ext cx="8852594" cy="4489450"/>
          </a:xfrm>
        </p:spPr>
        <p:txBody>
          <a:bodyPr vert="horz" wrap="square" lIns="91440" tIns="45720" rIns="91440" bIns="45720" anchor="t" anchorCtr="0"/>
          <a:lstStyle/>
          <a:p>
            <a:pPr algn="just" eaLnBrk="1" hangingPunct="1">
              <a:lnSpc>
                <a:spcPct val="140000"/>
              </a:lnSpc>
            </a:pPr>
            <a:r>
              <a:rPr lang="zh-CN" altLang="en-US" dirty="0"/>
              <a:t>什么是数据库管理系统</a:t>
            </a:r>
            <a:endParaRPr lang="en-US" altLang="zh-CN" dirty="0"/>
          </a:p>
          <a:p>
            <a:pPr lvl="1" algn="just" eaLnBrk="1" hangingPunct="1">
              <a:lnSpc>
                <a:spcPct val="140000"/>
              </a:lnSpc>
            </a:pPr>
            <a:r>
              <a:rPr lang="zh-CN" altLang="en-US" dirty="0"/>
              <a:t>位于用户与操作系统之间的一层数据管理软件</a:t>
            </a:r>
          </a:p>
          <a:p>
            <a:pPr lvl="1" algn="just" eaLnBrk="1" hangingPunct="1">
              <a:lnSpc>
                <a:spcPct val="140000"/>
              </a:lnSpc>
            </a:pPr>
            <a:r>
              <a:rPr lang="zh-CN" altLang="en-US" dirty="0">
                <a:latin typeface="宋体" panose="02010600030101010101" pitchFamily="2" charset="-122"/>
              </a:rPr>
              <a:t>计算机的基础软件，是一个大型复杂的软件系统</a:t>
            </a:r>
            <a:r>
              <a:rPr lang="zh-CN" altLang="en-US" dirty="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p:nvPr/>
        </p:nvSpPr>
        <p:spPr>
          <a:xfrm>
            <a:off x="2590800" y="4572000"/>
            <a:ext cx="5105400" cy="685800"/>
          </a:xfrm>
          <a:prstGeom prst="rect">
            <a:avLst/>
          </a:prstGeom>
          <a:gradFill rotWithShape="0">
            <a:gsLst>
              <a:gs pos="0">
                <a:srgbClr val="CCFFCC"/>
              </a:gs>
              <a:gs pos="100000">
                <a:srgbClr val="5E765E"/>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CCFFCC"/>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6" name="Rectangle 3"/>
          <p:cNvSpPr/>
          <p:nvPr/>
        </p:nvSpPr>
        <p:spPr>
          <a:xfrm>
            <a:off x="2743200" y="4038600"/>
            <a:ext cx="4495800" cy="533400"/>
          </a:xfrm>
          <a:prstGeom prst="rect">
            <a:avLst/>
          </a:prstGeom>
          <a:gradFill rotWithShape="0">
            <a:gsLst>
              <a:gs pos="0">
                <a:srgbClr val="66FF99"/>
              </a:gs>
              <a:gs pos="100000">
                <a:srgbClr val="2F76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66FF99"/>
            </a:extrusionClr>
          </a:sp3d>
        </p:spPr>
        <p:txBody>
          <a:bodyPr wrap="none" anchor="ctr" anchorCtr="0">
            <a:flatTx/>
          </a:bodyPr>
          <a:lstStyle/>
          <a:p>
            <a:pPr>
              <a:spcBef>
                <a:spcPct val="50000"/>
              </a:spcBef>
              <a:buFontTx/>
              <a:buChar char="•"/>
            </a:pPr>
            <a:endParaRPr lang="zh-CN" altLang="zh-CN" sz="2000" b="1" dirty="0">
              <a:solidFill>
                <a:srgbClr val="FFFFFF"/>
              </a:solidFill>
              <a:latin typeface="楷体_GB2312" pitchFamily="49" charset="-122"/>
              <a:ea typeface="楷体_GB2312" pitchFamily="49" charset="-122"/>
            </a:endParaRPr>
          </a:p>
        </p:txBody>
      </p:sp>
      <p:sp>
        <p:nvSpPr>
          <p:cNvPr id="41987" name="Rectangle 4"/>
          <p:cNvSpPr/>
          <p:nvPr/>
        </p:nvSpPr>
        <p:spPr>
          <a:xfrm>
            <a:off x="3124200" y="3505200"/>
            <a:ext cx="3733800" cy="533400"/>
          </a:xfrm>
          <a:prstGeom prst="rect">
            <a:avLst/>
          </a:prstGeom>
          <a:gradFill rotWithShape="0">
            <a:gsLst>
              <a:gs pos="0">
                <a:srgbClr val="33CC33"/>
              </a:gs>
              <a:gs pos="100000">
                <a:srgbClr val="185E18"/>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33CC33"/>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8" name="Rectangle 5"/>
          <p:cNvSpPr/>
          <p:nvPr/>
        </p:nvSpPr>
        <p:spPr>
          <a:xfrm>
            <a:off x="4114800" y="2819400"/>
            <a:ext cx="2819400" cy="533400"/>
          </a:xfrm>
          <a:prstGeom prst="rect">
            <a:avLst/>
          </a:prstGeom>
          <a:noFill/>
          <a:ln w="9525">
            <a:noFill/>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89" name="Rectangle 6"/>
          <p:cNvSpPr/>
          <p:nvPr/>
        </p:nvSpPr>
        <p:spPr>
          <a:xfrm>
            <a:off x="3276600" y="3048000"/>
            <a:ext cx="32766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41990" name="Text Box 7"/>
          <p:cNvSpPr txBox="1"/>
          <p:nvPr/>
        </p:nvSpPr>
        <p:spPr>
          <a:xfrm>
            <a:off x="3886200" y="4648201"/>
            <a:ext cx="15240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硬件平台</a:t>
            </a:r>
          </a:p>
        </p:txBody>
      </p:sp>
      <p:sp>
        <p:nvSpPr>
          <p:cNvPr id="41991" name="Text Box 8"/>
          <p:cNvSpPr txBox="1"/>
          <p:nvPr/>
        </p:nvSpPr>
        <p:spPr>
          <a:xfrm>
            <a:off x="3200400" y="4038601"/>
            <a:ext cx="23622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基础软件平台</a:t>
            </a:r>
          </a:p>
        </p:txBody>
      </p:sp>
      <p:sp>
        <p:nvSpPr>
          <p:cNvPr id="41992" name="Text Box 9"/>
          <p:cNvSpPr txBox="1"/>
          <p:nvPr/>
        </p:nvSpPr>
        <p:spPr>
          <a:xfrm>
            <a:off x="3124200" y="3505201"/>
            <a:ext cx="2895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软件基础构架平台</a:t>
            </a:r>
          </a:p>
        </p:txBody>
      </p:sp>
      <p:sp>
        <p:nvSpPr>
          <p:cNvPr id="41993" name="Text Box 10"/>
          <p:cNvSpPr txBox="1"/>
          <p:nvPr/>
        </p:nvSpPr>
        <p:spPr>
          <a:xfrm>
            <a:off x="3124200" y="3048001"/>
            <a:ext cx="25146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应用软件平台</a:t>
            </a:r>
          </a:p>
        </p:txBody>
      </p:sp>
      <p:sp>
        <p:nvSpPr>
          <p:cNvPr id="41994" name="Rectangle 11"/>
          <p:cNvSpPr/>
          <p:nvPr/>
        </p:nvSpPr>
        <p:spPr>
          <a:xfrm>
            <a:off x="3581400" y="2514600"/>
            <a:ext cx="2438400" cy="457200"/>
          </a:xfrm>
          <a:prstGeom prst="rect">
            <a:avLst/>
          </a:prstGeom>
          <a:gradFill rotWithShape="0">
            <a:gsLst>
              <a:gs pos="0">
                <a:srgbClr val="00CC99"/>
              </a:gs>
              <a:gs pos="100000">
                <a:srgbClr val="005E47"/>
              </a:gs>
            </a:gsLst>
            <a:path path="rect">
              <a:fillToRect r="100000" b="100000"/>
            </a:path>
            <a:tileRect/>
          </a:gradFill>
          <a:ln w="9525"/>
          <a:scene3d>
            <a:camera prst="legacyObliqueTopLeft">
              <a:rot lat="0" lon="0" rev="0"/>
            </a:camera>
            <a:lightRig rig="legacyFlat3" dir="t"/>
          </a:scene3d>
          <a:sp3d extrusionH="430200" prstMaterial="legacyMatte">
            <a:bevelT w="13500" h="13500" prst="angle"/>
            <a:bevelB w="13500" h="13500" prst="angle"/>
            <a:extrusionClr>
              <a:srgbClr val="00CC99"/>
            </a:extrusionClr>
          </a:sp3d>
        </p:spPr>
        <p:txBody>
          <a:bodyPr wrap="none" anchor="ctr" anchorCtr="0">
            <a:flatTx/>
          </a:bodyPr>
          <a:lstStyle/>
          <a:p>
            <a:pPr>
              <a:spcBef>
                <a:spcPct val="50000"/>
              </a:spcBef>
              <a:buFont typeface="Arial" panose="020B0604020202020204" pitchFamily="34" charset="0"/>
            </a:pPr>
            <a:endParaRPr lang="zh-CN" altLang="zh-CN" sz="2400" b="1" dirty="0"/>
          </a:p>
        </p:txBody>
      </p:sp>
      <p:sp>
        <p:nvSpPr>
          <p:cNvPr id="41995" name="Text Box 12"/>
          <p:cNvSpPr txBox="1"/>
          <p:nvPr/>
        </p:nvSpPr>
        <p:spPr>
          <a:xfrm>
            <a:off x="3733800" y="2514601"/>
            <a:ext cx="1447800" cy="396875"/>
          </a:xfrm>
          <a:prstGeom prst="rect">
            <a:avLst/>
          </a:prstGeom>
          <a:noFill/>
          <a:ln w="9525">
            <a:noFill/>
          </a:ln>
        </p:spPr>
        <p:txBody>
          <a:bodyPr anchor="t" anchorCtr="0">
            <a:spAutoFit/>
          </a:bodyPr>
          <a:lstStyle/>
          <a:p>
            <a:pPr algn="r">
              <a:spcBef>
                <a:spcPct val="50000"/>
              </a:spcBef>
              <a:buFont typeface="Arial" panose="020B0604020202020204" pitchFamily="34" charset="0"/>
            </a:pPr>
            <a:r>
              <a:rPr lang="zh-CN" altLang="en-US" sz="2000" b="1" dirty="0">
                <a:solidFill>
                  <a:srgbClr val="FFFF00"/>
                </a:solidFill>
                <a:latin typeface="楷体_GB2312" pitchFamily="49" charset="-122"/>
                <a:ea typeface="楷体_GB2312" pitchFamily="49" charset="-122"/>
              </a:rPr>
              <a:t>软件产品</a:t>
            </a:r>
          </a:p>
        </p:txBody>
      </p:sp>
      <p:sp>
        <p:nvSpPr>
          <p:cNvPr id="41996" name="AutoShape 13"/>
          <p:cNvSpPr/>
          <p:nvPr/>
        </p:nvSpPr>
        <p:spPr>
          <a:xfrm>
            <a:off x="6743700" y="1727200"/>
            <a:ext cx="2971800" cy="1066800"/>
          </a:xfrm>
          <a:prstGeom prst="cloudCallout">
            <a:avLst>
              <a:gd name="adj1" fmla="val -58088"/>
              <a:gd name="adj2" fmla="val 85208"/>
            </a:avLst>
          </a:prstGeom>
          <a:solidFill>
            <a:srgbClr val="746AFC"/>
          </a:solidFill>
          <a:ln w="9525">
            <a:noFill/>
          </a:ln>
        </p:spPr>
        <p:txBody>
          <a:bodyPr anchor="t" anchorCtr="0"/>
          <a:lstStyle/>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协同软件</a:t>
            </a:r>
          </a:p>
          <a:p>
            <a:pPr fontAlgn="t">
              <a:spcBef>
                <a:spcPct val="50000"/>
              </a:spcBef>
              <a:buFont typeface="Arial" panose="020B0604020202020204" pitchFamily="34" charset="0"/>
            </a:pPr>
            <a:r>
              <a:rPr lang="zh-CN" altLang="en-US" sz="2000" b="1" dirty="0">
                <a:solidFill>
                  <a:srgbClr val="FFFFFF"/>
                </a:solidFill>
                <a:latin typeface="楷体_GB2312" pitchFamily="49" charset="-122"/>
                <a:ea typeface="楷体_GB2312" pitchFamily="49" charset="-122"/>
              </a:rPr>
              <a:t>办公软件</a:t>
            </a:r>
          </a:p>
        </p:txBody>
      </p:sp>
      <p:sp>
        <p:nvSpPr>
          <p:cNvPr id="326670" name="AutoShape 14"/>
          <p:cNvSpPr>
            <a:spLocks noChangeArrowheads="1"/>
          </p:cNvSpPr>
          <p:nvPr/>
        </p:nvSpPr>
        <p:spPr bwMode="auto">
          <a:xfrm>
            <a:off x="7800975" y="4110038"/>
            <a:ext cx="2743200" cy="1066800"/>
          </a:xfrm>
          <a:prstGeom prst="cloudCallout">
            <a:avLst>
              <a:gd name="adj1" fmla="val -86680"/>
              <a:gd name="adj2" fmla="val -34733"/>
            </a:avLst>
          </a:prstGeom>
          <a:solidFill>
            <a:schemeClr val="folHlink"/>
          </a:solidFill>
          <a:ln w="9525">
            <a:noFill/>
            <a:round/>
          </a:ln>
          <a:effec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p>
          <a:p>
            <a:pPr fontAlgn="t">
              <a:spcBef>
                <a:spcPct val="50000"/>
              </a:spcBef>
              <a:buSzTx/>
              <a:buNone/>
              <a:defRPr/>
            </a:pPr>
            <a:r>
              <a:rPr kumimoji="1" lang="zh-CN" altLang="en-US" sz="2000">
                <a:solidFill>
                  <a:schemeClr val="accent1"/>
                </a:solidFill>
                <a:effectLst>
                  <a:outerShdw blurRad="38100" dist="38100" dir="2700000" algn="tl">
                    <a:srgbClr val="000000"/>
                  </a:outerShdw>
                </a:effectLst>
                <a:latin typeface="楷体_GB2312" pitchFamily="49" charset="-122"/>
                <a:ea typeface="楷体_GB2312" pitchFamily="49" charset="-122"/>
              </a:rPr>
              <a:t>操作系统</a:t>
            </a:r>
          </a:p>
        </p:txBody>
      </p:sp>
      <p:sp>
        <p:nvSpPr>
          <p:cNvPr id="41998" name="AutoShape 15"/>
          <p:cNvSpPr/>
          <p:nvPr/>
        </p:nvSpPr>
        <p:spPr>
          <a:xfrm>
            <a:off x="7302500" y="2946400"/>
            <a:ext cx="2971800" cy="1066800"/>
          </a:xfrm>
          <a:prstGeom prst="cloudCallout">
            <a:avLst>
              <a:gd name="adj1" fmla="val -75606"/>
              <a:gd name="adj2" fmla="val 18421"/>
            </a:avLst>
          </a:prstGeom>
          <a:solidFill>
            <a:srgbClr val="C0C0C0"/>
          </a:solidFill>
          <a:ln w="9525">
            <a:noFill/>
          </a:ln>
        </p:spPr>
        <p:txBody>
          <a:bodyPr anchor="t" anchorCtr="0"/>
          <a:lstStyle/>
          <a:p>
            <a:pPr fontAlgn="t">
              <a:spcBef>
                <a:spcPct val="50000"/>
              </a:spcBef>
              <a:buFont typeface="Arial" panose="020B0604020202020204" pitchFamily="34" charset="0"/>
            </a:pPr>
            <a:r>
              <a:rPr lang="en-US" altLang="zh-CN" sz="2000" b="1" dirty="0">
                <a:latin typeface="楷体_GB2312" pitchFamily="49" charset="-122"/>
                <a:ea typeface="楷体_GB2312" pitchFamily="49" charset="-122"/>
              </a:rPr>
              <a:t>  </a:t>
            </a:r>
            <a:r>
              <a:rPr lang="zh-CN" altLang="en-US" sz="2000" b="1" dirty="0">
                <a:latin typeface="楷体_GB2312" pitchFamily="49" charset="-122"/>
                <a:ea typeface="楷体_GB2312" pitchFamily="49" charset="-122"/>
              </a:rPr>
              <a:t>中间件</a:t>
            </a:r>
          </a:p>
          <a:p>
            <a:pPr fontAlgn="t">
              <a:spcBef>
                <a:spcPct val="50000"/>
              </a:spcBef>
              <a:buFont typeface="Arial" panose="020B0604020202020204" pitchFamily="34" charset="0"/>
            </a:pPr>
            <a:r>
              <a:rPr lang="zh-CN" altLang="en-US" sz="2000" b="1" dirty="0">
                <a:latin typeface="楷体_GB2312" pitchFamily="49" charset="-122"/>
                <a:ea typeface="楷体_GB2312" pitchFamily="49" charset="-122"/>
              </a:rPr>
              <a:t>  应用服务器</a:t>
            </a:r>
          </a:p>
        </p:txBody>
      </p:sp>
      <p:sp>
        <p:nvSpPr>
          <p:cNvPr id="41999" name="Rectangle 1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数据库在计算机系统中的位置</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p:cNvSpPr>
          <p:nvPr>
            <p:ph type="title"/>
          </p:nvPr>
        </p:nvSpPr>
        <p:spPr>
          <a:xfrm>
            <a:off x="2279650" y="44450"/>
            <a:ext cx="7793038" cy="863600"/>
          </a:xfrm>
        </p:spPr>
        <p:txBody>
          <a:bodyPr vert="horz" wrap="square" lIns="91440" tIns="45720" rIns="91440" bIns="45720" anchor="ctr" anchorCtr="0"/>
          <a:lstStyle/>
          <a:p>
            <a:pPr eaLnBrk="1" hangingPunct="1"/>
            <a:r>
              <a:rPr lang="zh-CN" altLang="en-US" sz="3600" dirty="0">
                <a:latin typeface="宋体" panose="02010600030101010101" pitchFamily="2" charset="-122"/>
              </a:rPr>
              <a:t>教材及参考书</a:t>
            </a:r>
            <a:endParaRPr lang="en-US" altLang="zh-CN" sz="3600" dirty="0">
              <a:latin typeface="宋体" panose="02010600030101010101" pitchFamily="2" charset="-122"/>
            </a:endParaRPr>
          </a:p>
        </p:txBody>
      </p:sp>
      <p:sp>
        <p:nvSpPr>
          <p:cNvPr id="8195" name="Rectangle 3"/>
          <p:cNvSpPr>
            <a:spLocks noGrp="1"/>
          </p:cNvSpPr>
          <p:nvPr>
            <p:ph idx="1"/>
          </p:nvPr>
        </p:nvSpPr>
        <p:spPr>
          <a:xfrm>
            <a:off x="983432" y="908050"/>
            <a:ext cx="9480735" cy="5285740"/>
          </a:xfrm>
        </p:spPr>
        <p:txBody>
          <a:bodyPr vert="horz" wrap="square" lIns="91440" tIns="45720" rIns="91440" bIns="45720" anchor="t" anchorCtr="0">
            <a:normAutofit lnSpcReduction="10000"/>
          </a:bodyPr>
          <a:lstStyle/>
          <a:p>
            <a:pPr eaLnBrk="1" fontAlgn="base" hangingPunct="1">
              <a:lnSpc>
                <a:spcPct val="150000"/>
              </a:lnSpc>
              <a:buNone/>
            </a:pPr>
            <a:r>
              <a:rPr lang="en-US" altLang="zh-CN" sz="3300" noProof="1">
                <a:solidFill>
                  <a:srgbClr val="0000FF"/>
                </a:solidFill>
                <a:sym typeface="Wingdings" panose="05000000000000000000" pitchFamily="2" charset="2"/>
              </a:rPr>
              <a:t>  </a:t>
            </a:r>
            <a:r>
              <a:rPr lang="zh-CN" altLang="en-US" sz="3300" noProof="1">
                <a:ea typeface="隶书" panose="02010509060101010101" pitchFamily="49" charset="-122"/>
              </a:rPr>
              <a:t>教材</a:t>
            </a:r>
          </a:p>
          <a:p>
            <a:pPr marL="457200" lvl="1" indent="0" eaLnBrk="1" hangingPunct="1">
              <a:lnSpc>
                <a:spcPct val="150000"/>
              </a:lnSpc>
              <a:spcBef>
                <a:spcPct val="0"/>
              </a:spcBef>
              <a:buNone/>
            </a:pPr>
            <a:r>
              <a:rPr lang="zh-CN" altLang="en-US" sz="2800" strike="noStrike" noProof="1"/>
              <a:t>王珊</a:t>
            </a:r>
            <a:r>
              <a:rPr lang="en-US" altLang="zh-CN" sz="2800" strike="noStrike" noProof="1"/>
              <a:t>,</a:t>
            </a:r>
            <a:r>
              <a:rPr lang="zh-CN" altLang="en-US" sz="2800" strike="noStrike" noProof="1"/>
              <a:t>杜小勇</a:t>
            </a:r>
            <a:r>
              <a:rPr lang="en-US" altLang="zh-CN" sz="2800" strike="noStrike" noProof="1"/>
              <a:t>,</a:t>
            </a:r>
            <a:r>
              <a:rPr lang="zh-CN" altLang="en-US" sz="2800" strike="noStrike" noProof="1"/>
              <a:t>陈红</a:t>
            </a:r>
            <a:r>
              <a:rPr lang="en-US" altLang="zh-CN" sz="2800" strike="noStrike" noProof="1"/>
              <a:t>. </a:t>
            </a:r>
            <a:r>
              <a:rPr lang="zh-CN" altLang="en-US" sz="2800" strike="noStrike" noProof="1"/>
              <a:t>数据库</a:t>
            </a:r>
            <a:r>
              <a:rPr lang="zh-CN" altLang="en-US" sz="2800" strike="noStrike" noProof="1">
                <a:cs typeface="+mn-ea"/>
              </a:rPr>
              <a:t>系统</a:t>
            </a:r>
            <a:r>
              <a:rPr lang="zh-CN" altLang="en-US" sz="2800" strike="noStrike" noProof="1"/>
              <a:t>概论（第</a:t>
            </a:r>
            <a:r>
              <a:rPr lang="en-US" altLang="zh-CN" sz="2800" strike="noStrike" noProof="1"/>
              <a:t>6</a:t>
            </a:r>
            <a:r>
              <a:rPr lang="zh-CN" altLang="en-US" sz="2800" strike="noStrike" noProof="1"/>
              <a:t>版）</a:t>
            </a:r>
            <a:endParaRPr lang="en-US" altLang="zh-CN" sz="2800" strike="noStrike" noProof="1"/>
          </a:p>
          <a:p>
            <a:pPr marL="457200" lvl="1" indent="0" eaLnBrk="1" hangingPunct="1">
              <a:lnSpc>
                <a:spcPct val="150000"/>
              </a:lnSpc>
              <a:spcBef>
                <a:spcPct val="0"/>
              </a:spcBef>
              <a:buNone/>
            </a:pPr>
            <a:r>
              <a:rPr lang="en-US" altLang="zh-CN" sz="2800" strike="noStrike" noProof="1"/>
              <a:t>                              </a:t>
            </a:r>
            <a:r>
              <a:rPr lang="zh-CN" altLang="en-US" sz="2800" strike="noStrike" noProof="1"/>
              <a:t>北京</a:t>
            </a:r>
            <a:r>
              <a:rPr lang="en-US" altLang="zh-CN" sz="2800" strike="noStrike" noProof="1"/>
              <a:t>:</a:t>
            </a:r>
            <a:r>
              <a:rPr lang="zh-CN" altLang="en-US" sz="2800" strike="noStrike" noProof="1"/>
              <a:t>高等教育出版社</a:t>
            </a:r>
            <a:r>
              <a:rPr lang="en-US" altLang="zh-CN" sz="2800" strike="noStrike" noProof="1"/>
              <a:t>,2023 </a:t>
            </a:r>
          </a:p>
          <a:p>
            <a:pPr fontAlgn="base">
              <a:lnSpc>
                <a:spcPct val="150000"/>
              </a:lnSpc>
              <a:buNone/>
            </a:pPr>
            <a:r>
              <a:rPr lang="en-US" altLang="zh-CN" sz="3300" dirty="0">
                <a:solidFill>
                  <a:srgbClr val="0000FF"/>
                </a:solidFill>
                <a:sym typeface="Wingdings" panose="05000000000000000000" pitchFamily="2" charset="2"/>
              </a:rPr>
              <a:t> </a:t>
            </a:r>
            <a:r>
              <a:rPr lang="zh-CN" altLang="en-US" sz="3300" dirty="0">
                <a:ea typeface="隶书" panose="02010509060101010101" pitchFamily="49" charset="-122"/>
                <a:sym typeface="+mn-ea"/>
              </a:rPr>
              <a:t>参考书</a:t>
            </a:r>
            <a:endParaRPr lang="zh-CN" altLang="en-US" sz="3300" noProof="1">
              <a:ea typeface="隶书" panose="02010509060101010101" pitchFamily="49" charset="-122"/>
            </a:endParaRPr>
          </a:p>
          <a:p>
            <a:pPr marL="0" lvl="1" indent="0" eaLnBrk="1" hangingPunct="1">
              <a:lnSpc>
                <a:spcPct val="130000"/>
              </a:lnSpc>
              <a:buNone/>
            </a:pPr>
            <a:r>
              <a:rPr lang="en-US" altLang="zh-CN" sz="2000" dirty="0">
                <a:sym typeface="+mn-ea"/>
              </a:rPr>
              <a:t>     </a:t>
            </a:r>
            <a:r>
              <a:rPr lang="en-US" altLang="zh-CN" sz="2800" dirty="0">
                <a:sym typeface="+mn-ea"/>
              </a:rPr>
              <a:t>Abraham </a:t>
            </a:r>
            <a:r>
              <a:rPr lang="en-US" altLang="zh-CN" sz="2800" dirty="0" err="1">
                <a:sym typeface="+mn-ea"/>
              </a:rPr>
              <a:t>Silberschatz</a:t>
            </a:r>
            <a:r>
              <a:rPr lang="en-US" altLang="zh-CN" sz="2800" dirty="0">
                <a:sym typeface="+mn-ea"/>
              </a:rPr>
              <a:t>, Henry F. </a:t>
            </a:r>
            <a:r>
              <a:rPr lang="en-US" altLang="zh-CN" sz="2800" dirty="0" err="1">
                <a:sym typeface="+mn-ea"/>
              </a:rPr>
              <a:t>Korth</a:t>
            </a:r>
            <a:r>
              <a:rPr lang="en-US" altLang="zh-CN" sz="2800" dirty="0">
                <a:sym typeface="+mn-ea"/>
              </a:rPr>
              <a:t>, </a:t>
            </a:r>
            <a:r>
              <a:rPr lang="en-US" altLang="zh-CN" sz="2800" dirty="0" err="1">
                <a:sym typeface="+mn-ea"/>
              </a:rPr>
              <a:t>S.Sudarsha</a:t>
            </a:r>
            <a:r>
              <a:rPr lang="en-US" altLang="zh-CN" sz="2800" dirty="0">
                <a:sym typeface="+mn-ea"/>
              </a:rPr>
              <a:t>  </a:t>
            </a:r>
          </a:p>
          <a:p>
            <a:pPr marL="0" lvl="1" indent="0" eaLnBrk="1" hangingPunct="1">
              <a:lnSpc>
                <a:spcPct val="130000"/>
              </a:lnSpc>
              <a:buNone/>
            </a:pPr>
            <a:r>
              <a:rPr lang="en-US" altLang="zh-CN" sz="2800" dirty="0">
                <a:sym typeface="+mn-ea"/>
              </a:rPr>
              <a:t>    DATABASE SYSTEM CONCEPTS, 7th Edition</a:t>
            </a:r>
            <a:r>
              <a:rPr lang="zh-CN" altLang="en-US" sz="2800" dirty="0">
                <a:sym typeface="+mn-ea"/>
              </a:rPr>
              <a:t>，</a:t>
            </a:r>
            <a:r>
              <a:rPr lang="en-US" altLang="zh-CN" sz="2800" dirty="0" smtClean="0">
                <a:sym typeface="+mn-ea"/>
              </a:rPr>
              <a:t>2020</a:t>
            </a:r>
          </a:p>
          <a:p>
            <a:pPr marL="0" lvl="1" indent="0">
              <a:lnSpc>
                <a:spcPct val="130000"/>
              </a:lnSpc>
              <a:buNone/>
            </a:pPr>
            <a:r>
              <a:rPr lang="zh-CN" altLang="en-US" sz="2800" noProof="1" smtClean="0">
                <a:sym typeface="+mn-ea"/>
              </a:rPr>
              <a:t>    施伯乐</a:t>
            </a:r>
            <a:r>
              <a:rPr lang="zh-CN" altLang="en-US" sz="2800" noProof="1">
                <a:sym typeface="+mn-ea"/>
              </a:rPr>
              <a:t>等 </a:t>
            </a:r>
            <a:r>
              <a:rPr lang="en-US" altLang="zh-CN" sz="2800" noProof="1">
                <a:sym typeface="+mn-ea"/>
              </a:rPr>
              <a:t>《</a:t>
            </a:r>
            <a:r>
              <a:rPr lang="zh-CN" altLang="en-US" sz="2800" noProof="1">
                <a:sym typeface="+mn-ea"/>
              </a:rPr>
              <a:t>数据库系统</a:t>
            </a:r>
            <a:r>
              <a:rPr lang="zh-CN" altLang="en-US" sz="2800" noProof="1" smtClean="0">
                <a:sym typeface="+mn-ea"/>
              </a:rPr>
              <a:t>教程</a:t>
            </a:r>
            <a:r>
              <a:rPr lang="en-US" altLang="zh-CN" sz="2800" noProof="1" smtClean="0">
                <a:sym typeface="+mn-ea"/>
              </a:rPr>
              <a:t>》  </a:t>
            </a:r>
            <a:r>
              <a:rPr lang="zh-CN" altLang="en-US" sz="2800" noProof="1" smtClean="0">
                <a:sym typeface="+mn-ea"/>
              </a:rPr>
              <a:t>高教出版社</a:t>
            </a:r>
            <a:endParaRPr lang="en-US" altLang="zh-CN" sz="2800" noProof="1" smtClean="0">
              <a:sym typeface="+mn-ea"/>
            </a:endParaRPr>
          </a:p>
          <a:p>
            <a:pPr marL="0" lvl="1" indent="0">
              <a:lnSpc>
                <a:spcPct val="130000"/>
              </a:lnSpc>
              <a:buNone/>
            </a:pPr>
            <a:r>
              <a:rPr lang="zh-CN" altLang="en-US" sz="2800" noProof="1" smtClean="0">
                <a:sym typeface="+mn-ea"/>
              </a:rPr>
              <a:t>    刘</a:t>
            </a:r>
            <a:r>
              <a:rPr lang="zh-CN" altLang="en-US" sz="2800" noProof="1">
                <a:sym typeface="+mn-ea"/>
              </a:rPr>
              <a:t>云生等 </a:t>
            </a:r>
            <a:r>
              <a:rPr lang="en-US" altLang="zh-CN" sz="2800" noProof="1">
                <a:sym typeface="+mn-ea"/>
              </a:rPr>
              <a:t>《</a:t>
            </a:r>
            <a:r>
              <a:rPr lang="zh-CN" altLang="en-US" sz="2800" noProof="1">
                <a:sym typeface="+mn-ea"/>
              </a:rPr>
              <a:t>数据库系统概论</a:t>
            </a:r>
            <a:r>
              <a:rPr lang="en-US" altLang="zh-CN" sz="2800" noProof="1" smtClean="0">
                <a:sym typeface="+mn-ea"/>
              </a:rPr>
              <a:t>》</a:t>
            </a:r>
            <a:r>
              <a:rPr lang="zh-CN" altLang="en-US" sz="2800" noProof="1" smtClean="0">
                <a:sym typeface="+mn-ea"/>
              </a:rPr>
              <a:t>华中</a:t>
            </a:r>
            <a:r>
              <a:rPr lang="zh-CN" altLang="en-US" sz="2800" noProof="1">
                <a:sym typeface="+mn-ea"/>
              </a:rPr>
              <a:t>理工大学出版社</a:t>
            </a:r>
          </a:p>
          <a:p>
            <a:pPr marL="0" lvl="1" indent="0">
              <a:lnSpc>
                <a:spcPct val="130000"/>
              </a:lnSpc>
              <a:buNone/>
            </a:pPr>
            <a:endParaRPr lang="zh-CN" altLang="en-US" sz="2800" noProof="1" smtClean="0">
              <a:sym typeface="+mn-ea"/>
            </a:endParaRPr>
          </a:p>
          <a:p>
            <a:pPr marL="0" lvl="1" indent="0" eaLnBrk="1" hangingPunct="1">
              <a:lnSpc>
                <a:spcPct val="130000"/>
              </a:lnSpc>
              <a:buNone/>
            </a:pPr>
            <a:endParaRPr lang="en-US" altLang="zh-CN" sz="2800" noProof="1"/>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数据库管理系统的主要功能</a:t>
            </a:r>
          </a:p>
        </p:txBody>
      </p:sp>
      <p:sp>
        <p:nvSpPr>
          <p:cNvPr id="43010" name="Rectangle 3"/>
          <p:cNvSpPr>
            <a:spLocks noGrp="1"/>
          </p:cNvSpPr>
          <p:nvPr>
            <p:ph idx="1"/>
          </p:nvPr>
        </p:nvSpPr>
        <p:spPr>
          <a:xfrm>
            <a:off x="1271464" y="1196752"/>
            <a:ext cx="9072686" cy="4702399"/>
          </a:xfrm>
        </p:spPr>
        <p:txBody>
          <a:bodyPr vert="horz" wrap="square" lIns="91440" tIns="45720" rIns="91440" bIns="45720" anchor="t" anchorCtr="0"/>
          <a:lstStyle/>
          <a:p>
            <a:pPr lvl="1" algn="just" eaLnBrk="1" hangingPunct="1">
              <a:lnSpc>
                <a:spcPct val="150000"/>
              </a:lnSpc>
              <a:spcBef>
                <a:spcPct val="0"/>
              </a:spcBef>
            </a:pPr>
            <a:r>
              <a:rPr lang="zh-CN" altLang="en-US" dirty="0">
                <a:latin typeface="宋体" panose="02010600030101010101" pitchFamily="2" charset="-122"/>
              </a:rPr>
              <a:t>①</a:t>
            </a:r>
            <a:r>
              <a:rPr lang="zh-CN" altLang="en-US" dirty="0"/>
              <a:t>数据定义功能</a:t>
            </a:r>
          </a:p>
          <a:p>
            <a:pPr lvl="2" algn="just" eaLnBrk="1" hangingPunct="1">
              <a:lnSpc>
                <a:spcPct val="150000"/>
              </a:lnSpc>
              <a:spcBef>
                <a:spcPct val="0"/>
              </a:spcBef>
              <a:buSzPct val="87000"/>
              <a:buFont typeface="Wingdings" panose="05000000000000000000" pitchFamily="2" charset="2"/>
              <a:buChar char="l"/>
            </a:pPr>
            <a:r>
              <a:rPr lang="zh-CN" altLang="en-US" sz="2200" dirty="0"/>
              <a:t>提供数据定义语言（</a:t>
            </a:r>
            <a:r>
              <a:rPr lang="en-US" altLang="zh-CN" sz="2200" dirty="0"/>
              <a:t>DDL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定义数据库中的数据对象的组成与结构</a:t>
            </a:r>
          </a:p>
          <a:p>
            <a:pPr lvl="1" algn="just" eaLnBrk="1" hangingPunct="1">
              <a:lnSpc>
                <a:spcPct val="150000"/>
              </a:lnSpc>
              <a:spcBef>
                <a:spcPct val="0"/>
              </a:spcBef>
            </a:pPr>
            <a:r>
              <a:rPr lang="zh-CN" altLang="en-US" dirty="0">
                <a:latin typeface="宋体" panose="02010600030101010101" pitchFamily="2" charset="-122"/>
              </a:rPr>
              <a:t>②</a:t>
            </a:r>
            <a:r>
              <a:rPr lang="zh-CN" altLang="en-US" dirty="0"/>
              <a:t>数据组织、存储和管理功能</a:t>
            </a:r>
          </a:p>
          <a:p>
            <a:pPr lvl="2" algn="just" eaLnBrk="1" hangingPunct="1">
              <a:lnSpc>
                <a:spcPct val="150000"/>
              </a:lnSpc>
              <a:spcBef>
                <a:spcPct val="0"/>
              </a:spcBef>
              <a:buSzPct val="87000"/>
              <a:buFont typeface="Wingdings" panose="05000000000000000000" pitchFamily="2" charset="2"/>
              <a:buChar char="l"/>
            </a:pPr>
            <a:r>
              <a:rPr lang="zh-CN" altLang="en-US" sz="2200" dirty="0"/>
              <a:t>分类组织、存储和管理各种数据</a:t>
            </a:r>
          </a:p>
          <a:p>
            <a:pPr lvl="2" algn="just" eaLnBrk="1" hangingPunct="1">
              <a:lnSpc>
                <a:spcPct val="150000"/>
              </a:lnSpc>
              <a:spcBef>
                <a:spcPct val="0"/>
              </a:spcBef>
              <a:buSzPct val="87000"/>
              <a:buFont typeface="Wingdings" panose="05000000000000000000" pitchFamily="2" charset="2"/>
              <a:buChar char="l"/>
            </a:pPr>
            <a:r>
              <a:rPr lang="zh-CN" altLang="en-US" sz="2200" dirty="0"/>
              <a:t>确定组织数据的文件结构和存取方式</a:t>
            </a:r>
          </a:p>
          <a:p>
            <a:pPr lvl="2" algn="just" eaLnBrk="1" hangingPunct="1">
              <a:lnSpc>
                <a:spcPct val="150000"/>
              </a:lnSpc>
              <a:spcBef>
                <a:spcPct val="0"/>
              </a:spcBef>
              <a:buSzPct val="87000"/>
              <a:buFont typeface="Wingdings" panose="05000000000000000000" pitchFamily="2" charset="2"/>
              <a:buChar char="l"/>
            </a:pPr>
            <a:r>
              <a:rPr lang="zh-CN" altLang="en-US" sz="2200" dirty="0"/>
              <a:t>实现数据之间的联系</a:t>
            </a:r>
          </a:p>
          <a:p>
            <a:pPr lvl="2" algn="just" eaLnBrk="1" hangingPunct="1">
              <a:lnSpc>
                <a:spcPct val="150000"/>
              </a:lnSpc>
              <a:spcBef>
                <a:spcPct val="0"/>
              </a:spcBef>
              <a:buSzPct val="87000"/>
              <a:buFont typeface="Wingdings" panose="05000000000000000000" pitchFamily="2" charset="2"/>
              <a:buChar char="l"/>
            </a:pPr>
            <a:r>
              <a:rPr lang="zh-CN" altLang="en-US" sz="2200" dirty="0"/>
              <a:t>提供多种存取方法提高存取效率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p>
        </p:txBody>
      </p:sp>
      <p:sp>
        <p:nvSpPr>
          <p:cNvPr id="45058" name="Rectangle 3"/>
          <p:cNvSpPr>
            <a:spLocks noGrp="1"/>
          </p:cNvSpPr>
          <p:nvPr>
            <p:ph idx="1"/>
          </p:nvPr>
        </p:nvSpPr>
        <p:spPr>
          <a:xfrm>
            <a:off x="1199456" y="1268414"/>
            <a:ext cx="9289032" cy="4465637"/>
          </a:xfrm>
        </p:spPr>
        <p:txBody>
          <a:bodyPr vert="horz" wrap="square" lIns="91440" tIns="45720" rIns="91440" bIns="45720" anchor="t" anchorCtr="0"/>
          <a:lstStyle/>
          <a:p>
            <a:pPr lvl="1" algn="just" eaLnBrk="1" hangingPunct="1">
              <a:lnSpc>
                <a:spcPct val="150000"/>
              </a:lnSpc>
            </a:pPr>
            <a:r>
              <a:rPr lang="zh-CN" altLang="en-US" dirty="0">
                <a:latin typeface="宋体" panose="02010600030101010101" pitchFamily="2" charset="-122"/>
              </a:rPr>
              <a:t>③</a:t>
            </a:r>
            <a:r>
              <a:rPr lang="zh-CN" altLang="en-US" dirty="0"/>
              <a:t>数据操纵功能</a:t>
            </a:r>
          </a:p>
          <a:p>
            <a:pPr lvl="2" algn="just" eaLnBrk="1" hangingPunct="1">
              <a:lnSpc>
                <a:spcPct val="150000"/>
              </a:lnSpc>
              <a:spcBef>
                <a:spcPct val="0"/>
              </a:spcBef>
              <a:buSzPct val="87000"/>
              <a:buFont typeface="Wingdings" panose="05000000000000000000" pitchFamily="2" charset="2"/>
              <a:buChar char="l"/>
            </a:pPr>
            <a:r>
              <a:rPr lang="zh-CN" altLang="en-US" sz="2200" dirty="0"/>
              <a:t>提供数据操纵语言（</a:t>
            </a:r>
            <a:r>
              <a:rPr lang="en-US" altLang="zh-CN" sz="2200" dirty="0"/>
              <a:t>DML</a:t>
            </a:r>
            <a:r>
              <a:rPr lang="zh-CN" altLang="en-US" sz="2200" dirty="0"/>
              <a:t>）</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实现对数据库的基本操作  （查询、插入、删除和修改）</a:t>
            </a:r>
            <a:endParaRPr lang="en-US" altLang="zh-CN" sz="2200" dirty="0"/>
          </a:p>
          <a:p>
            <a:pPr lvl="1" algn="just" eaLnBrk="1" hangingPunct="1">
              <a:lnSpc>
                <a:spcPct val="150000"/>
              </a:lnSpc>
              <a:spcAft>
                <a:spcPct val="20000"/>
              </a:spcAft>
            </a:pPr>
            <a:r>
              <a:rPr lang="zh-CN" altLang="en-US" sz="2400" dirty="0">
                <a:latin typeface="宋体" panose="02010600030101010101" pitchFamily="2" charset="-122"/>
              </a:rPr>
              <a:t>④</a:t>
            </a:r>
            <a:r>
              <a:rPr lang="zh-CN" altLang="en-US" dirty="0"/>
              <a:t>数据库的事务管理和运行管理功能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数据库在建立、运行和维护时由数据库管理系统统一管理和控制</a:t>
            </a:r>
          </a:p>
          <a:p>
            <a:pPr lvl="2" algn="just" eaLnBrk="1" hangingPunct="1">
              <a:lnSpc>
                <a:spcPct val="150000"/>
              </a:lnSpc>
              <a:spcBef>
                <a:spcPct val="0"/>
              </a:spcBef>
              <a:buSzPct val="87000"/>
              <a:buFont typeface="Wingdings" panose="05000000000000000000" pitchFamily="2" charset="2"/>
              <a:buChar char="l"/>
            </a:pPr>
            <a:r>
              <a:rPr lang="zh-CN" altLang="en-US" sz="2200" dirty="0"/>
              <a:t>保证数据的安全性、完整性</a:t>
            </a:r>
            <a:endParaRPr lang="en-US" altLang="zh-CN" sz="2200" dirty="0"/>
          </a:p>
          <a:p>
            <a:pPr lvl="2" algn="just" eaLnBrk="1" hangingPunct="1">
              <a:lnSpc>
                <a:spcPct val="150000"/>
              </a:lnSpc>
              <a:spcBef>
                <a:spcPct val="0"/>
              </a:spcBef>
              <a:buSzPct val="87000"/>
              <a:buFont typeface="Wingdings" panose="05000000000000000000" pitchFamily="2" charset="2"/>
              <a:buChar char="l"/>
            </a:pPr>
            <a:r>
              <a:rPr lang="zh-CN" altLang="en-US" sz="2200" dirty="0"/>
              <a:t>多用户对数据的并发使用及发生故障后的系统恢复</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026"/>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数据库管理系统的主要功能（续）</a:t>
            </a:r>
          </a:p>
        </p:txBody>
      </p:sp>
      <p:sp>
        <p:nvSpPr>
          <p:cNvPr id="47106" name="Rectangle 1027"/>
          <p:cNvSpPr>
            <a:spLocks noGrp="1"/>
          </p:cNvSpPr>
          <p:nvPr>
            <p:ph idx="1"/>
          </p:nvPr>
        </p:nvSpPr>
        <p:spPr>
          <a:xfrm>
            <a:off x="983432" y="1098551"/>
            <a:ext cx="9227368" cy="5095875"/>
          </a:xfrm>
        </p:spPr>
        <p:txBody>
          <a:bodyPr vert="horz" wrap="square" lIns="91440" tIns="45720" rIns="91440" bIns="45720" anchor="t" anchorCtr="0"/>
          <a:lstStyle/>
          <a:p>
            <a:pPr lvl="1" algn="just" eaLnBrk="1" hangingPunct="1">
              <a:lnSpc>
                <a:spcPct val="150000"/>
              </a:lnSpc>
              <a:spcBef>
                <a:spcPct val="0"/>
              </a:spcBef>
            </a:pPr>
            <a:r>
              <a:rPr lang="zh-CN" altLang="en-US" sz="2400" dirty="0">
                <a:latin typeface="宋体" panose="02010600030101010101" pitchFamily="2" charset="-122"/>
              </a:rPr>
              <a:t>⑤</a:t>
            </a:r>
            <a:r>
              <a:rPr lang="zh-CN" altLang="en-US" dirty="0"/>
              <a:t>数据库的建立和维护功能功能</a:t>
            </a:r>
            <a:endParaRPr lang="en-US" altLang="zh-CN" dirty="0"/>
          </a:p>
          <a:p>
            <a:pPr lvl="2" algn="just" eaLnBrk="1" hangingPunct="1">
              <a:lnSpc>
                <a:spcPct val="150000"/>
              </a:lnSpc>
              <a:spcBef>
                <a:spcPct val="0"/>
              </a:spcBef>
              <a:buSzPct val="87000"/>
              <a:buFont typeface="Wingdings" panose="05000000000000000000" pitchFamily="2" charset="2"/>
              <a:buChar char="l"/>
            </a:pPr>
            <a:r>
              <a:rPr lang="zh-CN" altLang="en-US" sz="2200" dirty="0"/>
              <a:t>数据库初始数据的输入和转换</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数据库转储和恢复功能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数据库的重组织、性能监视和数据分析等</a:t>
            </a:r>
          </a:p>
          <a:p>
            <a:pPr lvl="1" algn="just" eaLnBrk="1" hangingPunct="1">
              <a:lnSpc>
                <a:spcPct val="150000"/>
              </a:lnSpc>
              <a:spcBef>
                <a:spcPct val="0"/>
              </a:spcBef>
            </a:pPr>
            <a:r>
              <a:rPr lang="zh-CN" altLang="en-US" sz="2400" dirty="0">
                <a:latin typeface="宋体" panose="02010600030101010101" pitchFamily="2" charset="-122"/>
              </a:rPr>
              <a:t>⑥</a:t>
            </a:r>
            <a:r>
              <a:rPr lang="zh-CN" altLang="en-US" dirty="0"/>
              <a:t>其它功能功能</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数据库管理系统与网络中其它软件系统的通信</a:t>
            </a:r>
          </a:p>
          <a:p>
            <a:pPr lvl="2" algn="just" eaLnBrk="1" hangingPunct="1">
              <a:lnSpc>
                <a:spcPct val="150000"/>
              </a:lnSpc>
              <a:spcBef>
                <a:spcPct val="0"/>
              </a:spcBef>
              <a:buSzPct val="87000"/>
              <a:buFont typeface="Wingdings" panose="05000000000000000000" pitchFamily="2" charset="2"/>
              <a:buChar char="l"/>
            </a:pPr>
            <a:r>
              <a:rPr lang="zh-CN" altLang="en-US" sz="2200" dirty="0"/>
              <a:t>数据库管理系统系统之间或与文件系统的数据转换</a:t>
            </a:r>
          </a:p>
          <a:p>
            <a:pPr lvl="2" algn="just" eaLnBrk="1" hangingPunct="1">
              <a:lnSpc>
                <a:spcPct val="150000"/>
              </a:lnSpc>
              <a:spcBef>
                <a:spcPct val="0"/>
              </a:spcBef>
              <a:buSzPct val="87000"/>
              <a:buFont typeface="Wingdings" panose="05000000000000000000" pitchFamily="2" charset="2"/>
              <a:buChar char="l"/>
            </a:pPr>
            <a:r>
              <a:rPr lang="zh-CN" altLang="en-US" sz="2200" dirty="0"/>
              <a:t>异构数据库之间的互访和互操作</a:t>
            </a:r>
          </a:p>
          <a:p>
            <a:pPr eaLnBrk="1" hangingPunct="1">
              <a:buNone/>
            </a:pPr>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p:cNvSpPr>
          <p:nvPr>
            <p:ph type="title"/>
          </p:nvPr>
        </p:nvSpPr>
        <p:spPr/>
        <p:txBody>
          <a:bodyPr vert="horz" wrap="square" lIns="91440" tIns="45720" rIns="91440" bIns="45720" anchor="ctr" anchorCtr="0"/>
          <a:lstStyle/>
          <a:p>
            <a:pPr eaLnBrk="1" hangingPunct="1"/>
            <a:r>
              <a:rPr lang="en-US" altLang="zh-CN" sz="3600" dirty="0"/>
              <a:t>4.</a:t>
            </a:r>
            <a:r>
              <a:rPr lang="zh-CN" altLang="en-US" sz="3600" dirty="0"/>
              <a:t>数据库系统</a:t>
            </a:r>
          </a:p>
        </p:txBody>
      </p:sp>
      <p:sp>
        <p:nvSpPr>
          <p:cNvPr id="48130" name="Rectangle 3"/>
          <p:cNvSpPr>
            <a:spLocks noGrp="1"/>
          </p:cNvSpPr>
          <p:nvPr>
            <p:ph idx="1"/>
          </p:nvPr>
        </p:nvSpPr>
        <p:spPr>
          <a:xfrm>
            <a:off x="1343472" y="1341439"/>
            <a:ext cx="9001000" cy="4618037"/>
          </a:xfrm>
        </p:spPr>
        <p:txBody>
          <a:bodyPr vert="horz" wrap="square" lIns="91440" tIns="45720" rIns="91440" bIns="45720" anchor="t" anchorCtr="0"/>
          <a:lstStyle/>
          <a:p>
            <a:pPr algn="just" eaLnBrk="1" hangingPunct="1">
              <a:lnSpc>
                <a:spcPct val="150000"/>
              </a:lnSpc>
            </a:pPr>
            <a:r>
              <a:rPr lang="zh-CN" altLang="en-US" dirty="0"/>
              <a:t>数据库系统</a:t>
            </a:r>
            <a:r>
              <a:rPr lang="zh-CN" altLang="en-US" sz="2400" dirty="0"/>
              <a:t>（</a:t>
            </a:r>
            <a:r>
              <a:rPr lang="en-US" altLang="zh-CN" sz="2400" dirty="0"/>
              <a:t>database system</a:t>
            </a:r>
            <a:r>
              <a:rPr lang="zh-CN" altLang="en-US" sz="2400" dirty="0"/>
              <a:t>，简称</a:t>
            </a:r>
            <a:r>
              <a:rPr lang="en-US" altLang="zh-CN" sz="2400" dirty="0"/>
              <a:t>DBS</a:t>
            </a:r>
            <a:r>
              <a:rPr lang="zh-CN" altLang="en-US" sz="2400" dirty="0"/>
              <a:t>）</a:t>
            </a:r>
            <a:endParaRPr lang="zh-CN" altLang="en-US" dirty="0"/>
          </a:p>
          <a:p>
            <a:pPr algn="just" eaLnBrk="1" hangingPunct="1">
              <a:lnSpc>
                <a:spcPct val="150000"/>
              </a:lnSpc>
            </a:pPr>
            <a:r>
              <a:rPr lang="zh-CN" altLang="en-US" dirty="0"/>
              <a:t>数据库系统的构成</a:t>
            </a:r>
          </a:p>
          <a:p>
            <a:pPr lvl="1" algn="just" eaLnBrk="1" hangingPunct="1">
              <a:lnSpc>
                <a:spcPct val="150000"/>
              </a:lnSpc>
            </a:pPr>
            <a:r>
              <a:rPr lang="zh-CN" altLang="en-US" dirty="0"/>
              <a:t>数据库</a:t>
            </a:r>
          </a:p>
          <a:p>
            <a:pPr lvl="1" algn="just" eaLnBrk="1" hangingPunct="1">
              <a:lnSpc>
                <a:spcPct val="150000"/>
              </a:lnSpc>
            </a:pPr>
            <a:r>
              <a:rPr lang="zh-CN" altLang="en-US" dirty="0"/>
              <a:t>数据库管理系统（及外围的应用开发工具）</a:t>
            </a:r>
          </a:p>
          <a:p>
            <a:pPr lvl="1" algn="just" eaLnBrk="1" hangingPunct="1">
              <a:lnSpc>
                <a:spcPct val="150000"/>
              </a:lnSpc>
            </a:pPr>
            <a:r>
              <a:rPr lang="zh-CN" altLang="en-US" dirty="0"/>
              <a:t>应用程序</a:t>
            </a:r>
          </a:p>
          <a:p>
            <a:pPr lvl="1" algn="just" eaLnBrk="1" hangingPunct="1">
              <a:lnSpc>
                <a:spcPct val="150000"/>
              </a:lnSpc>
            </a:pPr>
            <a:r>
              <a:rPr lang="zh-CN" altLang="en-US" dirty="0"/>
              <a:t>数据库管理员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049"/>
          <p:cNvSpPr/>
          <p:nvPr/>
        </p:nvSpPr>
        <p:spPr>
          <a:xfrm>
            <a:off x="4008439" y="180976"/>
            <a:ext cx="4103687" cy="646113"/>
          </a:xfrm>
          <a:prstGeom prst="rect">
            <a:avLst/>
          </a:prstGeom>
          <a:noFill/>
          <a:ln w="9525">
            <a:noFill/>
          </a:ln>
        </p:spPr>
        <p:txBody>
          <a:bodyPr anchor="t" anchorCtr="0">
            <a:spAutoFit/>
          </a:bodyPr>
          <a:lstStyle/>
          <a:p>
            <a:pPr>
              <a:spcBef>
                <a:spcPct val="50000"/>
              </a:spcBef>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sz="3600" b="1" dirty="0">
                <a:solidFill>
                  <a:schemeClr val="bg1"/>
                </a:solidFill>
              </a:rPr>
              <a:t>数据库系统（续）</a:t>
            </a:r>
          </a:p>
        </p:txBody>
      </p:sp>
      <p:grpSp>
        <p:nvGrpSpPr>
          <p:cNvPr id="50178" name="组合 2"/>
          <p:cNvGrpSpPr/>
          <p:nvPr/>
        </p:nvGrpSpPr>
        <p:grpSpPr>
          <a:xfrm>
            <a:off x="1943101" y="1074738"/>
            <a:ext cx="5256213" cy="4989512"/>
            <a:chOff x="2257425" y="960438"/>
            <a:chExt cx="5486400" cy="5205412"/>
          </a:xfrm>
        </p:grpSpPr>
        <p:sp>
          <p:nvSpPr>
            <p:cNvPr id="50179" name="AutoShape 1029"/>
            <p:cNvSpPr/>
            <p:nvPr/>
          </p:nvSpPr>
          <p:spPr>
            <a:xfrm>
              <a:off x="3241675" y="5364163"/>
              <a:ext cx="1276350" cy="801687"/>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nchorCtr="0"/>
            <a:lstStyle/>
            <a:p>
              <a:pPr algn="just" eaLnBrk="0" hangingPunct="0">
                <a:lnSpc>
                  <a:spcPct val="96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数据库</a:t>
              </a:r>
            </a:p>
          </p:txBody>
        </p:sp>
        <p:grpSp>
          <p:nvGrpSpPr>
            <p:cNvPr id="50180" name="组合 1"/>
            <p:cNvGrpSpPr/>
            <p:nvPr/>
          </p:nvGrpSpPr>
          <p:grpSpPr>
            <a:xfrm>
              <a:off x="2257425" y="960438"/>
              <a:ext cx="5486400" cy="4848225"/>
              <a:chOff x="2257425" y="960438"/>
              <a:chExt cx="5486400" cy="4848225"/>
            </a:xfrm>
          </p:grpSpPr>
          <p:sp>
            <p:nvSpPr>
              <p:cNvPr id="50181" name="AutoShape 1030"/>
              <p:cNvSpPr/>
              <p:nvPr/>
            </p:nvSpPr>
            <p:spPr>
              <a:xfrm>
                <a:off x="2828925" y="1622425"/>
                <a:ext cx="2046288" cy="568325"/>
              </a:xfrm>
              <a:prstGeom prst="hexagon">
                <a:avLst>
                  <a:gd name="adj" fmla="val 7376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solidFill>
                      <a:srgbClr val="FF3300"/>
                    </a:solidFill>
                  </a:rPr>
                  <a:t> </a:t>
                </a:r>
                <a:r>
                  <a:rPr lang="zh-CN" altLang="en-US" sz="2000" b="1" dirty="0">
                    <a:solidFill>
                      <a:srgbClr val="FF3300"/>
                    </a:solidFill>
                  </a:rPr>
                  <a:t>应用系统</a:t>
                </a:r>
              </a:p>
            </p:txBody>
          </p:sp>
          <p:sp>
            <p:nvSpPr>
              <p:cNvPr id="50182" name="AutoShape 1031"/>
              <p:cNvSpPr/>
              <p:nvPr/>
            </p:nvSpPr>
            <p:spPr>
              <a:xfrm>
                <a:off x="2601913" y="2438400"/>
                <a:ext cx="2789237" cy="665163"/>
              </a:xfrm>
              <a:prstGeom prst="hexagon">
                <a:avLst>
                  <a:gd name="adj" fmla="val 7922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zh-CN" altLang="en-US" sz="2000" b="1" dirty="0"/>
                  <a:t>应用开发工具</a:t>
                </a:r>
              </a:p>
            </p:txBody>
          </p:sp>
          <p:sp>
            <p:nvSpPr>
              <p:cNvPr id="50183" name="AutoShape 1032"/>
              <p:cNvSpPr/>
              <p:nvPr/>
            </p:nvSpPr>
            <p:spPr>
              <a:xfrm>
                <a:off x="2738438" y="4322763"/>
                <a:ext cx="2309812" cy="738187"/>
              </a:xfrm>
              <a:prstGeom prst="hexagon">
                <a:avLst>
                  <a:gd name="adj" fmla="val 64101"/>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p>
              <a:p>
                <a:pPr algn="just" eaLnBrk="0" hangingPunct="0">
                  <a:lnSpc>
                    <a:spcPct val="80000"/>
                  </a:lnSpc>
                  <a:buFont typeface="Arial" panose="020B0604020202020204" pitchFamily="34" charset="0"/>
                </a:pPr>
                <a:r>
                  <a:rPr lang="en-US" altLang="zh-CN" sz="2000" b="1" dirty="0"/>
                  <a:t>    </a:t>
                </a:r>
                <a:r>
                  <a:rPr lang="zh-CN" altLang="en-US" sz="2000" b="1" dirty="0"/>
                  <a:t>操作系统</a:t>
                </a:r>
              </a:p>
            </p:txBody>
          </p:sp>
          <p:sp>
            <p:nvSpPr>
              <p:cNvPr id="50184" name="AutoShape 1033"/>
              <p:cNvSpPr/>
              <p:nvPr/>
            </p:nvSpPr>
            <p:spPr>
              <a:xfrm>
                <a:off x="2330450" y="3346450"/>
                <a:ext cx="3094038" cy="738188"/>
              </a:xfrm>
              <a:prstGeom prst="hexagon">
                <a:avLst>
                  <a:gd name="adj" fmla="val 83438"/>
                  <a:gd name="vf" fmla="val 115470"/>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endParaRPr lang="en-US" altLang="zh-CN" sz="2000" b="1" dirty="0">
                  <a:solidFill>
                    <a:schemeClr val="accent2"/>
                  </a:solidFill>
                </a:endParaRPr>
              </a:p>
              <a:p>
                <a:pPr algn="just" eaLnBrk="0" hangingPunct="0">
                  <a:lnSpc>
                    <a:spcPct val="80000"/>
                  </a:lnSpc>
                  <a:buFont typeface="Arial" panose="020B0604020202020204" pitchFamily="34" charset="0"/>
                </a:pPr>
                <a:r>
                  <a:rPr lang="en-US" altLang="zh-CN" sz="2000" b="1" dirty="0">
                    <a:solidFill>
                      <a:schemeClr val="accent2"/>
                    </a:solidFill>
                  </a:rPr>
                  <a:t> </a:t>
                </a:r>
                <a:r>
                  <a:rPr lang="zh-CN" altLang="en-US" sz="2000" b="1" dirty="0">
                    <a:solidFill>
                      <a:srgbClr val="FF3300"/>
                    </a:solidFill>
                  </a:rPr>
                  <a:t>数据库管理系统</a:t>
                </a:r>
              </a:p>
            </p:txBody>
          </p:sp>
          <p:sp>
            <p:nvSpPr>
              <p:cNvPr id="50185" name="Line 1036"/>
              <p:cNvSpPr/>
              <p:nvPr/>
            </p:nvSpPr>
            <p:spPr>
              <a:xfrm flipH="1">
                <a:off x="5435600" y="3713163"/>
                <a:ext cx="388938" cy="4762"/>
              </a:xfrm>
              <a:prstGeom prst="line">
                <a:avLst/>
              </a:prstGeom>
              <a:ln w="6350" cap="flat" cmpd="sng">
                <a:solidFill>
                  <a:srgbClr val="000000"/>
                </a:solidFill>
                <a:prstDash val="solid"/>
                <a:round/>
                <a:headEnd type="none" w="med" len="med"/>
                <a:tailEnd type="stealth" w="sm" len="sm"/>
              </a:ln>
            </p:spPr>
          </p:sp>
          <p:sp>
            <p:nvSpPr>
              <p:cNvPr id="50186" name="Line 1037"/>
              <p:cNvSpPr/>
              <p:nvPr/>
            </p:nvSpPr>
            <p:spPr>
              <a:xfrm>
                <a:off x="3852863" y="2224088"/>
                <a:ext cx="0" cy="228600"/>
              </a:xfrm>
              <a:prstGeom prst="line">
                <a:avLst/>
              </a:prstGeom>
              <a:ln w="6350" cap="flat" cmpd="sng">
                <a:solidFill>
                  <a:srgbClr val="000000"/>
                </a:solidFill>
                <a:prstDash val="solid"/>
                <a:round/>
                <a:headEnd type="none" w="med" len="med"/>
                <a:tailEnd type="none" w="med" len="med"/>
              </a:ln>
            </p:spPr>
          </p:sp>
          <p:sp>
            <p:nvSpPr>
              <p:cNvPr id="50187" name="Line 1038"/>
              <p:cNvSpPr/>
              <p:nvPr/>
            </p:nvSpPr>
            <p:spPr>
              <a:xfrm>
                <a:off x="3852863" y="5060950"/>
                <a:ext cx="0" cy="301625"/>
              </a:xfrm>
              <a:prstGeom prst="line">
                <a:avLst/>
              </a:prstGeom>
              <a:ln w="6350" cap="flat" cmpd="sng">
                <a:solidFill>
                  <a:srgbClr val="000000"/>
                </a:solidFill>
                <a:prstDash val="solid"/>
                <a:round/>
                <a:headEnd type="none" w="med" len="med"/>
                <a:tailEnd type="none" w="med" len="med"/>
              </a:ln>
            </p:spPr>
          </p:sp>
          <p:sp>
            <p:nvSpPr>
              <p:cNvPr id="50188" name="Line 1039"/>
              <p:cNvSpPr/>
              <p:nvPr/>
            </p:nvSpPr>
            <p:spPr>
              <a:xfrm>
                <a:off x="3852863" y="4084638"/>
                <a:ext cx="0" cy="241300"/>
              </a:xfrm>
              <a:prstGeom prst="line">
                <a:avLst/>
              </a:prstGeom>
              <a:ln w="6350" cap="flat" cmpd="sng">
                <a:solidFill>
                  <a:srgbClr val="000000"/>
                </a:solidFill>
                <a:prstDash val="solid"/>
                <a:round/>
                <a:headEnd type="none" w="med" len="med"/>
                <a:tailEnd type="none" w="med" len="med"/>
              </a:ln>
            </p:spPr>
          </p:sp>
          <p:sp>
            <p:nvSpPr>
              <p:cNvPr id="50189" name="Line 1040"/>
              <p:cNvSpPr/>
              <p:nvPr/>
            </p:nvSpPr>
            <p:spPr>
              <a:xfrm flipH="1">
                <a:off x="3852863" y="3103563"/>
                <a:ext cx="0" cy="252412"/>
              </a:xfrm>
              <a:prstGeom prst="line">
                <a:avLst/>
              </a:prstGeom>
              <a:ln w="6350" cap="flat" cmpd="sng">
                <a:solidFill>
                  <a:srgbClr val="000000"/>
                </a:solidFill>
                <a:prstDash val="solid"/>
                <a:round/>
                <a:headEnd type="none" w="med" len="med"/>
                <a:tailEnd type="none" w="med" len="med"/>
              </a:ln>
            </p:spPr>
          </p:sp>
          <p:sp>
            <p:nvSpPr>
              <p:cNvPr id="50190" name="Line 1041"/>
              <p:cNvSpPr/>
              <p:nvPr/>
            </p:nvSpPr>
            <p:spPr>
              <a:xfrm>
                <a:off x="2900363" y="1401763"/>
                <a:ext cx="231775" cy="304800"/>
              </a:xfrm>
              <a:prstGeom prst="line">
                <a:avLst/>
              </a:prstGeom>
              <a:ln w="6350" cap="flat" cmpd="sng">
                <a:solidFill>
                  <a:srgbClr val="000000"/>
                </a:solidFill>
                <a:prstDash val="solid"/>
                <a:round/>
                <a:headEnd type="none" w="med" len="med"/>
                <a:tailEnd type="stealth" w="sm" len="sm"/>
              </a:ln>
            </p:spPr>
          </p:sp>
          <p:sp>
            <p:nvSpPr>
              <p:cNvPr id="50191" name="Line 1042"/>
              <p:cNvSpPr/>
              <p:nvPr/>
            </p:nvSpPr>
            <p:spPr>
              <a:xfrm flipH="1">
                <a:off x="4643438" y="1384300"/>
                <a:ext cx="519112" cy="377825"/>
              </a:xfrm>
              <a:prstGeom prst="line">
                <a:avLst/>
              </a:prstGeom>
              <a:ln w="6350" cap="flat" cmpd="sng">
                <a:solidFill>
                  <a:srgbClr val="000000"/>
                </a:solidFill>
                <a:prstDash val="solid"/>
                <a:round/>
                <a:headEnd type="none" w="med" len="med"/>
                <a:tailEnd type="stealth" w="sm" len="sm"/>
              </a:ln>
            </p:spPr>
          </p:sp>
          <p:sp>
            <p:nvSpPr>
              <p:cNvPr id="50192" name="Line 1043"/>
              <p:cNvSpPr/>
              <p:nvPr/>
            </p:nvSpPr>
            <p:spPr>
              <a:xfrm>
                <a:off x="3841750" y="1355725"/>
                <a:ext cx="0" cy="252413"/>
              </a:xfrm>
              <a:prstGeom prst="line">
                <a:avLst/>
              </a:prstGeom>
              <a:ln w="6350" cap="flat" cmpd="sng">
                <a:solidFill>
                  <a:srgbClr val="000000"/>
                </a:solidFill>
                <a:prstDash val="solid"/>
                <a:round/>
                <a:headEnd type="none" w="med" len="med"/>
                <a:tailEnd type="stealth" w="sm" len="sm"/>
              </a:ln>
            </p:spPr>
          </p:sp>
          <p:sp>
            <p:nvSpPr>
              <p:cNvPr id="50193" name="Rectangle 1044"/>
              <p:cNvSpPr/>
              <p:nvPr/>
            </p:nvSpPr>
            <p:spPr>
              <a:xfrm>
                <a:off x="5795963" y="3427413"/>
                <a:ext cx="1947862" cy="581025"/>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eaLnBrk="0" hangingPunct="0">
                  <a:lnSpc>
                    <a:spcPct val="80000"/>
                  </a:lnSpc>
                  <a:buFont typeface="Arial" panose="020B0604020202020204" pitchFamily="34" charset="0"/>
                </a:pPr>
                <a:r>
                  <a:rPr lang="en-US" altLang="zh-CN" sz="2000" b="1" dirty="0"/>
                  <a:t>  </a:t>
                </a:r>
              </a:p>
              <a:p>
                <a:pPr algn="just" eaLnBrk="0" hangingPunct="0">
                  <a:lnSpc>
                    <a:spcPct val="80000"/>
                  </a:lnSpc>
                  <a:buFont typeface="Arial" panose="020B0604020202020204" pitchFamily="34" charset="0"/>
                </a:pPr>
                <a:r>
                  <a:rPr lang="en-US" altLang="zh-CN" sz="2000" b="1" dirty="0"/>
                  <a:t>  </a:t>
                </a:r>
                <a:r>
                  <a:rPr lang="zh-CN" altLang="en-US" sz="2000" b="1" dirty="0">
                    <a:solidFill>
                      <a:srgbClr val="FF3300"/>
                    </a:solidFill>
                  </a:rPr>
                  <a:t>数据库管理员</a:t>
                </a:r>
              </a:p>
            </p:txBody>
          </p:sp>
          <p:sp>
            <p:nvSpPr>
              <p:cNvPr id="50194" name="Rectangle 1045"/>
              <p:cNvSpPr/>
              <p:nvPr/>
            </p:nvSpPr>
            <p:spPr>
              <a:xfrm>
                <a:off x="4859338" y="1031875"/>
                <a:ext cx="1001712" cy="442913"/>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5" name="Rectangle 1046"/>
              <p:cNvSpPr/>
              <p:nvPr/>
            </p:nvSpPr>
            <p:spPr>
              <a:xfrm>
                <a:off x="3409950" y="1011238"/>
                <a:ext cx="1000125" cy="46355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6" name="Rectangle 1047"/>
              <p:cNvSpPr/>
              <p:nvPr/>
            </p:nvSpPr>
            <p:spPr>
              <a:xfrm>
                <a:off x="2257425" y="1004888"/>
                <a:ext cx="1000125" cy="469900"/>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eaLnBrk="0" hangingPunct="0">
                  <a:lnSpc>
                    <a:spcPct val="80000"/>
                  </a:lnSpc>
                  <a:buFont typeface="Arial" panose="020B0604020202020204" pitchFamily="34" charset="0"/>
                </a:pPr>
                <a:r>
                  <a:rPr lang="zh-CN" altLang="en-US" sz="2000" b="1" dirty="0"/>
                  <a:t>用户</a:t>
                </a:r>
              </a:p>
            </p:txBody>
          </p:sp>
          <p:sp>
            <p:nvSpPr>
              <p:cNvPr id="50197" name="TextBox 23"/>
              <p:cNvSpPr txBox="1"/>
              <p:nvPr/>
            </p:nvSpPr>
            <p:spPr>
              <a:xfrm>
                <a:off x="4356100" y="960438"/>
                <a:ext cx="576263" cy="385313"/>
              </a:xfrm>
              <a:prstGeom prst="rect">
                <a:avLst/>
              </a:prstGeom>
              <a:noFill/>
              <a:ln w="9525">
                <a:noFill/>
              </a:ln>
            </p:spPr>
            <p:txBody>
              <a:bodyPr anchor="t" anchorCtr="0">
                <a:spAutoFit/>
              </a:bodyPr>
              <a:lstStyle/>
              <a:p>
                <a:pPr>
                  <a:buFont typeface="Arial" panose="020B0604020202020204" pitchFamily="34" charset="0"/>
                </a:pPr>
                <a:r>
                  <a:rPr lang="en-US" altLang="zh-CN" b="1" dirty="0">
                    <a:latin typeface="Arial" panose="020B0604020202020204" pitchFamily="34" charset="0"/>
                    <a:ea typeface="宋体" panose="02010600030101010101" pitchFamily="2" charset="-122"/>
                  </a:rPr>
                  <a:t>…</a:t>
                </a:r>
                <a:endParaRPr lang="zh-CN" altLang="en-US" b="1" dirty="0">
                  <a:latin typeface="Arial" panose="020B0604020202020204" pitchFamily="34" charset="0"/>
                  <a:ea typeface="宋体" panose="02010600030101010101" pitchFamily="2" charset="-122"/>
                </a:endParaRPr>
              </a:p>
            </p:txBody>
          </p:sp>
          <p:cxnSp>
            <p:nvCxnSpPr>
              <p:cNvPr id="50198" name="直接箭头连接符 25"/>
              <p:cNvCxnSpPr/>
              <p:nvPr/>
            </p:nvCxnSpPr>
            <p:spPr>
              <a:xfrm rot="10800000">
                <a:off x="4525963" y="5786438"/>
                <a:ext cx="2260600" cy="22225"/>
              </a:xfrm>
              <a:prstGeom prst="straightConnector1">
                <a:avLst/>
              </a:prstGeom>
              <a:ln w="9525" cap="flat" cmpd="sng">
                <a:solidFill>
                  <a:schemeClr val="tx1"/>
                </a:solidFill>
                <a:prstDash val="solid"/>
                <a:round/>
                <a:headEnd type="none" w="med" len="med"/>
                <a:tailEnd type="arrow" w="med" len="med"/>
              </a:ln>
            </p:spPr>
          </p:cxnSp>
          <p:cxnSp>
            <p:nvCxnSpPr>
              <p:cNvPr id="50199" name="直接连接符 28"/>
              <p:cNvCxnSpPr>
                <a:endCxn id="50193" idx="2"/>
              </p:cNvCxnSpPr>
              <p:nvPr/>
            </p:nvCxnSpPr>
            <p:spPr>
              <a:xfrm rot="-5400000" flipV="1">
                <a:off x="5878512" y="4900612"/>
                <a:ext cx="1800225" cy="15875"/>
              </a:xfrm>
              <a:prstGeom prst="line">
                <a:avLst/>
              </a:prstGeom>
              <a:ln w="9525" cap="flat" cmpd="sng">
                <a:solidFill>
                  <a:schemeClr val="tx1"/>
                </a:solidFill>
                <a:prstDash val="solid"/>
                <a:round/>
                <a:headEnd type="none" w="med" len="med"/>
                <a:tailEnd type="none" w="med" len="med"/>
              </a:ln>
            </p:spPr>
          </p:cxnSp>
        </p:grpSp>
      </p:grpSp>
      <p:pic>
        <p:nvPicPr>
          <p:cNvPr id="50200" name="图片 2" descr="1z2"/>
          <p:cNvPicPr>
            <a:picLocks noChangeAspect="1"/>
          </p:cNvPicPr>
          <p:nvPr/>
        </p:nvPicPr>
        <p:blipFill>
          <a:blip r:embed="rId2"/>
          <a:stretch>
            <a:fillRect/>
          </a:stretch>
        </p:blipFill>
        <p:spPr>
          <a:xfrm>
            <a:off x="7616826" y="1789113"/>
            <a:ext cx="2671763" cy="2671762"/>
          </a:xfrm>
          <a:prstGeom prst="rect">
            <a:avLst/>
          </a:prstGeom>
          <a:noFill/>
          <a:ln w="9525">
            <a:noFill/>
          </a:ln>
        </p:spPr>
      </p:pic>
      <p:sp>
        <p:nvSpPr>
          <p:cNvPr id="50201" name="文本框 26"/>
          <p:cNvSpPr txBox="1"/>
          <p:nvPr/>
        </p:nvSpPr>
        <p:spPr>
          <a:xfrm>
            <a:off x="7119939" y="4638675"/>
            <a:ext cx="3532187" cy="338138"/>
          </a:xfrm>
          <a:prstGeom prst="rect">
            <a:avLst/>
          </a:prstGeom>
          <a:noFill/>
          <a:ln w="9525">
            <a:noFill/>
          </a:ln>
        </p:spPr>
        <p:txBody>
          <a:bodyPr anchor="t" anchorCtr="0">
            <a:spAutoFit/>
          </a:bodyPr>
          <a:lstStyle/>
          <a:p>
            <a:pPr eaLnBrk="0" hangingPunct="0">
              <a:buClrTx/>
              <a:buFontTx/>
            </a:pPr>
            <a:r>
              <a:rPr lang="zh-CN" altLang="en-US" sz="1600" b="1" dirty="0">
                <a:latin typeface="宋体" panose="02010600030101010101" pitchFamily="2" charset="-122"/>
              </a:rPr>
              <a:t>引入数据库后计算机系统的层次机构</a:t>
            </a:r>
            <a:endParaRPr lang="zh-CN" altLang="en-US" sz="1600" b="1" dirty="0"/>
          </a:p>
        </p:txBody>
      </p:sp>
      <p:sp>
        <p:nvSpPr>
          <p:cNvPr id="50202" name="文本框 28"/>
          <p:cNvSpPr txBox="1"/>
          <p:nvPr/>
        </p:nvSpPr>
        <p:spPr>
          <a:xfrm>
            <a:off x="2754314" y="6097589"/>
            <a:ext cx="1474787" cy="339725"/>
          </a:xfrm>
          <a:prstGeom prst="rect">
            <a:avLst/>
          </a:prstGeom>
          <a:noFill/>
          <a:ln w="9525">
            <a:noFill/>
          </a:ln>
        </p:spPr>
        <p:txBody>
          <a:bodyPr anchor="t" anchorCtr="0">
            <a:spAutoFit/>
          </a:bodyPr>
          <a:lstStyle/>
          <a:p>
            <a:pPr eaLnBrk="0" hangingPunct="0">
              <a:buClrTx/>
              <a:buFontTx/>
            </a:pPr>
            <a:r>
              <a:rPr lang="zh-CN" altLang="zh-CN" sz="1600" b="1" dirty="0">
                <a:latin typeface="Times New Roman" panose="02020603050405020304" pitchFamily="18" charset="0"/>
              </a:rPr>
              <a:t>数据库系统</a:t>
            </a:r>
            <a:endParaRPr lang="zh-CN" altLang="en-US" sz="16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p:cNvSpPr>
          <p:nvPr>
            <p:ph type="title"/>
          </p:nvPr>
        </p:nvSpPr>
        <p:spPr/>
        <p:txBody>
          <a:bodyPr vert="horz" wrap="square" lIns="91440" tIns="45720" rIns="91440" bIns="45720" anchor="ctr" anchorCtr="0"/>
          <a:lstStyle/>
          <a:p>
            <a:pPr eaLnBrk="1" hangingPunct="1"/>
            <a:r>
              <a:rPr lang="en-US" altLang="zh-CN" sz="3600" dirty="0"/>
              <a:t>1.1  </a:t>
            </a:r>
            <a:r>
              <a:rPr lang="zh-CN" altLang="en-US" sz="3600" dirty="0"/>
              <a:t>数据库系统概述</a:t>
            </a:r>
          </a:p>
        </p:txBody>
      </p:sp>
      <p:sp>
        <p:nvSpPr>
          <p:cNvPr id="51202" name="Rectangle 3"/>
          <p:cNvSpPr>
            <a:spLocks noGrp="1"/>
          </p:cNvSpPr>
          <p:nvPr>
            <p:ph idx="1"/>
          </p:nvPr>
        </p:nvSpPr>
        <p:spPr>
          <a:xfrm>
            <a:off x="1199456" y="1268760"/>
            <a:ext cx="9011344" cy="4925665"/>
          </a:xfrm>
        </p:spPr>
        <p:txBody>
          <a:bodyPr vert="horz" wrap="square" lIns="91440" tIns="45720" rIns="91440" bIns="45720" anchor="t" anchorCtr="0"/>
          <a:lstStyle/>
          <a:p>
            <a:pPr lvl="1" eaLnBrk="1" hangingPunct="1">
              <a:lnSpc>
                <a:spcPct val="140000"/>
              </a:lnSpc>
              <a:buNone/>
            </a:pPr>
            <a:r>
              <a:rPr lang="en-US" altLang="zh-CN" sz="2800" dirty="0"/>
              <a:t>    1.1.1 </a:t>
            </a:r>
            <a:r>
              <a:rPr lang="zh-CN" altLang="en-US" sz="2800" dirty="0"/>
              <a:t>数据库的</a:t>
            </a:r>
            <a:r>
              <a:rPr lang="en-US" altLang="zh-CN" sz="2800" dirty="0"/>
              <a:t>4</a:t>
            </a:r>
            <a:r>
              <a:rPr lang="zh-CN" altLang="en-US" sz="2800" dirty="0"/>
              <a:t>个基本概念</a:t>
            </a:r>
          </a:p>
          <a:p>
            <a:pPr lvl="1" eaLnBrk="1" hangingPunct="1">
              <a:lnSpc>
                <a:spcPct val="140000"/>
              </a:lnSpc>
              <a:buNone/>
            </a:pPr>
            <a:r>
              <a:rPr lang="zh-CN" altLang="en-US" sz="2800" dirty="0">
                <a:solidFill>
                  <a:srgbClr val="00B050"/>
                </a:solidFill>
              </a:rPr>
              <a:t>    </a:t>
            </a:r>
            <a:r>
              <a:rPr lang="en-US" altLang="zh-CN" sz="2800" dirty="0">
                <a:solidFill>
                  <a:srgbClr val="00B050"/>
                </a:solidFill>
              </a:rPr>
              <a:t>1.1.2 </a:t>
            </a:r>
            <a:r>
              <a:rPr lang="zh-CN" altLang="en-US" sz="2800" dirty="0">
                <a:solidFill>
                  <a:srgbClr val="00B050"/>
                </a:solidFill>
              </a:rPr>
              <a:t>数据管理技术的产生和发展</a:t>
            </a:r>
          </a:p>
          <a:p>
            <a:pPr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数据管理技术的产生和发展</a:t>
            </a:r>
          </a:p>
        </p:txBody>
      </p:sp>
      <p:sp>
        <p:nvSpPr>
          <p:cNvPr id="53251" name="Rectangle 3"/>
          <p:cNvSpPr>
            <a:spLocks noGrp="1" noChangeArrowheads="1"/>
          </p:cNvSpPr>
          <p:nvPr>
            <p:ph idx="1"/>
          </p:nvPr>
        </p:nvSpPr>
        <p:spPr>
          <a:xfrm>
            <a:off x="1199456" y="1124744"/>
            <a:ext cx="8858944" cy="4998244"/>
          </a:xfrm>
        </p:spPr>
        <p:txBody>
          <a:bodyPr vert="horz" wrap="square" lIns="91440" tIns="45720" rIns="91440" bIns="45720" numCol="1" anchor="t" anchorCtr="0" compatLnSpc="1">
            <a:normAutofit/>
          </a:bodyPr>
          <a:lstStyle/>
          <a:p>
            <a:pPr algn="just" eaLnBrk="1" hangingPunct="1">
              <a:buSzTx/>
              <a:defRPr/>
            </a:pPr>
            <a:r>
              <a:rPr lang="zh-CN" altLang="en-US" dirty="0"/>
              <a:t>什么是数据管理</a:t>
            </a:r>
          </a:p>
          <a:p>
            <a:pPr lvl="1" algn="just" eaLnBrk="1" hangingPunct="1">
              <a:lnSpc>
                <a:spcPct val="150000"/>
              </a:lnSpc>
              <a:buSzTx/>
              <a:defRPr/>
            </a:pPr>
            <a:r>
              <a:rPr lang="zh-CN" altLang="en-US" dirty="0">
                <a:cs typeface="+mn-ea"/>
              </a:rPr>
              <a:t>对数据进行分类、组织、编码、存储、检索和维护</a:t>
            </a:r>
          </a:p>
          <a:p>
            <a:pPr lvl="1" algn="just" eaLnBrk="1" hangingPunct="1">
              <a:lnSpc>
                <a:spcPct val="150000"/>
              </a:lnSpc>
              <a:buSzTx/>
              <a:defRPr/>
            </a:pPr>
            <a:r>
              <a:rPr lang="zh-CN" altLang="en-US" dirty="0">
                <a:cs typeface="+mn-ea"/>
              </a:rPr>
              <a:t>数据处理的中心问题</a:t>
            </a:r>
          </a:p>
          <a:p>
            <a:pPr algn="just" eaLnBrk="1" hangingPunct="1">
              <a:buSzTx/>
              <a:defRPr/>
            </a:pPr>
            <a:r>
              <a:rPr lang="zh-CN" altLang="en-US" dirty="0"/>
              <a:t>数据管理技术的发展过程</a:t>
            </a:r>
          </a:p>
          <a:p>
            <a:pPr lvl="1" algn="just" eaLnBrk="1" hangingPunct="1">
              <a:lnSpc>
                <a:spcPct val="160000"/>
              </a:lnSpc>
              <a:buSzTx/>
              <a:defRPr/>
            </a:pPr>
            <a:r>
              <a:rPr lang="zh-CN" altLang="en-US" dirty="0">
                <a:cs typeface="+mn-ea"/>
              </a:rPr>
              <a:t>人工管理阶段（</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年代中期以前</a:t>
            </a:r>
            <a:r>
              <a:rPr lang="zh-CN" altLang="en-US" dirty="0">
                <a:cs typeface="+mn-ea"/>
              </a:rPr>
              <a:t>）</a:t>
            </a:r>
            <a:endParaRPr lang="en-US" altLang="zh-CN" dirty="0">
              <a:cs typeface="+mn-ea"/>
            </a:endParaRPr>
          </a:p>
          <a:p>
            <a:pPr lvl="1" algn="just" eaLnBrk="1" hangingPunct="1">
              <a:lnSpc>
                <a:spcPct val="160000"/>
              </a:lnSpc>
              <a:buSzTx/>
              <a:defRPr/>
            </a:pPr>
            <a:r>
              <a:rPr lang="zh-CN" altLang="en-US" dirty="0">
                <a:cs typeface="+mn-ea"/>
              </a:rPr>
              <a:t>文件系统阶段（</a:t>
            </a:r>
            <a:r>
              <a:rPr lang="en-US" altLang="zh-CN" sz="1800" kern="1050" dirty="0">
                <a:latin typeface="Times New Roman" panose="02020603050405020304" pitchFamily="18" charset="0"/>
                <a:cs typeface="+mn-ea"/>
              </a:rPr>
              <a:t> </a:t>
            </a:r>
            <a:r>
              <a:rPr lang="en-US" altLang="zh-CN" dirty="0">
                <a:cs typeface="+mn-ea"/>
              </a:rPr>
              <a:t>20</a:t>
            </a:r>
            <a:r>
              <a:rPr lang="zh-CN" altLang="en-US" dirty="0">
                <a:cs typeface="+mn-ea"/>
              </a:rPr>
              <a:t>世纪</a:t>
            </a:r>
            <a:r>
              <a:rPr lang="en-US" altLang="zh-CN" dirty="0">
                <a:cs typeface="+mn-ea"/>
              </a:rPr>
              <a:t>50</a:t>
            </a:r>
            <a:r>
              <a:rPr lang="zh-CN" altLang="zh-CN" dirty="0">
                <a:cs typeface="+mn-ea"/>
              </a:rPr>
              <a:t>年代后期</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年代中期</a:t>
            </a:r>
            <a:r>
              <a:rPr lang="zh-CN" altLang="en-US" dirty="0">
                <a:cs typeface="+mn-ea"/>
              </a:rPr>
              <a:t>）</a:t>
            </a:r>
            <a:endParaRPr lang="en-US" altLang="zh-CN" dirty="0">
              <a:cs typeface="+mn-ea"/>
            </a:endParaRPr>
          </a:p>
          <a:p>
            <a:pPr lvl="1" algn="just" eaLnBrk="1" hangingPunct="1">
              <a:lnSpc>
                <a:spcPct val="160000"/>
              </a:lnSpc>
              <a:buSzTx/>
              <a:defRPr/>
            </a:pPr>
            <a:r>
              <a:rPr lang="zh-CN" altLang="en-US" dirty="0">
                <a:cs typeface="+mn-ea"/>
              </a:rPr>
              <a:t>数据库系统阶段（</a:t>
            </a:r>
            <a:r>
              <a:rPr lang="en-US" altLang="zh-CN" dirty="0">
                <a:cs typeface="+mn-ea"/>
              </a:rPr>
              <a:t> 20</a:t>
            </a:r>
            <a:r>
              <a:rPr lang="zh-CN" altLang="en-US" dirty="0">
                <a:cs typeface="+mn-ea"/>
              </a:rPr>
              <a:t>世纪</a:t>
            </a:r>
            <a:r>
              <a:rPr lang="en-US" altLang="zh-CN" dirty="0">
                <a:cs typeface="+mn-ea"/>
              </a:rPr>
              <a:t>50</a:t>
            </a:r>
            <a:r>
              <a:rPr lang="zh-CN" altLang="zh-CN" dirty="0">
                <a:cs typeface="+mn-ea"/>
              </a:rPr>
              <a:t>年代后期</a:t>
            </a:r>
            <a:r>
              <a:rPr lang="en-US" altLang="zh-CN" dirty="0">
                <a:cs typeface="+mn-ea"/>
              </a:rPr>
              <a:t>--</a:t>
            </a:r>
            <a:r>
              <a:rPr lang="zh-CN" altLang="en-US" dirty="0">
                <a:cs typeface="+mn-ea"/>
              </a:rPr>
              <a:t>）</a:t>
            </a:r>
            <a:endParaRPr lang="en-US" altLang="zh-CN" dirty="0">
              <a:cs typeface="+mn-ea"/>
            </a:endParaRPr>
          </a:p>
          <a:p>
            <a:pPr algn="just" eaLnBrk="1" hangingPunct="1">
              <a:buSzTx/>
              <a:defRPr/>
            </a:pPr>
            <a:endParaRPr lang="en-US" alt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p:cNvSpPr>
          <p:nvPr>
            <p:ph type="title"/>
          </p:nvPr>
        </p:nvSpPr>
        <p:spPr/>
        <p:txBody>
          <a:bodyPr vert="horz" wrap="square" lIns="91440" tIns="45720" rIns="91440" bIns="45720" anchor="ctr" anchorCtr="0">
            <a:normAutofit/>
          </a:bodyPr>
          <a:lstStyle/>
          <a:p>
            <a:pPr eaLnBrk="1" hangingPunct="1"/>
            <a:r>
              <a:rPr lang="zh-CN" altLang="en-US" sz="3600" dirty="0"/>
              <a:t>数据管理技术的产生和发展（续）</a:t>
            </a:r>
            <a:endParaRPr lang="en-US" altLang="zh-CN" sz="3600" dirty="0"/>
          </a:p>
        </p:txBody>
      </p:sp>
      <p:pic>
        <p:nvPicPr>
          <p:cNvPr id="3" name="图片 2">
            <a:extLst>
              <a:ext uri="{FF2B5EF4-FFF2-40B4-BE49-F238E27FC236}">
                <a16:creationId xmlns:a16="http://schemas.microsoft.com/office/drawing/2014/main" xmlns="" id="{6032C851-B6C0-C4BC-89B1-A2B2EFE75D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6313" y="1124743"/>
            <a:ext cx="8490127" cy="501105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title"/>
          </p:nvPr>
        </p:nvSpPr>
        <p:spPr/>
        <p:txBody>
          <a:bodyPr vert="horz" wrap="square" lIns="91440" tIns="45720" rIns="91440" bIns="45720" anchor="ctr" anchorCtr="0"/>
          <a:lstStyle/>
          <a:p>
            <a:pPr eaLnBrk="1" hangingPunct="1"/>
            <a:r>
              <a:rPr lang="en-US" altLang="zh-CN" sz="3600" dirty="0"/>
              <a:t>1.</a:t>
            </a:r>
            <a:r>
              <a:rPr lang="zh-CN" altLang="en-US" sz="3600" dirty="0"/>
              <a:t>人工管理阶段</a:t>
            </a:r>
          </a:p>
        </p:txBody>
      </p:sp>
      <p:sp>
        <p:nvSpPr>
          <p:cNvPr id="57346" name="Rectangle 3"/>
          <p:cNvSpPr>
            <a:spLocks noGrp="1"/>
          </p:cNvSpPr>
          <p:nvPr>
            <p:ph idx="1"/>
          </p:nvPr>
        </p:nvSpPr>
        <p:spPr>
          <a:xfrm>
            <a:off x="1415480" y="1098550"/>
            <a:ext cx="7560245" cy="5226050"/>
          </a:xfrm>
        </p:spPr>
        <p:txBody>
          <a:bodyPr vert="horz" wrap="square" lIns="91440" tIns="45720" rIns="91440" bIns="45720" anchor="t" anchorCtr="0"/>
          <a:lstStyle/>
          <a:p>
            <a:pPr eaLnBrk="1" hangingPunct="1">
              <a:lnSpc>
                <a:spcPct val="130000"/>
              </a:lnSpc>
            </a:pPr>
            <a:r>
              <a:rPr lang="zh-CN" altLang="en-US" dirty="0"/>
              <a:t>时期</a:t>
            </a:r>
          </a:p>
          <a:p>
            <a:pPr lvl="1" eaLnBrk="1" hangingPunct="1">
              <a:lnSpc>
                <a:spcPct val="130000"/>
              </a:lnSpc>
            </a:pPr>
            <a:r>
              <a:rPr lang="en-US" altLang="zh-CN" dirty="0">
                <a:cs typeface="+mn-ea"/>
              </a:rPr>
              <a:t>20</a:t>
            </a:r>
            <a:r>
              <a:rPr lang="zh-CN" altLang="en-US" dirty="0">
                <a:cs typeface="+mn-ea"/>
              </a:rPr>
              <a:t>世纪</a:t>
            </a:r>
            <a:r>
              <a:rPr lang="en-US" altLang="zh-CN" dirty="0"/>
              <a:t>50</a:t>
            </a:r>
            <a:r>
              <a:rPr lang="zh-CN" altLang="zh-CN" dirty="0"/>
              <a:t>年代中期以前</a:t>
            </a:r>
            <a:endParaRPr lang="zh-CN" altLang="en-US" dirty="0"/>
          </a:p>
          <a:p>
            <a:pPr eaLnBrk="1" hangingPunct="1">
              <a:lnSpc>
                <a:spcPct val="130000"/>
              </a:lnSpc>
            </a:pPr>
            <a:r>
              <a:rPr lang="zh-CN" altLang="en-US" dirty="0"/>
              <a:t>产生的背景</a:t>
            </a:r>
          </a:p>
          <a:p>
            <a:pPr lvl="1" eaLnBrk="1" hangingPunct="1">
              <a:lnSpc>
                <a:spcPct val="130000"/>
              </a:lnSpc>
            </a:pPr>
            <a:r>
              <a:rPr lang="zh-CN" altLang="en-US" dirty="0"/>
              <a:t>应用背景	科学计算	</a:t>
            </a:r>
          </a:p>
          <a:p>
            <a:pPr lvl="1" eaLnBrk="1" hangingPunct="1">
              <a:lnSpc>
                <a:spcPct val="130000"/>
              </a:lnSpc>
            </a:pPr>
            <a:r>
              <a:rPr lang="zh-CN" altLang="en-US" dirty="0"/>
              <a:t>硬件背景	无直接存取的存储设备</a:t>
            </a:r>
          </a:p>
          <a:p>
            <a:pPr lvl="1" eaLnBrk="1" hangingPunct="1">
              <a:lnSpc>
                <a:spcPct val="130000"/>
              </a:lnSpc>
            </a:pPr>
            <a:r>
              <a:rPr lang="zh-CN" altLang="en-US" dirty="0"/>
              <a:t>软件背景	没有操作系统	</a:t>
            </a:r>
          </a:p>
          <a:p>
            <a:pPr lvl="1" eaLnBrk="1" hangingPunct="1">
              <a:lnSpc>
                <a:spcPct val="130000"/>
              </a:lnSpc>
            </a:pPr>
            <a:r>
              <a:rPr lang="zh-CN" altLang="en-US" dirty="0"/>
              <a:t>处理方式	批处理	</a:t>
            </a:r>
          </a:p>
          <a:p>
            <a:pPr lvl="1" eaLnBrk="1" hangingPunct="1"/>
            <a:endParaRPr lang="en-US" alt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title"/>
          </p:nvPr>
        </p:nvSpPr>
        <p:spPr/>
        <p:txBody>
          <a:bodyPr vert="horz" wrap="square" lIns="91440" tIns="45720" rIns="91440" bIns="45720" anchor="ctr" anchorCtr="0"/>
          <a:lstStyle/>
          <a:p>
            <a:pPr eaLnBrk="1" hangingPunct="1"/>
            <a:r>
              <a:rPr lang="zh-CN" altLang="en-US" sz="3600" dirty="0"/>
              <a:t>人工管理阶段（续）</a:t>
            </a:r>
            <a:endParaRPr lang="en-US" altLang="zh-CN" sz="3600" dirty="0"/>
          </a:p>
        </p:txBody>
      </p:sp>
      <p:sp>
        <p:nvSpPr>
          <p:cNvPr id="59394" name="Rectangle 3"/>
          <p:cNvSpPr>
            <a:spLocks noGrp="1"/>
          </p:cNvSpPr>
          <p:nvPr>
            <p:ph idx="1"/>
          </p:nvPr>
        </p:nvSpPr>
        <p:spPr>
          <a:xfrm>
            <a:off x="767408" y="1110179"/>
            <a:ext cx="10515600" cy="4351338"/>
          </a:xfrm>
        </p:spPr>
        <p:txBody>
          <a:bodyPr vert="horz" wrap="square" lIns="91440" tIns="45720" rIns="91440" bIns="45720" anchor="t" anchorCtr="0"/>
          <a:lstStyle/>
          <a:p>
            <a:pPr eaLnBrk="1" hangingPunct="1"/>
            <a:r>
              <a:rPr lang="zh-CN" altLang="en-US" dirty="0"/>
              <a:t>特点</a:t>
            </a:r>
          </a:p>
          <a:p>
            <a:pPr marL="819150" lvl="1" algn="just" eaLnBrk="1" hangingPunct="1">
              <a:lnSpc>
                <a:spcPct val="140000"/>
              </a:lnSpc>
            </a:pPr>
            <a:r>
              <a:rPr lang="zh-CN" altLang="en-US" dirty="0"/>
              <a:t>数据的管理者：用户（程序员），数据不保存</a:t>
            </a:r>
          </a:p>
          <a:p>
            <a:pPr marL="819150" lvl="1" eaLnBrk="1" hangingPunct="1">
              <a:lnSpc>
                <a:spcPct val="140000"/>
              </a:lnSpc>
            </a:pPr>
            <a:r>
              <a:rPr lang="zh-CN" altLang="en-US" dirty="0"/>
              <a:t>数据面向的对象：某一应用程序   </a:t>
            </a:r>
          </a:p>
          <a:p>
            <a:pPr marL="819150" lvl="1" eaLnBrk="1" hangingPunct="1">
              <a:lnSpc>
                <a:spcPct val="140000"/>
              </a:lnSpc>
            </a:pPr>
            <a:r>
              <a:rPr lang="zh-CN" altLang="en-US" dirty="0"/>
              <a:t>数据的共享程度：无共享、冗余度极大</a:t>
            </a:r>
          </a:p>
          <a:p>
            <a:pPr marL="819150" lvl="1" eaLnBrk="1" hangingPunct="1">
              <a:lnSpc>
                <a:spcPct val="140000"/>
              </a:lnSpc>
            </a:pPr>
            <a:r>
              <a:rPr lang="zh-CN" altLang="en-US" dirty="0"/>
              <a:t>数据的独立性：不独立，完全依赖于程序</a:t>
            </a:r>
          </a:p>
          <a:p>
            <a:pPr marL="819150" lvl="1" eaLnBrk="1" hangingPunct="1">
              <a:lnSpc>
                <a:spcPct val="140000"/>
              </a:lnSpc>
            </a:pPr>
            <a:r>
              <a:rPr lang="zh-CN" altLang="en-US" dirty="0"/>
              <a:t>数据的结构化：无结构</a:t>
            </a:r>
          </a:p>
          <a:p>
            <a:pPr marL="819150" lvl="1" eaLnBrk="1" hangingPunct="1">
              <a:lnSpc>
                <a:spcPct val="140000"/>
              </a:lnSpc>
            </a:pPr>
            <a:r>
              <a:rPr lang="zh-CN" altLang="en-US" dirty="0"/>
              <a:t>数据控制能力：应用程序自己控制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026"/>
          <p:cNvSpPr>
            <a:spLocks noGrp="1"/>
          </p:cNvSpPr>
          <p:nvPr>
            <p:ph type="title"/>
          </p:nvPr>
        </p:nvSpPr>
        <p:spPr/>
        <p:txBody>
          <a:bodyPr vert="horz" wrap="square" lIns="91440" tIns="45720" rIns="91440" bIns="45720" anchor="ctr" anchorCtr="0"/>
          <a:lstStyle/>
          <a:p>
            <a:pPr eaLnBrk="1" hangingPunct="1"/>
            <a:r>
              <a:rPr lang="zh-CN" altLang="en-US" sz="3600" dirty="0"/>
              <a:t>考试成绩</a:t>
            </a:r>
          </a:p>
        </p:txBody>
      </p:sp>
      <p:sp>
        <p:nvSpPr>
          <p:cNvPr id="14338" name="Rectangle 1027"/>
          <p:cNvSpPr>
            <a:spLocks noGrp="1"/>
          </p:cNvSpPr>
          <p:nvPr>
            <p:ph idx="1"/>
          </p:nvPr>
        </p:nvSpPr>
        <p:spPr>
          <a:xfrm>
            <a:off x="1199456" y="1339851"/>
            <a:ext cx="9011345" cy="4854575"/>
          </a:xfrm>
        </p:spPr>
        <p:txBody>
          <a:bodyPr vert="horz" wrap="square" lIns="91440" tIns="45720" rIns="91440" bIns="45720" anchor="t" anchorCtr="0"/>
          <a:lstStyle/>
          <a:p>
            <a:pPr>
              <a:lnSpc>
                <a:spcPct val="170000"/>
              </a:lnSpc>
            </a:pPr>
            <a:r>
              <a:rPr lang="zh-CN" altLang="en-US" dirty="0"/>
              <a:t>平时</a:t>
            </a:r>
            <a:r>
              <a:rPr lang="zh-CN" altLang="en-US" dirty="0" smtClean="0"/>
              <a:t>成绩</a:t>
            </a:r>
            <a:r>
              <a:rPr kumimoji="1" lang="en-US" altLang="zh-CN" dirty="0">
                <a:latin typeface="+mn-ea"/>
                <a:ea typeface="+mn-ea"/>
              </a:rPr>
              <a:t>30</a:t>
            </a:r>
            <a:r>
              <a:rPr kumimoji="1" lang="zh-CN" altLang="en-US" dirty="0">
                <a:latin typeface="+mn-ea"/>
                <a:ea typeface="+mn-ea"/>
              </a:rPr>
              <a:t>％</a:t>
            </a:r>
            <a:endParaRPr lang="zh-CN" altLang="en-US" dirty="0"/>
          </a:p>
          <a:p>
            <a:pPr>
              <a:lnSpc>
                <a:spcPct val="170000"/>
              </a:lnSpc>
              <a:buNone/>
            </a:pPr>
            <a:r>
              <a:rPr lang="zh-CN" altLang="en-US" dirty="0"/>
              <a:t> </a:t>
            </a:r>
            <a:r>
              <a:rPr lang="zh-CN" altLang="en-US" dirty="0" smtClean="0"/>
              <a:t>（课堂考勤、书面</a:t>
            </a:r>
            <a:r>
              <a:rPr lang="zh-CN" altLang="en-US" dirty="0"/>
              <a:t>作业</a:t>
            </a:r>
            <a:r>
              <a:rPr lang="zh-CN" altLang="en-US" dirty="0" smtClean="0"/>
              <a:t>、</a:t>
            </a:r>
            <a:r>
              <a:rPr kumimoji="1" lang="zh-CN" altLang="en-US" dirty="0">
                <a:latin typeface="+mn-ea"/>
              </a:rPr>
              <a:t>上机练习、综合练习</a:t>
            </a:r>
            <a:r>
              <a:rPr lang="zh-CN" altLang="en-US" dirty="0" smtClean="0"/>
              <a:t>）</a:t>
            </a:r>
            <a:endParaRPr lang="zh-CN" altLang="en-US" dirty="0"/>
          </a:p>
          <a:p>
            <a:pPr>
              <a:lnSpc>
                <a:spcPct val="170000"/>
              </a:lnSpc>
            </a:pPr>
            <a:r>
              <a:rPr lang="zh-CN" altLang="en-US" dirty="0" smtClean="0"/>
              <a:t>期末考试</a:t>
            </a:r>
            <a:r>
              <a:rPr kumimoji="1" lang="en-US" altLang="zh-CN" dirty="0">
                <a:latin typeface="+mn-ea"/>
                <a:ea typeface="+mn-ea"/>
              </a:rPr>
              <a:t>70</a:t>
            </a:r>
            <a:r>
              <a:rPr kumimoji="1" lang="zh-CN" altLang="en-US" dirty="0" smtClean="0">
                <a:latin typeface="+mn-ea"/>
                <a:ea typeface="+mn-ea"/>
              </a:rPr>
              <a:t>％</a:t>
            </a:r>
            <a:endParaRPr kumimoji="1" lang="en-US" altLang="zh-CN" dirty="0" smtClean="0">
              <a:latin typeface="+mn-ea"/>
              <a:ea typeface="+mn-ea"/>
            </a:endParaRPr>
          </a:p>
          <a:p>
            <a:pPr marL="0" indent="0">
              <a:lnSpc>
                <a:spcPct val="170000"/>
              </a:lnSpc>
              <a:buNone/>
            </a:pPr>
            <a:r>
              <a:rPr kumimoji="1" lang="en-US" altLang="zh-CN" dirty="0" smtClean="0">
                <a:latin typeface="+mn-ea"/>
                <a:ea typeface="+mn-ea"/>
              </a:rPr>
              <a:t>   (</a:t>
            </a:r>
            <a:r>
              <a:rPr kumimoji="1" lang="zh-CN" altLang="en-US" dirty="0">
                <a:latin typeface="+mn-ea"/>
                <a:ea typeface="+mn-ea"/>
              </a:rPr>
              <a:t>标准化试题</a:t>
            </a:r>
            <a:r>
              <a:rPr kumimoji="1" lang="en-US" altLang="zh-CN" dirty="0">
                <a:latin typeface="+mn-ea"/>
                <a:ea typeface="+mn-ea"/>
              </a:rPr>
              <a:t>)</a:t>
            </a:r>
          </a:p>
          <a:p>
            <a:pPr>
              <a:lnSpc>
                <a:spcPct val="170000"/>
              </a:lnSpc>
            </a:pPr>
            <a:endParaRPr lang="zh-CN" altLang="en-US" dirty="0"/>
          </a:p>
        </p:txBody>
      </p:sp>
      <p:pic>
        <p:nvPicPr>
          <p:cNvPr id="14339" name="Picture 1029" descr="SY00451_"/>
          <p:cNvPicPr>
            <a:picLocks noChangeAspect="1"/>
          </p:cNvPicPr>
          <p:nvPr/>
        </p:nvPicPr>
        <p:blipFill>
          <a:blip r:embed="rId3"/>
          <a:stretch>
            <a:fillRect/>
          </a:stretch>
        </p:blipFill>
        <p:spPr>
          <a:xfrm>
            <a:off x="7680325" y="3644900"/>
            <a:ext cx="2286000" cy="2286000"/>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xfrm>
            <a:off x="1631950" y="-39687"/>
            <a:ext cx="9144000" cy="1138237"/>
          </a:xfrm>
        </p:spPr>
        <p:txBody>
          <a:bodyPr vert="horz" wrap="square" lIns="91440" tIns="45720" rIns="91440" bIns="45720" anchor="ctr" anchorCtr="0"/>
          <a:lstStyle/>
          <a:p>
            <a:pPr eaLnBrk="1" hangingPunct="1"/>
            <a:r>
              <a:rPr lang="zh-CN" altLang="en-US" sz="3600" dirty="0"/>
              <a:t>应用程序与数据的对应关系（人工管理阶段）</a:t>
            </a:r>
            <a:endParaRPr lang="en-US" altLang="zh-CN" sz="3600" dirty="0"/>
          </a:p>
        </p:txBody>
      </p:sp>
      <p:sp>
        <p:nvSpPr>
          <p:cNvPr id="61442" name="Rectangle 3"/>
          <p:cNvSpPr>
            <a:spLocks noGrp="1"/>
          </p:cNvSpPr>
          <p:nvPr>
            <p:ph idx="1"/>
          </p:nvPr>
        </p:nvSpPr>
        <p:spPr/>
        <p:txBody>
          <a:bodyPr vert="horz" wrap="square" lIns="91440" tIns="45720" rIns="91440" bIns="45720" anchor="t" anchorCtr="0">
            <a:normAutofit fontScale="92500" lnSpcReduction="20000"/>
          </a:bodyPr>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None/>
            </a:pPr>
            <a:r>
              <a:rPr lang="en-US" altLang="zh-CN" dirty="0">
                <a:sym typeface="Webdings" panose="05030102010509060703" pitchFamily="18" charset="2"/>
              </a:rPr>
              <a:t>  </a:t>
            </a:r>
          </a:p>
        </p:txBody>
      </p:sp>
      <p:grpSp>
        <p:nvGrpSpPr>
          <p:cNvPr id="61443" name="Group 4"/>
          <p:cNvGrpSpPr/>
          <p:nvPr/>
        </p:nvGrpSpPr>
        <p:grpSpPr>
          <a:xfrm>
            <a:off x="3143672" y="1423224"/>
            <a:ext cx="5105400" cy="3048000"/>
            <a:chOff x="1632" y="1248"/>
            <a:chExt cx="3216" cy="1920"/>
          </a:xfrm>
        </p:grpSpPr>
        <p:grpSp>
          <p:nvGrpSpPr>
            <p:cNvPr id="61444" name="Group 5"/>
            <p:cNvGrpSpPr/>
            <p:nvPr/>
          </p:nvGrpSpPr>
          <p:grpSpPr>
            <a:xfrm>
              <a:off x="1632" y="1248"/>
              <a:ext cx="3168" cy="816"/>
              <a:chOff x="2854" y="10353"/>
              <a:chExt cx="3570" cy="1256"/>
            </a:xfrm>
          </p:grpSpPr>
          <p:sp>
            <p:nvSpPr>
              <p:cNvPr id="61445" name="Text Box 6"/>
              <p:cNvSpPr txBox="1"/>
              <p:nvPr/>
            </p:nvSpPr>
            <p:spPr>
              <a:xfrm>
                <a:off x="2854" y="10353"/>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1</a:t>
                </a:r>
                <a:endParaRPr lang="en-US" altLang="zh-CN" sz="2800" b="1" dirty="0"/>
              </a:p>
            </p:txBody>
          </p:sp>
          <p:sp>
            <p:nvSpPr>
              <p:cNvPr id="61446" name="Text Box 7"/>
              <p:cNvSpPr txBox="1"/>
              <p:nvPr/>
            </p:nvSpPr>
            <p:spPr>
              <a:xfrm>
                <a:off x="5269" y="10353"/>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1</a:t>
                </a:r>
              </a:p>
            </p:txBody>
          </p:sp>
          <p:sp>
            <p:nvSpPr>
              <p:cNvPr id="61447" name="Line 8"/>
              <p:cNvSpPr/>
              <p:nvPr/>
            </p:nvSpPr>
            <p:spPr>
              <a:xfrm>
                <a:off x="4114" y="10667"/>
                <a:ext cx="1155" cy="0"/>
              </a:xfrm>
              <a:prstGeom prst="line">
                <a:avLst/>
              </a:prstGeom>
              <a:ln w="9525" cap="flat" cmpd="sng">
                <a:solidFill>
                  <a:srgbClr val="000000"/>
                </a:solidFill>
                <a:prstDash val="solid"/>
                <a:round/>
                <a:headEnd type="none" w="med" len="med"/>
                <a:tailEnd type="none" w="med" len="med"/>
              </a:ln>
            </p:spPr>
          </p:sp>
          <p:sp>
            <p:nvSpPr>
              <p:cNvPr id="61448" name="Text Box 9"/>
              <p:cNvSpPr txBox="1"/>
              <p:nvPr/>
            </p:nvSpPr>
            <p:spPr>
              <a:xfrm>
                <a:off x="2854" y="11138"/>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400" b="1" dirty="0"/>
                  <a:t>应用程序</a:t>
                </a:r>
                <a:r>
                  <a:rPr lang="en-US" altLang="zh-CN" sz="2400" b="1" dirty="0"/>
                  <a:t>2</a:t>
                </a:r>
                <a:endParaRPr lang="en-US" altLang="zh-CN" sz="1000" b="1" dirty="0"/>
              </a:p>
            </p:txBody>
          </p:sp>
          <p:sp>
            <p:nvSpPr>
              <p:cNvPr id="61449" name="Text Box 10"/>
              <p:cNvSpPr txBox="1"/>
              <p:nvPr/>
            </p:nvSpPr>
            <p:spPr>
              <a:xfrm>
                <a:off x="5269" y="11138"/>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2</a:t>
                </a:r>
              </a:p>
            </p:txBody>
          </p:sp>
          <p:sp>
            <p:nvSpPr>
              <p:cNvPr id="61450" name="Line 11"/>
              <p:cNvSpPr/>
              <p:nvPr/>
            </p:nvSpPr>
            <p:spPr>
              <a:xfrm>
                <a:off x="4114" y="11452"/>
                <a:ext cx="1155" cy="0"/>
              </a:xfrm>
              <a:prstGeom prst="line">
                <a:avLst/>
              </a:prstGeom>
              <a:ln w="9525" cap="flat" cmpd="sng">
                <a:solidFill>
                  <a:srgbClr val="000000"/>
                </a:solidFill>
                <a:prstDash val="solid"/>
                <a:round/>
                <a:headEnd type="none" w="med" len="med"/>
                <a:tailEnd type="none" w="med" len="med"/>
              </a:ln>
            </p:spPr>
          </p:sp>
        </p:grpSp>
        <p:grpSp>
          <p:nvGrpSpPr>
            <p:cNvPr id="61451" name="Group 12"/>
            <p:cNvGrpSpPr/>
            <p:nvPr/>
          </p:nvGrpSpPr>
          <p:grpSpPr>
            <a:xfrm>
              <a:off x="1632" y="2832"/>
              <a:ext cx="3216" cy="336"/>
              <a:chOff x="2854" y="13022"/>
              <a:chExt cx="3570" cy="471"/>
            </a:xfrm>
          </p:grpSpPr>
          <p:sp>
            <p:nvSpPr>
              <p:cNvPr id="61452" name="Text Box 13"/>
              <p:cNvSpPr txBox="1"/>
              <p:nvPr/>
            </p:nvSpPr>
            <p:spPr>
              <a:xfrm>
                <a:off x="2854" y="13022"/>
                <a:ext cx="1260"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应用程序</a:t>
                </a:r>
                <a:r>
                  <a:rPr lang="en-US" altLang="zh-CN" sz="2400" b="1" dirty="0"/>
                  <a:t>n</a:t>
                </a:r>
                <a:endParaRPr lang="zh-CN" altLang="en-US" sz="2400" b="1" dirty="0"/>
              </a:p>
            </p:txBody>
          </p:sp>
          <p:sp>
            <p:nvSpPr>
              <p:cNvPr id="61453" name="Text Box 14"/>
              <p:cNvSpPr txBox="1"/>
              <p:nvPr/>
            </p:nvSpPr>
            <p:spPr>
              <a:xfrm>
                <a:off x="5269" y="13022"/>
                <a:ext cx="1155" cy="471"/>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400" b="1" dirty="0"/>
                  <a:t>数据集</a:t>
                </a:r>
                <a:r>
                  <a:rPr lang="en-US" altLang="zh-CN" sz="2400" b="1" dirty="0"/>
                  <a:t>n</a:t>
                </a:r>
              </a:p>
            </p:txBody>
          </p:sp>
          <p:sp>
            <p:nvSpPr>
              <p:cNvPr id="61454" name="Line 15"/>
              <p:cNvSpPr/>
              <p:nvPr/>
            </p:nvSpPr>
            <p:spPr>
              <a:xfrm>
                <a:off x="4114" y="13336"/>
                <a:ext cx="1155" cy="0"/>
              </a:xfrm>
              <a:prstGeom prst="line">
                <a:avLst/>
              </a:prstGeom>
              <a:ln w="9525" cap="flat" cmpd="sng">
                <a:solidFill>
                  <a:srgbClr val="000000"/>
                </a:solidFill>
                <a:prstDash val="solid"/>
                <a:round/>
                <a:headEnd type="none" w="med" len="med"/>
                <a:tailEnd type="none" w="med" len="med"/>
              </a:ln>
            </p:spPr>
          </p:sp>
        </p:grpSp>
        <p:sp>
          <p:nvSpPr>
            <p:cNvPr id="61455" name="Text Box 16"/>
            <p:cNvSpPr txBox="1"/>
            <p:nvPr/>
          </p:nvSpPr>
          <p:spPr>
            <a:xfrm>
              <a:off x="2062"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sp>
          <p:nvSpPr>
            <p:cNvPr id="61456" name="Text Box 17"/>
            <p:cNvSpPr txBox="1"/>
            <p:nvPr/>
          </p:nvSpPr>
          <p:spPr>
            <a:xfrm>
              <a:off x="4126" y="2304"/>
              <a:ext cx="310" cy="38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61457" name="Text Box 19"/>
          <p:cNvSpPr txBox="1"/>
          <p:nvPr/>
        </p:nvSpPr>
        <p:spPr>
          <a:xfrm>
            <a:off x="3135644" y="5112911"/>
            <a:ext cx="5427662" cy="369888"/>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人工管理阶段应用程序与数据之间的一一对应关系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p:txBody>
          <a:bodyPr vert="horz" wrap="square" lIns="91440" tIns="45720" rIns="91440" bIns="45720" anchor="ctr" anchorCtr="0"/>
          <a:lstStyle/>
          <a:p>
            <a:pPr eaLnBrk="1" hangingPunct="1"/>
            <a:r>
              <a:rPr lang="en-US" altLang="zh-CN" sz="3600" dirty="0"/>
              <a:t>2.  </a:t>
            </a:r>
            <a:r>
              <a:rPr lang="zh-CN" altLang="en-US" sz="3600" dirty="0"/>
              <a:t>文件系统阶段</a:t>
            </a:r>
          </a:p>
        </p:txBody>
      </p:sp>
      <p:sp>
        <p:nvSpPr>
          <p:cNvPr id="63490" name="Rectangle 3"/>
          <p:cNvSpPr>
            <a:spLocks noGrp="1"/>
          </p:cNvSpPr>
          <p:nvPr>
            <p:ph idx="1"/>
          </p:nvPr>
        </p:nvSpPr>
        <p:spPr>
          <a:xfrm>
            <a:off x="1631504" y="1098551"/>
            <a:ext cx="8579296" cy="5095875"/>
          </a:xfrm>
        </p:spPr>
        <p:txBody>
          <a:bodyPr vert="horz" wrap="square" lIns="91440" tIns="45720" rIns="91440" bIns="45720" anchor="t" anchorCtr="0"/>
          <a:lstStyle/>
          <a:p>
            <a:pPr eaLnBrk="1" hangingPunct="1">
              <a:lnSpc>
                <a:spcPct val="130000"/>
              </a:lnSpc>
            </a:pPr>
            <a:r>
              <a:rPr lang="zh-CN" altLang="en-US" dirty="0"/>
              <a:t>时期</a:t>
            </a:r>
          </a:p>
          <a:p>
            <a:pPr lvl="1" eaLnBrk="1" hangingPunct="1">
              <a:lnSpc>
                <a:spcPct val="130000"/>
              </a:lnSpc>
            </a:pPr>
            <a:r>
              <a:rPr lang="en-US" altLang="zh-CN" dirty="0">
                <a:cs typeface="+mn-ea"/>
              </a:rPr>
              <a:t>20</a:t>
            </a:r>
            <a:r>
              <a:rPr lang="zh-CN" altLang="en-US" dirty="0">
                <a:cs typeface="+mn-ea"/>
              </a:rPr>
              <a:t>世纪</a:t>
            </a:r>
            <a:r>
              <a:rPr lang="en-US" altLang="zh-CN" dirty="0"/>
              <a:t>50</a:t>
            </a:r>
            <a:r>
              <a:rPr lang="zh-CN" altLang="zh-CN" dirty="0"/>
              <a:t>年代后期</a:t>
            </a:r>
            <a:r>
              <a:rPr lang="en-US" altLang="zh-CN" dirty="0"/>
              <a:t>--</a:t>
            </a:r>
            <a:r>
              <a:rPr lang="en-US" altLang="zh-CN" dirty="0">
                <a:cs typeface="+mn-ea"/>
              </a:rPr>
              <a:t> 20</a:t>
            </a:r>
            <a:r>
              <a:rPr lang="zh-CN" altLang="en-US" dirty="0">
                <a:cs typeface="+mn-ea"/>
              </a:rPr>
              <a:t>世纪</a:t>
            </a:r>
            <a:r>
              <a:rPr lang="en-US" altLang="zh-CN" dirty="0"/>
              <a:t>60</a:t>
            </a:r>
            <a:r>
              <a:rPr lang="zh-CN" altLang="zh-CN" dirty="0"/>
              <a:t>年代中期</a:t>
            </a:r>
            <a:endParaRPr lang="zh-CN" altLang="en-US" dirty="0"/>
          </a:p>
          <a:p>
            <a:pPr eaLnBrk="1" hangingPunct="1">
              <a:lnSpc>
                <a:spcPct val="130000"/>
              </a:lnSpc>
            </a:pPr>
            <a:r>
              <a:rPr lang="zh-CN" altLang="en-US" dirty="0"/>
              <a:t>产生的背景</a:t>
            </a:r>
          </a:p>
          <a:p>
            <a:pPr lvl="1" eaLnBrk="1" hangingPunct="1">
              <a:lnSpc>
                <a:spcPct val="130000"/>
              </a:lnSpc>
            </a:pPr>
            <a:r>
              <a:rPr lang="zh-CN" altLang="en-US" dirty="0"/>
              <a:t>应用背景	科学计算、数据管理	</a:t>
            </a:r>
          </a:p>
          <a:p>
            <a:pPr lvl="1" eaLnBrk="1" hangingPunct="1">
              <a:lnSpc>
                <a:spcPct val="130000"/>
              </a:lnSpc>
            </a:pPr>
            <a:r>
              <a:rPr lang="zh-CN" altLang="en-US" dirty="0"/>
              <a:t>硬件背景	磁盘、磁鼓	</a:t>
            </a:r>
          </a:p>
          <a:p>
            <a:pPr lvl="1" eaLnBrk="1" hangingPunct="1">
              <a:lnSpc>
                <a:spcPct val="130000"/>
              </a:lnSpc>
            </a:pPr>
            <a:r>
              <a:rPr lang="zh-CN" altLang="en-US" dirty="0"/>
              <a:t>软件背景	有文件系统	</a:t>
            </a:r>
          </a:p>
          <a:p>
            <a:pPr lvl="1" eaLnBrk="1" hangingPunct="1">
              <a:lnSpc>
                <a:spcPct val="130000"/>
              </a:lnSpc>
            </a:pPr>
            <a:r>
              <a:rPr lang="zh-CN" altLang="en-US" dirty="0"/>
              <a:t>处理方式	联机实时处理、批处理	</a:t>
            </a:r>
          </a:p>
          <a:p>
            <a:pPr eaLnBrk="1" hangingPunct="1"/>
            <a:endParaRPr lang="en-US" alt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p:txBody>
          <a:bodyPr vert="horz" wrap="square" lIns="91440" tIns="45720" rIns="91440" bIns="45720" anchor="ctr" anchorCtr="0"/>
          <a:lstStyle/>
          <a:p>
            <a:pPr eaLnBrk="1" hangingPunct="1"/>
            <a:r>
              <a:rPr lang="zh-CN" altLang="en-US" sz="3600" dirty="0"/>
              <a:t>文件系统阶段（续）</a:t>
            </a:r>
            <a:endParaRPr lang="en-US" altLang="zh-CN" sz="3600" dirty="0"/>
          </a:p>
        </p:txBody>
      </p:sp>
      <p:sp>
        <p:nvSpPr>
          <p:cNvPr id="65538" name="Rectangle 4"/>
          <p:cNvSpPr/>
          <p:nvPr/>
        </p:nvSpPr>
        <p:spPr>
          <a:xfrm>
            <a:off x="1415480" y="1268414"/>
            <a:ext cx="8871520" cy="5112914"/>
          </a:xfrm>
          <a:prstGeom prst="rect">
            <a:avLst/>
          </a:prstGeom>
          <a:noFill/>
          <a:ln w="9525">
            <a:noFill/>
          </a:ln>
        </p:spPr>
        <p:txBody>
          <a:bodyPr anchor="t" anchorCtr="0"/>
          <a:lstStyle/>
          <a:p>
            <a:pPr marL="342900" indent="-342900">
              <a:lnSpc>
                <a:spcPct val="130000"/>
              </a:lnSpc>
              <a:spcBef>
                <a:spcPct val="20000"/>
              </a:spcBef>
              <a:buFont typeface="Wingdings" panose="05000000000000000000" pitchFamily="2" charset="2"/>
              <a:buChar char="v"/>
            </a:pPr>
            <a:r>
              <a:rPr lang="zh-CN" altLang="en-US" sz="2800" b="1" dirty="0"/>
              <a:t>特点</a:t>
            </a:r>
          </a:p>
          <a:p>
            <a:pPr marL="742950" lvl="1" indent="-285750">
              <a:lnSpc>
                <a:spcPct val="130000"/>
              </a:lnSpc>
              <a:spcBef>
                <a:spcPct val="20000"/>
              </a:spcBef>
              <a:buFont typeface="Wingdings" panose="05000000000000000000" pitchFamily="2" charset="2"/>
              <a:buChar char="n"/>
            </a:pPr>
            <a:r>
              <a:rPr lang="zh-CN" altLang="en-US" sz="2400" b="1" dirty="0"/>
              <a:t>数据的管理者：文件系统，数据可长期保存</a:t>
            </a:r>
          </a:p>
          <a:p>
            <a:pPr marL="742950" lvl="1" indent="-285750">
              <a:lnSpc>
                <a:spcPct val="130000"/>
              </a:lnSpc>
              <a:spcBef>
                <a:spcPct val="20000"/>
              </a:spcBef>
              <a:buFont typeface="Wingdings" panose="05000000000000000000" pitchFamily="2" charset="2"/>
              <a:buChar char="n"/>
            </a:pPr>
            <a:r>
              <a:rPr lang="zh-CN" altLang="en-US" sz="2400" b="1" dirty="0"/>
              <a:t>数据面向的对象：某一应用   </a:t>
            </a:r>
          </a:p>
          <a:p>
            <a:pPr marL="742950" lvl="1" indent="-285750">
              <a:lnSpc>
                <a:spcPct val="130000"/>
              </a:lnSpc>
              <a:spcBef>
                <a:spcPct val="20000"/>
              </a:spcBef>
              <a:buFont typeface="Wingdings" panose="05000000000000000000" pitchFamily="2" charset="2"/>
              <a:buChar char="n"/>
            </a:pPr>
            <a:r>
              <a:rPr lang="zh-CN" altLang="en-US" sz="2400" b="1" dirty="0"/>
              <a:t>数据的共享程度：共享性差、冗余度大</a:t>
            </a:r>
          </a:p>
          <a:p>
            <a:pPr marL="742950" lvl="1" indent="-285750">
              <a:lnSpc>
                <a:spcPct val="130000"/>
              </a:lnSpc>
              <a:spcBef>
                <a:spcPct val="20000"/>
              </a:spcBef>
              <a:buFont typeface="Wingdings" panose="05000000000000000000" pitchFamily="2" charset="2"/>
              <a:buChar char="n"/>
            </a:pPr>
            <a:r>
              <a:rPr lang="zh-CN" altLang="en-US" sz="2400" b="1" dirty="0"/>
              <a:t>数据的结构化：记录内有结构，整体无结构</a:t>
            </a:r>
          </a:p>
          <a:p>
            <a:pPr marL="742950" lvl="1" indent="-285750">
              <a:lnSpc>
                <a:spcPct val="130000"/>
              </a:lnSpc>
              <a:spcBef>
                <a:spcPct val="20000"/>
              </a:spcBef>
              <a:buFont typeface="Wingdings" panose="05000000000000000000" pitchFamily="2" charset="2"/>
              <a:buChar char="n"/>
            </a:pPr>
            <a:r>
              <a:rPr lang="zh-CN" altLang="en-US" sz="2400" b="1" dirty="0"/>
              <a:t>数据的独立性：独立性差</a:t>
            </a:r>
            <a:endParaRPr lang="en-US" altLang="zh-CN" sz="2400" b="1" dirty="0"/>
          </a:p>
          <a:p>
            <a:pPr marL="742950" lvl="1" indent="-285750">
              <a:lnSpc>
                <a:spcPct val="130000"/>
              </a:lnSpc>
              <a:spcBef>
                <a:spcPct val="20000"/>
              </a:spcBef>
              <a:buFont typeface="Wingdings" panose="05000000000000000000" pitchFamily="2" charset="2"/>
              <a:buChar char="n"/>
            </a:pPr>
            <a:r>
              <a:rPr lang="zh-CN" altLang="en-US" sz="2400" b="1" dirty="0"/>
              <a:t>数据控制能力：应用程序自己控制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p:cNvSpPr>
          <p:nvPr>
            <p:ph type="title"/>
          </p:nvPr>
        </p:nvSpPr>
        <p:spPr>
          <a:xfrm>
            <a:off x="1668463" y="-100012"/>
            <a:ext cx="9036050" cy="1143000"/>
          </a:xfrm>
        </p:spPr>
        <p:txBody>
          <a:bodyPr vert="horz" wrap="square" lIns="91440" tIns="45720" rIns="91440" bIns="45720" anchor="ctr" anchorCtr="0"/>
          <a:lstStyle/>
          <a:p>
            <a:pPr eaLnBrk="1" hangingPunct="1"/>
            <a:r>
              <a:rPr lang="zh-CN" altLang="en-US" sz="3600" dirty="0"/>
              <a:t>应用程序与数据的对应关系（文件系统阶段）</a:t>
            </a:r>
            <a:endParaRPr lang="en-US" altLang="zh-CN" sz="3600" dirty="0"/>
          </a:p>
        </p:txBody>
      </p:sp>
      <p:grpSp>
        <p:nvGrpSpPr>
          <p:cNvPr id="67586" name="Group 26"/>
          <p:cNvGrpSpPr/>
          <p:nvPr/>
        </p:nvGrpSpPr>
        <p:grpSpPr>
          <a:xfrm>
            <a:off x="3575051" y="1628776"/>
            <a:ext cx="4608513" cy="3313113"/>
            <a:chOff x="1292" y="1389"/>
            <a:chExt cx="2903" cy="2087"/>
          </a:xfrm>
        </p:grpSpPr>
        <p:sp>
          <p:nvSpPr>
            <p:cNvPr id="67587" name="Text Box 5"/>
            <p:cNvSpPr txBox="1"/>
            <p:nvPr/>
          </p:nvSpPr>
          <p:spPr>
            <a:xfrm>
              <a:off x="1292" y="1389"/>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应用程序１</a:t>
              </a:r>
            </a:p>
          </p:txBody>
        </p:sp>
        <p:sp>
          <p:nvSpPr>
            <p:cNvPr id="67588" name="Text Box 6"/>
            <p:cNvSpPr txBox="1"/>
            <p:nvPr/>
          </p:nvSpPr>
          <p:spPr>
            <a:xfrm>
              <a:off x="3307" y="1396"/>
              <a:ext cx="88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文件组１</a:t>
              </a:r>
            </a:p>
          </p:txBody>
        </p:sp>
        <p:sp>
          <p:nvSpPr>
            <p:cNvPr id="67589" name="Line 7"/>
            <p:cNvSpPr/>
            <p:nvPr/>
          </p:nvSpPr>
          <p:spPr>
            <a:xfrm>
              <a:off x="2260" y="1593"/>
              <a:ext cx="1047" cy="0"/>
            </a:xfrm>
            <a:prstGeom prst="line">
              <a:avLst/>
            </a:prstGeom>
            <a:ln w="9525" cap="flat" cmpd="sng">
              <a:solidFill>
                <a:srgbClr val="000000"/>
              </a:solidFill>
              <a:prstDash val="dash"/>
              <a:round/>
              <a:headEnd type="none" w="med" len="med"/>
              <a:tailEnd type="none" w="med" len="med"/>
            </a:ln>
          </p:spPr>
        </p:sp>
        <p:sp>
          <p:nvSpPr>
            <p:cNvPr id="67590" name="Text Box 8"/>
            <p:cNvSpPr txBox="1"/>
            <p:nvPr/>
          </p:nvSpPr>
          <p:spPr>
            <a:xfrm>
              <a:off x="1292" y="1889"/>
              <a:ext cx="96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应用程序２</a:t>
              </a:r>
            </a:p>
          </p:txBody>
        </p:sp>
        <p:sp>
          <p:nvSpPr>
            <p:cNvPr id="67591" name="Text Box 9"/>
            <p:cNvSpPr txBox="1"/>
            <p:nvPr/>
          </p:nvSpPr>
          <p:spPr>
            <a:xfrm>
              <a:off x="3307" y="1889"/>
              <a:ext cx="888" cy="29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2</a:t>
              </a:r>
            </a:p>
          </p:txBody>
        </p:sp>
        <p:sp>
          <p:nvSpPr>
            <p:cNvPr id="67592" name="Line 10"/>
            <p:cNvSpPr/>
            <p:nvPr/>
          </p:nvSpPr>
          <p:spPr>
            <a:xfrm>
              <a:off x="2260" y="2087"/>
              <a:ext cx="1047" cy="0"/>
            </a:xfrm>
            <a:prstGeom prst="line">
              <a:avLst/>
            </a:prstGeom>
            <a:ln w="9525" cap="flat" cmpd="sng">
              <a:solidFill>
                <a:srgbClr val="000000"/>
              </a:solidFill>
              <a:prstDash val="dash"/>
              <a:round/>
              <a:headEnd type="none" w="med" len="med"/>
              <a:tailEnd type="none" w="med" len="med"/>
            </a:ln>
          </p:spPr>
        </p:sp>
        <p:sp>
          <p:nvSpPr>
            <p:cNvPr id="67593" name="Text Box 11"/>
            <p:cNvSpPr txBox="1"/>
            <p:nvPr/>
          </p:nvSpPr>
          <p:spPr>
            <a:xfrm>
              <a:off x="1292" y="3180"/>
              <a:ext cx="968"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lgn="just">
                <a:buFont typeface="Arial" panose="020B0604020202020204" pitchFamily="34" charset="0"/>
              </a:pPr>
              <a:r>
                <a:rPr lang="zh-CN" altLang="en-US" sz="2000" b="1" dirty="0"/>
                <a:t>应用程序</a:t>
              </a:r>
              <a:r>
                <a:rPr lang="zh-CN" altLang="en-US" sz="2000" b="1" dirty="0">
                  <a:cs typeface="Arial" panose="020B0604020202020204" pitchFamily="34" charset="0"/>
                </a:rPr>
                <a:t>ｎ</a:t>
              </a:r>
            </a:p>
          </p:txBody>
        </p:sp>
        <p:sp>
          <p:nvSpPr>
            <p:cNvPr id="67594" name="Text Box 12"/>
            <p:cNvSpPr txBox="1"/>
            <p:nvPr/>
          </p:nvSpPr>
          <p:spPr>
            <a:xfrm>
              <a:off x="3307" y="3177"/>
              <a:ext cx="879" cy="296"/>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r>
                <a:rPr lang="zh-CN" altLang="en-US" sz="2000" b="1" dirty="0"/>
                <a:t>文件组</a:t>
              </a:r>
              <a:r>
                <a:rPr lang="en-US" altLang="zh-CN" sz="2000" b="1" dirty="0"/>
                <a:t>n</a:t>
              </a:r>
            </a:p>
          </p:txBody>
        </p:sp>
        <p:sp>
          <p:nvSpPr>
            <p:cNvPr id="67595" name="Line 13"/>
            <p:cNvSpPr/>
            <p:nvPr/>
          </p:nvSpPr>
          <p:spPr>
            <a:xfrm flipV="1">
              <a:off x="2260" y="3374"/>
              <a:ext cx="1047" cy="4"/>
            </a:xfrm>
            <a:prstGeom prst="line">
              <a:avLst/>
            </a:prstGeom>
            <a:ln w="9525" cap="flat" cmpd="sng">
              <a:solidFill>
                <a:srgbClr val="000000"/>
              </a:solidFill>
              <a:prstDash val="dash"/>
              <a:round/>
              <a:headEnd type="none" w="med" len="med"/>
              <a:tailEnd type="none" w="med" len="med"/>
            </a:ln>
          </p:spPr>
        </p:sp>
        <p:sp>
          <p:nvSpPr>
            <p:cNvPr id="67596" name="Oval 14"/>
            <p:cNvSpPr/>
            <p:nvPr/>
          </p:nvSpPr>
          <p:spPr>
            <a:xfrm>
              <a:off x="2422" y="2382"/>
              <a:ext cx="781" cy="611"/>
            </a:xfrm>
            <a:prstGeom prst="ellipse">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r>
                <a:rPr lang="zh-CN" altLang="en-US" sz="2000" b="1" dirty="0"/>
                <a:t>存取方法</a:t>
              </a:r>
            </a:p>
          </p:txBody>
        </p:sp>
        <p:sp>
          <p:nvSpPr>
            <p:cNvPr id="67597" name="Line 15"/>
            <p:cNvSpPr/>
            <p:nvPr/>
          </p:nvSpPr>
          <p:spPr>
            <a:xfrm>
              <a:off x="2260" y="1691"/>
              <a:ext cx="403" cy="691"/>
            </a:xfrm>
            <a:prstGeom prst="line">
              <a:avLst/>
            </a:prstGeom>
            <a:ln w="9525" cap="flat" cmpd="sng">
              <a:solidFill>
                <a:srgbClr val="000000"/>
              </a:solidFill>
              <a:prstDash val="solid"/>
              <a:round/>
              <a:headEnd type="none" w="med" len="med"/>
              <a:tailEnd type="none" w="med" len="med"/>
            </a:ln>
          </p:spPr>
        </p:sp>
        <p:sp>
          <p:nvSpPr>
            <p:cNvPr id="67598" name="Line 16"/>
            <p:cNvSpPr/>
            <p:nvPr/>
          </p:nvSpPr>
          <p:spPr>
            <a:xfrm flipH="1">
              <a:off x="2905" y="1691"/>
              <a:ext cx="402" cy="691"/>
            </a:xfrm>
            <a:prstGeom prst="line">
              <a:avLst/>
            </a:prstGeom>
            <a:ln w="9525" cap="flat" cmpd="sng">
              <a:solidFill>
                <a:srgbClr val="000000"/>
              </a:solidFill>
              <a:prstDash val="solid"/>
              <a:round/>
              <a:headEnd type="none" w="med" len="med"/>
              <a:tailEnd type="none" w="med" len="med"/>
            </a:ln>
          </p:spPr>
        </p:sp>
        <p:sp>
          <p:nvSpPr>
            <p:cNvPr id="67599" name="Line 17"/>
            <p:cNvSpPr/>
            <p:nvPr/>
          </p:nvSpPr>
          <p:spPr>
            <a:xfrm>
              <a:off x="2260" y="2185"/>
              <a:ext cx="242" cy="297"/>
            </a:xfrm>
            <a:prstGeom prst="line">
              <a:avLst/>
            </a:prstGeom>
            <a:ln w="9525" cap="flat" cmpd="sng">
              <a:solidFill>
                <a:srgbClr val="000000"/>
              </a:solidFill>
              <a:prstDash val="solid"/>
              <a:round/>
              <a:headEnd type="none" w="med" len="med"/>
              <a:tailEnd type="none" w="med" len="med"/>
            </a:ln>
          </p:spPr>
        </p:sp>
        <p:sp>
          <p:nvSpPr>
            <p:cNvPr id="67600" name="Line 18"/>
            <p:cNvSpPr/>
            <p:nvPr/>
          </p:nvSpPr>
          <p:spPr>
            <a:xfrm flipH="1">
              <a:off x="3065" y="2185"/>
              <a:ext cx="242" cy="297"/>
            </a:xfrm>
            <a:prstGeom prst="line">
              <a:avLst/>
            </a:prstGeom>
            <a:ln w="9525" cap="flat" cmpd="sng">
              <a:solidFill>
                <a:srgbClr val="000000"/>
              </a:solidFill>
              <a:prstDash val="solid"/>
              <a:round/>
              <a:headEnd type="none" w="med" len="med"/>
              <a:tailEnd type="none" w="med" len="med"/>
            </a:ln>
          </p:spPr>
        </p:sp>
        <p:sp>
          <p:nvSpPr>
            <p:cNvPr id="67601" name="Freeform 19"/>
            <p:cNvSpPr/>
            <p:nvPr/>
          </p:nvSpPr>
          <p:spPr>
            <a:xfrm>
              <a:off x="2260" y="2941"/>
              <a:ext cx="317" cy="236"/>
            </a:xfrm>
            <a:custGeom>
              <a:avLst/>
              <a:gdLst/>
              <a:ahLst/>
              <a:cxnLst>
                <a:cxn ang="0">
                  <a:pos x="0" y="1"/>
                </a:cxn>
                <a:cxn ang="0">
                  <a:pos x="2" y="0"/>
                </a:cxn>
              </a:cxnLst>
              <a:rect l="0" t="0" r="0" b="0"/>
              <a:pathLst>
                <a:path w="413" h="374">
                  <a:moveTo>
                    <a:pt x="0" y="374"/>
                  </a:moveTo>
                  <a:lnTo>
                    <a:pt x="413"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2" name="Freeform 20"/>
            <p:cNvSpPr/>
            <p:nvPr/>
          </p:nvSpPr>
          <p:spPr>
            <a:xfrm>
              <a:off x="3067" y="2932"/>
              <a:ext cx="241" cy="242"/>
            </a:xfrm>
            <a:custGeom>
              <a:avLst/>
              <a:gdLst/>
              <a:ahLst/>
              <a:cxnLst>
                <a:cxn ang="0">
                  <a:pos x="2" y="1"/>
                </a:cxn>
                <a:cxn ang="0">
                  <a:pos x="0" y="0"/>
                </a:cxn>
              </a:cxnLst>
              <a:rect l="0" t="0" r="0" b="0"/>
              <a:pathLst>
                <a:path w="314" h="384">
                  <a:moveTo>
                    <a:pt x="314" y="384"/>
                  </a:moveTo>
                  <a:lnTo>
                    <a:pt x="0" y="0"/>
                  </a:lnTo>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67603" name="Text Box 21"/>
            <p:cNvSpPr txBox="1"/>
            <p:nvPr/>
          </p:nvSpPr>
          <p:spPr>
            <a:xfrm>
              <a:off x="1563" y="2452"/>
              <a:ext cx="310" cy="524"/>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sp>
          <p:nvSpPr>
            <p:cNvPr id="67604" name="Text Box 22"/>
            <p:cNvSpPr txBox="1"/>
            <p:nvPr/>
          </p:nvSpPr>
          <p:spPr>
            <a:xfrm>
              <a:off x="3600" y="2452"/>
              <a:ext cx="310" cy="570"/>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67605" name="Text Box 2"/>
          <p:cNvSpPr txBox="1"/>
          <p:nvPr/>
        </p:nvSpPr>
        <p:spPr>
          <a:xfrm>
            <a:off x="3686941" y="5609710"/>
            <a:ext cx="4897495"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文件系统阶段应用程序与数据之间的对应关系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数据库系统阶段</a:t>
            </a:r>
          </a:p>
        </p:txBody>
      </p:sp>
      <p:sp>
        <p:nvSpPr>
          <p:cNvPr id="71683" name="Rectangle 3"/>
          <p:cNvSpPr>
            <a:spLocks noGrp="1" noChangeArrowheads="1"/>
          </p:cNvSpPr>
          <p:nvPr>
            <p:ph idx="1"/>
          </p:nvPr>
        </p:nvSpPr>
        <p:spPr>
          <a:xfrm>
            <a:off x="1487488" y="1098551"/>
            <a:ext cx="9053513" cy="4938713"/>
          </a:xfrm>
        </p:spPr>
        <p:txBody>
          <a:bodyPr vert="horz" wrap="square" lIns="91440" tIns="45720" rIns="91440" bIns="45720" numCol="1" anchor="t" anchorCtr="0" compatLnSpc="1"/>
          <a:lstStyle/>
          <a:p>
            <a:pPr eaLnBrk="1" hangingPunct="1">
              <a:lnSpc>
                <a:spcPct val="130000"/>
              </a:lnSpc>
              <a:buSzTx/>
              <a:defRPr/>
            </a:pPr>
            <a:r>
              <a:rPr lang="zh-CN" altLang="en-US" dirty="0"/>
              <a:t>时期</a:t>
            </a:r>
          </a:p>
          <a:p>
            <a:pPr lvl="1" eaLnBrk="1" hangingPunct="1">
              <a:lnSpc>
                <a:spcPct val="130000"/>
              </a:lnSpc>
              <a:buSzTx/>
              <a:defRPr/>
            </a:pPr>
            <a:r>
              <a:rPr lang="en-US" altLang="zh-CN" dirty="0">
                <a:cs typeface="+mn-ea"/>
              </a:rPr>
              <a:t>20</a:t>
            </a:r>
            <a:r>
              <a:rPr lang="zh-CN" altLang="en-US" dirty="0">
                <a:cs typeface="+mn-ea"/>
              </a:rPr>
              <a:t>世纪</a:t>
            </a:r>
            <a:r>
              <a:rPr lang="en-US" altLang="zh-CN" dirty="0">
                <a:cs typeface="+mn-ea"/>
              </a:rPr>
              <a:t>60</a:t>
            </a:r>
            <a:r>
              <a:rPr lang="zh-CN" altLang="zh-CN" dirty="0">
                <a:cs typeface="+mn-ea"/>
              </a:rPr>
              <a:t>年代后期以来</a:t>
            </a:r>
            <a:endParaRPr lang="en-US" altLang="zh-CN" sz="2800" dirty="0">
              <a:cs typeface="+mn-cs"/>
            </a:endParaRPr>
          </a:p>
          <a:p>
            <a:pPr marL="342900" lvl="1" indent="-342900" eaLnBrk="1" hangingPunct="1">
              <a:lnSpc>
                <a:spcPct val="130000"/>
              </a:lnSpc>
              <a:buSzTx/>
              <a:buFont typeface="Wingdings" panose="05000000000000000000" pitchFamily="2" charset="2"/>
              <a:buChar char="v"/>
              <a:defRPr/>
            </a:pPr>
            <a:r>
              <a:rPr lang="zh-CN" altLang="en-US" sz="2800" kern="1200" dirty="0">
                <a:cs typeface="+mn-cs"/>
              </a:rPr>
              <a:t>产生的背景</a:t>
            </a:r>
          </a:p>
          <a:p>
            <a:pPr lvl="1" eaLnBrk="1" hangingPunct="1">
              <a:lnSpc>
                <a:spcPct val="130000"/>
              </a:lnSpc>
              <a:buSzTx/>
              <a:defRPr/>
            </a:pPr>
            <a:r>
              <a:rPr lang="zh-CN" altLang="en-US" dirty="0">
                <a:cs typeface="+mn-ea"/>
              </a:rPr>
              <a:t>应用背景	大规模数据管理	</a:t>
            </a:r>
          </a:p>
          <a:p>
            <a:pPr lvl="1" eaLnBrk="1" hangingPunct="1">
              <a:lnSpc>
                <a:spcPct val="130000"/>
              </a:lnSpc>
              <a:buSzTx/>
              <a:defRPr/>
            </a:pPr>
            <a:r>
              <a:rPr lang="zh-CN" altLang="en-US" dirty="0">
                <a:cs typeface="+mn-ea"/>
              </a:rPr>
              <a:t>硬件背景	大容量磁盘、磁盘阵列	</a:t>
            </a:r>
          </a:p>
          <a:p>
            <a:pPr lvl="1" eaLnBrk="1" hangingPunct="1">
              <a:lnSpc>
                <a:spcPct val="130000"/>
              </a:lnSpc>
              <a:buSzTx/>
              <a:defRPr/>
            </a:pPr>
            <a:r>
              <a:rPr lang="zh-CN" altLang="en-US" dirty="0">
                <a:cs typeface="+mn-ea"/>
              </a:rPr>
              <a:t>软件背景	有数据库管理系统	</a:t>
            </a:r>
          </a:p>
          <a:p>
            <a:pPr lvl="1" eaLnBrk="1" hangingPunct="1">
              <a:lnSpc>
                <a:spcPct val="130000"/>
              </a:lnSpc>
              <a:buSzTx/>
              <a:defRPr/>
            </a:pPr>
            <a:r>
              <a:rPr lang="zh-CN" altLang="en-US" dirty="0">
                <a:cs typeface="+mn-ea"/>
              </a:rPr>
              <a:t>处理方式	联机实时处理、分布处理、批处理</a:t>
            </a:r>
            <a:endParaRPr lang="en-US" altLang="zh-CN" dirty="0">
              <a:cs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026"/>
          <p:cNvSpPr>
            <a:spLocks noGrp="1"/>
          </p:cNvSpPr>
          <p:nvPr>
            <p:ph type="title"/>
          </p:nvPr>
        </p:nvSpPr>
        <p:spPr/>
        <p:txBody>
          <a:bodyPr vert="horz" wrap="square" lIns="91440" tIns="45720" rIns="91440" bIns="45720" anchor="ctr" anchorCtr="0"/>
          <a:lstStyle/>
          <a:p>
            <a:pPr eaLnBrk="1" hangingPunct="1">
              <a:lnSpc>
                <a:spcPct val="130000"/>
              </a:lnSpc>
            </a:pPr>
            <a:r>
              <a:rPr lang="zh-CN" altLang="en-US" sz="3600" dirty="0"/>
              <a:t>数据库系统管理数据的特点</a:t>
            </a:r>
          </a:p>
        </p:txBody>
      </p:sp>
      <p:sp>
        <p:nvSpPr>
          <p:cNvPr id="70658" name="Rectangle 1027"/>
          <p:cNvSpPr>
            <a:spLocks noGrp="1"/>
          </p:cNvSpPr>
          <p:nvPr>
            <p:ph idx="1"/>
          </p:nvPr>
        </p:nvSpPr>
        <p:spPr>
          <a:xfrm>
            <a:off x="1703512" y="1412875"/>
            <a:ext cx="8507288" cy="4495800"/>
          </a:xfrm>
        </p:spPr>
        <p:txBody>
          <a:bodyPr vert="horz" wrap="square" lIns="91440" tIns="45720" rIns="91440" bIns="45720" anchor="t" anchorCtr="0"/>
          <a:lstStyle/>
          <a:p>
            <a:pPr eaLnBrk="1" hangingPunct="1">
              <a:lnSpc>
                <a:spcPct val="160000"/>
              </a:lnSpc>
            </a:pPr>
            <a:r>
              <a:rPr lang="zh-CN" altLang="en-US" dirty="0"/>
              <a:t>（</a:t>
            </a:r>
            <a:r>
              <a:rPr lang="en-US" altLang="zh-CN" dirty="0"/>
              <a:t>1</a:t>
            </a:r>
            <a:r>
              <a:rPr lang="zh-CN" altLang="en-US" dirty="0"/>
              <a:t>）整体数据的结构化</a:t>
            </a:r>
          </a:p>
          <a:p>
            <a:pPr eaLnBrk="1" hangingPunct="1">
              <a:lnSpc>
                <a:spcPct val="160000"/>
              </a:lnSpc>
            </a:pPr>
            <a:r>
              <a:rPr lang="zh-CN" altLang="en-US" dirty="0"/>
              <a:t>（</a:t>
            </a:r>
            <a:r>
              <a:rPr lang="en-US" altLang="zh-CN" dirty="0"/>
              <a:t>2</a:t>
            </a:r>
            <a:r>
              <a:rPr lang="zh-CN" altLang="en-US" dirty="0"/>
              <a:t>）数据的共享性强，冗余度低且易于扩充</a:t>
            </a:r>
          </a:p>
          <a:p>
            <a:pPr eaLnBrk="1" hangingPunct="1">
              <a:lnSpc>
                <a:spcPct val="160000"/>
              </a:lnSpc>
            </a:pPr>
            <a:r>
              <a:rPr lang="zh-CN" altLang="en-US" dirty="0"/>
              <a:t>（</a:t>
            </a:r>
            <a:r>
              <a:rPr lang="en-US" altLang="zh-CN" dirty="0"/>
              <a:t>3</a:t>
            </a:r>
            <a:r>
              <a:rPr lang="zh-CN" altLang="en-US" dirty="0"/>
              <a:t>）数据的独立性强</a:t>
            </a:r>
            <a:endParaRPr lang="en-US" altLang="zh-CN" dirty="0"/>
          </a:p>
          <a:p>
            <a:pPr eaLnBrk="1" hangingPunct="1">
              <a:lnSpc>
                <a:spcPct val="160000"/>
              </a:lnSpc>
            </a:pPr>
            <a:r>
              <a:rPr lang="zh-CN" altLang="en-US" dirty="0"/>
              <a:t>（</a:t>
            </a:r>
            <a:r>
              <a:rPr lang="en-US" altLang="zh-CN" dirty="0"/>
              <a:t>4</a:t>
            </a:r>
            <a:r>
              <a:rPr lang="zh-CN" altLang="en-US" dirty="0"/>
              <a:t>）数据由数据库管理系统统一管理和控制</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1</a:t>
            </a:r>
            <a:r>
              <a:rPr lang="zh-CN" altLang="en-US" sz="3600" dirty="0"/>
              <a:t>）整体数据的结构化</a:t>
            </a:r>
          </a:p>
        </p:txBody>
      </p:sp>
      <p:sp>
        <p:nvSpPr>
          <p:cNvPr id="71682" name="Rectangle 3"/>
          <p:cNvSpPr>
            <a:spLocks noGrp="1"/>
          </p:cNvSpPr>
          <p:nvPr>
            <p:ph idx="1"/>
          </p:nvPr>
        </p:nvSpPr>
        <p:spPr>
          <a:xfrm>
            <a:off x="1343472" y="1196976"/>
            <a:ext cx="9937104" cy="4854575"/>
          </a:xfrm>
        </p:spPr>
        <p:txBody>
          <a:bodyPr vert="horz" wrap="square" lIns="91440" tIns="45720" rIns="91440" bIns="45720" anchor="t" anchorCtr="0">
            <a:normAutofit/>
          </a:bodyPr>
          <a:lstStyle/>
          <a:p>
            <a:pPr eaLnBrk="1" hangingPunct="1">
              <a:lnSpc>
                <a:spcPct val="130000"/>
              </a:lnSpc>
              <a:spcBef>
                <a:spcPct val="0"/>
              </a:spcBef>
            </a:pPr>
            <a:r>
              <a:rPr lang="zh-CN" altLang="en-US" dirty="0">
                <a:solidFill>
                  <a:srgbClr val="746AFC"/>
                </a:solidFill>
              </a:rPr>
              <a:t>整体数据的结构化</a:t>
            </a:r>
            <a:r>
              <a:rPr lang="zh-CN" altLang="en-US" dirty="0"/>
              <a:t>是数据库的主要特征之一    </a:t>
            </a:r>
          </a:p>
          <a:p>
            <a:pPr eaLnBrk="1" hangingPunct="1">
              <a:lnSpc>
                <a:spcPct val="130000"/>
              </a:lnSpc>
              <a:spcBef>
                <a:spcPct val="0"/>
              </a:spcBef>
            </a:pPr>
            <a:r>
              <a:rPr lang="zh-CN" altLang="en-US" dirty="0"/>
              <a:t>整体数据的结构化</a:t>
            </a:r>
          </a:p>
          <a:p>
            <a:pPr lvl="1" eaLnBrk="1" hangingPunct="1">
              <a:lnSpc>
                <a:spcPct val="130000"/>
              </a:lnSpc>
              <a:spcBef>
                <a:spcPct val="0"/>
              </a:spcBef>
            </a:pPr>
            <a:r>
              <a:rPr lang="zh-CN" altLang="en-US" dirty="0"/>
              <a:t>不仅仅针对某一个应用，而是面向</a:t>
            </a:r>
            <a:r>
              <a:rPr lang="zh-CN" altLang="zh-CN" dirty="0"/>
              <a:t>整个组织或企业的多种应用需求</a:t>
            </a:r>
            <a:endParaRPr lang="zh-CN" altLang="en-US" dirty="0"/>
          </a:p>
          <a:p>
            <a:pPr lvl="1" eaLnBrk="1" hangingPunct="1">
              <a:lnSpc>
                <a:spcPct val="130000"/>
              </a:lnSpc>
              <a:spcBef>
                <a:spcPct val="0"/>
              </a:spcBef>
            </a:pPr>
            <a:r>
              <a:rPr lang="zh-CN" altLang="en-US" dirty="0"/>
              <a:t>不仅数据本身结构化，整体是结构化的，数据之间具有联系</a:t>
            </a:r>
          </a:p>
          <a:p>
            <a:pPr lvl="1" eaLnBrk="1" hangingPunct="1">
              <a:lnSpc>
                <a:spcPct val="130000"/>
              </a:lnSpc>
              <a:spcBef>
                <a:spcPct val="0"/>
              </a:spcBef>
            </a:pPr>
            <a:r>
              <a:rPr lang="zh-CN" altLang="en-US" dirty="0"/>
              <a:t>数据记录可以</a:t>
            </a:r>
            <a:r>
              <a:rPr lang="zh-CN" altLang="en-US" dirty="0">
                <a:solidFill>
                  <a:srgbClr val="746AFC"/>
                </a:solidFill>
              </a:rPr>
              <a:t>变长</a:t>
            </a:r>
            <a:endParaRPr lang="zh-CN" altLang="en-US" dirty="0"/>
          </a:p>
          <a:p>
            <a:pPr lvl="1" eaLnBrk="1" hangingPunct="1">
              <a:lnSpc>
                <a:spcPct val="130000"/>
              </a:lnSpc>
              <a:spcBef>
                <a:spcPct val="0"/>
              </a:spcBef>
            </a:pPr>
            <a:r>
              <a:rPr lang="zh-CN" altLang="en-US" dirty="0"/>
              <a:t>数据的最小存取单位是</a:t>
            </a:r>
            <a:r>
              <a:rPr lang="zh-CN" altLang="en-US" dirty="0">
                <a:solidFill>
                  <a:srgbClr val="746AFC"/>
                </a:solidFill>
              </a:rPr>
              <a:t>数据项</a:t>
            </a:r>
            <a:endParaRPr lang="zh-CN" altLang="en-US" dirty="0"/>
          </a:p>
          <a:p>
            <a:pPr lvl="1" eaLnBrk="1" hangingPunct="1">
              <a:lnSpc>
                <a:spcPct val="250000"/>
              </a:lnSpc>
              <a:spcBef>
                <a:spcPct val="0"/>
              </a:spcBef>
              <a:buNone/>
            </a:pPr>
            <a:r>
              <a:rPr lang="zh-CN" altLang="en-US" sz="2800" dirty="0"/>
              <a:t>数据用</a:t>
            </a:r>
            <a:r>
              <a:rPr lang="zh-CN" altLang="en-US" sz="2800" dirty="0">
                <a:solidFill>
                  <a:srgbClr val="746AFC"/>
                </a:solidFill>
              </a:rPr>
              <a:t>数据模型</a:t>
            </a:r>
            <a:r>
              <a:rPr lang="zh-CN" altLang="en-US" sz="2800" dirty="0"/>
              <a:t>描述，无需应用程序定义</a:t>
            </a:r>
          </a:p>
          <a:p>
            <a:pPr lvl="1" eaLnBrk="1" hangingPunct="1">
              <a:lnSpc>
                <a:spcPct val="130000"/>
              </a:lnSpc>
              <a:spcBef>
                <a:spcPct val="0"/>
              </a:spcBef>
            </a:pPr>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1"/>
          <p:cNvSpPr>
            <a:spLocks noGrp="1"/>
          </p:cNvSpPr>
          <p:nvPr>
            <p:ph type="title"/>
          </p:nvPr>
        </p:nvSpPr>
        <p:spPr/>
        <p:txBody>
          <a:bodyPr vert="horz" wrap="square" lIns="91440" tIns="45720" rIns="91440" bIns="45720" anchor="ctr" anchorCtr="0"/>
          <a:lstStyle/>
          <a:p>
            <a:r>
              <a:rPr lang="zh-CN" altLang="en-US" dirty="0"/>
              <a:t>数据结构化（续）</a:t>
            </a:r>
          </a:p>
        </p:txBody>
      </p:sp>
      <p:pic>
        <p:nvPicPr>
          <p:cNvPr id="72706" name="图片 25"/>
          <p:cNvPicPr>
            <a:picLocks noChangeAspect="1"/>
          </p:cNvPicPr>
          <p:nvPr/>
        </p:nvPicPr>
        <p:blipFill>
          <a:blip r:embed="rId2"/>
          <a:stretch>
            <a:fillRect/>
          </a:stretch>
        </p:blipFill>
        <p:spPr>
          <a:xfrm>
            <a:off x="1714501" y="1530350"/>
            <a:ext cx="8462963" cy="2546350"/>
          </a:xfrm>
          <a:prstGeom prst="rect">
            <a:avLst/>
          </a:prstGeom>
          <a:noFill/>
          <a:ln w="9525">
            <a:noFill/>
          </a:ln>
        </p:spPr>
      </p:pic>
      <p:sp>
        <p:nvSpPr>
          <p:cNvPr id="72707" name="文本框 5"/>
          <p:cNvSpPr txBox="1"/>
          <p:nvPr/>
        </p:nvSpPr>
        <p:spPr>
          <a:xfrm>
            <a:off x="3395662" y="4292580"/>
            <a:ext cx="6012706" cy="369332"/>
          </a:xfrm>
          <a:prstGeom prst="rect">
            <a:avLst/>
          </a:prstGeom>
          <a:noFill/>
          <a:ln w="9525">
            <a:noFill/>
          </a:ln>
        </p:spPr>
        <p:txBody>
          <a:bodyPr wrap="square" anchor="t" anchorCtr="0">
            <a:spAutoFit/>
          </a:bodyPr>
          <a:lstStyle/>
          <a:p>
            <a:pPr eaLnBrk="0" hangingPunct="0">
              <a:buClrTx/>
              <a:buFontTx/>
            </a:pPr>
            <a:r>
              <a:rPr lang="zh-CN" altLang="en-US" b="1" dirty="0">
                <a:latin typeface="Times New Roman" panose="02020603050405020304" pitchFamily="18" charset="0"/>
                <a:ea typeface="宋体" panose="02010600030101010101" pitchFamily="2" charset="-122"/>
              </a:rPr>
              <a:t>“高校本科教务管理”信息系统</a:t>
            </a:r>
            <a:r>
              <a:rPr lang="zh-CN" altLang="zh-CN" b="1" dirty="0">
                <a:latin typeface="Times New Roman" panose="02020603050405020304" pitchFamily="18" charset="0"/>
                <a:ea typeface="宋体" panose="02010600030101010101" pitchFamily="2" charset="-122"/>
              </a:rPr>
              <a:t>中</a:t>
            </a:r>
            <a:r>
              <a:rPr lang="zh-CN" altLang="en-US" b="1" dirty="0">
                <a:latin typeface="Times New Roman" panose="02020603050405020304" pitchFamily="18" charset="0"/>
              </a:rPr>
              <a:t>与</a:t>
            </a:r>
            <a:r>
              <a:rPr lang="zh-CN" altLang="zh-CN" b="1" dirty="0">
                <a:latin typeface="Times New Roman" panose="02020603050405020304" pitchFamily="18" charset="0"/>
                <a:ea typeface="宋体" panose="02010600030101010101" pitchFamily="2" charset="-122"/>
              </a:rPr>
              <a:t>学生</a:t>
            </a:r>
            <a:r>
              <a:rPr lang="zh-CN" altLang="en-US" b="1" dirty="0">
                <a:latin typeface="Times New Roman" panose="02020603050405020304" pitchFamily="18" charset="0"/>
                <a:ea typeface="宋体" panose="02010600030101010101" pitchFamily="2" charset="-122"/>
              </a:rPr>
              <a:t>有关的</a:t>
            </a:r>
            <a:r>
              <a:rPr lang="zh-CN" altLang="zh-CN" b="1" dirty="0">
                <a:latin typeface="Times New Roman" panose="02020603050405020304" pitchFamily="18" charset="0"/>
                <a:ea typeface="宋体" panose="02010600030101010101" pitchFamily="2" charset="-122"/>
              </a:rPr>
              <a:t>数据</a:t>
            </a:r>
            <a:r>
              <a:rPr lang="zh-CN" altLang="en-US" b="1" dirty="0">
                <a:latin typeface="Times New Roman" panose="02020603050405020304" pitchFamily="18" charset="0"/>
                <a:ea typeface="宋体" panose="02010600030101010101" pitchFamily="2" charset="-122"/>
              </a:rPr>
              <a:t>结构</a:t>
            </a:r>
            <a:endParaRPr lang="zh-CN" altLang="en-US" b="1" dirty="0">
              <a:latin typeface="Arial" panose="020B0604020202020204" pitchFamily="34" charset="0"/>
              <a:ea typeface="宋体" panose="02010600030101010101" pitchFamily="2" charset="-122"/>
            </a:endParaRPr>
          </a:p>
        </p:txBody>
      </p:sp>
      <p:sp>
        <p:nvSpPr>
          <p:cNvPr id="10" name="文本框 9"/>
          <p:cNvSpPr txBox="1"/>
          <p:nvPr/>
        </p:nvSpPr>
        <p:spPr>
          <a:xfrm>
            <a:off x="2135189" y="4826001"/>
            <a:ext cx="7705725" cy="847725"/>
          </a:xfrm>
          <a:prstGeom prst="rect">
            <a:avLst/>
          </a:prstGeom>
          <a:noFill/>
        </p:spPr>
        <p:txBody>
          <a:bodyPr>
            <a:spAutoFit/>
          </a:bodyPr>
          <a:lstStyle/>
          <a:p>
            <a:pPr marL="742950" lvl="1" indent="-285750">
              <a:lnSpc>
                <a:spcPct val="130000"/>
              </a:lnSpc>
              <a:buFont typeface="Wingdings" panose="05000000000000000000" pitchFamily="2" charset="2"/>
              <a:buChar char="n"/>
              <a:defRPr/>
            </a:pPr>
            <a:r>
              <a:rPr lang="zh-CN" altLang="en-US" sz="2000" b="1" dirty="0">
                <a:latin typeface="+mn-lt"/>
                <a:ea typeface="+mn-ea"/>
              </a:rPr>
              <a:t>为</a:t>
            </a:r>
            <a:r>
              <a:rPr lang="zh-CN" altLang="zh-CN" sz="2000" b="1" dirty="0">
                <a:latin typeface="+mn-lt"/>
                <a:ea typeface="+mn-ea"/>
              </a:rPr>
              <a:t>各部门的应用提供必要的记录，整体数据结构化</a:t>
            </a:r>
            <a:endParaRPr lang="en-US" altLang="zh-CN" sz="2000" b="1" dirty="0">
              <a:latin typeface="+mn-lt"/>
              <a:ea typeface="+mn-ea"/>
            </a:endParaRPr>
          </a:p>
          <a:p>
            <a:pPr marL="742950" lvl="1" indent="-285750">
              <a:lnSpc>
                <a:spcPct val="130000"/>
              </a:lnSpc>
              <a:buFont typeface="Wingdings" panose="05000000000000000000" pitchFamily="2" charset="2"/>
              <a:buChar char="n"/>
              <a:defRPr/>
            </a:pPr>
            <a:r>
              <a:rPr lang="zh-CN" altLang="zh-CN" sz="2000" b="1" dirty="0">
                <a:latin typeface="+mn-lt"/>
                <a:ea typeface="+mn-ea"/>
              </a:rPr>
              <a:t>描述数据时不仅描述数据本身，还要描述数据之间的联系</a:t>
            </a:r>
            <a:endParaRPr lang="zh-CN" altLang="en-US" sz="2000" b="1" dirty="0">
              <a:latin typeface="+mn-lt"/>
              <a:ea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二维码</a:t>
            </a:r>
            <a:r>
              <a:rPr lang="en-US" altLang="zh-CN" sz="3600" dirty="0">
                <a:latin typeface="宋体" panose="02010600030101010101" pitchFamily="2" charset="-122"/>
              </a:rPr>
              <a:t> 1.2 </a:t>
            </a:r>
          </a:p>
        </p:txBody>
      </p:sp>
      <p:sp>
        <p:nvSpPr>
          <p:cNvPr id="26627" name="Rectangle 1027"/>
          <p:cNvSpPr>
            <a:spLocks noGrp="1" noChangeArrowheads="1"/>
          </p:cNvSpPr>
          <p:nvPr>
            <p:ph idx="1"/>
          </p:nvPr>
        </p:nvSpPr>
        <p:spPr>
          <a:xfrm>
            <a:off x="1847850" y="1001714"/>
            <a:ext cx="8820150" cy="4854575"/>
          </a:xfrm>
        </p:spPr>
        <p:txBody>
          <a:bodyPr vert="horz" wrap="square" lIns="91440" tIns="45720" rIns="91440" bIns="45720" numCol="1" anchor="t" anchorCtr="0" compatLnSpc="1"/>
          <a:lstStyle/>
          <a:p>
            <a:pPr marL="0" indent="0" algn="ctr" eaLnBrk="1" hangingPunct="1">
              <a:lnSpc>
                <a:spcPct val="150000"/>
              </a:lnSpc>
              <a:buSzTx/>
              <a:buNone/>
              <a:defRPr/>
            </a:pPr>
            <a:endParaRPr lang="zh-CN" altLang="en-US" sz="4400" dirty="0"/>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文件系统与数据库系统</a:t>
            </a:r>
          </a:p>
          <a:p>
            <a:pPr marL="0" indent="0" algn="ctr" eaLnBrk="1" hangingPunct="1">
              <a:buNone/>
            </a:pPr>
            <a:r>
              <a:rPr lang="zh-CN" altLang="en-US" sz="4400" b="0" dirty="0">
                <a:latin typeface="黑体" panose="02010609060101010101" pitchFamily="49" charset="-122"/>
                <a:ea typeface="黑体" panose="02010609060101010101" pitchFamily="49" charset="-122"/>
                <a:sym typeface="宋体" panose="02010600030101010101" pitchFamily="2" charset="-122"/>
              </a:rPr>
              <a:t>操作比较示例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title"/>
          </p:nvPr>
        </p:nvSpPr>
        <p:spPr/>
        <p:txBody>
          <a:bodyPr vert="horz" wrap="square" lIns="91440" tIns="45720" rIns="91440" bIns="45720" anchor="ctr" anchorCtr="0">
            <a:normAutofit fontScale="90000"/>
          </a:bodyPr>
          <a:lstStyle/>
          <a:p>
            <a:r>
              <a:rPr lang="zh-CN" altLang="en-US" dirty="0">
                <a:latin typeface="宋体" panose="02010600030101010101" pitchFamily="2" charset="-122"/>
                <a:sym typeface="+mn-ea"/>
              </a:rPr>
              <a:t>二维码</a:t>
            </a:r>
            <a:r>
              <a:rPr lang="en-US" altLang="zh-CN" dirty="0">
                <a:latin typeface="宋体" panose="02010600030101010101" pitchFamily="2" charset="-122"/>
                <a:sym typeface="+mn-ea"/>
              </a:rPr>
              <a:t> </a:t>
            </a:r>
            <a:r>
              <a:rPr lang="en-US" altLang="zh-CN" dirty="0">
                <a:cs typeface="Arial" panose="020B0604020202020204" pitchFamily="34" charset="0"/>
                <a:sym typeface="+mn-ea"/>
              </a:rPr>
              <a:t>1.2</a:t>
            </a:r>
            <a:r>
              <a:rPr lang="en-US" altLang="zh-CN" dirty="0">
                <a:latin typeface="宋体" panose="02010600030101010101" pitchFamily="2" charset="-122"/>
                <a:sym typeface="+mn-ea"/>
              </a:rPr>
              <a:t/>
            </a:r>
            <a:br>
              <a:rPr lang="en-US" altLang="zh-CN" dirty="0">
                <a:latin typeface="宋体" panose="02010600030101010101" pitchFamily="2" charset="-122"/>
                <a:sym typeface="+mn-ea"/>
              </a:rPr>
            </a:br>
            <a:r>
              <a:rPr lang="zh-CN" altLang="en-US" sz="2800" dirty="0">
                <a:solidFill>
                  <a:schemeClr val="tx1"/>
                </a:solidFill>
              </a:rPr>
              <a:t>问题描述</a:t>
            </a:r>
          </a:p>
        </p:txBody>
      </p:sp>
      <p:sp>
        <p:nvSpPr>
          <p:cNvPr id="3075" name="内容占位符 2"/>
          <p:cNvSpPr>
            <a:spLocks noGrp="1"/>
          </p:cNvSpPr>
          <p:nvPr>
            <p:ph idx="1"/>
          </p:nvPr>
        </p:nvSpPr>
        <p:spPr>
          <a:xfrm>
            <a:off x="1199456" y="1052736"/>
            <a:ext cx="10081120" cy="5616624"/>
          </a:xfrm>
        </p:spPr>
        <p:txBody>
          <a:bodyPr vert="horz" wrap="square" lIns="91440" tIns="45720" rIns="91440" bIns="45720" anchor="t" anchorCtr="0">
            <a:normAutofit/>
          </a:bodyPr>
          <a:lstStyle/>
          <a:p>
            <a:pPr>
              <a:buFont typeface="Wingdings" panose="05000000000000000000" pitchFamily="2" charset="2"/>
              <a:buChar char="n"/>
            </a:pPr>
            <a:r>
              <a:rPr lang="zh-CN" altLang="en-US" sz="1800" dirty="0">
                <a:highlight>
                  <a:srgbClr val="FFFF00"/>
                </a:highlight>
              </a:rPr>
              <a:t>分别用文件系统（</a:t>
            </a:r>
            <a:r>
              <a:rPr lang="en-US" altLang="zh-CN" sz="1800" dirty="0">
                <a:highlight>
                  <a:srgbClr val="FFFF00"/>
                </a:highlight>
              </a:rPr>
              <a:t>C++</a:t>
            </a:r>
            <a:r>
              <a:rPr lang="zh-CN" altLang="en-US" sz="1800" dirty="0">
                <a:highlight>
                  <a:srgbClr val="FFFF00"/>
                </a:highlight>
              </a:rPr>
              <a:t>编写程序）和数据库系统</a:t>
            </a:r>
            <a:r>
              <a:rPr lang="en-US" altLang="zh-CN" sz="1800" dirty="0">
                <a:highlight>
                  <a:srgbClr val="FFFF00"/>
                </a:highlight>
              </a:rPr>
              <a:t> </a:t>
            </a:r>
            <a:r>
              <a:rPr lang="zh-CN" altLang="en-US" sz="1800" dirty="0">
                <a:highlight>
                  <a:srgbClr val="FFFF00"/>
                </a:highlight>
              </a:rPr>
              <a:t>构建</a:t>
            </a:r>
            <a:r>
              <a:rPr lang="en-US" altLang="zh-CN" sz="1800" dirty="0">
                <a:highlight>
                  <a:srgbClr val="FFFF00"/>
                </a:highlight>
              </a:rPr>
              <a:t>“</a:t>
            </a:r>
            <a:r>
              <a:rPr lang="zh-CN" altLang="en-US" sz="1800" dirty="0">
                <a:highlight>
                  <a:srgbClr val="FFFF00"/>
                </a:highlight>
              </a:rPr>
              <a:t>学生</a:t>
            </a:r>
            <a:r>
              <a:rPr lang="en-US" altLang="zh-CN" sz="1800" dirty="0">
                <a:highlight>
                  <a:srgbClr val="FFFF00"/>
                </a:highlight>
              </a:rPr>
              <a:t>-</a:t>
            </a:r>
            <a:r>
              <a:rPr lang="zh-CN" altLang="en-US" sz="1800" dirty="0">
                <a:highlight>
                  <a:srgbClr val="FFFF00"/>
                </a:highlight>
              </a:rPr>
              <a:t>获奖</a:t>
            </a:r>
            <a:r>
              <a:rPr lang="en-US" altLang="zh-CN" sz="1800" dirty="0">
                <a:highlight>
                  <a:srgbClr val="FFFF00"/>
                </a:highlight>
              </a:rPr>
              <a:t>”</a:t>
            </a:r>
            <a:r>
              <a:rPr lang="zh-CN" altLang="en-US" sz="1800" dirty="0">
                <a:highlight>
                  <a:srgbClr val="FFFF00"/>
                </a:highlight>
              </a:rPr>
              <a:t>应用系统</a:t>
            </a:r>
            <a:r>
              <a:rPr lang="en-US" altLang="zh-CN" sz="1800" dirty="0">
                <a:highlight>
                  <a:srgbClr val="FFFF00"/>
                </a:highlight>
              </a:rPr>
              <a:t> </a:t>
            </a:r>
          </a:p>
          <a:p>
            <a:pPr>
              <a:buFont typeface="Wingdings" panose="05000000000000000000" pitchFamily="2" charset="2"/>
              <a:buChar char="n"/>
            </a:pPr>
            <a:r>
              <a:rPr lang="zh-CN" altLang="en-US" sz="1800" dirty="0">
                <a:highlight>
                  <a:srgbClr val="FFFF00"/>
                </a:highlight>
              </a:rPr>
              <a:t>描述：学生信息表，学号唯一；获奖最多列出5项。</a:t>
            </a:r>
            <a:endParaRPr lang="en-US" altLang="zh-CN" sz="1800" dirty="0">
              <a:highlight>
                <a:srgbClr val="FFFF00"/>
              </a:highlight>
            </a:endParaRPr>
          </a:p>
          <a:p>
            <a:endParaRPr lang="zh-CN" altLang="en-US" sz="1600" dirty="0">
              <a:highlight>
                <a:srgbClr val="FFFF00"/>
              </a:highlight>
            </a:endParaRPr>
          </a:p>
          <a:p>
            <a:endParaRPr lang="zh-CN" altLang="en-US" sz="1800" dirty="0">
              <a:highlight>
                <a:srgbClr val="FFFF00"/>
              </a:highlight>
            </a:endParaRPr>
          </a:p>
          <a:p>
            <a:endParaRPr lang="zh-CN" altLang="en-US" sz="1800" dirty="0">
              <a:highlight>
                <a:srgbClr val="FFFF00"/>
              </a:highlight>
            </a:endParaRPr>
          </a:p>
          <a:p>
            <a:endParaRPr lang="zh-CN" altLang="en-US" sz="2000" dirty="0"/>
          </a:p>
          <a:p>
            <a:endParaRPr lang="zh-CN" altLang="en-US" sz="2000" dirty="0"/>
          </a:p>
          <a:p>
            <a:pPr lvl="1"/>
            <a:endParaRPr lang="zh-CN" altLang="en-US" sz="2000" dirty="0">
              <a:cs typeface="+mn-cs"/>
            </a:endParaRPr>
          </a:p>
          <a:p>
            <a:endParaRPr lang="en-US" altLang="zh-CN" sz="1000" dirty="0"/>
          </a:p>
          <a:p>
            <a:pPr lvl="0"/>
            <a:endParaRPr lang="en-US" altLang="zh-CN" sz="1600" dirty="0">
              <a:sym typeface="+mn-ea"/>
            </a:endParaRPr>
          </a:p>
          <a:p>
            <a:pPr lvl="0">
              <a:buFont typeface="Wingdings" panose="05000000000000000000" pitchFamily="2" charset="2"/>
              <a:buChar char="n"/>
            </a:pPr>
            <a:r>
              <a:rPr lang="zh-CN" altLang="en-US" sz="1800" dirty="0">
                <a:sym typeface="+mn-ea"/>
              </a:rPr>
              <a:t>完成数据插入功能。</a:t>
            </a:r>
            <a:endParaRPr lang="zh-CN" altLang="en-US" sz="1800" dirty="0"/>
          </a:p>
          <a:p>
            <a:pPr lvl="0">
              <a:buFont typeface="Wingdings" panose="05000000000000000000" pitchFamily="2" charset="2"/>
              <a:buChar char="n"/>
            </a:pPr>
            <a:r>
              <a:rPr lang="zh-CN" altLang="en-US" sz="1800" dirty="0">
                <a:sym typeface="+mn-ea"/>
              </a:rPr>
              <a:t>实现查询功能，例如根据学号查找学生基本信息，查找获得的奖励情况。</a:t>
            </a:r>
          </a:p>
          <a:p>
            <a:pPr lvl="1"/>
            <a:endParaRPr lang="zh-CN" altLang="en-US" sz="1600" b="0" dirty="0">
              <a:latin typeface="宋体" panose="02010600030101010101" pitchFamily="2" charset="-122"/>
              <a:ea typeface="宋体" panose="02010600030101010101" pitchFamily="2" charset="-122"/>
              <a:cs typeface="+mn-cs"/>
              <a:sym typeface="+mn-ea"/>
            </a:endParaRPr>
          </a:p>
        </p:txBody>
      </p:sp>
      <p:graphicFrame>
        <p:nvGraphicFramePr>
          <p:cNvPr id="3" name="表格 2"/>
          <p:cNvGraphicFramePr/>
          <p:nvPr>
            <p:custDataLst>
              <p:tags r:id="rId1"/>
            </p:custDataLst>
            <p:extLst>
              <p:ext uri="{D42A27DB-BD31-4B8C-83A1-F6EECF244321}">
                <p14:modId xmlns:p14="http://schemas.microsoft.com/office/powerpoint/2010/main" val="3960073364"/>
              </p:ext>
            </p:extLst>
          </p:nvPr>
        </p:nvGraphicFramePr>
        <p:xfrm>
          <a:off x="1055440" y="2060848"/>
          <a:ext cx="10873206" cy="3200400"/>
        </p:xfrm>
        <a:graphic>
          <a:graphicData uri="http://schemas.openxmlformats.org/drawingml/2006/table">
            <a:tbl>
              <a:tblPr firstRow="1" bandRow="1">
                <a:tableStyleId>{5940675A-B579-460E-94D1-54222C63F5DA}</a:tableStyleId>
              </a:tblPr>
              <a:tblGrid>
                <a:gridCol w="926048">
                  <a:extLst>
                    <a:ext uri="{9D8B030D-6E8A-4147-A177-3AD203B41FA5}">
                      <a16:colId xmlns:a16="http://schemas.microsoft.com/office/drawing/2014/main" xmlns="" val="20000"/>
                    </a:ext>
                  </a:extLst>
                </a:gridCol>
                <a:gridCol w="802144">
                  <a:extLst>
                    <a:ext uri="{9D8B030D-6E8A-4147-A177-3AD203B41FA5}">
                      <a16:colId xmlns:a16="http://schemas.microsoft.com/office/drawing/2014/main" xmlns="" val="20001"/>
                    </a:ext>
                  </a:extLst>
                </a:gridCol>
                <a:gridCol w="648072">
                  <a:extLst>
                    <a:ext uri="{9D8B030D-6E8A-4147-A177-3AD203B41FA5}">
                      <a16:colId xmlns:a16="http://schemas.microsoft.com/office/drawing/2014/main" xmlns="" val="20002"/>
                    </a:ext>
                  </a:extLst>
                </a:gridCol>
                <a:gridCol w="1008112">
                  <a:extLst>
                    <a:ext uri="{9D8B030D-6E8A-4147-A177-3AD203B41FA5}">
                      <a16:colId xmlns:a16="http://schemas.microsoft.com/office/drawing/2014/main" xmlns="" val="20003"/>
                    </a:ext>
                  </a:extLst>
                </a:gridCol>
                <a:gridCol w="983121">
                  <a:extLst>
                    <a:ext uri="{9D8B030D-6E8A-4147-A177-3AD203B41FA5}">
                      <a16:colId xmlns:a16="http://schemas.microsoft.com/office/drawing/2014/main" xmlns="" val="20004"/>
                    </a:ext>
                  </a:extLst>
                </a:gridCol>
                <a:gridCol w="1515951">
                  <a:extLst>
                    <a:ext uri="{9D8B030D-6E8A-4147-A177-3AD203B41FA5}">
                      <a16:colId xmlns:a16="http://schemas.microsoft.com/office/drawing/2014/main" xmlns="" val="20005"/>
                    </a:ext>
                  </a:extLst>
                </a:gridCol>
                <a:gridCol w="1893416">
                  <a:extLst>
                    <a:ext uri="{9D8B030D-6E8A-4147-A177-3AD203B41FA5}">
                      <a16:colId xmlns:a16="http://schemas.microsoft.com/office/drawing/2014/main" xmlns="" val="20006"/>
                    </a:ext>
                  </a:extLst>
                </a:gridCol>
                <a:gridCol w="1800200">
                  <a:extLst>
                    <a:ext uri="{9D8B030D-6E8A-4147-A177-3AD203B41FA5}">
                      <a16:colId xmlns:a16="http://schemas.microsoft.com/office/drawing/2014/main" xmlns="" val="20007"/>
                    </a:ext>
                  </a:extLst>
                </a:gridCol>
                <a:gridCol w="648072">
                  <a:extLst>
                    <a:ext uri="{9D8B030D-6E8A-4147-A177-3AD203B41FA5}">
                      <a16:colId xmlns:a16="http://schemas.microsoft.com/office/drawing/2014/main" xmlns="" val="20008"/>
                    </a:ext>
                  </a:extLst>
                </a:gridCol>
                <a:gridCol w="648070">
                  <a:extLst>
                    <a:ext uri="{9D8B030D-6E8A-4147-A177-3AD203B41FA5}">
                      <a16:colId xmlns:a16="http://schemas.microsoft.com/office/drawing/2014/main" xmlns="" val="20009"/>
                    </a:ext>
                  </a:extLst>
                </a:gridCol>
              </a:tblGrid>
              <a:tr h="289560">
                <a:tc>
                  <a:txBody>
                    <a:bodyPr/>
                    <a:lstStyle/>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学号</a:t>
                      </a:r>
                      <a:endParaRPr lang="en-US" sz="1400" b="1" baseline="0" dirty="0">
                        <a:latin typeface="Arial" panose="020B0604020202020204" pitchFamily="34" charset="0"/>
                        <a:ea typeface="宋体" panose="02010600030101010101" pitchFamily="2" charset="-122"/>
                        <a:cs typeface="宋体" panose="02010600030101010101" pitchFamily="2" charset="-122"/>
                      </a:endParaRPr>
                    </a:p>
                    <a:p>
                      <a:pPr indent="0">
                        <a:buNone/>
                      </a:pPr>
                      <a:r>
                        <a:rPr lang="en-US" sz="1400" b="1" baseline="0" dirty="0" err="1">
                          <a:latin typeface="Arial" panose="020B0604020202020204" pitchFamily="34" charset="0"/>
                          <a:ea typeface="宋体" panose="02010600030101010101" pitchFamily="2" charset="-122"/>
                          <a:cs typeface="宋体" panose="02010600030101010101" pitchFamily="2" charset="-122"/>
                        </a:rPr>
                        <a:t>Sno</a:t>
                      </a: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姓名Sname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性别Ssex</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出生日期Sbirthdate</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rPr>
                        <a:t>主修</a:t>
                      </a:r>
                      <a:r>
                        <a:rPr lang="en-US" sz="1400" b="1" baseline="0">
                          <a:latin typeface="Arial" panose="020B0604020202020204" pitchFamily="34" charset="0"/>
                          <a:ea typeface="宋体" panose="02010600030101010101" pitchFamily="2" charset="-122"/>
                          <a:cs typeface="宋体" panose="02010600030101010101" pitchFamily="2" charset="-122"/>
                        </a:rPr>
                        <a:t>专业</a:t>
                      </a:r>
                    </a:p>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Smajor</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rPr>
                        <a:t>1</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2</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3</a:t>
                      </a: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4</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奖励</a:t>
                      </a:r>
                      <a:r>
                        <a:rPr lang="en-US" altLang="zh-CN" sz="1400" b="1" baseline="0">
                          <a:latin typeface="Arial" panose="020B0604020202020204" pitchFamily="34" charset="0"/>
                          <a:ea typeface="宋体" panose="02010600030101010101" pitchFamily="2" charset="-122"/>
                          <a:cs typeface="宋体" panose="02010600030101010101" pitchFamily="2" charset="-122"/>
                          <a:sym typeface="+mn-ea"/>
                        </a:rPr>
                        <a:t>5</a:t>
                      </a: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68960">
                <a:tc>
                  <a:txBody>
                    <a:bodyPr/>
                    <a:lstStyle/>
                    <a:p>
                      <a:pPr indent="0">
                        <a:buNone/>
                      </a:pPr>
                      <a:r>
                        <a:rPr 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rPr>
                        <a:t>20180001</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err="1">
                          <a:solidFill>
                            <a:srgbClr val="000000"/>
                          </a:solidFill>
                          <a:latin typeface="Arial" panose="020B0604020202020204" pitchFamily="34" charset="0"/>
                          <a:ea typeface="宋体" panose="02010600030101010101" pitchFamily="2" charset="-122"/>
                          <a:cs typeface="微软雅黑" panose="020B0503020204020204" charset="-122"/>
                        </a:rPr>
                        <a:t>李勇</a:t>
                      </a:r>
                      <a:endParaRPr lang="en-US" altLang="en-US" sz="1400" b="1" baseline="0" dirty="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2000-3-8</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信息安全</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solidFill>
                            <a:schemeClr val="tx1"/>
                          </a:solidFill>
                          <a:latin typeface="Arial" panose="020B0604020202020204" pitchFamily="34" charset="0"/>
                          <a:ea typeface="宋体" panose="02010600030101010101" pitchFamily="2" charset="-122"/>
                          <a:sym typeface="+mn-ea"/>
                        </a:rPr>
                        <a:t>全国大学生信息安全竞赛</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特等奖</a:t>
                      </a:r>
                      <a:endPar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endParaRPr>
                    </a:p>
                    <a:p>
                      <a:pPr indent="0">
                        <a:buNone/>
                      </a:pP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1400" b="1" baseline="0" dirty="0">
                          <a:latin typeface="Arial" panose="020B0604020202020204" pitchFamily="34" charset="0"/>
                          <a:ea typeface="宋体" panose="02010600030101010101" pitchFamily="2" charset="-122"/>
                          <a:sym typeface="+mn-ea"/>
                        </a:rPr>
                        <a:t>2020</a:t>
                      </a:r>
                      <a:r>
                        <a:rPr lang="zh-CN" altLang="en-US" sz="1400" b="1" baseline="0" dirty="0">
                          <a:latin typeface="Arial" panose="020B0604020202020204" pitchFamily="34" charset="0"/>
                          <a:ea typeface="宋体" panose="02010600030101010101" pitchFamily="2" charset="-122"/>
                          <a:sym typeface="+mn-ea"/>
                        </a:rPr>
                        <a:t>年中国大学生计算机设计大赛一等奖</a:t>
                      </a:r>
                      <a:endParaRPr lang="zh-CN"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04800">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20180002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刘晨</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微软雅黑" panose="020B0503020204020204" charset="-122"/>
                        </a:rPr>
                        <a:t>女</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1999-9-1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l">
                        <a:lnSpc>
                          <a:spcPct val="110000"/>
                        </a:lnSpc>
                        <a:buNone/>
                      </a:pPr>
                      <a:r>
                        <a:rPr lang="en-US" sz="1400" b="1" baseline="0">
                          <a:latin typeface="Arial" panose="020B0604020202020204" pitchFamily="34" charset="0"/>
                          <a:ea typeface="宋体" panose="02010600030101010101" pitchFamily="2" charset="-122"/>
                          <a:cs typeface="宋体" panose="02010600030101010101" pitchFamily="2" charset="-122"/>
                        </a:rPr>
                        <a:t>计算机科学与技术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年</a:t>
                      </a: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sym typeface="+mn-ea"/>
                        </a:rPr>
                        <a:t> </a:t>
                      </a:r>
                      <a:r>
                        <a:rPr lang="en-US" altLang="zh-CN" sz="1400" b="1" baseline="0" dirty="0">
                          <a:solidFill>
                            <a:schemeClr val="tx1"/>
                          </a:solidFill>
                          <a:latin typeface="Arial" panose="020B0604020202020204" pitchFamily="34" charset="0"/>
                          <a:ea typeface="宋体" panose="02010600030101010101" pitchFamily="2" charset="-122"/>
                          <a:sym typeface="+mn-ea"/>
                        </a:rPr>
                        <a:t>萨师煊精英基金</a:t>
                      </a:r>
                      <a:r>
                        <a:rPr lang="zh-CN" altLang="en-US" sz="1400" b="1" baseline="0" dirty="0">
                          <a:solidFill>
                            <a:schemeClr val="tx1"/>
                          </a:solidFill>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2020</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a:t>
                      </a:r>
                      <a:r>
                        <a:rPr lang="en-US" altLang="zh-CN" sz="1400" b="1" baseline="0" dirty="0">
                          <a:latin typeface="Arial" panose="020B0604020202020204" pitchFamily="34" charset="0"/>
                          <a:ea typeface="宋体" panose="02010600030101010101" pitchFamily="2" charset="-122"/>
                          <a:sym typeface="+mn-ea"/>
                        </a:rPr>
                        <a:t>中国“互联网+”大学生创新创业大赛</a:t>
                      </a:r>
                      <a:r>
                        <a:rPr lang="zh-CN" altLang="en-US" sz="1400" b="1" baseline="0" dirty="0">
                          <a:latin typeface="Arial" panose="020B0604020202020204" pitchFamily="34" charset="0"/>
                          <a:ea typeface="宋体" panose="02010600030101010101" pitchFamily="2" charset="-122"/>
                          <a:sym typeface="+mn-ea"/>
                        </a:rPr>
                        <a:t>一等奖</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CCSP大学生计算机系统与程序设计竞赛</a:t>
                      </a:r>
                      <a:r>
                        <a:rPr lang="zh-CN" altLang="en-US" sz="1400" b="1" baseline="0" dirty="0">
                          <a:latin typeface="Arial" panose="020B0604020202020204" pitchFamily="34" charset="0"/>
                          <a:ea typeface="宋体" panose="02010600030101010101" pitchFamily="2" charset="-122"/>
                          <a:sym typeface="+mn-ea"/>
                        </a:rPr>
                        <a:t>一等奖</a:t>
                      </a:r>
                      <a:endParaRPr lang="en-US" altLang="zh-CN"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572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20180005</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陈新奇</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男</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2001-11-1</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信息管理与信息系统</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2019</a:t>
                      </a:r>
                      <a:r>
                        <a:rPr lang="zh-CN" altLang="en-US" sz="1400" b="1" baseline="0">
                          <a:solidFill>
                            <a:schemeClr val="tx1"/>
                          </a:solidFill>
                          <a:latin typeface="Arial" panose="020B0604020202020204" pitchFamily="34" charset="0"/>
                          <a:ea typeface="宋体" panose="02010600030101010101" pitchFamily="2" charset="-122"/>
                          <a:cs typeface="宋体" panose="02010600030101010101" pitchFamily="2" charset="-122"/>
                        </a:rPr>
                        <a:t>年北京市</a:t>
                      </a:r>
                      <a:r>
                        <a:rPr lang="en-US" altLang="zh-CN" sz="1400" b="1" baseline="0" dirty="0">
                          <a:solidFill>
                            <a:schemeClr val="tx1"/>
                          </a:solidFill>
                          <a:latin typeface="Arial" panose="020B0604020202020204" pitchFamily="34" charset="0"/>
                          <a:ea typeface="宋体" panose="02010600030101010101" pitchFamily="2" charset="-122"/>
                          <a:sym typeface="+mn-ea"/>
                        </a:rPr>
                        <a:t>三好学生 </a:t>
                      </a:r>
                      <a:endParaRPr lang="en-US" altLang="zh-CN"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2021中国大学生计算机设计大赛</a:t>
                      </a:r>
                      <a:r>
                        <a:rPr lang="zh-CN" altLang="en-US" sz="1400" b="1" baseline="0" dirty="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dirty="0">
                          <a:latin typeface="Arial" panose="020B0604020202020204" pitchFamily="34" charset="0"/>
                          <a:ea typeface="宋体" panose="02010600030101010101" pitchFamily="2" charset="-122"/>
                          <a:cs typeface="宋体" panose="02010600030101010101" pitchFamily="2" charset="-122"/>
                          <a:sym typeface="+mn-ea"/>
                        </a:rPr>
                        <a:t> </a:t>
                      </a:r>
                      <a:endParaRPr lang="zh-CN" altLang="en-US" sz="1400" b="1" baseline="0" dirty="0">
                        <a:solidFill>
                          <a:schemeClr val="tx1"/>
                        </a:solidFill>
                        <a:latin typeface="Arial" panose="020B0604020202020204" pitchFamily="34" charset="0"/>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04800">
                <a:tc>
                  <a:txBody>
                    <a:bodyPr/>
                    <a:lstStyle/>
                    <a:p>
                      <a:pPr indent="0">
                        <a:buNone/>
                      </a:pPr>
                      <a:r>
                        <a:rPr lang="en-US" sz="1400" b="1" baseline="0" dirty="0">
                          <a:latin typeface="Arial" panose="020B0604020202020204" pitchFamily="34" charset="0"/>
                          <a:ea typeface="宋体" panose="02010600030101010101" pitchFamily="2" charset="-122"/>
                          <a:cs typeface="微软雅黑" panose="020B0503020204020204" charset="-122"/>
                        </a:rPr>
                        <a:t>20180006</a:t>
                      </a:r>
                      <a:endParaRPr lang="en-US" altLang="en-US" sz="1400" b="1" baseline="0" dirty="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赵明</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微软雅黑" panose="020B0503020204020204" charset="-122"/>
                        </a:rPr>
                        <a:t>男</a:t>
                      </a:r>
                      <a:endParaRPr lang="en-US" altLang="en-US" sz="1400" b="1" baseline="0">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solidFill>
                            <a:srgbClr val="000000"/>
                          </a:solidFill>
                          <a:latin typeface="Arial" panose="020B0604020202020204" pitchFamily="34" charset="0"/>
                          <a:ea typeface="宋体" panose="02010600030101010101" pitchFamily="2" charset="-122"/>
                          <a:cs typeface="微软雅黑" panose="020B0503020204020204" charset="-122"/>
                        </a:rPr>
                        <a:t>2000-6-12</a:t>
                      </a:r>
                      <a:endParaRPr lang="en-US" altLang="en-US" sz="1400" b="1" baseline="0">
                        <a:solidFill>
                          <a:srgbClr val="000000"/>
                        </a:solidFill>
                        <a:latin typeface="Arial" panose="020B0604020202020204" pitchFamily="34" charset="0"/>
                        <a:ea typeface="宋体" panose="02010600030101010101" pitchFamily="2" charset="-122"/>
                        <a:cs typeface="微软雅黑" panose="020B0503020204020204" charset="-122"/>
                      </a:endParaRPr>
                    </a:p>
                  </a:txBody>
                  <a:tcPr marL="68580" marR="68580" marT="0" marB="0" anchor="b">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数据科学与大数据技术</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2019中国大学生计算机设计大赛</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一等奖</a:t>
                      </a:r>
                      <a:r>
                        <a:rPr lang="en-US" sz="1400" b="1" baseline="0">
                          <a:latin typeface="Arial" panose="020B0604020202020204" pitchFamily="34" charset="0"/>
                          <a:ea typeface="宋体" panose="02010600030101010101" pitchFamily="2" charset="-122"/>
                          <a:cs typeface="宋体" panose="02010600030101010101" pitchFamily="2" charset="-122"/>
                          <a:sym typeface="+mn-ea"/>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sym typeface="+mn-ea"/>
                        </a:rPr>
                        <a:t>2021</a:t>
                      </a:r>
                      <a:r>
                        <a:rPr lang="zh-CN" altLang="en-US" sz="1400" b="1" baseline="0">
                          <a:latin typeface="Arial" panose="020B0604020202020204" pitchFamily="34" charset="0"/>
                          <a:ea typeface="宋体" panose="02010600030101010101" pitchFamily="2" charset="-122"/>
                          <a:cs typeface="宋体" panose="02010600030101010101" pitchFamily="2" charset="-122"/>
                          <a:sym typeface="+mn-ea"/>
                        </a:rPr>
                        <a:t>年</a:t>
                      </a:r>
                      <a:r>
                        <a:rPr lang="en-US" altLang="zh-CN" sz="1400" b="1" baseline="0" dirty="0">
                          <a:latin typeface="Arial" panose="020B0604020202020204" pitchFamily="34" charset="0"/>
                          <a:ea typeface="宋体" panose="02010600030101010101" pitchFamily="2" charset="-122"/>
                          <a:sym typeface="+mn-ea"/>
                        </a:rPr>
                        <a:t>萨师煊精英基金</a:t>
                      </a:r>
                      <a:r>
                        <a:rPr lang="zh-CN" altLang="en-US" sz="1400" b="1" baseline="0" dirty="0">
                          <a:latin typeface="Arial" panose="020B0604020202020204" pitchFamily="34" charset="0"/>
                          <a:ea typeface="宋体" panose="02010600030101010101" pitchFamily="2" charset="-122"/>
                          <a:sym typeface="+mn-ea"/>
                        </a:rPr>
                        <a:t>二等奖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400" b="1" baseline="0" dirty="0">
                          <a:latin typeface="Arial" panose="020B0604020202020204" pitchFamily="34" charset="0"/>
                          <a:ea typeface="宋体" panose="02010600030101010101" pitchFamily="2" charset="-122"/>
                          <a:sym typeface="+mn-ea"/>
                        </a:rPr>
                        <a:t>2021年CCSP大学生计算机系统与程序设计竞赛一等奖</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400" b="1" baseline="0">
                          <a:latin typeface="Arial" panose="020B0604020202020204" pitchFamily="34" charset="0"/>
                          <a:ea typeface="宋体" panose="02010600030101010101" pitchFamily="2" charset="-122"/>
                          <a:cs typeface="宋体" panose="02010600030101010101" pitchFamily="2" charset="-122"/>
                        </a:rPr>
                        <a:t> </a:t>
                      </a:r>
                      <a:endParaRPr lang="en-US" altLang="en-US" sz="1400" b="1" baseline="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endParaRPr lang="en-US" altLang="en-US" sz="1400" b="1" baseline="0" dirty="0">
                        <a:latin typeface="Arial" panose="020B0604020202020204" pitchFamily="34" charset="0"/>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1</a:t>
            </a:r>
            <a:r>
              <a:rPr lang="zh-CN" altLang="en-US" sz="3600" dirty="0"/>
              <a:t>）</a:t>
            </a:r>
            <a:endParaRPr lang="en-US" altLang="zh-CN" sz="3600" dirty="0"/>
          </a:p>
        </p:txBody>
      </p:sp>
      <p:sp>
        <p:nvSpPr>
          <p:cNvPr id="16386" name="Rectangle 3"/>
          <p:cNvSpPr>
            <a:spLocks noGrp="1"/>
          </p:cNvSpPr>
          <p:nvPr>
            <p:ph idx="1"/>
          </p:nvPr>
        </p:nvSpPr>
        <p:spPr>
          <a:xfrm>
            <a:off x="1271464" y="980728"/>
            <a:ext cx="8877424" cy="5327798"/>
          </a:xfrm>
        </p:spPr>
        <p:txBody>
          <a:bodyPr vert="horz" wrap="square" lIns="91440" tIns="45720" rIns="91440" bIns="45720" anchor="t" anchorCtr="0">
            <a:normAutofit fontScale="92500" lnSpcReduction="10000"/>
          </a:bodyPr>
          <a:lstStyle/>
          <a:p>
            <a:pPr eaLnBrk="1" hangingPunct="1">
              <a:lnSpc>
                <a:spcPct val="140000"/>
              </a:lnSpc>
              <a:buNone/>
            </a:pPr>
            <a:r>
              <a:rPr lang="en-US" altLang="zh-CN" sz="3000" dirty="0">
                <a:solidFill>
                  <a:srgbClr val="0000FF"/>
                </a:solidFill>
                <a:sym typeface="Wingdings" panose="05000000000000000000" pitchFamily="2" charset="2"/>
              </a:rPr>
              <a:t> </a:t>
            </a:r>
            <a:r>
              <a:rPr lang="zh-CN" altLang="en-US" sz="3000" dirty="0">
                <a:ea typeface="隶书" panose="02010509060101010101" pitchFamily="49" charset="-122"/>
              </a:rPr>
              <a:t>基础篇</a:t>
            </a:r>
          </a:p>
          <a:p>
            <a:pPr lvl="1" eaLnBrk="1" hangingPunct="1">
              <a:lnSpc>
                <a:spcPct val="140000"/>
              </a:lnSpc>
              <a:buFont typeface="Wingdings" panose="05000000000000000000" pitchFamily="2" charset="2"/>
              <a:buChar char="n"/>
            </a:pPr>
            <a:r>
              <a:rPr lang="zh-CN" altLang="en-US" dirty="0"/>
              <a:t>第</a:t>
            </a:r>
            <a:r>
              <a:rPr lang="en-US" altLang="zh-CN" dirty="0"/>
              <a:t>1</a:t>
            </a:r>
            <a:r>
              <a:rPr lang="zh-CN" altLang="en-US" dirty="0"/>
              <a:t>章  绪论</a:t>
            </a:r>
          </a:p>
          <a:p>
            <a:pPr lvl="1" eaLnBrk="1" hangingPunct="1">
              <a:lnSpc>
                <a:spcPct val="140000"/>
              </a:lnSpc>
              <a:buFont typeface="Wingdings" panose="05000000000000000000" pitchFamily="2" charset="2"/>
              <a:buChar char="n"/>
            </a:pPr>
            <a:r>
              <a:rPr lang="zh-CN" altLang="en-US" dirty="0"/>
              <a:t>第</a:t>
            </a:r>
            <a:r>
              <a:rPr lang="en-US" altLang="zh-CN" dirty="0"/>
              <a:t>2</a:t>
            </a:r>
            <a:r>
              <a:rPr lang="zh-CN" altLang="en-US" dirty="0"/>
              <a:t>章  关系模型</a:t>
            </a:r>
          </a:p>
          <a:p>
            <a:pPr lvl="1" eaLnBrk="1" hangingPunct="1">
              <a:lnSpc>
                <a:spcPct val="140000"/>
              </a:lnSpc>
              <a:buFont typeface="Wingdings" panose="05000000000000000000" pitchFamily="2" charset="2"/>
              <a:buChar char="n"/>
            </a:pPr>
            <a:r>
              <a:rPr lang="zh-CN" altLang="en-US" dirty="0"/>
              <a:t>第</a:t>
            </a:r>
            <a:r>
              <a:rPr lang="en-US" altLang="zh-CN" dirty="0"/>
              <a:t>3</a:t>
            </a:r>
            <a:r>
              <a:rPr lang="zh-CN" altLang="en-US" dirty="0"/>
              <a:t>章  关系数据库标准语言</a:t>
            </a:r>
            <a:r>
              <a:rPr lang="en-US" altLang="zh-CN" dirty="0"/>
              <a:t>SQL</a:t>
            </a:r>
          </a:p>
          <a:p>
            <a:pPr lvl="1" eaLnBrk="1" hangingPunct="1">
              <a:lnSpc>
                <a:spcPct val="140000"/>
              </a:lnSpc>
              <a:buFont typeface="Wingdings" panose="05000000000000000000" pitchFamily="2" charset="2"/>
              <a:buChar char="n"/>
            </a:pPr>
            <a:r>
              <a:rPr lang="zh-CN" altLang="en-US" dirty="0"/>
              <a:t>第</a:t>
            </a:r>
            <a:r>
              <a:rPr lang="en-US" altLang="zh-CN" dirty="0"/>
              <a:t>4</a:t>
            </a:r>
            <a:r>
              <a:rPr lang="zh-CN" altLang="en-US" dirty="0"/>
              <a:t>章  数据库安全性</a:t>
            </a:r>
          </a:p>
          <a:p>
            <a:pPr lvl="1" eaLnBrk="1" hangingPunct="1">
              <a:lnSpc>
                <a:spcPct val="140000"/>
              </a:lnSpc>
              <a:buFont typeface="Wingdings" panose="05000000000000000000" pitchFamily="2" charset="2"/>
              <a:buChar char="n"/>
            </a:pPr>
            <a:r>
              <a:rPr lang="zh-CN" altLang="en-US" dirty="0"/>
              <a:t>第</a:t>
            </a:r>
            <a:r>
              <a:rPr lang="en-US" altLang="zh-CN" dirty="0"/>
              <a:t>5</a:t>
            </a:r>
            <a:r>
              <a:rPr lang="zh-CN" altLang="en-US" dirty="0"/>
              <a:t>章  数据库完整性</a:t>
            </a:r>
          </a:p>
          <a:p>
            <a:pPr eaLnBrk="1" hangingPunct="1">
              <a:lnSpc>
                <a:spcPct val="140000"/>
              </a:lnSpc>
              <a:buNone/>
            </a:pPr>
            <a:r>
              <a:rPr lang="zh-CN" altLang="en-US" sz="3000" dirty="0">
                <a:solidFill>
                  <a:srgbClr val="0000FF"/>
                </a:solidFill>
                <a:sym typeface="Wingdings" panose="05000000000000000000" pitchFamily="2" charset="2"/>
              </a:rPr>
              <a:t> </a:t>
            </a:r>
            <a:r>
              <a:rPr lang="zh-CN" altLang="en-US" sz="3000" dirty="0">
                <a:ea typeface="隶书" panose="02010509060101010101" pitchFamily="49" charset="-122"/>
              </a:rPr>
              <a:t>设计与应用开发篇</a:t>
            </a:r>
          </a:p>
          <a:p>
            <a:pPr lvl="1" eaLnBrk="1" hangingPunct="1">
              <a:lnSpc>
                <a:spcPct val="140000"/>
              </a:lnSpc>
              <a:buFont typeface="Wingdings" panose="05000000000000000000" pitchFamily="2" charset="2"/>
              <a:buChar char="n"/>
            </a:pPr>
            <a:r>
              <a:rPr lang="zh-CN" altLang="en-US" dirty="0"/>
              <a:t>第</a:t>
            </a:r>
            <a:r>
              <a:rPr lang="en-US" altLang="zh-CN" dirty="0"/>
              <a:t>6</a:t>
            </a:r>
            <a:r>
              <a:rPr lang="zh-CN" altLang="en-US" dirty="0"/>
              <a:t>章  关系数据理论</a:t>
            </a:r>
          </a:p>
          <a:p>
            <a:pPr lvl="1" eaLnBrk="1" hangingPunct="1">
              <a:lnSpc>
                <a:spcPct val="140000"/>
              </a:lnSpc>
              <a:buFont typeface="Wingdings" panose="05000000000000000000" pitchFamily="2" charset="2"/>
              <a:buChar char="n"/>
            </a:pPr>
            <a:r>
              <a:rPr lang="zh-CN" altLang="en-US" dirty="0"/>
              <a:t>第</a:t>
            </a:r>
            <a:r>
              <a:rPr lang="en-US" altLang="zh-CN" dirty="0"/>
              <a:t>7</a:t>
            </a:r>
            <a:r>
              <a:rPr lang="zh-CN" altLang="en-US" dirty="0"/>
              <a:t>章  数据库设计</a:t>
            </a:r>
          </a:p>
          <a:p>
            <a:pPr lvl="1" eaLnBrk="1" hangingPunct="1">
              <a:lnSpc>
                <a:spcPct val="140000"/>
              </a:lnSpc>
              <a:buFont typeface="Wingdings" panose="05000000000000000000" pitchFamily="2" charset="2"/>
              <a:buChar char="n"/>
            </a:pPr>
            <a:r>
              <a:rPr lang="zh-CN" altLang="en-US" dirty="0"/>
              <a:t>第</a:t>
            </a:r>
            <a:r>
              <a:rPr lang="en-US" altLang="zh-CN" dirty="0"/>
              <a:t>8</a:t>
            </a:r>
            <a:r>
              <a:rPr lang="zh-CN" altLang="en-US" dirty="0"/>
              <a:t>章  数据库编程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p:cNvSpPr>
            <a:spLocks noGrp="1"/>
          </p:cNvSpPr>
          <p:nvPr>
            <p:ph type="title"/>
          </p:nvPr>
        </p:nvSpPr>
        <p:spPr>
          <a:xfrm>
            <a:off x="1199457" y="-39687"/>
            <a:ext cx="10153128" cy="1138237"/>
          </a:xfrm>
        </p:spPr>
        <p:txBody>
          <a:bodyPr vert="horz" wrap="square" lIns="91440" tIns="45720" rIns="91440" bIns="45720" anchor="ctr" anchorCtr="0"/>
          <a:lstStyle/>
          <a:p>
            <a:pPr eaLnBrk="1" hangingPunct="1"/>
            <a:r>
              <a:rPr lang="zh-CN" altLang="en-US" sz="3600" dirty="0"/>
              <a:t>（</a:t>
            </a:r>
            <a:r>
              <a:rPr lang="en-US" altLang="zh-CN" sz="3600" dirty="0"/>
              <a:t>2</a:t>
            </a:r>
            <a:r>
              <a:rPr lang="zh-CN" altLang="en-US" sz="3600" dirty="0"/>
              <a:t>）数据的共享性强，冗余度低且易于扩充</a:t>
            </a:r>
          </a:p>
        </p:txBody>
      </p:sp>
      <p:sp>
        <p:nvSpPr>
          <p:cNvPr id="73730" name="Rectangle 3"/>
          <p:cNvSpPr>
            <a:spLocks noGrp="1"/>
          </p:cNvSpPr>
          <p:nvPr>
            <p:ph idx="1"/>
          </p:nvPr>
        </p:nvSpPr>
        <p:spPr>
          <a:xfrm>
            <a:off x="767408" y="1098551"/>
            <a:ext cx="11017224" cy="4881563"/>
          </a:xfrm>
        </p:spPr>
        <p:txBody>
          <a:bodyPr vert="horz" wrap="square" lIns="91440" tIns="45720" rIns="91440" bIns="45720" anchor="t" anchorCtr="0"/>
          <a:lstStyle/>
          <a:p>
            <a:pPr eaLnBrk="1" hangingPunct="1">
              <a:lnSpc>
                <a:spcPct val="150000"/>
              </a:lnSpc>
            </a:pPr>
            <a:r>
              <a:rPr lang="zh-CN" altLang="en-US" dirty="0"/>
              <a:t>数据面向整个系统，可以被多个用户、多个应用</a:t>
            </a:r>
            <a:r>
              <a:rPr lang="zh-CN" altLang="zh-CN" dirty="0"/>
              <a:t>、使用不同的接口、不同的编程语言</a:t>
            </a:r>
            <a:r>
              <a:rPr lang="zh-CN" altLang="en-US" dirty="0"/>
              <a:t>共享使用。</a:t>
            </a:r>
          </a:p>
          <a:p>
            <a:pPr eaLnBrk="1" hangingPunct="1">
              <a:lnSpc>
                <a:spcPct val="150000"/>
              </a:lnSpc>
            </a:pPr>
            <a:r>
              <a:rPr lang="zh-CN" altLang="en-US" dirty="0"/>
              <a:t>数据共享的好处</a:t>
            </a:r>
          </a:p>
          <a:p>
            <a:pPr lvl="1" eaLnBrk="1" hangingPunct="1">
              <a:lnSpc>
                <a:spcPct val="150000"/>
              </a:lnSpc>
            </a:pPr>
            <a:r>
              <a:rPr lang="zh-CN" altLang="en-US" dirty="0"/>
              <a:t>减少数据冗余，节约存储空间</a:t>
            </a:r>
          </a:p>
          <a:p>
            <a:pPr lvl="1" eaLnBrk="1" hangingPunct="1">
              <a:lnSpc>
                <a:spcPct val="150000"/>
              </a:lnSpc>
            </a:pPr>
            <a:r>
              <a:rPr lang="zh-CN" altLang="en-US" dirty="0"/>
              <a:t>避免数据之间的不相容性与不一致性 </a:t>
            </a:r>
          </a:p>
          <a:p>
            <a:pPr lvl="1" eaLnBrk="1" hangingPunct="1">
              <a:lnSpc>
                <a:spcPct val="150000"/>
              </a:lnSpc>
            </a:pPr>
            <a:r>
              <a:rPr lang="zh-CN" altLang="en-US" dirty="0"/>
              <a:t>使系统易于扩充</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p:cNvSpPr>
          <p:nvPr>
            <p:ph type="title"/>
          </p:nvPr>
        </p:nvSpPr>
        <p:spPr/>
        <p:txBody>
          <a:bodyPr vert="horz" wrap="square" lIns="91440" tIns="45720" rIns="91440" bIns="45720" anchor="ctr" anchorCtr="0"/>
          <a:lstStyle/>
          <a:p>
            <a:pPr eaLnBrk="1" hangingPunct="1"/>
            <a:r>
              <a:rPr lang="zh-CN" altLang="en-US" sz="3600" dirty="0"/>
              <a:t>（</a:t>
            </a:r>
            <a:r>
              <a:rPr lang="en-US" altLang="zh-CN" sz="3600" dirty="0"/>
              <a:t>3</a:t>
            </a:r>
            <a:r>
              <a:rPr lang="zh-CN" altLang="en-US" sz="3600" dirty="0"/>
              <a:t>）数据的独立性强</a:t>
            </a:r>
          </a:p>
        </p:txBody>
      </p:sp>
      <p:sp>
        <p:nvSpPr>
          <p:cNvPr id="74754" name="Rectangle 3"/>
          <p:cNvSpPr>
            <a:spLocks noGrp="1"/>
          </p:cNvSpPr>
          <p:nvPr>
            <p:ph idx="1"/>
          </p:nvPr>
        </p:nvSpPr>
        <p:spPr>
          <a:xfrm>
            <a:off x="1127448" y="1098551"/>
            <a:ext cx="9083352" cy="5095875"/>
          </a:xfrm>
        </p:spPr>
        <p:txBody>
          <a:bodyPr vert="horz" wrap="square" lIns="91440" tIns="45720" rIns="91440" bIns="45720" anchor="t" anchorCtr="0"/>
          <a:lstStyle/>
          <a:p>
            <a:pPr eaLnBrk="1" hangingPunct="1">
              <a:lnSpc>
                <a:spcPct val="130000"/>
              </a:lnSpc>
              <a:spcBef>
                <a:spcPct val="0"/>
              </a:spcBef>
            </a:pPr>
            <a:r>
              <a:rPr lang="zh-CN" altLang="en-US" dirty="0"/>
              <a:t>物理独立性</a:t>
            </a:r>
          </a:p>
          <a:p>
            <a:pPr lvl="1" eaLnBrk="1" hangingPunct="1">
              <a:lnSpc>
                <a:spcPct val="130000"/>
              </a:lnSpc>
              <a:spcBef>
                <a:spcPct val="0"/>
              </a:spcBef>
            </a:pPr>
            <a:r>
              <a:rPr lang="zh-CN" altLang="en-US" dirty="0"/>
              <a:t>用户的应用程序与数据库中数据的物理存储是相互独立的</a:t>
            </a:r>
            <a:endParaRPr lang="en-US" altLang="zh-CN" dirty="0"/>
          </a:p>
          <a:p>
            <a:pPr lvl="1" eaLnBrk="1" hangingPunct="1">
              <a:lnSpc>
                <a:spcPct val="130000"/>
              </a:lnSpc>
              <a:spcBef>
                <a:spcPct val="0"/>
              </a:spcBef>
            </a:pPr>
            <a:r>
              <a:rPr lang="zh-CN" altLang="en-US" dirty="0"/>
              <a:t>当数据的物理存储改变了，应用程序不用改变。</a:t>
            </a:r>
          </a:p>
          <a:p>
            <a:pPr algn="just" eaLnBrk="1" hangingPunct="1">
              <a:lnSpc>
                <a:spcPct val="130000"/>
              </a:lnSpc>
              <a:spcBef>
                <a:spcPct val="0"/>
              </a:spcBef>
            </a:pPr>
            <a:r>
              <a:rPr lang="zh-CN" altLang="en-US" dirty="0"/>
              <a:t>逻辑独立性</a:t>
            </a:r>
          </a:p>
          <a:p>
            <a:pPr lvl="1" algn="just" eaLnBrk="1" hangingPunct="1">
              <a:lnSpc>
                <a:spcPct val="130000"/>
              </a:lnSpc>
              <a:spcBef>
                <a:spcPct val="0"/>
              </a:spcBef>
            </a:pPr>
            <a:r>
              <a:rPr lang="zh-CN" altLang="en-US" dirty="0"/>
              <a:t>指用户的应用程序与数据库的逻辑结构是相互独立的。</a:t>
            </a:r>
            <a:endParaRPr lang="en-US" altLang="zh-CN" dirty="0"/>
          </a:p>
          <a:p>
            <a:pPr lvl="1" algn="just" eaLnBrk="1" hangingPunct="1">
              <a:lnSpc>
                <a:spcPct val="130000"/>
              </a:lnSpc>
              <a:spcBef>
                <a:spcPct val="0"/>
              </a:spcBef>
            </a:pPr>
            <a:r>
              <a:rPr lang="zh-CN" altLang="en-US" dirty="0"/>
              <a:t>数据的逻辑结构改变了，应用程序不用改变。 </a:t>
            </a:r>
          </a:p>
          <a:p>
            <a:pPr algn="just" eaLnBrk="1" hangingPunct="1">
              <a:lnSpc>
                <a:spcPct val="150000"/>
              </a:lnSpc>
              <a:spcBef>
                <a:spcPct val="0"/>
              </a:spcBef>
            </a:pPr>
            <a:r>
              <a:rPr lang="zh-CN" altLang="en-US" dirty="0"/>
              <a:t>数据独立性由数据库管理系统的两级映像功能来保证</a:t>
            </a:r>
          </a:p>
          <a:p>
            <a:pPr lvl="1" algn="just" eaLnBrk="1" hangingPunct="1">
              <a:lnSpc>
                <a:spcPct val="130000"/>
              </a:lnSpc>
              <a:spcBef>
                <a:spcPct val="0"/>
              </a:spcBef>
            </a:pPr>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p:cNvSpPr>
          <p:nvPr>
            <p:ph type="title"/>
          </p:nvPr>
        </p:nvSpPr>
        <p:spPr>
          <a:xfrm>
            <a:off x="1416050" y="260351"/>
            <a:ext cx="9251950" cy="563563"/>
          </a:xfrm>
        </p:spPr>
        <p:txBody>
          <a:bodyPr vert="horz" wrap="square" lIns="91440" tIns="45720" rIns="91440" bIns="45720" anchor="ctr" anchorCtr="0">
            <a:normAutofit fontScale="90000"/>
          </a:bodyPr>
          <a:lstStyle/>
          <a:p>
            <a:pPr eaLnBrk="1" hangingPunct="1"/>
            <a:r>
              <a:rPr lang="zh-CN" altLang="en-US" sz="3600" dirty="0"/>
              <a:t>（</a:t>
            </a:r>
            <a:r>
              <a:rPr lang="en-US" altLang="zh-CN" sz="3600" dirty="0"/>
              <a:t>4</a:t>
            </a:r>
            <a:r>
              <a:rPr lang="zh-CN" altLang="en-US" sz="3600" dirty="0"/>
              <a:t>）数据由数据库管理系统统一管理和控制</a:t>
            </a:r>
          </a:p>
        </p:txBody>
      </p:sp>
      <p:sp>
        <p:nvSpPr>
          <p:cNvPr id="75778" name="Rectangle 3"/>
          <p:cNvSpPr>
            <a:spLocks noGrp="1"/>
          </p:cNvSpPr>
          <p:nvPr>
            <p:ph idx="1"/>
          </p:nvPr>
        </p:nvSpPr>
        <p:spPr>
          <a:xfrm>
            <a:off x="1236665" y="1052513"/>
            <a:ext cx="10619975" cy="5141912"/>
          </a:xfrm>
        </p:spPr>
        <p:txBody>
          <a:bodyPr vert="horz" wrap="square" lIns="91440" tIns="45720" rIns="91440" bIns="45720" anchor="t" anchorCtr="0"/>
          <a:lstStyle/>
          <a:p>
            <a:pPr algn="just" eaLnBrk="1" hangingPunct="1">
              <a:lnSpc>
                <a:spcPct val="120000"/>
              </a:lnSpc>
              <a:spcBef>
                <a:spcPct val="0"/>
              </a:spcBef>
            </a:pPr>
            <a:r>
              <a:rPr lang="zh-CN" altLang="en-US" dirty="0"/>
              <a:t>数据库管理系统提供的数据控制功能</a:t>
            </a:r>
          </a:p>
          <a:p>
            <a:pPr lvl="1" eaLnBrk="1" hangingPunct="1">
              <a:lnSpc>
                <a:spcPct val="130000"/>
              </a:lnSpc>
              <a:spcBef>
                <a:spcPct val="0"/>
              </a:spcBef>
            </a:pPr>
            <a:r>
              <a:rPr lang="zh-CN" altLang="en-US" dirty="0">
                <a:latin typeface="宋体" panose="02010600030101010101" pitchFamily="2" charset="-122"/>
              </a:rPr>
              <a:t>①</a:t>
            </a:r>
            <a:r>
              <a:rPr lang="zh-CN" altLang="en-US" dirty="0"/>
              <a:t>数据的安全性（</a:t>
            </a:r>
            <a:r>
              <a:rPr lang="en-US" altLang="zh-CN" dirty="0"/>
              <a:t>security</a:t>
            </a:r>
            <a:r>
              <a:rPr lang="zh-CN" altLang="en-US" dirty="0"/>
              <a:t>）保护</a:t>
            </a:r>
          </a:p>
          <a:p>
            <a:pPr lvl="2" algn="just" eaLnBrk="1" hangingPunct="1">
              <a:lnSpc>
                <a:spcPct val="120000"/>
              </a:lnSpc>
              <a:spcBef>
                <a:spcPct val="0"/>
              </a:spcBef>
              <a:buSzPct val="87000"/>
              <a:buNone/>
            </a:pPr>
            <a:r>
              <a:rPr lang="zh-CN" altLang="en-US" sz="2200" dirty="0"/>
              <a:t>保护数据以防止不合法的使用造成数据的泄密和破坏</a:t>
            </a:r>
          </a:p>
          <a:p>
            <a:pPr lvl="1" eaLnBrk="1" hangingPunct="1">
              <a:lnSpc>
                <a:spcPct val="130000"/>
              </a:lnSpc>
              <a:spcBef>
                <a:spcPct val="0"/>
              </a:spcBef>
            </a:pPr>
            <a:r>
              <a:rPr lang="zh-CN" altLang="en-US" dirty="0">
                <a:latin typeface="宋体" panose="02010600030101010101" pitchFamily="2" charset="-122"/>
              </a:rPr>
              <a:t>②</a:t>
            </a:r>
            <a:r>
              <a:rPr lang="zh-CN" altLang="en-US" dirty="0"/>
              <a:t>数据的完整性（</a:t>
            </a:r>
            <a:r>
              <a:rPr lang="en-US" altLang="zh-CN" dirty="0"/>
              <a:t>integrity</a:t>
            </a:r>
            <a:r>
              <a:rPr lang="zh-CN" altLang="en-US" dirty="0"/>
              <a:t>）检查</a:t>
            </a:r>
          </a:p>
          <a:p>
            <a:pPr lvl="2" algn="just" eaLnBrk="1" hangingPunct="1">
              <a:lnSpc>
                <a:spcPct val="120000"/>
              </a:lnSpc>
              <a:spcBef>
                <a:spcPct val="0"/>
              </a:spcBef>
              <a:buSzPct val="87000"/>
              <a:buNone/>
            </a:pPr>
            <a:r>
              <a:rPr lang="zh-CN" altLang="en-US" sz="2200" dirty="0"/>
              <a:t>保证数据的正确性、有效性和相容性</a:t>
            </a:r>
          </a:p>
          <a:p>
            <a:pPr lvl="1" eaLnBrk="1" hangingPunct="1">
              <a:lnSpc>
                <a:spcPct val="130000"/>
              </a:lnSpc>
              <a:spcBef>
                <a:spcPct val="0"/>
              </a:spcBef>
            </a:pPr>
            <a:r>
              <a:rPr lang="zh-CN" altLang="en-US" dirty="0">
                <a:latin typeface="宋体" panose="02010600030101010101" pitchFamily="2" charset="-122"/>
              </a:rPr>
              <a:t>③</a:t>
            </a:r>
            <a:r>
              <a:rPr lang="zh-CN" altLang="en-US" dirty="0"/>
              <a:t>数据的并发控制</a:t>
            </a:r>
          </a:p>
          <a:p>
            <a:pPr lvl="2" algn="just" eaLnBrk="1" hangingPunct="1">
              <a:lnSpc>
                <a:spcPct val="120000"/>
              </a:lnSpc>
              <a:spcBef>
                <a:spcPct val="0"/>
              </a:spcBef>
              <a:buSzPct val="87000"/>
              <a:buNone/>
            </a:pPr>
            <a:r>
              <a:rPr lang="zh-CN" altLang="en-US" sz="2200" dirty="0"/>
              <a:t>对多用户的并发操作加以控制和协调，防止相互干扰而得到错误的结果</a:t>
            </a:r>
          </a:p>
          <a:p>
            <a:pPr lvl="1" eaLnBrk="1" hangingPunct="1">
              <a:lnSpc>
                <a:spcPct val="130000"/>
              </a:lnSpc>
              <a:spcBef>
                <a:spcPct val="0"/>
              </a:spcBef>
            </a:pPr>
            <a:r>
              <a:rPr lang="zh-CN" altLang="en-US" dirty="0">
                <a:latin typeface="宋体" panose="02010600030101010101" pitchFamily="2" charset="-122"/>
              </a:rPr>
              <a:t>④</a:t>
            </a:r>
            <a:r>
              <a:rPr lang="zh-CN" altLang="en-US" dirty="0"/>
              <a:t>数据库的恢复（</a:t>
            </a:r>
            <a:r>
              <a:rPr lang="en-US" altLang="zh-CN" dirty="0"/>
              <a:t>recovery</a:t>
            </a:r>
            <a:r>
              <a:rPr lang="zh-CN" altLang="en-US" dirty="0"/>
              <a:t>）</a:t>
            </a:r>
          </a:p>
          <a:p>
            <a:pPr lvl="2" algn="just" eaLnBrk="1" hangingPunct="1">
              <a:lnSpc>
                <a:spcPct val="120000"/>
              </a:lnSpc>
              <a:spcBef>
                <a:spcPct val="0"/>
              </a:spcBef>
              <a:buSzPct val="87000"/>
              <a:buNone/>
            </a:pPr>
            <a:r>
              <a:rPr lang="zh-CN" altLang="en-US" sz="2200" dirty="0"/>
              <a:t>将数据库从错误状态恢复到某一已知的正确状态（完整状态或一致状态）</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p:cNvSpPr>
          <p:nvPr>
            <p:ph type="title"/>
          </p:nvPr>
        </p:nvSpPr>
        <p:spPr>
          <a:xfrm>
            <a:off x="1489075" y="188913"/>
            <a:ext cx="9359900" cy="563562"/>
          </a:xfrm>
        </p:spPr>
        <p:txBody>
          <a:bodyPr vert="horz" wrap="square" lIns="91440" tIns="45720" rIns="91440" bIns="45720" anchor="ctr" anchorCtr="0">
            <a:normAutofit fontScale="90000"/>
          </a:bodyPr>
          <a:lstStyle/>
          <a:p>
            <a:pPr eaLnBrk="1" hangingPunct="1"/>
            <a:r>
              <a:rPr lang="zh-CN" altLang="en-US" sz="3500" dirty="0"/>
              <a:t>应用程序与数据的对应关系（数据库系统阶段）</a:t>
            </a:r>
            <a:endParaRPr lang="en-US" altLang="zh-CN" sz="3500" dirty="0"/>
          </a:p>
        </p:txBody>
      </p:sp>
      <p:grpSp>
        <p:nvGrpSpPr>
          <p:cNvPr id="76802" name="Group 41"/>
          <p:cNvGrpSpPr/>
          <p:nvPr/>
        </p:nvGrpSpPr>
        <p:grpSpPr>
          <a:xfrm>
            <a:off x="2782888" y="1916113"/>
            <a:ext cx="6138862" cy="3592512"/>
            <a:chOff x="1216" y="1162"/>
            <a:chExt cx="3867" cy="2263"/>
          </a:xfrm>
        </p:grpSpPr>
        <p:sp>
          <p:nvSpPr>
            <p:cNvPr id="76803" name="Line 6"/>
            <p:cNvSpPr/>
            <p:nvPr/>
          </p:nvSpPr>
          <p:spPr>
            <a:xfrm>
              <a:off x="1216" y="3425"/>
              <a:ext cx="0" cy="0"/>
            </a:xfrm>
            <a:prstGeom prst="line">
              <a:avLst/>
            </a:prstGeom>
            <a:ln w="9525" cap="flat" cmpd="sng">
              <a:solidFill>
                <a:srgbClr val="000000"/>
              </a:solidFill>
              <a:prstDash val="solid"/>
              <a:round/>
              <a:headEnd type="none" w="med" len="med"/>
              <a:tailEnd type="none" w="med" len="med"/>
            </a:ln>
          </p:spPr>
        </p:sp>
        <p:sp>
          <p:nvSpPr>
            <p:cNvPr id="76804" name="Line 7"/>
            <p:cNvSpPr/>
            <p:nvPr/>
          </p:nvSpPr>
          <p:spPr>
            <a:xfrm>
              <a:off x="1279" y="3171"/>
              <a:ext cx="64" cy="127"/>
            </a:xfrm>
            <a:prstGeom prst="line">
              <a:avLst/>
            </a:prstGeom>
            <a:ln w="9525" cap="flat" cmpd="sng">
              <a:solidFill>
                <a:srgbClr val="000000"/>
              </a:solidFill>
              <a:prstDash val="solid"/>
              <a:round/>
              <a:headEnd type="none" w="med" len="med"/>
              <a:tailEnd type="none" w="med" len="med"/>
            </a:ln>
          </p:spPr>
        </p:sp>
        <p:grpSp>
          <p:nvGrpSpPr>
            <p:cNvPr id="76805" name="Group 9"/>
            <p:cNvGrpSpPr/>
            <p:nvPr/>
          </p:nvGrpSpPr>
          <p:grpSpPr>
            <a:xfrm>
              <a:off x="1562" y="2795"/>
              <a:ext cx="698" cy="372"/>
              <a:chOff x="2119" y="7370"/>
              <a:chExt cx="1155" cy="471"/>
            </a:xfrm>
          </p:grpSpPr>
          <p:sp>
            <p:nvSpPr>
              <p:cNvPr id="76806" name="Rectangle 10"/>
              <p:cNvSpPr/>
              <p:nvPr/>
            </p:nvSpPr>
            <p:spPr>
              <a:xfrm>
                <a:off x="2224" y="7370"/>
                <a:ext cx="1050" cy="314"/>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07" name="Line 11"/>
              <p:cNvSpPr/>
              <p:nvPr/>
            </p:nvSpPr>
            <p:spPr>
              <a:xfrm flipH="1">
                <a:off x="2119" y="7684"/>
                <a:ext cx="105" cy="157"/>
              </a:xfrm>
              <a:prstGeom prst="line">
                <a:avLst/>
              </a:prstGeom>
              <a:ln w="9525" cap="flat" cmpd="sng">
                <a:solidFill>
                  <a:srgbClr val="000000"/>
                </a:solidFill>
                <a:prstDash val="solid"/>
                <a:round/>
                <a:headEnd type="none" w="med" len="med"/>
                <a:tailEnd type="none" w="med" len="med"/>
              </a:ln>
            </p:spPr>
          </p:sp>
          <p:sp>
            <p:nvSpPr>
              <p:cNvPr id="76808" name="Line 12"/>
              <p:cNvSpPr/>
              <p:nvPr/>
            </p:nvSpPr>
            <p:spPr>
              <a:xfrm flipH="1">
                <a:off x="3169" y="7684"/>
                <a:ext cx="105" cy="157"/>
              </a:xfrm>
              <a:prstGeom prst="line">
                <a:avLst/>
              </a:prstGeom>
              <a:ln w="9525" cap="flat" cmpd="sng">
                <a:solidFill>
                  <a:srgbClr val="000000"/>
                </a:solidFill>
                <a:prstDash val="solid"/>
                <a:round/>
                <a:headEnd type="none" w="med" len="med"/>
                <a:tailEnd type="none" w="med" len="med"/>
              </a:ln>
            </p:spPr>
          </p:sp>
          <p:sp>
            <p:nvSpPr>
              <p:cNvPr id="76809" name="Line 13"/>
              <p:cNvSpPr/>
              <p:nvPr/>
            </p:nvSpPr>
            <p:spPr>
              <a:xfrm>
                <a:off x="2119" y="7841"/>
                <a:ext cx="1050" cy="0"/>
              </a:xfrm>
              <a:prstGeom prst="line">
                <a:avLst/>
              </a:prstGeom>
              <a:ln w="9525" cap="flat" cmpd="sng">
                <a:solidFill>
                  <a:srgbClr val="000000"/>
                </a:solidFill>
                <a:prstDash val="solid"/>
                <a:round/>
                <a:headEnd type="none" w="med" len="med"/>
                <a:tailEnd type="none" w="med" len="med"/>
              </a:ln>
            </p:spPr>
          </p:sp>
        </p:grpSp>
        <p:grpSp>
          <p:nvGrpSpPr>
            <p:cNvPr id="76810" name="Group 14"/>
            <p:cNvGrpSpPr/>
            <p:nvPr/>
          </p:nvGrpSpPr>
          <p:grpSpPr>
            <a:xfrm>
              <a:off x="1371" y="2919"/>
              <a:ext cx="254" cy="496"/>
              <a:chOff x="1909" y="7527"/>
              <a:chExt cx="420" cy="628"/>
            </a:xfrm>
          </p:grpSpPr>
          <p:grpSp>
            <p:nvGrpSpPr>
              <p:cNvPr id="76811" name="Group 15"/>
              <p:cNvGrpSpPr/>
              <p:nvPr/>
            </p:nvGrpSpPr>
            <p:grpSpPr>
              <a:xfrm>
                <a:off x="1909" y="7527"/>
                <a:ext cx="261" cy="628"/>
                <a:chOff x="1909" y="7527"/>
                <a:chExt cx="261" cy="628"/>
              </a:xfrm>
            </p:grpSpPr>
            <p:sp>
              <p:nvSpPr>
                <p:cNvPr id="76812" name="AutoShape 16"/>
                <p:cNvSpPr/>
                <p:nvPr/>
              </p:nvSpPr>
              <p:spPr>
                <a:xfrm>
                  <a:off x="2065" y="7527"/>
                  <a:ext cx="105" cy="142"/>
                </a:xfrm>
                <a:prstGeom prst="flowChartConnector">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3" name="Arc 17"/>
                <p:cNvSpPr/>
                <p:nvPr/>
              </p:nvSpPr>
              <p:spPr>
                <a:xfrm flipH="1">
                  <a:off x="2008" y="7684"/>
                  <a:ext cx="105" cy="314"/>
                </a:xfrm>
                <a:custGeom>
                  <a:avLst/>
                  <a:gdLst/>
                  <a:ahLst/>
                  <a:cxnLst>
                    <a:cxn ang="0">
                      <a:pos x="0" y="0"/>
                    </a:cxn>
                    <a:cxn ang="0">
                      <a:pos x="0" y="0"/>
                    </a:cxn>
                    <a:cxn ang="0">
                      <a:pos x="0" y="0"/>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76814" name="Line 18"/>
                <p:cNvSpPr/>
                <p:nvPr/>
              </p:nvSpPr>
              <p:spPr>
                <a:xfrm>
                  <a:off x="2014" y="7998"/>
                  <a:ext cx="105" cy="157"/>
                </a:xfrm>
                <a:prstGeom prst="line">
                  <a:avLst/>
                </a:prstGeom>
                <a:ln w="9525" cap="flat" cmpd="sng">
                  <a:solidFill>
                    <a:srgbClr val="000000"/>
                  </a:solidFill>
                  <a:prstDash val="solid"/>
                  <a:round/>
                  <a:headEnd type="none" w="med" len="med"/>
                  <a:tailEnd type="none" w="med" len="med"/>
                </a:ln>
              </p:spPr>
            </p:sp>
            <p:sp>
              <p:nvSpPr>
                <p:cNvPr id="76815" name="Line 19"/>
                <p:cNvSpPr/>
                <p:nvPr/>
              </p:nvSpPr>
              <p:spPr>
                <a:xfrm flipH="1">
                  <a:off x="1909" y="7998"/>
                  <a:ext cx="105" cy="157"/>
                </a:xfrm>
                <a:prstGeom prst="line">
                  <a:avLst/>
                </a:prstGeom>
                <a:ln w="9525" cap="flat" cmpd="sng">
                  <a:solidFill>
                    <a:srgbClr val="000000"/>
                  </a:solidFill>
                  <a:prstDash val="solid"/>
                  <a:round/>
                  <a:headEnd type="none" w="med" len="med"/>
                  <a:tailEnd type="none" w="med" len="med"/>
                </a:ln>
              </p:spPr>
            </p:sp>
          </p:grpSp>
          <p:sp>
            <p:nvSpPr>
              <p:cNvPr id="76816" name="Line 20"/>
              <p:cNvSpPr/>
              <p:nvPr/>
            </p:nvSpPr>
            <p:spPr>
              <a:xfrm>
                <a:off x="2119" y="7684"/>
                <a:ext cx="210" cy="157"/>
              </a:xfrm>
              <a:prstGeom prst="line">
                <a:avLst/>
              </a:prstGeom>
              <a:ln w="9525" cap="flat" cmpd="sng">
                <a:solidFill>
                  <a:srgbClr val="000000"/>
                </a:solidFill>
                <a:prstDash val="solid"/>
                <a:round/>
                <a:headEnd type="none" w="med" len="med"/>
                <a:tailEnd type="none" w="med" len="med"/>
              </a:ln>
            </p:spPr>
          </p:sp>
        </p:grpSp>
        <p:sp>
          <p:nvSpPr>
            <p:cNvPr id="76817" name="AutoShape 21"/>
            <p:cNvSpPr/>
            <p:nvPr/>
          </p:nvSpPr>
          <p:spPr>
            <a:xfrm>
              <a:off x="2608" y="1706"/>
              <a:ext cx="953" cy="762"/>
            </a:xfrm>
            <a:prstGeom prst="hexagon">
              <a:avLst>
                <a:gd name="adj" fmla="val 31266"/>
                <a:gd name="vf" fmla="val 115470"/>
              </a:avLst>
            </a:prstGeom>
            <a:solidFill>
              <a:srgbClr val="FFFFFF"/>
            </a:solidFill>
            <a:ln w="9525" cap="flat" cmpd="sng">
              <a:solidFill>
                <a:srgbClr val="000000"/>
              </a:solidFill>
              <a:prstDash val="solid"/>
              <a:miter/>
              <a:headEnd type="none" w="med" len="med"/>
              <a:tailEnd type="none" w="med" len="med"/>
            </a:ln>
          </p:spPr>
          <p:txBody>
            <a:bodyPr lIns="0" tIns="190800" rIns="0" anchor="t" anchorCtr="0"/>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a:t>
              </a:r>
              <a:endParaRPr lang="en-US" altLang="zh-CN" b="1" dirty="0">
                <a:latin typeface="Arial" panose="020B0604020202020204" pitchFamily="34" charset="0"/>
                <a:ea typeface="宋体" panose="02010600030101010101" pitchFamily="2" charset="-122"/>
              </a:endParaRPr>
            </a:p>
          </p:txBody>
        </p:sp>
        <p:sp>
          <p:nvSpPr>
            <p:cNvPr id="76818" name="AutoShape 22"/>
            <p:cNvSpPr/>
            <p:nvPr/>
          </p:nvSpPr>
          <p:spPr>
            <a:xfrm>
              <a:off x="4130" y="1344"/>
              <a:ext cx="953" cy="1778"/>
            </a:xfrm>
            <a:prstGeom prst="can">
              <a:avLst>
                <a:gd name="adj" fmla="val 46639"/>
              </a:avLst>
            </a:prstGeom>
            <a:solidFill>
              <a:srgbClr val="FFFFFF"/>
            </a:solidFill>
            <a:ln w="9525" cap="flat" cmpd="sng">
              <a:solidFill>
                <a:srgbClr val="000000"/>
              </a:solidFill>
              <a:prstDash val="solid"/>
              <a:round/>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19" name="Rectangle 24"/>
            <p:cNvSpPr/>
            <p:nvPr/>
          </p:nvSpPr>
          <p:spPr>
            <a:xfrm>
              <a:off x="4316" y="2024"/>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0" name="Rectangle 25"/>
            <p:cNvSpPr/>
            <p:nvPr/>
          </p:nvSpPr>
          <p:spPr>
            <a:xfrm>
              <a:off x="4316"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1" name="Rectangle 26"/>
            <p:cNvSpPr/>
            <p:nvPr/>
          </p:nvSpPr>
          <p:spPr>
            <a:xfrm>
              <a:off x="4697" y="2405"/>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2" name="Rectangle 27"/>
            <p:cNvSpPr/>
            <p:nvPr/>
          </p:nvSpPr>
          <p:spPr>
            <a:xfrm>
              <a:off x="4507" y="2786"/>
              <a:ext cx="254" cy="127"/>
            </a:xfrm>
            <a:prstGeom prst="rect">
              <a:avLst/>
            </a:prstGeom>
            <a:solidFill>
              <a:srgbClr val="FFFFFF"/>
            </a:solidFill>
            <a:ln w="9525" cap="flat" cmpd="sng">
              <a:solidFill>
                <a:srgbClr val="000000"/>
              </a:solidFill>
              <a:prstDash val="solid"/>
              <a:miter/>
              <a:headEnd type="none" w="med" len="med"/>
              <a:tailEnd type="none" w="med" len="med"/>
            </a:ln>
          </p:spPr>
          <p:txBody>
            <a:bodyPr anchor="t" anchorCtr="0"/>
            <a:lstStyle/>
            <a:p>
              <a:pPr>
                <a:buFont typeface="Arial" panose="020B0604020202020204" pitchFamily="34" charset="0"/>
              </a:pPr>
              <a:endParaRPr lang="zh-CN" altLang="en-US" sz="2000" b="1" dirty="0"/>
            </a:p>
          </p:txBody>
        </p:sp>
        <p:sp>
          <p:nvSpPr>
            <p:cNvPr id="76823" name="Line 28"/>
            <p:cNvSpPr/>
            <p:nvPr/>
          </p:nvSpPr>
          <p:spPr>
            <a:xfrm>
              <a:off x="4443" y="2151"/>
              <a:ext cx="0" cy="254"/>
            </a:xfrm>
            <a:prstGeom prst="line">
              <a:avLst/>
            </a:prstGeom>
            <a:ln w="9525" cap="flat" cmpd="sng">
              <a:solidFill>
                <a:srgbClr val="000000"/>
              </a:solidFill>
              <a:prstDash val="solid"/>
              <a:round/>
              <a:headEnd type="none" w="med" len="med"/>
              <a:tailEnd type="triangle" w="med" len="med"/>
            </a:ln>
          </p:spPr>
        </p:sp>
        <p:sp>
          <p:nvSpPr>
            <p:cNvPr id="76824" name="Line 29"/>
            <p:cNvSpPr/>
            <p:nvPr/>
          </p:nvSpPr>
          <p:spPr>
            <a:xfrm>
              <a:off x="4507" y="2532"/>
              <a:ext cx="63" cy="254"/>
            </a:xfrm>
            <a:prstGeom prst="line">
              <a:avLst/>
            </a:prstGeom>
            <a:ln w="9525" cap="flat" cmpd="sng">
              <a:solidFill>
                <a:srgbClr val="000000"/>
              </a:solidFill>
              <a:prstDash val="solid"/>
              <a:round/>
              <a:headEnd type="none" w="med" len="med"/>
              <a:tailEnd type="triangle" w="med" len="med"/>
            </a:ln>
          </p:spPr>
        </p:sp>
        <p:sp>
          <p:nvSpPr>
            <p:cNvPr id="76825" name="Line 30"/>
            <p:cNvSpPr/>
            <p:nvPr/>
          </p:nvSpPr>
          <p:spPr>
            <a:xfrm flipH="1">
              <a:off x="4697" y="2532"/>
              <a:ext cx="64" cy="254"/>
            </a:xfrm>
            <a:prstGeom prst="line">
              <a:avLst/>
            </a:prstGeom>
            <a:ln w="9525" cap="flat" cmpd="sng">
              <a:solidFill>
                <a:srgbClr val="000000"/>
              </a:solidFill>
              <a:prstDash val="solid"/>
              <a:round/>
              <a:headEnd type="none" w="med" len="med"/>
              <a:tailEnd type="triangle" w="med" len="med"/>
            </a:ln>
          </p:spPr>
        </p:sp>
        <p:sp>
          <p:nvSpPr>
            <p:cNvPr id="76826" name="Line 31"/>
            <p:cNvSpPr/>
            <p:nvPr/>
          </p:nvSpPr>
          <p:spPr>
            <a:xfrm>
              <a:off x="3560" y="2069"/>
              <a:ext cx="571" cy="0"/>
            </a:xfrm>
            <a:prstGeom prst="line">
              <a:avLst/>
            </a:prstGeom>
            <a:ln w="9525" cap="flat" cmpd="sng">
              <a:solidFill>
                <a:srgbClr val="000000"/>
              </a:solidFill>
              <a:prstDash val="solid"/>
              <a:round/>
              <a:headEnd type="none" w="med" len="med"/>
              <a:tailEnd type="none" w="med" len="med"/>
            </a:ln>
          </p:spPr>
        </p:sp>
        <p:sp>
          <p:nvSpPr>
            <p:cNvPr id="76827" name="Line 32"/>
            <p:cNvSpPr/>
            <p:nvPr/>
          </p:nvSpPr>
          <p:spPr>
            <a:xfrm>
              <a:off x="2245" y="1480"/>
              <a:ext cx="590" cy="226"/>
            </a:xfrm>
            <a:prstGeom prst="line">
              <a:avLst/>
            </a:prstGeom>
            <a:ln w="9525" cap="flat" cmpd="sng">
              <a:solidFill>
                <a:srgbClr val="000000"/>
              </a:solidFill>
              <a:prstDash val="solid"/>
              <a:round/>
              <a:headEnd type="none" w="med" len="med"/>
              <a:tailEnd type="none" w="med" len="med"/>
            </a:ln>
          </p:spPr>
        </p:sp>
        <p:sp>
          <p:nvSpPr>
            <p:cNvPr id="76828" name="Line 33"/>
            <p:cNvSpPr/>
            <p:nvPr/>
          </p:nvSpPr>
          <p:spPr>
            <a:xfrm>
              <a:off x="2290" y="2069"/>
              <a:ext cx="318" cy="0"/>
            </a:xfrm>
            <a:prstGeom prst="line">
              <a:avLst/>
            </a:prstGeom>
            <a:ln w="9525" cap="flat" cmpd="sng">
              <a:solidFill>
                <a:srgbClr val="000000"/>
              </a:solidFill>
              <a:prstDash val="solid"/>
              <a:round/>
              <a:headEnd type="none" w="med" len="med"/>
              <a:tailEnd type="none" w="med" len="med"/>
            </a:ln>
          </p:spPr>
        </p:sp>
        <p:sp>
          <p:nvSpPr>
            <p:cNvPr id="76829" name="Line 34"/>
            <p:cNvSpPr/>
            <p:nvPr/>
          </p:nvSpPr>
          <p:spPr>
            <a:xfrm flipV="1">
              <a:off x="2290" y="2478"/>
              <a:ext cx="545" cy="498"/>
            </a:xfrm>
            <a:prstGeom prst="line">
              <a:avLst/>
            </a:prstGeom>
            <a:ln w="9525" cap="flat" cmpd="sng">
              <a:solidFill>
                <a:srgbClr val="000000"/>
              </a:solidFill>
              <a:prstDash val="solid"/>
              <a:round/>
              <a:headEnd type="none" w="med" len="med"/>
              <a:tailEnd type="none" w="med" len="med"/>
            </a:ln>
          </p:spPr>
        </p:sp>
        <p:sp>
          <p:nvSpPr>
            <p:cNvPr id="76830" name="Text Box 35"/>
            <p:cNvSpPr txBox="1"/>
            <p:nvPr/>
          </p:nvSpPr>
          <p:spPr>
            <a:xfrm>
              <a:off x="1383" y="1162"/>
              <a:ext cx="871" cy="379"/>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1</a:t>
              </a:r>
            </a:p>
          </p:txBody>
        </p:sp>
        <p:sp>
          <p:nvSpPr>
            <p:cNvPr id="76831" name="Text Box 36"/>
            <p:cNvSpPr txBox="1"/>
            <p:nvPr/>
          </p:nvSpPr>
          <p:spPr>
            <a:xfrm>
              <a:off x="1429" y="1933"/>
              <a:ext cx="871" cy="378"/>
            </a:xfrm>
            <a:prstGeom prst="rect">
              <a:avLst/>
            </a:prstGeom>
            <a:solidFill>
              <a:srgbClr val="FFFFFF"/>
            </a:solidFill>
            <a:ln w="9525" cap="flat" cmpd="sng">
              <a:solidFill>
                <a:srgbClr val="000000"/>
              </a:solidFill>
              <a:prstDash val="solid"/>
              <a:miter/>
              <a:headEnd type="none" w="med" len="med"/>
              <a:tailEnd type="none" w="med" len="med"/>
            </a:ln>
          </p:spPr>
          <p:txBody>
            <a:bodyPr tIns="118800" anchor="t" anchorCtr="0"/>
            <a:lstStyle/>
            <a:p>
              <a:pPr algn="just">
                <a:buFont typeface="Arial" panose="020B0604020202020204" pitchFamily="34" charset="0"/>
              </a:pPr>
              <a:r>
                <a:rPr lang="zh-CN" altLang="en-US" sz="2000" b="1" dirty="0"/>
                <a:t>应用程序</a:t>
              </a:r>
              <a:r>
                <a:rPr lang="en-US" altLang="zh-CN" sz="2000" b="1" dirty="0"/>
                <a:t>2</a:t>
              </a:r>
            </a:p>
          </p:txBody>
        </p:sp>
        <p:sp>
          <p:nvSpPr>
            <p:cNvPr id="76832" name="Text Box 38"/>
            <p:cNvSpPr txBox="1"/>
            <p:nvPr/>
          </p:nvSpPr>
          <p:spPr>
            <a:xfrm>
              <a:off x="4332" y="1434"/>
              <a:ext cx="653" cy="253"/>
            </a:xfrm>
            <a:prstGeom prst="rect">
              <a:avLst/>
            </a:prstGeom>
            <a:solidFill>
              <a:srgbClr val="FFFFFF"/>
            </a:solidFill>
            <a:ln w="9525">
              <a:noFill/>
            </a:ln>
          </p:spPr>
          <p:txBody>
            <a:bodyPr lIns="0" tIns="0" rIns="0" bIns="0" anchor="t" anchorCtr="0"/>
            <a:lstStyle/>
            <a:p>
              <a:pPr>
                <a:buFont typeface="Arial" panose="020B0604020202020204" pitchFamily="34" charset="0"/>
              </a:pPr>
              <a:r>
                <a:rPr lang="zh-CN" altLang="en-US" sz="2000" b="1" dirty="0"/>
                <a:t>数据库</a:t>
              </a:r>
            </a:p>
          </p:txBody>
        </p:sp>
        <p:sp>
          <p:nvSpPr>
            <p:cNvPr id="76833" name="Text Box 39"/>
            <p:cNvSpPr txBox="1"/>
            <p:nvPr/>
          </p:nvSpPr>
          <p:spPr>
            <a:xfrm>
              <a:off x="1891" y="2341"/>
              <a:ext cx="310" cy="528"/>
            </a:xfrm>
            <a:prstGeom prst="rect">
              <a:avLst/>
            </a:prstGeom>
            <a:noFill/>
            <a:ln w="9525">
              <a:noFill/>
            </a:ln>
          </p:spPr>
          <p:txBody>
            <a:bodyPr vert="eaVert" anchor="t" anchorCtr="0">
              <a:spAutoFit/>
            </a:bodyPr>
            <a:lstStyle/>
            <a:p>
              <a:pPr>
                <a:spcBef>
                  <a:spcPct val="50000"/>
                </a:spcBef>
                <a:buFont typeface="Arial" panose="020B0604020202020204" pitchFamily="34" charset="0"/>
              </a:pPr>
              <a:r>
                <a:rPr lang="en-US" altLang="zh-CN" sz="2000" b="1" dirty="0"/>
                <a:t>…</a:t>
              </a:r>
            </a:p>
          </p:txBody>
        </p:sp>
      </p:grpSp>
      <p:sp>
        <p:nvSpPr>
          <p:cNvPr id="76834" name="Text Box 2"/>
          <p:cNvSpPr txBox="1"/>
          <p:nvPr/>
        </p:nvSpPr>
        <p:spPr>
          <a:xfrm>
            <a:off x="3884360" y="5579948"/>
            <a:ext cx="5129930"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数据库系统阶段应用程序与数据之间的对应关系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1"/>
          <p:cNvSpPr>
            <a:spLocks noGrp="1"/>
          </p:cNvSpPr>
          <p:nvPr>
            <p:ph type="title"/>
          </p:nvPr>
        </p:nvSpPr>
        <p:spPr/>
        <p:txBody>
          <a:bodyPr vert="horz" wrap="square" lIns="91440" tIns="45720" rIns="91440" bIns="45720" anchor="ctr" anchorCtr="0"/>
          <a:lstStyle/>
          <a:p>
            <a:pPr eaLnBrk="1" hangingPunct="1"/>
            <a:r>
              <a:rPr lang="zh-CN" altLang="en-US" sz="3600" dirty="0"/>
              <a:t>数据库概念小结</a:t>
            </a:r>
          </a:p>
        </p:txBody>
      </p:sp>
      <p:sp>
        <p:nvSpPr>
          <p:cNvPr id="77826" name="内容占位符 2"/>
          <p:cNvSpPr>
            <a:spLocks noGrp="1"/>
          </p:cNvSpPr>
          <p:nvPr>
            <p:ph idx="1"/>
          </p:nvPr>
        </p:nvSpPr>
        <p:spPr>
          <a:xfrm>
            <a:off x="1343472" y="1098551"/>
            <a:ext cx="10153128" cy="4854575"/>
          </a:xfrm>
        </p:spPr>
        <p:txBody>
          <a:bodyPr vert="horz" wrap="square" lIns="91440" tIns="45720" rIns="91440" bIns="45720" anchor="t" anchorCtr="0"/>
          <a:lstStyle/>
          <a:p>
            <a:pPr eaLnBrk="1" hangingPunct="1">
              <a:lnSpc>
                <a:spcPct val="150000"/>
              </a:lnSpc>
            </a:pPr>
            <a:r>
              <a:rPr lang="zh-CN" altLang="zh-CN" sz="2400" dirty="0"/>
              <a:t>数据库是长期存储在计算机内有组织</a:t>
            </a:r>
            <a:r>
              <a:rPr lang="zh-CN" altLang="en-US" sz="2400" dirty="0"/>
              <a:t>、可</a:t>
            </a:r>
            <a:r>
              <a:rPr lang="zh-CN" altLang="zh-CN" sz="2400" dirty="0"/>
              <a:t>共享的大量数据</a:t>
            </a:r>
            <a:r>
              <a:rPr lang="zh-CN" altLang="en-US" sz="2400" dirty="0"/>
              <a:t>的</a:t>
            </a:r>
            <a:r>
              <a:rPr lang="zh-CN" altLang="zh-CN" sz="2400" dirty="0"/>
              <a:t>集合</a:t>
            </a:r>
            <a:endParaRPr lang="en-US" altLang="zh-CN" sz="2400" dirty="0"/>
          </a:p>
          <a:p>
            <a:pPr eaLnBrk="1" hangingPunct="1">
              <a:lnSpc>
                <a:spcPct val="150000"/>
              </a:lnSpc>
            </a:pPr>
            <a:r>
              <a:rPr lang="zh-CN" altLang="zh-CN" sz="2400" dirty="0"/>
              <a:t>可以供各种用户共享，具有最小冗余度和较高的数据独立性</a:t>
            </a:r>
            <a:endParaRPr lang="en-US" altLang="zh-CN" sz="2400" dirty="0"/>
          </a:p>
          <a:p>
            <a:pPr eaLnBrk="1" hangingPunct="1">
              <a:lnSpc>
                <a:spcPct val="150000"/>
              </a:lnSpc>
            </a:pPr>
            <a:r>
              <a:rPr lang="zh-CN" altLang="en-US" sz="2400" dirty="0"/>
              <a:t>数据库管理系统</a:t>
            </a:r>
            <a:r>
              <a:rPr lang="zh-CN" altLang="zh-CN" sz="2400" dirty="0"/>
              <a:t>在数据库建立、运维护时对数据库进行统一控制，以保证数据的完整性、安全性，并在多用户同时使用数据库时进行并发控制，在发生故障后对数据库进行恢复</a:t>
            </a:r>
            <a:r>
              <a:rPr lang="zh-CN" altLang="en-US" sz="2400" dirty="0"/>
              <a:t>。</a:t>
            </a:r>
          </a:p>
          <a:p>
            <a:pPr eaLnBrk="1" hangingPunct="1">
              <a:lnSpc>
                <a:spcPct val="150000"/>
              </a:lnSpc>
            </a:pPr>
            <a:endParaRPr lang="zh-CN" alt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78850" name="Rectangle 3"/>
          <p:cNvSpPr>
            <a:spLocks noGrp="1"/>
          </p:cNvSpPr>
          <p:nvPr>
            <p:ph idx="1"/>
          </p:nvPr>
        </p:nvSpPr>
        <p:spPr>
          <a:xfrm>
            <a:off x="911424" y="1113355"/>
            <a:ext cx="10220994" cy="4351338"/>
          </a:xfrm>
        </p:spPr>
        <p:txBody>
          <a:bodyPr vert="horz" wrap="square" lIns="91440" tIns="45720" rIns="91440" bIns="45720" anchor="t" anchorCtr="0"/>
          <a:lstStyle/>
          <a:p>
            <a:pPr lvl="1" eaLnBrk="1" hangingPunct="1">
              <a:lnSpc>
                <a:spcPct val="120000"/>
              </a:lnSpc>
              <a:buNone/>
            </a:pPr>
            <a:r>
              <a:rPr lang="en-US" altLang="zh-CN" sz="3200" dirty="0"/>
              <a:t>1.1 </a:t>
            </a:r>
            <a:r>
              <a:rPr lang="zh-CN" altLang="en-US" sz="2800" dirty="0"/>
              <a:t>数据库系统概述</a:t>
            </a:r>
          </a:p>
          <a:p>
            <a:pPr lvl="1" eaLnBrk="1" hangingPunct="1">
              <a:lnSpc>
                <a:spcPct val="120000"/>
              </a:lnSpc>
              <a:buNone/>
            </a:pPr>
            <a:r>
              <a:rPr lang="en-US" altLang="zh-CN" sz="2800" dirty="0">
                <a:solidFill>
                  <a:srgbClr val="0066FF"/>
                </a:solidFill>
              </a:rPr>
              <a:t>1.2  </a:t>
            </a:r>
            <a:r>
              <a:rPr lang="zh-CN" altLang="en-US" sz="2800" dirty="0">
                <a:solidFill>
                  <a:srgbClr val="0066FF"/>
                </a:solidFill>
              </a:rPr>
              <a:t>数据模型</a:t>
            </a:r>
          </a:p>
          <a:p>
            <a:pPr lvl="1" eaLnBrk="1" hangingPunct="1">
              <a:lnSpc>
                <a:spcPct val="120000"/>
              </a:lnSpc>
              <a:buNone/>
            </a:pPr>
            <a:r>
              <a:rPr lang="en-US" altLang="zh-CN" sz="2800" dirty="0"/>
              <a:t>1.3  </a:t>
            </a:r>
            <a:r>
              <a:rPr lang="zh-CN" altLang="en-US" sz="2800" dirty="0"/>
              <a:t>数据库系统的三级模式结构</a:t>
            </a:r>
          </a:p>
          <a:p>
            <a:pPr lvl="1" eaLnBrk="1" hangingPunct="1">
              <a:lnSpc>
                <a:spcPct val="120000"/>
              </a:lnSpc>
              <a:buNone/>
            </a:pPr>
            <a:r>
              <a:rPr lang="en-US" altLang="zh-CN" sz="2800" dirty="0"/>
              <a:t>1.4  </a:t>
            </a:r>
            <a:r>
              <a:rPr lang="zh-CN" altLang="en-US" sz="2800" dirty="0"/>
              <a:t>数据库系统的组成</a:t>
            </a:r>
          </a:p>
          <a:p>
            <a:pPr lvl="1" eaLnBrk="1" hangingPunct="1">
              <a:lnSpc>
                <a:spcPct val="150000"/>
              </a:lnSpc>
              <a:buNone/>
            </a:pPr>
            <a:r>
              <a:rPr lang="zh-CN" altLang="en-US" sz="2800" dirty="0"/>
              <a:t>*</a:t>
            </a:r>
            <a:r>
              <a:rPr lang="en-US" altLang="zh-CN" sz="2800" dirty="0"/>
              <a:t>1.5  </a:t>
            </a:r>
            <a:r>
              <a:rPr lang="zh-CN" altLang="en-US" sz="2800" dirty="0"/>
              <a:t>数据库系统的体系结构</a:t>
            </a:r>
            <a:endParaRPr lang="en-US" altLang="zh-CN" sz="2000" dirty="0"/>
          </a:p>
          <a:p>
            <a:pPr lvl="1" eaLnBrk="1" hangingPunct="1">
              <a:lnSpc>
                <a:spcPct val="150000"/>
              </a:lnSpc>
              <a:buNone/>
            </a:pPr>
            <a:r>
              <a:rPr lang="zh-CN" altLang="en-US" sz="2800" dirty="0"/>
              <a:t>本章小结</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p:cNvSpPr>
            <a:spLocks noGrp="1"/>
          </p:cNvSpPr>
          <p:nvPr>
            <p:ph type="title"/>
          </p:nvPr>
        </p:nvSpPr>
        <p:spPr/>
        <p:txBody>
          <a:bodyPr vert="horz" wrap="square" lIns="91440" tIns="45720" rIns="91440" bIns="45720" anchor="ctr" anchorCtr="0"/>
          <a:lstStyle/>
          <a:p>
            <a:pPr eaLnBrk="1" hangingPunct="1"/>
            <a:r>
              <a:rPr lang="en-US" altLang="zh-CN" sz="3600" dirty="0"/>
              <a:t>1.2  </a:t>
            </a:r>
            <a:r>
              <a:rPr lang="zh-CN" altLang="en-US" sz="3600" dirty="0"/>
              <a:t>数据模型</a:t>
            </a:r>
          </a:p>
        </p:txBody>
      </p:sp>
      <p:sp>
        <p:nvSpPr>
          <p:cNvPr id="79874" name="Rectangle 3"/>
          <p:cNvSpPr>
            <a:spLocks noGrp="1"/>
          </p:cNvSpPr>
          <p:nvPr>
            <p:ph idx="1"/>
          </p:nvPr>
        </p:nvSpPr>
        <p:spPr>
          <a:xfrm>
            <a:off x="1127448" y="1052736"/>
            <a:ext cx="9865096" cy="4994275"/>
          </a:xfrm>
        </p:spPr>
        <p:txBody>
          <a:bodyPr vert="horz" wrap="square" lIns="91440" tIns="45720" rIns="91440" bIns="45720" anchor="t" anchorCtr="0">
            <a:normAutofit/>
          </a:bodyPr>
          <a:lstStyle/>
          <a:p>
            <a:pPr eaLnBrk="1" hangingPunct="1">
              <a:lnSpc>
                <a:spcPct val="150000"/>
              </a:lnSpc>
              <a:spcBef>
                <a:spcPct val="0"/>
              </a:spcBef>
            </a:pPr>
            <a:r>
              <a:rPr lang="zh-CN" altLang="en-US" dirty="0"/>
              <a:t>数据模型是对现实世界数据特征的抽象，是</a:t>
            </a:r>
            <a:r>
              <a:rPr lang="zh-CN" altLang="en-US" dirty="0">
                <a:solidFill>
                  <a:srgbClr val="FF00FF"/>
                </a:solidFill>
              </a:rPr>
              <a:t>现实世界的模拟</a:t>
            </a:r>
            <a:endParaRPr lang="en-US" altLang="zh-CN" dirty="0"/>
          </a:p>
          <a:p>
            <a:pPr eaLnBrk="1" hangingPunct="1">
              <a:lnSpc>
                <a:spcPct val="150000"/>
              </a:lnSpc>
              <a:spcBef>
                <a:spcPct val="0"/>
              </a:spcBef>
            </a:pPr>
            <a:r>
              <a:rPr lang="zh-CN" altLang="zh-CN" dirty="0"/>
              <a:t>数据模型是用来描述数据、组织数据和对数据进行操作的</a:t>
            </a:r>
            <a:endParaRPr lang="en-US" altLang="zh-CN" dirty="0"/>
          </a:p>
          <a:p>
            <a:pPr algn="just" eaLnBrk="1" hangingPunct="1">
              <a:lnSpc>
                <a:spcPct val="150000"/>
              </a:lnSpc>
              <a:spcBef>
                <a:spcPct val="0"/>
              </a:spcBef>
            </a:pPr>
            <a:r>
              <a:rPr lang="zh-CN" altLang="en-US" dirty="0"/>
              <a:t>数据模型应满足三方面要求</a:t>
            </a:r>
          </a:p>
          <a:p>
            <a:pPr lvl="1" algn="just" eaLnBrk="1" hangingPunct="1">
              <a:lnSpc>
                <a:spcPct val="150000"/>
              </a:lnSpc>
              <a:spcBef>
                <a:spcPct val="0"/>
              </a:spcBef>
            </a:pPr>
            <a:r>
              <a:rPr lang="zh-CN" altLang="en-US" dirty="0"/>
              <a:t>能比较</a:t>
            </a:r>
            <a:r>
              <a:rPr lang="zh-CN" altLang="en-US" dirty="0">
                <a:solidFill>
                  <a:srgbClr val="5F9F25"/>
                </a:solidFill>
              </a:rPr>
              <a:t>真实</a:t>
            </a:r>
            <a:r>
              <a:rPr lang="zh-CN" altLang="en-US" dirty="0"/>
              <a:t>地模拟现实世界</a:t>
            </a:r>
          </a:p>
          <a:p>
            <a:pPr lvl="1" algn="just" eaLnBrk="1" hangingPunct="1">
              <a:lnSpc>
                <a:spcPct val="150000"/>
              </a:lnSpc>
              <a:spcBef>
                <a:spcPct val="0"/>
              </a:spcBef>
            </a:pPr>
            <a:r>
              <a:rPr lang="zh-CN" altLang="en-US" dirty="0">
                <a:solidFill>
                  <a:srgbClr val="5F9F25"/>
                </a:solidFill>
              </a:rPr>
              <a:t>容易</a:t>
            </a:r>
            <a:r>
              <a:rPr lang="zh-CN" altLang="en-US" dirty="0"/>
              <a:t>为人所</a:t>
            </a:r>
            <a:r>
              <a:rPr lang="zh-CN" altLang="en-US" dirty="0">
                <a:solidFill>
                  <a:srgbClr val="5F9F25"/>
                </a:solidFill>
              </a:rPr>
              <a:t>理解</a:t>
            </a:r>
          </a:p>
          <a:p>
            <a:pPr lvl="1" algn="just" eaLnBrk="1" hangingPunct="1">
              <a:lnSpc>
                <a:spcPct val="150000"/>
              </a:lnSpc>
              <a:spcBef>
                <a:spcPct val="0"/>
              </a:spcBef>
            </a:pPr>
            <a:r>
              <a:rPr lang="zh-CN" altLang="en-US" dirty="0"/>
              <a:t>便于在计算机上</a:t>
            </a:r>
            <a:r>
              <a:rPr lang="zh-CN" altLang="en-US" dirty="0">
                <a:solidFill>
                  <a:srgbClr val="5F9F25"/>
                </a:solidFill>
              </a:rPr>
              <a:t>实现</a:t>
            </a:r>
            <a:endParaRPr lang="en-US" altLang="zh-CN" dirty="0">
              <a:solidFill>
                <a:srgbClr val="5F9F25"/>
              </a:solidFill>
            </a:endParaRPr>
          </a:p>
          <a:p>
            <a:pPr algn="just" eaLnBrk="1" hangingPunct="1">
              <a:lnSpc>
                <a:spcPct val="150000"/>
              </a:lnSpc>
              <a:spcBef>
                <a:spcPct val="0"/>
              </a:spcBef>
            </a:pPr>
            <a:r>
              <a:rPr lang="zh-CN" altLang="en-US" dirty="0"/>
              <a:t>数据模型是数据库系统的</a:t>
            </a:r>
            <a:r>
              <a:rPr lang="zh-CN" altLang="en-US" dirty="0">
                <a:solidFill>
                  <a:srgbClr val="FF00FF"/>
                </a:solidFill>
              </a:rPr>
              <a:t>核心和基础</a:t>
            </a:r>
            <a:endParaRPr lang="en-US" altLang="zh-CN" sz="2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80898" name="Rectangle 1027"/>
          <p:cNvSpPr>
            <a:spLocks noGrp="1"/>
          </p:cNvSpPr>
          <p:nvPr>
            <p:ph idx="1"/>
          </p:nvPr>
        </p:nvSpPr>
        <p:spPr>
          <a:xfrm>
            <a:off x="1487488" y="1098550"/>
            <a:ext cx="8353425" cy="4922838"/>
          </a:xfrm>
        </p:spPr>
        <p:txBody>
          <a:bodyPr vert="horz" wrap="square" lIns="91440" tIns="45720" rIns="91440" bIns="45720" anchor="t" anchorCtr="0"/>
          <a:lstStyle/>
          <a:p>
            <a:pPr eaLnBrk="1" hangingPunct="1">
              <a:lnSpc>
                <a:spcPct val="130000"/>
              </a:lnSpc>
              <a:buNone/>
            </a:pPr>
            <a:r>
              <a:rPr lang="en-US" altLang="zh-CN" dirty="0">
                <a:solidFill>
                  <a:srgbClr val="00B050"/>
                </a:solidFill>
              </a:rPr>
              <a:t>  1.2.1  </a:t>
            </a:r>
            <a:r>
              <a:rPr lang="zh-CN" altLang="en-US" dirty="0">
                <a:solidFill>
                  <a:srgbClr val="00B050"/>
                </a:solidFill>
              </a:rPr>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en-US" alt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a:t>
            </a:r>
            <a:endParaRPr lang="en-US" altLang="zh-CN" sz="3600" dirty="0"/>
          </a:p>
        </p:txBody>
      </p:sp>
      <p:sp>
        <p:nvSpPr>
          <p:cNvPr id="81922" name="Rectangle 3"/>
          <p:cNvSpPr>
            <a:spLocks noGrp="1"/>
          </p:cNvSpPr>
          <p:nvPr>
            <p:ph idx="1"/>
          </p:nvPr>
        </p:nvSpPr>
        <p:spPr>
          <a:xfrm>
            <a:off x="1127448" y="1052737"/>
            <a:ext cx="10153128" cy="5141690"/>
          </a:xfrm>
        </p:spPr>
        <p:txBody>
          <a:bodyPr vert="horz" wrap="square" lIns="91440" tIns="45720" rIns="91440" bIns="45720" anchor="t" anchorCtr="0"/>
          <a:lstStyle/>
          <a:p>
            <a:pPr eaLnBrk="1" hangingPunct="1">
              <a:lnSpc>
                <a:spcPct val="150000"/>
              </a:lnSpc>
            </a:pPr>
            <a:r>
              <a:rPr lang="zh-CN" altLang="en-US" dirty="0"/>
              <a:t>把现实世界中的具体事物抽象、组织为某一数据库管理系统支持的数据模型</a:t>
            </a:r>
            <a:endParaRPr lang="en-US" altLang="zh-CN" dirty="0">
              <a:solidFill>
                <a:srgbClr val="5F9F25"/>
              </a:solidFill>
            </a:endParaRPr>
          </a:p>
          <a:p>
            <a:pPr eaLnBrk="1" hangingPunct="1">
              <a:lnSpc>
                <a:spcPct val="150000"/>
              </a:lnSpc>
            </a:pPr>
            <a:r>
              <a:rPr lang="zh-CN" altLang="en-US" dirty="0"/>
              <a:t>数据建模过程</a:t>
            </a:r>
            <a:r>
              <a:rPr lang="en-US" altLang="zh-CN" dirty="0"/>
              <a:t>---</a:t>
            </a:r>
            <a:r>
              <a:rPr lang="zh-CN" altLang="en-US" dirty="0">
                <a:solidFill>
                  <a:srgbClr val="5F9F25"/>
                </a:solidFill>
              </a:rPr>
              <a:t>两步抽象</a:t>
            </a:r>
          </a:p>
          <a:p>
            <a:pPr lvl="1" algn="just" eaLnBrk="1" hangingPunct="1">
              <a:lnSpc>
                <a:spcPct val="150000"/>
              </a:lnSpc>
            </a:pPr>
            <a:r>
              <a:rPr lang="zh-CN" altLang="en-US" dirty="0"/>
              <a:t>现实世界中的客观对象抽象为概念模型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en-US" sz="2200" dirty="0"/>
              <a:t>将现实世界抽象为信息世界</a:t>
            </a:r>
          </a:p>
          <a:p>
            <a:pPr lvl="1" algn="just" eaLnBrk="1" hangingPunct="1">
              <a:lnSpc>
                <a:spcPct val="150000"/>
              </a:lnSpc>
            </a:pPr>
            <a:r>
              <a:rPr lang="zh-CN" altLang="en-US" dirty="0"/>
              <a:t>把概念模型转换为某一数据库管理系统支持的数据模型</a:t>
            </a:r>
            <a:endParaRPr lang="en-US" altLang="zh-CN" dirty="0"/>
          </a:p>
          <a:p>
            <a:pPr lvl="2" algn="just" eaLnBrk="1" hangingPunct="1">
              <a:lnSpc>
                <a:spcPct val="150000"/>
              </a:lnSpc>
              <a:spcBef>
                <a:spcPct val="0"/>
              </a:spcBef>
              <a:buClr>
                <a:schemeClr val="tx1"/>
              </a:buClr>
              <a:buSzPct val="87000"/>
              <a:buFont typeface="Wingdings" panose="05000000000000000000" pitchFamily="2" charset="2"/>
              <a:buChar char="l"/>
            </a:pPr>
            <a:r>
              <a:rPr lang="zh-CN" altLang="zh-CN" sz="2200" dirty="0"/>
              <a:t>将信息世界转换为机器世界</a:t>
            </a:r>
            <a:endParaRPr lang="en-US" altLang="zh-CN"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数据建模（续）</a:t>
            </a:r>
            <a:endParaRPr lang="en-US" altLang="zh-CN" sz="3600" dirty="0"/>
          </a:p>
        </p:txBody>
      </p:sp>
      <p:sp>
        <p:nvSpPr>
          <p:cNvPr id="382980" name="Rectangle 4"/>
          <p:cNvSpPr/>
          <p:nvPr/>
        </p:nvSpPr>
        <p:spPr>
          <a:xfrm>
            <a:off x="4295776" y="4294189"/>
            <a:ext cx="3313113" cy="720725"/>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数据库管理系统支持的数据模型</a:t>
            </a:r>
          </a:p>
        </p:txBody>
      </p:sp>
      <p:sp>
        <p:nvSpPr>
          <p:cNvPr id="382981" name="Rectangle 5"/>
          <p:cNvSpPr/>
          <p:nvPr/>
        </p:nvSpPr>
        <p:spPr>
          <a:xfrm>
            <a:off x="4959350" y="3286126"/>
            <a:ext cx="1943100" cy="576263"/>
          </a:xfrm>
          <a:prstGeom prst="rect">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lgn="ctr">
              <a:buFont typeface="Arial" panose="020B0604020202020204" pitchFamily="34" charset="0"/>
            </a:pPr>
            <a:r>
              <a:rPr lang="zh-CN" altLang="en-US" b="1" dirty="0">
                <a:latin typeface="Arial" panose="020B0604020202020204" pitchFamily="34" charset="0"/>
                <a:ea typeface="宋体" panose="02010600030101010101" pitchFamily="2" charset="-122"/>
              </a:rPr>
              <a:t>概念模型</a:t>
            </a:r>
          </a:p>
        </p:txBody>
      </p:sp>
      <p:sp>
        <p:nvSpPr>
          <p:cNvPr id="382982" name="AutoShape 6"/>
          <p:cNvSpPr/>
          <p:nvPr/>
        </p:nvSpPr>
        <p:spPr>
          <a:xfrm>
            <a:off x="5397500" y="2205038"/>
            <a:ext cx="914400" cy="792162"/>
          </a:xfrm>
          <a:prstGeom prst="smileyFace">
            <a:avLst>
              <a:gd name="adj" fmla="val 4653"/>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382985" name="AutoShape 9"/>
          <p:cNvSpPr/>
          <p:nvPr/>
        </p:nvSpPr>
        <p:spPr>
          <a:xfrm flipH="1">
            <a:off x="7032625" y="1773238"/>
            <a:ext cx="1081088" cy="1008062"/>
          </a:xfrm>
          <a:prstGeom prst="wedgeEllipseCallout">
            <a:avLst>
              <a:gd name="adj1" fmla="val 117250"/>
              <a:gd name="adj2" fmla="val 1661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认识</a:t>
            </a:r>
          </a:p>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抽象</a:t>
            </a:r>
          </a:p>
        </p:txBody>
      </p:sp>
      <p:sp>
        <p:nvSpPr>
          <p:cNvPr id="382986" name="Text Box 10"/>
          <p:cNvSpPr txBox="1"/>
          <p:nvPr/>
        </p:nvSpPr>
        <p:spPr>
          <a:xfrm>
            <a:off x="2782888" y="3422651"/>
            <a:ext cx="1104900" cy="36671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信息世界</a:t>
            </a:r>
          </a:p>
        </p:txBody>
      </p:sp>
      <p:sp>
        <p:nvSpPr>
          <p:cNvPr id="382987" name="Text Box 11"/>
          <p:cNvSpPr txBox="1"/>
          <p:nvPr/>
        </p:nvSpPr>
        <p:spPr>
          <a:xfrm>
            <a:off x="2782888" y="4508501"/>
            <a:ext cx="1104900" cy="36671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机器世界</a:t>
            </a:r>
          </a:p>
        </p:txBody>
      </p:sp>
      <p:sp>
        <p:nvSpPr>
          <p:cNvPr id="82952" name="Text Box 12"/>
          <p:cNvSpPr txBox="1"/>
          <p:nvPr/>
        </p:nvSpPr>
        <p:spPr>
          <a:xfrm>
            <a:off x="4367214" y="5538789"/>
            <a:ext cx="3438525" cy="369887"/>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现实世界中客观对象的抽象过程</a:t>
            </a:r>
          </a:p>
        </p:txBody>
      </p:sp>
      <p:sp>
        <p:nvSpPr>
          <p:cNvPr id="382989" name="Cloud"/>
          <p:cNvSpPr>
            <a:spLocks noChangeAspect="1" noEditPoints="1"/>
          </p:cNvSpPr>
          <p:nvPr/>
        </p:nvSpPr>
        <p:spPr>
          <a:xfrm>
            <a:off x="4943476" y="981076"/>
            <a:ext cx="1800225" cy="917575"/>
          </a:xfrm>
          <a:custGeom>
            <a:avLst/>
            <a:gdLst>
              <a:gd name="txL" fmla="*/ 2976 w 21600"/>
              <a:gd name="txT" fmla="*/ 3261 h 21600"/>
              <a:gd name="txR" fmla="*/ 17086 w 21600"/>
              <a:gd name="txB" fmla="*/ 17336 h 21600"/>
            </a:gdLst>
            <a:ahLst/>
            <a:cxnLst>
              <a:cxn ang="0">
                <a:pos x="2147483646" y="2147483646"/>
              </a:cxn>
              <a:cxn ang="0">
                <a:pos x="2147483646" y="2147483646"/>
              </a:cxn>
              <a:cxn ang="0">
                <a:pos x="2147483646" y="2147483646"/>
              </a:cxn>
              <a:cxn ang="0">
                <a:pos x="2147483646" y="2147483646"/>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BE7D"/>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现实世界</a:t>
            </a:r>
          </a:p>
        </p:txBody>
      </p:sp>
      <p:sp>
        <p:nvSpPr>
          <p:cNvPr id="382992" name="Line 16"/>
          <p:cNvSpPr/>
          <p:nvPr/>
        </p:nvSpPr>
        <p:spPr>
          <a:xfrm>
            <a:off x="5808663" y="1917700"/>
            <a:ext cx="0" cy="287338"/>
          </a:xfrm>
          <a:prstGeom prst="line">
            <a:avLst/>
          </a:prstGeom>
          <a:ln w="25400" cap="flat" cmpd="sng">
            <a:solidFill>
              <a:schemeClr val="tx1"/>
            </a:solidFill>
            <a:prstDash val="solid"/>
            <a:round/>
            <a:headEnd type="none" w="med" len="med"/>
            <a:tailEnd type="triangle" w="med" len="med"/>
          </a:ln>
        </p:spPr>
      </p:sp>
      <p:sp>
        <p:nvSpPr>
          <p:cNvPr id="382993" name="Line 17"/>
          <p:cNvSpPr/>
          <p:nvPr/>
        </p:nvSpPr>
        <p:spPr>
          <a:xfrm>
            <a:off x="5808663" y="2997200"/>
            <a:ext cx="0" cy="287338"/>
          </a:xfrm>
          <a:prstGeom prst="line">
            <a:avLst/>
          </a:prstGeom>
          <a:ln w="25400" cap="flat" cmpd="sng">
            <a:solidFill>
              <a:schemeClr val="tx1"/>
            </a:solidFill>
            <a:prstDash val="solid"/>
            <a:round/>
            <a:headEnd type="none" w="med" len="med"/>
            <a:tailEnd type="triangle" w="med" len="med"/>
          </a:ln>
        </p:spPr>
      </p:sp>
      <p:sp>
        <p:nvSpPr>
          <p:cNvPr id="382994" name="Line 18"/>
          <p:cNvSpPr/>
          <p:nvPr/>
        </p:nvSpPr>
        <p:spPr>
          <a:xfrm>
            <a:off x="5880100" y="3862388"/>
            <a:ext cx="0" cy="431800"/>
          </a:xfrm>
          <a:prstGeom prst="line">
            <a:avLst/>
          </a:prstGeom>
          <a:ln w="25400" cap="flat" cmpd="sng">
            <a:solidFill>
              <a:schemeClr val="tx1"/>
            </a:solidFill>
            <a:prstDash val="solid"/>
            <a:round/>
            <a:headEnd type="none" w="med" len="med"/>
            <a:tailEnd type="triangle" w="med" len="med"/>
          </a:ln>
        </p:spPr>
      </p:sp>
      <p:grpSp>
        <p:nvGrpSpPr>
          <p:cNvPr id="2" name="Group 30"/>
          <p:cNvGrpSpPr/>
          <p:nvPr/>
        </p:nvGrpSpPr>
        <p:grpSpPr>
          <a:xfrm>
            <a:off x="8117904" y="2471738"/>
            <a:ext cx="2514600" cy="830262"/>
            <a:chOff x="3802" y="2418"/>
            <a:chExt cx="1769" cy="523"/>
          </a:xfrm>
        </p:grpSpPr>
        <p:sp>
          <p:nvSpPr>
            <p:cNvPr id="82958" name="Text Box 22"/>
            <p:cNvSpPr txBox="1"/>
            <p:nvPr/>
          </p:nvSpPr>
          <p:spPr>
            <a:xfrm>
              <a:off x="3802" y="2418"/>
              <a:ext cx="1769" cy="523"/>
            </a:xfrm>
            <a:prstGeom prst="rect">
              <a:avLst/>
            </a:prstGeom>
            <a:no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现实世界       概念模型</a:t>
              </a:r>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Wingdings" panose="05000000000000000000" pitchFamily="2" charset="2"/>
              </a:pPr>
              <a:r>
                <a:rPr lang="zh-CN" altLang="en-US" sz="1600" b="1" dirty="0"/>
                <a:t>数据库设计工具辅助</a:t>
              </a:r>
            </a:p>
          </p:txBody>
        </p:sp>
        <p:sp>
          <p:nvSpPr>
            <p:cNvPr id="82959" name="AutoShape 24"/>
            <p:cNvSpPr/>
            <p:nvPr/>
          </p:nvSpPr>
          <p:spPr>
            <a:xfrm>
              <a:off x="4506" y="2496"/>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3" name="Group 31"/>
          <p:cNvGrpSpPr/>
          <p:nvPr/>
        </p:nvGrpSpPr>
        <p:grpSpPr>
          <a:xfrm>
            <a:off x="8184231" y="4573588"/>
            <a:ext cx="2242864" cy="584200"/>
            <a:chOff x="3787" y="3218"/>
            <a:chExt cx="1334" cy="368"/>
          </a:xfrm>
        </p:grpSpPr>
        <p:sp>
          <p:nvSpPr>
            <p:cNvPr id="82961" name="Text Box 20"/>
            <p:cNvSpPr txBox="1"/>
            <p:nvPr/>
          </p:nvSpPr>
          <p:spPr>
            <a:xfrm>
              <a:off x="3787" y="3218"/>
              <a:ext cx="1334" cy="368"/>
            </a:xfrm>
            <a:prstGeom prst="rect">
              <a:avLst/>
            </a:prstGeom>
            <a:noFill/>
            <a:ln w="25400" cap="flat" cmpd="sng">
              <a:solidFill>
                <a:schemeClr val="folHlink"/>
              </a:solidFill>
              <a:prstDash val="solid"/>
              <a:miter/>
              <a:headEnd type="none" w="med" len="med"/>
              <a:tailEnd type="none" w="med" len="med"/>
            </a:ln>
          </p:spPr>
          <p:txBody>
            <a:bodyPr wrap="none" anchor="t" anchorCtr="0">
              <a:spAutoFit/>
            </a:bodyPr>
            <a:lstStyle/>
            <a:p>
              <a:pPr>
                <a:buFont typeface="Arial" panose="020B0604020202020204" pitchFamily="34" charset="0"/>
              </a:pPr>
              <a:r>
                <a:rPr lang="zh-CN" altLang="en-US" sz="1600" b="1" dirty="0"/>
                <a:t>逻辑模型       物理模型</a:t>
              </a:r>
            </a:p>
            <a:p>
              <a:pPr>
                <a:buFont typeface="Arial" panose="020B0604020202020204" pitchFamily="34" charset="0"/>
              </a:pPr>
              <a:r>
                <a:rPr lang="zh-CN" altLang="en-US" sz="1600" b="1" dirty="0"/>
                <a:t>由数据库管理系统完成</a:t>
              </a:r>
            </a:p>
          </p:txBody>
        </p:sp>
        <p:sp>
          <p:nvSpPr>
            <p:cNvPr id="82962" name="AutoShape 27"/>
            <p:cNvSpPr/>
            <p:nvPr/>
          </p:nvSpPr>
          <p:spPr>
            <a:xfrm>
              <a:off x="4344" y="3284"/>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grpSp>
        <p:nvGrpSpPr>
          <p:cNvPr id="4" name="Group 32"/>
          <p:cNvGrpSpPr/>
          <p:nvPr/>
        </p:nvGrpSpPr>
        <p:grpSpPr>
          <a:xfrm>
            <a:off x="8140699" y="3502026"/>
            <a:ext cx="2563813" cy="830263"/>
            <a:chOff x="3782" y="2568"/>
            <a:chExt cx="1769" cy="523"/>
          </a:xfrm>
        </p:grpSpPr>
        <p:sp>
          <p:nvSpPr>
            <p:cNvPr id="82964" name="Text Box 33"/>
            <p:cNvSpPr txBox="1"/>
            <p:nvPr/>
          </p:nvSpPr>
          <p:spPr>
            <a:xfrm>
              <a:off x="3782" y="2568"/>
              <a:ext cx="1769" cy="523"/>
            </a:xfrm>
            <a:prstGeom prst="rect">
              <a:avLst/>
            </a:prstGeom>
            <a:noFill/>
            <a:ln w="25400" cap="flat" cmpd="sng">
              <a:solidFill>
                <a:schemeClr val="folHlink"/>
              </a:solidFill>
              <a:prstDash val="solid"/>
              <a:miter/>
              <a:headEnd type="none" w="med" len="med"/>
              <a:tailEnd type="none" w="med" len="med"/>
            </a:ln>
          </p:spPr>
          <p:txBody>
            <a:bodyPr anchor="t" anchorCtr="0">
              <a:spAutoFit/>
            </a:bodyPr>
            <a:lstStyle/>
            <a:p>
              <a:pPr marL="342900" indent="-342900">
                <a:buFont typeface="Arial" panose="020B0604020202020204" pitchFamily="34" charset="0"/>
              </a:pPr>
              <a:r>
                <a:rPr lang="zh-CN" altLang="en-US" sz="1600" b="1" dirty="0"/>
                <a:t>概念模型       逻辑模型</a:t>
              </a:r>
            </a:p>
            <a:p>
              <a:pPr marL="342900" indent="-342900">
                <a:buFont typeface="Arial" panose="020B0604020202020204" pitchFamily="34" charset="0"/>
              </a:pPr>
              <a:r>
                <a:rPr lang="zh-CN" altLang="en-US" sz="1600" b="1" dirty="0"/>
                <a:t>数据库设计人员完成</a:t>
              </a:r>
              <a:endParaRPr lang="en-US" altLang="zh-CN" sz="1600" b="1" dirty="0"/>
            </a:p>
            <a:p>
              <a:pPr marL="342900" indent="-342900">
                <a:buFont typeface="Arial" panose="020B0604020202020204" pitchFamily="34" charset="0"/>
              </a:pPr>
              <a:r>
                <a:rPr lang="zh-CN" altLang="en-US" sz="1600" b="1" dirty="0"/>
                <a:t>数据库设计工具辅助</a:t>
              </a:r>
            </a:p>
          </p:txBody>
        </p:sp>
        <p:sp>
          <p:nvSpPr>
            <p:cNvPr id="82965" name="AutoShape 34"/>
            <p:cNvSpPr/>
            <p:nvPr/>
          </p:nvSpPr>
          <p:spPr>
            <a:xfrm>
              <a:off x="4458" y="2631"/>
              <a:ext cx="181" cy="90"/>
            </a:xfrm>
            <a:prstGeom prst="rightArrow">
              <a:avLst>
                <a:gd name="adj1" fmla="val 50000"/>
                <a:gd name="adj2" fmla="val 5026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Effect transition="in" filter="box(in)">
                                      <p:cBhvr>
                                        <p:cTn id="12" dur="500"/>
                                        <p:tgtEl>
                                          <p:spTgt spid="382992"/>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382982"/>
                                        </p:tgtEl>
                                        <p:attrNameLst>
                                          <p:attrName>style.visibility</p:attrName>
                                        </p:attrNameLst>
                                      </p:cBhvr>
                                      <p:to>
                                        <p:strVal val="visible"/>
                                      </p:to>
                                    </p:set>
                                    <p:animEffect transition="in" filter="box(in)">
                                      <p:cBhvr>
                                        <p:cTn id="15" dur="500"/>
                                        <p:tgtEl>
                                          <p:spTgt spid="38298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82985"/>
                                        </p:tgtEl>
                                        <p:attrNameLst>
                                          <p:attrName>style.visibility</p:attrName>
                                        </p:attrNameLst>
                                      </p:cBhvr>
                                      <p:to>
                                        <p:strVal val="visible"/>
                                      </p:to>
                                    </p:set>
                                    <p:animEffect transition="in" filter="box(in)">
                                      <p:cBhvr>
                                        <p:cTn id="18" dur="500"/>
                                        <p:tgtEl>
                                          <p:spTgt spid="38298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382993"/>
                                        </p:tgtEl>
                                        <p:attrNameLst>
                                          <p:attrName>style.visibility</p:attrName>
                                        </p:attrNameLst>
                                      </p:cBhvr>
                                      <p:to>
                                        <p:strVal val="visible"/>
                                      </p:to>
                                    </p:set>
                                    <p:animEffect transition="in" filter="box(in)">
                                      <p:cBhvr>
                                        <p:cTn id="23" dur="500"/>
                                        <p:tgtEl>
                                          <p:spTgt spid="382993"/>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382986"/>
                                        </p:tgtEl>
                                        <p:attrNameLst>
                                          <p:attrName>style.visibility</p:attrName>
                                        </p:attrNameLst>
                                      </p:cBhvr>
                                      <p:to>
                                        <p:strVal val="visible"/>
                                      </p:to>
                                    </p:set>
                                    <p:animEffect transition="in" filter="box(in)">
                                      <p:cBhvr>
                                        <p:cTn id="26" dur="500"/>
                                        <p:tgtEl>
                                          <p:spTgt spid="382986"/>
                                        </p:tgtEl>
                                      </p:cBhvr>
                                    </p:animEffect>
                                  </p:childTnLst>
                                </p:cTn>
                              </p:par>
                              <p:par>
                                <p:cTn id="27" presetID="4" presetClass="entr" presetSubtype="16" fill="hold" grpId="0" nodeType="withEffect">
                                  <p:stCondLst>
                                    <p:cond delay="0"/>
                                  </p:stCondLst>
                                  <p:childTnLst>
                                    <p:set>
                                      <p:cBhvr>
                                        <p:cTn id="28" dur="1" fill="hold">
                                          <p:stCondLst>
                                            <p:cond delay="0"/>
                                          </p:stCondLst>
                                        </p:cTn>
                                        <p:tgtEl>
                                          <p:spTgt spid="382981"/>
                                        </p:tgtEl>
                                        <p:attrNameLst>
                                          <p:attrName>style.visibility</p:attrName>
                                        </p:attrNameLst>
                                      </p:cBhvr>
                                      <p:to>
                                        <p:strVal val="visible"/>
                                      </p:to>
                                    </p:set>
                                    <p:animEffect transition="in" filter="box(in)">
                                      <p:cBhvr>
                                        <p:cTn id="29" dur="500"/>
                                        <p:tgtEl>
                                          <p:spTgt spid="382981"/>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382980"/>
                                        </p:tgtEl>
                                        <p:attrNameLst>
                                          <p:attrName>style.visibility</p:attrName>
                                        </p:attrNameLst>
                                      </p:cBhvr>
                                      <p:to>
                                        <p:strVal val="visible"/>
                                      </p:to>
                                    </p:set>
                                    <p:animEffect transition="in" filter="diamond(in)">
                                      <p:cBhvr>
                                        <p:cTn id="34" dur="500"/>
                                        <p:tgtEl>
                                          <p:spTgt spid="382980"/>
                                        </p:tgtEl>
                                      </p:cBhvr>
                                    </p:animEffect>
                                  </p:childTnLst>
                                </p:cTn>
                              </p:par>
                              <p:par>
                                <p:cTn id="35" presetID="8" presetClass="entr" presetSubtype="16" fill="hold" nodeType="withEffect">
                                  <p:stCondLst>
                                    <p:cond delay="0"/>
                                  </p:stCondLst>
                                  <p:childTnLst>
                                    <p:set>
                                      <p:cBhvr>
                                        <p:cTn id="36" dur="1" fill="hold">
                                          <p:stCondLst>
                                            <p:cond delay="0"/>
                                          </p:stCondLst>
                                        </p:cTn>
                                        <p:tgtEl>
                                          <p:spTgt spid="382994"/>
                                        </p:tgtEl>
                                        <p:attrNameLst>
                                          <p:attrName>style.visibility</p:attrName>
                                        </p:attrNameLst>
                                      </p:cBhvr>
                                      <p:to>
                                        <p:strVal val="visible"/>
                                      </p:to>
                                    </p:set>
                                    <p:animEffect transition="in" filter="diamond(in)">
                                      <p:cBhvr>
                                        <p:cTn id="37" dur="500"/>
                                        <p:tgtEl>
                                          <p:spTgt spid="382994"/>
                                        </p:tgtEl>
                                      </p:cBhvr>
                                    </p:animEffect>
                                  </p:childTnLst>
                                </p:cTn>
                              </p:par>
                              <p:par>
                                <p:cTn id="38" presetID="8" presetClass="entr" presetSubtype="16" fill="hold" grpId="0" nodeType="withEffect">
                                  <p:stCondLst>
                                    <p:cond delay="0"/>
                                  </p:stCondLst>
                                  <p:childTnLst>
                                    <p:set>
                                      <p:cBhvr>
                                        <p:cTn id="39" dur="1" fill="hold">
                                          <p:stCondLst>
                                            <p:cond delay="0"/>
                                          </p:stCondLst>
                                        </p:cTn>
                                        <p:tgtEl>
                                          <p:spTgt spid="382987"/>
                                        </p:tgtEl>
                                        <p:attrNameLst>
                                          <p:attrName>style.visibility</p:attrName>
                                        </p:attrNameLst>
                                      </p:cBhvr>
                                      <p:to>
                                        <p:strVal val="visible"/>
                                      </p:to>
                                    </p:set>
                                    <p:animEffect transition="in" filter="diamond(in)">
                                      <p:cBhvr>
                                        <p:cTn id="40" dur="500"/>
                                        <p:tgtEl>
                                          <p:spTgt spid="382987"/>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 calcmode="lin" valueType="num">
                                      <p:cBhvr additive="base">
                                        <p:cTn id="45" dur="500" fill="hold"/>
                                        <p:tgtEl>
                                          <p:spTgt spid="2"/>
                                        </p:tgtEl>
                                        <p:attrNameLst>
                                          <p:attrName>ppt_x</p:attrName>
                                        </p:attrNameLst>
                                      </p:cBhvr>
                                      <p:tavLst>
                                        <p:tav tm="0">
                                          <p:val>
                                            <p:strVal val="1+#ppt_w/2"/>
                                          </p:val>
                                        </p:tav>
                                        <p:tav tm="100000">
                                          <p:val>
                                            <p:strVal val="#ppt_x"/>
                                          </p:val>
                                        </p:tav>
                                      </p:tavLst>
                                    </p:anim>
                                    <p:anim calcmode="lin" valueType="num">
                                      <p:cBhvr additive="base">
                                        <p:cTn id="4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additive="base">
                                        <p:cTn id="51" dur="500" fill="hold"/>
                                        <p:tgtEl>
                                          <p:spTgt spid="4"/>
                                        </p:tgtEl>
                                        <p:attrNameLst>
                                          <p:attrName>ppt_x</p:attrName>
                                        </p:attrNameLst>
                                      </p:cBhvr>
                                      <p:tavLst>
                                        <p:tav tm="0">
                                          <p:val>
                                            <p:strVal val="1+#ppt_w/2"/>
                                          </p:val>
                                        </p:tav>
                                        <p:tav tm="100000">
                                          <p:val>
                                            <p:strVal val="#ppt_x"/>
                                          </p:val>
                                        </p:tav>
                                      </p:tavLst>
                                    </p:anim>
                                    <p:anim calcmode="lin" valueType="num">
                                      <p:cBhvr additive="base">
                                        <p:cTn id="5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 calcmode="lin" valueType="num">
                                      <p:cBhvr additive="base">
                                        <p:cTn id="57" dur="500" fill="hold"/>
                                        <p:tgtEl>
                                          <p:spTgt spid="3"/>
                                        </p:tgtEl>
                                        <p:attrNameLst>
                                          <p:attrName>ppt_x</p:attrName>
                                        </p:attrNameLst>
                                      </p:cBhvr>
                                      <p:tavLst>
                                        <p:tav tm="0">
                                          <p:val>
                                            <p:strVal val="#ppt_x"/>
                                          </p:val>
                                        </p:tav>
                                        <p:tav tm="100000">
                                          <p:val>
                                            <p:strVal val="#ppt_x"/>
                                          </p:val>
                                        </p:tav>
                                      </p:tavLst>
                                    </p:anim>
                                    <p:anim calcmode="lin" valueType="num">
                                      <p:cBhvr additive="base">
                                        <p:cTn id="5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p:bldP spid="382981" grpId="0" animBg="1"/>
      <p:bldP spid="382982" grpId="0" animBg="1"/>
      <p:bldP spid="382985" grpId="0" animBg="1"/>
      <p:bldP spid="382986" grpId="0"/>
      <p:bldP spid="382987" grpId="0"/>
      <p:bldP spid="38298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p:cNvSpPr>
          <p:nvPr>
            <p:ph type="title"/>
          </p:nvPr>
        </p:nvSpPr>
        <p:spPr/>
        <p:txBody>
          <a:bodyPr vert="horz" wrap="square" lIns="91440" tIns="45720" rIns="91440" bIns="45720" anchor="ctr" anchorCtr="0"/>
          <a:lstStyle/>
          <a:p>
            <a:pPr eaLnBrk="1" hangingPunct="1"/>
            <a:r>
              <a:rPr lang="zh-CN" altLang="en-US" sz="3600" dirty="0"/>
              <a:t>内容安排（</a:t>
            </a:r>
            <a:r>
              <a:rPr lang="en-US" altLang="zh-CN" sz="3600" dirty="0"/>
              <a:t>2</a:t>
            </a:r>
            <a:r>
              <a:rPr lang="zh-CN" altLang="en-US" sz="3600" dirty="0"/>
              <a:t>）</a:t>
            </a:r>
            <a:endParaRPr lang="en-US" altLang="zh-CN" sz="3600" dirty="0"/>
          </a:p>
        </p:txBody>
      </p:sp>
      <p:sp>
        <p:nvSpPr>
          <p:cNvPr id="18434" name="Rectangle 3"/>
          <p:cNvSpPr>
            <a:spLocks noGrp="1"/>
          </p:cNvSpPr>
          <p:nvPr>
            <p:ph idx="1"/>
          </p:nvPr>
        </p:nvSpPr>
        <p:spPr>
          <a:xfrm>
            <a:off x="616819" y="1113354"/>
            <a:ext cx="10515600" cy="4979941"/>
          </a:xfrm>
        </p:spPr>
        <p:txBody>
          <a:bodyPr vert="horz" wrap="square" lIns="91440" tIns="45720" rIns="91440" bIns="45720" anchor="t" anchorCtr="0">
            <a:normAutofit/>
          </a:bodyPr>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rPr>
              <a:t>系统篇</a:t>
            </a:r>
          </a:p>
          <a:p>
            <a:pPr lvl="1" eaLnBrk="1" hangingPunct="1">
              <a:lnSpc>
                <a:spcPct val="110000"/>
              </a:lnSpc>
              <a:buFont typeface="Wingdings" panose="05000000000000000000" pitchFamily="2" charset="2"/>
              <a:buChar char="n"/>
            </a:pPr>
            <a:r>
              <a:rPr lang="zh-CN" altLang="en-US" dirty="0">
                <a:sym typeface="+mn-ea"/>
              </a:rPr>
              <a:t>第</a:t>
            </a:r>
            <a:r>
              <a:rPr lang="en-US" altLang="zh-CN" dirty="0">
                <a:sym typeface="+mn-ea"/>
              </a:rPr>
              <a:t>9</a:t>
            </a:r>
            <a:r>
              <a:rPr lang="zh-CN" altLang="en-US" dirty="0">
                <a:sym typeface="+mn-ea"/>
              </a:rPr>
              <a:t>章</a:t>
            </a:r>
            <a:r>
              <a:rPr lang="en-US" altLang="zh-CN" dirty="0">
                <a:sym typeface="+mn-ea"/>
              </a:rPr>
              <a:t>    </a:t>
            </a:r>
            <a:r>
              <a:rPr lang="zh-CN" altLang="en-US" dirty="0">
                <a:sym typeface="+mn-ea"/>
              </a:rPr>
              <a:t>关系数据库存储管理</a:t>
            </a:r>
          </a:p>
          <a:p>
            <a:pPr lvl="1" eaLnBrk="1" hangingPunct="1">
              <a:lnSpc>
                <a:spcPct val="110000"/>
              </a:lnSpc>
              <a:buFont typeface="Wingdings" panose="05000000000000000000" pitchFamily="2" charset="2"/>
              <a:buChar char="n"/>
            </a:pPr>
            <a:r>
              <a:rPr lang="zh-CN" altLang="en-US" dirty="0"/>
              <a:t>第</a:t>
            </a:r>
            <a:r>
              <a:rPr lang="en-US" altLang="zh-CN" dirty="0"/>
              <a:t>10</a:t>
            </a:r>
            <a:r>
              <a:rPr lang="zh-CN" altLang="en-US" dirty="0"/>
              <a:t>章  关系查询处理和查询优化</a:t>
            </a:r>
          </a:p>
          <a:p>
            <a:pPr lvl="1" eaLnBrk="1" hangingPunct="1">
              <a:lnSpc>
                <a:spcPct val="110000"/>
              </a:lnSpc>
              <a:buFont typeface="Wingdings" panose="05000000000000000000" pitchFamily="2" charset="2"/>
              <a:buChar char="n"/>
            </a:pPr>
            <a:r>
              <a:rPr lang="zh-CN" altLang="en-US" dirty="0"/>
              <a:t>第</a:t>
            </a:r>
            <a:r>
              <a:rPr lang="en-US" altLang="zh-CN" dirty="0"/>
              <a:t>11</a:t>
            </a:r>
            <a:r>
              <a:rPr lang="zh-CN" altLang="en-US" dirty="0"/>
              <a:t>章  数据库恢复技术</a:t>
            </a:r>
          </a:p>
          <a:p>
            <a:pPr lvl="1" eaLnBrk="1" hangingPunct="1">
              <a:lnSpc>
                <a:spcPct val="110000"/>
              </a:lnSpc>
              <a:buFont typeface="Wingdings" panose="05000000000000000000" pitchFamily="2" charset="2"/>
              <a:buChar char="n"/>
            </a:pPr>
            <a:r>
              <a:rPr lang="zh-CN" altLang="en-US" dirty="0"/>
              <a:t>第</a:t>
            </a:r>
            <a:r>
              <a:rPr lang="en-US" altLang="zh-CN" dirty="0"/>
              <a:t>12</a:t>
            </a:r>
            <a:r>
              <a:rPr lang="zh-CN" altLang="en-US" dirty="0"/>
              <a:t>章  并发控制</a:t>
            </a:r>
          </a:p>
          <a:p>
            <a:pPr lvl="1" eaLnBrk="1" hangingPunct="1">
              <a:lnSpc>
                <a:spcPct val="110000"/>
              </a:lnSpc>
              <a:buFont typeface="Wingdings" panose="05000000000000000000" pitchFamily="2" charset="2"/>
              <a:buChar char="n"/>
            </a:pPr>
            <a:r>
              <a:rPr lang="zh-CN" altLang="en-US" dirty="0"/>
              <a:t>* 第</a:t>
            </a:r>
            <a:r>
              <a:rPr lang="en-US" altLang="zh-CN" dirty="0"/>
              <a:t>13</a:t>
            </a:r>
            <a:r>
              <a:rPr lang="zh-CN" altLang="en-US" dirty="0"/>
              <a:t>章  数据库管理系统概述</a:t>
            </a:r>
          </a:p>
          <a:p>
            <a:pPr lvl="1" eaLnBrk="1" hangingPunct="1">
              <a:lnSpc>
                <a:spcPct val="110000"/>
              </a:lnSpc>
              <a:buNone/>
            </a:pPr>
            <a:endParaRPr lang="zh-CN" altLang="en-US" dirty="0"/>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13</a:t>
            </a:r>
            <a:r>
              <a:rPr lang="zh-CN" altLang="en-US" dirty="0">
                <a:latin typeface="Times New Roman" panose="02020603050405020304" pitchFamily="18" charset="0"/>
                <a:ea typeface="仿宋_GB2312" pitchFamily="49" charset="-122"/>
              </a:rPr>
              <a:t>章是本科专业的基本教程</a:t>
            </a:r>
            <a:endParaRPr lang="en-US" altLang="zh-CN" dirty="0">
              <a:latin typeface="Times New Roman" panose="02020603050405020304" pitchFamily="18" charset="0"/>
              <a:ea typeface="仿宋_GB2312" pitchFamily="49" charset="-122"/>
            </a:endParaRPr>
          </a:p>
          <a:p>
            <a:pPr lvl="1" algn="just" eaLnBrk="1" hangingPunct="1">
              <a:lnSpc>
                <a:spcPct val="110000"/>
              </a:lnSpc>
              <a:buNone/>
            </a:pPr>
            <a:r>
              <a:rPr lang="zh-CN" altLang="en-US" dirty="0">
                <a:latin typeface="Times New Roman" panose="02020603050405020304" pitchFamily="18" charset="0"/>
                <a:ea typeface="仿宋_GB2312" pitchFamily="49" charset="-122"/>
              </a:rPr>
              <a:t>（书中有*号的部分除外）</a:t>
            </a:r>
          </a:p>
          <a:p>
            <a:pPr lvl="1" algn="just" eaLnBrk="1" hangingPunct="1">
              <a:lnSpc>
                <a:spcPct val="110000"/>
              </a:lnSpc>
              <a:buNone/>
            </a:pPr>
            <a:r>
              <a:rPr lang="zh-CN" altLang="en-US" dirty="0">
                <a:latin typeface="Times New Roman" panose="02020603050405020304" pitchFamily="18" charset="0"/>
                <a:ea typeface="仿宋_GB2312" pitchFamily="49" charset="-122"/>
              </a:rPr>
              <a:t>第</a:t>
            </a:r>
            <a:r>
              <a:rPr lang="en-US" altLang="zh-CN" dirty="0">
                <a:latin typeface="Times New Roman" panose="02020603050405020304" pitchFamily="18" charset="0"/>
                <a:ea typeface="仿宋_GB2312" pitchFamily="49" charset="-122"/>
              </a:rPr>
              <a:t>14</a:t>
            </a:r>
            <a:r>
              <a:rPr lang="zh-CN" altLang="en-US" dirty="0">
                <a:latin typeface="Times New Roman" panose="02020603050405020304" pitchFamily="18" charset="0"/>
                <a:ea typeface="仿宋_GB2312" pitchFamily="49" charset="-122"/>
              </a:rPr>
              <a:t>至第</a:t>
            </a:r>
            <a:r>
              <a:rPr lang="en-US" altLang="zh-CN" dirty="0">
                <a:latin typeface="Times New Roman" panose="02020603050405020304" pitchFamily="18" charset="0"/>
                <a:ea typeface="仿宋_GB2312" pitchFamily="49" charset="-122"/>
              </a:rPr>
              <a:t>18</a:t>
            </a:r>
            <a:r>
              <a:rPr lang="zh-CN" altLang="en-US" dirty="0">
                <a:latin typeface="Times New Roman" panose="02020603050405020304" pitchFamily="18" charset="0"/>
                <a:ea typeface="仿宋_GB2312" pitchFamily="49" charset="-122"/>
              </a:rPr>
              <a:t>章是新技术篇（本科生、研究生选读）</a:t>
            </a: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83970" name="Rectangle 1027"/>
          <p:cNvSpPr>
            <a:spLocks noGrp="1"/>
          </p:cNvSpPr>
          <p:nvPr>
            <p:ph idx="1"/>
          </p:nvPr>
        </p:nvSpPr>
        <p:spPr>
          <a:xfrm>
            <a:off x="1559496" y="1125538"/>
            <a:ext cx="8651305" cy="5029200"/>
          </a:xfrm>
        </p:spPr>
        <p:txBody>
          <a:bodyPr vert="horz" wrap="square" lIns="91440" tIns="45720" rIns="91440" bIns="45720" anchor="t" anchorCtr="0"/>
          <a:lstStyle/>
          <a:p>
            <a:pPr eaLnBrk="1" hangingPunct="1">
              <a:lnSpc>
                <a:spcPct val="130000"/>
              </a:lnSpc>
              <a:buNone/>
            </a:pPr>
            <a:r>
              <a:rPr lang="en-US" altLang="zh-CN" dirty="0">
                <a:solidFill>
                  <a:srgbClr val="70BB2B"/>
                </a:solidFill>
              </a:rPr>
              <a:t>  </a:t>
            </a:r>
            <a:r>
              <a:rPr lang="en-US" altLang="zh-CN" dirty="0"/>
              <a:t>1.2.1  </a:t>
            </a:r>
            <a:r>
              <a:rPr lang="zh-CN" altLang="en-US" dirty="0"/>
              <a:t>数据建模</a:t>
            </a:r>
          </a:p>
          <a:p>
            <a:pPr eaLnBrk="1" hangingPunct="1">
              <a:lnSpc>
                <a:spcPct val="130000"/>
              </a:lnSpc>
              <a:buNone/>
            </a:pPr>
            <a:r>
              <a:rPr lang="zh-CN" altLang="en-US" dirty="0"/>
              <a:t>  </a:t>
            </a:r>
            <a:r>
              <a:rPr lang="en-US" altLang="zh-CN" dirty="0">
                <a:solidFill>
                  <a:srgbClr val="00B050"/>
                </a:solidFill>
              </a:rPr>
              <a:t>1.2.2  </a:t>
            </a:r>
            <a:r>
              <a:rPr lang="zh-CN" altLang="en-US" dirty="0">
                <a:solidFill>
                  <a:srgbClr val="00B050"/>
                </a:solidFill>
              </a:rPr>
              <a:t>概念模型</a:t>
            </a:r>
          </a:p>
          <a:p>
            <a:pPr eaLnBrk="1" hangingPunct="1">
              <a:lnSpc>
                <a:spcPct val="130000"/>
              </a:lnSpc>
              <a:buNone/>
            </a:pPr>
            <a:r>
              <a:rPr lang="zh-CN" altLang="en-US" dirty="0">
                <a:solidFill>
                  <a:schemeClr val="hlink"/>
                </a:solidFill>
              </a:rPr>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p:cNvSpPr>
          <p:nvPr>
            <p:ph type="title"/>
          </p:nvPr>
        </p:nvSpPr>
        <p:spPr/>
        <p:txBody>
          <a:bodyPr vert="horz" wrap="square" lIns="91440" tIns="45720" rIns="91440" bIns="45720" anchor="ctr" anchorCtr="0"/>
          <a:lstStyle/>
          <a:p>
            <a:pPr eaLnBrk="1" hangingPunct="1"/>
            <a:r>
              <a:rPr lang="en-US" altLang="zh-CN" sz="3600" dirty="0"/>
              <a:t>1.2.2  </a:t>
            </a:r>
            <a:r>
              <a:rPr lang="zh-CN" altLang="en-US" sz="3600" dirty="0"/>
              <a:t>概念模型</a:t>
            </a:r>
          </a:p>
        </p:txBody>
      </p:sp>
      <p:sp>
        <p:nvSpPr>
          <p:cNvPr id="84994" name="Rectangle 3"/>
          <p:cNvSpPr>
            <a:spLocks noGrp="1"/>
          </p:cNvSpPr>
          <p:nvPr>
            <p:ph idx="1"/>
          </p:nvPr>
        </p:nvSpPr>
        <p:spPr>
          <a:xfrm>
            <a:off x="1415480" y="1098551"/>
            <a:ext cx="8852470" cy="4994275"/>
          </a:xfrm>
        </p:spPr>
        <p:txBody>
          <a:bodyPr vert="horz" wrap="square" lIns="91440" tIns="45720" rIns="91440" bIns="45720" anchor="t" anchorCtr="0"/>
          <a:lstStyle/>
          <a:p>
            <a:pPr algn="just" eaLnBrk="1" hangingPunct="1">
              <a:lnSpc>
                <a:spcPct val="120000"/>
              </a:lnSpc>
            </a:pPr>
            <a:r>
              <a:rPr lang="zh-CN" altLang="en-US" dirty="0"/>
              <a:t>概念模型的用途</a:t>
            </a:r>
          </a:p>
          <a:p>
            <a:pPr lvl="1" algn="just" eaLnBrk="1" hangingPunct="1">
              <a:lnSpc>
                <a:spcPct val="120000"/>
              </a:lnSpc>
            </a:pPr>
            <a:r>
              <a:rPr lang="zh-CN" altLang="en-US" dirty="0"/>
              <a:t>是现实世界到机器世界的一个中间层次</a:t>
            </a:r>
          </a:p>
          <a:p>
            <a:pPr lvl="1" algn="just" eaLnBrk="1" hangingPunct="1">
              <a:lnSpc>
                <a:spcPct val="120000"/>
              </a:lnSpc>
            </a:pPr>
            <a:r>
              <a:rPr lang="zh-CN" altLang="en-US" dirty="0"/>
              <a:t>用于信息世界的建模</a:t>
            </a:r>
            <a:endParaRPr lang="en-US" altLang="zh-CN" dirty="0"/>
          </a:p>
          <a:p>
            <a:pPr lvl="1" algn="just" eaLnBrk="1" hangingPunct="1">
              <a:lnSpc>
                <a:spcPct val="120000"/>
              </a:lnSpc>
            </a:pPr>
            <a:r>
              <a:rPr lang="zh-CN" altLang="zh-CN" dirty="0"/>
              <a:t>现实世界到信息世界的第一层抽象</a:t>
            </a:r>
            <a:endParaRPr lang="zh-CN" altLang="en-US" dirty="0"/>
          </a:p>
          <a:p>
            <a:pPr lvl="1" algn="just" eaLnBrk="1" hangingPunct="1">
              <a:lnSpc>
                <a:spcPct val="120000"/>
              </a:lnSpc>
            </a:pPr>
            <a:r>
              <a:rPr lang="zh-CN" altLang="en-US" dirty="0"/>
              <a:t>数据库设计的有力工具</a:t>
            </a:r>
          </a:p>
          <a:p>
            <a:pPr lvl="1" algn="just" eaLnBrk="1" hangingPunct="1">
              <a:lnSpc>
                <a:spcPct val="120000"/>
              </a:lnSpc>
            </a:pPr>
            <a:r>
              <a:rPr lang="zh-CN" altLang="en-US" dirty="0"/>
              <a:t>数据库设计人员和用户之间进行交流的语言</a:t>
            </a:r>
            <a:endParaRPr lang="zh-CN" altLang="en-US" sz="2800" dirty="0"/>
          </a:p>
          <a:p>
            <a:pPr algn="just" eaLnBrk="1" hangingPunct="1">
              <a:lnSpc>
                <a:spcPct val="120000"/>
              </a:lnSpc>
            </a:pPr>
            <a:r>
              <a:rPr lang="zh-CN" altLang="en-US" dirty="0"/>
              <a:t>对概念模型的基本要求</a:t>
            </a:r>
          </a:p>
          <a:p>
            <a:pPr lvl="1" algn="just" eaLnBrk="1" hangingPunct="1">
              <a:lnSpc>
                <a:spcPct val="120000"/>
              </a:lnSpc>
            </a:pPr>
            <a:r>
              <a:rPr lang="zh-CN" altLang="en-US" dirty="0"/>
              <a:t>较强的语义表达能力</a:t>
            </a:r>
          </a:p>
          <a:p>
            <a:pPr lvl="1" algn="just" eaLnBrk="1" hangingPunct="1">
              <a:lnSpc>
                <a:spcPct val="120000"/>
              </a:lnSpc>
            </a:pPr>
            <a:r>
              <a:rPr lang="zh-CN" altLang="en-US" dirty="0"/>
              <a:t>简单、清晰、易于用户理解</a:t>
            </a:r>
            <a:endParaRPr lang="zh-CN" altLang="en-US" sz="28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p:cNvSpPr>
          <p:nvPr>
            <p:ph type="title"/>
          </p:nvPr>
        </p:nvSpPr>
        <p:spPr/>
        <p:txBody>
          <a:bodyPr vert="horz" wrap="square" lIns="91440" tIns="45720" rIns="91440" bIns="45720" anchor="ctr" anchorCtr="0"/>
          <a:lstStyle/>
          <a:p>
            <a:pPr eaLnBrk="1" hangingPunct="1"/>
            <a:r>
              <a:rPr lang="zh-CN" altLang="en-US" sz="3600" dirty="0"/>
              <a:t>概念模型（续）</a:t>
            </a:r>
          </a:p>
        </p:txBody>
      </p:sp>
      <p:sp>
        <p:nvSpPr>
          <p:cNvPr id="86018" name="Rectangle 3"/>
          <p:cNvSpPr>
            <a:spLocks noGrp="1"/>
          </p:cNvSpPr>
          <p:nvPr>
            <p:ph idx="1"/>
          </p:nvPr>
        </p:nvSpPr>
        <p:spPr>
          <a:xfrm>
            <a:off x="1703512" y="1412776"/>
            <a:ext cx="7931150" cy="4495800"/>
          </a:xfrm>
        </p:spPr>
        <p:txBody>
          <a:bodyPr vert="horz" wrap="square" lIns="91440" tIns="45720" rIns="91440" bIns="45720" anchor="t" anchorCtr="0"/>
          <a:lstStyle/>
          <a:p>
            <a:pPr eaLnBrk="1" hangingPunct="1">
              <a:lnSpc>
                <a:spcPct val="160000"/>
              </a:lnSpc>
              <a:buNone/>
            </a:pPr>
            <a:r>
              <a:rPr lang="en-US" altLang="zh-CN" dirty="0"/>
              <a:t>1. </a:t>
            </a:r>
            <a:r>
              <a:rPr lang="zh-CN" altLang="en-US" dirty="0"/>
              <a:t>信息世界中的基本概念</a:t>
            </a:r>
          </a:p>
          <a:p>
            <a:pPr eaLnBrk="1" hangingPunct="1">
              <a:lnSpc>
                <a:spcPct val="160000"/>
              </a:lnSpc>
              <a:buNone/>
            </a:pPr>
            <a:r>
              <a:rPr lang="en-US" altLang="zh-CN" dirty="0"/>
              <a:t>2. </a:t>
            </a:r>
            <a:r>
              <a:rPr lang="zh-CN" altLang="en-US" dirty="0"/>
              <a:t>概念模型的一种表示方法：实体</a:t>
            </a:r>
            <a:r>
              <a:rPr lang="en-US" altLang="zh-CN" dirty="0"/>
              <a:t>-</a:t>
            </a:r>
            <a:r>
              <a:rPr lang="zh-CN" altLang="en-US" dirty="0"/>
              <a:t>联系模型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信息世界中的基本概念</a:t>
            </a:r>
          </a:p>
        </p:txBody>
      </p:sp>
      <p:sp>
        <p:nvSpPr>
          <p:cNvPr id="87042" name="Rectangle 3"/>
          <p:cNvSpPr>
            <a:spLocks noGrp="1"/>
          </p:cNvSpPr>
          <p:nvPr>
            <p:ph idx="1"/>
          </p:nvPr>
        </p:nvSpPr>
        <p:spPr>
          <a:xfrm>
            <a:off x="1559497" y="1196975"/>
            <a:ext cx="8002018" cy="4495800"/>
          </a:xfrm>
        </p:spPr>
        <p:txBody>
          <a:bodyPr vert="horz" wrap="square" lIns="91440" tIns="45720" rIns="91440" bIns="45720" anchor="t" anchorCtr="0"/>
          <a:lstStyle/>
          <a:p>
            <a:pPr algn="just" eaLnBrk="1" hangingPunct="1">
              <a:lnSpc>
                <a:spcPct val="140000"/>
              </a:lnSpc>
              <a:spcBef>
                <a:spcPct val="0"/>
              </a:spcBef>
              <a:buNone/>
            </a:pPr>
            <a:r>
              <a:rPr lang="zh-CN" altLang="en-US" dirty="0"/>
              <a:t>（</a:t>
            </a:r>
            <a:r>
              <a:rPr lang="en-US" altLang="zh-CN" dirty="0"/>
              <a:t>1</a:t>
            </a:r>
            <a:r>
              <a:rPr lang="zh-CN" altLang="en-US" dirty="0"/>
              <a:t>）实体（</a:t>
            </a:r>
            <a:r>
              <a:rPr lang="en-US" altLang="zh-CN" dirty="0"/>
              <a:t>entity</a:t>
            </a:r>
            <a:r>
              <a:rPr lang="zh-CN" altLang="en-US" dirty="0"/>
              <a:t>）</a:t>
            </a:r>
            <a:r>
              <a:rPr lang="zh-CN" altLang="en-US" sz="2600" dirty="0"/>
              <a:t> </a:t>
            </a:r>
          </a:p>
          <a:p>
            <a:pPr lvl="1" algn="just" eaLnBrk="1" hangingPunct="1">
              <a:lnSpc>
                <a:spcPct val="140000"/>
              </a:lnSpc>
              <a:spcBef>
                <a:spcPct val="0"/>
              </a:spcBef>
              <a:buNone/>
            </a:pPr>
            <a:r>
              <a:rPr lang="zh-CN" altLang="en-US" dirty="0"/>
              <a:t>客观存在并可相互区别的事物称为实体</a:t>
            </a:r>
          </a:p>
          <a:p>
            <a:pPr lvl="1" algn="just" eaLnBrk="1" hangingPunct="1">
              <a:lnSpc>
                <a:spcPct val="140000"/>
              </a:lnSpc>
              <a:spcBef>
                <a:spcPct val="0"/>
              </a:spcBef>
              <a:buNone/>
            </a:pPr>
            <a:r>
              <a:rPr lang="zh-CN" altLang="en-US" dirty="0"/>
              <a:t>可以是具体的人、事、物、抽象的概念或联系</a:t>
            </a:r>
          </a:p>
          <a:p>
            <a:pPr algn="just" eaLnBrk="1" hangingPunct="1">
              <a:lnSpc>
                <a:spcPct val="140000"/>
              </a:lnSpc>
              <a:spcBef>
                <a:spcPct val="0"/>
              </a:spcBef>
              <a:buNone/>
            </a:pPr>
            <a:r>
              <a:rPr lang="zh-CN" altLang="en-US" dirty="0"/>
              <a:t>（</a:t>
            </a:r>
            <a:r>
              <a:rPr lang="en-US" altLang="zh-CN" dirty="0"/>
              <a:t>2</a:t>
            </a:r>
            <a:r>
              <a:rPr lang="zh-CN" altLang="en-US" dirty="0"/>
              <a:t>）属性（</a:t>
            </a:r>
            <a:r>
              <a:rPr lang="en-US" altLang="zh-CN" dirty="0"/>
              <a:t>attribute</a:t>
            </a:r>
            <a:r>
              <a:rPr lang="zh-CN" altLang="en-US" dirty="0"/>
              <a:t>） </a:t>
            </a:r>
          </a:p>
          <a:p>
            <a:pPr lvl="1" algn="just" eaLnBrk="1" hangingPunct="1">
              <a:lnSpc>
                <a:spcPct val="140000"/>
              </a:lnSpc>
              <a:spcBef>
                <a:spcPct val="0"/>
              </a:spcBef>
              <a:buNone/>
            </a:pPr>
            <a:r>
              <a:rPr lang="zh-CN" altLang="en-US" dirty="0"/>
              <a:t>实体所具有的某一特性称为属性</a:t>
            </a:r>
          </a:p>
          <a:p>
            <a:pPr lvl="1" algn="just" eaLnBrk="1" hangingPunct="1">
              <a:lnSpc>
                <a:spcPct val="140000"/>
              </a:lnSpc>
              <a:spcBef>
                <a:spcPct val="0"/>
              </a:spcBef>
              <a:buNone/>
            </a:pPr>
            <a:r>
              <a:rPr lang="zh-CN" altLang="en-US" dirty="0"/>
              <a:t>一个实体可以由若干个属性来刻画  </a:t>
            </a:r>
          </a:p>
          <a:p>
            <a:pPr algn="just" eaLnBrk="1" hangingPunct="1">
              <a:lnSpc>
                <a:spcPct val="140000"/>
              </a:lnSpc>
              <a:spcBef>
                <a:spcPct val="0"/>
              </a:spcBef>
              <a:buNone/>
            </a:pPr>
            <a:r>
              <a:rPr lang="zh-CN" altLang="en-US" dirty="0"/>
              <a:t>（</a:t>
            </a:r>
            <a:r>
              <a:rPr lang="en-US" altLang="zh-CN" dirty="0"/>
              <a:t>3</a:t>
            </a:r>
            <a:r>
              <a:rPr lang="zh-CN" altLang="en-US" dirty="0"/>
              <a:t>）码（</a:t>
            </a:r>
            <a:r>
              <a:rPr lang="en-US" altLang="zh-CN" dirty="0"/>
              <a:t>key</a:t>
            </a:r>
            <a:r>
              <a:rPr lang="zh-CN" altLang="en-US" dirty="0"/>
              <a:t>） </a:t>
            </a:r>
          </a:p>
          <a:p>
            <a:pPr lvl="1" algn="just" eaLnBrk="1" hangingPunct="1">
              <a:lnSpc>
                <a:spcPct val="140000"/>
              </a:lnSpc>
              <a:spcBef>
                <a:spcPct val="0"/>
              </a:spcBef>
              <a:buNone/>
            </a:pPr>
            <a:r>
              <a:rPr lang="zh-CN" altLang="en-US" dirty="0"/>
              <a:t>唯一标识实体的属性集称为码</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8066" name="Rectangle 3"/>
          <p:cNvSpPr>
            <a:spLocks noGrp="1"/>
          </p:cNvSpPr>
          <p:nvPr>
            <p:ph idx="1"/>
          </p:nvPr>
        </p:nvSpPr>
        <p:spPr>
          <a:xfrm>
            <a:off x="1127448" y="1196752"/>
            <a:ext cx="10729192" cy="4186461"/>
          </a:xfrm>
        </p:spPr>
        <p:txBody>
          <a:bodyPr vert="horz" wrap="square" lIns="91440" tIns="45720" rIns="91440" bIns="45720" anchor="t" anchorCtr="0"/>
          <a:lstStyle/>
          <a:p>
            <a:pPr algn="just" eaLnBrk="1" hangingPunct="1">
              <a:lnSpc>
                <a:spcPct val="150000"/>
              </a:lnSpc>
              <a:buNone/>
            </a:pPr>
            <a:r>
              <a:rPr lang="zh-CN" altLang="en-US" dirty="0"/>
              <a:t>（</a:t>
            </a:r>
            <a:r>
              <a:rPr lang="en-US" altLang="zh-CN" dirty="0"/>
              <a:t>4</a:t>
            </a:r>
            <a:r>
              <a:rPr lang="zh-CN" altLang="en-US" dirty="0"/>
              <a:t>）实体型（</a:t>
            </a:r>
            <a:r>
              <a:rPr lang="en-US" altLang="zh-CN" dirty="0"/>
              <a:t>entity type</a:t>
            </a:r>
            <a:r>
              <a:rPr lang="zh-CN" altLang="en-US" dirty="0"/>
              <a:t>） </a:t>
            </a:r>
          </a:p>
          <a:p>
            <a:pPr lvl="1" algn="just" eaLnBrk="1" hangingPunct="1">
              <a:lnSpc>
                <a:spcPct val="150000"/>
              </a:lnSpc>
              <a:buNone/>
            </a:pPr>
            <a:r>
              <a:rPr lang="zh-CN" altLang="en-US" dirty="0"/>
              <a:t>用实体名及其属性名集合来抽象和刻画同类实体称为实体型</a:t>
            </a:r>
            <a:endParaRPr lang="zh-CN" altLang="en-US" sz="2800" dirty="0"/>
          </a:p>
          <a:p>
            <a:pPr algn="just" eaLnBrk="1" hangingPunct="1">
              <a:lnSpc>
                <a:spcPct val="150000"/>
              </a:lnSpc>
              <a:buNone/>
            </a:pPr>
            <a:r>
              <a:rPr lang="zh-CN" altLang="en-US" dirty="0"/>
              <a:t>（</a:t>
            </a:r>
            <a:r>
              <a:rPr lang="en-US" altLang="zh-CN" dirty="0"/>
              <a:t>5</a:t>
            </a:r>
            <a:r>
              <a:rPr lang="zh-CN" altLang="en-US" dirty="0"/>
              <a:t>）实体集（</a:t>
            </a:r>
            <a:r>
              <a:rPr lang="en-US" altLang="zh-CN" dirty="0"/>
              <a:t>entity set</a:t>
            </a:r>
            <a:r>
              <a:rPr lang="zh-CN" altLang="en-US" dirty="0"/>
              <a:t>） </a:t>
            </a:r>
          </a:p>
          <a:p>
            <a:pPr lvl="1" algn="just" eaLnBrk="1" hangingPunct="1">
              <a:lnSpc>
                <a:spcPct val="150000"/>
              </a:lnSpc>
              <a:buNone/>
            </a:pPr>
            <a:r>
              <a:rPr lang="zh-CN" altLang="en-US" dirty="0"/>
              <a:t>同一类型实体的集合称为实体集</a:t>
            </a:r>
            <a:endParaRPr lang="zh-CN" altLang="en-US" sz="28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p:cNvSpPr>
          <p:nvPr>
            <p:ph type="title"/>
          </p:nvPr>
        </p:nvSpPr>
        <p:spPr/>
        <p:txBody>
          <a:bodyPr vert="horz" wrap="square" lIns="91440" tIns="45720" rIns="91440" bIns="45720" anchor="ctr" anchorCtr="0"/>
          <a:lstStyle/>
          <a:p>
            <a:pPr eaLnBrk="1" hangingPunct="1"/>
            <a:r>
              <a:rPr lang="zh-CN" altLang="en-US" sz="3600" dirty="0"/>
              <a:t>信息世界中的基本概念（续）</a:t>
            </a:r>
            <a:endParaRPr lang="en-US" altLang="zh-CN" sz="3600" dirty="0"/>
          </a:p>
        </p:txBody>
      </p:sp>
      <p:sp>
        <p:nvSpPr>
          <p:cNvPr id="89090" name="Rectangle 3"/>
          <p:cNvSpPr>
            <a:spLocks noGrp="1"/>
          </p:cNvSpPr>
          <p:nvPr>
            <p:ph idx="1"/>
          </p:nvPr>
        </p:nvSpPr>
        <p:spPr>
          <a:xfrm>
            <a:off x="1127447" y="837398"/>
            <a:ext cx="9289729" cy="5759954"/>
          </a:xfrm>
        </p:spPr>
        <p:txBody>
          <a:bodyPr vert="horz" wrap="square" lIns="91440" tIns="45720" rIns="91440" bIns="45720" anchor="t" anchorCtr="0"/>
          <a:lstStyle/>
          <a:p>
            <a:pPr algn="just" eaLnBrk="1" hangingPunct="1">
              <a:lnSpc>
                <a:spcPct val="190000"/>
              </a:lnSpc>
              <a:buNone/>
            </a:pPr>
            <a:r>
              <a:rPr lang="zh-CN" altLang="en-US" sz="2600" dirty="0"/>
              <a:t>（</a:t>
            </a:r>
            <a:r>
              <a:rPr lang="en-US" altLang="zh-CN" sz="2600" dirty="0"/>
              <a:t>6</a:t>
            </a:r>
            <a:r>
              <a:rPr lang="zh-CN" altLang="en-US" sz="2600" dirty="0"/>
              <a:t>）联系（</a:t>
            </a:r>
            <a:r>
              <a:rPr lang="en-US" altLang="zh-CN" sz="2600" dirty="0"/>
              <a:t>relationship</a:t>
            </a:r>
            <a:r>
              <a:rPr lang="zh-CN" altLang="en-US" sz="2600" dirty="0"/>
              <a:t>）</a:t>
            </a:r>
            <a:r>
              <a:rPr lang="zh-CN" altLang="en-US" sz="3600" dirty="0"/>
              <a:t>  </a:t>
            </a:r>
          </a:p>
          <a:p>
            <a:pPr lvl="1" algn="just" eaLnBrk="1" hangingPunct="1">
              <a:lnSpc>
                <a:spcPct val="150000"/>
              </a:lnSpc>
              <a:spcBef>
                <a:spcPct val="0"/>
              </a:spcBef>
            </a:pPr>
            <a:r>
              <a:rPr lang="zh-CN" altLang="en-US" dirty="0"/>
              <a:t>现实世界中事物内部以及事物之间的联系在信息世界</a:t>
            </a:r>
          </a:p>
          <a:p>
            <a:pPr lvl="1" algn="just" eaLnBrk="1" hangingPunct="1">
              <a:lnSpc>
                <a:spcPct val="150000"/>
              </a:lnSpc>
              <a:spcBef>
                <a:spcPct val="0"/>
              </a:spcBef>
              <a:buNone/>
            </a:pPr>
            <a:r>
              <a:rPr lang="zh-CN" altLang="en-US" dirty="0"/>
              <a:t>   中反映为实体（型）内部的联系和实体（型）之间的联系。</a:t>
            </a:r>
          </a:p>
          <a:p>
            <a:pPr lvl="1" algn="just" eaLnBrk="1" hangingPunct="1">
              <a:lnSpc>
                <a:spcPct val="150000"/>
              </a:lnSpc>
              <a:spcBef>
                <a:spcPct val="0"/>
              </a:spcBef>
            </a:pPr>
            <a:r>
              <a:rPr lang="zh-CN" altLang="en-US" dirty="0">
                <a:solidFill>
                  <a:srgbClr val="70BB2B"/>
                </a:solidFill>
              </a:rPr>
              <a:t>实体内部的联系</a:t>
            </a:r>
            <a:r>
              <a:rPr lang="zh-CN" altLang="en-US" dirty="0"/>
              <a:t>通常是指组成实体的各属性之间的联系</a:t>
            </a:r>
          </a:p>
          <a:p>
            <a:pPr lvl="1" algn="just" eaLnBrk="1" hangingPunct="1">
              <a:lnSpc>
                <a:spcPct val="150000"/>
              </a:lnSpc>
              <a:spcBef>
                <a:spcPct val="0"/>
              </a:spcBef>
            </a:pPr>
            <a:r>
              <a:rPr lang="zh-CN" altLang="en-US" dirty="0">
                <a:solidFill>
                  <a:srgbClr val="70BB2B"/>
                </a:solidFill>
              </a:rPr>
              <a:t>实体之间的联系</a:t>
            </a:r>
            <a:r>
              <a:rPr lang="zh-CN" altLang="en-US" dirty="0"/>
              <a:t>通常是指不同实体集之间的联系</a:t>
            </a:r>
            <a:endParaRPr lang="en-US" altLang="zh-CN" dirty="0"/>
          </a:p>
          <a:p>
            <a:pPr lvl="1" algn="just" eaLnBrk="1" hangingPunct="1">
              <a:lnSpc>
                <a:spcPct val="150000"/>
              </a:lnSpc>
              <a:spcBef>
                <a:spcPct val="0"/>
              </a:spcBef>
            </a:pPr>
            <a:r>
              <a:rPr lang="zh-CN" altLang="en-US" dirty="0"/>
              <a:t>实体之间的联系有</a:t>
            </a:r>
            <a:r>
              <a:rPr lang="zh-CN" altLang="en-US" dirty="0">
                <a:solidFill>
                  <a:srgbClr val="70BB2B"/>
                </a:solidFill>
              </a:rPr>
              <a:t>一对一</a:t>
            </a:r>
            <a:r>
              <a:rPr lang="zh-CN" altLang="en-US" dirty="0"/>
              <a:t>、</a:t>
            </a:r>
            <a:r>
              <a:rPr lang="zh-CN" altLang="en-US" dirty="0">
                <a:solidFill>
                  <a:srgbClr val="70BB2B"/>
                </a:solidFill>
              </a:rPr>
              <a:t>一对多</a:t>
            </a:r>
            <a:r>
              <a:rPr lang="zh-CN" altLang="en-US" dirty="0"/>
              <a:t>和</a:t>
            </a:r>
            <a:r>
              <a:rPr lang="zh-CN" altLang="en-US" dirty="0">
                <a:solidFill>
                  <a:srgbClr val="70BB2B"/>
                </a:solidFill>
              </a:rPr>
              <a:t>多对多</a:t>
            </a:r>
            <a:r>
              <a:rPr lang="zh-CN" altLang="en-US" dirty="0"/>
              <a:t>等多种类型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1"/>
          <p:cNvSpPr>
            <a:spLocks noGrp="1"/>
          </p:cNvSpPr>
          <p:nvPr>
            <p:ph type="title"/>
          </p:nvPr>
        </p:nvSpPr>
        <p:spPr>
          <a:xfrm>
            <a:off x="1919288" y="188913"/>
            <a:ext cx="9361288" cy="563562"/>
          </a:xfrm>
        </p:spPr>
        <p:txBody>
          <a:bodyPr vert="horz" wrap="square" lIns="91440" tIns="45720" rIns="91440" bIns="45720" anchor="ctr" anchorCtr="0">
            <a:noAutofit/>
          </a:bodyPr>
          <a:lstStyle/>
          <a:p>
            <a:pPr eaLnBrk="1" hangingPunct="1"/>
            <a:r>
              <a:rPr lang="en-US" altLang="zh-CN" dirty="0"/>
              <a:t>2.</a:t>
            </a:r>
            <a:r>
              <a:rPr lang="zh-CN" altLang="en-US" dirty="0"/>
              <a:t>概念模型的一种表示方法：</a:t>
            </a:r>
            <a:r>
              <a:rPr lang="zh-CN" altLang="zh-CN" dirty="0"/>
              <a:t>实体</a:t>
            </a:r>
            <a:r>
              <a:rPr lang="en-US" altLang="zh-CN" dirty="0"/>
              <a:t>-</a:t>
            </a:r>
            <a:r>
              <a:rPr lang="zh-CN" altLang="zh-CN" dirty="0"/>
              <a:t>联系</a:t>
            </a:r>
            <a:r>
              <a:rPr lang="zh-CN" altLang="en-US" dirty="0"/>
              <a:t>模型</a:t>
            </a:r>
          </a:p>
        </p:txBody>
      </p:sp>
      <p:sp>
        <p:nvSpPr>
          <p:cNvPr id="90114" name="内容占位符 2"/>
          <p:cNvSpPr>
            <a:spLocks noGrp="1"/>
          </p:cNvSpPr>
          <p:nvPr>
            <p:ph idx="1"/>
          </p:nvPr>
        </p:nvSpPr>
        <p:spPr>
          <a:xfrm>
            <a:off x="1055440" y="1340768"/>
            <a:ext cx="8686800" cy="2803525"/>
          </a:xfrm>
        </p:spPr>
        <p:txBody>
          <a:bodyPr vert="horz" wrap="square" lIns="91440" tIns="45720" rIns="91440" bIns="45720" anchor="t" anchorCtr="0"/>
          <a:lstStyle/>
          <a:p>
            <a:pPr eaLnBrk="1" hangingPunct="1">
              <a:lnSpc>
                <a:spcPct val="150000"/>
              </a:lnSpc>
            </a:pPr>
            <a:r>
              <a:rPr lang="zh-CN" altLang="zh-CN" dirty="0"/>
              <a:t>实体</a:t>
            </a:r>
            <a:r>
              <a:rPr lang="en-US" altLang="zh-CN" dirty="0"/>
              <a:t>-</a:t>
            </a:r>
            <a:r>
              <a:rPr lang="zh-CN" altLang="zh-CN" dirty="0"/>
              <a:t>联系方法（</a:t>
            </a:r>
            <a:r>
              <a:rPr lang="en-US" altLang="zh-CN" dirty="0"/>
              <a:t>Entity-Relationship Approach</a:t>
            </a:r>
            <a:r>
              <a:rPr lang="zh-CN" altLang="en-US" dirty="0"/>
              <a:t>）</a:t>
            </a:r>
            <a:endParaRPr lang="en-US" altLang="zh-CN" dirty="0"/>
          </a:p>
          <a:p>
            <a:pPr lvl="1" eaLnBrk="1" hangingPunct="1">
              <a:lnSpc>
                <a:spcPct val="150000"/>
              </a:lnSpc>
            </a:pPr>
            <a:r>
              <a:rPr lang="zh-CN" altLang="zh-CN" dirty="0"/>
              <a:t>用</a:t>
            </a:r>
            <a:r>
              <a:rPr lang="en-US" altLang="zh-CN" dirty="0"/>
              <a:t>E-R</a:t>
            </a:r>
            <a:r>
              <a:rPr lang="zh-CN" altLang="zh-CN" dirty="0"/>
              <a:t>图来描述现实世界的概念模型</a:t>
            </a:r>
            <a:endParaRPr lang="en-US" altLang="zh-CN" dirty="0"/>
          </a:p>
          <a:p>
            <a:pPr lvl="1">
              <a:lnSpc>
                <a:spcPct val="150000"/>
              </a:lnSpc>
            </a:pPr>
            <a:r>
              <a:rPr lang="en-US" altLang="zh-CN" dirty="0"/>
              <a:t>E-R</a:t>
            </a:r>
            <a:r>
              <a:rPr lang="zh-CN" altLang="zh-CN" dirty="0"/>
              <a:t>方法</a:t>
            </a:r>
            <a:r>
              <a:rPr lang="zh-CN" altLang="en-US" dirty="0"/>
              <a:t>或</a:t>
            </a:r>
            <a:r>
              <a:rPr lang="en-US" altLang="zh-CN" dirty="0"/>
              <a:t>E-R</a:t>
            </a:r>
            <a:r>
              <a:rPr lang="zh-CN" altLang="zh-CN" dirty="0"/>
              <a:t>模型</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1"/>
          <p:cNvSpPr>
            <a:spLocks noGrp="1"/>
          </p:cNvSpPr>
          <p:nvPr>
            <p:ph type="title"/>
          </p:nvPr>
        </p:nvSpPr>
        <p:spPr/>
        <p:txBody>
          <a:bodyPr vert="horz" wrap="square" lIns="91440" tIns="45720" rIns="91440" bIns="45720" anchor="ctr" anchorCtr="0"/>
          <a:lstStyle/>
          <a:p>
            <a:r>
              <a:rPr lang="zh-CN" altLang="zh-CN" dirty="0"/>
              <a:t>实体</a:t>
            </a:r>
            <a:r>
              <a:rPr lang="en-US" altLang="zh-CN" dirty="0"/>
              <a:t>-</a:t>
            </a:r>
            <a:r>
              <a:rPr lang="zh-CN" altLang="zh-CN" dirty="0"/>
              <a:t>联系</a:t>
            </a:r>
            <a:r>
              <a:rPr lang="zh-CN" altLang="en-US" dirty="0"/>
              <a:t>模型</a:t>
            </a:r>
            <a:r>
              <a:rPr lang="zh-CN" altLang="en-US" sz="3600" dirty="0"/>
              <a:t>（续）</a:t>
            </a:r>
          </a:p>
        </p:txBody>
      </p:sp>
      <p:sp>
        <p:nvSpPr>
          <p:cNvPr id="3" name="内容占位符 2"/>
          <p:cNvSpPr>
            <a:spLocks noGrp="1"/>
          </p:cNvSpPr>
          <p:nvPr>
            <p:ph idx="1"/>
          </p:nvPr>
        </p:nvSpPr>
        <p:spPr>
          <a:xfrm>
            <a:off x="616819" y="1113354"/>
            <a:ext cx="10515600" cy="5195966"/>
          </a:xfrm>
        </p:spPr>
        <p:txBody>
          <a:bodyPr vert="horz" wrap="square" lIns="91440" tIns="45720" rIns="91440" bIns="45720" numCol="1" anchor="t" anchorCtr="0" compatLnSpc="1">
            <a:normAutofit fontScale="92500" lnSpcReduction="20000"/>
          </a:bodyPr>
          <a:lstStyle/>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a:buSzTx/>
              <a:defRPr/>
            </a:pPr>
            <a:endParaRPr lang="en-US" altLang="zh-CN" dirty="0"/>
          </a:p>
          <a:p>
            <a:pPr marL="0" indent="0">
              <a:buSzTx/>
              <a:buNone/>
              <a:defRPr/>
            </a:pPr>
            <a:r>
              <a:rPr lang="en-US" altLang="zh-CN" sz="1800" kern="1050" dirty="0">
                <a:solidFill>
                  <a:srgbClr val="000000"/>
                </a:solidFill>
                <a:latin typeface="Times New Roman" panose="02020603050405020304" pitchFamily="18" charset="0"/>
                <a:cs typeface="Times New Roman" panose="02020603050405020304" pitchFamily="18" charset="0"/>
              </a:rPr>
              <a:t>                                                                                 </a:t>
            </a:r>
            <a:r>
              <a:rPr lang="zh-CN" altLang="zh-CN" sz="1800" kern="1050" dirty="0">
                <a:solidFill>
                  <a:srgbClr val="000000"/>
                </a:solidFill>
                <a:latin typeface="Times New Roman" panose="02020603050405020304" pitchFamily="18" charset="0"/>
                <a:cs typeface="Times New Roman" panose="02020603050405020304" pitchFamily="18" charset="0"/>
              </a:rPr>
              <a:t>学生选课</a:t>
            </a:r>
            <a:r>
              <a:rPr lang="en-US" altLang="zh-CN" sz="1800" kern="1050" dirty="0">
                <a:solidFill>
                  <a:srgbClr val="000000"/>
                </a:solidFill>
                <a:latin typeface="Times New Roman" panose="02020603050405020304" pitchFamily="18" charset="0"/>
              </a:rPr>
              <a:t>E-R</a:t>
            </a:r>
            <a:r>
              <a:rPr lang="zh-CN" altLang="zh-CN" sz="1800" kern="1050" dirty="0">
                <a:solidFill>
                  <a:srgbClr val="000000"/>
                </a:solidFill>
                <a:latin typeface="Times New Roman" panose="02020603050405020304" pitchFamily="18" charset="0"/>
                <a:cs typeface="Times New Roman" panose="02020603050405020304" pitchFamily="18" charset="0"/>
              </a:rPr>
              <a:t>图示例</a:t>
            </a:r>
            <a:endParaRPr lang="en-US" altLang="zh-CN" sz="2400" dirty="0"/>
          </a:p>
          <a:p>
            <a:pPr>
              <a:buSzTx/>
              <a:defRPr/>
            </a:pPr>
            <a:r>
              <a:rPr lang="zh-CN" altLang="en-US" sz="2400" dirty="0"/>
              <a:t>抽象了学校中的学生和课程两个客观事物：学生实体和课程实体</a:t>
            </a:r>
            <a:endParaRPr lang="en-US" altLang="zh-CN" sz="2400" dirty="0"/>
          </a:p>
          <a:p>
            <a:pPr>
              <a:buSzTx/>
              <a:defRPr/>
            </a:pPr>
            <a:r>
              <a:rPr lang="zh-CN" altLang="en-US" sz="2400" dirty="0"/>
              <a:t>抽象了现实世界中事物之间的联系：</a:t>
            </a:r>
            <a:endParaRPr lang="en-US" altLang="zh-CN" sz="2400" dirty="0"/>
          </a:p>
          <a:p>
            <a:pPr lvl="1">
              <a:buSzTx/>
              <a:defRPr/>
            </a:pPr>
            <a:r>
              <a:rPr lang="zh-CN" altLang="en-US" sz="2000" dirty="0">
                <a:cs typeface="+mn-ea"/>
              </a:rPr>
              <a:t>一门课程可以有多名学生选修，一个学生可以选修多门课程</a:t>
            </a:r>
            <a:endParaRPr lang="en-US" altLang="zh-CN" sz="2000" dirty="0">
              <a:cs typeface="+mn-ea"/>
            </a:endParaRPr>
          </a:p>
          <a:p>
            <a:pPr lvl="1">
              <a:buSzTx/>
              <a:defRPr/>
            </a:pPr>
            <a:r>
              <a:rPr lang="zh-CN" altLang="en-US" sz="2000" dirty="0">
                <a:cs typeface="+mn-ea"/>
              </a:rPr>
              <a:t>用课程实体与学生实体多对多（</a:t>
            </a:r>
            <a:r>
              <a:rPr lang="en-US" altLang="zh-CN" sz="2000" dirty="0">
                <a:cs typeface="+mn-ea"/>
              </a:rPr>
              <a:t>m:n</a:t>
            </a:r>
            <a:r>
              <a:rPr lang="zh-CN" altLang="en-US" sz="2000" dirty="0">
                <a:cs typeface="+mn-ea"/>
              </a:rPr>
              <a:t>）联系来描述</a:t>
            </a:r>
            <a:endParaRPr lang="zh-CN" altLang="en-US" sz="2000" dirty="0">
              <a:latin typeface="+mn-ea"/>
              <a:cs typeface="+mn-ea"/>
            </a:endParaRPr>
          </a:p>
        </p:txBody>
      </p:sp>
      <p:pic>
        <p:nvPicPr>
          <p:cNvPr id="91139" name="图片 1"/>
          <p:cNvPicPr>
            <a:picLocks noChangeAspect="1"/>
          </p:cNvPicPr>
          <p:nvPr/>
        </p:nvPicPr>
        <p:blipFill>
          <a:blip r:embed="rId2"/>
          <a:stretch>
            <a:fillRect/>
          </a:stretch>
        </p:blipFill>
        <p:spPr>
          <a:xfrm>
            <a:off x="2328863" y="1233489"/>
            <a:ext cx="7573962" cy="2593975"/>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92162" name="Rectangle 1027"/>
          <p:cNvSpPr>
            <a:spLocks noGrp="1"/>
          </p:cNvSpPr>
          <p:nvPr>
            <p:ph idx="1"/>
          </p:nvPr>
        </p:nvSpPr>
        <p:spPr>
          <a:xfrm>
            <a:off x="1559496" y="1125539"/>
            <a:ext cx="8929117" cy="4625975"/>
          </a:xfrm>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solidFill>
                  <a:schemeClr val="hlink"/>
                </a:solidFill>
              </a:rPr>
              <a:t>  </a:t>
            </a:r>
            <a:r>
              <a:rPr lang="en-US" altLang="zh-CN" dirty="0">
                <a:solidFill>
                  <a:srgbClr val="00B050"/>
                </a:solidFill>
              </a:rPr>
              <a:t>1.2.3  </a:t>
            </a:r>
            <a:r>
              <a:rPr lang="zh-CN" altLang="en-US" dirty="0">
                <a:solidFill>
                  <a:srgbClr val="00B050"/>
                </a:solidFill>
              </a:rPr>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026"/>
          <p:cNvSpPr>
            <a:spLocks noGrp="1"/>
          </p:cNvSpPr>
          <p:nvPr>
            <p:ph type="title"/>
          </p:nvPr>
        </p:nvSpPr>
        <p:spPr/>
        <p:txBody>
          <a:bodyPr vert="horz" wrap="square" lIns="91440" tIns="45720" rIns="91440" bIns="45720" anchor="ctr" anchorCtr="0"/>
          <a:lstStyle/>
          <a:p>
            <a:pPr eaLnBrk="1" hangingPunct="1"/>
            <a:r>
              <a:rPr lang="en-US" altLang="zh-CN" sz="3600" dirty="0"/>
              <a:t> </a:t>
            </a:r>
            <a:r>
              <a:rPr lang="zh-CN" altLang="en-US" sz="3600" dirty="0"/>
              <a:t>数据模型的三要素</a:t>
            </a:r>
          </a:p>
        </p:txBody>
      </p:sp>
      <p:sp>
        <p:nvSpPr>
          <p:cNvPr id="93186" name="Rectangle 1027"/>
          <p:cNvSpPr>
            <a:spLocks noGrp="1"/>
          </p:cNvSpPr>
          <p:nvPr>
            <p:ph idx="1"/>
          </p:nvPr>
        </p:nvSpPr>
        <p:spPr>
          <a:xfrm>
            <a:off x="1847528" y="1371600"/>
            <a:ext cx="7772400" cy="4114800"/>
          </a:xfrm>
        </p:spPr>
        <p:txBody>
          <a:bodyPr vert="horz" wrap="square" lIns="91440" tIns="45720" rIns="91440" bIns="45720" anchor="t" anchorCtr="0"/>
          <a:lstStyle/>
          <a:p>
            <a:pPr eaLnBrk="1" hangingPunct="1">
              <a:lnSpc>
                <a:spcPct val="150000"/>
              </a:lnSpc>
            </a:pPr>
            <a:r>
              <a:rPr lang="en-US" altLang="zh-CN" dirty="0"/>
              <a:t>1.</a:t>
            </a:r>
            <a:r>
              <a:rPr lang="zh-CN" altLang="en-US" dirty="0"/>
              <a:t>数据结构 </a:t>
            </a:r>
          </a:p>
          <a:p>
            <a:pPr eaLnBrk="1" hangingPunct="1">
              <a:lnSpc>
                <a:spcPct val="150000"/>
              </a:lnSpc>
            </a:pPr>
            <a:r>
              <a:rPr lang="en-US" altLang="zh-CN" dirty="0"/>
              <a:t>2.</a:t>
            </a:r>
            <a:r>
              <a:rPr lang="zh-CN" altLang="en-US" dirty="0"/>
              <a:t>数据操纵</a:t>
            </a:r>
          </a:p>
          <a:p>
            <a:pPr eaLnBrk="1" hangingPunct="1">
              <a:lnSpc>
                <a:spcPct val="150000"/>
              </a:lnSpc>
            </a:pPr>
            <a:r>
              <a:rPr lang="en-US" altLang="zh-CN" dirty="0"/>
              <a:t>3.</a:t>
            </a:r>
            <a:r>
              <a:rPr lang="zh-CN" altLang="en-US" dirty="0"/>
              <a:t>完整性约束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p:cNvSpPr>
          <p:nvPr>
            <p:ph type="title"/>
          </p:nvPr>
        </p:nvSpPr>
        <p:spPr/>
        <p:txBody>
          <a:bodyPr vert="horz" wrap="square" lIns="91440" tIns="45720" rIns="91440" bIns="45720" anchor="ctr" anchorCtr="0"/>
          <a:lstStyle/>
          <a:p>
            <a:pPr eaLnBrk="1" hangingPunct="1"/>
            <a:r>
              <a:rPr lang="en-US" altLang="zh-CN" sz="3600" dirty="0"/>
              <a:t>*</a:t>
            </a:r>
            <a:r>
              <a:rPr lang="zh-CN" altLang="en-US" sz="3600" dirty="0"/>
              <a:t>内容安排（</a:t>
            </a:r>
            <a:r>
              <a:rPr lang="en-US" altLang="zh-CN" sz="3600" dirty="0"/>
              <a:t>3</a:t>
            </a:r>
            <a:r>
              <a:rPr lang="zh-CN" altLang="en-US" sz="3600" dirty="0"/>
              <a:t>）</a:t>
            </a:r>
            <a:endParaRPr lang="en-US" altLang="zh-CN" sz="3600" dirty="0"/>
          </a:p>
        </p:txBody>
      </p:sp>
      <p:sp>
        <p:nvSpPr>
          <p:cNvPr id="20482" name="Rectangle 3"/>
          <p:cNvSpPr>
            <a:spLocks noGrp="1"/>
          </p:cNvSpPr>
          <p:nvPr>
            <p:ph idx="1"/>
          </p:nvPr>
        </p:nvSpPr>
        <p:spPr/>
        <p:txBody>
          <a:bodyPr vert="horz" wrap="square" lIns="91440" tIns="45720" rIns="91440" bIns="45720" anchor="t" anchorCtr="0"/>
          <a:lstStyle/>
          <a:p>
            <a:pPr eaLnBrk="1" hangingPunct="1">
              <a:buNone/>
            </a:pPr>
            <a:r>
              <a:rPr lang="en-US" altLang="zh-CN" dirty="0">
                <a:solidFill>
                  <a:srgbClr val="0000FF"/>
                </a:solidFill>
                <a:sym typeface="Wingdings" panose="05000000000000000000" pitchFamily="2" charset="2"/>
              </a:rPr>
              <a:t> </a:t>
            </a:r>
            <a:r>
              <a:rPr lang="zh-CN" altLang="en-US" dirty="0">
                <a:ea typeface="隶书" panose="02010509060101010101" pitchFamily="49" charset="-122"/>
                <a:sym typeface="Wingdings" panose="05000000000000000000" pitchFamily="2" charset="2"/>
              </a:rPr>
              <a:t>新技术</a:t>
            </a:r>
            <a:r>
              <a:rPr lang="zh-CN" altLang="en-US" dirty="0">
                <a:ea typeface="隶书" panose="02010509060101010101" pitchFamily="49" charset="-122"/>
              </a:rPr>
              <a:t>篇</a:t>
            </a:r>
          </a:p>
          <a:p>
            <a:pPr lvl="1" eaLnBrk="1" hangingPunct="1">
              <a:lnSpc>
                <a:spcPct val="110000"/>
              </a:lnSpc>
              <a:buFont typeface="Wingdings" panose="05000000000000000000" pitchFamily="2" charset="2"/>
              <a:buChar char="n"/>
            </a:pPr>
            <a:r>
              <a:rPr lang="zh-CN" altLang="en-US" dirty="0">
                <a:sym typeface="+mn-ea"/>
              </a:rPr>
              <a:t>第</a:t>
            </a:r>
            <a:r>
              <a:rPr lang="en-US" altLang="zh-CN" dirty="0">
                <a:sym typeface="+mn-ea"/>
              </a:rPr>
              <a:t>14</a:t>
            </a:r>
            <a:r>
              <a:rPr lang="zh-CN" altLang="en-US" dirty="0">
                <a:sym typeface="+mn-ea"/>
              </a:rPr>
              <a:t>章</a:t>
            </a:r>
            <a:r>
              <a:rPr lang="en-US" altLang="zh-CN" dirty="0">
                <a:sym typeface="+mn-ea"/>
              </a:rPr>
              <a:t>   </a:t>
            </a:r>
            <a:r>
              <a:rPr lang="en-US" altLang="zh-CN" dirty="0" err="1">
                <a:sym typeface="+mn-ea"/>
              </a:rPr>
              <a:t>数据库发展概述</a:t>
            </a:r>
            <a:endParaRPr lang="zh-CN" altLang="en-US" dirty="0">
              <a:sym typeface="+mn-ea"/>
            </a:endParaRPr>
          </a:p>
          <a:p>
            <a:pPr lvl="1" eaLnBrk="1" hangingPunct="1">
              <a:lnSpc>
                <a:spcPct val="110000"/>
              </a:lnSpc>
              <a:buFont typeface="Wingdings" panose="05000000000000000000" pitchFamily="2" charset="2"/>
              <a:buChar char="n"/>
            </a:pPr>
            <a:r>
              <a:rPr lang="zh-CN" altLang="en-US" dirty="0"/>
              <a:t>第</a:t>
            </a:r>
            <a:r>
              <a:rPr lang="en-US" altLang="zh-CN" dirty="0"/>
              <a:t>15</a:t>
            </a:r>
            <a:r>
              <a:rPr lang="zh-CN" altLang="en-US" dirty="0"/>
              <a:t>章  大数据管理系统</a:t>
            </a:r>
          </a:p>
          <a:p>
            <a:pPr lvl="1" eaLnBrk="1" hangingPunct="1">
              <a:lnSpc>
                <a:spcPct val="110000"/>
              </a:lnSpc>
              <a:buFont typeface="Wingdings" panose="05000000000000000000" pitchFamily="2" charset="2"/>
              <a:buChar char="n"/>
            </a:pPr>
            <a:r>
              <a:rPr lang="zh-CN" altLang="en-US" dirty="0"/>
              <a:t>第</a:t>
            </a:r>
            <a:r>
              <a:rPr lang="en-US" altLang="zh-CN" dirty="0"/>
              <a:t>16</a:t>
            </a:r>
            <a:r>
              <a:rPr lang="zh-CN" altLang="en-US" dirty="0"/>
              <a:t>章  数据仓库与联机分析处理</a:t>
            </a:r>
          </a:p>
          <a:p>
            <a:pPr lvl="1" eaLnBrk="1" hangingPunct="1">
              <a:lnSpc>
                <a:spcPct val="110000"/>
              </a:lnSpc>
              <a:buFont typeface="Wingdings" panose="05000000000000000000" pitchFamily="2" charset="2"/>
              <a:buChar char="n"/>
            </a:pPr>
            <a:r>
              <a:rPr lang="zh-CN" altLang="en-US" dirty="0"/>
              <a:t>第</a:t>
            </a:r>
            <a:r>
              <a:rPr lang="en-US" altLang="zh-CN" dirty="0"/>
              <a:t>17</a:t>
            </a:r>
            <a:r>
              <a:rPr lang="zh-CN" altLang="en-US" dirty="0"/>
              <a:t>章  内存数据库系统</a:t>
            </a:r>
          </a:p>
          <a:p>
            <a:pPr lvl="1" eaLnBrk="1" hangingPunct="1">
              <a:lnSpc>
                <a:spcPct val="110000"/>
              </a:lnSpc>
              <a:buFont typeface="Wingdings" panose="05000000000000000000" pitchFamily="2" charset="2"/>
              <a:buChar char="n"/>
            </a:pPr>
            <a:r>
              <a:rPr lang="zh-CN" altLang="en-US" dirty="0"/>
              <a:t>第</a:t>
            </a:r>
            <a:r>
              <a:rPr lang="en-US" altLang="zh-CN" dirty="0"/>
              <a:t>18</a:t>
            </a:r>
            <a:r>
              <a:rPr lang="zh-CN" altLang="en-US" dirty="0"/>
              <a:t>章  区块链与数据库</a:t>
            </a:r>
          </a:p>
          <a:p>
            <a:pPr lvl="1" eaLnBrk="1" hangingPunct="1">
              <a:lnSpc>
                <a:spcPct val="110000"/>
              </a:lnSpc>
              <a:buNone/>
            </a:pPr>
            <a:endParaRPr lang="zh-CN" altLang="en-US" dirty="0"/>
          </a:p>
          <a:p>
            <a:pPr lvl="1" algn="just" eaLnBrk="1" hangingPunct="1">
              <a:lnSpc>
                <a:spcPct val="110000"/>
              </a:lnSpc>
              <a:buNone/>
            </a:pPr>
            <a:endParaRPr lang="zh-CN" altLang="en-US" dirty="0">
              <a:latin typeface="Times New Roman" panose="02020603050405020304" pitchFamily="18" charset="0"/>
              <a:ea typeface="Arial Unicode MS" panose="020B0604020202020204" pitchFamily="34" charset="-128"/>
            </a:endParaRPr>
          </a:p>
          <a:p>
            <a:pPr lvl="1" eaLnBrk="1" hangingPunct="1">
              <a:lnSpc>
                <a:spcPct val="110000"/>
              </a:lnSpc>
              <a:buNone/>
            </a:pP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2"/>
          <p:cNvSpPr>
            <a:spLocks noGrp="1"/>
          </p:cNvSpPr>
          <p:nvPr>
            <p:ph type="title"/>
          </p:nvPr>
        </p:nvSpPr>
        <p:spPr/>
        <p:txBody>
          <a:bodyPr vert="horz" wrap="square" lIns="91440" tIns="45720" rIns="91440" bIns="45720" anchor="ctr" anchorCtr="0"/>
          <a:lstStyle/>
          <a:p>
            <a:pPr eaLnBrk="1" hangingPunct="1"/>
            <a:r>
              <a:rPr lang="en-US" altLang="zh-CN" sz="3600" dirty="0"/>
              <a:t> 1. </a:t>
            </a:r>
            <a:r>
              <a:rPr lang="zh-CN" altLang="en-US" sz="3600" dirty="0"/>
              <a:t> 数据结构</a:t>
            </a:r>
          </a:p>
        </p:txBody>
      </p:sp>
      <p:sp>
        <p:nvSpPr>
          <p:cNvPr id="94210" name="Rectangle 3"/>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r>
              <a:rPr lang="zh-CN" altLang="en-US" dirty="0"/>
              <a:t>描述数据库的组成对象以及对象之间的联系</a:t>
            </a:r>
          </a:p>
          <a:p>
            <a:pPr lvl="1" algn="just" eaLnBrk="1" hangingPunct="1">
              <a:lnSpc>
                <a:spcPct val="60000"/>
              </a:lnSpc>
            </a:pPr>
            <a:endParaRPr lang="zh-CN" altLang="en-US" sz="2800" dirty="0"/>
          </a:p>
          <a:p>
            <a:pPr algn="just" eaLnBrk="1" hangingPunct="1"/>
            <a:r>
              <a:rPr lang="zh-CN" altLang="en-US" dirty="0"/>
              <a:t>描述的内容</a:t>
            </a:r>
          </a:p>
          <a:p>
            <a:pPr lvl="1"/>
            <a:r>
              <a:rPr lang="zh-CN" altLang="en-US" dirty="0"/>
              <a:t>与对象的类型、内容、性质有关</a:t>
            </a:r>
          </a:p>
          <a:p>
            <a:pPr lvl="1"/>
            <a:r>
              <a:rPr lang="zh-CN" altLang="en-US" dirty="0"/>
              <a:t>与数据之间联系有关</a:t>
            </a:r>
          </a:p>
          <a:p>
            <a:pPr lvl="1" algn="just" eaLnBrk="1" hangingPunct="1">
              <a:lnSpc>
                <a:spcPct val="60000"/>
              </a:lnSpc>
              <a:buNone/>
            </a:pPr>
            <a:endParaRPr lang="zh-CN" altLang="en-US" sz="2800" dirty="0"/>
          </a:p>
          <a:p>
            <a:pPr algn="just" eaLnBrk="1" hangingPunct="1"/>
            <a:r>
              <a:rPr lang="zh-CN" altLang="en-US" dirty="0"/>
              <a:t>数据结构是对系统静态特性的描述</a:t>
            </a:r>
          </a:p>
          <a:p>
            <a:pPr eaLnBrk="1" hangingPunct="1"/>
            <a:endParaRPr lang="en-US" altLang="zh-CN" sz="3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p:cNvSpPr>
          <p:nvPr>
            <p:ph type="title"/>
          </p:nvPr>
        </p:nvSpPr>
        <p:spPr/>
        <p:txBody>
          <a:bodyPr vert="horz" wrap="square" lIns="91440" tIns="45720" rIns="91440" bIns="45720" anchor="ctr" anchorCtr="0"/>
          <a:lstStyle/>
          <a:p>
            <a:pPr eaLnBrk="1" hangingPunct="1"/>
            <a:r>
              <a:rPr lang="en-US" altLang="zh-CN" sz="3600" dirty="0"/>
              <a:t> 2.  </a:t>
            </a:r>
            <a:r>
              <a:rPr lang="zh-CN" altLang="en-US" sz="3600" dirty="0"/>
              <a:t>数据操纵</a:t>
            </a:r>
          </a:p>
        </p:txBody>
      </p:sp>
      <p:sp>
        <p:nvSpPr>
          <p:cNvPr id="95234" name="Rectangle 3"/>
          <p:cNvSpPr>
            <a:spLocks noGrp="1"/>
          </p:cNvSpPr>
          <p:nvPr>
            <p:ph idx="1"/>
          </p:nvPr>
        </p:nvSpPr>
        <p:spPr>
          <a:xfrm>
            <a:off x="1127448" y="1196976"/>
            <a:ext cx="9083353" cy="4005263"/>
          </a:xfrm>
        </p:spPr>
        <p:txBody>
          <a:bodyPr vert="horz" wrap="square" lIns="91440" tIns="45720" rIns="91440" bIns="45720" anchor="t" anchorCtr="0"/>
          <a:lstStyle/>
          <a:p>
            <a:pPr algn="just" eaLnBrk="1" hangingPunct="1">
              <a:lnSpc>
                <a:spcPct val="150000"/>
              </a:lnSpc>
            </a:pPr>
            <a:r>
              <a:rPr lang="zh-CN" altLang="en-US" dirty="0"/>
              <a:t>数据操纵</a:t>
            </a:r>
          </a:p>
          <a:p>
            <a:pPr lvl="1" algn="just" eaLnBrk="1" hangingPunct="1">
              <a:lnSpc>
                <a:spcPct val="150000"/>
              </a:lnSpc>
            </a:pPr>
            <a:r>
              <a:rPr lang="zh-CN" altLang="en-US" dirty="0"/>
              <a:t>对数据库中各种对象（型）的实例（值）允许执行的</a:t>
            </a:r>
          </a:p>
          <a:p>
            <a:pPr lvl="1" algn="just" eaLnBrk="1" hangingPunct="1">
              <a:lnSpc>
                <a:spcPct val="150000"/>
              </a:lnSpc>
              <a:buNone/>
            </a:pPr>
            <a:r>
              <a:rPr lang="zh-CN" altLang="en-US" dirty="0">
                <a:solidFill>
                  <a:srgbClr val="5F9F25"/>
                </a:solidFill>
              </a:rPr>
              <a:t>   操作的集合，</a:t>
            </a:r>
            <a:r>
              <a:rPr lang="zh-CN" altLang="en-US" dirty="0"/>
              <a:t>包括</a:t>
            </a:r>
            <a:r>
              <a:rPr lang="zh-CN" altLang="en-US" dirty="0">
                <a:solidFill>
                  <a:srgbClr val="5F9F25"/>
                </a:solidFill>
              </a:rPr>
              <a:t>操作</a:t>
            </a:r>
            <a:r>
              <a:rPr lang="zh-CN" altLang="en-US" dirty="0"/>
              <a:t>及有关的</a:t>
            </a:r>
            <a:r>
              <a:rPr lang="zh-CN" altLang="en-US" dirty="0">
                <a:solidFill>
                  <a:srgbClr val="5F9F25"/>
                </a:solidFill>
              </a:rPr>
              <a:t>操作规则</a:t>
            </a:r>
          </a:p>
          <a:p>
            <a:pPr algn="just" eaLnBrk="1" hangingPunct="1">
              <a:lnSpc>
                <a:spcPct val="150000"/>
              </a:lnSpc>
            </a:pPr>
            <a:r>
              <a:rPr lang="zh-CN" altLang="en-US" dirty="0"/>
              <a:t>数据库主要操作</a:t>
            </a:r>
          </a:p>
          <a:p>
            <a:pPr lvl="1" algn="just" eaLnBrk="1" hangingPunct="1">
              <a:lnSpc>
                <a:spcPct val="150000"/>
              </a:lnSpc>
            </a:pPr>
            <a:r>
              <a:rPr lang="zh-CN" altLang="en-US" dirty="0"/>
              <a:t>查询</a:t>
            </a:r>
          </a:p>
          <a:p>
            <a:pPr lvl="1" algn="just" eaLnBrk="1" hangingPunct="1">
              <a:lnSpc>
                <a:spcPct val="150000"/>
              </a:lnSpc>
            </a:pPr>
            <a:r>
              <a:rPr lang="zh-CN" altLang="en-US" dirty="0"/>
              <a:t>更新（包括插入、删除、修改）</a:t>
            </a:r>
            <a:endParaRPr lang="en-US" alt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p:cNvSpPr>
          <p:nvPr>
            <p:ph type="title"/>
          </p:nvPr>
        </p:nvSpPr>
        <p:spPr/>
        <p:txBody>
          <a:bodyPr vert="horz" wrap="square" lIns="91440" tIns="45720" rIns="91440" bIns="45720" anchor="ctr" anchorCtr="0"/>
          <a:lstStyle/>
          <a:p>
            <a:pPr eaLnBrk="1" hangingPunct="1"/>
            <a:r>
              <a:rPr lang="zh-CN" altLang="en-US" sz="3600" dirty="0"/>
              <a:t>数据操纵（续）</a:t>
            </a:r>
            <a:r>
              <a:rPr lang="en-US" altLang="zh-CN" sz="3600" dirty="0"/>
              <a:t> </a:t>
            </a:r>
          </a:p>
        </p:txBody>
      </p:sp>
      <p:sp>
        <p:nvSpPr>
          <p:cNvPr id="96258" name="Rectangle 3"/>
          <p:cNvSpPr>
            <a:spLocks noGrp="1"/>
          </p:cNvSpPr>
          <p:nvPr>
            <p:ph idx="1"/>
          </p:nvPr>
        </p:nvSpPr>
        <p:spPr>
          <a:xfrm>
            <a:off x="838200" y="1113355"/>
            <a:ext cx="10515600" cy="4351338"/>
          </a:xfrm>
        </p:spPr>
        <p:txBody>
          <a:bodyPr vert="horz" wrap="square" lIns="91440" tIns="45720" rIns="91440" bIns="45720" anchor="t" anchorCtr="0"/>
          <a:lstStyle/>
          <a:p>
            <a:pPr algn="just" eaLnBrk="1" hangingPunct="1"/>
            <a:r>
              <a:rPr lang="zh-CN" altLang="en-US" dirty="0"/>
              <a:t>数据模型必须定义</a:t>
            </a:r>
          </a:p>
          <a:p>
            <a:pPr lvl="1" algn="just" eaLnBrk="1" hangingPunct="1">
              <a:lnSpc>
                <a:spcPct val="130000"/>
              </a:lnSpc>
            </a:pPr>
            <a:r>
              <a:rPr lang="zh-CN" altLang="en-US" sz="2600" dirty="0"/>
              <a:t>操作的确切含义</a:t>
            </a:r>
          </a:p>
          <a:p>
            <a:pPr lvl="1" algn="just" eaLnBrk="1" hangingPunct="1">
              <a:lnSpc>
                <a:spcPct val="130000"/>
              </a:lnSpc>
            </a:pPr>
            <a:r>
              <a:rPr lang="zh-CN" altLang="en-US" sz="2600" dirty="0"/>
              <a:t>操作符号</a:t>
            </a:r>
          </a:p>
          <a:p>
            <a:pPr lvl="1" algn="just" eaLnBrk="1" hangingPunct="1">
              <a:lnSpc>
                <a:spcPct val="130000"/>
              </a:lnSpc>
            </a:pPr>
            <a:r>
              <a:rPr lang="zh-CN" altLang="en-US" sz="2600" dirty="0"/>
              <a:t>操作规则（如优先级）</a:t>
            </a:r>
          </a:p>
          <a:p>
            <a:pPr lvl="1" algn="just" eaLnBrk="1" hangingPunct="1">
              <a:lnSpc>
                <a:spcPct val="130000"/>
              </a:lnSpc>
            </a:pPr>
            <a:r>
              <a:rPr lang="zh-CN" altLang="en-US" sz="2600" dirty="0"/>
              <a:t>实现操作的语言</a:t>
            </a:r>
          </a:p>
          <a:p>
            <a:pPr algn="just" eaLnBrk="1" hangingPunct="1"/>
            <a:r>
              <a:rPr lang="zh-CN" altLang="en-US" dirty="0"/>
              <a:t>数据操纵是对系统动态特性的描述</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完整性约束 </a:t>
            </a:r>
          </a:p>
        </p:txBody>
      </p:sp>
      <p:sp>
        <p:nvSpPr>
          <p:cNvPr id="97282" name="Rectangle 3"/>
          <p:cNvSpPr>
            <a:spLocks noGrp="1"/>
          </p:cNvSpPr>
          <p:nvPr>
            <p:ph idx="1"/>
          </p:nvPr>
        </p:nvSpPr>
        <p:spPr>
          <a:xfrm>
            <a:off x="767408" y="1113355"/>
            <a:ext cx="10515600" cy="4351338"/>
          </a:xfrm>
        </p:spPr>
        <p:txBody>
          <a:bodyPr vert="horz" wrap="square" lIns="91440" tIns="45720" rIns="91440" bIns="45720" anchor="t" anchorCtr="0"/>
          <a:lstStyle/>
          <a:p>
            <a:pPr eaLnBrk="1" hangingPunct="1"/>
            <a:r>
              <a:rPr lang="zh-CN" altLang="en-US" dirty="0"/>
              <a:t>完整性约束</a:t>
            </a:r>
          </a:p>
          <a:p>
            <a:pPr lvl="1" eaLnBrk="1" hangingPunct="1">
              <a:lnSpc>
                <a:spcPct val="160000"/>
              </a:lnSpc>
            </a:pPr>
            <a:r>
              <a:rPr lang="zh-CN" altLang="en-US" dirty="0"/>
              <a:t>一组完整性规则</a:t>
            </a:r>
          </a:p>
          <a:p>
            <a:pPr lvl="1" eaLnBrk="1" hangingPunct="1">
              <a:lnSpc>
                <a:spcPct val="160000"/>
              </a:lnSpc>
            </a:pPr>
            <a:r>
              <a:rPr lang="zh-CN" altLang="en-US" dirty="0"/>
              <a:t>完整性规则：给定的数据模型中数据及其联系所具有的制约和依存规则</a:t>
            </a:r>
          </a:p>
          <a:p>
            <a:pPr lvl="1" eaLnBrk="1" hangingPunct="1">
              <a:lnSpc>
                <a:spcPct val="160000"/>
              </a:lnSpc>
            </a:pPr>
            <a:r>
              <a:rPr lang="zh-CN" altLang="en-US" dirty="0"/>
              <a:t>限定符合数据模型的数据库状态以及状态的变化，以保证数据的正确、有效和相容</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a:spLocks noGrp="1"/>
          </p:cNvSpPr>
          <p:nvPr>
            <p:ph type="title"/>
          </p:nvPr>
        </p:nvSpPr>
        <p:spPr/>
        <p:txBody>
          <a:bodyPr vert="horz" wrap="square" lIns="91440" tIns="45720" rIns="91440" bIns="45720" anchor="ctr" anchorCtr="0"/>
          <a:lstStyle/>
          <a:p>
            <a:pPr eaLnBrk="1" hangingPunct="1"/>
            <a:r>
              <a:rPr lang="zh-CN" altLang="en-US" sz="3600" dirty="0"/>
              <a:t>完整性约束（续）</a:t>
            </a:r>
            <a:endParaRPr lang="en-US" altLang="zh-CN" sz="3600" dirty="0"/>
          </a:p>
        </p:txBody>
      </p:sp>
      <p:sp>
        <p:nvSpPr>
          <p:cNvPr id="98307" name="Rectangle 3"/>
          <p:cNvSpPr>
            <a:spLocks noGrp="1" noChangeArrowheads="1"/>
          </p:cNvSpPr>
          <p:nvPr>
            <p:ph idx="1"/>
          </p:nvPr>
        </p:nvSpPr>
        <p:spPr>
          <a:xfrm>
            <a:off x="1127448" y="1001712"/>
            <a:ext cx="10657184" cy="4854575"/>
          </a:xfrm>
        </p:spPr>
        <p:txBody>
          <a:bodyPr vert="horz" wrap="square" lIns="91440" tIns="45720" rIns="91440" bIns="45720" numCol="1" anchor="t" anchorCtr="0" compatLnSpc="1">
            <a:normAutofit/>
          </a:bodyPr>
          <a:lstStyle/>
          <a:p>
            <a:pPr eaLnBrk="1" hangingPunct="1">
              <a:lnSpc>
                <a:spcPts val="3800"/>
              </a:lnSpc>
              <a:buSzTx/>
              <a:defRPr/>
            </a:pPr>
            <a:r>
              <a:rPr lang="zh-CN" altLang="en-US" dirty="0"/>
              <a:t>数据模型对完整性约束条件的定义</a:t>
            </a:r>
          </a:p>
          <a:p>
            <a:pPr lvl="1" eaLnBrk="1" hangingPunct="1">
              <a:lnSpc>
                <a:spcPts val="3800"/>
              </a:lnSpc>
              <a:buSzTx/>
              <a:defRPr/>
            </a:pPr>
            <a:r>
              <a:rPr lang="zh-CN" altLang="en-US" dirty="0">
                <a:cs typeface="+mn-ea"/>
              </a:rPr>
              <a:t>反映和规定必须遵守的</a:t>
            </a:r>
            <a:r>
              <a:rPr lang="zh-CN" altLang="en-US" dirty="0">
                <a:solidFill>
                  <a:srgbClr val="5F9F25"/>
                </a:solidFill>
                <a:cs typeface="+mn-ea"/>
              </a:rPr>
              <a:t>基本的</a:t>
            </a:r>
            <a:r>
              <a:rPr lang="zh-CN" altLang="en-US" dirty="0">
                <a:cs typeface="+mn-ea"/>
              </a:rPr>
              <a:t>和</a:t>
            </a:r>
            <a:r>
              <a:rPr lang="zh-CN" altLang="en-US" dirty="0">
                <a:solidFill>
                  <a:srgbClr val="5F9F25"/>
                </a:solidFill>
                <a:cs typeface="+mn-ea"/>
              </a:rPr>
              <a:t>通用的</a:t>
            </a:r>
            <a:r>
              <a:rPr lang="zh-CN" altLang="en-US" dirty="0">
                <a:cs typeface="+mn-ea"/>
              </a:rPr>
              <a:t>完整性约束</a:t>
            </a:r>
            <a:endParaRPr lang="en-US" altLang="zh-CN" dirty="0">
              <a:cs typeface="+mn-ea"/>
            </a:endParaRPr>
          </a:p>
          <a:p>
            <a:pPr lvl="2" eaLnBrk="1" hangingPunct="1">
              <a:lnSpc>
                <a:spcPts val="3800"/>
              </a:lnSpc>
              <a:defRPr/>
            </a:pPr>
            <a:r>
              <a:rPr lang="zh-CN" altLang="en-US" kern="1050" dirty="0">
                <a:latin typeface="Times New Roman" panose="02020603050405020304" pitchFamily="18" charset="0"/>
                <a:cs typeface="Times New Roman" panose="02020603050405020304" pitchFamily="18" charset="0"/>
              </a:rPr>
              <a:t>例如，</a:t>
            </a:r>
            <a:r>
              <a:rPr lang="zh-CN" altLang="zh-CN" kern="1050" dirty="0">
                <a:latin typeface="Times New Roman" panose="02020603050405020304" pitchFamily="18" charset="0"/>
                <a:cs typeface="Times New Roman" panose="02020603050405020304" pitchFamily="18" charset="0"/>
              </a:rPr>
              <a:t>在关系模型中，任何关系必须满足实体完整性和参照完整性</a:t>
            </a:r>
            <a:endParaRPr lang="zh-CN" altLang="en-US" dirty="0">
              <a:cs typeface="+mn-ea"/>
            </a:endParaRPr>
          </a:p>
          <a:p>
            <a:pPr algn="just" eaLnBrk="1" hangingPunct="1">
              <a:lnSpc>
                <a:spcPts val="3800"/>
              </a:lnSpc>
              <a:buSzTx/>
              <a:defRPr/>
            </a:pPr>
            <a:r>
              <a:rPr lang="zh-CN" altLang="en-US" dirty="0"/>
              <a:t>数据模型都是逻辑上的</a:t>
            </a:r>
            <a:endParaRPr lang="en-US" altLang="zh-CN" dirty="0"/>
          </a:p>
          <a:p>
            <a:pPr algn="just" eaLnBrk="1" hangingPunct="1">
              <a:lnSpc>
                <a:spcPts val="3800"/>
              </a:lnSpc>
              <a:buSzTx/>
              <a:defRPr/>
            </a:pPr>
            <a:r>
              <a:rPr lang="zh-CN" altLang="zh-CN" dirty="0"/>
              <a:t>物理模型</a:t>
            </a:r>
            <a:r>
              <a:rPr lang="zh-CN" altLang="en-US" dirty="0"/>
              <a:t>：</a:t>
            </a:r>
            <a:r>
              <a:rPr lang="zh-CN" altLang="zh-CN" dirty="0"/>
              <a:t>数据模型以一定的组织方式存储在数据库管理系统中，是数据模型在数据库管理系统内部的物理存储结构</a:t>
            </a:r>
            <a:endParaRPr lang="en-US" altLang="zh-CN" dirty="0"/>
          </a:p>
          <a:p>
            <a:pPr lvl="1" algn="just" eaLnBrk="1" hangingPunct="1">
              <a:lnSpc>
                <a:spcPts val="3800"/>
              </a:lnSpc>
              <a:buSzTx/>
              <a:defRPr/>
            </a:pPr>
            <a:r>
              <a:rPr lang="zh-CN" altLang="zh-CN" kern="1050" dirty="0">
                <a:latin typeface="Calibri" panose="020F0502020204030204" pitchFamily="34" charset="0"/>
                <a:cs typeface="Times New Roman" panose="02020603050405020304" pitchFamily="18" charset="0"/>
              </a:rPr>
              <a:t>描述数据在数据库管理系统内部的数据组织和存取方法的实现，包括存储结构和索引结构的物理实现</a:t>
            </a:r>
            <a:endParaRPr lang="en-US" altLang="zh-CN" dirty="0">
              <a:cs typeface="+mn-ea"/>
            </a:endParaRPr>
          </a:p>
          <a:p>
            <a:pPr algn="just" eaLnBrk="1" hangingPunct="1">
              <a:lnSpc>
                <a:spcPct val="180000"/>
              </a:lnSpc>
              <a:buSzTx/>
              <a:defRPr/>
            </a:pPr>
            <a:endParaRPr lang="en-US" alt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1026"/>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99330" name="Rectangle 1027"/>
          <p:cNvSpPr>
            <a:spLocks noGrp="1"/>
          </p:cNvSpPr>
          <p:nvPr>
            <p:ph idx="1"/>
          </p:nvPr>
        </p:nvSpPr>
        <p:spPr>
          <a:xfrm>
            <a:off x="1775520" y="1125539"/>
            <a:ext cx="8713093" cy="4625975"/>
          </a:xfrm>
        </p:spPr>
        <p:txBody>
          <a:bodyPr vert="horz" wrap="square" lIns="91440" tIns="45720" rIns="91440" bIns="45720" anchor="t" anchorCtr="0">
            <a:normAutofit/>
          </a:bodyPr>
          <a:lstStyle/>
          <a:p>
            <a:pPr eaLnBrk="1" hangingPunct="1">
              <a:lnSpc>
                <a:spcPct val="130000"/>
              </a:lnSpc>
              <a:buNone/>
            </a:pPr>
            <a:r>
              <a:rPr lang="en-US" altLang="zh-CN" dirty="0">
                <a:solidFill>
                  <a:srgbClr val="00B050"/>
                </a:solidFill>
              </a:rPr>
              <a:t> </a:t>
            </a: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solidFill>
                  <a:srgbClr val="00B050"/>
                </a:solidFill>
              </a:rPr>
              <a:t>  </a:t>
            </a:r>
            <a:r>
              <a:rPr lang="en-US" altLang="zh-CN" dirty="0">
                <a:solidFill>
                  <a:srgbClr val="00B050"/>
                </a:solidFill>
              </a:rPr>
              <a:t>1.2.4  </a:t>
            </a:r>
            <a:r>
              <a:rPr lang="zh-CN" altLang="en-US" dirty="0">
                <a:solidFill>
                  <a:srgbClr val="00B050"/>
                </a:solidFill>
              </a:rPr>
              <a:t>层次模型</a:t>
            </a:r>
            <a:endParaRPr lang="en-US" altLang="zh-CN" dirty="0">
              <a:solidFill>
                <a:srgbClr val="00B050"/>
              </a:solidFill>
            </a:endParaRPr>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vert="horz" wrap="square" lIns="91440" tIns="45720" rIns="91440" bIns="45720" anchor="ctr" anchorCtr="0"/>
          <a:lstStyle/>
          <a:p>
            <a:r>
              <a:rPr lang="en-US" altLang="zh-CN" sz="3600" dirty="0"/>
              <a:t>1.2.4  </a:t>
            </a:r>
            <a:r>
              <a:rPr lang="zh-CN" altLang="en-US" sz="3600" dirty="0"/>
              <a:t>层次模型</a:t>
            </a:r>
          </a:p>
        </p:txBody>
      </p:sp>
      <p:sp>
        <p:nvSpPr>
          <p:cNvPr id="3" name="内容占位符 2"/>
          <p:cNvSpPr>
            <a:spLocks noGrp="1"/>
          </p:cNvSpPr>
          <p:nvPr>
            <p:ph idx="1"/>
          </p:nvPr>
        </p:nvSpPr>
        <p:spPr>
          <a:xfrm>
            <a:off x="616819" y="1113354"/>
            <a:ext cx="10515600" cy="4835925"/>
          </a:xfrm>
        </p:spPr>
        <p:txBody>
          <a:bodyPr vert="horz" wrap="square" lIns="91440" tIns="45720" rIns="91440" bIns="45720" numCol="1" anchor="t" anchorCtr="0" compatLnSpc="1"/>
          <a:lstStyle/>
          <a:p>
            <a:pPr>
              <a:buSzTx/>
              <a:defRPr/>
            </a:pPr>
            <a:r>
              <a:rPr lang="zh-CN" altLang="en-US" kern="1050" dirty="0">
                <a:latin typeface="Times New Roman" panose="02020603050405020304" pitchFamily="18" charset="0"/>
                <a:cs typeface="Times New Roman" panose="02020603050405020304" pitchFamily="18" charset="0"/>
              </a:rPr>
              <a:t>层次模型</a:t>
            </a:r>
            <a:endParaRPr lang="en-US" altLang="zh-CN" kern="1050" dirty="0">
              <a:latin typeface="Times New Roman" panose="02020603050405020304" pitchFamily="18" charset="0"/>
              <a:cs typeface="Times New Roman" panose="02020603050405020304" pitchFamily="18" charset="0"/>
            </a:endParaRPr>
          </a:p>
          <a:p>
            <a:pPr lvl="1">
              <a:buSzTx/>
              <a:defRPr/>
            </a:pPr>
            <a:r>
              <a:rPr lang="zh-CN" altLang="zh-CN" kern="1050" dirty="0">
                <a:latin typeface="Times New Roman" panose="02020603050405020304" pitchFamily="18" charset="0"/>
                <a:cs typeface="Times New Roman" panose="02020603050405020304" pitchFamily="18" charset="0"/>
              </a:rPr>
              <a:t>实体用记录表示</a:t>
            </a:r>
            <a:endParaRPr lang="en-US" altLang="zh-CN" kern="1050" dirty="0">
              <a:latin typeface="Times New Roman" panose="02020603050405020304" pitchFamily="18" charset="0"/>
              <a:cs typeface="Times New Roman" panose="02020603050405020304" pitchFamily="18" charset="0"/>
            </a:endParaRPr>
          </a:p>
          <a:p>
            <a:pPr lvl="1">
              <a:buSzTx/>
              <a:defRPr/>
            </a:pPr>
            <a:r>
              <a:rPr lang="zh-CN" altLang="zh-CN" kern="1050" dirty="0">
                <a:latin typeface="Times New Roman" panose="02020603050405020304" pitchFamily="18" charset="0"/>
                <a:cs typeface="Times New Roman" panose="02020603050405020304" pitchFamily="18" charset="0"/>
              </a:rPr>
              <a:t>实体的属性对应记录的数据项（或字段）</a:t>
            </a:r>
            <a:endParaRPr lang="en-US" altLang="zh-CN" kern="1050" dirty="0">
              <a:latin typeface="Times New Roman" panose="02020603050405020304" pitchFamily="18" charset="0"/>
              <a:cs typeface="Times New Roman" panose="02020603050405020304" pitchFamily="18" charset="0"/>
            </a:endParaRPr>
          </a:p>
          <a:p>
            <a:pPr lvl="1">
              <a:buSzTx/>
              <a:defRPr/>
            </a:pPr>
            <a:r>
              <a:rPr lang="zh-CN" altLang="zh-CN" kern="1050" dirty="0">
                <a:latin typeface="Times New Roman" panose="02020603050405020304" pitchFamily="18" charset="0"/>
                <a:cs typeface="Times New Roman" panose="02020603050405020304" pitchFamily="18" charset="0"/>
              </a:rPr>
              <a:t>实体之间的联系转换成记录之间的两两联系</a:t>
            </a:r>
            <a:endParaRPr lang="en-US" altLang="zh-CN" kern="1050" dirty="0">
              <a:latin typeface="Times New Roman" panose="02020603050405020304" pitchFamily="18" charset="0"/>
              <a:cs typeface="Times New Roman" panose="02020603050405020304" pitchFamily="18" charset="0"/>
            </a:endParaRPr>
          </a:p>
          <a:p>
            <a:pPr lvl="1">
              <a:buSzTx/>
              <a:defRPr/>
            </a:pPr>
            <a:r>
              <a:rPr lang="zh-CN" altLang="zh-CN" kern="1050" dirty="0">
                <a:latin typeface="Times New Roman" panose="02020603050405020304" pitchFamily="18" charset="0"/>
                <a:cs typeface="Times New Roman" panose="02020603050405020304" pitchFamily="18" charset="0"/>
              </a:rPr>
              <a:t>数据结构的单位是基本层次联系</a:t>
            </a:r>
            <a:endParaRPr lang="en-US" altLang="zh-CN" kern="105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l"/>
              <a:defRPr/>
            </a:pPr>
            <a:r>
              <a:rPr lang="zh-CN" altLang="en-US" kern="1050" dirty="0">
                <a:solidFill>
                  <a:srgbClr val="000000"/>
                </a:solidFill>
                <a:latin typeface="Times New Roman" panose="02020603050405020304" pitchFamily="18" charset="0"/>
                <a:cs typeface="Times New Roman" panose="02020603050405020304" pitchFamily="18" charset="0"/>
              </a:rPr>
              <a:t>是指</a:t>
            </a:r>
            <a:r>
              <a:rPr lang="zh-CN" altLang="zh-CN" kern="1050" dirty="0">
                <a:solidFill>
                  <a:srgbClr val="000000"/>
                </a:solidFill>
                <a:latin typeface="Times New Roman" panose="02020603050405020304" pitchFamily="18" charset="0"/>
                <a:cs typeface="Times New Roman" panose="02020603050405020304" pitchFamily="18" charset="0"/>
              </a:rPr>
              <a:t>两个记录以及它们之间的一对多（包括一对一）的联系</a:t>
            </a:r>
            <a:endParaRPr lang="zh-CN" altLang="en-US" dirty="0">
              <a:cs typeface="+mn-ea"/>
            </a:endParaRPr>
          </a:p>
        </p:txBody>
      </p:sp>
      <p:pic>
        <p:nvPicPr>
          <p:cNvPr id="100355" name="图片 29" descr="1z8"/>
          <p:cNvPicPr>
            <a:picLocks noChangeAspect="1"/>
          </p:cNvPicPr>
          <p:nvPr/>
        </p:nvPicPr>
        <p:blipFill>
          <a:blip r:embed="rId2"/>
          <a:stretch>
            <a:fillRect/>
          </a:stretch>
        </p:blipFill>
        <p:spPr>
          <a:xfrm>
            <a:off x="3750544" y="4064219"/>
            <a:ext cx="4248150" cy="1865312"/>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p:cNvSpPr>
          <p:nvPr>
            <p:ph type="title"/>
          </p:nvPr>
        </p:nvSpPr>
        <p:spPr>
          <a:xfrm>
            <a:off x="1978025" y="-39687"/>
            <a:ext cx="8229600" cy="1138237"/>
          </a:xfrm>
        </p:spPr>
        <p:txBody>
          <a:bodyPr vert="horz" wrap="square" lIns="91440" tIns="45720" rIns="91440" bIns="45720" anchor="ctr" anchorCtr="0"/>
          <a:lstStyle/>
          <a:p>
            <a:pPr eaLnBrk="1" hangingPunct="1"/>
            <a:r>
              <a:rPr lang="zh-CN" altLang="en-US" sz="3600" dirty="0"/>
              <a:t>层次模型（续）</a:t>
            </a:r>
          </a:p>
        </p:txBody>
      </p:sp>
      <p:sp>
        <p:nvSpPr>
          <p:cNvPr id="101378" name="Rectangle 3"/>
          <p:cNvSpPr>
            <a:spLocks noGrp="1"/>
          </p:cNvSpPr>
          <p:nvPr>
            <p:ph idx="1"/>
          </p:nvPr>
        </p:nvSpPr>
        <p:spPr/>
        <p:txBody>
          <a:bodyPr vert="horz" wrap="square" lIns="91440" tIns="45720" rIns="91440" bIns="45720" anchor="t" anchorCtr="0"/>
          <a:lstStyle/>
          <a:p>
            <a:pPr eaLnBrk="1" hangingPunct="1">
              <a:lnSpc>
                <a:spcPct val="150000"/>
              </a:lnSpc>
            </a:pPr>
            <a:r>
              <a:rPr lang="zh-CN" altLang="en-US" dirty="0"/>
              <a:t>层次模型是数据库系统中最早出现的数据模型 </a:t>
            </a:r>
          </a:p>
          <a:p>
            <a:pPr eaLnBrk="1" hangingPunct="1">
              <a:lnSpc>
                <a:spcPct val="150000"/>
              </a:lnSpc>
            </a:pPr>
            <a:r>
              <a:rPr lang="zh-CN" altLang="en-US" dirty="0"/>
              <a:t>层次数据库系统的典型代表是</a:t>
            </a:r>
            <a:r>
              <a:rPr lang="en-US" altLang="zh-CN" dirty="0"/>
              <a:t>IBM</a:t>
            </a:r>
            <a:r>
              <a:rPr lang="zh-CN" altLang="en-US" dirty="0"/>
              <a:t>公司的</a:t>
            </a:r>
            <a:r>
              <a:rPr lang="en-US" altLang="zh-CN" dirty="0"/>
              <a:t>IMS</a:t>
            </a:r>
            <a:r>
              <a:rPr lang="zh-CN" altLang="en-US" dirty="0"/>
              <a:t>（</a:t>
            </a:r>
            <a:r>
              <a:rPr lang="en-US" altLang="zh-CN" dirty="0"/>
              <a:t>Information Management System</a:t>
            </a:r>
            <a:r>
              <a:rPr lang="zh-CN" altLang="en-US" dirty="0"/>
              <a:t>）</a:t>
            </a:r>
          </a:p>
          <a:p>
            <a:pPr eaLnBrk="1" hangingPunct="1">
              <a:lnSpc>
                <a:spcPct val="150000"/>
              </a:lnSpc>
            </a:pPr>
            <a:r>
              <a:rPr lang="zh-CN" altLang="en-US" dirty="0"/>
              <a:t>层次模型用</a:t>
            </a:r>
            <a:r>
              <a:rPr lang="zh-CN" altLang="en-US" dirty="0">
                <a:solidFill>
                  <a:srgbClr val="FB33F1"/>
                </a:solidFill>
              </a:rPr>
              <a:t>树形结构</a:t>
            </a:r>
            <a:r>
              <a:rPr lang="zh-CN" altLang="en-US" dirty="0"/>
              <a:t>来表示各类实体以及实体间的联系</a:t>
            </a:r>
            <a:r>
              <a:rPr lang="zh-CN" altLang="en-US" sz="2000"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层次模型的数据结构</a:t>
            </a:r>
          </a:p>
        </p:txBody>
      </p:sp>
      <p:sp>
        <p:nvSpPr>
          <p:cNvPr id="102402" name="Rectangle 3"/>
          <p:cNvSpPr>
            <a:spLocks noGrp="1"/>
          </p:cNvSpPr>
          <p:nvPr>
            <p:ph idx="1"/>
          </p:nvPr>
        </p:nvSpPr>
        <p:spPr>
          <a:xfrm>
            <a:off x="1828800" y="1268413"/>
            <a:ext cx="8458200" cy="4114800"/>
          </a:xfrm>
        </p:spPr>
        <p:txBody>
          <a:bodyPr vert="horz" wrap="square" lIns="91440" tIns="45720" rIns="91440" bIns="45720" anchor="t" anchorCtr="0"/>
          <a:lstStyle/>
          <a:p>
            <a:pPr eaLnBrk="1" hangingPunct="1">
              <a:lnSpc>
                <a:spcPct val="140000"/>
              </a:lnSpc>
            </a:pPr>
            <a:r>
              <a:rPr lang="zh-CN" altLang="en-US" dirty="0"/>
              <a:t>层次模型</a:t>
            </a:r>
          </a:p>
          <a:p>
            <a:pPr lvl="1" algn="just" eaLnBrk="1" hangingPunct="1">
              <a:lnSpc>
                <a:spcPct val="140000"/>
              </a:lnSpc>
              <a:buNone/>
            </a:pPr>
            <a:r>
              <a:rPr lang="zh-CN" altLang="en-US" sz="2800" dirty="0"/>
              <a:t> </a:t>
            </a:r>
            <a:r>
              <a:rPr lang="zh-CN" altLang="en-US" dirty="0"/>
              <a:t>满足下面两个条件的基本层次联系的集合为层次模型</a:t>
            </a:r>
          </a:p>
          <a:p>
            <a:pPr lvl="1" algn="just" eaLnBrk="1" hangingPunct="1">
              <a:lnSpc>
                <a:spcPct val="140000"/>
              </a:lnSpc>
              <a:buNone/>
            </a:pPr>
            <a:r>
              <a:rPr lang="en-US" altLang="zh-CN" dirty="0"/>
              <a:t>1. </a:t>
            </a:r>
            <a:r>
              <a:rPr lang="zh-CN" altLang="en-US" dirty="0"/>
              <a:t>有且只有一个结点没有双亲结点，这个结点称为根结点</a:t>
            </a:r>
          </a:p>
          <a:p>
            <a:pPr lvl="1" algn="just" eaLnBrk="1" hangingPunct="1">
              <a:lnSpc>
                <a:spcPct val="140000"/>
              </a:lnSpc>
              <a:buNone/>
            </a:pPr>
            <a:r>
              <a:rPr lang="en-US" altLang="zh-CN" dirty="0"/>
              <a:t>2. </a:t>
            </a:r>
            <a:r>
              <a:rPr lang="zh-CN" altLang="en-US" dirty="0"/>
              <a:t>根以外的其它结点有且只有一个双亲结点</a:t>
            </a:r>
            <a:endParaRPr lang="en-US" altLang="zh-CN" dirty="0"/>
          </a:p>
          <a:p>
            <a:pPr algn="just" eaLnBrk="1" hangingPunct="1">
              <a:lnSpc>
                <a:spcPct val="140000"/>
              </a:lnSpc>
            </a:pPr>
            <a:r>
              <a:rPr lang="zh-CN" altLang="en-US" dirty="0"/>
              <a:t>层次模型中的几个术语</a:t>
            </a:r>
          </a:p>
          <a:p>
            <a:pPr lvl="1" algn="just" eaLnBrk="1" hangingPunct="1">
              <a:lnSpc>
                <a:spcPct val="140000"/>
              </a:lnSpc>
            </a:pPr>
            <a:r>
              <a:rPr lang="zh-CN" altLang="en-US" dirty="0"/>
              <a:t>根结点，双亲结点，兄弟结点，叶结点</a:t>
            </a:r>
            <a:endParaRPr lang="zh-CN" altLang="en-US" sz="2800" dirty="0"/>
          </a:p>
          <a:p>
            <a:pPr lvl="1" eaLnBrk="1" hangingPunct="1">
              <a:lnSpc>
                <a:spcPct val="90000"/>
              </a:lnSpc>
            </a:pPr>
            <a:endParaRPr lang="en-US" altLang="zh-CN"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6" name="Rectangle 3"/>
          <p:cNvSpPr>
            <a:spLocks noGrp="1"/>
          </p:cNvSpPr>
          <p:nvPr>
            <p:ph idx="1"/>
          </p:nvPr>
        </p:nvSpPr>
        <p:spPr/>
        <p:txBody>
          <a:bodyPr vert="horz" wrap="square" lIns="91440" tIns="45720" rIns="91440" bIns="45720" anchor="t" anchorCtr="0"/>
          <a:lstStyle/>
          <a:p>
            <a:pPr eaLnBrk="1" hangingPunct="1">
              <a:buNone/>
            </a:pPr>
            <a:r>
              <a:rPr lang="en-US" altLang="zh-CN" dirty="0"/>
              <a:t> </a:t>
            </a:r>
          </a:p>
        </p:txBody>
      </p:sp>
      <p:grpSp>
        <p:nvGrpSpPr>
          <p:cNvPr id="103427" name="Group 223"/>
          <p:cNvGrpSpPr/>
          <p:nvPr/>
        </p:nvGrpSpPr>
        <p:grpSpPr>
          <a:xfrm>
            <a:off x="3287713" y="1341438"/>
            <a:ext cx="5353050" cy="4679950"/>
            <a:chOff x="1524" y="1285"/>
            <a:chExt cx="2692" cy="2327"/>
          </a:xfrm>
        </p:grpSpPr>
        <p:grpSp>
          <p:nvGrpSpPr>
            <p:cNvPr id="103428" name="Group 205"/>
            <p:cNvGrpSpPr/>
            <p:nvPr/>
          </p:nvGrpSpPr>
          <p:grpSpPr>
            <a:xfrm>
              <a:off x="1524" y="1285"/>
              <a:ext cx="2692" cy="1877"/>
              <a:chOff x="1524" y="1285"/>
              <a:chExt cx="2692" cy="1877"/>
            </a:xfrm>
          </p:grpSpPr>
          <p:sp>
            <p:nvSpPr>
              <p:cNvPr id="103429" name="Rectangle 5"/>
              <p:cNvSpPr/>
              <p:nvPr/>
            </p:nvSpPr>
            <p:spPr>
              <a:xfrm>
                <a:off x="1524" y="1314"/>
                <a:ext cx="50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latin typeface="黑体" panose="02010609060101010101" pitchFamily="49" charset="-122"/>
                    <a:ea typeface="黑体" panose="02010609060101010101" pitchFamily="49" charset="-122"/>
                  </a:rPr>
                  <a:t>         </a:t>
                </a:r>
                <a:endParaRPr lang="en-US" altLang="zh-CN" sz="2400" b="1" dirty="0"/>
              </a:p>
            </p:txBody>
          </p:sp>
          <p:sp>
            <p:nvSpPr>
              <p:cNvPr id="103430" name="Rectangle 6"/>
              <p:cNvSpPr/>
              <p:nvPr/>
            </p:nvSpPr>
            <p:spPr>
              <a:xfrm>
                <a:off x="2134" y="1306"/>
                <a:ext cx="30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1" name="Rectangle 7"/>
              <p:cNvSpPr/>
              <p:nvPr/>
            </p:nvSpPr>
            <p:spPr>
              <a:xfrm>
                <a:off x="2814"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2" name="Rectangle 8"/>
              <p:cNvSpPr/>
              <p:nvPr/>
            </p:nvSpPr>
            <p:spPr>
              <a:xfrm>
                <a:off x="2898" y="130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33" name="Rectangle 9"/>
              <p:cNvSpPr/>
              <p:nvPr/>
            </p:nvSpPr>
            <p:spPr>
              <a:xfrm>
                <a:off x="2960" y="1314"/>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1</a:t>
                </a:r>
                <a:endParaRPr lang="zh-CN" altLang="en-US" sz="2400" b="1" dirty="0"/>
              </a:p>
            </p:txBody>
          </p:sp>
          <p:sp>
            <p:nvSpPr>
              <p:cNvPr id="103434" name="Rectangle 11"/>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5" name="Line 12"/>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6" name="Line 13"/>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37" name="Rectangle 14"/>
              <p:cNvSpPr/>
              <p:nvPr/>
            </p:nvSpPr>
            <p:spPr>
              <a:xfrm>
                <a:off x="2806"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38" name="Line 15"/>
              <p:cNvSpPr/>
              <p:nvPr/>
            </p:nvSpPr>
            <p:spPr>
              <a:xfrm>
                <a:off x="2806" y="1285"/>
                <a:ext cx="8" cy="1"/>
              </a:xfrm>
              <a:prstGeom prst="line">
                <a:avLst/>
              </a:prstGeom>
              <a:ln w="0" cap="flat" cmpd="sng">
                <a:solidFill>
                  <a:srgbClr val="000000"/>
                </a:solidFill>
                <a:prstDash val="solid"/>
                <a:round/>
                <a:headEnd type="none" w="med" len="med"/>
                <a:tailEnd type="none" w="med" len="med"/>
              </a:ln>
            </p:spPr>
          </p:sp>
          <p:sp>
            <p:nvSpPr>
              <p:cNvPr id="103439" name="Line 16"/>
              <p:cNvSpPr/>
              <p:nvPr/>
            </p:nvSpPr>
            <p:spPr>
              <a:xfrm>
                <a:off x="2806" y="1285"/>
                <a:ext cx="1" cy="7"/>
              </a:xfrm>
              <a:prstGeom prst="line">
                <a:avLst/>
              </a:prstGeom>
              <a:ln w="0" cap="flat" cmpd="sng">
                <a:solidFill>
                  <a:srgbClr val="000000"/>
                </a:solidFill>
                <a:prstDash val="solid"/>
                <a:round/>
                <a:headEnd type="none" w="med" len="med"/>
                <a:tailEnd type="none" w="med" len="med"/>
              </a:ln>
            </p:spPr>
          </p:sp>
          <p:sp>
            <p:nvSpPr>
              <p:cNvPr id="103440" name="Rectangle 17"/>
              <p:cNvSpPr/>
              <p:nvPr/>
            </p:nvSpPr>
            <p:spPr>
              <a:xfrm>
                <a:off x="2814" y="1285"/>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1" name="Line 18"/>
              <p:cNvSpPr/>
              <p:nvPr/>
            </p:nvSpPr>
            <p:spPr>
              <a:xfrm>
                <a:off x="2814" y="1285"/>
                <a:ext cx="489" cy="1"/>
              </a:xfrm>
              <a:prstGeom prst="line">
                <a:avLst/>
              </a:prstGeom>
              <a:ln w="0" cap="flat" cmpd="sng">
                <a:solidFill>
                  <a:srgbClr val="000000"/>
                </a:solidFill>
                <a:prstDash val="solid"/>
                <a:round/>
                <a:headEnd type="none" w="med" len="med"/>
                <a:tailEnd type="none" w="med" len="med"/>
              </a:ln>
            </p:spPr>
          </p:sp>
          <p:sp>
            <p:nvSpPr>
              <p:cNvPr id="103442" name="Rectangle 19"/>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3" name="Line 20"/>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4" name="Line 21"/>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5" name="Rectangle 22"/>
              <p:cNvSpPr/>
              <p:nvPr/>
            </p:nvSpPr>
            <p:spPr>
              <a:xfrm>
                <a:off x="3303" y="1285"/>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6" name="Line 23"/>
              <p:cNvSpPr/>
              <p:nvPr/>
            </p:nvSpPr>
            <p:spPr>
              <a:xfrm>
                <a:off x="3303" y="1285"/>
                <a:ext cx="8" cy="1"/>
              </a:xfrm>
              <a:prstGeom prst="line">
                <a:avLst/>
              </a:prstGeom>
              <a:ln w="0" cap="flat" cmpd="sng">
                <a:solidFill>
                  <a:srgbClr val="000000"/>
                </a:solidFill>
                <a:prstDash val="solid"/>
                <a:round/>
                <a:headEnd type="none" w="med" len="med"/>
                <a:tailEnd type="none" w="med" len="med"/>
              </a:ln>
            </p:spPr>
          </p:sp>
          <p:sp>
            <p:nvSpPr>
              <p:cNvPr id="103447" name="Line 24"/>
              <p:cNvSpPr/>
              <p:nvPr/>
            </p:nvSpPr>
            <p:spPr>
              <a:xfrm>
                <a:off x="3303" y="1285"/>
                <a:ext cx="1" cy="7"/>
              </a:xfrm>
              <a:prstGeom prst="line">
                <a:avLst/>
              </a:prstGeom>
              <a:ln w="0" cap="flat" cmpd="sng">
                <a:solidFill>
                  <a:srgbClr val="000000"/>
                </a:solidFill>
                <a:prstDash val="solid"/>
                <a:round/>
                <a:headEnd type="none" w="med" len="med"/>
                <a:tailEnd type="none" w="med" len="med"/>
              </a:ln>
            </p:spPr>
          </p:sp>
          <p:sp>
            <p:nvSpPr>
              <p:cNvPr id="103448" name="Rectangle 25"/>
              <p:cNvSpPr/>
              <p:nvPr/>
            </p:nvSpPr>
            <p:spPr>
              <a:xfrm>
                <a:off x="2806"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49" name="Line 26"/>
              <p:cNvSpPr/>
              <p:nvPr/>
            </p:nvSpPr>
            <p:spPr>
              <a:xfrm>
                <a:off x="2806" y="1292"/>
                <a:ext cx="1" cy="182"/>
              </a:xfrm>
              <a:prstGeom prst="line">
                <a:avLst/>
              </a:prstGeom>
              <a:ln w="0" cap="flat" cmpd="sng">
                <a:solidFill>
                  <a:srgbClr val="000000"/>
                </a:solidFill>
                <a:prstDash val="solid"/>
                <a:round/>
                <a:headEnd type="none" w="med" len="med"/>
                <a:tailEnd type="none" w="med" len="med"/>
              </a:ln>
            </p:spPr>
          </p:sp>
          <p:sp>
            <p:nvSpPr>
              <p:cNvPr id="103450" name="Rectangle 27"/>
              <p:cNvSpPr/>
              <p:nvPr/>
            </p:nvSpPr>
            <p:spPr>
              <a:xfrm>
                <a:off x="3303" y="1292"/>
                <a:ext cx="8"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1" name="Line 28"/>
              <p:cNvSpPr/>
              <p:nvPr/>
            </p:nvSpPr>
            <p:spPr>
              <a:xfrm>
                <a:off x="3303" y="1292"/>
                <a:ext cx="1" cy="182"/>
              </a:xfrm>
              <a:prstGeom prst="line">
                <a:avLst/>
              </a:prstGeom>
              <a:ln w="0" cap="flat" cmpd="sng">
                <a:solidFill>
                  <a:srgbClr val="000000"/>
                </a:solidFill>
                <a:prstDash val="solid"/>
                <a:round/>
                <a:headEnd type="none" w="med" len="med"/>
                <a:tailEnd type="none" w="med" len="med"/>
              </a:ln>
            </p:spPr>
          </p:sp>
          <p:sp>
            <p:nvSpPr>
              <p:cNvPr id="103452" name="Rectangle 29"/>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3" name="Line 30"/>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4" name="Line 31"/>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5" name="Rectangle 32"/>
              <p:cNvSpPr/>
              <p:nvPr/>
            </p:nvSpPr>
            <p:spPr>
              <a:xfrm>
                <a:off x="2806"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6" name="Line 33"/>
              <p:cNvSpPr/>
              <p:nvPr/>
            </p:nvSpPr>
            <p:spPr>
              <a:xfrm>
                <a:off x="2806" y="1474"/>
                <a:ext cx="8" cy="1"/>
              </a:xfrm>
              <a:prstGeom prst="line">
                <a:avLst/>
              </a:prstGeom>
              <a:ln w="0" cap="flat" cmpd="sng">
                <a:solidFill>
                  <a:srgbClr val="000000"/>
                </a:solidFill>
                <a:prstDash val="solid"/>
                <a:round/>
                <a:headEnd type="none" w="med" len="med"/>
                <a:tailEnd type="none" w="med" len="med"/>
              </a:ln>
            </p:spPr>
          </p:sp>
          <p:sp>
            <p:nvSpPr>
              <p:cNvPr id="103457" name="Line 34"/>
              <p:cNvSpPr/>
              <p:nvPr/>
            </p:nvSpPr>
            <p:spPr>
              <a:xfrm>
                <a:off x="2806" y="1474"/>
                <a:ext cx="1" cy="8"/>
              </a:xfrm>
              <a:prstGeom prst="line">
                <a:avLst/>
              </a:prstGeom>
              <a:ln w="0" cap="flat" cmpd="sng">
                <a:solidFill>
                  <a:srgbClr val="000000"/>
                </a:solidFill>
                <a:prstDash val="solid"/>
                <a:round/>
                <a:headEnd type="none" w="med" len="med"/>
                <a:tailEnd type="none" w="med" len="med"/>
              </a:ln>
            </p:spPr>
          </p:sp>
          <p:sp>
            <p:nvSpPr>
              <p:cNvPr id="103458" name="Rectangle 35"/>
              <p:cNvSpPr/>
              <p:nvPr/>
            </p:nvSpPr>
            <p:spPr>
              <a:xfrm>
                <a:off x="2814" y="1474"/>
                <a:ext cx="489"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59" name="Line 36"/>
              <p:cNvSpPr/>
              <p:nvPr/>
            </p:nvSpPr>
            <p:spPr>
              <a:xfrm>
                <a:off x="2814" y="1474"/>
                <a:ext cx="489" cy="1"/>
              </a:xfrm>
              <a:prstGeom prst="line">
                <a:avLst/>
              </a:prstGeom>
              <a:ln w="0" cap="flat" cmpd="sng">
                <a:solidFill>
                  <a:srgbClr val="000000"/>
                </a:solidFill>
                <a:prstDash val="solid"/>
                <a:round/>
                <a:headEnd type="none" w="med" len="med"/>
                <a:tailEnd type="none" w="med" len="med"/>
              </a:ln>
            </p:spPr>
          </p:sp>
          <p:sp>
            <p:nvSpPr>
              <p:cNvPr id="103460" name="Rectangle 37"/>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1" name="Line 38"/>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2" name="Line 39"/>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3" name="Rectangle 40"/>
              <p:cNvSpPr/>
              <p:nvPr/>
            </p:nvSpPr>
            <p:spPr>
              <a:xfrm>
                <a:off x="3303" y="1474"/>
                <a:ext cx="8"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64" name="Line 41"/>
              <p:cNvSpPr/>
              <p:nvPr/>
            </p:nvSpPr>
            <p:spPr>
              <a:xfrm>
                <a:off x="3303" y="1474"/>
                <a:ext cx="8" cy="1"/>
              </a:xfrm>
              <a:prstGeom prst="line">
                <a:avLst/>
              </a:prstGeom>
              <a:ln w="0" cap="flat" cmpd="sng">
                <a:solidFill>
                  <a:srgbClr val="000000"/>
                </a:solidFill>
                <a:prstDash val="solid"/>
                <a:round/>
                <a:headEnd type="none" w="med" len="med"/>
                <a:tailEnd type="none" w="med" len="med"/>
              </a:ln>
            </p:spPr>
          </p:sp>
          <p:sp>
            <p:nvSpPr>
              <p:cNvPr id="103465" name="Line 42"/>
              <p:cNvSpPr/>
              <p:nvPr/>
            </p:nvSpPr>
            <p:spPr>
              <a:xfrm>
                <a:off x="3303" y="1474"/>
                <a:ext cx="1" cy="8"/>
              </a:xfrm>
              <a:prstGeom prst="line">
                <a:avLst/>
              </a:prstGeom>
              <a:ln w="0" cap="flat" cmpd="sng">
                <a:solidFill>
                  <a:srgbClr val="000000"/>
                </a:solidFill>
                <a:prstDash val="solid"/>
                <a:round/>
                <a:headEnd type="none" w="med" len="med"/>
                <a:tailEnd type="none" w="med" len="med"/>
              </a:ln>
            </p:spPr>
          </p:sp>
          <p:sp>
            <p:nvSpPr>
              <p:cNvPr id="103466" name="Rectangle 43"/>
              <p:cNvSpPr/>
              <p:nvPr/>
            </p:nvSpPr>
            <p:spPr>
              <a:xfrm>
                <a:off x="3312" y="130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7" name="Rectangle 44"/>
              <p:cNvSpPr/>
              <p:nvPr/>
            </p:nvSpPr>
            <p:spPr>
              <a:xfrm>
                <a:off x="3439" y="1314"/>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根结点</a:t>
                </a:r>
                <a:endParaRPr lang="zh-CN" altLang="en-US" sz="3200" b="1" dirty="0"/>
              </a:p>
            </p:txBody>
          </p:sp>
          <p:sp>
            <p:nvSpPr>
              <p:cNvPr id="103468" name="Rectangle 45"/>
              <p:cNvSpPr/>
              <p:nvPr/>
            </p:nvSpPr>
            <p:spPr>
              <a:xfrm>
                <a:off x="1524" y="1806"/>
                <a:ext cx="123"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69" name="Rectangle 46"/>
              <p:cNvSpPr/>
              <p:nvPr/>
            </p:nvSpPr>
            <p:spPr>
              <a:xfrm>
                <a:off x="1524" y="2026"/>
                <a:ext cx="245"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0" name="Rectangle 47"/>
              <p:cNvSpPr/>
              <p:nvPr/>
            </p:nvSpPr>
            <p:spPr>
              <a:xfrm>
                <a:off x="207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1" name="Rectangle 48"/>
              <p:cNvSpPr/>
              <p:nvPr/>
            </p:nvSpPr>
            <p:spPr>
              <a:xfrm>
                <a:off x="2156"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472" name="Rectangle 49"/>
              <p:cNvSpPr/>
              <p:nvPr/>
            </p:nvSpPr>
            <p:spPr>
              <a:xfrm>
                <a:off x="2218"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2</a:t>
                </a:r>
                <a:endParaRPr lang="zh-CN" altLang="en-US" sz="2400" b="1" dirty="0"/>
              </a:p>
            </p:txBody>
          </p:sp>
          <p:sp>
            <p:nvSpPr>
              <p:cNvPr id="103473" name="Rectangle 51"/>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4" name="Line 52"/>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5" name="Line 53"/>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6" name="Rectangle 54"/>
              <p:cNvSpPr/>
              <p:nvPr/>
            </p:nvSpPr>
            <p:spPr>
              <a:xfrm>
                <a:off x="2065" y="200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77" name="Line 55"/>
              <p:cNvSpPr/>
              <p:nvPr/>
            </p:nvSpPr>
            <p:spPr>
              <a:xfrm>
                <a:off x="2065" y="2004"/>
                <a:ext cx="7" cy="1"/>
              </a:xfrm>
              <a:prstGeom prst="line">
                <a:avLst/>
              </a:prstGeom>
              <a:ln w="0" cap="flat" cmpd="sng">
                <a:solidFill>
                  <a:srgbClr val="000000"/>
                </a:solidFill>
                <a:prstDash val="solid"/>
                <a:round/>
                <a:headEnd type="none" w="med" len="med"/>
                <a:tailEnd type="none" w="med" len="med"/>
              </a:ln>
            </p:spPr>
          </p:sp>
          <p:sp>
            <p:nvSpPr>
              <p:cNvPr id="103478" name="Line 56"/>
              <p:cNvSpPr/>
              <p:nvPr/>
            </p:nvSpPr>
            <p:spPr>
              <a:xfrm>
                <a:off x="2065" y="2004"/>
                <a:ext cx="1" cy="7"/>
              </a:xfrm>
              <a:prstGeom prst="line">
                <a:avLst/>
              </a:prstGeom>
              <a:ln w="0" cap="flat" cmpd="sng">
                <a:solidFill>
                  <a:srgbClr val="000000"/>
                </a:solidFill>
                <a:prstDash val="solid"/>
                <a:round/>
                <a:headEnd type="none" w="med" len="med"/>
                <a:tailEnd type="none" w="med" len="med"/>
              </a:ln>
            </p:spPr>
          </p:sp>
          <p:sp>
            <p:nvSpPr>
              <p:cNvPr id="103479" name="Rectangle 57"/>
              <p:cNvSpPr/>
              <p:nvPr/>
            </p:nvSpPr>
            <p:spPr>
              <a:xfrm>
                <a:off x="2072" y="200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0" name="Line 58"/>
              <p:cNvSpPr/>
              <p:nvPr/>
            </p:nvSpPr>
            <p:spPr>
              <a:xfrm>
                <a:off x="2072" y="2004"/>
                <a:ext cx="555" cy="1"/>
              </a:xfrm>
              <a:prstGeom prst="line">
                <a:avLst/>
              </a:prstGeom>
              <a:ln w="0" cap="flat" cmpd="sng">
                <a:solidFill>
                  <a:srgbClr val="000000"/>
                </a:solidFill>
                <a:prstDash val="solid"/>
                <a:round/>
                <a:headEnd type="none" w="med" len="med"/>
                <a:tailEnd type="none" w="med" len="med"/>
              </a:ln>
            </p:spPr>
          </p:sp>
          <p:sp>
            <p:nvSpPr>
              <p:cNvPr id="103481" name="Rectangle 59"/>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2" name="Line 60"/>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3" name="Line 61"/>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4" name="Rectangle 62"/>
              <p:cNvSpPr/>
              <p:nvPr/>
            </p:nvSpPr>
            <p:spPr>
              <a:xfrm>
                <a:off x="262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5" name="Line 63"/>
              <p:cNvSpPr/>
              <p:nvPr/>
            </p:nvSpPr>
            <p:spPr>
              <a:xfrm>
                <a:off x="2627" y="2004"/>
                <a:ext cx="8" cy="1"/>
              </a:xfrm>
              <a:prstGeom prst="line">
                <a:avLst/>
              </a:prstGeom>
              <a:ln w="0" cap="flat" cmpd="sng">
                <a:solidFill>
                  <a:srgbClr val="000000"/>
                </a:solidFill>
                <a:prstDash val="solid"/>
                <a:round/>
                <a:headEnd type="none" w="med" len="med"/>
                <a:tailEnd type="none" w="med" len="med"/>
              </a:ln>
            </p:spPr>
          </p:sp>
          <p:sp>
            <p:nvSpPr>
              <p:cNvPr id="103486" name="Line 64"/>
              <p:cNvSpPr/>
              <p:nvPr/>
            </p:nvSpPr>
            <p:spPr>
              <a:xfrm>
                <a:off x="2627" y="2004"/>
                <a:ext cx="1" cy="7"/>
              </a:xfrm>
              <a:prstGeom prst="line">
                <a:avLst/>
              </a:prstGeom>
              <a:ln w="0" cap="flat" cmpd="sng">
                <a:solidFill>
                  <a:srgbClr val="000000"/>
                </a:solidFill>
                <a:prstDash val="solid"/>
                <a:round/>
                <a:headEnd type="none" w="med" len="med"/>
                <a:tailEnd type="none" w="med" len="med"/>
              </a:ln>
            </p:spPr>
          </p:sp>
          <p:sp>
            <p:nvSpPr>
              <p:cNvPr id="103487" name="Rectangle 65"/>
              <p:cNvSpPr/>
              <p:nvPr/>
            </p:nvSpPr>
            <p:spPr>
              <a:xfrm>
                <a:off x="2065" y="2011"/>
                <a:ext cx="7"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88" name="Line 66"/>
              <p:cNvSpPr/>
              <p:nvPr/>
            </p:nvSpPr>
            <p:spPr>
              <a:xfrm>
                <a:off x="2065" y="2011"/>
                <a:ext cx="1" cy="183"/>
              </a:xfrm>
              <a:prstGeom prst="line">
                <a:avLst/>
              </a:prstGeom>
              <a:ln w="0" cap="flat" cmpd="sng">
                <a:solidFill>
                  <a:srgbClr val="000000"/>
                </a:solidFill>
                <a:prstDash val="solid"/>
                <a:round/>
                <a:headEnd type="none" w="med" len="med"/>
                <a:tailEnd type="none" w="med" len="med"/>
              </a:ln>
            </p:spPr>
          </p:sp>
          <p:sp>
            <p:nvSpPr>
              <p:cNvPr id="103489" name="Rectangle 67"/>
              <p:cNvSpPr/>
              <p:nvPr/>
            </p:nvSpPr>
            <p:spPr>
              <a:xfrm>
                <a:off x="262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0" name="Line 68"/>
              <p:cNvSpPr/>
              <p:nvPr/>
            </p:nvSpPr>
            <p:spPr>
              <a:xfrm>
                <a:off x="2627" y="2011"/>
                <a:ext cx="1" cy="183"/>
              </a:xfrm>
              <a:prstGeom prst="line">
                <a:avLst/>
              </a:prstGeom>
              <a:ln w="0" cap="flat" cmpd="sng">
                <a:solidFill>
                  <a:srgbClr val="000000"/>
                </a:solidFill>
                <a:prstDash val="solid"/>
                <a:round/>
                <a:headEnd type="none" w="med" len="med"/>
                <a:tailEnd type="none" w="med" len="med"/>
              </a:ln>
            </p:spPr>
          </p:sp>
          <p:sp>
            <p:nvSpPr>
              <p:cNvPr id="103491" name="Rectangle 69"/>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2" name="Line 70"/>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3" name="Line 71"/>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4" name="Rectangle 72"/>
              <p:cNvSpPr/>
              <p:nvPr/>
            </p:nvSpPr>
            <p:spPr>
              <a:xfrm>
                <a:off x="2065" y="219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5" name="Line 73"/>
              <p:cNvSpPr/>
              <p:nvPr/>
            </p:nvSpPr>
            <p:spPr>
              <a:xfrm>
                <a:off x="2065" y="2194"/>
                <a:ext cx="7" cy="1"/>
              </a:xfrm>
              <a:prstGeom prst="line">
                <a:avLst/>
              </a:prstGeom>
              <a:ln w="0" cap="flat" cmpd="sng">
                <a:solidFill>
                  <a:srgbClr val="000000"/>
                </a:solidFill>
                <a:prstDash val="solid"/>
                <a:round/>
                <a:headEnd type="none" w="med" len="med"/>
                <a:tailEnd type="none" w="med" len="med"/>
              </a:ln>
            </p:spPr>
          </p:sp>
          <p:sp>
            <p:nvSpPr>
              <p:cNvPr id="103496" name="Line 74"/>
              <p:cNvSpPr/>
              <p:nvPr/>
            </p:nvSpPr>
            <p:spPr>
              <a:xfrm>
                <a:off x="2065" y="2194"/>
                <a:ext cx="1" cy="7"/>
              </a:xfrm>
              <a:prstGeom prst="line">
                <a:avLst/>
              </a:prstGeom>
              <a:ln w="0" cap="flat" cmpd="sng">
                <a:solidFill>
                  <a:srgbClr val="000000"/>
                </a:solidFill>
                <a:prstDash val="solid"/>
                <a:round/>
                <a:headEnd type="none" w="med" len="med"/>
                <a:tailEnd type="none" w="med" len="med"/>
              </a:ln>
            </p:spPr>
          </p:sp>
          <p:sp>
            <p:nvSpPr>
              <p:cNvPr id="103497" name="Rectangle 75"/>
              <p:cNvSpPr/>
              <p:nvPr/>
            </p:nvSpPr>
            <p:spPr>
              <a:xfrm>
                <a:off x="2072" y="2194"/>
                <a:ext cx="555"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498" name="Line 76"/>
              <p:cNvSpPr/>
              <p:nvPr/>
            </p:nvSpPr>
            <p:spPr>
              <a:xfrm>
                <a:off x="2072" y="2194"/>
                <a:ext cx="555" cy="1"/>
              </a:xfrm>
              <a:prstGeom prst="line">
                <a:avLst/>
              </a:prstGeom>
              <a:ln w="0" cap="flat" cmpd="sng">
                <a:solidFill>
                  <a:srgbClr val="000000"/>
                </a:solidFill>
                <a:prstDash val="solid"/>
                <a:round/>
                <a:headEnd type="none" w="med" len="med"/>
                <a:tailEnd type="none" w="med" len="med"/>
              </a:ln>
            </p:spPr>
          </p:sp>
          <p:sp>
            <p:nvSpPr>
              <p:cNvPr id="103499" name="Rectangle 77"/>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0" name="Line 78"/>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1" name="Line 79"/>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2" name="Rectangle 80"/>
              <p:cNvSpPr/>
              <p:nvPr/>
            </p:nvSpPr>
            <p:spPr>
              <a:xfrm>
                <a:off x="262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03" name="Line 81"/>
              <p:cNvSpPr/>
              <p:nvPr/>
            </p:nvSpPr>
            <p:spPr>
              <a:xfrm>
                <a:off x="2627" y="2194"/>
                <a:ext cx="8" cy="1"/>
              </a:xfrm>
              <a:prstGeom prst="line">
                <a:avLst/>
              </a:prstGeom>
              <a:ln w="0" cap="flat" cmpd="sng">
                <a:solidFill>
                  <a:srgbClr val="000000"/>
                </a:solidFill>
                <a:prstDash val="solid"/>
                <a:round/>
                <a:headEnd type="none" w="med" len="med"/>
                <a:tailEnd type="none" w="med" len="med"/>
              </a:ln>
            </p:spPr>
          </p:sp>
          <p:sp>
            <p:nvSpPr>
              <p:cNvPr id="103504" name="Line 82"/>
              <p:cNvSpPr/>
              <p:nvPr/>
            </p:nvSpPr>
            <p:spPr>
              <a:xfrm>
                <a:off x="2627" y="2194"/>
                <a:ext cx="1" cy="7"/>
              </a:xfrm>
              <a:prstGeom prst="line">
                <a:avLst/>
              </a:prstGeom>
              <a:ln w="0" cap="flat" cmpd="sng">
                <a:solidFill>
                  <a:srgbClr val="000000"/>
                </a:solidFill>
                <a:prstDash val="solid"/>
                <a:round/>
                <a:headEnd type="none" w="med" len="med"/>
                <a:tailEnd type="none" w="med" len="med"/>
              </a:ln>
            </p:spPr>
          </p:sp>
          <p:sp>
            <p:nvSpPr>
              <p:cNvPr id="103505" name="Rectangle 83"/>
              <p:cNvSpPr/>
              <p:nvPr/>
            </p:nvSpPr>
            <p:spPr>
              <a:xfrm>
                <a:off x="263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6" name="Rectangle 84"/>
              <p:cNvSpPr/>
              <p:nvPr/>
            </p:nvSpPr>
            <p:spPr>
              <a:xfrm>
                <a:off x="2770"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7" name="Rectangle 85"/>
              <p:cNvSpPr/>
              <p:nvPr/>
            </p:nvSpPr>
            <p:spPr>
              <a:xfrm>
                <a:off x="2683" y="2021"/>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08" name="Rectangle 86"/>
              <p:cNvSpPr/>
              <p:nvPr/>
            </p:nvSpPr>
            <p:spPr>
              <a:xfrm>
                <a:off x="3380"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09" name="Rectangle 87"/>
              <p:cNvSpPr/>
              <p:nvPr/>
            </p:nvSpPr>
            <p:spPr>
              <a:xfrm>
                <a:off x="3508" y="2033"/>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10" name="Rectangle 88"/>
              <p:cNvSpPr/>
              <p:nvPr/>
            </p:nvSpPr>
            <p:spPr>
              <a:xfrm>
                <a:off x="3658"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1" name="Rectangle 89"/>
              <p:cNvSpPr/>
              <p:nvPr/>
            </p:nvSpPr>
            <p:spPr>
              <a:xfrm>
                <a:off x="3742" y="2026"/>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12" name="Rectangle 90"/>
              <p:cNvSpPr/>
              <p:nvPr/>
            </p:nvSpPr>
            <p:spPr>
              <a:xfrm>
                <a:off x="3804" y="2033"/>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3</a:t>
                </a:r>
                <a:endParaRPr lang="zh-CN" altLang="en-US" sz="2400" b="1" dirty="0"/>
              </a:p>
            </p:txBody>
          </p:sp>
          <p:sp>
            <p:nvSpPr>
              <p:cNvPr id="103513" name="Rectangle 92"/>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4" name="Line 93"/>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5" name="Line 94"/>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6" name="Rectangle 95"/>
              <p:cNvSpPr/>
              <p:nvPr/>
            </p:nvSpPr>
            <p:spPr>
              <a:xfrm>
                <a:off x="3650"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17" name="Line 96"/>
              <p:cNvSpPr/>
              <p:nvPr/>
            </p:nvSpPr>
            <p:spPr>
              <a:xfrm>
                <a:off x="3650" y="2004"/>
                <a:ext cx="8" cy="1"/>
              </a:xfrm>
              <a:prstGeom prst="line">
                <a:avLst/>
              </a:prstGeom>
              <a:ln w="0" cap="flat" cmpd="sng">
                <a:solidFill>
                  <a:srgbClr val="000000"/>
                </a:solidFill>
                <a:prstDash val="solid"/>
                <a:round/>
                <a:headEnd type="none" w="med" len="med"/>
                <a:tailEnd type="none" w="med" len="med"/>
              </a:ln>
            </p:spPr>
          </p:sp>
          <p:sp>
            <p:nvSpPr>
              <p:cNvPr id="103518" name="Line 97"/>
              <p:cNvSpPr/>
              <p:nvPr/>
            </p:nvSpPr>
            <p:spPr>
              <a:xfrm>
                <a:off x="3650" y="2004"/>
                <a:ext cx="1" cy="7"/>
              </a:xfrm>
              <a:prstGeom prst="line">
                <a:avLst/>
              </a:prstGeom>
              <a:ln w="0" cap="flat" cmpd="sng">
                <a:solidFill>
                  <a:srgbClr val="000000"/>
                </a:solidFill>
                <a:prstDash val="solid"/>
                <a:round/>
                <a:headEnd type="none" w="med" len="med"/>
                <a:tailEnd type="none" w="med" len="med"/>
              </a:ln>
            </p:spPr>
          </p:sp>
          <p:sp>
            <p:nvSpPr>
              <p:cNvPr id="103519" name="Rectangle 98"/>
              <p:cNvSpPr/>
              <p:nvPr/>
            </p:nvSpPr>
            <p:spPr>
              <a:xfrm>
                <a:off x="3658" y="200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0" name="Line 99"/>
              <p:cNvSpPr/>
              <p:nvPr/>
            </p:nvSpPr>
            <p:spPr>
              <a:xfrm>
                <a:off x="3658" y="2004"/>
                <a:ext cx="489" cy="1"/>
              </a:xfrm>
              <a:prstGeom prst="line">
                <a:avLst/>
              </a:prstGeom>
              <a:ln w="0" cap="flat" cmpd="sng">
                <a:solidFill>
                  <a:srgbClr val="000000"/>
                </a:solidFill>
                <a:prstDash val="solid"/>
                <a:round/>
                <a:headEnd type="none" w="med" len="med"/>
                <a:tailEnd type="none" w="med" len="med"/>
              </a:ln>
            </p:spPr>
          </p:sp>
          <p:sp>
            <p:nvSpPr>
              <p:cNvPr id="103521" name="Rectangle 100"/>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2" name="Line 101"/>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3" name="Line 102"/>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4" name="Rectangle 103"/>
              <p:cNvSpPr/>
              <p:nvPr/>
            </p:nvSpPr>
            <p:spPr>
              <a:xfrm>
                <a:off x="4147" y="200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5" name="Line 104"/>
              <p:cNvSpPr/>
              <p:nvPr/>
            </p:nvSpPr>
            <p:spPr>
              <a:xfrm>
                <a:off x="4147" y="2004"/>
                <a:ext cx="8" cy="1"/>
              </a:xfrm>
              <a:prstGeom prst="line">
                <a:avLst/>
              </a:prstGeom>
              <a:ln w="0" cap="flat" cmpd="sng">
                <a:solidFill>
                  <a:srgbClr val="000000"/>
                </a:solidFill>
                <a:prstDash val="solid"/>
                <a:round/>
                <a:headEnd type="none" w="med" len="med"/>
                <a:tailEnd type="none" w="med" len="med"/>
              </a:ln>
            </p:spPr>
          </p:sp>
          <p:sp>
            <p:nvSpPr>
              <p:cNvPr id="103526" name="Line 105"/>
              <p:cNvSpPr/>
              <p:nvPr/>
            </p:nvSpPr>
            <p:spPr>
              <a:xfrm>
                <a:off x="4147" y="2004"/>
                <a:ext cx="1" cy="7"/>
              </a:xfrm>
              <a:prstGeom prst="line">
                <a:avLst/>
              </a:prstGeom>
              <a:ln w="0" cap="flat" cmpd="sng">
                <a:solidFill>
                  <a:srgbClr val="000000"/>
                </a:solidFill>
                <a:prstDash val="solid"/>
                <a:round/>
                <a:headEnd type="none" w="med" len="med"/>
                <a:tailEnd type="none" w="med" len="med"/>
              </a:ln>
            </p:spPr>
          </p:sp>
          <p:sp>
            <p:nvSpPr>
              <p:cNvPr id="103527" name="Rectangle 106"/>
              <p:cNvSpPr/>
              <p:nvPr/>
            </p:nvSpPr>
            <p:spPr>
              <a:xfrm>
                <a:off x="3650"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28" name="Line 107"/>
              <p:cNvSpPr/>
              <p:nvPr/>
            </p:nvSpPr>
            <p:spPr>
              <a:xfrm>
                <a:off x="3650" y="2011"/>
                <a:ext cx="1" cy="183"/>
              </a:xfrm>
              <a:prstGeom prst="line">
                <a:avLst/>
              </a:prstGeom>
              <a:ln w="0" cap="flat" cmpd="sng">
                <a:solidFill>
                  <a:srgbClr val="000000"/>
                </a:solidFill>
                <a:prstDash val="solid"/>
                <a:round/>
                <a:headEnd type="none" w="med" len="med"/>
                <a:tailEnd type="none" w="med" len="med"/>
              </a:ln>
            </p:spPr>
          </p:sp>
          <p:sp>
            <p:nvSpPr>
              <p:cNvPr id="103529" name="Rectangle 108"/>
              <p:cNvSpPr/>
              <p:nvPr/>
            </p:nvSpPr>
            <p:spPr>
              <a:xfrm>
                <a:off x="4147" y="2011"/>
                <a:ext cx="8" cy="183"/>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0" name="Line 109"/>
              <p:cNvSpPr/>
              <p:nvPr/>
            </p:nvSpPr>
            <p:spPr>
              <a:xfrm>
                <a:off x="4147" y="2011"/>
                <a:ext cx="1" cy="183"/>
              </a:xfrm>
              <a:prstGeom prst="line">
                <a:avLst/>
              </a:prstGeom>
              <a:ln w="0" cap="flat" cmpd="sng">
                <a:solidFill>
                  <a:srgbClr val="000000"/>
                </a:solidFill>
                <a:prstDash val="solid"/>
                <a:round/>
                <a:headEnd type="none" w="med" len="med"/>
                <a:tailEnd type="none" w="med" len="med"/>
              </a:ln>
            </p:spPr>
          </p:sp>
          <p:sp>
            <p:nvSpPr>
              <p:cNvPr id="103531" name="Rectangle 110"/>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2" name="Line 111"/>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3" name="Line 112"/>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4" name="Rectangle 113"/>
              <p:cNvSpPr/>
              <p:nvPr/>
            </p:nvSpPr>
            <p:spPr>
              <a:xfrm>
                <a:off x="3650"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5" name="Line 114"/>
              <p:cNvSpPr/>
              <p:nvPr/>
            </p:nvSpPr>
            <p:spPr>
              <a:xfrm>
                <a:off x="3650" y="2194"/>
                <a:ext cx="8" cy="1"/>
              </a:xfrm>
              <a:prstGeom prst="line">
                <a:avLst/>
              </a:prstGeom>
              <a:ln w="0" cap="flat" cmpd="sng">
                <a:solidFill>
                  <a:srgbClr val="000000"/>
                </a:solidFill>
                <a:prstDash val="solid"/>
                <a:round/>
                <a:headEnd type="none" w="med" len="med"/>
                <a:tailEnd type="none" w="med" len="med"/>
              </a:ln>
            </p:spPr>
          </p:sp>
          <p:sp>
            <p:nvSpPr>
              <p:cNvPr id="103536" name="Line 115"/>
              <p:cNvSpPr/>
              <p:nvPr/>
            </p:nvSpPr>
            <p:spPr>
              <a:xfrm>
                <a:off x="3650" y="2194"/>
                <a:ext cx="1" cy="7"/>
              </a:xfrm>
              <a:prstGeom prst="line">
                <a:avLst/>
              </a:prstGeom>
              <a:ln w="0" cap="flat" cmpd="sng">
                <a:solidFill>
                  <a:srgbClr val="000000"/>
                </a:solidFill>
                <a:prstDash val="solid"/>
                <a:round/>
                <a:headEnd type="none" w="med" len="med"/>
                <a:tailEnd type="none" w="med" len="med"/>
              </a:ln>
            </p:spPr>
          </p:sp>
          <p:sp>
            <p:nvSpPr>
              <p:cNvPr id="103537" name="Rectangle 116"/>
              <p:cNvSpPr/>
              <p:nvPr/>
            </p:nvSpPr>
            <p:spPr>
              <a:xfrm>
                <a:off x="3658" y="2194"/>
                <a:ext cx="489"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38" name="Line 117"/>
              <p:cNvSpPr/>
              <p:nvPr/>
            </p:nvSpPr>
            <p:spPr>
              <a:xfrm>
                <a:off x="3658" y="2194"/>
                <a:ext cx="489" cy="1"/>
              </a:xfrm>
              <a:prstGeom prst="line">
                <a:avLst/>
              </a:prstGeom>
              <a:ln w="0" cap="flat" cmpd="sng">
                <a:solidFill>
                  <a:srgbClr val="000000"/>
                </a:solidFill>
                <a:prstDash val="solid"/>
                <a:round/>
                <a:headEnd type="none" w="med" len="med"/>
                <a:tailEnd type="none" w="med" len="med"/>
              </a:ln>
            </p:spPr>
          </p:sp>
          <p:sp>
            <p:nvSpPr>
              <p:cNvPr id="103539" name="Rectangle 118"/>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0" name="Line 119"/>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1" name="Line 120"/>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2" name="Rectangle 121"/>
              <p:cNvSpPr/>
              <p:nvPr/>
            </p:nvSpPr>
            <p:spPr>
              <a:xfrm>
                <a:off x="4147" y="2194"/>
                <a:ext cx="8"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43" name="Line 122"/>
              <p:cNvSpPr/>
              <p:nvPr/>
            </p:nvSpPr>
            <p:spPr>
              <a:xfrm>
                <a:off x="4147" y="2194"/>
                <a:ext cx="8" cy="1"/>
              </a:xfrm>
              <a:prstGeom prst="line">
                <a:avLst/>
              </a:prstGeom>
              <a:ln w="0" cap="flat" cmpd="sng">
                <a:solidFill>
                  <a:srgbClr val="000000"/>
                </a:solidFill>
                <a:prstDash val="solid"/>
                <a:round/>
                <a:headEnd type="none" w="med" len="med"/>
                <a:tailEnd type="none" w="med" len="med"/>
              </a:ln>
            </p:spPr>
          </p:sp>
          <p:sp>
            <p:nvSpPr>
              <p:cNvPr id="103544" name="Line 123"/>
              <p:cNvSpPr/>
              <p:nvPr/>
            </p:nvSpPr>
            <p:spPr>
              <a:xfrm>
                <a:off x="4147" y="2194"/>
                <a:ext cx="1" cy="7"/>
              </a:xfrm>
              <a:prstGeom prst="line">
                <a:avLst/>
              </a:prstGeom>
              <a:ln w="0" cap="flat" cmpd="sng">
                <a:solidFill>
                  <a:srgbClr val="000000"/>
                </a:solidFill>
                <a:prstDash val="solid"/>
                <a:round/>
                <a:headEnd type="none" w="med" len="med"/>
                <a:tailEnd type="none" w="med" len="med"/>
              </a:ln>
            </p:spPr>
          </p:sp>
          <p:sp>
            <p:nvSpPr>
              <p:cNvPr id="103545" name="Rectangle 124"/>
              <p:cNvSpPr/>
              <p:nvPr/>
            </p:nvSpPr>
            <p:spPr>
              <a:xfrm>
                <a:off x="4155" y="2026"/>
                <a:ext cx="6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6" name="Rectangle 125"/>
              <p:cNvSpPr/>
              <p:nvPr/>
            </p:nvSpPr>
            <p:spPr>
              <a:xfrm>
                <a:off x="1524" y="2274"/>
                <a:ext cx="98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7" name="Rectangle 126"/>
              <p:cNvSpPr/>
              <p:nvPr/>
            </p:nvSpPr>
            <p:spPr>
              <a:xfrm>
                <a:off x="3680" y="2282"/>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548" name="Rectangle 127"/>
              <p:cNvSpPr/>
              <p:nvPr/>
            </p:nvSpPr>
            <p:spPr>
              <a:xfrm>
                <a:off x="1531"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49" name="Rectangle 128"/>
              <p:cNvSpPr/>
              <p:nvPr/>
            </p:nvSpPr>
            <p:spPr>
              <a:xfrm>
                <a:off x="1612"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4</a:t>
                </a:r>
                <a:endParaRPr lang="zh-CN" altLang="en-US" sz="2400" b="1" dirty="0"/>
              </a:p>
            </p:txBody>
          </p:sp>
          <p:sp>
            <p:nvSpPr>
              <p:cNvPr id="103550" name="Rectangle 130"/>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1" name="Line 131"/>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2" name="Line 132"/>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3" name="Rectangle 133"/>
              <p:cNvSpPr/>
              <p:nvPr/>
            </p:nvSpPr>
            <p:spPr>
              <a:xfrm>
                <a:off x="1524"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4" name="Line 134"/>
              <p:cNvSpPr/>
              <p:nvPr/>
            </p:nvSpPr>
            <p:spPr>
              <a:xfrm>
                <a:off x="1524" y="2724"/>
                <a:ext cx="7" cy="1"/>
              </a:xfrm>
              <a:prstGeom prst="line">
                <a:avLst/>
              </a:prstGeom>
              <a:ln w="0" cap="flat" cmpd="sng">
                <a:solidFill>
                  <a:srgbClr val="000000"/>
                </a:solidFill>
                <a:prstDash val="solid"/>
                <a:round/>
                <a:headEnd type="none" w="med" len="med"/>
                <a:tailEnd type="none" w="med" len="med"/>
              </a:ln>
            </p:spPr>
          </p:sp>
          <p:sp>
            <p:nvSpPr>
              <p:cNvPr id="103555" name="Line 135"/>
              <p:cNvSpPr/>
              <p:nvPr/>
            </p:nvSpPr>
            <p:spPr>
              <a:xfrm>
                <a:off x="1524" y="2724"/>
                <a:ext cx="1" cy="7"/>
              </a:xfrm>
              <a:prstGeom prst="line">
                <a:avLst/>
              </a:prstGeom>
              <a:ln w="0" cap="flat" cmpd="sng">
                <a:solidFill>
                  <a:srgbClr val="000000"/>
                </a:solidFill>
                <a:prstDash val="solid"/>
                <a:round/>
                <a:headEnd type="none" w="med" len="med"/>
                <a:tailEnd type="none" w="med" len="med"/>
              </a:ln>
            </p:spPr>
          </p:sp>
          <p:sp>
            <p:nvSpPr>
              <p:cNvPr id="103556" name="Rectangle 136"/>
              <p:cNvSpPr/>
              <p:nvPr/>
            </p:nvSpPr>
            <p:spPr>
              <a:xfrm>
                <a:off x="1531" y="2724"/>
                <a:ext cx="424"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7" name="Line 137"/>
              <p:cNvSpPr/>
              <p:nvPr/>
            </p:nvSpPr>
            <p:spPr>
              <a:xfrm>
                <a:off x="1531" y="2724"/>
                <a:ext cx="424" cy="1"/>
              </a:xfrm>
              <a:prstGeom prst="line">
                <a:avLst/>
              </a:prstGeom>
              <a:ln w="0" cap="flat" cmpd="sng">
                <a:solidFill>
                  <a:srgbClr val="000000"/>
                </a:solidFill>
                <a:prstDash val="solid"/>
                <a:round/>
                <a:headEnd type="none" w="med" len="med"/>
                <a:tailEnd type="none" w="med" len="med"/>
              </a:ln>
            </p:spPr>
          </p:sp>
          <p:sp>
            <p:nvSpPr>
              <p:cNvPr id="103558" name="Rectangle 138"/>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59" name="Line 139"/>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0" name="Line 140"/>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1" name="Rectangle 141"/>
              <p:cNvSpPr/>
              <p:nvPr/>
            </p:nvSpPr>
            <p:spPr>
              <a:xfrm>
                <a:off x="1955"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2" name="Line 142"/>
              <p:cNvSpPr/>
              <p:nvPr/>
            </p:nvSpPr>
            <p:spPr>
              <a:xfrm>
                <a:off x="1955" y="2724"/>
                <a:ext cx="7" cy="1"/>
              </a:xfrm>
              <a:prstGeom prst="line">
                <a:avLst/>
              </a:prstGeom>
              <a:ln w="0" cap="flat" cmpd="sng">
                <a:solidFill>
                  <a:srgbClr val="000000"/>
                </a:solidFill>
                <a:prstDash val="solid"/>
                <a:round/>
                <a:headEnd type="none" w="med" len="med"/>
                <a:tailEnd type="none" w="med" len="med"/>
              </a:ln>
            </p:spPr>
          </p:sp>
          <p:sp>
            <p:nvSpPr>
              <p:cNvPr id="103563" name="Line 143"/>
              <p:cNvSpPr/>
              <p:nvPr/>
            </p:nvSpPr>
            <p:spPr>
              <a:xfrm>
                <a:off x="1955" y="2724"/>
                <a:ext cx="1" cy="7"/>
              </a:xfrm>
              <a:prstGeom prst="line">
                <a:avLst/>
              </a:prstGeom>
              <a:ln w="0" cap="flat" cmpd="sng">
                <a:solidFill>
                  <a:srgbClr val="000000"/>
                </a:solidFill>
                <a:prstDash val="solid"/>
                <a:round/>
                <a:headEnd type="none" w="med" len="med"/>
                <a:tailEnd type="none" w="med" len="med"/>
              </a:ln>
            </p:spPr>
          </p:sp>
          <p:sp>
            <p:nvSpPr>
              <p:cNvPr id="103564" name="Rectangle 144"/>
              <p:cNvSpPr/>
              <p:nvPr/>
            </p:nvSpPr>
            <p:spPr>
              <a:xfrm>
                <a:off x="1524"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5" name="Line 145"/>
              <p:cNvSpPr/>
              <p:nvPr/>
            </p:nvSpPr>
            <p:spPr>
              <a:xfrm>
                <a:off x="1524" y="2731"/>
                <a:ext cx="1" cy="182"/>
              </a:xfrm>
              <a:prstGeom prst="line">
                <a:avLst/>
              </a:prstGeom>
              <a:ln w="0" cap="flat" cmpd="sng">
                <a:solidFill>
                  <a:srgbClr val="000000"/>
                </a:solidFill>
                <a:prstDash val="solid"/>
                <a:round/>
                <a:headEnd type="none" w="med" len="med"/>
                <a:tailEnd type="none" w="med" len="med"/>
              </a:ln>
            </p:spPr>
          </p:sp>
          <p:sp>
            <p:nvSpPr>
              <p:cNvPr id="103566" name="Rectangle 146"/>
              <p:cNvSpPr/>
              <p:nvPr/>
            </p:nvSpPr>
            <p:spPr>
              <a:xfrm>
                <a:off x="1955"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7" name="Line 147"/>
              <p:cNvSpPr/>
              <p:nvPr/>
            </p:nvSpPr>
            <p:spPr>
              <a:xfrm>
                <a:off x="1955" y="2731"/>
                <a:ext cx="1" cy="182"/>
              </a:xfrm>
              <a:prstGeom prst="line">
                <a:avLst/>
              </a:prstGeom>
              <a:ln w="0" cap="flat" cmpd="sng">
                <a:solidFill>
                  <a:srgbClr val="000000"/>
                </a:solidFill>
                <a:prstDash val="solid"/>
                <a:round/>
                <a:headEnd type="none" w="med" len="med"/>
                <a:tailEnd type="none" w="med" len="med"/>
              </a:ln>
            </p:spPr>
          </p:sp>
          <p:sp>
            <p:nvSpPr>
              <p:cNvPr id="103568" name="Rectangle 148"/>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69" name="Line 149"/>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0" name="Line 150"/>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1" name="Rectangle 151"/>
              <p:cNvSpPr/>
              <p:nvPr/>
            </p:nvSpPr>
            <p:spPr>
              <a:xfrm>
                <a:off x="1524"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2" name="Line 152"/>
              <p:cNvSpPr/>
              <p:nvPr/>
            </p:nvSpPr>
            <p:spPr>
              <a:xfrm>
                <a:off x="1524" y="2913"/>
                <a:ext cx="7" cy="1"/>
              </a:xfrm>
              <a:prstGeom prst="line">
                <a:avLst/>
              </a:prstGeom>
              <a:ln w="0" cap="flat" cmpd="sng">
                <a:solidFill>
                  <a:srgbClr val="000000"/>
                </a:solidFill>
                <a:prstDash val="solid"/>
                <a:round/>
                <a:headEnd type="none" w="med" len="med"/>
                <a:tailEnd type="none" w="med" len="med"/>
              </a:ln>
            </p:spPr>
          </p:sp>
          <p:sp>
            <p:nvSpPr>
              <p:cNvPr id="103573" name="Line 153"/>
              <p:cNvSpPr/>
              <p:nvPr/>
            </p:nvSpPr>
            <p:spPr>
              <a:xfrm>
                <a:off x="1524" y="2913"/>
                <a:ext cx="1" cy="8"/>
              </a:xfrm>
              <a:prstGeom prst="line">
                <a:avLst/>
              </a:prstGeom>
              <a:ln w="0" cap="flat" cmpd="sng">
                <a:solidFill>
                  <a:srgbClr val="000000"/>
                </a:solidFill>
                <a:prstDash val="solid"/>
                <a:round/>
                <a:headEnd type="none" w="med" len="med"/>
                <a:tailEnd type="none" w="med" len="med"/>
              </a:ln>
            </p:spPr>
          </p:sp>
          <p:sp>
            <p:nvSpPr>
              <p:cNvPr id="103574" name="Rectangle 154"/>
              <p:cNvSpPr/>
              <p:nvPr/>
            </p:nvSpPr>
            <p:spPr>
              <a:xfrm>
                <a:off x="1531" y="2913"/>
                <a:ext cx="424"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5" name="Line 155"/>
              <p:cNvSpPr/>
              <p:nvPr/>
            </p:nvSpPr>
            <p:spPr>
              <a:xfrm>
                <a:off x="1531" y="2913"/>
                <a:ext cx="424" cy="1"/>
              </a:xfrm>
              <a:prstGeom prst="line">
                <a:avLst/>
              </a:prstGeom>
              <a:ln w="0" cap="flat" cmpd="sng">
                <a:solidFill>
                  <a:srgbClr val="000000"/>
                </a:solidFill>
                <a:prstDash val="solid"/>
                <a:round/>
                <a:headEnd type="none" w="med" len="med"/>
                <a:tailEnd type="none" w="med" len="med"/>
              </a:ln>
            </p:spPr>
          </p:sp>
          <p:sp>
            <p:nvSpPr>
              <p:cNvPr id="103576" name="Rectangle 156"/>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77" name="Line 157"/>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78" name="Line 158"/>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79" name="Rectangle 159"/>
              <p:cNvSpPr/>
              <p:nvPr/>
            </p:nvSpPr>
            <p:spPr>
              <a:xfrm>
                <a:off x="1955"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0" name="Line 160"/>
              <p:cNvSpPr/>
              <p:nvPr/>
            </p:nvSpPr>
            <p:spPr>
              <a:xfrm>
                <a:off x="1955" y="2913"/>
                <a:ext cx="7" cy="1"/>
              </a:xfrm>
              <a:prstGeom prst="line">
                <a:avLst/>
              </a:prstGeom>
              <a:ln w="0" cap="flat" cmpd="sng">
                <a:solidFill>
                  <a:srgbClr val="000000"/>
                </a:solidFill>
                <a:prstDash val="solid"/>
                <a:round/>
                <a:headEnd type="none" w="med" len="med"/>
                <a:tailEnd type="none" w="med" len="med"/>
              </a:ln>
            </p:spPr>
          </p:sp>
          <p:sp>
            <p:nvSpPr>
              <p:cNvPr id="103581" name="Line 161"/>
              <p:cNvSpPr/>
              <p:nvPr/>
            </p:nvSpPr>
            <p:spPr>
              <a:xfrm>
                <a:off x="1955" y="2913"/>
                <a:ext cx="1" cy="8"/>
              </a:xfrm>
              <a:prstGeom prst="line">
                <a:avLst/>
              </a:prstGeom>
              <a:ln w="0" cap="flat" cmpd="sng">
                <a:solidFill>
                  <a:srgbClr val="000000"/>
                </a:solidFill>
                <a:prstDash val="solid"/>
                <a:round/>
                <a:headEnd type="none" w="med" len="med"/>
                <a:tailEnd type="none" w="med" len="med"/>
              </a:ln>
            </p:spPr>
          </p:sp>
          <p:sp>
            <p:nvSpPr>
              <p:cNvPr id="103582" name="Rectangle 162"/>
              <p:cNvSpPr/>
              <p:nvPr/>
            </p:nvSpPr>
            <p:spPr>
              <a:xfrm>
                <a:off x="1962" y="2744"/>
                <a:ext cx="92"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3" name="Rectangle 163"/>
              <p:cNvSpPr/>
              <p:nvPr/>
            </p:nvSpPr>
            <p:spPr>
              <a:xfrm>
                <a:off x="1995" y="2717"/>
                <a:ext cx="545"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兄弟结点</a:t>
                </a:r>
                <a:endParaRPr lang="zh-CN" altLang="en-US" sz="3200" b="1" dirty="0"/>
              </a:p>
            </p:txBody>
          </p:sp>
          <p:sp>
            <p:nvSpPr>
              <p:cNvPr id="103584" name="Rectangle 164"/>
              <p:cNvSpPr/>
              <p:nvPr/>
            </p:nvSpPr>
            <p:spPr>
              <a:xfrm>
                <a:off x="2708"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5" name="Rectangle 165"/>
              <p:cNvSpPr/>
              <p:nvPr/>
            </p:nvSpPr>
            <p:spPr>
              <a:xfrm>
                <a:off x="2770" y="2752"/>
                <a:ext cx="110"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　</a:t>
                </a:r>
                <a:endParaRPr lang="zh-CN" altLang="en-US" sz="2400" b="1" dirty="0"/>
              </a:p>
            </p:txBody>
          </p:sp>
          <p:sp>
            <p:nvSpPr>
              <p:cNvPr id="103586" name="Rectangle 166"/>
              <p:cNvSpPr/>
              <p:nvPr/>
            </p:nvSpPr>
            <p:spPr>
              <a:xfrm>
                <a:off x="2916" y="2744"/>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587" name="Rectangle 167"/>
              <p:cNvSpPr/>
              <p:nvPr/>
            </p:nvSpPr>
            <p:spPr>
              <a:xfrm>
                <a:off x="2993" y="2752"/>
                <a:ext cx="166" cy="130"/>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1700" b="1" dirty="0">
                    <a:solidFill>
                      <a:srgbClr val="000000"/>
                    </a:solidFill>
                    <a:latin typeface="宋体" panose="02010600030101010101" pitchFamily="2" charset="-122"/>
                  </a:rPr>
                  <a:t>Ｒ</a:t>
                </a:r>
                <a:r>
                  <a:rPr lang="en-US" altLang="zh-CN" sz="1700" b="1" dirty="0">
                    <a:solidFill>
                      <a:srgbClr val="000000"/>
                    </a:solidFill>
                    <a:latin typeface="宋体" panose="02010600030101010101" pitchFamily="2" charset="-122"/>
                  </a:rPr>
                  <a:t>5</a:t>
                </a:r>
                <a:endParaRPr lang="zh-CN" altLang="en-US" sz="2400" b="1" dirty="0"/>
              </a:p>
            </p:txBody>
          </p:sp>
          <p:sp>
            <p:nvSpPr>
              <p:cNvPr id="103588" name="Rectangle 169"/>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89" name="Line 170"/>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0" name="Line 171"/>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1" name="Rectangle 172"/>
              <p:cNvSpPr/>
              <p:nvPr/>
            </p:nvSpPr>
            <p:spPr>
              <a:xfrm>
                <a:off x="2909"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2" name="Line 173"/>
              <p:cNvSpPr/>
              <p:nvPr/>
            </p:nvSpPr>
            <p:spPr>
              <a:xfrm>
                <a:off x="2909" y="2724"/>
                <a:ext cx="7" cy="1"/>
              </a:xfrm>
              <a:prstGeom prst="line">
                <a:avLst/>
              </a:prstGeom>
              <a:ln w="0" cap="flat" cmpd="sng">
                <a:solidFill>
                  <a:srgbClr val="000000"/>
                </a:solidFill>
                <a:prstDash val="solid"/>
                <a:round/>
                <a:headEnd type="none" w="med" len="med"/>
                <a:tailEnd type="none" w="med" len="med"/>
              </a:ln>
            </p:spPr>
          </p:sp>
          <p:sp>
            <p:nvSpPr>
              <p:cNvPr id="103593" name="Line 174"/>
              <p:cNvSpPr/>
              <p:nvPr/>
            </p:nvSpPr>
            <p:spPr>
              <a:xfrm>
                <a:off x="2909" y="2724"/>
                <a:ext cx="1" cy="7"/>
              </a:xfrm>
              <a:prstGeom prst="line">
                <a:avLst/>
              </a:prstGeom>
              <a:ln w="0" cap="flat" cmpd="sng">
                <a:solidFill>
                  <a:srgbClr val="000000"/>
                </a:solidFill>
                <a:prstDash val="solid"/>
                <a:round/>
                <a:headEnd type="none" w="med" len="med"/>
                <a:tailEnd type="none" w="med" len="med"/>
              </a:ln>
            </p:spPr>
          </p:sp>
          <p:sp>
            <p:nvSpPr>
              <p:cNvPr id="103594" name="Rectangle 175"/>
              <p:cNvSpPr/>
              <p:nvPr/>
            </p:nvSpPr>
            <p:spPr>
              <a:xfrm>
                <a:off x="2916" y="2724"/>
                <a:ext cx="420"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5" name="Line 176"/>
              <p:cNvSpPr/>
              <p:nvPr/>
            </p:nvSpPr>
            <p:spPr>
              <a:xfrm>
                <a:off x="2916" y="2724"/>
                <a:ext cx="420" cy="1"/>
              </a:xfrm>
              <a:prstGeom prst="line">
                <a:avLst/>
              </a:prstGeom>
              <a:ln w="0" cap="flat" cmpd="sng">
                <a:solidFill>
                  <a:srgbClr val="000000"/>
                </a:solidFill>
                <a:prstDash val="solid"/>
                <a:round/>
                <a:headEnd type="none" w="med" len="med"/>
                <a:tailEnd type="none" w="med" len="med"/>
              </a:ln>
            </p:spPr>
          </p:sp>
          <p:sp>
            <p:nvSpPr>
              <p:cNvPr id="103596" name="Rectangle 177"/>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597" name="Line 178"/>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598" name="Line 179"/>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599" name="Rectangle 180"/>
              <p:cNvSpPr/>
              <p:nvPr/>
            </p:nvSpPr>
            <p:spPr>
              <a:xfrm>
                <a:off x="3336" y="2724"/>
                <a:ext cx="7" cy="7"/>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0" name="Line 181"/>
              <p:cNvSpPr/>
              <p:nvPr/>
            </p:nvSpPr>
            <p:spPr>
              <a:xfrm>
                <a:off x="3336" y="2724"/>
                <a:ext cx="7" cy="1"/>
              </a:xfrm>
              <a:prstGeom prst="line">
                <a:avLst/>
              </a:prstGeom>
              <a:ln w="0" cap="flat" cmpd="sng">
                <a:solidFill>
                  <a:srgbClr val="000000"/>
                </a:solidFill>
                <a:prstDash val="solid"/>
                <a:round/>
                <a:headEnd type="none" w="med" len="med"/>
                <a:tailEnd type="none" w="med" len="med"/>
              </a:ln>
            </p:spPr>
          </p:sp>
          <p:sp>
            <p:nvSpPr>
              <p:cNvPr id="103601" name="Line 182"/>
              <p:cNvSpPr/>
              <p:nvPr/>
            </p:nvSpPr>
            <p:spPr>
              <a:xfrm>
                <a:off x="3336" y="2724"/>
                <a:ext cx="1" cy="7"/>
              </a:xfrm>
              <a:prstGeom prst="line">
                <a:avLst/>
              </a:prstGeom>
              <a:ln w="0" cap="flat" cmpd="sng">
                <a:solidFill>
                  <a:srgbClr val="000000"/>
                </a:solidFill>
                <a:prstDash val="solid"/>
                <a:round/>
                <a:headEnd type="none" w="med" len="med"/>
                <a:tailEnd type="none" w="med" len="med"/>
              </a:ln>
            </p:spPr>
          </p:sp>
          <p:sp>
            <p:nvSpPr>
              <p:cNvPr id="103602" name="Rectangle 183"/>
              <p:cNvSpPr/>
              <p:nvPr/>
            </p:nvSpPr>
            <p:spPr>
              <a:xfrm>
                <a:off x="2909"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3" name="Line 184"/>
              <p:cNvSpPr/>
              <p:nvPr/>
            </p:nvSpPr>
            <p:spPr>
              <a:xfrm>
                <a:off x="2909" y="2731"/>
                <a:ext cx="1" cy="182"/>
              </a:xfrm>
              <a:prstGeom prst="line">
                <a:avLst/>
              </a:prstGeom>
              <a:ln w="0" cap="flat" cmpd="sng">
                <a:solidFill>
                  <a:srgbClr val="000000"/>
                </a:solidFill>
                <a:prstDash val="solid"/>
                <a:round/>
                <a:headEnd type="none" w="med" len="med"/>
                <a:tailEnd type="none" w="med" len="med"/>
              </a:ln>
            </p:spPr>
          </p:sp>
          <p:sp>
            <p:nvSpPr>
              <p:cNvPr id="103604" name="Rectangle 185"/>
              <p:cNvSpPr/>
              <p:nvPr/>
            </p:nvSpPr>
            <p:spPr>
              <a:xfrm>
                <a:off x="3336" y="2731"/>
                <a:ext cx="7" cy="182"/>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5" name="Line 186"/>
              <p:cNvSpPr/>
              <p:nvPr/>
            </p:nvSpPr>
            <p:spPr>
              <a:xfrm>
                <a:off x="3336" y="2731"/>
                <a:ext cx="1" cy="182"/>
              </a:xfrm>
              <a:prstGeom prst="line">
                <a:avLst/>
              </a:prstGeom>
              <a:ln w="0" cap="flat" cmpd="sng">
                <a:solidFill>
                  <a:srgbClr val="000000"/>
                </a:solidFill>
                <a:prstDash val="solid"/>
                <a:round/>
                <a:headEnd type="none" w="med" len="med"/>
                <a:tailEnd type="none" w="med" len="med"/>
              </a:ln>
            </p:spPr>
          </p:sp>
          <p:sp>
            <p:nvSpPr>
              <p:cNvPr id="103606" name="Rectangle 187"/>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07" name="Line 188"/>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08" name="Line 189"/>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09" name="Rectangle 190"/>
              <p:cNvSpPr/>
              <p:nvPr/>
            </p:nvSpPr>
            <p:spPr>
              <a:xfrm>
                <a:off x="2909"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0" name="Line 191"/>
              <p:cNvSpPr/>
              <p:nvPr/>
            </p:nvSpPr>
            <p:spPr>
              <a:xfrm>
                <a:off x="2909" y="2913"/>
                <a:ext cx="7" cy="1"/>
              </a:xfrm>
              <a:prstGeom prst="line">
                <a:avLst/>
              </a:prstGeom>
              <a:ln w="0" cap="flat" cmpd="sng">
                <a:solidFill>
                  <a:srgbClr val="000000"/>
                </a:solidFill>
                <a:prstDash val="solid"/>
                <a:round/>
                <a:headEnd type="none" w="med" len="med"/>
                <a:tailEnd type="none" w="med" len="med"/>
              </a:ln>
            </p:spPr>
          </p:sp>
          <p:sp>
            <p:nvSpPr>
              <p:cNvPr id="103611" name="Line 192"/>
              <p:cNvSpPr/>
              <p:nvPr/>
            </p:nvSpPr>
            <p:spPr>
              <a:xfrm>
                <a:off x="2909" y="2913"/>
                <a:ext cx="1" cy="8"/>
              </a:xfrm>
              <a:prstGeom prst="line">
                <a:avLst/>
              </a:prstGeom>
              <a:ln w="0" cap="flat" cmpd="sng">
                <a:solidFill>
                  <a:srgbClr val="000000"/>
                </a:solidFill>
                <a:prstDash val="solid"/>
                <a:round/>
                <a:headEnd type="none" w="med" len="med"/>
                <a:tailEnd type="none" w="med" len="med"/>
              </a:ln>
            </p:spPr>
          </p:sp>
          <p:sp>
            <p:nvSpPr>
              <p:cNvPr id="103612" name="Rectangle 193"/>
              <p:cNvSpPr/>
              <p:nvPr/>
            </p:nvSpPr>
            <p:spPr>
              <a:xfrm>
                <a:off x="2916" y="2913"/>
                <a:ext cx="420"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3" name="Line 194"/>
              <p:cNvSpPr/>
              <p:nvPr/>
            </p:nvSpPr>
            <p:spPr>
              <a:xfrm>
                <a:off x="2916" y="2913"/>
                <a:ext cx="420" cy="1"/>
              </a:xfrm>
              <a:prstGeom prst="line">
                <a:avLst/>
              </a:prstGeom>
              <a:ln w="0" cap="flat" cmpd="sng">
                <a:solidFill>
                  <a:srgbClr val="000000"/>
                </a:solidFill>
                <a:prstDash val="solid"/>
                <a:round/>
                <a:headEnd type="none" w="med" len="med"/>
                <a:tailEnd type="none" w="med" len="med"/>
              </a:ln>
            </p:spPr>
          </p:sp>
          <p:sp>
            <p:nvSpPr>
              <p:cNvPr id="103614" name="Rectangle 195"/>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5" name="Line 196"/>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6" name="Line 197"/>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17" name="Rectangle 198"/>
              <p:cNvSpPr/>
              <p:nvPr/>
            </p:nvSpPr>
            <p:spPr>
              <a:xfrm>
                <a:off x="3336" y="2913"/>
                <a:ext cx="7" cy="8"/>
              </a:xfrm>
              <a:prstGeom prst="rect">
                <a:avLst/>
              </a:prstGeom>
              <a:solidFill>
                <a:srgbClr val="000000"/>
              </a:solidFill>
              <a:ln w="9525">
                <a:noFill/>
              </a:ln>
            </p:spPr>
            <p:txBody>
              <a:bodyPr anchor="t" anchorCtr="0"/>
              <a:lstStyle/>
              <a:p>
                <a:pPr>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sp>
            <p:nvSpPr>
              <p:cNvPr id="103618" name="Line 199"/>
              <p:cNvSpPr/>
              <p:nvPr/>
            </p:nvSpPr>
            <p:spPr>
              <a:xfrm>
                <a:off x="3336" y="2913"/>
                <a:ext cx="7" cy="1"/>
              </a:xfrm>
              <a:prstGeom prst="line">
                <a:avLst/>
              </a:prstGeom>
              <a:ln w="0" cap="flat" cmpd="sng">
                <a:solidFill>
                  <a:srgbClr val="000000"/>
                </a:solidFill>
                <a:prstDash val="solid"/>
                <a:round/>
                <a:headEnd type="none" w="med" len="med"/>
                <a:tailEnd type="none" w="med" len="med"/>
              </a:ln>
            </p:spPr>
          </p:sp>
          <p:sp>
            <p:nvSpPr>
              <p:cNvPr id="103619" name="Line 200"/>
              <p:cNvSpPr/>
              <p:nvPr/>
            </p:nvSpPr>
            <p:spPr>
              <a:xfrm>
                <a:off x="3336" y="2913"/>
                <a:ext cx="1" cy="8"/>
              </a:xfrm>
              <a:prstGeom prst="line">
                <a:avLst/>
              </a:prstGeom>
              <a:ln w="0" cap="flat" cmpd="sng">
                <a:solidFill>
                  <a:srgbClr val="000000"/>
                </a:solidFill>
                <a:prstDash val="solid"/>
                <a:round/>
                <a:headEnd type="none" w="med" len="med"/>
                <a:tailEnd type="none" w="med" len="med"/>
              </a:ln>
            </p:spPr>
          </p:sp>
          <p:sp>
            <p:nvSpPr>
              <p:cNvPr id="103620" name="Rectangle 201"/>
              <p:cNvSpPr/>
              <p:nvPr/>
            </p:nvSpPr>
            <p:spPr>
              <a:xfrm>
                <a:off x="1524" y="2992"/>
                <a:ext cx="31"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1" name="Rectangle 202"/>
              <p:cNvSpPr/>
              <p:nvPr/>
            </p:nvSpPr>
            <p:spPr>
              <a:xfrm>
                <a:off x="1586"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sp>
            <p:nvSpPr>
              <p:cNvPr id="103622" name="Rectangle 203"/>
              <p:cNvSpPr/>
              <p:nvPr/>
            </p:nvSpPr>
            <p:spPr>
              <a:xfrm>
                <a:off x="2003" y="2992"/>
                <a:ext cx="398" cy="130"/>
              </a:xfrm>
              <a:prstGeom prst="rect">
                <a:avLst/>
              </a:prstGeom>
              <a:noFill/>
              <a:ln w="9525">
                <a:noFill/>
              </a:ln>
            </p:spPr>
            <p:txBody>
              <a:bodyPr wrap="none" lIns="0" tIns="0" rIns="0" bIns="0" anchor="t" anchorCtr="0">
                <a:spAutoFit/>
              </a:bodyPr>
              <a:lstStyle/>
              <a:p>
                <a:pPr>
                  <a:buFont typeface="Arial" panose="020B0604020202020204" pitchFamily="34" charset="0"/>
                </a:pPr>
                <a:r>
                  <a:rPr lang="en-US" altLang="zh-CN" sz="1700" b="1" dirty="0">
                    <a:solidFill>
                      <a:srgbClr val="000000"/>
                    </a:solidFill>
                  </a:rPr>
                  <a:t>             </a:t>
                </a:r>
                <a:endParaRPr lang="en-US" altLang="zh-CN" sz="2400" b="1" dirty="0"/>
              </a:p>
            </p:txBody>
          </p:sp>
          <p:sp>
            <p:nvSpPr>
              <p:cNvPr id="103623" name="Rectangle 204"/>
              <p:cNvSpPr/>
              <p:nvPr/>
            </p:nvSpPr>
            <p:spPr>
              <a:xfrm>
                <a:off x="2868" y="3001"/>
                <a:ext cx="409" cy="161"/>
              </a:xfrm>
              <a:prstGeom prst="rect">
                <a:avLst/>
              </a:prstGeom>
              <a:noFill/>
              <a:ln w="9525">
                <a:noFill/>
              </a:ln>
            </p:spPr>
            <p:txBody>
              <a:bodyPr wrap="none" lIns="0" tIns="0" rIns="0" bIns="0" anchor="t" anchorCtr="0">
                <a:spAutoFit/>
              </a:bodyPr>
              <a:lstStyle/>
              <a:p>
                <a:pPr>
                  <a:buFont typeface="Arial" panose="020B0604020202020204" pitchFamily="34" charset="0"/>
                </a:pPr>
                <a:r>
                  <a:rPr lang="zh-CN" altLang="en-US" sz="2100" b="1" dirty="0">
                    <a:solidFill>
                      <a:srgbClr val="000000"/>
                    </a:solidFill>
                    <a:latin typeface="宋体" panose="02010600030101010101" pitchFamily="2" charset="-122"/>
                  </a:rPr>
                  <a:t>叶结点</a:t>
                </a:r>
                <a:endParaRPr lang="zh-CN" altLang="en-US" sz="3200" b="1" dirty="0"/>
              </a:p>
            </p:txBody>
          </p:sp>
        </p:grpSp>
        <p:sp>
          <p:nvSpPr>
            <p:cNvPr id="103624" name="Rectangle 206"/>
            <p:cNvSpPr/>
            <p:nvPr/>
          </p:nvSpPr>
          <p:spPr>
            <a:xfrm>
              <a:off x="2445" y="3428"/>
              <a:ext cx="0" cy="184"/>
            </a:xfrm>
            <a:prstGeom prst="rect">
              <a:avLst/>
            </a:prstGeom>
            <a:noFill/>
            <a:ln w="9525">
              <a:noFill/>
            </a:ln>
          </p:spPr>
          <p:txBody>
            <a:bodyPr wrap="none" lIns="0" tIns="0" rIns="0" bIns="0" anchor="t" anchorCtr="0">
              <a:spAutoFit/>
            </a:bodyPr>
            <a:lstStyle/>
            <a:p>
              <a:pPr>
                <a:buFont typeface="Arial" panose="020B0604020202020204" pitchFamily="34" charset="0"/>
              </a:pPr>
              <a:endParaRPr lang="zh-CN" altLang="zh-CN" sz="2400" b="1" dirty="0"/>
            </a:p>
          </p:txBody>
        </p:sp>
        <p:sp>
          <p:nvSpPr>
            <p:cNvPr id="103625" name="Line 207"/>
            <p:cNvSpPr/>
            <p:nvPr/>
          </p:nvSpPr>
          <p:spPr>
            <a:xfrm>
              <a:off x="3072" y="1491"/>
              <a:ext cx="1" cy="237"/>
            </a:xfrm>
            <a:prstGeom prst="line">
              <a:avLst/>
            </a:prstGeom>
            <a:ln w="17463" cap="flat" cmpd="sng">
              <a:solidFill>
                <a:srgbClr val="000000"/>
              </a:solidFill>
              <a:prstDash val="solid"/>
              <a:round/>
              <a:headEnd type="none" w="med" len="med"/>
              <a:tailEnd type="none" w="med" len="med"/>
            </a:ln>
          </p:spPr>
        </p:sp>
        <p:sp>
          <p:nvSpPr>
            <p:cNvPr id="103626" name="Freeform 208"/>
            <p:cNvSpPr/>
            <p:nvPr/>
          </p:nvSpPr>
          <p:spPr>
            <a:xfrm>
              <a:off x="2352" y="1722"/>
              <a:ext cx="1534" cy="6"/>
            </a:xfrm>
            <a:custGeom>
              <a:avLst/>
              <a:gdLst/>
              <a:ahLst/>
              <a:cxnLst>
                <a:cxn ang="0">
                  <a:pos x="0" y="6"/>
                </a:cxn>
                <a:cxn ang="0">
                  <a:pos x="1534" y="0"/>
                </a:cxn>
              </a:cxnLst>
              <a:rect l="0" t="0" r="0" b="0"/>
              <a:pathLst>
                <a:path w="1534" h="6">
                  <a:moveTo>
                    <a:pt x="0" y="6"/>
                  </a:moveTo>
                  <a:lnTo>
                    <a:pt x="1534" y="0"/>
                  </a:lnTo>
                </a:path>
              </a:pathLst>
            </a:custGeom>
            <a:solidFill>
              <a:srgbClr val="FFFFFF"/>
            </a:solidFill>
            <a:ln w="17463" cap="flat" cmpd="sng">
              <a:solidFill>
                <a:srgbClr val="000000"/>
              </a:solidFill>
              <a:prstDash val="solid"/>
              <a:round/>
              <a:headEnd type="none" w="med" len="med"/>
              <a:tailEnd type="none" w="med" len="med"/>
            </a:ln>
          </p:spPr>
          <p:txBody>
            <a:bodyPr/>
            <a:lstStyle/>
            <a:p>
              <a:endParaRPr lang="zh-CN" altLang="en-US"/>
            </a:p>
          </p:txBody>
        </p:sp>
        <p:grpSp>
          <p:nvGrpSpPr>
            <p:cNvPr id="103627" name="Group 211"/>
            <p:cNvGrpSpPr/>
            <p:nvPr/>
          </p:nvGrpSpPr>
          <p:grpSpPr>
            <a:xfrm>
              <a:off x="3810" y="1728"/>
              <a:ext cx="121" cy="303"/>
              <a:chOff x="3866" y="1960"/>
              <a:chExt cx="121" cy="303"/>
            </a:xfrm>
          </p:grpSpPr>
          <p:sp>
            <p:nvSpPr>
              <p:cNvPr id="103628" name="Line 209"/>
              <p:cNvSpPr/>
              <p:nvPr/>
            </p:nvSpPr>
            <p:spPr>
              <a:xfrm>
                <a:off x="3924" y="1960"/>
                <a:ext cx="4" cy="194"/>
              </a:xfrm>
              <a:prstGeom prst="line">
                <a:avLst/>
              </a:prstGeom>
              <a:ln w="17463" cap="flat" cmpd="sng">
                <a:solidFill>
                  <a:srgbClr val="000000"/>
                </a:solidFill>
                <a:prstDash val="solid"/>
                <a:round/>
                <a:headEnd type="none" w="med" len="med"/>
                <a:tailEnd type="none" w="med" len="med"/>
              </a:ln>
            </p:spPr>
          </p:sp>
          <p:sp>
            <p:nvSpPr>
              <p:cNvPr id="103629" name="Freeform 210"/>
              <p:cNvSpPr/>
              <p:nvPr/>
            </p:nvSpPr>
            <p:spPr>
              <a:xfrm>
                <a:off x="386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0" name="Group 214"/>
            <p:cNvGrpSpPr/>
            <p:nvPr/>
          </p:nvGrpSpPr>
          <p:grpSpPr>
            <a:xfrm>
              <a:off x="2290" y="1728"/>
              <a:ext cx="121" cy="303"/>
              <a:chOff x="2346" y="1960"/>
              <a:chExt cx="121" cy="303"/>
            </a:xfrm>
          </p:grpSpPr>
          <p:sp>
            <p:nvSpPr>
              <p:cNvPr id="103631" name="Line 212"/>
              <p:cNvSpPr/>
              <p:nvPr/>
            </p:nvSpPr>
            <p:spPr>
              <a:xfrm>
                <a:off x="2408" y="1960"/>
                <a:ext cx="1" cy="194"/>
              </a:xfrm>
              <a:prstGeom prst="line">
                <a:avLst/>
              </a:prstGeom>
              <a:ln w="17463" cap="flat" cmpd="sng">
                <a:solidFill>
                  <a:srgbClr val="000000"/>
                </a:solidFill>
                <a:prstDash val="solid"/>
                <a:round/>
                <a:headEnd type="none" w="med" len="med"/>
                <a:tailEnd type="none" w="med" len="med"/>
              </a:ln>
            </p:spPr>
          </p:sp>
          <p:sp>
            <p:nvSpPr>
              <p:cNvPr id="103632" name="Freeform 213"/>
              <p:cNvSpPr/>
              <p:nvPr/>
            </p:nvSpPr>
            <p:spPr>
              <a:xfrm>
                <a:off x="2346" y="2146"/>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sp>
          <p:nvSpPr>
            <p:cNvPr id="103633" name="Line 215"/>
            <p:cNvSpPr/>
            <p:nvPr/>
          </p:nvSpPr>
          <p:spPr>
            <a:xfrm>
              <a:off x="2400" y="2211"/>
              <a:ext cx="1" cy="237"/>
            </a:xfrm>
            <a:prstGeom prst="line">
              <a:avLst/>
            </a:prstGeom>
            <a:ln w="17463" cap="flat" cmpd="sng">
              <a:solidFill>
                <a:srgbClr val="000000"/>
              </a:solidFill>
              <a:prstDash val="solid"/>
              <a:round/>
              <a:headEnd type="none" w="med" len="med"/>
              <a:tailEnd type="none" w="med" len="med"/>
            </a:ln>
          </p:spPr>
        </p:sp>
        <p:sp>
          <p:nvSpPr>
            <p:cNvPr id="103634" name="Line 216"/>
            <p:cNvSpPr/>
            <p:nvPr/>
          </p:nvSpPr>
          <p:spPr>
            <a:xfrm>
              <a:off x="1680" y="2448"/>
              <a:ext cx="1520" cy="1"/>
            </a:xfrm>
            <a:prstGeom prst="line">
              <a:avLst/>
            </a:prstGeom>
            <a:ln w="17463" cap="flat" cmpd="sng">
              <a:solidFill>
                <a:srgbClr val="000000"/>
              </a:solidFill>
              <a:prstDash val="solid"/>
              <a:round/>
              <a:headEnd type="none" w="med" len="med"/>
              <a:tailEnd type="none" w="med" len="med"/>
            </a:ln>
          </p:spPr>
        </p:sp>
        <p:grpSp>
          <p:nvGrpSpPr>
            <p:cNvPr id="103635" name="Group 219"/>
            <p:cNvGrpSpPr/>
            <p:nvPr/>
          </p:nvGrpSpPr>
          <p:grpSpPr>
            <a:xfrm>
              <a:off x="3138" y="2448"/>
              <a:ext cx="121" cy="303"/>
              <a:chOff x="3146" y="2676"/>
              <a:chExt cx="121" cy="303"/>
            </a:xfrm>
          </p:grpSpPr>
          <p:sp>
            <p:nvSpPr>
              <p:cNvPr id="103636" name="Line 217"/>
              <p:cNvSpPr/>
              <p:nvPr/>
            </p:nvSpPr>
            <p:spPr>
              <a:xfrm>
                <a:off x="3208" y="2676"/>
                <a:ext cx="1" cy="194"/>
              </a:xfrm>
              <a:prstGeom prst="line">
                <a:avLst/>
              </a:prstGeom>
              <a:ln w="17463" cap="flat" cmpd="sng">
                <a:solidFill>
                  <a:srgbClr val="000000"/>
                </a:solidFill>
                <a:prstDash val="solid"/>
                <a:round/>
                <a:headEnd type="none" w="med" len="med"/>
                <a:tailEnd type="none" w="med" len="med"/>
              </a:ln>
            </p:spPr>
          </p:sp>
          <p:sp>
            <p:nvSpPr>
              <p:cNvPr id="103637" name="Freeform 218"/>
              <p:cNvSpPr/>
              <p:nvPr/>
            </p:nvSpPr>
            <p:spPr>
              <a:xfrm>
                <a:off x="314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nvGrpSpPr>
            <p:cNvPr id="103638" name="Group 222"/>
            <p:cNvGrpSpPr/>
            <p:nvPr/>
          </p:nvGrpSpPr>
          <p:grpSpPr>
            <a:xfrm>
              <a:off x="1618" y="2448"/>
              <a:ext cx="121" cy="303"/>
              <a:chOff x="1626" y="2676"/>
              <a:chExt cx="121" cy="303"/>
            </a:xfrm>
          </p:grpSpPr>
          <p:sp>
            <p:nvSpPr>
              <p:cNvPr id="103639" name="Line 220"/>
              <p:cNvSpPr/>
              <p:nvPr/>
            </p:nvSpPr>
            <p:spPr>
              <a:xfrm>
                <a:off x="1688" y="2676"/>
                <a:ext cx="1" cy="194"/>
              </a:xfrm>
              <a:prstGeom prst="line">
                <a:avLst/>
              </a:prstGeom>
              <a:ln w="17463" cap="flat" cmpd="sng">
                <a:solidFill>
                  <a:srgbClr val="000000"/>
                </a:solidFill>
                <a:prstDash val="solid"/>
                <a:round/>
                <a:headEnd type="none" w="med" len="med"/>
                <a:tailEnd type="none" w="med" len="med"/>
              </a:ln>
            </p:spPr>
          </p:sp>
          <p:sp>
            <p:nvSpPr>
              <p:cNvPr id="103640" name="Freeform 221"/>
              <p:cNvSpPr/>
              <p:nvPr/>
            </p:nvSpPr>
            <p:spPr>
              <a:xfrm>
                <a:off x="1626" y="2862"/>
                <a:ext cx="121" cy="117"/>
              </a:xfrm>
              <a:custGeom>
                <a:avLst/>
                <a:gdLst/>
                <a:ahLst/>
                <a:cxnLst>
                  <a:cxn ang="0">
                    <a:pos x="0" y="0"/>
                  </a:cxn>
                  <a:cxn ang="0">
                    <a:pos x="62" y="117"/>
                  </a:cxn>
                  <a:cxn ang="0">
                    <a:pos x="121" y="0"/>
                  </a:cxn>
                  <a:cxn ang="0">
                    <a:pos x="0" y="0"/>
                  </a:cxn>
                </a:cxnLst>
                <a:rect l="0" t="0" r="0" b="0"/>
                <a:pathLst>
                  <a:path w="121" h="117">
                    <a:moveTo>
                      <a:pt x="0" y="0"/>
                    </a:moveTo>
                    <a:lnTo>
                      <a:pt x="62" y="117"/>
                    </a:lnTo>
                    <a:lnTo>
                      <a:pt x="121" y="0"/>
                    </a:lnTo>
                    <a:lnTo>
                      <a:pt x="0" y="0"/>
                    </a:lnTo>
                    <a:close/>
                  </a:path>
                </a:pathLst>
              </a:custGeom>
              <a:solidFill>
                <a:srgbClr val="000000"/>
              </a:solidFill>
              <a:ln w="9525">
                <a:noFill/>
              </a:ln>
            </p:spPr>
            <p:txBody>
              <a:bodyPr/>
              <a:lstStyle/>
              <a:p>
                <a:endParaRPr lang="zh-CN" altLang="en-US"/>
              </a:p>
            </p:txBody>
          </p:sp>
        </p:grpSp>
      </p:grpSp>
      <p:sp>
        <p:nvSpPr>
          <p:cNvPr id="103641" name="Text Box 224"/>
          <p:cNvSpPr txBox="1"/>
          <p:nvPr/>
        </p:nvSpPr>
        <p:spPr>
          <a:xfrm>
            <a:off x="4727576" y="5589589"/>
            <a:ext cx="3086101" cy="369332"/>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1.10  </a:t>
            </a:r>
            <a:r>
              <a:rPr lang="zh-CN" altLang="en-US" b="1" dirty="0">
                <a:latin typeface="Arial" panose="020B0604020202020204" pitchFamily="34" charset="0"/>
                <a:ea typeface="宋体" panose="02010600030101010101" pitchFamily="2" charset="-122"/>
              </a:rPr>
              <a:t>一个层次模型的示例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p:cNvSpPr/>
          <p:nvPr/>
        </p:nvSpPr>
        <p:spPr>
          <a:xfrm>
            <a:off x="2279650" y="1700808"/>
            <a:ext cx="7924800" cy="3219450"/>
          </a:xfrm>
          <a:prstGeom prst="rect">
            <a:avLst/>
          </a:prstGeom>
          <a:noFill/>
          <a:ln w="9525">
            <a:noFill/>
          </a:ln>
        </p:spPr>
        <p:txBody>
          <a:bodyPr anchor="t" anchorCtr="0">
            <a:spAutoFit/>
          </a:bodyPr>
          <a:lstStyle/>
          <a:p>
            <a:pPr algn="ctr">
              <a:lnSpc>
                <a:spcPct val="120000"/>
              </a:lnSpc>
              <a:buFont typeface="Arial" panose="020B0604020202020204" pitchFamily="34" charset="0"/>
            </a:pPr>
            <a:r>
              <a:rPr lang="zh-CN" altLang="en-US" sz="6000" dirty="0">
                <a:latin typeface="黑体" panose="02010609060101010101" pitchFamily="49" charset="-122"/>
                <a:ea typeface="黑体" panose="02010609060101010101" pitchFamily="49" charset="-122"/>
              </a:rPr>
              <a:t>数据库系统概论</a:t>
            </a:r>
          </a:p>
          <a:p>
            <a:pPr algn="ctr">
              <a:lnSpc>
                <a:spcPct val="120000"/>
              </a:lnSpc>
              <a:buFont typeface="Arial" panose="020B0604020202020204" pitchFamily="34" charset="0"/>
            </a:pPr>
            <a:endParaRPr lang="en-US" altLang="zh-CN" sz="3600" dirty="0">
              <a:latin typeface="黑体" panose="02010609060101010101" pitchFamily="49" charset="-122"/>
              <a:ea typeface="黑体" panose="02010609060101010101" pitchFamily="49" charset="-122"/>
            </a:endParaRPr>
          </a:p>
          <a:p>
            <a:pPr algn="ctr">
              <a:buFont typeface="Arial" panose="020B0604020202020204" pitchFamily="34" charset="0"/>
            </a:pPr>
            <a:endParaRPr lang="en-US" altLang="zh-CN" sz="4400" dirty="0">
              <a:latin typeface="黑体" panose="02010609060101010101" pitchFamily="49" charset="-122"/>
              <a:ea typeface="黑体" panose="02010609060101010101" pitchFamily="49" charset="-122"/>
            </a:endParaRPr>
          </a:p>
          <a:p>
            <a:pPr algn="ctr">
              <a:buFont typeface="Arial" panose="020B0604020202020204" pitchFamily="34" charset="0"/>
            </a:pPr>
            <a:r>
              <a:rPr lang="zh-CN" altLang="en-US" sz="4400" b="1" dirty="0">
                <a:latin typeface="黑体" panose="02010609060101010101" pitchFamily="49" charset="-122"/>
                <a:ea typeface="黑体" panose="02010609060101010101" pitchFamily="49" charset="-122"/>
              </a:rPr>
              <a:t>第</a:t>
            </a:r>
            <a:r>
              <a:rPr lang="en-US" altLang="zh-CN" sz="4400" b="1" dirty="0">
                <a:latin typeface="黑体" panose="02010609060101010101" pitchFamily="49" charset="-122"/>
                <a:ea typeface="黑体" panose="02010609060101010101" pitchFamily="49" charset="-122"/>
              </a:rPr>
              <a:t>1</a:t>
            </a:r>
            <a:r>
              <a:rPr lang="zh-CN" altLang="en-US" sz="4400" b="1" dirty="0">
                <a:latin typeface="黑体" panose="02010609060101010101" pitchFamily="49" charset="-122"/>
                <a:ea typeface="黑体" panose="02010609060101010101" pitchFamily="49" charset="-122"/>
              </a:rPr>
              <a:t>章  绪论</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3427" name="Rectangle 3"/>
          <p:cNvSpPr>
            <a:spLocks noGrp="1" noChangeArrowheads="1"/>
          </p:cNvSpPr>
          <p:nvPr>
            <p:ph idx="1"/>
          </p:nvPr>
        </p:nvSpPr>
        <p:spPr>
          <a:xfrm>
            <a:off x="479376" y="1098551"/>
            <a:ext cx="11305256" cy="4706713"/>
          </a:xfrm>
        </p:spPr>
        <p:txBody>
          <a:bodyPr vert="horz" wrap="square" lIns="91440" tIns="45720" rIns="91440" bIns="45720" numCol="1" anchor="t" anchorCtr="0" compatLnSpc="1">
            <a:normAutofit fontScale="92500"/>
          </a:bodyPr>
          <a:lstStyle/>
          <a:p>
            <a:pPr algn="just" eaLnBrk="1" hangingPunct="1">
              <a:buSzTx/>
              <a:defRPr/>
            </a:pPr>
            <a:r>
              <a:rPr lang="zh-CN" altLang="en-US" dirty="0"/>
              <a:t>层次模型的特点：</a:t>
            </a:r>
          </a:p>
          <a:p>
            <a:pPr lvl="1" algn="just" eaLnBrk="1" hangingPunct="1">
              <a:lnSpc>
                <a:spcPct val="140000"/>
              </a:lnSpc>
              <a:buSzTx/>
              <a:defRPr/>
            </a:pPr>
            <a:r>
              <a:rPr lang="zh-CN" altLang="en-US" dirty="0">
                <a:cs typeface="+mn-ea"/>
              </a:rPr>
              <a:t>结点的双亲是唯一的</a:t>
            </a:r>
          </a:p>
          <a:p>
            <a:pPr lvl="1" algn="just" eaLnBrk="1" hangingPunct="1">
              <a:lnSpc>
                <a:spcPct val="140000"/>
              </a:lnSpc>
              <a:buSzTx/>
              <a:defRPr/>
            </a:pPr>
            <a:r>
              <a:rPr lang="zh-CN" altLang="en-US" dirty="0">
                <a:cs typeface="+mn-ea"/>
              </a:rPr>
              <a:t>只能直接处理一对多的实体联系</a:t>
            </a:r>
          </a:p>
          <a:p>
            <a:pPr lvl="1" algn="just" eaLnBrk="1" hangingPunct="1">
              <a:lnSpc>
                <a:spcPct val="140000"/>
              </a:lnSpc>
              <a:buSzTx/>
              <a:defRPr/>
            </a:pPr>
            <a:r>
              <a:rPr lang="zh-CN" altLang="zh-CN" kern="1050" dirty="0">
                <a:latin typeface="Times New Roman" panose="02020603050405020304" pitchFamily="18" charset="0"/>
                <a:cs typeface="Times New Roman" panose="02020603050405020304" pitchFamily="18" charset="0"/>
              </a:rPr>
              <a:t>每个结点表示一个记录类型，记录类型之间的联系用结点之间的连线（有向边）表示</a:t>
            </a:r>
            <a:endParaRPr lang="en-US" altLang="zh-CN" kern="1050" dirty="0">
              <a:latin typeface="Times New Roman" panose="02020603050405020304" pitchFamily="18" charset="0"/>
              <a:cs typeface="Times New Roman" panose="02020603050405020304" pitchFamily="18" charset="0"/>
            </a:endParaRPr>
          </a:p>
          <a:p>
            <a:pPr lvl="1" algn="just" eaLnBrk="1" hangingPunct="1">
              <a:lnSpc>
                <a:spcPct val="140000"/>
              </a:lnSpc>
              <a:buSzTx/>
              <a:defRPr/>
            </a:pPr>
            <a:r>
              <a:rPr lang="zh-CN" altLang="zh-CN" kern="1050" dirty="0">
                <a:latin typeface="Times New Roman" panose="02020603050405020304" pitchFamily="18" charset="0"/>
                <a:cs typeface="Times New Roman" panose="02020603050405020304" pitchFamily="18" charset="0"/>
              </a:rPr>
              <a:t>各个记录类型、同一记录类型中各个字段不能同名</a:t>
            </a:r>
            <a:endParaRPr lang="en-US" altLang="zh-CN" dirty="0">
              <a:cs typeface="+mn-ea"/>
            </a:endParaRPr>
          </a:p>
          <a:p>
            <a:pPr lvl="1" algn="just" eaLnBrk="1" hangingPunct="1">
              <a:lnSpc>
                <a:spcPct val="140000"/>
              </a:lnSpc>
              <a:buSzTx/>
              <a:defRPr/>
            </a:pPr>
            <a:r>
              <a:rPr lang="zh-CN" altLang="en-US" dirty="0">
                <a:cs typeface="+mn-ea"/>
              </a:rPr>
              <a:t>每个记录类型可以定义一个排序字段，也称为码字段</a:t>
            </a:r>
          </a:p>
          <a:p>
            <a:pPr lvl="1" algn="just" eaLnBrk="1" hangingPunct="1">
              <a:lnSpc>
                <a:spcPct val="140000"/>
              </a:lnSpc>
              <a:buSzTx/>
              <a:defRPr/>
            </a:pPr>
            <a:r>
              <a:rPr lang="zh-CN" altLang="en-US" dirty="0">
                <a:cs typeface="+mn-ea"/>
              </a:rPr>
              <a:t>任何记录值只有按其路径查看，没有一个子女记录值能够脱离双亲记录值而独立存在</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3" name="图片 9"/>
          <p:cNvPicPr>
            <a:picLocks noChangeAspect="1"/>
          </p:cNvPicPr>
          <p:nvPr/>
        </p:nvPicPr>
        <p:blipFill>
          <a:blip r:embed="rId2"/>
          <a:stretch>
            <a:fillRect/>
          </a:stretch>
        </p:blipFill>
        <p:spPr>
          <a:xfrm>
            <a:off x="2544764" y="2103439"/>
            <a:ext cx="7781925" cy="2778125"/>
          </a:xfrm>
          <a:prstGeom prst="rect">
            <a:avLst/>
          </a:prstGeom>
          <a:noFill/>
          <a:ln w="9525">
            <a:noFill/>
          </a:ln>
        </p:spPr>
      </p:pic>
      <p:sp>
        <p:nvSpPr>
          <p:cNvPr id="105474" name="Rectangle 2050"/>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5475" name="Rectangle 2051"/>
          <p:cNvSpPr>
            <a:spLocks noGrp="1"/>
          </p:cNvSpPr>
          <p:nvPr>
            <p:ph idx="1"/>
          </p:nvPr>
        </p:nvSpPr>
        <p:spPr>
          <a:xfrm>
            <a:off x="4270376" y="5627690"/>
            <a:ext cx="4330700" cy="376237"/>
          </a:xfrm>
        </p:spPr>
        <p:txBody>
          <a:bodyPr vert="horz" wrap="square" lIns="91440" tIns="45720" rIns="91440" bIns="45720" anchor="t" anchorCtr="0">
            <a:normAutofit fontScale="92500"/>
          </a:bodyPr>
          <a:lstStyle/>
          <a:p>
            <a:pPr eaLnBrk="1" hangingPunct="1">
              <a:lnSpc>
                <a:spcPct val="90000"/>
              </a:lnSpc>
              <a:buNone/>
            </a:pPr>
            <a:r>
              <a:rPr lang="zh-CN" altLang="en-US" sz="1800" dirty="0"/>
              <a:t>“学生学籍管理”子系统的层次模型示意图</a:t>
            </a:r>
            <a:r>
              <a:rPr lang="en-US" altLang="zh-CN" sz="1800" dirty="0"/>
              <a:t>  </a:t>
            </a:r>
            <a:endParaRPr lang="zh-CN" altLang="en-US" sz="1800" dirty="0"/>
          </a:p>
        </p:txBody>
      </p:sp>
      <p:sp>
        <p:nvSpPr>
          <p:cNvPr id="416775" name="AutoShape 2055"/>
          <p:cNvSpPr/>
          <p:nvPr/>
        </p:nvSpPr>
        <p:spPr>
          <a:xfrm>
            <a:off x="6577013" y="1711325"/>
            <a:ext cx="1706562" cy="503238"/>
          </a:xfrm>
          <a:prstGeom prst="wedgeEllipseCallout">
            <a:avLst>
              <a:gd name="adj1" fmla="val -49347"/>
              <a:gd name="adj2" fmla="val 73028"/>
            </a:avLst>
          </a:prstGeom>
          <a:solidFill>
            <a:srgbClr val="FF9900"/>
          </a:soli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en-US" altLang="zh-CN" b="1" dirty="0">
                <a:latin typeface="Arial" panose="020B0604020202020204" pitchFamily="34" charset="0"/>
                <a:ea typeface="宋体" panose="02010600030101010101" pitchFamily="2" charset="-122"/>
              </a:rPr>
              <a:t> </a:t>
            </a:r>
            <a:r>
              <a:rPr lang="zh-CN" altLang="en-US" b="1" dirty="0">
                <a:latin typeface="Arial" panose="020B0604020202020204" pitchFamily="34" charset="0"/>
                <a:ea typeface="宋体" panose="02010600030101010101" pitchFamily="2" charset="-122"/>
              </a:rPr>
              <a:t>根结点</a:t>
            </a:r>
          </a:p>
        </p:txBody>
      </p:sp>
      <p:sp>
        <p:nvSpPr>
          <p:cNvPr id="416776" name="AutoShape 2056"/>
          <p:cNvSpPr/>
          <p:nvPr/>
        </p:nvSpPr>
        <p:spPr>
          <a:xfrm>
            <a:off x="1035304" y="1962944"/>
            <a:ext cx="2711699" cy="1200201"/>
          </a:xfrm>
          <a:prstGeom prst="cloudCallout">
            <a:avLst>
              <a:gd name="adj1" fmla="val 27616"/>
              <a:gd name="adj2" fmla="val 71250"/>
            </a:avLst>
          </a:prstGeom>
          <a:solidFill>
            <a:schemeClr val="folHlink"/>
          </a:soli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solidFill>
                  <a:srgbClr val="FB33F1"/>
                </a:solidFill>
              </a:rPr>
              <a:t>记录型学院的子女结点</a:t>
            </a:r>
          </a:p>
          <a:p>
            <a:pPr marL="342900" indent="-342900">
              <a:buFont typeface="Arial" panose="020B0604020202020204" pitchFamily="34" charset="0"/>
            </a:pPr>
            <a:r>
              <a:rPr lang="zh-CN" altLang="en-US" sz="1600" b="1" dirty="0">
                <a:solidFill>
                  <a:srgbClr val="FB33F1"/>
                </a:solidFill>
              </a:rPr>
              <a:t>记录型教师的双亲结点</a:t>
            </a:r>
          </a:p>
        </p:txBody>
      </p:sp>
      <p:sp>
        <p:nvSpPr>
          <p:cNvPr id="416777" name="AutoShape 2057"/>
          <p:cNvSpPr/>
          <p:nvPr/>
        </p:nvSpPr>
        <p:spPr>
          <a:xfrm>
            <a:off x="9029701" y="2852738"/>
            <a:ext cx="1331913" cy="576262"/>
          </a:xfrm>
          <a:prstGeom prst="cloudCallout">
            <a:avLst>
              <a:gd name="adj1" fmla="val -38083"/>
              <a:gd name="adj2" fmla="val 61296"/>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p>
        </p:txBody>
      </p:sp>
      <p:sp>
        <p:nvSpPr>
          <p:cNvPr id="416778" name="AutoShape 2058"/>
          <p:cNvSpPr/>
          <p:nvPr/>
        </p:nvSpPr>
        <p:spPr>
          <a:xfrm>
            <a:off x="6386513" y="4592638"/>
            <a:ext cx="1331912" cy="576262"/>
          </a:xfrm>
          <a:prstGeom prst="cloudCallout">
            <a:avLst>
              <a:gd name="adj1" fmla="val -85449"/>
              <a:gd name="adj2" fmla="val -23389"/>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zh-CN" altLang="en-US" sz="1600" b="1" dirty="0"/>
              <a:t>叶结点</a:t>
            </a:r>
          </a:p>
        </p:txBody>
      </p:sp>
      <p:sp>
        <p:nvSpPr>
          <p:cNvPr id="416779" name="AutoShape 2059"/>
          <p:cNvSpPr/>
          <p:nvPr/>
        </p:nvSpPr>
        <p:spPr>
          <a:xfrm>
            <a:off x="5027613" y="1357313"/>
            <a:ext cx="914400" cy="914400"/>
          </a:xfrm>
          <a:prstGeom prst="irregularSeal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wrap="none" anchor="ctr" anchorCtr="0"/>
          <a:lstStyle/>
          <a:p>
            <a:pPr marL="342900" indent="-342900">
              <a:buFont typeface="Arial" panose="020B0604020202020204" pitchFamily="34" charset="0"/>
            </a:pPr>
            <a:r>
              <a:rPr lang="zh-CN" altLang="en-US" b="1" dirty="0">
                <a:solidFill>
                  <a:srgbClr val="1005F5"/>
                </a:solidFill>
                <a:latin typeface="Arial" panose="020B0604020202020204" pitchFamily="34" charset="0"/>
                <a:ea typeface="宋体" panose="02010600030101010101" pitchFamily="2" charset="-122"/>
              </a:rPr>
              <a:t>字段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title"/>
          </p:nvPr>
        </p:nvSpPr>
        <p:spPr/>
        <p:txBody>
          <a:bodyPr vert="horz" wrap="square" lIns="91440" tIns="45720" rIns="91440" bIns="45720" anchor="ctr" anchorCtr="0"/>
          <a:lstStyle/>
          <a:p>
            <a:pPr eaLnBrk="1" hangingPunct="1"/>
            <a:r>
              <a:rPr lang="zh-CN" altLang="en-US" sz="3600" dirty="0"/>
              <a:t>层次模型的数据结构（续）</a:t>
            </a:r>
            <a:endParaRPr lang="en-US" altLang="zh-CN" sz="3600" dirty="0"/>
          </a:p>
        </p:txBody>
      </p:sp>
      <p:sp>
        <p:nvSpPr>
          <p:cNvPr id="106498" name="Rectangle 3"/>
          <p:cNvSpPr>
            <a:spLocks noGrp="1"/>
          </p:cNvSpPr>
          <p:nvPr>
            <p:ph idx="1"/>
          </p:nvPr>
        </p:nvSpPr>
        <p:spPr>
          <a:xfrm>
            <a:off x="3462326" y="5599679"/>
            <a:ext cx="5267348" cy="502121"/>
          </a:xfrm>
        </p:spPr>
        <p:txBody>
          <a:bodyPr vert="horz" wrap="square" lIns="91440" tIns="45720" rIns="91440" bIns="45720" anchor="t" anchorCtr="0">
            <a:normAutofit/>
          </a:bodyPr>
          <a:lstStyle/>
          <a:p>
            <a:pPr eaLnBrk="1" hangingPunct="1">
              <a:lnSpc>
                <a:spcPct val="90000"/>
              </a:lnSpc>
              <a:buNone/>
            </a:pPr>
            <a:r>
              <a:rPr lang="zh-CN" altLang="en-US" sz="1800" dirty="0">
                <a:latin typeface="宋体" panose="02010600030101010101" pitchFamily="2" charset="-122"/>
              </a:rPr>
              <a:t>    “学生学籍管理”子系统层次模型的一个值</a:t>
            </a:r>
          </a:p>
        </p:txBody>
      </p:sp>
      <p:pic>
        <p:nvPicPr>
          <p:cNvPr id="106499" name="图片 4"/>
          <p:cNvPicPr>
            <a:picLocks noChangeAspect="1"/>
          </p:cNvPicPr>
          <p:nvPr/>
        </p:nvPicPr>
        <p:blipFill>
          <a:blip r:embed="rId2"/>
          <a:stretch>
            <a:fillRect/>
          </a:stretch>
        </p:blipFill>
        <p:spPr>
          <a:xfrm>
            <a:off x="1766889" y="1595438"/>
            <a:ext cx="8721725" cy="3497262"/>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层次模型的数据操纵与完整性约束 </a:t>
            </a:r>
          </a:p>
        </p:txBody>
      </p:sp>
      <p:sp>
        <p:nvSpPr>
          <p:cNvPr id="107522" name="Rectangle 1027"/>
          <p:cNvSpPr>
            <a:spLocks noGrp="1"/>
          </p:cNvSpPr>
          <p:nvPr>
            <p:ph idx="1"/>
          </p:nvPr>
        </p:nvSpPr>
        <p:spPr>
          <a:xfrm>
            <a:off x="1415480" y="1268413"/>
            <a:ext cx="8723883" cy="4856162"/>
          </a:xfrm>
        </p:spPr>
        <p:txBody>
          <a:bodyPr vert="horz" wrap="square" lIns="91440" tIns="45720" rIns="91440" bIns="45720" anchor="t" anchorCtr="0"/>
          <a:lstStyle/>
          <a:p>
            <a:pPr eaLnBrk="1" hangingPunct="1">
              <a:lnSpc>
                <a:spcPct val="130000"/>
              </a:lnSpc>
            </a:pPr>
            <a:r>
              <a:rPr lang="zh-CN" altLang="en-US" dirty="0"/>
              <a:t>层次模型的数据操纵</a:t>
            </a:r>
          </a:p>
          <a:p>
            <a:pPr lvl="1" eaLnBrk="1" hangingPunct="1">
              <a:lnSpc>
                <a:spcPct val="160000"/>
              </a:lnSpc>
            </a:pPr>
            <a:r>
              <a:rPr lang="zh-CN" altLang="en-US" dirty="0"/>
              <a:t>查询</a:t>
            </a:r>
          </a:p>
          <a:p>
            <a:pPr lvl="1" eaLnBrk="1" hangingPunct="1">
              <a:lnSpc>
                <a:spcPct val="160000"/>
              </a:lnSpc>
            </a:pPr>
            <a:r>
              <a:rPr lang="zh-CN" altLang="en-US" dirty="0"/>
              <a:t>插入</a:t>
            </a:r>
          </a:p>
          <a:p>
            <a:pPr lvl="1" eaLnBrk="1" hangingPunct="1">
              <a:lnSpc>
                <a:spcPct val="160000"/>
              </a:lnSpc>
            </a:pPr>
            <a:r>
              <a:rPr lang="zh-CN" altLang="en-US" dirty="0"/>
              <a:t>删除</a:t>
            </a:r>
          </a:p>
          <a:p>
            <a:pPr lvl="1" eaLnBrk="1" hangingPunct="1">
              <a:lnSpc>
                <a:spcPct val="160000"/>
              </a:lnSpc>
            </a:pPr>
            <a:r>
              <a:rPr lang="zh-CN" altLang="en-US" dirty="0"/>
              <a:t>更新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1026"/>
          <p:cNvSpPr>
            <a:spLocks noGrp="1"/>
          </p:cNvSpPr>
          <p:nvPr>
            <p:ph type="title"/>
          </p:nvPr>
        </p:nvSpPr>
        <p:spPr>
          <a:xfrm>
            <a:off x="1981200" y="260351"/>
            <a:ext cx="8229600" cy="563563"/>
          </a:xfrm>
        </p:spPr>
        <p:txBody>
          <a:bodyPr vert="horz" wrap="square" lIns="91440" tIns="45720" rIns="91440" bIns="45720" anchor="ctr" anchorCtr="0">
            <a:normAutofit fontScale="90000"/>
          </a:bodyPr>
          <a:lstStyle/>
          <a:p>
            <a:pPr eaLnBrk="1" hangingPunct="1"/>
            <a:r>
              <a:rPr lang="zh-CN" altLang="en-US" sz="3600" dirty="0"/>
              <a:t>层次模型的数据操纵与完整性约束（续）</a:t>
            </a:r>
          </a:p>
        </p:txBody>
      </p:sp>
      <p:sp>
        <p:nvSpPr>
          <p:cNvPr id="108546" name="Rectangle 1027"/>
          <p:cNvSpPr>
            <a:spLocks noGrp="1"/>
          </p:cNvSpPr>
          <p:nvPr>
            <p:ph idx="1"/>
          </p:nvPr>
        </p:nvSpPr>
        <p:spPr/>
        <p:txBody>
          <a:bodyPr vert="horz" wrap="square" lIns="91440" tIns="45720" rIns="91440" bIns="45720" anchor="t" anchorCtr="0"/>
          <a:lstStyle/>
          <a:p>
            <a:pPr eaLnBrk="1" hangingPunct="1">
              <a:lnSpc>
                <a:spcPct val="130000"/>
              </a:lnSpc>
            </a:pPr>
            <a:r>
              <a:rPr lang="zh-CN" altLang="en-US" dirty="0"/>
              <a:t>层次模型的完整性约束 </a:t>
            </a:r>
          </a:p>
          <a:p>
            <a:pPr lvl="1" eaLnBrk="1" hangingPunct="1">
              <a:lnSpc>
                <a:spcPct val="160000"/>
              </a:lnSpc>
            </a:pPr>
            <a:r>
              <a:rPr lang="zh-CN" altLang="en-US" dirty="0"/>
              <a:t>无相应的双亲结点值就不能插入子女结点值</a:t>
            </a:r>
          </a:p>
          <a:p>
            <a:pPr lvl="1" eaLnBrk="1" hangingPunct="1">
              <a:lnSpc>
                <a:spcPct val="160000"/>
              </a:lnSpc>
            </a:pPr>
            <a:r>
              <a:rPr lang="zh-CN" altLang="en-US" dirty="0"/>
              <a:t>如果删除双亲结点值，则相应的子女结点值也被同时删除</a:t>
            </a:r>
          </a:p>
          <a:p>
            <a:pPr lvl="1" eaLnBrk="1" hangingPunct="1">
              <a:lnSpc>
                <a:spcPct val="160000"/>
              </a:lnSpc>
            </a:pPr>
            <a:r>
              <a:rPr lang="zh-CN" altLang="en-US" dirty="0"/>
              <a:t>更新操作时，应更新所有相应记录，以保证数据的一致性</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p:cNvSpPr>
          <p:nvPr>
            <p:ph type="title"/>
          </p:nvPr>
        </p:nvSpPr>
        <p:spPr/>
        <p:txBody>
          <a:bodyPr vert="horz" wrap="square" lIns="91440" tIns="45720" rIns="91440" bIns="45720" anchor="ctr" anchorCtr="0"/>
          <a:lstStyle/>
          <a:p>
            <a:pPr eaLnBrk="1" hangingPunct="1"/>
            <a:r>
              <a:rPr lang="en-US" altLang="zh-CN" sz="3600" dirty="0"/>
              <a:t>3.</a:t>
            </a:r>
            <a:r>
              <a:rPr lang="zh-CN" altLang="en-US" sz="3600" dirty="0"/>
              <a:t>层次模型的优缺点</a:t>
            </a:r>
            <a:endParaRPr lang="zh-CN" altLang="en-US" sz="3600" dirty="0">
              <a:solidFill>
                <a:schemeClr val="tx1"/>
              </a:solidFill>
            </a:endParaRPr>
          </a:p>
        </p:txBody>
      </p:sp>
      <p:sp>
        <p:nvSpPr>
          <p:cNvPr id="108547" name="Rectangle 3"/>
          <p:cNvSpPr>
            <a:spLocks noGrp="1" noChangeArrowheads="1"/>
          </p:cNvSpPr>
          <p:nvPr>
            <p:ph idx="1"/>
          </p:nvPr>
        </p:nvSpPr>
        <p:spPr>
          <a:xfrm>
            <a:off x="1559496" y="981076"/>
            <a:ext cx="9108505" cy="5256213"/>
          </a:xfrm>
        </p:spPr>
        <p:txBody>
          <a:bodyPr vert="horz" wrap="square" lIns="91440" tIns="45720" rIns="91440" bIns="45720" numCol="1" anchor="t" anchorCtr="0" compatLnSpc="1"/>
          <a:lstStyle/>
          <a:p>
            <a:pPr algn="just" eaLnBrk="1" hangingPunct="1">
              <a:buSzTx/>
              <a:defRPr/>
            </a:pPr>
            <a:r>
              <a:rPr lang="zh-CN" altLang="en-US" dirty="0"/>
              <a:t>优点</a:t>
            </a:r>
          </a:p>
          <a:p>
            <a:pPr lvl="1" algn="just" eaLnBrk="1" hangingPunct="1">
              <a:buSzTx/>
              <a:defRPr/>
            </a:pPr>
            <a:r>
              <a:rPr lang="zh-CN" altLang="en-US" dirty="0">
                <a:cs typeface="+mn-ea"/>
              </a:rPr>
              <a:t>层次模型的数据结构比较简单清晰 </a:t>
            </a:r>
          </a:p>
          <a:p>
            <a:pPr lvl="1" algn="just" eaLnBrk="1" hangingPunct="1">
              <a:buSzTx/>
              <a:defRPr/>
            </a:pPr>
            <a:r>
              <a:rPr lang="zh-CN" altLang="en-US" dirty="0">
                <a:cs typeface="+mn-ea"/>
              </a:rPr>
              <a:t>查询效率高</a:t>
            </a:r>
            <a:endParaRPr lang="en-US" altLang="zh-CN" dirty="0">
              <a:cs typeface="+mn-ea"/>
            </a:endParaRPr>
          </a:p>
          <a:p>
            <a:pPr lvl="2" algn="just" eaLnBrk="1" hangingPunct="1">
              <a:buFont typeface="Wingdings" panose="05000000000000000000" pitchFamily="2" charset="2"/>
              <a:buChar char="l"/>
              <a:defRPr/>
            </a:pPr>
            <a:r>
              <a:rPr lang="zh-CN" altLang="zh-CN" sz="1800" kern="1050" dirty="0">
                <a:latin typeface="Times New Roman" panose="02020603050405020304" pitchFamily="18" charset="0"/>
                <a:cs typeface="Times New Roman" panose="02020603050405020304" pitchFamily="18" charset="0"/>
              </a:rPr>
              <a:t>层次模型中记录之间的联系用有向边表示</a:t>
            </a:r>
            <a:r>
              <a:rPr lang="zh-CN" altLang="en-US" sz="1800" kern="1050" dirty="0">
                <a:latin typeface="Times New Roman" panose="02020603050405020304" pitchFamily="18" charset="0"/>
                <a:cs typeface="Times New Roman" panose="02020603050405020304" pitchFamily="18" charset="0"/>
              </a:rPr>
              <a:t>，</a:t>
            </a:r>
            <a:r>
              <a:rPr lang="zh-CN" altLang="zh-CN" sz="1800" kern="1050" dirty="0">
                <a:latin typeface="Times New Roman" panose="02020603050405020304" pitchFamily="18" charset="0"/>
                <a:cs typeface="Times New Roman" panose="02020603050405020304" pitchFamily="18" charset="0"/>
              </a:rPr>
              <a:t>就是记录之间的存取路径</a:t>
            </a:r>
            <a:endParaRPr lang="zh-CN" altLang="en-US" dirty="0">
              <a:cs typeface="+mn-ea"/>
            </a:endParaRPr>
          </a:p>
          <a:p>
            <a:pPr lvl="1" algn="just" eaLnBrk="1" hangingPunct="1">
              <a:buSzTx/>
              <a:defRPr/>
            </a:pPr>
            <a:r>
              <a:rPr lang="zh-CN" altLang="en-US" dirty="0">
                <a:cs typeface="+mn-ea"/>
              </a:rPr>
              <a:t>层次数据模型提供了良好的完整性约束支持</a:t>
            </a:r>
            <a:endParaRPr lang="zh-CN" altLang="en-US" sz="2800" dirty="0">
              <a:cs typeface="+mn-ea"/>
            </a:endParaRPr>
          </a:p>
          <a:p>
            <a:pPr eaLnBrk="1" hangingPunct="1">
              <a:buSzTx/>
              <a:defRPr/>
            </a:pPr>
            <a:r>
              <a:rPr lang="zh-CN" altLang="en-US" dirty="0"/>
              <a:t>缺点</a:t>
            </a:r>
          </a:p>
          <a:p>
            <a:pPr lvl="1" eaLnBrk="1" hangingPunct="1">
              <a:buSzTx/>
              <a:defRPr/>
            </a:pPr>
            <a:r>
              <a:rPr lang="zh-CN" altLang="zh-CN" dirty="0">
                <a:cs typeface="+mn-ea"/>
              </a:rPr>
              <a:t>很多联系是非层次性</a:t>
            </a:r>
            <a:r>
              <a:rPr lang="zh-CN" altLang="en-US" dirty="0">
                <a:cs typeface="+mn-ea"/>
              </a:rPr>
              <a:t>，</a:t>
            </a:r>
            <a:r>
              <a:rPr lang="zh-CN" altLang="zh-CN" dirty="0">
                <a:cs typeface="+mn-ea"/>
              </a:rPr>
              <a:t>不适合用层次模型表示</a:t>
            </a:r>
            <a:endParaRPr lang="zh-CN" altLang="en-US" dirty="0">
              <a:cs typeface="+mn-ea"/>
            </a:endParaRPr>
          </a:p>
          <a:p>
            <a:pPr lvl="1" eaLnBrk="1" hangingPunct="1">
              <a:buSzTx/>
              <a:defRPr/>
            </a:pPr>
            <a:r>
              <a:rPr lang="zh-CN" altLang="zh-CN" dirty="0">
                <a:cs typeface="+mn-ea"/>
              </a:rPr>
              <a:t>一个结点具有多个双亲结点，</a:t>
            </a:r>
            <a:r>
              <a:rPr lang="zh-CN" altLang="en-US" dirty="0">
                <a:cs typeface="+mn-ea"/>
              </a:rPr>
              <a:t>只能</a:t>
            </a:r>
            <a:r>
              <a:rPr lang="zh-CN" altLang="zh-CN" dirty="0">
                <a:cs typeface="+mn-ea"/>
              </a:rPr>
              <a:t>通过冗余数据（易产生不一致性）或创建非自然的数据结构（虚拟结点）来解决</a:t>
            </a:r>
            <a:endParaRPr lang="en-US" altLang="zh-CN" dirty="0">
              <a:cs typeface="+mn-ea"/>
            </a:endParaRPr>
          </a:p>
          <a:p>
            <a:pPr lvl="1" eaLnBrk="1" hangingPunct="1">
              <a:buSzTx/>
              <a:defRPr/>
            </a:pPr>
            <a:r>
              <a:rPr lang="zh-CN" altLang="en-US" dirty="0">
                <a:cs typeface="+mn-ea"/>
              </a:rPr>
              <a:t>对插入和删除操作的限制多，应用程序的编写比较复杂 </a:t>
            </a:r>
          </a:p>
          <a:p>
            <a:pPr lvl="1" eaLnBrk="1" hangingPunct="1">
              <a:buSzTx/>
              <a:defRPr/>
            </a:pPr>
            <a:r>
              <a:rPr lang="zh-CN" altLang="en-US" dirty="0">
                <a:cs typeface="+mn-ea"/>
              </a:rPr>
              <a:t>查询子女结点必须通过双亲结点</a:t>
            </a:r>
          </a:p>
          <a:p>
            <a:pPr lvl="1" eaLnBrk="1" hangingPunct="1">
              <a:buSzTx/>
              <a:defRPr/>
            </a:pPr>
            <a:r>
              <a:rPr lang="zh-CN" altLang="en-US" dirty="0">
                <a:cs typeface="+mn-ea"/>
              </a:rPr>
              <a:t>层次命令趋于程序化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10594" name="Rectangle 3"/>
          <p:cNvSpPr>
            <a:spLocks noGrp="1"/>
          </p:cNvSpPr>
          <p:nvPr>
            <p:ph idx="1"/>
          </p:nvPr>
        </p:nvSpPr>
        <p:spPr>
          <a:xfrm>
            <a:off x="1919536" y="1268760"/>
            <a:ext cx="8137277" cy="4697412"/>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1.2.5  </a:t>
            </a:r>
            <a:r>
              <a:rPr lang="zh-CN" altLang="en-US" dirty="0">
                <a:solidFill>
                  <a:srgbClr val="00B050"/>
                </a:solidFill>
              </a:rPr>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050"/>
          <p:cNvSpPr>
            <a:spLocks noGrp="1"/>
          </p:cNvSpPr>
          <p:nvPr>
            <p:ph type="title"/>
          </p:nvPr>
        </p:nvSpPr>
        <p:spPr/>
        <p:txBody>
          <a:bodyPr vert="horz" wrap="square" lIns="91440" tIns="45720" rIns="91440" bIns="45720" anchor="ctr" anchorCtr="0"/>
          <a:lstStyle/>
          <a:p>
            <a:pPr eaLnBrk="1" hangingPunct="1"/>
            <a:r>
              <a:rPr lang="en-US" altLang="zh-CN" sz="3600" dirty="0"/>
              <a:t>1.2.5  </a:t>
            </a:r>
            <a:r>
              <a:rPr lang="zh-CN" altLang="en-US" sz="3600" dirty="0"/>
              <a:t>网状模型</a:t>
            </a:r>
          </a:p>
        </p:txBody>
      </p:sp>
      <p:sp>
        <p:nvSpPr>
          <p:cNvPr id="111618" name="Rectangle 2051"/>
          <p:cNvSpPr>
            <a:spLocks noGrp="1"/>
          </p:cNvSpPr>
          <p:nvPr>
            <p:ph idx="1"/>
          </p:nvPr>
        </p:nvSpPr>
        <p:spPr>
          <a:xfrm>
            <a:off x="1631504" y="1268414"/>
            <a:ext cx="8579296" cy="4695825"/>
          </a:xfrm>
        </p:spPr>
        <p:txBody>
          <a:bodyPr vert="horz" wrap="square" lIns="91440" tIns="45720" rIns="91440" bIns="45720" anchor="t" anchorCtr="0">
            <a:normAutofit lnSpcReduction="10000"/>
          </a:bodyPr>
          <a:lstStyle/>
          <a:p>
            <a:pPr eaLnBrk="1" hangingPunct="1"/>
            <a:r>
              <a:rPr lang="zh-CN" altLang="en-US" sz="2600" dirty="0"/>
              <a:t>网状数据库系统采用</a:t>
            </a:r>
            <a:r>
              <a:rPr lang="zh-CN" altLang="en-US" sz="2600" dirty="0">
                <a:solidFill>
                  <a:srgbClr val="FB33F1"/>
                </a:solidFill>
              </a:rPr>
              <a:t>网状模型</a:t>
            </a:r>
            <a:r>
              <a:rPr lang="zh-CN" altLang="en-US" sz="2600" dirty="0"/>
              <a:t>作为数据的组织方式 </a:t>
            </a:r>
          </a:p>
          <a:p>
            <a:pPr eaLnBrk="1" hangingPunct="1"/>
            <a:r>
              <a:rPr lang="zh-CN" altLang="en-US" sz="2600" dirty="0"/>
              <a:t>典型代表是</a:t>
            </a:r>
            <a:r>
              <a:rPr lang="en-US" altLang="zh-CN" sz="2600" dirty="0"/>
              <a:t>DBTG</a:t>
            </a:r>
            <a:r>
              <a:rPr lang="zh-CN" altLang="en-US" sz="2600" dirty="0"/>
              <a:t>系统：</a:t>
            </a:r>
          </a:p>
          <a:p>
            <a:pPr lvl="1" eaLnBrk="1" hangingPunct="1"/>
            <a:r>
              <a:rPr lang="zh-CN" altLang="en-US" dirty="0"/>
              <a:t>亦称</a:t>
            </a:r>
            <a:r>
              <a:rPr lang="en-US" altLang="zh-CN" dirty="0"/>
              <a:t>CODASYL</a:t>
            </a:r>
            <a:r>
              <a:rPr lang="zh-CN" altLang="en-US" dirty="0"/>
              <a:t>系统</a:t>
            </a:r>
          </a:p>
          <a:p>
            <a:pPr lvl="1" algn="just" eaLnBrk="1" hangingPunct="1">
              <a:lnSpc>
                <a:spcPct val="120000"/>
              </a:lnSpc>
            </a:pPr>
            <a:r>
              <a:rPr lang="en-US" altLang="zh-CN" dirty="0"/>
              <a:t>20</a:t>
            </a:r>
            <a:r>
              <a:rPr lang="zh-CN" altLang="en-US" dirty="0"/>
              <a:t>世纪</a:t>
            </a:r>
            <a:r>
              <a:rPr lang="en-US" altLang="zh-CN" dirty="0"/>
              <a:t>70</a:t>
            </a:r>
            <a:r>
              <a:rPr lang="zh-CN" altLang="en-US" dirty="0"/>
              <a:t>年代由</a:t>
            </a:r>
            <a:r>
              <a:rPr lang="en-US" altLang="zh-CN" dirty="0"/>
              <a:t>DBTG</a:t>
            </a:r>
            <a:r>
              <a:rPr lang="zh-CN" altLang="en-US" dirty="0"/>
              <a:t>提出的一个系统方案</a:t>
            </a:r>
          </a:p>
          <a:p>
            <a:pPr algn="just" eaLnBrk="1" hangingPunct="1"/>
            <a:r>
              <a:rPr lang="zh-CN" altLang="en-US" sz="2600" dirty="0"/>
              <a:t>实际系统</a:t>
            </a:r>
          </a:p>
          <a:p>
            <a:pPr lvl="1" algn="just" eaLnBrk="1" hangingPunct="1">
              <a:lnSpc>
                <a:spcPct val="120000"/>
              </a:lnSpc>
            </a:pPr>
            <a:r>
              <a:rPr lang="en-US" altLang="zh-CN" dirty="0"/>
              <a:t>Cullinet  Software</a:t>
            </a:r>
            <a:r>
              <a:rPr lang="zh-CN" altLang="en-US" dirty="0"/>
              <a:t>公司的 </a:t>
            </a:r>
            <a:r>
              <a:rPr lang="en-US" altLang="zh-CN" dirty="0"/>
              <a:t>IDMS</a:t>
            </a:r>
          </a:p>
          <a:p>
            <a:pPr lvl="1" algn="just" eaLnBrk="1" hangingPunct="1">
              <a:lnSpc>
                <a:spcPct val="120000"/>
              </a:lnSpc>
            </a:pPr>
            <a:r>
              <a:rPr lang="en-US" altLang="zh-CN" dirty="0"/>
              <a:t>Univac</a:t>
            </a:r>
            <a:r>
              <a:rPr lang="zh-CN" altLang="en-US" dirty="0"/>
              <a:t>公司的 </a:t>
            </a:r>
            <a:r>
              <a:rPr lang="en-US" altLang="zh-CN" dirty="0"/>
              <a:t>DMS1100</a:t>
            </a:r>
          </a:p>
          <a:p>
            <a:pPr lvl="1" algn="just" eaLnBrk="1" hangingPunct="1">
              <a:lnSpc>
                <a:spcPct val="120000"/>
              </a:lnSpc>
            </a:pPr>
            <a:r>
              <a:rPr lang="en-US" altLang="zh-CN" dirty="0"/>
              <a:t>Honeywell</a:t>
            </a:r>
            <a:r>
              <a:rPr lang="zh-CN" altLang="en-US" dirty="0"/>
              <a:t>公司的</a:t>
            </a:r>
            <a:r>
              <a:rPr lang="en-US" altLang="zh-CN" dirty="0"/>
              <a:t>IDS/2</a:t>
            </a:r>
          </a:p>
          <a:p>
            <a:pPr lvl="1" algn="just" eaLnBrk="1" hangingPunct="1">
              <a:lnSpc>
                <a:spcPct val="120000"/>
              </a:lnSpc>
            </a:pPr>
            <a:r>
              <a:rPr lang="en-US" altLang="zh-CN" dirty="0"/>
              <a:t>HP</a:t>
            </a:r>
            <a:r>
              <a:rPr lang="zh-CN" altLang="en-US" dirty="0"/>
              <a:t>公司的</a:t>
            </a:r>
            <a:r>
              <a:rPr lang="en-US" altLang="zh-CN" dirty="0"/>
              <a:t>IMAGE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p:cNvSpPr>
            <a:spLocks noGrp="1"/>
          </p:cNvSpPr>
          <p:nvPr>
            <p:ph type="title"/>
          </p:nvPr>
        </p:nvSpPr>
        <p:spPr/>
        <p:txBody>
          <a:bodyPr vert="horz" wrap="square" lIns="91440" tIns="45720" rIns="91440" bIns="45720" anchor="ctr" anchorCtr="0"/>
          <a:lstStyle/>
          <a:p>
            <a:pPr eaLnBrk="1" hangingPunct="1"/>
            <a:r>
              <a:rPr lang="en-US" altLang="zh-CN" sz="3600" dirty="0"/>
              <a:t>1.  </a:t>
            </a:r>
            <a:r>
              <a:rPr lang="zh-CN" altLang="en-US" sz="3600" dirty="0"/>
              <a:t>网状模型的数据结构</a:t>
            </a:r>
          </a:p>
        </p:txBody>
      </p:sp>
      <p:sp>
        <p:nvSpPr>
          <p:cNvPr id="112642" name="Rectangle 3"/>
          <p:cNvSpPr>
            <a:spLocks noGrp="1"/>
          </p:cNvSpPr>
          <p:nvPr>
            <p:ph idx="1"/>
          </p:nvPr>
        </p:nvSpPr>
        <p:spPr>
          <a:xfrm>
            <a:off x="1703512" y="1341438"/>
            <a:ext cx="8640960" cy="4781550"/>
          </a:xfrm>
        </p:spPr>
        <p:txBody>
          <a:bodyPr vert="horz" wrap="square" lIns="91440" tIns="45720" rIns="91440" bIns="45720" anchor="t" anchorCtr="0"/>
          <a:lstStyle/>
          <a:p>
            <a:pPr eaLnBrk="1" hangingPunct="1"/>
            <a:r>
              <a:rPr lang="zh-CN" altLang="en-US" dirty="0"/>
              <a:t>网状模型</a:t>
            </a:r>
          </a:p>
          <a:p>
            <a:pPr lvl="1" algn="just" eaLnBrk="1" hangingPunct="1">
              <a:lnSpc>
                <a:spcPct val="130000"/>
              </a:lnSpc>
              <a:buNone/>
            </a:pPr>
            <a:r>
              <a:rPr lang="zh-CN" altLang="en-US" sz="2800" dirty="0"/>
              <a:t>满足下面两个条件的基本层次联系集合：</a:t>
            </a:r>
          </a:p>
          <a:p>
            <a:pPr lvl="1" algn="just" eaLnBrk="1" hangingPunct="1">
              <a:lnSpc>
                <a:spcPct val="130000"/>
              </a:lnSpc>
              <a:buNone/>
            </a:pPr>
            <a:r>
              <a:rPr lang="en-US" altLang="zh-CN" sz="2800" dirty="0"/>
              <a:t>1. </a:t>
            </a:r>
            <a:r>
              <a:rPr lang="zh-CN" altLang="en-US" sz="2800" dirty="0"/>
              <a:t>允许一个以上的结点无双亲</a:t>
            </a:r>
          </a:p>
          <a:p>
            <a:pPr lvl="1" algn="just" eaLnBrk="1" hangingPunct="1">
              <a:lnSpc>
                <a:spcPct val="130000"/>
              </a:lnSpc>
              <a:buNone/>
            </a:pPr>
            <a:r>
              <a:rPr lang="en-US" altLang="zh-CN" sz="2800" dirty="0"/>
              <a:t>2. </a:t>
            </a:r>
            <a:r>
              <a:rPr lang="zh-CN" altLang="en-US" sz="2800" dirty="0"/>
              <a:t>一个结点可以有多于一个的双亲</a:t>
            </a:r>
          </a:p>
          <a:p>
            <a:pPr lvl="1" eaLnBrk="1" hangingPunct="1"/>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3666" name="Rectangle 3"/>
          <p:cNvSpPr>
            <a:spLocks noGrp="1"/>
          </p:cNvSpPr>
          <p:nvPr>
            <p:ph idx="1"/>
          </p:nvPr>
        </p:nvSpPr>
        <p:spPr>
          <a:xfrm>
            <a:off x="1559496" y="1098551"/>
            <a:ext cx="8651304" cy="5095875"/>
          </a:xfrm>
        </p:spPr>
        <p:txBody>
          <a:bodyPr vert="horz" wrap="square" lIns="91440" tIns="45720" rIns="91440" bIns="45720" anchor="t" anchorCtr="0"/>
          <a:lstStyle/>
          <a:p>
            <a:pPr algn="just" eaLnBrk="1" hangingPunct="1">
              <a:lnSpc>
                <a:spcPct val="160000"/>
              </a:lnSpc>
            </a:pPr>
            <a:r>
              <a:rPr lang="zh-CN" altLang="en-US" dirty="0"/>
              <a:t>表示方法（与层次数据模型相同）</a:t>
            </a:r>
            <a:endParaRPr lang="en-US" altLang="zh-CN" dirty="0"/>
          </a:p>
          <a:p>
            <a:pPr lvl="1" algn="just" eaLnBrk="1" hangingPunct="1">
              <a:lnSpc>
                <a:spcPct val="150000"/>
              </a:lnSpc>
              <a:buNone/>
            </a:pPr>
            <a:r>
              <a:rPr lang="zh-CN" altLang="en-US" dirty="0">
                <a:solidFill>
                  <a:schemeClr val="hlink"/>
                </a:solidFill>
              </a:rPr>
              <a:t>实体型</a:t>
            </a:r>
            <a:r>
              <a:rPr lang="zh-CN" altLang="en-US" dirty="0"/>
              <a:t>：用记录类型描述</a:t>
            </a:r>
          </a:p>
          <a:p>
            <a:pPr lvl="1" algn="just" eaLnBrk="1" hangingPunct="1">
              <a:lnSpc>
                <a:spcPct val="150000"/>
              </a:lnSpc>
              <a:buNone/>
            </a:pPr>
            <a:r>
              <a:rPr lang="zh-CN" altLang="en-US" dirty="0"/>
              <a:t>               每个结点表示一个记录类型（实体）</a:t>
            </a:r>
          </a:p>
          <a:p>
            <a:pPr lvl="1" algn="just" eaLnBrk="1" hangingPunct="1">
              <a:lnSpc>
                <a:spcPct val="150000"/>
              </a:lnSpc>
              <a:buNone/>
            </a:pPr>
            <a:r>
              <a:rPr lang="zh-CN" altLang="en-US" dirty="0">
                <a:solidFill>
                  <a:schemeClr val="hlink"/>
                </a:solidFill>
              </a:rPr>
              <a:t>属性</a:t>
            </a:r>
            <a:r>
              <a:rPr lang="zh-CN" altLang="en-US" dirty="0"/>
              <a:t>：用字段描述</a:t>
            </a:r>
          </a:p>
          <a:p>
            <a:pPr lvl="1" algn="just" eaLnBrk="1" hangingPunct="1">
              <a:lnSpc>
                <a:spcPct val="150000"/>
              </a:lnSpc>
              <a:buNone/>
            </a:pPr>
            <a:r>
              <a:rPr lang="zh-CN" altLang="en-US" dirty="0"/>
              <a:t>            每个记录类型可包含若干个字段</a:t>
            </a:r>
          </a:p>
          <a:p>
            <a:pPr lvl="1" algn="just" eaLnBrk="1" hangingPunct="1">
              <a:lnSpc>
                <a:spcPct val="150000"/>
              </a:lnSpc>
              <a:buNone/>
            </a:pPr>
            <a:r>
              <a:rPr lang="zh-CN" altLang="en-US" dirty="0">
                <a:solidFill>
                  <a:schemeClr val="hlink"/>
                </a:solidFill>
              </a:rPr>
              <a:t>联系</a:t>
            </a:r>
            <a:r>
              <a:rPr lang="zh-CN" altLang="en-US" dirty="0"/>
              <a:t>：用结点之间的连线表示记录类型（实体）之</a:t>
            </a:r>
          </a:p>
          <a:p>
            <a:pPr lvl="1" algn="just" eaLnBrk="1" hangingPunct="1">
              <a:lnSpc>
                <a:spcPct val="150000"/>
              </a:lnSpc>
              <a:buNone/>
            </a:pPr>
            <a:r>
              <a:rPr lang="zh-CN" altLang="en-US" dirty="0"/>
              <a:t>            间的</a:t>
            </a:r>
            <a:r>
              <a:rPr lang="zh-CN" altLang="en-US" dirty="0">
                <a:solidFill>
                  <a:srgbClr val="5F9F25"/>
                </a:solidFill>
              </a:rPr>
              <a:t>一对多的父子联系</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p:cNvSpPr>
          <p:nvPr>
            <p:ph type="title"/>
          </p:nvPr>
        </p:nvSpPr>
        <p:spPr/>
        <p:txBody>
          <a:bodyPr vert="horz" wrap="square" lIns="91440" tIns="45720" rIns="91440" bIns="45720" anchor="ctr" anchorCtr="0"/>
          <a:lstStyle/>
          <a:p>
            <a:pPr eaLnBrk="1" hangingPunct="1"/>
            <a:r>
              <a:rPr lang="zh-CN" altLang="en-US" sz="3600" dirty="0"/>
              <a:t>第</a:t>
            </a:r>
            <a:r>
              <a:rPr lang="en-US" altLang="zh-CN" sz="3600" dirty="0"/>
              <a:t>1</a:t>
            </a:r>
            <a:r>
              <a:rPr lang="zh-CN" altLang="en-US" sz="3600" dirty="0"/>
              <a:t>章  绪论</a:t>
            </a:r>
          </a:p>
        </p:txBody>
      </p:sp>
      <p:sp>
        <p:nvSpPr>
          <p:cNvPr id="24578" name="Rectangle 3"/>
          <p:cNvSpPr>
            <a:spLocks noGrp="1"/>
          </p:cNvSpPr>
          <p:nvPr>
            <p:ph idx="1"/>
          </p:nvPr>
        </p:nvSpPr>
        <p:spPr/>
        <p:txBody>
          <a:bodyPr vert="horz" wrap="square" lIns="91440" tIns="45720" rIns="91440" bIns="45720" anchor="t" anchorCtr="0">
            <a:normAutofit lnSpcReduction="10000"/>
          </a:bodyPr>
          <a:lstStyle/>
          <a:p>
            <a:pPr lvl="1" eaLnBrk="1" hangingPunct="1">
              <a:lnSpc>
                <a:spcPct val="150000"/>
              </a:lnSpc>
              <a:buNone/>
            </a:pPr>
            <a:r>
              <a:rPr lang="en-US" altLang="zh-CN" sz="3200" dirty="0">
                <a:solidFill>
                  <a:srgbClr val="0066FF"/>
                </a:solidFill>
              </a:rPr>
              <a:t>  1.1 </a:t>
            </a:r>
            <a:r>
              <a:rPr lang="zh-CN" altLang="en-US" sz="2800" dirty="0">
                <a:solidFill>
                  <a:srgbClr val="0066FF"/>
                </a:solidFill>
              </a:rPr>
              <a:t>数据库系统概述</a:t>
            </a:r>
          </a:p>
          <a:p>
            <a:pPr lvl="1" eaLnBrk="1" hangingPunct="1">
              <a:lnSpc>
                <a:spcPct val="150000"/>
              </a:lnSpc>
              <a:buNone/>
            </a:pPr>
            <a:r>
              <a:rPr lang="en-US" altLang="zh-CN" sz="2800" dirty="0"/>
              <a:t>  1.2  </a:t>
            </a:r>
            <a:r>
              <a:rPr lang="zh-CN" altLang="en-US" sz="2800" dirty="0"/>
              <a:t>数据模型</a:t>
            </a:r>
          </a:p>
          <a:p>
            <a:pPr lvl="1" eaLnBrk="1" hangingPunct="1">
              <a:lnSpc>
                <a:spcPct val="150000"/>
              </a:lnSpc>
              <a:buNone/>
            </a:pPr>
            <a:r>
              <a:rPr lang="en-US" altLang="zh-CN" sz="2800" dirty="0"/>
              <a:t>  1.3  </a:t>
            </a:r>
            <a:r>
              <a:rPr lang="zh-CN" altLang="en-US" sz="2800" dirty="0"/>
              <a:t>数据库系统的三级模式结构</a:t>
            </a:r>
          </a:p>
          <a:p>
            <a:pPr lvl="1" eaLnBrk="1" hangingPunct="1">
              <a:lnSpc>
                <a:spcPct val="150000"/>
              </a:lnSpc>
              <a:buNone/>
            </a:pPr>
            <a:r>
              <a:rPr lang="en-US" altLang="zh-CN" sz="2800" dirty="0"/>
              <a:t>  1.4  </a:t>
            </a:r>
            <a:r>
              <a:rPr lang="zh-CN" altLang="en-US" sz="2800" dirty="0"/>
              <a:t>数据库系统的组成</a:t>
            </a:r>
            <a:endParaRPr lang="en-US" altLang="zh-CN" sz="2800" dirty="0"/>
          </a:p>
          <a:p>
            <a:pPr lvl="1" eaLnBrk="1" hangingPunct="1">
              <a:lnSpc>
                <a:spcPct val="150000"/>
              </a:lnSpc>
              <a:buNone/>
            </a:pPr>
            <a:r>
              <a:rPr lang="en-US" altLang="zh-CN" sz="3200" dirty="0">
                <a:sym typeface="Calibri" panose="020F0502020204030204" pitchFamily="34" charset="0"/>
              </a:rPr>
              <a:t>* </a:t>
            </a:r>
            <a:r>
              <a:rPr lang="en-US" altLang="zh-CN" sz="2800" dirty="0"/>
              <a:t>1.5  </a:t>
            </a:r>
            <a:r>
              <a:rPr lang="zh-CN" altLang="en-US" sz="2800" dirty="0"/>
              <a:t>数据库系统的体系结构</a:t>
            </a:r>
            <a:endParaRPr lang="en-US" altLang="zh-CN" sz="2800" dirty="0"/>
          </a:p>
          <a:p>
            <a:pPr lvl="1" eaLnBrk="1" hangingPunct="1">
              <a:lnSpc>
                <a:spcPct val="150000"/>
              </a:lnSpc>
              <a:buNone/>
            </a:pPr>
            <a:r>
              <a:rPr lang="en-US" altLang="zh-CN" sz="2800" dirty="0"/>
              <a:t>  </a:t>
            </a:r>
            <a:r>
              <a:rPr lang="zh-CN" altLang="en-US" sz="2800" dirty="0"/>
              <a:t>本章小结</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4690" name="Rectangle 3"/>
          <p:cNvSpPr>
            <a:spLocks noGrp="1"/>
          </p:cNvSpPr>
          <p:nvPr>
            <p:ph idx="1"/>
          </p:nvPr>
        </p:nvSpPr>
        <p:spPr>
          <a:xfrm>
            <a:off x="1559496" y="1341438"/>
            <a:ext cx="8348092" cy="4330700"/>
          </a:xfrm>
        </p:spPr>
        <p:txBody>
          <a:bodyPr vert="horz" wrap="square" lIns="91440" tIns="45720" rIns="91440" bIns="45720" anchor="t" anchorCtr="0"/>
          <a:lstStyle/>
          <a:p>
            <a:pPr eaLnBrk="1" hangingPunct="1">
              <a:lnSpc>
                <a:spcPct val="130000"/>
              </a:lnSpc>
            </a:pPr>
            <a:r>
              <a:rPr lang="zh-CN" altLang="en-US" dirty="0"/>
              <a:t>网状模型与层次模型的区别</a:t>
            </a:r>
          </a:p>
          <a:p>
            <a:pPr lvl="1" eaLnBrk="1" hangingPunct="1">
              <a:lnSpc>
                <a:spcPct val="160000"/>
              </a:lnSpc>
            </a:pPr>
            <a:r>
              <a:rPr lang="zh-CN" altLang="en-US" dirty="0"/>
              <a:t>网状模型允许多个结点没有双亲结点</a:t>
            </a:r>
          </a:p>
          <a:p>
            <a:pPr lvl="1" eaLnBrk="1" hangingPunct="1">
              <a:lnSpc>
                <a:spcPct val="160000"/>
              </a:lnSpc>
            </a:pPr>
            <a:r>
              <a:rPr lang="zh-CN" altLang="en-US" dirty="0"/>
              <a:t>网状模型允许结点有多个双亲结点</a:t>
            </a:r>
          </a:p>
          <a:p>
            <a:pPr lvl="1" eaLnBrk="1" hangingPunct="1">
              <a:lnSpc>
                <a:spcPct val="160000"/>
              </a:lnSpc>
            </a:pPr>
            <a:r>
              <a:rPr lang="zh-CN" altLang="en-US" dirty="0"/>
              <a:t>网状模型允许两个结点之间有多种联系（复合联系）</a:t>
            </a:r>
          </a:p>
          <a:p>
            <a:pPr lvl="1" eaLnBrk="1" hangingPunct="1">
              <a:lnSpc>
                <a:spcPct val="160000"/>
              </a:lnSpc>
            </a:pPr>
            <a:r>
              <a:rPr lang="zh-CN" altLang="en-US" dirty="0"/>
              <a:t>网状模型可以更直接地描述现实世界</a:t>
            </a:r>
          </a:p>
          <a:p>
            <a:pPr lvl="1" eaLnBrk="1" hangingPunct="1">
              <a:lnSpc>
                <a:spcPct val="160000"/>
              </a:lnSpc>
            </a:pPr>
            <a:r>
              <a:rPr lang="zh-CN" altLang="en-US" dirty="0"/>
              <a:t>层次模型实际上是网状模型的一个特例</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3" name="图片 9"/>
          <p:cNvPicPr>
            <a:picLocks noChangeAspect="1"/>
          </p:cNvPicPr>
          <p:nvPr/>
        </p:nvPicPr>
        <p:blipFill>
          <a:blip r:embed="rId2"/>
          <a:stretch>
            <a:fillRect/>
          </a:stretch>
        </p:blipFill>
        <p:spPr>
          <a:xfrm>
            <a:off x="1600201" y="2865438"/>
            <a:ext cx="8785225" cy="3136900"/>
          </a:xfrm>
          <a:prstGeom prst="rect">
            <a:avLst/>
          </a:prstGeom>
          <a:noFill/>
          <a:ln w="9525">
            <a:noFill/>
          </a:ln>
        </p:spPr>
      </p:pic>
      <p:sp>
        <p:nvSpPr>
          <p:cNvPr id="115714" name="Rectangle 1026"/>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网状模型的数据结构（续）</a:t>
            </a:r>
          </a:p>
        </p:txBody>
      </p:sp>
      <p:sp>
        <p:nvSpPr>
          <p:cNvPr id="115715" name="Rectangle 1337"/>
          <p:cNvSpPr/>
          <p:nvPr/>
        </p:nvSpPr>
        <p:spPr>
          <a:xfrm>
            <a:off x="1992313" y="930275"/>
            <a:ext cx="8382000" cy="1612900"/>
          </a:xfrm>
          <a:prstGeom prst="rect">
            <a:avLst/>
          </a:prstGeom>
          <a:noFill/>
          <a:ln w="25400">
            <a:noFill/>
          </a:ln>
        </p:spPr>
        <p:txBody>
          <a:bodyPr anchor="ctr" anchorCtr="0">
            <a:spAutoFit/>
          </a:bodyPr>
          <a:lstStyle/>
          <a:p>
            <a:pPr>
              <a:lnSpc>
                <a:spcPct val="130000"/>
              </a:lnSpc>
              <a:buClr>
                <a:schemeClr val="tx1"/>
              </a:buClr>
              <a:buFont typeface="Wingdings" panose="05000000000000000000" pitchFamily="2" charset="2"/>
              <a:buChar char="v"/>
            </a:pPr>
            <a:r>
              <a:rPr lang="zh-CN" altLang="en-US" sz="2800" b="1" dirty="0"/>
              <a:t>网状模型中子女结点与双亲结点的联系可以不唯一</a:t>
            </a:r>
          </a:p>
          <a:p>
            <a:pPr lvl="1">
              <a:lnSpc>
                <a:spcPct val="130000"/>
              </a:lnSpc>
              <a:buSzPct val="75000"/>
            </a:pPr>
            <a:r>
              <a:rPr lang="zh-CN" altLang="en-US" sz="2400" b="1" dirty="0"/>
              <a:t>要为每个联系命名，并指出与该联系有关的双亲记录和子女记录 </a:t>
            </a:r>
          </a:p>
        </p:txBody>
      </p:sp>
      <p:sp>
        <p:nvSpPr>
          <p:cNvPr id="295226" name="AutoShape 1338"/>
          <p:cNvSpPr/>
          <p:nvPr/>
        </p:nvSpPr>
        <p:spPr>
          <a:xfrm>
            <a:off x="3575051" y="2381251"/>
            <a:ext cx="1901825" cy="968375"/>
          </a:xfrm>
          <a:prstGeom prst="cloudCallout">
            <a:avLst>
              <a:gd name="adj1" fmla="val -47093"/>
              <a:gd name="adj2" fmla="val 135657"/>
            </a:avLst>
          </a:prstGeom>
          <a:gradFill rotWithShape="0">
            <a:gsLst>
              <a:gs pos="0">
                <a:srgbClr val="FFFFFF"/>
              </a:gs>
              <a:gs pos="100000">
                <a:srgbClr val="BBBBBB"/>
              </a:gs>
            </a:gsLst>
            <a:lin ang="5400000" scaled="1"/>
            <a:tileRect/>
          </a:gradFill>
          <a:ln w="25400" cap="flat" cmpd="sng">
            <a:solidFill>
              <a:schemeClr val="tx1"/>
            </a:solidFill>
            <a:prstDash val="solid"/>
            <a:round/>
            <a:headEnd type="none" w="med" len="med"/>
            <a:tailEnd type="none" w="med" len="med"/>
          </a:ln>
        </p:spPr>
        <p:txBody>
          <a:bodyPr anchor="ctr" anchorCtr="0"/>
          <a:lstStyle/>
          <a:p>
            <a:pPr marL="342900" indent="-342900">
              <a:buFont typeface="Arial" panose="020B0604020202020204" pitchFamily="34" charset="0"/>
            </a:pPr>
            <a:r>
              <a:rPr lang="en-US" altLang="zh-CN" sz="1600" b="1" dirty="0">
                <a:solidFill>
                  <a:srgbClr val="FB33F1"/>
                </a:solidFill>
              </a:rPr>
              <a:t>R2</a:t>
            </a:r>
            <a:r>
              <a:rPr lang="zh-CN" altLang="en-US" sz="1600" b="1" dirty="0">
                <a:solidFill>
                  <a:srgbClr val="FB33F1"/>
                </a:solidFill>
              </a:rPr>
              <a:t>与</a:t>
            </a:r>
            <a:r>
              <a:rPr lang="en-US" altLang="zh-CN" sz="1600" b="1" dirty="0">
                <a:solidFill>
                  <a:srgbClr val="FB33F1"/>
                </a:solidFill>
              </a:rPr>
              <a:t>R3</a:t>
            </a:r>
            <a:r>
              <a:rPr lang="zh-CN" altLang="en-US" sz="1600" b="1" dirty="0">
                <a:solidFill>
                  <a:srgbClr val="FB33F1"/>
                </a:solidFill>
              </a:rPr>
              <a:t>之</a:t>
            </a:r>
            <a:endParaRPr lang="en-US" altLang="zh-CN" sz="1600" b="1" dirty="0">
              <a:solidFill>
                <a:srgbClr val="FB33F1"/>
              </a:solidFill>
            </a:endParaRPr>
          </a:p>
          <a:p>
            <a:pPr marL="342900" indent="-342900">
              <a:buFont typeface="Arial" panose="020B0604020202020204" pitchFamily="34" charset="0"/>
            </a:pPr>
            <a:r>
              <a:rPr lang="zh-CN" altLang="en-US" sz="1600" b="1" dirty="0">
                <a:solidFill>
                  <a:srgbClr val="FB33F1"/>
                </a:solidFill>
              </a:rPr>
              <a:t>间的联系</a:t>
            </a:r>
            <a:r>
              <a:rPr lang="en-US" altLang="zh-CN" sz="1600" b="1" i="1" dirty="0">
                <a:solidFill>
                  <a:srgbClr val="FB33F1"/>
                </a:solidFill>
              </a:rPr>
              <a:t>L</a:t>
            </a:r>
            <a:r>
              <a:rPr lang="en-US" altLang="zh-CN" sz="1600" b="1" dirty="0">
                <a:solidFill>
                  <a:srgbClr val="FB33F1"/>
                </a:solidFill>
              </a:rPr>
              <a:t>2</a:t>
            </a:r>
            <a:r>
              <a:rPr lang="en-US" altLang="zh-CN" sz="1600" b="1" dirty="0"/>
              <a:t> </a:t>
            </a:r>
            <a:endParaRPr lang="en-US" altLang="zh-CN" sz="1600" dirty="0"/>
          </a:p>
        </p:txBody>
      </p:sp>
      <p:sp>
        <p:nvSpPr>
          <p:cNvPr id="1031" name="Rectangle 1031"/>
          <p:cNvSpPr/>
          <p:nvPr/>
        </p:nvSpPr>
        <p:spPr>
          <a:xfrm>
            <a:off x="4872038" y="6002616"/>
            <a:ext cx="2449710" cy="369332"/>
          </a:xfrm>
          <a:prstGeom prst="rect">
            <a:avLst/>
          </a:prstGeom>
          <a:noFill/>
          <a:ln w="25400">
            <a:noFill/>
          </a:ln>
        </p:spPr>
        <p:txBody>
          <a:bodyPr wrap="none" anchor="ctr" anchorCtr="0">
            <a:spAutoFit/>
          </a:bodyPr>
          <a:lstStyle/>
          <a:p>
            <a:pPr>
              <a:buFont typeface="Arial" panose="020B0604020202020204" pitchFamily="34" charset="0"/>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1.13</a:t>
            </a:r>
            <a:r>
              <a:rPr lang="zh-CN" altLang="en-US" b="1" dirty="0">
                <a:latin typeface="Arial" panose="020B0604020202020204" pitchFamily="34" charset="0"/>
                <a:ea typeface="宋体" panose="02010600030101010101" pitchFamily="2" charset="-122"/>
              </a:rPr>
              <a:t> 网状模型</a:t>
            </a:r>
            <a:r>
              <a:rPr lang="zh-CN" altLang="en-US" b="1" dirty="0"/>
              <a:t>示例</a:t>
            </a:r>
            <a:r>
              <a:rPr lang="zh-CN" altLang="en-US" b="1" dirty="0">
                <a:latin typeface="Arial" panose="020B0604020202020204" pitchFamily="34" charset="0"/>
                <a:ea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31"/>
                                        </p:tgtEl>
                                        <p:attrNameLst>
                                          <p:attrName>style.visibility</p:attrName>
                                        </p:attrNameLst>
                                      </p:cBhvr>
                                      <p:to>
                                        <p:strVal val="visible"/>
                                      </p:to>
                                    </p:set>
                                    <p:anim calcmode="lin" valueType="num">
                                      <p:cBhvr additive="base">
                                        <p:cTn id="7" dur="500" fill="hold"/>
                                        <p:tgtEl>
                                          <p:spTgt spid="1031"/>
                                        </p:tgtEl>
                                        <p:attrNameLst>
                                          <p:attrName>ppt_x</p:attrName>
                                        </p:attrNameLst>
                                      </p:cBhvr>
                                      <p:tavLst>
                                        <p:tav tm="0">
                                          <p:val>
                                            <p:strVal val="#ppt_x"/>
                                          </p:val>
                                        </p:tav>
                                        <p:tav tm="100000">
                                          <p:val>
                                            <p:strVal val="#ppt_x"/>
                                          </p:val>
                                        </p:tav>
                                      </p:tavLst>
                                    </p:anim>
                                    <p:anim calcmode="lin" valueType="num">
                                      <p:cBhvr additive="base">
                                        <p:cTn id="8" dur="500" fill="hold"/>
                                        <p:tgtEl>
                                          <p:spTgt spid="10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5226"/>
                                        </p:tgtEl>
                                        <p:attrNameLst>
                                          <p:attrName>style.visibility</p:attrName>
                                        </p:attrNameLst>
                                      </p:cBhvr>
                                      <p:to>
                                        <p:strVal val="visible"/>
                                      </p:to>
                                    </p:set>
                                    <p:anim calcmode="lin" valueType="num">
                                      <p:cBhvr additive="base">
                                        <p:cTn id="13" dur="500" fill="hold"/>
                                        <p:tgtEl>
                                          <p:spTgt spid="295226"/>
                                        </p:tgtEl>
                                        <p:attrNameLst>
                                          <p:attrName>ppt_x</p:attrName>
                                        </p:attrNameLst>
                                      </p:cBhvr>
                                      <p:tavLst>
                                        <p:tav tm="0">
                                          <p:val>
                                            <p:strVal val="#ppt_x"/>
                                          </p:val>
                                        </p:tav>
                                        <p:tav tm="100000">
                                          <p:val>
                                            <p:strVal val="#ppt_x"/>
                                          </p:val>
                                        </p:tav>
                                      </p:tavLst>
                                    </p:anim>
                                    <p:anim calcmode="lin" valueType="num">
                                      <p:cBhvr additive="base">
                                        <p:cTn id="14"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6" grpId="0" animBg="1"/>
      <p:bldP spid="1031"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p:nvPr>
        </p:nvSpPr>
        <p:spPr/>
        <p:txBody>
          <a:bodyPr vert="horz" wrap="square" lIns="91440" tIns="45720" rIns="91440" bIns="45720" anchor="ctr" anchorCtr="0"/>
          <a:lstStyle/>
          <a:p>
            <a:pPr eaLnBrk="1" hangingPunct="1"/>
            <a:r>
              <a:rPr lang="zh-CN" altLang="en-US" sz="3600" dirty="0"/>
              <a:t> 网状模型的数据结构（续）</a:t>
            </a:r>
          </a:p>
        </p:txBody>
      </p:sp>
      <p:sp>
        <p:nvSpPr>
          <p:cNvPr id="116739" name="Rectangle 3"/>
          <p:cNvSpPr>
            <a:spLocks noGrp="1"/>
          </p:cNvSpPr>
          <p:nvPr>
            <p:ph idx="1"/>
          </p:nvPr>
        </p:nvSpPr>
        <p:spPr/>
        <p:txBody>
          <a:bodyPr vert="horz" wrap="square" lIns="91440" tIns="45720" rIns="91440" bIns="45720" anchor="t" anchorCtr="0"/>
          <a:lstStyle/>
          <a:p>
            <a:pPr algn="just" eaLnBrk="1" hangingPunct="1">
              <a:buNone/>
            </a:pPr>
            <a:r>
              <a:rPr lang="zh-CN" altLang="en-US" dirty="0"/>
              <a:t>多对多联系在网状模型中的表示</a:t>
            </a:r>
          </a:p>
          <a:p>
            <a:pPr lvl="1" algn="just" eaLnBrk="1" hangingPunct="1">
              <a:lnSpc>
                <a:spcPct val="140000"/>
              </a:lnSpc>
            </a:pPr>
            <a:r>
              <a:rPr lang="zh-CN" altLang="en-US" dirty="0"/>
              <a:t>用网状模型</a:t>
            </a:r>
            <a:r>
              <a:rPr lang="zh-CN" altLang="en-US" dirty="0">
                <a:solidFill>
                  <a:srgbClr val="5F9F25"/>
                </a:solidFill>
              </a:rPr>
              <a:t>间接</a:t>
            </a:r>
            <a:r>
              <a:rPr lang="zh-CN" altLang="en-US" dirty="0"/>
              <a:t>表示多对多联系</a:t>
            </a:r>
          </a:p>
          <a:p>
            <a:pPr lvl="1" algn="just" eaLnBrk="1" hangingPunct="1">
              <a:lnSpc>
                <a:spcPct val="140000"/>
              </a:lnSpc>
            </a:pPr>
            <a:r>
              <a:rPr lang="zh-CN" altLang="en-US" dirty="0"/>
              <a:t>方法：</a:t>
            </a:r>
          </a:p>
          <a:p>
            <a:pPr lvl="1" algn="just" eaLnBrk="1" hangingPunct="1">
              <a:lnSpc>
                <a:spcPct val="140000"/>
              </a:lnSpc>
              <a:buNone/>
            </a:pPr>
            <a:r>
              <a:rPr lang="zh-CN" altLang="en-US" dirty="0"/>
              <a:t>    将多对多联系</a:t>
            </a:r>
            <a:r>
              <a:rPr lang="zh-CN" altLang="en-US" dirty="0">
                <a:solidFill>
                  <a:srgbClr val="5F9F25"/>
                </a:solidFill>
              </a:rPr>
              <a:t>直接</a:t>
            </a:r>
            <a:r>
              <a:rPr lang="zh-CN" altLang="en-US" dirty="0"/>
              <a:t>分解成一对多联系</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1026"/>
          <p:cNvSpPr>
            <a:spLocks noGrp="1"/>
          </p:cNvSpPr>
          <p:nvPr>
            <p:ph type="title"/>
          </p:nvPr>
        </p:nvSpPr>
        <p:spPr/>
        <p:txBody>
          <a:bodyPr vert="horz" wrap="square" lIns="91440" tIns="45720" rIns="91440" bIns="45720" anchor="ctr" anchorCtr="0"/>
          <a:lstStyle/>
          <a:p>
            <a:pPr eaLnBrk="1" hangingPunct="1"/>
            <a:r>
              <a:rPr lang="zh-CN" altLang="en-US" sz="3600" dirty="0"/>
              <a:t>网状模型的数据结构（续）</a:t>
            </a:r>
          </a:p>
        </p:txBody>
      </p:sp>
      <p:sp>
        <p:nvSpPr>
          <p:cNvPr id="117762" name="Rectangle 1027"/>
          <p:cNvSpPr>
            <a:spLocks noGrp="1"/>
          </p:cNvSpPr>
          <p:nvPr>
            <p:ph idx="1"/>
          </p:nvPr>
        </p:nvSpPr>
        <p:spPr>
          <a:xfrm>
            <a:off x="911424" y="1001714"/>
            <a:ext cx="9299376" cy="4854575"/>
          </a:xfrm>
        </p:spPr>
        <p:txBody>
          <a:bodyPr vert="horz" wrap="square" lIns="91440" tIns="45720" rIns="91440" bIns="45720" anchor="t" anchorCtr="0"/>
          <a:lstStyle/>
          <a:p>
            <a:pPr lvl="1" eaLnBrk="1" hangingPunct="1">
              <a:lnSpc>
                <a:spcPct val="120000"/>
              </a:lnSpc>
              <a:buNone/>
            </a:pPr>
            <a:r>
              <a:rPr lang="zh-CN" altLang="en-US" dirty="0"/>
              <a:t>例如：一个学生可以选修若干门课程，某一课程可以被多个学生选修，学生与课程之间是多对多联系 </a:t>
            </a:r>
          </a:p>
          <a:p>
            <a:pPr lvl="1" eaLnBrk="1" hangingPunct="1">
              <a:lnSpc>
                <a:spcPct val="120000"/>
              </a:lnSpc>
              <a:buSzPct val="75000"/>
            </a:pPr>
            <a:r>
              <a:rPr lang="zh-CN" altLang="en-US" dirty="0"/>
              <a:t>引进一个学生选课的连接记录，由</a:t>
            </a:r>
            <a:r>
              <a:rPr lang="en-US" altLang="zh-CN" dirty="0"/>
              <a:t>5</a:t>
            </a:r>
            <a:r>
              <a:rPr lang="zh-CN" altLang="en-US" dirty="0"/>
              <a:t>个数据项组成</a:t>
            </a:r>
          </a:p>
          <a:p>
            <a:pPr lvl="2" eaLnBrk="1" hangingPunct="1">
              <a:lnSpc>
                <a:spcPct val="120000"/>
              </a:lnSpc>
              <a:buSzPct val="87000"/>
              <a:buFont typeface="Wingdings" panose="05000000000000000000" pitchFamily="2" charset="2"/>
              <a:buChar char="l"/>
            </a:pPr>
            <a:r>
              <a:rPr lang="zh-CN" altLang="en-US" sz="2200" dirty="0"/>
              <a:t>学号</a:t>
            </a:r>
          </a:p>
          <a:p>
            <a:pPr lvl="2" eaLnBrk="1" hangingPunct="1">
              <a:lnSpc>
                <a:spcPct val="120000"/>
              </a:lnSpc>
              <a:buSzPct val="87000"/>
              <a:buFont typeface="Wingdings" panose="05000000000000000000" pitchFamily="2" charset="2"/>
              <a:buChar char="l"/>
            </a:pPr>
            <a:r>
              <a:rPr lang="zh-CN" altLang="en-US" sz="2200" dirty="0"/>
              <a:t>课程号</a:t>
            </a:r>
          </a:p>
          <a:p>
            <a:pPr lvl="2" eaLnBrk="1" hangingPunct="1">
              <a:lnSpc>
                <a:spcPct val="120000"/>
              </a:lnSpc>
              <a:buSzPct val="87000"/>
              <a:buFont typeface="Wingdings" panose="05000000000000000000" pitchFamily="2" charset="2"/>
              <a:buChar char="l"/>
            </a:pPr>
            <a:r>
              <a:rPr lang="zh-CN" altLang="en-US" sz="2200" dirty="0"/>
              <a:t>成绩</a:t>
            </a:r>
          </a:p>
          <a:p>
            <a:pPr lvl="2" eaLnBrk="1" hangingPunct="1">
              <a:lnSpc>
                <a:spcPct val="120000"/>
              </a:lnSpc>
              <a:buSzPct val="87000"/>
              <a:buFont typeface="Wingdings" panose="05000000000000000000" pitchFamily="2" charset="2"/>
              <a:buChar char="l"/>
            </a:pPr>
            <a:r>
              <a:rPr lang="zh-CN" altLang="en-US" sz="2200" dirty="0"/>
              <a:t>选课学期</a:t>
            </a:r>
            <a:endParaRPr lang="en-US" altLang="zh-CN" sz="2200" dirty="0"/>
          </a:p>
          <a:p>
            <a:pPr lvl="2" eaLnBrk="1" hangingPunct="1">
              <a:lnSpc>
                <a:spcPct val="120000"/>
              </a:lnSpc>
              <a:buSzPct val="87000"/>
              <a:buFont typeface="Wingdings" panose="05000000000000000000" pitchFamily="2" charset="2"/>
              <a:buChar char="l"/>
            </a:pPr>
            <a:r>
              <a:rPr lang="zh-CN" altLang="en-US" sz="2200" dirty="0"/>
              <a:t>教学班</a:t>
            </a:r>
          </a:p>
        </p:txBody>
      </p:sp>
      <p:pic>
        <p:nvPicPr>
          <p:cNvPr id="117763" name="图片 3"/>
          <p:cNvPicPr>
            <a:picLocks noChangeAspect="1"/>
          </p:cNvPicPr>
          <p:nvPr/>
        </p:nvPicPr>
        <p:blipFill>
          <a:blip r:embed="rId2"/>
          <a:stretch>
            <a:fillRect/>
          </a:stretch>
        </p:blipFill>
        <p:spPr>
          <a:xfrm>
            <a:off x="4655840" y="3264285"/>
            <a:ext cx="7195800" cy="1584052"/>
          </a:xfrm>
          <a:prstGeom prst="rect">
            <a:avLst/>
          </a:prstGeom>
          <a:noFill/>
          <a:ln w="9525">
            <a:noFill/>
          </a:ln>
        </p:spPr>
      </p:pic>
      <p:sp>
        <p:nvSpPr>
          <p:cNvPr id="117764" name="Rectangle 1027"/>
          <p:cNvSpPr txBox="1"/>
          <p:nvPr/>
        </p:nvSpPr>
        <p:spPr>
          <a:xfrm>
            <a:off x="6084085" y="5121359"/>
            <a:ext cx="5113338" cy="360362"/>
          </a:xfrm>
          <a:prstGeom prst="rect">
            <a:avLst/>
          </a:prstGeom>
          <a:noFill/>
          <a:ln w="9525">
            <a:noFill/>
          </a:ln>
        </p:spPr>
        <p:txBody>
          <a:bodyPr anchor="t" anchorCtr="0"/>
          <a:lstStyle/>
          <a:p>
            <a:pPr marL="342900" indent="-342900">
              <a:lnSpc>
                <a:spcPct val="80000"/>
              </a:lnSpc>
              <a:spcBef>
                <a:spcPct val="20000"/>
              </a:spcBef>
              <a:buFont typeface="Wingdings" panose="05000000000000000000" pitchFamily="2" charset="2"/>
            </a:pPr>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1.14  </a:t>
            </a:r>
            <a:r>
              <a:rPr lang="zh-CN" altLang="en-US" b="1" dirty="0">
                <a:latin typeface="Arial" panose="020B0604020202020204" pitchFamily="34" charset="0"/>
                <a:ea typeface="宋体" panose="02010600030101010101" pitchFamily="2" charset="-122"/>
              </a:rPr>
              <a:t>“学生选课”子系统的网状模型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1026"/>
          <p:cNvSpPr>
            <a:spLocks noGrp="1"/>
          </p:cNvSpPr>
          <p:nvPr>
            <p:ph type="title"/>
          </p:nvPr>
        </p:nvSpPr>
        <p:spPr/>
        <p:txBody>
          <a:bodyPr vert="horz" wrap="square" lIns="91440" tIns="45720" rIns="91440" bIns="45720" anchor="ctr" anchorCtr="0">
            <a:normAutofit/>
          </a:bodyPr>
          <a:lstStyle/>
          <a:p>
            <a:pPr eaLnBrk="1" hangingPunct="1"/>
            <a:r>
              <a:rPr lang="en-US" altLang="zh-CN" sz="3600" dirty="0"/>
              <a:t>2. </a:t>
            </a:r>
            <a:r>
              <a:rPr lang="zh-CN" altLang="en-US" sz="3600" dirty="0"/>
              <a:t>网状模型的数据操纵与完整性约束</a:t>
            </a:r>
          </a:p>
        </p:txBody>
      </p:sp>
      <p:sp>
        <p:nvSpPr>
          <p:cNvPr id="118786" name="Rectangle 1027"/>
          <p:cNvSpPr>
            <a:spLocks noGrp="1"/>
          </p:cNvSpPr>
          <p:nvPr>
            <p:ph idx="1"/>
          </p:nvPr>
        </p:nvSpPr>
        <p:spPr>
          <a:xfrm>
            <a:off x="1127448" y="1268413"/>
            <a:ext cx="10441160" cy="4546600"/>
          </a:xfrm>
        </p:spPr>
        <p:txBody>
          <a:bodyPr vert="horz" wrap="square" lIns="91440" tIns="45720" rIns="91440" bIns="45720" anchor="t" anchorCtr="0"/>
          <a:lstStyle/>
          <a:p>
            <a:pPr eaLnBrk="1" hangingPunct="1">
              <a:lnSpc>
                <a:spcPct val="140000"/>
              </a:lnSpc>
            </a:pPr>
            <a:r>
              <a:rPr lang="zh-CN" altLang="en-US" dirty="0"/>
              <a:t>网状数据库系统（如</a:t>
            </a:r>
            <a:r>
              <a:rPr lang="en-US" altLang="zh-CN" dirty="0"/>
              <a:t>DBTG</a:t>
            </a:r>
            <a:r>
              <a:rPr lang="zh-CN" altLang="en-US" dirty="0"/>
              <a:t>）对数据操纵加限制，提供了一定的完整性约束</a:t>
            </a:r>
          </a:p>
          <a:p>
            <a:pPr marL="819150" lvl="1" eaLnBrk="1" hangingPunct="1">
              <a:lnSpc>
                <a:spcPct val="140000"/>
              </a:lnSpc>
            </a:pPr>
            <a:r>
              <a:rPr lang="zh-CN" altLang="en-US" dirty="0"/>
              <a:t>码：唯一标识记录的数据项的集合 </a:t>
            </a:r>
          </a:p>
          <a:p>
            <a:pPr marL="819150" lvl="1" eaLnBrk="1" hangingPunct="1">
              <a:lnSpc>
                <a:spcPct val="140000"/>
              </a:lnSpc>
            </a:pPr>
            <a:r>
              <a:rPr lang="zh-CN" altLang="en-US" dirty="0"/>
              <a:t>一个联系中双亲记录与子女记录之间是一对多联系</a:t>
            </a:r>
          </a:p>
          <a:p>
            <a:pPr marL="819150" lvl="1" eaLnBrk="1" hangingPunct="1">
              <a:lnSpc>
                <a:spcPct val="140000"/>
              </a:lnSpc>
            </a:pPr>
            <a:r>
              <a:rPr lang="zh-CN" altLang="en-US" dirty="0"/>
              <a:t>支持双亲记录和子女记录之间某些约束条件 </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网状模型的优缺点</a:t>
            </a:r>
          </a:p>
        </p:txBody>
      </p:sp>
      <p:sp>
        <p:nvSpPr>
          <p:cNvPr id="119810" name="Rectangle 3"/>
          <p:cNvSpPr>
            <a:spLocks noGrp="1"/>
          </p:cNvSpPr>
          <p:nvPr>
            <p:ph idx="1"/>
          </p:nvPr>
        </p:nvSpPr>
        <p:spPr>
          <a:xfrm>
            <a:off x="1271464" y="1125539"/>
            <a:ext cx="10081120" cy="5254625"/>
          </a:xfrm>
        </p:spPr>
        <p:txBody>
          <a:bodyPr vert="horz" wrap="square" lIns="91440" tIns="45720" rIns="91440" bIns="45720" anchor="t" anchorCtr="0"/>
          <a:lstStyle/>
          <a:p>
            <a:pPr algn="just" eaLnBrk="1" hangingPunct="1">
              <a:lnSpc>
                <a:spcPct val="90000"/>
              </a:lnSpc>
              <a:spcBef>
                <a:spcPct val="0"/>
              </a:spcBef>
            </a:pPr>
            <a:r>
              <a:rPr lang="zh-CN" altLang="en-US" dirty="0"/>
              <a:t>优点</a:t>
            </a:r>
          </a:p>
          <a:p>
            <a:pPr lvl="1" algn="just" eaLnBrk="1" hangingPunct="1">
              <a:lnSpc>
                <a:spcPct val="120000"/>
              </a:lnSpc>
              <a:spcBef>
                <a:spcPct val="0"/>
              </a:spcBef>
            </a:pPr>
            <a:r>
              <a:rPr lang="zh-CN" altLang="en-US" dirty="0"/>
              <a:t>能够更直接地描述现实世界，如一个结点可以有多个双亲</a:t>
            </a:r>
            <a:r>
              <a:rPr lang="zh-CN" altLang="zh-CN" dirty="0"/>
              <a:t>，结点之间可以有多种联系</a:t>
            </a:r>
            <a:endParaRPr lang="zh-CN" altLang="en-US" dirty="0"/>
          </a:p>
          <a:p>
            <a:pPr lvl="1" algn="just" eaLnBrk="1" hangingPunct="1">
              <a:lnSpc>
                <a:spcPct val="120000"/>
              </a:lnSpc>
              <a:spcBef>
                <a:spcPct val="0"/>
              </a:spcBef>
            </a:pPr>
            <a:r>
              <a:rPr lang="zh-CN" altLang="en-US" dirty="0"/>
              <a:t>具有良好的性能，存取效率较高</a:t>
            </a:r>
          </a:p>
          <a:p>
            <a:pPr eaLnBrk="1" hangingPunct="1">
              <a:lnSpc>
                <a:spcPct val="90000"/>
              </a:lnSpc>
              <a:spcBef>
                <a:spcPct val="0"/>
              </a:spcBef>
            </a:pPr>
            <a:r>
              <a:rPr lang="zh-CN" altLang="en-US" dirty="0"/>
              <a:t>缺点</a:t>
            </a:r>
          </a:p>
          <a:p>
            <a:pPr lvl="1" eaLnBrk="1" hangingPunct="1">
              <a:lnSpc>
                <a:spcPct val="140000"/>
              </a:lnSpc>
              <a:spcBef>
                <a:spcPct val="0"/>
              </a:spcBef>
            </a:pPr>
            <a:r>
              <a:rPr lang="zh-CN" altLang="en-US" dirty="0"/>
              <a:t>结构比较复杂，随着应用环境的扩大，数据库结构就变得越来越复杂，不利于最终用户掌握</a:t>
            </a:r>
          </a:p>
          <a:p>
            <a:pPr lvl="1" eaLnBrk="1" hangingPunct="1">
              <a:lnSpc>
                <a:spcPct val="140000"/>
              </a:lnSpc>
              <a:spcBef>
                <a:spcPct val="0"/>
              </a:spcBef>
            </a:pPr>
            <a:r>
              <a:rPr lang="en-US" altLang="zh-CN" dirty="0"/>
              <a:t>DDL</a:t>
            </a:r>
            <a:r>
              <a:rPr lang="zh-CN" altLang="en-US" dirty="0"/>
              <a:t>、</a:t>
            </a:r>
            <a:r>
              <a:rPr lang="en-US" altLang="zh-CN" dirty="0"/>
              <a:t>DML</a:t>
            </a:r>
            <a:r>
              <a:rPr lang="zh-CN" altLang="en-US" dirty="0"/>
              <a:t>语言复杂，</a:t>
            </a:r>
            <a:r>
              <a:rPr lang="zh-CN" altLang="zh-CN" dirty="0"/>
              <a:t>要嵌入某一种高级语言</a:t>
            </a:r>
            <a:r>
              <a:rPr lang="zh-CN" altLang="en-US" dirty="0"/>
              <a:t>中，用户不容易使用</a:t>
            </a:r>
            <a:endParaRPr lang="en-US" altLang="zh-CN" dirty="0"/>
          </a:p>
          <a:p>
            <a:pPr lvl="1" eaLnBrk="1" hangingPunct="1">
              <a:lnSpc>
                <a:spcPct val="140000"/>
              </a:lnSpc>
              <a:spcBef>
                <a:spcPct val="0"/>
              </a:spcBef>
            </a:pPr>
            <a:r>
              <a:rPr lang="zh-CN" altLang="en-US" dirty="0"/>
              <a:t>记录之间联系是通过存取路径实现，用户必须了解系统结构的细节</a:t>
            </a:r>
            <a:endParaRPr lang="zh-CN" altLang="en-US" sz="2800" dirty="0"/>
          </a:p>
          <a:p>
            <a:pPr eaLnBrk="1" hangingPunct="1">
              <a:lnSpc>
                <a:spcPct val="90000"/>
              </a:lnSpc>
            </a:pPr>
            <a:endParaRPr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20834" name="Rectangle 2051"/>
          <p:cNvSpPr>
            <a:spLocks noGrp="1"/>
          </p:cNvSpPr>
          <p:nvPr>
            <p:ph idx="1"/>
          </p:nvPr>
        </p:nvSpPr>
        <p:spPr>
          <a:xfrm>
            <a:off x="2279576" y="1098550"/>
            <a:ext cx="7704213" cy="4922838"/>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solidFill>
                  <a:srgbClr val="00B050"/>
                </a:solidFill>
              </a:rPr>
              <a:t>  </a:t>
            </a:r>
            <a:r>
              <a:rPr lang="en-US" altLang="zh-CN" dirty="0">
                <a:solidFill>
                  <a:srgbClr val="00B050"/>
                </a:solidFill>
              </a:rPr>
              <a:t>1.2.6  </a:t>
            </a:r>
            <a:r>
              <a:rPr lang="zh-CN" altLang="en-US" dirty="0">
                <a:solidFill>
                  <a:srgbClr val="00B050"/>
                </a:solidFill>
              </a:rPr>
              <a:t>关系模型</a:t>
            </a:r>
            <a:endParaRPr lang="en-US" altLang="zh-CN" dirty="0">
              <a:solidFill>
                <a:srgbClr val="00B050"/>
              </a:solidFill>
            </a:endParaRPr>
          </a:p>
          <a:p>
            <a:pPr eaLnBrk="1" hangingPunct="1">
              <a:lnSpc>
                <a:spcPct val="130000"/>
              </a:lnSpc>
              <a:buNone/>
            </a:pPr>
            <a:r>
              <a:rPr lang="zh-CN" altLang="en-US" dirty="0"/>
              <a:t>  </a:t>
            </a:r>
            <a:r>
              <a:rPr lang="en-US" altLang="zh-CN" dirty="0"/>
              <a:t>1.2.7  </a:t>
            </a:r>
            <a:r>
              <a:rPr lang="zh-CN" altLang="en-US" dirty="0"/>
              <a:t>数据库领域中不断涌现的数据模型</a:t>
            </a:r>
            <a:endParaRPr lang="zh-CN"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1026"/>
          <p:cNvSpPr>
            <a:spLocks noGrp="1"/>
          </p:cNvSpPr>
          <p:nvPr>
            <p:ph type="title"/>
          </p:nvPr>
        </p:nvSpPr>
        <p:spPr/>
        <p:txBody>
          <a:bodyPr vert="horz" wrap="square" lIns="91440" tIns="45720" rIns="91440" bIns="45720" anchor="ctr" anchorCtr="0"/>
          <a:lstStyle/>
          <a:p>
            <a:pPr eaLnBrk="1" hangingPunct="1"/>
            <a:r>
              <a:rPr lang="en-US" altLang="zh-CN" sz="3600" dirty="0"/>
              <a:t>1.2.6 </a:t>
            </a:r>
            <a:r>
              <a:rPr lang="zh-CN" altLang="en-US" sz="3600" dirty="0"/>
              <a:t>关系模型</a:t>
            </a:r>
          </a:p>
        </p:txBody>
      </p:sp>
      <p:sp>
        <p:nvSpPr>
          <p:cNvPr id="121858" name="Rectangle 1027"/>
          <p:cNvSpPr>
            <a:spLocks noGrp="1"/>
          </p:cNvSpPr>
          <p:nvPr>
            <p:ph idx="1"/>
          </p:nvPr>
        </p:nvSpPr>
        <p:spPr>
          <a:xfrm>
            <a:off x="1415480" y="1098551"/>
            <a:ext cx="9505055" cy="5095875"/>
          </a:xfrm>
        </p:spPr>
        <p:txBody>
          <a:bodyPr vert="horz" wrap="square" lIns="91440" tIns="45720" rIns="91440" bIns="45720" anchor="t" anchorCtr="0"/>
          <a:lstStyle/>
          <a:p>
            <a:pPr eaLnBrk="1" hangingPunct="1">
              <a:lnSpc>
                <a:spcPct val="180000"/>
              </a:lnSpc>
            </a:pPr>
            <a:r>
              <a:rPr lang="zh-CN" altLang="en-US" dirty="0"/>
              <a:t>关系数据库系统采用关系模型作为数据的组织方式 </a:t>
            </a:r>
          </a:p>
          <a:p>
            <a:pPr eaLnBrk="1" hangingPunct="1">
              <a:lnSpc>
                <a:spcPct val="180000"/>
              </a:lnSpc>
            </a:pPr>
            <a:r>
              <a:rPr lang="en-US" altLang="zh-CN" dirty="0"/>
              <a:t>1970</a:t>
            </a:r>
            <a:r>
              <a:rPr lang="zh-CN" altLang="en-US" dirty="0"/>
              <a:t>年美国</a:t>
            </a:r>
            <a:r>
              <a:rPr lang="en-US" altLang="zh-CN" dirty="0"/>
              <a:t>IBM</a:t>
            </a:r>
            <a:r>
              <a:rPr lang="zh-CN" altLang="en-US" dirty="0"/>
              <a:t>公司</a:t>
            </a:r>
            <a:r>
              <a:rPr lang="en-US" altLang="zh-CN" dirty="0"/>
              <a:t>San Jose</a:t>
            </a:r>
            <a:r>
              <a:rPr lang="zh-CN" altLang="en-US" dirty="0"/>
              <a:t>研究室的研究员</a:t>
            </a:r>
            <a:r>
              <a:rPr lang="en-US" altLang="zh-CN" dirty="0"/>
              <a:t>E.F.Codd</a:t>
            </a:r>
            <a:r>
              <a:rPr lang="zh-CN" altLang="en-US" dirty="0"/>
              <a:t>首次提出了数据库系统的关系模型 </a:t>
            </a:r>
          </a:p>
          <a:p>
            <a:pPr eaLnBrk="1" hangingPunct="1">
              <a:lnSpc>
                <a:spcPct val="180000"/>
              </a:lnSpc>
            </a:pPr>
            <a:r>
              <a:rPr lang="en-US" altLang="zh-CN" dirty="0"/>
              <a:t>1980</a:t>
            </a:r>
            <a:r>
              <a:rPr lang="zh-CN" altLang="zh-CN" dirty="0"/>
              <a:t>年代以来，</a:t>
            </a:r>
            <a:r>
              <a:rPr lang="zh-CN" altLang="en-US" dirty="0"/>
              <a:t>计算机厂商新推出的数据库管理系统几乎都支持关系模型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p:cNvSpPr>
          <p:nvPr>
            <p:ph type="title"/>
          </p:nvPr>
        </p:nvSpPr>
        <p:spPr>
          <a:xfrm>
            <a:off x="2438400" y="188913"/>
            <a:ext cx="7391400" cy="563562"/>
          </a:xfrm>
        </p:spPr>
        <p:txBody>
          <a:bodyPr vert="horz" wrap="square" lIns="91440" tIns="45720" rIns="91440" bIns="45720" anchor="ctr" anchorCtr="0">
            <a:normAutofit fontScale="90000"/>
          </a:bodyPr>
          <a:lstStyle/>
          <a:p>
            <a:pPr algn="ctr"/>
            <a:r>
              <a:rPr lang="en-US" altLang="zh-CN" sz="3600" b="1" dirty="0">
                <a:solidFill>
                  <a:schemeClr val="bg1"/>
                </a:solidFill>
                <a:latin typeface="Arial" panose="020B0604020202020204" pitchFamily="34" charset="0"/>
                <a:ea typeface="宋体" panose="02010600030101010101" pitchFamily="2" charset="-122"/>
              </a:rPr>
              <a:t>1.  </a:t>
            </a:r>
            <a:r>
              <a:rPr lang="zh-CN" altLang="en-US" sz="3600" b="1" dirty="0">
                <a:solidFill>
                  <a:schemeClr val="bg1"/>
                </a:solidFill>
                <a:latin typeface="Arial" panose="020B0604020202020204" pitchFamily="34" charset="0"/>
                <a:ea typeface="宋体" panose="02010600030101010101" pitchFamily="2" charset="-122"/>
              </a:rPr>
              <a:t>关系模型的数据结构 </a:t>
            </a:r>
          </a:p>
        </p:txBody>
      </p:sp>
      <p:sp>
        <p:nvSpPr>
          <p:cNvPr id="122883" name="Rectangle 1027"/>
          <p:cNvSpPr>
            <a:spLocks noGrp="1"/>
          </p:cNvSpPr>
          <p:nvPr>
            <p:ph type="body" sz="half" idx="1"/>
          </p:nvPr>
        </p:nvSpPr>
        <p:spPr>
          <a:xfrm>
            <a:off x="1199456" y="861220"/>
            <a:ext cx="10081120" cy="1752599"/>
          </a:xfrm>
        </p:spPr>
        <p:txBody>
          <a:bodyPr vert="horz" wrap="square" lIns="91440" tIns="45720" rIns="91440" bIns="45720" anchor="t" anchorCtr="0">
            <a:noAutofit/>
          </a:bodyPr>
          <a:lstStyle/>
          <a:p>
            <a:pPr fontAlgn="base">
              <a:lnSpc>
                <a:spcPct val="150000"/>
              </a:lnSpc>
              <a:spcBef>
                <a:spcPct val="20000"/>
              </a:spcBef>
              <a:spcAft>
                <a:spcPct val="0"/>
              </a:spcAft>
              <a:buClrTx/>
              <a:buSzPct val="100000"/>
              <a:buFont typeface="Wingdings" panose="05000000000000000000" pitchFamily="2" charset="2"/>
              <a:buChar char="n"/>
            </a:pPr>
            <a:r>
              <a:rPr lang="zh-CN" altLang="en-US" sz="2400" b="1" dirty="0">
                <a:latin typeface="Arial" panose="020B0604020202020204" pitchFamily="34" charset="0"/>
                <a:ea typeface="宋体" panose="02010600030101010101" pitchFamily="2" charset="-122"/>
              </a:rPr>
              <a:t>从用户观点看，</a:t>
            </a:r>
            <a:r>
              <a:rPr lang="zh-CN" altLang="zh-CN" sz="2400" b="1" dirty="0">
                <a:latin typeface="Arial" panose="020B0604020202020204" pitchFamily="34" charset="0"/>
                <a:ea typeface="宋体" panose="02010600030101010101" pitchFamily="2" charset="-122"/>
              </a:rPr>
              <a:t>关系模型由一组关系组成</a:t>
            </a:r>
            <a:endParaRPr lang="en-US" altLang="zh-CN" sz="2400" b="1" dirty="0">
              <a:latin typeface="Arial" panose="020B0604020202020204" pitchFamily="34" charset="0"/>
              <a:ea typeface="宋体" panose="02010600030101010101" pitchFamily="2" charset="-122"/>
            </a:endParaRPr>
          </a:p>
          <a:p>
            <a:pPr fontAlgn="base">
              <a:lnSpc>
                <a:spcPct val="150000"/>
              </a:lnSpc>
              <a:spcBef>
                <a:spcPct val="20000"/>
              </a:spcBef>
              <a:spcAft>
                <a:spcPct val="0"/>
              </a:spcAft>
              <a:buClrTx/>
              <a:buSzPct val="100000"/>
              <a:buFont typeface="Wingdings" panose="05000000000000000000" pitchFamily="2" charset="2"/>
              <a:buChar char="n"/>
            </a:pPr>
            <a:r>
              <a:rPr lang="zh-CN" altLang="zh-CN" sz="2400" b="1" dirty="0">
                <a:latin typeface="Arial" panose="020B0604020202020204" pitchFamily="34" charset="0"/>
                <a:ea typeface="宋体" panose="02010600030101010101" pitchFamily="2" charset="-122"/>
              </a:rPr>
              <a:t>每个关系的数据结构是一张规范化的二维表</a:t>
            </a:r>
            <a:endParaRPr lang="zh-CN" altLang="en-US" sz="2400" b="1" dirty="0">
              <a:latin typeface="Arial" panose="020B0604020202020204" pitchFamily="34" charset="0"/>
              <a:ea typeface="宋体" panose="02010600030101010101" pitchFamily="2" charset="-122"/>
            </a:endParaRPr>
          </a:p>
        </p:txBody>
      </p:sp>
      <p:sp>
        <p:nvSpPr>
          <p:cNvPr id="122884" name="Text Box 1224"/>
          <p:cNvSpPr txBox="1"/>
          <p:nvPr/>
        </p:nvSpPr>
        <p:spPr>
          <a:xfrm>
            <a:off x="1743073" y="2225675"/>
            <a:ext cx="1731963" cy="461963"/>
          </a:xfrm>
          <a:prstGeom prst="rect">
            <a:avLst/>
          </a:prstGeom>
          <a:noFill/>
          <a:ln w="25400">
            <a:noFill/>
          </a:ln>
        </p:spPr>
        <p:txBody>
          <a:bodyPr wrap="none" anchor="t" anchorCtr="0">
            <a:spAutoFit/>
          </a:bodyPr>
          <a:lstStyle/>
          <a:p>
            <a:pPr marL="342900" indent="-342900">
              <a:buFont typeface="Arial" panose="020B0604020202020204" pitchFamily="34" charset="0"/>
            </a:pPr>
            <a:r>
              <a:rPr lang="zh-CN" altLang="en-US" sz="2400" b="1" dirty="0"/>
              <a:t>学生登记表</a:t>
            </a:r>
          </a:p>
        </p:txBody>
      </p:sp>
      <p:sp>
        <p:nvSpPr>
          <p:cNvPr id="122885" name="AutoShape 1285"/>
          <p:cNvSpPr/>
          <p:nvPr/>
        </p:nvSpPr>
        <p:spPr>
          <a:xfrm>
            <a:off x="4799856" y="2385708"/>
            <a:ext cx="914400" cy="461963"/>
          </a:xfrm>
          <a:prstGeom prst="wedgeRectCallout">
            <a:avLst>
              <a:gd name="adj1" fmla="val -127741"/>
              <a:gd name="adj2" fmla="val 126301"/>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属性</a:t>
            </a:r>
          </a:p>
        </p:txBody>
      </p:sp>
      <p:sp>
        <p:nvSpPr>
          <p:cNvPr id="122886" name="AutoShape 1286"/>
          <p:cNvSpPr/>
          <p:nvPr/>
        </p:nvSpPr>
        <p:spPr>
          <a:xfrm>
            <a:off x="9264352" y="2847671"/>
            <a:ext cx="914400" cy="609600"/>
          </a:xfrm>
          <a:prstGeom prst="wedgeRectCallout">
            <a:avLst>
              <a:gd name="adj1" fmla="val -72924"/>
              <a:gd name="adj2" fmla="val 180948"/>
            </a:avLst>
          </a:prstGeom>
          <a:gradFill rotWithShape="0">
            <a:gsLst>
              <a:gs pos="0">
                <a:srgbClr val="FFFFFF"/>
              </a:gs>
              <a:gs pos="100000">
                <a:srgbClr val="BBBBBB"/>
              </a:gs>
            </a:gsLst>
            <a:lin ang="5400000" scaled="1"/>
            <a:tileRect/>
          </a:gradFill>
          <a:ln w="25400" cap="flat" cmpd="sng">
            <a:solidFill>
              <a:schemeClr val="tx1"/>
            </a:solidFill>
            <a:prstDash val="solid"/>
            <a:miter/>
            <a:headEnd type="none" w="med" len="med"/>
            <a:tailEnd type="none" w="med" len="med"/>
          </a:ln>
        </p:spPr>
        <p:txBody>
          <a:bodyPr anchor="ctr" anchorCtr="0"/>
          <a:lstStyle/>
          <a:p>
            <a:pPr marL="342900" indent="-342900">
              <a:buFont typeface="Arial" panose="020B0604020202020204" pitchFamily="34" charset="0"/>
            </a:pPr>
            <a:r>
              <a:rPr lang="zh-CN" altLang="en-US" b="1" dirty="0">
                <a:latin typeface="Arial" panose="020B0604020202020204" pitchFamily="34" charset="0"/>
                <a:ea typeface="宋体" panose="02010600030101010101" pitchFamily="2" charset="-122"/>
              </a:rPr>
              <a:t>元组</a:t>
            </a:r>
          </a:p>
        </p:txBody>
      </p:sp>
      <p:sp>
        <p:nvSpPr>
          <p:cNvPr id="122887" name="矩形 4"/>
          <p:cNvSpPr/>
          <p:nvPr/>
        </p:nvSpPr>
        <p:spPr>
          <a:xfrm>
            <a:off x="2609054" y="5913438"/>
            <a:ext cx="5904656" cy="461665"/>
          </a:xfrm>
          <a:prstGeom prst="rect">
            <a:avLst/>
          </a:prstGeom>
          <a:noFill/>
          <a:ln w="9525">
            <a:noFill/>
          </a:ln>
        </p:spPr>
        <p:txBody>
          <a:bodyPr wrap="square" anchor="t" anchorCtr="0">
            <a:spAutoFit/>
          </a:bodyPr>
          <a:lstStyle/>
          <a:p>
            <a:pPr indent="1371600" algn="just" eaLnBrk="0" hangingPunct="0"/>
            <a:r>
              <a:rPr lang="zh-CN" altLang="zh-CN" b="1" dirty="0"/>
              <a:t>表</a:t>
            </a:r>
            <a:r>
              <a:rPr lang="en-US" altLang="zh-CN" b="1" dirty="0"/>
              <a:t>1.2  </a:t>
            </a:r>
            <a:r>
              <a:rPr lang="zh-CN" altLang="zh-CN" b="1" dirty="0"/>
              <a:t>关系模型的数据结构示</a:t>
            </a:r>
            <a:r>
              <a:rPr lang="zh-CN" altLang="en-US" b="1" dirty="0"/>
              <a:t>例：学生表</a:t>
            </a:r>
            <a:endParaRPr lang="zh-CN" altLang="zh-CN" sz="2400" b="1" dirty="0"/>
          </a:p>
        </p:txBody>
      </p:sp>
      <p:pic>
        <p:nvPicPr>
          <p:cNvPr id="5" name="图片 4">
            <a:extLst>
              <a:ext uri="{FF2B5EF4-FFF2-40B4-BE49-F238E27FC236}">
                <a16:creationId xmlns:a16="http://schemas.microsoft.com/office/drawing/2014/main" xmlns="" id="{0E62FAD5-BC4E-E981-32DA-089A722D6A64}"/>
              </a:ext>
            </a:extLst>
          </p:cNvPr>
          <p:cNvPicPr>
            <a:picLocks noChangeAspect="1"/>
          </p:cNvPicPr>
          <p:nvPr/>
        </p:nvPicPr>
        <p:blipFill>
          <a:blip r:embed="rId2"/>
          <a:stretch>
            <a:fillRect/>
          </a:stretch>
        </p:blipFill>
        <p:spPr>
          <a:xfrm>
            <a:off x="3791744" y="3152471"/>
            <a:ext cx="5256064" cy="276096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1026"/>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p>
        </p:txBody>
      </p:sp>
      <p:sp>
        <p:nvSpPr>
          <p:cNvPr id="123906" name="Rectangle 1027"/>
          <p:cNvSpPr>
            <a:spLocks noGrp="1"/>
          </p:cNvSpPr>
          <p:nvPr>
            <p:ph idx="1"/>
          </p:nvPr>
        </p:nvSpPr>
        <p:spPr>
          <a:xfrm>
            <a:off x="1199456" y="1098550"/>
            <a:ext cx="9361040" cy="5226050"/>
          </a:xfrm>
        </p:spPr>
        <p:txBody>
          <a:bodyPr vert="horz" wrap="square" lIns="91440" tIns="45720" rIns="91440" bIns="45720" anchor="t" anchorCtr="0"/>
          <a:lstStyle/>
          <a:p>
            <a:pPr lvl="1" algn="just" eaLnBrk="1" hangingPunct="1">
              <a:lnSpc>
                <a:spcPct val="130000"/>
              </a:lnSpc>
              <a:spcBef>
                <a:spcPct val="0"/>
              </a:spcBef>
            </a:pPr>
            <a:r>
              <a:rPr lang="zh-CN" altLang="en-US" dirty="0"/>
              <a:t>关系（</a:t>
            </a:r>
            <a:r>
              <a:rPr lang="en-US" altLang="zh-CN" dirty="0"/>
              <a:t>relation</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一个关系对应通常说的一张表</a:t>
            </a:r>
          </a:p>
          <a:p>
            <a:pPr lvl="1" algn="just" eaLnBrk="1" hangingPunct="1">
              <a:lnSpc>
                <a:spcPct val="130000"/>
              </a:lnSpc>
              <a:spcBef>
                <a:spcPct val="0"/>
              </a:spcBef>
            </a:pPr>
            <a:r>
              <a:rPr lang="zh-CN" altLang="en-US" dirty="0"/>
              <a:t>元组（</a:t>
            </a:r>
            <a:r>
              <a:rPr lang="en-US" altLang="zh-CN" dirty="0"/>
              <a:t>tuple</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表中的一行即为一个元组</a:t>
            </a:r>
          </a:p>
          <a:p>
            <a:pPr lvl="1" algn="just" eaLnBrk="1" hangingPunct="1">
              <a:lnSpc>
                <a:spcPct val="130000"/>
              </a:lnSpc>
              <a:spcBef>
                <a:spcPct val="0"/>
              </a:spcBef>
            </a:pPr>
            <a:r>
              <a:rPr lang="zh-CN" altLang="en-US" dirty="0"/>
              <a:t>属性（</a:t>
            </a:r>
            <a:r>
              <a:rPr lang="en-US" altLang="zh-CN" dirty="0"/>
              <a:t>attribute</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表中的一列即为一个属性，给每一个属性起一个名称即属性名</a:t>
            </a:r>
            <a:endParaRPr lang="en-US" altLang="zh-CN" sz="2200" dirty="0"/>
          </a:p>
          <a:p>
            <a:pPr lvl="1" algn="just" eaLnBrk="1" hangingPunct="1">
              <a:lnSpc>
                <a:spcPct val="130000"/>
              </a:lnSpc>
              <a:spcBef>
                <a:spcPct val="0"/>
              </a:spcBef>
            </a:pPr>
            <a:r>
              <a:rPr lang="zh-CN" altLang="en-US" dirty="0"/>
              <a:t>码（</a:t>
            </a:r>
            <a:r>
              <a:rPr lang="en-US" altLang="zh-CN" dirty="0"/>
              <a:t>key</a:t>
            </a:r>
            <a:r>
              <a:rPr lang="zh-CN" altLang="en-US" dirty="0"/>
              <a:t>）</a:t>
            </a:r>
          </a:p>
          <a:p>
            <a:pPr lvl="2" algn="just" eaLnBrk="1" hangingPunct="1">
              <a:lnSpc>
                <a:spcPct val="130000"/>
              </a:lnSpc>
              <a:spcBef>
                <a:spcPct val="0"/>
              </a:spcBef>
              <a:buSzPct val="87000"/>
              <a:buFont typeface="Wingdings" panose="05000000000000000000" pitchFamily="2" charset="2"/>
              <a:buChar char="l"/>
            </a:pPr>
            <a:r>
              <a:rPr lang="zh-CN" altLang="en-US" sz="2200" dirty="0"/>
              <a:t>又称</a:t>
            </a:r>
            <a:r>
              <a:rPr lang="zh-CN" altLang="zh-CN" sz="2200" dirty="0"/>
              <a:t>码键或键</a:t>
            </a:r>
            <a:r>
              <a:rPr lang="zh-CN" altLang="en-US" sz="2200" dirty="0"/>
              <a:t>。表</a:t>
            </a:r>
            <a:r>
              <a:rPr lang="zh-CN" altLang="zh-CN" sz="2200" dirty="0"/>
              <a:t>中的某一个属性或一组属性</a:t>
            </a:r>
            <a:r>
              <a:rPr lang="zh-CN" altLang="en-US" sz="2200" dirty="0"/>
              <a:t>，它的值可以唯一确定一个元组</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026"/>
          <p:cNvSpPr>
            <a:spLocks noGrp="1"/>
          </p:cNvSpPr>
          <p:nvPr>
            <p:ph type="title"/>
          </p:nvPr>
        </p:nvSpPr>
        <p:spPr/>
        <p:txBody>
          <a:bodyPr vert="horz" wrap="square" lIns="91440" tIns="45720" rIns="91440" bIns="45720" anchor="ctr" anchorCtr="0"/>
          <a:lstStyle/>
          <a:p>
            <a:pPr eaLnBrk="1" hangingPunct="1"/>
            <a:r>
              <a:rPr lang="zh-CN" altLang="en-US" sz="3600" dirty="0">
                <a:latin typeface="宋体" panose="02010600030101010101" pitchFamily="2" charset="-122"/>
              </a:rPr>
              <a:t>数据库的地位</a:t>
            </a:r>
          </a:p>
        </p:txBody>
      </p:sp>
      <p:sp>
        <p:nvSpPr>
          <p:cNvPr id="26627" name="Rectangle 1027"/>
          <p:cNvSpPr>
            <a:spLocks noGrp="1" noChangeArrowheads="1"/>
          </p:cNvSpPr>
          <p:nvPr>
            <p:ph idx="1"/>
          </p:nvPr>
        </p:nvSpPr>
        <p:spPr>
          <a:xfrm>
            <a:off x="911424" y="1001714"/>
            <a:ext cx="10657184" cy="5379614"/>
          </a:xfrm>
        </p:spPr>
        <p:txBody>
          <a:bodyPr vert="horz" wrap="square" lIns="91440" tIns="45720" rIns="91440" bIns="45720" numCol="1" anchor="t" anchorCtr="0" compatLnSpc="1">
            <a:normAutofit/>
          </a:bodyPr>
          <a:lstStyle/>
          <a:p>
            <a:pPr fontAlgn="base">
              <a:lnSpc>
                <a:spcPct val="160000"/>
              </a:lnSpc>
              <a:spcBef>
                <a:spcPct val="20000"/>
              </a:spcBef>
              <a:spcAft>
                <a:spcPct val="0"/>
              </a:spcAft>
              <a:buFont typeface="Wingdings" panose="05000000000000000000" pitchFamily="2" charset="2"/>
              <a:buChar char="n"/>
              <a:defRPr/>
            </a:pPr>
            <a:r>
              <a:rPr lang="zh-CN" altLang="en-US" sz="2200" kern="0" dirty="0"/>
              <a:t>数据库技术产生于</a:t>
            </a:r>
            <a:r>
              <a:rPr lang="en-US" altLang="zh-CN" sz="2200" kern="0" dirty="0"/>
              <a:t>1960</a:t>
            </a:r>
            <a:r>
              <a:rPr lang="zh-CN" altLang="en-US" sz="2200" kern="0" dirty="0"/>
              <a:t>年代，是数据管理的核心技术</a:t>
            </a:r>
            <a:endParaRPr lang="en-US" altLang="zh-CN" sz="2200" kern="0" dirty="0"/>
          </a:p>
          <a:p>
            <a:pPr fontAlgn="base">
              <a:lnSpc>
                <a:spcPct val="170000"/>
              </a:lnSpc>
              <a:spcBef>
                <a:spcPct val="20000"/>
              </a:spcBef>
              <a:spcAft>
                <a:spcPct val="0"/>
              </a:spcAft>
              <a:buSzTx/>
              <a:buFont typeface="Wingdings" panose="05000000000000000000" pitchFamily="2" charset="2"/>
              <a:buChar char="n"/>
              <a:defRPr/>
            </a:pPr>
            <a:r>
              <a:rPr lang="zh-CN" altLang="zh-CN" sz="2200" kern="0" dirty="0"/>
              <a:t>数据库管理系统是大型复杂基础软件，</a:t>
            </a:r>
            <a:r>
              <a:rPr lang="zh-CN" altLang="en-US" sz="2200" kern="0" dirty="0"/>
              <a:t>是</a:t>
            </a:r>
            <a:r>
              <a:rPr lang="zh-CN" altLang="zh-CN" sz="2200" kern="0" dirty="0"/>
              <a:t>现代信息系统核心和基础</a:t>
            </a:r>
            <a:endParaRPr lang="en-US" altLang="zh-CN" sz="2200" kern="0" dirty="0"/>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数据库技术</a:t>
            </a:r>
            <a:r>
              <a:rPr lang="zh-CN" altLang="en-US" sz="2200" kern="0" dirty="0"/>
              <a:t>是</a:t>
            </a:r>
            <a:r>
              <a:rPr lang="zh-CN" altLang="zh-CN" sz="2200" kern="0" dirty="0"/>
              <a:t>形成</a:t>
            </a:r>
            <a:r>
              <a:rPr lang="zh-CN" altLang="zh-CN" sz="2200" kern="0" dirty="0">
                <a:solidFill>
                  <a:srgbClr val="CC66FF"/>
                </a:solidFill>
              </a:rPr>
              <a:t>良性循环的典范</a:t>
            </a:r>
            <a:r>
              <a:rPr lang="zh-CN" altLang="en-US" sz="2200" kern="0" dirty="0"/>
              <a:t>：</a:t>
            </a:r>
            <a:r>
              <a:rPr lang="zh-CN" altLang="zh-CN" sz="2200" kern="0" dirty="0"/>
              <a:t>应用需求</a:t>
            </a:r>
            <a:r>
              <a:rPr lang="en-US" altLang="zh-CN" sz="2200" kern="0" dirty="0">
                <a:sym typeface="Wingdings" panose="05000000000000000000" pitchFamily="2" charset="2"/>
              </a:rPr>
              <a:t></a:t>
            </a:r>
            <a:r>
              <a:rPr lang="zh-CN" altLang="zh-CN" sz="2200" kern="0" dirty="0"/>
              <a:t>理论研究</a:t>
            </a:r>
            <a:r>
              <a:rPr lang="en-US" altLang="zh-CN" sz="2200" kern="0" dirty="0">
                <a:sym typeface="Wingdings" panose="05000000000000000000" pitchFamily="2" charset="2"/>
              </a:rPr>
              <a:t></a:t>
            </a:r>
            <a:r>
              <a:rPr lang="zh-CN" altLang="zh-CN" sz="2200" kern="0" dirty="0"/>
              <a:t>技术创新</a:t>
            </a:r>
            <a:r>
              <a:rPr lang="en-US" altLang="zh-CN" sz="2200" kern="0" dirty="0">
                <a:sym typeface="Wingdings" panose="05000000000000000000" pitchFamily="2" charset="2"/>
              </a:rPr>
              <a:t></a:t>
            </a:r>
            <a:r>
              <a:rPr lang="zh-CN" altLang="zh-CN" sz="2200" kern="0" dirty="0"/>
              <a:t>产品开发</a:t>
            </a:r>
            <a:r>
              <a:rPr lang="en-US" altLang="zh-CN" sz="2200" kern="0" dirty="0">
                <a:sym typeface="Wingdings" panose="05000000000000000000" pitchFamily="2" charset="2"/>
              </a:rPr>
              <a:t></a:t>
            </a:r>
            <a:r>
              <a:rPr lang="zh-CN" altLang="zh-CN" sz="2200" kern="0" dirty="0"/>
              <a:t>广泛应用</a:t>
            </a:r>
            <a:endParaRPr lang="en-US" altLang="zh-CN" sz="2200" kern="0" dirty="0"/>
          </a:p>
          <a:p>
            <a:pPr fontAlgn="base">
              <a:lnSpc>
                <a:spcPct val="180000"/>
              </a:lnSpc>
              <a:spcBef>
                <a:spcPct val="20000"/>
              </a:spcBef>
              <a:spcAft>
                <a:spcPct val="0"/>
              </a:spcAft>
              <a:buFont typeface="Wingdings" panose="05000000000000000000" pitchFamily="2" charset="2"/>
              <a:buChar char="n"/>
              <a:defRPr/>
            </a:pPr>
            <a:r>
              <a:rPr lang="zh-CN" altLang="en-US" sz="2200" kern="0" dirty="0"/>
              <a:t>数据库技术是计算机科学与技术的重要分支，</a:t>
            </a:r>
            <a:r>
              <a:rPr lang="zh-CN" altLang="zh-CN" sz="2200" kern="0" dirty="0"/>
              <a:t>计算机科学与技术中发展最快领域之一，应用最广的技术之一，</a:t>
            </a:r>
            <a:r>
              <a:rPr lang="zh-CN" altLang="en-US" sz="2200" kern="0" dirty="0"/>
              <a:t>极大地促进了计算机应用向各行各业的渗透。</a:t>
            </a:r>
          </a:p>
          <a:p>
            <a:pPr fontAlgn="base">
              <a:lnSpc>
                <a:spcPct val="150000"/>
              </a:lnSpc>
              <a:spcBef>
                <a:spcPct val="20000"/>
              </a:spcBef>
              <a:spcAft>
                <a:spcPct val="0"/>
              </a:spcAft>
              <a:buSzTx/>
              <a:buFont typeface="Wingdings" panose="05000000000000000000" pitchFamily="2" charset="2"/>
              <a:buChar char="n"/>
              <a:defRPr/>
            </a:pPr>
            <a:r>
              <a:rPr lang="zh-CN" altLang="zh-CN" sz="2200" kern="0" dirty="0"/>
              <a:t>数据库已经成为每个人生活中不可缺少的部分</a:t>
            </a:r>
            <a:r>
              <a:rPr lang="zh-CN" altLang="en-US" sz="2200" kern="0" dirty="0"/>
              <a:t>，</a:t>
            </a:r>
            <a:r>
              <a:rPr lang="zh-CN" altLang="zh-CN" sz="2200" kern="0" dirty="0"/>
              <a:t>大数据应用、云计算技术的迅猛发展，越来越凸显出数据库技术的重要性</a:t>
            </a:r>
            <a:r>
              <a:rPr lang="zh-CN" altLang="en-US" sz="2200" kern="0" dirty="0"/>
              <a:t>。</a:t>
            </a:r>
            <a:endParaRPr lang="en-US" altLang="zh-CN" sz="2200" kern="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关系模型的数据结构（续）</a:t>
            </a:r>
          </a:p>
        </p:txBody>
      </p:sp>
      <p:sp>
        <p:nvSpPr>
          <p:cNvPr id="124930" name="Rectangle 3"/>
          <p:cNvSpPr>
            <a:spLocks noGrp="1"/>
          </p:cNvSpPr>
          <p:nvPr>
            <p:ph idx="1"/>
          </p:nvPr>
        </p:nvSpPr>
        <p:spPr>
          <a:xfrm>
            <a:off x="1631504" y="1196752"/>
            <a:ext cx="10009112" cy="4695825"/>
          </a:xfrm>
        </p:spPr>
        <p:txBody>
          <a:bodyPr vert="horz" wrap="square" lIns="91440" tIns="45720" rIns="91440" bIns="45720" anchor="t" anchorCtr="0"/>
          <a:lstStyle/>
          <a:p>
            <a:pPr lvl="1" algn="just" eaLnBrk="1" hangingPunct="1">
              <a:lnSpc>
                <a:spcPct val="120000"/>
              </a:lnSpc>
            </a:pPr>
            <a:r>
              <a:rPr lang="zh-CN" altLang="en-US" dirty="0"/>
              <a:t>域（</a:t>
            </a:r>
            <a:r>
              <a:rPr lang="en-US" altLang="zh-CN" dirty="0"/>
              <a:t>domain</a:t>
            </a:r>
            <a:r>
              <a:rPr lang="zh-CN" altLang="en-US" dirty="0"/>
              <a:t>）</a:t>
            </a:r>
          </a:p>
          <a:p>
            <a:pPr lvl="2" algn="just" eaLnBrk="1" hangingPunct="1">
              <a:lnSpc>
                <a:spcPct val="120000"/>
              </a:lnSpc>
              <a:spcBef>
                <a:spcPct val="0"/>
              </a:spcBef>
              <a:buSzPct val="87000"/>
              <a:buFont typeface="Wingdings" panose="05000000000000000000" pitchFamily="2" charset="2"/>
              <a:buChar char="l"/>
            </a:pPr>
            <a:r>
              <a:rPr lang="zh-CN" altLang="en-US" sz="2200" dirty="0"/>
              <a:t>是一组具有相同数据类型的值的集合。属性的取值范围来自某个域。</a:t>
            </a:r>
          </a:p>
          <a:p>
            <a:pPr lvl="1" algn="just" eaLnBrk="1" hangingPunct="1">
              <a:lnSpc>
                <a:spcPct val="120000"/>
              </a:lnSpc>
            </a:pPr>
            <a:r>
              <a:rPr lang="zh-CN" altLang="en-US" dirty="0"/>
              <a:t>分量</a:t>
            </a:r>
          </a:p>
          <a:p>
            <a:pPr lvl="2" algn="just" eaLnBrk="1" hangingPunct="1">
              <a:lnSpc>
                <a:spcPct val="120000"/>
              </a:lnSpc>
              <a:spcBef>
                <a:spcPct val="0"/>
              </a:spcBef>
              <a:buSzPct val="87000"/>
              <a:buFont typeface="Wingdings" panose="05000000000000000000" pitchFamily="2" charset="2"/>
              <a:buChar char="l"/>
            </a:pPr>
            <a:r>
              <a:rPr lang="zh-CN" altLang="en-US" sz="2200" dirty="0"/>
              <a:t>元组中的一个属性值。</a:t>
            </a:r>
          </a:p>
          <a:p>
            <a:pPr lvl="1" eaLnBrk="1" hangingPunct="1">
              <a:lnSpc>
                <a:spcPct val="120000"/>
              </a:lnSpc>
            </a:pPr>
            <a:r>
              <a:rPr lang="zh-CN" altLang="en-US" dirty="0"/>
              <a:t>关系模式</a:t>
            </a:r>
          </a:p>
          <a:p>
            <a:pPr lvl="2" algn="just" eaLnBrk="1" hangingPunct="1">
              <a:lnSpc>
                <a:spcPct val="120000"/>
              </a:lnSpc>
              <a:spcBef>
                <a:spcPct val="0"/>
              </a:spcBef>
              <a:buSzPct val="87000"/>
              <a:buFont typeface="Wingdings" panose="05000000000000000000" pitchFamily="2" charset="2"/>
              <a:buChar char="l"/>
            </a:pPr>
            <a:r>
              <a:rPr lang="zh-CN" altLang="en-US" sz="2200" dirty="0"/>
              <a:t>对关系的描述</a:t>
            </a:r>
          </a:p>
          <a:p>
            <a:pPr lvl="2" eaLnBrk="1" hangingPunct="1">
              <a:lnSpc>
                <a:spcPct val="120000"/>
              </a:lnSpc>
              <a:buFontTx/>
              <a:buNone/>
            </a:pPr>
            <a:r>
              <a:rPr lang="zh-CN" altLang="en-US" sz="2200" dirty="0"/>
              <a:t>关系名（属性</a:t>
            </a:r>
            <a:r>
              <a:rPr lang="en-US" altLang="zh-CN" sz="2200" dirty="0"/>
              <a:t>1</a:t>
            </a:r>
            <a:r>
              <a:rPr lang="zh-CN" altLang="en-US" sz="2200" dirty="0"/>
              <a:t>，属性</a:t>
            </a:r>
            <a:r>
              <a:rPr lang="en-US" altLang="zh-CN" sz="2200" dirty="0"/>
              <a:t>2</a:t>
            </a:r>
            <a:r>
              <a:rPr lang="zh-CN" altLang="en-US" sz="2200" dirty="0"/>
              <a:t>，</a:t>
            </a:r>
            <a:r>
              <a:rPr lang="en-US" altLang="zh-CN" sz="2200" dirty="0"/>
              <a:t>…</a:t>
            </a:r>
            <a:r>
              <a:rPr lang="zh-CN" altLang="en-US" sz="2200" dirty="0"/>
              <a:t>，属性</a:t>
            </a:r>
            <a:r>
              <a:rPr lang="en-US" altLang="zh-CN" sz="2200" dirty="0"/>
              <a:t>n</a:t>
            </a:r>
            <a:r>
              <a:rPr lang="zh-CN" altLang="en-US" sz="2200" dirty="0"/>
              <a:t>）</a:t>
            </a:r>
          </a:p>
          <a:p>
            <a:pPr lvl="2" eaLnBrk="1" hangingPunct="1">
              <a:lnSpc>
                <a:spcPct val="120000"/>
              </a:lnSpc>
              <a:buFontTx/>
              <a:buNone/>
            </a:pPr>
            <a:r>
              <a:rPr lang="zh-CN" altLang="en-US" sz="2200" dirty="0"/>
              <a:t>学生（</a:t>
            </a:r>
            <a:r>
              <a:rPr lang="zh-CN" altLang="en-US" sz="2200" u="sng" dirty="0"/>
              <a:t>学号</a:t>
            </a:r>
            <a:r>
              <a:rPr lang="zh-CN" altLang="en-US" sz="2200" dirty="0"/>
              <a:t>，姓名，性别，出生日期，主修专业）</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p:cNvSpPr>
            <a:spLocks noGrp="1"/>
          </p:cNvSpPr>
          <p:nvPr>
            <p:ph type="title"/>
          </p:nvPr>
        </p:nvSpPr>
        <p:spPr>
          <a:xfrm>
            <a:off x="2438400" y="188913"/>
            <a:ext cx="7391400" cy="563562"/>
          </a:xfrm>
        </p:spPr>
        <p:txBody>
          <a:bodyPr vert="horz" wrap="square" lIns="91440" tIns="45720" rIns="91440" bIns="45720" anchor="ctr" anchorCtr="0">
            <a:noAutofit/>
          </a:bodyPr>
          <a:lstStyle/>
          <a:p>
            <a:pPr algn="ctr"/>
            <a:r>
              <a:rPr lang="zh-CN" altLang="en-US" sz="3600" b="1" dirty="0">
                <a:solidFill>
                  <a:schemeClr val="bg1"/>
                </a:solidFill>
                <a:latin typeface="Arial" panose="020B0604020202020204" pitchFamily="34" charset="0"/>
                <a:ea typeface="宋体" panose="02010600030101010101" pitchFamily="2" charset="-122"/>
              </a:rPr>
              <a:t>关系模型的数据结构（续）</a:t>
            </a:r>
          </a:p>
        </p:txBody>
      </p:sp>
      <p:sp>
        <p:nvSpPr>
          <p:cNvPr id="125954" name="Rectangle 3"/>
          <p:cNvSpPr>
            <a:spLocks noGrp="1"/>
          </p:cNvSpPr>
          <p:nvPr>
            <p:ph type="body" sz="half" idx="1"/>
          </p:nvPr>
        </p:nvSpPr>
        <p:spPr>
          <a:xfrm>
            <a:off x="623392" y="965200"/>
            <a:ext cx="11233248" cy="2330451"/>
          </a:xfrm>
        </p:spPr>
        <p:txBody>
          <a:bodyPr vert="horz" wrap="square" lIns="91440" tIns="45720" rIns="91440" bIns="45720" anchor="t" anchorCtr="0">
            <a:normAutofit/>
          </a:bodyPr>
          <a:lstStyle/>
          <a:p>
            <a:pPr marL="342900" indent="-342900" fontAlgn="base">
              <a:lnSpc>
                <a:spcPct val="190000"/>
              </a:lnSpc>
              <a:spcBef>
                <a:spcPct val="20000"/>
              </a:spcBef>
              <a:spcAft>
                <a:spcPct val="0"/>
              </a:spcAft>
              <a:buClrTx/>
              <a:buSzPct val="100000"/>
              <a:buFont typeface="Wingdings" panose="05000000000000000000" pitchFamily="2" charset="2"/>
              <a:buChar char="v"/>
            </a:pPr>
            <a:r>
              <a:rPr lang="zh-CN" altLang="en-US" b="1" dirty="0">
                <a:latin typeface="Arial" panose="020B0604020202020204" pitchFamily="34" charset="0"/>
                <a:ea typeface="宋体" panose="02010600030101010101" pitchFamily="2" charset="-122"/>
              </a:rPr>
              <a:t>关系必须是规范化的，满足一定的规范条件</a:t>
            </a:r>
          </a:p>
          <a:p>
            <a:pPr lvl="1" algn="just" eaLnBrk="1" hangingPunct="1">
              <a:lnSpc>
                <a:spcPct val="120000"/>
              </a:lnSpc>
              <a:buSzPct val="100000"/>
              <a:buFont typeface="Wingdings" panose="05000000000000000000" pitchFamily="2" charset="2"/>
              <a:buNone/>
            </a:pPr>
            <a:r>
              <a:rPr lang="zh-CN" altLang="en-US" sz="2200" b="1" dirty="0">
                <a:latin typeface="Arial" panose="020B0604020202020204" pitchFamily="34" charset="0"/>
                <a:ea typeface="宋体" panose="02010600030101010101" pitchFamily="2" charset="-122"/>
              </a:rPr>
              <a:t>最基本的规范条件：关系的每一个分量必须是一个不可分的数据项</a:t>
            </a:r>
            <a:r>
              <a:rPr lang="en-US" altLang="zh-CN" sz="2200" b="1" dirty="0">
                <a:latin typeface="Arial" panose="020B0604020202020204" pitchFamily="34" charset="0"/>
                <a:ea typeface="宋体" panose="02010600030101010101" pitchFamily="2" charset="-122"/>
              </a:rPr>
              <a:t>, </a:t>
            </a:r>
            <a:r>
              <a:rPr lang="zh-CN" altLang="en-US" sz="2200" b="1" dirty="0">
                <a:solidFill>
                  <a:srgbClr val="FF00FF"/>
                </a:solidFill>
                <a:latin typeface="Arial" panose="020B0604020202020204" pitchFamily="34" charset="0"/>
                <a:ea typeface="宋体" panose="02010600030101010101" pitchFamily="2" charset="-122"/>
              </a:rPr>
              <a:t>不允许表中还有表 </a:t>
            </a:r>
          </a:p>
          <a:p>
            <a:pPr algn="just" eaLnBrk="1" hangingPunct="1">
              <a:lnSpc>
                <a:spcPct val="120000"/>
              </a:lnSpc>
              <a:buClrTx/>
              <a:buSzPct val="100000"/>
              <a:buFont typeface="Wingdings" panose="05000000000000000000" pitchFamily="2" charset="2"/>
              <a:buNone/>
            </a:pPr>
            <a:r>
              <a:rPr lang="en-US" altLang="zh-CN" sz="2200" b="1" dirty="0">
                <a:latin typeface="Arial" panose="020B0604020202020204" pitchFamily="34" charset="0"/>
                <a:ea typeface="宋体" panose="02010600030101010101" pitchFamily="2" charset="-122"/>
              </a:rPr>
              <a:t>      </a:t>
            </a:r>
            <a:r>
              <a:rPr lang="zh-CN" altLang="zh-CN" sz="2200" b="1" dirty="0">
                <a:latin typeface="Arial" panose="020B0604020202020204" pitchFamily="34" charset="0"/>
                <a:ea typeface="宋体" panose="02010600030101010101" pitchFamily="2" charset="-122"/>
              </a:rPr>
              <a:t>表</a:t>
            </a:r>
            <a:r>
              <a:rPr lang="en-US" altLang="zh-CN" sz="2200" b="1" dirty="0">
                <a:latin typeface="Arial" panose="020B0604020202020204" pitchFamily="34" charset="0"/>
                <a:ea typeface="宋体" panose="02010600030101010101" pitchFamily="2" charset="-122"/>
              </a:rPr>
              <a:t>1.3</a:t>
            </a:r>
            <a:r>
              <a:rPr lang="zh-CN" altLang="zh-CN" sz="2200" b="1" dirty="0">
                <a:latin typeface="Arial" panose="020B0604020202020204" pitchFamily="34" charset="0"/>
                <a:ea typeface="宋体" panose="02010600030101010101" pitchFamily="2" charset="-122"/>
              </a:rPr>
              <a:t>中联系方式是可分的数据项，</a:t>
            </a:r>
            <a:r>
              <a:rPr lang="zh-CN" altLang="en-US" sz="2200" b="1" dirty="0">
                <a:solidFill>
                  <a:srgbClr val="FF00FF"/>
                </a:solidFill>
                <a:latin typeface="Arial" panose="020B0604020202020204" pitchFamily="34" charset="0"/>
                <a:ea typeface="宋体" panose="02010600030101010101" pitchFamily="2" charset="-122"/>
              </a:rPr>
              <a:t>不符合关系模型要求 </a:t>
            </a:r>
          </a:p>
        </p:txBody>
      </p:sp>
      <p:sp>
        <p:nvSpPr>
          <p:cNvPr id="125955" name="Rectangle 373"/>
          <p:cNvSpPr/>
          <p:nvPr/>
        </p:nvSpPr>
        <p:spPr>
          <a:xfrm>
            <a:off x="4187825" y="5447184"/>
            <a:ext cx="4103688" cy="646112"/>
          </a:xfrm>
          <a:prstGeom prst="rect">
            <a:avLst/>
          </a:prstGeom>
          <a:noFill/>
          <a:ln w="25400">
            <a:noFill/>
          </a:ln>
        </p:spPr>
        <p:txBody>
          <a:bodyPr anchor="ctr" anchorCtr="0">
            <a:spAutoFit/>
          </a:bodyPr>
          <a:lstStyle/>
          <a:p>
            <a:pPr marL="342900" indent="-342900">
              <a:buFont typeface="Wingdings" panose="05000000000000000000" pitchFamily="2" charset="2"/>
            </a:pPr>
            <a:r>
              <a:rPr lang="zh-CN" altLang="zh-CN" b="1" dirty="0">
                <a:latin typeface="Arial" panose="020B0604020202020204" pitchFamily="34" charset="0"/>
                <a:ea typeface="宋体" panose="02010600030101010101" pitchFamily="2" charset="-122"/>
              </a:rPr>
              <a:t>表</a:t>
            </a:r>
            <a:r>
              <a:rPr lang="en-US" altLang="zh-CN" b="1" dirty="0">
                <a:latin typeface="Arial" panose="020B0604020202020204" pitchFamily="34" charset="0"/>
                <a:ea typeface="宋体" panose="02010600030101010101" pitchFamily="2" charset="-122"/>
              </a:rPr>
              <a:t>1.3  </a:t>
            </a:r>
            <a:r>
              <a:rPr lang="zh-CN" altLang="en-US" b="1" dirty="0">
                <a:latin typeface="Arial" panose="020B0604020202020204" pitchFamily="34" charset="0"/>
                <a:ea typeface="宋体" panose="02010600030101010101" pitchFamily="2" charset="-122"/>
              </a:rPr>
              <a:t>非规范化的表示例：表中有表</a:t>
            </a:r>
            <a:endParaRPr lang="zh-CN" altLang="zh-CN" b="1" dirty="0">
              <a:latin typeface="Arial" panose="020B0604020202020204" pitchFamily="34" charset="0"/>
              <a:ea typeface="宋体" panose="02010600030101010101" pitchFamily="2" charset="-122"/>
            </a:endParaRPr>
          </a:p>
          <a:p>
            <a:pPr marL="342900" indent="-342900">
              <a:buFont typeface="Arial" panose="020B0604020202020204" pitchFamily="34" charset="0"/>
            </a:pPr>
            <a:endParaRPr lang="zh-CN" altLang="en-US" b="1" dirty="0">
              <a:latin typeface="Arial" panose="020B0604020202020204" pitchFamily="34" charset="0"/>
              <a:ea typeface="宋体" panose="02010600030101010101" pitchFamily="2" charset="-122"/>
            </a:endParaRPr>
          </a:p>
        </p:txBody>
      </p:sp>
      <p:pic>
        <p:nvPicPr>
          <p:cNvPr id="3" name="图片 2">
            <a:extLst>
              <a:ext uri="{FF2B5EF4-FFF2-40B4-BE49-F238E27FC236}">
                <a16:creationId xmlns:a16="http://schemas.microsoft.com/office/drawing/2014/main" xmlns="" id="{D3280214-BDA4-1FBE-1360-EF5CE1FD5692}"/>
              </a:ext>
            </a:extLst>
          </p:cNvPr>
          <p:cNvPicPr>
            <a:picLocks noChangeAspect="1"/>
          </p:cNvPicPr>
          <p:nvPr/>
        </p:nvPicPr>
        <p:blipFill rotWithShape="1">
          <a:blip r:embed="rId2"/>
          <a:srcRect t="19248"/>
          <a:stretch/>
        </p:blipFill>
        <p:spPr>
          <a:xfrm>
            <a:off x="1775520" y="3508376"/>
            <a:ext cx="9006888" cy="1560952"/>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126"/>
          <p:cNvSpPr>
            <a:spLocks noGrp="1"/>
          </p:cNvSpPr>
          <p:nvPr>
            <p:ph type="title"/>
          </p:nvPr>
        </p:nvSpPr>
        <p:spPr>
          <a:xfrm>
            <a:off x="2438400" y="115888"/>
            <a:ext cx="7391400" cy="563562"/>
          </a:xfrm>
        </p:spPr>
        <p:txBody>
          <a:bodyPr vert="horz" wrap="square" lIns="91440" tIns="45720" rIns="91440" bIns="45720" anchor="ctr" anchorCtr="0">
            <a:normAutofit fontScale="90000"/>
          </a:bodyPr>
          <a:lstStyle/>
          <a:p>
            <a:pPr eaLnBrk="1" hangingPunct="1"/>
            <a:r>
              <a:rPr lang="zh-CN" altLang="en-US" sz="3600" dirty="0"/>
              <a:t>关系模型的数据结构（续）</a:t>
            </a:r>
          </a:p>
        </p:txBody>
      </p:sp>
      <p:graphicFrame>
        <p:nvGraphicFramePr>
          <p:cNvPr id="507046" name="Group 166"/>
          <p:cNvGraphicFramePr>
            <a:graphicFrameLocks noGrp="1"/>
          </p:cNvGraphicFramePr>
          <p:nvPr>
            <p:ph type="tbl" idx="1"/>
          </p:nvPr>
        </p:nvGraphicFramePr>
        <p:xfrm>
          <a:off x="2640013" y="1752600"/>
          <a:ext cx="6985000" cy="4267200"/>
        </p:xfrm>
        <a:graphic>
          <a:graphicData uri="http://schemas.openxmlformats.org/drawingml/2006/table">
            <a:tbl>
              <a:tblPr/>
              <a:tblGrid>
                <a:gridCol w="3278187">
                  <a:extLst>
                    <a:ext uri="{9D8B030D-6E8A-4147-A177-3AD203B41FA5}">
                      <a16:colId xmlns:a16="http://schemas.microsoft.com/office/drawing/2014/main" xmlns="" val="20000"/>
                    </a:ext>
                  </a:extLst>
                </a:gridCol>
                <a:gridCol w="3706813">
                  <a:extLst>
                    <a:ext uri="{9D8B030D-6E8A-4147-A177-3AD203B41FA5}">
                      <a16:colId xmlns:a16="http://schemas.microsoft.com/office/drawing/2014/main" xmlns="" val="20001"/>
                    </a:ext>
                  </a:extLst>
                </a:gridCol>
              </a:tblGrid>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一般表格的术语</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关系名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关系模式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表头（表格的描述）</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（一张）二维表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元组</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记录或行</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属性</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列名</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属性值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r h="398463">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分量</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一条记录中的一个列值</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8"/>
                  </a:ext>
                </a:extLst>
              </a:tr>
              <a:tr h="396875">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非规范关系</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buSzPct val="100000"/>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表中有表（大表中嵌有小表）</a:t>
                      </a:r>
                    </a:p>
                  </a:txBody>
                  <a:tcPr marL="91443" marR="914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9"/>
                  </a:ext>
                </a:extLst>
              </a:tr>
            </a:tbl>
          </a:graphicData>
        </a:graphic>
      </p:graphicFrame>
      <p:sp>
        <p:nvSpPr>
          <p:cNvPr id="127013" name="Text Box 167"/>
          <p:cNvSpPr txBox="1"/>
          <p:nvPr/>
        </p:nvSpPr>
        <p:spPr>
          <a:xfrm>
            <a:off x="2479520" y="1124744"/>
            <a:ext cx="7055136" cy="461665"/>
          </a:xfrm>
          <a:prstGeom prst="rect">
            <a:avLst/>
          </a:prstGeom>
          <a:noFill/>
          <a:ln w="25400">
            <a:noFill/>
          </a:ln>
        </p:spPr>
        <p:txBody>
          <a:bodyPr wrap="none" anchor="t" anchorCtr="0">
            <a:spAutoFit/>
          </a:bodyPr>
          <a:lstStyle/>
          <a:p>
            <a:pPr marL="342900" indent="-342900" algn="ctr">
              <a:buFont typeface="Arial" panose="020B0604020202020204" pitchFamily="34" charset="0"/>
            </a:pPr>
            <a:r>
              <a:rPr lang="zh-CN" altLang="en-US" sz="2400" b="1" dirty="0">
                <a:latin typeface="Arial" panose="020B0604020202020204" pitchFamily="34" charset="0"/>
                <a:ea typeface="宋体" panose="02010600030101010101" pitchFamily="2" charset="-122"/>
              </a:rPr>
              <a:t>表</a:t>
            </a:r>
            <a:r>
              <a:rPr lang="en-US" altLang="zh-CN" sz="2400" b="1" dirty="0">
                <a:latin typeface="Arial" panose="020B0604020202020204" pitchFamily="34" charset="0"/>
                <a:ea typeface="宋体" panose="02010600030101010101" pitchFamily="2" charset="-122"/>
              </a:rPr>
              <a:t>1.4  </a:t>
            </a:r>
            <a:r>
              <a:rPr lang="zh-CN" altLang="en-US" sz="2400" b="1" dirty="0">
                <a:latin typeface="Arial" panose="020B0604020202020204" pitchFamily="34" charset="0"/>
                <a:ea typeface="宋体" panose="02010600030101010101" pitchFamily="2" charset="-122"/>
              </a:rPr>
              <a:t>关系术语与现实生活中表格使用的术语对比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p:cNvSpPr>
            <a:spLocks noGrp="1"/>
          </p:cNvSpPr>
          <p:nvPr>
            <p:ph type="title"/>
          </p:nvPr>
        </p:nvSpPr>
        <p:spPr>
          <a:xfrm>
            <a:off x="2135188" y="-100012"/>
            <a:ext cx="7848600" cy="1143000"/>
          </a:xfrm>
        </p:spPr>
        <p:txBody>
          <a:bodyPr vert="horz" wrap="square" lIns="91440" tIns="45720" rIns="91440" bIns="45720" anchor="ctr" anchorCtr="0"/>
          <a:lstStyle/>
          <a:p>
            <a:pPr eaLnBrk="1" hangingPunct="1"/>
            <a:r>
              <a:rPr lang="en-US" altLang="zh-CN" sz="3600" dirty="0"/>
              <a:t>2.  </a:t>
            </a:r>
            <a:r>
              <a:rPr lang="zh-CN" altLang="en-US" sz="3600" dirty="0"/>
              <a:t>关系模型的数据操纵与完整性约束</a:t>
            </a:r>
          </a:p>
        </p:txBody>
      </p:sp>
      <p:sp>
        <p:nvSpPr>
          <p:cNvPr id="128002" name="Rectangle 3"/>
          <p:cNvSpPr>
            <a:spLocks noGrp="1"/>
          </p:cNvSpPr>
          <p:nvPr>
            <p:ph idx="1"/>
          </p:nvPr>
        </p:nvSpPr>
        <p:spPr>
          <a:xfrm>
            <a:off x="1199456" y="1196752"/>
            <a:ext cx="10009112" cy="4896544"/>
          </a:xfrm>
        </p:spPr>
        <p:txBody>
          <a:bodyPr vert="horz" wrap="square" lIns="91440" tIns="45720" rIns="91440" bIns="45720" anchor="t" anchorCtr="0"/>
          <a:lstStyle/>
          <a:p>
            <a:pPr algn="just" eaLnBrk="1" hangingPunct="1">
              <a:lnSpc>
                <a:spcPct val="150000"/>
              </a:lnSpc>
              <a:spcBef>
                <a:spcPct val="0"/>
              </a:spcBef>
            </a:pPr>
            <a:r>
              <a:rPr lang="zh-CN" altLang="en-US" dirty="0"/>
              <a:t>数据操作是集合操作，操作对象和操作结果都是关系</a:t>
            </a:r>
          </a:p>
          <a:p>
            <a:pPr lvl="1" algn="just" eaLnBrk="1" hangingPunct="1">
              <a:lnSpc>
                <a:spcPct val="150000"/>
              </a:lnSpc>
              <a:spcBef>
                <a:spcPct val="0"/>
              </a:spcBef>
            </a:pPr>
            <a:r>
              <a:rPr lang="zh-CN" altLang="en-US" dirty="0"/>
              <a:t>查询</a:t>
            </a:r>
          </a:p>
          <a:p>
            <a:pPr lvl="1" algn="just" eaLnBrk="1" hangingPunct="1">
              <a:lnSpc>
                <a:spcPct val="150000"/>
              </a:lnSpc>
              <a:spcBef>
                <a:spcPct val="0"/>
              </a:spcBef>
            </a:pPr>
            <a:r>
              <a:rPr lang="zh-CN" altLang="en-US" dirty="0"/>
              <a:t>插入</a:t>
            </a:r>
          </a:p>
          <a:p>
            <a:pPr lvl="1" algn="just" eaLnBrk="1" hangingPunct="1">
              <a:lnSpc>
                <a:spcPct val="150000"/>
              </a:lnSpc>
              <a:spcBef>
                <a:spcPct val="0"/>
              </a:spcBef>
            </a:pPr>
            <a:r>
              <a:rPr lang="zh-CN" altLang="en-US" dirty="0"/>
              <a:t>删除</a:t>
            </a:r>
          </a:p>
          <a:p>
            <a:pPr lvl="1" algn="just" eaLnBrk="1" hangingPunct="1">
              <a:lnSpc>
                <a:spcPct val="150000"/>
              </a:lnSpc>
              <a:spcBef>
                <a:spcPct val="0"/>
              </a:spcBef>
            </a:pPr>
            <a:r>
              <a:rPr lang="zh-CN" altLang="en-US" dirty="0"/>
              <a:t>更新</a:t>
            </a:r>
          </a:p>
          <a:p>
            <a:pPr algn="just" eaLnBrk="1" hangingPunct="1">
              <a:lnSpc>
                <a:spcPct val="150000"/>
              </a:lnSpc>
              <a:spcBef>
                <a:spcPct val="0"/>
              </a:spcBef>
            </a:pPr>
            <a:r>
              <a:rPr lang="zh-CN" altLang="en-US" dirty="0"/>
              <a:t>存取路径对用户隐蔽，用户只要指出“干什么”，不必详细说明</a:t>
            </a:r>
            <a:r>
              <a:rPr lang="zh-CN" altLang="en-US" dirty="0">
                <a:latin typeface="Tahoma" panose="020B0604030504040204" pitchFamily="34" charset="0"/>
              </a:rPr>
              <a:t>“</a:t>
            </a:r>
            <a:r>
              <a:rPr lang="zh-CN" altLang="en-US" dirty="0"/>
              <a:t>怎么干</a:t>
            </a:r>
            <a:r>
              <a:rPr lang="zh-CN" altLang="en-US" dirty="0">
                <a:latin typeface="Tahoma" panose="020B0604030504040204" pitchFamily="34" charset="0"/>
              </a:rPr>
              <a:t>”</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p:cNvSpPr>
            <a:spLocks noGrp="1"/>
          </p:cNvSpPr>
          <p:nvPr>
            <p:ph type="title"/>
          </p:nvPr>
        </p:nvSpPr>
        <p:spPr>
          <a:xfrm>
            <a:off x="1981200" y="-99392"/>
            <a:ext cx="8763000" cy="1070942"/>
          </a:xfrm>
        </p:spPr>
        <p:txBody>
          <a:bodyPr vert="horz" wrap="square" lIns="91440" tIns="45720" rIns="91440" bIns="45720" anchor="ctr" anchorCtr="0"/>
          <a:lstStyle/>
          <a:p>
            <a:pPr eaLnBrk="1" hangingPunct="1"/>
            <a:r>
              <a:rPr lang="zh-CN" altLang="en-US" sz="3600" dirty="0"/>
              <a:t>关系模型的数据操纵与完整性约束（续）</a:t>
            </a:r>
          </a:p>
        </p:txBody>
      </p:sp>
      <p:sp>
        <p:nvSpPr>
          <p:cNvPr id="129026" name="Rectangle 3"/>
          <p:cNvSpPr>
            <a:spLocks noGrp="1"/>
          </p:cNvSpPr>
          <p:nvPr>
            <p:ph idx="1"/>
          </p:nvPr>
        </p:nvSpPr>
        <p:spPr/>
        <p:txBody>
          <a:bodyPr vert="horz" wrap="square" lIns="91440" tIns="45720" rIns="91440" bIns="45720" anchor="t" anchorCtr="0"/>
          <a:lstStyle/>
          <a:p>
            <a:pPr algn="just" eaLnBrk="1" hangingPunct="1">
              <a:lnSpc>
                <a:spcPct val="190000"/>
              </a:lnSpc>
            </a:pPr>
            <a:r>
              <a:rPr lang="zh-CN" altLang="en-US" dirty="0"/>
              <a:t>关系的完整性约束条件 </a:t>
            </a:r>
          </a:p>
          <a:p>
            <a:pPr lvl="1" algn="just" eaLnBrk="1" hangingPunct="1">
              <a:lnSpc>
                <a:spcPct val="190000"/>
              </a:lnSpc>
            </a:pPr>
            <a:r>
              <a:rPr lang="zh-CN" altLang="en-US" dirty="0"/>
              <a:t>实体完整性</a:t>
            </a:r>
          </a:p>
          <a:p>
            <a:pPr lvl="1" algn="just" eaLnBrk="1" hangingPunct="1">
              <a:lnSpc>
                <a:spcPct val="190000"/>
              </a:lnSpc>
            </a:pPr>
            <a:r>
              <a:rPr lang="zh-CN" altLang="en-US" dirty="0"/>
              <a:t>参照完整性</a:t>
            </a:r>
          </a:p>
          <a:p>
            <a:pPr lvl="1" algn="just" eaLnBrk="1" hangingPunct="1">
              <a:lnSpc>
                <a:spcPct val="190000"/>
              </a:lnSpc>
            </a:pPr>
            <a:r>
              <a:rPr lang="zh-CN" altLang="en-US" dirty="0"/>
              <a:t>用户定义的完整性</a:t>
            </a:r>
          </a:p>
          <a:p>
            <a:pPr algn="just" eaLnBrk="1" hangingPunct="1">
              <a:buFont typeface="Wingdings" panose="05000000000000000000" pitchFamily="2" charset="2"/>
              <a:buChar char="l"/>
            </a:pPr>
            <a:endParaRPr lang="en-US" altLang="zh-CN"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p:cNvSpPr>
            <a:spLocks noGrp="1"/>
          </p:cNvSpPr>
          <p:nvPr>
            <p:ph type="title"/>
          </p:nvPr>
        </p:nvSpPr>
        <p:spPr/>
        <p:txBody>
          <a:bodyPr vert="horz" wrap="square" lIns="91440" tIns="45720" rIns="91440" bIns="45720" anchor="ctr" anchorCtr="0"/>
          <a:lstStyle/>
          <a:p>
            <a:pPr eaLnBrk="1" hangingPunct="1"/>
            <a:r>
              <a:rPr lang="en-US" altLang="zh-CN" sz="3600" dirty="0"/>
              <a:t>3.  </a:t>
            </a:r>
            <a:r>
              <a:rPr lang="zh-CN" altLang="en-US" sz="3600" dirty="0"/>
              <a:t>关系模型的优缺点</a:t>
            </a:r>
          </a:p>
        </p:txBody>
      </p:sp>
      <p:sp>
        <p:nvSpPr>
          <p:cNvPr id="130050" name="Rectangle 3"/>
          <p:cNvSpPr>
            <a:spLocks noGrp="1"/>
          </p:cNvSpPr>
          <p:nvPr>
            <p:ph idx="1"/>
          </p:nvPr>
        </p:nvSpPr>
        <p:spPr>
          <a:xfrm>
            <a:off x="1487488" y="1098551"/>
            <a:ext cx="8723312" cy="5095875"/>
          </a:xfrm>
        </p:spPr>
        <p:txBody>
          <a:bodyPr vert="horz" wrap="square" lIns="91440" tIns="45720" rIns="91440" bIns="45720" anchor="t" anchorCtr="0"/>
          <a:lstStyle/>
          <a:p>
            <a:pPr algn="just" eaLnBrk="1" hangingPunct="1">
              <a:lnSpc>
                <a:spcPct val="150000"/>
              </a:lnSpc>
            </a:pPr>
            <a:r>
              <a:rPr lang="zh-CN" altLang="en-US" dirty="0"/>
              <a:t>优点</a:t>
            </a:r>
          </a:p>
          <a:p>
            <a:pPr lvl="1" algn="just" eaLnBrk="1" hangingPunct="1">
              <a:lnSpc>
                <a:spcPct val="150000"/>
              </a:lnSpc>
            </a:pPr>
            <a:r>
              <a:rPr lang="zh-CN" altLang="en-US" dirty="0"/>
              <a:t>建立在严格的数学概念的基础上</a:t>
            </a:r>
          </a:p>
          <a:p>
            <a:pPr lvl="1" algn="just" eaLnBrk="1" hangingPunct="1">
              <a:lnSpc>
                <a:spcPct val="150000"/>
              </a:lnSpc>
            </a:pPr>
            <a:r>
              <a:rPr lang="zh-CN" altLang="en-US" dirty="0"/>
              <a:t>概念单一</a:t>
            </a:r>
          </a:p>
          <a:p>
            <a:pPr lvl="2" algn="just" eaLnBrk="1" hangingPunct="1">
              <a:lnSpc>
                <a:spcPct val="120000"/>
              </a:lnSpc>
              <a:buSzPct val="87000"/>
              <a:buFont typeface="Wingdings" panose="05000000000000000000" pitchFamily="2" charset="2"/>
              <a:buChar char="l"/>
            </a:pPr>
            <a:r>
              <a:rPr lang="zh-CN" altLang="en-US" sz="2200" dirty="0"/>
              <a:t>实体和实体之间联系都用关系来表示</a:t>
            </a:r>
          </a:p>
          <a:p>
            <a:pPr lvl="2" algn="just" eaLnBrk="1" hangingPunct="1">
              <a:lnSpc>
                <a:spcPct val="120000"/>
              </a:lnSpc>
              <a:buSzPct val="87000"/>
              <a:buFont typeface="Wingdings" panose="05000000000000000000" pitchFamily="2" charset="2"/>
              <a:buChar char="l"/>
            </a:pPr>
            <a:r>
              <a:rPr lang="zh-CN" altLang="en-US" sz="2200" dirty="0"/>
              <a:t>对数据的检索和更新结果也是关系</a:t>
            </a:r>
          </a:p>
          <a:p>
            <a:pPr lvl="1" algn="just" eaLnBrk="1" hangingPunct="1">
              <a:lnSpc>
                <a:spcPct val="150000"/>
              </a:lnSpc>
            </a:pPr>
            <a:r>
              <a:rPr lang="zh-CN" altLang="en-US" dirty="0"/>
              <a:t>关系模型的存取路径对用户是隐蔽的</a:t>
            </a:r>
          </a:p>
          <a:p>
            <a:pPr lvl="2" algn="just" eaLnBrk="1" hangingPunct="1">
              <a:lnSpc>
                <a:spcPct val="120000"/>
              </a:lnSpc>
              <a:buSzPct val="87000"/>
              <a:buFont typeface="Wingdings" panose="05000000000000000000" pitchFamily="2" charset="2"/>
              <a:buChar char="l"/>
            </a:pPr>
            <a:r>
              <a:rPr lang="zh-CN" altLang="en-US" sz="2200" dirty="0"/>
              <a:t>具有更高的数据独立性，更好的安全保密性</a:t>
            </a:r>
          </a:p>
          <a:p>
            <a:pPr lvl="2" algn="just" eaLnBrk="1" hangingPunct="1">
              <a:lnSpc>
                <a:spcPct val="120000"/>
              </a:lnSpc>
              <a:buSzPct val="87000"/>
              <a:buFont typeface="Wingdings" panose="05000000000000000000" pitchFamily="2" charset="2"/>
              <a:buChar char="l"/>
            </a:pPr>
            <a:r>
              <a:rPr lang="zh-CN" altLang="en-US" sz="2200" dirty="0"/>
              <a:t>简化了程序员的工作和数据库开发建立的工作</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Grp="1"/>
          </p:cNvSpPr>
          <p:nvPr>
            <p:ph type="title"/>
          </p:nvPr>
        </p:nvSpPr>
        <p:spPr/>
        <p:txBody>
          <a:bodyPr vert="horz" wrap="square" lIns="91440" tIns="45720" rIns="91440" bIns="45720" anchor="ctr" anchorCtr="0"/>
          <a:lstStyle/>
          <a:p>
            <a:pPr eaLnBrk="1" hangingPunct="1"/>
            <a:r>
              <a:rPr lang="zh-CN" altLang="en-US" sz="3600" dirty="0"/>
              <a:t>关系模型的优缺点（续）</a:t>
            </a:r>
          </a:p>
        </p:txBody>
      </p:sp>
      <p:sp>
        <p:nvSpPr>
          <p:cNvPr id="131074" name="Rectangle 3"/>
          <p:cNvSpPr>
            <a:spLocks noGrp="1"/>
          </p:cNvSpPr>
          <p:nvPr>
            <p:ph idx="1"/>
          </p:nvPr>
        </p:nvSpPr>
        <p:spPr>
          <a:xfrm>
            <a:off x="1127448" y="1113355"/>
            <a:ext cx="10515600" cy="4351338"/>
          </a:xfrm>
        </p:spPr>
        <p:txBody>
          <a:bodyPr vert="horz" wrap="square" lIns="91440" tIns="45720" rIns="91440" bIns="45720" anchor="t" anchorCtr="0"/>
          <a:lstStyle/>
          <a:p>
            <a:pPr algn="just" eaLnBrk="1" hangingPunct="1">
              <a:lnSpc>
                <a:spcPct val="160000"/>
              </a:lnSpc>
            </a:pPr>
            <a:r>
              <a:rPr lang="zh-CN" altLang="en-US" dirty="0"/>
              <a:t>缺点</a:t>
            </a:r>
          </a:p>
          <a:p>
            <a:pPr lvl="1" algn="just" eaLnBrk="1" hangingPunct="1">
              <a:lnSpc>
                <a:spcPct val="160000"/>
              </a:lnSpc>
            </a:pPr>
            <a:r>
              <a:rPr lang="zh-CN" altLang="en-US" dirty="0"/>
              <a:t>存取路径对用户隐蔽，查询效率往往不如</a:t>
            </a:r>
            <a:r>
              <a:rPr lang="zh-CN" altLang="zh-CN" dirty="0"/>
              <a:t>层次模型和网状模型</a:t>
            </a:r>
            <a:endParaRPr lang="zh-CN" altLang="en-US" dirty="0"/>
          </a:p>
          <a:p>
            <a:pPr lvl="1" algn="just" eaLnBrk="1" hangingPunct="1">
              <a:lnSpc>
                <a:spcPct val="160000"/>
              </a:lnSpc>
            </a:pPr>
            <a:r>
              <a:rPr lang="zh-CN" altLang="en-US" dirty="0"/>
              <a:t>为提高性能，必须对用户的查询请求进行优化，增加了开发数据库管理系统的难度</a:t>
            </a:r>
            <a:endParaRPr lang="zh-CN" altLang="en-US" sz="2000" dirty="0"/>
          </a:p>
          <a:p>
            <a:pPr lvl="1" eaLnBrk="1" hangingPunct="1"/>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050"/>
          <p:cNvSpPr>
            <a:spLocks noGrp="1"/>
          </p:cNvSpPr>
          <p:nvPr>
            <p:ph type="title"/>
          </p:nvPr>
        </p:nvSpPr>
        <p:spPr/>
        <p:txBody>
          <a:bodyPr vert="horz" wrap="square" lIns="91440" tIns="45720" rIns="91440" bIns="45720" anchor="ctr" anchorCtr="0"/>
          <a:lstStyle/>
          <a:p>
            <a:pPr eaLnBrk="1" hangingPunct="1"/>
            <a:r>
              <a:rPr lang="en-US" altLang="zh-CN" sz="3600" dirty="0"/>
              <a:t> 1.2  </a:t>
            </a:r>
            <a:r>
              <a:rPr lang="zh-CN" altLang="en-US" sz="3600" dirty="0"/>
              <a:t>数据模型</a:t>
            </a:r>
          </a:p>
        </p:txBody>
      </p:sp>
      <p:sp>
        <p:nvSpPr>
          <p:cNvPr id="132098" name="Rectangle 2051"/>
          <p:cNvSpPr>
            <a:spLocks noGrp="1"/>
          </p:cNvSpPr>
          <p:nvPr>
            <p:ph idx="1"/>
          </p:nvPr>
        </p:nvSpPr>
        <p:spPr>
          <a:xfrm>
            <a:off x="2481264" y="1098550"/>
            <a:ext cx="7502525" cy="4922838"/>
          </a:xfrm>
        </p:spPr>
        <p:txBody>
          <a:bodyPr vert="horz" wrap="square" lIns="91440" tIns="45720" rIns="91440" bIns="45720" anchor="t" anchorCtr="0"/>
          <a:lstStyle/>
          <a:p>
            <a:pPr eaLnBrk="1" hangingPunct="1">
              <a:lnSpc>
                <a:spcPct val="130000"/>
              </a:lnSpc>
              <a:buNone/>
            </a:pPr>
            <a:r>
              <a:rPr lang="zh-CN" altLang="en-US" dirty="0"/>
              <a:t>  </a:t>
            </a:r>
            <a:r>
              <a:rPr lang="en-US" altLang="zh-CN" dirty="0"/>
              <a:t>1.2.1  </a:t>
            </a:r>
            <a:r>
              <a:rPr lang="zh-CN" altLang="en-US" dirty="0"/>
              <a:t>数据建模</a:t>
            </a:r>
          </a:p>
          <a:p>
            <a:pPr eaLnBrk="1" hangingPunct="1">
              <a:lnSpc>
                <a:spcPct val="130000"/>
              </a:lnSpc>
              <a:buNone/>
            </a:pPr>
            <a:r>
              <a:rPr lang="zh-CN" altLang="en-US" dirty="0"/>
              <a:t>  </a:t>
            </a:r>
            <a:r>
              <a:rPr lang="en-US" altLang="zh-CN" dirty="0"/>
              <a:t>1.2.2  </a:t>
            </a:r>
            <a:r>
              <a:rPr lang="zh-CN" altLang="en-US" dirty="0"/>
              <a:t>概念模型</a:t>
            </a:r>
          </a:p>
          <a:p>
            <a:pPr eaLnBrk="1" hangingPunct="1">
              <a:lnSpc>
                <a:spcPct val="130000"/>
              </a:lnSpc>
              <a:buNone/>
            </a:pPr>
            <a:r>
              <a:rPr lang="zh-CN" altLang="en-US" dirty="0"/>
              <a:t>  </a:t>
            </a:r>
            <a:r>
              <a:rPr lang="en-US" altLang="zh-CN" dirty="0"/>
              <a:t>1.2.3  </a:t>
            </a:r>
            <a:r>
              <a:rPr lang="zh-CN" altLang="en-US" dirty="0"/>
              <a:t>数据模型的三要素</a:t>
            </a:r>
          </a:p>
          <a:p>
            <a:pPr eaLnBrk="1" hangingPunct="1">
              <a:lnSpc>
                <a:spcPct val="130000"/>
              </a:lnSpc>
              <a:buNone/>
            </a:pPr>
            <a:r>
              <a:rPr lang="zh-CN" altLang="en-US" dirty="0"/>
              <a:t>  </a:t>
            </a:r>
            <a:r>
              <a:rPr lang="en-US" altLang="zh-CN" dirty="0"/>
              <a:t>1.2.4  </a:t>
            </a:r>
            <a:r>
              <a:rPr lang="zh-CN" altLang="en-US" dirty="0"/>
              <a:t>层次模型</a:t>
            </a:r>
            <a:endParaRPr lang="en-US" altLang="zh-CN" dirty="0"/>
          </a:p>
          <a:p>
            <a:pPr eaLnBrk="1" hangingPunct="1">
              <a:lnSpc>
                <a:spcPct val="130000"/>
              </a:lnSpc>
              <a:buNone/>
            </a:pPr>
            <a:r>
              <a:rPr lang="zh-CN" altLang="en-US" dirty="0"/>
              <a:t>  </a:t>
            </a:r>
            <a:r>
              <a:rPr lang="en-US" altLang="zh-CN" dirty="0"/>
              <a:t>1.2.5  </a:t>
            </a:r>
            <a:r>
              <a:rPr lang="zh-CN" altLang="en-US" dirty="0"/>
              <a:t>网状模型</a:t>
            </a:r>
          </a:p>
          <a:p>
            <a:pPr eaLnBrk="1" hangingPunct="1">
              <a:lnSpc>
                <a:spcPct val="130000"/>
              </a:lnSpc>
              <a:buNone/>
            </a:pPr>
            <a:r>
              <a:rPr lang="zh-CN" altLang="en-US" dirty="0"/>
              <a:t>  </a:t>
            </a:r>
            <a:r>
              <a:rPr lang="en-US" altLang="zh-CN" dirty="0"/>
              <a:t>1.2.6  </a:t>
            </a:r>
            <a:r>
              <a:rPr lang="zh-CN" altLang="en-US" dirty="0"/>
              <a:t>关系模型</a:t>
            </a:r>
            <a:endParaRPr lang="en-US" altLang="zh-CN" dirty="0"/>
          </a:p>
          <a:p>
            <a:pPr eaLnBrk="1" hangingPunct="1">
              <a:lnSpc>
                <a:spcPct val="130000"/>
              </a:lnSpc>
              <a:buNone/>
            </a:pPr>
            <a:r>
              <a:rPr lang="zh-CN" altLang="en-US" dirty="0">
                <a:solidFill>
                  <a:srgbClr val="00B050"/>
                </a:solidFill>
              </a:rPr>
              <a:t>  </a:t>
            </a:r>
            <a:r>
              <a:rPr lang="en-US" altLang="zh-CN" dirty="0">
                <a:solidFill>
                  <a:srgbClr val="00B050"/>
                </a:solidFill>
              </a:rPr>
              <a:t>1.2.7  </a:t>
            </a:r>
            <a:r>
              <a:rPr lang="zh-CN" altLang="en-US" dirty="0">
                <a:solidFill>
                  <a:srgbClr val="00B050"/>
                </a:solidFill>
              </a:rPr>
              <a:t>数据库领域中不断涌现的数据模型</a:t>
            </a:r>
            <a:endParaRPr lang="zh-CN" altLang="en-US" sz="2400" dirty="0">
              <a:solidFill>
                <a:srgbClr val="00B050"/>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p:cNvSpPr>
            <a:spLocks noGrp="1"/>
          </p:cNvSpPr>
          <p:nvPr>
            <p:ph type="title"/>
          </p:nvPr>
        </p:nvSpPr>
        <p:spPr/>
        <p:txBody>
          <a:bodyPr vert="horz" wrap="square" lIns="91440" tIns="45720" rIns="91440" bIns="45720" anchor="ctr" anchorCtr="0">
            <a:normAutofit/>
          </a:bodyPr>
          <a:lstStyle/>
          <a:p>
            <a:pPr eaLnBrk="1" hangingPunct="1"/>
            <a:r>
              <a:rPr lang="en-US" altLang="zh-CN" sz="3600" dirty="0"/>
              <a:t>1.2.7</a:t>
            </a:r>
            <a:r>
              <a:rPr lang="zh-CN" altLang="en-US" sz="3600" dirty="0"/>
              <a:t> 数据库领域中不断涌现的数据模型</a:t>
            </a:r>
          </a:p>
        </p:txBody>
      </p:sp>
      <p:sp>
        <p:nvSpPr>
          <p:cNvPr id="133122" name="Rectangle 3"/>
          <p:cNvSpPr>
            <a:spLocks noGrp="1"/>
          </p:cNvSpPr>
          <p:nvPr>
            <p:ph idx="1"/>
          </p:nvPr>
        </p:nvSpPr>
        <p:spPr>
          <a:xfrm>
            <a:off x="1981200" y="1098551"/>
            <a:ext cx="8229600" cy="5095875"/>
          </a:xfrm>
        </p:spPr>
        <p:txBody>
          <a:bodyPr vert="horz" wrap="square" lIns="91440" tIns="45720" rIns="91440" bIns="45720" anchor="t" anchorCtr="0">
            <a:normAutofit lnSpcReduction="10000"/>
          </a:bodyPr>
          <a:lstStyle/>
          <a:p>
            <a:pPr algn="just" eaLnBrk="1" hangingPunct="1">
              <a:lnSpc>
                <a:spcPct val="150000"/>
              </a:lnSpc>
            </a:pPr>
            <a:r>
              <a:rPr lang="zh-CN" altLang="en-US" dirty="0"/>
              <a:t>数据模型的发展进程</a:t>
            </a:r>
          </a:p>
          <a:p>
            <a:pPr lvl="1" algn="just" eaLnBrk="1" hangingPunct="1">
              <a:lnSpc>
                <a:spcPct val="150000"/>
              </a:lnSpc>
            </a:pPr>
            <a:r>
              <a:rPr lang="zh-CN" altLang="en-US" dirty="0"/>
              <a:t>层次模型、网状模型</a:t>
            </a:r>
            <a:endParaRPr lang="en-US" altLang="zh-CN" dirty="0"/>
          </a:p>
          <a:p>
            <a:pPr lvl="1" algn="just" eaLnBrk="1" hangingPunct="1">
              <a:lnSpc>
                <a:spcPct val="150000"/>
              </a:lnSpc>
            </a:pPr>
            <a:r>
              <a:rPr lang="zh-CN" altLang="en-US" dirty="0"/>
              <a:t>关系模型</a:t>
            </a:r>
            <a:endParaRPr lang="en-US" altLang="zh-CN" dirty="0"/>
          </a:p>
          <a:p>
            <a:pPr lvl="1" algn="just" eaLnBrk="1" hangingPunct="1">
              <a:lnSpc>
                <a:spcPct val="150000"/>
              </a:lnSpc>
            </a:pPr>
            <a:r>
              <a:rPr lang="zh-CN" altLang="en-US" dirty="0"/>
              <a:t>面向对象数据模型、对象关系数据模型</a:t>
            </a:r>
            <a:endParaRPr lang="en-US" altLang="zh-CN" dirty="0"/>
          </a:p>
          <a:p>
            <a:pPr lvl="1" algn="just" eaLnBrk="1" hangingPunct="1">
              <a:lnSpc>
                <a:spcPct val="150000"/>
              </a:lnSpc>
            </a:pPr>
            <a:r>
              <a:rPr lang="zh-CN" altLang="en-US" dirty="0"/>
              <a:t>半结构化的</a:t>
            </a:r>
            <a:r>
              <a:rPr lang="en-US" altLang="zh-CN" dirty="0"/>
              <a:t>XML</a:t>
            </a:r>
            <a:r>
              <a:rPr lang="zh-CN" altLang="en-US" dirty="0"/>
              <a:t>数据模型等</a:t>
            </a:r>
            <a:endParaRPr lang="en-US" altLang="zh-CN" dirty="0"/>
          </a:p>
          <a:p>
            <a:pPr lvl="1" algn="just" eaLnBrk="1" hangingPunct="1">
              <a:lnSpc>
                <a:spcPct val="150000"/>
              </a:lnSpc>
            </a:pPr>
            <a:r>
              <a:rPr lang="zh-CN" altLang="en-US" dirty="0"/>
              <a:t>新型数据模型</a:t>
            </a:r>
          </a:p>
          <a:p>
            <a:pPr lvl="2" algn="just" eaLnBrk="1" hangingPunct="1">
              <a:lnSpc>
                <a:spcPct val="150000"/>
              </a:lnSpc>
              <a:buFont typeface="Wingdings" panose="05000000000000000000" pitchFamily="2" charset="2"/>
              <a:buChar char="l"/>
            </a:pPr>
            <a:r>
              <a:rPr lang="zh-CN" altLang="en-US" sz="2200" dirty="0"/>
              <a:t>键值对数据模型</a:t>
            </a:r>
            <a:r>
              <a:rPr lang="en-US" altLang="zh-CN" sz="2200" dirty="0"/>
              <a:t>(Key</a:t>
            </a:r>
            <a:r>
              <a:rPr lang="zh-CN" altLang="en-US" sz="2200" dirty="0"/>
              <a:t> </a:t>
            </a:r>
            <a:r>
              <a:rPr lang="en-US" altLang="zh-CN" sz="2200" dirty="0"/>
              <a:t>-</a:t>
            </a:r>
            <a:r>
              <a:rPr lang="zh-CN" altLang="en-US" sz="2200" dirty="0"/>
              <a:t> </a:t>
            </a:r>
            <a:r>
              <a:rPr lang="en-US" altLang="zh-CN" sz="2200" dirty="0"/>
              <a:t>Value)</a:t>
            </a:r>
            <a:r>
              <a:rPr lang="zh-CN" altLang="en-US" sz="2200" dirty="0"/>
              <a:t>、文档数据模型、图数据模型、时序数据模型、时空数据模型、流数据模型、多媒体数据模型等</a:t>
            </a:r>
            <a:endParaRPr lang="en-US" altLang="zh-CN" sz="2200" dirty="0"/>
          </a:p>
          <a:p>
            <a:pPr lvl="1" algn="just" eaLnBrk="1" hangingPunct="1">
              <a:lnSpc>
                <a:spcPct val="150000"/>
              </a:lnSpc>
            </a:pP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标题 1"/>
          <p:cNvSpPr>
            <a:spLocks noGrp="1"/>
          </p:cNvSpPr>
          <p:nvPr>
            <p:ph type="title"/>
          </p:nvPr>
        </p:nvSpPr>
        <p:spPr>
          <a:xfrm>
            <a:off x="1416050" y="-39687"/>
            <a:ext cx="9251950" cy="1138237"/>
          </a:xfrm>
        </p:spPr>
        <p:txBody>
          <a:bodyPr vert="horz" wrap="square" lIns="91440" tIns="45720" rIns="91440" bIns="45720" anchor="ctr" anchorCtr="0"/>
          <a:lstStyle/>
          <a:p>
            <a:pPr>
              <a:buNone/>
            </a:pPr>
            <a:r>
              <a:rPr lang="zh-CN" altLang="en-US" sz="3600" dirty="0"/>
              <a:t>数据库领域中不断涌现的数据模型（续）</a:t>
            </a:r>
          </a:p>
        </p:txBody>
      </p:sp>
      <p:sp>
        <p:nvSpPr>
          <p:cNvPr id="134146" name="内容占位符 2"/>
          <p:cNvSpPr>
            <a:spLocks noGrp="1"/>
          </p:cNvSpPr>
          <p:nvPr>
            <p:ph idx="1"/>
          </p:nvPr>
        </p:nvSpPr>
        <p:spPr/>
        <p:txBody>
          <a:bodyPr vert="horz" wrap="square" lIns="91440" tIns="45720" rIns="91440" bIns="45720" anchor="t" anchorCtr="0"/>
          <a:lstStyle/>
          <a:p>
            <a:pPr algn="just" eaLnBrk="1" hangingPunct="1">
              <a:lnSpc>
                <a:spcPct val="120000"/>
              </a:lnSpc>
            </a:pPr>
            <a:r>
              <a:rPr lang="zh-CN" altLang="zh-CN" dirty="0"/>
              <a:t>相比于关系模型</a:t>
            </a:r>
            <a:r>
              <a:rPr lang="zh-CN" altLang="en-US" dirty="0"/>
              <a:t>，</a:t>
            </a:r>
            <a:r>
              <a:rPr lang="zh-CN" altLang="zh-CN" dirty="0"/>
              <a:t>这些模型按照数据模型应该具备的三个基本要素来衡量不严格</a:t>
            </a:r>
            <a:endParaRPr lang="en-US" altLang="zh-CN" dirty="0"/>
          </a:p>
          <a:p>
            <a:pPr lvl="1" algn="just" eaLnBrk="1" hangingPunct="1">
              <a:lnSpc>
                <a:spcPct val="120000"/>
              </a:lnSpc>
            </a:pPr>
            <a:r>
              <a:rPr lang="zh-CN" altLang="zh-CN" dirty="0"/>
              <a:t>例如对这些数据的完整性约束就需要研究和发展</a:t>
            </a:r>
            <a:endParaRPr lang="zh-CN" altLang="en-US"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1YTJkMjc1YTA2MTBhYmRkODIyNTJiN2E3YTU2MWQ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0891a294-15f1-4b3e-a3b1-76acfa295855}"/>
  <p:tag name="TABLE_ENDDRAG_ORIGIN_RECT" val="674*105"/>
  <p:tag name="TABLE_ENDDRAG_RECT" val="26*118*674*10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610</TotalTime>
  <Words>7712</Words>
  <Application>Microsoft Office PowerPoint</Application>
  <PresentationFormat>自定义</PresentationFormat>
  <Paragraphs>1182</Paragraphs>
  <Slides>155</Slides>
  <Notes>29</Notes>
  <HiddenSlides>0</HiddenSlides>
  <MMClips>0</MMClips>
  <ScaleCrop>false</ScaleCrop>
  <HeadingPairs>
    <vt:vector size="4" baseType="variant">
      <vt:variant>
        <vt:lpstr>主题</vt:lpstr>
      </vt:variant>
      <vt:variant>
        <vt:i4>1</vt:i4>
      </vt:variant>
      <vt:variant>
        <vt:lpstr>幻灯片标题</vt:lpstr>
      </vt:variant>
      <vt:variant>
        <vt:i4>155</vt:i4>
      </vt:variant>
    </vt:vector>
  </HeadingPairs>
  <TitlesOfParts>
    <vt:vector size="156" baseType="lpstr">
      <vt:lpstr>Office 主题​​</vt:lpstr>
      <vt:lpstr>PowerPoint 演示文稿</vt:lpstr>
      <vt:lpstr>教材及参考书</vt:lpstr>
      <vt:lpstr>考试成绩</vt:lpstr>
      <vt:lpstr>内容安排（1）</vt:lpstr>
      <vt:lpstr>内容安排（2）</vt:lpstr>
      <vt:lpstr>*内容安排（3）</vt:lpstr>
      <vt:lpstr>PowerPoint 演示文稿</vt:lpstr>
      <vt:lpstr>第1章  绪论</vt:lpstr>
      <vt:lpstr>数据库的地位</vt:lpstr>
      <vt:lpstr>二维码 1.1 </vt:lpstr>
      <vt:lpstr>本章导读</vt:lpstr>
      <vt:lpstr>1.1  数据库系统概述</vt:lpstr>
      <vt:lpstr>1.1.1  数据库的4个基本概念</vt:lpstr>
      <vt:lpstr>1. 数据</vt:lpstr>
      <vt:lpstr>数据举例</vt:lpstr>
      <vt:lpstr>数据举例（续）</vt:lpstr>
      <vt:lpstr>2.  数据库</vt:lpstr>
      <vt:lpstr>3.数据库管理系统</vt:lpstr>
      <vt:lpstr>数据库在计算机系统中的位置</vt:lpstr>
      <vt:lpstr>数据库管理系统的主要功能</vt:lpstr>
      <vt:lpstr>数据库管理系统的主要功能（续）</vt:lpstr>
      <vt:lpstr>数据库管理系统的主要功能（续）</vt:lpstr>
      <vt:lpstr>4.数据库系统</vt:lpstr>
      <vt:lpstr>PowerPoint 演示文稿</vt:lpstr>
      <vt:lpstr>1.1  数据库系统概述</vt:lpstr>
      <vt:lpstr>数据管理技术的产生和发展</vt:lpstr>
      <vt:lpstr>数据管理技术的产生和发展（续）</vt:lpstr>
      <vt:lpstr>1.人工管理阶段</vt:lpstr>
      <vt:lpstr>人工管理阶段（续）</vt:lpstr>
      <vt:lpstr>应用程序与数据的对应关系（人工管理阶段）</vt:lpstr>
      <vt:lpstr>2.  文件系统阶段</vt:lpstr>
      <vt:lpstr>文件系统阶段（续）</vt:lpstr>
      <vt:lpstr>应用程序与数据的对应关系（文件系统阶段）</vt:lpstr>
      <vt:lpstr>3.  数据库系统阶段</vt:lpstr>
      <vt:lpstr>数据库系统管理数据的特点</vt:lpstr>
      <vt:lpstr>（1）整体数据的结构化</vt:lpstr>
      <vt:lpstr>数据结构化（续）</vt:lpstr>
      <vt:lpstr>二维码 1.2 </vt:lpstr>
      <vt:lpstr>二维码 1.2 问题描述</vt:lpstr>
      <vt:lpstr>（2）数据的共享性强，冗余度低且易于扩充</vt:lpstr>
      <vt:lpstr>（3）数据的独立性强</vt:lpstr>
      <vt:lpstr>（4）数据由数据库管理系统统一管理和控制</vt:lpstr>
      <vt:lpstr>应用程序与数据的对应关系（数据库系统阶段）</vt:lpstr>
      <vt:lpstr>数据库概念小结</vt:lpstr>
      <vt:lpstr>第1章 绪论</vt:lpstr>
      <vt:lpstr>1.2  数据模型</vt:lpstr>
      <vt:lpstr> 1.2  数据模型</vt:lpstr>
      <vt:lpstr>数据建模</vt:lpstr>
      <vt:lpstr>数据建模（续）</vt:lpstr>
      <vt:lpstr> 1.2  数据模型</vt:lpstr>
      <vt:lpstr>1.2.2  概念模型</vt:lpstr>
      <vt:lpstr>概念模型（续）</vt:lpstr>
      <vt:lpstr>1.  信息世界中的基本概念</vt:lpstr>
      <vt:lpstr>信息世界中的基本概念（续）</vt:lpstr>
      <vt:lpstr>信息世界中的基本概念（续）</vt:lpstr>
      <vt:lpstr>2.概念模型的一种表示方法：实体-联系模型</vt:lpstr>
      <vt:lpstr>实体-联系模型（续）</vt:lpstr>
      <vt:lpstr> 1.2  数据模型</vt:lpstr>
      <vt:lpstr> 数据模型的三要素</vt:lpstr>
      <vt:lpstr> 1.  数据结构</vt:lpstr>
      <vt:lpstr> 2.  数据操纵</vt:lpstr>
      <vt:lpstr>数据操纵（续） </vt:lpstr>
      <vt:lpstr>3. 完整性约束 </vt:lpstr>
      <vt:lpstr>完整性约束（续）</vt:lpstr>
      <vt:lpstr> 1.2  数据模型</vt:lpstr>
      <vt:lpstr>1.2.4  层次模型</vt:lpstr>
      <vt:lpstr>层次模型（续）</vt:lpstr>
      <vt:lpstr>1.  层次模型的数据结构</vt:lpstr>
      <vt:lpstr>层次模型的数据结构（续）</vt:lpstr>
      <vt:lpstr>层次模型的数据结构（续）</vt:lpstr>
      <vt:lpstr>层次模型的数据结构（续）</vt:lpstr>
      <vt:lpstr>层次模型的数据结构（续）</vt:lpstr>
      <vt:lpstr>2. 层次模型的数据操纵与完整性约束 </vt:lpstr>
      <vt:lpstr>层次模型的数据操纵与完整性约束（续）</vt:lpstr>
      <vt:lpstr>3.层次模型的优缺点</vt:lpstr>
      <vt:lpstr> 1.2  数据模型</vt:lpstr>
      <vt:lpstr>1.2.5  网状模型</vt:lpstr>
      <vt:lpstr>1.  网状模型的数据结构</vt:lpstr>
      <vt:lpstr>网状模型的数据结构（续）</vt:lpstr>
      <vt:lpstr>网状模型的数据结构（续）</vt:lpstr>
      <vt:lpstr>网状模型的数据结构（续）</vt:lpstr>
      <vt:lpstr> 网状模型的数据结构（续）</vt:lpstr>
      <vt:lpstr>网状模型的数据结构（续）</vt:lpstr>
      <vt:lpstr>2. 网状模型的数据操纵与完整性约束</vt:lpstr>
      <vt:lpstr>3. 网状模型的优缺点</vt:lpstr>
      <vt:lpstr> 1.2  数据模型</vt:lpstr>
      <vt:lpstr>1.2.6 关系模型</vt:lpstr>
      <vt:lpstr>1.  关系模型的数据结构 </vt:lpstr>
      <vt:lpstr>关系模型的数据结构（续）</vt:lpstr>
      <vt:lpstr>关系模型的数据结构（续）</vt:lpstr>
      <vt:lpstr>关系模型的数据结构（续）</vt:lpstr>
      <vt:lpstr>关系模型的数据结构（续）</vt:lpstr>
      <vt:lpstr>2.  关系模型的数据操纵与完整性约束</vt:lpstr>
      <vt:lpstr>关系模型的数据操纵与完整性约束（续）</vt:lpstr>
      <vt:lpstr>3.  关系模型的优缺点</vt:lpstr>
      <vt:lpstr>关系模型的优缺点（续）</vt:lpstr>
      <vt:lpstr> 1.2  数据模型</vt:lpstr>
      <vt:lpstr>1.2.7 数据库领域中不断涌现的数据模型</vt:lpstr>
      <vt:lpstr>数据库领域中不断涌现的数据模型（续）</vt:lpstr>
      <vt:lpstr>1.2 小结</vt:lpstr>
      <vt:lpstr>第1章  绪论</vt:lpstr>
      <vt:lpstr>1.3 数据库系统的三级模式结构</vt:lpstr>
      <vt:lpstr>数据库系统的三级模式结构（续）</vt:lpstr>
      <vt:lpstr>1.3.1 数据库系统中模式的概念</vt:lpstr>
      <vt:lpstr>数据库系统中模式的概念（续）</vt:lpstr>
      <vt:lpstr>数据库系统中模式的概念（续）</vt:lpstr>
      <vt:lpstr>数据库系统结构（续）</vt:lpstr>
      <vt:lpstr>1.3.2 数据库系统的三级模式结构</vt:lpstr>
      <vt:lpstr>数据库系统的三级模式结构（续）</vt:lpstr>
      <vt:lpstr>1.  模式（schema）</vt:lpstr>
      <vt:lpstr>模式（续）</vt:lpstr>
      <vt:lpstr>2.  外模式（external schema）</vt:lpstr>
      <vt:lpstr>外模式（续）</vt:lpstr>
      <vt:lpstr>外模式（续）</vt:lpstr>
      <vt:lpstr>3. 内模式（internal schema）</vt:lpstr>
      <vt:lpstr>数据库系统结构（续）</vt:lpstr>
      <vt:lpstr>数据库的两级映像与数据独立性</vt:lpstr>
      <vt:lpstr>1.  外模式／模式映像</vt:lpstr>
      <vt:lpstr>外模式／模式映象（续）</vt:lpstr>
      <vt:lpstr>2.  模式／内模式映像</vt:lpstr>
      <vt:lpstr>模式／内模式映象（续）</vt:lpstr>
      <vt:lpstr>3.小结</vt:lpstr>
      <vt:lpstr>小结（续）</vt:lpstr>
      <vt:lpstr>小结（续）</vt:lpstr>
      <vt:lpstr>小结（续）</vt:lpstr>
      <vt:lpstr>小结（续）</vt:lpstr>
      <vt:lpstr>第1章  绪论</vt:lpstr>
      <vt:lpstr>1.4  数据库系统的组成</vt:lpstr>
      <vt:lpstr>数据库系统的组成（续）</vt:lpstr>
      <vt:lpstr>1.  硬件平台</vt:lpstr>
      <vt:lpstr>2. 软件平台</vt:lpstr>
      <vt:lpstr>3.人员</vt:lpstr>
      <vt:lpstr>3.人员（续）</vt:lpstr>
      <vt:lpstr>（1） 数据库管理员（DBA）</vt:lpstr>
      <vt:lpstr>数据库管理员（续）</vt:lpstr>
      <vt:lpstr>数据库管理员（续）</vt:lpstr>
      <vt:lpstr>数据库管理员（续）</vt:lpstr>
      <vt:lpstr>（2） 系统分析员和数据库设计人员 </vt:lpstr>
      <vt:lpstr>（3）应用程序员</vt:lpstr>
      <vt:lpstr>（4）最终用户</vt:lpstr>
      <vt:lpstr>第1章  绪论</vt:lpstr>
      <vt:lpstr>1.5 数据库系统的体系结构</vt:lpstr>
      <vt:lpstr>（1）集中式数据库系统</vt:lpstr>
      <vt:lpstr>（2）客户-服务器数据库系统</vt:lpstr>
      <vt:lpstr>客户-服务器数据库系统（续）</vt:lpstr>
      <vt:lpstr>（3）并行数据库系统</vt:lpstr>
      <vt:lpstr>并行数据库系统（续）</vt:lpstr>
      <vt:lpstr>（4）分布式数据库系统</vt:lpstr>
      <vt:lpstr>分布式数据库系统（续）</vt:lpstr>
      <vt:lpstr>（5）云数据库系统</vt:lpstr>
      <vt:lpstr>云数据库系统（续）</vt:lpstr>
      <vt:lpstr>第1章  绪论</vt:lpstr>
      <vt:lpstr>本章小结</vt:lpstr>
      <vt:lpstr>本章小结（续）</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wangli</cp:lastModifiedBy>
  <cp:revision>499</cp:revision>
  <cp:lastPrinted>2021-10-28T01:53:00Z</cp:lastPrinted>
  <dcterms:created xsi:type="dcterms:W3CDTF">2021-11-04T03:01:00Z</dcterms:created>
  <dcterms:modified xsi:type="dcterms:W3CDTF">2023-09-03T13:48:25Z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4337A13AC07445B38C0B0611B1BFCF31</vt:lpwstr>
  </property>
  <property fmtid="{D5CDD505-2E9C-101B-9397-08002B2CF9AE}" pid="3" name="KSOProductBuildVer">
    <vt:lpwstr>2052-11.1.0.11744</vt:lpwstr>
  </property>
</Properties>
</file>