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2"/>
  </p:notesMasterIdLst>
  <p:sldIdLst>
    <p:sldId id="1149" r:id="rId2"/>
    <p:sldId id="572" r:id="rId3"/>
    <p:sldId id="573" r:id="rId4"/>
    <p:sldId id="803" r:id="rId5"/>
    <p:sldId id="574" r:id="rId6"/>
    <p:sldId id="763" r:id="rId7"/>
    <p:sldId id="774" r:id="rId8"/>
    <p:sldId id="775" r:id="rId9"/>
    <p:sldId id="768" r:id="rId10"/>
    <p:sldId id="769" r:id="rId11"/>
    <p:sldId id="796" r:id="rId12"/>
    <p:sldId id="802" r:id="rId13"/>
    <p:sldId id="797" r:id="rId14"/>
    <p:sldId id="807" r:id="rId15"/>
    <p:sldId id="806" r:id="rId16"/>
    <p:sldId id="804" r:id="rId17"/>
    <p:sldId id="808" r:id="rId18"/>
    <p:sldId id="593" r:id="rId19"/>
    <p:sldId id="867" r:id="rId20"/>
    <p:sldId id="596" r:id="rId21"/>
    <p:sldId id="835" r:id="rId22"/>
    <p:sldId id="600" r:id="rId23"/>
    <p:sldId id="836" r:id="rId24"/>
    <p:sldId id="601" r:id="rId25"/>
    <p:sldId id="603" r:id="rId26"/>
    <p:sldId id="606" r:id="rId27"/>
    <p:sldId id="607" r:id="rId28"/>
    <p:sldId id="866" r:id="rId29"/>
    <p:sldId id="870" r:id="rId30"/>
    <p:sldId id="609" r:id="rId31"/>
    <p:sldId id="838" r:id="rId32"/>
    <p:sldId id="613" r:id="rId33"/>
    <p:sldId id="612" r:id="rId34"/>
    <p:sldId id="871" r:id="rId35"/>
    <p:sldId id="840" r:id="rId36"/>
    <p:sldId id="842" r:id="rId37"/>
    <p:sldId id="868" r:id="rId38"/>
    <p:sldId id="843" r:id="rId39"/>
    <p:sldId id="844" r:id="rId40"/>
    <p:sldId id="845" r:id="rId41"/>
    <p:sldId id="846" r:id="rId42"/>
    <p:sldId id="848" r:id="rId43"/>
    <p:sldId id="849" r:id="rId44"/>
    <p:sldId id="850" r:id="rId45"/>
    <p:sldId id="869" r:id="rId46"/>
    <p:sldId id="852" r:id="rId47"/>
    <p:sldId id="853" r:id="rId48"/>
    <p:sldId id="872" r:id="rId49"/>
    <p:sldId id="855" r:id="rId50"/>
    <p:sldId id="856" r:id="rId51"/>
    <p:sldId id="857" r:id="rId52"/>
    <p:sldId id="858" r:id="rId53"/>
    <p:sldId id="859" r:id="rId54"/>
    <p:sldId id="861" r:id="rId55"/>
    <p:sldId id="862" r:id="rId56"/>
    <p:sldId id="863" r:id="rId57"/>
    <p:sldId id="864" r:id="rId58"/>
    <p:sldId id="865" r:id="rId59"/>
    <p:sldId id="873" r:id="rId60"/>
    <p:sldId id="637" r:id="rId61"/>
    <p:sldId id="638" r:id="rId62"/>
    <p:sldId id="874" r:id="rId63"/>
    <p:sldId id="639" r:id="rId64"/>
    <p:sldId id="642" r:id="rId65"/>
    <p:sldId id="644" r:id="rId66"/>
    <p:sldId id="645" r:id="rId67"/>
    <p:sldId id="646" r:id="rId68"/>
    <p:sldId id="647" r:id="rId69"/>
    <p:sldId id="650" r:id="rId70"/>
    <p:sldId id="651" r:id="rId71"/>
    <p:sldId id="652" r:id="rId72"/>
    <p:sldId id="653" r:id="rId73"/>
    <p:sldId id="681" r:id="rId74"/>
    <p:sldId id="682" r:id="rId75"/>
    <p:sldId id="683" r:id="rId76"/>
    <p:sldId id="684" r:id="rId77"/>
    <p:sldId id="685" r:id="rId78"/>
    <p:sldId id="1151" r:id="rId79"/>
    <p:sldId id="1152" r:id="rId80"/>
    <p:sldId id="1153" r:id="rId81"/>
    <p:sldId id="686" r:id="rId82"/>
    <p:sldId id="687" r:id="rId83"/>
    <p:sldId id="688" r:id="rId84"/>
    <p:sldId id="875" r:id="rId85"/>
    <p:sldId id="695" r:id="rId86"/>
    <p:sldId id="696" r:id="rId87"/>
    <p:sldId id="697" r:id="rId88"/>
    <p:sldId id="698" r:id="rId89"/>
    <p:sldId id="701" r:id="rId90"/>
    <p:sldId id="702" r:id="rId91"/>
    <p:sldId id="703" r:id="rId92"/>
    <p:sldId id="704" r:id="rId93"/>
    <p:sldId id="705" r:id="rId94"/>
    <p:sldId id="706" r:id="rId95"/>
    <p:sldId id="707" r:id="rId96"/>
    <p:sldId id="708" r:id="rId97"/>
    <p:sldId id="709" r:id="rId98"/>
    <p:sldId id="710" r:id="rId99"/>
    <p:sldId id="711" r:id="rId100"/>
    <p:sldId id="712" r:id="rId101"/>
    <p:sldId id="713" r:id="rId102"/>
    <p:sldId id="714" r:id="rId103"/>
    <p:sldId id="715" r:id="rId104"/>
    <p:sldId id="716" r:id="rId105"/>
    <p:sldId id="717" r:id="rId106"/>
    <p:sldId id="718" r:id="rId107"/>
    <p:sldId id="719" r:id="rId108"/>
    <p:sldId id="720" r:id="rId109"/>
    <p:sldId id="721" r:id="rId110"/>
    <p:sldId id="722" r:id="rId111"/>
    <p:sldId id="1150" r:id="rId112"/>
    <p:sldId id="723" r:id="rId113"/>
    <p:sldId id="724" r:id="rId114"/>
    <p:sldId id="725" r:id="rId115"/>
    <p:sldId id="753" r:id="rId116"/>
    <p:sldId id="754" r:id="rId117"/>
    <p:sldId id="755" r:id="rId118"/>
    <p:sldId id="757" r:id="rId119"/>
    <p:sldId id="758" r:id="rId120"/>
    <p:sldId id="762" r:id="rId121"/>
  </p:sldIdLst>
  <p:sldSz cx="9144000" cy="5143500" type="screen16x9"/>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ENOVO" initials="L" lastIdx="2" clrIdx="0"/>
  <p:cmAuthor id="1" name=". NightDeer" initials=".N" lastIdx="1"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09" autoAdjust="0"/>
    <p:restoredTop sz="91612" autoAdjust="0"/>
  </p:normalViewPr>
  <p:slideViewPr>
    <p:cSldViewPr snapToObjects="1">
      <p:cViewPr>
        <p:scale>
          <a:sx n="100" d="100"/>
          <a:sy n="100" d="100"/>
        </p:scale>
        <p:origin x="-1920" y="-726"/>
      </p:cViewPr>
      <p:guideLst>
        <p:guide orient="horz" pos="1620"/>
        <p:guide pos="2880"/>
      </p:guideLst>
    </p:cSldViewPr>
  </p:slideViewPr>
  <p:outlineViewPr>
    <p:cViewPr>
      <p:scale>
        <a:sx n="33" d="100"/>
        <a:sy n="33" d="100"/>
      </p:scale>
      <p:origin x="0" y="5412"/>
    </p:cViewPr>
  </p:outlineViewPr>
  <p:notesTextViewPr>
    <p:cViewPr>
      <p:scale>
        <a:sx n="75" d="100"/>
        <a:sy n="75" d="100"/>
      </p:scale>
      <p:origin x="0" y="0"/>
    </p:cViewPr>
  </p:notesTextViewPr>
  <p:sorterViewPr>
    <p:cViewPr varScale="1">
      <p:scale>
        <a:sx n="1" d="1"/>
        <a:sy n="1" d="1"/>
      </p:scale>
      <p:origin x="0" y="-2585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98D9254D-DD28-4882-BE16-AE0C7916E424}" type="datetimeFigureOut">
              <a:rPr lang="zh-CN" altLang="en-US"/>
              <a:pPr>
                <a:defRPr/>
              </a:pPr>
              <a:t>2023/11/2</a:t>
            </a:fld>
            <a:endParaRPr lang="en-US"/>
          </a:p>
        </p:txBody>
      </p:sp>
      <p:sp>
        <p:nvSpPr>
          <p:cNvPr id="25604" name="Rectangle 4"/>
          <p:cNvSpPr>
            <a:spLocks noGrp="1" noRot="1" noChangeAspect="1" noChangeArrowheads="1"/>
          </p:cNvSpPr>
          <p:nvPr>
            <p:ph type="sldImg" idx="2"/>
          </p:nvPr>
        </p:nvSpPr>
        <p:spPr bwMode="auto">
          <a:xfrm>
            <a:off x="90488" y="747713"/>
            <a:ext cx="6651625" cy="3741737"/>
          </a:xfrm>
          <a:prstGeom prst="rect">
            <a:avLst/>
          </a:prstGeom>
          <a:noFill/>
          <a:ln w="9525">
            <a:noFill/>
            <a:miter lim="800000"/>
            <a:headEnd/>
            <a:tailEnd/>
          </a:ln>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F7257DD1-BACB-4FE7-9A96-B83AEB9C3360}" type="slidenum">
              <a:rPr lang="zh-CN" altLang="en-US"/>
              <a:pPr>
                <a:defRPr/>
              </a:pPr>
              <a:t>‹#›</a:t>
            </a:fld>
            <a:endParaRPr lang="en-US"/>
          </a:p>
        </p:txBody>
      </p:sp>
    </p:spTree>
    <p:extLst>
      <p:ext uri="{BB962C8B-B14F-4D97-AF65-F5344CB8AC3E}">
        <p14:creationId xmlns:p14="http://schemas.microsoft.com/office/powerpoint/2010/main" val="161367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113311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pPr>
                <a:defRPr/>
              </a:pPr>
              <a:t>41</a:t>
            </a:fld>
            <a:endParaRPr lang="en-US"/>
          </a:p>
        </p:txBody>
      </p:sp>
    </p:spTree>
    <p:extLst>
      <p:ext uri="{BB962C8B-B14F-4D97-AF65-F5344CB8AC3E}">
        <p14:creationId xmlns:p14="http://schemas.microsoft.com/office/powerpoint/2010/main" val="26057214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pPr>
                <a:defRPr/>
              </a:pPr>
              <a:t>53</a:t>
            </a:fld>
            <a:endParaRPr lang="en-US"/>
          </a:p>
        </p:txBody>
      </p:sp>
    </p:spTree>
    <p:extLst>
      <p:ext uri="{BB962C8B-B14F-4D97-AF65-F5344CB8AC3E}">
        <p14:creationId xmlns:p14="http://schemas.microsoft.com/office/powerpoint/2010/main" val="70030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F7257DD1-BACB-4FE7-9A96-B83AEB9C3360}" type="slidenum">
              <a:rPr lang="zh-CN" altLang="en-US" smtClean="0"/>
              <a:pPr>
                <a:defRPr/>
              </a:pPr>
              <a:t>54</a:t>
            </a:fld>
            <a:endParaRPr lang="en-US"/>
          </a:p>
        </p:txBody>
      </p:sp>
    </p:spTree>
    <p:extLst>
      <p:ext uri="{BB962C8B-B14F-4D97-AF65-F5344CB8AC3E}">
        <p14:creationId xmlns:p14="http://schemas.microsoft.com/office/powerpoint/2010/main" val="1314078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详细讲解关系规范化理论，它既是关系数据库的重要理论基础，也是数据库设计的有力工具。规范化理论为数据库设计提供了理论指南和工具。</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为什么叫关系数据理论？</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节从数据库逻辑设计中如何构造一个好的数据库模式这一问题出发，阐明了关系规范化理论研究的实际背景。</a:t>
            </a:r>
            <a:endParaRPr lang="en-US" altLang="zh-CN" sz="1200" kern="1200" dirty="0">
              <a:solidFill>
                <a:schemeClr val="tx1"/>
              </a:solidFill>
              <a:latin typeface="Calibri" pitchFamily="34" charset="0"/>
              <a:ea typeface="宋体" pitchFamily="2" charset="-122"/>
              <a:cs typeface="+mn-cs"/>
            </a:endParaRPr>
          </a:p>
          <a:p>
            <a:endParaRPr lang="en-US"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节介绍规范化理论，讨论各种范式及可能存在的插入、删除等问题，并直观地描述解决办法。</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节进一步讨论关系数据理论</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节讨论函数依赖的推理规则，</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节给出模式等价的不同定义及模式分解算法。</a:t>
            </a:r>
            <a:endParaRPr lang="en-US" altLang="zh-CN" sz="1200" kern="1200" dirty="0">
              <a:solidFill>
                <a:schemeClr val="tx1"/>
              </a:solidFill>
              <a:latin typeface="Calibri" pitchFamily="34" charset="0"/>
              <a:ea typeface="宋体" pitchFamily="2" charset="-122"/>
              <a:cs typeface="+mn-cs"/>
            </a:endParaRPr>
          </a:p>
          <a:p>
            <a:r>
              <a:rPr lang="zh-CN" altLang="en-US" sz="1200" kern="1200" dirty="0">
                <a:solidFill>
                  <a:schemeClr val="tx1"/>
                </a:solidFill>
                <a:latin typeface="Calibri" pitchFamily="34" charset="0"/>
                <a:ea typeface="宋体" pitchFamily="2" charset="-122"/>
                <a:cs typeface="+mn-cs"/>
              </a:rPr>
              <a:t>本章所有内容中，</a:t>
            </a:r>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两节内容是基本的，本科学生需要掌握，</a:t>
            </a:r>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两节则可作为研究生的学习内容。</a:t>
            </a:r>
          </a:p>
          <a:p>
            <a:pPr marL="0" marR="0" indent="0" algn="l" defTabSz="914400" rtl="0" eaLnBrk="0" fontAlgn="base" latinLnBrk="0" hangingPunct="0">
              <a:lnSpc>
                <a:spcPct val="100000"/>
              </a:lnSpc>
              <a:spcBef>
                <a:spcPct val="30000"/>
              </a:spcBef>
              <a:spcAft>
                <a:spcPct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pPr>
                <a:defRPr/>
              </a:pPr>
              <a:t>2</a:t>
            </a:fld>
            <a:endParaRPr lang="en-US"/>
          </a:p>
        </p:txBody>
      </p:sp>
    </p:spTree>
    <p:extLst>
      <p:ext uri="{BB962C8B-B14F-4D97-AF65-F5344CB8AC3E}">
        <p14:creationId xmlns:p14="http://schemas.microsoft.com/office/powerpoint/2010/main" val="639045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节从数据库逻辑设计中如何构造一个好的数据库模式这一问题出发，阐明了关系规范化理论研究的实际背景。</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节介绍规范化理论，讨论各种范式及可能存在的插入、删除等问题，并直观地描述解决办法。</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节进一步讨论关系数据理论</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节讨论函数依赖的推理规则，</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节给出模式等价的不同定义及模式分解算法。</a:t>
            </a:r>
            <a:endParaRPr lang="en-US" altLang="zh-CN" sz="1200" kern="1200" dirty="0">
              <a:solidFill>
                <a:schemeClr val="tx1"/>
              </a:solidFill>
              <a:latin typeface="Calibri" pitchFamily="34" charset="0"/>
              <a:ea typeface="宋体" pitchFamily="2" charset="-122"/>
              <a:cs typeface="+mn-cs"/>
            </a:endParaRPr>
          </a:p>
          <a:p>
            <a:r>
              <a:rPr lang="zh-CN" altLang="en-US" sz="1200" kern="1200" dirty="0">
                <a:solidFill>
                  <a:schemeClr val="tx1"/>
                </a:solidFill>
                <a:latin typeface="Calibri" pitchFamily="34" charset="0"/>
                <a:ea typeface="宋体" pitchFamily="2" charset="-122"/>
                <a:cs typeface="+mn-cs"/>
              </a:rPr>
              <a:t>本章所有内容中，</a:t>
            </a:r>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两节内容是基本的，本科学生需要掌握，</a:t>
            </a:r>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两节则可作为研究生的学习内容。</a:t>
            </a:r>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pPr>
                <a:defRPr/>
              </a:pPr>
              <a:t>3</a:t>
            </a:fld>
            <a:endParaRPr lang="zh-CN" altLang="en-US"/>
          </a:p>
        </p:txBody>
      </p:sp>
    </p:spTree>
    <p:extLst>
      <p:ext uri="{BB962C8B-B14F-4D97-AF65-F5344CB8AC3E}">
        <p14:creationId xmlns:p14="http://schemas.microsoft.com/office/powerpoint/2010/main" val="243058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latin typeface="Calibri" pitchFamily="34" charset="0"/>
                <a:ea typeface="宋体" pitchFamily="2" charset="-122"/>
                <a:cs typeface="+mn-cs"/>
              </a:rPr>
              <a:t>实际上设计任何一种数据库应用系统，不论是层次的、网状的还是关系的，都会遇到如何构造合适的数据模式即逻辑结构的问题。</a:t>
            </a:r>
            <a:endParaRPr lang="en-US" altLang="zh-CN" sz="1200" kern="1200" dirty="0">
              <a:solidFill>
                <a:schemeClr val="tx1"/>
              </a:solidFill>
              <a:latin typeface="Calibri" pitchFamily="34" charset="0"/>
              <a:ea typeface="宋体" pitchFamily="2" charset="-122"/>
              <a:cs typeface="+mn-cs"/>
            </a:endParaRPr>
          </a:p>
          <a:p>
            <a:endParaRPr lang="en-US" altLang="zh-CN" sz="1200" kern="1200" dirty="0">
              <a:solidFill>
                <a:schemeClr val="tx1"/>
              </a:solidFill>
              <a:latin typeface="Calibri" pitchFamily="34" charset="0"/>
              <a:ea typeface="宋体" pitchFamily="2" charset="-122"/>
              <a:cs typeface="+mn-cs"/>
            </a:endParaRPr>
          </a:p>
          <a:p>
            <a:r>
              <a:rPr lang="zh-CN" altLang="en-US" sz="1200" kern="1200" dirty="0">
                <a:solidFill>
                  <a:schemeClr val="tx1"/>
                </a:solidFill>
                <a:latin typeface="Calibri" pitchFamily="34" charset="0"/>
                <a:ea typeface="宋体" pitchFamily="2" charset="-122"/>
                <a:cs typeface="+mn-cs"/>
              </a:rPr>
              <a:t>由于关系模型有严格的数学理论基础，并且可以向别的数据模型转换，因此，人们就以关系模型为背景来讨论这个问题，</a:t>
            </a:r>
            <a:endParaRPr lang="en-US" altLang="zh-CN" sz="1200" kern="1200" dirty="0">
              <a:solidFill>
                <a:schemeClr val="tx1"/>
              </a:solidFill>
              <a:latin typeface="Calibri" pitchFamily="34" charset="0"/>
              <a:ea typeface="宋体" pitchFamily="2" charset="-122"/>
              <a:cs typeface="+mn-cs"/>
            </a:endParaRPr>
          </a:p>
          <a:p>
            <a:r>
              <a:rPr lang="zh-CN" altLang="en-US" sz="1200" kern="1200" dirty="0">
                <a:solidFill>
                  <a:schemeClr val="tx1"/>
                </a:solidFill>
                <a:latin typeface="Calibri" pitchFamily="34" charset="0"/>
                <a:ea typeface="宋体" pitchFamily="2" charset="-122"/>
                <a:cs typeface="+mn-cs"/>
              </a:rPr>
              <a:t>形成了数据库逻辑设计的一个有力工具</a:t>
            </a:r>
            <a:r>
              <a:rPr lang="en-US" altLang="zh-CN" sz="1200" kern="1200" dirty="0">
                <a:solidFill>
                  <a:schemeClr val="tx1"/>
                </a:solidFill>
                <a:latin typeface="Calibri" pitchFamily="34" charset="0"/>
                <a:ea typeface="宋体" pitchFamily="2" charset="-122"/>
                <a:cs typeface="+mn-cs"/>
              </a:rPr>
              <a:t>——</a:t>
            </a:r>
            <a:r>
              <a:rPr lang="zh-CN" altLang="en-US" sz="1200" kern="1200" dirty="0">
                <a:solidFill>
                  <a:schemeClr val="tx1"/>
                </a:solidFill>
                <a:latin typeface="Calibri" pitchFamily="34" charset="0"/>
                <a:ea typeface="宋体" pitchFamily="2" charset="-122"/>
                <a:cs typeface="+mn-cs"/>
              </a:rPr>
              <a:t>关系数据库的规范化理论。</a:t>
            </a:r>
            <a:endParaRPr lang="zh-CN" altLang="en-US" dirty="0"/>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pPr>
                <a:defRPr/>
              </a:pPr>
              <a:t>5</a:t>
            </a:fld>
            <a:endParaRPr lang="zh-CN" altLang="en-US"/>
          </a:p>
        </p:txBody>
      </p:sp>
    </p:spTree>
    <p:extLst>
      <p:ext uri="{BB962C8B-B14F-4D97-AF65-F5344CB8AC3E}">
        <p14:creationId xmlns:p14="http://schemas.microsoft.com/office/powerpoint/2010/main" val="37832368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2400" dirty="0"/>
              <a:t>关系模式</a:t>
            </a:r>
            <a:r>
              <a:rPr lang="en-US" altLang="zh-CN" dirty="0">
                <a:solidFill>
                  <a:srgbClr val="FF0000"/>
                </a:solidFill>
              </a:rPr>
              <a:t>STUDENT</a:t>
            </a:r>
            <a:r>
              <a:rPr lang="zh-CN" altLang="en-US" dirty="0">
                <a:solidFill>
                  <a:srgbClr val="FF0000"/>
                </a:solidFill>
              </a:rPr>
              <a:t>（</a:t>
            </a:r>
            <a:r>
              <a:rPr lang="en-US" altLang="zh-CN" dirty="0" err="1">
                <a:solidFill>
                  <a:srgbClr val="FF0000"/>
                </a:solidFill>
              </a:rPr>
              <a:t>Sno</a:t>
            </a:r>
            <a:r>
              <a:rPr lang="en-US" altLang="zh-CN" dirty="0">
                <a:solidFill>
                  <a:srgbClr val="FF0000"/>
                </a:solidFill>
              </a:rPr>
              <a:t> ,</a:t>
            </a:r>
            <a:r>
              <a:rPr lang="en-US" altLang="zh-CN" dirty="0" err="1">
                <a:solidFill>
                  <a:srgbClr val="FF0000"/>
                </a:solidFill>
              </a:rPr>
              <a:t>Sdept</a:t>
            </a:r>
            <a:r>
              <a:rPr lang="en-US" altLang="zh-CN" dirty="0">
                <a:solidFill>
                  <a:srgbClr val="FF0000"/>
                </a:solidFill>
              </a:rPr>
              <a:t>, </a:t>
            </a:r>
            <a:r>
              <a:rPr lang="en-US" altLang="zh-CN" dirty="0" err="1">
                <a:solidFill>
                  <a:srgbClr val="FF0000"/>
                </a:solidFill>
              </a:rPr>
              <a:t>Mname,Cname,Grade</a:t>
            </a:r>
            <a:r>
              <a:rPr lang="zh-CN" altLang="en-US" dirty="0">
                <a:solidFill>
                  <a:srgbClr val="FF0000"/>
                </a:solidFill>
              </a:rPr>
              <a:t>） 是合法的。</a:t>
            </a:r>
          </a:p>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pPr>
                <a:defRPr/>
              </a:pPr>
              <a:t>6</a:t>
            </a:fld>
            <a:endParaRPr lang="en-US"/>
          </a:p>
        </p:txBody>
      </p:sp>
    </p:spTree>
    <p:extLst>
      <p:ext uri="{BB962C8B-B14F-4D97-AF65-F5344CB8AC3E}">
        <p14:creationId xmlns:p14="http://schemas.microsoft.com/office/powerpoint/2010/main" val="609340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buNone/>
            </a:pPr>
            <a:r>
              <a:rPr lang="en-US" altLang="zh-CN" sz="1400" dirty="0"/>
              <a:t> </a:t>
            </a:r>
            <a:r>
              <a:rPr lang="zh-CN" altLang="en-US" sz="1200" dirty="0"/>
              <a:t>如果新成立一个软件工程系，还没有招生，我们就无法把这个系及其</a:t>
            </a:r>
            <a:endParaRPr lang="en-US" altLang="zh-CN" sz="1200" dirty="0"/>
          </a:p>
          <a:p>
            <a:pPr>
              <a:buNone/>
            </a:pPr>
            <a:r>
              <a:rPr lang="zh-CN" altLang="en-US" sz="1200" dirty="0"/>
              <a:t>系主任的信息存入数据库。</a:t>
            </a:r>
            <a:endParaRPr lang="en-US" altLang="zh-CN" sz="1200" dirty="0"/>
          </a:p>
          <a:p>
            <a:pPr>
              <a:buNone/>
            </a:pPr>
            <a:r>
              <a:rPr lang="zh-CN" altLang="en-US" sz="1200" dirty="0"/>
              <a:t>因为插入一个元组的条件是：主码不能为</a:t>
            </a:r>
            <a:r>
              <a:rPr lang="en-US" altLang="zh-CN" sz="1200" dirty="0"/>
              <a:t>NULL</a:t>
            </a:r>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pPr>
                <a:defRPr/>
              </a:pPr>
              <a:t>9</a:t>
            </a:fld>
            <a:endParaRPr lang="en-US"/>
          </a:p>
        </p:txBody>
      </p:sp>
    </p:spTree>
    <p:extLst>
      <p:ext uri="{BB962C8B-B14F-4D97-AF65-F5344CB8AC3E}">
        <p14:creationId xmlns:p14="http://schemas.microsoft.com/office/powerpoint/2010/main" val="1195538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pPr>
                <a:defRPr/>
              </a:pPr>
              <a:t>13</a:t>
            </a:fld>
            <a:endParaRPr lang="en-US"/>
          </a:p>
        </p:txBody>
      </p:sp>
    </p:spTree>
    <p:extLst>
      <p:ext uri="{BB962C8B-B14F-4D97-AF65-F5344CB8AC3E}">
        <p14:creationId xmlns:p14="http://schemas.microsoft.com/office/powerpoint/2010/main" val="403557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F7257DD1-BACB-4FE7-9A96-B83AEB9C3360}" type="slidenum">
              <a:rPr lang="zh-CN" altLang="en-US" smtClean="0"/>
              <a:pPr>
                <a:defRPr/>
              </a:pPr>
              <a:t>16</a:t>
            </a:fld>
            <a:endParaRPr lang="en-US"/>
          </a:p>
        </p:txBody>
      </p:sp>
    </p:spTree>
    <p:extLst>
      <p:ext uri="{BB962C8B-B14F-4D97-AF65-F5344CB8AC3E}">
        <p14:creationId xmlns:p14="http://schemas.microsoft.com/office/powerpoint/2010/main" val="4293818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节从数据库逻辑设计中如何构造一个好的数据库模式这一问题出发，阐明了关系规范化理论研究的实际背景。</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节介绍规范化理论，讨论各种范式及可能存在的插入、删除等问题，并直观地描述解决办法。</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节进一步讨论关系数据理论</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节讨论函数依赖的推理规则，</a:t>
            </a:r>
            <a:endParaRPr lang="en-US" altLang="zh-CN" sz="1200" kern="1200" dirty="0">
              <a:solidFill>
                <a:schemeClr val="tx1"/>
              </a:solidFill>
              <a:latin typeface="Calibri" pitchFamily="34" charset="0"/>
              <a:ea typeface="宋体" pitchFamily="2" charset="-122"/>
              <a:cs typeface="+mn-cs"/>
            </a:endParaRPr>
          </a:p>
          <a:p>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节给出模式等价的不同定义及模式分解算法。</a:t>
            </a:r>
            <a:endParaRPr lang="en-US" altLang="zh-CN" sz="1200" kern="1200" dirty="0">
              <a:solidFill>
                <a:schemeClr val="tx1"/>
              </a:solidFill>
              <a:latin typeface="Calibri" pitchFamily="34" charset="0"/>
              <a:ea typeface="宋体" pitchFamily="2" charset="-122"/>
              <a:cs typeface="+mn-cs"/>
            </a:endParaRPr>
          </a:p>
          <a:p>
            <a:r>
              <a:rPr lang="zh-CN" altLang="en-US" sz="1200" kern="1200" dirty="0">
                <a:solidFill>
                  <a:schemeClr val="tx1"/>
                </a:solidFill>
                <a:latin typeface="Calibri" pitchFamily="34" charset="0"/>
                <a:ea typeface="宋体" pitchFamily="2" charset="-122"/>
                <a:cs typeface="+mn-cs"/>
              </a:rPr>
              <a:t>本章所有内容中，</a:t>
            </a:r>
            <a:r>
              <a:rPr lang="en-US" sz="1200" kern="1200" dirty="0">
                <a:solidFill>
                  <a:schemeClr val="tx1"/>
                </a:solidFill>
                <a:latin typeface="Calibri" pitchFamily="34" charset="0"/>
                <a:ea typeface="宋体" pitchFamily="2" charset="-122"/>
                <a:cs typeface="+mn-cs"/>
              </a:rPr>
              <a:t>6.1</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6.2</a:t>
            </a:r>
            <a:r>
              <a:rPr lang="zh-CN" altLang="en-US" sz="1200" kern="1200" dirty="0">
                <a:solidFill>
                  <a:schemeClr val="tx1"/>
                </a:solidFill>
                <a:latin typeface="Calibri" pitchFamily="34" charset="0"/>
                <a:ea typeface="宋体" pitchFamily="2" charset="-122"/>
                <a:cs typeface="+mn-cs"/>
              </a:rPr>
              <a:t>两节内容是基本的，本科学生需要掌握，</a:t>
            </a:r>
            <a:r>
              <a:rPr lang="en-US" sz="1200" kern="1200" dirty="0">
                <a:solidFill>
                  <a:schemeClr val="tx1"/>
                </a:solidFill>
                <a:latin typeface="Calibri" pitchFamily="34" charset="0"/>
                <a:ea typeface="宋体" pitchFamily="2" charset="-122"/>
                <a:cs typeface="+mn-cs"/>
              </a:rPr>
              <a:t>6.3</a:t>
            </a:r>
            <a:r>
              <a:rPr lang="zh-CN" altLang="en-US" sz="1200" kern="1200" dirty="0">
                <a:solidFill>
                  <a:schemeClr val="tx1"/>
                </a:solidFill>
                <a:latin typeface="Calibri" pitchFamily="34" charset="0"/>
                <a:ea typeface="宋体" pitchFamily="2" charset="-122"/>
                <a:cs typeface="+mn-cs"/>
              </a:rPr>
              <a:t>和</a:t>
            </a:r>
            <a:r>
              <a:rPr lang="en-US" sz="1200" kern="1200" dirty="0">
                <a:solidFill>
                  <a:schemeClr val="tx1"/>
                </a:solidFill>
                <a:latin typeface="Calibri" pitchFamily="34" charset="0"/>
                <a:ea typeface="宋体" pitchFamily="2" charset="-122"/>
                <a:cs typeface="+mn-cs"/>
              </a:rPr>
              <a:t>6.4</a:t>
            </a:r>
            <a:r>
              <a:rPr lang="zh-CN" altLang="en-US" sz="1200" kern="1200" dirty="0">
                <a:solidFill>
                  <a:schemeClr val="tx1"/>
                </a:solidFill>
                <a:latin typeface="Calibri" pitchFamily="34" charset="0"/>
                <a:ea typeface="宋体" pitchFamily="2" charset="-122"/>
                <a:cs typeface="+mn-cs"/>
              </a:rPr>
              <a:t>两节则可作为研究生的学习内容。</a:t>
            </a:r>
          </a:p>
        </p:txBody>
      </p:sp>
      <p:sp>
        <p:nvSpPr>
          <p:cNvPr id="4" name="灯片编号占位符 3"/>
          <p:cNvSpPr>
            <a:spLocks noGrp="1"/>
          </p:cNvSpPr>
          <p:nvPr>
            <p:ph type="sldNum" sz="quarter" idx="10"/>
          </p:nvPr>
        </p:nvSpPr>
        <p:spPr/>
        <p:txBody>
          <a:bodyPr/>
          <a:lstStyle/>
          <a:p>
            <a:pPr>
              <a:defRPr/>
            </a:pPr>
            <a:fld id="{42C9463B-2739-434E-BCC5-0DA55FDF5926}" type="slidenum">
              <a:rPr lang="zh-CN" altLang="en-US" smtClean="0"/>
              <a:pPr>
                <a:defRPr/>
              </a:pPr>
              <a:t>17</a:t>
            </a:fld>
            <a:endParaRPr lang="zh-CN" altLang="en-US"/>
          </a:p>
        </p:txBody>
      </p:sp>
    </p:spTree>
    <p:extLst>
      <p:ext uri="{BB962C8B-B14F-4D97-AF65-F5344CB8AC3E}">
        <p14:creationId xmlns:p14="http://schemas.microsoft.com/office/powerpoint/2010/main" val="243058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500034" y="1071552"/>
            <a:ext cx="7772400" cy="1102519"/>
          </a:xfrm>
        </p:spPr>
        <p:txBody>
          <a:bodyPr/>
          <a:lstStyle/>
          <a:p>
            <a:r>
              <a:rPr lang="zh-CN" altLang="en-US" dirty="0"/>
              <a:t>单击此处编辑母版标题样式</a:t>
            </a:r>
          </a:p>
        </p:txBody>
      </p:sp>
      <p:sp>
        <p:nvSpPr>
          <p:cNvPr id="3" name="副标题 2"/>
          <p:cNvSpPr>
            <a:spLocks noGrp="1"/>
          </p:cNvSpPr>
          <p:nvPr>
            <p:ph type="subTitle" idx="1"/>
          </p:nvPr>
        </p:nvSpPr>
        <p:spPr>
          <a:xfrm>
            <a:off x="1214414" y="2643188"/>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9766"/>
            <a:ext cx="2057400" cy="467558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9766"/>
            <a:ext cx="6019800" cy="467558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1"/>
            <a:ext cx="7391400" cy="422672"/>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371600"/>
            <a:ext cx="4038600" cy="3371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371600"/>
            <a:ext cx="4038600" cy="1628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114675"/>
            <a:ext cx="4038600" cy="16287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5"/>
          <p:cNvSpPr>
            <a:spLocks noGrp="1" noChangeArrowheads="1"/>
          </p:cNvSpPr>
          <p:nvPr>
            <p:ph type="dt" sz="half" idx="10"/>
          </p:nvPr>
        </p:nvSpPr>
        <p:spPr>
          <a:xfrm>
            <a:off x="457200" y="4800600"/>
            <a:ext cx="2133600" cy="241300"/>
          </a:xfrm>
          <a:prstGeom prst="rect">
            <a:avLst/>
          </a:prstGeom>
        </p:spPr>
        <p:txBody>
          <a:bodyPr/>
          <a:lstStyle>
            <a:lvl1pPr>
              <a:defRPr/>
            </a:lvl1pPr>
          </a:lstStyle>
          <a:p>
            <a:pPr>
              <a:defRPr/>
            </a:pPr>
            <a:endParaRPr lang="en-US" altLang="zh-CN"/>
          </a:p>
        </p:txBody>
      </p:sp>
      <p:sp>
        <p:nvSpPr>
          <p:cNvPr id="7" name="Rectangle 16"/>
          <p:cNvSpPr>
            <a:spLocks noGrp="1" noChangeArrowheads="1"/>
          </p:cNvSpPr>
          <p:nvPr>
            <p:ph type="ftr" sz="quarter" idx="11"/>
          </p:nvPr>
        </p:nvSpPr>
        <p:spPr>
          <a:xfrm>
            <a:off x="5219700" y="4786313"/>
            <a:ext cx="3600450" cy="241300"/>
          </a:xfrm>
          <a:prstGeom prst="rect">
            <a:avLst/>
          </a:prstGeom>
        </p:spPr>
        <p:txBody>
          <a:bodyPr/>
          <a:lstStyle>
            <a:lvl1pPr>
              <a:defRPr/>
            </a:lvl1pPr>
          </a:lstStyle>
          <a:p>
            <a:pPr>
              <a:defRPr/>
            </a:pPr>
            <a:endParaRPr lang="en-US" altLang="zh-CN"/>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85720" y="-29766"/>
            <a:ext cx="8401080" cy="853679"/>
          </a:xfrm>
        </p:spPr>
        <p:txBody>
          <a:bodyPr/>
          <a:lstStyle>
            <a:lvl1pPr>
              <a:defRPr sz="3600" baseline="0">
                <a:latin typeface="Arial" panose="020B0604020202020204" pitchFamily="34" charset="0"/>
                <a:ea typeface="宋体" panose="02010600030101010101" pitchFamily="2" charset="-122"/>
              </a:defRPr>
            </a:lvl1pPr>
          </a:lstStyle>
          <a:p>
            <a:r>
              <a:rPr lang="zh-CN" altLang="en-US" dirty="0"/>
              <a:t>单击此处编辑母版标题样式</a:t>
            </a:r>
          </a:p>
        </p:txBody>
      </p:sp>
      <p:sp>
        <p:nvSpPr>
          <p:cNvPr id="3" name="内容占位符 2"/>
          <p:cNvSpPr>
            <a:spLocks noGrp="1"/>
          </p:cNvSpPr>
          <p:nvPr>
            <p:ph idx="1"/>
          </p:nvPr>
        </p:nvSpPr>
        <p:spPr>
          <a:xfrm>
            <a:off x="285720" y="1004888"/>
            <a:ext cx="8401080" cy="364093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bwMode="auto">
          <a:xfrm>
            <a:off x="457200" y="-30163"/>
            <a:ext cx="8229600" cy="854076"/>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t>单击此处编辑母版标题样式</a:t>
            </a:r>
          </a:p>
        </p:txBody>
      </p:sp>
      <p:sp>
        <p:nvSpPr>
          <p:cNvPr id="2054" name="Rectangle 3"/>
          <p:cNvSpPr>
            <a:spLocks noGrp="1" noChangeArrowheads="1"/>
          </p:cNvSpPr>
          <p:nvPr>
            <p:ph type="body" idx="1"/>
          </p:nvPr>
        </p:nvSpPr>
        <p:spPr bwMode="auto">
          <a:xfrm>
            <a:off x="457200" y="1004888"/>
            <a:ext cx="8229600" cy="3641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pic>
        <p:nvPicPr>
          <p:cNvPr id="6" name="图片 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627534"/>
            <a:ext cx="9144000" cy="4176464"/>
          </a:xfrm>
          <a:prstGeom prst="rect">
            <a:avLst/>
          </a:prstGeom>
        </p:spPr>
      </p:pic>
      <p:sp>
        <p:nvSpPr>
          <p:cNvPr id="7" name="灯片编号占位符 5"/>
          <p:cNvSpPr txBox="1"/>
          <p:nvPr userDrawn="1"/>
        </p:nvSpPr>
        <p:spPr>
          <a:xfrm>
            <a:off x="5436096" y="4803998"/>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806" r:id="rId1"/>
    <p:sldLayoutId id="2147484807" r:id="rId2"/>
    <p:sldLayoutId id="2147484808" r:id="rId3"/>
    <p:sldLayoutId id="2147484809" r:id="rId4"/>
    <p:sldLayoutId id="2147484810" r:id="rId5"/>
    <p:sldLayoutId id="2147484811" r:id="rId6"/>
    <p:sldLayoutId id="2147484812" r:id="rId7"/>
    <p:sldLayoutId id="2147484813" r:id="rId8"/>
    <p:sldLayoutId id="2147484814" r:id="rId9"/>
    <p:sldLayoutId id="2147484815" r:id="rId10"/>
    <p:sldLayoutId id="2147484816" r:id="rId11"/>
    <p:sldLayoutId id="2147484817" r:id="rId12"/>
  </p:sldLayoutIdLst>
  <p:transition spd="slow">
    <p:wipe dir="d"/>
  </p:transition>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8.png"/><Relationship Id="rId5" Type="http://schemas.openxmlformats.org/officeDocument/2006/relationships/image" Target="../media/image12.png"/><Relationship Id="rId4" Type="http://schemas.openxmlformats.org/officeDocument/2006/relationships/image" Target="../media/image11.png"/></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oleObject" Target="../embeddings/oleObject1.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image" Target="../media/image5.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oleObject" Target="../embeddings/oleObject6.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8.bin"/><Relationship Id="rId5" Type="http://schemas.openxmlformats.org/officeDocument/2006/relationships/oleObject" Target="../embeddings/oleObject7.bin"/><Relationship Id="rId4" Type="http://schemas.openxmlformats.org/officeDocument/2006/relationships/image" Target="../media/image5.w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143000" y="841772"/>
            <a:ext cx="6858000" cy="1790700"/>
          </a:xfrm>
        </p:spPr>
        <p:txBody>
          <a:bodyPr/>
          <a:lstStyle/>
          <a:p>
            <a:endParaRPr lang="zh-CN" altLang="en-US"/>
          </a:p>
        </p:txBody>
      </p:sp>
      <p:sp>
        <p:nvSpPr>
          <p:cNvPr id="5" name="副标题 2"/>
          <p:cNvSpPr>
            <a:spLocks noGrp="1"/>
          </p:cNvSpPr>
          <p:nvPr>
            <p:ph type="subTitle" idx="1"/>
          </p:nvPr>
        </p:nvSpPr>
        <p:spPr>
          <a:xfrm>
            <a:off x="1143000" y="2701528"/>
            <a:ext cx="6858000" cy="124182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5732"/>
            <a:ext cx="9385063" cy="5143500"/>
          </a:xfrm>
          <a:prstGeom prst="rect">
            <a:avLst/>
          </a:prstGeom>
          <a:effectLst>
            <a:glow>
              <a:schemeClr val="accent1">
                <a:alpha val="40000"/>
              </a:schemeClr>
            </a:glow>
            <a:softEdge rad="0"/>
          </a:effectLst>
        </p:spPr>
      </p:pic>
      <p:sp>
        <p:nvSpPr>
          <p:cNvPr id="7" name="文本框 6"/>
          <p:cNvSpPr txBox="1"/>
          <p:nvPr/>
        </p:nvSpPr>
        <p:spPr>
          <a:xfrm>
            <a:off x="461711" y="1674674"/>
            <a:ext cx="8220575" cy="646331"/>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3600" b="1" dirty="0">
                <a:solidFill>
                  <a:schemeClr val="bg1"/>
                </a:solidFill>
                <a:latin typeface="Times New Roman" panose="02020603050405020304" pitchFamily="18" charset="0"/>
                <a:sym typeface="宋体" panose="02010600030101010101" pitchFamily="2" charset="-122"/>
              </a:rPr>
              <a:t>Introduction to Database Systems</a:t>
            </a:r>
            <a:r>
              <a:rPr lang="zh-CN" altLang="en-US" sz="3600" dirty="0">
                <a:latin typeface="黑体" panose="02010609060101010101" pitchFamily="49" charset="-122"/>
                <a:ea typeface="黑体" panose="02010609060101010101" pitchFamily="49" charset="-122"/>
                <a:sym typeface="宋体" panose="02010600030101010101" pitchFamily="2" charset="-122"/>
              </a:rPr>
              <a:t> </a:t>
            </a:r>
            <a:endParaRPr lang="en-US" altLang="zh-CN" sz="3600" b="1" dirty="0">
              <a:solidFill>
                <a:schemeClr val="bg1"/>
              </a:solidFill>
              <a:latin typeface="Times New Roman" panose="02020603050405020304" pitchFamily="18" charset="0"/>
              <a:sym typeface="宋体" panose="02010600030101010101" pitchFamily="2" charset="-122"/>
            </a:endParaRPr>
          </a:p>
        </p:txBody>
      </p:sp>
      <p:sp>
        <p:nvSpPr>
          <p:cNvPr id="10" name="矩形 9"/>
          <p:cNvSpPr/>
          <p:nvPr/>
        </p:nvSpPr>
        <p:spPr>
          <a:xfrm rot="18900000">
            <a:off x="4465168" y="2399978"/>
            <a:ext cx="213665" cy="213663"/>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a16="http://schemas.microsoft.com/office/drawing/2014/main" xmlns="" id="{806980D4-5D78-867E-C73D-BB980576D40C}"/>
              </a:ext>
            </a:extLst>
          </p:cNvPr>
          <p:cNvGrpSpPr/>
          <p:nvPr/>
        </p:nvGrpSpPr>
        <p:grpSpPr>
          <a:xfrm>
            <a:off x="1800225" y="2517744"/>
            <a:ext cx="5543550" cy="274344"/>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066363" y="784564"/>
            <a:ext cx="6709109" cy="854080"/>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4950" b="1"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4950" b="1"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a16="http://schemas.microsoft.com/office/drawing/2014/main" xmlns="" id="{6BADC799-635A-7E9C-31F3-DF90E0F9B3C2}"/>
              </a:ext>
            </a:extLst>
          </p:cNvPr>
          <p:cNvSpPr/>
          <p:nvPr/>
        </p:nvSpPr>
        <p:spPr>
          <a:xfrm>
            <a:off x="1390702" y="3219823"/>
            <a:ext cx="6313646" cy="646331"/>
          </a:xfrm>
          <a:prstGeom prst="rect">
            <a:avLst/>
          </a:prstGeom>
        </p:spPr>
        <p:txBody>
          <a:bodyPr wrap="square">
            <a:spAutoFit/>
          </a:bodyPr>
          <a:lstStyle/>
          <a:p>
            <a:pPr algn="ctr"/>
            <a:r>
              <a:rPr lang="zh-CN" altLang="en-US" sz="3600" dirty="0">
                <a:solidFill>
                  <a:schemeClr val="bg1"/>
                </a:solidFill>
                <a:latin typeface="黑体" panose="02010609060101010101" pitchFamily="49" charset="-122"/>
                <a:ea typeface="黑体" panose="02010609060101010101" pitchFamily="49" charset="-122"/>
              </a:rPr>
              <a:t>第</a:t>
            </a:r>
            <a:r>
              <a:rPr lang="en-US" altLang="zh-CN" sz="3600" dirty="0">
                <a:solidFill>
                  <a:schemeClr val="bg1"/>
                </a:solidFill>
                <a:latin typeface="黑体" panose="02010609060101010101" pitchFamily="49" charset="-122"/>
                <a:ea typeface="黑体" panose="02010609060101010101" pitchFamily="49" charset="-122"/>
              </a:rPr>
              <a:t>6</a:t>
            </a:r>
            <a:r>
              <a:rPr lang="zh-CN" altLang="en-US" sz="3600" dirty="0">
                <a:solidFill>
                  <a:schemeClr val="bg1"/>
                </a:solidFill>
                <a:latin typeface="黑体" panose="02010609060101010101" pitchFamily="49" charset="-122"/>
                <a:ea typeface="黑体" panose="02010609060101010101" pitchFamily="49" charset="-122"/>
              </a:rPr>
              <a:t>章 关系数据理论</a:t>
            </a:r>
            <a:endParaRPr lang="zh-CN" altLang="en-US" sz="3300" b="1" dirty="0">
              <a:solidFill>
                <a:schemeClr val="bg1"/>
              </a:solidFill>
              <a:latin typeface="Times-Roman" charset="0"/>
              <a:ea typeface="隶书" panose="02010509060101010101" pitchFamily="49" charset="-122"/>
            </a:endParaRPr>
          </a:p>
        </p:txBody>
      </p:sp>
      <p:sp>
        <p:nvSpPr>
          <p:cNvPr id="16" name="矩形 15"/>
          <p:cNvSpPr/>
          <p:nvPr/>
        </p:nvSpPr>
        <p:spPr>
          <a:xfrm>
            <a:off x="899592" y="3957087"/>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4161212786"/>
      </p:ext>
    </p:extLst>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zh-CN" altLang="en-US" sz="3600" dirty="0"/>
              <a:t>关系模式存在的问题</a:t>
            </a:r>
            <a:endParaRPr lang="en-US" altLang="zh-CN" sz="3600" dirty="0"/>
          </a:p>
        </p:txBody>
      </p:sp>
      <p:sp>
        <p:nvSpPr>
          <p:cNvPr id="31747" name="Rectangle 1027"/>
          <p:cNvSpPr>
            <a:spLocks noGrp="1" noChangeArrowheads="1"/>
          </p:cNvSpPr>
          <p:nvPr>
            <p:ph idx="1"/>
          </p:nvPr>
        </p:nvSpPr>
        <p:spPr>
          <a:xfrm>
            <a:off x="0" y="823913"/>
            <a:ext cx="7358082" cy="4013613"/>
          </a:xfrm>
        </p:spPr>
        <p:txBody>
          <a:bodyPr/>
          <a:lstStyle/>
          <a:p>
            <a:r>
              <a:rPr lang="zh-CN" altLang="en-US" sz="2000" dirty="0"/>
              <a:t>结论</a:t>
            </a:r>
            <a:endParaRPr lang="en-US" altLang="zh-CN" sz="2000" dirty="0"/>
          </a:p>
          <a:p>
            <a:pPr lvl="1"/>
            <a:r>
              <a:rPr lang="en-US" altLang="zh-CN" sz="2000" dirty="0">
                <a:solidFill>
                  <a:srgbClr val="FF0000"/>
                </a:solidFill>
              </a:rPr>
              <a:t>STUDENT</a:t>
            </a:r>
            <a:r>
              <a:rPr lang="zh-CN" altLang="en-US" sz="2000" dirty="0">
                <a:solidFill>
                  <a:srgbClr val="FF0000"/>
                </a:solidFill>
              </a:rPr>
              <a:t>（</a:t>
            </a:r>
            <a:r>
              <a:rPr lang="en-US" altLang="zh-CN" sz="2000" dirty="0" err="1">
                <a:solidFill>
                  <a:srgbClr val="FF0000"/>
                </a:solidFill>
              </a:rPr>
              <a:t>Sno</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School, </a:t>
            </a:r>
            <a:r>
              <a:rPr lang="en-US" altLang="zh-CN" sz="2000" dirty="0" err="1">
                <a:solidFill>
                  <a:srgbClr val="FF0000"/>
                </a:solidFill>
              </a:rPr>
              <a:t>Mname</a:t>
            </a:r>
            <a:r>
              <a:rPr lang="en-US" altLang="zh-CN" sz="2000" dirty="0">
                <a:solidFill>
                  <a:srgbClr val="FF0000"/>
                </a:solidFill>
              </a:rPr>
              <a:t>,</a:t>
            </a:r>
            <a:r>
              <a:rPr lang="zh-CN" altLang="en-US" sz="2000" dirty="0">
                <a:solidFill>
                  <a:srgbClr val="FF0000"/>
                </a:solidFill>
              </a:rPr>
              <a:t> </a:t>
            </a:r>
            <a:r>
              <a:rPr lang="en-US" altLang="zh-CN" sz="2000" dirty="0" err="1">
                <a:solidFill>
                  <a:srgbClr val="FF0000"/>
                </a:solidFill>
              </a:rPr>
              <a:t>Cno</a:t>
            </a:r>
            <a:r>
              <a:rPr lang="en-US" altLang="zh-CN" sz="2000" dirty="0">
                <a:solidFill>
                  <a:srgbClr val="FF0000"/>
                </a:solidFill>
              </a:rPr>
              <a:t>,</a:t>
            </a:r>
            <a:r>
              <a:rPr lang="zh-CN" altLang="en-US" sz="2000" dirty="0">
                <a:solidFill>
                  <a:srgbClr val="FF0000"/>
                </a:solidFill>
              </a:rPr>
              <a:t> </a:t>
            </a:r>
            <a:r>
              <a:rPr lang="en-US" altLang="zh-CN" sz="2000" dirty="0">
                <a:solidFill>
                  <a:srgbClr val="FF0000"/>
                </a:solidFill>
              </a:rPr>
              <a:t>Grade</a:t>
            </a:r>
            <a:r>
              <a:rPr lang="zh-CN" altLang="en-US" sz="2000" dirty="0">
                <a:solidFill>
                  <a:srgbClr val="FF0000"/>
                </a:solidFill>
              </a:rPr>
              <a:t>）</a:t>
            </a:r>
          </a:p>
          <a:p>
            <a:pPr lvl="1">
              <a:buNone/>
            </a:pPr>
            <a:r>
              <a:rPr lang="zh-CN" altLang="en-US" sz="2000" dirty="0"/>
              <a:t>不是一个好的模式。</a:t>
            </a:r>
          </a:p>
          <a:p>
            <a:pPr lvl="1"/>
            <a:r>
              <a:rPr lang="zh-CN" altLang="en-US" sz="2000" dirty="0"/>
              <a:t>一个“好”的模式应当不会发生插入异常、删除异常、更新异常、数据冗余应尽可能少。</a:t>
            </a:r>
          </a:p>
          <a:p>
            <a:r>
              <a:rPr lang="zh-CN" altLang="en-US" sz="2000" dirty="0"/>
              <a:t>原因</a:t>
            </a:r>
            <a:endParaRPr lang="en-US" altLang="zh-CN" sz="2000" dirty="0"/>
          </a:p>
          <a:p>
            <a:pPr lvl="1">
              <a:buNone/>
            </a:pPr>
            <a:r>
              <a:rPr lang="zh-CN" altLang="en-US" sz="2000" dirty="0"/>
              <a:t>由存在于模式中的某些</a:t>
            </a:r>
            <a:r>
              <a:rPr lang="zh-CN" altLang="en-US" dirty="0">
                <a:solidFill>
                  <a:srgbClr val="FF0000"/>
                </a:solidFill>
                <a:effectLst>
                  <a:outerShdw blurRad="38100" dist="38100" dir="2700000" algn="tl">
                    <a:srgbClr val="000000">
                      <a:alpha val="43137"/>
                    </a:srgbClr>
                  </a:outerShdw>
                </a:effectLst>
              </a:rPr>
              <a:t>数据依赖</a:t>
            </a:r>
            <a:r>
              <a:rPr lang="zh-CN" altLang="en-US" sz="2000" dirty="0"/>
              <a:t>引起的。</a:t>
            </a:r>
          </a:p>
          <a:p>
            <a:r>
              <a:rPr lang="zh-CN" altLang="en-US" sz="2000" dirty="0"/>
              <a:t>解决方法</a:t>
            </a:r>
            <a:endParaRPr lang="en-US" altLang="zh-CN" sz="2000" dirty="0"/>
          </a:p>
          <a:p>
            <a:pPr lvl="1">
              <a:buNone/>
            </a:pPr>
            <a:r>
              <a:rPr lang="zh-CN" altLang="en-US" sz="2000" dirty="0"/>
              <a:t>用规范化理论改造关系模式，消除其中不合适的数据依赖。</a:t>
            </a:r>
          </a:p>
          <a:p>
            <a:endParaRPr lang="en-US" altLang="zh-CN" sz="2400" dirty="0"/>
          </a:p>
        </p:txBody>
      </p:sp>
      <p:cxnSp>
        <p:nvCxnSpPr>
          <p:cNvPr id="4" name="直接连接符 8"/>
          <p:cNvCxnSpPr>
            <a:cxnSpLocks noChangeShapeType="1"/>
          </p:cNvCxnSpPr>
          <p:nvPr/>
        </p:nvCxnSpPr>
        <p:spPr bwMode="auto">
          <a:xfrm>
            <a:off x="785786" y="2285998"/>
            <a:ext cx="6429420" cy="1588"/>
          </a:xfrm>
          <a:prstGeom prst="line">
            <a:avLst/>
          </a:prstGeom>
          <a:noFill/>
          <a:ln w="57150" algn="ctr">
            <a:solidFill>
              <a:srgbClr val="FFFF00"/>
            </a:solidFill>
            <a:round/>
            <a:headEnd/>
            <a:tailEnd/>
          </a:ln>
        </p:spPr>
      </p:cxnSp>
      <p:cxnSp>
        <p:nvCxnSpPr>
          <p:cNvPr id="5" name="直接连接符 8"/>
          <p:cNvCxnSpPr>
            <a:cxnSpLocks noChangeShapeType="1"/>
          </p:cNvCxnSpPr>
          <p:nvPr/>
        </p:nvCxnSpPr>
        <p:spPr bwMode="auto">
          <a:xfrm>
            <a:off x="642910" y="3354392"/>
            <a:ext cx="4786313" cy="1588"/>
          </a:xfrm>
          <a:prstGeom prst="line">
            <a:avLst/>
          </a:prstGeom>
          <a:noFill/>
          <a:ln w="57150" algn="ctr">
            <a:solidFill>
              <a:srgbClr val="FFFF00"/>
            </a:solidFill>
            <a:round/>
            <a:headEnd/>
            <a:tailEnd/>
          </a:ln>
        </p:spPr>
      </p:cxnSp>
      <p:cxnSp>
        <p:nvCxnSpPr>
          <p:cNvPr id="6" name="直接连接符 8"/>
          <p:cNvCxnSpPr>
            <a:cxnSpLocks noChangeShapeType="1"/>
          </p:cNvCxnSpPr>
          <p:nvPr/>
        </p:nvCxnSpPr>
        <p:spPr bwMode="auto">
          <a:xfrm>
            <a:off x="928662" y="4143386"/>
            <a:ext cx="5786478" cy="1588"/>
          </a:xfrm>
          <a:prstGeom prst="line">
            <a:avLst/>
          </a:prstGeom>
          <a:noFill/>
          <a:ln w="57150" algn="ctr">
            <a:solidFill>
              <a:srgbClr val="FFFF00"/>
            </a:solidFill>
            <a:round/>
            <a:headEnd/>
            <a:tailEn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0-#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2000" fill="hold"/>
                                        <p:tgtEl>
                                          <p:spTgt spid="6"/>
                                        </p:tgtEl>
                                        <p:attrNameLst>
                                          <p:attrName>ppt_x</p:attrName>
                                        </p:attrNameLst>
                                      </p:cBhvr>
                                      <p:tavLst>
                                        <p:tav tm="0">
                                          <p:val>
                                            <p:strVal val="0-#ppt_w/2"/>
                                          </p:val>
                                        </p:tav>
                                        <p:tav tm="100000">
                                          <p:val>
                                            <p:strVal val="#ppt_x"/>
                                          </p:val>
                                        </p:tav>
                                      </p:tavLst>
                                    </p:anim>
                                    <p:anim calcmode="lin" valueType="num">
                                      <p:cBhvr additive="base">
                                        <p:cTn id="20" dur="20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p:txBody>
          <a:bodyPr>
            <a:normAutofit/>
          </a:bodyPr>
          <a:lstStyle/>
          <a:p>
            <a:pPr eaLnBrk="1" hangingPunct="1"/>
            <a:r>
              <a:rPr lang="en-US" altLang="zh-CN" dirty="0"/>
              <a:t>5. </a:t>
            </a:r>
            <a:r>
              <a:rPr lang="zh-CN" altLang="en-US" dirty="0"/>
              <a:t>函数依赖集等价</a:t>
            </a:r>
          </a:p>
        </p:txBody>
      </p:sp>
      <p:sp>
        <p:nvSpPr>
          <p:cNvPr id="159747" name="Rectangle 3"/>
          <p:cNvSpPr>
            <a:spLocks noGrp="1" noChangeArrowheads="1"/>
          </p:cNvSpPr>
          <p:nvPr>
            <p:ph idx="1"/>
          </p:nvPr>
        </p:nvSpPr>
        <p:spPr/>
        <p:txBody>
          <a:bodyPr/>
          <a:lstStyle/>
          <a:p>
            <a:pPr eaLnBrk="1" hangingPunct="1">
              <a:lnSpc>
                <a:spcPct val="140000"/>
              </a:lnSpc>
            </a:pPr>
            <a:r>
              <a:rPr lang="zh-CN" altLang="en-US" dirty="0"/>
              <a:t>在</a:t>
            </a:r>
            <a:r>
              <a:rPr lang="en-US" altLang="zh-CN" i="1" dirty="0"/>
              <a:t>R(U</a:t>
            </a:r>
            <a:r>
              <a:rPr lang="zh-CN" altLang="en-US" dirty="0"/>
              <a:t>，</a:t>
            </a:r>
            <a:r>
              <a:rPr lang="en-US" altLang="zh-CN" i="1" dirty="0"/>
              <a:t>F)</a:t>
            </a:r>
            <a:r>
              <a:rPr lang="zh-CN" altLang="en-US" dirty="0"/>
              <a:t>中可以用与</a:t>
            </a:r>
            <a:r>
              <a:rPr lang="en-US" altLang="zh-CN" i="1" dirty="0"/>
              <a:t>F</a:t>
            </a:r>
            <a:r>
              <a:rPr lang="zh-CN" altLang="en-US" dirty="0"/>
              <a:t>等价的依赖集</a:t>
            </a:r>
            <a:r>
              <a:rPr lang="en-US" altLang="zh-CN" i="1" dirty="0"/>
              <a:t>G</a:t>
            </a:r>
            <a:r>
              <a:rPr lang="zh-CN" altLang="en-US" dirty="0"/>
              <a:t>来取代</a:t>
            </a:r>
            <a:r>
              <a:rPr lang="en-US" altLang="zh-CN" i="1" dirty="0"/>
              <a:t>F</a:t>
            </a:r>
            <a:endParaRPr lang="en-US" altLang="zh-CN" dirty="0"/>
          </a:p>
          <a:p>
            <a:pPr lvl="1" eaLnBrk="1" hangingPunct="1">
              <a:lnSpc>
                <a:spcPct val="140000"/>
              </a:lnSpc>
            </a:pPr>
            <a:r>
              <a:rPr lang="zh-CN" altLang="en-US" dirty="0"/>
              <a:t>原因：两个关系模式</a:t>
            </a:r>
            <a:r>
              <a:rPr lang="en-US" altLang="zh-CN" i="1" dirty="0"/>
              <a:t>R</a:t>
            </a:r>
            <a:r>
              <a:rPr lang="en-US" altLang="zh-CN" baseline="-30000" dirty="0"/>
              <a:t>1 </a:t>
            </a:r>
            <a:r>
              <a:rPr lang="en-US" altLang="zh-CN" dirty="0"/>
              <a:t>(</a:t>
            </a:r>
            <a:r>
              <a:rPr lang="en-US" altLang="zh-CN" i="1" dirty="0"/>
              <a:t>U</a:t>
            </a:r>
            <a:r>
              <a:rPr lang="zh-CN" altLang="en-US" dirty="0"/>
              <a:t>，</a:t>
            </a:r>
            <a:r>
              <a:rPr lang="en-US" altLang="zh-CN" i="1" dirty="0"/>
              <a:t>F)</a:t>
            </a:r>
            <a:r>
              <a:rPr lang="zh-CN" altLang="en-US" dirty="0"/>
              <a:t>，</a:t>
            </a:r>
            <a:r>
              <a:rPr lang="en-US" altLang="zh-CN" i="1" dirty="0"/>
              <a:t>R</a:t>
            </a:r>
            <a:r>
              <a:rPr lang="en-US" altLang="zh-CN" baseline="-30000" dirty="0"/>
              <a:t>2</a:t>
            </a:r>
            <a:r>
              <a:rPr lang="en-US" altLang="zh-CN" dirty="0"/>
              <a:t>(</a:t>
            </a:r>
            <a:r>
              <a:rPr lang="en-US" altLang="zh-CN" i="1" dirty="0"/>
              <a:t>U</a:t>
            </a:r>
            <a:r>
              <a:rPr lang="zh-CN" altLang="en-US" dirty="0"/>
              <a:t>，</a:t>
            </a:r>
            <a:r>
              <a:rPr lang="en-US" altLang="zh-CN" i="1" dirty="0"/>
              <a:t>G)</a:t>
            </a:r>
            <a:r>
              <a:rPr lang="zh-CN" altLang="en-US" dirty="0"/>
              <a:t>，如果</a:t>
            </a:r>
            <a:r>
              <a:rPr lang="en-US" altLang="zh-CN" i="1" dirty="0"/>
              <a:t>F</a:t>
            </a:r>
            <a:r>
              <a:rPr lang="zh-CN" altLang="en-US" dirty="0"/>
              <a:t>与</a:t>
            </a:r>
            <a:r>
              <a:rPr lang="en-US" altLang="zh-CN" i="1" dirty="0"/>
              <a:t>G</a:t>
            </a:r>
            <a:r>
              <a:rPr lang="zh-CN" altLang="en-US" dirty="0"/>
              <a:t>等价，那么</a:t>
            </a:r>
            <a:r>
              <a:rPr lang="en-US" altLang="zh-CN" i="1" dirty="0"/>
              <a:t>R</a:t>
            </a:r>
            <a:r>
              <a:rPr lang="en-US" altLang="zh-CN" baseline="-30000" dirty="0"/>
              <a:t>1</a:t>
            </a:r>
            <a:r>
              <a:rPr lang="zh-CN" altLang="en-US" dirty="0"/>
              <a:t>的关系一定是</a:t>
            </a:r>
            <a:r>
              <a:rPr lang="en-US" altLang="zh-CN" i="1" dirty="0"/>
              <a:t>R</a:t>
            </a:r>
            <a:r>
              <a:rPr lang="en-US" altLang="zh-CN" baseline="-30000" dirty="0"/>
              <a:t>2</a:t>
            </a:r>
            <a:r>
              <a:rPr lang="zh-CN" altLang="en-US" dirty="0"/>
              <a:t>的关系。反过来，</a:t>
            </a:r>
            <a:r>
              <a:rPr lang="en-US" altLang="zh-CN" i="1" dirty="0"/>
              <a:t>R</a:t>
            </a:r>
            <a:r>
              <a:rPr lang="en-US" altLang="zh-CN" baseline="-30000" dirty="0"/>
              <a:t>2</a:t>
            </a:r>
            <a:r>
              <a:rPr lang="zh-CN" altLang="en-US" dirty="0"/>
              <a:t>的关系也一定是</a:t>
            </a:r>
            <a:r>
              <a:rPr lang="en-US" altLang="zh-CN" i="1" dirty="0"/>
              <a:t>R</a:t>
            </a:r>
            <a:r>
              <a:rPr lang="en-US" altLang="zh-CN" baseline="-30000" dirty="0"/>
              <a:t>1</a:t>
            </a:r>
            <a:r>
              <a:rPr lang="zh-CN" altLang="en-US" dirty="0"/>
              <a:t>的关系。  </a:t>
            </a:r>
          </a:p>
        </p:txBody>
      </p:sp>
    </p:spTree>
    <p:extLst>
      <p:ext uri="{BB962C8B-B14F-4D97-AF65-F5344CB8AC3E}">
        <p14:creationId xmlns:p14="http://schemas.microsoft.com/office/powerpoint/2010/main" val="484848038"/>
      </p:ext>
    </p:extLst>
  </p:cSld>
  <p:clrMapOvr>
    <a:masterClrMapping/>
  </p:clrMapOvr>
  <p:transition spd="slow">
    <p:wipe dir="d"/>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normAutofit/>
          </a:bodyPr>
          <a:lstStyle/>
          <a:p>
            <a:pPr eaLnBrk="1" hangingPunct="1"/>
            <a:r>
              <a:rPr lang="en-US" altLang="zh-CN" dirty="0"/>
              <a:t>6. </a:t>
            </a:r>
            <a:r>
              <a:rPr lang="zh-CN" altLang="en-US" dirty="0"/>
              <a:t>最小依赖集</a:t>
            </a:r>
          </a:p>
        </p:txBody>
      </p:sp>
      <p:sp>
        <p:nvSpPr>
          <p:cNvPr id="160771" name="Rectangle 3"/>
          <p:cNvSpPr>
            <a:spLocks noGrp="1" noChangeArrowheads="1"/>
          </p:cNvSpPr>
          <p:nvPr>
            <p:ph idx="1"/>
          </p:nvPr>
        </p:nvSpPr>
        <p:spPr/>
        <p:txBody>
          <a:bodyPr/>
          <a:lstStyle/>
          <a:p>
            <a:pPr algn="just" eaLnBrk="1" hangingPunct="1"/>
            <a:r>
              <a:rPr lang="zh-CN" altLang="en-US" dirty="0"/>
              <a:t>极小函数依赖集</a:t>
            </a:r>
            <a:endParaRPr lang="zh-CN" altLang="en-US" sz="2800" dirty="0"/>
          </a:p>
          <a:p>
            <a:pPr algn="just" eaLnBrk="1" hangingPunct="1">
              <a:buFont typeface="Monotype Sorts" pitchFamily="2" charset="2"/>
              <a:buNone/>
            </a:pPr>
            <a:r>
              <a:rPr lang="zh-CN" altLang="en-US" sz="2800" dirty="0"/>
              <a:t>	</a:t>
            </a:r>
            <a:r>
              <a:rPr lang="zh-CN" altLang="en-US" sz="2400" dirty="0"/>
              <a:t>定义</a:t>
            </a:r>
            <a:r>
              <a:rPr lang="en-US" altLang="zh-CN" sz="2400" dirty="0"/>
              <a:t>6.15  </a:t>
            </a:r>
            <a:r>
              <a:rPr lang="zh-CN" altLang="en-US" sz="2400" dirty="0"/>
              <a:t>如果函数依赖集</a:t>
            </a:r>
            <a:r>
              <a:rPr lang="en-US" altLang="zh-CN" sz="2400" dirty="0"/>
              <a:t>F</a:t>
            </a:r>
            <a:r>
              <a:rPr lang="zh-CN" altLang="en-US" sz="2400" dirty="0"/>
              <a:t>满足下列条件，则称</a:t>
            </a:r>
            <a:r>
              <a:rPr lang="en-US" altLang="zh-CN" sz="2400" dirty="0"/>
              <a:t>F</a:t>
            </a:r>
            <a:r>
              <a:rPr lang="zh-CN" altLang="en-US" sz="2400" dirty="0"/>
              <a:t>为一个</a:t>
            </a:r>
            <a:r>
              <a:rPr lang="zh-CN" altLang="en-US" sz="2400" dirty="0">
                <a:solidFill>
                  <a:schemeClr val="accent2"/>
                </a:solidFill>
              </a:rPr>
              <a:t>极小函数依赖集</a:t>
            </a:r>
            <a:r>
              <a:rPr lang="zh-CN" altLang="en-US" sz="2400" dirty="0"/>
              <a:t>。亦称为</a:t>
            </a:r>
            <a:r>
              <a:rPr lang="zh-CN" altLang="en-US" sz="2400" dirty="0">
                <a:solidFill>
                  <a:schemeClr val="accent2"/>
                </a:solidFill>
              </a:rPr>
              <a:t>最小依赖集</a:t>
            </a:r>
            <a:r>
              <a:rPr lang="zh-CN" altLang="en-US" sz="2400" dirty="0"/>
              <a:t>或</a:t>
            </a:r>
            <a:r>
              <a:rPr lang="zh-CN" altLang="en-US" sz="2400" dirty="0">
                <a:solidFill>
                  <a:schemeClr val="accent2"/>
                </a:solidFill>
              </a:rPr>
              <a:t>最小覆盖</a:t>
            </a:r>
            <a:r>
              <a:rPr lang="zh-CN" altLang="en-US" sz="2400" dirty="0"/>
              <a:t>。</a:t>
            </a:r>
          </a:p>
          <a:p>
            <a:pPr algn="just" eaLnBrk="1" hangingPunct="1">
              <a:buFont typeface="Monotype Sorts" pitchFamily="2" charset="2"/>
              <a:buNone/>
            </a:pPr>
            <a:r>
              <a:rPr lang="zh-CN" altLang="en-US" sz="2400" dirty="0"/>
              <a:t>     </a:t>
            </a:r>
            <a:r>
              <a:rPr lang="en-US" altLang="zh-CN" sz="2400" dirty="0"/>
              <a:t>(1) F</a:t>
            </a:r>
            <a:r>
              <a:rPr lang="zh-CN" altLang="en-US" sz="2400" dirty="0"/>
              <a:t>中任一函数依赖的右部仅含有一个属性。</a:t>
            </a:r>
          </a:p>
          <a:p>
            <a:pPr algn="just" eaLnBrk="1" hangingPunct="1">
              <a:buFont typeface="Monotype Sorts" pitchFamily="2" charset="2"/>
              <a:buNone/>
            </a:pPr>
            <a:r>
              <a:rPr lang="zh-CN" altLang="en-US" sz="2400" dirty="0"/>
              <a:t>    </a:t>
            </a:r>
            <a:r>
              <a:rPr lang="en-US" altLang="zh-CN" sz="2400" dirty="0"/>
              <a:t>(2) F</a:t>
            </a:r>
            <a:r>
              <a:rPr lang="zh-CN" altLang="en-US" sz="2400" dirty="0"/>
              <a:t>中不存在这样的函数依赖</a:t>
            </a:r>
            <a:r>
              <a:rPr lang="en-US" altLang="zh-CN" sz="2400" dirty="0"/>
              <a:t>X→A</a:t>
            </a:r>
            <a:r>
              <a:rPr lang="zh-CN" altLang="en-US" sz="2400" dirty="0"/>
              <a:t>，使得</a:t>
            </a:r>
            <a:r>
              <a:rPr lang="en-US" altLang="zh-CN" sz="2400" dirty="0"/>
              <a:t>F</a:t>
            </a:r>
            <a:r>
              <a:rPr lang="zh-CN" altLang="en-US" sz="2400" dirty="0"/>
              <a:t>与</a:t>
            </a:r>
          </a:p>
          <a:p>
            <a:pPr algn="just" eaLnBrk="1" hangingPunct="1">
              <a:buFont typeface="Monotype Sorts" pitchFamily="2" charset="2"/>
              <a:buNone/>
            </a:pPr>
            <a:r>
              <a:rPr lang="zh-CN" altLang="en-US" sz="2400" dirty="0"/>
              <a:t>		</a:t>
            </a:r>
            <a:r>
              <a:rPr lang="en-US" altLang="zh-CN" sz="2400" dirty="0"/>
              <a:t>F-{X→A}</a:t>
            </a:r>
            <a:r>
              <a:rPr lang="zh-CN" altLang="en-US" sz="2400" dirty="0"/>
              <a:t>等价。</a:t>
            </a:r>
          </a:p>
          <a:p>
            <a:pPr algn="just" eaLnBrk="1" hangingPunct="1">
              <a:buFont typeface="Monotype Sorts" pitchFamily="2" charset="2"/>
              <a:buNone/>
            </a:pPr>
            <a:r>
              <a:rPr lang="zh-CN" altLang="en-US" sz="2400" dirty="0"/>
              <a:t>    </a:t>
            </a:r>
            <a:r>
              <a:rPr lang="en-US" altLang="zh-CN" sz="2400" dirty="0"/>
              <a:t>(3) F</a:t>
            </a:r>
            <a:r>
              <a:rPr lang="zh-CN" altLang="en-US" sz="2400" dirty="0"/>
              <a:t>中不存在这样的函数依赖</a:t>
            </a:r>
            <a:r>
              <a:rPr lang="en-US" altLang="zh-CN" sz="2400" dirty="0"/>
              <a:t>X→A</a:t>
            </a:r>
            <a:r>
              <a:rPr lang="zh-CN" altLang="en-US" sz="2400" dirty="0"/>
              <a:t>， </a:t>
            </a:r>
            <a:r>
              <a:rPr lang="en-US" altLang="zh-CN" sz="2400" dirty="0"/>
              <a:t>X</a:t>
            </a:r>
            <a:r>
              <a:rPr lang="zh-CN" altLang="en-US" sz="2400" dirty="0"/>
              <a:t>有真</a:t>
            </a:r>
          </a:p>
          <a:p>
            <a:pPr algn="just" eaLnBrk="1" hangingPunct="1">
              <a:buFont typeface="Monotype Sorts" pitchFamily="2" charset="2"/>
              <a:buNone/>
            </a:pPr>
            <a:r>
              <a:rPr lang="zh-CN" altLang="en-US" sz="2400" dirty="0"/>
              <a:t>         子集</a:t>
            </a:r>
            <a:r>
              <a:rPr lang="en-US" altLang="zh-CN" sz="2400" dirty="0"/>
              <a:t>Z</a:t>
            </a:r>
            <a:r>
              <a:rPr lang="zh-CN" altLang="en-US" sz="2400" dirty="0"/>
              <a:t>使得</a:t>
            </a:r>
            <a:r>
              <a:rPr lang="en-US" altLang="zh-CN" sz="2400" dirty="0"/>
              <a:t>F-{X→A}∪{Z→A}</a:t>
            </a:r>
            <a:r>
              <a:rPr lang="zh-CN" altLang="en-US" sz="2400" dirty="0"/>
              <a:t>与</a:t>
            </a:r>
            <a:r>
              <a:rPr lang="en-US" altLang="zh-CN" sz="2400" dirty="0"/>
              <a:t>F</a:t>
            </a:r>
            <a:r>
              <a:rPr lang="zh-CN" altLang="en-US" sz="2400" dirty="0"/>
              <a:t>等价。 </a:t>
            </a:r>
          </a:p>
        </p:txBody>
      </p:sp>
      <p:sp>
        <p:nvSpPr>
          <p:cNvPr id="566278" name="AutoShape 6"/>
          <p:cNvSpPr>
            <a:spLocks noChangeArrowheads="1"/>
          </p:cNvSpPr>
          <p:nvPr/>
        </p:nvSpPr>
        <p:spPr bwMode="auto">
          <a:xfrm>
            <a:off x="3203848" y="2030413"/>
            <a:ext cx="3168650" cy="972741"/>
          </a:xfrm>
          <a:prstGeom prst="wedgeRoundRectCallout">
            <a:avLst>
              <a:gd name="adj1" fmla="val -38329"/>
              <a:gd name="adj2" fmla="val 79986"/>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90000" tIns="442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dirty="0"/>
              <a:t>即</a:t>
            </a:r>
            <a:r>
              <a:rPr lang="en-US" altLang="zh-CN" sz="2400" dirty="0"/>
              <a:t>F</a:t>
            </a:r>
            <a:r>
              <a:rPr lang="zh-CN" altLang="en-US" sz="2400" dirty="0"/>
              <a:t>中的函数依赖均不能由</a:t>
            </a:r>
            <a:r>
              <a:rPr lang="en-US" altLang="zh-CN" sz="2400" dirty="0"/>
              <a:t>F</a:t>
            </a:r>
            <a:r>
              <a:rPr lang="zh-CN" altLang="en-US" sz="2400" dirty="0"/>
              <a:t>中其他函数依赖导出</a:t>
            </a:r>
          </a:p>
          <a:p>
            <a:pPr algn="ctr" eaLnBrk="1" hangingPunct="1">
              <a:spcBef>
                <a:spcPct val="0"/>
              </a:spcBef>
              <a:buClrTx/>
              <a:buSzTx/>
              <a:buFontTx/>
              <a:buNone/>
            </a:pPr>
            <a:endParaRPr lang="en-US" altLang="zh-CN" sz="2400" dirty="0"/>
          </a:p>
        </p:txBody>
      </p:sp>
      <p:sp>
        <p:nvSpPr>
          <p:cNvPr id="566279" name="AutoShape 7"/>
          <p:cNvSpPr>
            <a:spLocks noChangeArrowheads="1"/>
          </p:cNvSpPr>
          <p:nvPr/>
        </p:nvSpPr>
        <p:spPr bwMode="auto">
          <a:xfrm>
            <a:off x="5005388" y="2787774"/>
            <a:ext cx="3311525" cy="972741"/>
          </a:xfrm>
          <a:prstGeom prst="wedgeRoundRectCallout">
            <a:avLst>
              <a:gd name="adj1" fmla="val -38829"/>
              <a:gd name="adj2" fmla="val 79986"/>
              <a:gd name="adj3" fmla="val 16667"/>
            </a:avLst>
          </a:prstGeom>
          <a:ln>
            <a:headEnd/>
            <a:tailEnd/>
          </a:ln>
        </p:spPr>
        <p:style>
          <a:lnRef idx="1">
            <a:schemeClr val="accent1"/>
          </a:lnRef>
          <a:fillRef idx="2">
            <a:schemeClr val="accent1"/>
          </a:fillRef>
          <a:effectRef idx="1">
            <a:schemeClr val="accent1"/>
          </a:effectRef>
          <a:fontRef idx="minor">
            <a:schemeClr val="dk1"/>
          </a:fontRef>
        </p:style>
        <p:txBody>
          <a:bodyPr lIns="90000" tIns="442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2400" dirty="0"/>
              <a:t>F</a:t>
            </a:r>
            <a:r>
              <a:rPr lang="zh-CN" altLang="en-US" sz="2400" dirty="0"/>
              <a:t>中各函数依赖左部均为最小属性集</a:t>
            </a:r>
            <a:r>
              <a:rPr lang="en-US" altLang="zh-CN" sz="2400" dirty="0"/>
              <a:t>(</a:t>
            </a:r>
            <a:r>
              <a:rPr lang="zh-CN" altLang="en-US" sz="2400" dirty="0"/>
              <a:t>不存在冗余属性</a:t>
            </a:r>
            <a:r>
              <a:rPr lang="en-US" altLang="zh-CN" sz="2400" dirty="0"/>
              <a:t>)</a:t>
            </a:r>
          </a:p>
          <a:p>
            <a:pPr algn="ctr" eaLnBrk="1" hangingPunct="1">
              <a:spcBef>
                <a:spcPct val="0"/>
              </a:spcBef>
              <a:buClrTx/>
              <a:buSzTx/>
              <a:buFontTx/>
              <a:buNone/>
            </a:pPr>
            <a:endParaRPr lang="en-US" altLang="zh-CN" sz="2400" dirty="0"/>
          </a:p>
        </p:txBody>
      </p:sp>
    </p:spTree>
    <p:extLst>
      <p:ext uri="{BB962C8B-B14F-4D97-AF65-F5344CB8AC3E}">
        <p14:creationId xmlns:p14="http://schemas.microsoft.com/office/powerpoint/2010/main" val="213790595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iterate type="lt">
                                    <p:tmPct val="0"/>
                                  </p:iterate>
                                  <p:childTnLst>
                                    <p:set>
                                      <p:cBhvr>
                                        <p:cTn id="6" dur="1" fill="hold">
                                          <p:stCondLst>
                                            <p:cond delay="0"/>
                                          </p:stCondLst>
                                        </p:cTn>
                                        <p:tgtEl>
                                          <p:spTgt spid="566278"/>
                                        </p:tgtEl>
                                        <p:attrNameLst>
                                          <p:attrName>style.visibility</p:attrName>
                                        </p:attrNameLst>
                                      </p:cBhvr>
                                      <p:to>
                                        <p:strVal val="visible"/>
                                      </p:to>
                                    </p:set>
                                    <p:animEffect transition="in" filter="box(in)">
                                      <p:cBhvr>
                                        <p:cTn id="7" dur="1000"/>
                                        <p:tgtEl>
                                          <p:spTgt spid="5662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66279"/>
                                        </p:tgtEl>
                                        <p:attrNameLst>
                                          <p:attrName>style.visibility</p:attrName>
                                        </p:attrNameLst>
                                      </p:cBhvr>
                                      <p:to>
                                        <p:strVal val="visible"/>
                                      </p:to>
                                    </p:set>
                                    <p:animEffect transition="in" filter="box(in)">
                                      <p:cBhvr>
                                        <p:cTn id="12" dur="1000"/>
                                        <p:tgtEl>
                                          <p:spTgt spid="5662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8" grpId="0" animBg="1"/>
      <p:bldP spid="566279"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2"/>
          <p:cNvSpPr>
            <a:spLocks noGrp="1" noChangeArrowheads="1"/>
          </p:cNvSpPr>
          <p:nvPr>
            <p:ph type="title"/>
          </p:nvPr>
        </p:nvSpPr>
        <p:spPr/>
        <p:txBody>
          <a:bodyPr>
            <a:normAutofit/>
          </a:bodyPr>
          <a:lstStyle/>
          <a:p>
            <a:pPr eaLnBrk="1" hangingPunct="1"/>
            <a:r>
              <a:rPr lang="en-US" altLang="zh-CN" dirty="0"/>
              <a:t>6. </a:t>
            </a:r>
            <a:r>
              <a:rPr lang="zh-CN" altLang="en-US" dirty="0"/>
              <a:t>最小依赖集</a:t>
            </a:r>
          </a:p>
        </p:txBody>
      </p:sp>
      <p:sp>
        <p:nvSpPr>
          <p:cNvPr id="161795" name="Rectangle 3"/>
          <p:cNvSpPr>
            <a:spLocks noGrp="1" noChangeArrowheads="1"/>
          </p:cNvSpPr>
          <p:nvPr>
            <p:ph idx="1"/>
          </p:nvPr>
        </p:nvSpPr>
        <p:spPr>
          <a:xfrm>
            <a:off x="457200" y="844153"/>
            <a:ext cx="8401080" cy="3643313"/>
          </a:xfrm>
        </p:spPr>
        <p:txBody>
          <a:bodyPr/>
          <a:lstStyle/>
          <a:p>
            <a:pPr algn="just" eaLnBrk="1" hangingPunct="1">
              <a:lnSpc>
                <a:spcPct val="90000"/>
              </a:lnSpc>
              <a:buFont typeface="Monotype Sorts" pitchFamily="2" charset="2"/>
              <a:buNone/>
            </a:pPr>
            <a:r>
              <a:rPr lang="en-US" altLang="zh-CN" sz="2400" dirty="0"/>
              <a:t>[</a:t>
            </a:r>
            <a:r>
              <a:rPr lang="zh-CN" altLang="en-US" sz="2400" dirty="0">
                <a:ea typeface="黑体" panose="02010609060101010101" pitchFamily="49" charset="-122"/>
              </a:rPr>
              <a:t>例</a:t>
            </a:r>
            <a:r>
              <a:rPr lang="en-US" altLang="zh-CN" sz="2400" dirty="0">
                <a:ea typeface="黑体" panose="02010609060101010101" pitchFamily="49" charset="-122"/>
              </a:rPr>
              <a:t>6.1</a:t>
            </a:r>
            <a:r>
              <a:rPr lang="en-US" altLang="zh-CN" sz="2400" dirty="0"/>
              <a:t>2] </a:t>
            </a:r>
            <a:r>
              <a:rPr lang="zh-CN" altLang="en-US" sz="2400" dirty="0"/>
              <a:t>对于</a:t>
            </a:r>
            <a:r>
              <a:rPr lang="en-US" altLang="zh-CN" sz="2400" dirty="0"/>
              <a:t>6.1</a:t>
            </a:r>
            <a:r>
              <a:rPr lang="zh-CN" altLang="en-US" sz="2400" dirty="0"/>
              <a:t>节中的关系模式</a:t>
            </a:r>
            <a:r>
              <a:rPr lang="en-US" altLang="zh-CN" sz="2400" i="1" dirty="0"/>
              <a:t>Student(U</a:t>
            </a:r>
            <a:r>
              <a:rPr lang="zh-CN" altLang="en-US" sz="2400" dirty="0"/>
              <a:t>，</a:t>
            </a:r>
            <a:r>
              <a:rPr lang="en-US" altLang="zh-CN" sz="2400" i="1" dirty="0"/>
              <a:t>F)</a:t>
            </a:r>
            <a:r>
              <a:rPr lang="zh-CN" altLang="en-US" sz="2400" dirty="0"/>
              <a:t>，其中：</a:t>
            </a:r>
          </a:p>
          <a:p>
            <a:pPr algn="just" eaLnBrk="1" hangingPunct="1">
              <a:lnSpc>
                <a:spcPct val="90000"/>
              </a:lnSpc>
              <a:buFont typeface="Monotype Sorts" pitchFamily="2" charset="2"/>
              <a:buNone/>
            </a:pPr>
            <a:r>
              <a:rPr lang="zh-CN" altLang="en-US" sz="2400" dirty="0"/>
              <a:t>          </a:t>
            </a:r>
            <a:r>
              <a:rPr lang="en-US" altLang="zh-CN" sz="2400" i="1" dirty="0"/>
              <a:t>U</a:t>
            </a:r>
            <a:r>
              <a:rPr lang="en-US" altLang="zh-CN" sz="2400" dirty="0"/>
              <a:t>={ </a:t>
            </a:r>
            <a:r>
              <a:rPr lang="en-US" altLang="zh-CN" sz="2400" dirty="0" err="1"/>
              <a:t>Sno</a:t>
            </a:r>
            <a:r>
              <a:rPr lang="zh-CN" altLang="en-US" sz="2400" dirty="0"/>
              <a:t>，</a:t>
            </a:r>
            <a:r>
              <a:rPr lang="en-US" altLang="zh-CN" sz="2400" dirty="0"/>
              <a:t>School</a:t>
            </a:r>
            <a:r>
              <a:rPr lang="zh-CN" altLang="en-US" sz="2400" dirty="0"/>
              <a:t>，</a:t>
            </a:r>
            <a:r>
              <a:rPr lang="en-US" altLang="zh-CN" sz="2400" dirty="0" err="1"/>
              <a:t>Mname</a:t>
            </a:r>
            <a:r>
              <a:rPr lang="zh-CN" altLang="en-US" sz="2400" dirty="0"/>
              <a:t>，</a:t>
            </a:r>
            <a:r>
              <a:rPr lang="en-US" altLang="zh-CN" sz="2400" dirty="0" err="1"/>
              <a:t>Cno</a:t>
            </a:r>
            <a:r>
              <a:rPr lang="zh-CN" altLang="en-US" sz="2400" dirty="0"/>
              <a:t>，</a:t>
            </a:r>
            <a:r>
              <a:rPr lang="en-US" altLang="zh-CN" sz="2400" dirty="0"/>
              <a:t>Grade }</a:t>
            </a:r>
            <a:r>
              <a:rPr lang="zh-CN" altLang="en-US" sz="2400" dirty="0"/>
              <a:t>，</a:t>
            </a:r>
          </a:p>
          <a:p>
            <a:pPr eaLnBrk="1" hangingPunct="1">
              <a:lnSpc>
                <a:spcPct val="90000"/>
              </a:lnSpc>
              <a:spcBef>
                <a:spcPct val="40000"/>
              </a:spcBef>
              <a:buFont typeface="Monotype Sorts" pitchFamily="2" charset="2"/>
              <a:buNone/>
            </a:pPr>
            <a:r>
              <a:rPr lang="en-US" altLang="zh-CN" sz="2400" dirty="0"/>
              <a:t>(1)  </a:t>
            </a:r>
            <a:r>
              <a:rPr lang="en-US" altLang="zh-CN" sz="2000" i="1" dirty="0"/>
              <a:t>F</a:t>
            </a:r>
            <a:r>
              <a:rPr lang="en-US" altLang="zh-CN" sz="2000" dirty="0"/>
              <a:t>={ </a:t>
            </a:r>
            <a:r>
              <a:rPr lang="en-US" altLang="zh-CN" sz="2000" dirty="0" err="1"/>
              <a:t>Sno→School</a:t>
            </a:r>
            <a:r>
              <a:rPr lang="zh-CN" altLang="en-US" sz="2000" dirty="0"/>
              <a:t>，</a:t>
            </a:r>
            <a:r>
              <a:rPr lang="en-US" altLang="zh-CN" sz="2000" dirty="0"/>
              <a:t> </a:t>
            </a:r>
            <a:r>
              <a:rPr lang="en-US" altLang="zh-CN" sz="2000" dirty="0" err="1"/>
              <a:t>School→Mname</a:t>
            </a:r>
            <a:r>
              <a:rPr lang="zh-CN" altLang="en-US" sz="2000" dirty="0"/>
              <a:t>，</a:t>
            </a:r>
            <a:r>
              <a:rPr lang="en-US" altLang="zh-CN" sz="2000" dirty="0"/>
              <a:t>(</a:t>
            </a:r>
            <a:r>
              <a:rPr lang="en-US" altLang="zh-CN" sz="2000" dirty="0" err="1"/>
              <a:t>Sno</a:t>
            </a:r>
            <a:r>
              <a:rPr lang="zh-CN" altLang="en-US" sz="2000" dirty="0"/>
              <a:t>，</a:t>
            </a:r>
            <a:r>
              <a:rPr lang="en-US" altLang="zh-CN" sz="2000" dirty="0" err="1"/>
              <a:t>Cno</a:t>
            </a:r>
            <a:r>
              <a:rPr lang="en-US" altLang="zh-CN" sz="2000" dirty="0"/>
              <a:t>)</a:t>
            </a:r>
            <a:r>
              <a:rPr lang="zh-CN" altLang="en-US" sz="2000" dirty="0"/>
              <a:t>→</a:t>
            </a:r>
            <a:r>
              <a:rPr lang="en-US" altLang="zh-CN" sz="2000" dirty="0"/>
              <a:t>Grade }</a:t>
            </a:r>
          </a:p>
          <a:p>
            <a:pPr eaLnBrk="1" hangingPunct="1">
              <a:lnSpc>
                <a:spcPct val="90000"/>
              </a:lnSpc>
              <a:spcBef>
                <a:spcPct val="40000"/>
              </a:spcBef>
              <a:buFont typeface="Monotype Sorts" pitchFamily="2" charset="2"/>
              <a:buNone/>
            </a:pPr>
            <a:r>
              <a:rPr lang="en-US" altLang="zh-CN" sz="2000" i="1" dirty="0"/>
              <a:t>          F</a:t>
            </a:r>
            <a:r>
              <a:rPr lang="zh-CN" altLang="en-US" sz="2000" dirty="0"/>
              <a:t>是最小覆盖</a:t>
            </a:r>
          </a:p>
          <a:p>
            <a:pPr eaLnBrk="1" hangingPunct="1">
              <a:lnSpc>
                <a:spcPct val="90000"/>
              </a:lnSpc>
              <a:spcBef>
                <a:spcPct val="40000"/>
              </a:spcBef>
              <a:buFont typeface="Monotype Sorts" pitchFamily="2" charset="2"/>
              <a:buNone/>
            </a:pPr>
            <a:r>
              <a:rPr lang="en-US" altLang="zh-CN" sz="2000" dirty="0"/>
              <a:t>(2)  </a:t>
            </a:r>
            <a:r>
              <a:rPr lang="en-US" altLang="zh-CN" sz="2000" i="1" dirty="0"/>
              <a:t>F’ </a:t>
            </a:r>
            <a:r>
              <a:rPr lang="en-US" altLang="zh-CN" sz="2000" dirty="0"/>
              <a:t>={</a:t>
            </a:r>
            <a:r>
              <a:rPr lang="en-US" altLang="zh-CN" sz="2000" dirty="0" err="1"/>
              <a:t>Sno→School</a:t>
            </a:r>
            <a:r>
              <a:rPr lang="zh-CN" altLang="en-US" sz="2000" dirty="0"/>
              <a:t>，</a:t>
            </a:r>
            <a:r>
              <a:rPr lang="en-US" altLang="zh-CN" sz="2000" dirty="0" err="1">
                <a:solidFill>
                  <a:srgbClr val="6600FF"/>
                </a:solidFill>
              </a:rPr>
              <a:t>Sno→Mname</a:t>
            </a:r>
            <a:r>
              <a:rPr lang="zh-CN" altLang="en-US" sz="2000" dirty="0"/>
              <a:t>，</a:t>
            </a:r>
            <a:r>
              <a:rPr lang="en-US" altLang="zh-CN" sz="2000" dirty="0" err="1"/>
              <a:t>School→Mname</a:t>
            </a:r>
            <a:r>
              <a:rPr lang="zh-CN" altLang="en-US" sz="2000" dirty="0"/>
              <a:t>，</a:t>
            </a:r>
          </a:p>
          <a:p>
            <a:pPr eaLnBrk="1" hangingPunct="1">
              <a:lnSpc>
                <a:spcPct val="90000"/>
              </a:lnSpc>
              <a:spcBef>
                <a:spcPct val="40000"/>
              </a:spcBef>
              <a:buFont typeface="Monotype Sorts" pitchFamily="2" charset="2"/>
              <a:buNone/>
            </a:pPr>
            <a:r>
              <a:rPr lang="zh-CN" altLang="en-US" sz="2000" dirty="0"/>
              <a:t>                  </a:t>
            </a:r>
            <a:r>
              <a:rPr lang="en-US" altLang="zh-CN" sz="2000" dirty="0"/>
              <a:t>(</a:t>
            </a:r>
            <a:r>
              <a:rPr lang="en-US" altLang="zh-CN" sz="2000" dirty="0" err="1"/>
              <a:t>Sno</a:t>
            </a:r>
            <a:r>
              <a:rPr lang="zh-CN" altLang="en-US" sz="2000" dirty="0"/>
              <a:t>，</a:t>
            </a:r>
            <a:r>
              <a:rPr lang="en-US" altLang="zh-CN" sz="2000" dirty="0" err="1"/>
              <a:t>Cno</a:t>
            </a:r>
            <a:r>
              <a:rPr lang="en-US" altLang="zh-CN" sz="2000" dirty="0"/>
              <a:t>)→Grade</a:t>
            </a:r>
            <a:r>
              <a:rPr lang="zh-CN" altLang="en-US" sz="2000" dirty="0"/>
              <a:t>， </a:t>
            </a:r>
            <a:r>
              <a:rPr lang="en-US" altLang="zh-CN" sz="2000" dirty="0">
                <a:solidFill>
                  <a:srgbClr val="6600FF"/>
                </a:solidFill>
              </a:rPr>
              <a:t>(</a:t>
            </a:r>
            <a:r>
              <a:rPr lang="en-US" altLang="zh-CN" sz="2000" dirty="0" err="1">
                <a:solidFill>
                  <a:srgbClr val="6600FF"/>
                </a:solidFill>
              </a:rPr>
              <a:t>Sno</a:t>
            </a:r>
            <a:r>
              <a:rPr lang="zh-CN" altLang="en-US" sz="2000" dirty="0">
                <a:solidFill>
                  <a:srgbClr val="6600FF"/>
                </a:solidFill>
              </a:rPr>
              <a:t>，</a:t>
            </a:r>
            <a:r>
              <a:rPr lang="en-US" altLang="zh-CN" sz="2000" dirty="0">
                <a:solidFill>
                  <a:srgbClr val="6600FF"/>
                </a:solidFill>
              </a:rPr>
              <a:t>School)→School</a:t>
            </a:r>
            <a:r>
              <a:rPr lang="en-US" altLang="zh-CN" sz="2000" dirty="0"/>
              <a:t>}</a:t>
            </a:r>
          </a:p>
          <a:p>
            <a:pPr eaLnBrk="1" hangingPunct="1">
              <a:lnSpc>
                <a:spcPct val="90000"/>
              </a:lnSpc>
              <a:spcBef>
                <a:spcPct val="40000"/>
              </a:spcBef>
              <a:buFont typeface="Monotype Sorts" pitchFamily="2" charset="2"/>
              <a:buNone/>
            </a:pPr>
            <a:r>
              <a:rPr lang="en-US" altLang="zh-CN" sz="2000" i="1" dirty="0"/>
              <a:t>           F‘  </a:t>
            </a:r>
            <a:r>
              <a:rPr lang="zh-CN" altLang="en-US" sz="2000" dirty="0"/>
              <a:t>不是最小覆盖</a:t>
            </a:r>
          </a:p>
          <a:p>
            <a:pPr algn="just" eaLnBrk="1" hangingPunct="1">
              <a:lnSpc>
                <a:spcPct val="90000"/>
              </a:lnSpc>
              <a:buFont typeface="Monotype Sorts" pitchFamily="2" charset="2"/>
              <a:buNone/>
            </a:pPr>
            <a:r>
              <a:rPr lang="zh-CN" altLang="en-US" sz="2000" dirty="0"/>
              <a:t>	      因为：</a:t>
            </a:r>
            <a:r>
              <a:rPr lang="en-US" altLang="zh-CN" sz="2000" i="1" dirty="0"/>
              <a:t>F’ </a:t>
            </a:r>
            <a:r>
              <a:rPr lang="en-US" altLang="zh-CN" sz="2000" dirty="0"/>
              <a:t>- {</a:t>
            </a:r>
            <a:r>
              <a:rPr lang="en-US" altLang="zh-CN" sz="2000" dirty="0" err="1"/>
              <a:t>Sno→Mname</a:t>
            </a:r>
            <a:r>
              <a:rPr lang="en-US" altLang="zh-CN" sz="2000" dirty="0"/>
              <a:t>}  </a:t>
            </a:r>
            <a:r>
              <a:rPr lang="zh-CN" altLang="en-US" sz="2000" dirty="0"/>
              <a:t>与 </a:t>
            </a:r>
            <a:r>
              <a:rPr lang="en-US" altLang="zh-CN" sz="2000" i="1" dirty="0"/>
              <a:t>F </a:t>
            </a:r>
            <a:r>
              <a:rPr lang="en-US" altLang="zh-CN" sz="2000" dirty="0"/>
              <a:t>’ </a:t>
            </a:r>
            <a:r>
              <a:rPr lang="zh-CN" altLang="en-US" sz="2000" dirty="0"/>
              <a:t>等价</a:t>
            </a:r>
          </a:p>
          <a:p>
            <a:pPr algn="just" eaLnBrk="1" hangingPunct="1">
              <a:lnSpc>
                <a:spcPct val="90000"/>
              </a:lnSpc>
              <a:buFont typeface="Monotype Sorts" pitchFamily="2" charset="2"/>
              <a:buNone/>
            </a:pPr>
            <a:r>
              <a:rPr lang="zh-CN" altLang="en-US" sz="2000" i="1" dirty="0"/>
              <a:t>          	         </a:t>
            </a:r>
            <a:r>
              <a:rPr lang="en-US" altLang="zh-CN" sz="2000" i="1" dirty="0"/>
              <a:t>F’ </a:t>
            </a:r>
            <a:r>
              <a:rPr lang="en-US" altLang="zh-CN" sz="2000" dirty="0"/>
              <a:t>- {(</a:t>
            </a:r>
            <a:r>
              <a:rPr lang="en-US" altLang="zh-CN" sz="2000" dirty="0" err="1"/>
              <a:t>Sno</a:t>
            </a:r>
            <a:r>
              <a:rPr lang="zh-CN" altLang="en-US" sz="2000" dirty="0"/>
              <a:t>，</a:t>
            </a:r>
            <a:r>
              <a:rPr lang="en-US" altLang="zh-CN" sz="2000" dirty="0"/>
              <a:t>School)→School} </a:t>
            </a:r>
            <a:r>
              <a:rPr lang="zh-CN" altLang="en-US" sz="2000" dirty="0"/>
              <a:t>也与</a:t>
            </a:r>
            <a:r>
              <a:rPr lang="en-US" altLang="zh-CN" sz="2000" i="1" dirty="0"/>
              <a:t>F </a:t>
            </a:r>
            <a:r>
              <a:rPr lang="en-US" altLang="zh-CN" sz="2000" dirty="0"/>
              <a:t>’</a:t>
            </a:r>
            <a:r>
              <a:rPr lang="zh-CN" altLang="en-US" sz="2000" dirty="0"/>
              <a:t>等价</a:t>
            </a:r>
          </a:p>
          <a:p>
            <a:pPr algn="just" eaLnBrk="1" hangingPunct="1">
              <a:lnSpc>
                <a:spcPct val="90000"/>
              </a:lnSpc>
              <a:buFont typeface="Monotype Sorts" pitchFamily="2" charset="2"/>
              <a:buNone/>
            </a:pPr>
            <a:endParaRPr lang="en-US" altLang="zh-CN" sz="2400" dirty="0"/>
          </a:p>
        </p:txBody>
      </p:sp>
    </p:spTree>
    <p:extLst>
      <p:ext uri="{BB962C8B-B14F-4D97-AF65-F5344CB8AC3E}">
        <p14:creationId xmlns:p14="http://schemas.microsoft.com/office/powerpoint/2010/main" val="705157050"/>
      </p:ext>
    </p:extLst>
  </p:cSld>
  <p:clrMapOvr>
    <a:masterClrMapping/>
  </p:clrMapOvr>
  <p:transition spd="slow">
    <p:wipe dir="d"/>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normAutofit/>
          </a:bodyPr>
          <a:lstStyle/>
          <a:p>
            <a:pPr eaLnBrk="1" hangingPunct="1"/>
            <a:r>
              <a:rPr lang="en-US" altLang="zh-CN" dirty="0"/>
              <a:t>7. </a:t>
            </a:r>
            <a:r>
              <a:rPr lang="zh-CN" altLang="en-US" dirty="0"/>
              <a:t>极小化过程</a:t>
            </a:r>
          </a:p>
        </p:txBody>
      </p:sp>
      <p:sp>
        <p:nvSpPr>
          <p:cNvPr id="162819" name="Rectangle 3"/>
          <p:cNvSpPr>
            <a:spLocks noGrp="1" noChangeArrowheads="1"/>
          </p:cNvSpPr>
          <p:nvPr>
            <p:ph idx="1"/>
          </p:nvPr>
        </p:nvSpPr>
        <p:spPr>
          <a:xfrm>
            <a:off x="457200" y="699542"/>
            <a:ext cx="8472518" cy="4031472"/>
          </a:xfrm>
        </p:spPr>
        <p:txBody>
          <a:bodyPr/>
          <a:lstStyle/>
          <a:p>
            <a:pPr algn="just" eaLnBrk="1" hangingPunct="1">
              <a:lnSpc>
                <a:spcPct val="110000"/>
              </a:lnSpc>
              <a:buFont typeface="Monotype Sorts" pitchFamily="2" charset="2"/>
              <a:buNone/>
            </a:pPr>
            <a:r>
              <a:rPr lang="zh-CN" altLang="en-US" sz="2400" dirty="0"/>
              <a:t>定理</a:t>
            </a:r>
            <a:r>
              <a:rPr lang="en-US" altLang="zh-CN" sz="2400" dirty="0"/>
              <a:t>6.3  </a:t>
            </a:r>
            <a:r>
              <a:rPr lang="zh-CN" altLang="en-US" sz="2400" dirty="0"/>
              <a:t>每一个函数依赖集</a:t>
            </a:r>
            <a:r>
              <a:rPr lang="en-US" altLang="zh-CN" sz="2400" dirty="0"/>
              <a:t>F</a:t>
            </a:r>
            <a:r>
              <a:rPr lang="zh-CN" altLang="en-US" sz="2400" dirty="0"/>
              <a:t>均等价于一个极小函数依赖集</a:t>
            </a:r>
            <a:r>
              <a:rPr lang="en-US" altLang="zh-CN" sz="2400" dirty="0"/>
              <a:t>F</a:t>
            </a:r>
            <a:r>
              <a:rPr lang="en-US" altLang="zh-CN" sz="2400" baseline="-30000" dirty="0"/>
              <a:t>m</a:t>
            </a:r>
            <a:r>
              <a:rPr lang="zh-CN" altLang="en-US" sz="2400" dirty="0"/>
              <a:t>。此</a:t>
            </a:r>
            <a:r>
              <a:rPr lang="en-US" altLang="zh-CN" sz="2400" dirty="0"/>
              <a:t>F</a:t>
            </a:r>
            <a:r>
              <a:rPr lang="en-US" altLang="zh-CN" sz="2400" baseline="-30000" dirty="0"/>
              <a:t>m</a:t>
            </a:r>
            <a:r>
              <a:rPr lang="zh-CN" altLang="en-US" sz="2400" dirty="0"/>
              <a:t>称为</a:t>
            </a:r>
            <a:r>
              <a:rPr lang="en-US" altLang="zh-CN" sz="2400" dirty="0"/>
              <a:t>F</a:t>
            </a:r>
            <a:r>
              <a:rPr lang="zh-CN" altLang="en-US" sz="2400" dirty="0"/>
              <a:t>的最小依赖集。</a:t>
            </a:r>
          </a:p>
          <a:p>
            <a:pPr algn="just" eaLnBrk="1" hangingPunct="1">
              <a:spcBef>
                <a:spcPct val="70000"/>
              </a:spcBef>
              <a:buFont typeface="Monotype Sorts" pitchFamily="2" charset="2"/>
              <a:buNone/>
            </a:pPr>
            <a:r>
              <a:rPr lang="zh-CN" altLang="en-US" sz="2400" dirty="0"/>
              <a:t>证  构造性证明，依据定义分三步对</a:t>
            </a:r>
            <a:r>
              <a:rPr lang="en-US" altLang="zh-CN" sz="2400" dirty="0"/>
              <a:t>F</a:t>
            </a:r>
            <a:r>
              <a:rPr lang="zh-CN" altLang="en-US" sz="2400" dirty="0"/>
              <a:t>进行“极小化处理”，找出</a:t>
            </a:r>
            <a:r>
              <a:rPr lang="en-US" altLang="zh-CN" sz="2400" dirty="0"/>
              <a:t>F</a:t>
            </a:r>
            <a:r>
              <a:rPr lang="zh-CN" altLang="en-US" sz="2400" dirty="0"/>
              <a:t>的一个最小依赖集。</a:t>
            </a:r>
          </a:p>
          <a:p>
            <a:pPr algn="just" eaLnBrk="1" hangingPunct="1">
              <a:buFont typeface="Monotype Sorts" pitchFamily="2" charset="2"/>
              <a:buNone/>
            </a:pPr>
            <a:r>
              <a:rPr lang="en-US" altLang="zh-CN" sz="2400" dirty="0"/>
              <a:t>(1)</a:t>
            </a:r>
            <a:r>
              <a:rPr lang="zh-CN" altLang="en-US" sz="2400" dirty="0"/>
              <a:t>逐一检查</a:t>
            </a:r>
            <a:r>
              <a:rPr lang="en-US" altLang="zh-CN" sz="2400" dirty="0"/>
              <a:t>F</a:t>
            </a:r>
            <a:r>
              <a:rPr lang="zh-CN" altLang="en-US" sz="2400" dirty="0"/>
              <a:t>中各函数依赖</a:t>
            </a:r>
            <a:r>
              <a:rPr lang="en-US" altLang="zh-CN" sz="2400" dirty="0" err="1"/>
              <a:t>FD</a:t>
            </a:r>
            <a:r>
              <a:rPr lang="en-US" altLang="zh-CN" sz="2400" baseline="-30000" dirty="0" err="1"/>
              <a:t>i</a:t>
            </a:r>
            <a:r>
              <a:rPr lang="zh-CN" altLang="en-US" sz="2400" dirty="0"/>
              <a:t>：</a:t>
            </a:r>
            <a:r>
              <a:rPr lang="en-US" altLang="zh-CN" sz="2400" dirty="0"/>
              <a:t>X→Y</a:t>
            </a:r>
            <a:r>
              <a:rPr lang="zh-CN" altLang="en-US" sz="2400" dirty="0"/>
              <a:t>，</a:t>
            </a:r>
          </a:p>
          <a:p>
            <a:pPr algn="just" eaLnBrk="1" hangingPunct="1">
              <a:buFont typeface="Monotype Sorts" pitchFamily="2" charset="2"/>
              <a:buNone/>
            </a:pPr>
            <a:r>
              <a:rPr lang="zh-CN" altLang="en-US" sz="2400" dirty="0"/>
              <a:t>    若</a:t>
            </a:r>
            <a:r>
              <a:rPr lang="en-US" altLang="zh-CN" sz="2400" dirty="0"/>
              <a:t>Y=A</a:t>
            </a:r>
            <a:r>
              <a:rPr lang="en-US" altLang="zh-CN" sz="2400" baseline="-30000" dirty="0"/>
              <a:t>1</a:t>
            </a:r>
            <a:r>
              <a:rPr lang="en-US" altLang="zh-CN" sz="2400" dirty="0"/>
              <a:t>A</a:t>
            </a:r>
            <a:r>
              <a:rPr lang="en-US" altLang="zh-CN" sz="2400" baseline="-30000" dirty="0"/>
              <a:t>2</a:t>
            </a:r>
            <a:r>
              <a:rPr lang="en-US" altLang="zh-CN" sz="2400" dirty="0"/>
              <a:t> …</a:t>
            </a:r>
            <a:r>
              <a:rPr lang="en-US" altLang="zh-CN" sz="2400" dirty="0" err="1"/>
              <a:t>A</a:t>
            </a:r>
            <a:r>
              <a:rPr lang="en-US" altLang="zh-CN" sz="2400" baseline="-30000" dirty="0" err="1"/>
              <a:t>k</a:t>
            </a:r>
            <a:r>
              <a:rPr lang="zh-CN" altLang="en-US" sz="2400" dirty="0"/>
              <a:t>，</a:t>
            </a:r>
            <a:r>
              <a:rPr lang="en-US" altLang="zh-CN" sz="2400" dirty="0"/>
              <a:t>k&gt;2</a:t>
            </a:r>
            <a:r>
              <a:rPr lang="zh-CN" altLang="en-US" sz="2400" dirty="0"/>
              <a:t>，</a:t>
            </a:r>
          </a:p>
          <a:p>
            <a:pPr algn="just" eaLnBrk="1" hangingPunct="1">
              <a:buFont typeface="Monotype Sorts" pitchFamily="2" charset="2"/>
              <a:buNone/>
            </a:pPr>
            <a:r>
              <a:rPr lang="zh-CN" altLang="en-US" sz="2400" dirty="0"/>
              <a:t>    则用</a:t>
            </a:r>
            <a:r>
              <a:rPr lang="en-US" altLang="zh-CN" sz="2400" dirty="0"/>
              <a:t>{</a:t>
            </a:r>
            <a:r>
              <a:rPr lang="en-US" altLang="zh-CN" sz="2400" dirty="0" err="1"/>
              <a:t>X→A</a:t>
            </a:r>
            <a:r>
              <a:rPr lang="en-US" altLang="zh-CN" sz="2400" baseline="-30000" dirty="0" err="1"/>
              <a:t>j</a:t>
            </a:r>
            <a:r>
              <a:rPr lang="en-US" altLang="zh-CN" sz="2400" baseline="-30000" dirty="0"/>
              <a:t> </a:t>
            </a:r>
            <a:r>
              <a:rPr lang="en-US" altLang="zh-CN" sz="2400" dirty="0"/>
              <a:t>|j=1</a:t>
            </a:r>
            <a:r>
              <a:rPr lang="zh-CN" altLang="en-US" sz="2400" dirty="0"/>
              <a:t>，</a:t>
            </a:r>
            <a:r>
              <a:rPr lang="en-US" altLang="zh-CN" sz="2400" dirty="0"/>
              <a:t>2</a:t>
            </a:r>
            <a:r>
              <a:rPr lang="zh-CN" altLang="en-US" sz="2400" dirty="0"/>
              <a:t>，</a:t>
            </a:r>
            <a:r>
              <a:rPr lang="en-US" altLang="zh-CN" sz="2400" dirty="0"/>
              <a:t>…</a:t>
            </a:r>
            <a:r>
              <a:rPr lang="zh-CN" altLang="en-US" sz="2400" dirty="0"/>
              <a:t>， </a:t>
            </a:r>
            <a:r>
              <a:rPr lang="en-US" altLang="zh-CN" sz="2400" dirty="0"/>
              <a:t>k}</a:t>
            </a:r>
            <a:r>
              <a:rPr lang="zh-CN" altLang="en-US" sz="2400" dirty="0"/>
              <a:t>来取代</a:t>
            </a:r>
            <a:r>
              <a:rPr lang="en-US" altLang="zh-CN" sz="2400" dirty="0"/>
              <a:t>X→Y</a:t>
            </a:r>
            <a:r>
              <a:rPr lang="zh-CN" altLang="en-US" sz="2400" dirty="0"/>
              <a:t>。</a:t>
            </a:r>
          </a:p>
          <a:p>
            <a:pPr lvl="3" algn="just" eaLnBrk="1" hangingPunct="1">
              <a:buFontTx/>
              <a:buNone/>
            </a:pPr>
            <a:r>
              <a:rPr lang="zh-CN" altLang="en-US" sz="2400" dirty="0"/>
              <a:t>    </a:t>
            </a:r>
          </a:p>
          <a:p>
            <a:pPr algn="just" eaLnBrk="1" hangingPunct="1">
              <a:buFont typeface="Monotype Sorts" pitchFamily="2" charset="2"/>
              <a:buNone/>
            </a:pPr>
            <a:r>
              <a:rPr lang="zh-CN" altLang="en-US" sz="2400" dirty="0"/>
              <a:t>    引理</a:t>
            </a:r>
            <a:r>
              <a:rPr lang="en-US" altLang="zh-CN" sz="2400" dirty="0"/>
              <a:t>6.1</a:t>
            </a:r>
            <a:r>
              <a:rPr lang="zh-CN" altLang="en-US" sz="2400" dirty="0"/>
              <a:t>保证了</a:t>
            </a:r>
            <a:r>
              <a:rPr lang="en-US" altLang="zh-CN" sz="2400" dirty="0"/>
              <a:t>F</a:t>
            </a:r>
            <a:r>
              <a:rPr lang="zh-CN" altLang="en-US" sz="2400" dirty="0"/>
              <a:t>变换前后的等价性。</a:t>
            </a:r>
          </a:p>
        </p:txBody>
      </p:sp>
    </p:spTree>
    <p:extLst>
      <p:ext uri="{BB962C8B-B14F-4D97-AF65-F5344CB8AC3E}">
        <p14:creationId xmlns:p14="http://schemas.microsoft.com/office/powerpoint/2010/main" val="1448951035"/>
      </p:ext>
    </p:extLst>
  </p:cSld>
  <p:clrMapOvr>
    <a:masterClrMapping/>
  </p:clrMapOvr>
  <p:transition spd="slow">
    <p:wipe dir="d"/>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1026"/>
          <p:cNvSpPr>
            <a:spLocks noGrp="1" noChangeArrowheads="1"/>
          </p:cNvSpPr>
          <p:nvPr>
            <p:ph type="title"/>
          </p:nvPr>
        </p:nvSpPr>
        <p:spPr/>
        <p:txBody>
          <a:bodyPr>
            <a:normAutofit/>
          </a:bodyPr>
          <a:lstStyle/>
          <a:p>
            <a:pPr eaLnBrk="1" hangingPunct="1"/>
            <a:r>
              <a:rPr lang="en-US" altLang="zh-CN" dirty="0"/>
              <a:t>7. </a:t>
            </a:r>
            <a:r>
              <a:rPr lang="zh-CN" altLang="en-US" dirty="0"/>
              <a:t>极小化过程</a:t>
            </a:r>
          </a:p>
        </p:txBody>
      </p:sp>
      <p:sp>
        <p:nvSpPr>
          <p:cNvPr id="163843" name="Rectangle 1027"/>
          <p:cNvSpPr>
            <a:spLocks noGrp="1" noChangeArrowheads="1"/>
          </p:cNvSpPr>
          <p:nvPr>
            <p:ph idx="1"/>
          </p:nvPr>
        </p:nvSpPr>
        <p:spPr>
          <a:xfrm>
            <a:off x="285720" y="823914"/>
            <a:ext cx="8401080" cy="3821906"/>
          </a:xfrm>
        </p:spPr>
        <p:txBody>
          <a:bodyPr/>
          <a:lstStyle/>
          <a:p>
            <a:pPr eaLnBrk="1" hangingPunct="1">
              <a:lnSpc>
                <a:spcPct val="130000"/>
              </a:lnSpc>
              <a:buFont typeface="Monotype Sorts" pitchFamily="2" charset="2"/>
              <a:buNone/>
            </a:pPr>
            <a:r>
              <a:rPr lang="en-US" altLang="zh-CN" sz="2800" dirty="0"/>
              <a:t>(2)</a:t>
            </a:r>
            <a:r>
              <a:rPr lang="zh-CN" altLang="en-US" sz="2800" dirty="0"/>
              <a:t>逐一检查</a:t>
            </a:r>
            <a:r>
              <a:rPr lang="en-US" altLang="zh-CN" sz="2800" dirty="0"/>
              <a:t>F</a:t>
            </a:r>
            <a:r>
              <a:rPr lang="zh-CN" altLang="en-US" sz="2800" dirty="0"/>
              <a:t>中各函数依赖</a:t>
            </a:r>
            <a:r>
              <a:rPr lang="en-US" altLang="zh-CN" sz="2800" dirty="0" err="1"/>
              <a:t>FD</a:t>
            </a:r>
            <a:r>
              <a:rPr lang="en-US" altLang="zh-CN" sz="2800" baseline="-30000" dirty="0" err="1"/>
              <a:t>i</a:t>
            </a:r>
            <a:r>
              <a:rPr lang="zh-CN" altLang="en-US" sz="2800" dirty="0"/>
              <a:t>：</a:t>
            </a:r>
            <a:r>
              <a:rPr lang="en-US" altLang="zh-CN" sz="2800" dirty="0"/>
              <a:t>X→A</a:t>
            </a:r>
            <a:r>
              <a:rPr lang="zh-CN" altLang="en-US" sz="2800" dirty="0"/>
              <a:t>，</a:t>
            </a:r>
          </a:p>
          <a:p>
            <a:pPr eaLnBrk="1" hangingPunct="1">
              <a:lnSpc>
                <a:spcPct val="130000"/>
              </a:lnSpc>
              <a:buFont typeface="Monotype Sorts" pitchFamily="2" charset="2"/>
              <a:buNone/>
            </a:pPr>
            <a:r>
              <a:rPr lang="zh-CN" altLang="en-US" sz="2800" dirty="0"/>
              <a:t>    令</a:t>
            </a:r>
            <a:r>
              <a:rPr lang="en-US" altLang="zh-CN" sz="2800" dirty="0"/>
              <a:t>G=F-{X→A}</a:t>
            </a:r>
            <a:r>
              <a:rPr lang="zh-CN" altLang="en-US" sz="2800" dirty="0"/>
              <a:t>，</a:t>
            </a:r>
          </a:p>
          <a:p>
            <a:pPr eaLnBrk="1" hangingPunct="1">
              <a:lnSpc>
                <a:spcPct val="130000"/>
              </a:lnSpc>
              <a:buFont typeface="Monotype Sorts" pitchFamily="2" charset="2"/>
              <a:buNone/>
            </a:pPr>
            <a:r>
              <a:rPr lang="zh-CN" altLang="en-US" sz="2800" dirty="0"/>
              <a:t>    若</a:t>
            </a:r>
            <a:r>
              <a:rPr lang="en-US" altLang="zh-CN" sz="2800" dirty="0"/>
              <a:t>A</a:t>
            </a:r>
            <a:r>
              <a:rPr lang="en-US" altLang="zh-CN" sz="2800" dirty="0">
                <a:sym typeface="Symbol" panose="05050102010706020507" pitchFamily="18" charset="2"/>
              </a:rPr>
              <a:t></a:t>
            </a:r>
            <a:r>
              <a:rPr lang="en-US" altLang="zh-CN" sz="2800" dirty="0"/>
              <a:t>X</a:t>
            </a:r>
            <a:r>
              <a:rPr lang="en-US" altLang="zh-CN" sz="2800" baseline="-30000" dirty="0"/>
              <a:t>G</a:t>
            </a:r>
            <a:r>
              <a:rPr lang="en-US" altLang="zh-CN" sz="2800" baseline="30000" dirty="0"/>
              <a:t>+</a:t>
            </a:r>
            <a:r>
              <a:rPr lang="zh-CN" altLang="en-US" sz="2800" dirty="0"/>
              <a:t>， 则从</a:t>
            </a:r>
            <a:r>
              <a:rPr lang="en-US" altLang="zh-CN" sz="2800" dirty="0"/>
              <a:t>F</a:t>
            </a:r>
            <a:r>
              <a:rPr lang="zh-CN" altLang="en-US" sz="2800" dirty="0"/>
              <a:t>中去掉此函数依赖。</a:t>
            </a:r>
          </a:p>
          <a:p>
            <a:pPr eaLnBrk="1" hangingPunct="1">
              <a:lnSpc>
                <a:spcPct val="130000"/>
              </a:lnSpc>
              <a:buFont typeface="Monotype Sorts" pitchFamily="2" charset="2"/>
              <a:buNone/>
            </a:pPr>
            <a:endParaRPr lang="zh-CN" altLang="en-US" sz="2800" dirty="0"/>
          </a:p>
          <a:p>
            <a:pPr eaLnBrk="1" hangingPunct="1">
              <a:lnSpc>
                <a:spcPct val="130000"/>
              </a:lnSpc>
              <a:buFont typeface="Monotype Sorts" pitchFamily="2" charset="2"/>
              <a:buNone/>
            </a:pPr>
            <a:r>
              <a:rPr lang="zh-CN" altLang="en-US" sz="2800" dirty="0"/>
              <a:t>    由于</a:t>
            </a:r>
            <a:r>
              <a:rPr lang="en-US" altLang="zh-CN" sz="2800" dirty="0"/>
              <a:t>F</a:t>
            </a:r>
            <a:r>
              <a:rPr lang="zh-CN" altLang="en-US" sz="2800" dirty="0"/>
              <a:t>与</a:t>
            </a:r>
            <a:r>
              <a:rPr lang="en-US" altLang="zh-CN" sz="2800" dirty="0"/>
              <a:t>G =F-{X→A}</a:t>
            </a:r>
            <a:r>
              <a:rPr lang="zh-CN" altLang="en-US" sz="2800" dirty="0"/>
              <a:t>等价的充要条件是</a:t>
            </a:r>
            <a:r>
              <a:rPr lang="en-US" altLang="zh-CN" sz="2800" dirty="0"/>
              <a:t>A</a:t>
            </a:r>
            <a:r>
              <a:rPr lang="en-US" altLang="zh-CN" sz="2800" dirty="0">
                <a:sym typeface="Symbol" panose="05050102010706020507" pitchFamily="18" charset="2"/>
              </a:rPr>
              <a:t></a:t>
            </a:r>
            <a:r>
              <a:rPr lang="en-US" altLang="zh-CN" sz="2800" dirty="0"/>
              <a:t>X</a:t>
            </a:r>
            <a:r>
              <a:rPr lang="en-US" altLang="zh-CN" sz="2800" baseline="-30000" dirty="0"/>
              <a:t>G</a:t>
            </a:r>
            <a:r>
              <a:rPr lang="en-US" altLang="zh-CN" sz="2800" baseline="30000" dirty="0"/>
              <a:t>+ </a:t>
            </a:r>
            <a:endParaRPr lang="en-US" altLang="zh-CN" sz="2800" dirty="0"/>
          </a:p>
          <a:p>
            <a:pPr eaLnBrk="1" hangingPunct="1">
              <a:lnSpc>
                <a:spcPct val="130000"/>
              </a:lnSpc>
              <a:buFont typeface="Monotype Sorts" pitchFamily="2" charset="2"/>
              <a:buNone/>
            </a:pPr>
            <a:r>
              <a:rPr lang="en-US" altLang="zh-CN" sz="2800" dirty="0"/>
              <a:t>    </a:t>
            </a:r>
            <a:r>
              <a:rPr lang="zh-CN" altLang="en-US" sz="2800" dirty="0"/>
              <a:t>因此</a:t>
            </a:r>
            <a:r>
              <a:rPr lang="en-US" altLang="zh-CN" sz="2800" dirty="0"/>
              <a:t>F</a:t>
            </a:r>
            <a:r>
              <a:rPr lang="zh-CN" altLang="en-US" sz="2800" dirty="0"/>
              <a:t>变换前后是等价的。</a:t>
            </a:r>
          </a:p>
        </p:txBody>
      </p:sp>
    </p:spTree>
    <p:extLst>
      <p:ext uri="{BB962C8B-B14F-4D97-AF65-F5344CB8AC3E}">
        <p14:creationId xmlns:p14="http://schemas.microsoft.com/office/powerpoint/2010/main" val="4272016360"/>
      </p:ext>
    </p:extLst>
  </p:cSld>
  <p:clrMapOvr>
    <a:masterClrMapping/>
  </p:clrMapOvr>
  <p:transition spd="slow">
    <p:wipe dir="d"/>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title"/>
          </p:nvPr>
        </p:nvSpPr>
        <p:spPr/>
        <p:txBody>
          <a:bodyPr>
            <a:normAutofit/>
          </a:bodyPr>
          <a:lstStyle/>
          <a:p>
            <a:pPr eaLnBrk="1" hangingPunct="1"/>
            <a:r>
              <a:rPr lang="en-US" altLang="zh-CN" dirty="0"/>
              <a:t>7. </a:t>
            </a:r>
            <a:r>
              <a:rPr lang="zh-CN" altLang="en-US" dirty="0"/>
              <a:t>极小化过程</a:t>
            </a:r>
          </a:p>
        </p:txBody>
      </p:sp>
      <p:sp>
        <p:nvSpPr>
          <p:cNvPr id="164867" name="Rectangle 3"/>
          <p:cNvSpPr>
            <a:spLocks noGrp="1" noChangeArrowheads="1"/>
          </p:cNvSpPr>
          <p:nvPr>
            <p:ph idx="1"/>
          </p:nvPr>
        </p:nvSpPr>
        <p:spPr>
          <a:xfrm>
            <a:off x="283066" y="823913"/>
            <a:ext cx="8401080" cy="3692053"/>
          </a:xfrm>
        </p:spPr>
        <p:txBody>
          <a:bodyPr/>
          <a:lstStyle/>
          <a:p>
            <a:pPr algn="just" eaLnBrk="1" hangingPunct="1">
              <a:buFont typeface="Monotype Sorts" pitchFamily="2" charset="2"/>
              <a:buNone/>
            </a:pPr>
            <a:r>
              <a:rPr lang="en-US" altLang="zh-CN" sz="2800" dirty="0"/>
              <a:t>(3)</a:t>
            </a:r>
            <a:r>
              <a:rPr lang="zh-CN" altLang="en-US" dirty="0"/>
              <a:t>逐一取出</a:t>
            </a:r>
            <a:r>
              <a:rPr lang="en-US" altLang="zh-CN" dirty="0"/>
              <a:t>F</a:t>
            </a:r>
            <a:r>
              <a:rPr lang="zh-CN" altLang="en-US" dirty="0"/>
              <a:t>中各函数依赖</a:t>
            </a:r>
            <a:r>
              <a:rPr lang="en-US" altLang="zh-CN" dirty="0" err="1"/>
              <a:t>FD</a:t>
            </a:r>
            <a:r>
              <a:rPr lang="en-US" altLang="zh-CN" baseline="-30000" dirty="0" err="1"/>
              <a:t>i</a:t>
            </a:r>
            <a:r>
              <a:rPr lang="zh-CN" altLang="en-US" dirty="0"/>
              <a:t>：</a:t>
            </a:r>
            <a:r>
              <a:rPr lang="en-US" altLang="zh-CN" dirty="0"/>
              <a:t>X→A</a:t>
            </a:r>
            <a:r>
              <a:rPr lang="zh-CN" altLang="en-US" dirty="0"/>
              <a:t>，</a:t>
            </a:r>
          </a:p>
          <a:p>
            <a:pPr algn="just" eaLnBrk="1" hangingPunct="1">
              <a:buFont typeface="Monotype Sorts" pitchFamily="2" charset="2"/>
              <a:buNone/>
            </a:pPr>
            <a:r>
              <a:rPr lang="zh-CN" altLang="en-US" dirty="0"/>
              <a:t>    设</a:t>
            </a:r>
            <a:r>
              <a:rPr lang="en-US" altLang="zh-CN" dirty="0"/>
              <a:t>X=B</a:t>
            </a:r>
            <a:r>
              <a:rPr lang="en-US" altLang="zh-CN" baseline="-30000" dirty="0"/>
              <a:t>1</a:t>
            </a:r>
            <a:r>
              <a:rPr lang="en-US" altLang="zh-CN" dirty="0"/>
              <a:t>B</a:t>
            </a:r>
            <a:r>
              <a:rPr lang="en-US" altLang="zh-CN" baseline="-30000" dirty="0"/>
              <a:t>2</a:t>
            </a:r>
            <a:r>
              <a:rPr lang="en-US" altLang="zh-CN" dirty="0"/>
              <a:t>…</a:t>
            </a:r>
            <a:r>
              <a:rPr lang="en-US" altLang="zh-CN" dirty="0" err="1"/>
              <a:t>B</a:t>
            </a:r>
            <a:r>
              <a:rPr lang="en-US" altLang="zh-CN" baseline="-30000" dirty="0" err="1"/>
              <a:t>m</a:t>
            </a:r>
            <a:r>
              <a:rPr lang="zh-CN" altLang="en-US" dirty="0"/>
              <a:t>，</a:t>
            </a:r>
          </a:p>
          <a:p>
            <a:pPr algn="just" eaLnBrk="1" hangingPunct="1">
              <a:buFont typeface="Monotype Sorts" pitchFamily="2" charset="2"/>
              <a:buNone/>
            </a:pPr>
            <a:r>
              <a:rPr lang="zh-CN" altLang="en-US" dirty="0"/>
              <a:t>    逐一考查</a:t>
            </a:r>
            <a:r>
              <a:rPr lang="en-US" altLang="zh-CN" dirty="0"/>
              <a:t>B</a:t>
            </a:r>
            <a:r>
              <a:rPr lang="en-US" altLang="zh-CN" baseline="-30000" dirty="0"/>
              <a:t>i </a:t>
            </a:r>
            <a:r>
              <a:rPr lang="zh-CN" altLang="en-US" dirty="0"/>
              <a:t>（</a:t>
            </a:r>
            <a:r>
              <a:rPr lang="en-US" altLang="zh-CN" dirty="0" err="1"/>
              <a:t>i</a:t>
            </a:r>
            <a:r>
              <a:rPr lang="en-US" altLang="zh-CN" dirty="0"/>
              <a:t>=l</a:t>
            </a:r>
            <a:r>
              <a:rPr lang="zh-CN" altLang="en-US" dirty="0"/>
              <a:t>，</a:t>
            </a:r>
            <a:r>
              <a:rPr lang="en-US" altLang="zh-CN" dirty="0"/>
              <a:t>2</a:t>
            </a:r>
            <a:r>
              <a:rPr lang="zh-CN" altLang="en-US" dirty="0"/>
              <a:t>，</a:t>
            </a:r>
            <a:r>
              <a:rPr lang="en-US" altLang="zh-CN" dirty="0"/>
              <a:t>…</a:t>
            </a:r>
            <a:r>
              <a:rPr lang="zh-CN" altLang="en-US" dirty="0"/>
              <a:t>，</a:t>
            </a:r>
            <a:r>
              <a:rPr lang="en-US" altLang="zh-CN" dirty="0"/>
              <a:t>m</a:t>
            </a:r>
            <a:r>
              <a:rPr lang="zh-CN" altLang="en-US" dirty="0"/>
              <a:t>），</a:t>
            </a:r>
          </a:p>
          <a:p>
            <a:pPr algn="just" eaLnBrk="1" hangingPunct="1">
              <a:buFont typeface="Monotype Sorts" pitchFamily="2" charset="2"/>
              <a:buNone/>
            </a:pPr>
            <a:r>
              <a:rPr lang="zh-CN" altLang="en-US" dirty="0"/>
              <a:t>    若</a:t>
            </a:r>
            <a:r>
              <a:rPr lang="en-US" altLang="zh-CN" dirty="0"/>
              <a:t>A </a:t>
            </a:r>
            <a:r>
              <a:rPr lang="en-US" altLang="zh-CN" dirty="0">
                <a:sym typeface="Symbol" panose="05050102010706020507" pitchFamily="18" charset="2"/>
              </a:rPr>
              <a:t></a:t>
            </a:r>
            <a:r>
              <a:rPr lang="zh-CN" altLang="en-US" dirty="0"/>
              <a:t>（</a:t>
            </a:r>
            <a:r>
              <a:rPr lang="en-US" altLang="zh-CN" dirty="0"/>
              <a:t>X-B</a:t>
            </a:r>
            <a:r>
              <a:rPr lang="en-US" altLang="zh-CN" baseline="-30000" dirty="0"/>
              <a:t>i </a:t>
            </a:r>
            <a:r>
              <a:rPr lang="zh-CN" altLang="en-US" dirty="0"/>
              <a:t>）</a:t>
            </a:r>
            <a:r>
              <a:rPr lang="en-US" altLang="zh-CN" baseline="-30000" dirty="0"/>
              <a:t>F</a:t>
            </a:r>
            <a:r>
              <a:rPr lang="en-US" altLang="zh-CN" baseline="30000" dirty="0"/>
              <a:t>+ </a:t>
            </a:r>
            <a:r>
              <a:rPr lang="zh-CN" altLang="en-US" dirty="0"/>
              <a:t>，</a:t>
            </a:r>
          </a:p>
          <a:p>
            <a:pPr algn="just" eaLnBrk="1" hangingPunct="1">
              <a:buFont typeface="Monotype Sorts" pitchFamily="2" charset="2"/>
              <a:buNone/>
            </a:pPr>
            <a:r>
              <a:rPr lang="zh-CN" altLang="en-US" dirty="0"/>
              <a:t>    则以</a:t>
            </a:r>
            <a:r>
              <a:rPr lang="en-US" altLang="zh-CN" dirty="0"/>
              <a:t>X-B</a:t>
            </a:r>
            <a:r>
              <a:rPr lang="en-US" altLang="zh-CN" baseline="-30000" dirty="0"/>
              <a:t>i </a:t>
            </a:r>
            <a:r>
              <a:rPr lang="zh-CN" altLang="en-US" dirty="0"/>
              <a:t>取代</a:t>
            </a:r>
            <a:r>
              <a:rPr lang="en-US" altLang="zh-CN" dirty="0"/>
              <a:t>X</a:t>
            </a:r>
            <a:r>
              <a:rPr lang="zh-CN" altLang="en-US" dirty="0"/>
              <a:t>。</a:t>
            </a:r>
          </a:p>
          <a:p>
            <a:pPr algn="just" eaLnBrk="1" hangingPunct="1">
              <a:buFont typeface="Monotype Sorts" pitchFamily="2" charset="2"/>
              <a:buNone/>
            </a:pPr>
            <a:r>
              <a:rPr lang="zh-CN" altLang="en-US" dirty="0"/>
              <a:t>  因为</a:t>
            </a:r>
            <a:r>
              <a:rPr lang="en-US" altLang="zh-CN" dirty="0"/>
              <a:t>F</a:t>
            </a:r>
            <a:r>
              <a:rPr lang="zh-CN" altLang="en-US" dirty="0"/>
              <a:t>与</a:t>
            </a:r>
            <a:r>
              <a:rPr lang="en-US" altLang="zh-CN" dirty="0"/>
              <a:t>F-{X→A}∪{Z→A}</a:t>
            </a:r>
            <a:r>
              <a:rPr lang="zh-CN" altLang="en-US" dirty="0"/>
              <a:t>等价的充要条件是</a:t>
            </a:r>
            <a:r>
              <a:rPr lang="en-US" altLang="zh-CN" dirty="0"/>
              <a:t>A</a:t>
            </a:r>
            <a:r>
              <a:rPr lang="en-US" altLang="zh-CN" dirty="0">
                <a:sym typeface="Symbol" panose="05050102010706020507" pitchFamily="18" charset="2"/>
              </a:rPr>
              <a:t></a:t>
            </a:r>
            <a:r>
              <a:rPr lang="en-US" altLang="zh-CN" dirty="0"/>
              <a:t>Z</a:t>
            </a:r>
            <a:r>
              <a:rPr lang="en-US" altLang="zh-CN" baseline="-30000" dirty="0"/>
              <a:t>F</a:t>
            </a:r>
            <a:r>
              <a:rPr lang="en-US" altLang="zh-CN" baseline="30000" dirty="0"/>
              <a:t>+ </a:t>
            </a:r>
            <a:r>
              <a:rPr lang="zh-CN" altLang="en-US" dirty="0"/>
              <a:t>，其中</a:t>
            </a:r>
            <a:r>
              <a:rPr lang="en-US" altLang="zh-CN" dirty="0"/>
              <a:t>Z=X-B</a:t>
            </a:r>
            <a:r>
              <a:rPr lang="en-US" altLang="zh-CN" baseline="-30000" dirty="0"/>
              <a:t>i </a:t>
            </a:r>
            <a:endParaRPr lang="en-US" altLang="zh-CN" dirty="0"/>
          </a:p>
          <a:p>
            <a:pPr eaLnBrk="1" hangingPunct="1">
              <a:buFont typeface="Monotype Sorts" pitchFamily="2" charset="2"/>
              <a:buNone/>
            </a:pPr>
            <a:r>
              <a:rPr lang="en-US" altLang="zh-CN" dirty="0"/>
              <a:t>    </a:t>
            </a:r>
            <a:r>
              <a:rPr lang="zh-CN" altLang="en-US" dirty="0"/>
              <a:t>因此</a:t>
            </a:r>
            <a:r>
              <a:rPr lang="en-US" altLang="zh-CN" dirty="0"/>
              <a:t>F</a:t>
            </a:r>
            <a:r>
              <a:rPr lang="zh-CN" altLang="en-US" dirty="0"/>
              <a:t>变换前后是等价的。</a:t>
            </a:r>
          </a:p>
        </p:txBody>
      </p:sp>
    </p:spTree>
    <p:extLst>
      <p:ext uri="{BB962C8B-B14F-4D97-AF65-F5344CB8AC3E}">
        <p14:creationId xmlns:p14="http://schemas.microsoft.com/office/powerpoint/2010/main" val="2017650825"/>
      </p:ext>
    </p:extLst>
  </p:cSld>
  <p:clrMapOvr>
    <a:masterClrMapping/>
  </p:clrMapOvr>
  <p:transition spd="slow">
    <p:wipe dir="d"/>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1026"/>
          <p:cNvSpPr>
            <a:spLocks noGrp="1" noChangeArrowheads="1"/>
          </p:cNvSpPr>
          <p:nvPr>
            <p:ph type="title"/>
          </p:nvPr>
        </p:nvSpPr>
        <p:spPr/>
        <p:txBody>
          <a:bodyPr>
            <a:normAutofit/>
          </a:bodyPr>
          <a:lstStyle/>
          <a:p>
            <a:pPr eaLnBrk="1" hangingPunct="1"/>
            <a:r>
              <a:rPr lang="en-US" altLang="zh-CN" dirty="0"/>
              <a:t>7. </a:t>
            </a:r>
            <a:r>
              <a:rPr lang="zh-CN" altLang="en-US" dirty="0"/>
              <a:t>极小化过程</a:t>
            </a:r>
          </a:p>
        </p:txBody>
      </p:sp>
      <p:sp>
        <p:nvSpPr>
          <p:cNvPr id="165891" name="Rectangle 1027"/>
          <p:cNvSpPr>
            <a:spLocks noGrp="1" noChangeArrowheads="1"/>
          </p:cNvSpPr>
          <p:nvPr>
            <p:ph idx="1"/>
          </p:nvPr>
        </p:nvSpPr>
        <p:spPr/>
        <p:txBody>
          <a:bodyPr/>
          <a:lstStyle/>
          <a:p>
            <a:pPr eaLnBrk="1" hangingPunct="1">
              <a:lnSpc>
                <a:spcPct val="150000"/>
              </a:lnSpc>
              <a:buFont typeface="Monotype Sorts" pitchFamily="2" charset="2"/>
              <a:buNone/>
            </a:pPr>
            <a:r>
              <a:rPr lang="en-US" altLang="zh-CN" sz="2800" dirty="0"/>
              <a:t>	</a:t>
            </a:r>
            <a:r>
              <a:rPr lang="zh-CN" altLang="en-US" sz="2800" dirty="0"/>
              <a:t>由定义，最后剩下的</a:t>
            </a:r>
            <a:r>
              <a:rPr lang="en-US" altLang="zh-CN" sz="2800" i="1" dirty="0"/>
              <a:t>F</a:t>
            </a:r>
            <a:r>
              <a:rPr lang="zh-CN" altLang="en-US" sz="2800" dirty="0"/>
              <a:t>就一定是极小依赖集。</a:t>
            </a:r>
          </a:p>
          <a:p>
            <a:pPr eaLnBrk="1" hangingPunct="1">
              <a:lnSpc>
                <a:spcPct val="150000"/>
              </a:lnSpc>
              <a:buFont typeface="Monotype Sorts" pitchFamily="2" charset="2"/>
              <a:buNone/>
            </a:pPr>
            <a:r>
              <a:rPr lang="zh-CN" altLang="en-US" sz="2800" dirty="0"/>
              <a:t>    因为对</a:t>
            </a:r>
            <a:r>
              <a:rPr lang="en-US" altLang="zh-CN" sz="2800" i="1" dirty="0"/>
              <a:t>F</a:t>
            </a:r>
            <a:r>
              <a:rPr lang="zh-CN" altLang="en-US" sz="2800" dirty="0"/>
              <a:t>的每一次“改造”都保证了改造前后的两个函数依赖集等价，因此剩下的</a:t>
            </a:r>
            <a:r>
              <a:rPr lang="en-US" altLang="zh-CN" sz="2800" i="1" dirty="0"/>
              <a:t>F</a:t>
            </a:r>
            <a:r>
              <a:rPr lang="zh-CN" altLang="en-US" sz="2800" dirty="0"/>
              <a:t>与原来的</a:t>
            </a:r>
            <a:r>
              <a:rPr lang="en-US" altLang="zh-CN" sz="2800" i="1" dirty="0"/>
              <a:t>F</a:t>
            </a:r>
            <a:r>
              <a:rPr lang="zh-CN" altLang="en-US" sz="2800" dirty="0"/>
              <a:t>等价。</a:t>
            </a:r>
          </a:p>
          <a:p>
            <a:pPr eaLnBrk="1" hangingPunct="1">
              <a:lnSpc>
                <a:spcPct val="150000"/>
              </a:lnSpc>
              <a:buFont typeface="Monotype Sorts" pitchFamily="2" charset="2"/>
              <a:buNone/>
            </a:pPr>
            <a:r>
              <a:rPr lang="zh-CN" altLang="en-US" sz="2800" dirty="0"/>
              <a:t>    证毕</a:t>
            </a:r>
          </a:p>
        </p:txBody>
      </p:sp>
    </p:spTree>
    <p:extLst>
      <p:ext uri="{BB962C8B-B14F-4D97-AF65-F5344CB8AC3E}">
        <p14:creationId xmlns:p14="http://schemas.microsoft.com/office/powerpoint/2010/main" val="1064216245"/>
      </p:ext>
    </p:extLst>
  </p:cSld>
  <p:clrMapOvr>
    <a:masterClrMapping/>
  </p:clrMapOvr>
  <p:transition spd="slow">
    <p:wipe dir="d"/>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normAutofit/>
          </a:bodyPr>
          <a:lstStyle/>
          <a:p>
            <a:pPr eaLnBrk="1" hangingPunct="1"/>
            <a:r>
              <a:rPr lang="en-US" altLang="zh-CN" dirty="0"/>
              <a:t>7. </a:t>
            </a:r>
            <a:r>
              <a:rPr lang="zh-CN" altLang="en-US" dirty="0"/>
              <a:t>极小化过程</a:t>
            </a:r>
          </a:p>
        </p:txBody>
      </p:sp>
      <p:sp>
        <p:nvSpPr>
          <p:cNvPr id="166915" name="Rectangle 3"/>
          <p:cNvSpPr>
            <a:spLocks noGrp="1" noChangeArrowheads="1"/>
          </p:cNvSpPr>
          <p:nvPr>
            <p:ph idx="1"/>
          </p:nvPr>
        </p:nvSpPr>
        <p:spPr>
          <a:xfrm>
            <a:off x="285720" y="915566"/>
            <a:ext cx="8401080" cy="3730253"/>
          </a:xfrm>
        </p:spPr>
        <p:txBody>
          <a:bodyPr/>
          <a:lstStyle/>
          <a:p>
            <a:pPr algn="just" eaLnBrk="1" hangingPunct="1">
              <a:lnSpc>
                <a:spcPct val="150000"/>
              </a:lnSpc>
            </a:pPr>
            <a:r>
              <a:rPr lang="zh-CN" altLang="en-US" dirty="0"/>
              <a:t>定理</a:t>
            </a:r>
            <a:r>
              <a:rPr lang="en-US" altLang="zh-CN" dirty="0"/>
              <a:t>6.3</a:t>
            </a:r>
            <a:r>
              <a:rPr lang="zh-CN" altLang="en-US" dirty="0"/>
              <a:t>的证明过程</a:t>
            </a:r>
          </a:p>
          <a:p>
            <a:pPr lvl="1" algn="just" eaLnBrk="1" hangingPunct="1">
              <a:lnSpc>
                <a:spcPct val="150000"/>
              </a:lnSpc>
            </a:pPr>
            <a:r>
              <a:rPr lang="zh-CN" altLang="en-US" dirty="0"/>
              <a:t>是</a:t>
            </a:r>
            <a:r>
              <a:rPr lang="zh-CN" altLang="en-US" dirty="0">
                <a:solidFill>
                  <a:schemeClr val="accent2"/>
                </a:solidFill>
              </a:rPr>
              <a:t>求</a:t>
            </a:r>
            <a:r>
              <a:rPr lang="en-US" altLang="zh-CN" i="1" dirty="0">
                <a:solidFill>
                  <a:schemeClr val="accent2"/>
                </a:solidFill>
              </a:rPr>
              <a:t>F</a:t>
            </a:r>
            <a:r>
              <a:rPr lang="zh-CN" altLang="en-US" dirty="0">
                <a:solidFill>
                  <a:schemeClr val="accent2"/>
                </a:solidFill>
              </a:rPr>
              <a:t>极小依赖集</a:t>
            </a:r>
            <a:r>
              <a:rPr lang="zh-CN" altLang="en-US" dirty="0"/>
              <a:t>的过程</a:t>
            </a:r>
          </a:p>
          <a:p>
            <a:pPr lvl="1" algn="just" eaLnBrk="1" hangingPunct="1">
              <a:lnSpc>
                <a:spcPct val="150000"/>
              </a:lnSpc>
            </a:pPr>
            <a:r>
              <a:rPr lang="zh-CN" altLang="en-US" dirty="0"/>
              <a:t>也是检验</a:t>
            </a:r>
            <a:r>
              <a:rPr lang="en-US" altLang="zh-CN" i="1" dirty="0"/>
              <a:t>F</a:t>
            </a:r>
            <a:r>
              <a:rPr lang="zh-CN" altLang="en-US" dirty="0"/>
              <a:t>是否为极小依赖集的一个算法</a:t>
            </a:r>
          </a:p>
          <a:p>
            <a:pPr lvl="2" eaLnBrk="1" hangingPunct="1">
              <a:lnSpc>
                <a:spcPct val="150000"/>
              </a:lnSpc>
              <a:buFont typeface="Wingdings" panose="05000000000000000000" pitchFamily="2" charset="2"/>
              <a:buChar char="l"/>
            </a:pPr>
            <a:r>
              <a:rPr lang="zh-CN" altLang="en-US" sz="2200" dirty="0"/>
              <a:t>若改造后的</a:t>
            </a:r>
            <a:r>
              <a:rPr lang="en-US" altLang="zh-CN" sz="2200" i="1" dirty="0"/>
              <a:t>F</a:t>
            </a:r>
            <a:r>
              <a:rPr lang="zh-CN" altLang="en-US" sz="2200" dirty="0"/>
              <a:t>与原来的</a:t>
            </a:r>
            <a:r>
              <a:rPr lang="en-US" altLang="zh-CN" sz="2200" i="1" dirty="0"/>
              <a:t>F</a:t>
            </a:r>
            <a:r>
              <a:rPr lang="zh-CN" altLang="en-US" sz="2200" dirty="0"/>
              <a:t>相同，说明</a:t>
            </a:r>
            <a:r>
              <a:rPr lang="en-US" altLang="zh-CN" sz="2200" i="1" dirty="0"/>
              <a:t>F</a:t>
            </a:r>
            <a:r>
              <a:rPr lang="zh-CN" altLang="en-US" sz="2200" dirty="0"/>
              <a:t>本身就是一个最小依赖集</a:t>
            </a:r>
          </a:p>
          <a:p>
            <a:pPr lvl="1" eaLnBrk="1" hangingPunct="1"/>
            <a:endParaRPr lang="en-US" altLang="zh-CN" dirty="0">
              <a:solidFill>
                <a:srgbClr val="C0C0C0"/>
              </a:solidFill>
            </a:endParaRPr>
          </a:p>
        </p:txBody>
      </p:sp>
    </p:spTree>
    <p:extLst>
      <p:ext uri="{BB962C8B-B14F-4D97-AF65-F5344CB8AC3E}">
        <p14:creationId xmlns:p14="http://schemas.microsoft.com/office/powerpoint/2010/main" val="3868752146"/>
      </p:ext>
    </p:extLst>
  </p:cSld>
  <p:clrMapOvr>
    <a:masterClrMapping/>
  </p:clrMapOvr>
  <p:transition spd="slow">
    <p:wipe dir="d"/>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r>
              <a:rPr lang="zh-CN" altLang="en-US"/>
              <a:t>求最小函数依赖集</a:t>
            </a:r>
          </a:p>
        </p:txBody>
      </p:sp>
      <p:sp>
        <p:nvSpPr>
          <p:cNvPr id="167939" name="Rectangle 3"/>
          <p:cNvSpPr>
            <a:spLocks noGrp="1" noChangeArrowheads="1"/>
          </p:cNvSpPr>
          <p:nvPr>
            <p:ph idx="1"/>
          </p:nvPr>
        </p:nvSpPr>
        <p:spPr/>
        <p:txBody>
          <a:bodyPr/>
          <a:lstStyle/>
          <a:p>
            <a:pPr algn="just" eaLnBrk="1" hangingPunct="1">
              <a:buFont typeface="Monotype Sorts"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6.1</a:t>
            </a:r>
            <a:r>
              <a:rPr lang="en-US" altLang="zh-CN" dirty="0"/>
              <a:t>3]  F = {A→B</a:t>
            </a:r>
            <a:r>
              <a:rPr lang="zh-CN" altLang="en-US" dirty="0"/>
              <a:t>，</a:t>
            </a:r>
            <a:r>
              <a:rPr lang="en-US" altLang="zh-CN" dirty="0"/>
              <a:t>B→A</a:t>
            </a:r>
            <a:r>
              <a:rPr lang="zh-CN" altLang="en-US" dirty="0"/>
              <a:t>，</a:t>
            </a:r>
            <a:r>
              <a:rPr lang="en-US" altLang="zh-CN" dirty="0"/>
              <a:t>B→C</a:t>
            </a:r>
            <a:r>
              <a:rPr lang="zh-CN" altLang="en-US" dirty="0"/>
              <a:t>，</a:t>
            </a:r>
          </a:p>
          <a:p>
            <a:pPr algn="just" eaLnBrk="1" hangingPunct="1">
              <a:buFont typeface="Monotype Sorts" pitchFamily="2" charset="2"/>
              <a:buNone/>
            </a:pPr>
            <a:r>
              <a:rPr lang="zh-CN" altLang="en-US" dirty="0"/>
              <a:t>                   </a:t>
            </a:r>
            <a:r>
              <a:rPr lang="en-US" altLang="zh-CN" dirty="0"/>
              <a:t>A→C</a:t>
            </a:r>
            <a:r>
              <a:rPr lang="zh-CN" altLang="en-US" dirty="0"/>
              <a:t>，</a:t>
            </a:r>
            <a:r>
              <a:rPr lang="en-US" altLang="zh-CN" dirty="0"/>
              <a:t>C→A}</a:t>
            </a:r>
          </a:p>
          <a:p>
            <a:pPr algn="just" eaLnBrk="1" hangingPunct="1">
              <a:buFont typeface="Monotype Sorts" pitchFamily="2" charset="2"/>
              <a:buNone/>
            </a:pPr>
            <a:r>
              <a:rPr lang="en-US" altLang="zh-CN" dirty="0"/>
              <a:t>    </a:t>
            </a:r>
          </a:p>
          <a:p>
            <a:pPr algn="just" eaLnBrk="1" hangingPunct="1">
              <a:buFont typeface="Monotype Sorts" pitchFamily="2" charset="2"/>
              <a:buNone/>
            </a:pPr>
            <a:r>
              <a:rPr lang="en-US" altLang="zh-CN" dirty="0"/>
              <a:t>       F</a:t>
            </a:r>
            <a:r>
              <a:rPr lang="zh-CN" altLang="en-US" dirty="0"/>
              <a:t>的最小依赖集：</a:t>
            </a:r>
          </a:p>
          <a:p>
            <a:pPr algn="just" eaLnBrk="1" hangingPunct="1">
              <a:buFont typeface="Monotype Sorts" pitchFamily="2" charset="2"/>
              <a:buNone/>
            </a:pPr>
            <a:r>
              <a:rPr lang="zh-CN" altLang="en-US" dirty="0"/>
              <a:t>          </a:t>
            </a:r>
            <a:r>
              <a:rPr lang="en-US" altLang="zh-CN" dirty="0"/>
              <a:t>F</a:t>
            </a:r>
            <a:r>
              <a:rPr lang="en-US" altLang="zh-CN" baseline="-30000" dirty="0"/>
              <a:t>m1</a:t>
            </a:r>
            <a:r>
              <a:rPr lang="en-US" altLang="zh-CN" dirty="0"/>
              <a:t>= {A→B</a:t>
            </a:r>
            <a:r>
              <a:rPr lang="zh-CN" altLang="en-US" dirty="0"/>
              <a:t>，</a:t>
            </a:r>
            <a:r>
              <a:rPr lang="en-US" altLang="zh-CN" dirty="0"/>
              <a:t>B→C</a:t>
            </a:r>
            <a:r>
              <a:rPr lang="zh-CN" altLang="en-US" dirty="0"/>
              <a:t>，</a:t>
            </a:r>
            <a:r>
              <a:rPr lang="en-US" altLang="zh-CN" dirty="0"/>
              <a:t>C→A}  </a:t>
            </a:r>
          </a:p>
        </p:txBody>
      </p:sp>
    </p:spTree>
    <p:extLst>
      <p:ext uri="{BB962C8B-B14F-4D97-AF65-F5344CB8AC3E}">
        <p14:creationId xmlns:p14="http://schemas.microsoft.com/office/powerpoint/2010/main" val="960749305"/>
      </p:ext>
    </p:extLst>
  </p:cSld>
  <p:clrMapOvr>
    <a:masterClrMapping/>
  </p:clrMapOvr>
  <p:transition spd="slow">
    <p:wipe dir="d"/>
  </p:transition>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p:txBody>
          <a:bodyPr/>
          <a:lstStyle/>
          <a:p>
            <a:pPr eaLnBrk="1" hangingPunct="1"/>
            <a:r>
              <a:rPr lang="zh-CN" altLang="en-US"/>
              <a:t>求最小函数依赖集</a:t>
            </a:r>
          </a:p>
        </p:txBody>
      </p:sp>
      <p:sp>
        <p:nvSpPr>
          <p:cNvPr id="168963" name="Rectangle 3"/>
          <p:cNvSpPr>
            <a:spLocks noGrp="1" noChangeArrowheads="1"/>
          </p:cNvSpPr>
          <p:nvPr>
            <p:ph idx="1"/>
          </p:nvPr>
        </p:nvSpPr>
        <p:spPr/>
        <p:txBody>
          <a:bodyPr/>
          <a:lstStyle/>
          <a:p>
            <a:pPr eaLnBrk="1" hangingPunct="1">
              <a:lnSpc>
                <a:spcPct val="160000"/>
              </a:lnSpc>
            </a:pPr>
            <a:r>
              <a:rPr lang="en-US" altLang="zh-CN" i="1" dirty="0"/>
              <a:t>F</a:t>
            </a:r>
            <a:r>
              <a:rPr lang="zh-CN" altLang="en-US" dirty="0"/>
              <a:t>的最小依赖集</a:t>
            </a:r>
            <a:r>
              <a:rPr lang="en-US" altLang="zh-CN" i="1" dirty="0" err="1"/>
              <a:t>F</a:t>
            </a:r>
            <a:r>
              <a:rPr lang="en-US" altLang="zh-CN" i="1" baseline="-30000" dirty="0" err="1"/>
              <a:t>m</a:t>
            </a:r>
            <a:r>
              <a:rPr lang="zh-CN" altLang="en-US" dirty="0"/>
              <a:t>不一定是唯一的，它与对各函数依赖</a:t>
            </a:r>
            <a:r>
              <a:rPr lang="en-US" altLang="zh-CN" i="1" dirty="0" err="1"/>
              <a:t>FD</a:t>
            </a:r>
            <a:r>
              <a:rPr lang="en-US" altLang="zh-CN" i="1" baseline="-30000" dirty="0" err="1"/>
              <a:t>i</a:t>
            </a:r>
            <a:r>
              <a:rPr lang="en-US" altLang="zh-CN" dirty="0"/>
              <a:t> </a:t>
            </a:r>
            <a:r>
              <a:rPr lang="zh-CN" altLang="en-US" dirty="0"/>
              <a:t>及</a:t>
            </a:r>
            <a:r>
              <a:rPr lang="en-US" altLang="zh-CN" i="1" dirty="0"/>
              <a:t>X</a:t>
            </a:r>
            <a:r>
              <a:rPr lang="en-US" altLang="zh-CN" dirty="0"/>
              <a:t>→</a:t>
            </a:r>
            <a:r>
              <a:rPr lang="en-US" altLang="zh-CN" i="1" dirty="0"/>
              <a:t>A</a:t>
            </a:r>
            <a:r>
              <a:rPr lang="zh-CN" altLang="en-US" dirty="0"/>
              <a:t>中</a:t>
            </a:r>
            <a:r>
              <a:rPr lang="en-US" altLang="zh-CN" i="1" dirty="0"/>
              <a:t>X</a:t>
            </a:r>
            <a:r>
              <a:rPr lang="zh-CN" altLang="en-US" dirty="0"/>
              <a:t>各属性的处置顺序有关</a:t>
            </a:r>
            <a:r>
              <a:rPr lang="zh-CN" altLang="en-US" sz="3600" dirty="0"/>
              <a:t>。 </a:t>
            </a:r>
          </a:p>
        </p:txBody>
      </p:sp>
    </p:spTree>
    <p:extLst>
      <p:ext uri="{BB962C8B-B14F-4D97-AF65-F5344CB8AC3E}">
        <p14:creationId xmlns:p14="http://schemas.microsoft.com/office/powerpoint/2010/main" val="4059562224"/>
      </p:ext>
    </p:extLst>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t>6.1 </a:t>
            </a:r>
            <a:r>
              <a:rPr lang="zh-CN" altLang="en-US"/>
              <a:t>问题的提出</a:t>
            </a:r>
          </a:p>
        </p:txBody>
      </p:sp>
      <p:sp>
        <p:nvSpPr>
          <p:cNvPr id="16387" name="Rectangle 3"/>
          <p:cNvSpPr>
            <a:spLocks noGrp="1" noChangeArrowheads="1"/>
          </p:cNvSpPr>
          <p:nvPr>
            <p:ph idx="1"/>
          </p:nvPr>
        </p:nvSpPr>
        <p:spPr>
          <a:xfrm>
            <a:off x="899592" y="1004888"/>
            <a:ext cx="7787208" cy="3640931"/>
          </a:xfrm>
        </p:spPr>
        <p:txBody>
          <a:bodyPr/>
          <a:lstStyle/>
          <a:p>
            <a:pPr marL="0" indent="0">
              <a:buNone/>
            </a:pPr>
            <a:r>
              <a:rPr lang="en-US" altLang="zh-CN" dirty="0"/>
              <a:t>1.</a:t>
            </a:r>
            <a:r>
              <a:rPr lang="zh-CN" altLang="en-US" dirty="0"/>
              <a:t>问题</a:t>
            </a:r>
            <a:r>
              <a:rPr lang="en-US" altLang="zh-CN" dirty="0"/>
              <a:t>——</a:t>
            </a:r>
            <a:r>
              <a:rPr lang="zh-CN" altLang="en-US" dirty="0"/>
              <a:t>什么是一个好的数据库逻辑设计</a:t>
            </a:r>
            <a:endParaRPr lang="en-US" altLang="zh-CN" dirty="0"/>
          </a:p>
          <a:p>
            <a:pPr marL="0" indent="0">
              <a:buNone/>
            </a:pPr>
            <a:r>
              <a:rPr lang="en-US" altLang="zh-CN" dirty="0">
                <a:solidFill>
                  <a:srgbClr val="FF0000"/>
                </a:solidFill>
              </a:rPr>
              <a:t>2.</a:t>
            </a:r>
            <a:r>
              <a:rPr lang="zh-CN" altLang="en-US" dirty="0">
                <a:solidFill>
                  <a:srgbClr val="FF0000"/>
                </a:solidFill>
              </a:rPr>
              <a:t>什么是数据依赖</a:t>
            </a:r>
          </a:p>
          <a:p>
            <a:pPr marL="0" indent="0">
              <a:buNone/>
            </a:pPr>
            <a:r>
              <a:rPr lang="en-US" altLang="zh-CN" dirty="0"/>
              <a:t>3.</a:t>
            </a:r>
            <a:r>
              <a:rPr lang="zh-CN" altLang="en-US" dirty="0"/>
              <a:t>关系模式的简化表示</a:t>
            </a:r>
            <a:endParaRPr lang="en-US" altLang="zh-CN" dirty="0"/>
          </a:p>
        </p:txBody>
      </p:sp>
    </p:spTree>
  </p:cSld>
  <p:clrMapOvr>
    <a:masterClrMapping/>
  </p:clrMapOvr>
  <p:transition spd="slow">
    <p:wipe di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1026"/>
          <p:cNvSpPr>
            <a:spLocks noGrp="1" noChangeArrowheads="1"/>
          </p:cNvSpPr>
          <p:nvPr>
            <p:ph type="title"/>
          </p:nvPr>
        </p:nvSpPr>
        <p:spPr/>
        <p:txBody>
          <a:bodyPr/>
          <a:lstStyle/>
          <a:p>
            <a:pPr eaLnBrk="1" hangingPunct="1"/>
            <a:r>
              <a:rPr lang="zh-CN" altLang="en-US"/>
              <a:t>极小化过程</a:t>
            </a:r>
          </a:p>
        </p:txBody>
      </p:sp>
      <p:sp>
        <p:nvSpPr>
          <p:cNvPr id="169987" name="Rectangle 1027"/>
          <p:cNvSpPr>
            <a:spLocks noGrp="1" noChangeArrowheads="1"/>
          </p:cNvSpPr>
          <p:nvPr>
            <p:ph idx="1"/>
          </p:nvPr>
        </p:nvSpPr>
        <p:spPr/>
        <p:txBody>
          <a:bodyPr/>
          <a:lstStyle/>
          <a:p>
            <a:pPr algn="just" eaLnBrk="1" hangingPunct="1">
              <a:buFont typeface="Monotype Sorts" pitchFamily="2" charset="2"/>
              <a:buNone/>
            </a:pPr>
            <a:r>
              <a:rPr lang="en-US" altLang="zh-CN" dirty="0"/>
              <a:t>[</a:t>
            </a:r>
            <a:r>
              <a:rPr lang="zh-CN" altLang="en-US" dirty="0">
                <a:ea typeface="黑体" panose="02010609060101010101" pitchFamily="49" charset="-122"/>
              </a:rPr>
              <a:t>例</a:t>
            </a:r>
            <a:r>
              <a:rPr lang="en-US" altLang="zh-CN" dirty="0">
                <a:ea typeface="黑体" panose="02010609060101010101" pitchFamily="49" charset="-122"/>
              </a:rPr>
              <a:t>6.1</a:t>
            </a:r>
            <a:r>
              <a:rPr lang="en-US" altLang="zh-CN" dirty="0"/>
              <a:t>3] </a:t>
            </a:r>
            <a:r>
              <a:rPr lang="zh-CN" altLang="en-US" dirty="0"/>
              <a:t>（续）</a:t>
            </a:r>
          </a:p>
          <a:p>
            <a:pPr algn="just" eaLnBrk="1" hangingPunct="1">
              <a:buFont typeface="Monotype Sorts" pitchFamily="2" charset="2"/>
              <a:buNone/>
            </a:pPr>
            <a:r>
              <a:rPr lang="zh-CN" altLang="en-US" dirty="0"/>
              <a:t>           </a:t>
            </a:r>
            <a:r>
              <a:rPr lang="en-US" altLang="zh-CN" dirty="0"/>
              <a:t>F = {A→B</a:t>
            </a:r>
            <a:r>
              <a:rPr lang="zh-CN" altLang="en-US" dirty="0"/>
              <a:t>，</a:t>
            </a:r>
            <a:r>
              <a:rPr lang="en-US" altLang="zh-CN" dirty="0"/>
              <a:t>B→A</a:t>
            </a:r>
            <a:r>
              <a:rPr lang="zh-CN" altLang="en-US" dirty="0"/>
              <a:t>，</a:t>
            </a:r>
            <a:r>
              <a:rPr lang="en-US" altLang="zh-CN" dirty="0"/>
              <a:t>B→C</a:t>
            </a:r>
            <a:r>
              <a:rPr lang="zh-CN" altLang="en-US" dirty="0"/>
              <a:t>，</a:t>
            </a:r>
          </a:p>
          <a:p>
            <a:pPr algn="just" eaLnBrk="1" hangingPunct="1">
              <a:buFont typeface="Monotype Sorts" pitchFamily="2" charset="2"/>
              <a:buNone/>
            </a:pPr>
            <a:r>
              <a:rPr lang="zh-CN" altLang="en-US" dirty="0"/>
              <a:t>                   </a:t>
            </a:r>
            <a:r>
              <a:rPr lang="en-US" altLang="zh-CN" dirty="0"/>
              <a:t>A→C</a:t>
            </a:r>
            <a:r>
              <a:rPr lang="zh-CN" altLang="en-US" dirty="0"/>
              <a:t>，</a:t>
            </a:r>
            <a:r>
              <a:rPr lang="en-US" altLang="zh-CN" dirty="0"/>
              <a:t>C→A}</a:t>
            </a:r>
          </a:p>
          <a:p>
            <a:pPr algn="just" eaLnBrk="1" hangingPunct="1">
              <a:buFont typeface="Monotype Sorts" pitchFamily="2" charset="2"/>
              <a:buNone/>
            </a:pPr>
            <a:r>
              <a:rPr lang="en-US" altLang="zh-CN" dirty="0"/>
              <a:t>    </a:t>
            </a:r>
          </a:p>
          <a:p>
            <a:pPr algn="just" eaLnBrk="1" hangingPunct="1">
              <a:buFont typeface="Monotype Sorts" pitchFamily="2" charset="2"/>
              <a:buNone/>
            </a:pPr>
            <a:r>
              <a:rPr lang="en-US" altLang="zh-CN" dirty="0"/>
              <a:t>   F</a:t>
            </a:r>
            <a:r>
              <a:rPr lang="en-US" altLang="zh-CN" baseline="-30000" dirty="0"/>
              <a:t>m1</a:t>
            </a:r>
            <a:r>
              <a:rPr lang="zh-CN" altLang="en-US" dirty="0"/>
              <a:t>、</a:t>
            </a:r>
            <a:r>
              <a:rPr lang="en-US" altLang="zh-CN" dirty="0"/>
              <a:t>F</a:t>
            </a:r>
            <a:r>
              <a:rPr lang="en-US" altLang="zh-CN" baseline="-30000" dirty="0"/>
              <a:t>m2</a:t>
            </a:r>
            <a:r>
              <a:rPr lang="zh-CN" altLang="en-US" dirty="0"/>
              <a:t>都是</a:t>
            </a:r>
            <a:r>
              <a:rPr lang="en-US" altLang="zh-CN" dirty="0"/>
              <a:t>F</a:t>
            </a:r>
            <a:r>
              <a:rPr lang="zh-CN" altLang="en-US" dirty="0"/>
              <a:t>的最小依赖集：</a:t>
            </a:r>
          </a:p>
          <a:p>
            <a:pPr algn="just" eaLnBrk="1" hangingPunct="1">
              <a:buFont typeface="Monotype Sorts" pitchFamily="2" charset="2"/>
              <a:buNone/>
            </a:pPr>
            <a:r>
              <a:rPr lang="zh-CN" altLang="en-US" dirty="0"/>
              <a:t>          </a:t>
            </a:r>
            <a:r>
              <a:rPr lang="en-US" altLang="zh-CN" dirty="0"/>
              <a:t>F</a:t>
            </a:r>
            <a:r>
              <a:rPr lang="en-US" altLang="zh-CN" baseline="-30000" dirty="0"/>
              <a:t>m1</a:t>
            </a:r>
            <a:r>
              <a:rPr lang="en-US" altLang="zh-CN" dirty="0"/>
              <a:t>= {A→B</a:t>
            </a:r>
            <a:r>
              <a:rPr lang="zh-CN" altLang="en-US" dirty="0"/>
              <a:t>，</a:t>
            </a:r>
            <a:r>
              <a:rPr lang="en-US" altLang="zh-CN" dirty="0"/>
              <a:t>B→C</a:t>
            </a:r>
            <a:r>
              <a:rPr lang="zh-CN" altLang="en-US" dirty="0"/>
              <a:t>，</a:t>
            </a:r>
            <a:r>
              <a:rPr lang="en-US" altLang="zh-CN" dirty="0"/>
              <a:t>C→A}  </a:t>
            </a:r>
          </a:p>
          <a:p>
            <a:pPr eaLnBrk="1" hangingPunct="1">
              <a:buFont typeface="Monotype Sorts" pitchFamily="2" charset="2"/>
              <a:buNone/>
            </a:pPr>
            <a:r>
              <a:rPr lang="en-US" altLang="zh-CN" dirty="0"/>
              <a:t>          F</a:t>
            </a:r>
            <a:r>
              <a:rPr lang="en-US" altLang="zh-CN" baseline="-30000" dirty="0"/>
              <a:t>m2</a:t>
            </a:r>
            <a:r>
              <a:rPr lang="en-US" altLang="zh-CN" dirty="0"/>
              <a:t>= {A→B</a:t>
            </a:r>
            <a:r>
              <a:rPr lang="zh-CN" altLang="en-US" dirty="0"/>
              <a:t>，</a:t>
            </a:r>
            <a:r>
              <a:rPr lang="en-US" altLang="zh-CN" dirty="0"/>
              <a:t>B→A</a:t>
            </a:r>
            <a:r>
              <a:rPr lang="zh-CN" altLang="en-US" dirty="0"/>
              <a:t>，</a:t>
            </a:r>
            <a:r>
              <a:rPr lang="en-US" altLang="zh-CN" dirty="0"/>
              <a:t>A→C</a:t>
            </a:r>
            <a:r>
              <a:rPr lang="zh-CN" altLang="en-US" dirty="0"/>
              <a:t>，</a:t>
            </a:r>
            <a:r>
              <a:rPr lang="en-US" altLang="zh-CN" dirty="0"/>
              <a:t>C→A} </a:t>
            </a:r>
          </a:p>
        </p:txBody>
      </p:sp>
    </p:spTree>
    <p:extLst>
      <p:ext uri="{BB962C8B-B14F-4D97-AF65-F5344CB8AC3E}">
        <p14:creationId xmlns:p14="http://schemas.microsoft.com/office/powerpoint/2010/main" val="3279086540"/>
      </p:ext>
    </p:extLst>
  </p:cSld>
  <p:clrMapOvr>
    <a:masterClrMapping/>
  </p:clrMapOvr>
  <p:transition spd="slow">
    <p:wipe dir="d"/>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ea typeface="宋体" pitchFamily="2" charset="-122"/>
              </a:rPr>
              <a:t>例题</a:t>
            </a:r>
          </a:p>
        </p:txBody>
      </p:sp>
      <p:sp>
        <p:nvSpPr>
          <p:cNvPr id="4099" name="内容占位符 2"/>
          <p:cNvSpPr>
            <a:spLocks noGrp="1"/>
          </p:cNvSpPr>
          <p:nvPr>
            <p:ph idx="1"/>
          </p:nvPr>
        </p:nvSpPr>
        <p:spPr/>
        <p:txBody>
          <a:bodyPr/>
          <a:lstStyle/>
          <a:p>
            <a:r>
              <a:rPr lang="en-US" altLang="zh-CN" dirty="0">
                <a:ea typeface="宋体" pitchFamily="2" charset="-122"/>
              </a:rPr>
              <a:t>R(U, F)</a:t>
            </a:r>
            <a:r>
              <a:rPr lang="zh-CN" altLang="en-US" dirty="0">
                <a:ea typeface="宋体" pitchFamily="2" charset="-122"/>
              </a:rPr>
              <a:t>，</a:t>
            </a:r>
            <a:r>
              <a:rPr lang="en-US" altLang="zh-CN" dirty="0">
                <a:ea typeface="宋体" pitchFamily="2" charset="-122"/>
              </a:rPr>
              <a:t>U=ABCD, </a:t>
            </a:r>
          </a:p>
          <a:p>
            <a:r>
              <a:rPr lang="en-US" altLang="zh-CN" dirty="0">
                <a:ea typeface="宋体" pitchFamily="2" charset="-122"/>
              </a:rPr>
              <a:t>F={A→BD</a:t>
            </a:r>
            <a:r>
              <a:rPr lang="zh-CN" altLang="en-US" dirty="0">
                <a:ea typeface="宋体" pitchFamily="2" charset="-122"/>
              </a:rPr>
              <a:t>，</a:t>
            </a:r>
            <a:r>
              <a:rPr lang="en-US" altLang="zh-CN" dirty="0">
                <a:ea typeface="宋体" pitchFamily="2" charset="-122"/>
              </a:rPr>
              <a:t>AB →C</a:t>
            </a:r>
            <a:r>
              <a:rPr lang="zh-CN" altLang="en-US" dirty="0">
                <a:ea typeface="宋体" pitchFamily="2" charset="-122"/>
              </a:rPr>
              <a:t>，</a:t>
            </a:r>
            <a:r>
              <a:rPr lang="en-US" altLang="zh-CN" dirty="0">
                <a:ea typeface="宋体" pitchFamily="2" charset="-122"/>
              </a:rPr>
              <a:t>C →D}</a:t>
            </a:r>
            <a:r>
              <a:rPr lang="zh-CN" altLang="en-US" dirty="0">
                <a:ea typeface="宋体" pitchFamily="2" charset="-122"/>
              </a:rPr>
              <a:t>。求其最小函数依赖集</a:t>
            </a:r>
            <a:endParaRPr lang="en-US" altLang="zh-CN" dirty="0">
              <a:ea typeface="宋体" pitchFamily="2" charset="-122"/>
            </a:endParaRPr>
          </a:p>
          <a:p>
            <a:r>
              <a:rPr lang="zh-CN" altLang="en-US" dirty="0">
                <a:ea typeface="宋体" pitchFamily="2" charset="-122"/>
              </a:rPr>
              <a:t>解法步骤：</a:t>
            </a:r>
            <a:r>
              <a:rPr lang="en-US" altLang="zh-CN" dirty="0">
                <a:ea typeface="宋体" pitchFamily="2" charset="-122"/>
              </a:rPr>
              <a:t> </a:t>
            </a:r>
          </a:p>
          <a:p>
            <a:pPr lvl="1"/>
            <a:r>
              <a:rPr lang="en-US" altLang="zh-CN" dirty="0">
                <a:ea typeface="宋体" pitchFamily="2" charset="-122"/>
              </a:rPr>
              <a:t>1.</a:t>
            </a:r>
            <a:r>
              <a:rPr lang="zh-CN" altLang="en-US" dirty="0">
                <a:ea typeface="宋体" pitchFamily="2" charset="-122"/>
              </a:rPr>
              <a:t>将</a:t>
            </a:r>
            <a:r>
              <a:rPr lang="en-US" altLang="zh-CN" dirty="0">
                <a:ea typeface="宋体" pitchFamily="2" charset="-122"/>
              </a:rPr>
              <a:t>F</a:t>
            </a:r>
            <a:r>
              <a:rPr lang="zh-CN" altLang="en-US" dirty="0">
                <a:ea typeface="宋体" pitchFamily="2" charset="-122"/>
              </a:rPr>
              <a:t>中的所有依赖右边化为单一元素</a:t>
            </a:r>
            <a:endParaRPr lang="en-US" altLang="zh-CN" dirty="0">
              <a:ea typeface="宋体" pitchFamily="2" charset="-122"/>
            </a:endParaRPr>
          </a:p>
          <a:p>
            <a:pPr lvl="1"/>
            <a:r>
              <a:rPr lang="en-US" altLang="zh-CN" dirty="0">
                <a:ea typeface="宋体" pitchFamily="2" charset="-122"/>
              </a:rPr>
              <a:t>2.</a:t>
            </a:r>
            <a:r>
              <a:rPr lang="zh-CN" altLang="en-US" dirty="0">
                <a:ea typeface="宋体" pitchFamily="2" charset="-122"/>
              </a:rPr>
              <a:t>去掉</a:t>
            </a:r>
            <a:r>
              <a:rPr lang="en-US" altLang="zh-CN" dirty="0">
                <a:ea typeface="宋体" pitchFamily="2" charset="-122"/>
              </a:rPr>
              <a:t>F</a:t>
            </a:r>
            <a:r>
              <a:rPr lang="zh-CN" altLang="en-US" dirty="0">
                <a:ea typeface="宋体" pitchFamily="2" charset="-122"/>
              </a:rPr>
              <a:t>中的所有依赖左边的冗余属性</a:t>
            </a:r>
            <a:endParaRPr lang="en-US" altLang="zh-CN" dirty="0">
              <a:ea typeface="宋体" pitchFamily="2" charset="-122"/>
            </a:endParaRPr>
          </a:p>
          <a:p>
            <a:pPr lvl="1"/>
            <a:r>
              <a:rPr lang="en-US" altLang="zh-CN" dirty="0">
                <a:ea typeface="宋体" pitchFamily="2" charset="-122"/>
              </a:rPr>
              <a:t>3.</a:t>
            </a:r>
            <a:r>
              <a:rPr lang="zh-CN" altLang="en-US" dirty="0">
                <a:ea typeface="宋体" pitchFamily="2" charset="-122"/>
              </a:rPr>
              <a:t>去掉</a:t>
            </a:r>
            <a:r>
              <a:rPr lang="en-US" altLang="zh-CN" dirty="0">
                <a:ea typeface="宋体" pitchFamily="2" charset="-122"/>
              </a:rPr>
              <a:t>F</a:t>
            </a:r>
            <a:r>
              <a:rPr lang="zh-CN" altLang="en-US" dirty="0">
                <a:ea typeface="宋体" pitchFamily="2" charset="-122"/>
              </a:rPr>
              <a:t>中所有冗余依赖关系</a:t>
            </a:r>
          </a:p>
          <a:p>
            <a:endParaRPr lang="zh-CN" altLang="en-US" dirty="0">
              <a:ea typeface="宋体" pitchFamily="2" charset="-122"/>
            </a:endParaRPr>
          </a:p>
        </p:txBody>
      </p:sp>
    </p:spTree>
    <p:extLst>
      <p:ext uri="{BB962C8B-B14F-4D97-AF65-F5344CB8AC3E}">
        <p14:creationId xmlns:p14="http://schemas.microsoft.com/office/powerpoint/2010/main" val="522557163"/>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a:ea typeface="宋体" pitchFamily="2" charset="-122"/>
              </a:rPr>
              <a:t>例题</a:t>
            </a:r>
          </a:p>
        </p:txBody>
      </p:sp>
      <p:sp>
        <p:nvSpPr>
          <p:cNvPr id="4099" name="内容占位符 2"/>
          <p:cNvSpPr>
            <a:spLocks noGrp="1"/>
          </p:cNvSpPr>
          <p:nvPr>
            <p:ph idx="1"/>
          </p:nvPr>
        </p:nvSpPr>
        <p:spPr>
          <a:xfrm>
            <a:off x="107504" y="555526"/>
            <a:ext cx="8928992" cy="4176464"/>
          </a:xfrm>
        </p:spPr>
        <p:txBody>
          <a:bodyPr/>
          <a:lstStyle/>
          <a:p>
            <a:pPr marL="266700" lvl="1" indent="-266700"/>
            <a:r>
              <a:rPr lang="en-US" altLang="zh-CN" dirty="0" smtClean="0">
                <a:ea typeface="宋体" pitchFamily="2" charset="-122"/>
              </a:rPr>
              <a:t>1</a:t>
            </a:r>
            <a:r>
              <a:rPr lang="en-US" altLang="zh-CN" dirty="0">
                <a:ea typeface="宋体" pitchFamily="2" charset="-122"/>
              </a:rPr>
              <a:t>.</a:t>
            </a:r>
            <a:r>
              <a:rPr lang="zh-CN" altLang="en-US" dirty="0">
                <a:ea typeface="宋体" pitchFamily="2" charset="-122"/>
              </a:rPr>
              <a:t>将</a:t>
            </a:r>
            <a:r>
              <a:rPr lang="en-US" altLang="zh-CN" dirty="0">
                <a:ea typeface="宋体" pitchFamily="2" charset="-122"/>
              </a:rPr>
              <a:t>F</a:t>
            </a:r>
            <a:r>
              <a:rPr lang="zh-CN" altLang="en-US" dirty="0">
                <a:ea typeface="宋体" pitchFamily="2" charset="-122"/>
              </a:rPr>
              <a:t>中的所有依赖右边化为单一</a:t>
            </a:r>
            <a:r>
              <a:rPr lang="zh-CN" altLang="en-US" dirty="0" smtClean="0">
                <a:ea typeface="宋体" pitchFamily="2" charset="-122"/>
              </a:rPr>
              <a:t>元素</a:t>
            </a:r>
            <a:endParaRPr lang="en-US" altLang="zh-CN" dirty="0" smtClean="0">
              <a:ea typeface="宋体" pitchFamily="2" charset="-122"/>
            </a:endParaRPr>
          </a:p>
          <a:p>
            <a:pPr marL="457200" lvl="1" indent="0">
              <a:buNone/>
            </a:pPr>
            <a:r>
              <a:rPr lang="en-US" altLang="zh-CN" dirty="0" smtClean="0">
                <a:ea typeface="宋体" pitchFamily="2" charset="-122"/>
              </a:rPr>
              <a:t>F</a:t>
            </a:r>
            <a:r>
              <a:rPr lang="en-US" altLang="zh-CN" dirty="0">
                <a:ea typeface="宋体" pitchFamily="2" charset="-122"/>
              </a:rPr>
              <a:t>={A→</a:t>
            </a:r>
            <a:r>
              <a:rPr lang="en-US" altLang="zh-CN" dirty="0" smtClean="0">
                <a:ea typeface="宋体" pitchFamily="2" charset="-122"/>
              </a:rPr>
              <a:t>B</a:t>
            </a:r>
            <a:r>
              <a:rPr lang="zh-CN" altLang="en-US" dirty="0" smtClean="0">
                <a:ea typeface="宋体" pitchFamily="2" charset="-122"/>
              </a:rPr>
              <a:t>，</a:t>
            </a:r>
            <a:r>
              <a:rPr lang="en-US" altLang="zh-CN" dirty="0" smtClean="0">
                <a:ea typeface="宋体" pitchFamily="2" charset="-122"/>
              </a:rPr>
              <a:t> </a:t>
            </a:r>
            <a:r>
              <a:rPr lang="en-US" altLang="zh-CN" dirty="0">
                <a:ea typeface="宋体" pitchFamily="2" charset="-122"/>
              </a:rPr>
              <a:t>A</a:t>
            </a:r>
            <a:r>
              <a:rPr lang="en-US" altLang="zh-CN" dirty="0" smtClean="0">
                <a:ea typeface="宋体" pitchFamily="2" charset="-122"/>
              </a:rPr>
              <a:t>→D</a:t>
            </a:r>
            <a:r>
              <a:rPr lang="zh-CN" altLang="en-US" dirty="0">
                <a:ea typeface="宋体" pitchFamily="2" charset="-122"/>
              </a:rPr>
              <a:t>， </a:t>
            </a:r>
            <a:r>
              <a:rPr lang="en-US" altLang="zh-CN" dirty="0" smtClean="0">
                <a:ea typeface="宋体" pitchFamily="2" charset="-122"/>
              </a:rPr>
              <a:t>AB </a:t>
            </a:r>
            <a:r>
              <a:rPr lang="en-US" altLang="zh-CN" dirty="0">
                <a:ea typeface="宋体" pitchFamily="2" charset="-122"/>
              </a:rPr>
              <a:t>→C</a:t>
            </a:r>
            <a:r>
              <a:rPr lang="zh-CN" altLang="en-US" dirty="0">
                <a:ea typeface="宋体" pitchFamily="2" charset="-122"/>
              </a:rPr>
              <a:t>，</a:t>
            </a:r>
            <a:r>
              <a:rPr lang="en-US" altLang="zh-CN" dirty="0">
                <a:ea typeface="宋体" pitchFamily="2" charset="-122"/>
              </a:rPr>
              <a:t>C →D}</a:t>
            </a:r>
          </a:p>
          <a:p>
            <a:pPr marL="266700" lvl="1" indent="-266700"/>
            <a:r>
              <a:rPr lang="en-US" altLang="zh-CN" dirty="0">
                <a:ea typeface="宋体" pitchFamily="2" charset="-122"/>
              </a:rPr>
              <a:t>2.</a:t>
            </a:r>
            <a:r>
              <a:rPr lang="zh-CN" altLang="en-US" dirty="0">
                <a:ea typeface="宋体" pitchFamily="2" charset="-122"/>
              </a:rPr>
              <a:t>去掉</a:t>
            </a:r>
            <a:r>
              <a:rPr lang="en-US" altLang="zh-CN" dirty="0">
                <a:ea typeface="宋体" pitchFamily="2" charset="-122"/>
              </a:rPr>
              <a:t>F</a:t>
            </a:r>
            <a:r>
              <a:rPr lang="zh-CN" altLang="en-US" dirty="0">
                <a:ea typeface="宋体" pitchFamily="2" charset="-122"/>
              </a:rPr>
              <a:t>中的所有依赖左边的冗余</a:t>
            </a:r>
            <a:r>
              <a:rPr lang="zh-CN" altLang="en-US" dirty="0" smtClean="0">
                <a:ea typeface="宋体" pitchFamily="2" charset="-122"/>
              </a:rPr>
              <a:t>属性</a:t>
            </a:r>
            <a:endParaRPr lang="en-US" altLang="zh-CN" dirty="0" smtClean="0">
              <a:ea typeface="宋体" pitchFamily="2" charset="-122"/>
            </a:endParaRPr>
          </a:p>
          <a:p>
            <a:pPr marL="85725" lvl="1" indent="371475">
              <a:buNone/>
            </a:pPr>
            <a:r>
              <a:rPr lang="en-US" altLang="zh-CN" dirty="0" smtClean="0">
                <a:ea typeface="宋体" pitchFamily="2" charset="-122"/>
              </a:rPr>
              <a:t>AB </a:t>
            </a:r>
            <a:r>
              <a:rPr lang="en-US" altLang="zh-CN" dirty="0">
                <a:ea typeface="宋体" pitchFamily="2" charset="-122"/>
              </a:rPr>
              <a:t>→</a:t>
            </a:r>
            <a:r>
              <a:rPr lang="en-US" altLang="zh-CN" dirty="0" smtClean="0">
                <a:ea typeface="宋体" pitchFamily="2" charset="-122"/>
              </a:rPr>
              <a:t>C</a:t>
            </a:r>
            <a:r>
              <a:rPr lang="zh-CN" altLang="en-US" dirty="0" smtClean="0">
                <a:ea typeface="宋体" pitchFamily="2" charset="-122"/>
              </a:rPr>
              <a:t>左边属性为</a:t>
            </a:r>
            <a:r>
              <a:rPr lang="en-US" altLang="zh-CN" dirty="0" smtClean="0">
                <a:ea typeface="宋体" pitchFamily="2" charset="-122"/>
              </a:rPr>
              <a:t>AB</a:t>
            </a:r>
            <a:r>
              <a:rPr lang="zh-CN" altLang="en-US" dirty="0" smtClean="0">
                <a:ea typeface="宋体" pitchFamily="2" charset="-122"/>
              </a:rPr>
              <a:t>，先去掉</a:t>
            </a:r>
            <a:r>
              <a:rPr lang="en-US" altLang="zh-CN" dirty="0" smtClean="0">
                <a:ea typeface="宋体" pitchFamily="2" charset="-122"/>
              </a:rPr>
              <a:t>A</a:t>
            </a:r>
            <a:r>
              <a:rPr lang="zh-CN" altLang="en-US" dirty="0" smtClean="0">
                <a:ea typeface="宋体" pitchFamily="2" charset="-122"/>
              </a:rPr>
              <a:t>，得到</a:t>
            </a:r>
            <a:r>
              <a:rPr lang="en-US" altLang="zh-CN" dirty="0" smtClean="0">
                <a:ea typeface="宋体" pitchFamily="2" charset="-122"/>
              </a:rPr>
              <a:t>B</a:t>
            </a:r>
            <a:r>
              <a:rPr lang="zh-CN" altLang="en-US" dirty="0" smtClean="0">
                <a:ea typeface="宋体" pitchFamily="2" charset="-122"/>
              </a:rPr>
              <a:t>，求</a:t>
            </a:r>
            <a:r>
              <a:rPr lang="en-US" altLang="zh-CN" dirty="0" smtClean="0"/>
              <a:t>B</a:t>
            </a:r>
            <a:r>
              <a:rPr lang="en-US" altLang="zh-CN" baseline="-30000" dirty="0" smtClean="0"/>
              <a:t>F</a:t>
            </a:r>
            <a:r>
              <a:rPr lang="en-US" altLang="zh-CN" baseline="30000" dirty="0"/>
              <a:t>+ </a:t>
            </a:r>
            <a:r>
              <a:rPr lang="en-US" altLang="zh-CN" dirty="0">
                <a:ea typeface="宋体" pitchFamily="2" charset="-122"/>
              </a:rPr>
              <a:t>=</a:t>
            </a:r>
            <a:r>
              <a:rPr lang="en-US" altLang="zh-CN" dirty="0" smtClean="0">
                <a:ea typeface="宋体" pitchFamily="2" charset="-122"/>
              </a:rPr>
              <a:t>B</a:t>
            </a:r>
            <a:r>
              <a:rPr lang="zh-CN" altLang="en-US" dirty="0" smtClean="0">
                <a:ea typeface="宋体" pitchFamily="2" charset="-122"/>
              </a:rPr>
              <a:t>，</a:t>
            </a:r>
            <a:r>
              <a:rPr lang="en-US" altLang="zh-CN" dirty="0" smtClean="0">
                <a:ea typeface="宋体" pitchFamily="2" charset="-122"/>
              </a:rPr>
              <a:t>C</a:t>
            </a:r>
            <a:r>
              <a:rPr lang="en-US" altLang="zh-CN" sz="2800" dirty="0" smtClean="0">
                <a:ea typeface="宋体" pitchFamily="2" charset="-122"/>
                <a:cs typeface="+mn-cs"/>
              </a:rPr>
              <a:t> </a:t>
            </a:r>
            <a:r>
              <a:rPr lang="en-US" altLang="zh-CN" sz="2800" dirty="0" smtClean="0"/>
              <a:t>∈</a:t>
            </a:r>
            <a:r>
              <a:rPr lang="en-US" altLang="zh-CN" sz="2800" dirty="0"/>
              <a:t> B</a:t>
            </a:r>
            <a:r>
              <a:rPr lang="en-US" altLang="zh-CN" sz="2800" baseline="-30000" dirty="0"/>
              <a:t>F</a:t>
            </a:r>
            <a:r>
              <a:rPr lang="en-US" altLang="zh-CN" sz="2800" baseline="30000" dirty="0"/>
              <a:t>+ </a:t>
            </a:r>
            <a:r>
              <a:rPr lang="zh-CN" altLang="en-US" dirty="0">
                <a:ea typeface="宋体" pitchFamily="2" charset="-122"/>
              </a:rPr>
              <a:t>。然后去掉</a:t>
            </a:r>
            <a:r>
              <a:rPr lang="en-US" altLang="zh-CN" dirty="0" smtClean="0">
                <a:ea typeface="宋体" pitchFamily="2" charset="-122"/>
              </a:rPr>
              <a:t>B</a:t>
            </a:r>
            <a:r>
              <a:rPr lang="zh-CN" altLang="en-US" dirty="0">
                <a:ea typeface="宋体" pitchFamily="2" charset="-122"/>
              </a:rPr>
              <a:t> ，</a:t>
            </a:r>
            <a:r>
              <a:rPr lang="zh-CN" altLang="en-US" dirty="0" smtClean="0">
                <a:ea typeface="宋体" pitchFamily="2" charset="-122"/>
              </a:rPr>
              <a:t>得到</a:t>
            </a:r>
            <a:r>
              <a:rPr lang="en-US" altLang="zh-CN" dirty="0" smtClean="0">
                <a:ea typeface="宋体" pitchFamily="2" charset="-122"/>
              </a:rPr>
              <a:t>A</a:t>
            </a:r>
            <a:r>
              <a:rPr lang="zh-CN" altLang="en-US" dirty="0" smtClean="0">
                <a:ea typeface="宋体" pitchFamily="2" charset="-122"/>
              </a:rPr>
              <a:t>，求</a:t>
            </a:r>
            <a:r>
              <a:rPr lang="en-US" altLang="zh-CN" dirty="0" smtClean="0"/>
              <a:t>A</a:t>
            </a:r>
            <a:r>
              <a:rPr lang="en-US" altLang="zh-CN" baseline="-30000" dirty="0" smtClean="0"/>
              <a:t>F</a:t>
            </a:r>
            <a:r>
              <a:rPr lang="en-US" altLang="zh-CN" baseline="30000" dirty="0"/>
              <a:t>+ </a:t>
            </a:r>
            <a:r>
              <a:rPr lang="en-US" altLang="zh-CN" dirty="0" smtClean="0">
                <a:ea typeface="宋体" pitchFamily="2" charset="-122"/>
              </a:rPr>
              <a:t>=ABCD</a:t>
            </a:r>
            <a:r>
              <a:rPr lang="zh-CN" altLang="en-US" dirty="0" smtClean="0">
                <a:ea typeface="宋体" pitchFamily="2" charset="-122"/>
              </a:rPr>
              <a:t>，</a:t>
            </a:r>
            <a:r>
              <a:rPr lang="en-US" altLang="zh-CN" dirty="0">
                <a:ea typeface="宋体" pitchFamily="2" charset="-122"/>
              </a:rPr>
              <a:t>C </a:t>
            </a:r>
            <a:r>
              <a:rPr lang="en-US" altLang="zh-CN" dirty="0"/>
              <a:t>∈ A</a:t>
            </a:r>
            <a:r>
              <a:rPr lang="en-US" altLang="zh-CN" baseline="-30000" dirty="0" smtClean="0"/>
              <a:t>F</a:t>
            </a:r>
            <a:r>
              <a:rPr lang="en-US" altLang="zh-CN" baseline="30000" dirty="0"/>
              <a:t>+ </a:t>
            </a:r>
            <a:r>
              <a:rPr lang="zh-CN" altLang="en-US" dirty="0" smtClean="0">
                <a:ea typeface="宋体" pitchFamily="2" charset="-122"/>
              </a:rPr>
              <a:t>。用</a:t>
            </a:r>
            <a:r>
              <a:rPr lang="en-US" altLang="zh-CN" dirty="0" smtClean="0">
                <a:ea typeface="宋体" pitchFamily="2" charset="-122"/>
              </a:rPr>
              <a:t>A</a:t>
            </a:r>
            <a:r>
              <a:rPr lang="zh-CN" altLang="en-US" dirty="0" smtClean="0">
                <a:ea typeface="宋体" pitchFamily="2" charset="-122"/>
              </a:rPr>
              <a:t>取代</a:t>
            </a:r>
            <a:r>
              <a:rPr lang="en-US" altLang="zh-CN" dirty="0" smtClean="0">
                <a:ea typeface="宋体" pitchFamily="2" charset="-122"/>
              </a:rPr>
              <a:t>AB</a:t>
            </a:r>
            <a:r>
              <a:rPr lang="zh-CN" altLang="en-US" dirty="0" smtClean="0">
                <a:ea typeface="宋体" pitchFamily="2" charset="-122"/>
              </a:rPr>
              <a:t>，得到函数依赖集</a:t>
            </a:r>
            <a:r>
              <a:rPr lang="en-US" altLang="zh-CN" dirty="0">
                <a:ea typeface="宋体" pitchFamily="2" charset="-122"/>
              </a:rPr>
              <a:t>F={A→B</a:t>
            </a:r>
            <a:r>
              <a:rPr lang="zh-CN" altLang="en-US" dirty="0">
                <a:ea typeface="宋体" pitchFamily="2" charset="-122"/>
              </a:rPr>
              <a:t>，</a:t>
            </a:r>
            <a:r>
              <a:rPr lang="en-US" altLang="zh-CN" dirty="0">
                <a:ea typeface="宋体" pitchFamily="2" charset="-122"/>
              </a:rPr>
              <a:t> A→D</a:t>
            </a:r>
            <a:r>
              <a:rPr lang="zh-CN" altLang="en-US" dirty="0">
                <a:ea typeface="宋体" pitchFamily="2" charset="-122"/>
              </a:rPr>
              <a:t>， </a:t>
            </a:r>
            <a:r>
              <a:rPr lang="en-US" altLang="zh-CN" dirty="0" smtClean="0">
                <a:ea typeface="宋体" pitchFamily="2" charset="-122"/>
              </a:rPr>
              <a:t>A </a:t>
            </a:r>
            <a:r>
              <a:rPr lang="en-US" altLang="zh-CN" dirty="0">
                <a:ea typeface="宋体" pitchFamily="2" charset="-122"/>
              </a:rPr>
              <a:t>→C</a:t>
            </a:r>
            <a:r>
              <a:rPr lang="zh-CN" altLang="en-US" dirty="0">
                <a:ea typeface="宋体" pitchFamily="2" charset="-122"/>
              </a:rPr>
              <a:t>，</a:t>
            </a:r>
            <a:r>
              <a:rPr lang="en-US" altLang="zh-CN" dirty="0">
                <a:ea typeface="宋体" pitchFamily="2" charset="-122"/>
              </a:rPr>
              <a:t>C →D</a:t>
            </a:r>
            <a:r>
              <a:rPr lang="en-US" altLang="zh-CN" dirty="0" smtClean="0">
                <a:ea typeface="宋体" pitchFamily="2" charset="-122"/>
              </a:rPr>
              <a:t>}</a:t>
            </a:r>
            <a:r>
              <a:rPr lang="zh-CN" altLang="en-US" dirty="0" smtClean="0">
                <a:ea typeface="宋体" pitchFamily="2" charset="-122"/>
              </a:rPr>
              <a:t>。</a:t>
            </a:r>
            <a:endParaRPr lang="en-US" altLang="zh-CN" dirty="0">
              <a:ea typeface="宋体" pitchFamily="2" charset="-122"/>
            </a:endParaRPr>
          </a:p>
          <a:p>
            <a:pPr marL="266700" lvl="1" indent="-266700"/>
            <a:r>
              <a:rPr lang="en-US" altLang="zh-CN" dirty="0">
                <a:ea typeface="宋体" pitchFamily="2" charset="-122"/>
              </a:rPr>
              <a:t>3.</a:t>
            </a:r>
            <a:r>
              <a:rPr lang="zh-CN" altLang="en-US" dirty="0">
                <a:ea typeface="宋体" pitchFamily="2" charset="-122"/>
              </a:rPr>
              <a:t>去掉</a:t>
            </a:r>
            <a:r>
              <a:rPr lang="en-US" altLang="zh-CN" dirty="0">
                <a:ea typeface="宋体" pitchFamily="2" charset="-122"/>
              </a:rPr>
              <a:t>F</a:t>
            </a:r>
            <a:r>
              <a:rPr lang="zh-CN" altLang="en-US" dirty="0">
                <a:ea typeface="宋体" pitchFamily="2" charset="-122"/>
              </a:rPr>
              <a:t>中所有冗余依赖关系</a:t>
            </a:r>
          </a:p>
          <a:p>
            <a:pPr marL="0" indent="0">
              <a:buNone/>
            </a:pPr>
            <a:r>
              <a:rPr lang="en-US" altLang="zh-CN" sz="2400" dirty="0">
                <a:ea typeface="宋体" pitchFamily="2" charset="-122"/>
              </a:rPr>
              <a:t> </a:t>
            </a:r>
            <a:r>
              <a:rPr lang="en-US" altLang="zh-CN" sz="2400" dirty="0" smtClean="0">
                <a:ea typeface="宋体" pitchFamily="2" charset="-122"/>
              </a:rPr>
              <a:t>  </a:t>
            </a:r>
            <a:r>
              <a:rPr lang="zh-CN" altLang="en-US" sz="2400" dirty="0" smtClean="0">
                <a:ea typeface="宋体" pitchFamily="2" charset="-122"/>
              </a:rPr>
              <a:t>对于</a:t>
            </a:r>
            <a:r>
              <a:rPr lang="en-US" altLang="zh-CN" sz="2400" dirty="0" smtClean="0">
                <a:ea typeface="宋体" pitchFamily="2" charset="-122"/>
              </a:rPr>
              <a:t>A</a:t>
            </a:r>
            <a:r>
              <a:rPr lang="en-US" altLang="zh-CN" sz="2400" dirty="0">
                <a:ea typeface="宋体" pitchFamily="2" charset="-122"/>
              </a:rPr>
              <a:t>→D</a:t>
            </a:r>
            <a:r>
              <a:rPr lang="en-US" altLang="zh-CN" sz="2400" dirty="0" smtClean="0">
                <a:ea typeface="宋体" pitchFamily="2" charset="-122"/>
              </a:rPr>
              <a:t> </a:t>
            </a:r>
            <a:r>
              <a:rPr lang="zh-CN" altLang="en-US" sz="2400" dirty="0" smtClean="0">
                <a:ea typeface="宋体" pitchFamily="2" charset="-122"/>
              </a:rPr>
              <a:t>，令</a:t>
            </a:r>
            <a:r>
              <a:rPr lang="en-US" altLang="zh-CN" sz="2400" dirty="0" smtClean="0">
                <a:ea typeface="宋体" pitchFamily="2" charset="-122"/>
              </a:rPr>
              <a:t>G=F-</a:t>
            </a:r>
            <a:r>
              <a:rPr lang="en-US" altLang="zh-CN" sz="2400" dirty="0">
                <a:ea typeface="宋体" pitchFamily="2" charset="-122"/>
              </a:rPr>
              <a:t> {A→D </a:t>
            </a:r>
            <a:r>
              <a:rPr lang="en-US" altLang="zh-CN" sz="2400" dirty="0" smtClean="0">
                <a:ea typeface="宋体" pitchFamily="2" charset="-122"/>
              </a:rPr>
              <a:t>}=</a:t>
            </a:r>
            <a:r>
              <a:rPr lang="en-US" altLang="zh-CN" sz="2400" dirty="0">
                <a:ea typeface="宋体" pitchFamily="2" charset="-122"/>
              </a:rPr>
              <a:t> { </a:t>
            </a:r>
            <a:r>
              <a:rPr lang="en-US" altLang="zh-CN" sz="2400" dirty="0" smtClean="0">
                <a:ea typeface="宋体" pitchFamily="2" charset="-122"/>
              </a:rPr>
              <a:t>A</a:t>
            </a:r>
            <a:r>
              <a:rPr lang="en-US" altLang="zh-CN" sz="2400" dirty="0">
                <a:ea typeface="宋体" pitchFamily="2" charset="-122"/>
              </a:rPr>
              <a:t>→B</a:t>
            </a:r>
            <a:r>
              <a:rPr lang="zh-CN" altLang="en-US" sz="2400" dirty="0" smtClean="0">
                <a:ea typeface="宋体" pitchFamily="2" charset="-122"/>
              </a:rPr>
              <a:t>，</a:t>
            </a:r>
            <a:r>
              <a:rPr lang="en-US" altLang="zh-CN" sz="2400" dirty="0" smtClean="0">
                <a:ea typeface="宋体" pitchFamily="2" charset="-122"/>
              </a:rPr>
              <a:t>A </a:t>
            </a:r>
            <a:r>
              <a:rPr lang="en-US" altLang="zh-CN" sz="2400" dirty="0">
                <a:ea typeface="宋体" pitchFamily="2" charset="-122"/>
              </a:rPr>
              <a:t>→C</a:t>
            </a:r>
            <a:r>
              <a:rPr lang="zh-CN" altLang="en-US" sz="2400" dirty="0">
                <a:ea typeface="宋体" pitchFamily="2" charset="-122"/>
              </a:rPr>
              <a:t>，</a:t>
            </a:r>
            <a:r>
              <a:rPr lang="en-US" altLang="zh-CN" sz="2400" dirty="0">
                <a:ea typeface="宋体" pitchFamily="2" charset="-122"/>
              </a:rPr>
              <a:t>C →D</a:t>
            </a:r>
            <a:r>
              <a:rPr lang="en-US" altLang="zh-CN" sz="2400" dirty="0" smtClean="0">
                <a:ea typeface="宋体" pitchFamily="2" charset="-122"/>
              </a:rPr>
              <a:t>},</a:t>
            </a:r>
            <a:r>
              <a:rPr lang="en-US" altLang="zh-CN" sz="2400" dirty="0"/>
              <a:t> </a:t>
            </a:r>
            <a:r>
              <a:rPr lang="en-US" altLang="zh-CN" sz="2400" dirty="0" smtClean="0"/>
              <a:t>A</a:t>
            </a:r>
            <a:r>
              <a:rPr lang="en-US" altLang="zh-CN" sz="2400" baseline="-30000" dirty="0" smtClean="0"/>
              <a:t>G</a:t>
            </a:r>
            <a:r>
              <a:rPr lang="en-US" altLang="zh-CN" sz="2400" baseline="30000" dirty="0" smtClean="0"/>
              <a:t>+ </a:t>
            </a:r>
            <a:r>
              <a:rPr lang="en-US" altLang="zh-CN" sz="2400" dirty="0">
                <a:ea typeface="宋体" pitchFamily="2" charset="-122"/>
              </a:rPr>
              <a:t>=ABCD</a:t>
            </a:r>
            <a:r>
              <a:rPr lang="zh-CN" altLang="en-US" sz="2400" dirty="0" smtClean="0">
                <a:ea typeface="宋体" pitchFamily="2" charset="-122"/>
              </a:rPr>
              <a:t>，</a:t>
            </a:r>
            <a:r>
              <a:rPr lang="en-US" altLang="zh-CN" sz="2400" dirty="0">
                <a:ea typeface="宋体" pitchFamily="2" charset="-122"/>
              </a:rPr>
              <a:t> D</a:t>
            </a:r>
            <a:r>
              <a:rPr lang="en-US" altLang="zh-CN" sz="2400" dirty="0" smtClean="0">
                <a:ea typeface="宋体" pitchFamily="2" charset="-122"/>
              </a:rPr>
              <a:t> </a:t>
            </a:r>
            <a:r>
              <a:rPr lang="en-US" altLang="zh-CN" sz="2400" dirty="0"/>
              <a:t>∈ A</a:t>
            </a:r>
            <a:r>
              <a:rPr lang="en-US" altLang="zh-CN" sz="2400" baseline="-30000" dirty="0"/>
              <a:t>F</a:t>
            </a:r>
            <a:r>
              <a:rPr lang="en-US" altLang="zh-CN" sz="2400" baseline="30000" dirty="0"/>
              <a:t>+ </a:t>
            </a:r>
            <a:r>
              <a:rPr lang="en-US" altLang="zh-CN" sz="2400" dirty="0" smtClean="0">
                <a:ea typeface="宋体" pitchFamily="2" charset="-122"/>
              </a:rPr>
              <a:t>,</a:t>
            </a:r>
            <a:r>
              <a:rPr lang="zh-CN" altLang="en-US" sz="2400" dirty="0" smtClean="0">
                <a:ea typeface="宋体" pitchFamily="2" charset="-122"/>
              </a:rPr>
              <a:t> </a:t>
            </a:r>
            <a:r>
              <a:rPr lang="en-US" altLang="zh-CN" sz="2400" dirty="0">
                <a:ea typeface="宋体" pitchFamily="2" charset="-122"/>
              </a:rPr>
              <a:t>A→D</a:t>
            </a:r>
            <a:r>
              <a:rPr lang="zh-CN" altLang="en-US" sz="2400" dirty="0" smtClean="0">
                <a:ea typeface="宋体" pitchFamily="2" charset="-122"/>
              </a:rPr>
              <a:t>是</a:t>
            </a:r>
            <a:r>
              <a:rPr lang="zh-CN" altLang="en-US" sz="2400" dirty="0">
                <a:ea typeface="宋体" pitchFamily="2" charset="-122"/>
              </a:rPr>
              <a:t>冗余依赖</a:t>
            </a:r>
            <a:r>
              <a:rPr lang="zh-CN" altLang="en-US" sz="2400" dirty="0" smtClean="0">
                <a:ea typeface="宋体" pitchFamily="2" charset="-122"/>
              </a:rPr>
              <a:t>关系，可以去掉。得到最小函数依赖</a:t>
            </a:r>
            <a:r>
              <a:rPr lang="zh-CN" altLang="en-US" sz="2400" dirty="0">
                <a:ea typeface="宋体" pitchFamily="2" charset="-122"/>
              </a:rPr>
              <a:t>集</a:t>
            </a:r>
            <a:r>
              <a:rPr lang="en-US" altLang="zh-CN" sz="2400" dirty="0">
                <a:ea typeface="宋体" pitchFamily="2" charset="-122"/>
              </a:rPr>
              <a:t>F={A→</a:t>
            </a:r>
            <a:r>
              <a:rPr lang="en-US" altLang="zh-CN" sz="2400" dirty="0" smtClean="0">
                <a:ea typeface="宋体" pitchFamily="2" charset="-122"/>
              </a:rPr>
              <a:t>B</a:t>
            </a:r>
            <a:r>
              <a:rPr lang="zh-CN" altLang="en-US" sz="2400" dirty="0" smtClean="0">
                <a:ea typeface="宋体" pitchFamily="2" charset="-122"/>
              </a:rPr>
              <a:t>，</a:t>
            </a:r>
            <a:r>
              <a:rPr lang="en-US" altLang="zh-CN" sz="2400" dirty="0" smtClean="0">
                <a:ea typeface="宋体" pitchFamily="2" charset="-122"/>
              </a:rPr>
              <a:t> A </a:t>
            </a:r>
            <a:r>
              <a:rPr lang="en-US" altLang="zh-CN" sz="2400" dirty="0">
                <a:ea typeface="宋体" pitchFamily="2" charset="-122"/>
              </a:rPr>
              <a:t>→C</a:t>
            </a:r>
            <a:r>
              <a:rPr lang="zh-CN" altLang="en-US" sz="2400" dirty="0">
                <a:ea typeface="宋体" pitchFamily="2" charset="-122"/>
              </a:rPr>
              <a:t>，</a:t>
            </a:r>
            <a:r>
              <a:rPr lang="en-US" altLang="zh-CN" sz="2400" dirty="0">
                <a:ea typeface="宋体" pitchFamily="2" charset="-122"/>
              </a:rPr>
              <a:t>C →D}</a:t>
            </a:r>
            <a:r>
              <a:rPr lang="zh-CN" altLang="en-US" sz="2400" dirty="0">
                <a:ea typeface="宋体" pitchFamily="2" charset="-122"/>
              </a:rPr>
              <a:t>。</a:t>
            </a:r>
          </a:p>
        </p:txBody>
      </p:sp>
      <p:cxnSp>
        <p:nvCxnSpPr>
          <p:cNvPr id="3" name="直接连接符 2"/>
          <p:cNvCxnSpPr/>
          <p:nvPr/>
        </p:nvCxnSpPr>
        <p:spPr bwMode="auto">
          <a:xfrm flipH="1">
            <a:off x="8470776" y="1976387"/>
            <a:ext cx="216024" cy="489893"/>
          </a:xfrm>
          <a:prstGeom prst="line">
            <a:avLst/>
          </a:prstGeom>
          <a:noFill/>
          <a:ln w="12700" cap="flat" cmpd="sng" algn="ctr">
            <a:solidFill>
              <a:schemeClr val="tx1"/>
            </a:solidFill>
            <a:prstDash val="solid"/>
            <a:round/>
            <a:headEnd type="none" w="med" len="med"/>
            <a:tailEnd type="none" w="med" len="med"/>
          </a:ln>
          <a:effectLst/>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fade">
                                      <p:cBhvr>
                                        <p:cTn id="7" dur="500"/>
                                        <p:tgtEl>
                                          <p:spTgt spid="409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099">
                                            <p:txEl>
                                              <p:pRg st="1" end="1"/>
                                            </p:txEl>
                                          </p:spTgt>
                                        </p:tgtEl>
                                        <p:attrNameLst>
                                          <p:attrName>style.visibility</p:attrName>
                                        </p:attrNameLst>
                                      </p:cBhvr>
                                      <p:to>
                                        <p:strVal val="visible"/>
                                      </p:to>
                                    </p:set>
                                    <p:animEffect transition="in" filter="fade">
                                      <p:cBhvr>
                                        <p:cTn id="10" dur="500"/>
                                        <p:tgtEl>
                                          <p:spTgt spid="409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099">
                                            <p:txEl>
                                              <p:pRg st="2" end="2"/>
                                            </p:txEl>
                                          </p:spTgt>
                                        </p:tgtEl>
                                        <p:attrNameLst>
                                          <p:attrName>style.visibility</p:attrName>
                                        </p:attrNameLst>
                                      </p:cBhvr>
                                      <p:to>
                                        <p:strVal val="visible"/>
                                      </p:to>
                                    </p:set>
                                    <p:animEffect transition="in" filter="fade">
                                      <p:cBhvr>
                                        <p:cTn id="13" dur="500"/>
                                        <p:tgtEl>
                                          <p:spTgt spid="409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9">
                                            <p:txEl>
                                              <p:pRg st="3" end="3"/>
                                            </p:txEl>
                                          </p:spTgt>
                                        </p:tgtEl>
                                        <p:attrNameLst>
                                          <p:attrName>style.visibility</p:attrName>
                                        </p:attrNameLst>
                                      </p:cBhvr>
                                      <p:to>
                                        <p:strVal val="visible"/>
                                      </p:to>
                                    </p:set>
                                    <p:animEffect transition="in" filter="fade">
                                      <p:cBhvr>
                                        <p:cTn id="16" dur="500"/>
                                        <p:tgtEl>
                                          <p:spTgt spid="409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099">
                                            <p:txEl>
                                              <p:pRg st="4" end="4"/>
                                            </p:txEl>
                                          </p:spTgt>
                                        </p:tgtEl>
                                        <p:attrNameLst>
                                          <p:attrName>style.visibility</p:attrName>
                                        </p:attrNameLst>
                                      </p:cBhvr>
                                      <p:to>
                                        <p:strVal val="visible"/>
                                      </p:to>
                                    </p:set>
                                    <p:animEffect transition="in" filter="fade">
                                      <p:cBhvr>
                                        <p:cTn id="19" dur="500"/>
                                        <p:tgtEl>
                                          <p:spTgt spid="4099">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099">
                                            <p:txEl>
                                              <p:pRg st="5" end="5"/>
                                            </p:txEl>
                                          </p:spTgt>
                                        </p:tgtEl>
                                        <p:attrNameLst>
                                          <p:attrName>style.visibility</p:attrName>
                                        </p:attrNameLst>
                                      </p:cBhvr>
                                      <p:to>
                                        <p:strVal val="visible"/>
                                      </p:to>
                                    </p:set>
                                    <p:animEffect transition="in" filter="fade">
                                      <p:cBhvr>
                                        <p:cTn id="22"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p:txBody>
          <a:bodyPr/>
          <a:lstStyle/>
          <a:p>
            <a:pPr eaLnBrk="1" hangingPunct="1"/>
            <a:r>
              <a:rPr lang="zh-CN" altLang="en-US"/>
              <a:t>极小化过程</a:t>
            </a:r>
          </a:p>
        </p:txBody>
      </p:sp>
      <p:sp>
        <p:nvSpPr>
          <p:cNvPr id="171011" name="Rectangle 3"/>
          <p:cNvSpPr>
            <a:spLocks noGrp="1" noChangeArrowheads="1"/>
          </p:cNvSpPr>
          <p:nvPr>
            <p:ph idx="1"/>
          </p:nvPr>
        </p:nvSpPr>
        <p:spPr/>
        <p:txBody>
          <a:bodyPr/>
          <a:lstStyle/>
          <a:p>
            <a:pPr algn="just" eaLnBrk="1" hangingPunct="1">
              <a:lnSpc>
                <a:spcPct val="150000"/>
              </a:lnSpc>
            </a:pPr>
            <a:r>
              <a:rPr lang="zh-CN" altLang="en-US" dirty="0"/>
              <a:t>定理</a:t>
            </a:r>
            <a:r>
              <a:rPr lang="en-US" altLang="zh-CN" dirty="0"/>
              <a:t>6.3</a:t>
            </a:r>
            <a:r>
              <a:rPr lang="zh-CN" altLang="en-US" dirty="0"/>
              <a:t>的证明过程</a:t>
            </a:r>
          </a:p>
          <a:p>
            <a:pPr lvl="1" algn="just" eaLnBrk="1" hangingPunct="1">
              <a:lnSpc>
                <a:spcPct val="150000"/>
              </a:lnSpc>
            </a:pPr>
            <a:r>
              <a:rPr lang="zh-CN" altLang="en-US" dirty="0">
                <a:solidFill>
                  <a:schemeClr val="bg1">
                    <a:lumMod val="50000"/>
                  </a:schemeClr>
                </a:solidFill>
              </a:rPr>
              <a:t>是求</a:t>
            </a:r>
            <a:r>
              <a:rPr lang="en-US" altLang="zh-CN" i="1" dirty="0">
                <a:solidFill>
                  <a:schemeClr val="bg1">
                    <a:lumMod val="50000"/>
                  </a:schemeClr>
                </a:solidFill>
              </a:rPr>
              <a:t>F</a:t>
            </a:r>
            <a:r>
              <a:rPr lang="zh-CN" altLang="en-US" dirty="0">
                <a:solidFill>
                  <a:schemeClr val="bg1">
                    <a:lumMod val="50000"/>
                  </a:schemeClr>
                </a:solidFill>
              </a:rPr>
              <a:t>极小依赖集的过程</a:t>
            </a:r>
          </a:p>
          <a:p>
            <a:pPr lvl="1" algn="just" eaLnBrk="1" hangingPunct="1">
              <a:lnSpc>
                <a:spcPct val="150000"/>
              </a:lnSpc>
            </a:pPr>
            <a:r>
              <a:rPr lang="zh-CN" altLang="en-US" dirty="0"/>
              <a:t>也是</a:t>
            </a:r>
            <a:r>
              <a:rPr lang="zh-CN" altLang="en-US" dirty="0">
                <a:solidFill>
                  <a:schemeClr val="accent2"/>
                </a:solidFill>
              </a:rPr>
              <a:t>检验</a:t>
            </a:r>
            <a:r>
              <a:rPr lang="en-US" altLang="zh-CN" i="1" dirty="0">
                <a:solidFill>
                  <a:schemeClr val="accent2"/>
                </a:solidFill>
              </a:rPr>
              <a:t>F</a:t>
            </a:r>
            <a:r>
              <a:rPr lang="zh-CN" altLang="en-US" dirty="0">
                <a:solidFill>
                  <a:schemeClr val="accent2"/>
                </a:solidFill>
              </a:rPr>
              <a:t>是否为极小依赖集的一个算法</a:t>
            </a:r>
          </a:p>
          <a:p>
            <a:pPr lvl="2" eaLnBrk="1" hangingPunct="1">
              <a:lnSpc>
                <a:spcPct val="150000"/>
              </a:lnSpc>
            </a:pPr>
            <a:r>
              <a:rPr lang="zh-CN" altLang="en-US" sz="2800" dirty="0"/>
              <a:t>若改造后的</a:t>
            </a:r>
            <a:r>
              <a:rPr lang="en-US" altLang="zh-CN" sz="2800" i="1" dirty="0"/>
              <a:t>F</a:t>
            </a:r>
            <a:r>
              <a:rPr lang="zh-CN" altLang="en-US" sz="2800" dirty="0"/>
              <a:t>与原来的</a:t>
            </a:r>
            <a:r>
              <a:rPr lang="en-US" altLang="zh-CN" sz="2800" i="1" dirty="0"/>
              <a:t>F</a:t>
            </a:r>
            <a:r>
              <a:rPr lang="zh-CN" altLang="en-US" sz="2800" dirty="0"/>
              <a:t>相同，说明</a:t>
            </a:r>
            <a:r>
              <a:rPr lang="en-US" altLang="zh-CN" sz="2800" i="1" dirty="0"/>
              <a:t>F</a:t>
            </a:r>
            <a:r>
              <a:rPr lang="zh-CN" altLang="en-US" sz="2800" dirty="0"/>
              <a:t>本身就是一个最小依赖集</a:t>
            </a:r>
          </a:p>
          <a:p>
            <a:pPr lvl="1" eaLnBrk="1" hangingPunct="1"/>
            <a:endParaRPr lang="en-US" altLang="zh-CN" dirty="0"/>
          </a:p>
        </p:txBody>
      </p:sp>
    </p:spTree>
    <p:extLst>
      <p:ext uri="{BB962C8B-B14F-4D97-AF65-F5344CB8AC3E}">
        <p14:creationId xmlns:p14="http://schemas.microsoft.com/office/powerpoint/2010/main" val="3719083155"/>
      </p:ext>
    </p:extLst>
  </p:cSld>
  <p:clrMapOvr>
    <a:masterClrMapping/>
  </p:clrMapOvr>
  <p:transition spd="slow">
    <p:wipe dir="d"/>
  </p:transition>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pPr eaLnBrk="1" hangingPunct="1"/>
            <a:r>
              <a:rPr lang="zh-CN" altLang="en-US" dirty="0"/>
              <a:t>思考题</a:t>
            </a:r>
          </a:p>
        </p:txBody>
      </p:sp>
      <p:sp>
        <p:nvSpPr>
          <p:cNvPr id="172035" name="Rectangle 3"/>
          <p:cNvSpPr>
            <a:spLocks noGrp="1" noChangeArrowheads="1"/>
          </p:cNvSpPr>
          <p:nvPr>
            <p:ph idx="1"/>
          </p:nvPr>
        </p:nvSpPr>
        <p:spPr/>
        <p:txBody>
          <a:bodyPr/>
          <a:lstStyle/>
          <a:p>
            <a:pPr marL="609600" indent="-609600" eaLnBrk="1" hangingPunct="1">
              <a:lnSpc>
                <a:spcPct val="80000"/>
              </a:lnSpc>
              <a:buFont typeface="Monotype Sorts" pitchFamily="2" charset="2"/>
              <a:buAutoNum type="arabicPeriod"/>
            </a:pPr>
            <a:r>
              <a:rPr lang="zh-CN" altLang="en-US" sz="2800" dirty="0"/>
              <a:t>已知：</a:t>
            </a:r>
            <a:r>
              <a:rPr lang="en-US" altLang="zh-CN" sz="2800" dirty="0"/>
              <a:t>F={X→YZ, Z→CW}</a:t>
            </a:r>
          </a:p>
          <a:p>
            <a:pPr marL="609600" indent="-609600" eaLnBrk="1" hangingPunct="1">
              <a:lnSpc>
                <a:spcPct val="80000"/>
              </a:lnSpc>
              <a:buFont typeface="Monotype Sorts" pitchFamily="2" charset="2"/>
              <a:buNone/>
            </a:pPr>
            <a:r>
              <a:rPr lang="en-US" altLang="zh-CN" sz="2800" dirty="0"/>
              <a:t>       </a:t>
            </a:r>
            <a:r>
              <a:rPr lang="zh-CN" altLang="en-US" sz="2800" dirty="0"/>
              <a:t>试证：</a:t>
            </a:r>
            <a:r>
              <a:rPr lang="en-US" altLang="zh-CN" sz="2800" dirty="0"/>
              <a:t>X→CWYZ</a:t>
            </a:r>
          </a:p>
          <a:p>
            <a:pPr marL="609600" indent="-609600" eaLnBrk="1" hangingPunct="1">
              <a:lnSpc>
                <a:spcPct val="80000"/>
              </a:lnSpc>
              <a:buFont typeface="Monotype Sorts" pitchFamily="2" charset="2"/>
              <a:buAutoNum type="arabicPeriod"/>
            </a:pPr>
            <a:endParaRPr lang="en-US" altLang="zh-CN" sz="2800" dirty="0"/>
          </a:p>
          <a:p>
            <a:pPr marL="609600" indent="-609600" eaLnBrk="1" hangingPunct="1">
              <a:lnSpc>
                <a:spcPct val="80000"/>
              </a:lnSpc>
              <a:buFont typeface="Monotype Sorts" pitchFamily="2" charset="2"/>
              <a:buAutoNum type="arabicPeriod" startAt="2"/>
            </a:pPr>
            <a:r>
              <a:rPr lang="zh-CN" altLang="en-US" sz="2800" dirty="0"/>
              <a:t>已知</a:t>
            </a:r>
            <a:r>
              <a:rPr lang="en-US" altLang="zh-CN" sz="2800" dirty="0"/>
              <a:t>:  F={X→YZ, Z→CW, W→V, S→T}</a:t>
            </a:r>
          </a:p>
          <a:p>
            <a:pPr marL="609600" indent="-609600" eaLnBrk="1" hangingPunct="1">
              <a:lnSpc>
                <a:spcPct val="80000"/>
              </a:lnSpc>
              <a:buFont typeface="Monotype Sorts" pitchFamily="2" charset="2"/>
              <a:buNone/>
            </a:pPr>
            <a:r>
              <a:rPr lang="en-US" altLang="zh-CN" sz="2800" dirty="0"/>
              <a:t>       </a:t>
            </a:r>
            <a:r>
              <a:rPr lang="zh-CN" altLang="en-US" sz="2800" dirty="0"/>
              <a:t>求</a:t>
            </a:r>
            <a:r>
              <a:rPr lang="en-US" altLang="zh-CN" sz="2800" dirty="0"/>
              <a:t>:  X</a:t>
            </a:r>
            <a:r>
              <a:rPr lang="en-US" altLang="zh-CN" sz="2800" baseline="-25000" dirty="0"/>
              <a:t>F</a:t>
            </a:r>
            <a:r>
              <a:rPr lang="en-US" altLang="zh-CN" sz="2800" baseline="30000" dirty="0"/>
              <a:t>+</a:t>
            </a:r>
          </a:p>
          <a:p>
            <a:pPr marL="609600" indent="-609600" eaLnBrk="1" hangingPunct="1">
              <a:lnSpc>
                <a:spcPct val="80000"/>
              </a:lnSpc>
              <a:buFont typeface="Monotype Sorts" pitchFamily="2" charset="2"/>
              <a:buAutoNum type="arabicPeriod" startAt="2"/>
            </a:pPr>
            <a:endParaRPr lang="en-US" altLang="zh-CN" sz="2800" dirty="0"/>
          </a:p>
          <a:p>
            <a:pPr marL="609600" indent="-609600" eaLnBrk="1" hangingPunct="1">
              <a:lnSpc>
                <a:spcPct val="80000"/>
              </a:lnSpc>
              <a:buFont typeface="Monotype Sorts" pitchFamily="2" charset="2"/>
              <a:buNone/>
            </a:pPr>
            <a:endParaRPr lang="en-US" altLang="zh-CN" sz="2800" dirty="0"/>
          </a:p>
          <a:p>
            <a:pPr marL="609600" indent="-609600" eaLnBrk="1" hangingPunct="1">
              <a:lnSpc>
                <a:spcPct val="80000"/>
              </a:lnSpc>
              <a:buFont typeface="Monotype Sorts" pitchFamily="2" charset="2"/>
              <a:buNone/>
            </a:pPr>
            <a:r>
              <a:rPr lang="en-US" altLang="zh-CN" sz="2800" dirty="0"/>
              <a:t>       </a:t>
            </a:r>
          </a:p>
          <a:p>
            <a:pPr marL="609600" indent="-609600" eaLnBrk="1" hangingPunct="1">
              <a:lnSpc>
                <a:spcPct val="80000"/>
              </a:lnSpc>
              <a:buFont typeface="Monotype Sorts" pitchFamily="2" charset="2"/>
              <a:buNone/>
            </a:pPr>
            <a:r>
              <a:rPr lang="en-US" altLang="zh-CN" sz="2800" dirty="0"/>
              <a:t> </a:t>
            </a:r>
          </a:p>
          <a:p>
            <a:pPr marL="609600" indent="-609600" eaLnBrk="1" hangingPunct="1">
              <a:lnSpc>
                <a:spcPct val="80000"/>
              </a:lnSpc>
              <a:buFont typeface="Monotype Sorts" pitchFamily="2" charset="2"/>
              <a:buNone/>
            </a:pPr>
            <a:endParaRPr lang="en-US" altLang="zh-CN" sz="2800" dirty="0"/>
          </a:p>
        </p:txBody>
      </p:sp>
      <p:sp>
        <p:nvSpPr>
          <p:cNvPr id="2" name="TextBox 1"/>
          <p:cNvSpPr txBox="1"/>
          <p:nvPr/>
        </p:nvSpPr>
        <p:spPr>
          <a:xfrm>
            <a:off x="2555776" y="3219822"/>
            <a:ext cx="4032448" cy="523220"/>
          </a:xfrm>
          <a:prstGeom prst="rect">
            <a:avLst/>
          </a:prstGeom>
          <a:noFill/>
        </p:spPr>
        <p:txBody>
          <a:bodyPr wrap="square" rtlCol="0">
            <a:spAutoFit/>
          </a:bodyPr>
          <a:lstStyle/>
          <a:p>
            <a:r>
              <a:rPr lang="zh-CN" altLang="en-US" sz="2800" dirty="0" smtClean="0">
                <a:solidFill>
                  <a:srgbClr val="FF0000"/>
                </a:solidFill>
              </a:rPr>
              <a:t>答案：</a:t>
            </a:r>
            <a:r>
              <a:rPr lang="en-US" altLang="zh-CN" sz="2800" dirty="0">
                <a:solidFill>
                  <a:srgbClr val="FF0000"/>
                </a:solidFill>
              </a:rPr>
              <a:t> X</a:t>
            </a:r>
            <a:r>
              <a:rPr lang="en-US" altLang="zh-CN" sz="2800" baseline="-25000" dirty="0">
                <a:solidFill>
                  <a:srgbClr val="FF0000"/>
                </a:solidFill>
              </a:rPr>
              <a:t>F</a:t>
            </a:r>
            <a:r>
              <a:rPr lang="en-US" altLang="zh-CN" sz="2800" baseline="30000">
                <a:solidFill>
                  <a:srgbClr val="FF0000"/>
                </a:solidFill>
              </a:rPr>
              <a:t>+ </a:t>
            </a:r>
            <a:r>
              <a:rPr lang="en-US" altLang="zh-CN" sz="2800" smtClean="0">
                <a:solidFill>
                  <a:srgbClr val="FF0000"/>
                </a:solidFill>
              </a:rPr>
              <a:t>=(XYZCWV</a:t>
            </a:r>
            <a:r>
              <a:rPr lang="en-US" altLang="zh-CN" sz="2800" dirty="0" smtClean="0">
                <a:solidFill>
                  <a:srgbClr val="FF0000"/>
                </a:solidFill>
              </a:rPr>
              <a:t>)</a:t>
            </a:r>
            <a:endParaRPr lang="zh-CN" altLang="en-US" sz="2800" dirty="0">
              <a:solidFill>
                <a:srgbClr val="FF0000"/>
              </a:solidFill>
            </a:endParaRPr>
          </a:p>
        </p:txBody>
      </p:sp>
    </p:spTree>
    <p:extLst>
      <p:ext uri="{BB962C8B-B14F-4D97-AF65-F5344CB8AC3E}">
        <p14:creationId xmlns:p14="http://schemas.microsoft.com/office/powerpoint/2010/main" val="1706184837"/>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p:txBody>
          <a:bodyPr/>
          <a:lstStyle/>
          <a:p>
            <a:pPr eaLnBrk="1" hangingPunct="1"/>
            <a:r>
              <a:rPr lang="zh-CN" altLang="en-US" dirty="0"/>
              <a:t>第</a:t>
            </a:r>
            <a:r>
              <a:rPr lang="en-US" altLang="zh-CN" dirty="0"/>
              <a:t>6</a:t>
            </a:r>
            <a:r>
              <a:rPr lang="zh-CN" altLang="en-US" dirty="0"/>
              <a:t>章 关系数据理论</a:t>
            </a:r>
          </a:p>
        </p:txBody>
      </p:sp>
      <p:sp>
        <p:nvSpPr>
          <p:cNvPr id="199683" name="Rectangle 3"/>
          <p:cNvSpPr>
            <a:spLocks noGrp="1" noChangeArrowheads="1"/>
          </p:cNvSpPr>
          <p:nvPr>
            <p:ph idx="1"/>
          </p:nvPr>
        </p:nvSpPr>
        <p:spPr>
          <a:xfrm>
            <a:off x="750404" y="751284"/>
            <a:ext cx="7643192" cy="3640931"/>
          </a:xfrm>
        </p:spPr>
        <p:txBody>
          <a:bodyPr/>
          <a:lstStyle/>
          <a:p>
            <a:pPr eaLnBrk="1" hangingPunct="1">
              <a:lnSpc>
                <a:spcPct val="140000"/>
              </a:lnSpc>
              <a:buFont typeface="Monotype Sorts" pitchFamily="2" charset="2"/>
              <a:buNone/>
            </a:pPr>
            <a:r>
              <a:rPr lang="en-US" altLang="zh-CN" dirty="0"/>
              <a:t>6.1 </a:t>
            </a:r>
            <a:r>
              <a:rPr lang="zh-CN" altLang="en-US" dirty="0"/>
              <a:t>问题的提出</a:t>
            </a:r>
          </a:p>
          <a:p>
            <a:pPr eaLnBrk="1" hangingPunct="1">
              <a:lnSpc>
                <a:spcPct val="140000"/>
              </a:lnSpc>
              <a:buFont typeface="Monotype Sorts" pitchFamily="2" charset="2"/>
              <a:buNone/>
            </a:pPr>
            <a:r>
              <a:rPr lang="en-US" altLang="zh-CN" dirty="0"/>
              <a:t>6.2 </a:t>
            </a:r>
            <a:r>
              <a:rPr lang="zh-CN" altLang="en-US" dirty="0"/>
              <a:t>规范化</a:t>
            </a:r>
          </a:p>
          <a:p>
            <a:pPr eaLnBrk="1" hangingPunct="1">
              <a:lnSpc>
                <a:spcPct val="140000"/>
              </a:lnSpc>
              <a:buFont typeface="Monotype Sorts" pitchFamily="2" charset="2"/>
              <a:buNone/>
            </a:pPr>
            <a:r>
              <a:rPr lang="en-US" altLang="zh-CN" dirty="0"/>
              <a:t>6.3 </a:t>
            </a:r>
            <a:r>
              <a:rPr lang="zh-CN" altLang="en-US" dirty="0"/>
              <a:t>数据依赖的公理系统</a:t>
            </a:r>
          </a:p>
          <a:p>
            <a:pPr eaLnBrk="1" hangingPunct="1">
              <a:lnSpc>
                <a:spcPct val="140000"/>
              </a:lnSpc>
              <a:buFont typeface="Monotype Sorts" pitchFamily="2" charset="2"/>
              <a:buNone/>
            </a:pPr>
            <a:r>
              <a:rPr lang="en-US" altLang="zh-CN" dirty="0"/>
              <a:t>6.4 </a:t>
            </a:r>
            <a:r>
              <a:rPr lang="zh-CN" altLang="en-US" dirty="0"/>
              <a:t>保持函数依赖的模式分解</a:t>
            </a:r>
          </a:p>
          <a:p>
            <a:pPr eaLnBrk="1" hangingPunct="1">
              <a:lnSpc>
                <a:spcPct val="140000"/>
              </a:lnSpc>
              <a:buFont typeface="Monotype Sorts" pitchFamily="2" charset="2"/>
              <a:buNone/>
            </a:pPr>
            <a:r>
              <a:rPr lang="en-US" altLang="zh-CN" dirty="0"/>
              <a:t>6.5 </a:t>
            </a:r>
            <a:r>
              <a:rPr lang="zh-CN" altLang="en-US" dirty="0"/>
              <a:t>无损连接的模式分解（简）</a:t>
            </a:r>
          </a:p>
          <a:p>
            <a:pPr eaLnBrk="1" hangingPunct="1">
              <a:lnSpc>
                <a:spcPct val="140000"/>
              </a:lnSpc>
              <a:buFont typeface="Monotype Sorts" pitchFamily="2" charset="2"/>
              <a:buNone/>
            </a:pPr>
            <a:r>
              <a:rPr lang="zh-CN" altLang="en-US" dirty="0">
                <a:solidFill>
                  <a:schemeClr val="accent2"/>
                </a:solidFill>
              </a:rPr>
              <a:t>本章小结</a:t>
            </a:r>
          </a:p>
        </p:txBody>
      </p:sp>
    </p:spTree>
    <p:extLst>
      <p:ext uri="{BB962C8B-B14F-4D97-AF65-F5344CB8AC3E}">
        <p14:creationId xmlns:p14="http://schemas.microsoft.com/office/powerpoint/2010/main" val="2923858227"/>
      </p:ext>
    </p:extLst>
  </p:cSld>
  <p:clrMapOvr>
    <a:masterClrMapping/>
  </p:clrMapOvr>
  <p:transition spd="slow">
    <p:wipe dir="d"/>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r>
              <a:rPr lang="zh-CN" altLang="en-US"/>
              <a:t>小结</a:t>
            </a:r>
          </a:p>
        </p:txBody>
      </p:sp>
      <p:sp>
        <p:nvSpPr>
          <p:cNvPr id="200707" name="Rectangle 3"/>
          <p:cNvSpPr>
            <a:spLocks noGrp="1" noChangeArrowheads="1"/>
          </p:cNvSpPr>
          <p:nvPr>
            <p:ph idx="1"/>
          </p:nvPr>
        </p:nvSpPr>
        <p:spPr>
          <a:xfrm>
            <a:off x="539552" y="1004888"/>
            <a:ext cx="8147248" cy="3640931"/>
          </a:xfrm>
        </p:spPr>
        <p:txBody>
          <a:bodyPr/>
          <a:lstStyle/>
          <a:p>
            <a:pPr eaLnBrk="1" hangingPunct="1">
              <a:lnSpc>
                <a:spcPct val="160000"/>
              </a:lnSpc>
            </a:pPr>
            <a:r>
              <a:rPr lang="zh-CN" altLang="en-US" dirty="0"/>
              <a:t>函数依赖</a:t>
            </a:r>
          </a:p>
          <a:p>
            <a:pPr eaLnBrk="1" hangingPunct="1">
              <a:lnSpc>
                <a:spcPct val="160000"/>
              </a:lnSpc>
            </a:pPr>
            <a:r>
              <a:rPr lang="zh-CN" altLang="en-US" dirty="0"/>
              <a:t>多值依赖</a:t>
            </a:r>
          </a:p>
          <a:p>
            <a:pPr eaLnBrk="1" hangingPunct="1">
              <a:lnSpc>
                <a:spcPct val="160000"/>
              </a:lnSpc>
            </a:pPr>
            <a:r>
              <a:rPr lang="zh-CN" altLang="en-US" dirty="0"/>
              <a:t>关系模式规范化的基本步骤</a:t>
            </a:r>
            <a:endParaRPr lang="zh-CN" altLang="en-US" sz="2800" dirty="0"/>
          </a:p>
          <a:p>
            <a:pPr eaLnBrk="1" hangingPunct="1">
              <a:lnSpc>
                <a:spcPct val="160000"/>
              </a:lnSpc>
            </a:pPr>
            <a:r>
              <a:rPr lang="en-US" altLang="zh-CN" dirty="0"/>
              <a:t>Armstrong</a:t>
            </a:r>
            <a:r>
              <a:rPr lang="zh-CN" altLang="en-US" dirty="0"/>
              <a:t>公理系统</a:t>
            </a:r>
          </a:p>
        </p:txBody>
      </p:sp>
    </p:spTree>
    <p:extLst>
      <p:ext uri="{BB962C8B-B14F-4D97-AF65-F5344CB8AC3E}">
        <p14:creationId xmlns:p14="http://schemas.microsoft.com/office/powerpoint/2010/main" val="4236045161"/>
      </p:ext>
    </p:extLst>
  </p:cSld>
  <p:clrMapOvr>
    <a:masterClrMapping/>
  </p:clrMapOvr>
  <p:transition spd="slow">
    <p:wipe dir="d"/>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eaLnBrk="1" hangingPunct="1"/>
            <a:r>
              <a:rPr lang="zh-CN" altLang="en-US"/>
              <a:t>小结</a:t>
            </a:r>
          </a:p>
        </p:txBody>
      </p:sp>
      <p:sp>
        <p:nvSpPr>
          <p:cNvPr id="201731" name="Rectangle 3"/>
          <p:cNvSpPr>
            <a:spLocks noGrp="1" noChangeArrowheads="1"/>
          </p:cNvSpPr>
          <p:nvPr>
            <p:ph idx="1"/>
          </p:nvPr>
        </p:nvSpPr>
        <p:spPr/>
        <p:txBody>
          <a:bodyPr/>
          <a:lstStyle/>
          <a:p>
            <a:pPr eaLnBrk="1" hangingPunct="1">
              <a:lnSpc>
                <a:spcPct val="130000"/>
              </a:lnSpc>
            </a:pPr>
            <a:r>
              <a:rPr lang="zh-CN" altLang="en-US" dirty="0"/>
              <a:t>一、函数依赖</a:t>
            </a:r>
          </a:p>
          <a:p>
            <a:pPr lvl="1" eaLnBrk="1" hangingPunct="1">
              <a:lnSpc>
                <a:spcPct val="130000"/>
              </a:lnSpc>
            </a:pPr>
            <a:r>
              <a:rPr lang="zh-CN" altLang="en-US" dirty="0"/>
              <a:t>函数依赖</a:t>
            </a:r>
          </a:p>
          <a:p>
            <a:pPr lvl="1" eaLnBrk="1" hangingPunct="1">
              <a:lnSpc>
                <a:spcPct val="130000"/>
              </a:lnSpc>
            </a:pPr>
            <a:r>
              <a:rPr lang="zh-CN" altLang="en-US" dirty="0"/>
              <a:t>平凡函数依赖与非平凡函数依赖</a:t>
            </a:r>
          </a:p>
          <a:p>
            <a:pPr lvl="1" eaLnBrk="1" hangingPunct="1">
              <a:lnSpc>
                <a:spcPct val="130000"/>
              </a:lnSpc>
            </a:pPr>
            <a:r>
              <a:rPr lang="zh-CN" altLang="en-US" dirty="0"/>
              <a:t>完全函数依赖与部分函数依赖</a:t>
            </a:r>
          </a:p>
          <a:p>
            <a:pPr lvl="1" eaLnBrk="1" hangingPunct="1">
              <a:lnSpc>
                <a:spcPct val="130000"/>
              </a:lnSpc>
            </a:pPr>
            <a:r>
              <a:rPr lang="zh-CN" altLang="en-US" dirty="0"/>
              <a:t>传递函数依赖</a:t>
            </a:r>
          </a:p>
          <a:p>
            <a:pPr lvl="1" eaLnBrk="1" hangingPunct="1">
              <a:lnSpc>
                <a:spcPct val="130000"/>
              </a:lnSpc>
            </a:pPr>
            <a:r>
              <a:rPr lang="zh-CN" altLang="en-US" dirty="0"/>
              <a:t>码</a:t>
            </a:r>
          </a:p>
        </p:txBody>
      </p:sp>
    </p:spTree>
    <p:extLst>
      <p:ext uri="{BB962C8B-B14F-4D97-AF65-F5344CB8AC3E}">
        <p14:creationId xmlns:p14="http://schemas.microsoft.com/office/powerpoint/2010/main" val="1202965775"/>
      </p:ext>
    </p:extLst>
  </p:cSld>
  <p:clrMapOvr>
    <a:masterClrMapping/>
  </p:clrMapOvr>
  <p:transition spd="slow">
    <p:wipe dir="d"/>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9" name="Rectangle 1027"/>
          <p:cNvSpPr>
            <a:spLocks noGrp="1" noChangeArrowheads="1"/>
          </p:cNvSpPr>
          <p:nvPr>
            <p:ph type="title"/>
          </p:nvPr>
        </p:nvSpPr>
        <p:spPr/>
        <p:txBody>
          <a:bodyPr/>
          <a:lstStyle/>
          <a:p>
            <a:pPr eaLnBrk="1" hangingPunct="1"/>
            <a:r>
              <a:rPr lang="zh-CN" altLang="en-US"/>
              <a:t>小结</a:t>
            </a:r>
          </a:p>
        </p:txBody>
      </p:sp>
      <p:sp>
        <p:nvSpPr>
          <p:cNvPr id="7" name="Rectangle 5"/>
          <p:cNvSpPr>
            <a:spLocks noChangeArrowheads="1"/>
          </p:cNvSpPr>
          <p:nvPr/>
        </p:nvSpPr>
        <p:spPr bwMode="auto">
          <a:xfrm>
            <a:off x="457200" y="1275606"/>
            <a:ext cx="8043890" cy="30289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 name="Rectangle 3"/>
          <p:cNvSpPr txBox="1">
            <a:spLocks noChangeArrowheads="1"/>
          </p:cNvSpPr>
          <p:nvPr/>
        </p:nvSpPr>
        <p:spPr bwMode="auto">
          <a:xfrm>
            <a:off x="457200" y="843558"/>
            <a:ext cx="8229600" cy="432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90000"/>
              </a:lnSpc>
            </a:pPr>
            <a:r>
              <a:rPr lang="zh-CN" altLang="en-US" sz="2000" kern="0"/>
              <a:t>关系模式规范化的基本步骤</a:t>
            </a:r>
          </a:p>
          <a:p>
            <a:pPr eaLnBrk="1" hangingPunct="1">
              <a:lnSpc>
                <a:spcPct val="90000"/>
              </a:lnSpc>
              <a:buFont typeface="Monotype Sorts" pitchFamily="2" charset="2"/>
              <a:buNone/>
            </a:pPr>
            <a:r>
              <a:rPr lang="zh-CN" altLang="en-US" sz="2000" kern="0"/>
              <a:t>                         </a:t>
            </a:r>
            <a:r>
              <a:rPr lang="en-US" altLang="zh-CN" sz="2000" kern="0"/>
              <a:t>1NF</a:t>
            </a:r>
          </a:p>
          <a:p>
            <a:pPr eaLnBrk="1" hangingPunct="1">
              <a:lnSpc>
                <a:spcPct val="90000"/>
              </a:lnSpc>
              <a:buFont typeface="Monotype Sorts" pitchFamily="2" charset="2"/>
              <a:buNone/>
            </a:pPr>
            <a:r>
              <a:rPr lang="en-US" altLang="zh-CN" sz="2000" kern="0"/>
              <a:t>                	 ↓  </a:t>
            </a:r>
            <a:r>
              <a:rPr lang="zh-CN" altLang="en-US" sz="2000" kern="0"/>
              <a:t>消除非主属性对码的部分函数依赖</a:t>
            </a:r>
          </a:p>
          <a:p>
            <a:pPr eaLnBrk="1" hangingPunct="1">
              <a:lnSpc>
                <a:spcPct val="90000"/>
              </a:lnSpc>
              <a:buFont typeface="Monotype Sorts" pitchFamily="2" charset="2"/>
              <a:buNone/>
            </a:pPr>
            <a:r>
              <a:rPr lang="zh-CN" altLang="en-US" sz="2000" kern="0"/>
              <a:t>消除决定属性   </a:t>
            </a:r>
            <a:r>
              <a:rPr lang="en-US" altLang="zh-CN" sz="2000" kern="0"/>
              <a:t>2NF</a:t>
            </a:r>
          </a:p>
          <a:p>
            <a:pPr eaLnBrk="1" hangingPunct="1">
              <a:lnSpc>
                <a:spcPct val="90000"/>
              </a:lnSpc>
              <a:buFont typeface="Monotype Sorts" pitchFamily="2" charset="2"/>
              <a:buNone/>
            </a:pPr>
            <a:r>
              <a:rPr lang="zh-CN" altLang="en-US" sz="2000" kern="0"/>
              <a:t>集非码的非平     ↓  消除非主属性对码的传递函数依赖</a:t>
            </a:r>
          </a:p>
          <a:p>
            <a:pPr eaLnBrk="1" hangingPunct="1">
              <a:lnSpc>
                <a:spcPct val="90000"/>
              </a:lnSpc>
              <a:buFont typeface="Monotype Sorts" pitchFamily="2" charset="2"/>
              <a:buNone/>
            </a:pPr>
            <a:r>
              <a:rPr lang="zh-CN" altLang="en-US" sz="2000" kern="0"/>
              <a:t>凡函数依赖       </a:t>
            </a:r>
            <a:r>
              <a:rPr lang="en-US" altLang="zh-CN" sz="2000" kern="0"/>
              <a:t>3NF</a:t>
            </a:r>
          </a:p>
          <a:p>
            <a:pPr eaLnBrk="1" hangingPunct="1">
              <a:lnSpc>
                <a:spcPct val="90000"/>
              </a:lnSpc>
              <a:buFont typeface="Monotype Sorts" pitchFamily="2" charset="2"/>
              <a:buNone/>
            </a:pPr>
            <a:r>
              <a:rPr lang="en-US" altLang="zh-CN" sz="2000" kern="0"/>
              <a:t>                	 ↓  </a:t>
            </a:r>
            <a:r>
              <a:rPr lang="zh-CN" altLang="en-US" sz="2000" kern="0"/>
              <a:t>消除主属性对码的部分和传递函数依赖</a:t>
            </a:r>
          </a:p>
          <a:p>
            <a:pPr eaLnBrk="1" hangingPunct="1">
              <a:lnSpc>
                <a:spcPct val="90000"/>
              </a:lnSpc>
              <a:buFont typeface="Monotype Sorts" pitchFamily="2" charset="2"/>
              <a:buNone/>
            </a:pPr>
            <a:r>
              <a:rPr lang="zh-CN" altLang="en-US" sz="2000" kern="0"/>
              <a:t>               	  </a:t>
            </a:r>
            <a:r>
              <a:rPr lang="en-US" altLang="zh-CN" sz="2000" kern="0"/>
              <a:t>BCNF </a:t>
            </a:r>
          </a:p>
          <a:p>
            <a:pPr eaLnBrk="1" hangingPunct="1">
              <a:lnSpc>
                <a:spcPct val="90000"/>
              </a:lnSpc>
              <a:buFont typeface="Monotype Sorts" pitchFamily="2" charset="2"/>
              <a:buNone/>
            </a:pPr>
            <a:r>
              <a:rPr lang="en-US" altLang="zh-CN" sz="2000" kern="0"/>
              <a:t>                	 ↓  </a:t>
            </a:r>
            <a:r>
              <a:rPr lang="zh-CN" altLang="en-US" sz="2000" kern="0"/>
              <a:t>消除非平凡且非函数依赖的多值依赖</a:t>
            </a:r>
          </a:p>
          <a:p>
            <a:pPr eaLnBrk="1" hangingPunct="1">
              <a:lnSpc>
                <a:spcPct val="90000"/>
              </a:lnSpc>
              <a:buFont typeface="Monotype Sorts" pitchFamily="2" charset="2"/>
              <a:buNone/>
            </a:pPr>
            <a:r>
              <a:rPr lang="zh-CN" altLang="en-US" sz="2000" kern="0"/>
              <a:t>               	  </a:t>
            </a:r>
            <a:r>
              <a:rPr lang="en-US" altLang="zh-CN" sz="2000" kern="0"/>
              <a:t>4NF</a:t>
            </a:r>
            <a:endParaRPr lang="en-US" altLang="zh-CN" sz="2000" kern="0" dirty="0"/>
          </a:p>
        </p:txBody>
      </p:sp>
      <p:sp>
        <p:nvSpPr>
          <p:cNvPr id="9" name="Line 4"/>
          <p:cNvSpPr>
            <a:spLocks noChangeShapeType="1"/>
          </p:cNvSpPr>
          <p:nvPr/>
        </p:nvSpPr>
        <p:spPr bwMode="auto">
          <a:xfrm flipH="1">
            <a:off x="2214546" y="1275606"/>
            <a:ext cx="0" cy="20162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cxnSp>
        <p:nvCxnSpPr>
          <p:cNvPr id="10" name="直接连接符 9"/>
          <p:cNvCxnSpPr/>
          <p:nvPr/>
        </p:nvCxnSpPr>
        <p:spPr bwMode="auto">
          <a:xfrm flipH="1">
            <a:off x="2051720" y="3291830"/>
            <a:ext cx="432048" cy="0"/>
          </a:xfrm>
          <a:prstGeom prst="line">
            <a:avLst/>
          </a:prstGeom>
          <a:noFill/>
          <a:ln w="5715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305794463"/>
      </p:ext>
    </p:extLst>
  </p:cSld>
  <p:clrMapOvr>
    <a:masterClrMapping/>
  </p:clrMapOvr>
  <p:transition spd="slow">
    <p:wipe dir="d"/>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lstStyle/>
          <a:p>
            <a:pPr eaLnBrk="1" hangingPunct="1"/>
            <a:r>
              <a:rPr lang="zh-CN" altLang="en-US"/>
              <a:t>小结</a:t>
            </a:r>
          </a:p>
        </p:txBody>
      </p:sp>
      <p:sp>
        <p:nvSpPr>
          <p:cNvPr id="204803" name="Rectangle 3"/>
          <p:cNvSpPr>
            <a:spLocks noGrp="1" noChangeArrowheads="1"/>
          </p:cNvSpPr>
          <p:nvPr>
            <p:ph idx="1"/>
          </p:nvPr>
        </p:nvSpPr>
        <p:spPr>
          <a:xfrm>
            <a:off x="285720" y="823914"/>
            <a:ext cx="8401080" cy="3821906"/>
          </a:xfrm>
        </p:spPr>
        <p:txBody>
          <a:bodyPr/>
          <a:lstStyle/>
          <a:p>
            <a:pPr eaLnBrk="1" hangingPunct="1">
              <a:lnSpc>
                <a:spcPct val="150000"/>
              </a:lnSpc>
            </a:pPr>
            <a:r>
              <a:rPr lang="zh-CN" altLang="en-US" dirty="0"/>
              <a:t>四、</a:t>
            </a:r>
            <a:r>
              <a:rPr lang="en-US" altLang="zh-CN" dirty="0"/>
              <a:t>Armstrong</a:t>
            </a:r>
            <a:r>
              <a:rPr lang="zh-CN" altLang="en-US" dirty="0"/>
              <a:t>公理系统</a:t>
            </a:r>
          </a:p>
          <a:p>
            <a:pPr lvl="1" eaLnBrk="1" hangingPunct="1">
              <a:lnSpc>
                <a:spcPct val="150000"/>
              </a:lnSpc>
            </a:pPr>
            <a:r>
              <a:rPr lang="en-US" altLang="zh-CN" dirty="0"/>
              <a:t>Armstrong</a:t>
            </a:r>
            <a:r>
              <a:rPr lang="zh-CN" altLang="en-US" dirty="0"/>
              <a:t>公理</a:t>
            </a:r>
          </a:p>
          <a:p>
            <a:pPr lvl="2" eaLnBrk="1" hangingPunct="1">
              <a:lnSpc>
                <a:spcPct val="150000"/>
              </a:lnSpc>
              <a:buFont typeface="Wingdings" panose="05000000000000000000" pitchFamily="2" charset="2"/>
              <a:buChar char="l"/>
            </a:pPr>
            <a:r>
              <a:rPr lang="zh-CN" altLang="en-US" dirty="0"/>
              <a:t>自反律；增广律；传递律</a:t>
            </a:r>
          </a:p>
          <a:p>
            <a:pPr lvl="2" eaLnBrk="1" hangingPunct="1">
              <a:lnSpc>
                <a:spcPct val="150000"/>
              </a:lnSpc>
              <a:buFont typeface="Wingdings" panose="05000000000000000000" pitchFamily="2" charset="2"/>
              <a:buChar char="l"/>
            </a:pPr>
            <a:r>
              <a:rPr lang="zh-CN" altLang="en-US" dirty="0"/>
              <a:t>合并规则；伪传递规则；分解规则</a:t>
            </a:r>
          </a:p>
          <a:p>
            <a:pPr lvl="1" eaLnBrk="1" hangingPunct="1">
              <a:lnSpc>
                <a:spcPct val="150000"/>
              </a:lnSpc>
            </a:pPr>
            <a:r>
              <a:rPr lang="zh-CN" altLang="en-US" dirty="0"/>
              <a:t>求函数依赖闭包</a:t>
            </a:r>
          </a:p>
          <a:p>
            <a:pPr lvl="1" eaLnBrk="1" hangingPunct="1">
              <a:lnSpc>
                <a:spcPct val="150000"/>
              </a:lnSpc>
            </a:pPr>
            <a:r>
              <a:rPr lang="zh-CN" altLang="en-US" dirty="0"/>
              <a:t>求极小函数依赖集</a:t>
            </a:r>
          </a:p>
          <a:p>
            <a:pPr lvl="1" eaLnBrk="1" hangingPunct="1"/>
            <a:endParaRPr lang="en-US" altLang="zh-CN" dirty="0"/>
          </a:p>
        </p:txBody>
      </p:sp>
    </p:spTree>
    <p:extLst>
      <p:ext uri="{BB962C8B-B14F-4D97-AF65-F5344CB8AC3E}">
        <p14:creationId xmlns:p14="http://schemas.microsoft.com/office/powerpoint/2010/main" val="388485102"/>
      </p:ext>
    </p:extLst>
  </p:cSld>
  <p:clrMapOvr>
    <a:masterClrMapping/>
  </p:clrMapOvr>
  <p:transition spd="slow">
    <p:wipe di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20" y="-29766"/>
            <a:ext cx="8001056" cy="853679"/>
          </a:xfrm>
        </p:spPr>
        <p:txBody>
          <a:bodyPr/>
          <a:lstStyle/>
          <a:p>
            <a:pPr lvl="1"/>
            <a:r>
              <a:rPr lang="en-US" altLang="zh-CN" sz="3200" dirty="0"/>
              <a:t>2. </a:t>
            </a:r>
            <a:r>
              <a:rPr lang="zh-CN" altLang="en-US" sz="3200" dirty="0"/>
              <a:t>什么是数据依赖：一个例子</a:t>
            </a:r>
            <a:endParaRPr lang="en-US" altLang="zh-CN" sz="3200" dirty="0"/>
          </a:p>
        </p:txBody>
      </p:sp>
      <p:sp>
        <p:nvSpPr>
          <p:cNvPr id="24579" name="Rectangle 3"/>
          <p:cNvSpPr>
            <a:spLocks noGrp="1" noChangeArrowheads="1"/>
          </p:cNvSpPr>
          <p:nvPr>
            <p:ph idx="1"/>
          </p:nvPr>
        </p:nvSpPr>
        <p:spPr>
          <a:xfrm>
            <a:off x="285720" y="642924"/>
            <a:ext cx="8401080" cy="3931457"/>
          </a:xfrm>
        </p:spPr>
        <p:txBody>
          <a:bodyPr/>
          <a:lstStyle/>
          <a:p>
            <a:pPr marL="342900" lvl="1" indent="-342900">
              <a:buFont typeface="Wingdings" pitchFamily="2" charset="2"/>
              <a:buChar char="v"/>
            </a:pPr>
            <a:r>
              <a:rPr lang="en-US" altLang="zh-CN" sz="1600" dirty="0">
                <a:solidFill>
                  <a:srgbClr val="FF0000"/>
                </a:solidFill>
              </a:rPr>
              <a:t>STUDENT</a:t>
            </a:r>
            <a:r>
              <a:rPr lang="zh-CN" altLang="en-US" sz="1600" dirty="0">
                <a:solidFill>
                  <a:srgbClr val="FF0000"/>
                </a:solidFill>
              </a:rPr>
              <a:t>（</a:t>
            </a:r>
            <a:r>
              <a:rPr lang="en-US" altLang="zh-CN" sz="1600" dirty="0" err="1">
                <a:solidFill>
                  <a:srgbClr val="FF0000"/>
                </a:solidFill>
              </a:rPr>
              <a:t>Sno,School,Mname,Cno,Grade</a:t>
            </a:r>
            <a:r>
              <a:rPr lang="zh-CN" altLang="en-US" sz="1600" dirty="0">
                <a:solidFill>
                  <a:srgbClr val="FF0000"/>
                </a:solidFill>
              </a:rPr>
              <a:t>）</a:t>
            </a:r>
          </a:p>
          <a:p>
            <a:r>
              <a:rPr lang="zh-CN" altLang="en-US" sz="1600" dirty="0"/>
              <a:t>该关系模式的属性集合记为</a:t>
            </a:r>
            <a:r>
              <a:rPr lang="en-US" altLang="zh-CN" sz="1600" dirty="0"/>
              <a:t>U</a:t>
            </a:r>
            <a:r>
              <a:rPr lang="zh-CN" altLang="en-US" sz="1600" dirty="0"/>
              <a:t>：</a:t>
            </a:r>
          </a:p>
          <a:p>
            <a:pPr marL="0" indent="0">
              <a:buNone/>
            </a:pPr>
            <a:r>
              <a:rPr lang="zh-CN" altLang="en-US" sz="1600" dirty="0"/>
              <a:t>　　</a:t>
            </a:r>
            <a:r>
              <a:rPr lang="en-US" altLang="zh-CN" sz="1600" dirty="0"/>
              <a:t>U </a:t>
            </a:r>
            <a:r>
              <a:rPr lang="zh-CN" altLang="en-US" sz="1600" dirty="0"/>
              <a:t>＝｛ </a:t>
            </a:r>
            <a:r>
              <a:rPr lang="en-US" altLang="zh-CN" sz="1600" dirty="0" err="1"/>
              <a:t>Sno</a:t>
            </a:r>
            <a:r>
              <a:rPr lang="en-US" altLang="zh-CN" sz="1600" dirty="0"/>
              <a:t>, School, </a:t>
            </a:r>
            <a:r>
              <a:rPr lang="en-US" altLang="zh-CN" sz="1600" dirty="0" err="1"/>
              <a:t>Mname</a:t>
            </a:r>
            <a:r>
              <a:rPr lang="en-US" altLang="zh-CN" sz="1600" dirty="0"/>
              <a:t>, </a:t>
            </a:r>
            <a:r>
              <a:rPr lang="en-US" altLang="zh-CN" sz="1600" dirty="0" err="1"/>
              <a:t>Cno</a:t>
            </a:r>
            <a:r>
              <a:rPr lang="en-US" altLang="zh-CN" sz="1600" dirty="0"/>
              <a:t>, Grade </a:t>
            </a:r>
            <a:r>
              <a:rPr lang="zh-CN" altLang="en-US" sz="1600" dirty="0"/>
              <a:t>｝</a:t>
            </a:r>
            <a:endParaRPr lang="en-US" altLang="zh-CN" sz="1600" dirty="0"/>
          </a:p>
          <a:p>
            <a:pPr marL="0" indent="0">
              <a:buNone/>
            </a:pPr>
            <a:endParaRPr lang="en-US" altLang="zh-CN" sz="1600" dirty="0"/>
          </a:p>
          <a:p>
            <a:pPr marL="0" indent="0">
              <a:buNone/>
            </a:pPr>
            <a:endParaRPr lang="en-US" altLang="zh-CN" sz="1600" dirty="0"/>
          </a:p>
          <a:p>
            <a:pPr>
              <a:buNone/>
            </a:pPr>
            <a:endParaRPr lang="en-US" altLang="zh-CN" sz="1600" dirty="0"/>
          </a:p>
          <a:p>
            <a:endParaRPr lang="en-US" altLang="zh-CN" sz="1600" dirty="0"/>
          </a:p>
          <a:p>
            <a:endParaRPr lang="en-US" altLang="zh-CN" sz="1600" dirty="0"/>
          </a:p>
          <a:p>
            <a:endParaRPr lang="en-US" altLang="zh-CN" sz="1000" dirty="0"/>
          </a:p>
          <a:p>
            <a:r>
              <a:rPr lang="zh-CN" altLang="en-US" sz="1600" dirty="0"/>
              <a:t>属性组</a:t>
            </a:r>
            <a:r>
              <a:rPr lang="en-US" altLang="zh-CN" sz="1600" dirty="0"/>
              <a:t>U</a:t>
            </a:r>
            <a:r>
              <a:rPr lang="zh-CN" altLang="en-US" sz="1600" dirty="0"/>
              <a:t>上的函数依赖集合，记为</a:t>
            </a:r>
            <a:r>
              <a:rPr lang="en-US" altLang="zh-CN" sz="1600" dirty="0"/>
              <a:t>F</a:t>
            </a:r>
            <a:r>
              <a:rPr lang="zh-CN" altLang="en-US" sz="1600" dirty="0"/>
              <a:t>：</a:t>
            </a:r>
          </a:p>
          <a:p>
            <a:pPr marL="0" indent="0">
              <a:buNone/>
            </a:pPr>
            <a:r>
              <a:rPr lang="zh-CN" altLang="en-US" sz="1600" dirty="0"/>
              <a:t>    </a:t>
            </a:r>
            <a:r>
              <a:rPr lang="en-US" altLang="zh-CN" sz="1600" dirty="0"/>
              <a:t>F </a:t>
            </a:r>
            <a:r>
              <a:rPr lang="zh-CN" altLang="en-US" sz="1600" dirty="0"/>
              <a:t>＝｛ </a:t>
            </a:r>
            <a:r>
              <a:rPr lang="en-US" altLang="zh-CN" sz="1600" dirty="0" err="1"/>
              <a:t>Sno→School</a:t>
            </a:r>
            <a:r>
              <a:rPr lang="en-US" altLang="zh-CN" sz="1600" dirty="0"/>
              <a:t>, </a:t>
            </a:r>
            <a:r>
              <a:rPr lang="en-US" altLang="zh-CN" sz="1600" dirty="0" err="1"/>
              <a:t>School→Mname</a:t>
            </a:r>
            <a:r>
              <a:rPr lang="en-US" altLang="zh-CN" sz="1600" dirty="0"/>
              <a:t>, (</a:t>
            </a:r>
            <a:r>
              <a:rPr lang="en-US" altLang="zh-CN" sz="1600" dirty="0" err="1"/>
              <a:t>Sno</a:t>
            </a:r>
            <a:r>
              <a:rPr lang="en-US" altLang="zh-CN" sz="1600" dirty="0"/>
              <a:t>, </a:t>
            </a:r>
            <a:r>
              <a:rPr lang="en-US" altLang="zh-CN" sz="1600" dirty="0" err="1"/>
              <a:t>Cnno</a:t>
            </a:r>
            <a:r>
              <a:rPr lang="en-US" altLang="zh-CN" sz="1600" dirty="0"/>
              <a:t>)→Grade</a:t>
            </a:r>
            <a:r>
              <a:rPr lang="zh-CN" altLang="en-US" sz="1600" dirty="0"/>
              <a:t>｝</a:t>
            </a:r>
          </a:p>
          <a:p>
            <a:pPr marL="0" indent="0">
              <a:buNone/>
            </a:pPr>
            <a:r>
              <a:rPr lang="zh-CN" altLang="en-US" sz="1400" dirty="0">
                <a:solidFill>
                  <a:srgbClr val="0070C0"/>
                </a:solidFill>
              </a:rPr>
              <a:t>用一个图来形象地表示函数依赖：</a:t>
            </a:r>
          </a:p>
        </p:txBody>
      </p:sp>
      <p:sp>
        <p:nvSpPr>
          <p:cNvPr id="5" name="矩形 4"/>
          <p:cNvSpPr/>
          <p:nvPr/>
        </p:nvSpPr>
        <p:spPr>
          <a:xfrm>
            <a:off x="142844" y="1571618"/>
            <a:ext cx="7643866" cy="1244828"/>
          </a:xfrm>
          <a:prstGeom prst="rect">
            <a:avLst/>
          </a:prstGeom>
          <a:ln w="28575">
            <a:solidFill>
              <a:schemeClr val="accent1"/>
            </a:solidFill>
          </a:ln>
        </p:spPr>
        <p:txBody>
          <a:bodyPr wrap="square">
            <a:spAutoFit/>
          </a:bodyPr>
          <a:lstStyle/>
          <a:p>
            <a:pPr marL="342900" indent="-342900">
              <a:lnSpc>
                <a:spcPct val="120000"/>
              </a:lnSpc>
              <a:buSzPct val="87000"/>
              <a:buFont typeface="Wingdings" pitchFamily="2" charset="2"/>
              <a:buChar char="n"/>
            </a:pPr>
            <a:r>
              <a:rPr lang="zh-CN" altLang="en-US" sz="1600" b="1" dirty="0"/>
              <a:t>数学中的函数</a:t>
            </a:r>
            <a:r>
              <a:rPr lang="en-US" sz="1600" b="1" i="1" dirty="0"/>
              <a:t>y</a:t>
            </a:r>
            <a:r>
              <a:rPr lang="en-US" sz="1600" b="1" dirty="0"/>
              <a:t>=</a:t>
            </a:r>
            <a:r>
              <a:rPr lang="en-US" sz="1600" b="1" i="1" dirty="0"/>
              <a:t>f</a:t>
            </a:r>
            <a:r>
              <a:rPr lang="en-US" sz="1600" b="1" dirty="0"/>
              <a:t>(</a:t>
            </a:r>
            <a:r>
              <a:rPr lang="en-US" sz="1600" b="1" i="1" dirty="0"/>
              <a:t>x</a:t>
            </a:r>
            <a:r>
              <a:rPr lang="en-US" sz="1600" b="1" dirty="0"/>
              <a:t>)</a:t>
            </a:r>
            <a:r>
              <a:rPr lang="zh-CN" altLang="en-US" sz="1600" b="1" dirty="0"/>
              <a:t>，自变量</a:t>
            </a:r>
            <a:r>
              <a:rPr lang="en-US" sz="1600" b="1" i="1" dirty="0"/>
              <a:t>x</a:t>
            </a:r>
            <a:r>
              <a:rPr lang="zh-CN" altLang="en-US" sz="1600" b="1" dirty="0"/>
              <a:t>确定之后，相应的函数值</a:t>
            </a:r>
            <a:r>
              <a:rPr lang="en-US" sz="1600" b="1" i="1" dirty="0"/>
              <a:t>y</a:t>
            </a:r>
            <a:r>
              <a:rPr lang="zh-CN" altLang="en-US" sz="1600" b="1" dirty="0"/>
              <a:t>也就唯一地确定了。</a:t>
            </a:r>
            <a:endParaRPr lang="en-US" altLang="zh-CN" sz="1600" b="1" dirty="0"/>
          </a:p>
          <a:p>
            <a:pPr marL="342900" indent="-342900">
              <a:lnSpc>
                <a:spcPct val="120000"/>
              </a:lnSpc>
              <a:buSzPct val="87000"/>
              <a:buFont typeface="Wingdings" pitchFamily="2" charset="2"/>
              <a:buChar char="n"/>
            </a:pPr>
            <a:r>
              <a:rPr lang="en-US" altLang="zh-CN" sz="1600" b="1" dirty="0"/>
              <a:t>School=f(</a:t>
            </a:r>
            <a:r>
              <a:rPr lang="en-US" altLang="zh-CN" sz="1600" b="1" dirty="0" err="1"/>
              <a:t>Sno</a:t>
            </a:r>
            <a:r>
              <a:rPr lang="en-US" altLang="zh-CN" sz="1600" b="1" dirty="0"/>
              <a:t>), </a:t>
            </a:r>
            <a:r>
              <a:rPr lang="en-US" altLang="zh-CN" sz="1600" b="1" dirty="0" err="1"/>
              <a:t>Sno</a:t>
            </a:r>
            <a:r>
              <a:rPr lang="zh-CN" altLang="en-US" sz="1600" b="1" dirty="0"/>
              <a:t>函数确定</a:t>
            </a:r>
            <a:r>
              <a:rPr lang="en-US" altLang="zh-CN" sz="1600" b="1" dirty="0"/>
              <a:t>School</a:t>
            </a:r>
            <a:r>
              <a:rPr lang="zh-CN" altLang="en-US" sz="1600" b="1" dirty="0"/>
              <a:t>，记为</a:t>
            </a:r>
            <a:r>
              <a:rPr lang="en-US" altLang="zh-CN" sz="1600" b="1" dirty="0" err="1"/>
              <a:t>Sno→School</a:t>
            </a:r>
            <a:r>
              <a:rPr lang="en-US" altLang="zh-CN" sz="1600" b="1" dirty="0"/>
              <a:t>, </a:t>
            </a:r>
          </a:p>
          <a:p>
            <a:pPr marL="342900" indent="-342900">
              <a:lnSpc>
                <a:spcPct val="120000"/>
              </a:lnSpc>
              <a:buSzPct val="87000"/>
              <a:buFont typeface="Wingdings" pitchFamily="2" charset="2"/>
              <a:buChar char="n"/>
            </a:pPr>
            <a:r>
              <a:rPr lang="en-US" altLang="zh-CN" sz="1600" b="1" dirty="0" err="1"/>
              <a:t>Mname</a:t>
            </a:r>
            <a:r>
              <a:rPr lang="en-US" altLang="zh-CN" sz="1600" b="1" dirty="0"/>
              <a:t>=f(School), School</a:t>
            </a:r>
            <a:r>
              <a:rPr lang="zh-CN" altLang="en-US" sz="1600" b="1" dirty="0"/>
              <a:t>函数确定</a:t>
            </a:r>
            <a:r>
              <a:rPr lang="en-US" altLang="zh-CN" sz="1600" b="1" dirty="0" err="1"/>
              <a:t>Mname</a:t>
            </a:r>
            <a:r>
              <a:rPr lang="zh-CN" altLang="en-US" sz="1600" b="1" dirty="0"/>
              <a:t>，记为</a:t>
            </a:r>
            <a:r>
              <a:rPr lang="en-US" altLang="zh-CN" sz="1600" b="1" dirty="0" err="1"/>
              <a:t>School→Mname</a:t>
            </a:r>
            <a:endParaRPr lang="en-US" altLang="zh-CN" sz="1600" b="1" dirty="0"/>
          </a:p>
          <a:p>
            <a:pPr marL="342900" indent="-342900">
              <a:lnSpc>
                <a:spcPct val="120000"/>
              </a:lnSpc>
              <a:buSzPct val="87000"/>
              <a:buFont typeface="Wingdings" pitchFamily="2" charset="2"/>
              <a:buChar char="n"/>
            </a:pPr>
            <a:r>
              <a:rPr lang="en-US" altLang="zh-CN" sz="1600" b="1" dirty="0"/>
              <a:t>Grade=f((</a:t>
            </a:r>
            <a:r>
              <a:rPr lang="en-US" altLang="zh-CN" sz="1600" b="1" dirty="0" err="1"/>
              <a:t>Sno</a:t>
            </a:r>
            <a:r>
              <a:rPr lang="en-US" altLang="zh-CN" sz="1600" b="1" dirty="0"/>
              <a:t>, </a:t>
            </a:r>
            <a:r>
              <a:rPr lang="en-US" altLang="zh-CN" sz="1600" b="1" dirty="0" err="1"/>
              <a:t>Cno</a:t>
            </a:r>
            <a:r>
              <a:rPr lang="en-US" altLang="zh-CN" sz="1600" b="1" dirty="0"/>
              <a:t>)) , (</a:t>
            </a:r>
            <a:r>
              <a:rPr lang="en-US" altLang="zh-CN" sz="1600" b="1" dirty="0" err="1"/>
              <a:t>Sno</a:t>
            </a:r>
            <a:r>
              <a:rPr lang="en-US" altLang="zh-CN" sz="1600" b="1" dirty="0"/>
              <a:t>, </a:t>
            </a:r>
            <a:r>
              <a:rPr lang="en-US" altLang="zh-CN" sz="1600" b="1" dirty="0" err="1"/>
              <a:t>Cno</a:t>
            </a:r>
            <a:r>
              <a:rPr lang="en-US" altLang="zh-CN" sz="1600" b="1" dirty="0"/>
              <a:t>)</a:t>
            </a:r>
            <a:r>
              <a:rPr lang="zh-CN" altLang="en-US" sz="1600" b="1" dirty="0"/>
              <a:t>函数确定</a:t>
            </a:r>
            <a:r>
              <a:rPr lang="en-US" altLang="zh-CN" sz="1600" b="1" dirty="0"/>
              <a:t>Grade</a:t>
            </a:r>
            <a:r>
              <a:rPr lang="zh-CN" altLang="en-US" sz="1600" b="1" dirty="0"/>
              <a:t>，记为</a:t>
            </a:r>
            <a:r>
              <a:rPr lang="en-US" altLang="zh-CN" sz="1600" b="1" dirty="0"/>
              <a:t>(</a:t>
            </a:r>
            <a:r>
              <a:rPr lang="en-US" altLang="zh-CN" sz="1600" b="1" dirty="0" err="1"/>
              <a:t>Sno,Cno</a:t>
            </a:r>
            <a:r>
              <a:rPr lang="en-US" altLang="zh-CN" sz="1600" b="1" dirty="0"/>
              <a:t>)→ Grade</a:t>
            </a:r>
            <a:endParaRPr lang="zh-CN" altLang="en-US" sz="1600" b="1" dirty="0">
              <a:sym typeface="Calibri" pitchFamily="34" charset="0"/>
            </a:endParaRPr>
          </a:p>
        </p:txBody>
      </p:sp>
      <p:pic>
        <p:nvPicPr>
          <p:cNvPr id="3" name="图片 2">
            <a:extLst>
              <a:ext uri="{FF2B5EF4-FFF2-40B4-BE49-F238E27FC236}">
                <a16:creationId xmlns:a16="http://schemas.microsoft.com/office/drawing/2014/main" xmlns="" id="{DAB48B93-5647-77E2-4428-257B90924F60}"/>
              </a:ext>
            </a:extLst>
          </p:cNvPr>
          <p:cNvPicPr>
            <a:picLocks noChangeAspect="1"/>
          </p:cNvPicPr>
          <p:nvPr/>
        </p:nvPicPr>
        <p:blipFill>
          <a:blip r:embed="rId2"/>
          <a:stretch>
            <a:fillRect/>
          </a:stretch>
        </p:blipFill>
        <p:spPr>
          <a:xfrm>
            <a:off x="3203848" y="3760866"/>
            <a:ext cx="2293587" cy="1034802"/>
          </a:xfrm>
          <a:prstGeom prst="rect">
            <a:avLst/>
          </a:prstGeom>
        </p:spPr>
      </p:pic>
    </p:spTree>
  </p:cSld>
  <p:clrMapOvr>
    <a:masterClrMapping/>
  </p:clrMapOvr>
  <p:transition spd="slow">
    <p:wipe di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r>
              <a:rPr lang="zh-CN" altLang="en-US"/>
              <a:t>作业</a:t>
            </a:r>
          </a:p>
        </p:txBody>
      </p:sp>
      <p:sp>
        <p:nvSpPr>
          <p:cNvPr id="208899" name="Rectangle 3"/>
          <p:cNvSpPr>
            <a:spLocks noGrp="1" noChangeArrowheads="1"/>
          </p:cNvSpPr>
          <p:nvPr>
            <p:ph idx="1"/>
          </p:nvPr>
        </p:nvSpPr>
        <p:spPr/>
        <p:txBody>
          <a:bodyPr/>
          <a:lstStyle/>
          <a:p>
            <a:pPr marL="0" indent="0" algn="just" eaLnBrk="1" hangingPunct="1">
              <a:lnSpc>
                <a:spcPct val="150000"/>
              </a:lnSpc>
              <a:buNone/>
            </a:pPr>
            <a:r>
              <a:rPr lang="zh-CN" altLang="en-US" dirty="0"/>
              <a:t>教材</a:t>
            </a:r>
            <a:r>
              <a:rPr lang="zh-CN" altLang="en-US" dirty="0" smtClean="0"/>
              <a:t>第</a:t>
            </a:r>
            <a:r>
              <a:rPr lang="en-US" altLang="zh-CN" dirty="0" smtClean="0"/>
              <a:t>196-197</a:t>
            </a:r>
            <a:r>
              <a:rPr lang="zh-CN" altLang="en-US" dirty="0" smtClean="0"/>
              <a:t>页</a:t>
            </a:r>
            <a:r>
              <a:rPr lang="zh-CN" altLang="en-US" dirty="0"/>
              <a:t>：</a:t>
            </a:r>
          </a:p>
          <a:p>
            <a:pPr marL="0" indent="0" eaLnBrk="1" hangingPunct="1">
              <a:buNone/>
            </a:pPr>
            <a:r>
              <a:rPr lang="en-US" altLang="zh-CN" dirty="0">
                <a:ea typeface="宋体" pitchFamily="2" charset="-122"/>
              </a:rPr>
              <a:t>    1</a:t>
            </a:r>
            <a:r>
              <a:rPr lang="zh-CN" altLang="en-US" dirty="0">
                <a:ea typeface="宋体" pitchFamily="2" charset="-122"/>
              </a:rPr>
              <a:t>，</a:t>
            </a:r>
            <a:r>
              <a:rPr lang="en-US" altLang="zh-CN" dirty="0">
                <a:ea typeface="宋体" pitchFamily="2" charset="-122"/>
              </a:rPr>
              <a:t>6</a:t>
            </a:r>
          </a:p>
          <a:p>
            <a:pPr marL="914400" lvl="1" indent="-457200" eaLnBrk="1" hangingPunct="1">
              <a:buFontTx/>
              <a:buNone/>
            </a:pPr>
            <a:endParaRPr lang="en-US" altLang="zh-CN" dirty="0"/>
          </a:p>
        </p:txBody>
      </p:sp>
    </p:spTree>
    <p:extLst>
      <p:ext uri="{BB962C8B-B14F-4D97-AF65-F5344CB8AC3E}">
        <p14:creationId xmlns:p14="http://schemas.microsoft.com/office/powerpoint/2010/main" val="4276868185"/>
      </p:ext>
    </p:extLst>
  </p:cSld>
  <p:clrMapOvr>
    <a:masterClrMapping/>
  </p:clrMapOvr>
  <p:transition spd="slow">
    <p:wipe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dirty="0"/>
              <a:t>2. </a:t>
            </a:r>
            <a:r>
              <a:rPr lang="zh-CN" altLang="en-US" dirty="0"/>
              <a:t>什么是数据依赖</a:t>
            </a:r>
          </a:p>
        </p:txBody>
      </p:sp>
      <p:sp>
        <p:nvSpPr>
          <p:cNvPr id="19459" name="Rectangle 3"/>
          <p:cNvSpPr>
            <a:spLocks noGrp="1" noChangeArrowheads="1"/>
          </p:cNvSpPr>
          <p:nvPr>
            <p:ph idx="1"/>
          </p:nvPr>
        </p:nvSpPr>
        <p:spPr>
          <a:xfrm>
            <a:off x="142844" y="714362"/>
            <a:ext cx="8401080" cy="3640931"/>
          </a:xfrm>
        </p:spPr>
        <p:txBody>
          <a:bodyPr/>
          <a:lstStyle/>
          <a:p>
            <a:pPr>
              <a:buNone/>
            </a:pPr>
            <a:r>
              <a:rPr lang="en-US" altLang="zh-CN" sz="1800" dirty="0">
                <a:solidFill>
                  <a:srgbClr val="FF0000"/>
                </a:solidFill>
              </a:rPr>
              <a:t>1.  </a:t>
            </a:r>
            <a:r>
              <a:rPr lang="zh-CN" altLang="en-US" sz="1800" dirty="0">
                <a:solidFill>
                  <a:srgbClr val="FF0000"/>
                </a:solidFill>
              </a:rPr>
              <a:t>什么是数据依赖</a:t>
            </a:r>
          </a:p>
          <a:p>
            <a:pPr lvl="1"/>
            <a:r>
              <a:rPr lang="zh-CN" altLang="en-US" sz="1800" dirty="0"/>
              <a:t>属性值间的相互关联，通过属性间值的相等与否来描述</a:t>
            </a:r>
            <a:endParaRPr lang="en-US" altLang="zh-CN" sz="1800" dirty="0"/>
          </a:p>
          <a:p>
            <a:pPr lvl="1"/>
            <a:r>
              <a:rPr lang="zh-CN" altLang="en-US" sz="1800" dirty="0"/>
              <a:t>体现了数据之间的相互关联，是现实世界属性间相互关联的抽象</a:t>
            </a:r>
          </a:p>
          <a:p>
            <a:pPr lvl="1"/>
            <a:r>
              <a:rPr lang="zh-CN" altLang="en-US" sz="1800" dirty="0">
                <a:solidFill>
                  <a:srgbClr val="FF0000"/>
                </a:solidFill>
              </a:rPr>
              <a:t>是数据内在的性质，是语义的体现         </a:t>
            </a:r>
          </a:p>
          <a:p>
            <a:pPr lvl="1"/>
            <a:r>
              <a:rPr lang="zh-CN" altLang="en-US" sz="1800" dirty="0"/>
              <a:t>数据库模式设计的关键</a:t>
            </a:r>
            <a:endParaRPr lang="en-US" altLang="zh-CN" sz="1800" dirty="0"/>
          </a:p>
          <a:p>
            <a:pPr>
              <a:buNone/>
            </a:pPr>
            <a:r>
              <a:rPr lang="en-US" altLang="zh-CN" sz="1800" dirty="0">
                <a:solidFill>
                  <a:srgbClr val="FF0000"/>
                </a:solidFill>
              </a:rPr>
              <a:t>2.  </a:t>
            </a:r>
            <a:r>
              <a:rPr lang="zh-CN" altLang="en-US" sz="1800" dirty="0">
                <a:solidFill>
                  <a:srgbClr val="FF0000"/>
                </a:solidFill>
              </a:rPr>
              <a:t>数据依赖的主要类型</a:t>
            </a:r>
          </a:p>
          <a:p>
            <a:pPr lvl="1"/>
            <a:r>
              <a:rPr lang="zh-CN" altLang="en-US" sz="1800" dirty="0"/>
              <a:t>函数依赖</a:t>
            </a:r>
            <a:r>
              <a:rPr lang="en-US" altLang="zh-CN" sz="1800" dirty="0"/>
              <a:t>(functional dependency</a:t>
            </a:r>
            <a:r>
              <a:rPr lang="zh-CN" altLang="en-US" sz="1800" dirty="0"/>
              <a:t>，简记为</a:t>
            </a:r>
            <a:r>
              <a:rPr lang="en-US" altLang="zh-CN" sz="1800" dirty="0"/>
              <a:t>FD)</a:t>
            </a:r>
            <a:endParaRPr lang="zh-CN" altLang="en-US" sz="1800" dirty="0"/>
          </a:p>
          <a:p>
            <a:pPr lvl="1"/>
            <a:r>
              <a:rPr lang="zh-CN" altLang="en-US" sz="1800" dirty="0"/>
              <a:t>多值依赖</a:t>
            </a:r>
            <a:r>
              <a:rPr lang="en-US" altLang="zh-CN" sz="1800" dirty="0"/>
              <a:t>(multivalued dependency</a:t>
            </a:r>
            <a:r>
              <a:rPr lang="zh-CN" altLang="en-US" sz="1800" dirty="0"/>
              <a:t>，简记为</a:t>
            </a:r>
            <a:r>
              <a:rPr lang="en-US" altLang="zh-CN" sz="1800" dirty="0"/>
              <a:t>MVD)</a:t>
            </a:r>
            <a:endParaRPr lang="zh-CN" altLang="en-US" sz="1800" dirty="0"/>
          </a:p>
          <a:p>
            <a:pPr lvl="1"/>
            <a:r>
              <a:rPr lang="zh-CN" altLang="en-US" sz="1800" dirty="0"/>
              <a:t>连接依赖</a:t>
            </a:r>
            <a:r>
              <a:rPr lang="en-US" altLang="zh-CN" sz="1800" dirty="0"/>
              <a:t>… …</a:t>
            </a:r>
          </a:p>
          <a:p>
            <a:pPr>
              <a:buNone/>
            </a:pPr>
            <a:r>
              <a:rPr lang="en-US" altLang="zh-CN" sz="1800" dirty="0">
                <a:solidFill>
                  <a:srgbClr val="FF0000"/>
                </a:solidFill>
              </a:rPr>
              <a:t>3. </a:t>
            </a:r>
            <a:r>
              <a:rPr lang="zh-CN" altLang="en-US" sz="1800" dirty="0">
                <a:solidFill>
                  <a:srgbClr val="FF0000"/>
                </a:solidFill>
              </a:rPr>
              <a:t>数据依赖对关系模式的影响</a:t>
            </a:r>
            <a:endParaRPr lang="en-US" altLang="zh-CN" sz="1800" dirty="0">
              <a:solidFill>
                <a:srgbClr val="FF0000"/>
              </a:solidFill>
            </a:endParaRPr>
          </a:p>
          <a:p>
            <a:pPr lvl="1"/>
            <a:r>
              <a:rPr lang="zh-CN" altLang="en-US" sz="1800" dirty="0"/>
              <a:t>不合适的数据依赖，造成插入异常、删除异常、更新异常和数据冗余问题</a:t>
            </a:r>
          </a:p>
          <a:p>
            <a:pPr lvl="1"/>
            <a:endParaRPr lang="zh-CN" altLang="en-US" sz="1600" dirty="0"/>
          </a:p>
        </p:txBody>
      </p:sp>
    </p:spTree>
  </p:cSld>
  <p:clrMapOvr>
    <a:masterClrMapping/>
  </p:clrMapOvr>
  <p:transition spd="slow">
    <p:wipe dir="d"/>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85720" y="-29766"/>
            <a:ext cx="8001056" cy="853679"/>
          </a:xfrm>
        </p:spPr>
        <p:txBody>
          <a:bodyPr/>
          <a:lstStyle/>
          <a:p>
            <a:pPr lvl="1"/>
            <a:r>
              <a:rPr lang="zh-CN" altLang="en-US" sz="3200" dirty="0"/>
              <a:t>一个例子</a:t>
            </a:r>
            <a:endParaRPr lang="en-US" altLang="zh-CN" sz="3200" dirty="0"/>
          </a:p>
        </p:txBody>
      </p:sp>
      <p:sp>
        <p:nvSpPr>
          <p:cNvPr id="24579" name="Rectangle 3"/>
          <p:cNvSpPr>
            <a:spLocks noGrp="1" noChangeArrowheads="1"/>
          </p:cNvSpPr>
          <p:nvPr>
            <p:ph idx="1"/>
          </p:nvPr>
        </p:nvSpPr>
        <p:spPr>
          <a:xfrm>
            <a:off x="285720" y="642924"/>
            <a:ext cx="8401080" cy="3931457"/>
          </a:xfrm>
        </p:spPr>
        <p:txBody>
          <a:bodyPr/>
          <a:lstStyle/>
          <a:p>
            <a:pPr marL="342900" lvl="1" indent="-342900">
              <a:buFont typeface="Wingdings" pitchFamily="2" charset="2"/>
              <a:buChar char="v"/>
            </a:pPr>
            <a:r>
              <a:rPr lang="en-US" altLang="zh-CN" sz="2000" dirty="0">
                <a:solidFill>
                  <a:srgbClr val="FF0000"/>
                </a:solidFill>
              </a:rPr>
              <a:t>STUDENT</a:t>
            </a:r>
            <a:r>
              <a:rPr lang="zh-CN" altLang="en-US" sz="2000" dirty="0">
                <a:solidFill>
                  <a:srgbClr val="FF0000"/>
                </a:solidFill>
              </a:rPr>
              <a:t>（</a:t>
            </a:r>
            <a:r>
              <a:rPr lang="en-US" altLang="zh-CN" sz="2000" dirty="0" err="1">
                <a:solidFill>
                  <a:srgbClr val="FF0000"/>
                </a:solidFill>
              </a:rPr>
              <a:t>Sno</a:t>
            </a:r>
            <a:r>
              <a:rPr lang="en-US" altLang="zh-CN" sz="2000" dirty="0">
                <a:solidFill>
                  <a:srgbClr val="FF0000"/>
                </a:solidFill>
              </a:rPr>
              <a:t> ,School, </a:t>
            </a:r>
            <a:r>
              <a:rPr lang="en-US" altLang="zh-CN" sz="2000" dirty="0" err="1">
                <a:solidFill>
                  <a:srgbClr val="FF0000"/>
                </a:solidFill>
              </a:rPr>
              <a:t>Mname,Cno,Grade</a:t>
            </a:r>
            <a:r>
              <a:rPr lang="zh-CN" altLang="en-US" sz="2000" dirty="0">
                <a:solidFill>
                  <a:srgbClr val="FF0000"/>
                </a:solidFill>
              </a:rPr>
              <a:t>）</a:t>
            </a:r>
          </a:p>
          <a:p>
            <a:r>
              <a:rPr lang="zh-CN" altLang="en-US" sz="2000" dirty="0"/>
              <a:t>属性组</a:t>
            </a:r>
            <a:r>
              <a:rPr lang="en-US" altLang="zh-CN" sz="2000" dirty="0"/>
              <a:t>U</a:t>
            </a:r>
            <a:r>
              <a:rPr lang="zh-CN" altLang="en-US" sz="2000" dirty="0"/>
              <a:t>上的数据依赖集合</a:t>
            </a:r>
            <a:r>
              <a:rPr lang="en-US" altLang="zh-CN" sz="2000" dirty="0"/>
              <a:t>F</a:t>
            </a:r>
            <a:r>
              <a:rPr lang="zh-CN" altLang="en-US" sz="2000" dirty="0"/>
              <a:t>：</a:t>
            </a:r>
          </a:p>
          <a:p>
            <a:pPr marL="0" indent="0">
              <a:buNone/>
            </a:pPr>
            <a:r>
              <a:rPr lang="zh-CN" altLang="en-US" sz="2000" dirty="0"/>
              <a:t>    </a:t>
            </a:r>
            <a:r>
              <a:rPr lang="en-US" altLang="zh-CN" sz="2000" dirty="0"/>
              <a:t>F </a:t>
            </a:r>
            <a:r>
              <a:rPr lang="zh-CN" altLang="en-US" sz="2000" dirty="0"/>
              <a:t>＝｛ </a:t>
            </a:r>
            <a:r>
              <a:rPr lang="en-US" altLang="zh-CN" sz="2000" dirty="0" err="1"/>
              <a:t>Sno→School</a:t>
            </a:r>
            <a:r>
              <a:rPr lang="en-US" altLang="zh-CN" sz="2000" dirty="0"/>
              <a:t>, </a:t>
            </a:r>
            <a:r>
              <a:rPr lang="en-US" altLang="zh-CN" sz="2000" dirty="0" err="1"/>
              <a:t>School→Mname</a:t>
            </a:r>
            <a:r>
              <a:rPr lang="en-US" altLang="zh-CN" sz="2000" dirty="0"/>
              <a:t>, (</a:t>
            </a:r>
            <a:r>
              <a:rPr lang="en-US" altLang="zh-CN" sz="2000" dirty="0" err="1"/>
              <a:t>Sno</a:t>
            </a:r>
            <a:r>
              <a:rPr lang="en-US" altLang="zh-CN" sz="2000" dirty="0"/>
              <a:t>, </a:t>
            </a:r>
            <a:r>
              <a:rPr lang="en-US" altLang="zh-CN" sz="2000" dirty="0" err="1"/>
              <a:t>Cno</a:t>
            </a:r>
            <a:r>
              <a:rPr lang="en-US" altLang="zh-CN" sz="2000" dirty="0"/>
              <a:t>)→Grade</a:t>
            </a:r>
            <a:r>
              <a:rPr lang="zh-CN" altLang="en-US" sz="2000" dirty="0"/>
              <a:t>｝</a:t>
            </a: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000" dirty="0"/>
              <a:t>存在一些不完全的函数依赖、传递函数依赖等。</a:t>
            </a:r>
            <a:endParaRPr lang="en-US" altLang="zh-CN" sz="2000" dirty="0"/>
          </a:p>
          <a:p>
            <a:pPr marL="0" indent="0"/>
            <a:r>
              <a:rPr lang="zh-CN" altLang="en-US" sz="2400" dirty="0"/>
              <a:t>如何解决关系模式中存在的问题？</a:t>
            </a:r>
            <a:endParaRPr lang="en-US" altLang="zh-CN" sz="2400" dirty="0"/>
          </a:p>
          <a:p>
            <a:pPr marL="0" indent="0">
              <a:buNone/>
            </a:pPr>
            <a:r>
              <a:rPr lang="en-US" altLang="zh-CN" sz="2000" dirty="0">
                <a:solidFill>
                  <a:srgbClr val="C00000"/>
                </a:solidFill>
              </a:rPr>
              <a:t>    </a:t>
            </a:r>
            <a:r>
              <a:rPr lang="zh-CN" altLang="en-US" sz="2000" dirty="0">
                <a:solidFill>
                  <a:srgbClr val="C00000"/>
                </a:solidFill>
              </a:rPr>
              <a:t>规范化理论</a:t>
            </a:r>
            <a:r>
              <a:rPr lang="en-US" altLang="zh-CN" sz="2000" dirty="0">
                <a:solidFill>
                  <a:srgbClr val="C00000"/>
                </a:solidFill>
              </a:rPr>
              <a:t>——</a:t>
            </a:r>
            <a:r>
              <a:rPr lang="zh-CN" altLang="en-US" sz="2000" dirty="0"/>
              <a:t>找出并消除关系模式中不合适的数据依赖，解决插入异常、删除异常、更新异常和数据冗余问题。</a:t>
            </a:r>
          </a:p>
          <a:p>
            <a:pPr marL="0" indent="0">
              <a:buNone/>
            </a:pPr>
            <a:endParaRPr lang="zh-CN" altLang="en-US" sz="1800" dirty="0"/>
          </a:p>
          <a:p>
            <a:pPr marL="0" indent="0">
              <a:buNone/>
            </a:pPr>
            <a:endParaRPr lang="zh-CN" altLang="en-US" sz="1600" dirty="0">
              <a:solidFill>
                <a:srgbClr val="0070C0"/>
              </a:solidFill>
            </a:endParaRPr>
          </a:p>
        </p:txBody>
      </p:sp>
      <p:pic>
        <p:nvPicPr>
          <p:cNvPr id="2" name="图片 1">
            <a:extLst>
              <a:ext uri="{FF2B5EF4-FFF2-40B4-BE49-F238E27FC236}">
                <a16:creationId xmlns:a16="http://schemas.microsoft.com/office/drawing/2014/main" xmlns="" id="{0C7950B3-613E-6EFC-903E-53AFE3C611CC}"/>
              </a:ext>
            </a:extLst>
          </p:cNvPr>
          <p:cNvPicPr>
            <a:picLocks noChangeAspect="1"/>
          </p:cNvPicPr>
          <p:nvPr/>
        </p:nvPicPr>
        <p:blipFill>
          <a:blip r:embed="rId2"/>
          <a:stretch>
            <a:fillRect/>
          </a:stretch>
        </p:blipFill>
        <p:spPr>
          <a:xfrm>
            <a:off x="1619672" y="1779662"/>
            <a:ext cx="2448272" cy="1104592"/>
          </a:xfrm>
          <a:prstGeom prst="rect">
            <a:avLst/>
          </a:prstGeom>
        </p:spPr>
      </p:pic>
    </p:spTree>
  </p:cSld>
  <p:clrMapOvr>
    <a:masterClrMapping/>
  </p:clrMapOvr>
  <p:transition spd="slow">
    <p:wipe dir="d"/>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a:t>6.1 </a:t>
            </a:r>
            <a:r>
              <a:rPr lang="zh-CN" altLang="en-US"/>
              <a:t>问题的提出</a:t>
            </a:r>
          </a:p>
        </p:txBody>
      </p:sp>
      <p:sp>
        <p:nvSpPr>
          <p:cNvPr id="16387" name="Rectangle 3"/>
          <p:cNvSpPr>
            <a:spLocks noGrp="1" noChangeArrowheads="1"/>
          </p:cNvSpPr>
          <p:nvPr>
            <p:ph idx="1"/>
          </p:nvPr>
        </p:nvSpPr>
        <p:spPr>
          <a:xfrm>
            <a:off x="611560" y="1004888"/>
            <a:ext cx="8075240" cy="3640931"/>
          </a:xfrm>
        </p:spPr>
        <p:txBody>
          <a:bodyPr/>
          <a:lstStyle/>
          <a:p>
            <a:pPr marL="0" indent="0">
              <a:buNone/>
            </a:pPr>
            <a:r>
              <a:rPr lang="en-US" altLang="zh-CN" dirty="0"/>
              <a:t>1.</a:t>
            </a:r>
            <a:r>
              <a:rPr lang="zh-CN" altLang="en-US" dirty="0"/>
              <a:t>问题</a:t>
            </a:r>
            <a:r>
              <a:rPr lang="en-US" altLang="zh-CN" dirty="0"/>
              <a:t>——</a:t>
            </a:r>
            <a:r>
              <a:rPr lang="zh-CN" altLang="en-US" dirty="0"/>
              <a:t>什么是一个好的数据库逻辑设计</a:t>
            </a:r>
            <a:endParaRPr lang="en-US" altLang="zh-CN" dirty="0"/>
          </a:p>
          <a:p>
            <a:pPr marL="0" indent="0">
              <a:buNone/>
            </a:pPr>
            <a:r>
              <a:rPr lang="en-US" altLang="zh-CN" dirty="0"/>
              <a:t>2.</a:t>
            </a:r>
            <a:r>
              <a:rPr lang="zh-CN" altLang="en-US" dirty="0"/>
              <a:t>什么是数据依赖</a:t>
            </a:r>
          </a:p>
          <a:p>
            <a:pPr marL="0" indent="0">
              <a:buNone/>
            </a:pPr>
            <a:r>
              <a:rPr lang="en-US" altLang="zh-CN" dirty="0">
                <a:solidFill>
                  <a:srgbClr val="FF0000"/>
                </a:solidFill>
              </a:rPr>
              <a:t>3.</a:t>
            </a:r>
            <a:r>
              <a:rPr lang="zh-CN" altLang="en-US" dirty="0">
                <a:solidFill>
                  <a:srgbClr val="FF0000"/>
                </a:solidFill>
              </a:rPr>
              <a:t>关系模式的简化表示</a:t>
            </a:r>
            <a:endParaRPr lang="en-US" altLang="zh-CN" dirty="0">
              <a:solidFill>
                <a:srgbClr val="FF0000"/>
              </a:solidFill>
            </a:endParaRPr>
          </a:p>
        </p:txBody>
      </p:sp>
    </p:spTree>
  </p:cSld>
  <p:clrMapOvr>
    <a:masterClrMapping/>
  </p:clrMapOvr>
  <p:transition spd="slow">
    <p:wipe dir="d"/>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CN" sz="3600" dirty="0"/>
              <a:t>3. </a:t>
            </a:r>
            <a:r>
              <a:rPr lang="zh-CN" altLang="en-US" sz="3600" dirty="0"/>
              <a:t>关系模式的简化表示</a:t>
            </a:r>
          </a:p>
        </p:txBody>
      </p:sp>
      <p:sp>
        <p:nvSpPr>
          <p:cNvPr id="19459" name="Rectangle 3"/>
          <p:cNvSpPr>
            <a:spLocks noGrp="1" noChangeArrowheads="1"/>
          </p:cNvSpPr>
          <p:nvPr>
            <p:ph idx="1"/>
          </p:nvPr>
        </p:nvSpPr>
        <p:spPr>
          <a:xfrm>
            <a:off x="289144" y="823913"/>
            <a:ext cx="8401080" cy="3640931"/>
          </a:xfrm>
        </p:spPr>
        <p:txBody>
          <a:bodyPr/>
          <a:lstStyle/>
          <a:p>
            <a:pPr>
              <a:buNone/>
            </a:pPr>
            <a:r>
              <a:rPr lang="en-US" altLang="zh-CN" sz="1800" dirty="0">
                <a:solidFill>
                  <a:srgbClr val="FF0000"/>
                </a:solidFill>
              </a:rPr>
              <a:t>1. </a:t>
            </a:r>
            <a:r>
              <a:rPr lang="zh-CN" altLang="en-US" sz="1800" dirty="0">
                <a:solidFill>
                  <a:srgbClr val="FF0000"/>
                </a:solidFill>
              </a:rPr>
              <a:t>关系模式的形式化定义</a:t>
            </a:r>
            <a:endParaRPr lang="en-US" altLang="zh-CN" sz="1800" dirty="0">
              <a:solidFill>
                <a:srgbClr val="FF0000"/>
              </a:solidFill>
            </a:endParaRPr>
          </a:p>
          <a:p>
            <a:pPr>
              <a:buNone/>
            </a:pPr>
            <a:r>
              <a:rPr lang="en-US" altLang="zh-CN" sz="1800" dirty="0">
                <a:solidFill>
                  <a:srgbClr val="FF0000"/>
                </a:solidFill>
              </a:rPr>
              <a:t>      </a:t>
            </a:r>
            <a:r>
              <a:rPr lang="en-US" altLang="zh-CN" sz="2000" dirty="0">
                <a:solidFill>
                  <a:srgbClr val="FF0000"/>
                </a:solidFill>
                <a:effectLst>
                  <a:outerShdw blurRad="38100" dist="38100" dir="2700000" algn="tl">
                    <a:srgbClr val="000000">
                      <a:alpha val="43137"/>
                    </a:srgbClr>
                  </a:outerShdw>
                </a:effectLst>
              </a:rPr>
              <a:t>R(U, D, DOM, F)</a:t>
            </a:r>
            <a:endParaRPr lang="en-US" altLang="zh-CN" sz="1800" dirty="0">
              <a:solidFill>
                <a:srgbClr val="FF0000"/>
              </a:solidFill>
              <a:effectLst>
                <a:outerShdw blurRad="38100" dist="38100" dir="2700000" algn="tl">
                  <a:srgbClr val="000000">
                    <a:alpha val="43137"/>
                  </a:srgbClr>
                </a:outerShdw>
              </a:effectLst>
            </a:endParaRPr>
          </a:p>
          <a:p>
            <a:pPr lvl="1"/>
            <a:r>
              <a:rPr lang="en-US" altLang="zh-CN" sz="1800" dirty="0"/>
              <a:t>R</a:t>
            </a:r>
            <a:r>
              <a:rPr lang="zh-CN" altLang="en-US" sz="1800" dirty="0"/>
              <a:t>：关系名，是符号化的元组语义</a:t>
            </a:r>
          </a:p>
          <a:p>
            <a:pPr lvl="1"/>
            <a:r>
              <a:rPr lang="en-US" altLang="zh-CN" sz="1800" dirty="0"/>
              <a:t>U</a:t>
            </a:r>
            <a:r>
              <a:rPr lang="zh-CN" altLang="en-US" sz="1800" dirty="0"/>
              <a:t>：组成该关系模式的属性名集合</a:t>
            </a:r>
          </a:p>
          <a:p>
            <a:pPr lvl="1"/>
            <a:r>
              <a:rPr lang="en-US" altLang="zh-CN" sz="1800" dirty="0"/>
              <a:t>D</a:t>
            </a:r>
            <a:r>
              <a:rPr lang="zh-CN" altLang="en-US" sz="1800" dirty="0"/>
              <a:t>：</a:t>
            </a:r>
            <a:r>
              <a:rPr lang="en-US" altLang="zh-CN" sz="1800" dirty="0"/>
              <a:t>U</a:t>
            </a:r>
            <a:r>
              <a:rPr lang="zh-CN" altLang="en-US" sz="1800" dirty="0"/>
              <a:t>中的属性所来自的域</a:t>
            </a:r>
          </a:p>
          <a:p>
            <a:pPr lvl="1"/>
            <a:r>
              <a:rPr lang="en-US" altLang="zh-CN" sz="1800" dirty="0"/>
              <a:t>DOM</a:t>
            </a:r>
            <a:r>
              <a:rPr lang="zh-CN" altLang="en-US" sz="1800" dirty="0"/>
              <a:t>：属性向域的映射</a:t>
            </a:r>
          </a:p>
          <a:p>
            <a:pPr lvl="1"/>
            <a:r>
              <a:rPr lang="en-US" altLang="zh-CN" sz="1800" dirty="0"/>
              <a:t>F</a:t>
            </a:r>
            <a:r>
              <a:rPr lang="zh-CN" altLang="en-US" sz="1800" dirty="0"/>
              <a:t>：</a:t>
            </a:r>
            <a:r>
              <a:rPr lang="en-US" altLang="zh-CN" sz="1800" dirty="0"/>
              <a:t>U</a:t>
            </a:r>
            <a:r>
              <a:rPr lang="zh-CN" altLang="en-US" sz="1800" dirty="0"/>
              <a:t>上的一组数据依赖</a:t>
            </a:r>
            <a:endParaRPr lang="en-US" altLang="zh-CN" sz="1800" dirty="0"/>
          </a:p>
          <a:p>
            <a:pPr>
              <a:buNone/>
            </a:pPr>
            <a:r>
              <a:rPr lang="en-US" altLang="zh-CN" sz="1800" dirty="0">
                <a:solidFill>
                  <a:srgbClr val="FF0000"/>
                </a:solidFill>
              </a:rPr>
              <a:t>2. </a:t>
            </a:r>
            <a:r>
              <a:rPr lang="zh-CN" altLang="en-US" sz="1800" dirty="0">
                <a:solidFill>
                  <a:srgbClr val="FF0000"/>
                </a:solidFill>
              </a:rPr>
              <a:t>关系模式的简化表示</a:t>
            </a:r>
            <a:endParaRPr lang="en-US" altLang="zh-CN" sz="1800" dirty="0">
              <a:solidFill>
                <a:srgbClr val="FF0000"/>
              </a:solidFill>
            </a:endParaRPr>
          </a:p>
          <a:p>
            <a:pPr>
              <a:buNone/>
            </a:pPr>
            <a:r>
              <a:rPr lang="en-US" altLang="zh-CN" sz="1800" dirty="0">
                <a:solidFill>
                  <a:srgbClr val="FF0000"/>
                </a:solidFill>
              </a:rPr>
              <a:t>      R(U, F)</a:t>
            </a:r>
          </a:p>
          <a:p>
            <a:pPr>
              <a:buNone/>
            </a:pPr>
            <a:r>
              <a:rPr lang="zh-CN" altLang="en-US" sz="1800" dirty="0"/>
              <a:t>    由于</a:t>
            </a:r>
            <a:r>
              <a:rPr lang="en-US" altLang="zh-CN" sz="1800" dirty="0"/>
              <a:t>D</a:t>
            </a:r>
            <a:r>
              <a:rPr lang="zh-CN" altLang="en-US" sz="1800" dirty="0"/>
              <a:t>、</a:t>
            </a:r>
            <a:r>
              <a:rPr lang="en-US" altLang="zh-CN" sz="1800" dirty="0"/>
              <a:t>DOM</a:t>
            </a:r>
            <a:r>
              <a:rPr lang="zh-CN" altLang="en-US" sz="1800" dirty="0"/>
              <a:t>与模式设计关系不大，因此在本章把关系模式表示为</a:t>
            </a:r>
            <a:r>
              <a:rPr lang="en-US" altLang="zh-CN" sz="1800" dirty="0"/>
              <a:t>R(U,F) </a:t>
            </a:r>
          </a:p>
          <a:p>
            <a:pPr>
              <a:buNone/>
            </a:pPr>
            <a:r>
              <a:rPr lang="en-US" altLang="zh-CN" sz="1800" dirty="0"/>
              <a:t>    </a:t>
            </a:r>
            <a:r>
              <a:rPr lang="zh-CN" altLang="en-US" sz="1800" dirty="0"/>
              <a:t>当且仅当</a:t>
            </a:r>
            <a:r>
              <a:rPr lang="en-US" altLang="zh-CN" sz="1800" dirty="0"/>
              <a:t>U</a:t>
            </a:r>
            <a:r>
              <a:rPr lang="zh-CN" altLang="en-US" sz="1800" dirty="0"/>
              <a:t>上的一个关系 </a:t>
            </a:r>
            <a:r>
              <a:rPr lang="en-US" altLang="zh-CN" sz="1800" dirty="0"/>
              <a:t>r </a:t>
            </a:r>
            <a:r>
              <a:rPr lang="zh-CN" altLang="en-US" sz="1800" dirty="0"/>
              <a:t>满足</a:t>
            </a:r>
            <a:r>
              <a:rPr lang="en-US" altLang="zh-CN" sz="1800" dirty="0"/>
              <a:t>F</a:t>
            </a:r>
            <a:r>
              <a:rPr lang="zh-CN" altLang="en-US" sz="1800" dirty="0"/>
              <a:t>时，</a:t>
            </a:r>
            <a:r>
              <a:rPr lang="en-US" altLang="zh-CN" sz="1800" dirty="0"/>
              <a:t>r </a:t>
            </a:r>
            <a:r>
              <a:rPr lang="zh-CN" altLang="en-US" sz="1800" dirty="0"/>
              <a:t>称为关系模式</a:t>
            </a:r>
            <a:r>
              <a:rPr lang="en-US" altLang="zh-CN" sz="1800" dirty="0"/>
              <a:t>R(U, F)</a:t>
            </a:r>
            <a:r>
              <a:rPr lang="zh-CN" altLang="en-US" sz="1800" dirty="0"/>
              <a:t>的一个关系</a:t>
            </a:r>
            <a:endParaRPr lang="en-US" altLang="zh-CN" sz="1800" dirty="0"/>
          </a:p>
          <a:p>
            <a:pPr lvl="1">
              <a:buNone/>
            </a:pPr>
            <a:endParaRPr lang="zh-CN" altLang="en-US" sz="1600" dirty="0"/>
          </a:p>
        </p:txBody>
      </p:sp>
    </p:spTree>
  </p:cSld>
  <p:clrMapOvr>
    <a:masterClrMapping/>
  </p:clrMapOvr>
  <p:transition spd="slow">
    <p:wipe dir="d"/>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57224" y="0"/>
            <a:ext cx="7772400" cy="1021556"/>
          </a:xfrm>
        </p:spPr>
        <p:txBody>
          <a:bodyPr/>
          <a:lstStyle/>
          <a:p>
            <a:pPr algn="ctr"/>
            <a:r>
              <a:rPr lang="zh-CN" altLang="en-US" sz="3600" dirty="0"/>
              <a:t>第</a:t>
            </a:r>
            <a:r>
              <a:rPr lang="en-US" altLang="zh-CN" sz="3600" dirty="0"/>
              <a:t>6</a:t>
            </a:r>
            <a:r>
              <a:rPr lang="zh-CN" altLang="en-US" sz="3600" dirty="0"/>
              <a:t>章 关系数据理论</a:t>
            </a:r>
          </a:p>
        </p:txBody>
      </p:sp>
      <p:sp>
        <p:nvSpPr>
          <p:cNvPr id="14339" name="Rectangle 3"/>
          <p:cNvSpPr>
            <a:spLocks noGrp="1" noChangeArrowheads="1"/>
          </p:cNvSpPr>
          <p:nvPr>
            <p:ph type="body" idx="4294967295"/>
          </p:nvPr>
        </p:nvSpPr>
        <p:spPr>
          <a:xfrm>
            <a:off x="285720" y="857238"/>
            <a:ext cx="8501122" cy="1871830"/>
          </a:xfrm>
        </p:spPr>
        <p:txBody>
          <a:bodyPr/>
          <a:lstStyle/>
          <a:p>
            <a:r>
              <a:rPr lang="en-US" altLang="zh-CN" dirty="0"/>
              <a:t>6.1 </a:t>
            </a:r>
            <a:r>
              <a:rPr lang="zh-CN" altLang="en-US" dirty="0"/>
              <a:t>问题的提出</a:t>
            </a:r>
            <a:endParaRPr lang="en-US" altLang="zh-CN" dirty="0"/>
          </a:p>
          <a:p>
            <a:r>
              <a:rPr lang="en-US" altLang="zh-CN" sz="2800" dirty="0">
                <a:solidFill>
                  <a:srgbClr val="FF0000"/>
                </a:solidFill>
              </a:rPr>
              <a:t>6.2 </a:t>
            </a:r>
            <a:r>
              <a:rPr lang="zh-CN" altLang="en-US" sz="2800" dirty="0">
                <a:solidFill>
                  <a:srgbClr val="FF0000"/>
                </a:solidFill>
              </a:rPr>
              <a:t>规范化</a:t>
            </a:r>
          </a:p>
          <a:p>
            <a:r>
              <a:rPr lang="en-US" altLang="zh-CN" sz="2800" dirty="0"/>
              <a:t>6.3 </a:t>
            </a:r>
            <a:r>
              <a:rPr lang="zh-CN" altLang="en-US" sz="2800" dirty="0"/>
              <a:t>数据依赖的公理系统</a:t>
            </a:r>
          </a:p>
          <a:p>
            <a:r>
              <a:rPr lang="en-US" altLang="zh-CN" sz="2800" dirty="0"/>
              <a:t>6.4 </a:t>
            </a:r>
            <a:r>
              <a:rPr lang="zh-CN" altLang="en-US" sz="2800" dirty="0"/>
              <a:t>保持函数依赖的模式分解</a:t>
            </a:r>
            <a:endParaRPr lang="en-US" altLang="zh-CN" sz="2800" dirty="0"/>
          </a:p>
          <a:p>
            <a:r>
              <a:rPr lang="en-US" altLang="zh-CN" sz="2800" dirty="0"/>
              <a:t>*6.5</a:t>
            </a:r>
            <a:r>
              <a:rPr lang="zh-CN" altLang="en-US" sz="2800" dirty="0"/>
              <a:t> 无损连接的模式分解</a:t>
            </a:r>
            <a:endParaRPr lang="en-US" altLang="zh-CN" sz="2800" dirty="0"/>
          </a:p>
          <a:p>
            <a:r>
              <a:rPr lang="zh-CN" altLang="en-US" dirty="0"/>
              <a:t>本章小结</a:t>
            </a:r>
            <a:endParaRPr lang="en-US" altLang="zh-CN" sz="2800" dirty="0"/>
          </a:p>
        </p:txBody>
      </p:sp>
    </p:spTree>
  </p:cSld>
  <p:clrMapOvr>
    <a:masterClrMapping/>
  </p:clrMapOvr>
  <p:transition spd="slow">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556652" y="555526"/>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endParaRPr lang="zh-CN" altLang="en-US"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kumimoji="0" lang="en-US" altLang="zh-CN" sz="3600" b="1" i="0" u="none" strike="noStrike" kern="0" cap="all" spc="0" normalizeH="0" noProof="0" dirty="0">
                <a:ln>
                  <a:noFill/>
                </a:ln>
                <a:solidFill>
                  <a:schemeClr val="bg1"/>
                </a:solidFill>
                <a:effectLst/>
                <a:uLnTx/>
                <a:uFillTx/>
                <a:latin typeface="+mj-lt"/>
                <a:ea typeface="+mj-ea"/>
                <a:cs typeface="+mj-cs"/>
              </a:rPr>
              <a:t>  </a:t>
            </a:r>
            <a:r>
              <a:rPr kumimoji="0" lang="zh-CN" altLang="en-US" sz="3600" b="1" i="0" u="none" strike="noStrike" kern="0" cap="all" spc="0" normalizeH="0" noProof="0" dirty="0">
                <a:ln>
                  <a:noFill/>
                </a:ln>
                <a:solidFill>
                  <a:schemeClr val="bg1"/>
                </a:solidFill>
                <a:effectLst/>
                <a:uLnTx/>
                <a:uFillTx/>
                <a:latin typeface="+mj-lt"/>
                <a:ea typeface="+mj-ea"/>
                <a:cs typeface="+mj-cs"/>
              </a:rPr>
              <a:t>规范化</a:t>
            </a:r>
            <a:endParaRPr kumimoji="0" lang="zh-CN" altLang="en-US" sz="3600" b="1" i="0" u="none" strike="noStrike" kern="0" cap="all"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solidFill>
                  <a:srgbClr val="FF0000"/>
                </a:solidFill>
              </a:rPr>
              <a:t>6.2.1 </a:t>
            </a:r>
            <a:r>
              <a:rPr lang="zh-CN" altLang="en-US" sz="2800" dirty="0">
                <a:solidFill>
                  <a:srgbClr val="FF0000"/>
                </a:solidFill>
              </a:rPr>
              <a:t>函数依赖</a:t>
            </a:r>
            <a:endParaRPr lang="en-US" altLang="zh-CN" sz="2800" dirty="0">
              <a:solidFill>
                <a:srgbClr val="FF0000"/>
              </a:solidFill>
            </a:endParaRPr>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600" dirty="0"/>
              <a:t>6.2.7 </a:t>
            </a:r>
            <a:r>
              <a:rPr lang="zh-CN" altLang="en-US" sz="2600" dirty="0"/>
              <a:t>多值依赖</a:t>
            </a:r>
            <a:endParaRPr lang="en-US" altLang="zh-CN" sz="2600" dirty="0"/>
          </a:p>
          <a:p>
            <a:pPr>
              <a:spcBef>
                <a:spcPts val="0"/>
              </a:spcBef>
            </a:pPr>
            <a:r>
              <a:rPr lang="en-US" altLang="zh-CN" sz="2600" dirty="0"/>
              <a:t>6.2.8 4NF</a:t>
            </a:r>
          </a:p>
          <a:p>
            <a:pPr>
              <a:spcBef>
                <a:spcPts val="0"/>
              </a:spcBef>
            </a:pPr>
            <a:endParaRPr lang="en-US" altLang="zh-CN" sz="26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.1  </a:t>
            </a:r>
            <a:r>
              <a:rPr lang="zh-CN" altLang="en-US" sz="3600" b="1" kern="0" cap="all" dirty="0">
                <a:solidFill>
                  <a:schemeClr val="bg1"/>
                </a:solidFill>
                <a:latin typeface="+mj-lt"/>
                <a:ea typeface="+mj-ea"/>
                <a:cs typeface="+mj-cs"/>
              </a:rPr>
              <a:t>函数依赖</a:t>
            </a:r>
            <a:endParaRPr kumimoji="0" lang="zh-CN" altLang="en-US" sz="3600" b="1" i="0" u="none" strike="noStrike" kern="0" cap="all"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722313" y="0"/>
            <a:ext cx="7772400" cy="1021556"/>
          </a:xfrm>
        </p:spPr>
        <p:txBody>
          <a:bodyPr/>
          <a:lstStyle/>
          <a:p>
            <a:pPr algn="ctr"/>
            <a:r>
              <a:rPr lang="zh-CN" altLang="en-US" sz="3600" dirty="0"/>
              <a:t>第</a:t>
            </a:r>
            <a:r>
              <a:rPr lang="en-US" altLang="zh-CN" sz="3600" dirty="0"/>
              <a:t>6</a:t>
            </a:r>
            <a:r>
              <a:rPr lang="zh-CN" altLang="en-US" sz="3600" dirty="0"/>
              <a:t>章 关系数据理论</a:t>
            </a:r>
          </a:p>
        </p:txBody>
      </p:sp>
      <p:sp>
        <p:nvSpPr>
          <p:cNvPr id="13315" name="Rectangle 3"/>
          <p:cNvSpPr>
            <a:spLocks noGrp="1" noChangeArrowheads="1"/>
          </p:cNvSpPr>
          <p:nvPr>
            <p:ph type="body" idx="4294967295"/>
          </p:nvPr>
        </p:nvSpPr>
        <p:spPr>
          <a:xfrm>
            <a:off x="323528" y="555526"/>
            <a:ext cx="7772400" cy="2285972"/>
          </a:xfrm>
        </p:spPr>
        <p:txBody>
          <a:bodyPr/>
          <a:lstStyle/>
          <a:p>
            <a:r>
              <a:rPr lang="en-US" altLang="zh-CN" sz="2400" dirty="0"/>
              <a:t>6.1 </a:t>
            </a:r>
            <a:r>
              <a:rPr lang="zh-CN" altLang="en-US" sz="2400" dirty="0"/>
              <a:t>问题的提出</a:t>
            </a:r>
          </a:p>
          <a:p>
            <a:r>
              <a:rPr lang="en-US" altLang="zh-CN" sz="2400" dirty="0"/>
              <a:t>6.2 </a:t>
            </a:r>
            <a:r>
              <a:rPr lang="zh-CN" altLang="en-US" sz="2400" dirty="0"/>
              <a:t>规范化</a:t>
            </a:r>
          </a:p>
          <a:p>
            <a:r>
              <a:rPr lang="en-US" altLang="zh-CN" sz="2400" dirty="0"/>
              <a:t>6.3 </a:t>
            </a:r>
            <a:r>
              <a:rPr lang="zh-CN" altLang="en-US" sz="2400" dirty="0"/>
              <a:t>数据依赖的公理系统</a:t>
            </a:r>
          </a:p>
          <a:p>
            <a:r>
              <a:rPr lang="en-US" altLang="zh-CN" sz="2400" dirty="0"/>
              <a:t>6.4 </a:t>
            </a:r>
            <a:r>
              <a:rPr lang="zh-CN" altLang="en-US" sz="2400" dirty="0"/>
              <a:t>保持函数依赖的模式分解</a:t>
            </a:r>
            <a:endParaRPr lang="en-US" altLang="zh-CN" sz="2400" dirty="0"/>
          </a:p>
          <a:p>
            <a:r>
              <a:rPr lang="zh-CN" altLang="en-US" sz="2400" dirty="0"/>
              <a:t>*</a:t>
            </a:r>
            <a:r>
              <a:rPr lang="en-US" altLang="zh-CN" sz="2400" dirty="0"/>
              <a:t>6.5</a:t>
            </a:r>
            <a:r>
              <a:rPr lang="zh-CN" altLang="en-US" sz="2400" dirty="0"/>
              <a:t> 无损连接的模式分解</a:t>
            </a:r>
            <a:endParaRPr lang="en-US" altLang="zh-CN" sz="2400" dirty="0"/>
          </a:p>
          <a:p>
            <a:r>
              <a:rPr lang="zh-CN" altLang="en-US" sz="2400" dirty="0"/>
              <a:t>本章小结</a:t>
            </a:r>
            <a:endParaRPr lang="en-US" altLang="zh-CN" sz="1800" dirty="0"/>
          </a:p>
          <a:p>
            <a:pPr>
              <a:buNone/>
            </a:pPr>
            <a:r>
              <a:rPr lang="zh-CN" altLang="en-US" sz="2400" dirty="0">
                <a:solidFill>
                  <a:srgbClr val="FF0000"/>
                </a:solidFill>
              </a:rPr>
              <a:t>学习关系规范化理论的重要性：</a:t>
            </a:r>
            <a:endParaRPr lang="en-US" altLang="zh-CN" sz="2400" dirty="0">
              <a:solidFill>
                <a:srgbClr val="FF0000"/>
              </a:solidFill>
            </a:endParaRPr>
          </a:p>
          <a:p>
            <a:r>
              <a:rPr lang="zh-CN" altLang="en-US" sz="2400" dirty="0"/>
              <a:t>是关系数据库的重要理论基础</a:t>
            </a:r>
            <a:endParaRPr lang="en-US" altLang="zh-CN" sz="2400" dirty="0"/>
          </a:p>
          <a:p>
            <a:r>
              <a:rPr lang="zh-CN" altLang="en-US" sz="2400" dirty="0"/>
              <a:t>为数据库设计提供理论指南和工具</a:t>
            </a:r>
            <a:r>
              <a:rPr lang="en-US" altLang="zh-CN" sz="2400" dirty="0">
                <a:solidFill>
                  <a:srgbClr val="FF0000"/>
                </a:solidFill>
              </a:rPr>
              <a:t>——</a:t>
            </a:r>
            <a:r>
              <a:rPr lang="zh-CN" altLang="en-US" sz="2400" kern="1200" dirty="0">
                <a:solidFill>
                  <a:srgbClr val="FF0000"/>
                </a:solidFill>
                <a:latin typeface="Calibri" pitchFamily="34" charset="0"/>
                <a:ea typeface="宋体" pitchFamily="2" charset="-122"/>
              </a:rPr>
              <a:t>关系规范化理论研究的实际应用价值</a:t>
            </a:r>
            <a:endParaRPr lang="zh-CN" altLang="en-US" sz="2400" dirty="0">
              <a:solidFill>
                <a:srgbClr val="FF0000"/>
              </a:solidFill>
            </a:endParaRPr>
          </a:p>
          <a:p>
            <a:endParaRPr lang="zh-CN" altLang="en-US" dirty="0"/>
          </a:p>
        </p:txBody>
      </p:sp>
    </p:spTree>
  </p:cSld>
  <p:clrMapOvr>
    <a:masterClrMapping/>
  </p:clrMapOvr>
  <p:transition spd="slow">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285720" y="573893"/>
            <a:ext cx="8643998" cy="3640931"/>
          </a:xfrm>
        </p:spPr>
        <p:txBody>
          <a:bodyPr/>
          <a:lstStyle/>
          <a:p>
            <a:pPr>
              <a:buNone/>
            </a:pPr>
            <a:r>
              <a:rPr lang="zh-CN" altLang="en-US" sz="2000" dirty="0"/>
              <a:t>定义</a:t>
            </a:r>
            <a:r>
              <a:rPr lang="en-US" altLang="zh-CN" sz="2000" dirty="0"/>
              <a:t>6.1  </a:t>
            </a:r>
          </a:p>
          <a:p>
            <a:pPr>
              <a:buNone/>
            </a:pPr>
            <a:r>
              <a:rPr lang="zh-CN" altLang="en-US" sz="1800" dirty="0"/>
              <a:t>    给定关系模式</a:t>
            </a:r>
            <a:r>
              <a:rPr lang="en-US" altLang="zh-CN" sz="1800" dirty="0"/>
              <a:t>R(U,F)</a:t>
            </a:r>
            <a:r>
              <a:rPr lang="zh-CN" altLang="en-US" sz="1800" dirty="0"/>
              <a:t>，</a:t>
            </a:r>
            <a:r>
              <a:rPr lang="en-US" altLang="zh-CN" sz="1800" dirty="0"/>
              <a:t>X</a:t>
            </a:r>
            <a:r>
              <a:rPr lang="zh-CN" altLang="en-US" sz="1800" dirty="0"/>
              <a:t>，</a:t>
            </a:r>
            <a:r>
              <a:rPr lang="en-US" altLang="zh-CN" sz="1800" dirty="0"/>
              <a:t>Y</a:t>
            </a:r>
            <a:r>
              <a:rPr lang="zh-CN" altLang="en-US" sz="1800" dirty="0"/>
              <a:t>是</a:t>
            </a:r>
            <a:r>
              <a:rPr lang="en-US" altLang="zh-CN" sz="1800" dirty="0"/>
              <a:t>U</a:t>
            </a:r>
            <a:r>
              <a:rPr lang="zh-CN" altLang="en-US" sz="1800" dirty="0"/>
              <a:t>的子集。若对于</a:t>
            </a:r>
            <a:r>
              <a:rPr lang="en-US" altLang="zh-CN" sz="1800" dirty="0"/>
              <a:t>R(U,F)</a:t>
            </a:r>
            <a:r>
              <a:rPr lang="zh-CN" altLang="en-US" sz="1800" dirty="0"/>
              <a:t>的任意一个</a:t>
            </a:r>
            <a:endParaRPr lang="en-US" altLang="zh-CN" sz="1800" dirty="0"/>
          </a:p>
          <a:p>
            <a:pPr>
              <a:buNone/>
            </a:pPr>
            <a:r>
              <a:rPr lang="zh-CN" altLang="en-US" sz="1800" dirty="0"/>
              <a:t>可能的关系</a:t>
            </a:r>
            <a:r>
              <a:rPr lang="en-US" altLang="zh-CN" sz="1800" dirty="0"/>
              <a:t>r</a:t>
            </a:r>
            <a:r>
              <a:rPr lang="zh-CN" altLang="en-US" sz="1800" dirty="0"/>
              <a:t>，</a:t>
            </a:r>
            <a:r>
              <a:rPr lang="en-US" altLang="zh-CN" sz="1800" dirty="0"/>
              <a:t>r</a:t>
            </a:r>
            <a:r>
              <a:rPr lang="zh-CN" altLang="en-US" sz="1800" dirty="0"/>
              <a:t>中不可能存在两个元组在</a:t>
            </a:r>
            <a:r>
              <a:rPr lang="en-US" altLang="zh-CN" sz="1800" dirty="0"/>
              <a:t>X</a:t>
            </a:r>
            <a:r>
              <a:rPr lang="zh-CN" altLang="en-US" sz="1800" dirty="0"/>
              <a:t>上的属性值相等， 而在</a:t>
            </a:r>
            <a:r>
              <a:rPr lang="en-US" altLang="zh-CN" sz="1800" dirty="0"/>
              <a:t>Y</a:t>
            </a:r>
            <a:r>
              <a:rPr lang="zh-CN" altLang="en-US" sz="1800" dirty="0"/>
              <a:t>上的属性值不等</a:t>
            </a:r>
            <a:endParaRPr lang="en-US" altLang="zh-CN" sz="1800" dirty="0"/>
          </a:p>
          <a:p>
            <a:pPr>
              <a:buNone/>
            </a:pPr>
            <a:r>
              <a:rPr lang="zh-CN" altLang="en-US" sz="1800" dirty="0"/>
              <a:t>，则称“</a:t>
            </a:r>
            <a:r>
              <a:rPr lang="en-US" altLang="zh-CN" sz="1800" dirty="0">
                <a:solidFill>
                  <a:srgbClr val="FF00FF"/>
                </a:solidFill>
                <a:sym typeface="Calibri" pitchFamily="34" charset="0"/>
              </a:rPr>
              <a:t>X</a:t>
            </a:r>
            <a:r>
              <a:rPr lang="zh-CN" altLang="en-US" sz="1800" dirty="0">
                <a:solidFill>
                  <a:srgbClr val="FF00FF"/>
                </a:solidFill>
                <a:sym typeface="Calibri" pitchFamily="34" charset="0"/>
              </a:rPr>
              <a:t>函数确定</a:t>
            </a:r>
            <a:r>
              <a:rPr lang="en-US" altLang="zh-CN" sz="1800" dirty="0">
                <a:solidFill>
                  <a:srgbClr val="FF00FF"/>
                </a:solidFill>
                <a:sym typeface="Calibri" pitchFamily="34" charset="0"/>
              </a:rPr>
              <a:t>Y</a:t>
            </a:r>
            <a:r>
              <a:rPr lang="en-US" altLang="zh-CN" sz="1800" dirty="0"/>
              <a:t>”</a:t>
            </a:r>
            <a:r>
              <a:rPr lang="zh-CN" altLang="en-US" sz="1800" dirty="0"/>
              <a:t>或“</a:t>
            </a:r>
            <a:r>
              <a:rPr lang="en-US" altLang="zh-CN" sz="1800" dirty="0">
                <a:solidFill>
                  <a:srgbClr val="FF00FF"/>
                </a:solidFill>
                <a:sym typeface="Calibri" pitchFamily="34" charset="0"/>
              </a:rPr>
              <a:t>Y</a:t>
            </a:r>
            <a:r>
              <a:rPr lang="zh-CN" altLang="en-US" sz="1800" dirty="0">
                <a:solidFill>
                  <a:srgbClr val="FF00FF"/>
                </a:solidFill>
                <a:sym typeface="Calibri" pitchFamily="34" charset="0"/>
              </a:rPr>
              <a:t>函数依赖于</a:t>
            </a:r>
            <a:r>
              <a:rPr lang="en-US" altLang="zh-CN" sz="1800" dirty="0">
                <a:solidFill>
                  <a:srgbClr val="FF00FF"/>
                </a:solidFill>
                <a:sym typeface="Calibri" pitchFamily="34" charset="0"/>
              </a:rPr>
              <a:t>X</a:t>
            </a:r>
            <a:r>
              <a:rPr lang="en-US" altLang="zh-CN" sz="1800" dirty="0"/>
              <a:t>”</a:t>
            </a:r>
            <a:r>
              <a:rPr lang="zh-CN" altLang="en-US" sz="1800" dirty="0"/>
              <a:t>，记作</a:t>
            </a:r>
            <a:r>
              <a:rPr lang="en-US" altLang="zh-CN" sz="1800" dirty="0">
                <a:solidFill>
                  <a:srgbClr val="FF00FF"/>
                </a:solidFill>
                <a:sym typeface="Calibri" pitchFamily="34" charset="0"/>
              </a:rPr>
              <a:t>X→Y</a:t>
            </a:r>
            <a:r>
              <a:rPr lang="zh-CN" altLang="en-US" sz="1800" dirty="0"/>
              <a:t>。 </a:t>
            </a:r>
            <a:endParaRPr lang="en-US" altLang="zh-CN" sz="1800" dirty="0"/>
          </a:p>
          <a:p>
            <a:pPr>
              <a:buNone/>
            </a:pPr>
            <a:r>
              <a:rPr lang="en-US" altLang="zh-CN" sz="1800" dirty="0"/>
              <a:t>    X</a:t>
            </a:r>
            <a:r>
              <a:rPr lang="zh-CN" altLang="en-US" sz="1800" dirty="0"/>
              <a:t>称为这个函数依赖的决定属性组，也称为</a:t>
            </a:r>
            <a:r>
              <a:rPr lang="zh-CN" altLang="en-US" sz="1800" dirty="0">
                <a:solidFill>
                  <a:srgbClr val="C00000"/>
                </a:solidFill>
              </a:rPr>
              <a:t>决定因素</a:t>
            </a:r>
            <a:r>
              <a:rPr lang="en-US" altLang="zh-CN" sz="1800" dirty="0"/>
              <a:t>(determinant)</a:t>
            </a:r>
            <a:r>
              <a:rPr lang="zh-CN" altLang="en-US" sz="1800" dirty="0"/>
              <a:t>。</a:t>
            </a:r>
            <a:endParaRPr lang="en-US" altLang="zh-CN" sz="1800" dirty="0"/>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endParaRPr lang="en-US" altLang="zh-CN" sz="1600" dirty="0">
              <a:solidFill>
                <a:srgbClr val="FF0000"/>
              </a:solidFill>
            </a:endParaRPr>
          </a:p>
          <a:p>
            <a:pPr marL="342900" lvl="1" indent="-342900">
              <a:buNone/>
            </a:pPr>
            <a:r>
              <a:rPr lang="zh-CN" altLang="en-US" sz="1600" dirty="0">
                <a:solidFill>
                  <a:srgbClr val="FF0000"/>
                </a:solidFill>
              </a:rPr>
              <a:t>例：</a:t>
            </a:r>
            <a:r>
              <a:rPr lang="en-US" altLang="zh-CN" sz="1600" dirty="0">
                <a:solidFill>
                  <a:srgbClr val="FF0000"/>
                </a:solidFill>
              </a:rPr>
              <a:t>STUDENT</a:t>
            </a:r>
            <a:r>
              <a:rPr lang="zh-CN" altLang="en-US" sz="1600" dirty="0">
                <a:solidFill>
                  <a:srgbClr val="FF0000"/>
                </a:solidFill>
              </a:rPr>
              <a:t>（</a:t>
            </a:r>
            <a:r>
              <a:rPr lang="en-US" altLang="zh-CN" sz="1600" dirty="0" err="1">
                <a:solidFill>
                  <a:srgbClr val="FF0000"/>
                </a:solidFill>
              </a:rPr>
              <a:t>Sno</a:t>
            </a:r>
            <a:r>
              <a:rPr lang="en-US" altLang="zh-CN" sz="1600" dirty="0">
                <a:solidFill>
                  <a:srgbClr val="FF0000"/>
                </a:solidFill>
              </a:rPr>
              <a:t> ,School, </a:t>
            </a:r>
            <a:r>
              <a:rPr lang="en-US" altLang="zh-CN" sz="1600" dirty="0" err="1">
                <a:solidFill>
                  <a:srgbClr val="FF0000"/>
                </a:solidFill>
              </a:rPr>
              <a:t>Mname,Cno,Grade</a:t>
            </a:r>
            <a:r>
              <a:rPr lang="zh-CN" altLang="en-US" sz="1600" dirty="0">
                <a:solidFill>
                  <a:srgbClr val="FF0000"/>
                </a:solidFill>
              </a:rPr>
              <a:t>）</a:t>
            </a:r>
            <a:endParaRPr lang="en-US" altLang="zh-CN" sz="1600" dirty="0">
              <a:solidFill>
                <a:srgbClr val="FF0000"/>
              </a:solidFill>
            </a:endParaRPr>
          </a:p>
          <a:p>
            <a:pPr marL="342900" lvl="1" indent="-342900">
              <a:buNone/>
            </a:pPr>
            <a:r>
              <a:rPr lang="zh-CN" altLang="en-US" sz="1600" dirty="0">
                <a:cs typeface="+mn-cs"/>
              </a:rPr>
              <a:t> </a:t>
            </a:r>
            <a:r>
              <a:rPr lang="en-US" altLang="zh-CN" sz="1600" dirty="0">
                <a:cs typeface="+mn-cs"/>
              </a:rPr>
              <a:t>F</a:t>
            </a:r>
            <a:r>
              <a:rPr lang="zh-CN" altLang="en-US" sz="1600" dirty="0">
                <a:cs typeface="+mn-cs"/>
              </a:rPr>
              <a:t>＝ </a:t>
            </a:r>
            <a:r>
              <a:rPr lang="en-US" altLang="zh-CN" sz="1600" dirty="0">
                <a:cs typeface="+mn-cs"/>
              </a:rPr>
              <a:t>{</a:t>
            </a:r>
            <a:r>
              <a:rPr lang="en-US" altLang="zh-CN" sz="1600" dirty="0" err="1">
                <a:cs typeface="+mn-cs"/>
              </a:rPr>
              <a:t>Sno→School</a:t>
            </a:r>
            <a:r>
              <a:rPr lang="en-US" altLang="zh-CN" sz="1600" dirty="0">
                <a:cs typeface="+mn-cs"/>
              </a:rPr>
              <a:t>, </a:t>
            </a:r>
            <a:r>
              <a:rPr lang="en-US" altLang="zh-CN" sz="1600" dirty="0" err="1">
                <a:cs typeface="+mn-cs"/>
              </a:rPr>
              <a:t>School→Mname</a:t>
            </a:r>
            <a:r>
              <a:rPr lang="en-US" altLang="zh-CN" sz="1600" dirty="0">
                <a:cs typeface="+mn-cs"/>
              </a:rPr>
              <a:t>, (</a:t>
            </a:r>
            <a:r>
              <a:rPr lang="en-US" altLang="zh-CN" sz="1600" dirty="0" err="1">
                <a:cs typeface="+mn-cs"/>
              </a:rPr>
              <a:t>Sno</a:t>
            </a:r>
            <a:r>
              <a:rPr lang="en-US" altLang="zh-CN" sz="1600" dirty="0">
                <a:cs typeface="+mn-cs"/>
              </a:rPr>
              <a:t>, </a:t>
            </a:r>
            <a:r>
              <a:rPr lang="en-US" altLang="zh-CN" sz="1600" dirty="0" err="1">
                <a:cs typeface="+mn-cs"/>
              </a:rPr>
              <a:t>Cno</a:t>
            </a:r>
            <a:r>
              <a:rPr lang="en-US" altLang="zh-CN" sz="1600" dirty="0">
                <a:cs typeface="+mn-cs"/>
              </a:rPr>
              <a:t>)→Grade</a:t>
            </a:r>
            <a:r>
              <a:rPr lang="zh-CN" altLang="en-US" sz="1600" dirty="0">
                <a:cs typeface="+mn-cs"/>
              </a:rPr>
              <a:t>｝</a:t>
            </a:r>
            <a:endParaRPr lang="en-US" altLang="zh-CN" sz="1600" dirty="0">
              <a:cs typeface="+mn-cs"/>
            </a:endParaRPr>
          </a:p>
          <a:p>
            <a:pPr marL="342900" lvl="1" indent="-342900">
              <a:buNone/>
            </a:pPr>
            <a:endParaRPr lang="zh-CN" altLang="en-US" sz="1600" dirty="0">
              <a:solidFill>
                <a:srgbClr val="FF0000"/>
              </a:solidFill>
            </a:endParaRPr>
          </a:p>
          <a:p>
            <a:pPr>
              <a:buNone/>
            </a:pPr>
            <a:endParaRPr lang="zh-CN" altLang="en-US" sz="2000" dirty="0"/>
          </a:p>
        </p:txBody>
      </p:sp>
      <p:grpSp>
        <p:nvGrpSpPr>
          <p:cNvPr id="2" name="组合 1">
            <a:extLst>
              <a:ext uri="{FF2B5EF4-FFF2-40B4-BE49-F238E27FC236}">
                <a16:creationId xmlns:a16="http://schemas.microsoft.com/office/drawing/2014/main" xmlns="" id="{AC23FB0C-75E5-53BB-EA44-2B35B3D8483B}"/>
              </a:ext>
            </a:extLst>
          </p:cNvPr>
          <p:cNvGrpSpPr/>
          <p:nvPr/>
        </p:nvGrpSpPr>
        <p:grpSpPr>
          <a:xfrm>
            <a:off x="683568" y="2400068"/>
            <a:ext cx="3500430" cy="732231"/>
            <a:chOff x="3563888" y="3071055"/>
            <a:chExt cx="3500430" cy="732231"/>
          </a:xfrm>
        </p:grpSpPr>
        <p:sp>
          <p:nvSpPr>
            <p:cNvPr id="5" name="Text Box 1030"/>
            <p:cNvSpPr>
              <a:spLocks noChangeArrowheads="1"/>
            </p:cNvSpPr>
            <p:nvPr/>
          </p:nvSpPr>
          <p:spPr bwMode="auto">
            <a:xfrm>
              <a:off x="3563888" y="3071055"/>
              <a:ext cx="3500430" cy="732231"/>
            </a:xfrm>
            <a:prstGeom prst="rect">
              <a:avLst/>
            </a:prstGeom>
            <a:solidFill>
              <a:srgbClr val="F2EB92"/>
            </a:solidFill>
            <a:ln w="28575">
              <a:solidFill>
                <a:srgbClr val="FF0000"/>
              </a:solidFill>
              <a:miter lim="800000"/>
              <a:headEnd/>
              <a:tailEnd/>
            </a:ln>
          </p:spPr>
          <p:txBody>
            <a:bodyPr wrap="square" lIns="90000" tIns="190800" rIns="90000" bIns="46800">
              <a:spAutoFit/>
            </a:bodyPr>
            <a:lstStyle/>
            <a:p>
              <a:pPr>
                <a:buClr>
                  <a:schemeClr val="accent1"/>
                </a:buClr>
                <a:buSzPct val="90000"/>
                <a:buFont typeface="Monotype Sorts" pitchFamily="2" charset="2"/>
                <a:buNone/>
              </a:pPr>
              <a:r>
                <a:rPr lang="zh-CN" altLang="en-US" sz="1600" dirty="0">
                  <a:latin typeface="Times New Roman" pitchFamily="18" charset="0"/>
                </a:rPr>
                <a:t>若</a:t>
              </a:r>
              <a:r>
                <a:rPr lang="en-US" altLang="zh-CN" sz="1600" dirty="0">
                  <a:latin typeface="Times New Roman" pitchFamily="18" charset="0"/>
                </a:rPr>
                <a:t>X→Y</a:t>
              </a:r>
              <a:r>
                <a:rPr lang="zh-CN" altLang="en-US" sz="1600" dirty="0">
                  <a:latin typeface="Times New Roman" pitchFamily="18" charset="0"/>
                </a:rPr>
                <a:t>，并且</a:t>
              </a:r>
              <a:r>
                <a:rPr lang="en-US" altLang="zh-CN" sz="1600" dirty="0">
                  <a:latin typeface="Times New Roman" pitchFamily="18" charset="0"/>
                </a:rPr>
                <a:t>Y→X, </a:t>
              </a:r>
              <a:r>
                <a:rPr lang="zh-CN" altLang="en-US" sz="1600" dirty="0">
                  <a:latin typeface="Times New Roman" pitchFamily="18" charset="0"/>
                </a:rPr>
                <a:t>则记为</a:t>
              </a:r>
              <a:r>
                <a:rPr lang="en-US" altLang="zh-CN" sz="1600" dirty="0">
                  <a:latin typeface="Times New Roman" pitchFamily="18" charset="0"/>
                </a:rPr>
                <a:t>X←→Y</a:t>
              </a:r>
              <a:r>
                <a:rPr lang="zh-CN" altLang="en-US" sz="1600" dirty="0">
                  <a:latin typeface="Times New Roman" pitchFamily="18" charset="0"/>
                </a:rPr>
                <a:t>。</a:t>
              </a:r>
            </a:p>
            <a:p>
              <a:pPr>
                <a:buClr>
                  <a:schemeClr val="accent1"/>
                </a:buClr>
                <a:buSzPct val="90000"/>
                <a:buFont typeface="Monotype Sorts" pitchFamily="2" charset="2"/>
                <a:buNone/>
              </a:pPr>
              <a:r>
                <a:rPr lang="zh-CN" altLang="en-US" sz="1600" dirty="0">
                  <a:latin typeface="Times New Roman" pitchFamily="18" charset="0"/>
                </a:rPr>
                <a:t>若</a:t>
              </a:r>
              <a:r>
                <a:rPr lang="en-US" altLang="zh-CN" sz="1600" dirty="0">
                  <a:latin typeface="Times New Roman" pitchFamily="18" charset="0"/>
                </a:rPr>
                <a:t>Y</a:t>
              </a:r>
              <a:r>
                <a:rPr lang="zh-CN" altLang="en-US" sz="1600" dirty="0">
                  <a:latin typeface="Times New Roman" pitchFamily="18" charset="0"/>
                </a:rPr>
                <a:t>不函数依赖于</a:t>
              </a:r>
              <a:r>
                <a:rPr lang="en-US" altLang="zh-CN" sz="1600" dirty="0">
                  <a:latin typeface="Times New Roman" pitchFamily="18" charset="0"/>
                </a:rPr>
                <a:t>X, </a:t>
              </a:r>
              <a:r>
                <a:rPr lang="zh-CN" altLang="en-US" sz="1600" dirty="0">
                  <a:latin typeface="Times New Roman" pitchFamily="18" charset="0"/>
                </a:rPr>
                <a:t>则记为</a:t>
              </a:r>
              <a:r>
                <a:rPr lang="en-US" altLang="zh-CN" sz="1600" dirty="0">
                  <a:latin typeface="Times New Roman" pitchFamily="18" charset="0"/>
                </a:rPr>
                <a:t>X</a:t>
              </a:r>
              <a:r>
                <a:rPr lang="en-US" altLang="zh-CN" sz="1600" dirty="0">
                  <a:latin typeface="宋体" pitchFamily="2" charset="-122"/>
                  <a:sym typeface="宋体" pitchFamily="2" charset="-122"/>
                </a:rPr>
                <a:t>→</a:t>
              </a:r>
              <a:r>
                <a:rPr lang="en-US" altLang="zh-CN" sz="1600" dirty="0">
                  <a:latin typeface="Times New Roman" pitchFamily="18" charset="0"/>
                </a:rPr>
                <a:t>Y</a:t>
              </a:r>
              <a:r>
                <a:rPr lang="zh-CN" altLang="en-US" sz="1600" dirty="0">
                  <a:latin typeface="Times New Roman" pitchFamily="18" charset="0"/>
                </a:rPr>
                <a:t>。</a:t>
              </a:r>
              <a:endParaRPr lang="zh-CN" altLang="en-US" sz="1200" dirty="0"/>
            </a:p>
          </p:txBody>
        </p:sp>
        <p:sp>
          <p:nvSpPr>
            <p:cNvPr id="6" name="Line 1029"/>
            <p:cNvSpPr>
              <a:spLocks noChangeShapeType="1"/>
            </p:cNvSpPr>
            <p:nvPr/>
          </p:nvSpPr>
          <p:spPr bwMode="auto">
            <a:xfrm flipH="1">
              <a:off x="6300192" y="3536479"/>
              <a:ext cx="72008" cy="144016"/>
            </a:xfrm>
            <a:prstGeom prst="line">
              <a:avLst/>
            </a:prstGeom>
            <a:noFill/>
            <a:ln w="28575">
              <a:solidFill>
                <a:schemeClr val="tx1"/>
              </a:solidFill>
              <a:round/>
              <a:headEnd/>
              <a:tailEnd/>
            </a:ln>
          </p:spPr>
          <p:txBody>
            <a:bodyPr wrap="none" lIns="90000" tIns="46800" rIns="90000" bIns="46800" anchor="ctr"/>
            <a:lstStyle/>
            <a:p>
              <a:endParaRPr lang="zh-CN" altLang="en-US"/>
            </a:p>
          </p:txBody>
        </p:sp>
      </p:grpSp>
      <p:sp>
        <p:nvSpPr>
          <p:cNvPr id="9" name="矩形 8"/>
          <p:cNvSpPr/>
          <p:nvPr/>
        </p:nvSpPr>
        <p:spPr bwMode="auto">
          <a:xfrm>
            <a:off x="285720" y="3377604"/>
            <a:ext cx="6734552" cy="645792"/>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Rectangle 2"/>
          <p:cNvSpPr>
            <a:spLocks noGrp="1" noChangeArrowheads="1"/>
          </p:cNvSpPr>
          <p:nvPr>
            <p:ph type="title" idx="4294967295"/>
          </p:nvPr>
        </p:nvSpPr>
        <p:spPr>
          <a:xfrm>
            <a:off x="457200" y="-18"/>
            <a:ext cx="8229600" cy="704850"/>
          </a:xfrm>
        </p:spPr>
        <p:txBody>
          <a:bodyPr/>
          <a:lstStyle/>
          <a:p>
            <a:r>
              <a:rPr lang="en-US" altLang="zh-CN" sz="3600" dirty="0"/>
              <a:t>1. </a:t>
            </a:r>
            <a:r>
              <a:rPr lang="zh-CN" sz="3600" dirty="0"/>
              <a:t>函数依赖</a:t>
            </a:r>
          </a:p>
        </p:txBody>
      </p:sp>
    </p:spTree>
  </p:cSld>
  <p:clrMapOvr>
    <a:masterClrMapping/>
  </p:clrMapOvr>
  <p:transition spd="slow">
    <p:wipe dir="d"/>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10"/>
          <p:cNvSpPr>
            <a:spLocks noChangeArrowheads="1"/>
          </p:cNvSpPr>
          <p:nvPr/>
        </p:nvSpPr>
        <p:spPr bwMode="auto">
          <a:xfrm>
            <a:off x="1839913" y="757238"/>
            <a:ext cx="184731"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8" name="Rectangle 11"/>
          <p:cNvSpPr>
            <a:spLocks noChangeArrowheads="1"/>
          </p:cNvSpPr>
          <p:nvPr/>
        </p:nvSpPr>
        <p:spPr bwMode="auto">
          <a:xfrm>
            <a:off x="1839913" y="757238"/>
            <a:ext cx="184731"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29" name="Rectangle 12"/>
          <p:cNvSpPr>
            <a:spLocks noChangeArrowheads="1"/>
          </p:cNvSpPr>
          <p:nvPr/>
        </p:nvSpPr>
        <p:spPr bwMode="auto">
          <a:xfrm>
            <a:off x="1839914" y="757238"/>
            <a:ext cx="184730"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0" name="Rectangle 13"/>
          <p:cNvSpPr>
            <a:spLocks noChangeArrowheads="1"/>
          </p:cNvSpPr>
          <p:nvPr/>
        </p:nvSpPr>
        <p:spPr bwMode="auto">
          <a:xfrm>
            <a:off x="1839914" y="757238"/>
            <a:ext cx="184730"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31" name="Rectangle 14"/>
          <p:cNvSpPr>
            <a:spLocks noChangeArrowheads="1"/>
          </p:cNvSpPr>
          <p:nvPr/>
        </p:nvSpPr>
        <p:spPr bwMode="auto">
          <a:xfrm>
            <a:off x="1839914" y="757238"/>
            <a:ext cx="184730"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graphicFrame>
        <p:nvGraphicFramePr>
          <p:cNvPr id="26632" name="Group 8"/>
          <p:cNvGraphicFramePr>
            <a:graphicFrameLocks noGrp="1"/>
          </p:cNvGraphicFramePr>
          <p:nvPr>
            <p:extLst>
              <p:ext uri="{D42A27DB-BD31-4B8C-83A1-F6EECF244321}">
                <p14:modId xmlns:p14="http://schemas.microsoft.com/office/powerpoint/2010/main" val="3054741582"/>
              </p:ext>
            </p:extLst>
          </p:nvPr>
        </p:nvGraphicFramePr>
        <p:xfrm>
          <a:off x="755650" y="1243993"/>
          <a:ext cx="7632700" cy="2506402"/>
        </p:xfrm>
        <a:graphic>
          <a:graphicData uri="http://schemas.openxmlformats.org/drawingml/2006/table">
            <a:tbl>
              <a:tblPr/>
              <a:tblGrid>
                <a:gridCol w="1584325">
                  <a:extLst>
                    <a:ext uri="{9D8B030D-6E8A-4147-A177-3AD203B41FA5}">
                      <a16:colId xmlns:a16="http://schemas.microsoft.com/office/drawing/2014/main" xmlns="" val="20000"/>
                    </a:ext>
                  </a:extLst>
                </a:gridCol>
                <a:gridCol w="1728043">
                  <a:extLst>
                    <a:ext uri="{9D8B030D-6E8A-4147-A177-3AD203B41FA5}">
                      <a16:colId xmlns:a16="http://schemas.microsoft.com/office/drawing/2014/main" xmlns="" val="20001"/>
                    </a:ext>
                  </a:extLst>
                </a:gridCol>
                <a:gridCol w="1265982">
                  <a:extLst>
                    <a:ext uri="{9D8B030D-6E8A-4147-A177-3AD203B41FA5}">
                      <a16:colId xmlns:a16="http://schemas.microsoft.com/office/drawing/2014/main" xmlns="" val="20002"/>
                    </a:ext>
                  </a:extLst>
                </a:gridCol>
                <a:gridCol w="1527175">
                  <a:extLst>
                    <a:ext uri="{9D8B030D-6E8A-4147-A177-3AD203B41FA5}">
                      <a16:colId xmlns:a16="http://schemas.microsoft.com/office/drawing/2014/main" xmlns="" val="20003"/>
                    </a:ext>
                  </a:extLst>
                </a:gridCol>
                <a:gridCol w="1527175">
                  <a:extLst>
                    <a:ext uri="{9D8B030D-6E8A-4147-A177-3AD203B41FA5}">
                      <a16:colId xmlns:a16="http://schemas.microsoft.com/office/drawing/2014/main" xmlns="" val="20004"/>
                    </a:ext>
                  </a:extLst>
                </a:gridCol>
              </a:tblGrid>
              <a:tr h="366713">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Sno</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School</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Mname</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Cno</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Grade</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r>
                        <a:rPr kumimoji="0" lang="en-US" sz="1800" b="0"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95</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S1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人工智能学院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90</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S3</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88</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S4</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70</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S5</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78</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25189">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
        <p:nvSpPr>
          <p:cNvPr id="26682" name="Rectangle 77"/>
          <p:cNvSpPr>
            <a:spLocks noChangeArrowheads="1"/>
          </p:cNvSpPr>
          <p:nvPr/>
        </p:nvSpPr>
        <p:spPr bwMode="auto">
          <a:xfrm>
            <a:off x="1403847" y="1971675"/>
            <a:ext cx="360363" cy="247650"/>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3" name="Rectangle 78"/>
          <p:cNvSpPr>
            <a:spLocks noChangeArrowheads="1"/>
          </p:cNvSpPr>
          <p:nvPr/>
        </p:nvSpPr>
        <p:spPr bwMode="auto">
          <a:xfrm>
            <a:off x="1403847" y="1643055"/>
            <a:ext cx="360363" cy="257181"/>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6684" name="Rectangle 79"/>
          <p:cNvSpPr>
            <a:spLocks noChangeArrowheads="1"/>
          </p:cNvSpPr>
          <p:nvPr/>
        </p:nvSpPr>
        <p:spPr bwMode="auto">
          <a:xfrm>
            <a:off x="2556372" y="1971675"/>
            <a:ext cx="1367556" cy="328619"/>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dirty="0">
              <a:latin typeface="Times New Roman" pitchFamily="18" charset="0"/>
            </a:endParaRPr>
          </a:p>
        </p:txBody>
      </p:sp>
      <p:sp>
        <p:nvSpPr>
          <p:cNvPr id="26686" name="AutoShape 85"/>
          <p:cNvSpPr>
            <a:spLocks noChangeArrowheads="1"/>
          </p:cNvSpPr>
          <p:nvPr/>
        </p:nvSpPr>
        <p:spPr bwMode="auto">
          <a:xfrm>
            <a:off x="3851920" y="758396"/>
            <a:ext cx="3143271" cy="295261"/>
          </a:xfrm>
          <a:prstGeom prst="wedgeRoundRectCallout">
            <a:avLst>
              <a:gd name="adj1" fmla="val -58963"/>
              <a:gd name="adj2" fmla="val 234972"/>
              <a:gd name="adj3" fmla="val 16667"/>
            </a:avLst>
          </a:prstGeom>
          <a:solidFill>
            <a:srgbClr val="FFFFCC"/>
          </a:solidFill>
          <a:ln w="9525">
            <a:solidFill>
              <a:srgbClr val="FFFFFF"/>
            </a:solidFill>
            <a:miter lim="800000"/>
            <a:headEnd/>
            <a:tailEnd/>
          </a:ln>
        </p:spPr>
        <p:txBody>
          <a:bodyPr lIns="90000" tIns="46800" rIns="90000" bIns="46800" anchor="ctr"/>
          <a:lstStyle/>
          <a:p>
            <a:pPr algn="ctr">
              <a:buClr>
                <a:schemeClr val="accent1"/>
              </a:buClr>
              <a:buSzPct val="90000"/>
              <a:buFont typeface="Monotype Sorts" pitchFamily="2" charset="2"/>
              <a:buNone/>
            </a:pPr>
            <a:r>
              <a:rPr lang="zh-CN" altLang="en-US" sz="2400" b="1" dirty="0">
                <a:latin typeface="Times New Roman" pitchFamily="18" charset="0"/>
              </a:rPr>
              <a:t>违背了</a:t>
            </a:r>
            <a:r>
              <a:rPr lang="en-US" altLang="zh-CN" sz="2400" b="1" dirty="0" err="1">
                <a:latin typeface="Times New Roman" pitchFamily="18" charset="0"/>
              </a:rPr>
              <a:t>Sno</a:t>
            </a:r>
            <a:r>
              <a:rPr lang="en-US" altLang="zh-CN" sz="2400" b="1" dirty="0">
                <a:latin typeface="Times New Roman" pitchFamily="18" charset="0"/>
              </a:rPr>
              <a:t> → School</a:t>
            </a:r>
          </a:p>
        </p:txBody>
      </p:sp>
      <p:pic>
        <p:nvPicPr>
          <p:cNvPr id="15" name="图片 14"/>
          <p:cNvPicPr>
            <a:picLocks noChangeAspect="1"/>
          </p:cNvPicPr>
          <p:nvPr/>
        </p:nvPicPr>
        <p:blipFill>
          <a:blip r:embed="rId2" cstate="print"/>
          <a:srcRect/>
          <a:stretch>
            <a:fillRect/>
          </a:stretch>
        </p:blipFill>
        <p:spPr bwMode="auto">
          <a:xfrm>
            <a:off x="5796136" y="2571638"/>
            <a:ext cx="1955862" cy="1987031"/>
          </a:xfrm>
          <a:prstGeom prst="rect">
            <a:avLst/>
          </a:prstGeom>
          <a:noFill/>
          <a:ln w="9525">
            <a:noFill/>
            <a:miter lim="800000"/>
            <a:headEnd/>
            <a:tailEnd/>
          </a:ln>
        </p:spPr>
      </p:pic>
      <p:sp>
        <p:nvSpPr>
          <p:cNvPr id="16" name="Rectangle 2"/>
          <p:cNvSpPr txBox="1">
            <a:spLocks noChangeArrowheads="1"/>
          </p:cNvSpPr>
          <p:nvPr/>
        </p:nvSpPr>
        <p:spPr bwMode="auto">
          <a:xfrm>
            <a:off x="457200" y="-18"/>
            <a:ext cx="8229600" cy="7048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a:ln>
                  <a:noFill/>
                </a:ln>
                <a:solidFill>
                  <a:schemeClr val="bg1"/>
                </a:solidFill>
                <a:effectLst/>
                <a:uLnTx/>
                <a:uFillTx/>
                <a:latin typeface="+mj-lt"/>
                <a:ea typeface="+mj-ea"/>
                <a:cs typeface="+mj-cs"/>
              </a:rPr>
              <a:t>1. </a:t>
            </a:r>
            <a:r>
              <a:rPr kumimoji="0" lang="zh-CN" sz="3600" b="1" i="0" u="none" strike="noStrike" kern="0" cap="none" spc="0" normalizeH="0" baseline="0" noProof="0" dirty="0">
                <a:ln>
                  <a:noFill/>
                </a:ln>
                <a:solidFill>
                  <a:schemeClr val="bg1"/>
                </a:solidFill>
                <a:effectLst/>
                <a:uLnTx/>
                <a:uFillTx/>
                <a:latin typeface="+mj-lt"/>
                <a:ea typeface="+mj-ea"/>
                <a:cs typeface="+mj-cs"/>
              </a:rPr>
              <a:t>函数依赖（续）</a:t>
            </a:r>
          </a:p>
        </p:txBody>
      </p:sp>
      <p:sp>
        <p:nvSpPr>
          <p:cNvPr id="4" name="Rectangle 80">
            <a:extLst>
              <a:ext uri="{FF2B5EF4-FFF2-40B4-BE49-F238E27FC236}">
                <a16:creationId xmlns:a16="http://schemas.microsoft.com/office/drawing/2014/main" xmlns="" id="{A7DFEFD1-C382-7D13-24D0-7D2D92008B59}"/>
              </a:ext>
            </a:extLst>
          </p:cNvPr>
          <p:cNvSpPr>
            <a:spLocks noChangeArrowheads="1"/>
          </p:cNvSpPr>
          <p:nvPr/>
        </p:nvSpPr>
        <p:spPr bwMode="auto">
          <a:xfrm>
            <a:off x="2699792" y="3027977"/>
            <a:ext cx="1080544" cy="263854"/>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6" name="Rectangle 80">
            <a:extLst>
              <a:ext uri="{FF2B5EF4-FFF2-40B4-BE49-F238E27FC236}">
                <a16:creationId xmlns:a16="http://schemas.microsoft.com/office/drawing/2014/main" xmlns="" id="{9DB0F73C-FFA5-2614-46B1-C91AEBA6E580}"/>
              </a:ext>
            </a:extLst>
          </p:cNvPr>
          <p:cNvSpPr>
            <a:spLocks noChangeArrowheads="1"/>
          </p:cNvSpPr>
          <p:nvPr/>
        </p:nvSpPr>
        <p:spPr bwMode="auto">
          <a:xfrm>
            <a:off x="2699792" y="2702880"/>
            <a:ext cx="1080544" cy="263854"/>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7" name="Rectangle 80">
            <a:extLst>
              <a:ext uri="{FF2B5EF4-FFF2-40B4-BE49-F238E27FC236}">
                <a16:creationId xmlns:a16="http://schemas.microsoft.com/office/drawing/2014/main" xmlns="" id="{BAF294E2-00E5-1BBF-9619-EC0A5DDDFC1E}"/>
              </a:ext>
            </a:extLst>
          </p:cNvPr>
          <p:cNvSpPr>
            <a:spLocks noChangeArrowheads="1"/>
          </p:cNvSpPr>
          <p:nvPr/>
        </p:nvSpPr>
        <p:spPr bwMode="auto">
          <a:xfrm>
            <a:off x="2699791" y="2358703"/>
            <a:ext cx="1080544" cy="263854"/>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8" name="Rectangle 80">
            <a:extLst>
              <a:ext uri="{FF2B5EF4-FFF2-40B4-BE49-F238E27FC236}">
                <a16:creationId xmlns:a16="http://schemas.microsoft.com/office/drawing/2014/main" xmlns="" id="{08193108-B0EE-0E95-09A5-BF9D8F1A9948}"/>
              </a:ext>
            </a:extLst>
          </p:cNvPr>
          <p:cNvSpPr>
            <a:spLocks noChangeArrowheads="1"/>
          </p:cNvSpPr>
          <p:nvPr/>
        </p:nvSpPr>
        <p:spPr bwMode="auto">
          <a:xfrm>
            <a:off x="2694067" y="1652779"/>
            <a:ext cx="1080544" cy="263854"/>
          </a:xfrm>
          <a:prstGeom prst="rect">
            <a:avLst/>
          </a:prstGeom>
          <a:noFill/>
          <a:ln w="25400">
            <a:solidFill>
              <a:srgbClr val="0066FF"/>
            </a:solidFill>
            <a:miter lim="800000"/>
            <a:headEnd/>
            <a:tailEnd/>
          </a:ln>
        </p:spPr>
        <p:txBody>
          <a:bodyPr wrap="none" anchor="ctr"/>
          <a:lstStyle/>
          <a:p>
            <a:pPr algn="ctr">
              <a:buClr>
                <a:schemeClr val="accent1"/>
              </a:buClr>
              <a:buSzPct val="90000"/>
              <a:buFont typeface="Monotype Sorts" pitchFamily="2" charset="2"/>
              <a:buNone/>
            </a:pPr>
            <a:endParaRPr lang="zh-CN" altLang="zh-CN" sz="2800" b="1">
              <a:latin typeface="Times New Roman"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6686"/>
                                        </p:tgtEl>
                                        <p:attrNameLst>
                                          <p:attrName>style.visibility</p:attrName>
                                        </p:attrNameLst>
                                      </p:cBhvr>
                                      <p:to>
                                        <p:strVal val="visible"/>
                                      </p:to>
                                    </p:set>
                                    <p:anim calcmode="lin" valueType="num">
                                      <p:cBhvr>
                                        <p:cTn id="7" dur="500" fill="hold"/>
                                        <p:tgtEl>
                                          <p:spTgt spid="26686"/>
                                        </p:tgtEl>
                                        <p:attrNameLst>
                                          <p:attrName>ppt_x</p:attrName>
                                        </p:attrNameLst>
                                      </p:cBhvr>
                                      <p:tavLst>
                                        <p:tav tm="0">
                                          <p:val>
                                            <p:strVal val="1+#ppt_w/2"/>
                                          </p:val>
                                        </p:tav>
                                        <p:tav tm="100000">
                                          <p:val>
                                            <p:strVal val="#ppt_x"/>
                                          </p:val>
                                        </p:tav>
                                      </p:tavLst>
                                    </p:anim>
                                    <p:anim calcmode="lin" valueType="num">
                                      <p:cBhvr>
                                        <p:cTn id="8" dur="500" fill="hold"/>
                                        <p:tgtEl>
                                          <p:spTgt spid="266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p:cTn id="13" dur="500" fill="hold"/>
                                        <p:tgtEl>
                                          <p:spTgt spid="15"/>
                                        </p:tgtEl>
                                        <p:attrNameLst>
                                          <p:attrName>ppt_w</p:attrName>
                                        </p:attrNameLst>
                                      </p:cBhvr>
                                      <p:tavLst>
                                        <p:tav tm="0">
                                          <p:val>
                                            <p:fltVal val="0"/>
                                          </p:val>
                                        </p:tav>
                                        <p:tav tm="100000">
                                          <p:val>
                                            <p:strVal val="#ppt_w"/>
                                          </p:val>
                                        </p:tav>
                                      </p:tavLst>
                                    </p:anim>
                                    <p:anim calcmode="lin" valueType="num">
                                      <p:cBhvr>
                                        <p:cTn id="14" dur="500" fill="hold"/>
                                        <p:tgtEl>
                                          <p:spTgt spid="15"/>
                                        </p:tgtEl>
                                        <p:attrNameLst>
                                          <p:attrName>ppt_h</p:attrName>
                                        </p:attrNameLst>
                                      </p:cBhvr>
                                      <p:tavLst>
                                        <p:tav tm="0">
                                          <p:val>
                                            <p:fltVal val="0"/>
                                          </p:val>
                                        </p:tav>
                                        <p:tav tm="100000">
                                          <p:val>
                                            <p:strVal val="#ppt_h"/>
                                          </p:val>
                                        </p:tav>
                                      </p:tavLst>
                                    </p:anim>
                                    <p:animEffect transition="in" filter="fade">
                                      <p:cBhvr>
                                        <p:cTn id="1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86" grpId="0" bldLvl="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sz="3600" dirty="0"/>
              <a:t>2. </a:t>
            </a:r>
            <a:r>
              <a:rPr lang="zh-CN" altLang="en-US" sz="3600" dirty="0"/>
              <a:t>如何确定函数依赖</a:t>
            </a:r>
            <a:endParaRPr lang="en-US" altLang="zh-CN" sz="3600" dirty="0"/>
          </a:p>
        </p:txBody>
      </p:sp>
      <p:sp>
        <p:nvSpPr>
          <p:cNvPr id="39939" name="Rectangle 3"/>
          <p:cNvSpPr>
            <a:spLocks noGrp="1" noChangeArrowheads="1"/>
          </p:cNvSpPr>
          <p:nvPr>
            <p:ph idx="1"/>
          </p:nvPr>
        </p:nvSpPr>
        <p:spPr>
          <a:xfrm>
            <a:off x="251520" y="627534"/>
            <a:ext cx="8401080" cy="3640931"/>
          </a:xfrm>
        </p:spPr>
        <p:txBody>
          <a:bodyPr/>
          <a:lstStyle/>
          <a:p>
            <a:r>
              <a:rPr lang="zh-CN" altLang="en-US" sz="2200" dirty="0"/>
              <a:t>函数依赖是语义范畴的概念。只能</a:t>
            </a:r>
            <a:r>
              <a:rPr lang="zh-CN" altLang="en-US" sz="2200" dirty="0">
                <a:solidFill>
                  <a:srgbClr val="FF0000"/>
                </a:solidFill>
              </a:rPr>
              <a:t>根据数据的语义来确定函数依赖</a:t>
            </a:r>
            <a:r>
              <a:rPr lang="zh-CN" altLang="en-US" sz="2200" dirty="0"/>
              <a:t>。</a:t>
            </a:r>
          </a:p>
          <a:p>
            <a:pPr lvl="1"/>
            <a:r>
              <a:rPr lang="zh-CN" altLang="en-US" sz="2200" dirty="0"/>
              <a:t>例如“姓名→年龄”这个函数依赖只有在“学生不允许有重名</a:t>
            </a:r>
            <a:r>
              <a:rPr lang="zh-CN" altLang="en-US" sz="2200" b="0" dirty="0"/>
              <a:t>”</a:t>
            </a:r>
            <a:r>
              <a:rPr lang="zh-CN" altLang="en-US" sz="2200" dirty="0"/>
              <a:t>的条件下成立</a:t>
            </a:r>
          </a:p>
          <a:p>
            <a:r>
              <a:rPr lang="zh-CN" altLang="en-US" sz="2200" dirty="0"/>
              <a:t>数据库设计者可以对现实世界作强制的规定。</a:t>
            </a:r>
          </a:p>
          <a:p>
            <a:pPr lvl="1"/>
            <a:r>
              <a:rPr lang="zh-CN" altLang="en-US" sz="2200" dirty="0"/>
              <a:t>例如设计者可以强行规定不允许学生有重名，因而使函数依赖“姓名→年龄”成立</a:t>
            </a:r>
            <a:endParaRPr lang="en-US" altLang="zh-CN" sz="2200" dirty="0"/>
          </a:p>
          <a:p>
            <a:r>
              <a:rPr lang="zh-CN" altLang="en-US" sz="2200" dirty="0">
                <a:latin typeface="Times New Roman" pitchFamily="18" charset="0"/>
              </a:rPr>
              <a:t>函数依赖是指</a:t>
            </a:r>
            <a:r>
              <a:rPr lang="zh-CN" altLang="en-US" sz="2200" dirty="0">
                <a:solidFill>
                  <a:srgbClr val="FF0000"/>
                </a:solidFill>
                <a:latin typeface="Times New Roman" pitchFamily="18" charset="0"/>
              </a:rPr>
              <a:t>关系模式</a:t>
            </a:r>
            <a:r>
              <a:rPr lang="en-US" altLang="zh-CN" sz="2200" dirty="0">
                <a:solidFill>
                  <a:srgbClr val="FF0000"/>
                </a:solidFill>
                <a:latin typeface="Times New Roman" pitchFamily="18" charset="0"/>
              </a:rPr>
              <a:t>R</a:t>
            </a:r>
            <a:r>
              <a:rPr lang="zh-CN" altLang="en-US" sz="2200" dirty="0">
                <a:solidFill>
                  <a:srgbClr val="FF0000"/>
                </a:solidFill>
                <a:latin typeface="Times New Roman" pitchFamily="18" charset="0"/>
              </a:rPr>
              <a:t>在任何时刻的关系实例均要满足的约束条件</a:t>
            </a:r>
            <a:r>
              <a:rPr lang="zh-CN" altLang="en-US" sz="2200" dirty="0">
                <a:latin typeface="Times New Roman" pitchFamily="18" charset="0"/>
              </a:rPr>
              <a:t>。</a:t>
            </a:r>
            <a:endParaRPr lang="en-US" altLang="zh-CN" sz="2200" dirty="0">
              <a:latin typeface="Times New Roman" pitchFamily="18" charset="0"/>
            </a:endParaRPr>
          </a:p>
          <a:p>
            <a:pPr lvl="1"/>
            <a:r>
              <a:rPr lang="zh-CN" altLang="en-US" sz="2200" dirty="0">
                <a:latin typeface="Times New Roman" pitchFamily="18" charset="0"/>
              </a:rPr>
              <a:t>不是指</a:t>
            </a:r>
            <a:r>
              <a:rPr lang="zh-CN" altLang="en-US" sz="2200" dirty="0">
                <a:solidFill>
                  <a:srgbClr val="FF0000"/>
                </a:solidFill>
                <a:latin typeface="Times New Roman" pitchFamily="18" charset="0"/>
              </a:rPr>
              <a:t>某个或某些关系实例</a:t>
            </a:r>
            <a:r>
              <a:rPr lang="zh-CN" altLang="en-US" sz="2200" dirty="0">
                <a:latin typeface="Times New Roman" pitchFamily="18" charset="0"/>
              </a:rPr>
              <a:t>满足的约束条件，而是指</a:t>
            </a:r>
            <a:r>
              <a:rPr lang="en-US" altLang="zh-CN" sz="2200" dirty="0">
                <a:latin typeface="Times New Roman" pitchFamily="18" charset="0"/>
              </a:rPr>
              <a:t>R</a:t>
            </a:r>
            <a:r>
              <a:rPr lang="zh-CN" altLang="en-US" sz="2200" dirty="0">
                <a:latin typeface="Times New Roman" pitchFamily="18" charset="0"/>
              </a:rPr>
              <a:t>的</a:t>
            </a:r>
            <a:r>
              <a:rPr lang="zh-CN" altLang="en-US" sz="2200" dirty="0">
                <a:solidFill>
                  <a:srgbClr val="FF0000"/>
                </a:solidFill>
                <a:latin typeface="Times New Roman" pitchFamily="18" charset="0"/>
              </a:rPr>
              <a:t>所有关系实例</a:t>
            </a:r>
            <a:r>
              <a:rPr lang="zh-CN" altLang="en-US" sz="2200" dirty="0">
                <a:latin typeface="Times New Roman" pitchFamily="18" charset="0"/>
              </a:rPr>
              <a:t>均要满足的约束条件。</a:t>
            </a:r>
            <a:endParaRPr lang="zh-CN" altLang="en-US" sz="2200" dirty="0"/>
          </a:p>
          <a:p>
            <a:pPr>
              <a:buNone/>
            </a:pPr>
            <a:endParaRPr lang="zh-CN" altLang="en-US" sz="2200" dirty="0"/>
          </a:p>
        </p:txBody>
      </p:sp>
    </p:spTree>
  </p:cSld>
  <p:clrMapOvr>
    <a:masterClrMapping/>
  </p:clrMapOvr>
  <p:transition spd="slow">
    <p:wipe dir="d"/>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3"/>
          <p:cNvSpPr>
            <a:spLocks noGrp="1" noChangeArrowheads="1"/>
          </p:cNvSpPr>
          <p:nvPr>
            <p:ph idx="1"/>
          </p:nvPr>
        </p:nvSpPr>
        <p:spPr>
          <a:xfrm>
            <a:off x="457200" y="716769"/>
            <a:ext cx="8229600" cy="3640931"/>
          </a:xfrm>
        </p:spPr>
        <p:txBody>
          <a:bodyPr/>
          <a:lstStyle/>
          <a:p>
            <a:pPr marL="342900" indent="-342900" algn="l"/>
            <a:r>
              <a:rPr lang="zh-CN" altLang="en-US" dirty="0"/>
              <a:t>由下面的关系表</a:t>
            </a:r>
            <a:r>
              <a:rPr lang="en-US" altLang="zh-CN" dirty="0"/>
              <a:t>, </a:t>
            </a:r>
            <a:r>
              <a:rPr lang="zh-CN" altLang="en-US" dirty="0"/>
              <a:t>能否得出</a:t>
            </a:r>
            <a:r>
              <a:rPr lang="en-US" altLang="zh-CN" dirty="0" err="1">
                <a:solidFill>
                  <a:srgbClr val="C00000"/>
                </a:solidFill>
              </a:rPr>
              <a:t>Sno</a:t>
            </a:r>
            <a:r>
              <a:rPr lang="en-US" altLang="zh-CN" dirty="0">
                <a:solidFill>
                  <a:srgbClr val="C00000"/>
                </a:solidFill>
              </a:rPr>
              <a:t> → School</a:t>
            </a:r>
            <a:endParaRPr lang="zh-CN" altLang="en-US" dirty="0">
              <a:solidFill>
                <a:srgbClr val="C00000"/>
              </a:solidFill>
            </a:endParaRPr>
          </a:p>
        </p:txBody>
      </p:sp>
      <p:sp>
        <p:nvSpPr>
          <p:cNvPr id="27652" name="Rectangle 8"/>
          <p:cNvSpPr>
            <a:spLocks noChangeArrowheads="1"/>
          </p:cNvSpPr>
          <p:nvPr/>
        </p:nvSpPr>
        <p:spPr bwMode="auto">
          <a:xfrm>
            <a:off x="1839913" y="757238"/>
            <a:ext cx="184731"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3" name="Rectangle 9"/>
          <p:cNvSpPr>
            <a:spLocks noChangeArrowheads="1"/>
          </p:cNvSpPr>
          <p:nvPr/>
        </p:nvSpPr>
        <p:spPr bwMode="auto">
          <a:xfrm>
            <a:off x="1839913" y="757238"/>
            <a:ext cx="184731"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4" name="Rectangle 10"/>
          <p:cNvSpPr>
            <a:spLocks noChangeArrowheads="1"/>
          </p:cNvSpPr>
          <p:nvPr/>
        </p:nvSpPr>
        <p:spPr bwMode="auto">
          <a:xfrm>
            <a:off x="1839914" y="757238"/>
            <a:ext cx="184730"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655" name="Rectangle 11"/>
          <p:cNvSpPr>
            <a:spLocks noChangeArrowheads="1"/>
          </p:cNvSpPr>
          <p:nvPr/>
        </p:nvSpPr>
        <p:spPr bwMode="auto">
          <a:xfrm>
            <a:off x="1839914" y="757238"/>
            <a:ext cx="184730" cy="523220"/>
          </a:xfrm>
          <a:prstGeom prst="rect">
            <a:avLst/>
          </a:prstGeom>
          <a:noFill/>
          <a:ln w="9525">
            <a:noFill/>
            <a:miter lim="800000"/>
            <a:headEnd/>
            <a:tailEnd/>
          </a:ln>
        </p:spPr>
        <p:txBody>
          <a:bodyPr wrap="none">
            <a:spAutoFit/>
          </a:bodyPr>
          <a:lstStyle/>
          <a:p>
            <a:pPr algn="ctr">
              <a:buClr>
                <a:schemeClr val="accent1"/>
              </a:buClr>
              <a:buSzPct val="90000"/>
              <a:buFont typeface="Monotype Sorts" pitchFamily="2" charset="2"/>
              <a:buNone/>
            </a:pPr>
            <a:endParaRPr lang="zh-CN" altLang="zh-CN" sz="2800" b="1">
              <a:latin typeface="Times New Roman" pitchFamily="18" charset="0"/>
            </a:endParaRPr>
          </a:p>
        </p:txBody>
      </p:sp>
      <p:sp>
        <p:nvSpPr>
          <p:cNvPr id="27706" name="AutoShape 81"/>
          <p:cNvSpPr>
            <a:spLocks/>
          </p:cNvSpPr>
          <p:nvPr/>
        </p:nvSpPr>
        <p:spPr bwMode="auto">
          <a:xfrm>
            <a:off x="785786" y="3921919"/>
            <a:ext cx="7920037" cy="702469"/>
          </a:xfrm>
          <a:prstGeom prst="borderCallout1">
            <a:avLst>
              <a:gd name="adj1" fmla="val 87500"/>
              <a:gd name="adj2" fmla="val -991"/>
              <a:gd name="adj3" fmla="val -345657"/>
              <a:gd name="adj4" fmla="val -991"/>
            </a:avLst>
          </a:prstGeom>
          <a:gradFill rotWithShape="1">
            <a:gsLst>
              <a:gs pos="0">
                <a:srgbClr val="A8A8E2"/>
              </a:gs>
              <a:gs pos="34999">
                <a:srgbClr val="C3C3EA"/>
              </a:gs>
              <a:gs pos="100000">
                <a:srgbClr val="E6E6F8"/>
              </a:gs>
            </a:gsLst>
            <a:lin ang="5400000" scaled="1"/>
          </a:gradFill>
          <a:ln w="9525">
            <a:solidFill>
              <a:srgbClr val="2D2D8A"/>
            </a:solidFill>
            <a:miter lim="800000"/>
            <a:headEnd/>
            <a:tailEnd/>
          </a:ln>
        </p:spPr>
        <p:txBody>
          <a:bodyPr lIns="90000" tIns="46800" rIns="90000" bIns="46800" anchor="ctr"/>
          <a:lstStyle/>
          <a:p>
            <a:pPr>
              <a:buClr>
                <a:schemeClr val="accent1"/>
              </a:buClr>
              <a:buSzPct val="90000"/>
              <a:buFont typeface="Monotype Sorts" pitchFamily="2" charset="2"/>
              <a:buNone/>
            </a:pPr>
            <a:r>
              <a:rPr lang="zh-CN" altLang="en-US" sz="2400" dirty="0">
                <a:latin typeface="Times New Roman" pitchFamily="18" charset="0"/>
              </a:rPr>
              <a:t>函数依赖不是指关系模式</a:t>
            </a:r>
            <a:r>
              <a:rPr lang="en-US" altLang="zh-CN" sz="2400" dirty="0">
                <a:latin typeface="Times New Roman" pitchFamily="18" charset="0"/>
              </a:rPr>
              <a:t>R</a:t>
            </a:r>
            <a:r>
              <a:rPr lang="zh-CN" altLang="en-US" sz="2400" dirty="0">
                <a:latin typeface="Times New Roman" pitchFamily="18" charset="0"/>
              </a:rPr>
              <a:t>的</a:t>
            </a:r>
            <a:r>
              <a:rPr lang="zh-CN" altLang="en-US" sz="2400" b="1" dirty="0">
                <a:solidFill>
                  <a:srgbClr val="FF0000"/>
                </a:solidFill>
                <a:latin typeface="Times New Roman" pitchFamily="18" charset="0"/>
              </a:rPr>
              <a:t>某个或某些关系实例</a:t>
            </a:r>
            <a:r>
              <a:rPr lang="zh-CN" altLang="en-US" sz="2400" dirty="0">
                <a:latin typeface="Times New Roman" pitchFamily="18" charset="0"/>
              </a:rPr>
              <a:t>满足的约束条件，而是指</a:t>
            </a:r>
            <a:r>
              <a:rPr lang="en-US" altLang="zh-CN" sz="2400" dirty="0">
                <a:latin typeface="Times New Roman" pitchFamily="18" charset="0"/>
              </a:rPr>
              <a:t>R</a:t>
            </a:r>
            <a:r>
              <a:rPr lang="zh-CN" altLang="en-US" sz="2400" dirty="0">
                <a:latin typeface="Times New Roman" pitchFamily="18" charset="0"/>
              </a:rPr>
              <a:t>的</a:t>
            </a:r>
            <a:r>
              <a:rPr lang="zh-CN" altLang="en-US" sz="2400" b="1" dirty="0">
                <a:solidFill>
                  <a:srgbClr val="FF0000"/>
                </a:solidFill>
                <a:latin typeface="Times New Roman" pitchFamily="18" charset="0"/>
              </a:rPr>
              <a:t>所有关系实例</a:t>
            </a:r>
            <a:r>
              <a:rPr lang="zh-CN" altLang="en-US" sz="2400" dirty="0">
                <a:latin typeface="Times New Roman" pitchFamily="18" charset="0"/>
              </a:rPr>
              <a:t>均要满足的约束条件。</a:t>
            </a:r>
            <a:endParaRPr lang="zh-CN" altLang="en-US" dirty="0"/>
          </a:p>
        </p:txBody>
      </p:sp>
      <p:sp>
        <p:nvSpPr>
          <p:cNvPr id="10" name="Rectangle 2"/>
          <p:cNvSpPr txBox="1">
            <a:spLocks noChangeArrowheads="1"/>
          </p:cNvSpPr>
          <p:nvPr/>
        </p:nvSpPr>
        <p:spPr bwMode="auto">
          <a:xfrm>
            <a:off x="285720" y="-71456"/>
            <a:ext cx="8401080" cy="853679"/>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zh-CN" sz="3600" b="1" i="0" u="none" strike="noStrike" kern="0" cap="none" spc="0" normalizeH="0" baseline="0" noProof="0" dirty="0">
                <a:ln>
                  <a:noFill/>
                </a:ln>
                <a:solidFill>
                  <a:schemeClr val="bg1"/>
                </a:solidFill>
                <a:effectLst/>
                <a:uLnTx/>
                <a:uFillTx/>
                <a:latin typeface="+mj-lt"/>
                <a:ea typeface="+mj-ea"/>
                <a:cs typeface="+mj-cs"/>
              </a:rPr>
              <a:t>2. </a:t>
            </a:r>
            <a:r>
              <a:rPr kumimoji="0" lang="zh-CN" altLang="en-US" sz="3600" b="1" i="0" u="none" strike="noStrike" kern="0" cap="none" spc="0" normalizeH="0" baseline="0" noProof="0" dirty="0">
                <a:ln>
                  <a:noFill/>
                </a:ln>
                <a:solidFill>
                  <a:schemeClr val="bg1"/>
                </a:solidFill>
                <a:effectLst/>
                <a:uLnTx/>
                <a:uFillTx/>
                <a:latin typeface="+mj-lt"/>
                <a:ea typeface="+mj-ea"/>
                <a:cs typeface="+mj-cs"/>
              </a:rPr>
              <a:t>如何确定函数依赖（续）</a:t>
            </a:r>
            <a:endParaRPr kumimoji="0" lang="en-US" altLang="zh-CN" sz="3600" b="1" i="0" u="none" strike="noStrike" kern="0" cap="none" spc="0" normalizeH="0" baseline="0" noProof="0" dirty="0">
              <a:ln>
                <a:noFill/>
              </a:ln>
              <a:solidFill>
                <a:schemeClr val="bg1"/>
              </a:solidFill>
              <a:effectLst/>
              <a:uLnTx/>
              <a:uFillTx/>
              <a:latin typeface="+mj-lt"/>
              <a:ea typeface="+mj-ea"/>
              <a:cs typeface="+mj-cs"/>
            </a:endParaRPr>
          </a:p>
        </p:txBody>
      </p:sp>
      <p:graphicFrame>
        <p:nvGraphicFramePr>
          <p:cNvPr id="4" name="Group 8">
            <a:extLst>
              <a:ext uri="{FF2B5EF4-FFF2-40B4-BE49-F238E27FC236}">
                <a16:creationId xmlns:a16="http://schemas.microsoft.com/office/drawing/2014/main" xmlns="" id="{F6E9FDA8-A48D-23F5-CB4D-A6D1A3989A79}"/>
              </a:ext>
            </a:extLst>
          </p:cNvPr>
          <p:cNvGraphicFramePr>
            <a:graphicFrameLocks noGrp="1"/>
          </p:cNvGraphicFramePr>
          <p:nvPr>
            <p:extLst>
              <p:ext uri="{D42A27DB-BD31-4B8C-83A1-F6EECF244321}">
                <p14:modId xmlns:p14="http://schemas.microsoft.com/office/powerpoint/2010/main" val="496651605"/>
              </p:ext>
            </p:extLst>
          </p:nvPr>
        </p:nvGraphicFramePr>
        <p:xfrm>
          <a:off x="755650" y="1243993"/>
          <a:ext cx="7632700" cy="2506402"/>
        </p:xfrm>
        <a:graphic>
          <a:graphicData uri="http://schemas.openxmlformats.org/drawingml/2006/table">
            <a:tbl>
              <a:tblPr/>
              <a:tblGrid>
                <a:gridCol w="1584325">
                  <a:extLst>
                    <a:ext uri="{9D8B030D-6E8A-4147-A177-3AD203B41FA5}">
                      <a16:colId xmlns:a16="http://schemas.microsoft.com/office/drawing/2014/main" xmlns="" val="20000"/>
                    </a:ext>
                  </a:extLst>
                </a:gridCol>
                <a:gridCol w="1728043">
                  <a:extLst>
                    <a:ext uri="{9D8B030D-6E8A-4147-A177-3AD203B41FA5}">
                      <a16:colId xmlns:a16="http://schemas.microsoft.com/office/drawing/2014/main" xmlns="" val="20001"/>
                    </a:ext>
                  </a:extLst>
                </a:gridCol>
                <a:gridCol w="1265982">
                  <a:extLst>
                    <a:ext uri="{9D8B030D-6E8A-4147-A177-3AD203B41FA5}">
                      <a16:colId xmlns:a16="http://schemas.microsoft.com/office/drawing/2014/main" xmlns="" val="20002"/>
                    </a:ext>
                  </a:extLst>
                </a:gridCol>
                <a:gridCol w="1527175">
                  <a:extLst>
                    <a:ext uri="{9D8B030D-6E8A-4147-A177-3AD203B41FA5}">
                      <a16:colId xmlns:a16="http://schemas.microsoft.com/office/drawing/2014/main" xmlns="" val="20003"/>
                    </a:ext>
                  </a:extLst>
                </a:gridCol>
                <a:gridCol w="1527175">
                  <a:extLst>
                    <a:ext uri="{9D8B030D-6E8A-4147-A177-3AD203B41FA5}">
                      <a16:colId xmlns:a16="http://schemas.microsoft.com/office/drawing/2014/main" xmlns="" val="20004"/>
                    </a:ext>
                  </a:extLst>
                </a:gridCol>
              </a:tblGrid>
              <a:tr h="366713">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Sno</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School</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Mname</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err="1">
                          <a:ln>
                            <a:noFill/>
                          </a:ln>
                          <a:solidFill>
                            <a:schemeClr val="tx1"/>
                          </a:solidFill>
                          <a:effectLst/>
                          <a:latin typeface="Times New Roman" pitchFamily="18" charset="0"/>
                          <a:ea typeface="宋体" pitchFamily="2" charset="-122"/>
                          <a:sym typeface="Times New Roman" pitchFamily="18" charset="0"/>
                        </a:rPr>
                        <a:t>Cno</a:t>
                      </a:r>
                      <a:endPar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Grade</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l"/>
                          <a:tab pos="457200" algn="l"/>
                          <a:tab pos="571500" algn="l"/>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S1</a:t>
                      </a:r>
                      <a:r>
                        <a:rPr kumimoji="0" lang="en-US" sz="1800" b="0"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95</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S2</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人工智能学院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90</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S3</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88</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S4</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70</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r h="342900">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S5</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信息学院</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tab pos="269875" algn="r"/>
                          <a:tab pos="2636838" algn="ctr"/>
                          <a:tab pos="5273675" algn="r"/>
                        </a:tabLst>
                        <a:defRPr/>
                      </a:pPr>
                      <a:r>
                        <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张明</a:t>
                      </a:r>
                      <a:endParaRPr kumimoji="0" lang="zh-CN"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C1</a:t>
                      </a: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0" rtl="0" eaLnBrk="1" fontAlgn="base" latinLnBrk="0" hangingPunct="1">
                        <a:lnSpc>
                          <a:spcPct val="100000"/>
                        </a:lnSpc>
                        <a:spcBef>
                          <a:spcPct val="0"/>
                        </a:spcBef>
                        <a:spcAft>
                          <a:spcPct val="0"/>
                        </a:spcAft>
                        <a:buClrTx/>
                        <a:buSzPct val="90000"/>
                        <a:buFont typeface="Arial" pitchFamily="34" charset="0"/>
                        <a:buNone/>
                        <a:tabLst/>
                      </a:pPr>
                      <a:r>
                        <a:rPr kumimoji="0" lang="en-US" alt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78</a:t>
                      </a:r>
                      <a:endParaRPr kumimoji="0" lang="zh-CN"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5"/>
                  </a:ext>
                </a:extLst>
              </a:tr>
              <a:tr h="425189">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endParaRPr>
                    </a:p>
                    <a:p>
                      <a:pPr marL="0" marR="0" lvl="0" indent="0" algn="l" defTabSz="0" rtl="0" eaLnBrk="1" fontAlgn="base" latinLnBrk="0" hangingPunct="1">
                        <a:lnSpc>
                          <a:spcPct val="30000"/>
                        </a:lnSpc>
                        <a:spcBef>
                          <a:spcPct val="20000"/>
                        </a:spcBef>
                        <a:spcAft>
                          <a:spcPct val="0"/>
                        </a:spcAft>
                        <a:buClr>
                          <a:schemeClr val="accent1"/>
                        </a:buClr>
                        <a:buSzPct val="90000"/>
                        <a:buFont typeface="Monotype Sorts" pitchFamily="2" charset="2"/>
                        <a:buNone/>
                        <a:tabLst/>
                      </a:pPr>
                      <a:r>
                        <a:rPr kumimoji="0" lang="en-US" sz="1800" b="1" i="0" u="none" strike="noStrike" cap="none" normalizeH="0" baseline="0" dirty="0">
                          <a:ln>
                            <a:noFill/>
                          </a:ln>
                          <a:solidFill>
                            <a:schemeClr val="tx1"/>
                          </a:solidFill>
                          <a:effectLst/>
                          <a:latin typeface="Times New Roman" pitchFamily="18" charset="0"/>
                          <a:ea typeface="宋体" pitchFamily="2" charset="-122"/>
                          <a:sym typeface="Times New Roman" pitchFamily="18" charset="0"/>
                        </a:rPr>
                        <a:t>        .</a:t>
                      </a:r>
                      <a:endParaRPr kumimoji="0" lang="zh-CN" altLang="en-US" sz="1800" b="1" i="0" u="none" strike="noStrike" cap="none" normalizeH="0" baseline="0" dirty="0">
                        <a:ln>
                          <a:noFill/>
                        </a:ln>
                        <a:solidFill>
                          <a:schemeClr val="tx1"/>
                        </a:solidFill>
                        <a:effectLst/>
                        <a:latin typeface="Arial" pitchFamily="34" charset="0"/>
                        <a:ea typeface="宋体" pitchFamily="2" charset="-122"/>
                        <a:sym typeface="Arial" pitchFamily="34" charset="0"/>
                      </a:endParaRPr>
                    </a:p>
                  </a:txBody>
                  <a:tcPr marT="34286" marB="3428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6"/>
                  </a:ext>
                </a:extLst>
              </a:tr>
            </a:tbl>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7706"/>
                                        </p:tgtEl>
                                        <p:attrNameLst>
                                          <p:attrName>style.visibility</p:attrName>
                                        </p:attrNameLst>
                                      </p:cBhvr>
                                      <p:to>
                                        <p:strVal val="visible"/>
                                      </p:to>
                                    </p:set>
                                    <p:anim calcmode="lin" valueType="num">
                                      <p:cBhvr>
                                        <p:cTn id="7" dur="500" fill="hold"/>
                                        <p:tgtEl>
                                          <p:spTgt spid="27706"/>
                                        </p:tgtEl>
                                        <p:attrNameLst>
                                          <p:attrName>ppt_x</p:attrName>
                                        </p:attrNameLst>
                                      </p:cBhvr>
                                      <p:tavLst>
                                        <p:tav tm="0">
                                          <p:val>
                                            <p:strVal val="#ppt_x"/>
                                          </p:val>
                                        </p:tav>
                                        <p:tav tm="100000">
                                          <p:val>
                                            <p:strVal val="#ppt_x"/>
                                          </p:val>
                                        </p:tav>
                                      </p:tavLst>
                                    </p:anim>
                                    <p:anim calcmode="lin" valueType="num">
                                      <p:cBhvr>
                                        <p:cTn id="8" dur="500" fill="hold"/>
                                        <p:tgtEl>
                                          <p:spTgt spid="277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706"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85720" y="-142894"/>
            <a:ext cx="8401080" cy="853679"/>
          </a:xfrm>
        </p:spPr>
        <p:txBody>
          <a:bodyPr/>
          <a:lstStyle/>
          <a:p>
            <a:pPr eaLnBrk="1" hangingPunct="1">
              <a:lnSpc>
                <a:spcPct val="130000"/>
              </a:lnSpc>
            </a:pPr>
            <a:r>
              <a:rPr lang="en-US" altLang="zh-CN" sz="3600" dirty="0"/>
              <a:t>3. </a:t>
            </a:r>
            <a:r>
              <a:rPr lang="zh-CN" altLang="en-US" sz="3600" dirty="0"/>
              <a:t>平凡函数依赖与非平凡函数依赖</a:t>
            </a:r>
          </a:p>
        </p:txBody>
      </p:sp>
      <p:sp>
        <p:nvSpPr>
          <p:cNvPr id="40963" name="Rectangle 3"/>
          <p:cNvSpPr>
            <a:spLocks noGrp="1" noChangeArrowheads="1"/>
          </p:cNvSpPr>
          <p:nvPr>
            <p:ph idx="1"/>
          </p:nvPr>
        </p:nvSpPr>
        <p:spPr>
          <a:xfrm>
            <a:off x="457200" y="844153"/>
            <a:ext cx="8867328" cy="3643313"/>
          </a:xfrm>
        </p:spPr>
        <p:txBody>
          <a:bodyPr/>
          <a:lstStyle/>
          <a:p>
            <a:r>
              <a:rPr lang="en-US" altLang="zh-CN" dirty="0"/>
              <a:t>X→Y</a:t>
            </a:r>
            <a:r>
              <a:rPr lang="zh-CN" altLang="en-US" dirty="0"/>
              <a:t>，但</a:t>
            </a:r>
            <a:r>
              <a:rPr lang="en-US" altLang="zh-CN" dirty="0"/>
              <a:t>Y⊈X</a:t>
            </a:r>
            <a:r>
              <a:rPr lang="zh-CN" altLang="en-US" dirty="0"/>
              <a:t>则称</a:t>
            </a:r>
            <a:r>
              <a:rPr lang="en-US" altLang="zh-CN" dirty="0"/>
              <a:t>X→Y</a:t>
            </a:r>
            <a:r>
              <a:rPr lang="zh-CN" altLang="en-US" dirty="0"/>
              <a:t>是</a:t>
            </a:r>
            <a:r>
              <a:rPr lang="zh-CN" altLang="en-US" dirty="0">
                <a:solidFill>
                  <a:srgbClr val="C00000"/>
                </a:solidFill>
              </a:rPr>
              <a:t>非平凡的函数依赖</a:t>
            </a:r>
            <a:r>
              <a:rPr lang="zh-CN" altLang="en-US" dirty="0"/>
              <a:t>。</a:t>
            </a:r>
          </a:p>
          <a:p>
            <a:r>
              <a:rPr lang="en-US" altLang="zh-CN" dirty="0"/>
              <a:t>X→Y</a:t>
            </a:r>
            <a:r>
              <a:rPr lang="zh-CN" altLang="en-US" dirty="0"/>
              <a:t>，但</a:t>
            </a:r>
            <a:r>
              <a:rPr lang="en-US" altLang="zh-CN" dirty="0"/>
              <a:t>Y⊆X </a:t>
            </a:r>
            <a:r>
              <a:rPr lang="zh-CN" altLang="en-US" dirty="0"/>
              <a:t>则称</a:t>
            </a:r>
            <a:r>
              <a:rPr lang="en-US" altLang="zh-CN" dirty="0"/>
              <a:t>X→Y</a:t>
            </a:r>
            <a:r>
              <a:rPr lang="zh-CN" altLang="en-US" dirty="0"/>
              <a:t>是</a:t>
            </a:r>
            <a:r>
              <a:rPr lang="zh-CN" altLang="en-US" dirty="0">
                <a:solidFill>
                  <a:srgbClr val="C00000"/>
                </a:solidFill>
              </a:rPr>
              <a:t>平凡的函数依赖</a:t>
            </a:r>
            <a:r>
              <a:rPr lang="zh-CN" altLang="en-US" dirty="0"/>
              <a:t>。</a:t>
            </a:r>
          </a:p>
          <a:p>
            <a:pPr lvl="1"/>
            <a:r>
              <a:rPr lang="zh-CN" altLang="en-US" dirty="0"/>
              <a:t>例：在关系</a:t>
            </a:r>
            <a:r>
              <a:rPr lang="en-US" altLang="zh-CN" dirty="0"/>
              <a:t>SC(</a:t>
            </a:r>
            <a:r>
              <a:rPr lang="en-US" altLang="zh-CN" dirty="0" err="1"/>
              <a:t>Sno</a:t>
            </a:r>
            <a:r>
              <a:rPr lang="en-US" altLang="zh-CN" dirty="0"/>
              <a:t>, </a:t>
            </a:r>
            <a:r>
              <a:rPr lang="en-US" altLang="zh-CN" dirty="0" err="1"/>
              <a:t>Cno</a:t>
            </a:r>
            <a:r>
              <a:rPr lang="en-US" altLang="zh-CN" dirty="0"/>
              <a:t>, Grade)</a:t>
            </a:r>
            <a:r>
              <a:rPr lang="zh-CN" altLang="en-US" dirty="0"/>
              <a:t>中，</a:t>
            </a:r>
          </a:p>
          <a:p>
            <a:pPr marL="457200" lvl="1" indent="0">
              <a:buNone/>
            </a:pPr>
            <a:r>
              <a:rPr lang="zh-CN" altLang="en-US" dirty="0"/>
              <a:t> 非平凡函数依赖： </a:t>
            </a:r>
            <a:r>
              <a:rPr lang="en-US" altLang="zh-CN" dirty="0"/>
              <a:t>(</a:t>
            </a:r>
            <a:r>
              <a:rPr lang="en-US" altLang="zh-CN" dirty="0" err="1"/>
              <a:t>Sno</a:t>
            </a:r>
            <a:r>
              <a:rPr lang="en-US" altLang="zh-CN" dirty="0"/>
              <a:t>, </a:t>
            </a:r>
            <a:r>
              <a:rPr lang="en-US" altLang="zh-CN" dirty="0" err="1"/>
              <a:t>Cno</a:t>
            </a:r>
            <a:r>
              <a:rPr lang="en-US" altLang="zh-CN" dirty="0"/>
              <a:t>) → Grade</a:t>
            </a:r>
          </a:p>
          <a:p>
            <a:pPr marL="457200" lvl="1" indent="0">
              <a:buNone/>
            </a:pPr>
            <a:r>
              <a:rPr lang="en-US" altLang="zh-CN" dirty="0"/>
              <a:t> </a:t>
            </a:r>
            <a:r>
              <a:rPr lang="zh-CN" altLang="en-US" dirty="0"/>
              <a:t>平凡函数依赖：     </a:t>
            </a:r>
            <a:r>
              <a:rPr lang="en-US" altLang="zh-CN" dirty="0"/>
              <a:t>(</a:t>
            </a:r>
            <a:r>
              <a:rPr lang="en-US" altLang="zh-CN" dirty="0" err="1"/>
              <a:t>Sno</a:t>
            </a:r>
            <a:r>
              <a:rPr lang="en-US" altLang="zh-CN" dirty="0"/>
              <a:t>, </a:t>
            </a:r>
            <a:r>
              <a:rPr lang="en-US" altLang="zh-CN" dirty="0" err="1"/>
              <a:t>Cno</a:t>
            </a:r>
            <a:r>
              <a:rPr lang="en-US" altLang="zh-CN" dirty="0"/>
              <a:t>) → </a:t>
            </a:r>
            <a:r>
              <a:rPr lang="en-US" altLang="zh-CN" dirty="0" err="1"/>
              <a:t>Sno</a:t>
            </a:r>
            <a:r>
              <a:rPr lang="en-US" altLang="zh-CN" dirty="0"/>
              <a:t> </a:t>
            </a:r>
            <a:br>
              <a:rPr lang="en-US" altLang="zh-CN" dirty="0"/>
            </a:br>
            <a:r>
              <a:rPr lang="en-US" altLang="zh-CN" dirty="0"/>
              <a:t>                               (</a:t>
            </a:r>
            <a:r>
              <a:rPr lang="en-US" altLang="zh-CN" dirty="0" err="1"/>
              <a:t>Sno</a:t>
            </a:r>
            <a:r>
              <a:rPr lang="en-US" altLang="zh-CN" dirty="0"/>
              <a:t>, </a:t>
            </a:r>
            <a:r>
              <a:rPr lang="en-US" altLang="zh-CN" dirty="0" err="1"/>
              <a:t>Cno</a:t>
            </a:r>
            <a:r>
              <a:rPr lang="en-US" altLang="zh-CN" dirty="0"/>
              <a:t>) → </a:t>
            </a:r>
            <a:r>
              <a:rPr lang="en-US" altLang="zh-CN" dirty="0" err="1"/>
              <a:t>Cno</a:t>
            </a:r>
            <a:endParaRPr lang="en-US" altLang="zh-CN" dirty="0"/>
          </a:p>
          <a:p>
            <a:pPr marL="457200" lvl="1" indent="0">
              <a:buNone/>
            </a:pPr>
            <a:endParaRPr lang="en-US" altLang="zh-CN" dirty="0"/>
          </a:p>
        </p:txBody>
      </p:sp>
      <p:sp>
        <p:nvSpPr>
          <p:cNvPr id="4" name="文本框 3"/>
          <p:cNvSpPr txBox="1"/>
          <p:nvPr/>
        </p:nvSpPr>
        <p:spPr>
          <a:xfrm>
            <a:off x="683569" y="3718025"/>
            <a:ext cx="8003231" cy="769441"/>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zh-CN" altLang="en-US" sz="2200" b="1" dirty="0"/>
              <a:t>对于任一关系模式，平凡函数依赖都是必然成立的，它不反映新的语义，因此若不特别声明， 我们总是讨论非平凡函数依赖。</a:t>
            </a: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85720" y="-71456"/>
            <a:ext cx="8401080" cy="853679"/>
          </a:xfrm>
        </p:spPr>
        <p:txBody>
          <a:bodyPr/>
          <a:lstStyle/>
          <a:p>
            <a:pPr eaLnBrk="1" hangingPunct="1">
              <a:lnSpc>
                <a:spcPct val="130000"/>
              </a:lnSpc>
            </a:pPr>
            <a:r>
              <a:rPr lang="en-US" altLang="zh-CN" sz="3600" dirty="0"/>
              <a:t>4. </a:t>
            </a:r>
            <a:r>
              <a:rPr lang="zh-CN" altLang="en-US" sz="3600" dirty="0"/>
              <a:t>完全函数依赖与部分函数依赖</a:t>
            </a:r>
          </a:p>
        </p:txBody>
      </p:sp>
      <p:sp>
        <p:nvSpPr>
          <p:cNvPr id="43011" name="Rectangle 3"/>
          <p:cNvSpPr>
            <a:spLocks noGrp="1" noChangeArrowheads="1"/>
          </p:cNvSpPr>
          <p:nvPr>
            <p:ph idx="1"/>
          </p:nvPr>
        </p:nvSpPr>
        <p:spPr>
          <a:xfrm>
            <a:off x="457200" y="642924"/>
            <a:ext cx="8543956" cy="2429675"/>
          </a:xfrm>
        </p:spPr>
        <p:txBody>
          <a:bodyPr/>
          <a:lstStyle/>
          <a:p>
            <a:pPr>
              <a:buNone/>
            </a:pPr>
            <a:r>
              <a:rPr lang="zh-CN" altLang="en-US" sz="2400" dirty="0"/>
              <a:t>定义</a:t>
            </a:r>
            <a:r>
              <a:rPr lang="en-US" altLang="zh-CN" sz="2400" dirty="0"/>
              <a:t>6.2  </a:t>
            </a:r>
          </a:p>
          <a:p>
            <a:pPr>
              <a:buNone/>
            </a:pPr>
            <a:r>
              <a:rPr lang="en-US" altLang="zh-CN" sz="2400" dirty="0"/>
              <a:t>    </a:t>
            </a:r>
            <a:r>
              <a:rPr lang="zh-CN" altLang="en-US" sz="2000" dirty="0"/>
              <a:t>在</a:t>
            </a:r>
            <a:r>
              <a:rPr lang="en-US" altLang="zh-CN" sz="2000" dirty="0"/>
              <a:t>R(U,F)</a:t>
            </a:r>
            <a:r>
              <a:rPr lang="zh-CN" altLang="en-US" sz="2000" dirty="0"/>
              <a:t>中，如果</a:t>
            </a:r>
            <a:r>
              <a:rPr lang="en-US" altLang="zh-CN" sz="2000" dirty="0"/>
              <a:t>X→Y</a:t>
            </a:r>
            <a:r>
              <a:rPr lang="zh-CN" altLang="en-US" sz="2000" dirty="0"/>
              <a:t>，并且对于</a:t>
            </a:r>
            <a:r>
              <a:rPr lang="en-US" altLang="zh-CN" sz="2000" dirty="0"/>
              <a:t>X</a:t>
            </a:r>
            <a:r>
              <a:rPr lang="zh-CN" altLang="en-US" sz="2000" dirty="0"/>
              <a:t>的任何一个真子集</a:t>
            </a:r>
            <a:r>
              <a:rPr lang="en-US" altLang="zh-CN" sz="2000" dirty="0"/>
              <a:t>X’</a:t>
            </a:r>
            <a:r>
              <a:rPr lang="zh-CN" altLang="en-US" sz="2000" dirty="0"/>
              <a:t>，都有 </a:t>
            </a:r>
            <a:endParaRPr lang="en-US" altLang="zh-CN" sz="2000" dirty="0"/>
          </a:p>
          <a:p>
            <a:pPr>
              <a:buNone/>
            </a:pPr>
            <a:r>
              <a:rPr lang="en-US" altLang="zh-CN" sz="2000" dirty="0"/>
              <a:t>X’↛Y, </a:t>
            </a:r>
            <a:r>
              <a:rPr lang="zh-CN" altLang="en-US" sz="2000" dirty="0"/>
              <a:t>则称</a:t>
            </a:r>
            <a:r>
              <a:rPr lang="en-US" altLang="zh-CN" sz="2000" dirty="0">
                <a:solidFill>
                  <a:srgbClr val="FF0000"/>
                </a:solidFill>
              </a:rPr>
              <a:t>Y</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完全函数依赖</a:t>
            </a:r>
            <a:r>
              <a:rPr lang="zh-CN" altLang="en-US" sz="2000" dirty="0"/>
              <a:t>，记作</a:t>
            </a:r>
            <a:r>
              <a:rPr lang="en-US" altLang="zh-CN" sz="2000" dirty="0"/>
              <a:t>X →</a:t>
            </a:r>
            <a:r>
              <a:rPr lang="zh-CN" altLang="en-US" sz="2000" dirty="0"/>
              <a:t> </a:t>
            </a:r>
            <a:r>
              <a:rPr lang="en-US" altLang="zh-CN" sz="2000" dirty="0"/>
              <a:t>Y</a:t>
            </a:r>
            <a:r>
              <a:rPr lang="zh-CN" altLang="en-US" sz="2000" dirty="0"/>
              <a:t>。若</a:t>
            </a:r>
            <a:r>
              <a:rPr lang="en-US" altLang="zh-CN" sz="2000" dirty="0"/>
              <a:t>X→Y</a:t>
            </a:r>
            <a:r>
              <a:rPr lang="zh-CN" altLang="en-US" sz="2000" dirty="0"/>
              <a:t>，但</a:t>
            </a:r>
            <a:r>
              <a:rPr lang="en-US" altLang="zh-CN" sz="2000" dirty="0"/>
              <a:t>Y</a:t>
            </a:r>
            <a:r>
              <a:rPr lang="zh-CN" altLang="en-US" sz="2000" dirty="0"/>
              <a:t>不完全函数依</a:t>
            </a:r>
            <a:endParaRPr lang="en-US" altLang="zh-CN" sz="2000" dirty="0"/>
          </a:p>
          <a:p>
            <a:pPr>
              <a:buNone/>
            </a:pPr>
            <a:r>
              <a:rPr lang="zh-CN" altLang="en-US" sz="2000" dirty="0"/>
              <a:t>赖于</a:t>
            </a:r>
            <a:r>
              <a:rPr lang="en-US" altLang="zh-CN" sz="2000" dirty="0"/>
              <a:t>X</a:t>
            </a:r>
            <a:r>
              <a:rPr lang="zh-CN" altLang="en-US" sz="2000" dirty="0"/>
              <a:t>，则称</a:t>
            </a:r>
            <a:r>
              <a:rPr lang="en-US" altLang="zh-CN" sz="2000" dirty="0">
                <a:solidFill>
                  <a:srgbClr val="FF0000"/>
                </a:solidFill>
              </a:rPr>
              <a:t>Y</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部分函数依赖</a:t>
            </a:r>
            <a:r>
              <a:rPr lang="zh-CN" altLang="en-US" sz="2000" dirty="0"/>
              <a:t>，记作</a:t>
            </a:r>
            <a:r>
              <a:rPr lang="en-US" altLang="zh-CN" sz="2000" dirty="0"/>
              <a:t>X → Y</a:t>
            </a:r>
            <a:r>
              <a:rPr lang="zh-CN" altLang="en-US" sz="2000" dirty="0"/>
              <a:t>。</a:t>
            </a:r>
            <a:endParaRPr lang="en-US" altLang="zh-CN" sz="2000" dirty="0"/>
          </a:p>
        </p:txBody>
      </p:sp>
      <p:sp>
        <p:nvSpPr>
          <p:cNvPr id="12" name="文本框 11"/>
          <p:cNvSpPr txBox="1"/>
          <p:nvPr/>
        </p:nvSpPr>
        <p:spPr>
          <a:xfrm>
            <a:off x="5036433" y="1798074"/>
            <a:ext cx="338554" cy="369332"/>
          </a:xfrm>
          <a:prstGeom prst="rect">
            <a:avLst/>
          </a:prstGeom>
          <a:noFill/>
        </p:spPr>
        <p:txBody>
          <a:bodyPr wrap="none" rtlCol="0">
            <a:spAutoFit/>
          </a:bodyPr>
          <a:lstStyle/>
          <a:p>
            <a:r>
              <a:rPr lang="en-US" altLang="zh-CN" sz="1800" i="1" dirty="0"/>
              <a:t>P</a:t>
            </a:r>
            <a:endParaRPr lang="zh-CN" altLang="en-US" sz="1800" i="1" dirty="0"/>
          </a:p>
        </p:txBody>
      </p:sp>
      <p:sp>
        <p:nvSpPr>
          <p:cNvPr id="7" name="文本框 4"/>
          <p:cNvSpPr txBox="1"/>
          <p:nvPr/>
        </p:nvSpPr>
        <p:spPr>
          <a:xfrm>
            <a:off x="2246006" y="2571750"/>
            <a:ext cx="325730" cy="369332"/>
          </a:xfrm>
          <a:prstGeom prst="rect">
            <a:avLst/>
          </a:prstGeom>
          <a:noFill/>
        </p:spPr>
        <p:txBody>
          <a:bodyPr wrap="none" rtlCol="0">
            <a:spAutoFit/>
          </a:bodyPr>
          <a:lstStyle/>
          <a:p>
            <a:r>
              <a:rPr lang="en-US" altLang="zh-CN" sz="1800" i="1" dirty="0"/>
              <a:t>F</a:t>
            </a:r>
            <a:endParaRPr lang="zh-CN" altLang="en-US" sz="1800" i="1" dirty="0"/>
          </a:p>
        </p:txBody>
      </p:sp>
      <p:sp>
        <p:nvSpPr>
          <p:cNvPr id="9" name="矩形 8"/>
          <p:cNvSpPr/>
          <p:nvPr/>
        </p:nvSpPr>
        <p:spPr>
          <a:xfrm>
            <a:off x="500034" y="2357436"/>
            <a:ext cx="7572396" cy="1200329"/>
          </a:xfrm>
          <a:prstGeom prst="rect">
            <a:avLst/>
          </a:prstGeom>
          <a:ln w="19050">
            <a:solidFill>
              <a:srgbClr val="FF0000"/>
            </a:solidFill>
          </a:ln>
        </p:spPr>
        <p:txBody>
          <a:bodyPr wrap="square">
            <a:spAutoFit/>
          </a:bodyPr>
          <a:lstStyle/>
          <a:p>
            <a:pPr lvl="1">
              <a:buNone/>
            </a:pP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例</a:t>
            </a:r>
            <a:r>
              <a:rPr lang="en-US" altLang="zh-CN" b="1" dirty="0">
                <a:latin typeface="Times New Roman" pitchFamily="18" charset="0"/>
                <a:cs typeface="Times New Roman" pitchFamily="18" charset="0"/>
              </a:rPr>
              <a:t>] </a:t>
            </a:r>
            <a:r>
              <a:rPr lang="zh-CN" altLang="en-US" b="1" dirty="0">
                <a:latin typeface="Times New Roman" pitchFamily="18" charset="0"/>
                <a:cs typeface="Times New Roman" pitchFamily="18" charset="0"/>
              </a:rPr>
              <a:t>在关系</a:t>
            </a:r>
            <a:r>
              <a:rPr lang="en-US" altLang="zh-CN" b="1" dirty="0">
                <a:solidFill>
                  <a:srgbClr val="FF0000"/>
                </a:solidFill>
              </a:rPr>
              <a:t>STUDENT</a:t>
            </a:r>
            <a:r>
              <a:rPr lang="zh-CN" altLang="en-US" b="1" dirty="0">
                <a:solidFill>
                  <a:srgbClr val="FF0000"/>
                </a:solidFill>
              </a:rPr>
              <a:t>（</a:t>
            </a:r>
            <a:r>
              <a:rPr lang="en-US" altLang="zh-CN" b="1" dirty="0" err="1">
                <a:solidFill>
                  <a:srgbClr val="FF0000"/>
                </a:solidFill>
              </a:rPr>
              <a:t>Sno</a:t>
            </a:r>
            <a:r>
              <a:rPr lang="en-US" altLang="zh-CN" b="1" dirty="0">
                <a:solidFill>
                  <a:srgbClr val="FF0000"/>
                </a:solidFill>
              </a:rPr>
              <a:t> ,School, </a:t>
            </a:r>
            <a:r>
              <a:rPr lang="en-US" altLang="zh-CN" b="1" dirty="0" err="1">
                <a:solidFill>
                  <a:srgbClr val="FF0000"/>
                </a:solidFill>
              </a:rPr>
              <a:t>Mname,Cno,Grade</a:t>
            </a:r>
            <a:r>
              <a:rPr lang="zh-CN" altLang="en-US" b="1" dirty="0">
                <a:solidFill>
                  <a:srgbClr val="FF0000"/>
                </a:solidFill>
              </a:rPr>
              <a:t>）</a:t>
            </a:r>
            <a:r>
              <a:rPr lang="zh-CN" altLang="en-US" b="1" dirty="0">
                <a:latin typeface="Times New Roman" pitchFamily="18" charset="0"/>
                <a:cs typeface="Times New Roman" pitchFamily="18" charset="0"/>
              </a:rPr>
              <a:t>中，</a:t>
            </a:r>
          </a:p>
          <a:p>
            <a:pPr lvl="1"/>
            <a:r>
              <a:rPr lang="en-US" altLang="zh-CN" b="1" dirty="0"/>
              <a:t>(</a:t>
            </a:r>
            <a:r>
              <a:rPr lang="en-US" altLang="zh-CN" b="1" dirty="0" err="1"/>
              <a:t>Sno</a:t>
            </a:r>
            <a:r>
              <a:rPr lang="en-US" altLang="zh-CN" b="1" dirty="0"/>
              <a:t>, </a:t>
            </a:r>
            <a:r>
              <a:rPr lang="en-US" altLang="zh-CN" b="1" dirty="0" err="1"/>
              <a:t>Cno</a:t>
            </a:r>
            <a:r>
              <a:rPr lang="en-US" altLang="zh-CN" b="1" dirty="0"/>
              <a:t>)  →</a:t>
            </a:r>
            <a:r>
              <a:rPr lang="zh-CN" altLang="en-US" b="1" dirty="0"/>
              <a:t>   </a:t>
            </a:r>
            <a:r>
              <a:rPr lang="en-US" altLang="zh-CN" b="1" dirty="0"/>
              <a:t>Grade </a:t>
            </a:r>
            <a:r>
              <a:rPr lang="zh-CN" altLang="en-US" b="1" dirty="0"/>
              <a:t>是完全函数依赖</a:t>
            </a:r>
            <a:endParaRPr lang="en-US" altLang="zh-CN" b="1" dirty="0"/>
          </a:p>
          <a:p>
            <a:pPr lvl="1"/>
            <a:r>
              <a:rPr lang="en-US" altLang="zh-CN" b="1" dirty="0"/>
              <a:t>(</a:t>
            </a:r>
            <a:r>
              <a:rPr lang="en-US" altLang="zh-CN" b="1" dirty="0" err="1"/>
              <a:t>Sno</a:t>
            </a:r>
            <a:r>
              <a:rPr lang="en-US" altLang="zh-CN" b="1" dirty="0"/>
              <a:t>, </a:t>
            </a:r>
            <a:r>
              <a:rPr lang="en-US" altLang="zh-CN" b="1" dirty="0" err="1"/>
              <a:t>Cno</a:t>
            </a:r>
            <a:r>
              <a:rPr lang="en-US" altLang="zh-CN" b="1" dirty="0"/>
              <a:t>)  →</a:t>
            </a:r>
            <a:r>
              <a:rPr lang="en-US" altLang="zh-CN" b="1" dirty="0">
                <a:latin typeface="Times New Roman" pitchFamily="18" charset="0"/>
                <a:cs typeface="Times New Roman" pitchFamily="18" charset="0"/>
              </a:rPr>
              <a:t> School </a:t>
            </a:r>
            <a:r>
              <a:rPr lang="zh-CN" altLang="en-US" b="1" dirty="0">
                <a:latin typeface="Times New Roman" pitchFamily="18" charset="0"/>
                <a:cs typeface="Times New Roman" pitchFamily="18" charset="0"/>
              </a:rPr>
              <a:t>是部分函数依赖，因为</a:t>
            </a:r>
            <a:r>
              <a:rPr lang="en-US" altLang="zh-CN" b="1" dirty="0" err="1">
                <a:latin typeface="Times New Roman" pitchFamily="18" charset="0"/>
                <a:cs typeface="Times New Roman" pitchFamily="18" charset="0"/>
              </a:rPr>
              <a:t>Sno</a:t>
            </a:r>
            <a:r>
              <a:rPr lang="en-US" altLang="zh-CN" b="1" dirty="0">
                <a:latin typeface="Times New Roman" pitchFamily="18" charset="0"/>
                <a:cs typeface="Times New Roman" pitchFamily="18" charset="0"/>
              </a:rPr>
              <a:t> → School</a:t>
            </a:r>
            <a:r>
              <a:rPr lang="zh-CN" altLang="en-US" b="1" dirty="0">
                <a:latin typeface="Times New Roman" pitchFamily="18" charset="0"/>
                <a:cs typeface="Times New Roman" pitchFamily="18" charset="0"/>
              </a:rPr>
              <a:t>，而</a:t>
            </a:r>
            <a:r>
              <a:rPr lang="en-US" altLang="zh-CN" b="1" dirty="0" err="1">
                <a:latin typeface="Times New Roman" pitchFamily="18" charset="0"/>
                <a:cs typeface="Times New Roman" pitchFamily="18" charset="0"/>
              </a:rPr>
              <a:t>Sno</a:t>
            </a:r>
            <a:r>
              <a:rPr lang="zh-CN" altLang="en-US" b="1" dirty="0">
                <a:latin typeface="Times New Roman" pitchFamily="18" charset="0"/>
                <a:cs typeface="Times New Roman" pitchFamily="18" charset="0"/>
              </a:rPr>
              <a:t>是</a:t>
            </a:r>
            <a:r>
              <a:rPr lang="en-US" altLang="zh-CN" b="1" dirty="0"/>
              <a:t>(</a:t>
            </a:r>
            <a:r>
              <a:rPr lang="en-US" altLang="zh-CN" b="1" dirty="0" err="1"/>
              <a:t>Sno</a:t>
            </a:r>
            <a:r>
              <a:rPr lang="en-US" altLang="zh-CN" b="1" dirty="0"/>
              <a:t>, </a:t>
            </a:r>
            <a:r>
              <a:rPr lang="en-US" altLang="zh-CN" b="1" dirty="0" err="1"/>
              <a:t>Cno</a:t>
            </a:r>
            <a:r>
              <a:rPr lang="en-US" altLang="zh-CN" b="1" dirty="0"/>
              <a:t>) </a:t>
            </a:r>
            <a:r>
              <a:rPr lang="zh-CN" altLang="en-US" b="1" dirty="0"/>
              <a:t>的真子集</a:t>
            </a:r>
            <a:endParaRPr lang="zh-CN" altLang="en-US" b="1" dirty="0">
              <a:latin typeface="Times New Roman" pitchFamily="18" charset="0"/>
              <a:cs typeface="Times New Roman" pitchFamily="18" charset="0"/>
            </a:endParaRPr>
          </a:p>
        </p:txBody>
      </p:sp>
      <p:sp>
        <p:nvSpPr>
          <p:cNvPr id="11" name="文本框 4"/>
          <p:cNvSpPr txBox="1"/>
          <p:nvPr/>
        </p:nvSpPr>
        <p:spPr>
          <a:xfrm>
            <a:off x="4857752" y="1428742"/>
            <a:ext cx="325730" cy="369332"/>
          </a:xfrm>
          <a:prstGeom prst="rect">
            <a:avLst/>
          </a:prstGeom>
          <a:noFill/>
        </p:spPr>
        <p:txBody>
          <a:bodyPr wrap="none" rtlCol="0">
            <a:spAutoFit/>
          </a:bodyPr>
          <a:lstStyle/>
          <a:p>
            <a:r>
              <a:rPr lang="en-US" altLang="zh-CN" sz="1800" i="1" dirty="0"/>
              <a:t>F</a:t>
            </a:r>
            <a:endParaRPr lang="zh-CN" altLang="en-US" sz="1800" i="1" dirty="0"/>
          </a:p>
        </p:txBody>
      </p:sp>
      <p:sp>
        <p:nvSpPr>
          <p:cNvPr id="13" name="文本框 11"/>
          <p:cNvSpPr txBox="1"/>
          <p:nvPr/>
        </p:nvSpPr>
        <p:spPr>
          <a:xfrm>
            <a:off x="2214546" y="2845360"/>
            <a:ext cx="338554" cy="369332"/>
          </a:xfrm>
          <a:prstGeom prst="rect">
            <a:avLst/>
          </a:prstGeom>
          <a:noFill/>
        </p:spPr>
        <p:txBody>
          <a:bodyPr wrap="none" rtlCol="0">
            <a:spAutoFit/>
          </a:bodyPr>
          <a:lstStyle/>
          <a:p>
            <a:r>
              <a:rPr lang="en-US" altLang="zh-CN" sz="1800" i="1" dirty="0"/>
              <a:t>P</a:t>
            </a:r>
            <a:endParaRPr lang="zh-CN" altLang="en-US" sz="1800" i="1" dirty="0"/>
          </a:p>
        </p:txBody>
      </p:sp>
      <p:pic>
        <p:nvPicPr>
          <p:cNvPr id="4" name="图片 3">
            <a:extLst>
              <a:ext uri="{FF2B5EF4-FFF2-40B4-BE49-F238E27FC236}">
                <a16:creationId xmlns:a16="http://schemas.microsoft.com/office/drawing/2014/main" xmlns="" id="{D7F7AAE5-83F8-D036-E032-0CED3B6508C1}"/>
              </a:ext>
            </a:extLst>
          </p:cNvPr>
          <p:cNvPicPr>
            <a:picLocks noChangeAspect="1"/>
          </p:cNvPicPr>
          <p:nvPr/>
        </p:nvPicPr>
        <p:blipFill>
          <a:blip r:embed="rId2"/>
          <a:stretch>
            <a:fillRect/>
          </a:stretch>
        </p:blipFill>
        <p:spPr>
          <a:xfrm>
            <a:off x="2046140" y="3592035"/>
            <a:ext cx="2560156" cy="1155071"/>
          </a:xfrm>
          <a:prstGeom prst="rect">
            <a:avLst/>
          </a:prstGeom>
        </p:spPr>
      </p:pic>
    </p:spTree>
  </p:cSld>
  <p:clrMapOvr>
    <a:masterClrMapping/>
  </p:clrMapOvr>
  <p:transition spd="slow">
    <p:wipe dir="d"/>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07504" y="-128466"/>
            <a:ext cx="8401080" cy="853679"/>
          </a:xfrm>
        </p:spPr>
        <p:txBody>
          <a:bodyPr/>
          <a:lstStyle/>
          <a:p>
            <a:pPr eaLnBrk="1" hangingPunct="1">
              <a:lnSpc>
                <a:spcPct val="130000"/>
              </a:lnSpc>
            </a:pPr>
            <a:r>
              <a:rPr lang="en-US" altLang="zh-CN" sz="3600" dirty="0"/>
              <a:t>5. </a:t>
            </a:r>
            <a:r>
              <a:rPr lang="zh-CN" altLang="en-US" sz="3600" dirty="0"/>
              <a:t>传递函数依赖</a:t>
            </a:r>
          </a:p>
        </p:txBody>
      </p:sp>
      <p:sp>
        <p:nvSpPr>
          <p:cNvPr id="46083" name="Rectangle 3"/>
          <p:cNvSpPr>
            <a:spLocks noGrp="1" noChangeArrowheads="1"/>
          </p:cNvSpPr>
          <p:nvPr>
            <p:ph idx="1"/>
          </p:nvPr>
        </p:nvSpPr>
        <p:spPr>
          <a:xfrm>
            <a:off x="491400" y="627534"/>
            <a:ext cx="8545096" cy="3640931"/>
          </a:xfrm>
        </p:spPr>
        <p:txBody>
          <a:bodyPr/>
          <a:lstStyle/>
          <a:p>
            <a:pPr>
              <a:buNone/>
            </a:pPr>
            <a:r>
              <a:rPr lang="zh-CN" altLang="en-US" sz="2000" dirty="0"/>
              <a:t>定义</a:t>
            </a:r>
            <a:r>
              <a:rPr lang="en-US" altLang="zh-CN" sz="2000" dirty="0"/>
              <a:t>6.3  </a:t>
            </a:r>
          </a:p>
          <a:p>
            <a:pPr>
              <a:buNone/>
            </a:pPr>
            <a:r>
              <a:rPr lang="en-US" altLang="zh-CN" sz="2000" dirty="0"/>
              <a:t>    </a:t>
            </a:r>
            <a:r>
              <a:rPr lang="zh-CN" altLang="en-US" sz="2000" dirty="0"/>
              <a:t>在</a:t>
            </a:r>
            <a:r>
              <a:rPr lang="en-US" altLang="zh-CN" sz="2000" dirty="0"/>
              <a:t>R(U,F)</a:t>
            </a:r>
            <a:r>
              <a:rPr lang="zh-CN" altLang="en-US" sz="2000" dirty="0"/>
              <a:t>中，如果</a:t>
            </a:r>
            <a:r>
              <a:rPr lang="en-US" altLang="zh-CN" sz="2000" dirty="0"/>
              <a:t>X→Y</a:t>
            </a:r>
            <a:r>
              <a:rPr lang="zh-CN" altLang="en-US" sz="2000" dirty="0"/>
              <a:t>，（</a:t>
            </a:r>
            <a:r>
              <a:rPr lang="en-US" altLang="zh-CN" sz="2000" dirty="0"/>
              <a:t>Y⊈X</a:t>
            </a:r>
            <a:r>
              <a:rPr lang="zh-CN" altLang="en-US" sz="2000" dirty="0"/>
              <a:t>），</a:t>
            </a:r>
            <a:r>
              <a:rPr lang="en-US" altLang="zh-CN" sz="2000" dirty="0"/>
              <a:t>Y↛X</a:t>
            </a:r>
            <a:r>
              <a:rPr lang="zh-CN" altLang="en-US" sz="2000" dirty="0"/>
              <a:t>，</a:t>
            </a:r>
            <a:r>
              <a:rPr lang="en-US" altLang="zh-CN" sz="2000" dirty="0"/>
              <a:t>Y→Z</a:t>
            </a:r>
            <a:r>
              <a:rPr lang="zh-CN" altLang="en-US" sz="2000" dirty="0"/>
              <a:t>，</a:t>
            </a:r>
            <a:r>
              <a:rPr lang="zh-CN" altLang="en-US" sz="2000" b="0" i="0" dirty="0">
                <a:solidFill>
                  <a:srgbClr val="333333"/>
                </a:solidFill>
                <a:effectLst/>
                <a:latin typeface="Arial" panose="020B0604020202020204" pitchFamily="34" charset="0"/>
              </a:rPr>
              <a:t> </a:t>
            </a:r>
            <a:r>
              <a:rPr lang="en-US" altLang="zh-CN" sz="2000" i="0" dirty="0">
                <a:solidFill>
                  <a:srgbClr val="333333"/>
                </a:solidFill>
                <a:effectLst/>
                <a:latin typeface="Arial" panose="020B0604020202020204" pitchFamily="34" charset="0"/>
              </a:rPr>
              <a:t>Z</a:t>
            </a:r>
            <a:r>
              <a:rPr lang="en-US" altLang="zh-CN" sz="2000" dirty="0"/>
              <a:t> ⊈ </a:t>
            </a:r>
            <a:r>
              <a:rPr lang="en-US" altLang="zh-CN" sz="2000" i="0" dirty="0">
                <a:solidFill>
                  <a:srgbClr val="333333"/>
                </a:solidFill>
                <a:effectLst/>
                <a:latin typeface="Arial" panose="020B0604020202020204" pitchFamily="34" charset="0"/>
              </a:rPr>
              <a:t>Y</a:t>
            </a:r>
            <a:r>
              <a:rPr lang="zh-CN" altLang="en-US" sz="2000" b="0" i="0" dirty="0">
                <a:solidFill>
                  <a:srgbClr val="333333"/>
                </a:solidFill>
                <a:effectLst/>
                <a:latin typeface="Arial" panose="020B0604020202020204" pitchFamily="34" charset="0"/>
              </a:rPr>
              <a:t>，</a:t>
            </a:r>
            <a:r>
              <a:rPr lang="zh-CN" altLang="en-US" sz="2000" dirty="0"/>
              <a:t>则称</a:t>
            </a:r>
            <a:r>
              <a:rPr lang="en-US" altLang="zh-CN" sz="2000" dirty="0">
                <a:solidFill>
                  <a:srgbClr val="FF0000"/>
                </a:solidFill>
              </a:rPr>
              <a:t>Z</a:t>
            </a:r>
            <a:r>
              <a:rPr lang="zh-CN" altLang="en-US" sz="2000" dirty="0">
                <a:solidFill>
                  <a:srgbClr val="FF0000"/>
                </a:solidFill>
              </a:rPr>
              <a:t>对</a:t>
            </a:r>
            <a:r>
              <a:rPr lang="en-US" altLang="zh-CN" sz="2000" dirty="0">
                <a:solidFill>
                  <a:srgbClr val="FF0000"/>
                </a:solidFill>
              </a:rPr>
              <a:t>X</a:t>
            </a:r>
            <a:r>
              <a:rPr lang="zh-CN" altLang="en-US" sz="2000" dirty="0">
                <a:solidFill>
                  <a:srgbClr val="FF0000"/>
                </a:solidFill>
              </a:rPr>
              <a:t>传递函数依赖</a:t>
            </a:r>
            <a:r>
              <a:rPr lang="zh-CN" altLang="en-US" sz="2000" dirty="0"/>
              <a:t>（</a:t>
            </a:r>
            <a:r>
              <a:rPr lang="en-US" altLang="zh-CN" sz="2000" dirty="0"/>
              <a:t>transitive functional dependency</a:t>
            </a:r>
            <a:r>
              <a:rPr lang="zh-CN" altLang="en-US" sz="2000" dirty="0"/>
              <a:t>）。记为：</a:t>
            </a:r>
            <a:r>
              <a:rPr lang="en-US" altLang="zh-CN" sz="2000" dirty="0"/>
              <a:t>X → Z</a:t>
            </a:r>
            <a:r>
              <a:rPr lang="zh-CN" altLang="en-US" sz="2000" dirty="0"/>
              <a:t>。</a:t>
            </a:r>
            <a:endParaRPr lang="en-US" altLang="zh-CN" sz="2000" dirty="0"/>
          </a:p>
          <a:p>
            <a:pPr>
              <a:buNone/>
            </a:pP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注意</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如果</a:t>
            </a:r>
            <a:r>
              <a:rPr lang="en-US" altLang="zh-CN" sz="2000" dirty="0">
                <a:latin typeface="Times New Roman" pitchFamily="18" charset="0"/>
                <a:cs typeface="Times New Roman" pitchFamily="18" charset="0"/>
              </a:rPr>
              <a:t>Y→X, </a:t>
            </a:r>
            <a:r>
              <a:rPr lang="zh-CN" altLang="en-US" sz="2000" dirty="0">
                <a:latin typeface="Times New Roman" pitchFamily="18" charset="0"/>
                <a:cs typeface="Times New Roman" pitchFamily="18" charset="0"/>
              </a:rPr>
              <a:t>即</a:t>
            </a:r>
            <a:r>
              <a:rPr lang="en-US" altLang="zh-CN" sz="2000" dirty="0">
                <a:latin typeface="Times New Roman" pitchFamily="18" charset="0"/>
                <a:cs typeface="Times New Roman" pitchFamily="18" charset="0"/>
              </a:rPr>
              <a:t>X←→Y</a:t>
            </a:r>
            <a:r>
              <a:rPr lang="zh-CN" altLang="en-US" sz="2000" dirty="0">
                <a:latin typeface="Times New Roman" pitchFamily="18" charset="0"/>
                <a:cs typeface="Times New Roman" pitchFamily="18" charset="0"/>
              </a:rPr>
              <a:t>，则</a:t>
            </a:r>
            <a:r>
              <a:rPr lang="en-US" altLang="zh-CN" sz="2000" dirty="0">
                <a:latin typeface="Times New Roman" pitchFamily="18" charset="0"/>
                <a:cs typeface="Times New Roman" pitchFamily="18" charset="0"/>
              </a:rPr>
              <a:t>Z</a:t>
            </a:r>
            <a:r>
              <a:rPr lang="zh-CN" altLang="en-US" sz="2000" dirty="0">
                <a:latin typeface="Times New Roman" pitchFamily="18" charset="0"/>
                <a:cs typeface="Times New Roman" pitchFamily="18" charset="0"/>
              </a:rPr>
              <a:t>直接依赖于</a:t>
            </a:r>
            <a:r>
              <a:rPr lang="en-US" altLang="zh-CN" sz="2000" dirty="0">
                <a:latin typeface="Times New Roman" pitchFamily="18" charset="0"/>
                <a:cs typeface="Times New Roman" pitchFamily="18" charset="0"/>
              </a:rPr>
              <a:t>X</a:t>
            </a:r>
            <a:r>
              <a:rPr lang="zh-CN" altLang="en-US" sz="2000" dirty="0">
                <a:latin typeface="Times New Roman" pitchFamily="18" charset="0"/>
                <a:cs typeface="Times New Roman" pitchFamily="18" charset="0"/>
              </a:rPr>
              <a:t>。</a:t>
            </a:r>
          </a:p>
          <a:p>
            <a:pPr lvl="1">
              <a:buNone/>
            </a:pPr>
            <a:endParaRPr lang="en-US" altLang="zh-CN" sz="1200" dirty="0">
              <a:latin typeface="Times New Roman" pitchFamily="18" charset="0"/>
              <a:cs typeface="Times New Roman" pitchFamily="18" charset="0"/>
            </a:endParaRPr>
          </a:p>
          <a:p>
            <a:pPr lvl="1">
              <a:buNone/>
            </a:pPr>
            <a:r>
              <a:rPr lang="en-US" altLang="zh-CN" sz="1800" dirty="0">
                <a:latin typeface="Times New Roman" pitchFamily="18" charset="0"/>
                <a:cs typeface="Times New Roman" pitchFamily="18" charset="0"/>
              </a:rPr>
              <a:t>[</a:t>
            </a:r>
            <a:r>
              <a:rPr lang="zh-CN" altLang="en-US" sz="1800" dirty="0">
                <a:latin typeface="Times New Roman" pitchFamily="18" charset="0"/>
                <a:cs typeface="Times New Roman" pitchFamily="18" charset="0"/>
              </a:rPr>
              <a:t>例</a:t>
            </a:r>
            <a:r>
              <a:rPr lang="en-US" altLang="zh-CN" sz="1800" dirty="0">
                <a:latin typeface="Times New Roman" pitchFamily="18" charset="0"/>
                <a:cs typeface="Times New Roman" pitchFamily="18" charset="0"/>
              </a:rPr>
              <a:t>] </a:t>
            </a:r>
            <a:r>
              <a:rPr lang="zh-CN" altLang="en-US" sz="1800" dirty="0">
                <a:latin typeface="Times New Roman" pitchFamily="18" charset="0"/>
                <a:cs typeface="Times New Roman" pitchFamily="18" charset="0"/>
              </a:rPr>
              <a:t>在关系</a:t>
            </a:r>
            <a:r>
              <a:rPr lang="en-US" altLang="zh-CN" sz="1800" dirty="0">
                <a:solidFill>
                  <a:srgbClr val="FF0000"/>
                </a:solidFill>
              </a:rPr>
              <a:t>STUDENT(</a:t>
            </a:r>
            <a:r>
              <a:rPr lang="en-US" altLang="zh-CN" sz="1800" dirty="0" err="1">
                <a:solidFill>
                  <a:srgbClr val="FF0000"/>
                </a:solidFill>
              </a:rPr>
              <a:t>Sno,School,Mname,Cno,Grade</a:t>
            </a:r>
            <a:r>
              <a:rPr lang="en-US" altLang="zh-CN" sz="1800" dirty="0">
                <a:solidFill>
                  <a:srgbClr val="FF0000"/>
                </a:solidFill>
              </a:rPr>
              <a:t>)</a:t>
            </a:r>
            <a:r>
              <a:rPr lang="zh-CN" altLang="en-US" sz="1800" dirty="0">
                <a:latin typeface="Times New Roman" pitchFamily="18" charset="0"/>
                <a:cs typeface="Times New Roman" pitchFamily="18" charset="0"/>
              </a:rPr>
              <a:t>中，</a:t>
            </a:r>
          </a:p>
          <a:p>
            <a:pPr marL="457200" lvl="1" indent="0">
              <a:buNone/>
            </a:pPr>
            <a:r>
              <a:rPr lang="en-US" altLang="zh-CN" sz="1800" dirty="0" err="1">
                <a:latin typeface="Times New Roman" pitchFamily="18" charset="0"/>
                <a:cs typeface="Times New Roman" pitchFamily="18" charset="0"/>
              </a:rPr>
              <a:t>Sno</a:t>
            </a:r>
            <a:r>
              <a:rPr lang="en-US" altLang="zh-CN" sz="1800" dirty="0">
                <a:latin typeface="Times New Roman" pitchFamily="18" charset="0"/>
                <a:cs typeface="Times New Roman" pitchFamily="18" charset="0"/>
              </a:rPr>
              <a:t> → School</a:t>
            </a:r>
            <a:r>
              <a:rPr lang="zh-CN" altLang="en-US" sz="1800" dirty="0">
                <a:latin typeface="Times New Roman" pitchFamily="18" charset="0"/>
                <a:cs typeface="Times New Roman" pitchFamily="18" charset="0"/>
              </a:rPr>
              <a:t>，</a:t>
            </a:r>
            <a:r>
              <a:rPr lang="en-US" altLang="zh-CN" sz="1800" dirty="0">
                <a:latin typeface="Times New Roman" pitchFamily="18" charset="0"/>
                <a:cs typeface="Times New Roman" pitchFamily="18" charset="0"/>
              </a:rPr>
              <a:t>School → </a:t>
            </a:r>
            <a:r>
              <a:rPr lang="en-US" altLang="zh-CN" sz="1800" dirty="0" err="1">
                <a:latin typeface="Times New Roman" pitchFamily="18" charset="0"/>
                <a:cs typeface="Times New Roman" pitchFamily="18" charset="0"/>
              </a:rPr>
              <a:t>Mname</a:t>
            </a:r>
            <a:r>
              <a:rPr lang="zh-CN" altLang="en-US" sz="1800" dirty="0">
                <a:latin typeface="Times New Roman" pitchFamily="18" charset="0"/>
                <a:cs typeface="Times New Roman" pitchFamily="18" charset="0"/>
              </a:rPr>
              <a:t>，</a:t>
            </a:r>
            <a:r>
              <a:rPr lang="en-US" altLang="zh-CN" sz="1800" dirty="0" err="1">
                <a:latin typeface="Times New Roman" pitchFamily="18" charset="0"/>
                <a:cs typeface="Times New Roman" pitchFamily="18" charset="0"/>
              </a:rPr>
              <a:t>Mname</a:t>
            </a:r>
            <a:r>
              <a:rPr lang="zh-CN" altLang="en-US" sz="1800" dirty="0">
                <a:latin typeface="Times New Roman" pitchFamily="18" charset="0"/>
                <a:cs typeface="Times New Roman" pitchFamily="18" charset="0"/>
              </a:rPr>
              <a:t>传递函数依赖于</a:t>
            </a:r>
            <a:r>
              <a:rPr lang="en-US" altLang="zh-CN" sz="1800" dirty="0" err="1">
                <a:latin typeface="Times New Roman" pitchFamily="18" charset="0"/>
                <a:cs typeface="Times New Roman" pitchFamily="18" charset="0"/>
              </a:rPr>
              <a:t>Sno</a:t>
            </a:r>
            <a:r>
              <a:rPr lang="zh-CN" altLang="en-US" sz="1800" dirty="0">
                <a:latin typeface="Times New Roman" pitchFamily="18" charset="0"/>
                <a:cs typeface="Times New Roman" pitchFamily="18" charset="0"/>
              </a:rPr>
              <a:t>。</a:t>
            </a:r>
          </a:p>
        </p:txBody>
      </p:sp>
      <p:sp>
        <p:nvSpPr>
          <p:cNvPr id="4" name="文本框 3"/>
          <p:cNvSpPr txBox="1"/>
          <p:nvPr/>
        </p:nvSpPr>
        <p:spPr>
          <a:xfrm>
            <a:off x="8111226" y="1311936"/>
            <a:ext cx="309700" cy="338554"/>
          </a:xfrm>
          <a:prstGeom prst="rect">
            <a:avLst/>
          </a:prstGeom>
          <a:noFill/>
        </p:spPr>
        <p:txBody>
          <a:bodyPr wrap="none" rtlCol="0">
            <a:spAutoFit/>
          </a:bodyPr>
          <a:lstStyle/>
          <a:p>
            <a:r>
              <a:rPr lang="en-US" altLang="zh-CN" sz="1600" dirty="0"/>
              <a:t>T</a:t>
            </a:r>
            <a:endParaRPr lang="zh-CN" altLang="en-US" sz="1600" dirty="0"/>
          </a:p>
        </p:txBody>
      </p:sp>
      <p:sp>
        <p:nvSpPr>
          <p:cNvPr id="6" name="矩形 5"/>
          <p:cNvSpPr/>
          <p:nvPr/>
        </p:nvSpPr>
        <p:spPr bwMode="auto">
          <a:xfrm>
            <a:off x="714348" y="2578738"/>
            <a:ext cx="7000924" cy="642942"/>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2" name="图片 1">
            <a:extLst>
              <a:ext uri="{FF2B5EF4-FFF2-40B4-BE49-F238E27FC236}">
                <a16:creationId xmlns:a16="http://schemas.microsoft.com/office/drawing/2014/main" xmlns="" id="{7571C501-9905-F0F3-37B8-81E7F280E4BF}"/>
              </a:ext>
            </a:extLst>
          </p:cNvPr>
          <p:cNvPicPr>
            <a:picLocks noChangeAspect="1"/>
          </p:cNvPicPr>
          <p:nvPr/>
        </p:nvPicPr>
        <p:blipFill>
          <a:blip r:embed="rId2"/>
          <a:stretch>
            <a:fillRect/>
          </a:stretch>
        </p:blipFill>
        <p:spPr>
          <a:xfrm>
            <a:off x="1979712" y="3507854"/>
            <a:ext cx="2657684" cy="1199073"/>
          </a:xfrm>
          <a:prstGeom prst="rect">
            <a:avLst/>
          </a:prstGeom>
        </p:spPr>
      </p:pic>
    </p:spTree>
  </p:cSld>
  <p:clrMapOvr>
    <a:masterClrMapping/>
  </p:clrMapOvr>
  <p:transition spd="slow">
    <p:wipe dir="d"/>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285720" y="-29766"/>
            <a:ext cx="7858180" cy="853679"/>
          </a:xfrm>
        </p:spPr>
        <p:txBody>
          <a:bodyPr/>
          <a:lstStyle/>
          <a:p>
            <a:r>
              <a:rPr lang="zh-CN" altLang="en-US" sz="3600" dirty="0"/>
              <a:t>思考题</a:t>
            </a:r>
          </a:p>
        </p:txBody>
      </p:sp>
      <p:sp>
        <p:nvSpPr>
          <p:cNvPr id="49155" name="Rectangle 3"/>
          <p:cNvSpPr>
            <a:spLocks noGrp="1" noChangeArrowheads="1"/>
          </p:cNvSpPr>
          <p:nvPr>
            <p:ph idx="1"/>
          </p:nvPr>
        </p:nvSpPr>
        <p:spPr/>
        <p:txBody>
          <a:bodyPr/>
          <a:lstStyle/>
          <a:p>
            <a:r>
              <a:rPr lang="zh-CN" altLang="en-US" sz="2400" dirty="0"/>
              <a:t>请验证，关系</a:t>
            </a:r>
            <a:r>
              <a:rPr lang="en-US" altLang="zh-CN" sz="2400" dirty="0"/>
              <a:t>R</a:t>
            </a:r>
            <a:r>
              <a:rPr lang="zh-CN" altLang="en-US" sz="2400" dirty="0"/>
              <a:t>是否满足函数依赖</a:t>
            </a:r>
            <a:r>
              <a:rPr lang="en-US" altLang="zh-CN" sz="2400" dirty="0"/>
              <a:t>C→DH</a:t>
            </a:r>
            <a:r>
              <a:rPr lang="zh-CN" altLang="en-US" sz="2400" dirty="0"/>
              <a:t>？ 为什么？</a:t>
            </a:r>
          </a:p>
          <a:p>
            <a:pPr marL="0" indent="0">
              <a:lnSpc>
                <a:spcPct val="100000"/>
              </a:lnSpc>
              <a:spcBef>
                <a:spcPts val="0"/>
              </a:spcBef>
              <a:buNone/>
            </a:pPr>
            <a:r>
              <a:rPr lang="zh-CN" altLang="en-US" dirty="0"/>
              <a:t>     </a:t>
            </a:r>
            <a:r>
              <a:rPr lang="en-US" altLang="zh-CN" dirty="0"/>
              <a:t>C     D     H        S   </a:t>
            </a:r>
          </a:p>
          <a:p>
            <a:pPr marL="0" indent="0">
              <a:lnSpc>
                <a:spcPct val="100000"/>
              </a:lnSpc>
              <a:spcBef>
                <a:spcPts val="0"/>
              </a:spcBef>
              <a:buNone/>
            </a:pPr>
            <a:r>
              <a:rPr lang="en-US" altLang="zh-CN" dirty="0"/>
              <a:t>     C1   D1   H1     S1       </a:t>
            </a:r>
          </a:p>
          <a:p>
            <a:pPr marL="0" indent="0">
              <a:lnSpc>
                <a:spcPct val="100000"/>
              </a:lnSpc>
              <a:spcBef>
                <a:spcPts val="0"/>
              </a:spcBef>
              <a:buNone/>
            </a:pPr>
            <a:r>
              <a:rPr lang="en-US" altLang="zh-CN" dirty="0"/>
              <a:t>     C1   D1   H2     S1     </a:t>
            </a:r>
          </a:p>
          <a:p>
            <a:pPr marL="0" indent="0">
              <a:lnSpc>
                <a:spcPct val="100000"/>
              </a:lnSpc>
              <a:spcBef>
                <a:spcPts val="0"/>
              </a:spcBef>
              <a:buNone/>
            </a:pPr>
            <a:r>
              <a:rPr lang="en-US" altLang="zh-CN" dirty="0"/>
              <a:t>     C1   D1   H1     S2</a:t>
            </a:r>
          </a:p>
          <a:p>
            <a:pPr marL="0" indent="0">
              <a:lnSpc>
                <a:spcPct val="100000"/>
              </a:lnSpc>
              <a:spcBef>
                <a:spcPts val="0"/>
              </a:spcBef>
              <a:buNone/>
            </a:pPr>
            <a:r>
              <a:rPr lang="en-US" altLang="zh-CN" dirty="0"/>
              <a:t>     C2   D2   H2     S3</a:t>
            </a:r>
          </a:p>
        </p:txBody>
      </p:sp>
      <p:cxnSp>
        <p:nvCxnSpPr>
          <p:cNvPr id="5" name="直接连接符 4"/>
          <p:cNvCxnSpPr/>
          <p:nvPr/>
        </p:nvCxnSpPr>
        <p:spPr>
          <a:xfrm>
            <a:off x="500034" y="1785932"/>
            <a:ext cx="3643338" cy="119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572000" y="1785932"/>
            <a:ext cx="3672408" cy="923330"/>
          </a:xfrm>
          <a:prstGeom prst="rect">
            <a:avLst/>
          </a:prstGeom>
          <a:noFill/>
        </p:spPr>
        <p:txBody>
          <a:bodyPr wrap="square" rtlCol="0">
            <a:spAutoFit/>
          </a:bodyPr>
          <a:lstStyle/>
          <a:p>
            <a:r>
              <a:rPr lang="zh-CN" altLang="en-US" dirty="0" smtClean="0">
                <a:solidFill>
                  <a:srgbClr val="FF0000"/>
                </a:solidFill>
              </a:rPr>
              <a:t>答：不满足。因为第</a:t>
            </a:r>
            <a:r>
              <a:rPr lang="en-US" altLang="zh-CN" dirty="0" smtClean="0">
                <a:solidFill>
                  <a:srgbClr val="FF0000"/>
                </a:solidFill>
              </a:rPr>
              <a:t>1</a:t>
            </a:r>
            <a:r>
              <a:rPr lang="zh-CN" altLang="en-US" dirty="0" smtClean="0">
                <a:solidFill>
                  <a:srgbClr val="FF0000"/>
                </a:solidFill>
              </a:rPr>
              <a:t>条和第</a:t>
            </a:r>
            <a:r>
              <a:rPr lang="en-US" altLang="zh-CN" dirty="0" smtClean="0">
                <a:solidFill>
                  <a:srgbClr val="FF0000"/>
                </a:solidFill>
              </a:rPr>
              <a:t>2</a:t>
            </a:r>
            <a:r>
              <a:rPr lang="zh-CN" altLang="en-US" dirty="0" smtClean="0">
                <a:solidFill>
                  <a:srgbClr val="FF0000"/>
                </a:solidFill>
              </a:rPr>
              <a:t>条元组在属性值</a:t>
            </a:r>
            <a:r>
              <a:rPr lang="en-US" altLang="zh-CN" dirty="0" smtClean="0">
                <a:solidFill>
                  <a:srgbClr val="FF0000"/>
                </a:solidFill>
              </a:rPr>
              <a:t>C</a:t>
            </a:r>
            <a:r>
              <a:rPr lang="zh-CN" altLang="en-US" dirty="0" smtClean="0">
                <a:solidFill>
                  <a:srgbClr val="FF0000"/>
                </a:solidFill>
              </a:rPr>
              <a:t>上的值都是</a:t>
            </a:r>
            <a:r>
              <a:rPr lang="en-US" altLang="zh-CN" dirty="0" smtClean="0">
                <a:solidFill>
                  <a:srgbClr val="FF0000"/>
                </a:solidFill>
              </a:rPr>
              <a:t>C1</a:t>
            </a:r>
            <a:r>
              <a:rPr lang="zh-CN" altLang="en-US" dirty="0" smtClean="0">
                <a:solidFill>
                  <a:srgbClr val="FF0000"/>
                </a:solidFill>
              </a:rPr>
              <a:t>，但在属性值</a:t>
            </a:r>
            <a:r>
              <a:rPr lang="en-US" altLang="zh-CN" dirty="0" smtClean="0">
                <a:solidFill>
                  <a:srgbClr val="FF0000"/>
                </a:solidFill>
              </a:rPr>
              <a:t>H</a:t>
            </a:r>
            <a:r>
              <a:rPr lang="zh-CN" altLang="en-US" dirty="0" smtClean="0">
                <a:solidFill>
                  <a:srgbClr val="FF0000"/>
                </a:solidFill>
              </a:rPr>
              <a:t>上的值分别是</a:t>
            </a:r>
            <a:r>
              <a:rPr lang="en-US" altLang="zh-CN" dirty="0" smtClean="0">
                <a:solidFill>
                  <a:srgbClr val="FF0000"/>
                </a:solidFill>
              </a:rPr>
              <a:t>H1</a:t>
            </a:r>
            <a:r>
              <a:rPr lang="zh-CN" altLang="en-US" dirty="0" smtClean="0">
                <a:solidFill>
                  <a:srgbClr val="FF0000"/>
                </a:solidFill>
              </a:rPr>
              <a:t>和</a:t>
            </a:r>
            <a:r>
              <a:rPr lang="en-US" altLang="zh-CN" dirty="0" smtClean="0">
                <a:solidFill>
                  <a:srgbClr val="FF0000"/>
                </a:solidFill>
              </a:rPr>
              <a:t>H2</a:t>
            </a:r>
            <a:r>
              <a:rPr lang="zh-CN" altLang="en-US" dirty="0" smtClean="0">
                <a:solidFill>
                  <a:srgbClr val="FF0000"/>
                </a:solidFill>
              </a:rPr>
              <a:t>。</a:t>
            </a:r>
            <a:endParaRPr lang="zh-CN" altLang="en-US" dirty="0">
              <a:solidFill>
                <a:srgbClr val="FF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zh-CN" sz="3600" dirty="0"/>
              <a:t>6.2.1 </a:t>
            </a:r>
            <a:r>
              <a:rPr lang="zh-CN" altLang="en-US" sz="3600" dirty="0"/>
              <a:t>函数依赖回顾</a:t>
            </a:r>
          </a:p>
        </p:txBody>
      </p:sp>
      <p:sp>
        <p:nvSpPr>
          <p:cNvPr id="35843" name="Rectangle 3"/>
          <p:cNvSpPr>
            <a:spLocks noGrp="1" noChangeArrowheads="1"/>
          </p:cNvSpPr>
          <p:nvPr>
            <p:ph type="body" idx="1"/>
          </p:nvPr>
        </p:nvSpPr>
        <p:spPr>
          <a:xfrm>
            <a:off x="457200" y="751284"/>
            <a:ext cx="8401080" cy="3640931"/>
          </a:xfrm>
        </p:spPr>
        <p:txBody>
          <a:bodyPr/>
          <a:lstStyle/>
          <a:p>
            <a:pPr eaLnBrk="1" hangingPunct="1">
              <a:lnSpc>
                <a:spcPct val="130000"/>
              </a:lnSpc>
              <a:buFont typeface="Monotype Sorts" pitchFamily="2" charset="2"/>
              <a:buNone/>
            </a:pPr>
            <a:r>
              <a:rPr lang="en-US" altLang="zh-CN" sz="2000" dirty="0">
                <a:solidFill>
                  <a:srgbClr val="FF0000"/>
                </a:solidFill>
              </a:rPr>
              <a:t>WHY      </a:t>
            </a:r>
            <a:r>
              <a:rPr lang="zh-CN" altLang="en-US" sz="2000" dirty="0"/>
              <a:t>为什么要学习函数依赖  </a:t>
            </a:r>
            <a:endParaRPr lang="en-US" altLang="zh-CN" sz="2000" dirty="0"/>
          </a:p>
          <a:p>
            <a:pPr eaLnBrk="1" hangingPunct="1">
              <a:lnSpc>
                <a:spcPct val="130000"/>
              </a:lnSpc>
              <a:buFont typeface="Monotype Sorts" pitchFamily="2" charset="2"/>
              <a:buNone/>
            </a:pPr>
            <a:r>
              <a:rPr lang="en-US" altLang="zh-CN" sz="2000" dirty="0">
                <a:solidFill>
                  <a:srgbClr val="FF0000"/>
                </a:solidFill>
              </a:rPr>
              <a:t>WHAT   </a:t>
            </a:r>
            <a:r>
              <a:rPr lang="zh-CN" altLang="en-US" sz="2000" dirty="0"/>
              <a:t>什么是函数依赖</a:t>
            </a:r>
          </a:p>
          <a:p>
            <a:pPr lvl="3" eaLnBrk="1" hangingPunct="1">
              <a:lnSpc>
                <a:spcPct val="130000"/>
              </a:lnSpc>
              <a:buFont typeface="Monotype Sorts" pitchFamily="2" charset="2"/>
              <a:buNone/>
            </a:pPr>
            <a:r>
              <a:rPr lang="zh-CN" altLang="en-US" dirty="0"/>
              <a:t>平凡函数依赖与非平凡函数依赖</a:t>
            </a:r>
          </a:p>
          <a:p>
            <a:pPr lvl="3" eaLnBrk="1" hangingPunct="1">
              <a:lnSpc>
                <a:spcPct val="130000"/>
              </a:lnSpc>
              <a:buFont typeface="Monotype Sorts" pitchFamily="2" charset="2"/>
              <a:buNone/>
            </a:pPr>
            <a:r>
              <a:rPr lang="zh-CN" altLang="en-US" dirty="0"/>
              <a:t>完全函数依赖与部分函数依赖</a:t>
            </a:r>
          </a:p>
          <a:p>
            <a:pPr lvl="3" eaLnBrk="1" hangingPunct="1">
              <a:lnSpc>
                <a:spcPct val="130000"/>
              </a:lnSpc>
              <a:buFont typeface="Monotype Sorts" pitchFamily="2" charset="2"/>
              <a:buNone/>
            </a:pPr>
            <a:r>
              <a:rPr lang="zh-CN" altLang="en-US" dirty="0"/>
              <a:t>传递函数依赖</a:t>
            </a:r>
            <a:endParaRPr lang="en-US" altLang="zh-CN" dirty="0"/>
          </a:p>
          <a:p>
            <a:pPr eaLnBrk="1" hangingPunct="1">
              <a:lnSpc>
                <a:spcPct val="130000"/>
              </a:lnSpc>
              <a:buFont typeface="Monotype Sorts" pitchFamily="2" charset="2"/>
              <a:buNone/>
            </a:pPr>
            <a:r>
              <a:rPr lang="en-US" altLang="zh-CN" sz="2000" dirty="0">
                <a:solidFill>
                  <a:srgbClr val="FF0000"/>
                </a:solidFill>
              </a:rPr>
              <a:t>HOW    </a:t>
            </a:r>
            <a:r>
              <a:rPr lang="zh-CN" altLang="en-US" sz="2000" dirty="0"/>
              <a:t>如何确定函数依赖</a:t>
            </a:r>
            <a:endParaRPr lang="en-US" altLang="zh-CN" sz="2000" dirty="0"/>
          </a:p>
          <a:p>
            <a:pPr eaLnBrk="1" hangingPunct="1">
              <a:lnSpc>
                <a:spcPct val="130000"/>
              </a:lnSpc>
              <a:buFont typeface="Monotype Sorts" pitchFamily="2" charset="2"/>
              <a:buNone/>
            </a:pPr>
            <a:r>
              <a:rPr lang="en-US" altLang="zh-CN" sz="2000" dirty="0">
                <a:solidFill>
                  <a:srgbClr val="FF0000"/>
                </a:solidFill>
              </a:rPr>
              <a:t>WHEN  </a:t>
            </a:r>
          </a:p>
          <a:p>
            <a:pPr eaLnBrk="1" hangingPunct="1">
              <a:lnSpc>
                <a:spcPct val="130000"/>
              </a:lnSpc>
              <a:buFont typeface="Monotype Sorts" pitchFamily="2" charset="2"/>
              <a:buNone/>
            </a:pPr>
            <a:r>
              <a:rPr lang="en-US" altLang="zh-CN" sz="2000" dirty="0">
                <a:solidFill>
                  <a:srgbClr val="FF0000"/>
                </a:solidFill>
              </a:rPr>
              <a:t>WHERE</a:t>
            </a:r>
          </a:p>
          <a:p>
            <a:pPr eaLnBrk="1" hangingPunct="1">
              <a:lnSpc>
                <a:spcPct val="130000"/>
              </a:lnSpc>
              <a:buFont typeface="Monotype Sorts" pitchFamily="2" charset="2"/>
              <a:buNone/>
            </a:pPr>
            <a:r>
              <a:rPr lang="en-US" altLang="zh-CN" sz="2000" dirty="0">
                <a:solidFill>
                  <a:srgbClr val="FF0000"/>
                </a:solidFill>
              </a:rPr>
              <a:t>WHO</a:t>
            </a:r>
          </a:p>
          <a:p>
            <a:pPr eaLnBrk="1" hangingPunct="1">
              <a:lnSpc>
                <a:spcPct val="130000"/>
              </a:lnSpc>
              <a:buFont typeface="Monotype Sorts" pitchFamily="2" charset="2"/>
              <a:buNone/>
            </a:pPr>
            <a:endParaRPr lang="zh-CN" altLang="en-US" sz="2000" dirty="0"/>
          </a:p>
          <a:p>
            <a:pPr eaLnBrk="1" hangingPunct="1">
              <a:lnSpc>
                <a:spcPct val="130000"/>
              </a:lnSpc>
              <a:buFont typeface="Monotype Sorts" pitchFamily="2" charset="2"/>
              <a:buNone/>
            </a:pPr>
            <a:endParaRPr lang="zh-CN" altLang="en-US" sz="2000" dirty="0"/>
          </a:p>
        </p:txBody>
      </p:sp>
    </p:spTree>
  </p:cSld>
  <p:clrMapOvr>
    <a:masterClrMapping/>
  </p:clrMapOvr>
  <p:transition spd="slow">
    <p:wipe dir="d"/>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solidFill>
                  <a:srgbClr val="FF0000"/>
                </a:solidFill>
              </a:rPr>
              <a:t>6.2.2 </a:t>
            </a:r>
            <a:r>
              <a:rPr lang="zh-CN" altLang="en-US" sz="2800" dirty="0">
                <a:solidFill>
                  <a:srgbClr val="FF0000"/>
                </a:solidFill>
              </a:rPr>
              <a:t>码</a:t>
            </a:r>
            <a:endParaRPr lang="en-US" altLang="zh-CN" sz="2800" dirty="0">
              <a:solidFill>
                <a:srgbClr val="FF0000"/>
              </a:solidFill>
            </a:endParaRPr>
          </a:p>
          <a:p>
            <a:pPr>
              <a:spcBef>
                <a:spcPts val="0"/>
              </a:spcBef>
            </a:pPr>
            <a:r>
              <a:rPr lang="en-US" altLang="zh-CN" sz="2800" dirty="0"/>
              <a:t>6.2.3 </a:t>
            </a:r>
            <a:r>
              <a:rPr lang="zh-CN" altLang="en-US" sz="2800" dirty="0"/>
              <a:t>范式</a:t>
            </a: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.2  </a:t>
            </a:r>
            <a:r>
              <a:rPr lang="zh-CN" altLang="en-US" sz="3600" b="1" kern="0" cap="all" dirty="0">
                <a:solidFill>
                  <a:schemeClr val="bg1"/>
                </a:solidFill>
                <a:latin typeface="+mj-lt"/>
                <a:ea typeface="+mj-ea"/>
                <a:cs typeface="+mj-cs"/>
              </a:rPr>
              <a:t>码</a:t>
            </a:r>
            <a:endParaRPr kumimoji="0" lang="zh-CN" altLang="en-US" sz="3600" b="1" i="0" u="none" strike="noStrike" kern="0" cap="all" spc="0" normalizeH="0" baseline="0" noProof="0" dirty="0">
              <a:ln>
                <a:noFill/>
              </a:ln>
              <a:solidFill>
                <a:schemeClr val="bg1"/>
              </a:solidFill>
              <a:effectLst/>
              <a:uLnTx/>
              <a:uFillTx/>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57224" y="0"/>
            <a:ext cx="7772400" cy="1021556"/>
          </a:xfrm>
        </p:spPr>
        <p:txBody>
          <a:bodyPr/>
          <a:lstStyle/>
          <a:p>
            <a:pPr algn="ctr"/>
            <a:r>
              <a:rPr lang="zh-CN" altLang="en-US" sz="3600" dirty="0"/>
              <a:t>第</a:t>
            </a:r>
            <a:r>
              <a:rPr lang="en-US" altLang="zh-CN" sz="3600" dirty="0"/>
              <a:t>6</a:t>
            </a:r>
            <a:r>
              <a:rPr lang="zh-CN" altLang="en-US" sz="3600" dirty="0"/>
              <a:t>章 关系数据理论</a:t>
            </a:r>
          </a:p>
        </p:txBody>
      </p:sp>
      <p:sp>
        <p:nvSpPr>
          <p:cNvPr id="14339" name="Rectangle 3"/>
          <p:cNvSpPr>
            <a:spLocks noGrp="1" noChangeArrowheads="1"/>
          </p:cNvSpPr>
          <p:nvPr>
            <p:ph type="body" idx="4294967295"/>
          </p:nvPr>
        </p:nvSpPr>
        <p:spPr>
          <a:xfrm>
            <a:off x="285720" y="857238"/>
            <a:ext cx="8501122" cy="1871830"/>
          </a:xfrm>
        </p:spPr>
        <p:txBody>
          <a:bodyPr/>
          <a:lstStyle/>
          <a:p>
            <a:r>
              <a:rPr lang="en-US" altLang="zh-CN" dirty="0">
                <a:solidFill>
                  <a:srgbClr val="FF0000"/>
                </a:solidFill>
              </a:rPr>
              <a:t>6.1 </a:t>
            </a:r>
            <a:r>
              <a:rPr lang="zh-CN" altLang="en-US" dirty="0">
                <a:solidFill>
                  <a:srgbClr val="FF0000"/>
                </a:solidFill>
              </a:rPr>
              <a:t>问题的提出</a:t>
            </a:r>
            <a:endParaRPr lang="en-US" altLang="zh-CN" dirty="0">
              <a:solidFill>
                <a:srgbClr val="FF0000"/>
              </a:solidFill>
            </a:endParaRPr>
          </a:p>
          <a:p>
            <a:r>
              <a:rPr lang="en-US" altLang="zh-CN" sz="2800" dirty="0"/>
              <a:t>6.2 </a:t>
            </a:r>
            <a:r>
              <a:rPr lang="zh-CN" altLang="en-US" sz="2800" dirty="0"/>
              <a:t>规范化</a:t>
            </a:r>
          </a:p>
          <a:p>
            <a:r>
              <a:rPr lang="en-US" altLang="zh-CN" sz="2800" dirty="0"/>
              <a:t>6.3 </a:t>
            </a:r>
            <a:r>
              <a:rPr lang="zh-CN" altLang="en-US" sz="2800" dirty="0"/>
              <a:t>数据依赖的公理系统</a:t>
            </a:r>
          </a:p>
          <a:p>
            <a:r>
              <a:rPr lang="en-US" altLang="zh-CN" sz="2800" dirty="0"/>
              <a:t>6.4 </a:t>
            </a:r>
            <a:r>
              <a:rPr lang="zh-CN" altLang="en-US" sz="2800" dirty="0"/>
              <a:t>保持函数依赖的模式分解</a:t>
            </a:r>
            <a:endParaRPr lang="en-US" altLang="zh-CN" sz="2800" dirty="0"/>
          </a:p>
          <a:p>
            <a:r>
              <a:rPr lang="zh-CN" altLang="en-US" sz="2800" dirty="0"/>
              <a:t>*</a:t>
            </a:r>
            <a:r>
              <a:rPr lang="en-US" altLang="zh-CN" sz="2800" dirty="0"/>
              <a:t>6.5</a:t>
            </a:r>
            <a:r>
              <a:rPr lang="zh-CN" altLang="en-US" sz="2800" dirty="0"/>
              <a:t> 无损连接的模式分解</a:t>
            </a:r>
            <a:endParaRPr lang="en-US" altLang="zh-CN" sz="2800" dirty="0"/>
          </a:p>
          <a:p>
            <a:r>
              <a:rPr lang="zh-CN" altLang="en-US" dirty="0"/>
              <a:t>本章小结</a:t>
            </a:r>
            <a:endParaRPr lang="en-US" altLang="zh-CN" sz="2800" dirty="0"/>
          </a:p>
        </p:txBody>
      </p:sp>
    </p:spTree>
  </p:cSld>
  <p:clrMapOvr>
    <a:masterClrMapping/>
  </p:clrMapOvr>
  <p:transition spd="slow">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6.2.2 </a:t>
            </a:r>
            <a:r>
              <a:rPr lang="zh-CN" altLang="en-US" dirty="0"/>
              <a:t>码</a:t>
            </a:r>
            <a:r>
              <a:rPr lang="en-US" altLang="zh-CN" dirty="0"/>
              <a:t>—</a:t>
            </a:r>
            <a:r>
              <a:rPr lang="zh-CN" altLang="en-US" dirty="0"/>
              <a:t>主码</a:t>
            </a:r>
          </a:p>
        </p:txBody>
      </p:sp>
      <p:sp>
        <p:nvSpPr>
          <p:cNvPr id="47107" name="Rectangle 3"/>
          <p:cNvSpPr>
            <a:spLocks noGrp="1" noChangeArrowheads="1"/>
          </p:cNvSpPr>
          <p:nvPr>
            <p:ph idx="1"/>
          </p:nvPr>
        </p:nvSpPr>
        <p:spPr>
          <a:xfrm>
            <a:off x="191416" y="719347"/>
            <a:ext cx="8952584" cy="3579058"/>
          </a:xfrm>
        </p:spPr>
        <p:txBody>
          <a:bodyPr/>
          <a:lstStyle/>
          <a:p>
            <a:r>
              <a:rPr lang="zh-CN" altLang="en-US" sz="2000" dirty="0"/>
              <a:t>定义</a:t>
            </a:r>
            <a:r>
              <a:rPr lang="en-US" altLang="zh-CN" sz="2000" dirty="0"/>
              <a:t>6.4  </a:t>
            </a:r>
            <a:r>
              <a:rPr lang="zh-CN" altLang="en-US" sz="2000" dirty="0"/>
              <a:t>设</a:t>
            </a:r>
            <a:r>
              <a:rPr lang="en-US" altLang="zh-CN" sz="2000" dirty="0"/>
              <a:t>K</a:t>
            </a:r>
            <a:r>
              <a:rPr lang="zh-CN" altLang="en-US" sz="2000" dirty="0"/>
              <a:t>为关系模式</a:t>
            </a:r>
            <a:r>
              <a:rPr lang="en-US" altLang="zh-CN" sz="2000" dirty="0"/>
              <a:t>R(U,F)</a:t>
            </a:r>
            <a:r>
              <a:rPr lang="zh-CN" altLang="en-US" sz="2000" dirty="0"/>
              <a:t>中的属性或属性组合。若</a:t>
            </a:r>
            <a:r>
              <a:rPr lang="en-US" altLang="zh-CN" sz="2000" dirty="0"/>
              <a:t>K → U</a:t>
            </a:r>
            <a:r>
              <a:rPr lang="zh-CN" altLang="en-US" sz="2000" dirty="0"/>
              <a:t>，则</a:t>
            </a:r>
            <a:r>
              <a:rPr lang="en-US" altLang="zh-CN" sz="2000" dirty="0"/>
              <a:t>K</a:t>
            </a:r>
            <a:r>
              <a:rPr lang="zh-CN" altLang="en-US" sz="2000" dirty="0"/>
              <a:t>称为</a:t>
            </a:r>
            <a:r>
              <a:rPr lang="en-US" altLang="zh-CN" sz="2000" dirty="0"/>
              <a:t>R</a:t>
            </a:r>
            <a:r>
              <a:rPr lang="zh-CN" altLang="en-US" sz="2000" dirty="0"/>
              <a:t>的一个</a:t>
            </a:r>
            <a:r>
              <a:rPr lang="zh-CN" altLang="en-US" sz="2000" dirty="0">
                <a:solidFill>
                  <a:srgbClr val="C00000"/>
                </a:solidFill>
              </a:rPr>
              <a:t>候选码</a:t>
            </a:r>
            <a:r>
              <a:rPr lang="en-US" altLang="zh-CN" sz="2000" dirty="0"/>
              <a:t>(candidate key)</a:t>
            </a:r>
            <a:r>
              <a:rPr lang="zh-CN" altLang="en-US" sz="2000" dirty="0"/>
              <a:t>。</a:t>
            </a:r>
            <a:endParaRPr lang="en-US" altLang="zh-CN" sz="2000" dirty="0"/>
          </a:p>
          <a:p>
            <a:pPr lvl="1"/>
            <a:r>
              <a:rPr lang="zh-CN" altLang="en-US" sz="2000" dirty="0"/>
              <a:t>如果</a:t>
            </a:r>
            <a:r>
              <a:rPr lang="en-US" altLang="zh-CN" sz="2000" dirty="0"/>
              <a:t>U</a:t>
            </a:r>
            <a:r>
              <a:rPr lang="zh-CN" altLang="en-US" sz="2000" dirty="0"/>
              <a:t>部分函数依赖于</a:t>
            </a:r>
            <a:r>
              <a:rPr lang="en-US" altLang="zh-CN" sz="2000" dirty="0"/>
              <a:t>K</a:t>
            </a:r>
            <a:r>
              <a:rPr lang="zh-CN" altLang="en-US" sz="2000" dirty="0"/>
              <a:t>，即</a:t>
            </a:r>
            <a:r>
              <a:rPr lang="en-US" altLang="zh-CN" sz="2000" dirty="0"/>
              <a:t>K → U,</a:t>
            </a:r>
            <a:r>
              <a:rPr lang="zh-CN" altLang="en-US" sz="2000" dirty="0"/>
              <a:t>则</a:t>
            </a:r>
            <a:r>
              <a:rPr lang="en-US" altLang="zh-CN" sz="2000" dirty="0"/>
              <a:t>K</a:t>
            </a:r>
            <a:r>
              <a:rPr lang="zh-CN" altLang="en-US" sz="2000" dirty="0"/>
              <a:t>称为超码（</a:t>
            </a:r>
            <a:r>
              <a:rPr lang="en-US" altLang="zh-CN" sz="2000" dirty="0" err="1"/>
              <a:t>surpkey</a:t>
            </a:r>
            <a:r>
              <a:rPr lang="zh-CN" altLang="en-US" sz="2000" dirty="0"/>
              <a:t>）。</a:t>
            </a:r>
            <a:endParaRPr lang="en-US" altLang="zh-CN" sz="2000" dirty="0"/>
          </a:p>
          <a:p>
            <a:pPr lvl="1"/>
            <a:r>
              <a:rPr lang="zh-CN" altLang="en-US" sz="2000" dirty="0"/>
              <a:t>候选码是最小的超码，即</a:t>
            </a:r>
            <a:r>
              <a:rPr lang="en-US" altLang="zh-CN" sz="2000" dirty="0"/>
              <a:t>K</a:t>
            </a:r>
            <a:r>
              <a:rPr lang="zh-CN" altLang="en-US" sz="2000" dirty="0"/>
              <a:t>的任意一个真子集都不是候选码。</a:t>
            </a:r>
            <a:endParaRPr lang="en-US" altLang="zh-CN" sz="2000" dirty="0"/>
          </a:p>
          <a:p>
            <a:pPr lvl="1"/>
            <a:endParaRPr lang="en-US" altLang="zh-CN" sz="2000" dirty="0"/>
          </a:p>
          <a:p>
            <a:pPr lvl="1"/>
            <a:endParaRPr lang="en-US" altLang="zh-CN" sz="2000" dirty="0"/>
          </a:p>
          <a:p>
            <a:pPr>
              <a:spcBef>
                <a:spcPts val="1800"/>
              </a:spcBef>
            </a:pPr>
            <a:r>
              <a:rPr lang="zh-CN" altLang="en-US" sz="2000" dirty="0"/>
              <a:t>若关系模式</a:t>
            </a:r>
            <a:r>
              <a:rPr lang="en-US" altLang="zh-CN" sz="2000" dirty="0"/>
              <a:t>R</a:t>
            </a:r>
            <a:r>
              <a:rPr lang="zh-CN" altLang="en-US" sz="2000" dirty="0"/>
              <a:t>有多个候选码，则选定其中的一个做为</a:t>
            </a:r>
            <a:r>
              <a:rPr lang="zh-CN" altLang="en-US" sz="2000" dirty="0">
                <a:solidFill>
                  <a:srgbClr val="C00000"/>
                </a:solidFill>
              </a:rPr>
              <a:t>主码</a:t>
            </a:r>
            <a:r>
              <a:rPr lang="en-US" altLang="zh-CN" sz="2000" dirty="0"/>
              <a:t>(primary key)</a:t>
            </a:r>
            <a:r>
              <a:rPr lang="zh-CN" altLang="en-US" sz="2000" dirty="0"/>
              <a:t>。</a:t>
            </a:r>
            <a:endParaRPr lang="en-US" altLang="zh-CN" sz="2000" dirty="0"/>
          </a:p>
          <a:p>
            <a:pPr>
              <a:spcBef>
                <a:spcPts val="1800"/>
              </a:spcBef>
            </a:pPr>
            <a:endParaRPr lang="en-US" altLang="zh-CN" sz="2000" dirty="0"/>
          </a:p>
        </p:txBody>
      </p:sp>
      <p:sp>
        <p:nvSpPr>
          <p:cNvPr id="7" name="文本框 6"/>
          <p:cNvSpPr txBox="1"/>
          <p:nvPr/>
        </p:nvSpPr>
        <p:spPr>
          <a:xfrm>
            <a:off x="7092280" y="590968"/>
            <a:ext cx="324012" cy="400110"/>
          </a:xfrm>
          <a:prstGeom prst="rect">
            <a:avLst/>
          </a:prstGeom>
          <a:noFill/>
        </p:spPr>
        <p:txBody>
          <a:bodyPr wrap="square" rtlCol="0">
            <a:spAutoFit/>
          </a:bodyPr>
          <a:lstStyle/>
          <a:p>
            <a:r>
              <a:rPr lang="en-US" altLang="zh-CN" sz="2000" i="1" dirty="0"/>
              <a:t>F</a:t>
            </a:r>
            <a:endParaRPr lang="zh-CN" altLang="en-US" sz="2000" i="1" dirty="0"/>
          </a:p>
        </p:txBody>
      </p:sp>
      <p:sp>
        <p:nvSpPr>
          <p:cNvPr id="8" name="文本框 7"/>
          <p:cNvSpPr txBox="1"/>
          <p:nvPr/>
        </p:nvSpPr>
        <p:spPr>
          <a:xfrm>
            <a:off x="4391956" y="1282054"/>
            <a:ext cx="324012" cy="400110"/>
          </a:xfrm>
          <a:prstGeom prst="rect">
            <a:avLst/>
          </a:prstGeom>
          <a:noFill/>
        </p:spPr>
        <p:txBody>
          <a:bodyPr wrap="square" rtlCol="0">
            <a:spAutoFit/>
          </a:bodyPr>
          <a:lstStyle/>
          <a:p>
            <a:r>
              <a:rPr lang="en-US" altLang="zh-CN" sz="2000" i="1" dirty="0"/>
              <a:t>P</a:t>
            </a:r>
            <a:endParaRPr lang="zh-CN" altLang="en-US" sz="2000" i="1" dirty="0"/>
          </a:p>
        </p:txBody>
      </p:sp>
      <p:sp>
        <p:nvSpPr>
          <p:cNvPr id="6" name="矩形 5"/>
          <p:cNvSpPr/>
          <p:nvPr/>
        </p:nvSpPr>
        <p:spPr>
          <a:xfrm>
            <a:off x="720450" y="2275033"/>
            <a:ext cx="8232134" cy="646331"/>
          </a:xfrm>
          <a:prstGeom prst="rect">
            <a:avLst/>
          </a:prstGeom>
          <a:ln w="12700">
            <a:solidFill>
              <a:srgbClr val="FF0000"/>
            </a:solidFill>
          </a:ln>
        </p:spPr>
        <p:txBody>
          <a:bodyPr wrap="square">
            <a:spAutoFit/>
          </a:bodyPr>
          <a:lstStyle/>
          <a:p>
            <a:r>
              <a:rPr lang="en-US" altLang="zh-CN" b="1" dirty="0"/>
              <a:t>[</a:t>
            </a:r>
            <a:r>
              <a:rPr lang="zh-CN" altLang="en-US" b="1" dirty="0"/>
              <a:t>例</a:t>
            </a:r>
            <a:r>
              <a:rPr lang="en-US" altLang="zh-CN" b="1" dirty="0"/>
              <a:t>6.2] Student(</a:t>
            </a:r>
            <a:r>
              <a:rPr lang="en-US" altLang="zh-CN" b="1" u="sng" dirty="0" err="1"/>
              <a:t>Sno</a:t>
            </a:r>
            <a:r>
              <a:rPr lang="en-US" altLang="zh-CN" b="1" dirty="0"/>
              <a:t>, </a:t>
            </a:r>
            <a:r>
              <a:rPr lang="en-US" altLang="zh-CN" b="1" dirty="0" err="1"/>
              <a:t>Sname</a:t>
            </a:r>
            <a:r>
              <a:rPr lang="en-US" altLang="zh-CN" b="1" dirty="0"/>
              <a:t>, </a:t>
            </a:r>
            <a:r>
              <a:rPr lang="en-US" altLang="zh-CN" b="1" dirty="0" err="1"/>
              <a:t>Ssex</a:t>
            </a:r>
            <a:r>
              <a:rPr lang="en-US" altLang="zh-CN" b="1" dirty="0"/>
              <a:t>, </a:t>
            </a:r>
            <a:r>
              <a:rPr lang="en-US" altLang="zh-CN" b="1" dirty="0" err="1"/>
              <a:t>Sbirthdate,Smajor</a:t>
            </a:r>
            <a:r>
              <a:rPr lang="en-US" altLang="zh-CN" b="1" dirty="0"/>
              <a:t>)</a:t>
            </a:r>
            <a:r>
              <a:rPr lang="zh-CN" altLang="en-US" b="1" dirty="0"/>
              <a:t>，</a:t>
            </a:r>
            <a:r>
              <a:rPr lang="en-US" altLang="zh-CN" b="1" dirty="0" err="1"/>
              <a:t>Sno</a:t>
            </a:r>
            <a:r>
              <a:rPr lang="zh-CN" altLang="en-US" b="1" dirty="0"/>
              <a:t>是码</a:t>
            </a:r>
            <a:endParaRPr lang="en-US" altLang="zh-CN" b="1" dirty="0"/>
          </a:p>
          <a:p>
            <a:pPr>
              <a:buNone/>
            </a:pPr>
            <a:r>
              <a:rPr lang="en-US" altLang="zh-CN" b="1" dirty="0"/>
              <a:t>       SC(</a:t>
            </a:r>
            <a:r>
              <a:rPr lang="en-US" altLang="zh-CN" b="1" u="sng" dirty="0" err="1"/>
              <a:t>Sno</a:t>
            </a:r>
            <a:r>
              <a:rPr lang="en-US" altLang="zh-CN" b="1" u="sng" dirty="0"/>
              <a:t>, </a:t>
            </a:r>
            <a:r>
              <a:rPr lang="en-US" altLang="zh-CN" b="1" u="sng" dirty="0" err="1"/>
              <a:t>Cno</a:t>
            </a:r>
            <a:r>
              <a:rPr lang="en-US" altLang="zh-CN" b="1" dirty="0"/>
              <a:t>, Grade, Semester, </a:t>
            </a:r>
            <a:r>
              <a:rPr lang="en-US" altLang="zh-CN" b="1" dirty="0" err="1"/>
              <a:t>Teachingclass</a:t>
            </a:r>
            <a:r>
              <a:rPr lang="en-US" altLang="zh-CN" b="1" dirty="0"/>
              <a:t>)</a:t>
            </a:r>
            <a:r>
              <a:rPr lang="zh-CN" altLang="en-US" b="1" dirty="0"/>
              <a:t>中，</a:t>
            </a:r>
            <a:r>
              <a:rPr lang="en-US" altLang="zh-CN" b="1" dirty="0"/>
              <a:t>(</a:t>
            </a:r>
            <a:r>
              <a:rPr lang="en-US" altLang="zh-CN" b="1" dirty="0" err="1"/>
              <a:t>Sno</a:t>
            </a:r>
            <a:r>
              <a:rPr lang="en-US" altLang="zh-CN" b="1" dirty="0"/>
              <a:t>, </a:t>
            </a:r>
            <a:r>
              <a:rPr lang="en-US" altLang="zh-CN" b="1" dirty="0" err="1"/>
              <a:t>Cno</a:t>
            </a:r>
            <a:r>
              <a:rPr lang="en-US" altLang="zh-CN" b="1" dirty="0"/>
              <a:t>)</a:t>
            </a:r>
            <a:r>
              <a:rPr lang="zh-CN" altLang="en-US" b="1" dirty="0"/>
              <a:t>是码</a:t>
            </a:r>
            <a:endParaRPr lang="en-US" altLang="zh-CN" b="1" dirty="0"/>
          </a:p>
        </p:txBody>
      </p:sp>
      <p:sp>
        <p:nvSpPr>
          <p:cNvPr id="9" name="矩形 8"/>
          <p:cNvSpPr/>
          <p:nvPr/>
        </p:nvSpPr>
        <p:spPr>
          <a:xfrm>
            <a:off x="715860" y="3411121"/>
            <a:ext cx="7816579" cy="1015663"/>
          </a:xfrm>
          <a:prstGeom prst="rect">
            <a:avLst/>
          </a:prstGeom>
          <a:ln w="12700">
            <a:solidFill>
              <a:srgbClr val="FF0000"/>
            </a:solidFill>
          </a:ln>
        </p:spPr>
        <p:txBody>
          <a:bodyPr wrap="square">
            <a:spAutoFit/>
          </a:bodyPr>
          <a:lstStyle/>
          <a:p>
            <a:r>
              <a:rPr lang="en-US" altLang="zh-CN" sz="2000" b="1" dirty="0"/>
              <a:t>[</a:t>
            </a:r>
            <a:r>
              <a:rPr lang="zh-CN" altLang="en-US" sz="2000" b="1" dirty="0"/>
              <a:t>例</a:t>
            </a:r>
            <a:r>
              <a:rPr lang="en-US" altLang="zh-CN" sz="2000" b="1" dirty="0"/>
              <a:t>] S(</a:t>
            </a:r>
            <a:r>
              <a:rPr lang="en-US" altLang="zh-CN" sz="2000" b="1" u="sng" dirty="0" err="1"/>
              <a:t>Sno</a:t>
            </a:r>
            <a:r>
              <a:rPr lang="en-US" altLang="zh-CN" sz="2000" b="1" dirty="0"/>
              <a:t>, </a:t>
            </a:r>
            <a:r>
              <a:rPr lang="en-US" altLang="zh-CN" sz="2000" b="1" u="sng" dirty="0" err="1"/>
              <a:t>Sname</a:t>
            </a:r>
            <a:r>
              <a:rPr lang="en-US" altLang="zh-CN" sz="2000" b="1" dirty="0"/>
              <a:t>, School, Sage)</a:t>
            </a:r>
            <a:r>
              <a:rPr lang="zh-CN" altLang="en-US" sz="2000" b="1" dirty="0"/>
              <a:t>，</a:t>
            </a:r>
            <a:r>
              <a:rPr lang="en-US" altLang="zh-CN" sz="2000" b="1" dirty="0"/>
              <a:t> </a:t>
            </a:r>
            <a:r>
              <a:rPr lang="zh-CN" altLang="en-US" sz="2000" b="1" dirty="0"/>
              <a:t>假设学生无重名</a:t>
            </a:r>
            <a:endParaRPr lang="en-US" altLang="zh-CN" sz="2000" b="1" dirty="0"/>
          </a:p>
          <a:p>
            <a:r>
              <a:rPr lang="en-US" altLang="zh-CN" sz="2000" b="1" dirty="0"/>
              <a:t>       </a:t>
            </a:r>
            <a:r>
              <a:rPr lang="en-US" altLang="zh-CN" sz="2000" b="1" dirty="0" err="1"/>
              <a:t>Sno</a:t>
            </a:r>
            <a:r>
              <a:rPr lang="zh-CN" altLang="en-US" sz="2000" b="1" dirty="0"/>
              <a:t>、</a:t>
            </a:r>
            <a:r>
              <a:rPr lang="en-US" altLang="zh-CN" sz="2000" b="1" dirty="0"/>
              <a:t> </a:t>
            </a:r>
            <a:r>
              <a:rPr lang="en-US" altLang="zh-CN" sz="2000" b="1" dirty="0" err="1"/>
              <a:t>Sname</a:t>
            </a:r>
            <a:r>
              <a:rPr lang="zh-CN" altLang="en-US" sz="2000" b="1" dirty="0"/>
              <a:t>是候选码，选择</a:t>
            </a:r>
            <a:r>
              <a:rPr lang="en-US" altLang="zh-CN" sz="2000" b="1" dirty="0" err="1"/>
              <a:t>Sno</a:t>
            </a:r>
            <a:r>
              <a:rPr lang="zh-CN" altLang="en-US" sz="2000" b="1" dirty="0"/>
              <a:t>为主码。</a:t>
            </a:r>
            <a:endParaRPr lang="en-US" altLang="zh-CN" sz="2000" b="1" dirty="0"/>
          </a:p>
          <a:p>
            <a:pPr>
              <a:buNone/>
            </a:pPr>
            <a:r>
              <a:rPr lang="en-US" altLang="zh-CN" sz="2000" b="1" dirty="0"/>
              <a:t>      (</a:t>
            </a:r>
            <a:r>
              <a:rPr lang="en-US" altLang="zh-CN" sz="2000" b="1" dirty="0" err="1"/>
              <a:t>Sno</a:t>
            </a:r>
            <a:r>
              <a:rPr lang="en-US" altLang="zh-CN" sz="2000" b="1" dirty="0"/>
              <a:t>, School)</a:t>
            </a:r>
            <a:r>
              <a:rPr lang="zh-CN" altLang="en-US" sz="2000" b="1" dirty="0"/>
              <a:t>、</a:t>
            </a:r>
            <a:r>
              <a:rPr lang="en-US" altLang="zh-CN" sz="2000" b="1" dirty="0"/>
              <a:t> (</a:t>
            </a:r>
            <a:r>
              <a:rPr lang="en-US" altLang="zh-CN" sz="2000" b="1" dirty="0" err="1"/>
              <a:t>Sno</a:t>
            </a:r>
            <a:r>
              <a:rPr lang="en-US" altLang="zh-CN" sz="2000" b="1" dirty="0"/>
              <a:t>, Sage)</a:t>
            </a:r>
            <a:r>
              <a:rPr lang="zh-CN" altLang="en-US" sz="2000" b="1" dirty="0"/>
              <a:t>、</a:t>
            </a:r>
            <a:r>
              <a:rPr lang="en-US" altLang="zh-CN" sz="2000" b="1" dirty="0"/>
              <a:t> (</a:t>
            </a:r>
            <a:r>
              <a:rPr lang="en-US" altLang="zh-CN" sz="2000" b="1" dirty="0" err="1"/>
              <a:t>Sno</a:t>
            </a:r>
            <a:r>
              <a:rPr lang="en-US" altLang="zh-CN" sz="2000" b="1" dirty="0"/>
              <a:t>, School, Sage)</a:t>
            </a:r>
            <a:r>
              <a:rPr lang="zh-CN" altLang="en-US" sz="2000" b="1" dirty="0"/>
              <a:t> 是超码</a:t>
            </a:r>
            <a:endParaRPr lang="en-US" altLang="zh-CN" sz="2000" b="1" dirty="0"/>
          </a:p>
        </p:txBody>
      </p:sp>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dirty="0"/>
              <a:t>6.2.2 </a:t>
            </a:r>
            <a:r>
              <a:rPr lang="zh-CN" altLang="en-US" dirty="0"/>
              <a:t>码</a:t>
            </a:r>
          </a:p>
        </p:txBody>
      </p:sp>
      <p:sp>
        <p:nvSpPr>
          <p:cNvPr id="47107" name="Rectangle 3"/>
          <p:cNvSpPr>
            <a:spLocks noGrp="1" noChangeArrowheads="1"/>
          </p:cNvSpPr>
          <p:nvPr>
            <p:ph idx="1"/>
          </p:nvPr>
        </p:nvSpPr>
        <p:spPr>
          <a:xfrm>
            <a:off x="179512" y="704527"/>
            <a:ext cx="8401080" cy="1280900"/>
          </a:xfrm>
        </p:spPr>
        <p:txBody>
          <a:bodyPr/>
          <a:lstStyle/>
          <a:p>
            <a:r>
              <a:rPr lang="zh-CN" altLang="en-US" sz="1800" dirty="0"/>
              <a:t>主属性与非主属性</a:t>
            </a:r>
          </a:p>
          <a:p>
            <a:pPr lvl="1"/>
            <a:r>
              <a:rPr lang="zh-CN" altLang="en-US" sz="1800" dirty="0"/>
              <a:t>包含在任何一个候选码中的属性 ，称为</a:t>
            </a:r>
            <a:r>
              <a:rPr lang="zh-CN" altLang="en-US" sz="1800" dirty="0">
                <a:solidFill>
                  <a:srgbClr val="C00000"/>
                </a:solidFill>
              </a:rPr>
              <a:t>主属性</a:t>
            </a:r>
            <a:r>
              <a:rPr lang="zh-CN" altLang="en-US" sz="1800" dirty="0"/>
              <a:t>（</a:t>
            </a:r>
            <a:r>
              <a:rPr lang="en-US" altLang="zh-CN" sz="1800" dirty="0"/>
              <a:t>Prime attribute</a:t>
            </a:r>
            <a:r>
              <a:rPr lang="zh-CN" altLang="en-US" sz="1800" dirty="0"/>
              <a:t>） </a:t>
            </a:r>
          </a:p>
          <a:p>
            <a:pPr lvl="1"/>
            <a:r>
              <a:rPr lang="zh-CN" altLang="en-US" sz="1800" dirty="0"/>
              <a:t>不包含在任何码中的属性称为</a:t>
            </a:r>
            <a:r>
              <a:rPr lang="zh-CN" altLang="en-US" sz="1800" dirty="0">
                <a:solidFill>
                  <a:srgbClr val="C00000"/>
                </a:solidFill>
              </a:rPr>
              <a:t>非主属性</a:t>
            </a:r>
            <a:r>
              <a:rPr lang="zh-CN" altLang="en-US" sz="1800" dirty="0"/>
              <a:t>（</a:t>
            </a:r>
            <a:r>
              <a:rPr lang="en-US" altLang="zh-CN" sz="1800" dirty="0"/>
              <a:t>Nonprime attribute</a:t>
            </a:r>
            <a:r>
              <a:rPr lang="zh-CN" altLang="en-US" sz="1800" dirty="0"/>
              <a:t>）或非码属性（</a:t>
            </a:r>
            <a:r>
              <a:rPr lang="en-US" altLang="zh-CN" sz="1800" dirty="0"/>
              <a:t>Non-key attribute</a:t>
            </a:r>
            <a:r>
              <a:rPr lang="zh-CN" altLang="en-US" sz="1800" dirty="0"/>
              <a:t>） </a:t>
            </a:r>
            <a:endParaRPr lang="en-US" altLang="zh-CN" sz="1800" dirty="0"/>
          </a:p>
          <a:p>
            <a:pPr lvl="1"/>
            <a:endParaRPr lang="en-US" altLang="zh-CN" sz="1800" dirty="0"/>
          </a:p>
          <a:p>
            <a:pPr lvl="1"/>
            <a:endParaRPr lang="en-US" altLang="zh-CN" sz="1800" dirty="0"/>
          </a:p>
          <a:p>
            <a:pPr lvl="1">
              <a:buNone/>
            </a:pPr>
            <a:endParaRPr lang="en-US" altLang="zh-CN" sz="1800" dirty="0"/>
          </a:p>
          <a:p>
            <a:r>
              <a:rPr lang="zh-CN" altLang="en-US" sz="1800" dirty="0"/>
              <a:t>全码：整个属性组是码，称为</a:t>
            </a:r>
            <a:r>
              <a:rPr lang="zh-CN" altLang="en-US" sz="1800" dirty="0">
                <a:solidFill>
                  <a:srgbClr val="C00000"/>
                </a:solidFill>
              </a:rPr>
              <a:t>全码</a:t>
            </a:r>
            <a:r>
              <a:rPr lang="zh-CN" altLang="en-US" sz="1800" dirty="0"/>
              <a:t>（</a:t>
            </a:r>
            <a:r>
              <a:rPr lang="en-US" altLang="zh-CN" sz="1800" dirty="0"/>
              <a:t>All-key</a:t>
            </a:r>
            <a:r>
              <a:rPr lang="zh-CN" altLang="en-US" sz="1800" dirty="0"/>
              <a:t>） </a:t>
            </a:r>
          </a:p>
          <a:p>
            <a:pPr>
              <a:spcBef>
                <a:spcPts val="1800"/>
              </a:spcBef>
            </a:pPr>
            <a:endParaRPr lang="en-US" altLang="zh-CN" sz="1800" dirty="0"/>
          </a:p>
        </p:txBody>
      </p:sp>
      <p:sp>
        <p:nvSpPr>
          <p:cNvPr id="6" name="矩形 5"/>
          <p:cNvSpPr/>
          <p:nvPr/>
        </p:nvSpPr>
        <p:spPr>
          <a:xfrm>
            <a:off x="571472" y="1923678"/>
            <a:ext cx="8115328" cy="1077218"/>
          </a:xfrm>
          <a:prstGeom prst="rect">
            <a:avLst/>
          </a:prstGeom>
          <a:ln w="12700">
            <a:solidFill>
              <a:srgbClr val="FF0000"/>
            </a:solidFill>
          </a:ln>
        </p:spPr>
        <p:txBody>
          <a:bodyPr wrap="square">
            <a:spAutoFit/>
          </a:bodyPr>
          <a:lstStyle/>
          <a:p>
            <a:r>
              <a:rPr lang="en-US" altLang="zh-CN" sz="1600" b="1" dirty="0"/>
              <a:t>[</a:t>
            </a:r>
            <a:r>
              <a:rPr lang="zh-CN" altLang="en-US" sz="1600" b="1" dirty="0"/>
              <a:t>例</a:t>
            </a:r>
            <a:r>
              <a:rPr lang="en-US" altLang="zh-CN" sz="1600" b="1" dirty="0"/>
              <a:t>6.2] Student(</a:t>
            </a:r>
            <a:r>
              <a:rPr lang="en-US" altLang="zh-CN" sz="1600" b="1" u="sng" dirty="0" err="1"/>
              <a:t>Sno</a:t>
            </a:r>
            <a:r>
              <a:rPr lang="en-US" altLang="zh-CN" sz="1600" b="1" dirty="0"/>
              <a:t>, </a:t>
            </a:r>
            <a:r>
              <a:rPr lang="en-US" altLang="zh-CN" sz="1600" b="1" dirty="0" err="1"/>
              <a:t>Sname</a:t>
            </a:r>
            <a:r>
              <a:rPr lang="en-US" altLang="zh-CN" sz="1600" b="1" dirty="0"/>
              <a:t>, </a:t>
            </a:r>
            <a:r>
              <a:rPr lang="en-US" altLang="zh-CN" sz="1600" b="1" dirty="0" err="1"/>
              <a:t>Ssex</a:t>
            </a:r>
            <a:r>
              <a:rPr lang="en-US" altLang="zh-CN" sz="1600" b="1" dirty="0"/>
              <a:t>, </a:t>
            </a:r>
            <a:r>
              <a:rPr lang="en-US" altLang="zh-CN" sz="1600" b="1" dirty="0" err="1"/>
              <a:t>Sbirthdate</a:t>
            </a:r>
            <a:r>
              <a:rPr lang="en-US" altLang="zh-CN" sz="1600" b="1" dirty="0"/>
              <a:t>, </a:t>
            </a:r>
            <a:r>
              <a:rPr lang="en-US" altLang="zh-CN" sz="1600" b="1" dirty="0" err="1"/>
              <a:t>Smajor</a:t>
            </a:r>
            <a:r>
              <a:rPr lang="en-US" altLang="zh-CN" sz="1600" b="1" dirty="0"/>
              <a:t>) </a:t>
            </a:r>
            <a:r>
              <a:rPr lang="zh-CN" altLang="en-US" sz="1600" b="1" dirty="0"/>
              <a:t>，</a:t>
            </a:r>
            <a:r>
              <a:rPr lang="en-US" altLang="zh-CN" sz="1600" b="1" dirty="0" err="1"/>
              <a:t>Sno</a:t>
            </a:r>
            <a:r>
              <a:rPr lang="zh-CN" altLang="en-US" sz="1600" b="1" dirty="0"/>
              <a:t>是码，</a:t>
            </a:r>
            <a:r>
              <a:rPr lang="en-US" altLang="zh-CN" sz="1600" b="1" dirty="0"/>
              <a:t> </a:t>
            </a:r>
            <a:r>
              <a:rPr lang="en-US" altLang="zh-CN" sz="1600" b="1" dirty="0" err="1"/>
              <a:t>Sno</a:t>
            </a:r>
            <a:r>
              <a:rPr lang="zh-CN" altLang="en-US" sz="1600" b="1" dirty="0"/>
              <a:t>是主属性，</a:t>
            </a:r>
            <a:r>
              <a:rPr lang="en-US" altLang="zh-CN" sz="1600" b="1" dirty="0"/>
              <a:t> </a:t>
            </a:r>
            <a:r>
              <a:rPr lang="en-US" altLang="zh-CN" sz="1600" b="1" dirty="0" err="1"/>
              <a:t>Sname</a:t>
            </a:r>
            <a:r>
              <a:rPr lang="en-US" altLang="zh-CN" sz="1600" b="1" dirty="0"/>
              <a:t>, </a:t>
            </a:r>
            <a:r>
              <a:rPr lang="en-US" altLang="zh-CN" sz="1600" b="1" dirty="0" err="1"/>
              <a:t>Ssex</a:t>
            </a:r>
            <a:r>
              <a:rPr lang="en-US" altLang="zh-CN" sz="1600" b="1" dirty="0"/>
              <a:t>, </a:t>
            </a:r>
            <a:r>
              <a:rPr lang="en-US" altLang="zh-CN" sz="1600" b="1" dirty="0" err="1"/>
              <a:t>Sbirthdate,Smajor</a:t>
            </a:r>
            <a:r>
              <a:rPr lang="zh-CN" altLang="en-US" sz="1600" b="1" dirty="0"/>
              <a:t>是非主属性。</a:t>
            </a:r>
            <a:endParaRPr lang="en-US" altLang="zh-CN" sz="1600" b="1" dirty="0"/>
          </a:p>
          <a:p>
            <a:pPr>
              <a:buNone/>
            </a:pPr>
            <a:r>
              <a:rPr lang="en-US" altLang="zh-CN" sz="1600" b="1" dirty="0"/>
              <a:t>SC(</a:t>
            </a:r>
            <a:r>
              <a:rPr lang="en-US" altLang="zh-CN" sz="1600" b="1" u="sng" dirty="0" err="1"/>
              <a:t>Sno</a:t>
            </a:r>
            <a:r>
              <a:rPr lang="en-US" altLang="zh-CN" sz="1600" b="1" u="sng" dirty="0"/>
              <a:t>, </a:t>
            </a:r>
            <a:r>
              <a:rPr lang="en-US" altLang="zh-CN" sz="1600" b="1" u="sng" dirty="0" err="1"/>
              <a:t>Cno</a:t>
            </a:r>
            <a:r>
              <a:rPr lang="en-US" altLang="zh-CN" sz="1600" b="1" dirty="0"/>
              <a:t>, Grade, Semester, </a:t>
            </a:r>
            <a:r>
              <a:rPr lang="en-US" altLang="zh-CN" sz="1600" b="1" dirty="0" err="1"/>
              <a:t>Teachingclass</a:t>
            </a:r>
            <a:r>
              <a:rPr lang="en-US" altLang="zh-CN" sz="1600" b="1" dirty="0"/>
              <a:t>)</a:t>
            </a:r>
            <a:r>
              <a:rPr lang="zh-CN" altLang="en-US" sz="1600" b="1" dirty="0"/>
              <a:t>中，</a:t>
            </a:r>
            <a:r>
              <a:rPr lang="en-US" altLang="zh-CN" sz="1600" b="1" dirty="0"/>
              <a:t>(</a:t>
            </a:r>
            <a:r>
              <a:rPr lang="en-US" altLang="zh-CN" sz="1600" b="1" dirty="0" err="1"/>
              <a:t>Sno</a:t>
            </a:r>
            <a:r>
              <a:rPr lang="en-US" altLang="zh-CN" sz="1600" b="1" dirty="0"/>
              <a:t>, </a:t>
            </a:r>
            <a:r>
              <a:rPr lang="en-US" altLang="zh-CN" sz="1600" b="1" dirty="0" err="1"/>
              <a:t>Cno</a:t>
            </a:r>
            <a:r>
              <a:rPr lang="en-US" altLang="zh-CN" sz="1600" b="1" dirty="0"/>
              <a:t>)</a:t>
            </a:r>
            <a:r>
              <a:rPr lang="zh-CN" altLang="en-US" sz="1600" b="1" dirty="0"/>
              <a:t>是码，</a:t>
            </a:r>
            <a:r>
              <a:rPr lang="en-US" altLang="zh-CN" sz="1600" b="1" dirty="0"/>
              <a:t> </a:t>
            </a:r>
            <a:r>
              <a:rPr lang="en-US" altLang="zh-CN" sz="1600" b="1" dirty="0" err="1"/>
              <a:t>Sno</a:t>
            </a:r>
            <a:r>
              <a:rPr lang="en-US" altLang="zh-CN" sz="1600" b="1" dirty="0"/>
              <a:t>, </a:t>
            </a:r>
            <a:r>
              <a:rPr lang="en-US" altLang="zh-CN" sz="1600" b="1" dirty="0" err="1"/>
              <a:t>Cno</a:t>
            </a:r>
            <a:r>
              <a:rPr lang="zh-CN" altLang="en-US" sz="1600" b="1" dirty="0"/>
              <a:t>是主属性，</a:t>
            </a:r>
            <a:r>
              <a:rPr lang="en-US" altLang="zh-CN" sz="1600" b="1" dirty="0"/>
              <a:t> Grade, Semester, </a:t>
            </a:r>
            <a:r>
              <a:rPr lang="en-US" altLang="zh-CN" sz="1600" b="1" dirty="0" err="1"/>
              <a:t>Teachingclass</a:t>
            </a:r>
            <a:r>
              <a:rPr lang="zh-CN" altLang="en-US" sz="1600" b="1" dirty="0"/>
              <a:t>是非主属性。</a:t>
            </a:r>
            <a:endParaRPr lang="en-US" altLang="zh-CN" sz="1600" b="1" dirty="0"/>
          </a:p>
        </p:txBody>
      </p:sp>
      <p:sp>
        <p:nvSpPr>
          <p:cNvPr id="11" name="Rectangle 3"/>
          <p:cNvSpPr txBox="1">
            <a:spLocks noChangeArrowheads="1"/>
          </p:cNvSpPr>
          <p:nvPr/>
        </p:nvSpPr>
        <p:spPr bwMode="auto">
          <a:xfrm>
            <a:off x="571472" y="3357568"/>
            <a:ext cx="8115328" cy="1214446"/>
          </a:xfrm>
          <a:prstGeom prst="rect">
            <a:avLst/>
          </a:prstGeom>
          <a:noFill/>
          <a:ln w="19050">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Pct val="100000"/>
              <a:buFont typeface="Wingdings" pitchFamily="2" charset="2"/>
              <a:buNone/>
              <a:tabLst/>
              <a:defRPr/>
            </a:pPr>
            <a:r>
              <a:rPr kumimoji="0" lang="en-US" altLang="zh-CN" sz="1600" b="1" i="0" u="none" strike="noStrike" kern="0" cap="none" spc="0" normalizeH="0" baseline="0" noProof="0" dirty="0">
                <a:ln>
                  <a:noFill/>
                </a:ln>
                <a:solidFill>
                  <a:schemeClr val="tx1"/>
                </a:solidFill>
                <a:effectLst/>
                <a:uLnTx/>
                <a:uFillTx/>
              </a:rPr>
              <a:t>[</a:t>
            </a:r>
            <a:r>
              <a:rPr kumimoji="0" lang="zh-CN" altLang="en-US" sz="1600" b="1" i="0" u="none" strike="noStrike" kern="0" cap="none" spc="0" normalizeH="0" baseline="0" noProof="0" dirty="0">
                <a:ln>
                  <a:noFill/>
                </a:ln>
                <a:solidFill>
                  <a:schemeClr val="tx1"/>
                </a:solidFill>
                <a:effectLst/>
                <a:uLnTx/>
                <a:uFillTx/>
              </a:rPr>
              <a:t>例</a:t>
            </a:r>
            <a:r>
              <a:rPr kumimoji="0" lang="en-US" altLang="zh-CN" sz="1600" b="1" i="0" u="none" strike="noStrike" kern="0" cap="none" spc="0" normalizeH="0" baseline="0" noProof="0" dirty="0">
                <a:ln>
                  <a:noFill/>
                </a:ln>
                <a:solidFill>
                  <a:schemeClr val="tx1"/>
                </a:solidFill>
                <a:effectLst/>
                <a:uLnTx/>
                <a:uFillTx/>
              </a:rPr>
              <a:t>6.3] </a:t>
            </a:r>
            <a:r>
              <a:rPr kumimoji="0" lang="zh-CN" altLang="en-US" sz="1600" b="1" i="0" u="none" strike="noStrike" kern="0" cap="none" spc="0" normalizeH="0" baseline="0" noProof="0" dirty="0">
                <a:ln>
                  <a:noFill/>
                </a:ln>
                <a:solidFill>
                  <a:schemeClr val="tx1"/>
                </a:solidFill>
                <a:effectLst/>
                <a:uLnTx/>
                <a:uFillTx/>
              </a:rPr>
              <a:t>关系模式  </a:t>
            </a:r>
            <a:r>
              <a:rPr kumimoji="0" lang="en-US" altLang="zh-CN" sz="1600" b="1" i="0" u="none" strike="noStrike" kern="0" cap="none" spc="0" normalizeH="0" baseline="0" noProof="0" dirty="0">
                <a:ln>
                  <a:noFill/>
                </a:ln>
                <a:solidFill>
                  <a:schemeClr val="tx1"/>
                </a:solidFill>
                <a:effectLst/>
                <a:uLnTx/>
                <a:uFillTx/>
              </a:rPr>
              <a:t>R</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P</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W</a:t>
            </a:r>
            <a:r>
              <a:rPr kumimoji="0" lang="zh-CN" altLang="en-US" sz="1600" b="1" i="0" u="none" strike="noStrike" kern="0" cap="none" spc="0" normalizeH="0" baseline="0" noProof="0" dirty="0">
                <a:ln>
                  <a:noFill/>
                </a:ln>
                <a:solidFill>
                  <a:schemeClr val="tx1"/>
                </a:solidFill>
                <a:effectLst/>
                <a:uLnTx/>
                <a:uFillTx/>
              </a:rPr>
              <a:t>，</a:t>
            </a:r>
            <a:r>
              <a:rPr kumimoji="0" lang="en-US" altLang="zh-CN" sz="1600" b="1" i="0" u="none" strike="noStrike" kern="0" cap="none" spc="0" normalizeH="0" baseline="0" noProof="0" dirty="0">
                <a:ln>
                  <a:noFill/>
                </a:ln>
                <a:solidFill>
                  <a:schemeClr val="tx1"/>
                </a:solidFill>
                <a:effectLst/>
                <a:uLnTx/>
                <a:uFillTx/>
              </a:rPr>
              <a:t>A</a:t>
            </a:r>
            <a:r>
              <a:rPr kumimoji="0" lang="zh-CN" altLang="en-US" sz="1600" b="1" i="0" u="none" strike="noStrike" kern="0" cap="none" spc="0" normalizeH="0" baseline="0" noProof="0" dirty="0">
                <a:ln>
                  <a:noFill/>
                </a:ln>
                <a:solidFill>
                  <a:schemeClr val="tx1"/>
                </a:solidFill>
                <a:effectLst/>
                <a:uLnTx/>
                <a:uFillTx/>
              </a:rPr>
              <a:t>） </a:t>
            </a:r>
            <a:r>
              <a:rPr kumimoji="0" lang="en-US" altLang="zh-CN" sz="1600" b="1" i="0" u="none" strike="noStrike" kern="0" cap="none" spc="0" normalizeH="0" baseline="0" noProof="0" dirty="0">
                <a:ln>
                  <a:noFill/>
                </a:ln>
                <a:solidFill>
                  <a:schemeClr val="tx1"/>
                </a:solidFill>
                <a:effectLst/>
                <a:uLnTx/>
                <a:uFillTx/>
              </a:rPr>
              <a:t>P</a:t>
            </a:r>
            <a:r>
              <a:rPr kumimoji="0" lang="zh-CN" altLang="en-US" sz="1600" b="1" i="0" u="none" strike="noStrike" kern="0" cap="none" spc="0" normalizeH="0" baseline="0" noProof="0" dirty="0">
                <a:ln>
                  <a:noFill/>
                </a:ln>
                <a:solidFill>
                  <a:schemeClr val="tx1"/>
                </a:solidFill>
                <a:effectLst/>
                <a:uLnTx/>
                <a:uFillTx/>
              </a:rPr>
              <a:t>：演奏者     </a:t>
            </a:r>
            <a:r>
              <a:rPr kumimoji="0" lang="en-US" altLang="zh-CN" sz="1600" b="1" i="0" u="none" strike="noStrike" kern="0" cap="none" spc="0" normalizeH="0" baseline="0" noProof="0" dirty="0">
                <a:ln>
                  <a:noFill/>
                </a:ln>
                <a:solidFill>
                  <a:schemeClr val="tx1"/>
                </a:solidFill>
                <a:effectLst/>
                <a:uLnTx/>
                <a:uFillTx/>
              </a:rPr>
              <a:t>W</a:t>
            </a:r>
            <a:r>
              <a:rPr kumimoji="0" lang="zh-CN" altLang="en-US" sz="1600" b="1" i="0" u="none" strike="noStrike" kern="0" cap="none" spc="0" normalizeH="0" baseline="0" noProof="0" dirty="0">
                <a:ln>
                  <a:noFill/>
                </a:ln>
                <a:solidFill>
                  <a:schemeClr val="tx1"/>
                </a:solidFill>
                <a:effectLst/>
                <a:uLnTx/>
                <a:uFillTx/>
              </a:rPr>
              <a:t>：作品    </a:t>
            </a:r>
            <a:r>
              <a:rPr kumimoji="0" lang="en-US" altLang="zh-CN" sz="1600" b="1" i="0" u="none" strike="noStrike" kern="0" cap="none" spc="0" normalizeH="0" baseline="0" noProof="0" dirty="0">
                <a:ln>
                  <a:noFill/>
                </a:ln>
                <a:solidFill>
                  <a:schemeClr val="tx1"/>
                </a:solidFill>
                <a:effectLst/>
                <a:uLnTx/>
                <a:uFillTx/>
              </a:rPr>
              <a:t>A</a:t>
            </a:r>
            <a:r>
              <a:rPr kumimoji="0" lang="zh-CN" altLang="en-US" sz="1600" b="1" i="0" u="none" strike="noStrike" kern="0" cap="none" spc="0" normalizeH="0" baseline="0" noProof="0" dirty="0">
                <a:ln>
                  <a:noFill/>
                </a:ln>
                <a:solidFill>
                  <a:schemeClr val="tx1"/>
                </a:solidFill>
                <a:effectLst/>
                <a:uLnTx/>
                <a:uFillTx/>
              </a:rPr>
              <a:t>：听众</a:t>
            </a:r>
            <a:endParaRPr kumimoji="0" lang="en-US" altLang="zh-CN" sz="1600" b="1" i="0" u="none" strike="noStrike" kern="0" cap="none" spc="0" normalizeH="0" baseline="0" noProof="0" dirty="0">
              <a:ln>
                <a:noFill/>
              </a:ln>
              <a:solidFill>
                <a:schemeClr val="tx1"/>
              </a:solidFill>
              <a:effectLst/>
              <a:uLnTx/>
              <a:uFillTx/>
            </a:endParaRPr>
          </a:p>
          <a:p>
            <a:pPr marL="742950" marR="0" lvl="1" indent="-285750" algn="l" defTabSz="914400" rtl="0" eaLnBrk="0" fontAlgn="base" latinLnBrk="0" hangingPunct="0">
              <a:lnSpc>
                <a:spcPct val="100000"/>
              </a:lnSpc>
              <a:spcBef>
                <a:spcPct val="20000"/>
              </a:spcBef>
              <a:spcAft>
                <a:spcPct val="0"/>
              </a:spcAft>
              <a:buClrTx/>
              <a:buSzPct val="100000"/>
              <a:tabLst/>
              <a:defRPr/>
            </a:pPr>
            <a:r>
              <a:rPr lang="zh-CN" altLang="en-US" sz="1600" b="1" kern="0" dirty="0"/>
              <a:t>语义：一个演奏者可以演奏多个作品，</a:t>
            </a:r>
            <a:r>
              <a:rPr kumimoji="0" lang="zh-CN" altLang="en-US" sz="1600" b="1" i="0" u="none" strike="noStrike" kern="0" cap="none" spc="0" normalizeH="0" baseline="0" noProof="0" dirty="0">
                <a:ln>
                  <a:noFill/>
                </a:ln>
                <a:solidFill>
                  <a:schemeClr val="tx1"/>
                </a:solidFill>
                <a:effectLst/>
                <a:uLnTx/>
                <a:uFillTx/>
              </a:rPr>
              <a:t>某一作品可被多个演奏者演奏，听众可以欣</a:t>
            </a:r>
            <a:endParaRPr lang="en-US" altLang="zh-CN" sz="1600" b="1" kern="0" dirty="0"/>
          </a:p>
          <a:p>
            <a:pPr marL="285750" indent="-285750" eaLnBrk="0" hangingPunct="0">
              <a:spcBef>
                <a:spcPct val="20000"/>
              </a:spcBef>
              <a:buSzPct val="100000"/>
            </a:pPr>
            <a:r>
              <a:rPr kumimoji="0" lang="zh-CN" altLang="en-US" sz="1600" b="1" i="0" u="none" strike="noStrike" kern="0" cap="none" spc="0" normalizeH="0" baseline="0" noProof="0" dirty="0">
                <a:ln>
                  <a:noFill/>
                </a:ln>
                <a:solidFill>
                  <a:schemeClr val="tx1"/>
                </a:solidFill>
                <a:effectLst/>
                <a:uLnTx/>
                <a:uFillTx/>
              </a:rPr>
              <a:t>赏不同演奏者的不同作品</a:t>
            </a:r>
            <a:endParaRPr kumimoji="0" lang="en-US" altLang="zh-CN" sz="1600" b="1" i="0" u="none" strike="noStrike" kern="0" cap="none" spc="0" normalizeH="0" baseline="0" noProof="0" dirty="0">
              <a:ln>
                <a:noFill/>
              </a:ln>
              <a:solidFill>
                <a:schemeClr val="tx1"/>
              </a:solidFill>
              <a:effectLst/>
              <a:uLnTx/>
              <a:uFillTx/>
            </a:endParaRPr>
          </a:p>
          <a:p>
            <a:pPr marL="742950" lvl="1" indent="-285750" eaLnBrk="0" hangingPunct="0">
              <a:spcBef>
                <a:spcPct val="20000"/>
              </a:spcBef>
              <a:buSzPct val="100000"/>
            </a:pPr>
            <a:r>
              <a:rPr lang="en-US" altLang="zh-CN" sz="1600" b="1" kern="0" dirty="0"/>
              <a:t>R</a:t>
            </a:r>
            <a:r>
              <a:rPr lang="zh-CN" altLang="en-US" sz="1600" b="1" kern="0" dirty="0"/>
              <a:t>（</a:t>
            </a:r>
            <a:r>
              <a:rPr lang="en-US" altLang="zh-CN" sz="1600" b="1" u="sng" kern="0" dirty="0"/>
              <a:t>P</a:t>
            </a:r>
            <a:r>
              <a:rPr lang="zh-CN" altLang="en-US" sz="1600" b="1" u="sng" kern="0" dirty="0"/>
              <a:t>，</a:t>
            </a:r>
            <a:r>
              <a:rPr lang="en-US" altLang="zh-CN" sz="1600" b="1" u="sng" kern="0" dirty="0"/>
              <a:t>W</a:t>
            </a:r>
            <a:r>
              <a:rPr lang="zh-CN" altLang="en-US" sz="1600" b="1" u="sng" kern="0" dirty="0"/>
              <a:t>，</a:t>
            </a:r>
            <a:r>
              <a:rPr lang="en-US" altLang="zh-CN" sz="1600" b="1" u="sng" kern="0" dirty="0"/>
              <a:t>A</a:t>
            </a:r>
            <a:r>
              <a:rPr lang="zh-CN" altLang="en-US" sz="1600" b="1" kern="0" dirty="0"/>
              <a:t>）</a:t>
            </a:r>
            <a:r>
              <a:rPr kumimoji="0" lang="zh-CN" altLang="en-US" sz="1600" b="1" i="0" u="none" strike="noStrike" kern="0" cap="none" spc="0" normalizeH="0" baseline="0" noProof="0" dirty="0">
                <a:ln>
                  <a:noFill/>
                </a:ln>
                <a:effectLst/>
                <a:uLnTx/>
                <a:uFillTx/>
              </a:rPr>
              <a:t>码为</a:t>
            </a:r>
            <a:r>
              <a:rPr kumimoji="0" lang="en-US" altLang="zh-CN" sz="1600" b="1" i="0" u="none" strike="noStrike" kern="0" cap="none" spc="0" normalizeH="0" baseline="0" noProof="0" dirty="0">
                <a:ln>
                  <a:noFill/>
                </a:ln>
                <a:effectLst/>
                <a:uLnTx/>
                <a:uFillTx/>
              </a:rPr>
              <a:t>(P</a:t>
            </a:r>
            <a:r>
              <a:rPr kumimoji="0" lang="zh-CN" altLang="en-US" sz="1600" b="1" i="0" u="none" strike="noStrike" kern="0" cap="none" spc="0" normalizeH="0" baseline="0" noProof="0" dirty="0">
                <a:ln>
                  <a:noFill/>
                </a:ln>
                <a:effectLst/>
                <a:uLnTx/>
                <a:uFillTx/>
              </a:rPr>
              <a:t>，</a:t>
            </a:r>
            <a:r>
              <a:rPr kumimoji="0" lang="en-US" altLang="zh-CN" sz="1600" b="1" i="0" u="none" strike="noStrike" kern="0" cap="none" spc="0" normalizeH="0" baseline="0" noProof="0" dirty="0">
                <a:ln>
                  <a:noFill/>
                </a:ln>
                <a:effectLst/>
                <a:uLnTx/>
                <a:uFillTx/>
              </a:rPr>
              <a:t>W</a:t>
            </a:r>
            <a:r>
              <a:rPr kumimoji="0" lang="zh-CN" altLang="en-US" sz="1600" b="1" i="0" u="none" strike="noStrike" kern="0" cap="none" spc="0" normalizeH="0" baseline="0" noProof="0" dirty="0">
                <a:ln>
                  <a:noFill/>
                </a:ln>
                <a:effectLst/>
                <a:uLnTx/>
                <a:uFillTx/>
              </a:rPr>
              <a:t>，</a:t>
            </a:r>
            <a:r>
              <a:rPr kumimoji="0" lang="en-US" altLang="zh-CN" sz="1600" b="1" i="0" u="none" strike="noStrike" kern="0" cap="none" spc="0" normalizeH="0" baseline="0" noProof="0" dirty="0">
                <a:ln>
                  <a:noFill/>
                </a:ln>
                <a:effectLst/>
                <a:uLnTx/>
                <a:uFillTx/>
              </a:rPr>
              <a:t>A)</a:t>
            </a:r>
            <a:r>
              <a:rPr kumimoji="0" lang="zh-CN" altLang="en-US" sz="1600" b="1" i="0" u="none" strike="noStrike" kern="0" cap="none" spc="0" normalizeH="0" baseline="0" noProof="0" dirty="0">
                <a:ln>
                  <a:noFill/>
                </a:ln>
                <a:effectLst/>
                <a:uLnTx/>
                <a:uFillTx/>
              </a:rPr>
              <a:t>，即全码，</a:t>
            </a:r>
            <a:r>
              <a:rPr kumimoji="0" lang="en-US" altLang="zh-CN" sz="1600" b="1" i="0" u="none" strike="noStrike" kern="0" cap="none" spc="0" normalizeH="0" baseline="0" noProof="0" dirty="0">
                <a:ln>
                  <a:noFill/>
                </a:ln>
                <a:effectLst/>
                <a:uLnTx/>
                <a:uFillTx/>
              </a:rPr>
              <a:t>All-Key</a:t>
            </a:r>
            <a:r>
              <a:rPr kumimoji="0" lang="zh-CN" altLang="en-US" sz="1600" b="1" i="0" u="none" strike="noStrike" kern="0" cap="none" spc="0" normalizeH="0" baseline="0" noProof="0" dirty="0">
                <a:ln>
                  <a:noFill/>
                </a:ln>
                <a:effectLst/>
                <a:uLnTx/>
                <a:uFillTx/>
              </a:rPr>
              <a:t>。</a:t>
            </a:r>
          </a:p>
        </p:txBody>
      </p:sp>
    </p:spTree>
  </p:cSld>
  <p:clrMapOvr>
    <a:masterClrMapping/>
  </p:clrMapOvr>
  <p:transition spd="slow">
    <p:wipe dir="d"/>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85720" y="-71456"/>
            <a:ext cx="8401080" cy="853679"/>
          </a:xfrm>
        </p:spPr>
        <p:txBody>
          <a:bodyPr/>
          <a:lstStyle/>
          <a:p>
            <a:r>
              <a:rPr lang="en-US" altLang="zh-CN" sz="3600" dirty="0"/>
              <a:t>6.2.2 </a:t>
            </a:r>
            <a:r>
              <a:rPr lang="zh-CN" altLang="en-US" sz="3600" dirty="0"/>
              <a:t>码：外部码</a:t>
            </a:r>
            <a:r>
              <a:rPr lang="en-US" altLang="zh-CN" sz="3600" dirty="0"/>
              <a:t>—</a:t>
            </a:r>
            <a:r>
              <a:rPr lang="zh-CN" altLang="en-US" sz="3600" dirty="0"/>
              <a:t>外码</a:t>
            </a:r>
          </a:p>
        </p:txBody>
      </p:sp>
      <p:sp>
        <p:nvSpPr>
          <p:cNvPr id="51203" name="Rectangle 3"/>
          <p:cNvSpPr>
            <a:spLocks noGrp="1" noChangeArrowheads="1"/>
          </p:cNvSpPr>
          <p:nvPr>
            <p:ph idx="1"/>
          </p:nvPr>
        </p:nvSpPr>
        <p:spPr>
          <a:xfrm>
            <a:off x="285720" y="1004889"/>
            <a:ext cx="8401080" cy="2638432"/>
          </a:xfrm>
        </p:spPr>
        <p:txBody>
          <a:bodyPr/>
          <a:lstStyle/>
          <a:p>
            <a:pPr>
              <a:buNone/>
            </a:pPr>
            <a:r>
              <a:rPr lang="zh-CN" altLang="en-US" sz="2400" dirty="0"/>
              <a:t>定义</a:t>
            </a:r>
            <a:r>
              <a:rPr lang="en-US" altLang="zh-CN" sz="2400" dirty="0"/>
              <a:t>6.5  </a:t>
            </a:r>
          </a:p>
          <a:p>
            <a:pPr>
              <a:buNone/>
            </a:pPr>
            <a:r>
              <a:rPr lang="zh-CN" altLang="en-US" sz="2000" dirty="0"/>
              <a:t>关系模式 </a:t>
            </a:r>
            <a:r>
              <a:rPr lang="en-US" altLang="zh-CN" sz="2000" dirty="0"/>
              <a:t>R</a:t>
            </a:r>
            <a:r>
              <a:rPr lang="zh-CN" altLang="en-US" sz="2000" dirty="0"/>
              <a:t>中属性或属性组</a:t>
            </a:r>
            <a:r>
              <a:rPr lang="en-US" altLang="zh-CN" sz="2000" dirty="0"/>
              <a:t>X </a:t>
            </a:r>
            <a:r>
              <a:rPr lang="zh-CN" altLang="en-US" sz="2000" dirty="0"/>
              <a:t>并非 </a:t>
            </a:r>
            <a:r>
              <a:rPr lang="en-US" altLang="zh-CN" sz="2000" dirty="0"/>
              <a:t>R</a:t>
            </a:r>
            <a:r>
              <a:rPr lang="zh-CN" altLang="en-US" sz="2000" dirty="0"/>
              <a:t>的码，但 </a:t>
            </a:r>
            <a:r>
              <a:rPr lang="en-US" altLang="zh-CN" sz="2000" dirty="0"/>
              <a:t>X </a:t>
            </a:r>
            <a:r>
              <a:rPr lang="zh-CN" altLang="en-US" sz="2000" dirty="0"/>
              <a:t>是另一个关系模式的码，则称 </a:t>
            </a:r>
            <a:r>
              <a:rPr lang="en-US" altLang="zh-CN" sz="2000" dirty="0"/>
              <a:t>X </a:t>
            </a:r>
            <a:r>
              <a:rPr lang="zh-CN" altLang="en-US" sz="2000" dirty="0"/>
              <a:t>是</a:t>
            </a:r>
            <a:r>
              <a:rPr lang="en-US" altLang="zh-CN" sz="2000" dirty="0"/>
              <a:t>R </a:t>
            </a:r>
            <a:r>
              <a:rPr lang="zh-CN" altLang="en-US" sz="2000" dirty="0"/>
              <a:t>的</a:t>
            </a:r>
            <a:r>
              <a:rPr lang="zh-CN" altLang="en-US" sz="2000" dirty="0">
                <a:solidFill>
                  <a:srgbClr val="FF0000"/>
                </a:solidFill>
              </a:rPr>
              <a:t>外码。</a:t>
            </a:r>
            <a:endParaRPr lang="en-US" altLang="zh-CN" sz="2000" dirty="0">
              <a:solidFill>
                <a:srgbClr val="FF0000"/>
              </a:solidFill>
            </a:endParaRPr>
          </a:p>
          <a:p>
            <a:pPr>
              <a:buNone/>
            </a:pPr>
            <a:endParaRPr lang="en-US" altLang="zh-CN" sz="2000" dirty="0">
              <a:solidFill>
                <a:srgbClr val="FF0000"/>
              </a:solidFill>
            </a:endParaRPr>
          </a:p>
          <a:p>
            <a:pPr>
              <a:buNone/>
            </a:pPr>
            <a:endParaRPr lang="zh-CN" altLang="en-US" sz="2000" dirty="0">
              <a:solidFill>
                <a:srgbClr val="FF0000"/>
              </a:solidFill>
            </a:endParaRPr>
          </a:p>
          <a:p>
            <a:pPr lvl="1"/>
            <a:endParaRPr lang="zh-CN" altLang="en-US" sz="2000" dirty="0"/>
          </a:p>
          <a:p>
            <a:r>
              <a:rPr lang="zh-CN" altLang="en-US" sz="2000" dirty="0"/>
              <a:t>主码与外码一起提供了表示关系间联系的手段</a:t>
            </a:r>
          </a:p>
        </p:txBody>
      </p:sp>
      <p:sp>
        <p:nvSpPr>
          <p:cNvPr id="4" name="矩形 3"/>
          <p:cNvSpPr/>
          <p:nvPr/>
        </p:nvSpPr>
        <p:spPr bwMode="auto">
          <a:xfrm>
            <a:off x="358513" y="2139702"/>
            <a:ext cx="8501090" cy="1074420"/>
          </a:xfrm>
          <a:prstGeom prst="rect">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lvl="1">
              <a:buNone/>
            </a:pPr>
            <a:r>
              <a:rPr lang="en-US" altLang="zh-CN" sz="2000" b="1" dirty="0"/>
              <a:t>SC(</a:t>
            </a:r>
            <a:r>
              <a:rPr lang="en-US" altLang="zh-CN" sz="2000" b="1" u="sng" dirty="0" err="1"/>
              <a:t>Sno</a:t>
            </a:r>
            <a:r>
              <a:rPr lang="en-US" altLang="zh-CN" sz="2000" b="1" u="sng" dirty="0"/>
              <a:t>, </a:t>
            </a:r>
            <a:r>
              <a:rPr lang="en-US" altLang="zh-CN" sz="2000" b="1" u="sng" dirty="0" err="1"/>
              <a:t>Cno</a:t>
            </a:r>
            <a:r>
              <a:rPr lang="en-US" altLang="zh-CN" sz="2000" b="1" dirty="0"/>
              <a:t>, Grade, Semester, </a:t>
            </a:r>
            <a:r>
              <a:rPr lang="en-US" altLang="zh-CN" sz="2000" b="1" dirty="0" err="1"/>
              <a:t>Teachingclass</a:t>
            </a:r>
            <a:r>
              <a:rPr lang="en-US" altLang="zh-CN" sz="2000" b="1" dirty="0"/>
              <a:t>)</a:t>
            </a:r>
            <a:r>
              <a:rPr lang="zh-CN" altLang="en-US" sz="2000" b="1" dirty="0"/>
              <a:t>中，</a:t>
            </a:r>
            <a:r>
              <a:rPr lang="en-US" altLang="zh-CN" sz="2000" b="1" dirty="0" err="1"/>
              <a:t>Sno</a:t>
            </a:r>
            <a:r>
              <a:rPr lang="zh-CN" altLang="en-US" sz="2000" b="1" dirty="0"/>
              <a:t>不是码，但</a:t>
            </a:r>
            <a:r>
              <a:rPr lang="en-US" altLang="zh-CN" sz="2000" b="1" dirty="0" err="1"/>
              <a:t>Sno</a:t>
            </a:r>
            <a:r>
              <a:rPr lang="zh-CN" altLang="en-US" sz="2000" b="1" dirty="0"/>
              <a:t>是关系模式</a:t>
            </a:r>
            <a:r>
              <a:rPr lang="en-US" altLang="zh-CN" sz="2000" b="1" dirty="0"/>
              <a:t>Student(</a:t>
            </a:r>
            <a:r>
              <a:rPr lang="en-US" altLang="zh-CN" sz="2000" b="1" u="sng" dirty="0" err="1"/>
              <a:t>Sno</a:t>
            </a:r>
            <a:r>
              <a:rPr lang="en-US" altLang="zh-CN" sz="2000" b="1" dirty="0"/>
              <a:t>, </a:t>
            </a:r>
            <a:r>
              <a:rPr lang="en-US" altLang="zh-CN" sz="2000" b="1" dirty="0" err="1"/>
              <a:t>Sname</a:t>
            </a:r>
            <a:r>
              <a:rPr lang="en-US" altLang="zh-CN" sz="2000" b="1" dirty="0"/>
              <a:t>, </a:t>
            </a:r>
            <a:r>
              <a:rPr lang="en-US" altLang="zh-CN" sz="2000" b="1" dirty="0" err="1"/>
              <a:t>Ssex</a:t>
            </a:r>
            <a:r>
              <a:rPr lang="en-US" altLang="zh-CN" sz="2000" b="1" dirty="0"/>
              <a:t>, </a:t>
            </a:r>
            <a:r>
              <a:rPr lang="en-US" altLang="zh-CN" sz="2000" b="1" dirty="0" err="1"/>
              <a:t>Sbirthdate,Smajor</a:t>
            </a:r>
            <a:r>
              <a:rPr lang="en-US" altLang="zh-CN" sz="2000" b="1" dirty="0"/>
              <a:t>)</a:t>
            </a:r>
            <a:r>
              <a:rPr lang="zh-CN" altLang="en-US" sz="2000" b="1" dirty="0"/>
              <a:t>的码，则</a:t>
            </a:r>
            <a:r>
              <a:rPr lang="en-US" altLang="zh-CN" sz="2000" b="1" dirty="0" err="1"/>
              <a:t>Sno</a:t>
            </a:r>
            <a:r>
              <a:rPr lang="zh-CN" altLang="en-US" sz="2000" b="1" dirty="0"/>
              <a:t>是关系模式</a:t>
            </a:r>
            <a:r>
              <a:rPr lang="en-US" altLang="zh-CN" sz="2000" b="1" dirty="0"/>
              <a:t>SC</a:t>
            </a:r>
            <a:r>
              <a:rPr lang="zh-CN" altLang="en-US" sz="2000" b="1" dirty="0"/>
              <a:t>的外码。 </a:t>
            </a:r>
            <a:endParaRPr lang="en-US" altLang="zh-CN" sz="2000" b="1" dirty="0"/>
          </a:p>
        </p:txBody>
      </p:sp>
    </p:spTree>
  </p:cSld>
  <p:clrMapOvr>
    <a:masterClrMapping/>
  </p:clrMapOvr>
  <p:transition spd="slow">
    <p:wipe dir="d"/>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85720" y="-67879"/>
            <a:ext cx="8401080" cy="853679"/>
          </a:xfrm>
        </p:spPr>
        <p:txBody>
          <a:bodyPr/>
          <a:lstStyle/>
          <a:p>
            <a:r>
              <a:rPr lang="en-US" altLang="zh-CN" sz="3600" dirty="0"/>
              <a:t>6.2.2 </a:t>
            </a:r>
            <a:r>
              <a:rPr lang="zh-CN" altLang="en-US" sz="3600" dirty="0"/>
              <a:t>码</a:t>
            </a:r>
          </a:p>
        </p:txBody>
      </p:sp>
      <p:sp>
        <p:nvSpPr>
          <p:cNvPr id="4" name="TextBox 3"/>
          <p:cNvSpPr txBox="1"/>
          <p:nvPr/>
        </p:nvSpPr>
        <p:spPr>
          <a:xfrm>
            <a:off x="571472" y="1428743"/>
            <a:ext cx="5143536" cy="1323439"/>
          </a:xfrm>
          <a:prstGeom prst="rect">
            <a:avLst/>
          </a:prstGeom>
          <a:noFill/>
          <a:ln w="19050">
            <a:solidFill>
              <a:srgbClr val="FF0000"/>
            </a:solidFill>
          </a:ln>
        </p:spPr>
        <p:txBody>
          <a:bodyPr wrap="square">
            <a:spAutoFit/>
          </a:bodyPr>
          <a:lstStyle/>
          <a:p>
            <a:r>
              <a:rPr lang="zh-CN" altLang="en-US" sz="2000" b="1" dirty="0"/>
              <a:t>已知关系模式 </a:t>
            </a:r>
            <a:r>
              <a:rPr lang="en-US" altLang="zh-CN" sz="2000" b="1" dirty="0"/>
              <a:t>R(U,F), </a:t>
            </a:r>
          </a:p>
          <a:p>
            <a:r>
              <a:rPr lang="en-US" altLang="zh-CN" sz="2000" b="1" dirty="0"/>
              <a:t>U = {A,B,C,D,E,G} </a:t>
            </a:r>
            <a:br>
              <a:rPr lang="en-US" altLang="zh-CN" sz="2000" b="1" dirty="0"/>
            </a:br>
            <a:r>
              <a:rPr lang="en-US" altLang="zh-CN" sz="2000" b="1" dirty="0"/>
              <a:t>F = {AC→B</a:t>
            </a:r>
            <a:r>
              <a:rPr lang="zh-CN" altLang="en-US" sz="2000" b="1" dirty="0"/>
              <a:t>，</a:t>
            </a:r>
            <a:r>
              <a:rPr lang="en-US" altLang="zh-CN" sz="2000" b="1" dirty="0"/>
              <a:t>CB→D</a:t>
            </a:r>
            <a:r>
              <a:rPr lang="zh-CN" altLang="en-US" sz="2000" b="1" dirty="0"/>
              <a:t>，</a:t>
            </a:r>
            <a:r>
              <a:rPr lang="en-US" altLang="zh-CN" sz="2000" b="1" dirty="0"/>
              <a:t>A→BE</a:t>
            </a:r>
            <a:r>
              <a:rPr lang="zh-CN" altLang="en-US" sz="2000" b="1" dirty="0"/>
              <a:t>，</a:t>
            </a:r>
            <a:r>
              <a:rPr lang="en-US" altLang="zh-CN" sz="2000" b="1" dirty="0"/>
              <a:t>E→GC}</a:t>
            </a:r>
            <a:br>
              <a:rPr lang="en-US" altLang="zh-CN" sz="2000" b="1" dirty="0"/>
            </a:br>
            <a:r>
              <a:rPr lang="zh-CN" altLang="en-US" sz="2000" b="1" dirty="0"/>
              <a:t>求关系</a:t>
            </a:r>
            <a:r>
              <a:rPr lang="en-US" altLang="zh-CN" sz="2000" b="1" dirty="0"/>
              <a:t>R</a:t>
            </a:r>
            <a:r>
              <a:rPr lang="zh-CN" altLang="en-US" sz="2000" b="1" dirty="0"/>
              <a:t>的候选码？</a:t>
            </a:r>
          </a:p>
        </p:txBody>
      </p:sp>
      <p:sp>
        <p:nvSpPr>
          <p:cNvPr id="5" name="内容占位符 4"/>
          <p:cNvSpPr>
            <a:spLocks noGrp="1"/>
          </p:cNvSpPr>
          <p:nvPr>
            <p:ph idx="1"/>
          </p:nvPr>
        </p:nvSpPr>
        <p:spPr>
          <a:xfrm>
            <a:off x="281257" y="810700"/>
            <a:ext cx="8401080" cy="642942"/>
          </a:xfrm>
        </p:spPr>
        <p:txBody>
          <a:bodyPr/>
          <a:lstStyle/>
          <a:p>
            <a:r>
              <a:rPr lang="zh-CN" altLang="en-US" dirty="0"/>
              <a:t>思考题</a:t>
            </a:r>
            <a:endParaRPr lang="en-US" altLang="zh-CN" dirty="0"/>
          </a:p>
          <a:p>
            <a:pPr marL="0" indent="0">
              <a:buNone/>
            </a:pPr>
            <a:endParaRPr lang="en-US" altLang="zh-CN" dirty="0"/>
          </a:p>
          <a:p>
            <a:endParaRPr lang="en-US" altLang="zh-CN" dirty="0"/>
          </a:p>
          <a:p>
            <a:endParaRPr lang="en-US" altLang="zh-CN" dirty="0"/>
          </a:p>
          <a:p>
            <a:r>
              <a:rPr lang="zh-CN" altLang="en-US" dirty="0"/>
              <a:t>如何根据已知的</a:t>
            </a:r>
            <a:r>
              <a:rPr lang="en-US" altLang="zh-CN" dirty="0"/>
              <a:t>F, </a:t>
            </a:r>
            <a:r>
              <a:rPr lang="zh-CN" altLang="en-US" dirty="0"/>
              <a:t>求一个关系模式</a:t>
            </a:r>
            <a:r>
              <a:rPr lang="en-US" altLang="zh-CN" dirty="0"/>
              <a:t>R</a:t>
            </a:r>
            <a:r>
              <a:rPr lang="zh-CN" altLang="en-US" dirty="0"/>
              <a:t>的候选码？</a:t>
            </a:r>
            <a:endParaRPr lang="en-US" altLang="zh-CN" dirty="0"/>
          </a:p>
          <a:p>
            <a:pPr lvl="1"/>
            <a:r>
              <a:rPr lang="zh-CN" altLang="en-US" sz="2000" dirty="0"/>
              <a:t>简单情况下，可以试凑的方法</a:t>
            </a:r>
            <a:endParaRPr lang="en-US" altLang="zh-CN" sz="2000" dirty="0"/>
          </a:p>
          <a:p>
            <a:pPr lvl="1"/>
            <a:r>
              <a:rPr lang="zh-CN" altLang="en-US" sz="2000" dirty="0"/>
              <a:t>一般情况下，使用算法（</a:t>
            </a:r>
            <a:r>
              <a:rPr lang="en-US" sz="2000" dirty="0"/>
              <a:t>6.3  </a:t>
            </a:r>
            <a:r>
              <a:rPr lang="zh-CN" altLang="en-US" sz="2000" dirty="0"/>
              <a:t>数据依赖的公理系统）</a:t>
            </a:r>
          </a:p>
          <a:p>
            <a:pPr lvl="1"/>
            <a:endParaRPr lang="zh-CN" altLang="en-US" dirty="0"/>
          </a:p>
        </p:txBody>
      </p:sp>
      <p:sp>
        <p:nvSpPr>
          <p:cNvPr id="2" name="TextBox 1"/>
          <p:cNvSpPr txBox="1"/>
          <p:nvPr/>
        </p:nvSpPr>
        <p:spPr>
          <a:xfrm>
            <a:off x="5868144" y="720857"/>
            <a:ext cx="3168352" cy="2031325"/>
          </a:xfrm>
          <a:prstGeom prst="rect">
            <a:avLst/>
          </a:prstGeom>
          <a:noFill/>
        </p:spPr>
        <p:txBody>
          <a:bodyPr wrap="square" rtlCol="0">
            <a:spAutoFit/>
          </a:bodyPr>
          <a:lstStyle/>
          <a:p>
            <a:r>
              <a:rPr lang="zh-CN" altLang="en-US" dirty="0" smtClean="0">
                <a:solidFill>
                  <a:srgbClr val="FF0000"/>
                </a:solidFill>
              </a:rPr>
              <a:t>答：从</a:t>
            </a:r>
            <a:r>
              <a:rPr lang="en-US" altLang="zh-CN" dirty="0" smtClean="0">
                <a:solidFill>
                  <a:srgbClr val="FF0000"/>
                </a:solidFill>
              </a:rPr>
              <a:t>AC→B</a:t>
            </a:r>
            <a:r>
              <a:rPr lang="zh-CN" altLang="en-US" dirty="0" smtClean="0">
                <a:solidFill>
                  <a:srgbClr val="FF0000"/>
                </a:solidFill>
              </a:rPr>
              <a:t>出发，得出</a:t>
            </a:r>
            <a:r>
              <a:rPr lang="en-US" altLang="zh-CN" dirty="0" smtClean="0">
                <a:solidFill>
                  <a:srgbClr val="FF0000"/>
                </a:solidFill>
              </a:rPr>
              <a:t>AC→ABCDEG;</a:t>
            </a:r>
            <a:r>
              <a:rPr lang="zh-CN" altLang="en-US" dirty="0" smtClean="0">
                <a:solidFill>
                  <a:srgbClr val="FF0000"/>
                </a:solidFill>
              </a:rPr>
              <a:t>从</a:t>
            </a:r>
            <a:r>
              <a:rPr lang="en-US" altLang="zh-CN" dirty="0" smtClean="0">
                <a:solidFill>
                  <a:srgbClr val="FF0000"/>
                </a:solidFill>
              </a:rPr>
              <a:t>CB→D</a:t>
            </a:r>
            <a:r>
              <a:rPr lang="zh-CN" altLang="en-US" dirty="0" smtClean="0">
                <a:solidFill>
                  <a:srgbClr val="FF0000"/>
                </a:solidFill>
              </a:rPr>
              <a:t>出发，得出</a:t>
            </a:r>
            <a:r>
              <a:rPr lang="en-US" altLang="zh-CN" dirty="0">
                <a:solidFill>
                  <a:srgbClr val="FF0000"/>
                </a:solidFill>
              </a:rPr>
              <a:t>CB</a:t>
            </a:r>
            <a:r>
              <a:rPr lang="en-US" altLang="zh-CN" dirty="0" smtClean="0">
                <a:solidFill>
                  <a:srgbClr val="FF0000"/>
                </a:solidFill>
              </a:rPr>
              <a:t>→BCD</a:t>
            </a:r>
            <a:r>
              <a:rPr lang="zh-CN" altLang="en-US" dirty="0" smtClean="0">
                <a:solidFill>
                  <a:srgbClr val="FF0000"/>
                </a:solidFill>
              </a:rPr>
              <a:t>；</a:t>
            </a:r>
            <a:r>
              <a:rPr lang="zh-CN" altLang="en-US" dirty="0">
                <a:solidFill>
                  <a:srgbClr val="FF0000"/>
                </a:solidFill>
              </a:rPr>
              <a:t>从</a:t>
            </a:r>
            <a:r>
              <a:rPr lang="en-US" altLang="zh-CN" dirty="0" smtClean="0">
                <a:solidFill>
                  <a:srgbClr val="FF0000"/>
                </a:solidFill>
              </a:rPr>
              <a:t>A→BE</a:t>
            </a:r>
            <a:r>
              <a:rPr lang="zh-CN" altLang="en-US" dirty="0" smtClean="0">
                <a:solidFill>
                  <a:srgbClr val="FF0000"/>
                </a:solidFill>
              </a:rPr>
              <a:t>出发</a:t>
            </a:r>
            <a:r>
              <a:rPr lang="zh-CN" altLang="en-US" dirty="0">
                <a:solidFill>
                  <a:srgbClr val="FF0000"/>
                </a:solidFill>
              </a:rPr>
              <a:t>，得出</a:t>
            </a:r>
            <a:r>
              <a:rPr lang="en-US" altLang="zh-CN" dirty="0" smtClean="0">
                <a:solidFill>
                  <a:srgbClr val="FF0000"/>
                </a:solidFill>
              </a:rPr>
              <a:t>A→</a:t>
            </a:r>
            <a:r>
              <a:rPr lang="en-US" altLang="zh-CN" dirty="0">
                <a:solidFill>
                  <a:srgbClr val="FF0000"/>
                </a:solidFill>
              </a:rPr>
              <a:t>ABCDEG;</a:t>
            </a:r>
            <a:r>
              <a:rPr lang="zh-CN" altLang="en-US" dirty="0" smtClean="0">
                <a:solidFill>
                  <a:srgbClr val="FF0000"/>
                </a:solidFill>
              </a:rPr>
              <a:t>从</a:t>
            </a:r>
            <a:r>
              <a:rPr lang="en-US" altLang="zh-CN" dirty="0" smtClean="0">
                <a:solidFill>
                  <a:srgbClr val="FF0000"/>
                </a:solidFill>
              </a:rPr>
              <a:t>E→GC</a:t>
            </a:r>
            <a:r>
              <a:rPr lang="zh-CN" altLang="en-US" dirty="0" smtClean="0">
                <a:solidFill>
                  <a:srgbClr val="FF0000"/>
                </a:solidFill>
              </a:rPr>
              <a:t>出发</a:t>
            </a:r>
            <a:r>
              <a:rPr lang="zh-CN" altLang="en-US" dirty="0">
                <a:solidFill>
                  <a:srgbClr val="FF0000"/>
                </a:solidFill>
              </a:rPr>
              <a:t>，</a:t>
            </a:r>
            <a:r>
              <a:rPr lang="zh-CN" altLang="en-US" dirty="0" smtClean="0">
                <a:solidFill>
                  <a:srgbClr val="FF0000"/>
                </a:solidFill>
              </a:rPr>
              <a:t>得出</a:t>
            </a:r>
            <a:r>
              <a:rPr lang="en-US" altLang="zh-CN" dirty="0">
                <a:solidFill>
                  <a:srgbClr val="FF0000"/>
                </a:solidFill>
              </a:rPr>
              <a:t>E </a:t>
            </a:r>
            <a:r>
              <a:rPr lang="en-US" altLang="zh-CN" dirty="0" smtClean="0">
                <a:solidFill>
                  <a:srgbClr val="FF0000"/>
                </a:solidFill>
              </a:rPr>
              <a:t>→CEG</a:t>
            </a:r>
            <a:r>
              <a:rPr lang="zh-CN" altLang="en-US" dirty="0" smtClean="0">
                <a:solidFill>
                  <a:srgbClr val="FF0000"/>
                </a:solidFill>
              </a:rPr>
              <a:t>。</a:t>
            </a:r>
            <a:r>
              <a:rPr lang="en-US" altLang="zh-CN" dirty="0" smtClean="0">
                <a:solidFill>
                  <a:srgbClr val="FF0000"/>
                </a:solidFill>
              </a:rPr>
              <a:t>A</a:t>
            </a:r>
            <a:r>
              <a:rPr lang="zh-CN" altLang="en-US" dirty="0" smtClean="0">
                <a:solidFill>
                  <a:srgbClr val="FF0000"/>
                </a:solidFill>
              </a:rPr>
              <a:t>是</a:t>
            </a:r>
            <a:r>
              <a:rPr lang="en-US" altLang="zh-CN" dirty="0" smtClean="0">
                <a:solidFill>
                  <a:srgbClr val="FF0000"/>
                </a:solidFill>
              </a:rPr>
              <a:t>R</a:t>
            </a:r>
            <a:r>
              <a:rPr lang="zh-CN" altLang="en-US" dirty="0" smtClean="0">
                <a:solidFill>
                  <a:srgbClr val="FF0000"/>
                </a:solidFill>
              </a:rPr>
              <a:t>的候选码，而</a:t>
            </a:r>
            <a:r>
              <a:rPr lang="en-US" altLang="zh-CN" dirty="0" smtClean="0">
                <a:solidFill>
                  <a:srgbClr val="FF0000"/>
                </a:solidFill>
              </a:rPr>
              <a:t>AC</a:t>
            </a:r>
            <a:r>
              <a:rPr lang="zh-CN" altLang="en-US" dirty="0" smtClean="0">
                <a:solidFill>
                  <a:srgbClr val="FF0000"/>
                </a:solidFill>
              </a:rPr>
              <a:t>是</a:t>
            </a:r>
            <a:r>
              <a:rPr lang="en-US" altLang="zh-CN" dirty="0" smtClean="0">
                <a:solidFill>
                  <a:srgbClr val="FF0000"/>
                </a:solidFill>
              </a:rPr>
              <a:t>R</a:t>
            </a:r>
            <a:r>
              <a:rPr lang="zh-CN" altLang="en-US" dirty="0" smtClean="0">
                <a:solidFill>
                  <a:srgbClr val="FF0000"/>
                </a:solidFill>
              </a:rPr>
              <a:t>的超码。</a:t>
            </a:r>
            <a:endParaRPr lang="zh-CN" altLang="en-US" dirty="0">
              <a:solidFill>
                <a:srgbClr val="FF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20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2000"/>
                                        <p:tgtEl>
                                          <p:spTgt spid="4">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fade">
                                      <p:cBhvr>
                                        <p:cTn id="15" dur="2000"/>
                                        <p:tgtEl>
                                          <p:spTgt spid="4">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solidFill>
                  <a:srgbClr val="FF0000"/>
                </a:solidFill>
              </a:rPr>
              <a:t>6.2.3 </a:t>
            </a:r>
            <a:r>
              <a:rPr lang="zh-CN" altLang="en-US" sz="2800" dirty="0">
                <a:solidFill>
                  <a:srgbClr val="FF0000"/>
                </a:solidFill>
              </a:rPr>
              <a:t>范式</a:t>
            </a: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p>
          <a:p>
            <a:pPr>
              <a:spcBef>
                <a:spcPts val="0"/>
              </a:spcBef>
            </a:pPr>
            <a:endParaRPr lang="zh-CN" altLang="en-US"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.3  </a:t>
            </a:r>
            <a:r>
              <a:rPr lang="zh-CN" altLang="en-US" sz="3600" b="1" kern="0" cap="all" dirty="0">
                <a:solidFill>
                  <a:schemeClr val="bg1"/>
                </a:solidFill>
                <a:latin typeface="+mj-lt"/>
                <a:ea typeface="+mj-ea"/>
                <a:cs typeface="+mj-cs"/>
              </a:rPr>
              <a:t>范式</a:t>
            </a: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pPr eaLnBrk="1" hangingPunct="1"/>
            <a:r>
              <a:rPr lang="en-US" altLang="zh-CN" dirty="0"/>
              <a:t>6.2.3 </a:t>
            </a:r>
            <a:r>
              <a:rPr lang="zh-CN" altLang="en-US" dirty="0"/>
              <a:t>范式</a:t>
            </a:r>
          </a:p>
        </p:txBody>
      </p:sp>
      <p:sp>
        <p:nvSpPr>
          <p:cNvPr id="6147" name="Rectangle 1027"/>
          <p:cNvSpPr>
            <a:spLocks noGrp="1" noChangeArrowheads="1"/>
          </p:cNvSpPr>
          <p:nvPr>
            <p:ph type="body" idx="1"/>
          </p:nvPr>
        </p:nvSpPr>
        <p:spPr>
          <a:xfrm>
            <a:off x="457200" y="735807"/>
            <a:ext cx="8543956" cy="4121959"/>
          </a:xfrm>
        </p:spPr>
        <p:txBody>
          <a:bodyPr/>
          <a:lstStyle/>
          <a:p>
            <a:pPr eaLnBrk="1" hangingPunct="1">
              <a:lnSpc>
                <a:spcPct val="90000"/>
              </a:lnSpc>
            </a:pPr>
            <a:r>
              <a:rPr lang="zh-CN" altLang="en-US" sz="1800" dirty="0"/>
              <a:t>关系数据库中的关系必须满足一定的要求。满足不同程度要求的为不同范式。</a:t>
            </a:r>
            <a:endParaRPr lang="en-US" altLang="zh-CN" sz="1800" dirty="0"/>
          </a:p>
          <a:p>
            <a:pPr eaLnBrk="1" hangingPunct="1">
              <a:lnSpc>
                <a:spcPct val="90000"/>
              </a:lnSpc>
            </a:pPr>
            <a:r>
              <a:rPr lang="zh-CN" altLang="en-US" sz="1800" dirty="0"/>
              <a:t>范式的种类：</a:t>
            </a: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pPr>
            <a:endParaRPr lang="en-US" altLang="zh-CN" sz="1800" dirty="0"/>
          </a:p>
          <a:p>
            <a:pPr eaLnBrk="1" hangingPunct="1">
              <a:lnSpc>
                <a:spcPct val="90000"/>
              </a:lnSpc>
              <a:buNone/>
            </a:pPr>
            <a:r>
              <a:rPr lang="zh-CN" altLang="en-US" sz="1800" dirty="0"/>
              <a:t>	</a:t>
            </a:r>
            <a:endParaRPr lang="en-US" altLang="zh-CN" sz="1800" dirty="0"/>
          </a:p>
          <a:p>
            <a:pPr marL="342900" lvl="1" indent="-342900" eaLnBrk="1" hangingPunct="1">
              <a:lnSpc>
                <a:spcPct val="90000"/>
              </a:lnSpc>
              <a:buFont typeface="Wingdings" pitchFamily="2" charset="2"/>
              <a:buChar char="v"/>
            </a:pPr>
            <a:r>
              <a:rPr lang="zh-CN" altLang="en-US" sz="1800" dirty="0"/>
              <a:t>某一关系模式</a:t>
            </a:r>
            <a:r>
              <a:rPr lang="en-US" altLang="zh-CN" sz="1800" dirty="0"/>
              <a:t>R</a:t>
            </a:r>
            <a:r>
              <a:rPr lang="zh-CN" altLang="en-US" sz="1800" dirty="0"/>
              <a:t>为第</a:t>
            </a:r>
            <a:r>
              <a:rPr lang="en-US" altLang="zh-CN" sz="1800" dirty="0"/>
              <a:t>n</a:t>
            </a:r>
            <a:r>
              <a:rPr lang="zh-CN" altLang="en-US" sz="1800" dirty="0"/>
              <a:t>范式，可简记为</a:t>
            </a:r>
            <a:r>
              <a:rPr lang="en-US" altLang="zh-CN" sz="1800" dirty="0" err="1">
                <a:solidFill>
                  <a:srgbClr val="FF0000"/>
                </a:solidFill>
              </a:rPr>
              <a:t>R∈nNF</a:t>
            </a:r>
            <a:r>
              <a:rPr lang="zh-CN" altLang="en-US" sz="1800" dirty="0"/>
              <a:t>。</a:t>
            </a:r>
            <a:endParaRPr lang="en-US" altLang="zh-CN" sz="1800" dirty="0"/>
          </a:p>
          <a:p>
            <a:pPr marL="342900" lvl="1" indent="-342900" eaLnBrk="1" hangingPunct="1">
              <a:lnSpc>
                <a:spcPct val="90000"/>
              </a:lnSpc>
              <a:buFont typeface="Wingdings" pitchFamily="2" charset="2"/>
              <a:buChar char="v"/>
            </a:pPr>
            <a:r>
              <a:rPr lang="zh-CN" altLang="en-US" sz="1800" dirty="0">
                <a:cs typeface="+mn-cs"/>
              </a:rPr>
              <a:t>一个低一级范式的关系模式，通过模式分解（</a:t>
            </a:r>
            <a:r>
              <a:rPr lang="en-US" altLang="zh-CN" sz="1800" dirty="0">
                <a:cs typeface="+mn-cs"/>
              </a:rPr>
              <a:t>schema decomposition</a:t>
            </a:r>
            <a:r>
              <a:rPr lang="zh-CN" altLang="en-US" sz="1800" dirty="0">
                <a:cs typeface="+mn-cs"/>
              </a:rPr>
              <a:t>）可以转换为若干个高一级范式的关系模式的集合，这种过程就叫规范化（</a:t>
            </a:r>
            <a:r>
              <a:rPr lang="en-US" altLang="zh-CN" sz="1800" dirty="0">
                <a:cs typeface="+mn-cs"/>
              </a:rPr>
              <a:t>normalization</a:t>
            </a:r>
            <a:r>
              <a:rPr lang="zh-CN" altLang="en-US" sz="1800" dirty="0">
                <a:cs typeface="+mn-cs"/>
              </a:rPr>
              <a:t>）。</a:t>
            </a:r>
          </a:p>
          <a:p>
            <a:pPr marL="342900" lvl="1" indent="-342900" eaLnBrk="1" hangingPunct="1">
              <a:lnSpc>
                <a:spcPct val="90000"/>
              </a:lnSpc>
              <a:buFont typeface="Wingdings" pitchFamily="2" charset="2"/>
              <a:buChar char="v"/>
            </a:pPr>
            <a:endParaRPr lang="en-US" altLang="zh-CN" sz="1800" dirty="0"/>
          </a:p>
          <a:p>
            <a:pPr eaLnBrk="1" hangingPunct="1">
              <a:lnSpc>
                <a:spcPct val="90000"/>
              </a:lnSpc>
            </a:pPr>
            <a:endParaRPr lang="en-US" altLang="zh-CN" sz="1800" dirty="0"/>
          </a:p>
        </p:txBody>
      </p:sp>
      <p:sp>
        <p:nvSpPr>
          <p:cNvPr id="54276" name="AutoShape 1028"/>
          <p:cNvSpPr>
            <a:spLocks/>
          </p:cNvSpPr>
          <p:nvPr/>
        </p:nvSpPr>
        <p:spPr bwMode="auto">
          <a:xfrm>
            <a:off x="925595" y="1642783"/>
            <a:ext cx="305970" cy="1503618"/>
          </a:xfrm>
          <a:prstGeom prst="leftBrace">
            <a:avLst>
              <a:gd name="adj1" fmla="val 62500"/>
              <a:gd name="adj2" fmla="val 50000"/>
            </a:avLst>
          </a:prstGeom>
          <a:noFill/>
          <a:ln w="28575">
            <a:solidFill>
              <a:schemeClr val="tx1"/>
            </a:solidFill>
            <a:round/>
            <a:headEnd/>
            <a:tailEnd/>
          </a:ln>
        </p:spPr>
        <p:txBody>
          <a:bodyPr wrap="none" lIns="90000" tIns="46800" rIns="90000" bIns="46800" anchor="ctr"/>
          <a:lstStyle/>
          <a:p>
            <a:endParaRPr lang="zh-CN" altLang="en-US"/>
          </a:p>
        </p:txBody>
      </p:sp>
      <p:sp>
        <p:nvSpPr>
          <p:cNvPr id="5" name="Rectangle 1027"/>
          <p:cNvSpPr txBox="1">
            <a:spLocks noChangeArrowheads="1"/>
          </p:cNvSpPr>
          <p:nvPr/>
        </p:nvSpPr>
        <p:spPr bwMode="auto">
          <a:xfrm>
            <a:off x="1340014" y="1635646"/>
            <a:ext cx="2294793" cy="2157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90000"/>
              </a:lnSpc>
              <a:buFont typeface="Wingdings" panose="05000000000000000000" pitchFamily="2" charset="2"/>
              <a:buNone/>
              <a:defRPr/>
            </a:pPr>
            <a:r>
              <a:rPr lang="zh-CN" altLang="en-US" sz="1800" kern="0" dirty="0"/>
              <a:t>第一范式</a:t>
            </a:r>
            <a:r>
              <a:rPr lang="en-US" altLang="zh-CN" sz="1800" kern="0" dirty="0"/>
              <a:t>(1NF)</a:t>
            </a:r>
          </a:p>
          <a:p>
            <a:pPr marL="0" indent="0" eaLnBrk="1" hangingPunct="1">
              <a:lnSpc>
                <a:spcPct val="90000"/>
              </a:lnSpc>
              <a:buFont typeface="Wingdings" panose="05000000000000000000" pitchFamily="2" charset="2"/>
              <a:buNone/>
              <a:defRPr/>
            </a:pPr>
            <a:r>
              <a:rPr lang="zh-CN" altLang="en-US" sz="1800" kern="0" dirty="0"/>
              <a:t>第二范式</a:t>
            </a:r>
            <a:r>
              <a:rPr lang="en-US" altLang="zh-CN" sz="1800" kern="0" dirty="0"/>
              <a:t>(2NF)</a:t>
            </a:r>
          </a:p>
          <a:p>
            <a:pPr marL="0" indent="0" eaLnBrk="1" hangingPunct="1">
              <a:lnSpc>
                <a:spcPct val="90000"/>
              </a:lnSpc>
              <a:buFont typeface="Wingdings" panose="05000000000000000000" pitchFamily="2" charset="2"/>
              <a:buNone/>
              <a:defRPr/>
            </a:pPr>
            <a:r>
              <a:rPr lang="zh-CN" altLang="en-US" sz="1800" kern="0" dirty="0"/>
              <a:t>第三范式</a:t>
            </a:r>
            <a:r>
              <a:rPr lang="en-US" altLang="zh-CN" sz="1800" kern="0" dirty="0"/>
              <a:t>(3NF)</a:t>
            </a:r>
          </a:p>
          <a:p>
            <a:pPr marL="0" indent="0" eaLnBrk="1" hangingPunct="1">
              <a:lnSpc>
                <a:spcPct val="90000"/>
              </a:lnSpc>
              <a:buFont typeface="Wingdings" panose="05000000000000000000" pitchFamily="2" charset="2"/>
              <a:buNone/>
              <a:defRPr/>
            </a:pPr>
            <a:r>
              <a:rPr lang="en-US" altLang="zh-CN" sz="1800" kern="0" dirty="0"/>
              <a:t>BC</a:t>
            </a:r>
            <a:r>
              <a:rPr lang="zh-CN" altLang="en-US" sz="1800" kern="0" dirty="0"/>
              <a:t>范式</a:t>
            </a:r>
            <a:r>
              <a:rPr lang="en-US" altLang="zh-CN" sz="1800" kern="0" dirty="0"/>
              <a:t>(BCNF)</a:t>
            </a:r>
          </a:p>
          <a:p>
            <a:pPr marL="0" indent="0" eaLnBrk="1" hangingPunct="1">
              <a:lnSpc>
                <a:spcPct val="90000"/>
              </a:lnSpc>
              <a:buFont typeface="Wingdings" panose="05000000000000000000" pitchFamily="2" charset="2"/>
              <a:buNone/>
              <a:defRPr/>
            </a:pPr>
            <a:r>
              <a:rPr lang="zh-CN" altLang="en-US" sz="1800" kern="0" dirty="0"/>
              <a:t>第四范式</a:t>
            </a:r>
            <a:r>
              <a:rPr lang="en-US" altLang="zh-CN" sz="1800" kern="0" dirty="0"/>
              <a:t>(</a:t>
            </a:r>
            <a:r>
              <a:rPr lang="en-US" altLang="zh-CN" sz="1800" kern="0"/>
              <a:t>4NF)</a:t>
            </a:r>
            <a:endParaRPr lang="en-US" altLang="zh-CN" sz="1800" kern="0" dirty="0"/>
          </a:p>
        </p:txBody>
      </p:sp>
      <p:sp>
        <p:nvSpPr>
          <p:cNvPr id="6" name="矩形 5"/>
          <p:cNvSpPr/>
          <p:nvPr/>
        </p:nvSpPr>
        <p:spPr>
          <a:xfrm>
            <a:off x="4793654" y="1071552"/>
            <a:ext cx="2492990" cy="369332"/>
          </a:xfrm>
          <a:prstGeom prst="rect">
            <a:avLst/>
          </a:prstGeom>
        </p:spPr>
        <p:txBody>
          <a:bodyPr wrap="none">
            <a:spAutoFit/>
          </a:bodyPr>
          <a:lstStyle/>
          <a:p>
            <a:r>
              <a:rPr lang="zh-CN" altLang="en-US" dirty="0"/>
              <a:t>各种范式之间的联系：</a:t>
            </a:r>
            <a:endParaRPr lang="en-US" altLang="zh-CN" dirty="0"/>
          </a:p>
        </p:txBody>
      </p:sp>
      <p:pic>
        <p:nvPicPr>
          <p:cNvPr id="3" name="图片 2">
            <a:extLst>
              <a:ext uri="{FF2B5EF4-FFF2-40B4-BE49-F238E27FC236}">
                <a16:creationId xmlns:a16="http://schemas.microsoft.com/office/drawing/2014/main" xmlns="" id="{F0517320-1682-4AE7-9CE8-A63B13FF8E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2040" y="1563638"/>
            <a:ext cx="2031648" cy="1809843"/>
          </a:xfrm>
          <a:prstGeom prst="rect">
            <a:avLst/>
          </a:prstGeom>
        </p:spPr>
      </p:pic>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a:t>第一范式</a:t>
            </a:r>
          </a:p>
        </p:txBody>
      </p:sp>
      <p:sp>
        <p:nvSpPr>
          <p:cNvPr id="8195" name="Rectangle 3"/>
          <p:cNvSpPr>
            <a:spLocks noGrp="1" noChangeArrowheads="1"/>
          </p:cNvSpPr>
          <p:nvPr>
            <p:ph idx="1"/>
          </p:nvPr>
        </p:nvSpPr>
        <p:spPr>
          <a:xfrm>
            <a:off x="179389" y="789385"/>
            <a:ext cx="8901146" cy="782233"/>
          </a:xfrm>
        </p:spPr>
        <p:txBody>
          <a:bodyPr/>
          <a:lstStyle/>
          <a:p>
            <a:r>
              <a:rPr lang="en-US" altLang="zh-CN" sz="2000" dirty="0"/>
              <a:t>1NF</a:t>
            </a:r>
            <a:r>
              <a:rPr lang="zh-CN" altLang="en-US" sz="2000" dirty="0"/>
              <a:t>的定义</a:t>
            </a:r>
            <a:r>
              <a:rPr lang="en-US" altLang="zh-CN" sz="2000" dirty="0"/>
              <a:t/>
            </a:r>
            <a:br>
              <a:rPr lang="en-US" altLang="zh-CN" sz="2000" dirty="0"/>
            </a:br>
            <a:r>
              <a:rPr lang="zh-CN" altLang="en-US" sz="2000" dirty="0"/>
              <a:t>如果一个关系模式</a:t>
            </a:r>
            <a:r>
              <a:rPr lang="en-US" altLang="zh-CN" sz="2000" dirty="0"/>
              <a:t>R</a:t>
            </a:r>
            <a:r>
              <a:rPr lang="zh-CN" altLang="en-US" sz="2000" dirty="0"/>
              <a:t>的所有属性都是不可分的基本数据项，则</a:t>
            </a:r>
            <a:r>
              <a:rPr lang="en-US" altLang="zh-CN" sz="2000" dirty="0"/>
              <a:t>R∈1NF</a:t>
            </a:r>
            <a:r>
              <a:rPr lang="zh-CN" altLang="en-US" sz="2000" dirty="0"/>
              <a:t>。</a:t>
            </a:r>
          </a:p>
        </p:txBody>
      </p:sp>
      <p:sp>
        <p:nvSpPr>
          <p:cNvPr id="4" name="Rectangle 3"/>
          <p:cNvSpPr txBox="1">
            <a:spLocks noChangeArrowheads="1"/>
          </p:cNvSpPr>
          <p:nvPr/>
        </p:nvSpPr>
        <p:spPr bwMode="auto">
          <a:xfrm>
            <a:off x="179389" y="4012406"/>
            <a:ext cx="8466137" cy="702484"/>
          </a:xfrm>
          <a:prstGeom prst="rect">
            <a:avLst/>
          </a:prstGeom>
          <a:noFill/>
          <a:ln w="19050">
            <a:solidFill>
              <a:srgbClr val="FF0000"/>
            </a:solidFill>
          </a:ln>
          <a:extLst>
            <a:ext uri="{909E8E84-426E-40DD-AFC4-6F175D3DCCD1}">
              <a14:hiddenFill xmlns:a14="http://schemas.microsoft.com/office/drawing/2010/main">
                <a:solidFill>
                  <a:srgbClr val="FFFFFF"/>
                </a:solidFill>
              </a14:hiddenFill>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defRPr/>
            </a:pPr>
            <a:r>
              <a:rPr lang="zh-CN" altLang="en-US" sz="2000" kern="0" dirty="0"/>
              <a:t>第一范式是对关系模式的最起码的要求。不满足第一范式的数据库模式不能称为关系数据模式。</a:t>
            </a:r>
          </a:p>
        </p:txBody>
      </p:sp>
      <p:pic>
        <p:nvPicPr>
          <p:cNvPr id="2" name="图片 1"/>
          <p:cNvPicPr>
            <a:picLocks noChangeAspect="1"/>
          </p:cNvPicPr>
          <p:nvPr/>
        </p:nvPicPr>
        <p:blipFill>
          <a:blip r:embed="rId3" cstate="print"/>
          <a:srcRect/>
          <a:stretch>
            <a:fillRect/>
          </a:stretch>
        </p:blipFill>
        <p:spPr bwMode="auto">
          <a:xfrm>
            <a:off x="4333876" y="2016919"/>
            <a:ext cx="4810125" cy="1266825"/>
          </a:xfrm>
          <a:prstGeom prst="rect">
            <a:avLst/>
          </a:prstGeom>
          <a:noFill/>
          <a:ln w="9525">
            <a:noFill/>
            <a:miter lim="800000"/>
            <a:headEnd/>
            <a:tailEnd/>
          </a:ln>
        </p:spPr>
      </p:pic>
      <p:pic>
        <p:nvPicPr>
          <p:cNvPr id="3" name="图片 2"/>
          <p:cNvPicPr>
            <a:picLocks noChangeAspect="1"/>
          </p:cNvPicPr>
          <p:nvPr/>
        </p:nvPicPr>
        <p:blipFill>
          <a:blip r:embed="rId4" cstate="print"/>
          <a:srcRect/>
          <a:stretch>
            <a:fillRect/>
          </a:stretch>
        </p:blipFill>
        <p:spPr bwMode="auto">
          <a:xfrm>
            <a:off x="179389" y="1571618"/>
            <a:ext cx="4154487" cy="2212181"/>
          </a:xfrm>
          <a:prstGeom prst="rect">
            <a:avLst/>
          </a:prstGeom>
          <a:noFill/>
          <a:ln w="9525">
            <a:solidFill>
              <a:srgbClr val="FF0000"/>
            </a:solidFill>
            <a:miter lim="800000"/>
            <a:headEnd/>
            <a:tailEnd/>
          </a:ln>
        </p:spPr>
      </p:pic>
      <p:pic>
        <p:nvPicPr>
          <p:cNvPr id="5" name="图片 4"/>
          <p:cNvPicPr>
            <a:picLocks noChangeAspect="1"/>
          </p:cNvPicPr>
          <p:nvPr/>
        </p:nvPicPr>
        <p:blipFill>
          <a:blip r:embed="rId5" cstate="print"/>
          <a:srcRect/>
          <a:stretch>
            <a:fillRect/>
          </a:stretch>
        </p:blipFill>
        <p:spPr bwMode="auto">
          <a:xfrm>
            <a:off x="6278563" y="2555081"/>
            <a:ext cx="2171700" cy="1457325"/>
          </a:xfrm>
          <a:prstGeom prst="rect">
            <a:avLst/>
          </a:prstGeom>
          <a:noFill/>
          <a:ln w="9525">
            <a:noFill/>
            <a:miter lim="800000"/>
            <a:headEnd/>
            <a:tailEnd/>
          </a:ln>
        </p:spPr>
      </p:pic>
      <p:pic>
        <p:nvPicPr>
          <p:cNvPr id="6" name="图片 5"/>
          <p:cNvPicPr>
            <a:picLocks noChangeAspect="1"/>
          </p:cNvPicPr>
          <p:nvPr/>
        </p:nvPicPr>
        <p:blipFill>
          <a:blip r:embed="rId6" cstate="print"/>
          <a:srcRect/>
          <a:stretch>
            <a:fillRect/>
          </a:stretch>
        </p:blipFill>
        <p:spPr bwMode="auto">
          <a:xfrm>
            <a:off x="2124076" y="2500312"/>
            <a:ext cx="2390775" cy="1821656"/>
          </a:xfrm>
          <a:prstGeom prst="rect">
            <a:avLst/>
          </a:prstGeom>
          <a:noFill/>
          <a:ln w="9525">
            <a:noFill/>
            <a:miter lim="800000"/>
            <a:headEnd/>
            <a:tailEnd/>
          </a:ln>
        </p:spPr>
      </p:pic>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p:cTn id="13" dur="500" fill="hold"/>
                                        <p:tgtEl>
                                          <p:spTgt spid="6"/>
                                        </p:tgtEl>
                                        <p:attrNameLst>
                                          <p:attrName>ppt_w</p:attrName>
                                        </p:attrNameLst>
                                      </p:cBhvr>
                                      <p:tavLst>
                                        <p:tav tm="0">
                                          <p:val>
                                            <p:fltVal val="0"/>
                                          </p:val>
                                        </p:tav>
                                        <p:tav tm="100000">
                                          <p:val>
                                            <p:strVal val="#ppt_w"/>
                                          </p:val>
                                        </p:tav>
                                      </p:tavLst>
                                    </p:anim>
                                    <p:anim calcmode="lin" valueType="num">
                                      <p:cBhvr>
                                        <p:cTn id="14" dur="500" fill="hold"/>
                                        <p:tgtEl>
                                          <p:spTgt spid="6"/>
                                        </p:tgtEl>
                                        <p:attrNameLst>
                                          <p:attrName>ppt_h</p:attrName>
                                        </p:attrNameLst>
                                      </p:cBhvr>
                                      <p:tavLst>
                                        <p:tav tm="0">
                                          <p:val>
                                            <p:fltVal val="0"/>
                                          </p:val>
                                        </p:tav>
                                        <p:tav tm="100000">
                                          <p:val>
                                            <p:strVal val="#ppt_h"/>
                                          </p:val>
                                        </p:tav>
                                      </p:tavLst>
                                    </p:anim>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2"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1+#ppt_w/2"/>
                                          </p:val>
                                        </p:tav>
                                        <p:tav tm="100000">
                                          <p:val>
                                            <p:strVal val="#ppt_x"/>
                                          </p:val>
                                        </p:tav>
                                      </p:tavLst>
                                    </p:anim>
                                    <p:anim calcmode="lin" valueType="num">
                                      <p:cBhvr additive="base">
                                        <p:cTn id="21"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 calcmode="lin" valueType="num">
                                      <p:cBhvr>
                                        <p:cTn id="26" dur="500" fill="hold"/>
                                        <p:tgtEl>
                                          <p:spTgt spid="5"/>
                                        </p:tgtEl>
                                        <p:attrNameLst>
                                          <p:attrName>ppt_w</p:attrName>
                                        </p:attrNameLst>
                                      </p:cBhvr>
                                      <p:tavLst>
                                        <p:tav tm="0">
                                          <p:val>
                                            <p:fltVal val="0"/>
                                          </p:val>
                                        </p:tav>
                                        <p:tav tm="100000">
                                          <p:val>
                                            <p:strVal val="#ppt_w"/>
                                          </p:val>
                                        </p:tav>
                                      </p:tavLst>
                                    </p:anim>
                                    <p:anim calcmode="lin" valueType="num">
                                      <p:cBhvr>
                                        <p:cTn id="27" dur="500" fill="hold"/>
                                        <p:tgtEl>
                                          <p:spTgt spid="5"/>
                                        </p:tgtEl>
                                        <p:attrNameLst>
                                          <p:attrName>ppt_h</p:attrName>
                                        </p:attrNameLst>
                                      </p:cBhvr>
                                      <p:tavLst>
                                        <p:tav tm="0">
                                          <p:val>
                                            <p:fltVal val="0"/>
                                          </p:val>
                                        </p:tav>
                                        <p:tav tm="100000">
                                          <p:val>
                                            <p:strVal val="#ppt_h"/>
                                          </p:val>
                                        </p:tav>
                                      </p:tavLst>
                                    </p:anim>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Rectangle 2"/>
          <p:cNvSpPr>
            <a:spLocks noGrp="1" noChangeArrowheads="1"/>
          </p:cNvSpPr>
          <p:nvPr>
            <p:ph type="title"/>
          </p:nvPr>
        </p:nvSpPr>
        <p:spPr>
          <a:xfrm>
            <a:off x="914400" y="141288"/>
            <a:ext cx="7086600" cy="422275"/>
          </a:xfrm>
        </p:spPr>
        <p:txBody>
          <a:bodyPr/>
          <a:lstStyle/>
          <a:p>
            <a:pPr eaLnBrk="1" hangingPunct="1"/>
            <a:r>
              <a:rPr lang="zh-CN" altLang="en-US" sz="3200" dirty="0"/>
              <a:t>回顾基础篇：关系模型的数据结构</a:t>
            </a:r>
          </a:p>
        </p:txBody>
      </p:sp>
      <p:sp>
        <p:nvSpPr>
          <p:cNvPr id="2060" name="Rectangle 3"/>
          <p:cNvSpPr>
            <a:spLocks noGrp="1" noChangeArrowheads="1"/>
          </p:cNvSpPr>
          <p:nvPr>
            <p:ph type="body" sz="half" idx="1"/>
          </p:nvPr>
        </p:nvSpPr>
        <p:spPr>
          <a:xfrm>
            <a:off x="0" y="788988"/>
            <a:ext cx="9001125" cy="1458912"/>
          </a:xfrm>
        </p:spPr>
        <p:txBody>
          <a:bodyPr/>
          <a:lstStyle/>
          <a:p>
            <a:pPr algn="just" eaLnBrk="1" hangingPunct="1">
              <a:defRPr/>
            </a:pPr>
            <a:r>
              <a:rPr lang="zh-CN" altLang="en-US" sz="2000" dirty="0"/>
              <a:t>关系必须是</a:t>
            </a:r>
            <a:r>
              <a:rPr lang="zh-CN" altLang="en-US" sz="2000" dirty="0">
                <a:solidFill>
                  <a:srgbClr val="FF0000"/>
                </a:solidFill>
                <a:effectLst>
                  <a:outerShdw blurRad="38100" dist="38100" dir="2700000" algn="tl">
                    <a:srgbClr val="000000">
                      <a:alpha val="43137"/>
                    </a:srgbClr>
                  </a:outerShdw>
                </a:effectLst>
              </a:rPr>
              <a:t>规范化</a:t>
            </a:r>
            <a:r>
              <a:rPr lang="zh-CN" altLang="en-US" sz="2000" dirty="0"/>
              <a:t>的，满足一定的规范条件</a:t>
            </a:r>
          </a:p>
          <a:p>
            <a:pPr lvl="1" algn="just" eaLnBrk="1" hangingPunct="1">
              <a:buFont typeface="Wingdings" pitchFamily="2" charset="2"/>
              <a:buNone/>
              <a:defRPr/>
            </a:pPr>
            <a:r>
              <a:rPr lang="zh-CN" altLang="en-US" sz="1800" dirty="0"/>
              <a:t>最基本的规范条件：关系的每一个分量必须是一个不可分的数据项，</a:t>
            </a:r>
            <a:r>
              <a:rPr lang="zh-CN" altLang="en-US" sz="1800" dirty="0">
                <a:solidFill>
                  <a:srgbClr val="FF0000"/>
                </a:solidFill>
              </a:rPr>
              <a:t>不允</a:t>
            </a:r>
            <a:endParaRPr lang="en-US" altLang="zh-CN" sz="1800" dirty="0">
              <a:solidFill>
                <a:srgbClr val="FF0000"/>
              </a:solidFill>
            </a:endParaRPr>
          </a:p>
          <a:p>
            <a:pPr lvl="1" algn="just" eaLnBrk="1" hangingPunct="1">
              <a:buFont typeface="Wingdings" pitchFamily="2" charset="2"/>
              <a:buNone/>
              <a:defRPr/>
            </a:pPr>
            <a:r>
              <a:rPr lang="zh-CN" altLang="en-US" sz="1800" dirty="0">
                <a:solidFill>
                  <a:srgbClr val="FF0000"/>
                </a:solidFill>
              </a:rPr>
              <a:t>许</a:t>
            </a:r>
            <a:r>
              <a:rPr lang="zh-CN" altLang="en-US" sz="1800" dirty="0">
                <a:solidFill>
                  <a:srgbClr val="FF0000"/>
                </a:solidFill>
                <a:effectLst>
                  <a:outerShdw blurRad="38100" dist="38100" dir="2700000" algn="tl">
                    <a:srgbClr val="000000">
                      <a:alpha val="43137"/>
                    </a:srgbClr>
                  </a:outerShdw>
                </a:effectLst>
              </a:rPr>
              <a:t>表中还有表</a:t>
            </a:r>
            <a:r>
              <a:rPr lang="zh-CN" altLang="en-US" sz="1800" dirty="0">
                <a:solidFill>
                  <a:srgbClr val="FF0000"/>
                </a:solidFill>
              </a:rPr>
              <a:t>。</a:t>
            </a:r>
            <a:r>
              <a:rPr lang="zh-CN" altLang="en-US" sz="1800" dirty="0"/>
              <a:t>表</a:t>
            </a:r>
            <a:r>
              <a:rPr lang="en-US" altLang="zh-CN" sz="1800" dirty="0"/>
              <a:t>1.3</a:t>
            </a:r>
            <a:r>
              <a:rPr lang="zh-CN" altLang="en-US" sz="1800" dirty="0"/>
              <a:t>中</a:t>
            </a:r>
            <a:r>
              <a:rPr lang="zh-CN" altLang="en-US" sz="1800" dirty="0">
                <a:solidFill>
                  <a:srgbClr val="FF0000"/>
                </a:solidFill>
                <a:effectLst>
                  <a:outerShdw blurRad="38100" dist="38100" dir="2700000" algn="tl">
                    <a:srgbClr val="000000">
                      <a:alpha val="43137"/>
                    </a:srgbClr>
                  </a:outerShdw>
                </a:effectLst>
              </a:rPr>
              <a:t>“联系方式”是可分的数据项 </a:t>
            </a:r>
            <a:r>
              <a:rPr lang="en-US" altLang="zh-CN" sz="1800" dirty="0">
                <a:solidFill>
                  <a:srgbClr val="FF0000"/>
                </a:solidFill>
                <a:effectLst>
                  <a:outerShdw blurRad="38100" dist="38100" dir="2700000" algn="tl">
                    <a:srgbClr val="000000">
                      <a:alpha val="43137"/>
                    </a:srgbClr>
                  </a:outerShdw>
                </a:effectLst>
              </a:rPr>
              <a:t>,</a:t>
            </a:r>
            <a:r>
              <a:rPr lang="zh-CN" altLang="en-US" sz="1800" dirty="0">
                <a:solidFill>
                  <a:srgbClr val="FF0000"/>
                </a:solidFill>
                <a:effectLst>
                  <a:outerShdw blurRad="38100" dist="38100" dir="2700000" algn="tl">
                    <a:srgbClr val="000000">
                      <a:alpha val="43137"/>
                    </a:srgbClr>
                  </a:outerShdw>
                </a:effectLst>
              </a:rPr>
              <a:t>不符合关系模型要求 </a:t>
            </a:r>
          </a:p>
        </p:txBody>
      </p:sp>
      <p:sp>
        <p:nvSpPr>
          <p:cNvPr id="1082" name="Rectangle 373"/>
          <p:cNvSpPr>
            <a:spLocks noChangeArrowheads="1"/>
          </p:cNvSpPr>
          <p:nvPr/>
        </p:nvSpPr>
        <p:spPr bwMode="auto">
          <a:xfrm>
            <a:off x="2111375" y="3948113"/>
            <a:ext cx="4103688" cy="338137"/>
          </a:xfrm>
          <a:prstGeom prst="rect">
            <a:avLst/>
          </a:prstGeom>
          <a:noFill/>
          <a:ln w="25400" algn="ctr">
            <a:noFill/>
            <a:miter lim="800000"/>
            <a:headEnd/>
            <a:tailEnd/>
          </a:ln>
        </p:spPr>
        <p:txBody>
          <a:bodyPr anchor="ctr">
            <a:spAutoFit/>
          </a:bodyPr>
          <a:lstStyle/>
          <a:p>
            <a:pPr marL="342900" indent="-342900">
              <a:buFont typeface="Arial" pitchFamily="34" charset="0"/>
              <a:buNone/>
            </a:pPr>
            <a:r>
              <a:rPr lang="zh-CN" altLang="en-US" sz="1600" b="1" dirty="0"/>
              <a:t>表</a:t>
            </a:r>
            <a:r>
              <a:rPr lang="en-US" altLang="zh-CN" sz="1600" b="1" dirty="0"/>
              <a:t>1.3  </a:t>
            </a:r>
            <a:r>
              <a:rPr lang="zh-CN" altLang="en-US" sz="1600" b="1" dirty="0"/>
              <a:t>非规范化的表示例：表中有表</a:t>
            </a:r>
          </a:p>
        </p:txBody>
      </p:sp>
      <p:cxnSp>
        <p:nvCxnSpPr>
          <p:cNvPr id="15" name="直接连接符 8"/>
          <p:cNvCxnSpPr>
            <a:cxnSpLocks noChangeShapeType="1"/>
          </p:cNvCxnSpPr>
          <p:nvPr/>
        </p:nvCxnSpPr>
        <p:spPr bwMode="auto">
          <a:xfrm>
            <a:off x="1179513" y="1143000"/>
            <a:ext cx="1785937" cy="1588"/>
          </a:xfrm>
          <a:prstGeom prst="line">
            <a:avLst/>
          </a:prstGeom>
          <a:noFill/>
          <a:ln w="28575" algn="ctr">
            <a:solidFill>
              <a:srgbClr val="FFFF00"/>
            </a:solidFill>
            <a:round/>
            <a:headEnd/>
            <a:tailEnd/>
          </a:ln>
        </p:spPr>
      </p:cxnSp>
      <p:cxnSp>
        <p:nvCxnSpPr>
          <p:cNvPr id="17" name="直接连接符 8"/>
          <p:cNvCxnSpPr>
            <a:cxnSpLocks noChangeShapeType="1"/>
          </p:cNvCxnSpPr>
          <p:nvPr/>
        </p:nvCxnSpPr>
        <p:spPr bwMode="auto">
          <a:xfrm>
            <a:off x="534988" y="1784350"/>
            <a:ext cx="7466012" cy="1588"/>
          </a:xfrm>
          <a:prstGeom prst="line">
            <a:avLst/>
          </a:prstGeom>
          <a:noFill/>
          <a:ln w="28575" algn="ctr">
            <a:solidFill>
              <a:srgbClr val="FFFF00"/>
            </a:solidFill>
            <a:round/>
            <a:headEnd/>
            <a:tailEnd/>
          </a:ln>
        </p:spPr>
      </p:cxnSp>
      <p:pic>
        <p:nvPicPr>
          <p:cNvPr id="2" name="图片 1">
            <a:extLst>
              <a:ext uri="{FF2B5EF4-FFF2-40B4-BE49-F238E27FC236}">
                <a16:creationId xmlns:a16="http://schemas.microsoft.com/office/drawing/2014/main" xmlns="" id="{1B52CB1A-346D-9635-A877-5BAC78D6A2BC}"/>
              </a:ext>
            </a:extLst>
          </p:cNvPr>
          <p:cNvPicPr>
            <a:picLocks noChangeAspect="1"/>
          </p:cNvPicPr>
          <p:nvPr/>
        </p:nvPicPr>
        <p:blipFill>
          <a:blip r:embed="rId2"/>
          <a:stretch>
            <a:fillRect/>
          </a:stretch>
        </p:blipFill>
        <p:spPr>
          <a:xfrm>
            <a:off x="1144215" y="2522983"/>
            <a:ext cx="6247557" cy="1287958"/>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1000" fill="hold"/>
                                        <p:tgtEl>
                                          <p:spTgt spid="15"/>
                                        </p:tgtEl>
                                        <p:attrNameLst>
                                          <p:attrName>ppt_x</p:attrName>
                                        </p:attrNameLst>
                                      </p:cBhvr>
                                      <p:tavLst>
                                        <p:tav tm="0">
                                          <p:val>
                                            <p:strVal val="0-#ppt_w/2"/>
                                          </p:val>
                                        </p:tav>
                                        <p:tav tm="100000">
                                          <p:val>
                                            <p:strVal val="#ppt_x"/>
                                          </p:val>
                                        </p:tav>
                                      </p:tavLst>
                                    </p:anim>
                                    <p:anim calcmode="lin" valueType="num">
                                      <p:cBhvr additive="base">
                                        <p:cTn id="8"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1000" fill="hold"/>
                                        <p:tgtEl>
                                          <p:spTgt spid="17"/>
                                        </p:tgtEl>
                                        <p:attrNameLst>
                                          <p:attrName>ppt_x</p:attrName>
                                        </p:attrNameLst>
                                      </p:cBhvr>
                                      <p:tavLst>
                                        <p:tav tm="0">
                                          <p:val>
                                            <p:strVal val="0-#ppt_w/2"/>
                                          </p:val>
                                        </p:tav>
                                        <p:tav tm="100000">
                                          <p:val>
                                            <p:strVal val="#ppt_x"/>
                                          </p:val>
                                        </p:tav>
                                      </p:tavLst>
                                    </p:anim>
                                    <p:anim calcmode="lin" valueType="num">
                                      <p:cBhvr additive="base">
                                        <p:cTn id="14" dur="10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zh-CN" altLang="en-US"/>
              <a:t>第一范式（续）</a:t>
            </a:r>
          </a:p>
        </p:txBody>
      </p:sp>
      <p:sp>
        <p:nvSpPr>
          <p:cNvPr id="58371" name="Rectangle 3"/>
          <p:cNvSpPr>
            <a:spLocks noGrp="1" noChangeArrowheads="1"/>
          </p:cNvSpPr>
          <p:nvPr>
            <p:ph idx="1"/>
          </p:nvPr>
        </p:nvSpPr>
        <p:spPr>
          <a:xfrm>
            <a:off x="214282" y="714362"/>
            <a:ext cx="8715404" cy="3643313"/>
          </a:xfrm>
        </p:spPr>
        <p:txBody>
          <a:bodyPr/>
          <a:lstStyle/>
          <a:p>
            <a:pPr>
              <a:defRPr/>
            </a:pPr>
            <a:r>
              <a:rPr lang="zh-CN" altLang="en-US" sz="2400" dirty="0"/>
              <a:t>但是满足第一范式的关系模式并不一定是一个</a:t>
            </a:r>
            <a:r>
              <a:rPr lang="zh-CN" altLang="en-US" sz="2400" dirty="0">
                <a:solidFill>
                  <a:srgbClr val="C00000"/>
                </a:solidFill>
              </a:rPr>
              <a:t>好的</a:t>
            </a:r>
            <a:r>
              <a:rPr lang="zh-CN" altLang="en-US" sz="2400" dirty="0"/>
              <a:t>关系模式</a:t>
            </a:r>
            <a:endParaRPr lang="en-US" altLang="zh-CN" sz="2400" dirty="0"/>
          </a:p>
          <a:p>
            <a:pPr>
              <a:buFont typeface="Wingdings" pitchFamily="2" charset="2"/>
              <a:buNone/>
              <a:defRPr/>
            </a:pPr>
            <a:endParaRPr lang="en-US" altLang="zh-CN" sz="1800" dirty="0"/>
          </a:p>
          <a:p>
            <a:pPr>
              <a:buFont typeface="Wingdings" pitchFamily="2" charset="2"/>
              <a:buNone/>
              <a:defRPr/>
            </a:pPr>
            <a:r>
              <a:rPr lang="en-US" altLang="zh-CN" sz="1800" dirty="0"/>
              <a:t>[</a:t>
            </a:r>
            <a:r>
              <a:rPr lang="zh-CN" altLang="en-US" sz="1800" dirty="0"/>
              <a:t>例</a:t>
            </a:r>
            <a:r>
              <a:rPr lang="en-US" altLang="zh-CN" sz="1800" dirty="0"/>
              <a:t>6.4] </a:t>
            </a:r>
            <a:r>
              <a:rPr lang="zh-CN" altLang="en-US" sz="1800" dirty="0"/>
              <a:t>关系模式   </a:t>
            </a:r>
            <a:r>
              <a:rPr lang="en-US" altLang="zh-CN" sz="1800" dirty="0"/>
              <a:t>S-L-C(</a:t>
            </a:r>
            <a:r>
              <a:rPr lang="en-US" altLang="zh-CN" sz="1800" dirty="0" err="1"/>
              <a:t>Sno</a:t>
            </a:r>
            <a:r>
              <a:rPr lang="en-US" altLang="zh-CN" sz="1800" dirty="0"/>
              <a:t>, School, </a:t>
            </a:r>
            <a:r>
              <a:rPr lang="en-US" altLang="zh-CN" sz="1800" dirty="0" err="1"/>
              <a:t>Sloc</a:t>
            </a:r>
            <a:r>
              <a:rPr lang="en-US" altLang="zh-CN" sz="1800" dirty="0"/>
              <a:t>, </a:t>
            </a:r>
            <a:r>
              <a:rPr lang="en-US" altLang="zh-CN" sz="1800" dirty="0" err="1"/>
              <a:t>Cno</a:t>
            </a:r>
            <a:r>
              <a:rPr lang="en-US" altLang="zh-CN" sz="1800" dirty="0"/>
              <a:t>, Grade)</a:t>
            </a:r>
          </a:p>
          <a:p>
            <a:pPr lvl="1">
              <a:defRPr/>
            </a:pPr>
            <a:r>
              <a:rPr lang="en-US" altLang="zh-CN" sz="1800" dirty="0" err="1"/>
              <a:t>Sloc</a:t>
            </a:r>
            <a:r>
              <a:rPr lang="zh-CN" altLang="en-US" sz="1800" dirty="0"/>
              <a:t>为学生住所，假设每个学院的学生住在同一个宿舍楼。</a:t>
            </a:r>
          </a:p>
          <a:p>
            <a:pPr lvl="1">
              <a:defRPr/>
            </a:pPr>
            <a:r>
              <a:rPr lang="zh-CN" altLang="en-US" sz="1800" dirty="0"/>
              <a:t>函数依赖包括：</a:t>
            </a:r>
          </a:p>
          <a:p>
            <a:pPr marL="457200" lvl="1" indent="0">
              <a:buFont typeface="Wingdings" pitchFamily="2" charset="2"/>
              <a:buNone/>
              <a:defRPr/>
            </a:pPr>
            <a:r>
              <a:rPr lang="zh-CN" altLang="en-US" sz="1800" dirty="0"/>
              <a:t>  </a:t>
            </a:r>
            <a:r>
              <a:rPr lang="en-US" altLang="zh-CN" sz="1800" dirty="0"/>
              <a:t>(</a:t>
            </a:r>
            <a:r>
              <a:rPr lang="en-US" altLang="zh-CN" sz="1800" dirty="0" err="1"/>
              <a:t>Sno</a:t>
            </a:r>
            <a:r>
              <a:rPr lang="en-US" altLang="zh-CN" sz="1800" dirty="0"/>
              <a:t>, </a:t>
            </a:r>
            <a:r>
              <a:rPr lang="en-US" altLang="zh-CN" sz="1800" dirty="0" err="1"/>
              <a:t>Cno</a:t>
            </a:r>
            <a:r>
              <a:rPr lang="en-US" altLang="zh-CN" sz="1800" dirty="0"/>
              <a:t>) →  Grade</a:t>
            </a:r>
          </a:p>
          <a:p>
            <a:pPr marL="457200" lvl="1" indent="0">
              <a:buNone/>
              <a:defRPr/>
            </a:pPr>
            <a:r>
              <a:rPr lang="en-US" altLang="zh-CN" sz="1800" dirty="0"/>
              <a:t>   </a:t>
            </a:r>
            <a:r>
              <a:rPr lang="en-US" altLang="zh-CN" sz="1800" dirty="0" err="1"/>
              <a:t>Sno</a:t>
            </a:r>
            <a:r>
              <a:rPr lang="en-US" altLang="zh-CN" sz="1800" dirty="0"/>
              <a:t> → School, (</a:t>
            </a:r>
            <a:r>
              <a:rPr lang="en-US" altLang="zh-CN" sz="1800" dirty="0" err="1"/>
              <a:t>Sno</a:t>
            </a:r>
            <a:r>
              <a:rPr lang="en-US" altLang="zh-CN" sz="1800" dirty="0"/>
              <a:t>, </a:t>
            </a:r>
            <a:r>
              <a:rPr lang="en-US" altLang="zh-CN" sz="1800" dirty="0" err="1"/>
              <a:t>Cno</a:t>
            </a:r>
            <a:r>
              <a:rPr lang="en-US" altLang="zh-CN" sz="1800" dirty="0"/>
              <a:t>) → School</a:t>
            </a:r>
          </a:p>
          <a:p>
            <a:pPr marL="457200" lvl="1" indent="0">
              <a:buNone/>
              <a:defRPr/>
            </a:pPr>
            <a:r>
              <a:rPr lang="zh-CN" altLang="en-US" sz="1800" dirty="0"/>
              <a:t>   </a:t>
            </a:r>
            <a:r>
              <a:rPr lang="en-US" altLang="zh-CN" sz="1800" dirty="0" err="1"/>
              <a:t>Sno</a:t>
            </a:r>
            <a:r>
              <a:rPr lang="en-US" altLang="zh-CN" sz="1800" dirty="0"/>
              <a:t> → </a:t>
            </a:r>
            <a:r>
              <a:rPr lang="en-US" altLang="zh-CN" sz="1800" dirty="0" err="1"/>
              <a:t>Sloc</a:t>
            </a:r>
            <a:r>
              <a:rPr lang="en-US" altLang="zh-CN" sz="1800" dirty="0"/>
              <a:t>,   (</a:t>
            </a:r>
            <a:r>
              <a:rPr lang="en-US" altLang="zh-CN" sz="1800" dirty="0" err="1"/>
              <a:t>Sno</a:t>
            </a:r>
            <a:r>
              <a:rPr lang="en-US" altLang="zh-CN" sz="1800" dirty="0"/>
              <a:t>, </a:t>
            </a:r>
            <a:r>
              <a:rPr lang="en-US" altLang="zh-CN" sz="1800" dirty="0" err="1"/>
              <a:t>Cno</a:t>
            </a:r>
            <a:r>
              <a:rPr lang="en-US" altLang="zh-CN" sz="1800" dirty="0"/>
              <a:t>) → </a:t>
            </a:r>
            <a:r>
              <a:rPr lang="en-US" altLang="zh-CN" sz="1800" dirty="0" err="1"/>
              <a:t>Sloc</a:t>
            </a:r>
            <a:endParaRPr lang="en-US" altLang="zh-CN" sz="1800" dirty="0"/>
          </a:p>
          <a:p>
            <a:pPr marL="457200" lvl="1" indent="0">
              <a:buNone/>
              <a:defRPr/>
            </a:pPr>
            <a:r>
              <a:rPr lang="zh-CN" altLang="en-US" sz="1800" dirty="0"/>
              <a:t>   </a:t>
            </a:r>
            <a:r>
              <a:rPr lang="en-US" altLang="zh-CN" sz="1800" dirty="0"/>
              <a:t>School →</a:t>
            </a:r>
            <a:r>
              <a:rPr lang="zh-CN" altLang="en-US" sz="1800" dirty="0"/>
              <a:t> </a:t>
            </a:r>
            <a:r>
              <a:rPr lang="en-US" altLang="zh-CN" sz="1800" dirty="0" err="1"/>
              <a:t>Sloc</a:t>
            </a:r>
            <a:endParaRPr lang="en-US" altLang="zh-CN" sz="1800" dirty="0"/>
          </a:p>
          <a:p>
            <a:pPr marL="457200" lvl="1" indent="0">
              <a:defRPr/>
            </a:pPr>
            <a:r>
              <a:rPr lang="en-US" altLang="zh-CN" sz="1800" dirty="0"/>
              <a:t>S-L-C</a:t>
            </a:r>
            <a:r>
              <a:rPr lang="zh-CN" altLang="en-US" sz="1800" dirty="0"/>
              <a:t>的码为</a:t>
            </a:r>
            <a:r>
              <a:rPr lang="en-US" altLang="zh-CN" sz="1800" dirty="0"/>
              <a:t>(</a:t>
            </a:r>
            <a:r>
              <a:rPr lang="en-US" altLang="zh-CN" sz="1800" dirty="0" err="1"/>
              <a:t>Sno</a:t>
            </a:r>
            <a:r>
              <a:rPr lang="en-US" altLang="zh-CN" sz="1800" dirty="0"/>
              <a:t>, </a:t>
            </a:r>
            <a:r>
              <a:rPr lang="en-US" altLang="zh-CN" sz="1800" dirty="0" err="1"/>
              <a:t>Cno</a:t>
            </a:r>
            <a:r>
              <a:rPr lang="en-US" altLang="zh-CN" sz="1800" dirty="0"/>
              <a:t>)</a:t>
            </a:r>
            <a:r>
              <a:rPr lang="zh-CN" altLang="en-US" sz="1800" dirty="0"/>
              <a:t>。</a:t>
            </a:r>
            <a:endParaRPr lang="en-US" altLang="zh-CN" sz="1800" dirty="0"/>
          </a:p>
          <a:p>
            <a:pPr marL="857250" lvl="2" indent="0">
              <a:buNone/>
              <a:defRPr/>
            </a:pPr>
            <a:r>
              <a:rPr lang="zh-CN" altLang="en-US" sz="1800" dirty="0"/>
              <a:t>主属性：</a:t>
            </a:r>
            <a:r>
              <a:rPr lang="en-US" altLang="zh-CN" sz="1800" dirty="0" err="1"/>
              <a:t>Sno</a:t>
            </a:r>
            <a:r>
              <a:rPr lang="en-US" altLang="zh-CN" sz="1800" dirty="0"/>
              <a:t>, </a:t>
            </a:r>
            <a:r>
              <a:rPr lang="en-US" altLang="zh-CN" sz="1800" dirty="0" err="1"/>
              <a:t>Cno</a:t>
            </a:r>
            <a:r>
              <a:rPr lang="en-US" altLang="zh-CN" sz="1800" dirty="0"/>
              <a:t> </a:t>
            </a:r>
          </a:p>
          <a:p>
            <a:pPr marL="857250" lvl="2" indent="0">
              <a:buNone/>
              <a:defRPr/>
            </a:pPr>
            <a:r>
              <a:rPr lang="zh-CN" altLang="en-US" sz="1800" dirty="0"/>
              <a:t>非主属性：</a:t>
            </a:r>
            <a:r>
              <a:rPr lang="en-US" altLang="zh-CN" sz="1800" dirty="0"/>
              <a:t> Grade </a:t>
            </a:r>
            <a:r>
              <a:rPr lang="zh-CN" altLang="en-US" sz="1800" dirty="0"/>
              <a:t>，</a:t>
            </a:r>
            <a:r>
              <a:rPr lang="en-US" altLang="zh-CN" sz="1800" dirty="0"/>
              <a:t>School</a:t>
            </a:r>
            <a:r>
              <a:rPr lang="zh-CN" altLang="en-US" sz="1800" dirty="0"/>
              <a:t>和</a:t>
            </a:r>
            <a:r>
              <a:rPr lang="en-US" altLang="zh-CN" sz="1800" dirty="0" err="1"/>
              <a:t>Sloc</a:t>
            </a:r>
            <a:endParaRPr lang="en-US" altLang="zh-CN" sz="1800" dirty="0"/>
          </a:p>
        </p:txBody>
      </p:sp>
      <p:sp>
        <p:nvSpPr>
          <p:cNvPr id="9220" name="文本框 8"/>
          <p:cNvSpPr txBox="1">
            <a:spLocks noChangeArrowheads="1"/>
          </p:cNvSpPr>
          <p:nvPr/>
        </p:nvSpPr>
        <p:spPr bwMode="auto">
          <a:xfrm>
            <a:off x="3622684" y="3003798"/>
            <a:ext cx="323850" cy="400110"/>
          </a:xfrm>
          <a:prstGeom prst="rect">
            <a:avLst/>
          </a:prstGeom>
          <a:noFill/>
          <a:ln w="9525">
            <a:noFill/>
            <a:miter lim="800000"/>
            <a:headEnd/>
            <a:tailEnd/>
          </a:ln>
        </p:spPr>
        <p:txBody>
          <a:bodyPr>
            <a:spAutoFit/>
          </a:bodyPr>
          <a:lstStyle/>
          <a:p>
            <a:r>
              <a:rPr lang="en-US" altLang="zh-CN" sz="2000" i="1" dirty="0"/>
              <a:t>P</a:t>
            </a:r>
            <a:endParaRPr lang="zh-CN" altLang="en-US" sz="2000" i="1" dirty="0"/>
          </a:p>
        </p:txBody>
      </p:sp>
      <p:sp>
        <p:nvSpPr>
          <p:cNvPr id="9221" name="文本框 9"/>
          <p:cNvSpPr txBox="1">
            <a:spLocks noChangeArrowheads="1"/>
          </p:cNvSpPr>
          <p:nvPr/>
        </p:nvSpPr>
        <p:spPr bwMode="auto">
          <a:xfrm>
            <a:off x="3768089" y="2632444"/>
            <a:ext cx="323850" cy="400110"/>
          </a:xfrm>
          <a:prstGeom prst="rect">
            <a:avLst/>
          </a:prstGeom>
          <a:noFill/>
          <a:ln w="9525">
            <a:noFill/>
            <a:miter lim="800000"/>
            <a:headEnd/>
            <a:tailEnd/>
          </a:ln>
        </p:spPr>
        <p:txBody>
          <a:bodyPr>
            <a:spAutoFit/>
          </a:bodyPr>
          <a:lstStyle/>
          <a:p>
            <a:r>
              <a:rPr lang="en-US" altLang="zh-CN" sz="2000" i="1" dirty="0"/>
              <a:t>P</a:t>
            </a:r>
            <a:endParaRPr lang="zh-CN" altLang="en-US" sz="2000" i="1" dirty="0"/>
          </a:p>
        </p:txBody>
      </p:sp>
      <p:sp>
        <p:nvSpPr>
          <p:cNvPr id="7" name="文本框 10"/>
          <p:cNvSpPr txBox="1">
            <a:spLocks noChangeArrowheads="1"/>
          </p:cNvSpPr>
          <p:nvPr/>
        </p:nvSpPr>
        <p:spPr bwMode="auto">
          <a:xfrm>
            <a:off x="2051720" y="2335963"/>
            <a:ext cx="323850" cy="400110"/>
          </a:xfrm>
          <a:prstGeom prst="rect">
            <a:avLst/>
          </a:prstGeom>
          <a:noFill/>
          <a:ln w="9525">
            <a:noFill/>
            <a:miter lim="800000"/>
            <a:headEnd/>
            <a:tailEnd/>
          </a:ln>
        </p:spPr>
        <p:txBody>
          <a:bodyPr>
            <a:spAutoFit/>
          </a:bodyPr>
          <a:lstStyle/>
          <a:p>
            <a:r>
              <a:rPr lang="en-US" altLang="zh-CN" sz="2000" i="1" dirty="0"/>
              <a:t>F</a:t>
            </a:r>
            <a:endParaRPr lang="zh-CN" altLang="en-US" sz="2000" i="1" dirty="0"/>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sz="3600" dirty="0"/>
              <a:t>第一范式（续）</a:t>
            </a:r>
          </a:p>
        </p:txBody>
      </p:sp>
      <p:sp>
        <p:nvSpPr>
          <p:cNvPr id="59395" name="Rectangle 3"/>
          <p:cNvSpPr>
            <a:spLocks noGrp="1" noChangeArrowheads="1"/>
          </p:cNvSpPr>
          <p:nvPr>
            <p:ph idx="1"/>
          </p:nvPr>
        </p:nvSpPr>
        <p:spPr>
          <a:xfrm>
            <a:off x="457200" y="681541"/>
            <a:ext cx="8229600" cy="3640931"/>
          </a:xfrm>
        </p:spPr>
        <p:txBody>
          <a:bodyPr/>
          <a:lstStyle/>
          <a:p>
            <a:endParaRPr lang="en-US" altLang="zh-CN" dirty="0"/>
          </a:p>
          <a:p>
            <a:endParaRPr lang="en-US" altLang="zh-CN" dirty="0"/>
          </a:p>
          <a:p>
            <a:endParaRPr lang="en-US" altLang="zh-CN" dirty="0"/>
          </a:p>
          <a:p>
            <a:endParaRPr lang="en-US" altLang="zh-CN" dirty="0"/>
          </a:p>
          <a:p>
            <a:endParaRPr lang="en-US" altLang="zh-CN" dirty="0"/>
          </a:p>
          <a:p>
            <a:r>
              <a:rPr lang="en-US" altLang="zh-CN" sz="2400" dirty="0"/>
              <a:t>S-L-C</a:t>
            </a:r>
            <a:r>
              <a:rPr lang="zh-CN" altLang="en-US" sz="2400" dirty="0"/>
              <a:t>的码为</a:t>
            </a:r>
            <a:r>
              <a:rPr lang="en-US" altLang="zh-CN" sz="2400" dirty="0"/>
              <a:t>(</a:t>
            </a:r>
            <a:r>
              <a:rPr lang="en-US" altLang="zh-CN" sz="2400" dirty="0" err="1"/>
              <a:t>Sno</a:t>
            </a:r>
            <a:r>
              <a:rPr lang="en-US" altLang="zh-CN" sz="2400" dirty="0"/>
              <a:t>, </a:t>
            </a:r>
            <a:r>
              <a:rPr lang="en-US" altLang="zh-CN" sz="2400" dirty="0" err="1"/>
              <a:t>Cno</a:t>
            </a:r>
            <a:r>
              <a:rPr lang="en-US" altLang="zh-CN" sz="2400" dirty="0"/>
              <a:t>)</a:t>
            </a:r>
          </a:p>
          <a:p>
            <a:endParaRPr lang="en-US" altLang="zh-CN" dirty="0"/>
          </a:p>
        </p:txBody>
      </p:sp>
      <p:grpSp>
        <p:nvGrpSpPr>
          <p:cNvPr id="2" name="Group 22"/>
          <p:cNvGrpSpPr>
            <a:grpSpLocks/>
          </p:cNvGrpSpPr>
          <p:nvPr/>
        </p:nvGrpSpPr>
        <p:grpSpPr bwMode="auto">
          <a:xfrm>
            <a:off x="400050" y="823913"/>
            <a:ext cx="5715000" cy="2286000"/>
            <a:chOff x="1152" y="1248"/>
            <a:chExt cx="3600" cy="1920"/>
          </a:xfrm>
        </p:grpSpPr>
        <p:sp>
          <p:nvSpPr>
            <p:cNvPr id="59397" name="Rectangle 8"/>
            <p:cNvSpPr>
              <a:spLocks noChangeArrowheads="1"/>
            </p:cNvSpPr>
            <p:nvPr/>
          </p:nvSpPr>
          <p:spPr bwMode="auto">
            <a:xfrm>
              <a:off x="2438" y="1376"/>
              <a:ext cx="1157" cy="179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59398" name="Text Box 9"/>
            <p:cNvSpPr txBox="1">
              <a:spLocks noChangeArrowheads="1"/>
            </p:cNvSpPr>
            <p:nvPr/>
          </p:nvSpPr>
          <p:spPr bwMode="auto">
            <a:xfrm>
              <a:off x="2695" y="1632"/>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err="1"/>
                <a:t>Sno</a:t>
              </a:r>
              <a:endParaRPr kumimoji="0" lang="en-US" altLang="zh-CN" sz="2800" b="0" baseline="0" dirty="0"/>
            </a:p>
          </p:txBody>
        </p:sp>
        <p:sp>
          <p:nvSpPr>
            <p:cNvPr id="59399" name="Text Box 10"/>
            <p:cNvSpPr txBox="1">
              <a:spLocks noChangeArrowheads="1"/>
            </p:cNvSpPr>
            <p:nvPr/>
          </p:nvSpPr>
          <p:spPr bwMode="auto">
            <a:xfrm>
              <a:off x="2695" y="2528"/>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Cno</a:t>
              </a:r>
              <a:endParaRPr kumimoji="0" lang="en-US" altLang="zh-CN" sz="2800" b="0" baseline="0"/>
            </a:p>
          </p:txBody>
        </p:sp>
        <p:sp>
          <p:nvSpPr>
            <p:cNvPr id="59400" name="Text Box 11"/>
            <p:cNvSpPr txBox="1">
              <a:spLocks noChangeArrowheads="1"/>
            </p:cNvSpPr>
            <p:nvPr/>
          </p:nvSpPr>
          <p:spPr bwMode="auto">
            <a:xfrm>
              <a:off x="1281" y="2144"/>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Grade</a:t>
              </a:r>
            </a:p>
          </p:txBody>
        </p:sp>
        <p:sp>
          <p:nvSpPr>
            <p:cNvPr id="59401" name="Text Box 12"/>
            <p:cNvSpPr txBox="1">
              <a:spLocks noChangeArrowheads="1"/>
            </p:cNvSpPr>
            <p:nvPr/>
          </p:nvSpPr>
          <p:spPr bwMode="auto">
            <a:xfrm>
              <a:off x="3981" y="1632"/>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lang="en-US" altLang="zh-CN" sz="2800" dirty="0"/>
                <a:t>School</a:t>
              </a:r>
              <a:endParaRPr kumimoji="0" lang="en-US" altLang="zh-CN" sz="2800" b="0" baseline="0" dirty="0"/>
            </a:p>
          </p:txBody>
        </p:sp>
        <p:sp>
          <p:nvSpPr>
            <p:cNvPr id="59402" name="Text Box 13"/>
            <p:cNvSpPr txBox="1">
              <a:spLocks noChangeArrowheads="1"/>
            </p:cNvSpPr>
            <p:nvPr/>
          </p:nvSpPr>
          <p:spPr bwMode="auto">
            <a:xfrm>
              <a:off x="3981" y="2528"/>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Sloc</a:t>
              </a:r>
              <a:endParaRPr kumimoji="0" lang="en-US" altLang="zh-CN" sz="2800" b="0" baseline="0"/>
            </a:p>
          </p:txBody>
        </p:sp>
        <p:sp>
          <p:nvSpPr>
            <p:cNvPr id="59403" name="Line 14"/>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4" name="Line 15"/>
            <p:cNvSpPr>
              <a:spLocks noChangeShapeType="1"/>
            </p:cNvSpPr>
            <p:nvPr/>
          </p:nvSpPr>
          <p:spPr bwMode="auto">
            <a:xfrm>
              <a:off x="3338" y="1760"/>
              <a:ext cx="643"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5" name="Line 16"/>
            <p:cNvSpPr>
              <a:spLocks noChangeShapeType="1"/>
            </p:cNvSpPr>
            <p:nvPr/>
          </p:nvSpPr>
          <p:spPr bwMode="auto">
            <a:xfrm>
              <a:off x="3338" y="1760"/>
              <a:ext cx="643" cy="89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6" name="Line 17"/>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7" name="Line 18"/>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8" name="Line 19"/>
            <p:cNvSpPr>
              <a:spLocks noChangeShapeType="1"/>
            </p:cNvSpPr>
            <p:nvPr/>
          </p:nvSpPr>
          <p:spPr bwMode="auto">
            <a:xfrm>
              <a:off x="4366" y="2016"/>
              <a:ext cx="0" cy="5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9409" name="Text Box 20"/>
            <p:cNvSpPr txBox="1">
              <a:spLocks noChangeArrowheads="1"/>
            </p:cNvSpPr>
            <p:nvPr/>
          </p:nvSpPr>
          <p:spPr bwMode="auto">
            <a:xfrm>
              <a:off x="1152" y="1248"/>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just">
                <a:spcBef>
                  <a:spcPct val="0"/>
                </a:spcBef>
                <a:buClrTx/>
                <a:buSzTx/>
                <a:buFontTx/>
                <a:buNone/>
              </a:pPr>
              <a:r>
                <a:rPr kumimoji="0" lang="en-US" altLang="zh-CN" sz="2800" baseline="0" dirty="0"/>
                <a:t>S-L-C</a:t>
              </a:r>
            </a:p>
          </p:txBody>
        </p:sp>
      </p:grpSp>
      <p:sp>
        <p:nvSpPr>
          <p:cNvPr id="18" name="文本框 5"/>
          <p:cNvSpPr txBox="1"/>
          <p:nvPr/>
        </p:nvSpPr>
        <p:spPr>
          <a:xfrm>
            <a:off x="855702" y="3714758"/>
            <a:ext cx="7167347" cy="1015663"/>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defRPr/>
            </a:pPr>
            <a:r>
              <a:rPr lang="zh-CN" altLang="en-US" sz="2000" b="1" dirty="0"/>
              <a:t>结论</a:t>
            </a:r>
            <a:r>
              <a:rPr lang="en-US" altLang="zh-CN" sz="2000" b="1" dirty="0"/>
              <a:t>: </a:t>
            </a:r>
          </a:p>
          <a:p>
            <a:pPr lvl="1">
              <a:defRPr/>
            </a:pPr>
            <a:r>
              <a:rPr lang="en-US" altLang="zh-CN" sz="2000" b="1" dirty="0"/>
              <a:t>1.S-L-C</a:t>
            </a:r>
            <a:r>
              <a:rPr lang="zh-CN" altLang="en-US" sz="2000" b="1" dirty="0"/>
              <a:t>满足第一范式。</a:t>
            </a:r>
          </a:p>
          <a:p>
            <a:pPr lvl="1">
              <a:defRPr/>
            </a:pPr>
            <a:r>
              <a:rPr lang="en-US" altLang="zh-CN" sz="2000" b="1" dirty="0"/>
              <a:t>2.</a:t>
            </a:r>
            <a:r>
              <a:rPr lang="zh-CN" altLang="en-US" sz="2000" b="1" dirty="0"/>
              <a:t>非主属性</a:t>
            </a:r>
            <a:r>
              <a:rPr lang="en-US" altLang="zh-CN" sz="2000" b="1" dirty="0"/>
              <a:t>School</a:t>
            </a:r>
            <a:r>
              <a:rPr lang="zh-CN" altLang="en-US" sz="2000" b="1" dirty="0"/>
              <a:t>和</a:t>
            </a:r>
            <a:r>
              <a:rPr lang="en-US" altLang="zh-CN" sz="2000" b="1" dirty="0" err="1"/>
              <a:t>Sloc</a:t>
            </a:r>
            <a:r>
              <a:rPr lang="zh-CN" altLang="en-US" sz="2000" b="1" dirty="0"/>
              <a:t>部分函数依赖于码</a:t>
            </a:r>
            <a:r>
              <a:rPr lang="en-US" altLang="zh-CN" sz="2000" b="1" dirty="0"/>
              <a:t>(</a:t>
            </a:r>
            <a:r>
              <a:rPr lang="en-US" altLang="zh-CN" sz="2000" b="1" dirty="0" err="1"/>
              <a:t>Sno</a:t>
            </a:r>
            <a:r>
              <a:rPr lang="en-US" altLang="zh-CN" sz="2000" b="1" dirty="0"/>
              <a:t>, </a:t>
            </a:r>
            <a:r>
              <a:rPr lang="en-US" altLang="zh-CN" sz="2000" b="1" dirty="0" err="1"/>
              <a:t>Cno</a:t>
            </a:r>
            <a:r>
              <a:rPr lang="en-US" altLang="zh-CN" sz="2000" b="1" dirty="0"/>
              <a:t>)</a:t>
            </a:r>
            <a:r>
              <a:rPr lang="zh-CN" altLang="en-US" sz="2000" b="1" dirty="0"/>
              <a:t>。</a:t>
            </a:r>
          </a:p>
        </p:txBody>
      </p:sp>
      <p:sp>
        <p:nvSpPr>
          <p:cNvPr id="27" name="TextBox 26"/>
          <p:cNvSpPr txBox="1"/>
          <p:nvPr/>
        </p:nvSpPr>
        <p:spPr>
          <a:xfrm>
            <a:off x="6588224" y="823913"/>
            <a:ext cx="2483768" cy="1908215"/>
          </a:xfrm>
          <a:prstGeom prst="rect">
            <a:avLst/>
          </a:prstGeom>
          <a:solidFill>
            <a:schemeClr val="bg2">
              <a:lumMod val="40000"/>
              <a:lumOff val="60000"/>
            </a:schemeClr>
          </a:solidFill>
          <a:ln>
            <a:solidFill>
              <a:schemeClr val="bg2">
                <a:lumMod val="60000"/>
                <a:lumOff val="40000"/>
              </a:schemeClr>
            </a:solidFill>
          </a:ln>
        </p:spPr>
        <p:txBody>
          <a:bodyPr wrap="square" rtlCol="0">
            <a:spAutoFit/>
          </a:bodyPr>
          <a:lstStyle/>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Grade</a:t>
            </a:r>
          </a:p>
          <a:p>
            <a:pPr marL="0" lvl="1">
              <a:spcAft>
                <a:spcPts val="300"/>
              </a:spcAft>
              <a:defRPr/>
            </a:pPr>
            <a:r>
              <a:rPr lang="en-US" altLang="zh-CN" dirty="0" err="1"/>
              <a:t>Sno</a:t>
            </a:r>
            <a:r>
              <a:rPr lang="en-US" altLang="zh-CN" dirty="0"/>
              <a:t> → </a:t>
            </a:r>
            <a:r>
              <a:rPr lang="en-US" altLang="zh-CN" sz="1800" dirty="0"/>
              <a:t>School</a:t>
            </a:r>
            <a:r>
              <a:rPr lang="en-US" altLang="zh-CN" dirty="0"/>
              <a:t>,</a:t>
            </a:r>
          </a:p>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a:t>
            </a:r>
            <a:r>
              <a:rPr lang="en-US" altLang="zh-CN" sz="1800" dirty="0"/>
              <a:t>School</a:t>
            </a:r>
            <a:endParaRPr lang="en-US" altLang="zh-CN" dirty="0"/>
          </a:p>
          <a:p>
            <a:pPr marL="0" lvl="1">
              <a:spcAft>
                <a:spcPts val="300"/>
              </a:spcAft>
              <a:defRPr/>
            </a:pPr>
            <a:r>
              <a:rPr lang="en-US" altLang="zh-CN" dirty="0" err="1"/>
              <a:t>Sno</a:t>
            </a:r>
            <a:r>
              <a:rPr lang="en-US" altLang="zh-CN" dirty="0"/>
              <a:t> → </a:t>
            </a:r>
            <a:r>
              <a:rPr lang="en-US" altLang="zh-CN" dirty="0" err="1"/>
              <a:t>Sloc</a:t>
            </a:r>
            <a:endParaRPr lang="en-US" altLang="zh-CN" dirty="0"/>
          </a:p>
          <a:p>
            <a:pPr marL="0" lvl="1">
              <a:spcAft>
                <a:spcPts val="300"/>
              </a:spcAft>
              <a:defRPr/>
            </a:pPr>
            <a:r>
              <a:rPr lang="en-US" altLang="zh-CN" dirty="0"/>
              <a:t>(</a:t>
            </a:r>
            <a:r>
              <a:rPr lang="en-US" altLang="zh-CN" dirty="0" err="1"/>
              <a:t>Sno</a:t>
            </a:r>
            <a:r>
              <a:rPr lang="en-US" altLang="zh-CN" dirty="0"/>
              <a:t>, </a:t>
            </a:r>
            <a:r>
              <a:rPr lang="en-US" altLang="zh-CN" dirty="0" err="1"/>
              <a:t>Cno</a:t>
            </a:r>
            <a:r>
              <a:rPr lang="en-US" altLang="zh-CN" dirty="0"/>
              <a:t>) → </a:t>
            </a:r>
            <a:r>
              <a:rPr lang="en-US" altLang="zh-CN" dirty="0" err="1"/>
              <a:t>Sloc</a:t>
            </a:r>
            <a:r>
              <a:rPr lang="en-US" altLang="zh-CN" dirty="0"/>
              <a:t/>
            </a:r>
            <a:br>
              <a:rPr lang="en-US" altLang="zh-CN" dirty="0"/>
            </a:br>
            <a:r>
              <a:rPr lang="en-US" altLang="zh-CN" sz="1800" dirty="0"/>
              <a:t>School</a:t>
            </a:r>
            <a:r>
              <a:rPr lang="en-US" altLang="zh-CN" dirty="0"/>
              <a:t> → </a:t>
            </a:r>
            <a:r>
              <a:rPr lang="en-US" altLang="zh-CN" dirty="0" err="1"/>
              <a:t>Sloc</a:t>
            </a:r>
            <a:endParaRPr lang="en-US" altLang="zh-CN" dirty="0"/>
          </a:p>
        </p:txBody>
      </p:sp>
      <p:sp>
        <p:nvSpPr>
          <p:cNvPr id="28" name="文本框 8"/>
          <p:cNvSpPr txBox="1">
            <a:spLocks noChangeArrowheads="1"/>
          </p:cNvSpPr>
          <p:nvPr/>
        </p:nvSpPr>
        <p:spPr bwMode="auto">
          <a:xfrm>
            <a:off x="7776542" y="2000246"/>
            <a:ext cx="323850" cy="307777"/>
          </a:xfrm>
          <a:prstGeom prst="rect">
            <a:avLst/>
          </a:prstGeom>
          <a:noFill/>
          <a:ln w="9525">
            <a:noFill/>
            <a:miter lim="800000"/>
            <a:headEnd/>
            <a:tailEnd/>
          </a:ln>
        </p:spPr>
        <p:txBody>
          <a:bodyPr>
            <a:spAutoFit/>
          </a:bodyPr>
          <a:lstStyle/>
          <a:p>
            <a:r>
              <a:rPr lang="en-US" altLang="zh-CN" sz="1400" i="1" dirty="0"/>
              <a:t>P</a:t>
            </a:r>
            <a:endParaRPr lang="zh-CN" altLang="en-US" sz="1400" i="1" dirty="0"/>
          </a:p>
        </p:txBody>
      </p:sp>
      <p:sp>
        <p:nvSpPr>
          <p:cNvPr id="29" name="文本框 9"/>
          <p:cNvSpPr txBox="1">
            <a:spLocks noChangeArrowheads="1"/>
          </p:cNvSpPr>
          <p:nvPr/>
        </p:nvSpPr>
        <p:spPr bwMode="auto">
          <a:xfrm>
            <a:off x="7820050" y="1428742"/>
            <a:ext cx="323850" cy="307777"/>
          </a:xfrm>
          <a:prstGeom prst="rect">
            <a:avLst/>
          </a:prstGeom>
          <a:noFill/>
          <a:ln w="9525">
            <a:noFill/>
            <a:miter lim="800000"/>
            <a:headEnd/>
            <a:tailEnd/>
          </a:ln>
        </p:spPr>
        <p:txBody>
          <a:bodyPr>
            <a:spAutoFit/>
          </a:bodyPr>
          <a:lstStyle/>
          <a:p>
            <a:r>
              <a:rPr lang="en-US" altLang="zh-CN" sz="1400" i="1" dirty="0"/>
              <a:t>P</a:t>
            </a:r>
            <a:endParaRPr lang="zh-CN" altLang="en-US" sz="1400" i="1" dirty="0"/>
          </a:p>
        </p:txBody>
      </p:sp>
      <p:sp>
        <p:nvSpPr>
          <p:cNvPr id="31" name="文本框 10"/>
          <p:cNvSpPr txBox="1">
            <a:spLocks noChangeArrowheads="1"/>
          </p:cNvSpPr>
          <p:nvPr/>
        </p:nvSpPr>
        <p:spPr bwMode="auto">
          <a:xfrm>
            <a:off x="7786710" y="785800"/>
            <a:ext cx="323850" cy="307777"/>
          </a:xfrm>
          <a:prstGeom prst="rect">
            <a:avLst/>
          </a:prstGeom>
          <a:noFill/>
          <a:ln w="9525">
            <a:noFill/>
            <a:miter lim="800000"/>
            <a:headEnd/>
            <a:tailEnd/>
          </a:ln>
        </p:spPr>
        <p:txBody>
          <a:bodyPr>
            <a:spAutoFit/>
          </a:bodyPr>
          <a:lstStyle/>
          <a:p>
            <a:r>
              <a:rPr lang="en-US" altLang="zh-CN" sz="1400" i="1" dirty="0"/>
              <a:t>F</a:t>
            </a:r>
            <a:endParaRPr lang="zh-CN" altLang="en-US" sz="1400" i="1" dirty="0"/>
          </a:p>
        </p:txBody>
      </p:sp>
    </p:spTree>
    <p:custDataLst>
      <p:tags r:id="rId1"/>
    </p:custData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zh-CN" dirty="0"/>
              <a:t>6.1 </a:t>
            </a:r>
            <a:r>
              <a:rPr lang="zh-CN" altLang="en-US" dirty="0"/>
              <a:t>问题的提出</a:t>
            </a:r>
          </a:p>
        </p:txBody>
      </p:sp>
      <p:sp>
        <p:nvSpPr>
          <p:cNvPr id="16387" name="Rectangle 3"/>
          <p:cNvSpPr>
            <a:spLocks noGrp="1" noChangeArrowheads="1"/>
          </p:cNvSpPr>
          <p:nvPr>
            <p:ph idx="1"/>
          </p:nvPr>
        </p:nvSpPr>
        <p:spPr/>
        <p:txBody>
          <a:bodyPr/>
          <a:lstStyle/>
          <a:p>
            <a:pPr marL="0" indent="0">
              <a:buNone/>
            </a:pPr>
            <a:r>
              <a:rPr lang="en-US" altLang="zh-CN" dirty="0"/>
              <a:t>1.</a:t>
            </a:r>
            <a:r>
              <a:rPr lang="zh-CN" altLang="en-US" dirty="0">
                <a:solidFill>
                  <a:srgbClr val="FF0000"/>
                </a:solidFill>
              </a:rPr>
              <a:t>问题</a:t>
            </a:r>
            <a:r>
              <a:rPr lang="en-US" altLang="zh-CN" dirty="0">
                <a:solidFill>
                  <a:srgbClr val="FF0000"/>
                </a:solidFill>
              </a:rPr>
              <a:t>——</a:t>
            </a:r>
            <a:r>
              <a:rPr lang="zh-CN" altLang="en-US" dirty="0">
                <a:solidFill>
                  <a:srgbClr val="FF0000"/>
                </a:solidFill>
              </a:rPr>
              <a:t>什么是一个好的数据库逻辑设计</a:t>
            </a:r>
            <a:endParaRPr lang="en-US" altLang="zh-CN" dirty="0">
              <a:solidFill>
                <a:srgbClr val="FF0000"/>
              </a:solidFill>
            </a:endParaRPr>
          </a:p>
          <a:p>
            <a:pPr marL="0" indent="0">
              <a:buNone/>
            </a:pPr>
            <a:r>
              <a:rPr lang="en-US" altLang="zh-CN" dirty="0"/>
              <a:t>2.</a:t>
            </a:r>
            <a:r>
              <a:rPr lang="zh-CN" altLang="en-US" dirty="0"/>
              <a:t>什么是数据依赖</a:t>
            </a:r>
          </a:p>
          <a:p>
            <a:pPr marL="0" indent="0">
              <a:buNone/>
            </a:pPr>
            <a:r>
              <a:rPr lang="en-US" altLang="zh-CN" dirty="0"/>
              <a:t>3.</a:t>
            </a:r>
            <a:r>
              <a:rPr lang="zh-CN" altLang="en-US" dirty="0"/>
              <a:t>关系模式的简化表示</a:t>
            </a:r>
            <a:endParaRPr lang="en-US" altLang="zh-CN" dirty="0"/>
          </a:p>
          <a:p>
            <a:pPr marL="0" indent="0">
              <a:buNone/>
            </a:pPr>
            <a:endParaRPr lang="zh-CN" altLang="en-US" dirty="0"/>
          </a:p>
        </p:txBody>
      </p:sp>
    </p:spTree>
  </p:cSld>
  <p:clrMapOvr>
    <a:masterClrMapping/>
  </p:clrMapOvr>
  <p:transition spd="slow">
    <p:wipe dir="d"/>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zh-CN" altLang="en-US" dirty="0"/>
              <a:t>第一范式（续）</a:t>
            </a:r>
          </a:p>
        </p:txBody>
      </p:sp>
      <p:sp>
        <p:nvSpPr>
          <p:cNvPr id="17411" name="Rectangle 3"/>
          <p:cNvSpPr>
            <a:spLocks noGrp="1" noChangeArrowheads="1"/>
          </p:cNvSpPr>
          <p:nvPr>
            <p:ph idx="1"/>
          </p:nvPr>
        </p:nvSpPr>
        <p:spPr>
          <a:xfrm>
            <a:off x="285720" y="592930"/>
            <a:ext cx="8678768" cy="1906812"/>
          </a:xfrm>
        </p:spPr>
        <p:txBody>
          <a:bodyPr/>
          <a:lstStyle/>
          <a:p>
            <a:r>
              <a:rPr lang="en-US" altLang="zh-CN" dirty="0"/>
              <a:t>S-L-C</a:t>
            </a:r>
            <a:r>
              <a:rPr lang="zh-CN" altLang="en-US" dirty="0"/>
              <a:t>存在的问题</a:t>
            </a:r>
          </a:p>
          <a:p>
            <a:pPr lvl="1">
              <a:buNone/>
            </a:pPr>
            <a:r>
              <a:rPr lang="en-US" altLang="zh-CN" dirty="0"/>
              <a:t>(1) </a:t>
            </a:r>
            <a:r>
              <a:rPr lang="zh-CN" altLang="en-US" dirty="0"/>
              <a:t>插入异常</a:t>
            </a:r>
          </a:p>
          <a:p>
            <a:pPr lvl="1">
              <a:buNone/>
            </a:pPr>
            <a:r>
              <a:rPr lang="zh-CN" altLang="en-US" sz="2000" dirty="0"/>
              <a:t>假设</a:t>
            </a:r>
            <a:r>
              <a:rPr lang="en-US" altLang="zh-CN" sz="2000" dirty="0" err="1"/>
              <a:t>Sno</a:t>
            </a:r>
            <a:r>
              <a:rPr lang="zh-CN" altLang="en-US" sz="2000" dirty="0"/>
              <a:t>＝</a:t>
            </a:r>
            <a:r>
              <a:rPr lang="en-US" altLang="zh-CN" sz="2000" dirty="0"/>
              <a:t>S7</a:t>
            </a:r>
            <a:r>
              <a:rPr lang="zh-CN" altLang="en-US" sz="2000" dirty="0"/>
              <a:t>，</a:t>
            </a:r>
            <a:r>
              <a:rPr lang="en-US" altLang="zh-CN" sz="2000" dirty="0"/>
              <a:t> School</a:t>
            </a:r>
            <a:r>
              <a:rPr lang="zh-CN" altLang="en-US" sz="2000" dirty="0"/>
              <a:t>＝</a:t>
            </a:r>
            <a:r>
              <a:rPr lang="en-US" altLang="zh-CN" sz="2000" dirty="0"/>
              <a:t>INF</a:t>
            </a:r>
            <a:r>
              <a:rPr lang="zh-CN" altLang="en-US" sz="2000" dirty="0"/>
              <a:t>，</a:t>
            </a:r>
            <a:r>
              <a:rPr lang="en-US" altLang="zh-CN" sz="2000" dirty="0" err="1"/>
              <a:t>Sloc</a:t>
            </a:r>
            <a:r>
              <a:rPr lang="zh-CN" altLang="en-US" sz="2000" dirty="0"/>
              <a:t>＝</a:t>
            </a:r>
            <a:r>
              <a:rPr lang="en-US" altLang="zh-CN" sz="2000" dirty="0"/>
              <a:t>BLD2</a:t>
            </a:r>
            <a:r>
              <a:rPr lang="zh-CN" altLang="en-US" sz="2000" dirty="0"/>
              <a:t>的学生还未选课，因课程</a:t>
            </a:r>
            <a:endParaRPr lang="en-US" altLang="zh-CN" sz="2000" dirty="0"/>
          </a:p>
          <a:p>
            <a:pPr lvl="1">
              <a:buNone/>
            </a:pPr>
            <a:r>
              <a:rPr lang="zh-CN" altLang="en-US" sz="2000" dirty="0"/>
              <a:t>号是主属性，因此该学生的信息无法插入</a:t>
            </a:r>
            <a:r>
              <a:rPr lang="en-US" altLang="zh-CN" sz="2000" dirty="0"/>
              <a:t>S-L-C</a:t>
            </a:r>
            <a:r>
              <a:rPr lang="zh-CN" altLang="en-US" sz="2000" dirty="0"/>
              <a:t>。 </a:t>
            </a:r>
          </a:p>
        </p:txBody>
      </p:sp>
      <p:graphicFrame>
        <p:nvGraphicFramePr>
          <p:cNvPr id="4" name="表格 3"/>
          <p:cNvGraphicFramePr>
            <a:graphicFrameLocks noGrp="1"/>
          </p:cNvGraphicFramePr>
          <p:nvPr>
            <p:extLst>
              <p:ext uri="{D42A27DB-BD31-4B8C-83A1-F6EECF244321}">
                <p14:modId xmlns:p14="http://schemas.microsoft.com/office/powerpoint/2010/main" val="2085141578"/>
              </p:ext>
            </p:extLst>
          </p:nvPr>
        </p:nvGraphicFramePr>
        <p:xfrm>
          <a:off x="1571604" y="2285998"/>
          <a:ext cx="5662635" cy="2255520"/>
        </p:xfrm>
        <a:graphic>
          <a:graphicData uri="http://schemas.openxmlformats.org/drawingml/2006/table">
            <a:tbl>
              <a:tblPr firstRow="1" bandRow="1">
                <a:tableStyleId>{72833802-FEF1-4C79-8D5D-14CF1EAF98D9}</a:tableStyleId>
              </a:tblPr>
              <a:tblGrid>
                <a:gridCol w="1132527">
                  <a:extLst>
                    <a:ext uri="{9D8B030D-6E8A-4147-A177-3AD203B41FA5}">
                      <a16:colId xmlns:a16="http://schemas.microsoft.com/office/drawing/2014/main" xmlns="" val="20000"/>
                    </a:ext>
                  </a:extLst>
                </a:gridCol>
                <a:gridCol w="1132527">
                  <a:extLst>
                    <a:ext uri="{9D8B030D-6E8A-4147-A177-3AD203B41FA5}">
                      <a16:colId xmlns:a16="http://schemas.microsoft.com/office/drawing/2014/main" xmlns="" val="20001"/>
                    </a:ext>
                  </a:extLst>
                </a:gridCol>
                <a:gridCol w="1132527">
                  <a:extLst>
                    <a:ext uri="{9D8B030D-6E8A-4147-A177-3AD203B41FA5}">
                      <a16:colId xmlns:a16="http://schemas.microsoft.com/office/drawing/2014/main" xmlns="" val="20002"/>
                    </a:ext>
                  </a:extLst>
                </a:gridCol>
                <a:gridCol w="1132527">
                  <a:extLst>
                    <a:ext uri="{9D8B030D-6E8A-4147-A177-3AD203B41FA5}">
                      <a16:colId xmlns:a16="http://schemas.microsoft.com/office/drawing/2014/main" xmlns="" val="20003"/>
                    </a:ext>
                  </a:extLst>
                </a:gridCol>
                <a:gridCol w="1132527">
                  <a:extLst>
                    <a:ext uri="{9D8B030D-6E8A-4147-A177-3AD203B41FA5}">
                      <a16:colId xmlns:a16="http://schemas.microsoft.com/office/drawing/2014/main" xmlns="" val="20004"/>
                    </a:ext>
                  </a:extLst>
                </a:gridCol>
              </a:tblGrid>
              <a:tr h="27813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813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97</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88</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BLD2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79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8130">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sp>
        <p:nvSpPr>
          <p:cNvPr id="2" name="文本框 1"/>
          <p:cNvSpPr txBox="1">
            <a:spLocks noChangeArrowheads="1"/>
          </p:cNvSpPr>
          <p:nvPr/>
        </p:nvSpPr>
        <p:spPr bwMode="auto">
          <a:xfrm>
            <a:off x="1571604" y="4227934"/>
            <a:ext cx="5643602" cy="369332"/>
          </a:xfrm>
          <a:prstGeom prst="rect">
            <a:avLst/>
          </a:prstGeom>
          <a:noFill/>
          <a:ln w="9525">
            <a:noFill/>
            <a:miter lim="800000"/>
            <a:headEnd/>
            <a:tailEnd/>
          </a:ln>
        </p:spPr>
        <p:txBody>
          <a:bodyPr wrap="square">
            <a:spAutoFit/>
          </a:bodyPr>
          <a:lstStyle/>
          <a:p>
            <a:r>
              <a:rPr lang="en-US" altLang="zh-CN" dirty="0">
                <a:solidFill>
                  <a:srgbClr val="FF0000"/>
                </a:solidFill>
              </a:rPr>
              <a:t>      S7           INF </a:t>
            </a:r>
            <a:r>
              <a:rPr lang="zh-CN" altLang="en-US" dirty="0">
                <a:solidFill>
                  <a:srgbClr val="FF0000"/>
                </a:solidFill>
              </a:rPr>
              <a:t>          </a:t>
            </a:r>
            <a:r>
              <a:rPr lang="en-US" altLang="zh-CN" dirty="0">
                <a:solidFill>
                  <a:srgbClr val="FF0000"/>
                </a:solidFill>
              </a:rPr>
              <a:t>BLD2           null          null   </a:t>
            </a:r>
            <a:endParaRPr lang="zh-CN" altLang="en-US" dirty="0">
              <a:solidFill>
                <a:srgbClr val="FF0000"/>
              </a:solidFill>
            </a:endParaRPr>
          </a:p>
        </p:txBody>
      </p:sp>
      <p:sp>
        <p:nvSpPr>
          <p:cNvPr id="3" name="椭圆 2"/>
          <p:cNvSpPr>
            <a:spLocks noChangeArrowheads="1"/>
          </p:cNvSpPr>
          <p:nvPr/>
        </p:nvSpPr>
        <p:spPr bwMode="auto">
          <a:xfrm>
            <a:off x="5214942" y="4227934"/>
            <a:ext cx="719138" cy="329804"/>
          </a:xfrm>
          <a:prstGeom prst="ellipse">
            <a:avLst/>
          </a:prstGeom>
          <a:noFill/>
          <a:ln w="19050" algn="ctr">
            <a:solidFill>
              <a:srgbClr val="002060"/>
            </a:solidFill>
            <a:round/>
            <a:headEnd/>
            <a:tailEnd/>
          </a:ln>
        </p:spPr>
        <p:txBody>
          <a:bodyPr/>
          <a:lstStyle/>
          <a:p>
            <a:pPr eaLnBrk="1" hangingPunct="1">
              <a:buFont typeface="Arial" pitchFamily="34" charset="0"/>
              <a:buNone/>
            </a:pPr>
            <a:endParaRPr lang="zh-CN" altLang="en-US"/>
          </a:p>
        </p:txBody>
      </p:sp>
      <p:pic>
        <p:nvPicPr>
          <p:cNvPr id="5" name="图片 4"/>
          <p:cNvPicPr>
            <a:picLocks noChangeAspect="1"/>
          </p:cNvPicPr>
          <p:nvPr/>
        </p:nvPicPr>
        <p:blipFill>
          <a:blip r:embed="rId3" cstate="print"/>
          <a:srcRect/>
          <a:stretch>
            <a:fillRect/>
          </a:stretch>
        </p:blipFill>
        <p:spPr bwMode="auto">
          <a:xfrm>
            <a:off x="6858016" y="3873119"/>
            <a:ext cx="1504950" cy="1056085"/>
          </a:xfrm>
          <a:prstGeom prst="rect">
            <a:avLst/>
          </a:prstGeom>
          <a:noFill/>
          <a:ln w="9525">
            <a:noFill/>
            <a:miter lim="800000"/>
            <a:headEnd/>
            <a:tailEnd/>
          </a:ln>
        </p:spPr>
      </p:pic>
      <p:sp>
        <p:nvSpPr>
          <p:cNvPr id="7" name="文本框 6">
            <a:extLst>
              <a:ext uri="{FF2B5EF4-FFF2-40B4-BE49-F238E27FC236}">
                <a16:creationId xmlns:a16="http://schemas.microsoft.com/office/drawing/2014/main" xmlns="" id="{44F57E97-3FC6-2F2C-221E-52530595D356}"/>
              </a:ext>
            </a:extLst>
          </p:cNvPr>
          <p:cNvSpPr txBox="1"/>
          <p:nvPr/>
        </p:nvSpPr>
        <p:spPr>
          <a:xfrm>
            <a:off x="2286000" y="2366510"/>
            <a:ext cx="4572000" cy="369332"/>
          </a:xfrm>
          <a:prstGeom prst="rect">
            <a:avLst/>
          </a:prstGeom>
          <a:noFill/>
        </p:spPr>
        <p:txBody>
          <a:bodyPr wrap="square">
            <a:spAutoFit/>
          </a:bodyPr>
          <a:lstStyle/>
          <a:p>
            <a:r>
              <a:rPr lang="en-US" altLang="zh-CN" sz="1800" dirty="0"/>
              <a:t>→</a:t>
            </a:r>
            <a:endParaRPr lang="zh-CN" altLang="en-US" dirty="0"/>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1000"/>
                                        <p:tgtEl>
                                          <p:spTgt spid="3"/>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a:t>第一范式（续）</a:t>
            </a:r>
          </a:p>
        </p:txBody>
      </p:sp>
      <p:sp>
        <p:nvSpPr>
          <p:cNvPr id="18435" name="Rectangle 3"/>
          <p:cNvSpPr>
            <a:spLocks noGrp="1" noChangeArrowheads="1"/>
          </p:cNvSpPr>
          <p:nvPr>
            <p:ph idx="1"/>
          </p:nvPr>
        </p:nvSpPr>
        <p:spPr>
          <a:xfrm>
            <a:off x="214282" y="642924"/>
            <a:ext cx="8686800" cy="1403747"/>
          </a:xfrm>
        </p:spPr>
        <p:txBody>
          <a:bodyPr/>
          <a:lstStyle/>
          <a:p>
            <a:r>
              <a:rPr lang="en-US" altLang="zh-CN" sz="2400" dirty="0"/>
              <a:t>S-L-C</a:t>
            </a:r>
            <a:r>
              <a:rPr lang="zh-CN" altLang="en-US" sz="2400" dirty="0"/>
              <a:t>存在的问题</a:t>
            </a:r>
          </a:p>
          <a:p>
            <a:pPr lvl="1">
              <a:buNone/>
            </a:pPr>
            <a:r>
              <a:rPr lang="en-US" altLang="zh-CN" sz="2000" dirty="0"/>
              <a:t>(2) </a:t>
            </a:r>
            <a:r>
              <a:rPr lang="zh-CN" altLang="en-US" sz="2000" dirty="0"/>
              <a:t>删除异常</a:t>
            </a:r>
          </a:p>
          <a:p>
            <a:pPr lvl="1">
              <a:buNone/>
            </a:pPr>
            <a:r>
              <a:rPr lang="zh-CN" altLang="en-US" sz="2000" dirty="0"/>
              <a:t> 假定</a:t>
            </a:r>
            <a:r>
              <a:rPr lang="en-US" altLang="zh-CN" sz="2000" dirty="0"/>
              <a:t>S4</a:t>
            </a:r>
            <a:r>
              <a:rPr lang="zh-CN" altLang="en-US" sz="2000" dirty="0"/>
              <a:t>学生只选修了</a:t>
            </a:r>
            <a:r>
              <a:rPr lang="en-US" altLang="zh-CN" sz="2000" dirty="0"/>
              <a:t>C3</a:t>
            </a:r>
            <a:r>
              <a:rPr lang="zh-CN" altLang="en-US" sz="2000" dirty="0"/>
              <a:t>课程这一门课。现在因身体不适，他连</a:t>
            </a:r>
            <a:r>
              <a:rPr lang="en-US" altLang="zh-CN" sz="2000" dirty="0"/>
              <a:t>C3</a:t>
            </a:r>
            <a:r>
              <a:rPr lang="zh-CN" altLang="en-US" sz="2000" dirty="0"/>
              <a:t>课程也不选修了。因课程号是主属性，此操作将导致该学生信息的整</a:t>
            </a:r>
            <a:endParaRPr lang="en-US" altLang="zh-CN" sz="2000" dirty="0"/>
          </a:p>
          <a:p>
            <a:pPr lvl="1">
              <a:buNone/>
            </a:pPr>
            <a:r>
              <a:rPr lang="zh-CN" altLang="en-US" sz="2000" dirty="0"/>
              <a:t>个元组都要删除。</a:t>
            </a:r>
          </a:p>
        </p:txBody>
      </p:sp>
      <p:graphicFrame>
        <p:nvGraphicFramePr>
          <p:cNvPr id="4" name="表格 3"/>
          <p:cNvGraphicFramePr>
            <a:graphicFrameLocks noGrp="1"/>
          </p:cNvGraphicFramePr>
          <p:nvPr>
            <p:extLst>
              <p:ext uri="{D42A27DB-BD31-4B8C-83A1-F6EECF244321}">
                <p14:modId xmlns:p14="http://schemas.microsoft.com/office/powerpoint/2010/main" val="1372278450"/>
              </p:ext>
            </p:extLst>
          </p:nvPr>
        </p:nvGraphicFramePr>
        <p:xfrm>
          <a:off x="1628792" y="2548478"/>
          <a:ext cx="5465885" cy="2255520"/>
        </p:xfrm>
        <a:graphic>
          <a:graphicData uri="http://schemas.openxmlformats.org/drawingml/2006/table">
            <a:tbl>
              <a:tblPr firstRow="1" bandRow="1">
                <a:tableStyleId>{72833802-FEF1-4C79-8D5D-14CF1EAF98D9}</a:tableStyleId>
              </a:tblPr>
              <a:tblGrid>
                <a:gridCol w="1093177">
                  <a:extLst>
                    <a:ext uri="{9D8B030D-6E8A-4147-A177-3AD203B41FA5}">
                      <a16:colId xmlns:a16="http://schemas.microsoft.com/office/drawing/2014/main" xmlns="" val="20000"/>
                    </a:ext>
                  </a:extLst>
                </a:gridCol>
                <a:gridCol w="1093177">
                  <a:extLst>
                    <a:ext uri="{9D8B030D-6E8A-4147-A177-3AD203B41FA5}">
                      <a16:colId xmlns:a16="http://schemas.microsoft.com/office/drawing/2014/main" xmlns="" val="20001"/>
                    </a:ext>
                  </a:extLst>
                </a:gridCol>
                <a:gridCol w="1093177">
                  <a:extLst>
                    <a:ext uri="{9D8B030D-6E8A-4147-A177-3AD203B41FA5}">
                      <a16:colId xmlns:a16="http://schemas.microsoft.com/office/drawing/2014/main" xmlns="" val="20002"/>
                    </a:ext>
                  </a:extLst>
                </a:gridCol>
                <a:gridCol w="1093177">
                  <a:extLst>
                    <a:ext uri="{9D8B030D-6E8A-4147-A177-3AD203B41FA5}">
                      <a16:colId xmlns:a16="http://schemas.microsoft.com/office/drawing/2014/main" xmlns="" val="20003"/>
                    </a:ext>
                  </a:extLst>
                </a:gridCol>
                <a:gridCol w="1093177">
                  <a:extLst>
                    <a:ext uri="{9D8B030D-6E8A-4147-A177-3AD203B41FA5}">
                      <a16:colId xmlns:a16="http://schemas.microsoft.com/office/drawing/2014/main" xmlns="" val="20004"/>
                    </a:ext>
                  </a:extLst>
                </a:gridCol>
              </a:tblGrid>
              <a:tr h="27813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813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813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97</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813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88</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813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86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8130">
                <a:tc>
                  <a:txBody>
                    <a:bodyPr/>
                    <a:lstStyle/>
                    <a:p>
                      <a:pPr algn="ctr"/>
                      <a:r>
                        <a:rPr lang="en-US" altLang="zh-CN" sz="1400" dirty="0"/>
                        <a:t>S5</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92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813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dirty="0"/>
                        <a:t>BLD2</a:t>
                      </a:r>
                      <a:endParaRPr lang="zh-CN" altLang="en-US" sz="1400" b="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C3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79</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813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bl>
          </a:graphicData>
        </a:graphic>
      </p:graphicFrame>
      <p:cxnSp>
        <p:nvCxnSpPr>
          <p:cNvPr id="3" name="直接连接符 2"/>
          <p:cNvCxnSpPr>
            <a:cxnSpLocks noChangeShapeType="1"/>
          </p:cNvCxnSpPr>
          <p:nvPr/>
        </p:nvCxnSpPr>
        <p:spPr bwMode="auto">
          <a:xfrm>
            <a:off x="1259632" y="3826394"/>
            <a:ext cx="6048375" cy="0"/>
          </a:xfrm>
          <a:prstGeom prst="line">
            <a:avLst/>
          </a:prstGeom>
          <a:noFill/>
          <a:ln w="19050" algn="ctr">
            <a:solidFill>
              <a:srgbClr val="FF0000"/>
            </a:solidFill>
            <a:round/>
            <a:headEnd/>
            <a:tailEnd/>
          </a:ln>
        </p:spPr>
      </p:cxnSp>
      <p:pic>
        <p:nvPicPr>
          <p:cNvPr id="5" name="图片 4"/>
          <p:cNvPicPr>
            <a:picLocks noChangeAspect="1"/>
          </p:cNvPicPr>
          <p:nvPr/>
        </p:nvPicPr>
        <p:blipFill>
          <a:blip r:embed="rId4" cstate="print"/>
          <a:srcRect/>
          <a:stretch>
            <a:fillRect/>
          </a:stretch>
        </p:blipFill>
        <p:spPr bwMode="auto">
          <a:xfrm>
            <a:off x="1548224" y="3729313"/>
            <a:ext cx="5629275" cy="203597"/>
          </a:xfrm>
          <a:prstGeom prst="rect">
            <a:avLst/>
          </a:prstGeom>
          <a:noFill/>
          <a:ln w="9525">
            <a:noFill/>
            <a:miter lim="800000"/>
            <a:headEnd/>
            <a:tailEnd/>
          </a:ln>
        </p:spPr>
      </p:pic>
      <p:sp>
        <p:nvSpPr>
          <p:cNvPr id="8" name="椭圆 7"/>
          <p:cNvSpPr/>
          <p:nvPr/>
        </p:nvSpPr>
        <p:spPr bwMode="auto">
          <a:xfrm>
            <a:off x="1547096" y="3693373"/>
            <a:ext cx="1127150" cy="2035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4932040" y="3700297"/>
            <a:ext cx="1127150" cy="203597"/>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dirty="0">
              <a:ln>
                <a:noFill/>
              </a:ln>
              <a:solidFill>
                <a:schemeClr val="tx1"/>
              </a:solidFill>
              <a:effectLst/>
              <a:latin typeface="Arial" pitchFamily="34" charset="0"/>
              <a:ea typeface="宋体" pitchFamily="2" charset="-122"/>
            </a:endParaRPr>
          </a:p>
        </p:txBody>
      </p:sp>
    </p:spTree>
    <p:custDataLst>
      <p:tags r:id="rId1"/>
    </p:custData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xit" presetSubtype="8" fill="hold" nodeType="clickEffect">
                                  <p:stCondLst>
                                    <p:cond delay="0"/>
                                  </p:stCondLst>
                                  <p:childTnLst>
                                    <p:animEffect transition="out" filter="wipe(left)">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zh-CN" altLang="en-US" sz="3600" dirty="0"/>
              <a:t>第一范式（续）</a:t>
            </a:r>
          </a:p>
        </p:txBody>
      </p:sp>
      <p:sp>
        <p:nvSpPr>
          <p:cNvPr id="62467" name="Rectangle 1027"/>
          <p:cNvSpPr>
            <a:spLocks noGrp="1" noChangeArrowheads="1"/>
          </p:cNvSpPr>
          <p:nvPr>
            <p:ph idx="1"/>
          </p:nvPr>
        </p:nvSpPr>
        <p:spPr>
          <a:xfrm>
            <a:off x="357158" y="571486"/>
            <a:ext cx="8686800" cy="1081088"/>
          </a:xfrm>
        </p:spPr>
        <p:txBody>
          <a:bodyPr/>
          <a:lstStyle/>
          <a:p>
            <a:pPr>
              <a:buNone/>
              <a:defRPr/>
            </a:pPr>
            <a:r>
              <a:rPr lang="en-US" altLang="zh-CN" sz="2400" dirty="0"/>
              <a:t>(3) </a:t>
            </a:r>
            <a:r>
              <a:rPr lang="zh-CN" altLang="en-US" sz="2400" dirty="0"/>
              <a:t>修改复杂</a:t>
            </a:r>
            <a:endParaRPr lang="en-US" altLang="zh-CN" sz="2400" dirty="0"/>
          </a:p>
          <a:p>
            <a:pPr>
              <a:buNone/>
              <a:defRPr/>
            </a:pPr>
            <a:r>
              <a:rPr lang="zh-CN" altLang="en-US" sz="1800" dirty="0"/>
              <a:t>例如学生从人工智能学院转到信息学院，在修改此学生元组的</a:t>
            </a:r>
            <a:r>
              <a:rPr lang="en-US" altLang="zh-CN" sz="1800" dirty="0"/>
              <a:t>School</a:t>
            </a:r>
            <a:r>
              <a:rPr lang="zh-CN" altLang="en-US" sz="1800" dirty="0"/>
              <a:t>值的同时，还可能需要修改住处（</a:t>
            </a:r>
            <a:r>
              <a:rPr lang="en-US" altLang="zh-CN" sz="1800" dirty="0" err="1"/>
              <a:t>Sloc</a:t>
            </a:r>
            <a:r>
              <a:rPr lang="zh-CN" altLang="en-US" sz="1800" dirty="0"/>
              <a:t>）。如果这个学生选修了</a:t>
            </a:r>
            <a:r>
              <a:rPr lang="en-US" altLang="zh-CN" sz="1800" dirty="0"/>
              <a:t>K</a:t>
            </a:r>
            <a:r>
              <a:rPr lang="zh-CN" altLang="en-US" sz="1800" dirty="0"/>
              <a:t>门课，则必须无遗漏地修改</a:t>
            </a:r>
            <a:r>
              <a:rPr lang="en-US" altLang="zh-CN" sz="1800" dirty="0"/>
              <a:t>K</a:t>
            </a:r>
            <a:r>
              <a:rPr lang="zh-CN" altLang="en-US" sz="1800" dirty="0"/>
              <a:t>个元组中全部</a:t>
            </a:r>
            <a:r>
              <a:rPr lang="en-US" altLang="zh-CN" sz="1800" dirty="0"/>
              <a:t>School</a:t>
            </a:r>
            <a:r>
              <a:rPr lang="zh-CN" altLang="en-US" sz="1800" dirty="0"/>
              <a:t>、</a:t>
            </a:r>
            <a:r>
              <a:rPr lang="en-US" altLang="zh-CN" sz="1800" dirty="0" err="1"/>
              <a:t>Sloc</a:t>
            </a:r>
            <a:r>
              <a:rPr lang="zh-CN" altLang="en-US" sz="1800" dirty="0"/>
              <a:t>信息。</a:t>
            </a:r>
          </a:p>
          <a:p>
            <a:pPr lvl="1">
              <a:defRPr/>
            </a:pPr>
            <a:endParaRPr lang="zh-CN" altLang="en-US" dirty="0"/>
          </a:p>
          <a:p>
            <a:pPr>
              <a:buFont typeface="Wingdings" pitchFamily="2" charset="2"/>
              <a:buNone/>
              <a:defRPr/>
            </a:pPr>
            <a:r>
              <a:rPr lang="zh-CN" altLang="en-US" dirty="0">
                <a:solidFill>
                  <a:srgbClr val="FF0000"/>
                </a:solidFill>
                <a:latin typeface="+mn-ea"/>
              </a:rPr>
              <a:t>  </a:t>
            </a:r>
          </a:p>
        </p:txBody>
      </p:sp>
      <p:graphicFrame>
        <p:nvGraphicFramePr>
          <p:cNvPr id="7" name="表格 6"/>
          <p:cNvGraphicFramePr>
            <a:graphicFrameLocks noGrp="1"/>
          </p:cNvGraphicFramePr>
          <p:nvPr>
            <p:extLst>
              <p:ext uri="{D42A27DB-BD31-4B8C-83A1-F6EECF244321}">
                <p14:modId xmlns:p14="http://schemas.microsoft.com/office/powerpoint/2010/main" val="3508944262"/>
              </p:ext>
            </p:extLst>
          </p:nvPr>
        </p:nvGraphicFramePr>
        <p:xfrm>
          <a:off x="683568" y="1945515"/>
          <a:ext cx="5400000" cy="2880360"/>
        </p:xfrm>
        <a:graphic>
          <a:graphicData uri="http://schemas.openxmlformats.org/drawingml/2006/table">
            <a:tbl>
              <a:tblPr firstRow="1" bandRow="1">
                <a:tableStyleId>{72833802-FEF1-4C79-8D5D-14CF1EAF98D9}</a:tableStyleId>
              </a:tblPr>
              <a:tblGrid>
                <a:gridCol w="1080000">
                  <a:extLst>
                    <a:ext uri="{9D8B030D-6E8A-4147-A177-3AD203B41FA5}">
                      <a16:colId xmlns:a16="http://schemas.microsoft.com/office/drawing/2014/main" xmlns="" val="20000"/>
                    </a:ext>
                  </a:extLst>
                </a:gridCol>
                <a:gridCol w="1080000">
                  <a:extLst>
                    <a:ext uri="{9D8B030D-6E8A-4147-A177-3AD203B41FA5}">
                      <a16:colId xmlns:a16="http://schemas.microsoft.com/office/drawing/2014/main" xmlns="" val="20001"/>
                    </a:ext>
                  </a:extLst>
                </a:gridCol>
                <a:gridCol w="1080000">
                  <a:extLst>
                    <a:ext uri="{9D8B030D-6E8A-4147-A177-3AD203B41FA5}">
                      <a16:colId xmlns:a16="http://schemas.microsoft.com/office/drawing/2014/main" xmlns="" val="20002"/>
                    </a:ext>
                  </a:extLst>
                </a:gridCol>
                <a:gridCol w="1080000">
                  <a:extLst>
                    <a:ext uri="{9D8B030D-6E8A-4147-A177-3AD203B41FA5}">
                      <a16:colId xmlns:a16="http://schemas.microsoft.com/office/drawing/2014/main" xmlns="" val="20003"/>
                    </a:ext>
                  </a:extLst>
                </a:gridCol>
                <a:gridCol w="1080000">
                  <a:extLst>
                    <a:ext uri="{9D8B030D-6E8A-4147-A177-3AD203B41FA5}">
                      <a16:colId xmlns:a16="http://schemas.microsoft.com/office/drawing/2014/main" xmlns="" val="20004"/>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8600">
                <a:tc>
                  <a:txBody>
                    <a:bodyPr/>
                    <a:lstStyle/>
                    <a:p>
                      <a:pPr algn="ctr"/>
                      <a:r>
                        <a:rPr lang="en-US" altLang="zh-CN" sz="1100" dirty="0"/>
                        <a:t>S1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28600">
                <a:tc>
                  <a:txBody>
                    <a:bodyPr/>
                    <a:lstStyle/>
                    <a:p>
                      <a:pPr algn="ctr"/>
                      <a:r>
                        <a:rPr lang="en-US" altLang="zh-CN" sz="1100" dirty="0"/>
                        <a:t>S2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28600">
                <a:tc>
                  <a:txBody>
                    <a:bodyPr/>
                    <a:lstStyle/>
                    <a:p>
                      <a:pPr algn="ctr"/>
                      <a:r>
                        <a:rPr lang="en-US" altLang="zh-CN" sz="1100" dirty="0"/>
                        <a:t>S3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28600">
                <a:tc>
                  <a:txBody>
                    <a:bodyPr/>
                    <a:lstStyle/>
                    <a:p>
                      <a:pPr algn="ctr"/>
                      <a:r>
                        <a:rPr lang="en-US" altLang="zh-CN" sz="1100" dirty="0"/>
                        <a:t>S4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28600">
                <a:tc>
                  <a:txBody>
                    <a:bodyPr/>
                    <a:lstStyle/>
                    <a:p>
                      <a:pPr algn="ctr"/>
                      <a:r>
                        <a:rPr lang="en-US" altLang="zh-CN" sz="1100" dirty="0"/>
                        <a:t>S5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28600">
                <a:tc>
                  <a:txBody>
                    <a:bodyPr/>
                    <a:lstStyle/>
                    <a:p>
                      <a:pPr algn="ctr"/>
                      <a:r>
                        <a:rPr lang="en-US" altLang="zh-CN" sz="1100" dirty="0"/>
                        <a:t>S6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28600">
                <a:tc>
                  <a:txBody>
                    <a:bodyPr/>
                    <a:lstStyle/>
                    <a:p>
                      <a:pPr algn="ctr"/>
                      <a:r>
                        <a:rPr lang="en-US" altLang="zh-CN" sz="1100" dirty="0"/>
                        <a:t>S7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28600">
                <a:tc>
                  <a:txBody>
                    <a:bodyPr/>
                    <a:lstStyle/>
                    <a:p>
                      <a:pPr algn="ctr"/>
                      <a:r>
                        <a:rPr lang="en-US" altLang="zh-CN" sz="1100" dirty="0"/>
                        <a:t>S8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65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28600">
                <a:tc>
                  <a:txBody>
                    <a:bodyPr/>
                    <a:lstStyle/>
                    <a:p>
                      <a:pPr algn="ctr"/>
                      <a:r>
                        <a:rPr lang="en-US" altLang="zh-CN" sz="1100" dirty="0"/>
                        <a:t>S9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28600">
                <a:tc>
                  <a:txBody>
                    <a:bodyPr/>
                    <a:lstStyle/>
                    <a:p>
                      <a:pPr algn="ctr"/>
                      <a:r>
                        <a:rPr lang="en-US" altLang="zh-CN" sz="1100" dirty="0"/>
                        <a:t>S10</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28600">
                <a:tc>
                  <a:txBody>
                    <a:bodyPr/>
                    <a:lstStyle/>
                    <a:p>
                      <a:pPr algn="ctr"/>
                      <a:r>
                        <a:rPr lang="en-US" altLang="zh-CN" sz="1100" dirty="0"/>
                        <a:t>S11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solidFill>
                            <a:srgbClr val="FF0000"/>
                          </a:solidFill>
                        </a:rPr>
                        <a:t>AI</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solidFill>
                            <a:srgbClr val="FF0000"/>
                          </a:solidFill>
                        </a:rPr>
                        <a:t>BLD1</a:t>
                      </a:r>
                      <a:endParaRPr lang="zh-CN" altLang="en-US" sz="1100" dirty="0">
                        <a:solidFill>
                          <a:srgbClr val="FF000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graphicFrame>
        <p:nvGraphicFramePr>
          <p:cNvPr id="2" name="表格 1">
            <a:extLst>
              <a:ext uri="{FF2B5EF4-FFF2-40B4-BE49-F238E27FC236}">
                <a16:creationId xmlns:a16="http://schemas.microsoft.com/office/drawing/2014/main" xmlns="" id="{BBA7DE96-497C-C40B-6625-23654DF6B66B}"/>
              </a:ext>
            </a:extLst>
          </p:cNvPr>
          <p:cNvGraphicFramePr>
            <a:graphicFrameLocks noGrp="1"/>
          </p:cNvGraphicFramePr>
          <p:nvPr>
            <p:extLst>
              <p:ext uri="{D42A27DB-BD31-4B8C-83A1-F6EECF244321}">
                <p14:modId xmlns:p14="http://schemas.microsoft.com/office/powerpoint/2010/main" val="484150930"/>
              </p:ext>
            </p:extLst>
          </p:nvPr>
        </p:nvGraphicFramePr>
        <p:xfrm>
          <a:off x="683568" y="1945515"/>
          <a:ext cx="5400000" cy="2880360"/>
        </p:xfrm>
        <a:graphic>
          <a:graphicData uri="http://schemas.openxmlformats.org/drawingml/2006/table">
            <a:tbl>
              <a:tblPr firstRow="1" bandRow="1">
                <a:tableStyleId>{72833802-FEF1-4C79-8D5D-14CF1EAF98D9}</a:tableStyleId>
              </a:tblPr>
              <a:tblGrid>
                <a:gridCol w="1080000">
                  <a:extLst>
                    <a:ext uri="{9D8B030D-6E8A-4147-A177-3AD203B41FA5}">
                      <a16:colId xmlns:a16="http://schemas.microsoft.com/office/drawing/2014/main" xmlns="" val="20000"/>
                    </a:ext>
                  </a:extLst>
                </a:gridCol>
                <a:gridCol w="1080000">
                  <a:extLst>
                    <a:ext uri="{9D8B030D-6E8A-4147-A177-3AD203B41FA5}">
                      <a16:colId xmlns:a16="http://schemas.microsoft.com/office/drawing/2014/main" xmlns="" val="20001"/>
                    </a:ext>
                  </a:extLst>
                </a:gridCol>
                <a:gridCol w="1080000">
                  <a:extLst>
                    <a:ext uri="{9D8B030D-6E8A-4147-A177-3AD203B41FA5}">
                      <a16:colId xmlns:a16="http://schemas.microsoft.com/office/drawing/2014/main" xmlns="" val="20002"/>
                    </a:ext>
                  </a:extLst>
                </a:gridCol>
                <a:gridCol w="1080000">
                  <a:extLst>
                    <a:ext uri="{9D8B030D-6E8A-4147-A177-3AD203B41FA5}">
                      <a16:colId xmlns:a16="http://schemas.microsoft.com/office/drawing/2014/main" xmlns="" val="20003"/>
                    </a:ext>
                  </a:extLst>
                </a:gridCol>
                <a:gridCol w="1080000">
                  <a:extLst>
                    <a:ext uri="{9D8B030D-6E8A-4147-A177-3AD203B41FA5}">
                      <a16:colId xmlns:a16="http://schemas.microsoft.com/office/drawing/2014/main" xmlns="" val="20004"/>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28600">
                <a:tc>
                  <a:txBody>
                    <a:bodyPr/>
                    <a:lstStyle/>
                    <a:p>
                      <a:pPr algn="ctr"/>
                      <a:r>
                        <a:rPr lang="en-US" altLang="zh-CN" sz="1100" dirty="0"/>
                        <a:t>S1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28600">
                <a:tc>
                  <a:txBody>
                    <a:bodyPr/>
                    <a:lstStyle/>
                    <a:p>
                      <a:pPr algn="ctr"/>
                      <a:r>
                        <a:rPr lang="en-US" altLang="zh-CN" sz="1100" dirty="0"/>
                        <a:t>S2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C4</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65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C6</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99</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r h="236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S10</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C7</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83</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0"/>
                  </a:ext>
                </a:extLst>
              </a:tr>
              <a:tr h="2286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t>S11</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INF</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BLD2</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C8</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100" dirty="0"/>
                        <a:t>75</a:t>
                      </a:r>
                      <a:endParaRPr lang="zh-CN" altLang="en-US" sz="11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11"/>
                  </a:ext>
                </a:extLst>
              </a:tr>
            </a:tbl>
          </a:graphicData>
        </a:graphic>
      </p:graphicFrame>
      <p:sp>
        <p:nvSpPr>
          <p:cNvPr id="4" name="爆炸形 1 3"/>
          <p:cNvSpPr/>
          <p:nvPr/>
        </p:nvSpPr>
        <p:spPr bwMode="auto">
          <a:xfrm>
            <a:off x="2411760" y="3369143"/>
            <a:ext cx="6840760" cy="1276431"/>
          </a:xfrm>
          <a:prstGeom prst="irregularSeal1">
            <a:avLst/>
          </a:prstGeom>
          <a:ln>
            <a:headEnd type="none" w="med" len="med"/>
            <a:tailEnd type="none" w="med" len="med"/>
          </a:ln>
          <a:effectLst>
            <a:innerShdw blurRad="63500" dist="50800" dir="10800000">
              <a:prstClr val="black">
                <a:alpha val="50000"/>
              </a:prstClr>
            </a:inn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algn="ctr" eaLnBrk="1" hangingPunct="1">
              <a:defRPr/>
            </a:pPr>
            <a:r>
              <a:rPr lang="zh-CN" altLang="en-US" b="1" dirty="0">
                <a:solidFill>
                  <a:srgbClr val="FF0000"/>
                </a:solidFill>
              </a:rPr>
              <a:t>    因此，</a:t>
            </a:r>
            <a:r>
              <a:rPr lang="en-US" altLang="zh-CN" b="1" dirty="0">
                <a:solidFill>
                  <a:srgbClr val="FF0000"/>
                </a:solidFill>
                <a:latin typeface="+mn-ea"/>
              </a:rPr>
              <a:t>SLC</a:t>
            </a:r>
            <a:r>
              <a:rPr lang="zh-CN" altLang="en-US" b="1" dirty="0">
                <a:solidFill>
                  <a:srgbClr val="FF0000"/>
                </a:solidFill>
                <a:latin typeface="+mn-ea"/>
              </a:rPr>
              <a:t>不是一个好的关系模式。</a:t>
            </a:r>
            <a:endParaRPr lang="zh-CN" altLang="en-US" dirty="0">
              <a:solidFill>
                <a:srgbClr val="FF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outVertic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sz="3600" dirty="0"/>
              <a:t>第一范式（续）</a:t>
            </a:r>
          </a:p>
        </p:txBody>
      </p:sp>
      <p:sp>
        <p:nvSpPr>
          <p:cNvPr id="63491" name="Rectangle 3"/>
          <p:cNvSpPr>
            <a:spLocks noGrp="1" noChangeArrowheads="1"/>
          </p:cNvSpPr>
          <p:nvPr>
            <p:ph idx="1"/>
          </p:nvPr>
        </p:nvSpPr>
        <p:spPr>
          <a:xfrm>
            <a:off x="285720" y="823913"/>
            <a:ext cx="8761120" cy="1080808"/>
          </a:xfrm>
        </p:spPr>
        <p:txBody>
          <a:bodyPr/>
          <a:lstStyle/>
          <a:p>
            <a:pPr>
              <a:defRPr/>
            </a:pPr>
            <a:r>
              <a:rPr lang="zh-CN" altLang="en-US" sz="2400" dirty="0"/>
              <a:t>原因：</a:t>
            </a:r>
            <a:r>
              <a:rPr lang="en-US" altLang="zh-CN" sz="2400" dirty="0"/>
              <a:t> S-L-C(</a:t>
            </a:r>
            <a:r>
              <a:rPr lang="en-US" altLang="zh-CN" sz="2400" dirty="0" err="1"/>
              <a:t>Sno</a:t>
            </a:r>
            <a:r>
              <a:rPr lang="en-US" altLang="zh-CN" sz="2400" dirty="0"/>
              <a:t>, School, </a:t>
            </a:r>
            <a:r>
              <a:rPr lang="en-US" altLang="zh-CN" sz="2400" dirty="0" err="1"/>
              <a:t>Sloc</a:t>
            </a:r>
            <a:r>
              <a:rPr lang="en-US" altLang="zh-CN" sz="2400" dirty="0"/>
              <a:t>, </a:t>
            </a:r>
            <a:r>
              <a:rPr lang="en-US" altLang="zh-CN" sz="2400" dirty="0" err="1"/>
              <a:t>Cno</a:t>
            </a:r>
            <a:r>
              <a:rPr lang="en-US" altLang="zh-CN" sz="2400" dirty="0"/>
              <a:t>, Grade) </a:t>
            </a:r>
            <a:r>
              <a:rPr lang="zh-CN" altLang="en-US" sz="2400" dirty="0"/>
              <a:t>中</a:t>
            </a:r>
            <a:r>
              <a:rPr lang="en-US" altLang="zh-CN" sz="2400" dirty="0"/>
              <a:t>School</a:t>
            </a:r>
            <a:r>
              <a:rPr lang="zh-CN" altLang="en-US" sz="2400" dirty="0"/>
              <a:t>、 </a:t>
            </a:r>
            <a:r>
              <a:rPr lang="en-US" altLang="zh-CN" sz="2400" dirty="0" err="1"/>
              <a:t>Sloc</a:t>
            </a:r>
            <a:r>
              <a:rPr lang="zh-CN" altLang="en-US" sz="2400" dirty="0"/>
              <a:t>部分函数依赖于码。</a:t>
            </a:r>
            <a:r>
              <a:rPr lang="en-US" altLang="zh-CN" sz="2400" dirty="0">
                <a:cs typeface="+mn-cs"/>
              </a:rPr>
              <a:t>S-L-C</a:t>
            </a:r>
            <a:r>
              <a:rPr lang="zh-CN" altLang="en-US" sz="2400" dirty="0">
                <a:cs typeface="+mn-cs"/>
              </a:rPr>
              <a:t>的码为</a:t>
            </a:r>
            <a:r>
              <a:rPr lang="en-US" altLang="zh-CN" sz="2400" dirty="0">
                <a:cs typeface="+mn-cs"/>
              </a:rPr>
              <a:t>(</a:t>
            </a:r>
            <a:r>
              <a:rPr lang="en-US" altLang="zh-CN" sz="2400" dirty="0" err="1">
                <a:cs typeface="+mn-cs"/>
              </a:rPr>
              <a:t>Sno</a:t>
            </a:r>
            <a:r>
              <a:rPr lang="en-US" altLang="zh-CN" sz="2400" dirty="0">
                <a:cs typeface="+mn-cs"/>
              </a:rPr>
              <a:t>, </a:t>
            </a:r>
            <a:r>
              <a:rPr lang="en-US" altLang="zh-CN" sz="2400" dirty="0" err="1">
                <a:cs typeface="+mn-cs"/>
              </a:rPr>
              <a:t>Cno</a:t>
            </a:r>
            <a:r>
              <a:rPr lang="en-US" altLang="zh-CN" sz="2400" dirty="0">
                <a:cs typeface="+mn-cs"/>
              </a:rPr>
              <a:t>)</a:t>
            </a:r>
          </a:p>
          <a:p>
            <a:pPr lvl="2">
              <a:defRPr/>
            </a:pPr>
            <a:endParaRPr lang="en-US" altLang="zh-CN" sz="2400" dirty="0"/>
          </a:p>
        </p:txBody>
      </p:sp>
      <p:grpSp>
        <p:nvGrpSpPr>
          <p:cNvPr id="2" name="Group 1028"/>
          <p:cNvGrpSpPr>
            <a:grpSpLocks/>
          </p:cNvGrpSpPr>
          <p:nvPr/>
        </p:nvGrpSpPr>
        <p:grpSpPr bwMode="auto">
          <a:xfrm>
            <a:off x="1726084" y="2085696"/>
            <a:ext cx="5510213" cy="2286000"/>
            <a:chOff x="1281" y="1248"/>
            <a:chExt cx="3471" cy="1920"/>
          </a:xfrm>
        </p:grpSpPr>
        <p:sp>
          <p:nvSpPr>
            <p:cNvPr id="5" name="Rectangle 1029"/>
            <p:cNvSpPr>
              <a:spLocks noChangeArrowheads="1"/>
            </p:cNvSpPr>
            <p:nvPr/>
          </p:nvSpPr>
          <p:spPr bwMode="auto">
            <a:xfrm>
              <a:off x="2438" y="1376"/>
              <a:ext cx="1157" cy="1792"/>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6" name="Text Box 1030"/>
            <p:cNvSpPr txBox="1">
              <a:spLocks noChangeArrowheads="1"/>
            </p:cNvSpPr>
            <p:nvPr/>
          </p:nvSpPr>
          <p:spPr bwMode="auto">
            <a:xfrm>
              <a:off x="2695" y="1632"/>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Sno</a:t>
              </a:r>
              <a:endParaRPr kumimoji="0" lang="en-US" altLang="zh-CN" sz="2800" b="0" baseline="0"/>
            </a:p>
          </p:txBody>
        </p:sp>
        <p:sp>
          <p:nvSpPr>
            <p:cNvPr id="7" name="Text Box 1031"/>
            <p:cNvSpPr txBox="1">
              <a:spLocks noChangeArrowheads="1"/>
            </p:cNvSpPr>
            <p:nvPr/>
          </p:nvSpPr>
          <p:spPr bwMode="auto">
            <a:xfrm>
              <a:off x="2695" y="2528"/>
              <a:ext cx="643"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Cno</a:t>
              </a:r>
              <a:endParaRPr kumimoji="0" lang="en-US" altLang="zh-CN" sz="2800" b="0" baseline="0"/>
            </a:p>
          </p:txBody>
        </p:sp>
        <p:sp>
          <p:nvSpPr>
            <p:cNvPr id="8" name="Text Box 1032"/>
            <p:cNvSpPr txBox="1">
              <a:spLocks noChangeArrowheads="1"/>
            </p:cNvSpPr>
            <p:nvPr/>
          </p:nvSpPr>
          <p:spPr bwMode="auto">
            <a:xfrm>
              <a:off x="1281" y="2144"/>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Grade</a:t>
              </a:r>
            </a:p>
          </p:txBody>
        </p:sp>
        <p:sp>
          <p:nvSpPr>
            <p:cNvPr id="9" name="Text Box 1033"/>
            <p:cNvSpPr txBox="1">
              <a:spLocks noChangeArrowheads="1"/>
            </p:cNvSpPr>
            <p:nvPr/>
          </p:nvSpPr>
          <p:spPr bwMode="auto">
            <a:xfrm>
              <a:off x="3981" y="1632"/>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School</a:t>
              </a:r>
              <a:endParaRPr kumimoji="0" lang="en-US" altLang="zh-CN" sz="2800" b="0" baseline="0" dirty="0"/>
            </a:p>
          </p:txBody>
        </p:sp>
        <p:sp>
          <p:nvSpPr>
            <p:cNvPr id="10" name="Text Box 1034"/>
            <p:cNvSpPr txBox="1">
              <a:spLocks noChangeArrowheads="1"/>
            </p:cNvSpPr>
            <p:nvPr/>
          </p:nvSpPr>
          <p:spPr bwMode="auto">
            <a:xfrm>
              <a:off x="3981" y="2528"/>
              <a:ext cx="771" cy="384"/>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Sloc</a:t>
              </a:r>
              <a:endParaRPr kumimoji="0" lang="en-US" altLang="zh-CN" sz="2800" b="0" baseline="0"/>
            </a:p>
          </p:txBody>
        </p:sp>
        <p:sp>
          <p:nvSpPr>
            <p:cNvPr id="11" name="Line 1035"/>
            <p:cNvSpPr>
              <a:spLocks noChangeShapeType="1"/>
            </p:cNvSpPr>
            <p:nvPr/>
          </p:nvSpPr>
          <p:spPr bwMode="auto">
            <a:xfrm flipH="1">
              <a:off x="2052" y="2272"/>
              <a:ext cx="38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2" name="Line 1036"/>
            <p:cNvSpPr>
              <a:spLocks noChangeShapeType="1"/>
            </p:cNvSpPr>
            <p:nvPr/>
          </p:nvSpPr>
          <p:spPr bwMode="auto">
            <a:xfrm>
              <a:off x="3338" y="1760"/>
              <a:ext cx="643"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3" name="Line 1037"/>
            <p:cNvSpPr>
              <a:spLocks noChangeShapeType="1"/>
            </p:cNvSpPr>
            <p:nvPr/>
          </p:nvSpPr>
          <p:spPr bwMode="auto">
            <a:xfrm>
              <a:off x="3338" y="1760"/>
              <a:ext cx="643" cy="896"/>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4" name="Line 1038"/>
            <p:cNvSpPr>
              <a:spLocks noChangeShapeType="1"/>
            </p:cNvSpPr>
            <p:nvPr/>
          </p:nvSpPr>
          <p:spPr bwMode="auto">
            <a:xfrm flipV="1">
              <a:off x="3595" y="1888"/>
              <a:ext cx="386" cy="640"/>
            </a:xfrm>
            <a:prstGeom prst="line">
              <a:avLst/>
            </a:prstGeom>
            <a:noFill/>
            <a:ln w="38100">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5" name="Line 1039"/>
            <p:cNvSpPr>
              <a:spLocks noChangeShapeType="1"/>
            </p:cNvSpPr>
            <p:nvPr/>
          </p:nvSpPr>
          <p:spPr bwMode="auto">
            <a:xfrm>
              <a:off x="3595" y="2528"/>
              <a:ext cx="386" cy="256"/>
            </a:xfrm>
            <a:prstGeom prst="line">
              <a:avLst/>
            </a:prstGeom>
            <a:noFill/>
            <a:ln w="3810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6" name="Line 1040"/>
            <p:cNvSpPr>
              <a:spLocks noChangeShapeType="1"/>
            </p:cNvSpPr>
            <p:nvPr/>
          </p:nvSpPr>
          <p:spPr bwMode="auto">
            <a:xfrm>
              <a:off x="4366" y="2016"/>
              <a:ext cx="0" cy="512"/>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zh-CN" altLang="en-US"/>
            </a:p>
          </p:txBody>
        </p:sp>
        <p:sp>
          <p:nvSpPr>
            <p:cNvPr id="17" name="Text Box 1041"/>
            <p:cNvSpPr txBox="1">
              <a:spLocks noChangeArrowheads="1"/>
            </p:cNvSpPr>
            <p:nvPr/>
          </p:nvSpPr>
          <p:spPr bwMode="auto">
            <a:xfrm>
              <a:off x="1673" y="1248"/>
              <a:ext cx="771"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dirty="0"/>
                <a:t>S-L-C</a:t>
              </a:r>
            </a:p>
          </p:txBody>
        </p:sp>
      </p:grpSp>
      <p:sp>
        <p:nvSpPr>
          <p:cNvPr id="18" name="Rectangle 1027"/>
          <p:cNvSpPr txBox="1">
            <a:spLocks noChangeArrowheads="1"/>
          </p:cNvSpPr>
          <p:nvPr/>
        </p:nvSpPr>
        <p:spPr bwMode="auto">
          <a:xfrm>
            <a:off x="4932040" y="4455858"/>
            <a:ext cx="4114800" cy="438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r" defTabSz="914400" rtl="0" eaLnBrk="0" fontAlgn="base" latinLnBrk="0" hangingPunct="0">
              <a:lnSpc>
                <a:spcPct val="100000"/>
              </a:lnSpc>
              <a:spcBef>
                <a:spcPct val="20000"/>
              </a:spcBef>
              <a:spcAft>
                <a:spcPct val="0"/>
              </a:spcAft>
              <a:buClrTx/>
              <a:buSzPct val="100000"/>
              <a:tabLst/>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zh-CN" altLang="en-US" sz="3600" dirty="0"/>
              <a:t>第一范式（续）</a:t>
            </a:r>
          </a:p>
        </p:txBody>
      </p:sp>
      <p:sp>
        <p:nvSpPr>
          <p:cNvPr id="24" name="内容占位符 23"/>
          <p:cNvSpPr>
            <a:spLocks noGrp="1"/>
          </p:cNvSpPr>
          <p:nvPr>
            <p:ph idx="1"/>
          </p:nvPr>
        </p:nvSpPr>
        <p:spPr>
          <a:xfrm>
            <a:off x="457200" y="735808"/>
            <a:ext cx="8229600" cy="1158515"/>
          </a:xfrm>
        </p:spPr>
        <p:txBody>
          <a:bodyPr/>
          <a:lstStyle/>
          <a:p>
            <a:pPr>
              <a:defRPr/>
            </a:pPr>
            <a:r>
              <a:rPr lang="zh-CN" altLang="en-US" sz="2400" dirty="0"/>
              <a:t>解决方法</a:t>
            </a:r>
            <a:endParaRPr lang="en-US" altLang="zh-CN" sz="2400" dirty="0"/>
          </a:p>
          <a:p>
            <a:pPr>
              <a:buNone/>
              <a:defRPr/>
            </a:pPr>
            <a:r>
              <a:rPr lang="en-US" altLang="zh-CN" sz="2400" dirty="0"/>
              <a:t>    </a:t>
            </a:r>
            <a:r>
              <a:rPr lang="zh-CN" altLang="en-US" sz="2400" dirty="0"/>
              <a:t>采用投影分解法，把</a:t>
            </a:r>
            <a:r>
              <a:rPr lang="en-US" altLang="zh-CN" sz="2400" dirty="0"/>
              <a:t>S-L-C</a:t>
            </a:r>
            <a:r>
              <a:rPr lang="zh-CN" altLang="en-US" sz="2400" dirty="0"/>
              <a:t>分解为两个关系模式，以消除这些部分函数依赖</a:t>
            </a:r>
          </a:p>
          <a:p>
            <a:pPr marL="0" indent="0">
              <a:buNone/>
              <a:defRPr/>
            </a:pPr>
            <a:r>
              <a:rPr lang="zh-CN" altLang="en-US" sz="2400" dirty="0"/>
              <a:t>                    </a:t>
            </a:r>
          </a:p>
          <a:p>
            <a:pPr marL="0" indent="0">
              <a:buNone/>
              <a:defRPr/>
            </a:pPr>
            <a:r>
              <a:rPr lang="zh-CN" altLang="en-US" sz="2400" dirty="0"/>
              <a:t>                    </a:t>
            </a:r>
          </a:p>
          <a:p>
            <a:endParaRPr lang="zh-CN" altLang="en-US" dirty="0"/>
          </a:p>
          <a:p>
            <a:endParaRPr lang="zh-CN" altLang="en-US" dirty="0"/>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ChangeArrowheads="1"/>
          </p:cNvSpPr>
          <p:nvPr>
            <p:ph type="title"/>
          </p:nvPr>
        </p:nvSpPr>
        <p:spPr/>
        <p:txBody>
          <a:bodyPr/>
          <a:lstStyle/>
          <a:p>
            <a:r>
              <a:rPr lang="zh-CN" altLang="en-US" sz="3600" dirty="0"/>
              <a:t>第一范式（续）</a:t>
            </a:r>
          </a:p>
        </p:txBody>
      </p:sp>
      <p:sp>
        <p:nvSpPr>
          <p:cNvPr id="64519" name="Rectangle 1029"/>
          <p:cNvSpPr>
            <a:spLocks noChangeArrowheads="1"/>
          </p:cNvSpPr>
          <p:nvPr/>
        </p:nvSpPr>
        <p:spPr bwMode="auto">
          <a:xfrm>
            <a:off x="4066009" y="1894323"/>
            <a:ext cx="1270000" cy="1674019"/>
          </a:xfrm>
          <a:prstGeom prst="rect">
            <a:avLst/>
          </a:prstGeom>
          <a:noFill/>
          <a:ln w="38100">
            <a:solidFill>
              <a:srgbClr val="C00000"/>
            </a:solidFill>
            <a:miter lim="800000"/>
            <a:headEnd/>
            <a:tailEnd/>
          </a:ln>
        </p:spPr>
        <p:txBody>
          <a:bodyPr/>
          <a:lstStyle/>
          <a:p>
            <a:pPr algn="ctr" eaLnBrk="1" hangingPunct="1"/>
            <a:endParaRPr kumimoji="1" lang="zh-CN" altLang="en-US" sz="2800" b="1">
              <a:solidFill>
                <a:srgbClr val="C00000"/>
              </a:solidFill>
              <a:latin typeface="Times New Roman" pitchFamily="18" charset="0"/>
            </a:endParaRPr>
          </a:p>
        </p:txBody>
      </p:sp>
      <p:sp>
        <p:nvSpPr>
          <p:cNvPr id="22533" name="Text Box 1030"/>
          <p:cNvSpPr txBox="1">
            <a:spLocks noChangeArrowheads="1"/>
          </p:cNvSpPr>
          <p:nvPr/>
        </p:nvSpPr>
        <p:spPr bwMode="auto">
          <a:xfrm>
            <a:off x="4248572" y="1978856"/>
            <a:ext cx="1020762" cy="457200"/>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Sno</a:t>
            </a:r>
            <a:endParaRPr lang="en-US" altLang="zh-CN" sz="2800">
              <a:latin typeface="Times New Roman" pitchFamily="18" charset="0"/>
            </a:endParaRPr>
          </a:p>
        </p:txBody>
      </p:sp>
      <p:sp>
        <p:nvSpPr>
          <p:cNvPr id="22534" name="Text Box 1031"/>
          <p:cNvSpPr txBox="1">
            <a:spLocks noChangeArrowheads="1"/>
          </p:cNvSpPr>
          <p:nvPr/>
        </p:nvSpPr>
        <p:spPr bwMode="auto">
          <a:xfrm>
            <a:off x="4248572" y="3045656"/>
            <a:ext cx="1020762" cy="457200"/>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Cno</a:t>
            </a:r>
            <a:endParaRPr lang="en-US" altLang="zh-CN" sz="2800">
              <a:latin typeface="Times New Roman" pitchFamily="18" charset="0"/>
            </a:endParaRPr>
          </a:p>
        </p:txBody>
      </p:sp>
      <p:sp>
        <p:nvSpPr>
          <p:cNvPr id="22535" name="Text Box 1032"/>
          <p:cNvSpPr txBox="1">
            <a:spLocks noChangeArrowheads="1"/>
          </p:cNvSpPr>
          <p:nvPr/>
        </p:nvSpPr>
        <p:spPr bwMode="auto">
          <a:xfrm>
            <a:off x="2003847" y="2588456"/>
            <a:ext cx="1223962" cy="457200"/>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Grade</a:t>
            </a:r>
          </a:p>
        </p:txBody>
      </p:sp>
      <p:sp>
        <p:nvSpPr>
          <p:cNvPr id="22536" name="Text Box 1033"/>
          <p:cNvSpPr txBox="1">
            <a:spLocks noChangeArrowheads="1"/>
          </p:cNvSpPr>
          <p:nvPr/>
        </p:nvSpPr>
        <p:spPr bwMode="auto">
          <a:xfrm>
            <a:off x="6290097" y="1978856"/>
            <a:ext cx="1223962" cy="457200"/>
          </a:xfrm>
          <a:prstGeom prst="rect">
            <a:avLst/>
          </a:prstGeom>
          <a:noFill/>
          <a:ln w="38100">
            <a:solidFill>
              <a:srgbClr val="000000"/>
            </a:solidFill>
            <a:miter lim="800000"/>
            <a:headEnd/>
            <a:tailEnd/>
          </a:ln>
        </p:spPr>
        <p:txBody>
          <a:bodyPr/>
          <a:lstStyle/>
          <a:p>
            <a:pPr algn="just"/>
            <a:r>
              <a:rPr lang="en-US" altLang="zh-CN" sz="2800" b="1" dirty="0">
                <a:latin typeface="Times New Roman" pitchFamily="18" charset="0"/>
              </a:rPr>
              <a:t>School</a:t>
            </a:r>
            <a:endParaRPr lang="en-US" altLang="zh-CN" sz="2800" dirty="0">
              <a:latin typeface="Times New Roman" pitchFamily="18" charset="0"/>
            </a:endParaRPr>
          </a:p>
        </p:txBody>
      </p:sp>
      <p:sp>
        <p:nvSpPr>
          <p:cNvPr id="22537" name="Text Box 1034"/>
          <p:cNvSpPr txBox="1">
            <a:spLocks noChangeArrowheads="1"/>
          </p:cNvSpPr>
          <p:nvPr/>
        </p:nvSpPr>
        <p:spPr bwMode="auto">
          <a:xfrm>
            <a:off x="6290097" y="3045656"/>
            <a:ext cx="1223962" cy="457200"/>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Sloc</a:t>
            </a:r>
            <a:endParaRPr lang="en-US" altLang="zh-CN" sz="2800">
              <a:latin typeface="Times New Roman" pitchFamily="18" charset="0"/>
            </a:endParaRPr>
          </a:p>
        </p:txBody>
      </p:sp>
      <p:sp>
        <p:nvSpPr>
          <p:cNvPr id="64525" name="Line 1035"/>
          <p:cNvSpPr>
            <a:spLocks noChangeShapeType="1"/>
          </p:cNvSpPr>
          <p:nvPr/>
        </p:nvSpPr>
        <p:spPr bwMode="auto">
          <a:xfrm flipH="1">
            <a:off x="3345285" y="2812294"/>
            <a:ext cx="612775" cy="0"/>
          </a:xfrm>
          <a:prstGeom prst="line">
            <a:avLst/>
          </a:prstGeom>
          <a:noFill/>
          <a:ln w="38100">
            <a:solidFill>
              <a:srgbClr val="C00000"/>
            </a:solidFill>
            <a:round/>
            <a:headEnd/>
            <a:tailEnd type="triangle" w="med" len="med"/>
          </a:ln>
        </p:spPr>
        <p:txBody>
          <a:bodyPr/>
          <a:lstStyle/>
          <a:p>
            <a:endParaRPr lang="zh-CN" altLang="en-US"/>
          </a:p>
        </p:txBody>
      </p:sp>
      <p:sp>
        <p:nvSpPr>
          <p:cNvPr id="64526" name="Line 1036"/>
          <p:cNvSpPr>
            <a:spLocks noChangeShapeType="1"/>
          </p:cNvSpPr>
          <p:nvPr/>
        </p:nvSpPr>
        <p:spPr bwMode="auto">
          <a:xfrm>
            <a:off x="5269335" y="2131256"/>
            <a:ext cx="1020763" cy="0"/>
          </a:xfrm>
          <a:prstGeom prst="line">
            <a:avLst/>
          </a:prstGeom>
          <a:noFill/>
          <a:ln w="38100">
            <a:solidFill>
              <a:schemeClr val="accent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4527" name="Line 1037"/>
          <p:cNvSpPr>
            <a:spLocks noChangeShapeType="1"/>
          </p:cNvSpPr>
          <p:nvPr/>
        </p:nvSpPr>
        <p:spPr bwMode="auto">
          <a:xfrm>
            <a:off x="5269335" y="2131256"/>
            <a:ext cx="1020763" cy="1066800"/>
          </a:xfrm>
          <a:prstGeom prst="line">
            <a:avLst/>
          </a:prstGeom>
          <a:noFill/>
          <a:ln w="38100">
            <a:solidFill>
              <a:schemeClr val="accent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64530" name="Line 1040"/>
          <p:cNvSpPr>
            <a:spLocks noChangeShapeType="1"/>
          </p:cNvSpPr>
          <p:nvPr/>
        </p:nvSpPr>
        <p:spPr bwMode="auto">
          <a:xfrm>
            <a:off x="6901284" y="2436056"/>
            <a:ext cx="0" cy="609600"/>
          </a:xfrm>
          <a:prstGeom prst="line">
            <a:avLst/>
          </a:prstGeom>
          <a:noFill/>
          <a:ln w="38100">
            <a:solidFill>
              <a:schemeClr val="accent1">
                <a:lumMod val="50000"/>
              </a:schemeClr>
            </a:solidFill>
            <a:round/>
            <a:headEnd/>
            <a:tailEnd type="triangle" w="med" len="med"/>
          </a:ln>
          <a:extLst>
            <a:ext uri="{909E8E84-426E-40DD-AFC4-6F175D3DCCD1}">
              <a14:hiddenFill xmlns:a14="http://schemas.microsoft.com/office/drawing/2010/main">
                <a:noFill/>
              </a14:hiddenFill>
            </a:ext>
          </a:extLst>
        </p:spPr>
        <p:txBody>
          <a:bodyPr/>
          <a:lstStyle/>
          <a:p>
            <a:pPr>
              <a:defRPr/>
            </a:pPr>
            <a:endParaRPr lang="zh-CN" altLang="en-US"/>
          </a:p>
        </p:txBody>
      </p:sp>
      <p:sp>
        <p:nvSpPr>
          <p:cNvPr id="22542" name="Text Box 1041"/>
          <p:cNvSpPr txBox="1">
            <a:spLocks noChangeArrowheads="1"/>
          </p:cNvSpPr>
          <p:nvPr/>
        </p:nvSpPr>
        <p:spPr bwMode="auto">
          <a:xfrm>
            <a:off x="923926" y="1809862"/>
            <a:ext cx="1223963" cy="457200"/>
          </a:xfrm>
          <a:prstGeom prst="rect">
            <a:avLst/>
          </a:prstGeom>
          <a:noFill/>
          <a:ln w="38100">
            <a:noFill/>
            <a:miter lim="800000"/>
            <a:headEnd/>
            <a:tailEnd/>
          </a:ln>
        </p:spPr>
        <p:txBody>
          <a:bodyPr/>
          <a:lstStyle/>
          <a:p>
            <a:pPr algn="just"/>
            <a:r>
              <a:rPr lang="en-US" altLang="zh-CN" sz="2800" b="1" dirty="0">
                <a:latin typeface="Times New Roman" pitchFamily="18" charset="0"/>
              </a:rPr>
              <a:t>S-L-C</a:t>
            </a:r>
          </a:p>
        </p:txBody>
      </p:sp>
      <p:sp>
        <p:nvSpPr>
          <p:cNvPr id="633874" name="Freeform 1042"/>
          <p:cNvSpPr>
            <a:spLocks/>
          </p:cNvSpPr>
          <p:nvPr/>
        </p:nvSpPr>
        <p:spPr bwMode="auto">
          <a:xfrm>
            <a:off x="3932659" y="1329612"/>
            <a:ext cx="4171950" cy="2462213"/>
          </a:xfrm>
          <a:custGeom>
            <a:avLst/>
            <a:gdLst>
              <a:gd name="T0" fmla="*/ 2147483646 w 2564"/>
              <a:gd name="T1" fmla="*/ 2147483646 h 2014"/>
              <a:gd name="T2" fmla="*/ 2147483646 w 2564"/>
              <a:gd name="T3" fmla="*/ 2147483646 h 2014"/>
              <a:gd name="T4" fmla="*/ 2147483646 w 2564"/>
              <a:gd name="T5" fmla="*/ 2147483646 h 2014"/>
              <a:gd name="T6" fmla="*/ 2147483646 w 2564"/>
              <a:gd name="T7" fmla="*/ 2147483646 h 2014"/>
              <a:gd name="T8" fmla="*/ 2147483646 w 2564"/>
              <a:gd name="T9" fmla="*/ 2147483646 h 2014"/>
              <a:gd name="T10" fmla="*/ 2147483646 w 2564"/>
              <a:gd name="T11" fmla="*/ 2147483646 h 2014"/>
              <a:gd name="T12" fmla="*/ 2147483646 w 2564"/>
              <a:gd name="T13" fmla="*/ 2147483646 h 2014"/>
              <a:gd name="T14" fmla="*/ 2147483646 w 2564"/>
              <a:gd name="T15" fmla="*/ 2147483646 h 2014"/>
              <a:gd name="T16" fmla="*/ 2147483646 w 2564"/>
              <a:gd name="T17" fmla="*/ 2147483646 h 2014"/>
              <a:gd name="T18" fmla="*/ 2147483646 w 2564"/>
              <a:gd name="T19" fmla="*/ 2147483646 h 201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564"/>
              <a:gd name="T31" fmla="*/ 0 h 2014"/>
              <a:gd name="T32" fmla="*/ 2564 w 2564"/>
              <a:gd name="T33" fmla="*/ 2014 h 201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564" h="2014">
                <a:moveTo>
                  <a:pt x="32" y="484"/>
                </a:moveTo>
                <a:cubicBezTo>
                  <a:pt x="32" y="372"/>
                  <a:pt x="56" y="292"/>
                  <a:pt x="128" y="244"/>
                </a:cubicBezTo>
                <a:cubicBezTo>
                  <a:pt x="200" y="196"/>
                  <a:pt x="112" y="204"/>
                  <a:pt x="464" y="196"/>
                </a:cubicBezTo>
                <a:cubicBezTo>
                  <a:pt x="816" y="188"/>
                  <a:pt x="1916" y="0"/>
                  <a:pt x="2240" y="196"/>
                </a:cubicBezTo>
                <a:cubicBezTo>
                  <a:pt x="2564" y="392"/>
                  <a:pt x="2426" y="1076"/>
                  <a:pt x="2405" y="1371"/>
                </a:cubicBezTo>
                <a:cubicBezTo>
                  <a:pt x="2384" y="1666"/>
                  <a:pt x="2310" y="1916"/>
                  <a:pt x="2112" y="1965"/>
                </a:cubicBezTo>
                <a:cubicBezTo>
                  <a:pt x="1914" y="2014"/>
                  <a:pt x="1435" y="1830"/>
                  <a:pt x="1216" y="1663"/>
                </a:cubicBezTo>
                <a:cubicBezTo>
                  <a:pt x="997" y="1496"/>
                  <a:pt x="981" y="1088"/>
                  <a:pt x="800" y="964"/>
                </a:cubicBezTo>
                <a:cubicBezTo>
                  <a:pt x="619" y="840"/>
                  <a:pt x="256" y="996"/>
                  <a:pt x="128" y="916"/>
                </a:cubicBezTo>
                <a:cubicBezTo>
                  <a:pt x="0" y="836"/>
                  <a:pt x="32" y="596"/>
                  <a:pt x="32" y="484"/>
                </a:cubicBezTo>
                <a:close/>
              </a:path>
            </a:pathLst>
          </a:custGeom>
          <a:noFill/>
          <a:ln w="38100">
            <a:solidFill>
              <a:schemeClr val="accent2"/>
            </a:solidFill>
            <a:prstDash val="sysDot"/>
            <a:round/>
            <a:headEnd/>
            <a:tailEnd/>
          </a:ln>
        </p:spPr>
        <p:txBody>
          <a:bodyPr wrap="none" lIns="90000" tIns="46800" rIns="90000" bIns="46800" anchor="ctr"/>
          <a:lstStyle/>
          <a:p>
            <a:endParaRPr lang="zh-CN" altLang="en-US"/>
          </a:p>
        </p:txBody>
      </p:sp>
      <p:sp>
        <p:nvSpPr>
          <p:cNvPr id="633875" name="Freeform 1043"/>
          <p:cNvSpPr>
            <a:spLocks/>
          </p:cNvSpPr>
          <p:nvPr/>
        </p:nvSpPr>
        <p:spPr bwMode="auto">
          <a:xfrm>
            <a:off x="1619672" y="1707394"/>
            <a:ext cx="4057650" cy="1969294"/>
          </a:xfrm>
          <a:custGeom>
            <a:avLst/>
            <a:gdLst>
              <a:gd name="T0" fmla="*/ 2147483646 w 2518"/>
              <a:gd name="T1" fmla="*/ 2147483646 h 1571"/>
              <a:gd name="T2" fmla="*/ 2147483646 w 2518"/>
              <a:gd name="T3" fmla="*/ 2147483646 h 1571"/>
              <a:gd name="T4" fmla="*/ 2147483646 w 2518"/>
              <a:gd name="T5" fmla="*/ 2147483646 h 1571"/>
              <a:gd name="T6" fmla="*/ 2147483646 w 2518"/>
              <a:gd name="T7" fmla="*/ 2147483646 h 1571"/>
              <a:gd name="T8" fmla="*/ 2147483646 w 2518"/>
              <a:gd name="T9" fmla="*/ 2147483646 h 1571"/>
              <a:gd name="T10" fmla="*/ 2147483646 w 2518"/>
              <a:gd name="T11" fmla="*/ 2147483646 h 1571"/>
              <a:gd name="T12" fmla="*/ 2147483646 w 2518"/>
              <a:gd name="T13" fmla="*/ 2147483646 h 1571"/>
              <a:gd name="T14" fmla="*/ 2147483646 w 2518"/>
              <a:gd name="T15" fmla="*/ 2147483646 h 1571"/>
              <a:gd name="T16" fmla="*/ 2147483646 w 2518"/>
              <a:gd name="T17" fmla="*/ 2147483646 h 1571"/>
              <a:gd name="T18" fmla="*/ 2147483646 w 2518"/>
              <a:gd name="T19" fmla="*/ 2147483646 h 1571"/>
              <a:gd name="T20" fmla="*/ 2147483646 w 2518"/>
              <a:gd name="T21" fmla="*/ 2147483646 h 1571"/>
              <a:gd name="T22" fmla="*/ 2147483646 w 2518"/>
              <a:gd name="T23" fmla="*/ 2147483646 h 1571"/>
              <a:gd name="T24" fmla="*/ 2147483646 w 2518"/>
              <a:gd name="T25" fmla="*/ 2147483646 h 1571"/>
              <a:gd name="T26" fmla="*/ 2147483646 w 2518"/>
              <a:gd name="T27" fmla="*/ 2147483646 h 1571"/>
              <a:gd name="T28" fmla="*/ 2147483646 w 2518"/>
              <a:gd name="T29" fmla="*/ 2147483646 h 1571"/>
              <a:gd name="T30" fmla="*/ 2147483646 w 2518"/>
              <a:gd name="T31" fmla="*/ 2147483646 h 1571"/>
              <a:gd name="T32" fmla="*/ 2147483646 w 2518"/>
              <a:gd name="T33" fmla="*/ 2147483646 h 1571"/>
              <a:gd name="T34" fmla="*/ 2147483646 w 2518"/>
              <a:gd name="T35" fmla="*/ 2147483646 h 157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18"/>
              <a:gd name="T55" fmla="*/ 0 h 1571"/>
              <a:gd name="T56" fmla="*/ 2518 w 2518"/>
              <a:gd name="T57" fmla="*/ 1571 h 157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18" h="1571">
                <a:moveTo>
                  <a:pt x="104" y="721"/>
                </a:moveTo>
                <a:cubicBezTo>
                  <a:pt x="132" y="641"/>
                  <a:pt x="0" y="484"/>
                  <a:pt x="305" y="369"/>
                </a:cubicBezTo>
                <a:cubicBezTo>
                  <a:pt x="610" y="254"/>
                  <a:pt x="1593" y="66"/>
                  <a:pt x="1937" y="33"/>
                </a:cubicBezTo>
                <a:cubicBezTo>
                  <a:pt x="2281" y="0"/>
                  <a:pt x="2280" y="38"/>
                  <a:pt x="2371" y="172"/>
                </a:cubicBezTo>
                <a:cubicBezTo>
                  <a:pt x="2462" y="306"/>
                  <a:pt x="2456" y="657"/>
                  <a:pt x="2481" y="840"/>
                </a:cubicBezTo>
                <a:cubicBezTo>
                  <a:pt x="2506" y="1023"/>
                  <a:pt x="2518" y="1170"/>
                  <a:pt x="2518" y="1270"/>
                </a:cubicBezTo>
                <a:cubicBezTo>
                  <a:pt x="2518" y="1370"/>
                  <a:pt x="2493" y="1400"/>
                  <a:pt x="2481" y="1443"/>
                </a:cubicBezTo>
                <a:cubicBezTo>
                  <a:pt x="2469" y="1486"/>
                  <a:pt x="2445" y="1515"/>
                  <a:pt x="2444" y="1526"/>
                </a:cubicBezTo>
                <a:cubicBezTo>
                  <a:pt x="2443" y="1537"/>
                  <a:pt x="2464" y="1512"/>
                  <a:pt x="2472" y="1507"/>
                </a:cubicBezTo>
                <a:cubicBezTo>
                  <a:pt x="2480" y="1502"/>
                  <a:pt x="2507" y="1490"/>
                  <a:pt x="2490" y="1498"/>
                </a:cubicBezTo>
                <a:cubicBezTo>
                  <a:pt x="2473" y="1506"/>
                  <a:pt x="2400" y="1545"/>
                  <a:pt x="2371" y="1553"/>
                </a:cubicBezTo>
                <a:cubicBezTo>
                  <a:pt x="2342" y="1561"/>
                  <a:pt x="2441" y="1544"/>
                  <a:pt x="2316" y="1544"/>
                </a:cubicBezTo>
                <a:cubicBezTo>
                  <a:pt x="2191" y="1544"/>
                  <a:pt x="1883" y="1571"/>
                  <a:pt x="1622" y="1553"/>
                </a:cubicBezTo>
                <a:cubicBezTo>
                  <a:pt x="1361" y="1535"/>
                  <a:pt x="982" y="1495"/>
                  <a:pt x="753" y="1434"/>
                </a:cubicBezTo>
                <a:cubicBezTo>
                  <a:pt x="524" y="1373"/>
                  <a:pt x="354" y="1263"/>
                  <a:pt x="250" y="1187"/>
                </a:cubicBezTo>
                <a:cubicBezTo>
                  <a:pt x="146" y="1111"/>
                  <a:pt x="155" y="1035"/>
                  <a:pt x="131" y="977"/>
                </a:cubicBezTo>
                <a:cubicBezTo>
                  <a:pt x="107" y="919"/>
                  <a:pt x="108" y="883"/>
                  <a:pt x="104" y="840"/>
                </a:cubicBezTo>
                <a:cubicBezTo>
                  <a:pt x="100" y="797"/>
                  <a:pt x="104" y="746"/>
                  <a:pt x="104" y="721"/>
                </a:cubicBezTo>
                <a:close/>
              </a:path>
            </a:pathLst>
          </a:custGeom>
          <a:noFill/>
          <a:ln w="38100">
            <a:solidFill>
              <a:srgbClr val="C00000"/>
            </a:solidFill>
            <a:prstDash val="sysDot"/>
            <a:round/>
            <a:headEnd/>
            <a:tailEnd/>
          </a:ln>
        </p:spPr>
        <p:txBody>
          <a:bodyPr wrap="none" lIns="90000" tIns="46800" rIns="90000" bIns="46800" anchor="ctr"/>
          <a:lstStyle/>
          <a:p>
            <a:endParaRPr lang="zh-CN" altLang="en-US"/>
          </a:p>
        </p:txBody>
      </p:sp>
      <p:sp>
        <p:nvSpPr>
          <p:cNvPr id="2" name="右箭头 1"/>
          <p:cNvSpPr/>
          <p:nvPr/>
        </p:nvSpPr>
        <p:spPr bwMode="auto">
          <a:xfrm rot="3630865">
            <a:off x="7007623" y="3343388"/>
            <a:ext cx="459581" cy="504825"/>
          </a:xfrm>
          <a:prstGeom prst="rightArrow">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1" hangingPunct="1">
              <a:buFont typeface="Arial" pitchFamily="34" charset="0"/>
              <a:buNone/>
              <a:defRPr/>
            </a:pPr>
            <a:endParaRPr lang="zh-CN" altLang="en-US">
              <a:solidFill>
                <a:schemeClr val="tx1"/>
              </a:solidFill>
            </a:endParaRPr>
          </a:p>
        </p:txBody>
      </p:sp>
      <p:graphicFrame>
        <p:nvGraphicFramePr>
          <p:cNvPr id="3" name="表格 2"/>
          <p:cNvGraphicFramePr>
            <a:graphicFrameLocks noGrp="1"/>
          </p:cNvGraphicFramePr>
          <p:nvPr>
            <p:extLst>
              <p:ext uri="{D42A27DB-BD31-4B8C-83A1-F6EECF244321}">
                <p14:modId xmlns:p14="http://schemas.microsoft.com/office/powerpoint/2010/main" val="3865508429"/>
              </p:ext>
            </p:extLst>
          </p:nvPr>
        </p:nvGraphicFramePr>
        <p:xfrm>
          <a:off x="5892800" y="3929072"/>
          <a:ext cx="2831976" cy="845820"/>
        </p:xfrm>
        <a:graphic>
          <a:graphicData uri="http://schemas.openxmlformats.org/drawingml/2006/table">
            <a:tbl>
              <a:tblPr firstRow="1" bandRow="1">
                <a:tableStyleId>{72833802-FEF1-4C79-8D5D-14CF1EAF98D9}</a:tableStyleId>
              </a:tblPr>
              <a:tblGrid>
                <a:gridCol w="943992">
                  <a:extLst>
                    <a:ext uri="{9D8B030D-6E8A-4147-A177-3AD203B41FA5}">
                      <a16:colId xmlns:a16="http://schemas.microsoft.com/office/drawing/2014/main" xmlns="" val="20000"/>
                    </a:ext>
                  </a:extLst>
                </a:gridCol>
                <a:gridCol w="943992">
                  <a:extLst>
                    <a:ext uri="{9D8B030D-6E8A-4147-A177-3AD203B41FA5}">
                      <a16:colId xmlns:a16="http://schemas.microsoft.com/office/drawing/2014/main" xmlns="" val="20001"/>
                    </a:ext>
                  </a:extLst>
                </a:gridCol>
                <a:gridCol w="943992">
                  <a:extLst>
                    <a:ext uri="{9D8B030D-6E8A-4147-A177-3AD203B41FA5}">
                      <a16:colId xmlns:a16="http://schemas.microsoft.com/office/drawing/2014/main" xmlns="" val="20002"/>
                    </a:ext>
                  </a:extLst>
                </a:gridCol>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2" name="右箭头 21"/>
          <p:cNvSpPr/>
          <p:nvPr/>
        </p:nvSpPr>
        <p:spPr bwMode="auto">
          <a:xfrm rot="7977353">
            <a:off x="2772173" y="3180272"/>
            <a:ext cx="459581" cy="504825"/>
          </a:xfrm>
          <a:prstGeom prst="rightArrow">
            <a:avLst/>
          </a:prstGeom>
          <a:solidFill>
            <a:srgbClr val="A50021"/>
          </a:solidFill>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a:lstStyle/>
          <a:p>
            <a:pPr eaLnBrk="1" hangingPunct="1">
              <a:buFont typeface="Arial" pitchFamily="34" charset="0"/>
              <a:buNone/>
              <a:defRPr/>
            </a:pPr>
            <a:endParaRPr lang="zh-CN" altLang="en-US">
              <a:solidFill>
                <a:schemeClr val="tx1"/>
              </a:solidFill>
            </a:endParaRPr>
          </a:p>
        </p:txBody>
      </p:sp>
      <p:graphicFrame>
        <p:nvGraphicFramePr>
          <p:cNvPr id="23" name="表格 22"/>
          <p:cNvGraphicFramePr>
            <a:graphicFrameLocks noGrp="1"/>
          </p:cNvGraphicFramePr>
          <p:nvPr/>
        </p:nvGraphicFramePr>
        <p:xfrm>
          <a:off x="428596" y="3902311"/>
          <a:ext cx="2831976" cy="845820"/>
        </p:xfrm>
        <a:graphic>
          <a:graphicData uri="http://schemas.openxmlformats.org/drawingml/2006/table">
            <a:tbl>
              <a:tblPr firstRow="1" bandRow="1">
                <a:tableStyleId>{72833802-FEF1-4C79-8D5D-14CF1EAF98D9}</a:tableStyleId>
              </a:tblPr>
              <a:tblGrid>
                <a:gridCol w="943992">
                  <a:extLst>
                    <a:ext uri="{9D8B030D-6E8A-4147-A177-3AD203B41FA5}">
                      <a16:colId xmlns:a16="http://schemas.microsoft.com/office/drawing/2014/main" xmlns="" val="20000"/>
                    </a:ext>
                  </a:extLst>
                </a:gridCol>
                <a:gridCol w="943992">
                  <a:extLst>
                    <a:ext uri="{9D8B030D-6E8A-4147-A177-3AD203B41FA5}">
                      <a16:colId xmlns:a16="http://schemas.microsoft.com/office/drawing/2014/main" xmlns="" val="20001"/>
                    </a:ext>
                  </a:extLst>
                </a:gridCol>
                <a:gridCol w="943992">
                  <a:extLst>
                    <a:ext uri="{9D8B030D-6E8A-4147-A177-3AD203B41FA5}">
                      <a16:colId xmlns:a16="http://schemas.microsoft.com/office/drawing/2014/main" xmlns="" val="20002"/>
                    </a:ext>
                  </a:extLst>
                </a:gridCol>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extLst>
                  <a:ext uri="{0D108BD9-81ED-4DB2-BD59-A6C34878D82A}">
                    <a16:rowId xmlns:a16="http://schemas.microsoft.com/office/drawing/2014/main" xmlns="" val="10000"/>
                  </a:ext>
                </a:extLst>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24" name="内容占位符 23"/>
          <p:cNvSpPr>
            <a:spLocks noGrp="1"/>
          </p:cNvSpPr>
          <p:nvPr>
            <p:ph idx="1"/>
          </p:nvPr>
        </p:nvSpPr>
        <p:spPr>
          <a:xfrm>
            <a:off x="214282" y="642924"/>
            <a:ext cx="8786874" cy="1158515"/>
          </a:xfrm>
        </p:spPr>
        <p:txBody>
          <a:bodyPr/>
          <a:lstStyle/>
          <a:p>
            <a:pPr>
              <a:defRPr/>
            </a:pPr>
            <a:r>
              <a:rPr lang="zh-CN" altLang="en-US" sz="2400" dirty="0"/>
              <a:t>解决方法</a:t>
            </a:r>
            <a:endParaRPr lang="en-US" altLang="zh-CN" sz="2400" dirty="0"/>
          </a:p>
          <a:p>
            <a:pPr>
              <a:buNone/>
              <a:defRPr/>
            </a:pPr>
            <a:r>
              <a:rPr lang="en-US" altLang="zh-CN" sz="2400" dirty="0"/>
              <a:t>    </a:t>
            </a:r>
            <a:r>
              <a:rPr lang="zh-CN" altLang="en-US" sz="2000" dirty="0"/>
              <a:t>采用投影分解法，把</a:t>
            </a:r>
            <a:r>
              <a:rPr lang="en-US" altLang="zh-CN" sz="2000" dirty="0"/>
              <a:t>S-L-C</a:t>
            </a:r>
            <a:r>
              <a:rPr lang="zh-CN" altLang="en-US" sz="2000" dirty="0"/>
              <a:t>分解为两个关系模式，以消除这些部分函数依赖</a:t>
            </a:r>
          </a:p>
          <a:p>
            <a:pPr marL="0" indent="0">
              <a:buNone/>
              <a:defRPr/>
            </a:pPr>
            <a:r>
              <a:rPr lang="zh-CN" altLang="en-US" sz="2400" dirty="0"/>
              <a:t>                  </a:t>
            </a:r>
          </a:p>
          <a:p>
            <a:pPr marL="0" indent="0">
              <a:buNone/>
              <a:defRPr/>
            </a:pPr>
            <a:r>
              <a:rPr lang="zh-CN" altLang="en-US" sz="2400" dirty="0"/>
              <a:t>                    </a:t>
            </a:r>
          </a:p>
          <a:p>
            <a:endParaRPr lang="zh-CN" altLang="en-US" dirty="0"/>
          </a:p>
          <a:p>
            <a:endParaRPr lang="zh-CN" altLang="en-US" dirty="0"/>
          </a:p>
        </p:txBody>
      </p:sp>
      <p:sp>
        <p:nvSpPr>
          <p:cNvPr id="26" name="TextBox 25"/>
          <p:cNvSpPr txBox="1"/>
          <p:nvPr/>
        </p:nvSpPr>
        <p:spPr>
          <a:xfrm>
            <a:off x="395537" y="3559740"/>
            <a:ext cx="3681139" cy="369332"/>
          </a:xfrm>
          <a:prstGeom prst="rect">
            <a:avLst/>
          </a:prstGeom>
          <a:noFill/>
        </p:spPr>
        <p:txBody>
          <a:bodyPr wrap="square" rtlCol="0">
            <a:spAutoFit/>
          </a:bodyPr>
          <a:lstStyle/>
          <a:p>
            <a:r>
              <a:rPr lang="en-US" altLang="zh-CN" dirty="0"/>
              <a:t>SC</a:t>
            </a:r>
            <a:r>
              <a:rPr lang="zh-CN" altLang="en-US" dirty="0"/>
              <a:t>（</a:t>
            </a:r>
            <a:r>
              <a:rPr lang="en-US" altLang="zh-CN" dirty="0" err="1"/>
              <a:t>Sno</a:t>
            </a:r>
            <a:r>
              <a:rPr lang="zh-CN" altLang="en-US" dirty="0"/>
              <a:t>， </a:t>
            </a:r>
            <a:r>
              <a:rPr lang="en-US" altLang="zh-CN" dirty="0" err="1"/>
              <a:t>Cno</a:t>
            </a:r>
            <a:r>
              <a:rPr lang="zh-CN" altLang="en-US" dirty="0"/>
              <a:t>， </a:t>
            </a:r>
            <a:r>
              <a:rPr lang="en-US" altLang="zh-CN" dirty="0"/>
              <a:t>Grade</a:t>
            </a:r>
            <a:r>
              <a:rPr lang="zh-CN" altLang="en-US" dirty="0"/>
              <a:t>）</a:t>
            </a:r>
          </a:p>
        </p:txBody>
      </p:sp>
      <p:sp>
        <p:nvSpPr>
          <p:cNvPr id="27" name="TextBox 26"/>
          <p:cNvSpPr txBox="1"/>
          <p:nvPr/>
        </p:nvSpPr>
        <p:spPr>
          <a:xfrm>
            <a:off x="5929468" y="3631178"/>
            <a:ext cx="3071688" cy="369332"/>
          </a:xfrm>
          <a:prstGeom prst="rect">
            <a:avLst/>
          </a:prstGeom>
          <a:noFill/>
        </p:spPr>
        <p:txBody>
          <a:bodyPr wrap="square" rtlCol="0">
            <a:spAutoFit/>
          </a:bodyPr>
          <a:lstStyle/>
          <a:p>
            <a:r>
              <a:rPr lang="en-US" altLang="zh-CN" dirty="0"/>
              <a:t>SL(</a:t>
            </a:r>
            <a:r>
              <a:rPr lang="en-US" altLang="zh-CN" dirty="0" err="1"/>
              <a:t>Sno</a:t>
            </a:r>
            <a:r>
              <a:rPr lang="zh-CN" altLang="en-US" dirty="0"/>
              <a:t>， </a:t>
            </a:r>
            <a:r>
              <a:rPr lang="en-US" altLang="zh-CN" dirty="0"/>
              <a:t>School</a:t>
            </a:r>
            <a:r>
              <a:rPr lang="zh-CN" altLang="en-US" dirty="0"/>
              <a:t>， </a:t>
            </a:r>
            <a:r>
              <a:rPr lang="en-US" altLang="zh-CN" dirty="0" err="1"/>
              <a:t>Sloc</a:t>
            </a:r>
            <a:r>
              <a:rPr lang="en-US" altLang="zh-CN" dirty="0"/>
              <a:t>)</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633874"/>
                                        </p:tgtEl>
                                        <p:attrNameLst>
                                          <p:attrName>style.visibility</p:attrName>
                                        </p:attrNameLst>
                                      </p:cBhvr>
                                      <p:to>
                                        <p:strVal val="visible"/>
                                      </p:to>
                                    </p:set>
                                    <p:animEffect transition="in" filter="wheel(1)">
                                      <p:cBhvr>
                                        <p:cTn id="7" dur="1000"/>
                                        <p:tgtEl>
                                          <p:spTgt spid="633874"/>
                                        </p:tgtEl>
                                      </p:cBhvr>
                                    </p:animEffect>
                                  </p:childTnLst>
                                </p:cTn>
                              </p:par>
                            </p:childTnLst>
                          </p:cTn>
                        </p:par>
                        <p:par>
                          <p:cTn id="8" fill="hold" nodeType="withGroup">
                            <p:stCondLst>
                              <p:cond delay="1000"/>
                            </p:stCondLst>
                            <p:childTnLst>
                              <p:par>
                                <p:cTn id="9" presetID="22" presetClass="entr" presetSubtype="8" fill="hold" nodeType="afterEffect">
                                  <p:stCondLst>
                                    <p:cond delay="0"/>
                                  </p:stCondLst>
                                  <p:childTnLst>
                                    <p:set>
                                      <p:cBhvr>
                                        <p:cTn id="10" dur="1" fill="hold">
                                          <p:stCondLst>
                                            <p:cond delay="0"/>
                                          </p:stCondLst>
                                        </p:cTn>
                                        <p:tgtEl>
                                          <p:spTgt spid="64526"/>
                                        </p:tgtEl>
                                        <p:attrNameLst>
                                          <p:attrName>style.visibility</p:attrName>
                                        </p:attrNameLst>
                                      </p:cBhvr>
                                      <p:to>
                                        <p:strVal val="visible"/>
                                      </p:to>
                                    </p:set>
                                    <p:animEffect transition="in" filter="wipe(left)">
                                      <p:cBhvr>
                                        <p:cTn id="11" dur="500"/>
                                        <p:tgtEl>
                                          <p:spTgt spid="64526"/>
                                        </p:tgtEl>
                                      </p:cBhvr>
                                    </p:animEffect>
                                  </p:childTnLst>
                                </p:cTn>
                              </p:par>
                            </p:childTnLst>
                          </p:cTn>
                        </p:par>
                        <p:par>
                          <p:cTn id="12" fill="hold">
                            <p:stCondLst>
                              <p:cond delay="1500"/>
                            </p:stCondLst>
                            <p:childTnLst>
                              <p:par>
                                <p:cTn id="13" presetID="22" presetClass="entr" presetSubtype="8" fill="hold" nodeType="afterEffect">
                                  <p:stCondLst>
                                    <p:cond delay="0"/>
                                  </p:stCondLst>
                                  <p:childTnLst>
                                    <p:set>
                                      <p:cBhvr>
                                        <p:cTn id="14" dur="1" fill="hold">
                                          <p:stCondLst>
                                            <p:cond delay="0"/>
                                          </p:stCondLst>
                                        </p:cTn>
                                        <p:tgtEl>
                                          <p:spTgt spid="64527"/>
                                        </p:tgtEl>
                                        <p:attrNameLst>
                                          <p:attrName>style.visibility</p:attrName>
                                        </p:attrNameLst>
                                      </p:cBhvr>
                                      <p:to>
                                        <p:strVal val="visible"/>
                                      </p:to>
                                    </p:set>
                                    <p:animEffect transition="in" filter="wipe(left)">
                                      <p:cBhvr>
                                        <p:cTn id="15" dur="500"/>
                                        <p:tgtEl>
                                          <p:spTgt spid="64527"/>
                                        </p:tgtEl>
                                      </p:cBhvr>
                                    </p:animEffect>
                                  </p:childTnLst>
                                </p:cTn>
                              </p:par>
                            </p:childTnLst>
                          </p:cTn>
                        </p:par>
                        <p:par>
                          <p:cTn id="16" fill="hold">
                            <p:stCondLst>
                              <p:cond delay="2000"/>
                            </p:stCondLst>
                            <p:childTnLst>
                              <p:par>
                                <p:cTn id="17" presetID="22" presetClass="entr" presetSubtype="1" fill="hold" nodeType="afterEffect">
                                  <p:stCondLst>
                                    <p:cond delay="0"/>
                                  </p:stCondLst>
                                  <p:childTnLst>
                                    <p:set>
                                      <p:cBhvr>
                                        <p:cTn id="18" dur="1" fill="hold">
                                          <p:stCondLst>
                                            <p:cond delay="0"/>
                                          </p:stCondLst>
                                        </p:cTn>
                                        <p:tgtEl>
                                          <p:spTgt spid="64530"/>
                                        </p:tgtEl>
                                        <p:attrNameLst>
                                          <p:attrName>style.visibility</p:attrName>
                                        </p:attrNameLst>
                                      </p:cBhvr>
                                      <p:to>
                                        <p:strVal val="visible"/>
                                      </p:to>
                                    </p:set>
                                    <p:animEffect transition="in" filter="wipe(up)">
                                      <p:cBhvr>
                                        <p:cTn id="19" dur="500"/>
                                        <p:tgtEl>
                                          <p:spTgt spid="64530"/>
                                        </p:tgtEl>
                                      </p:cBhvr>
                                    </p:animEffect>
                                  </p:childTnLst>
                                </p:cTn>
                              </p:par>
                            </p:childTnLst>
                          </p:cTn>
                        </p:par>
                        <p:par>
                          <p:cTn id="20" fill="hold">
                            <p:stCondLst>
                              <p:cond delay="2500"/>
                            </p:stCondLst>
                            <p:childTnLst>
                              <p:par>
                                <p:cTn id="21" presetID="22" presetClass="entr" presetSubtype="1" fill="hold" grpId="0"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up)">
                                      <p:cBhvr>
                                        <p:cTn id="23" dur="500"/>
                                        <p:tgtEl>
                                          <p:spTgt spid="2"/>
                                        </p:tgtEl>
                                      </p:cBhvr>
                                    </p:animEffect>
                                  </p:childTnLst>
                                </p:cTn>
                              </p:par>
                            </p:childTnLst>
                          </p:cTn>
                        </p:par>
                        <p:par>
                          <p:cTn id="24" fill="hold">
                            <p:stCondLst>
                              <p:cond delay="3000"/>
                            </p:stCondLst>
                            <p:childTnLst>
                              <p:par>
                                <p:cTn id="25" presetID="10" presetClass="entr" presetSubtype="0" fill="hold" grpId="0" nodeType="afterEffect">
                                  <p:stCondLst>
                                    <p:cond delay="0"/>
                                  </p:stCondLst>
                                  <p:childTnLst>
                                    <p:set>
                                      <p:cBhvr>
                                        <p:cTn id="26" dur="1" fill="hold">
                                          <p:stCondLst>
                                            <p:cond delay="0"/>
                                          </p:stCondLst>
                                        </p:cTn>
                                        <p:tgtEl>
                                          <p:spTgt spid="27">
                                            <p:txEl>
                                              <p:pRg st="0" end="0"/>
                                            </p:txEl>
                                          </p:spTgt>
                                        </p:tgtEl>
                                        <p:attrNameLst>
                                          <p:attrName>style.visibility</p:attrName>
                                        </p:attrNameLst>
                                      </p:cBhvr>
                                      <p:to>
                                        <p:strVal val="visible"/>
                                      </p:to>
                                    </p:set>
                                    <p:animEffect transition="in" filter="fade">
                                      <p:cBhvr>
                                        <p:cTn id="27" dur="500"/>
                                        <p:tgtEl>
                                          <p:spTgt spid="27">
                                            <p:txEl>
                                              <p:pRg st="0" end="0"/>
                                            </p:txEl>
                                          </p:spTgt>
                                        </p:tgtEl>
                                      </p:cBhvr>
                                    </p:animEffect>
                                  </p:childTnLst>
                                </p:cTn>
                              </p:par>
                            </p:childTnLst>
                          </p:cTn>
                        </p:par>
                        <p:par>
                          <p:cTn id="28" fill="hold">
                            <p:stCondLst>
                              <p:cond delay="3500"/>
                            </p:stCondLst>
                            <p:childTnLst>
                              <p:par>
                                <p:cTn id="29" presetID="10"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500"/>
                                        <p:tgtEl>
                                          <p:spTgt spid="3"/>
                                        </p:tgtEl>
                                      </p:cBhvr>
                                    </p:animEffect>
                                  </p:childTnLst>
                                </p:cTn>
                              </p:par>
                            </p:childTnLst>
                          </p:cTn>
                        </p:par>
                        <p:par>
                          <p:cTn id="32" fill="hold">
                            <p:stCondLst>
                              <p:cond delay="4000"/>
                            </p:stCondLst>
                            <p:childTnLst>
                              <p:par>
                                <p:cTn id="33" presetID="21" presetClass="entr" presetSubtype="1" fill="hold" grpId="0" nodeType="afterEffect">
                                  <p:stCondLst>
                                    <p:cond delay="0"/>
                                  </p:stCondLst>
                                  <p:childTnLst>
                                    <p:set>
                                      <p:cBhvr>
                                        <p:cTn id="34" dur="1" fill="hold">
                                          <p:stCondLst>
                                            <p:cond delay="0"/>
                                          </p:stCondLst>
                                        </p:cTn>
                                        <p:tgtEl>
                                          <p:spTgt spid="633875"/>
                                        </p:tgtEl>
                                        <p:attrNameLst>
                                          <p:attrName>style.visibility</p:attrName>
                                        </p:attrNameLst>
                                      </p:cBhvr>
                                      <p:to>
                                        <p:strVal val="visible"/>
                                      </p:to>
                                    </p:set>
                                    <p:animEffect transition="in" filter="wheel(1)">
                                      <p:cBhvr>
                                        <p:cTn id="35" dur="1000"/>
                                        <p:tgtEl>
                                          <p:spTgt spid="633875"/>
                                        </p:tgtEl>
                                      </p:cBhvr>
                                    </p:animEffect>
                                  </p:childTnLst>
                                </p:cTn>
                              </p:par>
                            </p:childTnLst>
                          </p:cTn>
                        </p:par>
                        <p:par>
                          <p:cTn id="36" fill="hold">
                            <p:stCondLst>
                              <p:cond delay="5000"/>
                            </p:stCondLst>
                            <p:childTnLst>
                              <p:par>
                                <p:cTn id="37" presetID="21" presetClass="entr" presetSubtype="1" fill="hold" grpId="0" nodeType="afterEffect">
                                  <p:stCondLst>
                                    <p:cond delay="0"/>
                                  </p:stCondLst>
                                  <p:childTnLst>
                                    <p:set>
                                      <p:cBhvr>
                                        <p:cTn id="38" dur="1" fill="hold">
                                          <p:stCondLst>
                                            <p:cond delay="0"/>
                                          </p:stCondLst>
                                        </p:cTn>
                                        <p:tgtEl>
                                          <p:spTgt spid="64519"/>
                                        </p:tgtEl>
                                        <p:attrNameLst>
                                          <p:attrName>style.visibility</p:attrName>
                                        </p:attrNameLst>
                                      </p:cBhvr>
                                      <p:to>
                                        <p:strVal val="visible"/>
                                      </p:to>
                                    </p:set>
                                    <p:animEffect transition="in" filter="wheel(1)">
                                      <p:cBhvr>
                                        <p:cTn id="39" dur="500"/>
                                        <p:tgtEl>
                                          <p:spTgt spid="64519"/>
                                        </p:tgtEl>
                                      </p:cBhvr>
                                    </p:animEffect>
                                  </p:childTnLst>
                                </p:cTn>
                              </p:par>
                            </p:childTnLst>
                          </p:cTn>
                        </p:par>
                        <p:par>
                          <p:cTn id="40" fill="hold">
                            <p:stCondLst>
                              <p:cond delay="5500"/>
                            </p:stCondLst>
                            <p:childTnLst>
                              <p:par>
                                <p:cTn id="41" presetID="22" presetClass="entr" presetSubtype="2" fill="hold" grpId="0" nodeType="afterEffect">
                                  <p:stCondLst>
                                    <p:cond delay="0"/>
                                  </p:stCondLst>
                                  <p:childTnLst>
                                    <p:set>
                                      <p:cBhvr>
                                        <p:cTn id="42" dur="1" fill="hold">
                                          <p:stCondLst>
                                            <p:cond delay="0"/>
                                          </p:stCondLst>
                                        </p:cTn>
                                        <p:tgtEl>
                                          <p:spTgt spid="64525"/>
                                        </p:tgtEl>
                                        <p:attrNameLst>
                                          <p:attrName>style.visibility</p:attrName>
                                        </p:attrNameLst>
                                      </p:cBhvr>
                                      <p:to>
                                        <p:strVal val="visible"/>
                                      </p:to>
                                    </p:set>
                                    <p:animEffect transition="in" filter="wipe(right)">
                                      <p:cBhvr>
                                        <p:cTn id="43" dur="500"/>
                                        <p:tgtEl>
                                          <p:spTgt spid="64525"/>
                                        </p:tgtEl>
                                      </p:cBhvr>
                                    </p:animEffect>
                                  </p:childTnLst>
                                </p:cTn>
                              </p:par>
                            </p:childTnLst>
                          </p:cTn>
                        </p:par>
                        <p:par>
                          <p:cTn id="44" fill="hold">
                            <p:stCondLst>
                              <p:cond delay="6000"/>
                            </p:stCondLst>
                            <p:childTnLst>
                              <p:par>
                                <p:cTn id="45" presetID="22" presetClass="entr" presetSubtype="1" fill="hold" grpId="0" nodeType="after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up)">
                                      <p:cBhvr>
                                        <p:cTn id="47" dur="500"/>
                                        <p:tgtEl>
                                          <p:spTgt spid="22"/>
                                        </p:tgtEl>
                                      </p:cBhvr>
                                    </p:animEffect>
                                  </p:childTnLst>
                                </p:cTn>
                              </p:par>
                            </p:childTnLst>
                          </p:cTn>
                        </p:par>
                        <p:par>
                          <p:cTn id="48" fill="hold">
                            <p:stCondLst>
                              <p:cond delay="6500"/>
                            </p:stCondLst>
                            <p:childTnLst>
                              <p:par>
                                <p:cTn id="49" presetID="10" presetClass="entr" presetSubtype="0" fill="hold" grpId="0" nodeType="afterEffect">
                                  <p:stCondLst>
                                    <p:cond delay="0"/>
                                  </p:stCondLst>
                                  <p:childTnLst>
                                    <p:set>
                                      <p:cBhvr>
                                        <p:cTn id="50" dur="1" fill="hold">
                                          <p:stCondLst>
                                            <p:cond delay="0"/>
                                          </p:stCondLst>
                                        </p:cTn>
                                        <p:tgtEl>
                                          <p:spTgt spid="26">
                                            <p:txEl>
                                              <p:pRg st="0" end="0"/>
                                            </p:txEl>
                                          </p:spTgt>
                                        </p:tgtEl>
                                        <p:attrNameLst>
                                          <p:attrName>style.visibility</p:attrName>
                                        </p:attrNameLst>
                                      </p:cBhvr>
                                      <p:to>
                                        <p:strVal val="visible"/>
                                      </p:to>
                                    </p:set>
                                    <p:animEffect transition="in" filter="fade">
                                      <p:cBhvr>
                                        <p:cTn id="51" dur="500"/>
                                        <p:tgtEl>
                                          <p:spTgt spid="26">
                                            <p:txEl>
                                              <p:pRg st="0" end="0"/>
                                            </p:txEl>
                                          </p:spTgt>
                                        </p:tgtEl>
                                      </p:cBhvr>
                                    </p:animEffect>
                                  </p:childTnLst>
                                </p:cTn>
                              </p:par>
                            </p:childTnLst>
                          </p:cTn>
                        </p:par>
                        <p:par>
                          <p:cTn id="52" fill="hold">
                            <p:stCondLst>
                              <p:cond delay="7000"/>
                            </p:stCondLst>
                            <p:childTnLst>
                              <p:par>
                                <p:cTn id="53" presetID="10" presetClass="entr" presetSubtype="0" fill="hold" nodeType="after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9" grpId="0" animBg="1"/>
      <p:bldP spid="64525" grpId="0" animBg="1"/>
      <p:bldP spid="633874" grpId="0" animBg="1"/>
      <p:bldP spid="633875" grpId="0" animBg="1"/>
      <p:bldP spid="2" grpId="0" animBg="1"/>
      <p:bldP spid="22" grpId="0" animBg="1"/>
      <p:bldP spid="26" grpId="0" build="allAtOnce"/>
      <p:bldP spid="27" grpId="0" build="allAtOnce"/>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zh-CN" altLang="en-US" sz="3600" dirty="0"/>
              <a:t>第一范式（续）</a:t>
            </a:r>
          </a:p>
        </p:txBody>
      </p:sp>
      <p:sp>
        <p:nvSpPr>
          <p:cNvPr id="23555" name="Rectangle 3"/>
          <p:cNvSpPr>
            <a:spLocks noGrp="1" noChangeArrowheads="1"/>
          </p:cNvSpPr>
          <p:nvPr>
            <p:ph idx="1"/>
          </p:nvPr>
        </p:nvSpPr>
        <p:spPr>
          <a:xfrm>
            <a:off x="-396552" y="897564"/>
            <a:ext cx="7924800" cy="690563"/>
          </a:xfrm>
        </p:spPr>
        <p:txBody>
          <a:bodyPr/>
          <a:lstStyle/>
          <a:p>
            <a:pPr lvl="2"/>
            <a:r>
              <a:rPr lang="zh-CN" altLang="en-US" sz="2800" dirty="0"/>
              <a:t>函数依赖图：</a:t>
            </a:r>
          </a:p>
        </p:txBody>
      </p:sp>
      <p:sp>
        <p:nvSpPr>
          <p:cNvPr id="19" name="Rectangle 3"/>
          <p:cNvSpPr txBox="1">
            <a:spLocks noChangeArrowheads="1"/>
          </p:cNvSpPr>
          <p:nvPr/>
        </p:nvSpPr>
        <p:spPr bwMode="auto">
          <a:xfrm>
            <a:off x="428596" y="3143254"/>
            <a:ext cx="7949281" cy="1214446"/>
          </a:xfrm>
          <a:prstGeom prst="rect">
            <a:avLst/>
          </a:prstGeom>
          <a:noFill/>
          <a:ln w="9525">
            <a:solidFill>
              <a:schemeClr val="accent1"/>
            </a:solidFill>
            <a:miter lim="800000"/>
            <a:headEnd/>
            <a:tailEnd/>
          </a:ln>
        </p:spPr>
        <p:txBody>
          <a:bodyPr vert="horz" wrap="square" lIns="91440" tIns="45720" rIns="91440" bIns="45720" numCol="1" anchor="t" anchorCtr="0" compatLnSpc="1">
            <a:prstTxWarp prst="textNoShape">
              <a:avLst/>
            </a:prstTxWarp>
          </a:bodyPr>
          <a:lstStyle/>
          <a:p>
            <a:pPr marL="228600" indent="-228600" eaLnBrk="0" hangingPunct="0">
              <a:spcBef>
                <a:spcPct val="20000"/>
              </a:spcBef>
              <a:buFont typeface="Arial" pitchFamily="34" charset="0"/>
              <a:buChar char="•"/>
              <a:defRPr/>
            </a:pPr>
            <a:r>
              <a:rPr lang="zh-CN" altLang="en-US" sz="2000" b="1" dirty="0"/>
              <a:t>关系模式</a:t>
            </a:r>
            <a:r>
              <a:rPr lang="en-US" sz="2000" b="1" dirty="0"/>
              <a:t>SC</a:t>
            </a:r>
            <a:r>
              <a:rPr lang="zh-CN" altLang="en-US" sz="2000" b="1" dirty="0"/>
              <a:t>的码为（</a:t>
            </a:r>
            <a:r>
              <a:rPr lang="en-US" sz="2000" b="1" dirty="0" err="1"/>
              <a:t>Sno</a:t>
            </a:r>
            <a:r>
              <a:rPr lang="en-US" sz="2000" b="1" dirty="0"/>
              <a:t>, </a:t>
            </a:r>
            <a:r>
              <a:rPr lang="en-US" sz="2000" b="1" dirty="0" err="1"/>
              <a:t>Cno</a:t>
            </a:r>
            <a:r>
              <a:rPr lang="zh-CN" altLang="en-US" sz="2000" b="1" dirty="0"/>
              <a:t>），关系模式</a:t>
            </a:r>
            <a:r>
              <a:rPr lang="en-US" sz="2000" b="1" dirty="0"/>
              <a:t>S-L</a:t>
            </a:r>
            <a:r>
              <a:rPr lang="zh-CN" altLang="en-US" sz="2000" b="1" dirty="0"/>
              <a:t>的码为</a:t>
            </a:r>
            <a:r>
              <a:rPr lang="en-US" sz="2000" b="1" dirty="0" err="1"/>
              <a:t>Sno</a:t>
            </a:r>
            <a:endParaRPr lang="en-US" sz="2000" b="1" dirty="0"/>
          </a:p>
          <a:p>
            <a:pPr marL="228600" indent="-228600" eaLnBrk="0" hangingPunct="0">
              <a:spcBef>
                <a:spcPct val="20000"/>
              </a:spcBef>
              <a:buFont typeface="Arial" pitchFamily="34" charset="0"/>
              <a:buChar char="•"/>
              <a:defRPr/>
            </a:pPr>
            <a:r>
              <a:rPr lang="zh-CN" altLang="en-US" sz="2000" b="1" dirty="0"/>
              <a:t>非主属性对码都是完全函数依赖了。</a:t>
            </a:r>
          </a:p>
          <a:p>
            <a:pPr marL="228600" indent="-228600" eaLnBrk="0" hangingPunct="0">
              <a:spcBef>
                <a:spcPct val="20000"/>
              </a:spcBef>
              <a:buFont typeface="Arial" pitchFamily="34" charset="0"/>
              <a:buChar char="•"/>
              <a:defRPr/>
            </a:pPr>
            <a:r>
              <a:rPr kumimoji="0" lang="zh-CN" altLang="en-US" sz="2000" b="1" i="0" u="none" strike="noStrike" kern="0" cap="none" spc="0" normalizeH="0" baseline="0" noProof="0" dirty="0">
                <a:ln>
                  <a:noFill/>
                </a:ln>
                <a:solidFill>
                  <a:schemeClr val="tx1"/>
                </a:solidFill>
                <a:effectLst/>
                <a:uLnTx/>
                <a:uFillTx/>
                <a:latin typeface="+mn-lt"/>
                <a:ea typeface="+mn-ea"/>
              </a:rPr>
              <a:t>从而使上述四个问题在一定程度上得到了一定的解决</a:t>
            </a:r>
            <a:r>
              <a:rPr lang="zh-CN" altLang="en-US" sz="2000" b="1" kern="0" dirty="0">
                <a:latin typeface="+mn-lt"/>
                <a:ea typeface="+mn-ea"/>
              </a:rPr>
              <a:t>。</a:t>
            </a:r>
            <a:endParaRPr kumimoji="0" lang="zh-CN" altLang="en-US" sz="2400" b="1" i="0" u="none" strike="noStrike" kern="0" cap="none" spc="0" normalizeH="0" baseline="0" noProof="0" dirty="0">
              <a:ln>
                <a:noFill/>
              </a:ln>
              <a:solidFill>
                <a:schemeClr val="tx1"/>
              </a:solidFill>
              <a:effectLst/>
              <a:uLnTx/>
              <a:uFillTx/>
              <a:latin typeface="+mn-lt"/>
              <a:ea typeface="+mn-ea"/>
            </a:endParaRPr>
          </a:p>
          <a:p>
            <a:pPr marL="1600200" marR="0" lvl="3" indent="-228600" algn="l" defTabSz="914400" rtl="0" eaLnBrk="0" fontAlgn="base" latinLnBrk="0" hangingPunct="0">
              <a:lnSpc>
                <a:spcPct val="100000"/>
              </a:lnSpc>
              <a:spcBef>
                <a:spcPct val="20000"/>
              </a:spcBef>
              <a:spcAft>
                <a:spcPct val="0"/>
              </a:spcAft>
              <a:buClrTx/>
              <a:buSzTx/>
              <a:buFont typeface="Arial" pitchFamily="34" charset="0"/>
              <a:buChar char="–"/>
              <a:tabLst/>
              <a:defRPr/>
            </a:pPr>
            <a:endParaRPr kumimoji="0" lang="zh-CN" altLang="en-US" sz="2800" b="1" i="0" u="none" strike="noStrike" kern="0" cap="none" spc="0" normalizeH="0" baseline="0" noProof="0" dirty="0">
              <a:ln>
                <a:noFill/>
              </a:ln>
              <a:solidFill>
                <a:schemeClr val="tx1"/>
              </a:solidFill>
              <a:effectLst/>
              <a:uLnTx/>
              <a:uFillTx/>
              <a:latin typeface="+mn-lt"/>
              <a:ea typeface="+mn-ea"/>
            </a:endParaRPr>
          </a:p>
        </p:txBody>
      </p:sp>
      <p:pic>
        <p:nvPicPr>
          <p:cNvPr id="579585" name="Picture 1" descr="6z4"/>
          <p:cNvPicPr>
            <a:picLocks noChangeAspect="1" noChangeArrowheads="1"/>
          </p:cNvPicPr>
          <p:nvPr/>
        </p:nvPicPr>
        <p:blipFill>
          <a:blip r:embed="rId2"/>
          <a:srcRect/>
          <a:stretch>
            <a:fillRect/>
          </a:stretch>
        </p:blipFill>
        <p:spPr bwMode="auto">
          <a:xfrm>
            <a:off x="3000364" y="897564"/>
            <a:ext cx="2000264" cy="1984677"/>
          </a:xfrm>
          <a:prstGeom prst="rect">
            <a:avLst/>
          </a:prstGeom>
          <a:noFill/>
          <a:ln w="9525">
            <a:noFill/>
            <a:miter lim="800000"/>
            <a:headEnd/>
            <a:tailEnd/>
          </a:ln>
        </p:spPr>
      </p:pic>
      <p:pic>
        <p:nvPicPr>
          <p:cNvPr id="2" name="图片 1">
            <a:extLst>
              <a:ext uri="{FF2B5EF4-FFF2-40B4-BE49-F238E27FC236}">
                <a16:creationId xmlns:a16="http://schemas.microsoft.com/office/drawing/2014/main" xmlns="" id="{D35A4A3F-0FD5-811A-72CD-4FFDB17445D5}"/>
              </a:ext>
            </a:extLst>
          </p:cNvPr>
          <p:cNvPicPr>
            <a:picLocks noChangeAspect="1"/>
          </p:cNvPicPr>
          <p:nvPr/>
        </p:nvPicPr>
        <p:blipFill>
          <a:blip r:embed="rId3"/>
          <a:stretch>
            <a:fillRect/>
          </a:stretch>
        </p:blipFill>
        <p:spPr>
          <a:xfrm>
            <a:off x="5508104" y="897564"/>
            <a:ext cx="2024212" cy="1984677"/>
          </a:xfrm>
          <a:prstGeom prst="rect">
            <a:avLst/>
          </a:prstGeom>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bg/>
                                          </p:spTgt>
                                        </p:tgtEl>
                                        <p:attrNameLst>
                                          <p:attrName>style.visibility</p:attrName>
                                        </p:attrNameLst>
                                      </p:cBhvr>
                                      <p:to>
                                        <p:strVal val="visible"/>
                                      </p:to>
                                    </p:set>
                                    <p:animEffect transition="in" filter="fade">
                                      <p:cBhvr>
                                        <p:cTn id="7" dur="2000"/>
                                        <p:tgtEl>
                                          <p:spTgt spid="19">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2000"/>
                                        <p:tgtEl>
                                          <p:spTgt spid="19">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xEl>
                                              <p:pRg st="1" end="1"/>
                                            </p:txEl>
                                          </p:spTgt>
                                        </p:tgtEl>
                                        <p:attrNameLst>
                                          <p:attrName>style.visibility</p:attrName>
                                        </p:attrNameLst>
                                      </p:cBhvr>
                                      <p:to>
                                        <p:strVal val="visible"/>
                                      </p:to>
                                    </p:set>
                                    <p:animEffect transition="in" filter="fade">
                                      <p:cBhvr>
                                        <p:cTn id="15" dur="2000"/>
                                        <p:tgtEl>
                                          <p:spTgt spid="19">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xEl>
                                              <p:pRg st="2" end="2"/>
                                            </p:txEl>
                                          </p:spTgt>
                                        </p:tgtEl>
                                        <p:attrNameLst>
                                          <p:attrName>style.visibility</p:attrName>
                                        </p:attrNameLst>
                                      </p:cBhvr>
                                      <p:to>
                                        <p:strVal val="visible"/>
                                      </p:to>
                                    </p:set>
                                    <p:animEffect transition="in" filter="fade">
                                      <p:cBhvr>
                                        <p:cTn id="18" dur="2000"/>
                                        <p:tgtEl>
                                          <p:spTgt spid="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allAtOnce"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sz="3600" dirty="0"/>
              <a:t>第一范式（续）</a:t>
            </a:r>
          </a:p>
        </p:txBody>
      </p:sp>
      <p:sp>
        <p:nvSpPr>
          <p:cNvPr id="2" name="文本框 1"/>
          <p:cNvSpPr txBox="1"/>
          <p:nvPr/>
        </p:nvSpPr>
        <p:spPr>
          <a:xfrm>
            <a:off x="457201" y="1785932"/>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(1) </a:t>
            </a:r>
            <a:r>
              <a:rPr lang="zh-CN" altLang="en-US" sz="2000" b="1" dirty="0"/>
              <a:t>由于学生选修课程的情况与学生的基本情况是分开存储在两个关系中的，在</a:t>
            </a:r>
            <a:r>
              <a:rPr lang="en-US" altLang="zh-CN" sz="2000" b="1" dirty="0"/>
              <a:t>SL</a:t>
            </a:r>
            <a:r>
              <a:rPr lang="zh-CN" altLang="en-US" sz="2000" b="1" dirty="0"/>
              <a:t>关系中可以插入尚未选课的学生。</a:t>
            </a:r>
            <a:endParaRPr lang="zh-CN" altLang="en-US" sz="2400" b="1" dirty="0"/>
          </a:p>
        </p:txBody>
      </p:sp>
      <p:sp>
        <p:nvSpPr>
          <p:cNvPr id="3" name="文本框 2"/>
          <p:cNvSpPr txBox="1"/>
          <p:nvPr/>
        </p:nvSpPr>
        <p:spPr>
          <a:xfrm>
            <a:off x="457201" y="2571750"/>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(2) </a:t>
            </a:r>
            <a:r>
              <a:rPr lang="zh-CN" altLang="en-US" sz="2000" b="1" dirty="0"/>
              <a:t>删除一个学生的所有选课记录，只是</a:t>
            </a:r>
            <a:r>
              <a:rPr lang="en-US" altLang="zh-CN" sz="2000" b="1" dirty="0"/>
              <a:t>SC</a:t>
            </a:r>
            <a:r>
              <a:rPr lang="zh-CN" altLang="en-US" sz="2000" b="1" dirty="0"/>
              <a:t>关系中没有关于该学生的记录了，</a:t>
            </a:r>
            <a:r>
              <a:rPr lang="en-US" altLang="zh-CN" sz="2000" b="1" dirty="0"/>
              <a:t>SL</a:t>
            </a:r>
            <a:r>
              <a:rPr lang="zh-CN" altLang="en-US" sz="2000" b="1" dirty="0"/>
              <a:t>关系中关于该学生的记录不受影响。</a:t>
            </a:r>
          </a:p>
        </p:txBody>
      </p:sp>
      <p:sp>
        <p:nvSpPr>
          <p:cNvPr id="4" name="文本框 3"/>
          <p:cNvSpPr txBox="1"/>
          <p:nvPr/>
        </p:nvSpPr>
        <p:spPr>
          <a:xfrm>
            <a:off x="457200" y="3357568"/>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(3) </a:t>
            </a:r>
            <a:r>
              <a:rPr lang="zh-CN" altLang="en-US" sz="2000" b="1" dirty="0"/>
              <a:t>不论一个学生选多少门课程，他的</a:t>
            </a:r>
            <a:r>
              <a:rPr lang="en-US" altLang="zh-CN" sz="2000" b="1" dirty="0"/>
              <a:t>School</a:t>
            </a:r>
            <a:r>
              <a:rPr lang="zh-CN" altLang="en-US" sz="2000" b="1" dirty="0"/>
              <a:t>和</a:t>
            </a:r>
            <a:r>
              <a:rPr lang="en-US" altLang="zh-CN" sz="2000" b="1" dirty="0" err="1"/>
              <a:t>Sloc</a:t>
            </a:r>
            <a:r>
              <a:rPr lang="zh-CN" altLang="en-US" sz="2000" b="1" dirty="0"/>
              <a:t>值都只存储</a:t>
            </a:r>
            <a:r>
              <a:rPr lang="en-US" altLang="zh-CN" sz="2000" b="1" dirty="0"/>
              <a:t>1</a:t>
            </a:r>
            <a:r>
              <a:rPr lang="zh-CN" altLang="en-US" sz="2000" b="1" dirty="0"/>
              <a:t>次。这就大大降低了数据冗余。</a:t>
            </a:r>
            <a:endParaRPr lang="zh-CN" altLang="en-US" sz="2400" b="1" dirty="0"/>
          </a:p>
        </p:txBody>
      </p:sp>
      <p:sp>
        <p:nvSpPr>
          <p:cNvPr id="5" name="文本框 4"/>
          <p:cNvSpPr txBox="1"/>
          <p:nvPr/>
        </p:nvSpPr>
        <p:spPr>
          <a:xfrm>
            <a:off x="457200" y="4137924"/>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(4) </a:t>
            </a:r>
            <a:r>
              <a:rPr lang="zh-CN" altLang="en-US" sz="2000" b="1" dirty="0"/>
              <a:t>学生转学院只需修改</a:t>
            </a:r>
            <a:r>
              <a:rPr lang="en-US" altLang="zh-CN" sz="2000" b="1" dirty="0"/>
              <a:t>SL</a:t>
            </a:r>
            <a:r>
              <a:rPr lang="zh-CN" altLang="en-US" sz="2000" b="1" dirty="0"/>
              <a:t>关系中该学生元组的</a:t>
            </a:r>
            <a:r>
              <a:rPr lang="en-US" altLang="zh-CN" sz="2000" b="1" dirty="0"/>
              <a:t>School</a:t>
            </a:r>
            <a:r>
              <a:rPr lang="zh-CN" altLang="en-US" sz="2000" b="1" dirty="0"/>
              <a:t>值和</a:t>
            </a:r>
            <a:r>
              <a:rPr lang="en-US" altLang="zh-CN" sz="2000" b="1" dirty="0" err="1"/>
              <a:t>Sloc</a:t>
            </a:r>
            <a:r>
              <a:rPr lang="zh-CN" altLang="en-US" sz="2000" b="1" dirty="0"/>
              <a:t>值，由于</a:t>
            </a:r>
            <a:r>
              <a:rPr lang="en-US" altLang="zh-CN" sz="2000" b="1" dirty="0"/>
              <a:t>School</a:t>
            </a:r>
            <a:r>
              <a:rPr lang="zh-CN" altLang="en-US" sz="2000" b="1" dirty="0"/>
              <a:t>、 </a:t>
            </a:r>
            <a:r>
              <a:rPr lang="en-US" altLang="zh-CN" sz="2000" b="1" dirty="0" err="1"/>
              <a:t>Sloc</a:t>
            </a:r>
            <a:r>
              <a:rPr lang="zh-CN" altLang="en-US" sz="2000" b="1" dirty="0"/>
              <a:t>并未重复存储，因此减化了修改操作。</a:t>
            </a:r>
          </a:p>
        </p:txBody>
      </p:sp>
      <p:graphicFrame>
        <p:nvGraphicFramePr>
          <p:cNvPr id="8" name="表格 7"/>
          <p:cNvGraphicFramePr>
            <a:graphicFrameLocks noGrp="1"/>
          </p:cNvGraphicFramePr>
          <p:nvPr>
            <p:extLst>
              <p:ext uri="{D42A27DB-BD31-4B8C-83A1-F6EECF244321}">
                <p14:modId xmlns:p14="http://schemas.microsoft.com/office/powerpoint/2010/main" val="1398875583"/>
              </p:ext>
            </p:extLst>
          </p:nvPr>
        </p:nvGraphicFramePr>
        <p:xfrm>
          <a:off x="5117580" y="843558"/>
          <a:ext cx="2831976" cy="845820"/>
        </p:xfrm>
        <a:graphic>
          <a:graphicData uri="http://schemas.openxmlformats.org/drawingml/2006/table">
            <a:tbl>
              <a:tblPr firstRow="1" bandRow="1">
                <a:tableStyleId>{72833802-FEF1-4C79-8D5D-14CF1EAF98D9}</a:tableStyleId>
              </a:tblPr>
              <a:tblGrid>
                <a:gridCol w="943992">
                  <a:extLst>
                    <a:ext uri="{9D8B030D-6E8A-4147-A177-3AD203B41FA5}">
                      <a16:colId xmlns:a16="http://schemas.microsoft.com/office/drawing/2014/main" xmlns="" val="20000"/>
                    </a:ext>
                  </a:extLst>
                </a:gridCol>
                <a:gridCol w="943992">
                  <a:extLst>
                    <a:ext uri="{9D8B030D-6E8A-4147-A177-3AD203B41FA5}">
                      <a16:colId xmlns:a16="http://schemas.microsoft.com/office/drawing/2014/main" xmlns="" val="20001"/>
                    </a:ext>
                  </a:extLst>
                </a:gridCol>
                <a:gridCol w="943992">
                  <a:extLst>
                    <a:ext uri="{9D8B030D-6E8A-4147-A177-3AD203B41FA5}">
                      <a16:colId xmlns:a16="http://schemas.microsoft.com/office/drawing/2014/main" xmlns="" val="20002"/>
                    </a:ext>
                  </a:extLst>
                </a:gridCol>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814369238"/>
              </p:ext>
            </p:extLst>
          </p:nvPr>
        </p:nvGraphicFramePr>
        <p:xfrm>
          <a:off x="1582688" y="843558"/>
          <a:ext cx="2831976" cy="845820"/>
        </p:xfrm>
        <a:graphic>
          <a:graphicData uri="http://schemas.openxmlformats.org/drawingml/2006/table">
            <a:tbl>
              <a:tblPr firstRow="1" bandRow="1">
                <a:tableStyleId>{72833802-FEF1-4C79-8D5D-14CF1EAF98D9}</a:tableStyleId>
              </a:tblPr>
              <a:tblGrid>
                <a:gridCol w="943992">
                  <a:extLst>
                    <a:ext uri="{9D8B030D-6E8A-4147-A177-3AD203B41FA5}">
                      <a16:colId xmlns:a16="http://schemas.microsoft.com/office/drawing/2014/main" xmlns="" val="20000"/>
                    </a:ext>
                  </a:extLst>
                </a:gridCol>
                <a:gridCol w="943992">
                  <a:extLst>
                    <a:ext uri="{9D8B030D-6E8A-4147-A177-3AD203B41FA5}">
                      <a16:colId xmlns:a16="http://schemas.microsoft.com/office/drawing/2014/main" xmlns="" val="20001"/>
                    </a:ext>
                  </a:extLst>
                </a:gridCol>
                <a:gridCol w="943992">
                  <a:extLst>
                    <a:ext uri="{9D8B030D-6E8A-4147-A177-3AD203B41FA5}">
                      <a16:colId xmlns:a16="http://schemas.microsoft.com/office/drawing/2014/main" xmlns="" val="20002"/>
                    </a:ext>
                  </a:extLst>
                </a:gridCol>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err="1"/>
                        <a:t>Cno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tc>
                  <a:txBody>
                    <a:bodyPr/>
                    <a:lstStyle/>
                    <a:p>
                      <a:r>
                        <a:rPr lang="en-US" altLang="zh-CN" sz="1400" dirty="0"/>
                        <a:t>Grade</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0021"/>
                    </a:solidFill>
                  </a:tcPr>
                </a:tc>
                <a:extLst>
                  <a:ext uri="{0D108BD9-81ED-4DB2-BD59-A6C34878D82A}">
                    <a16:rowId xmlns:a16="http://schemas.microsoft.com/office/drawing/2014/main" xmlns="" val="10000"/>
                  </a:ext>
                </a:extLst>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bl>
          </a:graphicData>
        </a:graphic>
      </p:graphicFrame>
      <p:sp>
        <p:nvSpPr>
          <p:cNvPr id="10" name="TextBox 9"/>
          <p:cNvSpPr txBox="1"/>
          <p:nvPr/>
        </p:nvSpPr>
        <p:spPr>
          <a:xfrm>
            <a:off x="1043608" y="843558"/>
            <a:ext cx="634752" cy="369332"/>
          </a:xfrm>
          <a:prstGeom prst="rect">
            <a:avLst/>
          </a:prstGeom>
          <a:noFill/>
        </p:spPr>
        <p:txBody>
          <a:bodyPr wrap="square" rtlCol="0">
            <a:spAutoFit/>
          </a:bodyPr>
          <a:lstStyle/>
          <a:p>
            <a:r>
              <a:rPr lang="en-US" altLang="zh-CN" b="1" dirty="0"/>
              <a:t>SC</a:t>
            </a:r>
            <a:endParaRPr lang="zh-CN" altLang="en-US" b="1" dirty="0"/>
          </a:p>
        </p:txBody>
      </p:sp>
      <p:sp>
        <p:nvSpPr>
          <p:cNvPr id="11" name="TextBox 10"/>
          <p:cNvSpPr txBox="1"/>
          <p:nvPr/>
        </p:nvSpPr>
        <p:spPr>
          <a:xfrm>
            <a:off x="4644008" y="849459"/>
            <a:ext cx="634752" cy="369332"/>
          </a:xfrm>
          <a:prstGeom prst="rect">
            <a:avLst/>
          </a:prstGeom>
          <a:noFill/>
        </p:spPr>
        <p:txBody>
          <a:bodyPr wrap="square" rtlCol="0">
            <a:spAutoFit/>
          </a:bodyPr>
          <a:lstStyle/>
          <a:p>
            <a:r>
              <a:rPr lang="en-US" altLang="zh-CN" b="1" dirty="0"/>
              <a:t>SL</a:t>
            </a:r>
            <a:endParaRPr lang="zh-CN" altLang="en-US"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p>
          <a:p>
            <a:pPr>
              <a:spcBef>
                <a:spcPts val="0"/>
              </a:spcBef>
            </a:pPr>
            <a:r>
              <a:rPr lang="en-US" altLang="zh-CN" sz="2800" dirty="0">
                <a:solidFill>
                  <a:srgbClr val="FF0000"/>
                </a:solidFill>
              </a:rPr>
              <a:t>6.2.4 2NF</a:t>
            </a:r>
            <a:endParaRPr lang="zh-CN" altLang="en-US" sz="2800" dirty="0">
              <a:solidFill>
                <a:srgbClr val="FF0000"/>
              </a:solidFill>
            </a:endParaRPr>
          </a:p>
          <a:p>
            <a:pPr>
              <a:spcBef>
                <a:spcPts val="0"/>
              </a:spcBef>
            </a:pPr>
            <a:r>
              <a:rPr lang="en-US" altLang="zh-CN" sz="2800" dirty="0"/>
              <a:t>6.2.5 3NF</a:t>
            </a:r>
            <a:endParaRPr lang="zh-CN" altLang="en-US" sz="2800" dirty="0"/>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a:t>
            </a:r>
            <a:r>
              <a:rPr lang="zh-CN" altLang="en-US" sz="2800" dirty="0"/>
              <a:t> </a:t>
            </a:r>
            <a:r>
              <a:rPr lang="en-US" altLang="zh-CN" sz="2800" dirty="0"/>
              <a:t>4NF</a:t>
            </a:r>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.4  2NF</a:t>
            </a:r>
            <a:endParaRPr lang="zh-CN" altLang="en-US" sz="3600" b="1" kern="0" cap="all" dirty="0">
              <a:solidFill>
                <a:schemeClr val="bg1"/>
              </a:solidFill>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dirty="0"/>
              <a:t>6.2.4 2NF</a:t>
            </a:r>
            <a:endParaRPr lang="zh-CN" altLang="en-US" dirty="0"/>
          </a:p>
        </p:txBody>
      </p:sp>
      <p:sp>
        <p:nvSpPr>
          <p:cNvPr id="69635" name="Rectangle 3"/>
          <p:cNvSpPr>
            <a:spLocks noGrp="1" noChangeArrowheads="1"/>
          </p:cNvSpPr>
          <p:nvPr>
            <p:ph idx="1"/>
          </p:nvPr>
        </p:nvSpPr>
        <p:spPr/>
        <p:txBody>
          <a:bodyPr/>
          <a:lstStyle/>
          <a:p>
            <a:pPr>
              <a:defRPr/>
            </a:pPr>
            <a:r>
              <a:rPr lang="en-US" altLang="zh-CN" dirty="0"/>
              <a:t>2NF</a:t>
            </a:r>
            <a:r>
              <a:rPr lang="zh-CN" altLang="en-US" dirty="0"/>
              <a:t>的定义</a:t>
            </a:r>
            <a:r>
              <a:rPr lang="en-US" altLang="zh-CN" dirty="0"/>
              <a:t/>
            </a:r>
            <a:br>
              <a:rPr lang="en-US" altLang="zh-CN" dirty="0"/>
            </a:br>
            <a:r>
              <a:rPr lang="zh-CN" altLang="en-US" dirty="0"/>
              <a:t>定义</a:t>
            </a:r>
            <a:r>
              <a:rPr lang="en-US" altLang="zh-CN" dirty="0"/>
              <a:t>6.6  </a:t>
            </a:r>
            <a:r>
              <a:rPr lang="zh-CN" altLang="en-US" dirty="0"/>
              <a:t>若</a:t>
            </a:r>
            <a:r>
              <a:rPr lang="en-US" altLang="zh-CN" dirty="0"/>
              <a:t>R∈1NF</a:t>
            </a:r>
            <a:r>
              <a:rPr lang="zh-CN" altLang="en-US" dirty="0"/>
              <a:t>，且每一个非主属性完全函数依赖于任何一个候选码，则</a:t>
            </a:r>
            <a:r>
              <a:rPr lang="en-US" altLang="zh-CN" dirty="0"/>
              <a:t>R∈2NF</a:t>
            </a:r>
            <a:r>
              <a:rPr lang="zh-CN" altLang="en-US" dirty="0"/>
              <a:t>。</a:t>
            </a:r>
          </a:p>
          <a:p>
            <a:pPr lvl="1">
              <a:defRPr/>
            </a:pPr>
            <a:r>
              <a:rPr lang="zh-CN" altLang="en-US" dirty="0"/>
              <a:t>例：</a:t>
            </a:r>
            <a:r>
              <a:rPr lang="en-US" altLang="zh-CN" dirty="0"/>
              <a:t/>
            </a:r>
            <a:br>
              <a:rPr lang="en-US" altLang="zh-CN" dirty="0"/>
            </a:br>
            <a:r>
              <a:rPr lang="en-US" altLang="zh-CN" dirty="0"/>
              <a:t>S-L-C(</a:t>
            </a:r>
            <a:r>
              <a:rPr lang="en-US" altLang="zh-CN" dirty="0" err="1"/>
              <a:t>Sno</a:t>
            </a:r>
            <a:r>
              <a:rPr lang="en-US" altLang="zh-CN" dirty="0"/>
              <a:t>, School, </a:t>
            </a:r>
            <a:r>
              <a:rPr lang="en-US" altLang="zh-CN" dirty="0" err="1"/>
              <a:t>Sloc</a:t>
            </a:r>
            <a:r>
              <a:rPr lang="en-US" altLang="zh-CN" dirty="0"/>
              <a:t>, </a:t>
            </a:r>
            <a:r>
              <a:rPr lang="en-US" altLang="zh-CN" dirty="0" err="1"/>
              <a:t>Cno</a:t>
            </a:r>
            <a:r>
              <a:rPr lang="en-US" altLang="zh-CN" dirty="0"/>
              <a:t>, Grade) ∈1NF</a:t>
            </a:r>
          </a:p>
          <a:p>
            <a:pPr marL="457200" lvl="1" indent="0">
              <a:buFont typeface="Wingdings" pitchFamily="2" charset="2"/>
              <a:buNone/>
              <a:defRPr/>
            </a:pPr>
            <a:r>
              <a:rPr lang="en-US" altLang="zh-CN" dirty="0"/>
              <a:t>   SC</a:t>
            </a:r>
            <a:r>
              <a:rPr lang="zh-CN" altLang="en-US" dirty="0"/>
              <a:t>（</a:t>
            </a:r>
            <a:r>
              <a:rPr lang="en-US" altLang="zh-CN" dirty="0" err="1"/>
              <a:t>Sno</a:t>
            </a:r>
            <a:r>
              <a:rPr lang="zh-CN" altLang="en-US" dirty="0"/>
              <a:t>， </a:t>
            </a:r>
            <a:r>
              <a:rPr lang="en-US" altLang="zh-CN" dirty="0" err="1"/>
              <a:t>Cno</a:t>
            </a:r>
            <a:r>
              <a:rPr lang="zh-CN" altLang="en-US" dirty="0"/>
              <a:t>， </a:t>
            </a:r>
            <a:r>
              <a:rPr lang="en-US" altLang="zh-CN" dirty="0"/>
              <a:t>Grade</a:t>
            </a:r>
            <a:r>
              <a:rPr lang="zh-CN" altLang="en-US" dirty="0"/>
              <a:t>） ∈ </a:t>
            </a:r>
            <a:r>
              <a:rPr lang="en-US" altLang="zh-CN" dirty="0"/>
              <a:t>2NF</a:t>
            </a:r>
          </a:p>
          <a:p>
            <a:pPr marL="457200" lvl="1" indent="0">
              <a:buFont typeface="Wingdings" pitchFamily="2" charset="2"/>
              <a:buNone/>
              <a:defRPr/>
            </a:pPr>
            <a:r>
              <a:rPr lang="en-US" altLang="zh-CN" dirty="0"/>
              <a:t>   SL</a:t>
            </a:r>
            <a:r>
              <a:rPr lang="zh-CN" altLang="en-US" dirty="0"/>
              <a:t>（</a:t>
            </a:r>
            <a:r>
              <a:rPr lang="en-US" altLang="zh-CN" dirty="0" err="1"/>
              <a:t>Sno</a:t>
            </a:r>
            <a:r>
              <a:rPr lang="zh-CN" altLang="en-US" dirty="0"/>
              <a:t>， </a:t>
            </a:r>
            <a:r>
              <a:rPr lang="en-US" altLang="zh-CN" dirty="0" err="1"/>
              <a:t>Sdept</a:t>
            </a:r>
            <a:r>
              <a:rPr lang="zh-CN" altLang="en-US" dirty="0"/>
              <a:t>， </a:t>
            </a:r>
            <a:r>
              <a:rPr lang="en-US" altLang="zh-CN" dirty="0" err="1"/>
              <a:t>Sloc</a:t>
            </a:r>
            <a:r>
              <a:rPr lang="zh-CN" altLang="en-US" dirty="0"/>
              <a:t>） ∈ </a:t>
            </a:r>
            <a:r>
              <a:rPr lang="en-US" altLang="zh-CN" dirty="0"/>
              <a:t>2NF</a:t>
            </a:r>
          </a:p>
          <a:p>
            <a:pPr>
              <a:defRPr/>
            </a:pPr>
            <a:endParaRPr lang="en-US" altLang="zh-CN" dirty="0"/>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42908" y="-142894"/>
            <a:ext cx="9144064" cy="853679"/>
          </a:xfrm>
        </p:spPr>
        <p:txBody>
          <a:bodyPr/>
          <a:lstStyle/>
          <a:p>
            <a:r>
              <a:rPr lang="en-US" altLang="zh-CN" sz="3200" dirty="0">
                <a:ea typeface="黑体" pitchFamily="49" charset="-122"/>
                <a:cs typeface="Arial" panose="020B0604020202020204" pitchFamily="34" charset="0"/>
              </a:rPr>
              <a:t>1.</a:t>
            </a:r>
            <a:r>
              <a:rPr lang="zh-CN" altLang="en-US" sz="3200" dirty="0">
                <a:latin typeface="SimSun" panose="02010600030101010101" pitchFamily="2" charset="-122"/>
                <a:ea typeface="SimSun" panose="02010600030101010101" pitchFamily="2" charset="-122"/>
              </a:rPr>
              <a:t>问题</a:t>
            </a:r>
            <a:r>
              <a:rPr lang="en-US" altLang="zh-CN" sz="3200" dirty="0">
                <a:latin typeface="SimSun" panose="02010600030101010101" pitchFamily="2" charset="-122"/>
                <a:ea typeface="SimSun" panose="02010600030101010101" pitchFamily="2" charset="-122"/>
              </a:rPr>
              <a:t>-</a:t>
            </a:r>
            <a:r>
              <a:rPr lang="zh-CN" altLang="en-US" sz="3200" dirty="0">
                <a:latin typeface="SimSun" panose="02010600030101010101" pitchFamily="2" charset="-122"/>
                <a:ea typeface="SimSun" panose="02010600030101010101" pitchFamily="2" charset="-122"/>
              </a:rPr>
              <a:t>什么是一个好的数据库逻辑设计</a:t>
            </a:r>
          </a:p>
        </p:txBody>
      </p:sp>
      <p:sp>
        <p:nvSpPr>
          <p:cNvPr id="12291" name="Rectangle 3"/>
          <p:cNvSpPr>
            <a:spLocks noGrp="1" noChangeArrowheads="1"/>
          </p:cNvSpPr>
          <p:nvPr>
            <p:ph idx="1"/>
          </p:nvPr>
        </p:nvSpPr>
        <p:spPr>
          <a:xfrm>
            <a:off x="71372" y="710785"/>
            <a:ext cx="8215403" cy="3640931"/>
          </a:xfrm>
        </p:spPr>
        <p:txBody>
          <a:bodyPr/>
          <a:lstStyle/>
          <a:p>
            <a:r>
              <a:rPr lang="zh-CN" altLang="en-US" dirty="0"/>
              <a:t>关系数据库</a:t>
            </a:r>
            <a:r>
              <a:rPr lang="zh-CN" altLang="en-US" dirty="0">
                <a:solidFill>
                  <a:srgbClr val="FF0000"/>
                </a:solidFill>
              </a:rPr>
              <a:t>逻辑设计</a:t>
            </a:r>
          </a:p>
          <a:p>
            <a:pPr lvl="1">
              <a:lnSpc>
                <a:spcPct val="150000"/>
              </a:lnSpc>
              <a:buFont typeface="Wingdings" pitchFamily="2" charset="2"/>
              <a:buChar char="Ø"/>
            </a:pPr>
            <a:r>
              <a:rPr lang="zh-CN" altLang="en-US" sz="2200" dirty="0"/>
              <a:t>针对一个具体问题，如何构造一个适合于它的数据模式，即</a:t>
            </a:r>
            <a:r>
              <a:rPr lang="zh-CN" altLang="en-US" sz="2200" dirty="0">
                <a:solidFill>
                  <a:srgbClr val="FF0000"/>
                </a:solidFill>
              </a:rPr>
              <a:t>应该构造几个关系，每个关系由哪些属性组成等。</a:t>
            </a:r>
          </a:p>
          <a:p>
            <a:pPr lvl="1">
              <a:lnSpc>
                <a:spcPct val="150000"/>
              </a:lnSpc>
              <a:buFont typeface="Wingdings" pitchFamily="2" charset="2"/>
              <a:buChar char="Ø"/>
            </a:pPr>
            <a:r>
              <a:rPr lang="zh-CN" altLang="en-US" sz="2200" dirty="0"/>
              <a:t>数据库</a:t>
            </a:r>
            <a:r>
              <a:rPr lang="zh-CN" altLang="en-US" sz="2200" dirty="0">
                <a:solidFill>
                  <a:srgbClr val="FF0000"/>
                </a:solidFill>
              </a:rPr>
              <a:t>逻辑设计的工具</a:t>
            </a:r>
            <a:r>
              <a:rPr lang="zh-CN" altLang="en-US" sz="2200" dirty="0"/>
              <a:t>──关系数据库的规范化理论。</a:t>
            </a:r>
          </a:p>
        </p:txBody>
      </p:sp>
      <p:cxnSp>
        <p:nvCxnSpPr>
          <p:cNvPr id="4" name="直接连接符 8"/>
          <p:cNvCxnSpPr>
            <a:cxnSpLocks noChangeShapeType="1"/>
          </p:cNvCxnSpPr>
          <p:nvPr/>
        </p:nvCxnSpPr>
        <p:spPr bwMode="auto">
          <a:xfrm>
            <a:off x="1259632" y="2215555"/>
            <a:ext cx="5832648" cy="0"/>
          </a:xfrm>
          <a:prstGeom prst="line">
            <a:avLst/>
          </a:prstGeom>
          <a:noFill/>
          <a:ln w="57150" algn="ctr">
            <a:solidFill>
              <a:srgbClr val="FFFF00"/>
            </a:solidFill>
            <a:round/>
            <a:headEnd/>
            <a:tailEnd/>
          </a:ln>
        </p:spPr>
      </p:cxnSp>
      <p:cxnSp>
        <p:nvCxnSpPr>
          <p:cNvPr id="5" name="直接连接符 8"/>
          <p:cNvCxnSpPr>
            <a:cxnSpLocks noChangeShapeType="1"/>
          </p:cNvCxnSpPr>
          <p:nvPr/>
        </p:nvCxnSpPr>
        <p:spPr bwMode="auto">
          <a:xfrm>
            <a:off x="1782799" y="2911077"/>
            <a:ext cx="4786313" cy="1588"/>
          </a:xfrm>
          <a:prstGeom prst="line">
            <a:avLst/>
          </a:prstGeom>
          <a:noFill/>
          <a:ln w="57150" algn="ctr">
            <a:solidFill>
              <a:srgbClr val="FFFF00"/>
            </a:solidFill>
            <a:round/>
            <a:headEnd/>
            <a:tailEnd/>
          </a:ln>
        </p:spPr>
      </p:cxn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2000" fill="hold"/>
                                        <p:tgtEl>
                                          <p:spTgt spid="4"/>
                                        </p:tgtEl>
                                        <p:attrNameLst>
                                          <p:attrName>ppt_x</p:attrName>
                                        </p:attrNameLst>
                                      </p:cBhvr>
                                      <p:tavLst>
                                        <p:tav tm="0">
                                          <p:val>
                                            <p:strVal val="0-#ppt_w/2"/>
                                          </p:val>
                                        </p:tav>
                                        <p:tav tm="100000">
                                          <p:val>
                                            <p:strVal val="#ppt_x"/>
                                          </p:val>
                                        </p:tav>
                                      </p:tavLst>
                                    </p:anim>
                                    <p:anim calcmode="lin" valueType="num">
                                      <p:cBhvr additive="base">
                                        <p:cTn id="8" dur="2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2000" fill="hold"/>
                                        <p:tgtEl>
                                          <p:spTgt spid="5"/>
                                        </p:tgtEl>
                                        <p:attrNameLst>
                                          <p:attrName>ppt_x</p:attrName>
                                        </p:attrNameLst>
                                      </p:cBhvr>
                                      <p:tavLst>
                                        <p:tav tm="0">
                                          <p:val>
                                            <p:strVal val="0-#ppt_w/2"/>
                                          </p:val>
                                        </p:tav>
                                        <p:tav tm="100000">
                                          <p:val>
                                            <p:strVal val="#ppt_x"/>
                                          </p:val>
                                        </p:tav>
                                      </p:tavLst>
                                    </p:anim>
                                    <p:anim calcmode="lin" valueType="num">
                                      <p:cBhvr additive="base">
                                        <p:cTn id="14" dur="2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zh-CN" dirty="0"/>
              <a:t>2NF</a:t>
            </a:r>
            <a:r>
              <a:rPr lang="zh-CN" altLang="en-US" dirty="0"/>
              <a:t>（续）</a:t>
            </a:r>
          </a:p>
        </p:txBody>
      </p:sp>
      <p:sp>
        <p:nvSpPr>
          <p:cNvPr id="27651" name="Rectangle 3"/>
          <p:cNvSpPr>
            <a:spLocks noGrp="1" noChangeArrowheads="1"/>
          </p:cNvSpPr>
          <p:nvPr>
            <p:ph idx="1"/>
          </p:nvPr>
        </p:nvSpPr>
        <p:spPr>
          <a:xfrm>
            <a:off x="457200" y="1004888"/>
            <a:ext cx="8363272" cy="3640931"/>
          </a:xfrm>
        </p:spPr>
        <p:txBody>
          <a:bodyPr/>
          <a:lstStyle/>
          <a:p>
            <a:r>
              <a:rPr lang="zh-CN" altLang="en-US" dirty="0"/>
              <a:t>采用投影分解法将一个</a:t>
            </a:r>
            <a:r>
              <a:rPr lang="en-US" altLang="zh-CN" dirty="0"/>
              <a:t>1NF</a:t>
            </a:r>
            <a:r>
              <a:rPr lang="zh-CN" altLang="en-US" dirty="0"/>
              <a:t>的关系分解为多个</a:t>
            </a:r>
            <a:r>
              <a:rPr lang="en-US" altLang="zh-CN" dirty="0"/>
              <a:t>2NF</a:t>
            </a:r>
            <a:r>
              <a:rPr lang="zh-CN" altLang="en-US" dirty="0"/>
              <a:t>的关系，可以在一定程度上减轻原</a:t>
            </a:r>
            <a:r>
              <a:rPr lang="en-US" altLang="zh-CN" dirty="0"/>
              <a:t>1NF</a:t>
            </a:r>
            <a:r>
              <a:rPr lang="zh-CN" altLang="en-US" dirty="0"/>
              <a:t>关系中存在的插入异常、删除异常、数据冗余度大、修改复杂等问题。</a:t>
            </a:r>
          </a:p>
          <a:p>
            <a:endParaRPr lang="zh-CN" altLang="en-US" dirty="0"/>
          </a:p>
          <a:p>
            <a:r>
              <a:rPr lang="zh-CN" altLang="en-US" dirty="0"/>
              <a:t>将一个</a:t>
            </a:r>
            <a:r>
              <a:rPr lang="en-US" altLang="zh-CN" dirty="0"/>
              <a:t>1NF</a:t>
            </a:r>
            <a:r>
              <a:rPr lang="zh-CN" altLang="en-US" dirty="0"/>
              <a:t>关系分解为多个</a:t>
            </a:r>
            <a:r>
              <a:rPr lang="en-US" altLang="zh-CN" dirty="0"/>
              <a:t>2NF</a:t>
            </a:r>
            <a:r>
              <a:rPr lang="zh-CN" altLang="en-US" dirty="0"/>
              <a:t>的关系，并不能完全消除关系模式中的各种异常情况和数据冗余。</a:t>
            </a: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dirty="0"/>
              <a:t> 2NF</a:t>
            </a:r>
            <a:r>
              <a:rPr lang="zh-CN" altLang="en-US" dirty="0"/>
              <a:t>（续）</a:t>
            </a:r>
          </a:p>
        </p:txBody>
      </p:sp>
      <p:sp>
        <p:nvSpPr>
          <p:cNvPr id="71683" name="Rectangle 3"/>
          <p:cNvSpPr>
            <a:spLocks noGrp="1" noChangeArrowheads="1"/>
          </p:cNvSpPr>
          <p:nvPr>
            <p:ph idx="1"/>
          </p:nvPr>
        </p:nvSpPr>
        <p:spPr/>
        <p:txBody>
          <a:bodyPr/>
          <a:lstStyle/>
          <a:p>
            <a:pPr lvl="1">
              <a:defRPr/>
            </a:pPr>
            <a:r>
              <a:rPr lang="zh-CN" altLang="en-US" dirty="0"/>
              <a:t>例：</a:t>
            </a:r>
            <a:r>
              <a:rPr lang="en-US" altLang="zh-CN" dirty="0"/>
              <a:t>2NF</a:t>
            </a:r>
            <a:r>
              <a:rPr lang="zh-CN" altLang="en-US" dirty="0"/>
              <a:t>关系模式</a:t>
            </a:r>
            <a:r>
              <a:rPr lang="en-US" altLang="zh-CN" dirty="0"/>
              <a:t>SL(</a:t>
            </a:r>
            <a:r>
              <a:rPr lang="en-US" altLang="zh-CN" dirty="0" err="1"/>
              <a:t>Sno</a:t>
            </a:r>
            <a:r>
              <a:rPr lang="en-US" altLang="zh-CN" dirty="0"/>
              <a:t>, School, </a:t>
            </a:r>
            <a:r>
              <a:rPr lang="en-US" altLang="zh-CN" dirty="0" err="1"/>
              <a:t>Sloc</a:t>
            </a:r>
            <a:r>
              <a:rPr lang="en-US" altLang="zh-CN" dirty="0"/>
              <a:t>)</a:t>
            </a:r>
            <a:r>
              <a:rPr lang="zh-CN" altLang="en-US" dirty="0"/>
              <a:t>中</a:t>
            </a:r>
          </a:p>
          <a:p>
            <a:pPr marL="457200" lvl="1" indent="0">
              <a:buFont typeface="Wingdings" pitchFamily="2" charset="2"/>
              <a:buNone/>
              <a:defRPr/>
            </a:pPr>
            <a:r>
              <a:rPr lang="zh-CN" altLang="en-US" dirty="0"/>
              <a:t>函数依赖：</a:t>
            </a:r>
          </a:p>
          <a:p>
            <a:pPr marL="457200" lvl="1" indent="0">
              <a:buFont typeface="Wingdings" pitchFamily="2" charset="2"/>
              <a:buNone/>
              <a:defRPr/>
            </a:pPr>
            <a:r>
              <a:rPr lang="zh-CN" altLang="en-US" dirty="0"/>
              <a:t>          </a:t>
            </a:r>
            <a:r>
              <a:rPr lang="en-US" altLang="zh-CN" dirty="0" err="1"/>
              <a:t>Sno→School</a:t>
            </a:r>
            <a:endParaRPr lang="en-US" altLang="zh-CN" dirty="0"/>
          </a:p>
          <a:p>
            <a:pPr marL="457200" lvl="1" indent="0">
              <a:buFont typeface="Wingdings" pitchFamily="2" charset="2"/>
              <a:buNone/>
              <a:defRPr/>
            </a:pPr>
            <a:r>
              <a:rPr lang="en-US" altLang="zh-CN" dirty="0"/>
              <a:t>          </a:t>
            </a:r>
            <a:r>
              <a:rPr lang="en-US" altLang="zh-CN" dirty="0" err="1"/>
              <a:t>School→Sloc</a:t>
            </a:r>
            <a:endParaRPr lang="en-US" altLang="zh-CN" dirty="0"/>
          </a:p>
          <a:p>
            <a:pPr marL="457200" lvl="1" indent="0">
              <a:buFont typeface="Wingdings" pitchFamily="2" charset="2"/>
              <a:buNone/>
              <a:defRPr/>
            </a:pPr>
            <a:r>
              <a:rPr lang="en-US" altLang="zh-CN" dirty="0"/>
              <a:t>          </a:t>
            </a:r>
            <a:r>
              <a:rPr lang="en-US" altLang="zh-CN" dirty="0" err="1"/>
              <a:t>Sno→Sloc</a:t>
            </a:r>
            <a:r>
              <a:rPr lang="en-US" altLang="zh-CN" dirty="0"/>
              <a:t>	</a:t>
            </a:r>
          </a:p>
        </p:txBody>
      </p:sp>
      <p:grpSp>
        <p:nvGrpSpPr>
          <p:cNvPr id="2" name="Group 14"/>
          <p:cNvGrpSpPr>
            <a:grpSpLocks/>
          </p:cNvGrpSpPr>
          <p:nvPr/>
        </p:nvGrpSpPr>
        <p:grpSpPr bwMode="auto">
          <a:xfrm>
            <a:off x="5105400" y="1828800"/>
            <a:ext cx="3505200" cy="1828800"/>
            <a:chOff x="3216" y="1536"/>
            <a:chExt cx="2208" cy="1536"/>
          </a:xfrm>
        </p:grpSpPr>
        <p:grpSp>
          <p:nvGrpSpPr>
            <p:cNvPr id="3" name="Group 12"/>
            <p:cNvGrpSpPr>
              <a:grpSpLocks/>
            </p:cNvGrpSpPr>
            <p:nvPr/>
          </p:nvGrpSpPr>
          <p:grpSpPr bwMode="auto">
            <a:xfrm>
              <a:off x="3216" y="1536"/>
              <a:ext cx="2208" cy="1536"/>
              <a:chOff x="3216" y="1536"/>
              <a:chExt cx="2208" cy="1536"/>
            </a:xfrm>
          </p:grpSpPr>
          <p:sp>
            <p:nvSpPr>
              <p:cNvPr id="28680" name="Rectangle 11"/>
              <p:cNvSpPr>
                <a:spLocks noChangeArrowheads="1"/>
              </p:cNvSpPr>
              <p:nvPr/>
            </p:nvSpPr>
            <p:spPr bwMode="auto">
              <a:xfrm>
                <a:off x="3216" y="1584"/>
                <a:ext cx="2208" cy="1488"/>
              </a:xfrm>
              <a:prstGeom prst="rect">
                <a:avLst/>
              </a:prstGeom>
              <a:solidFill>
                <a:srgbClr val="EEE678"/>
              </a:solidFill>
              <a:ln w="28575">
                <a:solidFill>
                  <a:srgbClr val="EEE678"/>
                </a:solidFill>
                <a:miter lim="800000"/>
                <a:headEnd/>
                <a:tailEnd/>
              </a:ln>
            </p:spPr>
            <p:txBody>
              <a:bodyPr wrap="none" lIns="90000" tIns="46800" rIns="90000" bIns="46800" anchor="ctr"/>
              <a:lstStyle/>
              <a:p>
                <a:pPr algn="ctr" eaLnBrk="1" hangingPunct="1"/>
                <a:endParaRPr kumimoji="1" lang="zh-CN" altLang="en-US" sz="2800" b="1">
                  <a:latin typeface="Times New Roman" pitchFamily="18" charset="0"/>
                </a:endParaRPr>
              </a:p>
            </p:txBody>
          </p:sp>
          <p:grpSp>
            <p:nvGrpSpPr>
              <p:cNvPr id="4" name="Group 4"/>
              <p:cNvGrpSpPr>
                <a:grpSpLocks/>
              </p:cNvGrpSpPr>
              <p:nvPr/>
            </p:nvGrpSpPr>
            <p:grpSpPr bwMode="auto">
              <a:xfrm>
                <a:off x="3312" y="1536"/>
                <a:ext cx="1968" cy="1488"/>
                <a:chOff x="3312" y="1920"/>
                <a:chExt cx="1968" cy="1488"/>
              </a:xfrm>
            </p:grpSpPr>
            <p:sp>
              <p:nvSpPr>
                <p:cNvPr id="28682" name="Text Box 5"/>
                <p:cNvSpPr txBox="1">
                  <a:spLocks noChangeArrowheads="1"/>
                </p:cNvSpPr>
                <p:nvPr/>
              </p:nvSpPr>
              <p:spPr bwMode="auto">
                <a:xfrm>
                  <a:off x="3312" y="1920"/>
                  <a:ext cx="695" cy="372"/>
                </a:xfrm>
                <a:prstGeom prst="rect">
                  <a:avLst/>
                </a:prstGeom>
                <a:noFill/>
                <a:ln w="38100">
                  <a:noFill/>
                  <a:miter lim="800000"/>
                  <a:headEnd/>
                  <a:tailEnd/>
                </a:ln>
              </p:spPr>
              <p:txBody>
                <a:bodyPr/>
                <a:lstStyle/>
                <a:p>
                  <a:pPr algn="just"/>
                  <a:r>
                    <a:rPr lang="en-US" altLang="zh-CN" sz="2800" b="1">
                      <a:latin typeface="Times New Roman" pitchFamily="18" charset="0"/>
                    </a:rPr>
                    <a:t>SL</a:t>
                  </a:r>
                </a:p>
              </p:txBody>
            </p:sp>
            <p:sp>
              <p:nvSpPr>
                <p:cNvPr id="28683" name="Text Box 6"/>
                <p:cNvSpPr txBox="1">
                  <a:spLocks noChangeArrowheads="1"/>
                </p:cNvSpPr>
                <p:nvPr/>
              </p:nvSpPr>
              <p:spPr bwMode="auto">
                <a:xfrm>
                  <a:off x="3428" y="2540"/>
                  <a:ext cx="579" cy="372"/>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28684" name="Text Box 7"/>
                <p:cNvSpPr txBox="1">
                  <a:spLocks noChangeArrowheads="1"/>
                </p:cNvSpPr>
                <p:nvPr/>
              </p:nvSpPr>
              <p:spPr bwMode="auto">
                <a:xfrm>
                  <a:off x="4585" y="2168"/>
                  <a:ext cx="695" cy="372"/>
                </a:xfrm>
                <a:prstGeom prst="rect">
                  <a:avLst/>
                </a:prstGeom>
                <a:noFill/>
                <a:ln w="38100">
                  <a:solidFill>
                    <a:srgbClr val="000000"/>
                  </a:solidFill>
                  <a:miter lim="800000"/>
                  <a:headEnd/>
                  <a:tailEnd/>
                </a:ln>
              </p:spPr>
              <p:txBody>
                <a:bodyPr/>
                <a:lstStyle/>
                <a:p>
                  <a:pPr algn="just"/>
                  <a:r>
                    <a:rPr lang="en-US" altLang="zh-CN" sz="2400" b="1" dirty="0">
                      <a:latin typeface="Times New Roman" pitchFamily="18" charset="0"/>
                    </a:rPr>
                    <a:t>School</a:t>
                  </a:r>
                  <a:endParaRPr lang="en-US" altLang="zh-CN" sz="2000" b="1" dirty="0">
                    <a:latin typeface="Times New Roman" pitchFamily="18" charset="0"/>
                  </a:endParaRPr>
                </a:p>
              </p:txBody>
            </p:sp>
            <p:sp>
              <p:nvSpPr>
                <p:cNvPr id="28685" name="Text Box 8"/>
                <p:cNvSpPr txBox="1">
                  <a:spLocks noChangeArrowheads="1"/>
                </p:cNvSpPr>
                <p:nvPr/>
              </p:nvSpPr>
              <p:spPr bwMode="auto">
                <a:xfrm>
                  <a:off x="4585" y="3036"/>
                  <a:ext cx="695" cy="372"/>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Sloc</a:t>
                  </a:r>
                  <a:endParaRPr lang="en-US" altLang="zh-CN" sz="2400" b="1">
                    <a:latin typeface="Times New Roman" pitchFamily="18" charset="0"/>
                  </a:endParaRPr>
                </a:p>
              </p:txBody>
            </p:sp>
            <p:sp>
              <p:nvSpPr>
                <p:cNvPr id="28686" name="Line 9"/>
                <p:cNvSpPr>
                  <a:spLocks noChangeShapeType="1"/>
                </p:cNvSpPr>
                <p:nvPr/>
              </p:nvSpPr>
              <p:spPr bwMode="auto">
                <a:xfrm flipV="1">
                  <a:off x="4007" y="2292"/>
                  <a:ext cx="578" cy="372"/>
                </a:xfrm>
                <a:prstGeom prst="line">
                  <a:avLst/>
                </a:prstGeom>
                <a:noFill/>
                <a:ln w="38100">
                  <a:solidFill>
                    <a:srgbClr val="000000"/>
                  </a:solidFill>
                  <a:round/>
                  <a:headEnd/>
                  <a:tailEnd type="triangle" w="med" len="med"/>
                </a:ln>
              </p:spPr>
              <p:txBody>
                <a:bodyPr/>
                <a:lstStyle/>
                <a:p>
                  <a:endParaRPr lang="zh-CN" altLang="en-US"/>
                </a:p>
              </p:txBody>
            </p:sp>
            <p:sp>
              <p:nvSpPr>
                <p:cNvPr id="28687" name="Line 10"/>
                <p:cNvSpPr>
                  <a:spLocks noChangeShapeType="1"/>
                </p:cNvSpPr>
                <p:nvPr/>
              </p:nvSpPr>
              <p:spPr bwMode="auto">
                <a:xfrm>
                  <a:off x="4007" y="2788"/>
                  <a:ext cx="578" cy="372"/>
                </a:xfrm>
                <a:prstGeom prst="line">
                  <a:avLst/>
                </a:prstGeom>
                <a:noFill/>
                <a:ln w="38100">
                  <a:solidFill>
                    <a:srgbClr val="000000"/>
                  </a:solidFill>
                  <a:round/>
                  <a:headEnd/>
                  <a:tailEnd type="triangle" w="med" len="med"/>
                </a:ln>
              </p:spPr>
              <p:txBody>
                <a:bodyPr/>
                <a:lstStyle/>
                <a:p>
                  <a:endParaRPr lang="zh-CN" altLang="en-US"/>
                </a:p>
              </p:txBody>
            </p:sp>
          </p:grpSp>
        </p:grpSp>
        <p:sp>
          <p:nvSpPr>
            <p:cNvPr id="28679" name="Line 13"/>
            <p:cNvSpPr>
              <a:spLocks noChangeShapeType="1"/>
            </p:cNvSpPr>
            <p:nvPr/>
          </p:nvSpPr>
          <p:spPr bwMode="auto">
            <a:xfrm>
              <a:off x="4950" y="2160"/>
              <a:ext cx="0" cy="496"/>
            </a:xfrm>
            <a:prstGeom prst="line">
              <a:avLst/>
            </a:prstGeom>
            <a:noFill/>
            <a:ln w="38100">
              <a:solidFill>
                <a:srgbClr val="000000"/>
              </a:solidFill>
              <a:round/>
              <a:headEnd/>
              <a:tailEnd type="triangle" w="med" len="med"/>
            </a:ln>
          </p:spPr>
          <p:txBody>
            <a:bodyPr/>
            <a:lstStyle/>
            <a:p>
              <a:endParaRPr lang="zh-CN" altLang="en-US"/>
            </a:p>
          </p:txBody>
        </p:sp>
      </p:grpSp>
      <p:sp>
        <p:nvSpPr>
          <p:cNvPr id="496655" name="Text Box 15"/>
          <p:cNvSpPr txBox="1">
            <a:spLocks noChangeArrowheads="1"/>
          </p:cNvSpPr>
          <p:nvPr/>
        </p:nvSpPr>
        <p:spPr bwMode="auto">
          <a:xfrm>
            <a:off x="1100166" y="3786196"/>
            <a:ext cx="7543800" cy="833178"/>
          </a:xfrm>
          <a:prstGeom prst="rect">
            <a:avLst/>
          </a:prstGeom>
          <a:ln/>
        </p:spPr>
        <p:style>
          <a:lnRef idx="1">
            <a:schemeClr val="accent3"/>
          </a:lnRef>
          <a:fillRef idx="2">
            <a:schemeClr val="accent3"/>
          </a:fillRef>
          <a:effectRef idx="1">
            <a:schemeClr val="accent3"/>
          </a:effectRef>
          <a:fontRef idx="minor">
            <a:schemeClr val="dk1"/>
          </a:fontRef>
        </p:style>
        <p:txBody>
          <a:bodyPr lIns="90000" tIns="46800" rIns="90000" bIns="46800">
            <a:spAutoFit/>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defRPr/>
            </a:pPr>
            <a:r>
              <a:rPr lang="en-US" altLang="zh-CN" sz="2400" b="0" dirty="0" err="1"/>
              <a:t>Sloc</a:t>
            </a:r>
            <a:r>
              <a:rPr lang="zh-CN" altLang="en-US" sz="2400" b="0" dirty="0"/>
              <a:t>传递函数依赖于</a:t>
            </a:r>
            <a:r>
              <a:rPr lang="en-US" altLang="zh-CN" sz="2400" b="0" dirty="0" err="1"/>
              <a:t>Sno</a:t>
            </a:r>
            <a:r>
              <a:rPr lang="zh-CN" altLang="en-US" sz="2400" b="0" dirty="0"/>
              <a:t>，即</a:t>
            </a:r>
            <a:r>
              <a:rPr lang="en-US" altLang="zh-CN" sz="2400" b="0" dirty="0"/>
              <a:t>SL</a:t>
            </a:r>
            <a:r>
              <a:rPr lang="zh-CN" altLang="en-US" sz="2400" b="0" dirty="0"/>
              <a:t>中存在非主属性对码的传递函数依赖。</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96655"/>
                                        </p:tgtEl>
                                        <p:attrNameLst>
                                          <p:attrName>style.visibility</p:attrName>
                                        </p:attrNameLst>
                                      </p:cBhvr>
                                      <p:to>
                                        <p:strVal val="visible"/>
                                      </p:to>
                                    </p:set>
                                    <p:anim calcmode="lin" valueType="num">
                                      <p:cBhvr additive="base">
                                        <p:cTn id="13" dur="500" fill="hold"/>
                                        <p:tgtEl>
                                          <p:spTgt spid="496655"/>
                                        </p:tgtEl>
                                        <p:attrNameLst>
                                          <p:attrName>ppt_x</p:attrName>
                                        </p:attrNameLst>
                                      </p:cBhvr>
                                      <p:tavLst>
                                        <p:tav tm="0">
                                          <p:val>
                                            <p:strVal val="1+#ppt_w/2"/>
                                          </p:val>
                                        </p:tav>
                                        <p:tav tm="100000">
                                          <p:val>
                                            <p:strVal val="#ppt_x"/>
                                          </p:val>
                                        </p:tav>
                                      </p:tavLst>
                                    </p:anim>
                                    <p:anim calcmode="lin" valueType="num">
                                      <p:cBhvr additive="base">
                                        <p:cTn id="14" dur="500" fill="hold"/>
                                        <p:tgtEl>
                                          <p:spTgt spid="4966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55" grpId="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zh-CN" dirty="0"/>
              <a:t>2NF</a:t>
            </a:r>
            <a:r>
              <a:rPr lang="zh-CN" altLang="en-US" dirty="0"/>
              <a:t>（续）</a:t>
            </a:r>
          </a:p>
        </p:txBody>
      </p:sp>
      <p:sp>
        <p:nvSpPr>
          <p:cNvPr id="29699" name="Rectangle 3"/>
          <p:cNvSpPr>
            <a:spLocks noGrp="1" noChangeArrowheads="1"/>
          </p:cNvSpPr>
          <p:nvPr>
            <p:ph idx="1"/>
          </p:nvPr>
        </p:nvSpPr>
        <p:spPr>
          <a:xfrm>
            <a:off x="285720" y="642924"/>
            <a:ext cx="8750776" cy="3686903"/>
          </a:xfrm>
        </p:spPr>
        <p:txBody>
          <a:bodyPr/>
          <a:lstStyle/>
          <a:p>
            <a:pPr>
              <a:buNone/>
            </a:pPr>
            <a:r>
              <a:rPr lang="en-US" altLang="zh-CN" dirty="0"/>
              <a:t>SL</a:t>
            </a:r>
            <a:r>
              <a:rPr lang="zh-CN" altLang="en-US" dirty="0"/>
              <a:t>关系存在的问题：</a:t>
            </a:r>
          </a:p>
          <a:p>
            <a:pPr marL="527050" lvl="1">
              <a:buNone/>
            </a:pPr>
            <a:r>
              <a:rPr lang="zh-CN" altLang="en-US" dirty="0"/>
              <a:t>　</a:t>
            </a:r>
            <a:r>
              <a:rPr lang="en-US" altLang="zh-CN" dirty="0"/>
              <a:t>(1) </a:t>
            </a:r>
            <a:r>
              <a:rPr lang="zh-CN" altLang="en-US" dirty="0"/>
              <a:t>插入异常</a:t>
            </a:r>
          </a:p>
          <a:p>
            <a:pPr lvl="1">
              <a:buNone/>
            </a:pPr>
            <a:r>
              <a:rPr lang="zh-CN" altLang="en-US" sz="2000" dirty="0"/>
              <a:t>如果某个学院因种种原因（例如刚刚成立），目前暂时没有</a:t>
            </a:r>
            <a:endParaRPr lang="en-US" altLang="zh-CN" sz="2000" dirty="0"/>
          </a:p>
          <a:p>
            <a:pPr lvl="1">
              <a:buNone/>
            </a:pPr>
            <a:r>
              <a:rPr lang="zh-CN" altLang="en-US" sz="2000" dirty="0"/>
              <a:t>在校学生，我们就无法把这个学院的信息，如</a:t>
            </a:r>
            <a:r>
              <a:rPr lang="en-US" altLang="zh-CN" sz="2000" dirty="0"/>
              <a:t>MA, </a:t>
            </a:r>
            <a:r>
              <a:rPr lang="en-US" altLang="zh-CN" sz="2000" dirty="0" err="1"/>
              <a:t>Sloc</a:t>
            </a:r>
            <a:r>
              <a:rPr lang="zh-CN" altLang="en-US" sz="2000" dirty="0"/>
              <a:t>，存入数据库。</a:t>
            </a:r>
            <a:r>
              <a:rPr lang="zh-CN" altLang="en-US" dirty="0"/>
              <a:t>					</a:t>
            </a:r>
          </a:p>
        </p:txBody>
      </p:sp>
      <p:graphicFrame>
        <p:nvGraphicFramePr>
          <p:cNvPr id="4" name="表格 3"/>
          <p:cNvGraphicFramePr>
            <a:graphicFrameLocks noGrp="1"/>
          </p:cNvGraphicFramePr>
          <p:nvPr>
            <p:extLst>
              <p:ext uri="{D42A27DB-BD31-4B8C-83A1-F6EECF244321}">
                <p14:modId xmlns:p14="http://schemas.microsoft.com/office/powerpoint/2010/main" val="375291788"/>
              </p:ext>
            </p:extLst>
          </p:nvPr>
        </p:nvGraphicFramePr>
        <p:xfrm>
          <a:off x="1619250" y="2356247"/>
          <a:ext cx="3744414" cy="1973580"/>
        </p:xfrm>
        <a:graphic>
          <a:graphicData uri="http://schemas.openxmlformats.org/drawingml/2006/table">
            <a:tbl>
              <a:tblPr firstRow="1" bandRow="1">
                <a:tableStyleId>{72833802-FEF1-4C79-8D5D-14CF1EAF98D9}</a:tableStyleId>
              </a:tblPr>
              <a:tblGrid>
                <a:gridCol w="1248138">
                  <a:extLst>
                    <a:ext uri="{9D8B030D-6E8A-4147-A177-3AD203B41FA5}">
                      <a16:colId xmlns:a16="http://schemas.microsoft.com/office/drawing/2014/main" xmlns="" val="20000"/>
                    </a:ext>
                  </a:extLst>
                </a:gridCol>
                <a:gridCol w="1248138">
                  <a:extLst>
                    <a:ext uri="{9D8B030D-6E8A-4147-A177-3AD203B41FA5}">
                      <a16:colId xmlns:a16="http://schemas.microsoft.com/office/drawing/2014/main" xmlns="" val="20001"/>
                    </a:ext>
                  </a:extLst>
                </a:gridCol>
                <a:gridCol w="1248138">
                  <a:extLst>
                    <a:ext uri="{9D8B030D-6E8A-4147-A177-3AD203B41FA5}">
                      <a16:colId xmlns:a16="http://schemas.microsoft.com/office/drawing/2014/main" xmlns="" val="20002"/>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4320">
                <a:tc>
                  <a:txBody>
                    <a:bodyPr/>
                    <a:lstStyle/>
                    <a:p>
                      <a:pPr algn="ctr"/>
                      <a:r>
                        <a:rPr lang="en-US" altLang="zh-CN" sz="1400" dirty="0">
                          <a:solidFill>
                            <a:srgbClr val="00B0F0"/>
                          </a:solidFill>
                        </a:rPr>
                        <a:t>null</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B0F0"/>
                          </a:solidFill>
                        </a:rPr>
                        <a:t>MA</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rgbClr val="00B0F0"/>
                          </a:solidFill>
                        </a:rPr>
                        <a:t>null</a:t>
                      </a:r>
                      <a:endParaRPr lang="zh-CN" altLang="en-US" sz="1400" dirty="0">
                        <a:solidFill>
                          <a:srgbClr val="00B0F0"/>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4320">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椭圆 4"/>
          <p:cNvSpPr>
            <a:spLocks noChangeArrowheads="1"/>
          </p:cNvSpPr>
          <p:nvPr/>
        </p:nvSpPr>
        <p:spPr bwMode="auto">
          <a:xfrm>
            <a:off x="1901826" y="3702844"/>
            <a:ext cx="720725" cy="330994"/>
          </a:xfrm>
          <a:prstGeom prst="ellipse">
            <a:avLst/>
          </a:prstGeom>
          <a:noFill/>
          <a:ln w="19050" algn="ctr">
            <a:solidFill>
              <a:srgbClr val="FF0000"/>
            </a:solidFill>
            <a:round/>
            <a:headEnd/>
            <a:tailEnd/>
          </a:ln>
        </p:spPr>
        <p:txBody>
          <a:bodyPr/>
          <a:lstStyle/>
          <a:p>
            <a:pPr eaLnBrk="1" hangingPunct="1">
              <a:buFont typeface="Arial" pitchFamily="34" charset="0"/>
              <a:buNone/>
            </a:pPr>
            <a:endParaRPr lang="zh-CN" altLang="en-US"/>
          </a:p>
        </p:txBody>
      </p:sp>
      <p:pic>
        <p:nvPicPr>
          <p:cNvPr id="6" name="图片 5"/>
          <p:cNvPicPr>
            <a:picLocks noChangeAspect="1"/>
          </p:cNvPicPr>
          <p:nvPr/>
        </p:nvPicPr>
        <p:blipFill>
          <a:blip r:embed="rId2" cstate="print"/>
          <a:srcRect/>
          <a:stretch>
            <a:fillRect/>
          </a:stretch>
        </p:blipFill>
        <p:spPr bwMode="auto">
          <a:xfrm>
            <a:off x="2742408" y="3508238"/>
            <a:ext cx="1498098" cy="10512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childTnLst>
                          </p:cTn>
                        </p:par>
                        <p:par>
                          <p:cTn id="13" fill="hold">
                            <p:stCondLst>
                              <p:cond delay="100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dirty="0"/>
              <a:t> 2NF</a:t>
            </a:r>
            <a:r>
              <a:rPr lang="zh-CN" altLang="en-US" dirty="0"/>
              <a:t>（续）</a:t>
            </a:r>
          </a:p>
        </p:txBody>
      </p:sp>
      <p:sp>
        <p:nvSpPr>
          <p:cNvPr id="30723" name="Rectangle 3"/>
          <p:cNvSpPr>
            <a:spLocks noGrp="1" noChangeArrowheads="1"/>
          </p:cNvSpPr>
          <p:nvPr>
            <p:ph idx="1"/>
          </p:nvPr>
        </p:nvSpPr>
        <p:spPr>
          <a:xfrm>
            <a:off x="285720" y="688896"/>
            <a:ext cx="8858280" cy="3625691"/>
          </a:xfrm>
        </p:spPr>
        <p:txBody>
          <a:bodyPr/>
          <a:lstStyle/>
          <a:p>
            <a:pPr marL="615950" lvl="1">
              <a:buNone/>
            </a:pPr>
            <a:r>
              <a:rPr lang="en-US" altLang="zh-CN" dirty="0"/>
              <a:t>(2) </a:t>
            </a:r>
            <a:r>
              <a:rPr lang="zh-CN" altLang="en-US" dirty="0"/>
              <a:t>删除异常</a:t>
            </a:r>
          </a:p>
          <a:p>
            <a:pPr lvl="1">
              <a:buNone/>
            </a:pPr>
            <a:r>
              <a:rPr lang="zh-CN" altLang="en-US" sz="2000" dirty="0"/>
              <a:t>如果某个学院的学生全部毕业了，我们在删除该学院学生信息的同时，把</a:t>
            </a:r>
            <a:endParaRPr lang="en-US" altLang="zh-CN" sz="2000" dirty="0"/>
          </a:p>
          <a:p>
            <a:pPr lvl="1">
              <a:buNone/>
            </a:pPr>
            <a:r>
              <a:rPr lang="zh-CN" altLang="en-US" sz="2000" dirty="0"/>
              <a:t>这个学院的信息，如</a:t>
            </a:r>
            <a:r>
              <a:rPr lang="en-US" altLang="zh-CN" sz="2000" dirty="0"/>
              <a:t>INF, </a:t>
            </a:r>
            <a:r>
              <a:rPr lang="en-US" altLang="zh-CN" sz="2000" dirty="0" err="1"/>
              <a:t>Sloc</a:t>
            </a:r>
            <a:r>
              <a:rPr lang="zh-CN" altLang="en-US" sz="2000" dirty="0"/>
              <a:t>，也丢掉了。</a:t>
            </a:r>
          </a:p>
        </p:txBody>
      </p:sp>
      <p:graphicFrame>
        <p:nvGraphicFramePr>
          <p:cNvPr id="4" name="表格 3"/>
          <p:cNvGraphicFramePr>
            <a:graphicFrameLocks noGrp="1"/>
          </p:cNvGraphicFramePr>
          <p:nvPr>
            <p:extLst>
              <p:ext uri="{D42A27DB-BD31-4B8C-83A1-F6EECF244321}">
                <p14:modId xmlns:p14="http://schemas.microsoft.com/office/powerpoint/2010/main" val="2114105391"/>
              </p:ext>
            </p:extLst>
          </p:nvPr>
        </p:nvGraphicFramePr>
        <p:xfrm>
          <a:off x="1608813" y="2341007"/>
          <a:ext cx="3744414" cy="1973580"/>
        </p:xfrm>
        <a:graphic>
          <a:graphicData uri="http://schemas.openxmlformats.org/drawingml/2006/table">
            <a:tbl>
              <a:tblPr firstRow="1" bandRow="1">
                <a:tableStyleId>{72833802-FEF1-4C79-8D5D-14CF1EAF98D9}</a:tableStyleId>
              </a:tblPr>
              <a:tblGrid>
                <a:gridCol w="1248138">
                  <a:extLst>
                    <a:ext uri="{9D8B030D-6E8A-4147-A177-3AD203B41FA5}">
                      <a16:colId xmlns:a16="http://schemas.microsoft.com/office/drawing/2014/main" xmlns="" val="20000"/>
                    </a:ext>
                  </a:extLst>
                </a:gridCol>
                <a:gridCol w="1248138">
                  <a:extLst>
                    <a:ext uri="{9D8B030D-6E8A-4147-A177-3AD203B41FA5}">
                      <a16:colId xmlns:a16="http://schemas.microsoft.com/office/drawing/2014/main" xmlns="" val="20001"/>
                    </a:ext>
                  </a:extLst>
                </a:gridCol>
                <a:gridCol w="1248138">
                  <a:extLst>
                    <a:ext uri="{9D8B030D-6E8A-4147-A177-3AD203B41FA5}">
                      <a16:colId xmlns:a16="http://schemas.microsoft.com/office/drawing/2014/main" xmlns="" val="20002"/>
                    </a:ext>
                  </a:extLst>
                </a:gridCol>
              </a:tblGrid>
              <a:tr h="274320">
                <a:tc>
                  <a:txBody>
                    <a:bodyPr/>
                    <a:lstStyle/>
                    <a:p>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4320">
                <a:tc>
                  <a:txBody>
                    <a:bodyPr/>
                    <a:lstStyle/>
                    <a:p>
                      <a:pPr algn="ctr"/>
                      <a:r>
                        <a:rPr lang="en-US" altLang="zh-CN" sz="1400" dirty="0">
                          <a:solidFill>
                            <a:schemeClr val="tx1"/>
                          </a:solidFill>
                        </a:rPr>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432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AI</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cxnSp>
        <p:nvCxnSpPr>
          <p:cNvPr id="3" name="直接连接符 2"/>
          <p:cNvCxnSpPr>
            <a:cxnSpLocks noChangeShapeType="1"/>
          </p:cNvCxnSpPr>
          <p:nvPr/>
        </p:nvCxnSpPr>
        <p:spPr bwMode="auto">
          <a:xfrm>
            <a:off x="1476375" y="2787254"/>
            <a:ext cx="4103688" cy="0"/>
          </a:xfrm>
          <a:prstGeom prst="line">
            <a:avLst/>
          </a:prstGeom>
          <a:noFill/>
          <a:ln w="19050" algn="ctr">
            <a:solidFill>
              <a:srgbClr val="C00000"/>
            </a:solidFill>
            <a:round/>
            <a:headEnd/>
            <a:tailEnd/>
          </a:ln>
        </p:spPr>
      </p:cxnSp>
      <p:cxnSp>
        <p:nvCxnSpPr>
          <p:cNvPr id="7" name="直接连接符 6"/>
          <p:cNvCxnSpPr>
            <a:cxnSpLocks noChangeShapeType="1"/>
          </p:cNvCxnSpPr>
          <p:nvPr/>
        </p:nvCxnSpPr>
        <p:spPr bwMode="auto">
          <a:xfrm>
            <a:off x="1476375" y="3057525"/>
            <a:ext cx="4103688" cy="0"/>
          </a:xfrm>
          <a:prstGeom prst="line">
            <a:avLst/>
          </a:prstGeom>
          <a:noFill/>
          <a:ln w="19050" algn="ctr">
            <a:solidFill>
              <a:srgbClr val="C00000"/>
            </a:solidFill>
            <a:round/>
            <a:headEnd/>
            <a:tailEnd/>
          </a:ln>
        </p:spPr>
      </p:cxnSp>
      <p:cxnSp>
        <p:nvCxnSpPr>
          <p:cNvPr id="8" name="直接连接符 7"/>
          <p:cNvCxnSpPr>
            <a:cxnSpLocks noChangeShapeType="1"/>
          </p:cNvCxnSpPr>
          <p:nvPr/>
        </p:nvCxnSpPr>
        <p:spPr bwMode="auto">
          <a:xfrm>
            <a:off x="1476375" y="3327797"/>
            <a:ext cx="4103688" cy="0"/>
          </a:xfrm>
          <a:prstGeom prst="line">
            <a:avLst/>
          </a:prstGeom>
          <a:noFill/>
          <a:ln w="19050" algn="ctr">
            <a:solidFill>
              <a:srgbClr val="C00000"/>
            </a:solidFill>
            <a:round/>
            <a:headEnd/>
            <a:tailEnd/>
          </a:ln>
        </p:spPr>
      </p:cxnSp>
      <p:cxnSp>
        <p:nvCxnSpPr>
          <p:cNvPr id="9" name="直接连接符 8"/>
          <p:cNvCxnSpPr>
            <a:cxnSpLocks noChangeShapeType="1"/>
          </p:cNvCxnSpPr>
          <p:nvPr/>
        </p:nvCxnSpPr>
        <p:spPr bwMode="auto">
          <a:xfrm>
            <a:off x="1476375" y="3598069"/>
            <a:ext cx="4103688" cy="0"/>
          </a:xfrm>
          <a:prstGeom prst="line">
            <a:avLst/>
          </a:prstGeom>
          <a:noFill/>
          <a:ln w="19050" algn="ctr">
            <a:solidFill>
              <a:srgbClr val="C00000"/>
            </a:solidFill>
            <a:round/>
            <a:headEnd/>
            <a:tailEnd/>
          </a:ln>
        </p:spPr>
      </p:cxnSp>
      <p:graphicFrame>
        <p:nvGraphicFramePr>
          <p:cNvPr id="10" name="表格 9"/>
          <p:cNvGraphicFramePr>
            <a:graphicFrameLocks noGrp="1"/>
          </p:cNvGraphicFramePr>
          <p:nvPr>
            <p:extLst>
              <p:ext uri="{D42A27DB-BD31-4B8C-83A1-F6EECF244321}">
                <p14:modId xmlns:p14="http://schemas.microsoft.com/office/powerpoint/2010/main" val="2867235538"/>
              </p:ext>
            </p:extLst>
          </p:nvPr>
        </p:nvGraphicFramePr>
        <p:xfrm>
          <a:off x="1608813" y="2341007"/>
          <a:ext cx="3744414" cy="1973580"/>
        </p:xfrm>
        <a:graphic>
          <a:graphicData uri="http://schemas.openxmlformats.org/drawingml/2006/table">
            <a:tbl>
              <a:tblPr firstRow="1" bandRow="1">
                <a:tableStyleId>{72833802-FEF1-4C79-8D5D-14CF1EAF98D9}</a:tableStyleId>
              </a:tblPr>
              <a:tblGrid>
                <a:gridCol w="1248138">
                  <a:extLst>
                    <a:ext uri="{9D8B030D-6E8A-4147-A177-3AD203B41FA5}">
                      <a16:colId xmlns:a16="http://schemas.microsoft.com/office/drawing/2014/main" xmlns="" val="20000"/>
                    </a:ext>
                  </a:extLst>
                </a:gridCol>
                <a:gridCol w="1248138">
                  <a:extLst>
                    <a:ext uri="{9D8B030D-6E8A-4147-A177-3AD203B41FA5}">
                      <a16:colId xmlns:a16="http://schemas.microsoft.com/office/drawing/2014/main" xmlns="" val="20001"/>
                    </a:ext>
                  </a:extLst>
                </a:gridCol>
                <a:gridCol w="1248138">
                  <a:extLst>
                    <a:ext uri="{9D8B030D-6E8A-4147-A177-3AD203B41FA5}">
                      <a16:colId xmlns:a16="http://schemas.microsoft.com/office/drawing/2014/main" xmlns="" val="20002"/>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4320">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4320">
                <a:tc>
                  <a:txBody>
                    <a:bodyPr/>
                    <a:lstStyle/>
                    <a:p>
                      <a:pPr algn="ctr"/>
                      <a:r>
                        <a:rPr lang="en-US" altLang="zh-CN" sz="1400" dirty="0">
                          <a:solidFill>
                            <a:schemeClr val="tx1"/>
                          </a:solidFill>
                        </a:rPr>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4320">
                <a:tc>
                  <a:txBody>
                    <a:bodyPr/>
                    <a:lstStyle/>
                    <a:p>
                      <a:pPr algn="ctr"/>
                      <a:r>
                        <a:rPr lang="en-US" altLang="zh-CN" sz="1400" dirty="0"/>
                        <a:t>S6</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AI</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5" name="爆炸形 1 4"/>
          <p:cNvSpPr/>
          <p:nvPr/>
        </p:nvSpPr>
        <p:spPr bwMode="auto">
          <a:xfrm>
            <a:off x="5692040" y="2943807"/>
            <a:ext cx="984280" cy="587859"/>
          </a:xfrm>
          <a:prstGeom prst="irregularSeal1">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eaLnBrk="1" hangingPunct="1">
              <a:buFont typeface="Arial" pitchFamily="34" charset="0"/>
              <a:buNone/>
              <a:defRPr/>
            </a:pPr>
            <a:r>
              <a:rPr lang="en-US" altLang="zh-CN" sz="1600" dirty="0">
                <a:solidFill>
                  <a:schemeClr val="tx1"/>
                </a:solidFill>
              </a:rPr>
              <a:t>INF</a:t>
            </a:r>
            <a:endParaRPr lang="zh-CN" altLang="en-US" sz="1600" dirty="0">
              <a:solidFill>
                <a:schemeClr val="tx1"/>
              </a:solidFill>
            </a:endParaRPr>
          </a:p>
        </p:txBody>
      </p:sp>
      <p:pic>
        <p:nvPicPr>
          <p:cNvPr id="11" name="图片 10"/>
          <p:cNvPicPr>
            <a:picLocks noChangeAspect="1"/>
          </p:cNvPicPr>
          <p:nvPr/>
        </p:nvPicPr>
        <p:blipFill>
          <a:blip r:embed="rId3" cstate="print"/>
          <a:srcRect/>
          <a:stretch>
            <a:fillRect/>
          </a:stretch>
        </p:blipFill>
        <p:spPr bwMode="auto">
          <a:xfrm rot="965851">
            <a:off x="7302575" y="2847212"/>
            <a:ext cx="1066800" cy="781050"/>
          </a:xfrm>
          <a:prstGeom prst="rect">
            <a:avLst/>
          </a:prstGeom>
          <a:noFill/>
          <a:ln w="9525">
            <a:noFill/>
            <a:miter lim="800000"/>
            <a:headEnd/>
            <a:tailEnd/>
          </a:ln>
        </p:spPr>
      </p:pic>
      <p:sp>
        <p:nvSpPr>
          <p:cNvPr id="12" name="爆炸形 1 11"/>
          <p:cNvSpPr/>
          <p:nvPr/>
        </p:nvSpPr>
        <p:spPr bwMode="auto">
          <a:xfrm>
            <a:off x="6357950" y="2857502"/>
            <a:ext cx="1205047" cy="648891"/>
          </a:xfrm>
          <a:prstGeom prst="irregularSeal1">
            <a:avLst/>
          </a:prstGeom>
          <a:ln>
            <a:headEnd type="none" w="med" len="med"/>
            <a:tailEnd type="none" w="med" len="med"/>
          </a:ln>
        </p:spPr>
        <p:style>
          <a:lnRef idx="3">
            <a:schemeClr val="lt1"/>
          </a:lnRef>
          <a:fillRef idx="1">
            <a:schemeClr val="accent1"/>
          </a:fillRef>
          <a:effectRef idx="1">
            <a:schemeClr val="accent1"/>
          </a:effectRef>
          <a:fontRef idx="minor">
            <a:schemeClr val="lt1"/>
          </a:fontRef>
        </p:style>
        <p:txBody>
          <a:bodyPr/>
          <a:lstStyle/>
          <a:p>
            <a:pPr eaLnBrk="1" hangingPunct="1">
              <a:buFont typeface="Arial" pitchFamily="34" charset="0"/>
              <a:buNone/>
              <a:defRPr/>
            </a:pPr>
            <a:r>
              <a:rPr lang="en-US" altLang="zh-CN" dirty="0" err="1">
                <a:solidFill>
                  <a:schemeClr val="tx1"/>
                </a:solidFill>
              </a:rPr>
              <a:t>Sloc</a:t>
            </a:r>
            <a:endParaRPr lang="zh-CN" alt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xit" presetSubtype="8" fill="hold" nodeType="clickEffect">
                                  <p:stCondLst>
                                    <p:cond delay="0"/>
                                  </p:stCondLst>
                                  <p:childTnLst>
                                    <p:animEffect transition="out" filter="wipe(left)">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22" presetClass="exit" presetSubtype="8" fill="hold" nodeType="withEffect">
                                  <p:stCondLst>
                                    <p:cond delay="0"/>
                                  </p:stCondLst>
                                  <p:childTnLst>
                                    <p:animEffect transition="out" filter="wipe(left)">
                                      <p:cBhvr>
                                        <p:cTn id="31" dur="500"/>
                                        <p:tgtEl>
                                          <p:spTgt spid="7"/>
                                        </p:tgtEl>
                                      </p:cBhvr>
                                    </p:animEffect>
                                    <p:set>
                                      <p:cBhvr>
                                        <p:cTn id="32" dur="1" fill="hold">
                                          <p:stCondLst>
                                            <p:cond delay="499"/>
                                          </p:stCondLst>
                                        </p:cTn>
                                        <p:tgtEl>
                                          <p:spTgt spid="7"/>
                                        </p:tgtEl>
                                        <p:attrNameLst>
                                          <p:attrName>style.visibility</p:attrName>
                                        </p:attrNameLst>
                                      </p:cBhvr>
                                      <p:to>
                                        <p:strVal val="hidden"/>
                                      </p:to>
                                    </p:set>
                                  </p:childTnLst>
                                </p:cTn>
                              </p:par>
                              <p:par>
                                <p:cTn id="33" presetID="22" presetClass="exit" presetSubtype="8" fill="hold" nodeType="withEffect">
                                  <p:stCondLst>
                                    <p:cond delay="0"/>
                                  </p:stCondLst>
                                  <p:childTnLst>
                                    <p:animEffect transition="out" filter="wipe(left)">
                                      <p:cBhvr>
                                        <p:cTn id="34" dur="500"/>
                                        <p:tgtEl>
                                          <p:spTgt spid="8"/>
                                        </p:tgtEl>
                                      </p:cBhvr>
                                    </p:animEffect>
                                    <p:set>
                                      <p:cBhvr>
                                        <p:cTn id="35" dur="1" fill="hold">
                                          <p:stCondLst>
                                            <p:cond delay="499"/>
                                          </p:stCondLst>
                                        </p:cTn>
                                        <p:tgtEl>
                                          <p:spTgt spid="8"/>
                                        </p:tgtEl>
                                        <p:attrNameLst>
                                          <p:attrName>style.visibility</p:attrName>
                                        </p:attrNameLst>
                                      </p:cBhvr>
                                      <p:to>
                                        <p:strVal val="hidden"/>
                                      </p:to>
                                    </p:set>
                                  </p:childTnLst>
                                </p:cTn>
                              </p:par>
                              <p:par>
                                <p:cTn id="36" presetID="22" presetClass="exit" presetSubtype="8" fill="hold" nodeType="withEffect">
                                  <p:stCondLst>
                                    <p:cond delay="0"/>
                                  </p:stCondLst>
                                  <p:childTnLst>
                                    <p:animEffect transition="out" filter="wipe(left)">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4"/>
                                        </p:tgtEl>
                                        <p:attrNameLst>
                                          <p:attrName>style.visibility</p:attrName>
                                        </p:attrNameLst>
                                      </p:cBhvr>
                                      <p:to>
                                        <p:strVal val="hidden"/>
                                      </p:to>
                                    </p:set>
                                  </p:childTnLst>
                                </p:cTn>
                              </p:par>
                              <p:par>
                                <p:cTn id="41" presetID="22" presetClass="entr" presetSubtype="1" fill="hold"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wipe(up)">
                                      <p:cBhvr>
                                        <p:cTn id="43" dur="500"/>
                                        <p:tgtEl>
                                          <p:spTgt spid="10"/>
                                        </p:tgtEl>
                                      </p:cBhvr>
                                    </p:animEffect>
                                  </p:childTnLst>
                                </p:cTn>
                              </p:par>
                            </p:childTnLst>
                          </p:cTn>
                        </p:par>
                        <p:par>
                          <p:cTn id="44" fill="hold">
                            <p:stCondLst>
                              <p:cond delay="500"/>
                            </p:stCondLst>
                            <p:childTnLst>
                              <p:par>
                                <p:cTn id="45" presetID="53" presetClass="entr" presetSubtype="16"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fill="hold"/>
                                        <p:tgtEl>
                                          <p:spTgt spid="5"/>
                                        </p:tgtEl>
                                        <p:attrNameLst>
                                          <p:attrName>ppt_w</p:attrName>
                                        </p:attrNameLst>
                                      </p:cBhvr>
                                      <p:tavLst>
                                        <p:tav tm="0">
                                          <p:val>
                                            <p:fltVal val="0"/>
                                          </p:val>
                                        </p:tav>
                                        <p:tav tm="100000">
                                          <p:val>
                                            <p:strVal val="#ppt_w"/>
                                          </p:val>
                                        </p:tav>
                                      </p:tavLst>
                                    </p:anim>
                                    <p:anim calcmode="lin" valueType="num">
                                      <p:cBhvr>
                                        <p:cTn id="48" dur="500" fill="hold"/>
                                        <p:tgtEl>
                                          <p:spTgt spid="5"/>
                                        </p:tgtEl>
                                        <p:attrNameLst>
                                          <p:attrName>ppt_h</p:attrName>
                                        </p:attrNameLst>
                                      </p:cBhvr>
                                      <p:tavLst>
                                        <p:tav tm="0">
                                          <p:val>
                                            <p:fltVal val="0"/>
                                          </p:val>
                                        </p:tav>
                                        <p:tav tm="100000">
                                          <p:val>
                                            <p:strVal val="#ppt_h"/>
                                          </p:val>
                                        </p:tav>
                                      </p:tavLst>
                                    </p:anim>
                                    <p:animEffect transition="in" filter="fade">
                                      <p:cBhvr>
                                        <p:cTn id="49" dur="500"/>
                                        <p:tgtEl>
                                          <p:spTgt spid="5"/>
                                        </p:tgtEl>
                                      </p:cBhvr>
                                    </p:animEffect>
                                  </p:childTnLst>
                                </p:cTn>
                              </p:par>
                            </p:childTnLst>
                          </p:cTn>
                        </p:par>
                        <p:par>
                          <p:cTn id="50" fill="hold">
                            <p:stCondLst>
                              <p:cond delay="1000"/>
                            </p:stCondLst>
                            <p:childTnLst>
                              <p:par>
                                <p:cTn id="51" presetID="2" presetClass="entr" presetSubtype="6" fill="hold"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additive="base">
                                        <p:cTn id="53" dur="500" fill="hold"/>
                                        <p:tgtEl>
                                          <p:spTgt spid="11"/>
                                        </p:tgtEl>
                                        <p:attrNameLst>
                                          <p:attrName>ppt_x</p:attrName>
                                        </p:attrNameLst>
                                      </p:cBhvr>
                                      <p:tavLst>
                                        <p:tav tm="0">
                                          <p:val>
                                            <p:strVal val="1+#ppt_w/2"/>
                                          </p:val>
                                        </p:tav>
                                        <p:tav tm="100000">
                                          <p:val>
                                            <p:strVal val="#ppt_x"/>
                                          </p:val>
                                        </p:tav>
                                      </p:tavLst>
                                    </p:anim>
                                    <p:anim calcmode="lin" valueType="num">
                                      <p:cBhvr additive="base">
                                        <p:cTn id="54" dur="500" fill="hold"/>
                                        <p:tgtEl>
                                          <p:spTgt spid="11"/>
                                        </p:tgtEl>
                                        <p:attrNameLst>
                                          <p:attrName>ppt_y</p:attrName>
                                        </p:attrNameLst>
                                      </p:cBhvr>
                                      <p:tavLst>
                                        <p:tav tm="0">
                                          <p:val>
                                            <p:strVal val="1+#ppt_h/2"/>
                                          </p:val>
                                        </p:tav>
                                        <p:tav tm="100000">
                                          <p:val>
                                            <p:strVal val="#ppt_y"/>
                                          </p:val>
                                        </p:tav>
                                      </p:tavLst>
                                    </p:anim>
                                  </p:childTnLst>
                                </p:cTn>
                              </p:par>
                            </p:childTnLst>
                          </p:cTn>
                        </p:par>
                        <p:par>
                          <p:cTn id="55" fill="hold">
                            <p:stCondLst>
                              <p:cond delay="1500"/>
                            </p:stCondLst>
                            <p:childTnLst>
                              <p:par>
                                <p:cTn id="56" presetID="53" presetClass="entr" presetSubtype="16" fill="hold" grpId="0" nodeType="afterEffect">
                                  <p:stCondLst>
                                    <p:cond delay="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dirty="0"/>
              <a:t> 2NF </a:t>
            </a:r>
            <a:r>
              <a:rPr lang="zh-CN" altLang="en-US" dirty="0"/>
              <a:t>（续）</a:t>
            </a:r>
          </a:p>
        </p:txBody>
      </p:sp>
      <p:sp>
        <p:nvSpPr>
          <p:cNvPr id="32771" name="Rectangle 3"/>
          <p:cNvSpPr>
            <a:spLocks noGrp="1" noChangeArrowheads="1"/>
          </p:cNvSpPr>
          <p:nvPr>
            <p:ph idx="1"/>
          </p:nvPr>
        </p:nvSpPr>
        <p:spPr>
          <a:xfrm>
            <a:off x="285720" y="642925"/>
            <a:ext cx="8534752" cy="915498"/>
          </a:xfrm>
        </p:spPr>
        <p:txBody>
          <a:bodyPr/>
          <a:lstStyle/>
          <a:p>
            <a:pPr>
              <a:buNone/>
            </a:pPr>
            <a:r>
              <a:rPr lang="zh-CN" altLang="en-US" sz="2400" dirty="0"/>
              <a:t> </a:t>
            </a:r>
            <a:r>
              <a:rPr lang="en-US" altLang="zh-CN" sz="2400" dirty="0"/>
              <a:t>(3) </a:t>
            </a:r>
            <a:r>
              <a:rPr lang="zh-CN" altLang="en-US" sz="2400" dirty="0"/>
              <a:t>修改复杂</a:t>
            </a:r>
          </a:p>
          <a:p>
            <a:pPr lvl="1">
              <a:buNone/>
            </a:pPr>
            <a:r>
              <a:rPr lang="zh-CN" altLang="en-US" sz="2000" dirty="0"/>
              <a:t>学校调整学生住处时，由于关于每个学院的住处信息是重复存储的，</a:t>
            </a:r>
            <a:endParaRPr lang="en-US" altLang="zh-CN" sz="2000" dirty="0"/>
          </a:p>
          <a:p>
            <a:pPr lvl="1">
              <a:buNone/>
            </a:pPr>
            <a:r>
              <a:rPr lang="zh-CN" altLang="en-US" sz="2000" dirty="0"/>
              <a:t>修改时必须同时更新该学院所有学生的</a:t>
            </a:r>
            <a:r>
              <a:rPr lang="en-US" altLang="zh-CN" sz="2000" dirty="0" err="1"/>
              <a:t>Sloc</a:t>
            </a:r>
            <a:r>
              <a:rPr lang="zh-CN" altLang="en-US" sz="2000" dirty="0"/>
              <a:t>属性值。</a:t>
            </a:r>
            <a:endParaRPr lang="zh-CN" altLang="en-US" sz="2000" dirty="0">
              <a:solidFill>
                <a:srgbClr val="FF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230867437"/>
              </p:ext>
            </p:extLst>
          </p:nvPr>
        </p:nvGraphicFramePr>
        <p:xfrm>
          <a:off x="1591033" y="1885203"/>
          <a:ext cx="3744414" cy="2819400"/>
        </p:xfrm>
        <a:graphic>
          <a:graphicData uri="http://schemas.openxmlformats.org/drawingml/2006/table">
            <a:tbl>
              <a:tblPr firstRow="1" bandRow="1">
                <a:tableStyleId>{72833802-FEF1-4C79-8D5D-14CF1EAF98D9}</a:tableStyleId>
              </a:tblPr>
              <a:tblGrid>
                <a:gridCol w="1248138">
                  <a:extLst>
                    <a:ext uri="{9D8B030D-6E8A-4147-A177-3AD203B41FA5}">
                      <a16:colId xmlns:a16="http://schemas.microsoft.com/office/drawing/2014/main" xmlns="" val="20000"/>
                    </a:ext>
                  </a:extLst>
                </a:gridCol>
                <a:gridCol w="1248138">
                  <a:extLst>
                    <a:ext uri="{9D8B030D-6E8A-4147-A177-3AD203B41FA5}">
                      <a16:colId xmlns:a16="http://schemas.microsoft.com/office/drawing/2014/main" xmlns="" val="20001"/>
                    </a:ext>
                  </a:extLst>
                </a:gridCol>
                <a:gridCol w="1248138">
                  <a:extLst>
                    <a:ext uri="{9D8B030D-6E8A-4147-A177-3AD203B41FA5}">
                      <a16:colId xmlns:a16="http://schemas.microsoft.com/office/drawing/2014/main" xmlns="" val="20002"/>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N</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4320">
                <a:tc>
                  <a:txBody>
                    <a:bodyPr/>
                    <a:lstStyle/>
                    <a:p>
                      <a:pPr algn="ctr"/>
                      <a:r>
                        <a:rPr lang="en-US" altLang="zh-CN" sz="1400" dirty="0">
                          <a:solidFill>
                            <a:schemeClr val="tx1"/>
                          </a:solidFill>
                        </a:rPr>
                        <a:t>S6</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4320">
                <a:tc>
                  <a:txBody>
                    <a:bodyPr/>
                    <a:lstStyle/>
                    <a:p>
                      <a:pPr algn="ctr"/>
                      <a:r>
                        <a:rPr lang="en-US" altLang="zh-CN" sz="1400" dirty="0">
                          <a:solidFill>
                            <a:schemeClr val="tx1"/>
                          </a:solidFill>
                        </a:rPr>
                        <a:t>S7</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74320">
                <a:tc>
                  <a:txBody>
                    <a:bodyPr/>
                    <a:lstStyle/>
                    <a:p>
                      <a:pPr algn="ctr"/>
                      <a:r>
                        <a:rPr lang="en-US" altLang="zh-CN" sz="1400" dirty="0">
                          <a:solidFill>
                            <a:schemeClr val="tx1"/>
                          </a:solidFill>
                        </a:rPr>
                        <a:t>S8</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74320">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cxnSp>
        <p:nvCxnSpPr>
          <p:cNvPr id="4" name="直接箭头连接符 3"/>
          <p:cNvCxnSpPr/>
          <p:nvPr/>
        </p:nvCxnSpPr>
        <p:spPr bwMode="auto">
          <a:xfrm>
            <a:off x="5003801" y="2301479"/>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6" name="文本框 5"/>
          <p:cNvSpPr txBox="1">
            <a:spLocks noChangeArrowheads="1"/>
          </p:cNvSpPr>
          <p:nvPr/>
        </p:nvSpPr>
        <p:spPr bwMode="auto">
          <a:xfrm>
            <a:off x="5813426" y="2163367"/>
            <a:ext cx="338554" cy="369332"/>
          </a:xfrm>
          <a:prstGeom prst="rect">
            <a:avLst/>
          </a:prstGeom>
          <a:noFill/>
          <a:ln w="9525">
            <a:noFill/>
            <a:miter lim="800000"/>
            <a:headEnd/>
            <a:tailEnd/>
          </a:ln>
        </p:spPr>
        <p:txBody>
          <a:bodyPr wrap="none">
            <a:spAutoFit/>
          </a:bodyPr>
          <a:lstStyle/>
          <a:p>
            <a:r>
              <a:rPr lang="en-US" altLang="zh-CN"/>
              <a:t>S</a:t>
            </a:r>
            <a:endParaRPr lang="zh-CN" altLang="en-US"/>
          </a:p>
        </p:txBody>
      </p:sp>
      <p:cxnSp>
        <p:nvCxnSpPr>
          <p:cNvPr id="9" name="直接箭头连接符 8"/>
          <p:cNvCxnSpPr/>
          <p:nvPr/>
        </p:nvCxnSpPr>
        <p:spPr bwMode="auto">
          <a:xfrm>
            <a:off x="5013326" y="2555081"/>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0" name="文本框 9"/>
          <p:cNvSpPr txBox="1">
            <a:spLocks noChangeArrowheads="1"/>
          </p:cNvSpPr>
          <p:nvPr/>
        </p:nvSpPr>
        <p:spPr bwMode="auto">
          <a:xfrm>
            <a:off x="5822950" y="2415779"/>
            <a:ext cx="338554" cy="369332"/>
          </a:xfrm>
          <a:prstGeom prst="rect">
            <a:avLst/>
          </a:prstGeom>
          <a:noFill/>
          <a:ln w="9525">
            <a:noFill/>
            <a:miter lim="800000"/>
            <a:headEnd/>
            <a:tailEnd/>
          </a:ln>
        </p:spPr>
        <p:txBody>
          <a:bodyPr wrap="none">
            <a:spAutoFit/>
          </a:bodyPr>
          <a:lstStyle/>
          <a:p>
            <a:r>
              <a:rPr lang="en-US" altLang="zh-CN"/>
              <a:t>S</a:t>
            </a:r>
            <a:endParaRPr lang="zh-CN" altLang="en-US"/>
          </a:p>
        </p:txBody>
      </p:sp>
      <p:cxnSp>
        <p:nvCxnSpPr>
          <p:cNvPr id="11" name="直接箭头连接符 10"/>
          <p:cNvCxnSpPr/>
          <p:nvPr/>
        </p:nvCxnSpPr>
        <p:spPr bwMode="auto">
          <a:xfrm>
            <a:off x="5013326" y="2842022"/>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2" name="文本框 5"/>
          <p:cNvSpPr txBox="1">
            <a:spLocks noChangeArrowheads="1"/>
          </p:cNvSpPr>
          <p:nvPr/>
        </p:nvSpPr>
        <p:spPr bwMode="auto">
          <a:xfrm>
            <a:off x="5822950" y="2702719"/>
            <a:ext cx="338138" cy="369332"/>
          </a:xfrm>
          <a:prstGeom prst="rect">
            <a:avLst/>
          </a:prstGeom>
          <a:noFill/>
          <a:ln w="9525">
            <a:noFill/>
            <a:miter lim="800000"/>
            <a:headEnd/>
            <a:tailEnd/>
          </a:ln>
        </p:spPr>
        <p:txBody>
          <a:bodyPr>
            <a:spAutoFit/>
          </a:bodyPr>
          <a:lstStyle/>
          <a:p>
            <a:r>
              <a:rPr lang="en-US" altLang="zh-CN"/>
              <a:t>S</a:t>
            </a:r>
            <a:endParaRPr lang="zh-CN" altLang="en-US"/>
          </a:p>
        </p:txBody>
      </p:sp>
      <p:cxnSp>
        <p:nvCxnSpPr>
          <p:cNvPr id="13" name="直接箭头连接符 12"/>
          <p:cNvCxnSpPr/>
          <p:nvPr/>
        </p:nvCxnSpPr>
        <p:spPr bwMode="auto">
          <a:xfrm>
            <a:off x="5013326" y="3134916"/>
            <a:ext cx="792163" cy="0"/>
          </a:xfrm>
          <a:prstGeom prst="straightConnector1">
            <a:avLst/>
          </a:prstGeom>
          <a:ln>
            <a:headEnd type="none" w="med" len="med"/>
            <a:tailEnd type="triangle"/>
          </a:ln>
        </p:spPr>
        <p:style>
          <a:lnRef idx="1">
            <a:schemeClr val="dk1"/>
          </a:lnRef>
          <a:fillRef idx="0">
            <a:schemeClr val="dk1"/>
          </a:fillRef>
          <a:effectRef idx="0">
            <a:schemeClr val="dk1"/>
          </a:effectRef>
          <a:fontRef idx="minor">
            <a:schemeClr val="tx1"/>
          </a:fontRef>
        </p:style>
      </p:cxnSp>
      <p:sp>
        <p:nvSpPr>
          <p:cNvPr id="14" name="文本框 5"/>
          <p:cNvSpPr txBox="1">
            <a:spLocks noChangeArrowheads="1"/>
          </p:cNvSpPr>
          <p:nvPr/>
        </p:nvSpPr>
        <p:spPr bwMode="auto">
          <a:xfrm>
            <a:off x="5822950" y="2996804"/>
            <a:ext cx="338554" cy="369332"/>
          </a:xfrm>
          <a:prstGeom prst="rect">
            <a:avLst/>
          </a:prstGeom>
          <a:noFill/>
          <a:ln w="9525">
            <a:noFill/>
            <a:miter lim="800000"/>
            <a:headEnd/>
            <a:tailEnd/>
          </a:ln>
        </p:spPr>
        <p:txBody>
          <a:bodyPr wrap="none">
            <a:spAutoFit/>
          </a:bodyPr>
          <a:lstStyle/>
          <a:p>
            <a:r>
              <a:rPr lang="en-US" altLang="zh-CN"/>
              <a:t>S</a:t>
            </a:r>
            <a:endParaRPr lang="zh-CN" altLang="en-US"/>
          </a:p>
        </p:txBody>
      </p:sp>
      <p:graphicFrame>
        <p:nvGraphicFramePr>
          <p:cNvPr id="16" name="表格 15"/>
          <p:cNvGraphicFramePr>
            <a:graphicFrameLocks noGrp="1"/>
          </p:cNvGraphicFramePr>
          <p:nvPr>
            <p:extLst>
              <p:ext uri="{D42A27DB-BD31-4B8C-83A1-F6EECF244321}">
                <p14:modId xmlns:p14="http://schemas.microsoft.com/office/powerpoint/2010/main" val="1206576049"/>
              </p:ext>
            </p:extLst>
          </p:nvPr>
        </p:nvGraphicFramePr>
        <p:xfrm>
          <a:off x="1596026" y="1885203"/>
          <a:ext cx="3744414" cy="2819400"/>
        </p:xfrm>
        <a:graphic>
          <a:graphicData uri="http://schemas.openxmlformats.org/drawingml/2006/table">
            <a:tbl>
              <a:tblPr firstRow="1" bandRow="1">
                <a:tableStyleId>{72833802-FEF1-4C79-8D5D-14CF1EAF98D9}</a:tableStyleId>
              </a:tblPr>
              <a:tblGrid>
                <a:gridCol w="1248138">
                  <a:extLst>
                    <a:ext uri="{9D8B030D-6E8A-4147-A177-3AD203B41FA5}">
                      <a16:colId xmlns:a16="http://schemas.microsoft.com/office/drawing/2014/main" xmlns="" val="20000"/>
                    </a:ext>
                  </a:extLst>
                </a:gridCol>
                <a:gridCol w="1248138">
                  <a:extLst>
                    <a:ext uri="{9D8B030D-6E8A-4147-A177-3AD203B41FA5}">
                      <a16:colId xmlns:a16="http://schemas.microsoft.com/office/drawing/2014/main" xmlns="" val="20001"/>
                    </a:ext>
                  </a:extLst>
                </a:gridCol>
                <a:gridCol w="1248138">
                  <a:extLst>
                    <a:ext uri="{9D8B030D-6E8A-4147-A177-3AD203B41FA5}">
                      <a16:colId xmlns:a16="http://schemas.microsoft.com/office/drawing/2014/main" xmlns="" val="20002"/>
                    </a:ext>
                  </a:extLst>
                </a:gridCol>
              </a:tblGrid>
              <a:tr h="274320">
                <a:tc>
                  <a:txBody>
                    <a:bodyPr/>
                    <a:lstStyle/>
                    <a:p>
                      <a:pPr algn="ctr"/>
                      <a:r>
                        <a:rPr lang="en-US" altLang="zh-CN" sz="1400" dirty="0" err="1"/>
                        <a:t>Sno</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School</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err="1"/>
                        <a:t>Sloc</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274320">
                <a:tc>
                  <a:txBody>
                    <a:bodyPr/>
                    <a:lstStyle/>
                    <a:p>
                      <a:pPr algn="ctr"/>
                      <a:r>
                        <a:rPr lang="en-US" altLang="zh-CN" sz="1400" dirty="0"/>
                        <a:t>S1</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r h="274320">
                <a:tc>
                  <a:txBody>
                    <a:bodyPr/>
                    <a:lstStyle/>
                    <a:p>
                      <a:pPr algn="ctr"/>
                      <a:r>
                        <a:rPr lang="en-US" altLang="zh-CN" sz="1400" dirty="0"/>
                        <a:t>S2</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2"/>
                  </a:ext>
                </a:extLst>
              </a:tr>
              <a:tr h="274320">
                <a:tc>
                  <a:txBody>
                    <a:bodyPr/>
                    <a:lstStyle/>
                    <a:p>
                      <a:pPr algn="ctr"/>
                      <a:r>
                        <a:rPr lang="en-US" altLang="zh-CN" sz="1400" dirty="0"/>
                        <a:t>S3</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3"/>
                  </a:ext>
                </a:extLst>
              </a:tr>
              <a:tr h="274320">
                <a:tc>
                  <a:txBody>
                    <a:bodyPr/>
                    <a:lstStyle/>
                    <a:p>
                      <a:pPr algn="ctr"/>
                      <a:r>
                        <a:rPr lang="en-US" altLang="zh-CN" sz="1400" dirty="0"/>
                        <a:t>S4</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t>INF</a:t>
                      </a:r>
                      <a:endParaRPr lang="zh-CN" altLang="en-US" sz="1400" dirty="0"/>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4"/>
                  </a:ext>
                </a:extLst>
              </a:tr>
              <a:tr h="274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t>S5</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5"/>
                  </a:ext>
                </a:extLst>
              </a:tr>
              <a:tr h="274320">
                <a:tc>
                  <a:txBody>
                    <a:bodyPr/>
                    <a:lstStyle/>
                    <a:p>
                      <a:pPr algn="ctr"/>
                      <a:r>
                        <a:rPr lang="en-US" altLang="zh-CN" sz="1400" dirty="0">
                          <a:solidFill>
                            <a:schemeClr val="tx1"/>
                          </a:solidFill>
                        </a:rPr>
                        <a:t>S6</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6"/>
                  </a:ext>
                </a:extLst>
              </a:tr>
              <a:tr h="274320">
                <a:tc>
                  <a:txBody>
                    <a:bodyPr/>
                    <a:lstStyle/>
                    <a:p>
                      <a:pPr algn="ctr"/>
                      <a:r>
                        <a:rPr lang="en-US" altLang="zh-CN" sz="1400" dirty="0">
                          <a:solidFill>
                            <a:schemeClr val="tx1"/>
                          </a:solidFill>
                        </a:rPr>
                        <a:t>S7</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7"/>
                  </a:ext>
                </a:extLst>
              </a:tr>
              <a:tr h="274320">
                <a:tc>
                  <a:txBody>
                    <a:bodyPr/>
                    <a:lstStyle/>
                    <a:p>
                      <a:pPr algn="ctr"/>
                      <a:r>
                        <a:rPr lang="en-US" altLang="zh-CN" sz="1400" dirty="0">
                          <a:solidFill>
                            <a:schemeClr val="tx1"/>
                          </a:solidFill>
                        </a:rPr>
                        <a:t>S8</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AI</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S</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8"/>
                  </a:ext>
                </a:extLst>
              </a:tr>
              <a:tr h="274320">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400" dirty="0">
                          <a:solidFill>
                            <a:schemeClr val="tx1"/>
                          </a:solidFill>
                        </a:rPr>
                        <a:t>……</a:t>
                      </a:r>
                      <a:endParaRPr lang="zh-CN" altLang="en-US" sz="1400" dirty="0">
                        <a:solidFill>
                          <a:schemeClr val="tx1"/>
                        </a:solidFill>
                      </a:endParaRPr>
                    </a:p>
                  </a:txBody>
                  <a:tcPr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9"/>
                  </a:ext>
                </a:extLst>
              </a:tr>
            </a:tbl>
          </a:graphicData>
        </a:graphic>
      </p:graphicFrame>
      <p:sp>
        <p:nvSpPr>
          <p:cNvPr id="2" name="爆炸形 1 1"/>
          <p:cNvSpPr/>
          <p:nvPr/>
        </p:nvSpPr>
        <p:spPr bwMode="auto">
          <a:xfrm>
            <a:off x="2293255" y="3044537"/>
            <a:ext cx="6624736" cy="1296144"/>
          </a:xfrm>
          <a:prstGeom prst="irregularSeal1">
            <a:avLst/>
          </a:prstGeom>
          <a:ln>
            <a:headEnd type="none" w="med" len="med"/>
            <a:tailEnd type="none" w="med" len="med"/>
          </a:ln>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a:defRPr/>
            </a:pPr>
            <a:r>
              <a:rPr lang="zh-CN" altLang="en-US" b="1" dirty="0">
                <a:solidFill>
                  <a:srgbClr val="FF0000"/>
                </a:solidFill>
              </a:rPr>
              <a:t>       所以</a:t>
            </a:r>
            <a:r>
              <a:rPr lang="en-US" altLang="zh-CN" b="1" dirty="0">
                <a:solidFill>
                  <a:srgbClr val="FF0000"/>
                </a:solidFill>
              </a:rPr>
              <a:t>,</a:t>
            </a:r>
            <a:br>
              <a:rPr lang="en-US" altLang="zh-CN" b="1" dirty="0">
                <a:solidFill>
                  <a:srgbClr val="FF0000"/>
                </a:solidFill>
              </a:rPr>
            </a:br>
            <a:r>
              <a:rPr lang="en-US" altLang="zh-CN" b="1" dirty="0">
                <a:solidFill>
                  <a:srgbClr val="FF0000"/>
                </a:solidFill>
              </a:rPr>
              <a:t>       SL</a:t>
            </a:r>
            <a:r>
              <a:rPr lang="zh-CN" altLang="en-US" b="1" dirty="0">
                <a:solidFill>
                  <a:srgbClr val="FF0000"/>
                </a:solidFill>
              </a:rPr>
              <a:t>仍不是一个好的关系模式。</a:t>
            </a:r>
          </a:p>
          <a:p>
            <a:pPr eaLnBrk="1" hangingPunct="1">
              <a:buFont typeface="Arial" pitchFamily="34" charset="0"/>
              <a:buNone/>
              <a:defRPr/>
            </a:pPr>
            <a:endParaRPr lang="zh-CN" altLang="en-US" dirty="0">
              <a:solidFill>
                <a:schemeClr val="tx1"/>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left)">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par>
                          <p:cTn id="35" fill="hold">
                            <p:stCondLst>
                              <p:cond delay="3500"/>
                            </p:stCondLst>
                            <p:childTnLst>
                              <p:par>
                                <p:cTn id="36" presetID="1" presetClass="exit" presetSubtype="0" fill="hold" nodeType="afterEffect">
                                  <p:stCondLst>
                                    <p:cond delay="750"/>
                                  </p:stCondLst>
                                  <p:childTnLst>
                                    <p:set>
                                      <p:cBhvr>
                                        <p:cTn id="37" dur="1" fill="hold">
                                          <p:stCondLst>
                                            <p:cond delay="0"/>
                                          </p:stCondLst>
                                        </p:cTn>
                                        <p:tgtEl>
                                          <p:spTgt spid="4"/>
                                        </p:tgtEl>
                                        <p:attrNameLst>
                                          <p:attrName>style.visibility</p:attrName>
                                        </p:attrNameLst>
                                      </p:cBhvr>
                                      <p:to>
                                        <p:strVal val="hidden"/>
                                      </p:to>
                                    </p:set>
                                  </p:childTnLst>
                                </p:cTn>
                              </p:par>
                              <p:par>
                                <p:cTn id="38" presetID="1" presetClass="exit" presetSubtype="0" fill="hold" grpId="1" nodeType="withEffect">
                                  <p:stCondLst>
                                    <p:cond delay="75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nodeType="withEffect">
                                  <p:stCondLst>
                                    <p:cond delay="750"/>
                                  </p:stCondLst>
                                  <p:childTnLst>
                                    <p:set>
                                      <p:cBhvr>
                                        <p:cTn id="41" dur="1" fill="hold">
                                          <p:stCondLst>
                                            <p:cond delay="0"/>
                                          </p:stCondLst>
                                        </p:cTn>
                                        <p:tgtEl>
                                          <p:spTgt spid="9"/>
                                        </p:tgtEl>
                                        <p:attrNameLst>
                                          <p:attrName>style.visibility</p:attrName>
                                        </p:attrNameLst>
                                      </p:cBhvr>
                                      <p:to>
                                        <p:strVal val="hidden"/>
                                      </p:to>
                                    </p:set>
                                  </p:childTnLst>
                                </p:cTn>
                              </p:par>
                              <p:par>
                                <p:cTn id="42" presetID="1" presetClass="exit" presetSubtype="0" fill="hold" grpId="1" nodeType="withEffect">
                                  <p:stCondLst>
                                    <p:cond delay="750"/>
                                  </p:stCondLst>
                                  <p:childTnLst>
                                    <p:set>
                                      <p:cBhvr>
                                        <p:cTn id="43" dur="1" fill="hold">
                                          <p:stCondLst>
                                            <p:cond delay="0"/>
                                          </p:stCondLst>
                                        </p:cTn>
                                        <p:tgtEl>
                                          <p:spTgt spid="10"/>
                                        </p:tgtEl>
                                        <p:attrNameLst>
                                          <p:attrName>style.visibility</p:attrName>
                                        </p:attrNameLst>
                                      </p:cBhvr>
                                      <p:to>
                                        <p:strVal val="hidden"/>
                                      </p:to>
                                    </p:set>
                                  </p:childTnLst>
                                </p:cTn>
                              </p:par>
                              <p:par>
                                <p:cTn id="44" presetID="1" presetClass="exit" presetSubtype="0" fill="hold" nodeType="withEffect">
                                  <p:stCondLst>
                                    <p:cond delay="750"/>
                                  </p:stCondLst>
                                  <p:childTnLst>
                                    <p:set>
                                      <p:cBhvr>
                                        <p:cTn id="45" dur="1" fill="hold">
                                          <p:stCondLst>
                                            <p:cond delay="0"/>
                                          </p:stCondLst>
                                        </p:cTn>
                                        <p:tgtEl>
                                          <p:spTgt spid="11"/>
                                        </p:tgtEl>
                                        <p:attrNameLst>
                                          <p:attrName>style.visibility</p:attrName>
                                        </p:attrNameLst>
                                      </p:cBhvr>
                                      <p:to>
                                        <p:strVal val="hidden"/>
                                      </p:to>
                                    </p:set>
                                  </p:childTnLst>
                                </p:cTn>
                              </p:par>
                              <p:par>
                                <p:cTn id="46" presetID="1" presetClass="exit" presetSubtype="0" fill="hold" grpId="1" nodeType="withEffect">
                                  <p:stCondLst>
                                    <p:cond delay="750"/>
                                  </p:stCondLst>
                                  <p:childTnLst>
                                    <p:set>
                                      <p:cBhvr>
                                        <p:cTn id="47" dur="1" fill="hold">
                                          <p:stCondLst>
                                            <p:cond delay="0"/>
                                          </p:stCondLst>
                                        </p:cTn>
                                        <p:tgtEl>
                                          <p:spTgt spid="12"/>
                                        </p:tgtEl>
                                        <p:attrNameLst>
                                          <p:attrName>style.visibility</p:attrName>
                                        </p:attrNameLst>
                                      </p:cBhvr>
                                      <p:to>
                                        <p:strVal val="hidden"/>
                                      </p:to>
                                    </p:set>
                                  </p:childTnLst>
                                </p:cTn>
                              </p:par>
                              <p:par>
                                <p:cTn id="48" presetID="1" presetClass="exit" presetSubtype="0" fill="hold" nodeType="withEffect">
                                  <p:stCondLst>
                                    <p:cond delay="750"/>
                                  </p:stCondLst>
                                  <p:childTnLst>
                                    <p:set>
                                      <p:cBhvr>
                                        <p:cTn id="49" dur="1" fill="hold">
                                          <p:stCondLst>
                                            <p:cond delay="0"/>
                                          </p:stCondLst>
                                        </p:cTn>
                                        <p:tgtEl>
                                          <p:spTgt spid="13"/>
                                        </p:tgtEl>
                                        <p:attrNameLst>
                                          <p:attrName>style.visibility</p:attrName>
                                        </p:attrNameLst>
                                      </p:cBhvr>
                                      <p:to>
                                        <p:strVal val="hidden"/>
                                      </p:to>
                                    </p:set>
                                  </p:childTnLst>
                                </p:cTn>
                              </p:par>
                              <p:par>
                                <p:cTn id="50" presetID="1" presetClass="exit" presetSubtype="0" fill="hold" grpId="1" nodeType="withEffect">
                                  <p:stCondLst>
                                    <p:cond delay="750"/>
                                  </p:stCondLst>
                                  <p:childTnLst>
                                    <p:set>
                                      <p:cBhvr>
                                        <p:cTn id="51" dur="1" fill="hold">
                                          <p:stCondLst>
                                            <p:cond delay="0"/>
                                          </p:stCondLst>
                                        </p:cTn>
                                        <p:tgtEl>
                                          <p:spTgt spid="14"/>
                                        </p:tgtEl>
                                        <p:attrNameLst>
                                          <p:attrName>style.visibility</p:attrName>
                                        </p:attrNameLst>
                                      </p:cBhvr>
                                      <p:to>
                                        <p:strVal val="hidden"/>
                                      </p:to>
                                    </p:set>
                                  </p:childTnLst>
                                </p:cTn>
                              </p:par>
                              <p:par>
                                <p:cTn id="52" presetID="1" presetClass="exit" presetSubtype="0" fill="hold" nodeType="withEffect">
                                  <p:stCondLst>
                                    <p:cond delay="750"/>
                                  </p:stCondLst>
                                  <p:childTnLst>
                                    <p:set>
                                      <p:cBhvr>
                                        <p:cTn id="53" dur="1" fill="hold">
                                          <p:stCondLst>
                                            <p:cond delay="0"/>
                                          </p:stCondLst>
                                        </p:cTn>
                                        <p:tgtEl>
                                          <p:spTgt spid="5"/>
                                        </p:tgtEl>
                                        <p:attrNameLst>
                                          <p:attrName>style.visibility</p:attrName>
                                        </p:attrNameLst>
                                      </p:cBhvr>
                                      <p:to>
                                        <p:strVal val="hidden"/>
                                      </p:to>
                                    </p:set>
                                  </p:childTnLst>
                                </p:cTn>
                              </p:par>
                            </p:childTnLst>
                          </p:cTn>
                        </p:par>
                        <p:par>
                          <p:cTn id="54" fill="hold">
                            <p:stCondLst>
                              <p:cond delay="4250"/>
                            </p:stCondLst>
                            <p:childTnLst>
                              <p:par>
                                <p:cTn id="55" presetID="22" presetClass="entr" presetSubtype="1" fill="hold" nodeType="afterEffect">
                                  <p:stCondLst>
                                    <p:cond delay="500"/>
                                  </p:stCondLst>
                                  <p:childTnLst>
                                    <p:set>
                                      <p:cBhvr>
                                        <p:cTn id="56" dur="1" fill="hold">
                                          <p:stCondLst>
                                            <p:cond delay="0"/>
                                          </p:stCondLst>
                                        </p:cTn>
                                        <p:tgtEl>
                                          <p:spTgt spid="16"/>
                                        </p:tgtEl>
                                        <p:attrNameLst>
                                          <p:attrName>style.visibility</p:attrName>
                                        </p:attrNameLst>
                                      </p:cBhvr>
                                      <p:to>
                                        <p:strVal val="visible"/>
                                      </p:to>
                                    </p:set>
                                    <p:animEffect transition="in" filter="wipe(up)">
                                      <p:cBhvr>
                                        <p:cTn id="57" dur="5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10" grpId="0"/>
      <p:bldP spid="10" grpId="1"/>
      <p:bldP spid="12" grpId="0"/>
      <p:bldP spid="12" grpId="1"/>
      <p:bldP spid="14" grpId="0"/>
      <p:bldP spid="14"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zh-CN" dirty="0"/>
              <a:t>2NF </a:t>
            </a:r>
            <a:r>
              <a:rPr lang="zh-CN" altLang="en-US" dirty="0"/>
              <a:t>（续）</a:t>
            </a:r>
          </a:p>
        </p:txBody>
      </p:sp>
      <p:sp>
        <p:nvSpPr>
          <p:cNvPr id="33795" name="Rectangle 3"/>
          <p:cNvSpPr>
            <a:spLocks noGrp="1" noChangeArrowheads="1"/>
          </p:cNvSpPr>
          <p:nvPr>
            <p:ph idx="1"/>
          </p:nvPr>
        </p:nvSpPr>
        <p:spPr>
          <a:xfrm>
            <a:off x="457200" y="844154"/>
            <a:ext cx="8331200" cy="828675"/>
          </a:xfrm>
        </p:spPr>
        <p:txBody>
          <a:bodyPr/>
          <a:lstStyle/>
          <a:p>
            <a:r>
              <a:rPr lang="zh-CN" altLang="en-US" dirty="0"/>
              <a:t>原因</a:t>
            </a:r>
            <a:r>
              <a:rPr lang="en-US" altLang="zh-CN" dirty="0"/>
              <a:t>:</a:t>
            </a:r>
            <a:endParaRPr lang="zh-CN" altLang="en-US" dirty="0"/>
          </a:p>
          <a:p>
            <a:pPr>
              <a:buNone/>
            </a:pPr>
            <a:r>
              <a:rPr lang="zh-CN" altLang="en-US" dirty="0"/>
              <a:t>	</a:t>
            </a:r>
            <a:r>
              <a:rPr lang="en-US" altLang="zh-CN" sz="2400" dirty="0"/>
              <a:t>SL</a:t>
            </a:r>
            <a:r>
              <a:rPr lang="zh-CN" altLang="en-US" sz="2400" dirty="0"/>
              <a:t>中</a:t>
            </a:r>
            <a:r>
              <a:rPr lang="en-US" altLang="zh-CN" sz="2400" dirty="0" err="1"/>
              <a:t>Sloc</a:t>
            </a:r>
            <a:r>
              <a:rPr lang="zh-CN" altLang="en-US" sz="2400" dirty="0"/>
              <a:t>传递函数依赖于</a:t>
            </a:r>
            <a:r>
              <a:rPr lang="en-US" altLang="zh-CN" sz="2400" dirty="0" err="1"/>
              <a:t>Sno</a:t>
            </a:r>
            <a:endParaRPr lang="en-US" altLang="zh-CN" dirty="0"/>
          </a:p>
        </p:txBody>
      </p:sp>
      <p:sp>
        <p:nvSpPr>
          <p:cNvPr id="33796" name="Text Box 8"/>
          <p:cNvSpPr txBox="1">
            <a:spLocks noChangeArrowheads="1"/>
          </p:cNvSpPr>
          <p:nvPr/>
        </p:nvSpPr>
        <p:spPr bwMode="auto">
          <a:xfrm>
            <a:off x="5467351" y="815578"/>
            <a:ext cx="1103313" cy="442913"/>
          </a:xfrm>
          <a:prstGeom prst="rect">
            <a:avLst/>
          </a:prstGeom>
          <a:noFill/>
          <a:ln w="38100">
            <a:noFill/>
            <a:miter lim="800000"/>
            <a:headEnd/>
            <a:tailEnd/>
          </a:ln>
        </p:spPr>
        <p:txBody>
          <a:bodyPr/>
          <a:lstStyle/>
          <a:p>
            <a:pPr algn="just"/>
            <a:r>
              <a:rPr lang="en-US" altLang="zh-CN" sz="2800" b="1">
                <a:latin typeface="Times New Roman" pitchFamily="18" charset="0"/>
              </a:rPr>
              <a:t>SL</a:t>
            </a:r>
          </a:p>
        </p:txBody>
      </p:sp>
      <p:sp>
        <p:nvSpPr>
          <p:cNvPr id="33797" name="Text Box 9"/>
          <p:cNvSpPr txBox="1">
            <a:spLocks noChangeArrowheads="1"/>
          </p:cNvSpPr>
          <p:nvPr/>
        </p:nvSpPr>
        <p:spPr bwMode="auto">
          <a:xfrm>
            <a:off x="5683251" y="1603772"/>
            <a:ext cx="919163" cy="442913"/>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Sno</a:t>
            </a:r>
            <a:endParaRPr lang="en-US" altLang="zh-CN" sz="2400" b="1">
              <a:latin typeface="Times New Roman" pitchFamily="18" charset="0"/>
            </a:endParaRPr>
          </a:p>
        </p:txBody>
      </p:sp>
      <p:sp>
        <p:nvSpPr>
          <p:cNvPr id="33798" name="Text Box 10"/>
          <p:cNvSpPr txBox="1">
            <a:spLocks noChangeArrowheads="1"/>
          </p:cNvSpPr>
          <p:nvPr/>
        </p:nvSpPr>
        <p:spPr bwMode="auto">
          <a:xfrm>
            <a:off x="7473951" y="1188244"/>
            <a:ext cx="1103313" cy="442913"/>
          </a:xfrm>
          <a:prstGeom prst="rect">
            <a:avLst/>
          </a:prstGeom>
          <a:noFill/>
          <a:ln w="38100">
            <a:solidFill>
              <a:srgbClr val="000000"/>
            </a:solidFill>
            <a:miter lim="800000"/>
            <a:headEnd/>
            <a:tailEnd/>
          </a:ln>
        </p:spPr>
        <p:txBody>
          <a:bodyPr/>
          <a:lstStyle/>
          <a:p>
            <a:pPr algn="just"/>
            <a:r>
              <a:rPr lang="en-US" altLang="zh-CN" sz="2800" b="1" dirty="0">
                <a:latin typeface="Times New Roman" pitchFamily="18" charset="0"/>
              </a:rPr>
              <a:t>School</a:t>
            </a:r>
            <a:endParaRPr lang="en-US" altLang="zh-CN" sz="2400" b="1" dirty="0">
              <a:latin typeface="Times New Roman" pitchFamily="18" charset="0"/>
            </a:endParaRPr>
          </a:p>
        </p:txBody>
      </p:sp>
      <p:sp>
        <p:nvSpPr>
          <p:cNvPr id="33799" name="Text Box 11"/>
          <p:cNvSpPr txBox="1">
            <a:spLocks noChangeArrowheads="1"/>
          </p:cNvSpPr>
          <p:nvPr/>
        </p:nvSpPr>
        <p:spPr bwMode="auto">
          <a:xfrm>
            <a:off x="7537451" y="2255044"/>
            <a:ext cx="1103313" cy="442913"/>
          </a:xfrm>
          <a:prstGeom prst="rect">
            <a:avLst/>
          </a:prstGeom>
          <a:noFill/>
          <a:ln w="38100">
            <a:solidFill>
              <a:srgbClr val="000000"/>
            </a:solidFill>
            <a:miter lim="800000"/>
            <a:headEnd/>
            <a:tailEnd/>
          </a:ln>
        </p:spPr>
        <p:txBody>
          <a:bodyPr/>
          <a:lstStyle/>
          <a:p>
            <a:pPr algn="just"/>
            <a:r>
              <a:rPr lang="en-US" altLang="zh-CN" sz="2800" b="1">
                <a:latin typeface="Times New Roman" pitchFamily="18" charset="0"/>
              </a:rPr>
              <a:t>Sloc</a:t>
            </a:r>
            <a:endParaRPr lang="en-US" altLang="zh-CN" sz="2400" b="1">
              <a:latin typeface="Times New Roman" pitchFamily="18" charset="0"/>
            </a:endParaRPr>
          </a:p>
        </p:txBody>
      </p:sp>
      <p:sp>
        <p:nvSpPr>
          <p:cNvPr id="74767" name="Line 12"/>
          <p:cNvSpPr>
            <a:spLocks noChangeShapeType="1"/>
          </p:cNvSpPr>
          <p:nvPr/>
        </p:nvSpPr>
        <p:spPr bwMode="auto">
          <a:xfrm flipV="1">
            <a:off x="6577014" y="1358503"/>
            <a:ext cx="917575" cy="442913"/>
          </a:xfrm>
          <a:prstGeom prst="line">
            <a:avLst/>
          </a:prstGeom>
          <a:noFill/>
          <a:ln w="38100">
            <a:solidFill>
              <a:srgbClr val="000000"/>
            </a:solidFill>
            <a:round/>
            <a:headEnd/>
            <a:tailEnd type="triangle" w="med" len="med"/>
          </a:ln>
        </p:spPr>
        <p:txBody>
          <a:bodyPr/>
          <a:lstStyle/>
          <a:p>
            <a:endParaRPr lang="zh-CN" altLang="en-US"/>
          </a:p>
        </p:txBody>
      </p:sp>
      <p:sp>
        <p:nvSpPr>
          <p:cNvPr id="74768" name="Line 13"/>
          <p:cNvSpPr>
            <a:spLocks noChangeShapeType="1"/>
          </p:cNvSpPr>
          <p:nvPr/>
        </p:nvSpPr>
        <p:spPr bwMode="auto">
          <a:xfrm>
            <a:off x="6623051" y="1913335"/>
            <a:ext cx="917575" cy="442913"/>
          </a:xfrm>
          <a:prstGeom prst="line">
            <a:avLst/>
          </a:prstGeom>
          <a:noFill/>
          <a:ln w="38100">
            <a:solidFill>
              <a:srgbClr val="000000"/>
            </a:solidFill>
            <a:round/>
            <a:headEnd/>
            <a:tailEnd type="triangle" w="med" len="med"/>
          </a:ln>
        </p:spPr>
        <p:txBody>
          <a:bodyPr/>
          <a:lstStyle/>
          <a:p>
            <a:endParaRPr lang="zh-CN" altLang="en-US"/>
          </a:p>
        </p:txBody>
      </p:sp>
      <p:sp>
        <p:nvSpPr>
          <p:cNvPr id="74760" name="Line 14"/>
          <p:cNvSpPr>
            <a:spLocks noChangeShapeType="1"/>
          </p:cNvSpPr>
          <p:nvPr/>
        </p:nvSpPr>
        <p:spPr bwMode="auto">
          <a:xfrm>
            <a:off x="8089900" y="1672829"/>
            <a:ext cx="0" cy="590550"/>
          </a:xfrm>
          <a:prstGeom prst="line">
            <a:avLst/>
          </a:prstGeom>
          <a:noFill/>
          <a:ln w="38100">
            <a:solidFill>
              <a:srgbClr val="000000"/>
            </a:solidFill>
            <a:round/>
            <a:headEnd/>
            <a:tailEnd type="triangle" w="med" len="med"/>
          </a:ln>
        </p:spPr>
        <p:txBody>
          <a:bodyPr/>
          <a:lstStyle/>
          <a:p>
            <a:endParaRPr lang="zh-CN" altLang="en-US"/>
          </a:p>
        </p:txBody>
      </p:sp>
      <p:sp>
        <p:nvSpPr>
          <p:cNvPr id="499727" name="Freeform 15"/>
          <p:cNvSpPr>
            <a:spLocks/>
          </p:cNvSpPr>
          <p:nvPr/>
        </p:nvSpPr>
        <p:spPr bwMode="auto">
          <a:xfrm>
            <a:off x="5283200" y="1057275"/>
            <a:ext cx="3505200" cy="1257300"/>
          </a:xfrm>
          <a:custGeom>
            <a:avLst/>
            <a:gdLst>
              <a:gd name="T0" fmla="*/ 2147483646 w 2208"/>
              <a:gd name="T1" fmla="*/ 2147483646 h 1056"/>
              <a:gd name="T2" fmla="*/ 2147483646 w 2208"/>
              <a:gd name="T3" fmla="*/ 2147483646 h 1056"/>
              <a:gd name="T4" fmla="*/ 2147483646 w 2208"/>
              <a:gd name="T5" fmla="*/ 2147483646 h 1056"/>
              <a:gd name="T6" fmla="*/ 2147483646 w 2208"/>
              <a:gd name="T7" fmla="*/ 2147483646 h 1056"/>
              <a:gd name="T8" fmla="*/ 2147483646 w 2208"/>
              <a:gd name="T9" fmla="*/ 2147483646 h 1056"/>
              <a:gd name="T10" fmla="*/ 2147483646 w 2208"/>
              <a:gd name="T11" fmla="*/ 2147483646 h 1056"/>
              <a:gd name="T12" fmla="*/ 2147483646 w 2208"/>
              <a:gd name="T13" fmla="*/ 2147483646 h 1056"/>
              <a:gd name="T14" fmla="*/ 2147483646 w 2208"/>
              <a:gd name="T15" fmla="*/ 2147483646 h 1056"/>
              <a:gd name="T16" fmla="*/ 2147483646 w 2208"/>
              <a:gd name="T17" fmla="*/ 2147483646 h 1056"/>
              <a:gd name="T18" fmla="*/ 2147483646 w 2208"/>
              <a:gd name="T19" fmla="*/ 2147483646 h 1056"/>
              <a:gd name="T20" fmla="*/ 2147483646 w 2208"/>
              <a:gd name="T21" fmla="*/ 2147483646 h 10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08"/>
              <a:gd name="T34" fmla="*/ 0 h 1056"/>
              <a:gd name="T35" fmla="*/ 2208 w 2208"/>
              <a:gd name="T36" fmla="*/ 1056 h 10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08" h="1056">
                <a:moveTo>
                  <a:pt x="32" y="552"/>
                </a:moveTo>
                <a:cubicBezTo>
                  <a:pt x="56" y="440"/>
                  <a:pt x="144" y="376"/>
                  <a:pt x="272" y="312"/>
                </a:cubicBezTo>
                <a:cubicBezTo>
                  <a:pt x="400" y="248"/>
                  <a:pt x="592" y="216"/>
                  <a:pt x="800" y="168"/>
                </a:cubicBezTo>
                <a:cubicBezTo>
                  <a:pt x="1008" y="120"/>
                  <a:pt x="1304" y="40"/>
                  <a:pt x="1520" y="24"/>
                </a:cubicBezTo>
                <a:cubicBezTo>
                  <a:pt x="1736" y="8"/>
                  <a:pt x="1984" y="0"/>
                  <a:pt x="2096" y="72"/>
                </a:cubicBezTo>
                <a:cubicBezTo>
                  <a:pt x="2208" y="144"/>
                  <a:pt x="2208" y="368"/>
                  <a:pt x="2192" y="456"/>
                </a:cubicBezTo>
                <a:cubicBezTo>
                  <a:pt x="2176" y="544"/>
                  <a:pt x="2184" y="568"/>
                  <a:pt x="2000" y="600"/>
                </a:cubicBezTo>
                <a:cubicBezTo>
                  <a:pt x="1816" y="632"/>
                  <a:pt x="1288" y="584"/>
                  <a:pt x="1088" y="648"/>
                </a:cubicBezTo>
                <a:cubicBezTo>
                  <a:pt x="888" y="712"/>
                  <a:pt x="960" y="928"/>
                  <a:pt x="800" y="984"/>
                </a:cubicBezTo>
                <a:cubicBezTo>
                  <a:pt x="640" y="1040"/>
                  <a:pt x="256" y="1056"/>
                  <a:pt x="128" y="984"/>
                </a:cubicBezTo>
                <a:cubicBezTo>
                  <a:pt x="0" y="912"/>
                  <a:pt x="8" y="664"/>
                  <a:pt x="32" y="552"/>
                </a:cubicBezTo>
                <a:close/>
              </a:path>
            </a:pathLst>
          </a:custGeom>
          <a:noFill/>
          <a:ln w="38100">
            <a:solidFill>
              <a:schemeClr val="accent2"/>
            </a:solidFill>
            <a:prstDash val="sysDot"/>
            <a:round/>
            <a:headEnd/>
            <a:tailEnd/>
          </a:ln>
        </p:spPr>
        <p:txBody>
          <a:bodyPr wrap="none" lIns="90000" tIns="46800" rIns="90000" bIns="46800" anchor="ctr"/>
          <a:lstStyle/>
          <a:p>
            <a:endParaRPr lang="zh-CN" altLang="en-US"/>
          </a:p>
        </p:txBody>
      </p:sp>
      <p:sp>
        <p:nvSpPr>
          <p:cNvPr id="499729" name="Oval 17"/>
          <p:cNvSpPr>
            <a:spLocks noChangeArrowheads="1"/>
          </p:cNvSpPr>
          <p:nvPr/>
        </p:nvSpPr>
        <p:spPr bwMode="auto">
          <a:xfrm>
            <a:off x="7086600" y="914400"/>
            <a:ext cx="1752600" cy="1943100"/>
          </a:xfrm>
          <a:prstGeom prst="ellipse">
            <a:avLst/>
          </a:prstGeom>
          <a:noFill/>
          <a:ln w="38100">
            <a:solidFill>
              <a:srgbClr val="C00000"/>
            </a:solidFill>
            <a:prstDash val="sysDot"/>
            <a:round/>
            <a:headEnd/>
            <a:tailEnd/>
          </a:ln>
        </p:spPr>
        <p:txBody>
          <a:bodyPr wrap="none" lIns="90000" tIns="46800" rIns="90000" bIns="46800" anchor="ctr"/>
          <a:lstStyle/>
          <a:p>
            <a:pPr algn="ctr" eaLnBrk="1" hangingPunct="1"/>
            <a:endParaRPr kumimoji="1" lang="zh-CN" altLang="en-US" sz="2800" b="1">
              <a:latin typeface="Times New Roman" pitchFamily="18" charset="0"/>
            </a:endParaRPr>
          </a:p>
        </p:txBody>
      </p:sp>
      <p:sp>
        <p:nvSpPr>
          <p:cNvPr id="17" name="Rectangle 3"/>
          <p:cNvSpPr txBox="1">
            <a:spLocks noChangeArrowheads="1"/>
          </p:cNvSpPr>
          <p:nvPr/>
        </p:nvSpPr>
        <p:spPr bwMode="auto">
          <a:xfrm>
            <a:off x="-108520" y="2003632"/>
            <a:ext cx="5560020" cy="258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SzPct val="100000"/>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anose="05000000000000000000"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a:defRPr/>
            </a:pPr>
            <a:r>
              <a:rPr lang="zh-CN" altLang="en-US" kern="0" dirty="0"/>
              <a:t>解决方法</a:t>
            </a:r>
          </a:p>
          <a:p>
            <a:pPr>
              <a:buNone/>
              <a:defRPr/>
            </a:pPr>
            <a:r>
              <a:rPr lang="zh-CN" altLang="en-US" sz="2400" kern="0" dirty="0"/>
              <a:t>采用投影分解法，把</a:t>
            </a:r>
            <a:r>
              <a:rPr lang="en-US" altLang="zh-CN" sz="2400" kern="0" dirty="0"/>
              <a:t>SL</a:t>
            </a:r>
            <a:r>
              <a:rPr lang="zh-CN" altLang="en-US" sz="2400" kern="0" dirty="0"/>
              <a:t>分解为两个</a:t>
            </a:r>
            <a:endParaRPr lang="en-US" altLang="zh-CN" sz="2400" kern="0" dirty="0"/>
          </a:p>
          <a:p>
            <a:pPr>
              <a:buNone/>
              <a:defRPr/>
            </a:pPr>
            <a:r>
              <a:rPr lang="zh-CN" altLang="en-US" sz="2400" kern="0" dirty="0"/>
              <a:t>关系模式，以消除传递函数依赖：</a:t>
            </a:r>
          </a:p>
          <a:p>
            <a:pPr marL="857250" lvl="2" indent="0">
              <a:buFont typeface="Arial" panose="020B0604020202020204" pitchFamily="34" charset="0"/>
              <a:buNone/>
              <a:defRPr/>
            </a:pPr>
            <a:r>
              <a:rPr lang="en-US" altLang="zh-CN" kern="0" dirty="0"/>
              <a:t>S-SS</a:t>
            </a:r>
            <a:r>
              <a:rPr lang="zh-CN" altLang="en-US" kern="0" dirty="0"/>
              <a:t>（</a:t>
            </a:r>
            <a:r>
              <a:rPr lang="en-US" altLang="zh-CN" kern="0" dirty="0" err="1"/>
              <a:t>Sno</a:t>
            </a:r>
            <a:r>
              <a:rPr lang="zh-CN" altLang="en-US" kern="0" dirty="0"/>
              <a:t>， </a:t>
            </a:r>
            <a:r>
              <a:rPr lang="en-US" altLang="zh-CN" kern="0" dirty="0"/>
              <a:t>School</a:t>
            </a:r>
            <a:r>
              <a:rPr lang="zh-CN" altLang="en-US" kern="0" dirty="0"/>
              <a:t>）</a:t>
            </a:r>
          </a:p>
          <a:p>
            <a:pPr marL="857250" lvl="2" indent="0">
              <a:buFont typeface="Arial" panose="020B0604020202020204" pitchFamily="34" charset="0"/>
              <a:buNone/>
              <a:defRPr/>
            </a:pPr>
            <a:r>
              <a:rPr lang="en-US" altLang="zh-CN" kern="0" dirty="0"/>
              <a:t>S-SL</a:t>
            </a:r>
            <a:r>
              <a:rPr lang="zh-CN" altLang="en-US" kern="0" dirty="0"/>
              <a:t>（</a:t>
            </a:r>
            <a:r>
              <a:rPr lang="en-US" altLang="zh-CN" kern="0" dirty="0"/>
              <a:t>School</a:t>
            </a:r>
            <a:r>
              <a:rPr lang="zh-CN" altLang="en-US" kern="0" dirty="0"/>
              <a:t>， </a:t>
            </a:r>
            <a:r>
              <a:rPr lang="en-US" altLang="zh-CN" kern="0" dirty="0" err="1"/>
              <a:t>Sloc</a:t>
            </a:r>
            <a:r>
              <a:rPr lang="zh-CN" altLang="en-US" kern="0" dirty="0"/>
              <a:t>）</a:t>
            </a:r>
          </a:p>
          <a:p>
            <a:pPr marL="857250" lvl="2" indent="0">
              <a:buFont typeface="Arial" panose="020B0604020202020204" pitchFamily="34" charset="0"/>
              <a:buNone/>
              <a:defRPr/>
            </a:pPr>
            <a:r>
              <a:rPr lang="en-US" altLang="zh-CN" kern="0" dirty="0"/>
              <a:t>S-SS</a:t>
            </a:r>
            <a:r>
              <a:rPr lang="zh-CN" altLang="en-US" kern="0" dirty="0"/>
              <a:t>的码为</a:t>
            </a:r>
            <a:r>
              <a:rPr lang="en-US" altLang="zh-CN" kern="0" dirty="0" err="1"/>
              <a:t>Sno</a:t>
            </a:r>
            <a:r>
              <a:rPr lang="zh-CN" altLang="en-US" kern="0" dirty="0"/>
              <a:t>， </a:t>
            </a:r>
            <a:r>
              <a:rPr lang="en-US" altLang="zh-CN" kern="0" dirty="0"/>
              <a:t>S-SL</a:t>
            </a:r>
            <a:r>
              <a:rPr lang="zh-CN" altLang="en-US" kern="0" dirty="0"/>
              <a:t>的码为</a:t>
            </a:r>
            <a:r>
              <a:rPr lang="en-US" altLang="zh-CN" kern="0" dirty="0"/>
              <a:t>School</a:t>
            </a:r>
            <a:endParaRPr lang="zh-CN" altLang="en-US" kern="0" dirty="0"/>
          </a:p>
        </p:txBody>
      </p:sp>
      <p:graphicFrame>
        <p:nvGraphicFramePr>
          <p:cNvPr id="3" name="表格 2"/>
          <p:cNvGraphicFramePr>
            <a:graphicFrameLocks noGrp="1"/>
          </p:cNvGraphicFramePr>
          <p:nvPr>
            <p:extLst>
              <p:ext uri="{D42A27DB-BD31-4B8C-83A1-F6EECF244321}">
                <p14:modId xmlns:p14="http://schemas.microsoft.com/office/powerpoint/2010/main" val="3875644291"/>
              </p:ext>
            </p:extLst>
          </p:nvPr>
        </p:nvGraphicFramePr>
        <p:xfrm>
          <a:off x="5649936" y="3263504"/>
          <a:ext cx="1583160" cy="1127760"/>
        </p:xfrm>
        <a:graphic>
          <a:graphicData uri="http://schemas.openxmlformats.org/drawingml/2006/table">
            <a:tbl>
              <a:tblPr firstRow="1" bandRow="1">
                <a:tableStyleId>{21E4AEA4-8DFA-4A89-87EB-49C32662AFE0}</a:tableStyleId>
              </a:tblPr>
              <a:tblGrid>
                <a:gridCol w="648072">
                  <a:extLst>
                    <a:ext uri="{9D8B030D-6E8A-4147-A177-3AD203B41FA5}">
                      <a16:colId xmlns:a16="http://schemas.microsoft.com/office/drawing/2014/main" xmlns="" val="20000"/>
                    </a:ext>
                  </a:extLst>
                </a:gridCol>
                <a:gridCol w="935088">
                  <a:extLst>
                    <a:ext uri="{9D8B030D-6E8A-4147-A177-3AD203B41FA5}">
                      <a16:colId xmlns:a16="http://schemas.microsoft.com/office/drawing/2014/main" xmlns="" val="20001"/>
                    </a:ext>
                  </a:extLst>
                </a:gridCol>
              </a:tblGrid>
              <a:tr h="274320">
                <a:tc>
                  <a:txBody>
                    <a:bodyPr/>
                    <a:lstStyle/>
                    <a:p>
                      <a:r>
                        <a:rPr lang="en-US" altLang="zh-CN" sz="1400" dirty="0" err="1"/>
                        <a:t>Sno</a:t>
                      </a:r>
                      <a:endParaRPr lang="zh-CN" altLang="en-US" sz="1400" dirty="0"/>
                    </a:p>
                  </a:txBody>
                  <a:tcPr marT="34290" marB="34290"/>
                </a:tc>
                <a:tc>
                  <a:txBody>
                    <a:bodyPr/>
                    <a:lstStyle/>
                    <a:p>
                      <a:r>
                        <a:rPr lang="en-US" altLang="zh-CN" sz="1400" dirty="0"/>
                        <a:t>School</a:t>
                      </a:r>
                      <a:endParaRPr lang="zh-CN" altLang="en-US" sz="1400" dirty="0"/>
                    </a:p>
                  </a:txBody>
                  <a:tcPr marT="34290" marB="34290"/>
                </a:tc>
                <a:extLst>
                  <a:ext uri="{0D108BD9-81ED-4DB2-BD59-A6C34878D82A}">
                    <a16:rowId xmlns:a16="http://schemas.microsoft.com/office/drawing/2014/main" xmlns="" val="10000"/>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1"/>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2"/>
                  </a:ext>
                </a:extLst>
              </a:tr>
              <a:tr h="274320">
                <a:tc>
                  <a:txBody>
                    <a:bodyPr/>
                    <a:lstStyle/>
                    <a:p>
                      <a:endParaRPr lang="zh-CN" altLang="en-US" sz="1400"/>
                    </a:p>
                  </a:txBody>
                  <a:tcPr marT="34290" marB="34290"/>
                </a:tc>
                <a:tc>
                  <a:txBody>
                    <a:bodyPr/>
                    <a:lstStyle/>
                    <a:p>
                      <a:endParaRPr lang="zh-CN" altLang="en-US" sz="1400" dirty="0"/>
                    </a:p>
                  </a:txBody>
                  <a:tcPr marT="34290" marB="34290"/>
                </a:tc>
                <a:extLst>
                  <a:ext uri="{0D108BD9-81ED-4DB2-BD59-A6C34878D82A}">
                    <a16:rowId xmlns:a16="http://schemas.microsoft.com/office/drawing/2014/main" xmlns="" val="10003"/>
                  </a:ext>
                </a:extLst>
              </a:tr>
            </a:tbl>
          </a:graphicData>
        </a:graphic>
      </p:graphicFrame>
      <p:graphicFrame>
        <p:nvGraphicFramePr>
          <p:cNvPr id="19" name="表格 18"/>
          <p:cNvGraphicFramePr>
            <a:graphicFrameLocks noGrp="1"/>
          </p:cNvGraphicFramePr>
          <p:nvPr>
            <p:extLst>
              <p:ext uri="{D42A27DB-BD31-4B8C-83A1-F6EECF244321}">
                <p14:modId xmlns:p14="http://schemas.microsoft.com/office/powerpoint/2010/main" val="2950234473"/>
              </p:ext>
            </p:extLst>
          </p:nvPr>
        </p:nvGraphicFramePr>
        <p:xfrm>
          <a:off x="7453336" y="3263504"/>
          <a:ext cx="1583160" cy="1127760"/>
        </p:xfrm>
        <a:graphic>
          <a:graphicData uri="http://schemas.openxmlformats.org/drawingml/2006/table">
            <a:tbl>
              <a:tblPr firstRow="1" bandRow="1">
                <a:tableStyleId>{21E4AEA4-8DFA-4A89-87EB-49C32662AFE0}</a:tableStyleId>
              </a:tblPr>
              <a:tblGrid>
                <a:gridCol w="873944">
                  <a:extLst>
                    <a:ext uri="{9D8B030D-6E8A-4147-A177-3AD203B41FA5}">
                      <a16:colId xmlns:a16="http://schemas.microsoft.com/office/drawing/2014/main" xmlns="" val="20000"/>
                    </a:ext>
                  </a:extLst>
                </a:gridCol>
                <a:gridCol w="709216">
                  <a:extLst>
                    <a:ext uri="{9D8B030D-6E8A-4147-A177-3AD203B41FA5}">
                      <a16:colId xmlns:a16="http://schemas.microsoft.com/office/drawing/2014/main" xmlns=""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School</a:t>
                      </a:r>
                      <a:endParaRPr lang="zh-CN" altLang="en-US" sz="1400" dirty="0"/>
                    </a:p>
                  </a:txBody>
                  <a:tcPr marT="34290" marB="34290">
                    <a:solidFill>
                      <a:srgbClr val="A50021"/>
                    </a:solidFill>
                  </a:tcPr>
                </a:tc>
                <a:tc>
                  <a:txBody>
                    <a:bodyPr/>
                    <a:lstStyle/>
                    <a:p>
                      <a:r>
                        <a:rPr lang="en-US" altLang="zh-CN" sz="1400" dirty="0" err="1"/>
                        <a:t>Sloc</a:t>
                      </a:r>
                      <a:endParaRPr lang="zh-CN" altLang="en-US" sz="1400" dirty="0"/>
                    </a:p>
                  </a:txBody>
                  <a:tcPr marT="34290" marB="34290">
                    <a:solidFill>
                      <a:srgbClr val="A50021"/>
                    </a:solidFill>
                  </a:tcPr>
                </a:tc>
                <a:extLst>
                  <a:ext uri="{0D108BD9-81ED-4DB2-BD59-A6C34878D82A}">
                    <a16:rowId xmlns:a16="http://schemas.microsoft.com/office/drawing/2014/main" xmlns="" val="10000"/>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1"/>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2"/>
                  </a:ext>
                </a:extLst>
              </a:tr>
              <a:tr h="274320">
                <a:tc>
                  <a:txBody>
                    <a:bodyPr/>
                    <a:lstStyle/>
                    <a:p>
                      <a:endParaRPr lang="zh-CN" altLang="en-US" sz="1400"/>
                    </a:p>
                  </a:txBody>
                  <a:tcPr marT="34290" marB="34290"/>
                </a:tc>
                <a:tc>
                  <a:txBody>
                    <a:bodyPr/>
                    <a:lstStyle/>
                    <a:p>
                      <a:endParaRPr lang="zh-CN" altLang="en-US" sz="1400" dirty="0"/>
                    </a:p>
                  </a:txBody>
                  <a:tcPr marT="34290" marB="34290"/>
                </a:tc>
                <a:extLst>
                  <a:ext uri="{0D108BD9-81ED-4DB2-BD59-A6C34878D82A}">
                    <a16:rowId xmlns:a16="http://schemas.microsoft.com/office/drawing/2014/main" xmlns="" val="10003"/>
                  </a:ext>
                </a:extLst>
              </a:tr>
            </a:tbl>
          </a:graphicData>
        </a:graphic>
      </p:graphicFrame>
      <p:sp>
        <p:nvSpPr>
          <p:cNvPr id="4" name="下箭头 3"/>
          <p:cNvSpPr/>
          <p:nvPr/>
        </p:nvSpPr>
        <p:spPr bwMode="auto">
          <a:xfrm rot="1836167">
            <a:off x="6211888" y="2453879"/>
            <a:ext cx="366712" cy="278606"/>
          </a:xfrm>
          <a:prstGeom prst="downArrow">
            <a:avLst/>
          </a:prstGeom>
          <a:solidFill>
            <a:srgbClr val="0070C0"/>
          </a:soli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buFont typeface="Arial" pitchFamily="34" charset="0"/>
              <a:buNone/>
              <a:defRPr/>
            </a:pPr>
            <a:endParaRPr lang="zh-CN" altLang="en-US">
              <a:solidFill>
                <a:schemeClr val="tx1"/>
              </a:solidFill>
            </a:endParaRPr>
          </a:p>
        </p:txBody>
      </p:sp>
      <p:sp>
        <p:nvSpPr>
          <p:cNvPr id="21" name="下箭头 20"/>
          <p:cNvSpPr/>
          <p:nvPr/>
        </p:nvSpPr>
        <p:spPr bwMode="auto">
          <a:xfrm rot="21244498">
            <a:off x="8405813" y="2839641"/>
            <a:ext cx="366712" cy="245269"/>
          </a:xfrm>
          <a:prstGeom prst="downArrow">
            <a:avLst/>
          </a:prstGeom>
          <a:solidFill>
            <a:srgbClr val="A50021"/>
          </a:solidFill>
          <a:ln>
            <a:solidFill>
              <a:srgbClr val="C00000"/>
            </a:solidFill>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a:lstStyle/>
          <a:p>
            <a:pPr eaLnBrk="1" hangingPunct="1">
              <a:buFont typeface="Arial" pitchFamily="34" charset="0"/>
              <a:buNone/>
              <a:defRPr/>
            </a:pPr>
            <a:endParaRPr lang="zh-CN" altLang="en-US">
              <a:solidFill>
                <a:schemeClr val="tx1"/>
              </a:solidFill>
            </a:endParaRPr>
          </a:p>
        </p:txBody>
      </p:sp>
      <p:sp>
        <p:nvSpPr>
          <p:cNvPr id="18" name="TextBox 17"/>
          <p:cNvSpPr txBox="1"/>
          <p:nvPr/>
        </p:nvSpPr>
        <p:spPr>
          <a:xfrm>
            <a:off x="5766397" y="2953401"/>
            <a:ext cx="992636" cy="376301"/>
          </a:xfrm>
          <a:prstGeom prst="rect">
            <a:avLst/>
          </a:prstGeom>
          <a:noFill/>
        </p:spPr>
        <p:txBody>
          <a:bodyPr wrap="square" rtlCol="0">
            <a:spAutoFit/>
          </a:bodyPr>
          <a:lstStyle/>
          <a:p>
            <a:r>
              <a:rPr lang="en-US" altLang="zh-CN" dirty="0">
                <a:solidFill>
                  <a:srgbClr val="0070C0"/>
                </a:solidFill>
              </a:rPr>
              <a:t>S-SS</a:t>
            </a:r>
            <a:endParaRPr lang="zh-CN" altLang="en-US" dirty="0">
              <a:solidFill>
                <a:srgbClr val="0070C0"/>
              </a:solidFill>
            </a:endParaRPr>
          </a:p>
        </p:txBody>
      </p:sp>
      <p:sp>
        <p:nvSpPr>
          <p:cNvPr id="20" name="TextBox 19"/>
          <p:cNvSpPr txBox="1"/>
          <p:nvPr/>
        </p:nvSpPr>
        <p:spPr>
          <a:xfrm>
            <a:off x="7494588" y="2960370"/>
            <a:ext cx="844549" cy="369332"/>
          </a:xfrm>
          <a:prstGeom prst="rect">
            <a:avLst/>
          </a:prstGeom>
          <a:noFill/>
        </p:spPr>
        <p:txBody>
          <a:bodyPr wrap="square" rtlCol="0">
            <a:spAutoFit/>
          </a:bodyPr>
          <a:lstStyle/>
          <a:p>
            <a:r>
              <a:rPr lang="en-US" altLang="zh-CN" dirty="0">
                <a:solidFill>
                  <a:srgbClr val="C00000"/>
                </a:solidFill>
              </a:rPr>
              <a:t>S-SL </a:t>
            </a:r>
            <a:endParaRPr lang="zh-CN" altLang="en-US" dirty="0">
              <a:solidFill>
                <a:srgbClr val="C00000"/>
              </a:solidFill>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67"/>
                                        </p:tgtEl>
                                        <p:attrNameLst>
                                          <p:attrName>style.visibility</p:attrName>
                                        </p:attrNameLst>
                                      </p:cBhvr>
                                      <p:to>
                                        <p:strVal val="visible"/>
                                      </p:to>
                                    </p:set>
                                    <p:animEffect transition="in" filter="wipe(left)">
                                      <p:cBhvr>
                                        <p:cTn id="7" dur="500"/>
                                        <p:tgtEl>
                                          <p:spTgt spid="74767"/>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74760"/>
                                        </p:tgtEl>
                                        <p:attrNameLst>
                                          <p:attrName>style.visibility</p:attrName>
                                        </p:attrNameLst>
                                      </p:cBhvr>
                                      <p:to>
                                        <p:strVal val="visible"/>
                                      </p:to>
                                    </p:set>
                                    <p:animEffect transition="in" filter="wipe(up)">
                                      <p:cBhvr>
                                        <p:cTn id="11" dur="500"/>
                                        <p:tgtEl>
                                          <p:spTgt spid="74760"/>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4768"/>
                                        </p:tgtEl>
                                        <p:attrNameLst>
                                          <p:attrName>style.visibility</p:attrName>
                                        </p:attrNameLst>
                                      </p:cBhvr>
                                      <p:to>
                                        <p:strVal val="visible"/>
                                      </p:to>
                                    </p:set>
                                    <p:animEffect transition="in" filter="wipe(left)">
                                      <p:cBhvr>
                                        <p:cTn id="15" dur="500"/>
                                        <p:tgtEl>
                                          <p:spTgt spid="74768"/>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1000"/>
                                        <p:tgtEl>
                                          <p:spTgt spid="17"/>
                                        </p:tgtEl>
                                      </p:cBhvr>
                                    </p:animEffect>
                                    <p:anim calcmode="lin" valueType="num">
                                      <p:cBhvr>
                                        <p:cTn id="21" dur="1000" fill="hold"/>
                                        <p:tgtEl>
                                          <p:spTgt spid="17"/>
                                        </p:tgtEl>
                                        <p:attrNameLst>
                                          <p:attrName>ppt_x</p:attrName>
                                        </p:attrNameLst>
                                      </p:cBhvr>
                                      <p:tavLst>
                                        <p:tav tm="0">
                                          <p:val>
                                            <p:strVal val="#ppt_x"/>
                                          </p:val>
                                        </p:tav>
                                        <p:tav tm="100000">
                                          <p:val>
                                            <p:strVal val="#ppt_x"/>
                                          </p:val>
                                        </p:tav>
                                      </p:tavLst>
                                    </p:anim>
                                    <p:anim calcmode="lin" valueType="num">
                                      <p:cBhvr>
                                        <p:cTn id="2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499727"/>
                                        </p:tgtEl>
                                        <p:attrNameLst>
                                          <p:attrName>style.visibility</p:attrName>
                                        </p:attrNameLst>
                                      </p:cBhvr>
                                      <p:to>
                                        <p:strVal val="visible"/>
                                      </p:to>
                                    </p:set>
                                    <p:animEffect transition="in" filter="wheel(1)">
                                      <p:cBhvr>
                                        <p:cTn id="27" dur="1000"/>
                                        <p:tgtEl>
                                          <p:spTgt spid="499727"/>
                                        </p:tgtEl>
                                      </p:cBhvr>
                                    </p:animEffect>
                                  </p:childTnLst>
                                </p:cTn>
                              </p:par>
                            </p:childTnLst>
                          </p:cTn>
                        </p:par>
                        <p:par>
                          <p:cTn id="28" fill="hold" nodeType="withGroup">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par>
                          <p:cTn id="32" fill="hold">
                            <p:stCondLst>
                              <p:cond delay="1500"/>
                            </p:stCondLst>
                            <p:childTnLst>
                              <p:par>
                                <p:cTn id="33" presetID="4" presetClass="entr" presetSubtype="16"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box(in)">
                                      <p:cBhvr>
                                        <p:cTn id="35" dur="500"/>
                                        <p:tgtEl>
                                          <p:spTgt spid="18"/>
                                        </p:tgtEl>
                                      </p:cBhvr>
                                    </p:animEffect>
                                  </p:childTnLst>
                                </p:cTn>
                              </p:par>
                              <p:par>
                                <p:cTn id="36" presetID="10" presetClass="entr" presetSubtype="0" fill="hold" nodeType="with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fade">
                                      <p:cBhvr>
                                        <p:cTn id="38" dur="500"/>
                                        <p:tgtEl>
                                          <p:spTgt spid="3"/>
                                        </p:tgtEl>
                                      </p:cBhvr>
                                    </p:animEffect>
                                  </p:childTnLst>
                                </p:cTn>
                              </p:par>
                            </p:childTnLst>
                          </p:cTn>
                        </p:par>
                        <p:par>
                          <p:cTn id="39" fill="hold">
                            <p:stCondLst>
                              <p:cond delay="2000"/>
                            </p:stCondLst>
                            <p:childTnLst>
                              <p:par>
                                <p:cTn id="40" presetID="21" presetClass="entr" presetSubtype="1" fill="hold" grpId="0" nodeType="afterEffect">
                                  <p:stCondLst>
                                    <p:cond delay="0"/>
                                  </p:stCondLst>
                                  <p:childTnLst>
                                    <p:set>
                                      <p:cBhvr>
                                        <p:cTn id="41" dur="1" fill="hold">
                                          <p:stCondLst>
                                            <p:cond delay="0"/>
                                          </p:stCondLst>
                                        </p:cTn>
                                        <p:tgtEl>
                                          <p:spTgt spid="499729"/>
                                        </p:tgtEl>
                                        <p:attrNameLst>
                                          <p:attrName>style.visibility</p:attrName>
                                        </p:attrNameLst>
                                      </p:cBhvr>
                                      <p:to>
                                        <p:strVal val="visible"/>
                                      </p:to>
                                    </p:set>
                                    <p:animEffect transition="in" filter="wheel(1)">
                                      <p:cBhvr>
                                        <p:cTn id="42" dur="1000"/>
                                        <p:tgtEl>
                                          <p:spTgt spid="499729"/>
                                        </p:tgtEl>
                                      </p:cBhvr>
                                    </p:animEffect>
                                  </p:childTnLst>
                                </p:cTn>
                              </p:par>
                            </p:childTnLst>
                          </p:cTn>
                        </p:par>
                        <p:par>
                          <p:cTn id="43" fill="hold">
                            <p:stCondLst>
                              <p:cond delay="3000"/>
                            </p:stCondLst>
                            <p:childTnLst>
                              <p:par>
                                <p:cTn id="44" presetID="10" presetClass="entr" presetSubtype="0" fill="hold" grpId="0" nodeType="after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fade">
                                      <p:cBhvr>
                                        <p:cTn id="46" dur="500"/>
                                        <p:tgtEl>
                                          <p:spTgt spid="21"/>
                                        </p:tgtEl>
                                      </p:cBhvr>
                                    </p:animEffect>
                                  </p:childTnLst>
                                </p:cTn>
                              </p:par>
                            </p:childTnLst>
                          </p:cTn>
                        </p:par>
                        <p:par>
                          <p:cTn id="47" fill="hold">
                            <p:stCondLst>
                              <p:cond delay="3500"/>
                            </p:stCondLst>
                            <p:childTnLst>
                              <p:par>
                                <p:cTn id="48" presetID="4" presetClass="entr" presetSubtype="16"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box(in)">
                                      <p:cBhvr>
                                        <p:cTn id="50" dur="500"/>
                                        <p:tgtEl>
                                          <p:spTgt spid="20"/>
                                        </p:tgtEl>
                                      </p:cBhvr>
                                    </p:animEffect>
                                  </p:childTnLst>
                                </p:cTn>
                              </p:par>
                            </p:childTnLst>
                          </p:cTn>
                        </p:par>
                        <p:par>
                          <p:cTn id="51" fill="hold">
                            <p:stCondLst>
                              <p:cond delay="4000"/>
                            </p:stCondLst>
                            <p:childTnLst>
                              <p:par>
                                <p:cTn id="52" presetID="10" presetClass="entr" presetSubtype="0" fill="hold" nodeType="after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7" grpId="0" animBg="1"/>
      <p:bldP spid="74768" grpId="0" animBg="1"/>
      <p:bldP spid="74760" grpId="0" animBg="1"/>
      <p:bldP spid="499727" grpId="0" animBg="1"/>
      <p:bldP spid="499729" grpId="0" animBg="1"/>
      <p:bldP spid="17" grpId="0"/>
      <p:bldP spid="4" grpId="0" animBg="1"/>
      <p:bldP spid="21" grpId="0" animBg="1"/>
      <p:bldP spid="18" grpId="0"/>
      <p:bldP spid="20"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26"/>
          <p:cNvSpPr>
            <a:spLocks noGrp="1" noChangeArrowheads="1"/>
          </p:cNvSpPr>
          <p:nvPr>
            <p:ph type="title"/>
          </p:nvPr>
        </p:nvSpPr>
        <p:spPr/>
        <p:txBody>
          <a:bodyPr/>
          <a:lstStyle/>
          <a:p>
            <a:r>
              <a:rPr lang="en-US" altLang="zh-CN" dirty="0"/>
              <a:t> 2NF </a:t>
            </a:r>
            <a:r>
              <a:rPr lang="zh-CN" altLang="en-US" dirty="0"/>
              <a:t>（续）</a:t>
            </a:r>
          </a:p>
        </p:txBody>
      </p:sp>
      <p:sp>
        <p:nvSpPr>
          <p:cNvPr id="34819" name="Rectangle 1027"/>
          <p:cNvSpPr>
            <a:spLocks noGrp="1" noChangeArrowheads="1"/>
          </p:cNvSpPr>
          <p:nvPr>
            <p:ph idx="1"/>
          </p:nvPr>
        </p:nvSpPr>
        <p:spPr/>
        <p:txBody>
          <a:bodyPr/>
          <a:lstStyle/>
          <a:p>
            <a:pPr lvl="1" indent="-476250"/>
            <a:r>
              <a:rPr lang="en-US" altLang="zh-CN" sz="2800" dirty="0"/>
              <a:t>S-SS</a:t>
            </a:r>
            <a:r>
              <a:rPr lang="zh-CN" altLang="en-US" sz="2800" dirty="0"/>
              <a:t>的码为</a:t>
            </a:r>
            <a:r>
              <a:rPr lang="en-US" altLang="zh-CN" sz="2800" dirty="0" err="1"/>
              <a:t>Sno</a:t>
            </a:r>
            <a:r>
              <a:rPr lang="zh-CN" altLang="en-US" sz="2800" dirty="0"/>
              <a:t>， </a:t>
            </a:r>
            <a:r>
              <a:rPr lang="en-US" altLang="zh-CN" sz="2800" dirty="0"/>
              <a:t>S-SL</a:t>
            </a:r>
            <a:r>
              <a:rPr lang="zh-CN" altLang="en-US" sz="2800" dirty="0"/>
              <a:t>的码为</a:t>
            </a:r>
            <a:r>
              <a:rPr lang="en-US" altLang="zh-CN" sz="2800" dirty="0"/>
              <a:t>School</a:t>
            </a:r>
            <a:r>
              <a:rPr lang="zh-CN" altLang="en-US" sz="2800" dirty="0"/>
              <a:t>。</a:t>
            </a:r>
          </a:p>
        </p:txBody>
      </p:sp>
      <p:grpSp>
        <p:nvGrpSpPr>
          <p:cNvPr id="2" name="Group 1038"/>
          <p:cNvGrpSpPr>
            <a:grpSpLocks/>
          </p:cNvGrpSpPr>
          <p:nvPr/>
        </p:nvGrpSpPr>
        <p:grpSpPr bwMode="auto">
          <a:xfrm>
            <a:off x="816472" y="1657360"/>
            <a:ext cx="6792913" cy="1200150"/>
            <a:chOff x="1049" y="1236"/>
            <a:chExt cx="4279" cy="1008"/>
          </a:xfrm>
        </p:grpSpPr>
        <p:sp>
          <p:nvSpPr>
            <p:cNvPr id="34821" name="Text Box 1029"/>
            <p:cNvSpPr txBox="1">
              <a:spLocks noChangeArrowheads="1"/>
            </p:cNvSpPr>
            <p:nvPr/>
          </p:nvSpPr>
          <p:spPr bwMode="auto">
            <a:xfrm>
              <a:off x="1056" y="1776"/>
              <a:ext cx="594" cy="468"/>
            </a:xfrm>
            <a:prstGeom prst="rect">
              <a:avLst/>
            </a:prstGeom>
            <a:noFill/>
            <a:ln w="38100">
              <a:solidFill>
                <a:srgbClr val="000000"/>
              </a:solidFill>
              <a:miter lim="800000"/>
              <a:headEnd/>
              <a:tailEnd/>
            </a:ln>
          </p:spPr>
          <p:txBody>
            <a:bodyPr/>
            <a:lstStyle/>
            <a:p>
              <a:pPr algn="ctr"/>
              <a:r>
                <a:rPr lang="en-US" altLang="zh-CN" sz="2800" b="1">
                  <a:latin typeface="Times New Roman" pitchFamily="18" charset="0"/>
                </a:rPr>
                <a:t>Sno</a:t>
              </a:r>
            </a:p>
          </p:txBody>
        </p:sp>
        <p:sp>
          <p:nvSpPr>
            <p:cNvPr id="34822" name="Text Box 1030"/>
            <p:cNvSpPr txBox="1">
              <a:spLocks noChangeArrowheads="1"/>
            </p:cNvSpPr>
            <p:nvPr/>
          </p:nvSpPr>
          <p:spPr bwMode="auto">
            <a:xfrm>
              <a:off x="2124" y="1776"/>
              <a:ext cx="837" cy="468"/>
            </a:xfrm>
            <a:prstGeom prst="rect">
              <a:avLst/>
            </a:prstGeom>
            <a:noFill/>
            <a:ln w="38100">
              <a:solidFill>
                <a:srgbClr val="000000"/>
              </a:solidFill>
              <a:miter lim="800000"/>
              <a:headEnd/>
              <a:tailEnd/>
            </a:ln>
          </p:spPr>
          <p:txBody>
            <a:bodyPr/>
            <a:lstStyle/>
            <a:p>
              <a:pPr algn="ctr"/>
              <a:r>
                <a:rPr lang="en-US" altLang="zh-CN" sz="2800" b="1" dirty="0">
                  <a:latin typeface="Times New Roman" pitchFamily="18" charset="0"/>
                </a:rPr>
                <a:t>School</a:t>
              </a:r>
              <a:endParaRPr lang="en-US" altLang="zh-CN" sz="2000" b="1" dirty="0">
                <a:latin typeface="Times New Roman" pitchFamily="18" charset="0"/>
              </a:endParaRPr>
            </a:p>
          </p:txBody>
        </p:sp>
        <p:sp>
          <p:nvSpPr>
            <p:cNvPr id="34823" name="Line 1031"/>
            <p:cNvSpPr>
              <a:spLocks noChangeShapeType="1"/>
            </p:cNvSpPr>
            <p:nvPr/>
          </p:nvSpPr>
          <p:spPr bwMode="auto">
            <a:xfrm>
              <a:off x="1650" y="1932"/>
              <a:ext cx="474" cy="0"/>
            </a:xfrm>
            <a:prstGeom prst="line">
              <a:avLst/>
            </a:prstGeom>
            <a:noFill/>
            <a:ln w="38100">
              <a:solidFill>
                <a:srgbClr val="000000"/>
              </a:solidFill>
              <a:round/>
              <a:headEnd/>
              <a:tailEnd type="triangle" w="med" len="med"/>
            </a:ln>
          </p:spPr>
          <p:txBody>
            <a:bodyPr/>
            <a:lstStyle/>
            <a:p>
              <a:endParaRPr lang="zh-CN" altLang="en-US"/>
            </a:p>
          </p:txBody>
        </p:sp>
        <p:sp>
          <p:nvSpPr>
            <p:cNvPr id="34824" name="Text Box 1032"/>
            <p:cNvSpPr txBox="1">
              <a:spLocks noChangeArrowheads="1"/>
            </p:cNvSpPr>
            <p:nvPr/>
          </p:nvSpPr>
          <p:spPr bwMode="auto">
            <a:xfrm>
              <a:off x="1049" y="1236"/>
              <a:ext cx="778" cy="468"/>
            </a:xfrm>
            <a:prstGeom prst="rect">
              <a:avLst/>
            </a:prstGeom>
            <a:noFill/>
            <a:ln w="28575">
              <a:noFill/>
              <a:miter lim="800000"/>
              <a:headEnd/>
              <a:tailEnd/>
            </a:ln>
          </p:spPr>
          <p:txBody>
            <a:bodyPr/>
            <a:lstStyle/>
            <a:p>
              <a:pPr algn="ctr"/>
              <a:r>
                <a:rPr lang="en-US" altLang="zh-CN" sz="2800" b="1" dirty="0">
                  <a:latin typeface="Times New Roman" pitchFamily="18" charset="0"/>
                </a:rPr>
                <a:t>S-SS</a:t>
              </a:r>
              <a:endParaRPr lang="en-US" altLang="zh-CN" sz="2000" b="1" dirty="0">
                <a:latin typeface="Times New Roman" pitchFamily="18" charset="0"/>
              </a:endParaRPr>
            </a:p>
          </p:txBody>
        </p:sp>
        <p:sp>
          <p:nvSpPr>
            <p:cNvPr id="34825" name="Text Box 1033"/>
            <p:cNvSpPr txBox="1">
              <a:spLocks noChangeArrowheads="1"/>
            </p:cNvSpPr>
            <p:nvPr/>
          </p:nvSpPr>
          <p:spPr bwMode="auto">
            <a:xfrm>
              <a:off x="3369" y="1776"/>
              <a:ext cx="773" cy="468"/>
            </a:xfrm>
            <a:prstGeom prst="rect">
              <a:avLst/>
            </a:prstGeom>
            <a:noFill/>
            <a:ln w="38100">
              <a:solidFill>
                <a:srgbClr val="000000"/>
              </a:solidFill>
              <a:miter lim="800000"/>
              <a:headEnd/>
              <a:tailEnd/>
            </a:ln>
          </p:spPr>
          <p:txBody>
            <a:bodyPr/>
            <a:lstStyle/>
            <a:p>
              <a:pPr algn="ctr"/>
              <a:r>
                <a:rPr lang="en-US" altLang="zh-CN" sz="2800" b="1" dirty="0">
                  <a:latin typeface="Times New Roman" pitchFamily="18" charset="0"/>
                </a:rPr>
                <a:t>School</a:t>
              </a:r>
              <a:endParaRPr lang="en-US" altLang="zh-CN" sz="2000" b="1" dirty="0">
                <a:latin typeface="Times New Roman" pitchFamily="18" charset="0"/>
              </a:endParaRPr>
            </a:p>
          </p:txBody>
        </p:sp>
        <p:sp>
          <p:nvSpPr>
            <p:cNvPr id="34826" name="Text Box 1034"/>
            <p:cNvSpPr txBox="1">
              <a:spLocks noChangeArrowheads="1"/>
            </p:cNvSpPr>
            <p:nvPr/>
          </p:nvSpPr>
          <p:spPr bwMode="auto">
            <a:xfrm>
              <a:off x="4734" y="1776"/>
              <a:ext cx="594" cy="468"/>
            </a:xfrm>
            <a:prstGeom prst="rect">
              <a:avLst/>
            </a:prstGeom>
            <a:noFill/>
            <a:ln w="38100">
              <a:solidFill>
                <a:srgbClr val="000000"/>
              </a:solidFill>
              <a:miter lim="800000"/>
              <a:headEnd/>
              <a:tailEnd/>
            </a:ln>
          </p:spPr>
          <p:txBody>
            <a:bodyPr/>
            <a:lstStyle/>
            <a:p>
              <a:pPr algn="ctr"/>
              <a:r>
                <a:rPr lang="en-US" altLang="zh-CN" sz="2800" b="1" dirty="0" err="1">
                  <a:latin typeface="Times New Roman" pitchFamily="18" charset="0"/>
                </a:rPr>
                <a:t>Sloc</a:t>
              </a:r>
              <a:endParaRPr lang="en-US" altLang="zh-CN" sz="2000" b="1" dirty="0">
                <a:latin typeface="Times New Roman" pitchFamily="18" charset="0"/>
              </a:endParaRPr>
            </a:p>
          </p:txBody>
        </p:sp>
        <p:sp>
          <p:nvSpPr>
            <p:cNvPr id="34827" name="Line 1035"/>
            <p:cNvSpPr>
              <a:spLocks noChangeShapeType="1"/>
            </p:cNvSpPr>
            <p:nvPr/>
          </p:nvSpPr>
          <p:spPr bwMode="auto">
            <a:xfrm>
              <a:off x="4142" y="1932"/>
              <a:ext cx="592" cy="0"/>
            </a:xfrm>
            <a:prstGeom prst="line">
              <a:avLst/>
            </a:prstGeom>
            <a:noFill/>
            <a:ln w="38100">
              <a:solidFill>
                <a:srgbClr val="000000"/>
              </a:solidFill>
              <a:round/>
              <a:headEnd/>
              <a:tailEnd type="triangle" w="med" len="med"/>
            </a:ln>
          </p:spPr>
          <p:txBody>
            <a:bodyPr/>
            <a:lstStyle/>
            <a:p>
              <a:endParaRPr lang="zh-CN" altLang="en-US"/>
            </a:p>
          </p:txBody>
        </p:sp>
        <p:sp>
          <p:nvSpPr>
            <p:cNvPr id="34828" name="Text Box 1036"/>
            <p:cNvSpPr txBox="1">
              <a:spLocks noChangeArrowheads="1"/>
            </p:cNvSpPr>
            <p:nvPr/>
          </p:nvSpPr>
          <p:spPr bwMode="auto">
            <a:xfrm>
              <a:off x="3415" y="1296"/>
              <a:ext cx="712" cy="480"/>
            </a:xfrm>
            <a:prstGeom prst="rect">
              <a:avLst/>
            </a:prstGeom>
            <a:noFill/>
            <a:ln w="28575">
              <a:noFill/>
              <a:miter lim="800000"/>
              <a:headEnd/>
              <a:tailEnd/>
            </a:ln>
          </p:spPr>
          <p:txBody>
            <a:bodyPr/>
            <a:lstStyle/>
            <a:p>
              <a:pPr algn="ctr"/>
              <a:r>
                <a:rPr lang="en-US" altLang="zh-CN" sz="2800" b="1" dirty="0">
                  <a:latin typeface="Times New Roman" pitchFamily="18" charset="0"/>
                </a:rPr>
                <a:t>S-SL</a:t>
              </a:r>
              <a:endParaRPr lang="en-US" altLang="zh-CN" sz="2000" b="1" dirty="0">
                <a:latin typeface="Times New Roman" pitchFamily="18" charset="0"/>
              </a:endParaRPr>
            </a:p>
          </p:txBody>
        </p:sp>
      </p:grpSp>
      <p:sp>
        <p:nvSpPr>
          <p:cNvPr id="13" name="TextBox 12"/>
          <p:cNvSpPr txBox="1"/>
          <p:nvPr/>
        </p:nvSpPr>
        <p:spPr>
          <a:xfrm>
            <a:off x="428596" y="3489852"/>
            <a:ext cx="8501122" cy="1200329"/>
          </a:xfrm>
          <a:prstGeom prst="rect">
            <a:avLst/>
          </a:prstGeom>
          <a:solidFill>
            <a:schemeClr val="accent2">
              <a:lumMod val="20000"/>
              <a:lumOff val="80000"/>
            </a:schemeClr>
          </a:solidFill>
        </p:spPr>
        <p:txBody>
          <a:bodyPr wrap="square" rtlCol="0">
            <a:spAutoFit/>
          </a:bodyPr>
          <a:lstStyle/>
          <a:p>
            <a:r>
              <a:rPr lang="zh-CN" altLang="en-US" sz="2400" b="1" dirty="0"/>
              <a:t>在分解后的关系模式中</a:t>
            </a:r>
            <a:r>
              <a:rPr lang="zh-CN" altLang="en-US" sz="2400" b="1" dirty="0">
                <a:solidFill>
                  <a:srgbClr val="FF0000"/>
                </a:solidFill>
              </a:rPr>
              <a:t>既没有非主属性对码的部分函数依赖，也没有非主属性对码的传递函数依赖</a:t>
            </a:r>
            <a:r>
              <a:rPr lang="zh-CN" altLang="en-US" sz="2400" b="1" dirty="0"/>
              <a:t>，在一定程度上解决了上述四个问题。</a:t>
            </a:r>
            <a:endParaRPr lang="zh-CN" altLang="en-US" sz="1600" b="1"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zh-CN" dirty="0"/>
              <a:t>2NF</a:t>
            </a:r>
            <a:r>
              <a:rPr lang="zh-CN" altLang="en-US" dirty="0"/>
              <a:t>（续）</a:t>
            </a:r>
          </a:p>
        </p:txBody>
      </p:sp>
      <p:sp>
        <p:nvSpPr>
          <p:cNvPr id="2" name="文本框 1"/>
          <p:cNvSpPr txBox="1"/>
          <p:nvPr/>
        </p:nvSpPr>
        <p:spPr>
          <a:xfrm>
            <a:off x="457201" y="2064685"/>
            <a:ext cx="8291513" cy="400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(1)  S-SL</a:t>
            </a:r>
            <a:r>
              <a:rPr lang="zh-CN" altLang="en-US" sz="2000" b="1" dirty="0"/>
              <a:t>关系中可以插入无在校学生的学院的信息。</a:t>
            </a:r>
            <a:endParaRPr lang="zh-CN" altLang="en-US" sz="2400" b="1" dirty="0"/>
          </a:p>
        </p:txBody>
      </p:sp>
      <p:sp>
        <p:nvSpPr>
          <p:cNvPr id="3" name="文本框 2"/>
          <p:cNvSpPr txBox="1"/>
          <p:nvPr/>
        </p:nvSpPr>
        <p:spPr>
          <a:xfrm>
            <a:off x="457201" y="2571750"/>
            <a:ext cx="8291513"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(2)  </a:t>
            </a:r>
            <a:r>
              <a:rPr lang="zh-CN" altLang="en-US" sz="2000" b="1" dirty="0"/>
              <a:t>某个学院的学生全部毕业了，只是删除</a:t>
            </a:r>
            <a:r>
              <a:rPr lang="en-US" altLang="zh-CN" sz="2000" b="1" dirty="0"/>
              <a:t>S-SS</a:t>
            </a:r>
            <a:r>
              <a:rPr lang="zh-CN" altLang="en-US" sz="2000" b="1" dirty="0"/>
              <a:t>关系中的相应元组，</a:t>
            </a:r>
            <a:r>
              <a:rPr lang="en-US" altLang="zh-CN" sz="2000" b="1" dirty="0"/>
              <a:t>S-SL</a:t>
            </a:r>
            <a:r>
              <a:rPr lang="zh-CN" altLang="en-US" sz="2000" b="1" dirty="0"/>
              <a:t>关系中关于该学院的信息仍存在。</a:t>
            </a:r>
          </a:p>
        </p:txBody>
      </p:sp>
      <p:sp>
        <p:nvSpPr>
          <p:cNvPr id="4" name="文本框 3"/>
          <p:cNvSpPr txBox="1"/>
          <p:nvPr/>
        </p:nvSpPr>
        <p:spPr>
          <a:xfrm>
            <a:off x="457200" y="3414835"/>
            <a:ext cx="8229600" cy="40011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(3)  </a:t>
            </a:r>
            <a:r>
              <a:rPr lang="zh-CN" altLang="en-US" sz="2000" b="1" dirty="0"/>
              <a:t>关于学院的住处的信息只在</a:t>
            </a:r>
            <a:r>
              <a:rPr lang="en-US" altLang="zh-CN" sz="2000" b="1" dirty="0"/>
              <a:t>S-SL</a:t>
            </a:r>
            <a:r>
              <a:rPr lang="zh-CN" altLang="en-US" sz="2000" b="1" dirty="0"/>
              <a:t>关系中存储一次。</a:t>
            </a:r>
            <a:endParaRPr lang="zh-CN" altLang="en-US" sz="2400" b="1" dirty="0"/>
          </a:p>
        </p:txBody>
      </p:sp>
      <p:sp>
        <p:nvSpPr>
          <p:cNvPr id="5" name="文本框 4"/>
          <p:cNvSpPr txBox="1"/>
          <p:nvPr/>
        </p:nvSpPr>
        <p:spPr>
          <a:xfrm>
            <a:off x="457200" y="3984948"/>
            <a:ext cx="8229600" cy="707886"/>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marL="0" lvl="3">
              <a:defRPr/>
            </a:pPr>
            <a:r>
              <a:rPr lang="en-US" altLang="zh-CN" sz="2000" b="1" dirty="0"/>
              <a:t>(4)  </a:t>
            </a:r>
            <a:r>
              <a:rPr lang="zh-CN" altLang="en-US" sz="2000" b="1" dirty="0"/>
              <a:t>当学校调整某个学院的学生住处时，只需修改</a:t>
            </a:r>
            <a:r>
              <a:rPr lang="en-US" altLang="zh-CN" sz="2000" b="1" dirty="0"/>
              <a:t>S-SL</a:t>
            </a:r>
            <a:r>
              <a:rPr lang="zh-CN" altLang="en-US" sz="2000" b="1" dirty="0"/>
              <a:t>关系中一个相应元组的</a:t>
            </a:r>
            <a:r>
              <a:rPr lang="en-US" altLang="zh-CN" sz="2000" b="1" dirty="0" err="1"/>
              <a:t>Sloc</a:t>
            </a:r>
            <a:r>
              <a:rPr lang="zh-CN" altLang="en-US" sz="2000" b="1" dirty="0"/>
              <a:t>属性值。</a:t>
            </a:r>
          </a:p>
        </p:txBody>
      </p:sp>
      <p:graphicFrame>
        <p:nvGraphicFramePr>
          <p:cNvPr id="12" name="表格 11"/>
          <p:cNvGraphicFramePr>
            <a:graphicFrameLocks noGrp="1"/>
          </p:cNvGraphicFramePr>
          <p:nvPr>
            <p:extLst>
              <p:ext uri="{D42A27DB-BD31-4B8C-83A1-F6EECF244321}">
                <p14:modId xmlns:p14="http://schemas.microsoft.com/office/powerpoint/2010/main" val="2081242996"/>
              </p:ext>
            </p:extLst>
          </p:nvPr>
        </p:nvGraphicFramePr>
        <p:xfrm>
          <a:off x="2123728" y="947741"/>
          <a:ext cx="2088232" cy="845820"/>
        </p:xfrm>
        <a:graphic>
          <a:graphicData uri="http://schemas.openxmlformats.org/drawingml/2006/table">
            <a:tbl>
              <a:tblPr firstRow="1" bandRow="1">
                <a:tableStyleId>{21E4AEA4-8DFA-4A89-87EB-49C32662AFE0}</a:tableStyleId>
              </a:tblPr>
              <a:tblGrid>
                <a:gridCol w="854825">
                  <a:extLst>
                    <a:ext uri="{9D8B030D-6E8A-4147-A177-3AD203B41FA5}">
                      <a16:colId xmlns:a16="http://schemas.microsoft.com/office/drawing/2014/main" xmlns="" val="20000"/>
                    </a:ext>
                  </a:extLst>
                </a:gridCol>
                <a:gridCol w="1233407">
                  <a:extLst>
                    <a:ext uri="{9D8B030D-6E8A-4147-A177-3AD203B41FA5}">
                      <a16:colId xmlns:a16="http://schemas.microsoft.com/office/drawing/2014/main" xmlns="" val="20001"/>
                    </a:ext>
                  </a:extLst>
                </a:gridCol>
              </a:tblGrid>
              <a:tr h="274320">
                <a:tc>
                  <a:txBody>
                    <a:bodyPr/>
                    <a:lstStyle/>
                    <a:p>
                      <a:r>
                        <a:rPr lang="en-US" altLang="zh-CN" sz="1400" dirty="0" err="1"/>
                        <a:t>Sno</a:t>
                      </a:r>
                      <a:endParaRPr lang="zh-CN" altLang="en-US" sz="1400" dirty="0"/>
                    </a:p>
                  </a:txBody>
                  <a:tcPr marT="34290" marB="34290"/>
                </a:tc>
                <a:tc>
                  <a:txBody>
                    <a:bodyPr/>
                    <a:lstStyle/>
                    <a:p>
                      <a:r>
                        <a:rPr lang="en-US" altLang="zh-CN" sz="1400" dirty="0"/>
                        <a:t>School</a:t>
                      </a:r>
                      <a:endParaRPr lang="zh-CN" altLang="en-US" sz="1400" dirty="0"/>
                    </a:p>
                  </a:txBody>
                  <a:tcPr marT="34290" marB="34290"/>
                </a:tc>
                <a:extLst>
                  <a:ext uri="{0D108BD9-81ED-4DB2-BD59-A6C34878D82A}">
                    <a16:rowId xmlns:a16="http://schemas.microsoft.com/office/drawing/2014/main" xmlns="" val="10000"/>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1"/>
                  </a:ext>
                </a:extLst>
              </a:tr>
              <a:tr h="274320">
                <a:tc>
                  <a:txBody>
                    <a:bodyPr/>
                    <a:lstStyle/>
                    <a:p>
                      <a:endParaRPr lang="zh-CN" altLang="en-US" sz="1400"/>
                    </a:p>
                  </a:txBody>
                  <a:tcPr marT="34290" marB="34290"/>
                </a:tc>
                <a:tc>
                  <a:txBody>
                    <a:bodyPr/>
                    <a:lstStyle/>
                    <a:p>
                      <a:endParaRPr lang="zh-CN" altLang="en-US" sz="1400" dirty="0"/>
                    </a:p>
                  </a:txBody>
                  <a:tcPr marT="34290" marB="34290"/>
                </a:tc>
                <a:extLst>
                  <a:ext uri="{0D108BD9-81ED-4DB2-BD59-A6C34878D82A}">
                    <a16:rowId xmlns:a16="http://schemas.microsoft.com/office/drawing/2014/main" xmlns="" val="10002"/>
                  </a:ext>
                </a:extLst>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282239556"/>
              </p:ext>
            </p:extLst>
          </p:nvPr>
        </p:nvGraphicFramePr>
        <p:xfrm>
          <a:off x="5220072" y="947741"/>
          <a:ext cx="2376264" cy="845820"/>
        </p:xfrm>
        <a:graphic>
          <a:graphicData uri="http://schemas.openxmlformats.org/drawingml/2006/table">
            <a:tbl>
              <a:tblPr firstRow="1" bandRow="1">
                <a:tableStyleId>{21E4AEA4-8DFA-4A89-87EB-49C32662AFE0}</a:tableStyleId>
              </a:tblPr>
              <a:tblGrid>
                <a:gridCol w="1311757">
                  <a:extLst>
                    <a:ext uri="{9D8B030D-6E8A-4147-A177-3AD203B41FA5}">
                      <a16:colId xmlns:a16="http://schemas.microsoft.com/office/drawing/2014/main" xmlns="" val="20000"/>
                    </a:ext>
                  </a:extLst>
                </a:gridCol>
                <a:gridCol w="1064507">
                  <a:extLst>
                    <a:ext uri="{9D8B030D-6E8A-4147-A177-3AD203B41FA5}">
                      <a16:colId xmlns:a16="http://schemas.microsoft.com/office/drawing/2014/main" xmlns="" val="20001"/>
                    </a:ext>
                  </a:extLst>
                </a:gridCol>
              </a:tblGrid>
              <a:tr h="27432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400" dirty="0"/>
                        <a:t>School</a:t>
                      </a:r>
                      <a:endParaRPr lang="zh-CN" altLang="en-US" sz="1400" dirty="0"/>
                    </a:p>
                  </a:txBody>
                  <a:tcPr marT="34290" marB="34290">
                    <a:solidFill>
                      <a:srgbClr val="A50021"/>
                    </a:solidFill>
                  </a:tcPr>
                </a:tc>
                <a:tc>
                  <a:txBody>
                    <a:bodyPr/>
                    <a:lstStyle/>
                    <a:p>
                      <a:r>
                        <a:rPr lang="en-US" altLang="zh-CN" sz="1400" dirty="0" err="1"/>
                        <a:t>Sloc</a:t>
                      </a:r>
                      <a:endParaRPr lang="zh-CN" altLang="en-US" sz="1400" dirty="0"/>
                    </a:p>
                  </a:txBody>
                  <a:tcPr marT="34290" marB="34290">
                    <a:solidFill>
                      <a:srgbClr val="A50021"/>
                    </a:solidFill>
                  </a:tcPr>
                </a:tc>
                <a:extLst>
                  <a:ext uri="{0D108BD9-81ED-4DB2-BD59-A6C34878D82A}">
                    <a16:rowId xmlns:a16="http://schemas.microsoft.com/office/drawing/2014/main" xmlns="" val="10000"/>
                  </a:ext>
                </a:extLst>
              </a:tr>
              <a:tr h="274320">
                <a:tc>
                  <a:txBody>
                    <a:bodyPr/>
                    <a:lstStyle/>
                    <a:p>
                      <a:endParaRPr lang="zh-CN" altLang="en-US" sz="1400"/>
                    </a:p>
                  </a:txBody>
                  <a:tcPr marT="34290" marB="34290"/>
                </a:tc>
                <a:tc>
                  <a:txBody>
                    <a:bodyPr/>
                    <a:lstStyle/>
                    <a:p>
                      <a:endParaRPr lang="zh-CN" altLang="en-US" sz="1400"/>
                    </a:p>
                  </a:txBody>
                  <a:tcPr marT="34290" marB="34290"/>
                </a:tc>
                <a:extLst>
                  <a:ext uri="{0D108BD9-81ED-4DB2-BD59-A6C34878D82A}">
                    <a16:rowId xmlns:a16="http://schemas.microsoft.com/office/drawing/2014/main" xmlns="" val="10001"/>
                  </a:ext>
                </a:extLst>
              </a:tr>
              <a:tr h="274320">
                <a:tc>
                  <a:txBody>
                    <a:bodyPr/>
                    <a:lstStyle/>
                    <a:p>
                      <a:endParaRPr lang="zh-CN" altLang="en-US" sz="1400"/>
                    </a:p>
                  </a:txBody>
                  <a:tcPr marT="34290" marB="34290"/>
                </a:tc>
                <a:tc>
                  <a:txBody>
                    <a:bodyPr/>
                    <a:lstStyle/>
                    <a:p>
                      <a:endParaRPr lang="zh-CN" altLang="en-US" sz="1400" dirty="0"/>
                    </a:p>
                  </a:txBody>
                  <a:tcPr marT="34290" marB="34290"/>
                </a:tc>
                <a:extLst>
                  <a:ext uri="{0D108BD9-81ED-4DB2-BD59-A6C34878D82A}">
                    <a16:rowId xmlns:a16="http://schemas.microsoft.com/office/drawing/2014/main" xmlns="" val="10002"/>
                  </a:ext>
                </a:extLst>
              </a:tr>
            </a:tbl>
          </a:graphicData>
        </a:graphic>
      </p:graphicFrame>
      <p:sp>
        <p:nvSpPr>
          <p:cNvPr id="14" name="TextBox 13"/>
          <p:cNvSpPr txBox="1"/>
          <p:nvPr/>
        </p:nvSpPr>
        <p:spPr>
          <a:xfrm>
            <a:off x="1403648" y="947740"/>
            <a:ext cx="864096" cy="375233"/>
          </a:xfrm>
          <a:prstGeom prst="rect">
            <a:avLst/>
          </a:prstGeom>
          <a:noFill/>
        </p:spPr>
        <p:txBody>
          <a:bodyPr wrap="square" rtlCol="0">
            <a:spAutoFit/>
          </a:bodyPr>
          <a:lstStyle/>
          <a:p>
            <a:r>
              <a:rPr lang="en-US" altLang="zh-CN" dirty="0"/>
              <a:t>S-SS</a:t>
            </a:r>
            <a:endParaRPr lang="zh-CN" altLang="en-US" dirty="0"/>
          </a:p>
        </p:txBody>
      </p:sp>
      <p:sp>
        <p:nvSpPr>
          <p:cNvPr id="15" name="TextBox 14"/>
          <p:cNvSpPr txBox="1"/>
          <p:nvPr/>
        </p:nvSpPr>
        <p:spPr>
          <a:xfrm>
            <a:off x="4572000" y="953642"/>
            <a:ext cx="792088" cy="369332"/>
          </a:xfrm>
          <a:prstGeom prst="rect">
            <a:avLst/>
          </a:prstGeom>
          <a:noFill/>
        </p:spPr>
        <p:txBody>
          <a:bodyPr wrap="square" rtlCol="0">
            <a:spAutoFit/>
          </a:bodyPr>
          <a:lstStyle/>
          <a:p>
            <a:r>
              <a:rPr lang="en-US" altLang="zh-CN" dirty="0"/>
              <a:t>S-SL</a:t>
            </a:r>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14282" y="-142894"/>
            <a:ext cx="8401080" cy="853679"/>
          </a:xfrm>
        </p:spPr>
        <p:txBody>
          <a:bodyPr/>
          <a:lstStyle/>
          <a:p>
            <a:r>
              <a:rPr lang="zh-CN" altLang="en-US" dirty="0"/>
              <a:t>思考</a:t>
            </a:r>
          </a:p>
        </p:txBody>
      </p:sp>
      <p:sp>
        <p:nvSpPr>
          <p:cNvPr id="3" name="内容占位符 2"/>
          <p:cNvSpPr>
            <a:spLocks noGrp="1"/>
          </p:cNvSpPr>
          <p:nvPr>
            <p:ph idx="1"/>
          </p:nvPr>
        </p:nvSpPr>
        <p:spPr/>
        <p:txBody>
          <a:bodyPr/>
          <a:lstStyle/>
          <a:p>
            <a:r>
              <a:rPr lang="zh-CN" altLang="en-US" dirty="0"/>
              <a:t>你能否举出一个属于</a:t>
            </a:r>
            <a:r>
              <a:rPr lang="en-US" altLang="zh-CN" dirty="0"/>
              <a:t>1NF</a:t>
            </a:r>
            <a:r>
              <a:rPr lang="zh-CN" altLang="en-US" dirty="0"/>
              <a:t>但不属于</a:t>
            </a:r>
            <a:r>
              <a:rPr lang="en-US" altLang="zh-CN" dirty="0"/>
              <a:t>2NF</a:t>
            </a:r>
            <a:r>
              <a:rPr lang="zh-CN" altLang="en-US" dirty="0"/>
              <a:t>的关系模式吗？试着分析一下该关系模式存在什么问题</a:t>
            </a:r>
            <a:endParaRPr lang="en-US" altLang="zh-CN" dirty="0"/>
          </a:p>
          <a:p>
            <a:endParaRPr lang="en-US" altLang="zh-CN" dirty="0"/>
          </a:p>
          <a:p>
            <a:r>
              <a:rPr lang="zh-CN" altLang="en-US" dirty="0"/>
              <a:t>试着将该</a:t>
            </a:r>
            <a:r>
              <a:rPr lang="en-US" altLang="zh-CN" dirty="0"/>
              <a:t>1NF</a:t>
            </a:r>
            <a:r>
              <a:rPr lang="zh-CN" altLang="en-US" dirty="0"/>
              <a:t>关系模式分解为一组</a:t>
            </a:r>
            <a:r>
              <a:rPr lang="en-US" altLang="zh-CN" dirty="0"/>
              <a:t>2NF</a:t>
            </a:r>
            <a:r>
              <a:rPr lang="zh-CN" altLang="en-US" dirty="0"/>
              <a:t>的关系模式，分析一下上述问题是否能够解决</a:t>
            </a:r>
          </a:p>
        </p:txBody>
      </p:sp>
    </p:spTree>
  </p:cSld>
  <p:clrMapOvr>
    <a:masterClrMapping/>
  </p:clrMapOvr>
  <p:transition spd="slow">
    <p:wipe di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p>
          <a:p>
            <a:pPr>
              <a:spcBef>
                <a:spcPts val="0"/>
              </a:spcBef>
            </a:pPr>
            <a:r>
              <a:rPr lang="en-US" altLang="zh-CN" sz="2800" dirty="0"/>
              <a:t>6.2.4 2NF</a:t>
            </a:r>
            <a:endParaRPr lang="zh-CN" altLang="en-US" sz="2800" dirty="0"/>
          </a:p>
          <a:p>
            <a:pPr>
              <a:spcBef>
                <a:spcPts val="0"/>
              </a:spcBef>
            </a:pPr>
            <a:r>
              <a:rPr lang="en-US" altLang="zh-CN" sz="2800" dirty="0">
                <a:solidFill>
                  <a:srgbClr val="FF0000"/>
                </a:solidFill>
              </a:rPr>
              <a:t>6.2.5 3NF</a:t>
            </a:r>
            <a:endParaRPr lang="zh-CN" altLang="en-US" sz="2800" dirty="0">
              <a:solidFill>
                <a:srgbClr val="FF0000"/>
              </a:solidFill>
            </a:endParaRPr>
          </a:p>
          <a:p>
            <a:pPr>
              <a:spcBef>
                <a:spcPts val="0"/>
              </a:spcBef>
            </a:pPr>
            <a:r>
              <a:rPr lang="en-US" altLang="zh-CN" sz="2800" dirty="0"/>
              <a:t>6.2.6 BCNF</a:t>
            </a:r>
            <a:endParaRPr lang="zh-CN" altLang="en-US" sz="2800" dirty="0"/>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.5  3NF</a:t>
            </a:r>
            <a:endParaRPr lang="zh-CN" altLang="en-US" sz="3600" b="1" kern="0" cap="all" dirty="0">
              <a:solidFill>
                <a:schemeClr val="bg1"/>
              </a:solidFill>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285720" y="-29765"/>
            <a:ext cx="6929486" cy="744128"/>
          </a:xfrm>
        </p:spPr>
        <p:txBody>
          <a:bodyPr/>
          <a:lstStyle/>
          <a:p>
            <a:r>
              <a:rPr lang="zh-CN" altLang="en-US" sz="3600" dirty="0">
                <a:latin typeface="SimSun" panose="02010600030101010101" pitchFamily="2" charset="-122"/>
                <a:ea typeface="SimSun" panose="02010600030101010101" pitchFamily="2" charset="-122"/>
              </a:rPr>
              <a:t>一个例子</a:t>
            </a:r>
            <a:endParaRPr lang="en-US" altLang="zh-CN" sz="3600" dirty="0">
              <a:latin typeface="SimSun" panose="02010600030101010101" pitchFamily="2" charset="-122"/>
              <a:ea typeface="SimSun" panose="02010600030101010101" pitchFamily="2" charset="-122"/>
            </a:endParaRPr>
          </a:p>
        </p:txBody>
      </p:sp>
      <p:sp>
        <p:nvSpPr>
          <p:cNvPr id="25603" name="Rectangle 3"/>
          <p:cNvSpPr>
            <a:spLocks noGrp="1" noChangeArrowheads="1"/>
          </p:cNvSpPr>
          <p:nvPr>
            <p:ph idx="1"/>
          </p:nvPr>
        </p:nvSpPr>
        <p:spPr>
          <a:xfrm>
            <a:off x="142844" y="823913"/>
            <a:ext cx="8858280" cy="3640931"/>
          </a:xfrm>
        </p:spPr>
        <p:txBody>
          <a:bodyPr/>
          <a:lstStyle/>
          <a:p>
            <a:r>
              <a:rPr lang="zh-CN" altLang="en-US" sz="2400" dirty="0"/>
              <a:t>某个学校开发应用系统涉及的已知事实：</a:t>
            </a:r>
          </a:p>
          <a:p>
            <a:pPr marL="457200" lvl="1" indent="0">
              <a:buNone/>
            </a:pPr>
            <a:r>
              <a:rPr lang="zh-CN" altLang="en-US" sz="2200" dirty="0"/>
              <a:t>⒈ 一个学院有若干学生， 但一个学生只属于一个学院；</a:t>
            </a:r>
          </a:p>
          <a:p>
            <a:pPr marL="457200" lvl="1" indent="0">
              <a:buNone/>
            </a:pPr>
            <a:r>
              <a:rPr lang="zh-CN" altLang="en-US" sz="2200" dirty="0"/>
              <a:t>⒉ 一个学院只有一名（正职）院长；</a:t>
            </a:r>
          </a:p>
          <a:p>
            <a:pPr marL="457200" lvl="1" indent="0">
              <a:buNone/>
            </a:pPr>
            <a:r>
              <a:rPr lang="zh-CN" altLang="en-US" sz="2200" dirty="0"/>
              <a:t>⒊ 一个学生可以选修多门课程， 每门课程有若干学生选修；</a:t>
            </a:r>
          </a:p>
          <a:p>
            <a:pPr marL="457200" lvl="1" indent="0">
              <a:buNone/>
            </a:pPr>
            <a:r>
              <a:rPr lang="zh-CN" altLang="en-US" sz="2200" dirty="0"/>
              <a:t>⒋ 每个学生学习每一门课程有一个成绩。</a:t>
            </a:r>
            <a:endParaRPr lang="en-US" altLang="zh-CN" sz="2200" dirty="0"/>
          </a:p>
          <a:p>
            <a:pPr marL="57150" indent="0"/>
            <a:r>
              <a:rPr lang="zh-CN" altLang="en-US" sz="2400" dirty="0"/>
              <a:t>存储并管理这些信息</a:t>
            </a:r>
            <a:endParaRPr lang="en-US" altLang="zh-CN" sz="2400" dirty="0"/>
          </a:p>
          <a:p>
            <a:r>
              <a:rPr lang="zh-CN" altLang="en-US" sz="2400" dirty="0"/>
              <a:t>设计了一个关系模式</a:t>
            </a:r>
            <a:endParaRPr lang="en-US" altLang="zh-CN" sz="2400" dirty="0"/>
          </a:p>
          <a:p>
            <a:pPr lvl="1">
              <a:buNone/>
            </a:pPr>
            <a:r>
              <a:rPr lang="en-US" altLang="zh-CN" dirty="0">
                <a:solidFill>
                  <a:srgbClr val="FF0000"/>
                </a:solidFill>
              </a:rPr>
              <a:t>STUDENT</a:t>
            </a:r>
            <a:r>
              <a:rPr lang="zh-CN" altLang="en-US" dirty="0">
                <a:solidFill>
                  <a:srgbClr val="FF0000"/>
                </a:solidFill>
              </a:rPr>
              <a:t>（</a:t>
            </a:r>
            <a:r>
              <a:rPr lang="en-US" altLang="zh-CN" dirty="0" err="1">
                <a:solidFill>
                  <a:srgbClr val="FF0000"/>
                </a:solidFill>
              </a:rPr>
              <a:t>Sno</a:t>
            </a:r>
            <a:r>
              <a:rPr lang="en-US" altLang="zh-CN" dirty="0">
                <a:solidFill>
                  <a:srgbClr val="FF0000"/>
                </a:solidFill>
              </a:rPr>
              <a:t>,</a:t>
            </a:r>
            <a:r>
              <a:rPr lang="zh-CN" altLang="en-US" dirty="0">
                <a:solidFill>
                  <a:srgbClr val="FF0000"/>
                </a:solidFill>
              </a:rPr>
              <a:t> </a:t>
            </a:r>
            <a:r>
              <a:rPr lang="en-US" altLang="zh-CN" dirty="0">
                <a:solidFill>
                  <a:srgbClr val="FF0000"/>
                </a:solidFill>
              </a:rPr>
              <a:t>School, </a:t>
            </a:r>
            <a:r>
              <a:rPr lang="en-US" altLang="zh-CN" dirty="0" err="1">
                <a:solidFill>
                  <a:srgbClr val="FF0000"/>
                </a:solidFill>
              </a:rPr>
              <a:t>Mname</a:t>
            </a:r>
            <a:r>
              <a:rPr lang="en-US" altLang="zh-CN" dirty="0">
                <a:solidFill>
                  <a:srgbClr val="FF0000"/>
                </a:solidFill>
              </a:rPr>
              <a:t>,</a:t>
            </a:r>
            <a:r>
              <a:rPr lang="zh-CN" altLang="en-US" dirty="0">
                <a:solidFill>
                  <a:srgbClr val="FF0000"/>
                </a:solidFill>
              </a:rPr>
              <a:t> </a:t>
            </a:r>
            <a:r>
              <a:rPr lang="en-US" altLang="zh-CN" dirty="0" err="1">
                <a:solidFill>
                  <a:srgbClr val="FF0000"/>
                </a:solidFill>
              </a:rPr>
              <a:t>Cno</a:t>
            </a:r>
            <a:r>
              <a:rPr lang="en-US" altLang="zh-CN" dirty="0">
                <a:solidFill>
                  <a:srgbClr val="FF0000"/>
                </a:solidFill>
              </a:rPr>
              <a:t>,</a:t>
            </a:r>
            <a:r>
              <a:rPr lang="zh-CN" altLang="en-US" dirty="0">
                <a:solidFill>
                  <a:srgbClr val="FF0000"/>
                </a:solidFill>
              </a:rPr>
              <a:t> </a:t>
            </a:r>
            <a:r>
              <a:rPr lang="en-US" altLang="zh-CN" dirty="0">
                <a:solidFill>
                  <a:srgbClr val="FF0000"/>
                </a:solidFill>
              </a:rPr>
              <a:t>Grade</a:t>
            </a:r>
            <a:r>
              <a:rPr lang="zh-CN" altLang="en-US" dirty="0">
                <a:solidFill>
                  <a:srgbClr val="FF0000"/>
                </a:solidFill>
              </a:rPr>
              <a:t>）</a:t>
            </a:r>
          </a:p>
          <a:p>
            <a:pPr marL="457200" lvl="1" indent="0">
              <a:buNone/>
            </a:pPr>
            <a:r>
              <a:rPr lang="zh-CN" altLang="en-US" dirty="0"/>
              <a:t>    </a:t>
            </a:r>
          </a:p>
        </p:txBody>
      </p:sp>
    </p:spTree>
  </p:cSld>
  <p:clrMapOvr>
    <a:masterClrMapping/>
  </p:clrMapOvr>
  <p:transition spd="slow">
    <p:wipe dir="d"/>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sz="3600" dirty="0"/>
              <a:t> 6.2.5 3NF</a:t>
            </a:r>
            <a:endParaRPr lang="zh-CN" altLang="en-US" sz="3600" dirty="0"/>
          </a:p>
        </p:txBody>
      </p:sp>
      <p:sp>
        <p:nvSpPr>
          <p:cNvPr id="78851" name="Rectangle 3"/>
          <p:cNvSpPr>
            <a:spLocks noGrp="1" noChangeArrowheads="1"/>
          </p:cNvSpPr>
          <p:nvPr>
            <p:ph idx="1"/>
          </p:nvPr>
        </p:nvSpPr>
        <p:spPr>
          <a:xfrm>
            <a:off x="285720" y="645331"/>
            <a:ext cx="8715436" cy="1640667"/>
          </a:xfrm>
        </p:spPr>
        <p:txBody>
          <a:bodyPr/>
          <a:lstStyle/>
          <a:p>
            <a:r>
              <a:rPr lang="en-US" altLang="zh-CN" dirty="0">
                <a:latin typeface="Arial" panose="020B0604020202020204" pitchFamily="34" charset="0"/>
                <a:ea typeface="宋体" panose="02010600030101010101" pitchFamily="2" charset="-122"/>
              </a:rPr>
              <a:t>3NF</a:t>
            </a:r>
            <a:r>
              <a:rPr lang="zh-CN" altLang="en-US" dirty="0">
                <a:latin typeface="Arial" panose="020B0604020202020204" pitchFamily="34" charset="0"/>
                <a:ea typeface="宋体" panose="02010600030101010101" pitchFamily="2" charset="-122"/>
              </a:rPr>
              <a:t>的定义</a:t>
            </a:r>
            <a:r>
              <a:rPr lang="en-US" altLang="zh-CN" dirty="0">
                <a:latin typeface="Arial" panose="020B0604020202020204" pitchFamily="34" charset="0"/>
                <a:ea typeface="宋体" panose="02010600030101010101" pitchFamily="2" charset="-122"/>
              </a:rPr>
              <a:t/>
            </a:r>
            <a:br>
              <a:rPr lang="en-US" altLang="zh-CN" dirty="0">
                <a:latin typeface="Arial" panose="020B0604020202020204" pitchFamily="34" charset="0"/>
                <a:ea typeface="宋体" panose="02010600030101010101" pitchFamily="2" charset="-122"/>
              </a:rPr>
            </a:br>
            <a:r>
              <a:rPr lang="zh-CN" altLang="en-US" sz="2000" dirty="0">
                <a:latin typeface="Arial" panose="020B0604020202020204" pitchFamily="34" charset="0"/>
                <a:ea typeface="宋体" panose="02010600030101010101" pitchFamily="2" charset="-122"/>
              </a:rPr>
              <a:t>定义</a:t>
            </a:r>
            <a:r>
              <a:rPr lang="en-US" altLang="zh-CN" sz="2000" dirty="0">
                <a:latin typeface="Arial" panose="020B0604020202020204" pitchFamily="34" charset="0"/>
                <a:ea typeface="宋体" panose="02010600030101010101" pitchFamily="2" charset="-122"/>
              </a:rPr>
              <a:t>6.7</a:t>
            </a:r>
            <a:r>
              <a:rPr lang="zh-CN" altLang="en-US" sz="2000" dirty="0">
                <a:latin typeface="Arial" panose="020B0604020202020204" pitchFamily="34" charset="0"/>
                <a:ea typeface="宋体" panose="02010600030101010101" pitchFamily="2" charset="-122"/>
              </a:rPr>
              <a:t> 设关系模式</a:t>
            </a:r>
            <a:r>
              <a:rPr lang="en-US" altLang="zh-CN" sz="2000" dirty="0">
                <a:latin typeface="Arial" panose="020B0604020202020204" pitchFamily="34" charset="0"/>
                <a:ea typeface="宋体" panose="02010600030101010101" pitchFamily="2" charset="-122"/>
              </a:rPr>
              <a:t>R(U,F)∈1NF,</a:t>
            </a:r>
            <a:r>
              <a:rPr lang="zh-CN" altLang="en-US" sz="2000" dirty="0">
                <a:latin typeface="Arial" panose="020B0604020202020204" pitchFamily="34" charset="0"/>
                <a:ea typeface="宋体" panose="02010600030101010101" pitchFamily="2" charset="-122"/>
              </a:rPr>
              <a:t>若</a:t>
            </a:r>
            <a:r>
              <a:rPr lang="en-US" altLang="zh-CN" sz="2000" dirty="0">
                <a:latin typeface="Arial" panose="020B0604020202020204" pitchFamily="34" charset="0"/>
                <a:ea typeface="宋体" panose="02010600030101010101" pitchFamily="2" charset="-122"/>
              </a:rPr>
              <a:t>R</a:t>
            </a:r>
            <a:r>
              <a:rPr lang="zh-CN" altLang="en-US" sz="2000" dirty="0">
                <a:latin typeface="Arial" panose="020B0604020202020204" pitchFamily="34" charset="0"/>
                <a:ea typeface="宋体" panose="02010600030101010101" pitchFamily="2" charset="-122"/>
              </a:rPr>
              <a:t>中不存在这样的码</a:t>
            </a:r>
            <a:r>
              <a:rPr lang="en-US" altLang="zh-CN" sz="2000" dirty="0">
                <a:latin typeface="Arial" panose="020B0604020202020204" pitchFamily="34" charset="0"/>
                <a:ea typeface="宋体" panose="02010600030101010101" pitchFamily="2" charset="-122"/>
              </a:rPr>
              <a:t>X</a:t>
            </a:r>
            <a:r>
              <a:rPr lang="zh-CN" altLang="en-US" sz="2000" dirty="0">
                <a:latin typeface="Arial" panose="020B0604020202020204" pitchFamily="34" charset="0"/>
                <a:ea typeface="宋体" panose="02010600030101010101" pitchFamily="2" charset="-122"/>
              </a:rPr>
              <a:t>、属性组</a:t>
            </a:r>
            <a:r>
              <a:rPr lang="en-US" altLang="zh-CN" sz="2000" dirty="0">
                <a:latin typeface="Arial" panose="020B0604020202020204" pitchFamily="34" charset="0"/>
                <a:ea typeface="宋体" panose="02010600030101010101" pitchFamily="2" charset="-122"/>
              </a:rPr>
              <a:t>Y</a:t>
            </a:r>
            <a:r>
              <a:rPr lang="zh-CN" altLang="en-US" sz="2000" dirty="0">
                <a:latin typeface="Arial" panose="020B0604020202020204" pitchFamily="34" charset="0"/>
                <a:ea typeface="宋体" panose="02010600030101010101" pitchFamily="2" charset="-122"/>
              </a:rPr>
              <a:t>及非主属性</a:t>
            </a:r>
            <a:r>
              <a:rPr lang="en-US" altLang="zh-CN" sz="2000" dirty="0">
                <a:latin typeface="Arial" panose="020B0604020202020204" pitchFamily="34" charset="0"/>
                <a:ea typeface="宋体" panose="02010600030101010101" pitchFamily="2" charset="-122"/>
              </a:rPr>
              <a:t>Z</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Y⊇ Z</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a:t>
            </a:r>
            <a:r>
              <a:rPr lang="zh-CN" altLang="en-US" sz="2000" dirty="0">
                <a:latin typeface="Arial" panose="020B0604020202020204" pitchFamily="34" charset="0"/>
                <a:ea typeface="宋体" panose="02010600030101010101" pitchFamily="2" charset="-122"/>
              </a:rPr>
              <a:t>使得</a:t>
            </a:r>
            <a:r>
              <a:rPr lang="en-US" altLang="zh-CN" sz="2000" dirty="0">
                <a:latin typeface="Arial" panose="020B0604020202020204" pitchFamily="34" charset="0"/>
                <a:ea typeface="宋体" panose="02010600030101010101" pitchFamily="2" charset="-122"/>
              </a:rPr>
              <a:t>X→Y</a:t>
            </a:r>
            <a:r>
              <a:rPr lang="zh-CN" altLang="en-US" sz="2000" dirty="0">
                <a:latin typeface="Arial" panose="020B0604020202020204" pitchFamily="34" charset="0"/>
                <a:ea typeface="宋体" panose="02010600030101010101" pitchFamily="2" charset="-122"/>
              </a:rPr>
              <a:t>，</a:t>
            </a:r>
            <a:r>
              <a:rPr lang="en-US" altLang="zh-CN" sz="2000" dirty="0">
                <a:latin typeface="Arial" panose="020B0604020202020204" pitchFamily="34" charset="0"/>
                <a:ea typeface="宋体" panose="02010600030101010101" pitchFamily="2" charset="-122"/>
              </a:rPr>
              <a:t>Y→Z</a:t>
            </a:r>
            <a:r>
              <a:rPr lang="zh-CN" altLang="en-US" sz="2000" dirty="0">
                <a:latin typeface="Arial" panose="020B0604020202020204" pitchFamily="34" charset="0"/>
                <a:ea typeface="宋体" panose="02010600030101010101" pitchFamily="2" charset="-122"/>
              </a:rPr>
              <a:t>成立，</a:t>
            </a:r>
            <a:r>
              <a:rPr lang="en-US" altLang="zh-CN" sz="2000" dirty="0">
                <a:latin typeface="Arial" panose="020B0604020202020204" pitchFamily="34" charset="0"/>
                <a:ea typeface="宋体" panose="02010600030101010101" pitchFamily="2" charset="-122"/>
              </a:rPr>
              <a:t> Y↛X</a:t>
            </a:r>
            <a:r>
              <a:rPr lang="zh-CN" altLang="en-US" sz="2000" dirty="0">
                <a:latin typeface="Arial" panose="020B0604020202020204" pitchFamily="34" charset="0"/>
                <a:ea typeface="宋体" panose="02010600030101010101" pitchFamily="2" charset="-122"/>
              </a:rPr>
              <a:t>，则称</a:t>
            </a:r>
            <a:r>
              <a:rPr lang="en-US" altLang="zh-CN" sz="2000" dirty="0">
                <a:latin typeface="Arial" panose="020B0604020202020204" pitchFamily="34" charset="0"/>
                <a:ea typeface="宋体" panose="02010600030101010101" pitchFamily="2" charset="-122"/>
              </a:rPr>
              <a:t>R(U,F) ∈ 3NF</a:t>
            </a:r>
            <a:r>
              <a:rPr lang="zh-CN" altLang="en-US" dirty="0"/>
              <a:t> </a:t>
            </a:r>
            <a:endParaRPr lang="en-US" altLang="zh-CN" dirty="0"/>
          </a:p>
        </p:txBody>
      </p:sp>
      <p:sp>
        <p:nvSpPr>
          <p:cNvPr id="4" name="直接连接符 2"/>
          <p:cNvSpPr>
            <a:spLocks noChangeShapeType="1"/>
          </p:cNvSpPr>
          <p:nvPr/>
        </p:nvSpPr>
        <p:spPr bwMode="auto">
          <a:xfrm flipH="1">
            <a:off x="2107389" y="1592121"/>
            <a:ext cx="71438" cy="216694"/>
          </a:xfrm>
          <a:prstGeom prst="line">
            <a:avLst/>
          </a:prstGeom>
          <a:noFill/>
          <a:ln w="25400">
            <a:solidFill>
              <a:schemeClr val="tx1"/>
            </a:solidFill>
            <a:round/>
            <a:headEnd/>
            <a:tailEnd/>
          </a:ln>
        </p:spPr>
        <p:txBody>
          <a:bodyPr/>
          <a:lstStyle/>
          <a:p>
            <a:endParaRPr lang="zh-CN" altLang="en-US" b="1"/>
          </a:p>
        </p:txBody>
      </p:sp>
      <p:sp>
        <p:nvSpPr>
          <p:cNvPr id="5" name="矩形 4"/>
          <p:cNvSpPr/>
          <p:nvPr/>
        </p:nvSpPr>
        <p:spPr>
          <a:xfrm>
            <a:off x="642910" y="1928808"/>
            <a:ext cx="7215222" cy="1200329"/>
          </a:xfrm>
          <a:prstGeom prst="rect">
            <a:avLst/>
          </a:prstGeom>
          <a:ln>
            <a:solidFill>
              <a:srgbClr val="FF0000"/>
            </a:solidFill>
          </a:ln>
        </p:spPr>
        <p:txBody>
          <a:bodyPr wrap="square">
            <a:spAutoFit/>
          </a:bodyPr>
          <a:lstStyle/>
          <a:p>
            <a:pPr>
              <a:buNone/>
            </a:pPr>
            <a:r>
              <a:rPr lang="zh-CN" altLang="en-US" b="1" dirty="0"/>
              <a:t>例</a:t>
            </a:r>
            <a:endParaRPr lang="en-US" altLang="zh-CN" b="1" dirty="0"/>
          </a:p>
          <a:p>
            <a:pPr>
              <a:buNone/>
            </a:pPr>
            <a:r>
              <a:rPr lang="zh-CN" altLang="en-US" b="1" dirty="0"/>
              <a:t> </a:t>
            </a:r>
            <a:r>
              <a:rPr lang="en-US" altLang="zh-CN" b="1" dirty="0"/>
              <a:t>SL(</a:t>
            </a:r>
            <a:r>
              <a:rPr lang="en-US" altLang="zh-CN" b="1" dirty="0" err="1"/>
              <a:t>Sno</a:t>
            </a:r>
            <a:r>
              <a:rPr lang="en-US" altLang="zh-CN" b="1" dirty="0"/>
              <a:t>, School, </a:t>
            </a:r>
            <a:r>
              <a:rPr lang="en-US" altLang="zh-CN" b="1" dirty="0" err="1"/>
              <a:t>Sloc</a:t>
            </a:r>
            <a:r>
              <a:rPr lang="en-US" altLang="zh-CN" b="1" dirty="0"/>
              <a:t>) ∈ 2NF</a:t>
            </a:r>
          </a:p>
          <a:p>
            <a:pPr marL="57150" indent="0">
              <a:buNone/>
            </a:pPr>
            <a:r>
              <a:rPr lang="en-US" altLang="zh-CN" b="1" dirty="0"/>
              <a:t>S-SS</a:t>
            </a:r>
            <a:r>
              <a:rPr lang="zh-CN" altLang="en-US" b="1" dirty="0"/>
              <a:t>（</a:t>
            </a:r>
            <a:r>
              <a:rPr lang="en-US" altLang="zh-CN" b="1" dirty="0" err="1"/>
              <a:t>Sno</a:t>
            </a:r>
            <a:r>
              <a:rPr lang="zh-CN" altLang="en-US" b="1" dirty="0"/>
              <a:t>， </a:t>
            </a:r>
            <a:r>
              <a:rPr lang="en-US" altLang="zh-CN" b="1" dirty="0"/>
              <a:t>School</a:t>
            </a:r>
            <a:r>
              <a:rPr lang="zh-CN" altLang="en-US" b="1" dirty="0"/>
              <a:t>） ∈ </a:t>
            </a:r>
            <a:r>
              <a:rPr lang="en-US" altLang="zh-CN" b="1" dirty="0"/>
              <a:t>3NF</a:t>
            </a:r>
          </a:p>
          <a:p>
            <a:pPr marL="57150" indent="0">
              <a:buNone/>
            </a:pPr>
            <a:r>
              <a:rPr lang="en-US" altLang="zh-CN" b="1" dirty="0"/>
              <a:t>S-SL</a:t>
            </a:r>
            <a:r>
              <a:rPr lang="zh-CN" altLang="en-US" b="1" dirty="0"/>
              <a:t>（</a:t>
            </a:r>
            <a:r>
              <a:rPr lang="en-US" altLang="zh-CN" b="1" dirty="0"/>
              <a:t>School</a:t>
            </a:r>
            <a:r>
              <a:rPr lang="zh-CN" altLang="en-US" b="1" dirty="0"/>
              <a:t>， </a:t>
            </a:r>
            <a:r>
              <a:rPr lang="en-US" altLang="zh-CN" b="1" dirty="0" err="1"/>
              <a:t>Sloc</a:t>
            </a:r>
            <a:r>
              <a:rPr lang="zh-CN" altLang="en-US" b="1" dirty="0"/>
              <a:t>）∈ </a:t>
            </a:r>
            <a:r>
              <a:rPr lang="en-US" altLang="zh-CN" b="1" dirty="0"/>
              <a:t>3NF</a:t>
            </a:r>
          </a:p>
        </p:txBody>
      </p:sp>
      <p:sp>
        <p:nvSpPr>
          <p:cNvPr id="6" name="矩形 5"/>
          <p:cNvSpPr/>
          <p:nvPr/>
        </p:nvSpPr>
        <p:spPr>
          <a:xfrm>
            <a:off x="2143108" y="3500445"/>
            <a:ext cx="5000660" cy="923330"/>
          </a:xfrm>
          <a:prstGeom prst="rect">
            <a:avLst/>
          </a:prstGeom>
        </p:spPr>
        <p:txBody>
          <a:bodyPr wrap="square">
            <a:spAutoFit/>
          </a:bodyPr>
          <a:lstStyle/>
          <a:p>
            <a:r>
              <a:rPr lang="zh-CN" altLang="en-US" b="1" dirty="0">
                <a:latin typeface="+mn-ea"/>
              </a:rPr>
              <a:t>不存在部分函数依赖</a:t>
            </a:r>
            <a:r>
              <a:rPr lang="en-US" altLang="zh-CN" b="1" dirty="0">
                <a:latin typeface="+mn-ea"/>
              </a:rPr>
              <a:t>,</a:t>
            </a:r>
            <a:r>
              <a:rPr lang="zh-CN" altLang="en-US" b="1" dirty="0">
                <a:latin typeface="+mn-ea"/>
              </a:rPr>
              <a:t>但是</a:t>
            </a:r>
            <a:r>
              <a:rPr lang="zh-CN" altLang="en-US" b="1" dirty="0"/>
              <a:t>存在</a:t>
            </a:r>
            <a:r>
              <a:rPr lang="zh-CN" altLang="en-US" b="1" dirty="0">
                <a:latin typeface="+mn-ea"/>
              </a:rPr>
              <a:t>传递函数，所以</a:t>
            </a:r>
            <a:endParaRPr lang="en-US" altLang="zh-CN" b="1" dirty="0">
              <a:latin typeface="+mn-ea"/>
            </a:endParaRPr>
          </a:p>
          <a:p>
            <a:r>
              <a:rPr lang="en-US" altLang="zh-CN" b="1" dirty="0"/>
              <a:t>SL(</a:t>
            </a:r>
            <a:r>
              <a:rPr lang="en-US" altLang="zh-CN" b="1" dirty="0" err="1"/>
              <a:t>Sno</a:t>
            </a:r>
            <a:r>
              <a:rPr lang="en-US" altLang="zh-CN" b="1" dirty="0"/>
              <a:t>, School, </a:t>
            </a:r>
            <a:r>
              <a:rPr lang="en-US" altLang="zh-CN" b="1" dirty="0" err="1"/>
              <a:t>Sloc</a:t>
            </a:r>
            <a:r>
              <a:rPr lang="en-US" altLang="zh-CN" b="1" dirty="0"/>
              <a:t>) ∈ 2NF</a:t>
            </a:r>
          </a:p>
          <a:p>
            <a:r>
              <a:rPr lang="en-US" altLang="zh-CN" b="1" dirty="0">
                <a:solidFill>
                  <a:srgbClr val="FF0000"/>
                </a:solidFill>
              </a:rPr>
              <a:t>SL(</a:t>
            </a:r>
            <a:r>
              <a:rPr lang="en-US" altLang="zh-CN" b="1" dirty="0" err="1">
                <a:solidFill>
                  <a:srgbClr val="FF0000"/>
                </a:solidFill>
              </a:rPr>
              <a:t>Sno</a:t>
            </a:r>
            <a:r>
              <a:rPr lang="en-US" altLang="zh-CN" b="1" dirty="0">
                <a:solidFill>
                  <a:srgbClr val="FF0000"/>
                </a:solidFill>
              </a:rPr>
              <a:t>, School, </a:t>
            </a:r>
            <a:r>
              <a:rPr lang="en-US" altLang="zh-CN" b="1" dirty="0" err="1">
                <a:solidFill>
                  <a:srgbClr val="FF0000"/>
                </a:solidFill>
              </a:rPr>
              <a:t>Sloc</a:t>
            </a:r>
            <a:r>
              <a:rPr lang="en-US" altLang="zh-CN" b="1" dirty="0">
                <a:solidFill>
                  <a:srgbClr val="FF0000"/>
                </a:solidFill>
              </a:rPr>
              <a:t>) ∈ 3NF</a:t>
            </a:r>
            <a:endParaRPr lang="zh-CN" altLang="en-US" b="1" dirty="0">
              <a:solidFill>
                <a:srgbClr val="FF0000"/>
              </a:solidFill>
            </a:endParaRPr>
          </a:p>
        </p:txBody>
      </p:sp>
      <p:sp>
        <p:nvSpPr>
          <p:cNvPr id="8" name="直接连接符 2"/>
          <p:cNvSpPr>
            <a:spLocks noChangeShapeType="1"/>
          </p:cNvSpPr>
          <p:nvPr/>
        </p:nvSpPr>
        <p:spPr bwMode="auto">
          <a:xfrm flipH="1">
            <a:off x="4716016" y="4125685"/>
            <a:ext cx="71438" cy="216694"/>
          </a:xfrm>
          <a:prstGeom prst="line">
            <a:avLst/>
          </a:prstGeom>
          <a:noFill/>
          <a:ln w="25400">
            <a:solidFill>
              <a:schemeClr val="tx1"/>
            </a:solidFill>
            <a:round/>
            <a:headEnd/>
            <a:tailEnd/>
          </a:ln>
        </p:spPr>
        <p:txBody>
          <a:bodyPr/>
          <a:lstStyle/>
          <a:p>
            <a:endParaRPr lang="zh-CN" altLang="en-US" b="1"/>
          </a:p>
        </p:txBody>
      </p:sp>
      <p:pic>
        <p:nvPicPr>
          <p:cNvPr id="2" name="图片 1">
            <a:extLst>
              <a:ext uri="{FF2B5EF4-FFF2-40B4-BE49-F238E27FC236}">
                <a16:creationId xmlns:a16="http://schemas.microsoft.com/office/drawing/2014/main" xmlns="" id="{21095138-EBA6-7524-2540-E1AB1E8E7F10}"/>
              </a:ext>
            </a:extLst>
          </p:cNvPr>
          <p:cNvPicPr>
            <a:picLocks noChangeAspect="1"/>
          </p:cNvPicPr>
          <p:nvPr/>
        </p:nvPicPr>
        <p:blipFill>
          <a:blip r:embed="rId2"/>
          <a:stretch>
            <a:fillRect/>
          </a:stretch>
        </p:blipFill>
        <p:spPr>
          <a:xfrm>
            <a:off x="585228" y="3291115"/>
            <a:ext cx="1415004" cy="1387367"/>
          </a:xfrm>
          <a:prstGeom prst="rect">
            <a:avLst/>
          </a:prstGeom>
        </p:spPr>
      </p:pic>
    </p:spTree>
  </p:cSld>
  <p:clrMapOvr>
    <a:masterClrMapping/>
  </p:clrMapOvr>
  <p:transition spd="slow">
    <p:wipe dir="d"/>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zh-CN" b="0" dirty="0"/>
              <a:t> </a:t>
            </a:r>
            <a:r>
              <a:rPr lang="en-US" altLang="zh-CN" sz="3600" b="1" kern="0" cap="all" dirty="0">
                <a:solidFill>
                  <a:schemeClr val="bg1"/>
                </a:solidFill>
                <a:latin typeface="+mj-lt"/>
                <a:ea typeface="+mj-ea"/>
                <a:cs typeface="+mj-cs"/>
              </a:rPr>
              <a:t>3NF </a:t>
            </a:r>
            <a:r>
              <a:rPr lang="zh-CN" altLang="en-US" dirty="0"/>
              <a:t>（续）</a:t>
            </a:r>
          </a:p>
        </p:txBody>
      </p:sp>
      <p:sp>
        <p:nvSpPr>
          <p:cNvPr id="79875" name="Rectangle 3"/>
          <p:cNvSpPr>
            <a:spLocks noGrp="1" noChangeArrowheads="1"/>
          </p:cNvSpPr>
          <p:nvPr>
            <p:ph idx="1"/>
          </p:nvPr>
        </p:nvSpPr>
        <p:spPr>
          <a:xfrm>
            <a:off x="285720" y="928676"/>
            <a:ext cx="8401080" cy="3640931"/>
          </a:xfrm>
        </p:spPr>
        <p:txBody>
          <a:bodyPr/>
          <a:lstStyle/>
          <a:p>
            <a:r>
              <a:rPr lang="zh-CN" altLang="en-US" sz="2400" b="1" dirty="0">
                <a:latin typeface="Arial" panose="020B0604020202020204" pitchFamily="34" charset="0"/>
                <a:ea typeface="宋体" panose="02010600030101010101" pitchFamily="2" charset="-122"/>
              </a:rPr>
              <a:t>若</a:t>
            </a:r>
            <a:r>
              <a:rPr lang="en-US" altLang="zh-CN" sz="2400" b="1" dirty="0">
                <a:latin typeface="Arial" panose="020B0604020202020204" pitchFamily="34" charset="0"/>
                <a:ea typeface="宋体" panose="02010600030101010101" pitchFamily="2" charset="-122"/>
              </a:rPr>
              <a:t>R∈3NF</a:t>
            </a:r>
            <a:r>
              <a:rPr lang="zh-CN" altLang="en-US" sz="2400" b="1" dirty="0">
                <a:latin typeface="Arial" panose="020B0604020202020204" pitchFamily="34" charset="0"/>
                <a:ea typeface="宋体" panose="02010600030101010101" pitchFamily="2" charset="-122"/>
              </a:rPr>
              <a:t>，则</a:t>
            </a:r>
            <a:r>
              <a:rPr lang="en-US" altLang="zh-CN" sz="2400" b="1" dirty="0">
                <a:latin typeface="Arial" panose="020B0604020202020204" pitchFamily="34" charset="0"/>
                <a:ea typeface="宋体" panose="02010600030101010101" pitchFamily="2" charset="-122"/>
              </a:rPr>
              <a:t>R</a:t>
            </a:r>
            <a:r>
              <a:rPr lang="zh-CN" altLang="en-US" sz="2400" b="1" dirty="0">
                <a:latin typeface="Arial" panose="020B0604020202020204" pitchFamily="34" charset="0"/>
                <a:ea typeface="宋体" panose="02010600030101010101" pitchFamily="2" charset="-122"/>
              </a:rPr>
              <a:t>的每一个非主属性既不部分函数依赖于候选码也不传递函数依赖于候选码。</a:t>
            </a:r>
            <a:endParaRPr lang="en-US" altLang="zh-CN" sz="2400" b="1" dirty="0">
              <a:latin typeface="Arial" panose="020B0604020202020204" pitchFamily="34" charset="0"/>
              <a:ea typeface="宋体" panose="02010600030101010101" pitchFamily="2" charset="-122"/>
            </a:endParaRPr>
          </a:p>
          <a:p>
            <a:r>
              <a:rPr lang="zh-CN" altLang="en-US" sz="2400" dirty="0">
                <a:latin typeface="Arial" panose="020B0604020202020204" pitchFamily="34" charset="0"/>
                <a:ea typeface="宋体" panose="02010600030101010101" pitchFamily="2" charset="-122"/>
              </a:rPr>
              <a:t>如果</a:t>
            </a:r>
            <a:r>
              <a:rPr lang="en-US" altLang="zh-CN" sz="2400" dirty="0">
                <a:latin typeface="Arial" panose="020B0604020202020204" pitchFamily="34" charset="0"/>
                <a:ea typeface="宋体" panose="02010600030101010101" pitchFamily="2" charset="-122"/>
              </a:rPr>
              <a:t>R∈3NF</a:t>
            </a:r>
            <a:r>
              <a:rPr lang="zh-CN" altLang="en-US" sz="2400" dirty="0">
                <a:latin typeface="Arial" panose="020B0604020202020204" pitchFamily="34" charset="0"/>
                <a:ea typeface="宋体" panose="02010600030101010101" pitchFamily="2" charset="-122"/>
              </a:rPr>
              <a:t>，则 </a:t>
            </a:r>
            <a:r>
              <a:rPr lang="en-US" altLang="zh-CN" sz="2400" dirty="0">
                <a:latin typeface="Arial" panose="020B0604020202020204" pitchFamily="34" charset="0"/>
                <a:ea typeface="宋体" panose="02010600030101010101" pitchFamily="2" charset="-122"/>
              </a:rPr>
              <a:t>R∈2NF</a:t>
            </a:r>
            <a:r>
              <a:rPr lang="zh-CN" altLang="en-US" sz="2400" dirty="0">
                <a:latin typeface="Arial" panose="020B0604020202020204" pitchFamily="34" charset="0"/>
                <a:ea typeface="宋体" panose="02010600030101010101" pitchFamily="2" charset="-122"/>
              </a:rPr>
              <a:t>。</a:t>
            </a:r>
            <a:endParaRPr lang="zh-CN" altLang="en-US" sz="2400" b="1" dirty="0">
              <a:latin typeface="Arial" panose="020B0604020202020204" pitchFamily="34" charset="0"/>
              <a:ea typeface="宋体" panose="02010600030101010101" pitchFamily="2" charset="-122"/>
            </a:endParaRPr>
          </a:p>
          <a:p>
            <a:r>
              <a:rPr lang="zh-CN" altLang="en-US" sz="2400" b="1" dirty="0">
                <a:latin typeface="Arial" panose="020B0604020202020204" pitchFamily="34" charset="0"/>
                <a:ea typeface="宋体" panose="02010600030101010101" pitchFamily="2" charset="-122"/>
              </a:rPr>
              <a:t>采用投影分解法将一个</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的关系分解为多个</a:t>
            </a:r>
            <a:r>
              <a:rPr lang="en-US" altLang="zh-CN" sz="2400" b="1" dirty="0">
                <a:latin typeface="Arial" panose="020B0604020202020204" pitchFamily="34" charset="0"/>
                <a:ea typeface="宋体" panose="02010600030101010101" pitchFamily="2" charset="-122"/>
              </a:rPr>
              <a:t>3NF</a:t>
            </a:r>
            <a:r>
              <a:rPr lang="zh-CN" altLang="en-US" sz="2400" b="1" dirty="0">
                <a:latin typeface="Arial" panose="020B0604020202020204" pitchFamily="34" charset="0"/>
                <a:ea typeface="宋体" panose="02010600030101010101" pitchFamily="2" charset="-122"/>
              </a:rPr>
              <a:t>的关系，可以在一定程度上解决原</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关系中存在的插入异常、删除异常、数据冗余度大、修改复杂等问题。</a:t>
            </a:r>
          </a:p>
          <a:p>
            <a:r>
              <a:rPr lang="zh-CN" altLang="en-US" sz="2400" b="1" dirty="0">
                <a:latin typeface="Arial" panose="020B0604020202020204" pitchFamily="34" charset="0"/>
                <a:ea typeface="宋体" panose="02010600030101010101" pitchFamily="2" charset="-122"/>
              </a:rPr>
              <a:t>将一个</a:t>
            </a:r>
            <a:r>
              <a:rPr lang="en-US" altLang="zh-CN" sz="2400" b="1" dirty="0">
                <a:latin typeface="Arial" panose="020B0604020202020204" pitchFamily="34" charset="0"/>
                <a:ea typeface="宋体" panose="02010600030101010101" pitchFamily="2" charset="-122"/>
              </a:rPr>
              <a:t>2NF</a:t>
            </a:r>
            <a:r>
              <a:rPr lang="zh-CN" altLang="en-US" sz="2400" b="1" dirty="0">
                <a:latin typeface="Arial" panose="020B0604020202020204" pitchFamily="34" charset="0"/>
                <a:ea typeface="宋体" panose="02010600030101010101" pitchFamily="2" charset="-122"/>
              </a:rPr>
              <a:t>关系分解为多个</a:t>
            </a:r>
            <a:r>
              <a:rPr lang="en-US" altLang="zh-CN" sz="2400" b="1" dirty="0">
                <a:latin typeface="Arial" panose="020B0604020202020204" pitchFamily="34" charset="0"/>
                <a:ea typeface="宋体" panose="02010600030101010101" pitchFamily="2" charset="-122"/>
              </a:rPr>
              <a:t>3NF</a:t>
            </a:r>
            <a:r>
              <a:rPr lang="zh-CN" altLang="en-US" sz="2400" b="1" dirty="0">
                <a:latin typeface="Arial" panose="020B0604020202020204" pitchFamily="34" charset="0"/>
                <a:ea typeface="宋体" panose="02010600030101010101" pitchFamily="2" charset="-122"/>
              </a:rPr>
              <a:t>的关系后，并不能完全消除关系模式中的各种异常情况和数据冗余。</a:t>
            </a:r>
          </a:p>
        </p:txBody>
      </p:sp>
    </p:spTree>
  </p:cSld>
  <p:clrMapOvr>
    <a:masterClrMapping/>
  </p:clrMapOvr>
  <p:transition spd="slow">
    <p:wipe di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idx="1"/>
          </p:nvPr>
        </p:nvSpPr>
        <p:spPr>
          <a:xfrm>
            <a:off x="827584" y="823913"/>
            <a:ext cx="7859216" cy="3854071"/>
          </a:xfrm>
        </p:spPr>
        <p:txBody>
          <a:bodyPr/>
          <a:lstStyle/>
          <a:p>
            <a:pPr>
              <a:spcBef>
                <a:spcPts val="0"/>
              </a:spcBef>
            </a:pPr>
            <a:r>
              <a:rPr lang="en-US" altLang="zh-CN" sz="2800" dirty="0"/>
              <a:t>6.2.1 </a:t>
            </a:r>
            <a:r>
              <a:rPr lang="zh-CN" altLang="en-US" sz="2800" dirty="0"/>
              <a:t>函数依赖</a:t>
            </a:r>
            <a:endParaRPr lang="en-US" altLang="zh-CN" sz="2800" dirty="0"/>
          </a:p>
          <a:p>
            <a:pPr>
              <a:spcBef>
                <a:spcPts val="0"/>
              </a:spcBef>
            </a:pPr>
            <a:r>
              <a:rPr lang="en-US" altLang="zh-CN" sz="2800" dirty="0"/>
              <a:t>6.2.2 </a:t>
            </a:r>
            <a:r>
              <a:rPr lang="zh-CN" altLang="en-US" sz="2800" dirty="0"/>
              <a:t>码</a:t>
            </a:r>
            <a:endParaRPr lang="en-US" altLang="zh-CN" sz="2800" dirty="0"/>
          </a:p>
          <a:p>
            <a:pPr>
              <a:spcBef>
                <a:spcPts val="0"/>
              </a:spcBef>
            </a:pPr>
            <a:r>
              <a:rPr lang="en-US" altLang="zh-CN" sz="2800" dirty="0"/>
              <a:t>6.2.3 </a:t>
            </a:r>
            <a:r>
              <a:rPr lang="zh-CN" altLang="en-US" sz="2800" dirty="0"/>
              <a:t>范式</a:t>
            </a:r>
          </a:p>
          <a:p>
            <a:pPr>
              <a:spcBef>
                <a:spcPts val="0"/>
              </a:spcBef>
            </a:pPr>
            <a:r>
              <a:rPr lang="en-US" altLang="zh-CN" sz="2800" dirty="0"/>
              <a:t>6.2.4 2NF</a:t>
            </a:r>
            <a:endParaRPr lang="zh-CN" altLang="en-US" sz="2800" dirty="0"/>
          </a:p>
          <a:p>
            <a:pPr>
              <a:spcBef>
                <a:spcPts val="0"/>
              </a:spcBef>
            </a:pPr>
            <a:r>
              <a:rPr lang="en-US" altLang="zh-CN" sz="2800" dirty="0"/>
              <a:t>6.2.5 3NF</a:t>
            </a:r>
            <a:endParaRPr lang="zh-CN" altLang="en-US" sz="2800" dirty="0"/>
          </a:p>
          <a:p>
            <a:pPr>
              <a:spcBef>
                <a:spcPts val="0"/>
              </a:spcBef>
            </a:pPr>
            <a:r>
              <a:rPr lang="en-US" altLang="zh-CN" sz="2800" dirty="0">
                <a:solidFill>
                  <a:srgbClr val="FF0000"/>
                </a:solidFill>
              </a:rPr>
              <a:t>6.2.6 BCNF</a:t>
            </a:r>
          </a:p>
          <a:p>
            <a:pPr>
              <a:spcBef>
                <a:spcPts val="0"/>
              </a:spcBef>
            </a:pPr>
            <a:r>
              <a:rPr lang="en-US" altLang="zh-CN" sz="2800" dirty="0"/>
              <a:t>6.2.7 </a:t>
            </a:r>
            <a:r>
              <a:rPr lang="zh-CN" altLang="en-US" sz="2800" dirty="0"/>
              <a:t>多值依赖</a:t>
            </a:r>
            <a:endParaRPr lang="en-US" altLang="zh-CN" sz="2800" dirty="0"/>
          </a:p>
          <a:p>
            <a:pPr>
              <a:spcBef>
                <a:spcPts val="0"/>
              </a:spcBef>
            </a:pPr>
            <a:r>
              <a:rPr lang="en-US" altLang="zh-CN" sz="2800" dirty="0"/>
              <a:t>6.2.8 4NF</a:t>
            </a:r>
          </a:p>
          <a:p>
            <a:pPr>
              <a:spcBef>
                <a:spcPts val="0"/>
              </a:spcBef>
            </a:pPr>
            <a:endParaRPr lang="en-US" altLang="zh-CN" sz="2800" dirty="0"/>
          </a:p>
        </p:txBody>
      </p:sp>
      <p:sp>
        <p:nvSpPr>
          <p:cNvPr id="7" name="Rectangle 2"/>
          <p:cNvSpPr txBox="1">
            <a:spLocks noChangeArrowheads="1"/>
          </p:cNvSpPr>
          <p:nvPr/>
        </p:nvSpPr>
        <p:spPr bwMode="auto">
          <a:xfrm>
            <a:off x="285720" y="-29766"/>
            <a:ext cx="8401080" cy="8536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lgn="ctr">
              <a:defRPr/>
            </a:pPr>
            <a:r>
              <a:rPr kumimoji="0" lang="en-US" altLang="zh-CN" sz="3600" b="1" i="0" u="none" strike="noStrike" kern="0" cap="all" spc="0" normalizeH="0" baseline="0" noProof="0" dirty="0">
                <a:ln>
                  <a:noFill/>
                </a:ln>
                <a:solidFill>
                  <a:schemeClr val="bg1"/>
                </a:solidFill>
                <a:effectLst/>
                <a:uLnTx/>
                <a:uFillTx/>
                <a:latin typeface="+mj-lt"/>
                <a:ea typeface="+mj-ea"/>
                <a:cs typeface="+mj-cs"/>
              </a:rPr>
              <a:t>6.2</a:t>
            </a:r>
            <a:r>
              <a:rPr lang="en-US" altLang="zh-CN" sz="3600" b="1" kern="0" cap="all" dirty="0">
                <a:solidFill>
                  <a:schemeClr val="bg1"/>
                </a:solidFill>
                <a:latin typeface="+mj-lt"/>
                <a:ea typeface="+mj-ea"/>
                <a:cs typeface="+mj-cs"/>
              </a:rPr>
              <a:t>.6  BCNF</a:t>
            </a:r>
            <a:endParaRPr lang="zh-CN" altLang="en-US" sz="3600" b="1" kern="0" cap="all" dirty="0">
              <a:solidFill>
                <a:schemeClr val="bg1"/>
              </a:solidFill>
              <a:latin typeface="+mj-lt"/>
              <a:ea typeface="+mj-ea"/>
              <a:cs typeface="+mj-cs"/>
            </a:endParaRPr>
          </a:p>
        </p:txBody>
      </p:sp>
    </p:spTree>
    <p:extLst>
      <p:ext uri="{BB962C8B-B14F-4D97-AF65-F5344CB8AC3E}">
        <p14:creationId xmlns:p14="http://schemas.microsoft.com/office/powerpoint/2010/main" val="3281619620"/>
      </p:ext>
    </p:extLst>
  </p:cSld>
  <p:clrMapOvr>
    <a:masterClrMapping/>
  </p:clrMapOvr>
  <p:transition spd="slow">
    <p:wipe di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428596" y="-56754"/>
            <a:ext cx="8401080" cy="853679"/>
          </a:xfrm>
        </p:spPr>
        <p:txBody>
          <a:bodyPr/>
          <a:lstStyle/>
          <a:p>
            <a:r>
              <a:rPr lang="zh-CN" altLang="en-US" dirty="0"/>
              <a:t>一个例子</a:t>
            </a:r>
          </a:p>
        </p:txBody>
      </p:sp>
      <p:sp>
        <p:nvSpPr>
          <p:cNvPr id="80899" name="Rectangle 3"/>
          <p:cNvSpPr>
            <a:spLocks noGrp="1" noChangeArrowheads="1"/>
          </p:cNvSpPr>
          <p:nvPr>
            <p:ph idx="1"/>
          </p:nvPr>
        </p:nvSpPr>
        <p:spPr>
          <a:xfrm>
            <a:off x="285720" y="751284"/>
            <a:ext cx="8401080" cy="3640931"/>
          </a:xfrm>
        </p:spPr>
        <p:txBody>
          <a:bodyPr/>
          <a:lstStyle/>
          <a:p>
            <a:pPr>
              <a:buNone/>
            </a:pPr>
            <a:r>
              <a:rPr lang="zh-CN" altLang="en-US" sz="2000" dirty="0"/>
              <a:t>例</a:t>
            </a:r>
            <a:r>
              <a:rPr lang="en-US" altLang="zh-CN" sz="2000" dirty="0"/>
              <a:t>6.8</a:t>
            </a:r>
            <a:r>
              <a:rPr lang="zh-CN" altLang="en-US" sz="2000" dirty="0"/>
              <a:t>：关系模式</a:t>
            </a:r>
            <a:r>
              <a:rPr lang="en-US" altLang="zh-CN" sz="2000" dirty="0"/>
              <a:t>STJ</a:t>
            </a:r>
            <a:r>
              <a:rPr lang="zh-CN" altLang="en-US" sz="2000" dirty="0"/>
              <a:t>（</a:t>
            </a:r>
            <a:r>
              <a:rPr lang="en-US" altLang="zh-CN" sz="2000" dirty="0"/>
              <a:t>S</a:t>
            </a:r>
            <a:r>
              <a:rPr lang="zh-CN" altLang="en-US" sz="2000" dirty="0"/>
              <a:t>，</a:t>
            </a:r>
            <a:r>
              <a:rPr lang="en-US" altLang="zh-CN" sz="2000" dirty="0"/>
              <a:t>T</a:t>
            </a:r>
            <a:r>
              <a:rPr lang="zh-CN" altLang="en-US" sz="2000" dirty="0"/>
              <a:t>，</a:t>
            </a:r>
            <a:r>
              <a:rPr lang="en-US" altLang="zh-CN" sz="2000" dirty="0"/>
              <a:t>J</a:t>
            </a:r>
            <a:r>
              <a:rPr lang="zh-CN" altLang="en-US" sz="2000" dirty="0"/>
              <a:t>）中，</a:t>
            </a:r>
            <a:r>
              <a:rPr lang="en-US" altLang="zh-CN" sz="2000" dirty="0"/>
              <a:t>S</a:t>
            </a:r>
            <a:r>
              <a:rPr lang="zh-CN" altLang="en-US" sz="2000" dirty="0"/>
              <a:t>表示学生，</a:t>
            </a:r>
            <a:r>
              <a:rPr lang="en-US" altLang="zh-CN" sz="2000" dirty="0"/>
              <a:t>T</a:t>
            </a:r>
            <a:r>
              <a:rPr lang="zh-CN" altLang="en-US" sz="2000" dirty="0"/>
              <a:t>表示教师，</a:t>
            </a:r>
            <a:r>
              <a:rPr lang="en-US" altLang="zh-CN" sz="2000" dirty="0"/>
              <a:t>J</a:t>
            </a:r>
            <a:r>
              <a:rPr lang="zh-CN" altLang="en-US" sz="2000" dirty="0"/>
              <a:t>表示课程</a:t>
            </a:r>
          </a:p>
          <a:p>
            <a:pPr lvl="1"/>
            <a:r>
              <a:rPr lang="zh-CN" altLang="en-US" sz="2000" dirty="0"/>
              <a:t>函数依赖：</a:t>
            </a:r>
            <a:endParaRPr lang="en-US" altLang="zh-CN" sz="2000" dirty="0"/>
          </a:p>
          <a:p>
            <a:pPr lvl="1">
              <a:buNone/>
            </a:pPr>
            <a:r>
              <a:rPr lang="zh-CN" altLang="en-US" sz="2000" dirty="0"/>
              <a:t>假设每一教师只教一门课， </a:t>
            </a:r>
            <a:r>
              <a:rPr lang="en-US" altLang="zh-CN" sz="2000" dirty="0"/>
              <a:t>T→J</a:t>
            </a:r>
          </a:p>
          <a:p>
            <a:pPr lvl="1">
              <a:buNone/>
            </a:pPr>
            <a:r>
              <a:rPr lang="zh-CN" altLang="en-US" sz="2000" dirty="0"/>
              <a:t>每门课由若干教师教，但某一学生选定某门课，就确定了一个固定的</a:t>
            </a:r>
            <a:endParaRPr lang="en-US" altLang="zh-CN" sz="2000" dirty="0"/>
          </a:p>
          <a:p>
            <a:pPr lvl="1">
              <a:buNone/>
            </a:pPr>
            <a:r>
              <a:rPr lang="zh-CN" altLang="en-US" sz="2000" dirty="0"/>
              <a:t>教师，</a:t>
            </a:r>
            <a:r>
              <a:rPr lang="en-US" altLang="zh-CN" sz="2000" dirty="0"/>
              <a:t>(S</a:t>
            </a:r>
            <a:r>
              <a:rPr lang="zh-CN" altLang="en-US" sz="2000" dirty="0"/>
              <a:t>，</a:t>
            </a:r>
            <a:r>
              <a:rPr lang="en-US" altLang="zh-CN" sz="2000" dirty="0"/>
              <a:t>J)→T</a:t>
            </a:r>
          </a:p>
          <a:p>
            <a:pPr lvl="1">
              <a:buNone/>
            </a:pPr>
            <a:r>
              <a:rPr lang="zh-CN" altLang="en-US" sz="2000" dirty="0"/>
              <a:t>某个学生选修某个教师的课就确定了所选课的名称，</a:t>
            </a:r>
            <a:r>
              <a:rPr lang="en-US" altLang="zh-CN" sz="2000" dirty="0"/>
              <a:t>(S</a:t>
            </a:r>
            <a:r>
              <a:rPr lang="zh-CN" altLang="en-US" sz="2000" dirty="0"/>
              <a:t>，</a:t>
            </a:r>
            <a:r>
              <a:rPr lang="en-US" altLang="zh-CN" sz="2000" dirty="0"/>
              <a:t>T)→J</a:t>
            </a:r>
          </a:p>
        </p:txBody>
      </p:sp>
      <p:pic>
        <p:nvPicPr>
          <p:cNvPr id="629761" name="Picture 1" descr="6z6"/>
          <p:cNvPicPr>
            <a:picLocks noChangeAspect="1" noChangeArrowheads="1"/>
          </p:cNvPicPr>
          <p:nvPr/>
        </p:nvPicPr>
        <p:blipFill>
          <a:blip r:embed="rId2"/>
          <a:srcRect/>
          <a:stretch>
            <a:fillRect/>
          </a:stretch>
        </p:blipFill>
        <p:spPr bwMode="auto">
          <a:xfrm>
            <a:off x="826983" y="3286130"/>
            <a:ext cx="3745017" cy="1225553"/>
          </a:xfrm>
          <a:prstGeom prst="rect">
            <a:avLst/>
          </a:prstGeom>
          <a:noFill/>
          <a:ln w="9525">
            <a:solidFill>
              <a:schemeClr val="accent1"/>
            </a:solidFill>
            <a:miter lim="800000"/>
            <a:headEnd/>
            <a:tailEnd/>
          </a:ln>
        </p:spPr>
      </p:pic>
      <p:sp>
        <p:nvSpPr>
          <p:cNvPr id="5" name="矩形 4"/>
          <p:cNvSpPr/>
          <p:nvPr/>
        </p:nvSpPr>
        <p:spPr>
          <a:xfrm>
            <a:off x="4786314" y="3286130"/>
            <a:ext cx="3900486" cy="1200329"/>
          </a:xfrm>
          <a:prstGeom prst="rect">
            <a:avLst/>
          </a:prstGeom>
          <a:ln>
            <a:solidFill>
              <a:srgbClr val="FF0000"/>
            </a:solidFill>
          </a:ln>
        </p:spPr>
        <p:txBody>
          <a:bodyPr wrap="square">
            <a:spAutoFit/>
          </a:bodyPr>
          <a:lstStyle/>
          <a:p>
            <a:r>
              <a:rPr lang="en-US" altLang="zh-CN" b="1" dirty="0"/>
              <a:t>1  (S</a:t>
            </a:r>
            <a:r>
              <a:rPr lang="zh-CN" altLang="en-US" b="1" dirty="0"/>
              <a:t>，</a:t>
            </a:r>
            <a:r>
              <a:rPr lang="en-US" altLang="zh-CN" b="1" dirty="0"/>
              <a:t>J)</a:t>
            </a:r>
            <a:r>
              <a:rPr lang="zh-CN" altLang="en-US" b="1" dirty="0"/>
              <a:t>和</a:t>
            </a:r>
            <a:r>
              <a:rPr lang="en-US" altLang="zh-CN" b="1" dirty="0"/>
              <a:t>(S</a:t>
            </a:r>
            <a:r>
              <a:rPr lang="zh-CN" altLang="en-US" b="1" dirty="0"/>
              <a:t>，</a:t>
            </a:r>
            <a:r>
              <a:rPr lang="en-US" altLang="zh-CN" b="1" dirty="0"/>
              <a:t>T) </a:t>
            </a:r>
            <a:r>
              <a:rPr lang="zh-CN" altLang="en-US" b="1" dirty="0"/>
              <a:t>都是候选码。</a:t>
            </a:r>
            <a:endParaRPr lang="en-US" altLang="zh-CN" b="1" dirty="0"/>
          </a:p>
          <a:p>
            <a:pPr marL="0" indent="0"/>
            <a:r>
              <a:rPr lang="en-US" altLang="zh-CN" b="1" dirty="0"/>
              <a:t>2  STJ∈3NF </a:t>
            </a:r>
          </a:p>
          <a:p>
            <a:r>
              <a:rPr lang="en-US" altLang="zh-CN" b="1" dirty="0"/>
              <a:t>3  T→J</a:t>
            </a:r>
            <a:r>
              <a:rPr lang="zh-CN" altLang="en-US" b="1" dirty="0"/>
              <a:t>，</a:t>
            </a:r>
            <a:r>
              <a:rPr lang="en-US" altLang="zh-CN" b="1" dirty="0"/>
              <a:t>T</a:t>
            </a:r>
            <a:r>
              <a:rPr lang="zh-CN" altLang="en-US" b="1" dirty="0"/>
              <a:t>是主属性，不是候选码</a:t>
            </a:r>
          </a:p>
          <a:p>
            <a:endParaRPr lang="zh-CN" altLang="en-US" b="1" dirty="0"/>
          </a:p>
        </p:txBody>
      </p:sp>
    </p:spTree>
  </p:cSld>
  <p:clrMapOvr>
    <a:masterClrMapping/>
  </p:clrMapOvr>
  <p:transition spd="slow">
    <p:wipe dir="d"/>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85720" y="-29765"/>
            <a:ext cx="8401080" cy="672690"/>
          </a:xfrm>
        </p:spPr>
        <p:txBody>
          <a:bodyPr/>
          <a:lstStyle/>
          <a:p>
            <a:r>
              <a:rPr lang="zh-CN" altLang="en-US" dirty="0"/>
              <a:t>一个例子</a:t>
            </a:r>
          </a:p>
        </p:txBody>
      </p:sp>
      <p:sp>
        <p:nvSpPr>
          <p:cNvPr id="83971" name="Rectangle 3"/>
          <p:cNvSpPr>
            <a:spLocks noGrp="1" noChangeArrowheads="1"/>
          </p:cNvSpPr>
          <p:nvPr>
            <p:ph idx="1"/>
          </p:nvPr>
        </p:nvSpPr>
        <p:spPr>
          <a:xfrm>
            <a:off x="395536" y="642925"/>
            <a:ext cx="8748464" cy="3640931"/>
          </a:xfrm>
        </p:spPr>
        <p:txBody>
          <a:bodyPr/>
          <a:lstStyle/>
          <a:p>
            <a:pPr>
              <a:buNone/>
            </a:pPr>
            <a:r>
              <a:rPr lang="zh-CN" altLang="en-US" sz="1600" dirty="0"/>
              <a:t>存在的问题：</a:t>
            </a:r>
          </a:p>
          <a:p>
            <a:pPr>
              <a:buNone/>
            </a:pPr>
            <a:r>
              <a:rPr lang="en-US" altLang="zh-CN" sz="1600" dirty="0"/>
              <a:t>(1) </a:t>
            </a:r>
            <a:r>
              <a:rPr lang="zh-CN" altLang="en-US" sz="1600" dirty="0"/>
              <a:t>插入异常</a:t>
            </a:r>
          </a:p>
          <a:p>
            <a:pPr lvl="1">
              <a:buNone/>
            </a:pPr>
            <a:r>
              <a:rPr lang="zh-CN" altLang="en-US" sz="1600" dirty="0"/>
              <a:t>如果某个教师开设了某门课程，但尚未有学生选修，则有关信息也无法存入数据</a:t>
            </a:r>
            <a:endParaRPr lang="en-US" altLang="zh-CN" sz="1600" dirty="0"/>
          </a:p>
          <a:p>
            <a:pPr lvl="1">
              <a:buNone/>
            </a:pPr>
            <a:r>
              <a:rPr lang="zh-CN" altLang="en-US" sz="1600" dirty="0"/>
              <a:t>库中。</a:t>
            </a:r>
          </a:p>
          <a:p>
            <a:pPr>
              <a:buNone/>
            </a:pPr>
            <a:r>
              <a:rPr lang="en-US" altLang="zh-CN" sz="1600" dirty="0"/>
              <a:t>(2) </a:t>
            </a:r>
            <a:r>
              <a:rPr lang="zh-CN" altLang="en-US" sz="1600" dirty="0"/>
              <a:t>删除异常</a:t>
            </a:r>
          </a:p>
          <a:p>
            <a:pPr lvl="1">
              <a:buNone/>
            </a:pPr>
            <a:r>
              <a:rPr lang="zh-CN" altLang="en-US" sz="1600" dirty="0"/>
              <a:t>如果选修过某门课程的学生全部毕业了，在删除这些学生元组的同时，相应教师</a:t>
            </a:r>
            <a:endParaRPr lang="en-US" altLang="zh-CN" sz="1600" dirty="0"/>
          </a:p>
          <a:p>
            <a:pPr lvl="1">
              <a:buNone/>
            </a:pPr>
            <a:r>
              <a:rPr lang="zh-CN" altLang="en-US" sz="1600" dirty="0"/>
              <a:t>开设该门课程的信息也同时丢掉了。</a:t>
            </a:r>
            <a:endParaRPr lang="en-US" altLang="zh-CN" sz="1600" dirty="0"/>
          </a:p>
          <a:p>
            <a:pPr>
              <a:buNone/>
            </a:pPr>
            <a:r>
              <a:rPr lang="en-US" altLang="zh-CN" sz="1600" dirty="0"/>
              <a:t>(3) </a:t>
            </a:r>
            <a:r>
              <a:rPr lang="zh-CN" altLang="en-US" sz="1600" dirty="0"/>
              <a:t>数据冗余度大</a:t>
            </a:r>
          </a:p>
          <a:p>
            <a:pPr lvl="1">
              <a:buNone/>
            </a:pPr>
            <a:r>
              <a:rPr lang="zh-CN" altLang="en-US" sz="1600" dirty="0"/>
              <a:t>虽然一个教师只教一门课，但每个选修该教师该门课程的学生元组都要记录这一</a:t>
            </a:r>
            <a:endParaRPr lang="en-US" altLang="zh-CN" sz="1600" dirty="0"/>
          </a:p>
          <a:p>
            <a:pPr lvl="1">
              <a:buNone/>
            </a:pPr>
            <a:r>
              <a:rPr lang="zh-CN" altLang="en-US" sz="1600" dirty="0"/>
              <a:t>信息。</a:t>
            </a:r>
            <a:endParaRPr lang="en-US" altLang="zh-CN" sz="1600" dirty="0"/>
          </a:p>
          <a:p>
            <a:pPr>
              <a:buNone/>
            </a:pPr>
            <a:r>
              <a:rPr lang="en-US" altLang="zh-CN" sz="1600" dirty="0"/>
              <a:t>(4) </a:t>
            </a:r>
            <a:r>
              <a:rPr lang="zh-CN" altLang="en-US" sz="1600" dirty="0"/>
              <a:t>修改复杂</a:t>
            </a:r>
          </a:p>
          <a:p>
            <a:pPr lvl="1">
              <a:buNone/>
            </a:pPr>
            <a:r>
              <a:rPr lang="zh-CN" altLang="en-US" sz="1600" dirty="0"/>
              <a:t>某个教师开设的某门课程改名后，所有选修了该教师该门课程的学生元组都要进</a:t>
            </a:r>
            <a:endParaRPr lang="en-US" altLang="zh-CN" sz="1600" dirty="0"/>
          </a:p>
          <a:p>
            <a:pPr lvl="1">
              <a:buNone/>
            </a:pPr>
            <a:r>
              <a:rPr lang="zh-CN" altLang="en-US" sz="1600" dirty="0"/>
              <a:t>行相应修改。</a:t>
            </a:r>
            <a:endParaRPr lang="en-US" altLang="zh-CN" sz="1600" dirty="0"/>
          </a:p>
          <a:p>
            <a:pPr>
              <a:buNone/>
            </a:pPr>
            <a:r>
              <a:rPr lang="zh-CN" altLang="en-US" sz="1600" dirty="0">
                <a:solidFill>
                  <a:srgbClr val="FF0000"/>
                </a:solidFill>
              </a:rPr>
              <a:t>    </a:t>
            </a:r>
            <a:r>
              <a:rPr lang="zh-CN" altLang="en-US" sz="1800" dirty="0">
                <a:solidFill>
                  <a:srgbClr val="FF0000"/>
                </a:solidFill>
              </a:rPr>
              <a:t>因此虽然</a:t>
            </a:r>
            <a:r>
              <a:rPr lang="en-US" altLang="zh-CN" sz="1800" dirty="0">
                <a:solidFill>
                  <a:srgbClr val="FF0000"/>
                </a:solidFill>
              </a:rPr>
              <a:t>STJ∈3NF</a:t>
            </a:r>
            <a:r>
              <a:rPr lang="zh-CN" altLang="en-US" sz="1800" dirty="0">
                <a:solidFill>
                  <a:srgbClr val="FF0000"/>
                </a:solidFill>
              </a:rPr>
              <a:t>，但它仍存在增删改等异常，还不是一个理想的关系模式。</a:t>
            </a:r>
            <a:endParaRPr lang="zh-CN" altLang="en-US" sz="1600" dirty="0">
              <a:solidFill>
                <a:srgbClr val="FF0000"/>
              </a:solidFill>
            </a:endParaRPr>
          </a:p>
          <a:p>
            <a:pPr lvl="2">
              <a:buNone/>
            </a:pPr>
            <a:endParaRPr lang="zh-CN" altLang="en-US" sz="1600" dirty="0"/>
          </a:p>
          <a:p>
            <a:pPr>
              <a:buNone/>
            </a:pPr>
            <a:endParaRPr lang="zh-CN" altLang="en-US" sz="1600" dirty="0"/>
          </a:p>
        </p:txBody>
      </p:sp>
    </p:spTree>
  </p:cSld>
  <p:clrMapOvr>
    <a:masterClrMapping/>
  </p:clrMapOvr>
  <p:transition spd="slow">
    <p:wipe dir="d"/>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zh-CN" altLang="en-US" dirty="0"/>
              <a:t>一个例子</a:t>
            </a:r>
          </a:p>
        </p:txBody>
      </p:sp>
      <p:sp>
        <p:nvSpPr>
          <p:cNvPr id="87043" name="Rectangle 3"/>
          <p:cNvSpPr>
            <a:spLocks noGrp="1" noChangeArrowheads="1"/>
          </p:cNvSpPr>
          <p:nvPr>
            <p:ph idx="1"/>
          </p:nvPr>
        </p:nvSpPr>
        <p:spPr>
          <a:xfrm>
            <a:off x="285720" y="823913"/>
            <a:ext cx="7786710" cy="3640931"/>
          </a:xfrm>
        </p:spPr>
        <p:txBody>
          <a:bodyPr/>
          <a:lstStyle/>
          <a:p>
            <a:r>
              <a:rPr lang="zh-CN" altLang="en-US" dirty="0"/>
              <a:t>原因：</a:t>
            </a:r>
          </a:p>
          <a:p>
            <a:pPr lvl="1"/>
            <a:r>
              <a:rPr lang="zh-CN" altLang="en-US" dirty="0"/>
              <a:t>主属性</a:t>
            </a:r>
            <a:r>
              <a:rPr lang="en-US" altLang="zh-CN" dirty="0"/>
              <a:t>J</a:t>
            </a:r>
            <a:r>
              <a:rPr lang="zh-CN" altLang="en-US" dirty="0"/>
              <a:t>依赖于</a:t>
            </a:r>
            <a:r>
              <a:rPr lang="en-US" altLang="zh-CN" dirty="0"/>
              <a:t>T</a:t>
            </a:r>
            <a:r>
              <a:rPr lang="zh-CN" altLang="en-US" dirty="0"/>
              <a:t>，即主属性</a:t>
            </a:r>
            <a:r>
              <a:rPr lang="en-US" altLang="zh-CN" dirty="0"/>
              <a:t>J</a:t>
            </a:r>
            <a:r>
              <a:rPr lang="zh-CN" altLang="en-US" dirty="0"/>
              <a:t>部分依赖于码</a:t>
            </a:r>
            <a:r>
              <a:rPr lang="en-US" altLang="zh-CN" dirty="0"/>
              <a:t>(S, T)</a:t>
            </a:r>
            <a:r>
              <a:rPr lang="zh-CN" altLang="en-US" dirty="0"/>
              <a:t>。</a:t>
            </a:r>
          </a:p>
          <a:p>
            <a:r>
              <a:rPr lang="zh-CN" altLang="en-US" dirty="0"/>
              <a:t>解决方法：  </a:t>
            </a:r>
          </a:p>
          <a:p>
            <a:pPr lvl="1"/>
            <a:r>
              <a:rPr lang="zh-CN" altLang="en-US" dirty="0"/>
              <a:t>采用投影分解法，将</a:t>
            </a:r>
            <a:r>
              <a:rPr lang="en-US" altLang="zh-CN" dirty="0"/>
              <a:t>STJ</a:t>
            </a:r>
            <a:r>
              <a:rPr lang="zh-CN" altLang="en-US" dirty="0"/>
              <a:t>分解为二个关系模式：</a:t>
            </a:r>
          </a:p>
          <a:p>
            <a:pPr marL="0" indent="0">
              <a:buNone/>
            </a:pPr>
            <a:r>
              <a:rPr lang="zh-CN" altLang="en-US" dirty="0"/>
              <a:t>               </a:t>
            </a:r>
            <a:r>
              <a:rPr lang="en-US" altLang="zh-CN" dirty="0"/>
              <a:t>SJ(S</a:t>
            </a:r>
            <a:r>
              <a:rPr lang="zh-CN" altLang="en-US" dirty="0"/>
              <a:t>，</a:t>
            </a:r>
            <a:r>
              <a:rPr lang="en-US" altLang="zh-CN" dirty="0"/>
              <a:t>J)</a:t>
            </a:r>
          </a:p>
          <a:p>
            <a:pPr marL="0" indent="0">
              <a:buNone/>
            </a:pPr>
            <a:r>
              <a:rPr lang="en-US" altLang="zh-CN" dirty="0"/>
              <a:t>               TJ(T</a:t>
            </a:r>
            <a:r>
              <a:rPr lang="zh-CN" altLang="en-US" dirty="0"/>
              <a:t>，</a:t>
            </a:r>
            <a:r>
              <a:rPr lang="en-US" altLang="zh-CN" dirty="0"/>
              <a:t>J)</a:t>
            </a:r>
          </a:p>
        </p:txBody>
      </p:sp>
    </p:spTree>
  </p:cSld>
  <p:clrMapOvr>
    <a:masterClrMapping/>
  </p:clrMapOvr>
  <p:transition spd="slow">
    <p:wipe dir="d"/>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1026"/>
          <p:cNvSpPr>
            <a:spLocks noGrp="1" noChangeArrowheads="1"/>
          </p:cNvSpPr>
          <p:nvPr>
            <p:ph type="title"/>
          </p:nvPr>
        </p:nvSpPr>
        <p:spPr/>
        <p:txBody>
          <a:bodyPr/>
          <a:lstStyle/>
          <a:p>
            <a:r>
              <a:rPr lang="zh-CN" altLang="en-US" dirty="0"/>
              <a:t>一个例子</a:t>
            </a:r>
          </a:p>
        </p:txBody>
      </p:sp>
      <p:sp>
        <p:nvSpPr>
          <p:cNvPr id="88067" name="Rectangle 1027"/>
          <p:cNvSpPr>
            <a:spLocks noGrp="1" noChangeArrowheads="1"/>
          </p:cNvSpPr>
          <p:nvPr>
            <p:ph idx="1"/>
          </p:nvPr>
        </p:nvSpPr>
        <p:spPr>
          <a:xfrm>
            <a:off x="285720" y="714362"/>
            <a:ext cx="8401080" cy="3640931"/>
          </a:xfrm>
        </p:spPr>
        <p:txBody>
          <a:bodyPr/>
          <a:lstStyle/>
          <a:p>
            <a:pPr>
              <a:buNone/>
            </a:pPr>
            <a:endParaRPr lang="en-US" altLang="zh-CN" dirty="0"/>
          </a:p>
        </p:txBody>
      </p:sp>
      <p:grpSp>
        <p:nvGrpSpPr>
          <p:cNvPr id="2" name="Group 1028"/>
          <p:cNvGrpSpPr>
            <a:grpSpLocks/>
          </p:cNvGrpSpPr>
          <p:nvPr/>
        </p:nvGrpSpPr>
        <p:grpSpPr bwMode="auto">
          <a:xfrm>
            <a:off x="2209800" y="1943100"/>
            <a:ext cx="4876800" cy="2228850"/>
            <a:chOff x="1392" y="1632"/>
            <a:chExt cx="3072" cy="1872"/>
          </a:xfrm>
        </p:grpSpPr>
        <p:sp>
          <p:nvSpPr>
            <p:cNvPr id="88075" name="Rectangle 1029"/>
            <p:cNvSpPr>
              <a:spLocks noChangeArrowheads="1"/>
            </p:cNvSpPr>
            <p:nvPr/>
          </p:nvSpPr>
          <p:spPr bwMode="auto">
            <a:xfrm>
              <a:off x="1392" y="1632"/>
              <a:ext cx="591" cy="13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8076" name="Text Box 1030"/>
            <p:cNvSpPr txBox="1">
              <a:spLocks noChangeArrowheads="1"/>
            </p:cNvSpPr>
            <p:nvPr/>
          </p:nvSpPr>
          <p:spPr bwMode="auto">
            <a:xfrm>
              <a:off x="1510" y="1852"/>
              <a:ext cx="355" cy="33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p>
          </p:txBody>
        </p:sp>
        <p:sp>
          <p:nvSpPr>
            <p:cNvPr id="88077" name="Text Box 1031"/>
            <p:cNvSpPr txBox="1">
              <a:spLocks noChangeArrowheads="1"/>
            </p:cNvSpPr>
            <p:nvPr/>
          </p:nvSpPr>
          <p:spPr bwMode="auto">
            <a:xfrm>
              <a:off x="1510" y="2403"/>
              <a:ext cx="355" cy="3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p>
          </p:txBody>
        </p:sp>
        <p:sp>
          <p:nvSpPr>
            <p:cNvPr id="88078" name="Text Box 1032"/>
            <p:cNvSpPr txBox="1">
              <a:spLocks noChangeArrowheads="1"/>
            </p:cNvSpPr>
            <p:nvPr/>
          </p:nvSpPr>
          <p:spPr bwMode="auto">
            <a:xfrm>
              <a:off x="2219" y="2072"/>
              <a:ext cx="355" cy="33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p>
          </p:txBody>
        </p:sp>
        <p:sp>
          <p:nvSpPr>
            <p:cNvPr id="88079" name="Line 1033"/>
            <p:cNvSpPr>
              <a:spLocks noChangeShapeType="1"/>
            </p:cNvSpPr>
            <p:nvPr/>
          </p:nvSpPr>
          <p:spPr bwMode="auto">
            <a:xfrm>
              <a:off x="1983" y="2183"/>
              <a:ext cx="236"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0" name="Line 1034"/>
            <p:cNvSpPr>
              <a:spLocks noChangeShapeType="1"/>
            </p:cNvSpPr>
            <p:nvPr/>
          </p:nvSpPr>
          <p:spPr bwMode="auto">
            <a:xfrm flipH="1">
              <a:off x="1865" y="2293"/>
              <a:ext cx="354" cy="33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1" name="Rectangle 1035"/>
            <p:cNvSpPr>
              <a:spLocks noChangeArrowheads="1"/>
            </p:cNvSpPr>
            <p:nvPr/>
          </p:nvSpPr>
          <p:spPr bwMode="auto">
            <a:xfrm>
              <a:off x="3282" y="1632"/>
              <a:ext cx="591" cy="132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88082" name="Text Box 1036"/>
            <p:cNvSpPr txBox="1">
              <a:spLocks noChangeArrowheads="1"/>
            </p:cNvSpPr>
            <p:nvPr/>
          </p:nvSpPr>
          <p:spPr bwMode="auto">
            <a:xfrm>
              <a:off x="3401" y="1852"/>
              <a:ext cx="354" cy="33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p>
          </p:txBody>
        </p:sp>
        <p:sp>
          <p:nvSpPr>
            <p:cNvPr id="88083" name="Text Box 1037"/>
            <p:cNvSpPr txBox="1">
              <a:spLocks noChangeArrowheads="1"/>
            </p:cNvSpPr>
            <p:nvPr/>
          </p:nvSpPr>
          <p:spPr bwMode="auto">
            <a:xfrm>
              <a:off x="3401" y="2403"/>
              <a:ext cx="354" cy="330"/>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p>
          </p:txBody>
        </p:sp>
        <p:sp>
          <p:nvSpPr>
            <p:cNvPr id="88084" name="Text Box 1038"/>
            <p:cNvSpPr txBox="1">
              <a:spLocks noChangeArrowheads="1"/>
            </p:cNvSpPr>
            <p:nvPr/>
          </p:nvSpPr>
          <p:spPr bwMode="auto">
            <a:xfrm>
              <a:off x="4110" y="2072"/>
              <a:ext cx="354" cy="331"/>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p>
          </p:txBody>
        </p:sp>
        <p:sp>
          <p:nvSpPr>
            <p:cNvPr id="88085" name="Line 1039"/>
            <p:cNvSpPr>
              <a:spLocks noChangeShapeType="1"/>
            </p:cNvSpPr>
            <p:nvPr/>
          </p:nvSpPr>
          <p:spPr bwMode="auto">
            <a:xfrm>
              <a:off x="3873" y="2183"/>
              <a:ext cx="237"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6" name="Line 1040"/>
            <p:cNvSpPr>
              <a:spLocks noChangeShapeType="1"/>
            </p:cNvSpPr>
            <p:nvPr/>
          </p:nvSpPr>
          <p:spPr bwMode="auto">
            <a:xfrm flipH="1">
              <a:off x="3755" y="2293"/>
              <a:ext cx="355" cy="330"/>
            </a:xfrm>
            <a:prstGeom prst="line">
              <a:avLst/>
            </a:prstGeom>
            <a:noFill/>
            <a:ln w="38100">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8087" name="Text Box 1041"/>
            <p:cNvSpPr txBox="1">
              <a:spLocks noChangeArrowheads="1"/>
            </p:cNvSpPr>
            <p:nvPr/>
          </p:nvSpPr>
          <p:spPr bwMode="auto">
            <a:xfrm>
              <a:off x="2574" y="3174"/>
              <a:ext cx="59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STJ</a:t>
              </a:r>
            </a:p>
          </p:txBody>
        </p:sp>
      </p:grpSp>
      <p:grpSp>
        <p:nvGrpSpPr>
          <p:cNvPr id="3" name="Group 1049"/>
          <p:cNvGrpSpPr>
            <a:grpSpLocks/>
          </p:cNvGrpSpPr>
          <p:nvPr/>
        </p:nvGrpSpPr>
        <p:grpSpPr bwMode="auto">
          <a:xfrm>
            <a:off x="1981201" y="2219325"/>
            <a:ext cx="5534025" cy="1438275"/>
            <a:chOff x="1248" y="1864"/>
            <a:chExt cx="3486" cy="1208"/>
          </a:xfrm>
        </p:grpSpPr>
        <p:sp>
          <p:nvSpPr>
            <p:cNvPr id="88073" name="Freeform 1043"/>
            <p:cNvSpPr>
              <a:spLocks/>
            </p:cNvSpPr>
            <p:nvPr/>
          </p:nvSpPr>
          <p:spPr bwMode="auto">
            <a:xfrm>
              <a:off x="2784" y="1968"/>
              <a:ext cx="1950" cy="1104"/>
            </a:xfrm>
            <a:custGeom>
              <a:avLst/>
              <a:gdLst>
                <a:gd name="T0" fmla="*/ 743 w 1735"/>
                <a:gd name="T1" fmla="*/ 2301 h 969"/>
                <a:gd name="T2" fmla="*/ 491 w 1735"/>
                <a:gd name="T3" fmla="*/ 2233 h 969"/>
                <a:gd name="T4" fmla="*/ 408 w 1735"/>
                <a:gd name="T5" fmla="*/ 2210 h 969"/>
                <a:gd name="T6" fmla="*/ 262 w 1735"/>
                <a:gd name="T7" fmla="*/ 2141 h 969"/>
                <a:gd name="T8" fmla="*/ 78 w 1735"/>
                <a:gd name="T9" fmla="*/ 1982 h 969"/>
                <a:gd name="T10" fmla="*/ 99 w 1735"/>
                <a:gd name="T11" fmla="*/ 1641 h 969"/>
                <a:gd name="T12" fmla="*/ 287 w 1735"/>
                <a:gd name="T13" fmla="*/ 1434 h 969"/>
                <a:gd name="T14" fmla="*/ 472 w 1735"/>
                <a:gd name="T15" fmla="*/ 1275 h 969"/>
                <a:gd name="T16" fmla="*/ 532 w 1735"/>
                <a:gd name="T17" fmla="*/ 1254 h 969"/>
                <a:gd name="T18" fmla="*/ 596 w 1735"/>
                <a:gd name="T19" fmla="*/ 1210 h 969"/>
                <a:gd name="T20" fmla="*/ 636 w 1735"/>
                <a:gd name="T21" fmla="*/ 1161 h 969"/>
                <a:gd name="T22" fmla="*/ 824 w 1735"/>
                <a:gd name="T23" fmla="*/ 1093 h 969"/>
                <a:gd name="T24" fmla="*/ 885 w 1735"/>
                <a:gd name="T25" fmla="*/ 1072 h 969"/>
                <a:gd name="T26" fmla="*/ 1052 w 1735"/>
                <a:gd name="T27" fmla="*/ 979 h 969"/>
                <a:gd name="T28" fmla="*/ 1112 w 1735"/>
                <a:gd name="T29" fmla="*/ 956 h 969"/>
                <a:gd name="T30" fmla="*/ 1173 w 1735"/>
                <a:gd name="T31" fmla="*/ 933 h 969"/>
                <a:gd name="T32" fmla="*/ 1857 w 1735"/>
                <a:gd name="T33" fmla="*/ 639 h 969"/>
                <a:gd name="T34" fmla="*/ 2147 w 1735"/>
                <a:gd name="T35" fmla="*/ 389 h 969"/>
                <a:gd name="T36" fmla="*/ 2357 w 1735"/>
                <a:gd name="T37" fmla="*/ 204 h 969"/>
                <a:gd name="T38" fmla="*/ 2667 w 1735"/>
                <a:gd name="T39" fmla="*/ 46 h 969"/>
                <a:gd name="T40" fmla="*/ 2793 w 1735"/>
                <a:gd name="T41" fmla="*/ 0 h 969"/>
                <a:gd name="T42" fmla="*/ 3349 w 1735"/>
                <a:gd name="T43" fmla="*/ 22 h 969"/>
                <a:gd name="T44" fmla="*/ 3475 w 1735"/>
                <a:gd name="T45" fmla="*/ 67 h 969"/>
                <a:gd name="T46" fmla="*/ 3598 w 1735"/>
                <a:gd name="T47" fmla="*/ 160 h 969"/>
                <a:gd name="T48" fmla="*/ 3641 w 1735"/>
                <a:gd name="T49" fmla="*/ 204 h 969"/>
                <a:gd name="T50" fmla="*/ 3764 w 1735"/>
                <a:gd name="T51" fmla="*/ 299 h 969"/>
                <a:gd name="T52" fmla="*/ 3825 w 1735"/>
                <a:gd name="T53" fmla="*/ 342 h 969"/>
                <a:gd name="T54" fmla="*/ 3931 w 1735"/>
                <a:gd name="T55" fmla="*/ 615 h 969"/>
                <a:gd name="T56" fmla="*/ 3910 w 1735"/>
                <a:gd name="T57" fmla="*/ 1050 h 969"/>
                <a:gd name="T58" fmla="*/ 3744 w 1735"/>
                <a:gd name="T59" fmla="*/ 1434 h 969"/>
                <a:gd name="T60" fmla="*/ 3659 w 1735"/>
                <a:gd name="T61" fmla="*/ 1572 h 969"/>
                <a:gd name="T62" fmla="*/ 3598 w 1735"/>
                <a:gd name="T63" fmla="*/ 1616 h 969"/>
                <a:gd name="T64" fmla="*/ 3268 w 1735"/>
                <a:gd name="T65" fmla="*/ 1913 h 969"/>
                <a:gd name="T66" fmla="*/ 3018 w 1735"/>
                <a:gd name="T67" fmla="*/ 2094 h 969"/>
                <a:gd name="T68" fmla="*/ 2913 w 1735"/>
                <a:gd name="T69" fmla="*/ 2187 h 969"/>
                <a:gd name="T70" fmla="*/ 2793 w 1735"/>
                <a:gd name="T71" fmla="*/ 2233 h 969"/>
                <a:gd name="T72" fmla="*/ 2728 w 1735"/>
                <a:gd name="T73" fmla="*/ 2257 h 969"/>
                <a:gd name="T74" fmla="*/ 2292 w 1735"/>
                <a:gd name="T75" fmla="*/ 2415 h 969"/>
                <a:gd name="T76" fmla="*/ 885 w 1735"/>
                <a:gd name="T77" fmla="*/ 2393 h 969"/>
                <a:gd name="T78" fmla="*/ 697 w 1735"/>
                <a:gd name="T79" fmla="*/ 2325 h 969"/>
                <a:gd name="T80" fmla="*/ 574 w 1735"/>
                <a:gd name="T81" fmla="*/ 2275 h 969"/>
                <a:gd name="T82" fmla="*/ 532 w 1735"/>
                <a:gd name="T83" fmla="*/ 2233 h 96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735"/>
                <a:gd name="T127" fmla="*/ 0 h 969"/>
                <a:gd name="T128" fmla="*/ 1735 w 1735"/>
                <a:gd name="T129" fmla="*/ 969 h 969"/>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735" h="969">
                  <a:moveTo>
                    <a:pt x="327" y="923"/>
                  </a:moveTo>
                  <a:cubicBezTo>
                    <a:pt x="242" y="902"/>
                    <a:pt x="278" y="911"/>
                    <a:pt x="217" y="896"/>
                  </a:cubicBezTo>
                  <a:cubicBezTo>
                    <a:pt x="205" y="893"/>
                    <a:pt x="180" y="887"/>
                    <a:pt x="180" y="887"/>
                  </a:cubicBezTo>
                  <a:cubicBezTo>
                    <a:pt x="113" y="842"/>
                    <a:pt x="198" y="895"/>
                    <a:pt x="116" y="859"/>
                  </a:cubicBezTo>
                  <a:cubicBezTo>
                    <a:pt x="85" y="845"/>
                    <a:pt x="62" y="814"/>
                    <a:pt x="34" y="795"/>
                  </a:cubicBezTo>
                  <a:cubicBezTo>
                    <a:pt x="17" y="744"/>
                    <a:pt x="0" y="703"/>
                    <a:pt x="43" y="658"/>
                  </a:cubicBezTo>
                  <a:cubicBezTo>
                    <a:pt x="58" y="612"/>
                    <a:pt x="83" y="605"/>
                    <a:pt x="126" y="576"/>
                  </a:cubicBezTo>
                  <a:cubicBezTo>
                    <a:pt x="155" y="557"/>
                    <a:pt x="179" y="531"/>
                    <a:pt x="208" y="512"/>
                  </a:cubicBezTo>
                  <a:cubicBezTo>
                    <a:pt x="216" y="507"/>
                    <a:pt x="226" y="507"/>
                    <a:pt x="235" y="503"/>
                  </a:cubicBezTo>
                  <a:cubicBezTo>
                    <a:pt x="245" y="498"/>
                    <a:pt x="254" y="492"/>
                    <a:pt x="263" y="485"/>
                  </a:cubicBezTo>
                  <a:cubicBezTo>
                    <a:pt x="270" y="480"/>
                    <a:pt x="273" y="470"/>
                    <a:pt x="281" y="466"/>
                  </a:cubicBezTo>
                  <a:cubicBezTo>
                    <a:pt x="307" y="453"/>
                    <a:pt x="336" y="448"/>
                    <a:pt x="363" y="439"/>
                  </a:cubicBezTo>
                  <a:cubicBezTo>
                    <a:pt x="372" y="436"/>
                    <a:pt x="391" y="430"/>
                    <a:pt x="391" y="430"/>
                  </a:cubicBezTo>
                  <a:cubicBezTo>
                    <a:pt x="422" y="397"/>
                    <a:pt x="401" y="414"/>
                    <a:pt x="464" y="393"/>
                  </a:cubicBezTo>
                  <a:cubicBezTo>
                    <a:pt x="473" y="390"/>
                    <a:pt x="482" y="387"/>
                    <a:pt x="491" y="384"/>
                  </a:cubicBezTo>
                  <a:cubicBezTo>
                    <a:pt x="500" y="381"/>
                    <a:pt x="519" y="375"/>
                    <a:pt x="519" y="375"/>
                  </a:cubicBezTo>
                  <a:cubicBezTo>
                    <a:pt x="602" y="320"/>
                    <a:pt x="751" y="322"/>
                    <a:pt x="820" y="256"/>
                  </a:cubicBezTo>
                  <a:cubicBezTo>
                    <a:pt x="859" y="219"/>
                    <a:pt x="907" y="191"/>
                    <a:pt x="948" y="155"/>
                  </a:cubicBezTo>
                  <a:cubicBezTo>
                    <a:pt x="987" y="121"/>
                    <a:pt x="995" y="96"/>
                    <a:pt x="1040" y="82"/>
                  </a:cubicBezTo>
                  <a:cubicBezTo>
                    <a:pt x="1082" y="54"/>
                    <a:pt x="1130" y="34"/>
                    <a:pt x="1177" y="18"/>
                  </a:cubicBezTo>
                  <a:cubicBezTo>
                    <a:pt x="1195" y="12"/>
                    <a:pt x="1232" y="0"/>
                    <a:pt x="1232" y="0"/>
                  </a:cubicBezTo>
                  <a:cubicBezTo>
                    <a:pt x="1314" y="3"/>
                    <a:pt x="1397" y="2"/>
                    <a:pt x="1479" y="9"/>
                  </a:cubicBezTo>
                  <a:cubicBezTo>
                    <a:pt x="1498" y="11"/>
                    <a:pt x="1534" y="27"/>
                    <a:pt x="1534" y="27"/>
                  </a:cubicBezTo>
                  <a:cubicBezTo>
                    <a:pt x="1552" y="39"/>
                    <a:pt x="1572" y="49"/>
                    <a:pt x="1588" y="64"/>
                  </a:cubicBezTo>
                  <a:cubicBezTo>
                    <a:pt x="1594" y="70"/>
                    <a:pt x="1600" y="77"/>
                    <a:pt x="1607" y="82"/>
                  </a:cubicBezTo>
                  <a:cubicBezTo>
                    <a:pt x="1625" y="95"/>
                    <a:pt x="1644" y="107"/>
                    <a:pt x="1662" y="119"/>
                  </a:cubicBezTo>
                  <a:cubicBezTo>
                    <a:pt x="1671" y="125"/>
                    <a:pt x="1689" y="137"/>
                    <a:pt x="1689" y="137"/>
                  </a:cubicBezTo>
                  <a:cubicBezTo>
                    <a:pt x="1701" y="175"/>
                    <a:pt x="1722" y="208"/>
                    <a:pt x="1735" y="247"/>
                  </a:cubicBezTo>
                  <a:cubicBezTo>
                    <a:pt x="1732" y="305"/>
                    <a:pt x="1731" y="363"/>
                    <a:pt x="1726" y="421"/>
                  </a:cubicBezTo>
                  <a:cubicBezTo>
                    <a:pt x="1720" y="482"/>
                    <a:pt x="1686" y="530"/>
                    <a:pt x="1652" y="576"/>
                  </a:cubicBezTo>
                  <a:cubicBezTo>
                    <a:pt x="1639" y="594"/>
                    <a:pt x="1634" y="619"/>
                    <a:pt x="1616" y="631"/>
                  </a:cubicBezTo>
                  <a:cubicBezTo>
                    <a:pt x="1607" y="637"/>
                    <a:pt x="1596" y="642"/>
                    <a:pt x="1588" y="649"/>
                  </a:cubicBezTo>
                  <a:cubicBezTo>
                    <a:pt x="1539" y="693"/>
                    <a:pt x="1506" y="747"/>
                    <a:pt x="1442" y="768"/>
                  </a:cubicBezTo>
                  <a:cubicBezTo>
                    <a:pt x="1404" y="793"/>
                    <a:pt x="1372" y="818"/>
                    <a:pt x="1332" y="841"/>
                  </a:cubicBezTo>
                  <a:cubicBezTo>
                    <a:pt x="1315" y="851"/>
                    <a:pt x="1304" y="869"/>
                    <a:pt x="1287" y="878"/>
                  </a:cubicBezTo>
                  <a:cubicBezTo>
                    <a:pt x="1270" y="887"/>
                    <a:pt x="1250" y="890"/>
                    <a:pt x="1232" y="896"/>
                  </a:cubicBezTo>
                  <a:cubicBezTo>
                    <a:pt x="1223" y="899"/>
                    <a:pt x="1204" y="905"/>
                    <a:pt x="1204" y="905"/>
                  </a:cubicBezTo>
                  <a:cubicBezTo>
                    <a:pt x="1145" y="944"/>
                    <a:pt x="1078" y="948"/>
                    <a:pt x="1012" y="969"/>
                  </a:cubicBezTo>
                  <a:cubicBezTo>
                    <a:pt x="805" y="966"/>
                    <a:pt x="598" y="968"/>
                    <a:pt x="391" y="960"/>
                  </a:cubicBezTo>
                  <a:cubicBezTo>
                    <a:pt x="362" y="959"/>
                    <a:pt x="335" y="943"/>
                    <a:pt x="308" y="933"/>
                  </a:cubicBezTo>
                  <a:cubicBezTo>
                    <a:pt x="290" y="927"/>
                    <a:pt x="254" y="914"/>
                    <a:pt x="254" y="914"/>
                  </a:cubicBezTo>
                  <a:cubicBezTo>
                    <a:pt x="248" y="908"/>
                    <a:pt x="235" y="896"/>
                    <a:pt x="235" y="896"/>
                  </a:cubicBez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074" name="Freeform 1046"/>
            <p:cNvSpPr>
              <a:spLocks/>
            </p:cNvSpPr>
            <p:nvPr/>
          </p:nvSpPr>
          <p:spPr bwMode="auto">
            <a:xfrm>
              <a:off x="1248" y="1864"/>
              <a:ext cx="1472" cy="1032"/>
            </a:xfrm>
            <a:custGeom>
              <a:avLst/>
              <a:gdLst>
                <a:gd name="T0" fmla="*/ 122 w 1344"/>
                <a:gd name="T1" fmla="*/ 680 h 1032"/>
                <a:gd name="T2" fmla="*/ 122 w 1344"/>
                <a:gd name="T3" fmla="*/ 536 h 1032"/>
                <a:gd name="T4" fmla="*/ 576 w 1344"/>
                <a:gd name="T5" fmla="*/ 440 h 1032"/>
                <a:gd name="T6" fmla="*/ 1119 w 1344"/>
                <a:gd name="T7" fmla="*/ 440 h 1032"/>
                <a:gd name="T8" fmla="*/ 1573 w 1344"/>
                <a:gd name="T9" fmla="*/ 56 h 1032"/>
                <a:gd name="T10" fmla="*/ 2389 w 1344"/>
                <a:gd name="T11" fmla="*/ 104 h 1032"/>
                <a:gd name="T12" fmla="*/ 2481 w 1344"/>
                <a:gd name="T13" fmla="*/ 584 h 1032"/>
                <a:gd name="T14" fmla="*/ 2026 w 1344"/>
                <a:gd name="T15" fmla="*/ 824 h 1032"/>
                <a:gd name="T16" fmla="*/ 847 w 1344"/>
                <a:gd name="T17" fmla="*/ 1016 h 1032"/>
                <a:gd name="T18" fmla="*/ 122 w 1344"/>
                <a:gd name="T19" fmla="*/ 920 h 1032"/>
                <a:gd name="T20" fmla="*/ 122 w 1344"/>
                <a:gd name="T21" fmla="*/ 584 h 10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4"/>
                <a:gd name="T34" fmla="*/ 0 h 1032"/>
                <a:gd name="T35" fmla="*/ 1344 w 1344"/>
                <a:gd name="T36" fmla="*/ 1032 h 10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4" h="1032">
                  <a:moveTo>
                    <a:pt x="64" y="680"/>
                  </a:moveTo>
                  <a:cubicBezTo>
                    <a:pt x="44" y="628"/>
                    <a:pt x="24" y="576"/>
                    <a:pt x="64" y="536"/>
                  </a:cubicBezTo>
                  <a:cubicBezTo>
                    <a:pt x="104" y="496"/>
                    <a:pt x="216" y="456"/>
                    <a:pt x="304" y="440"/>
                  </a:cubicBezTo>
                  <a:cubicBezTo>
                    <a:pt x="392" y="424"/>
                    <a:pt x="504" y="504"/>
                    <a:pt x="592" y="440"/>
                  </a:cubicBezTo>
                  <a:cubicBezTo>
                    <a:pt x="680" y="376"/>
                    <a:pt x="720" y="112"/>
                    <a:pt x="832" y="56"/>
                  </a:cubicBezTo>
                  <a:cubicBezTo>
                    <a:pt x="944" y="0"/>
                    <a:pt x="1184" y="16"/>
                    <a:pt x="1264" y="104"/>
                  </a:cubicBezTo>
                  <a:cubicBezTo>
                    <a:pt x="1344" y="192"/>
                    <a:pt x="1344" y="464"/>
                    <a:pt x="1312" y="584"/>
                  </a:cubicBezTo>
                  <a:cubicBezTo>
                    <a:pt x="1280" y="704"/>
                    <a:pt x="1216" y="752"/>
                    <a:pt x="1072" y="824"/>
                  </a:cubicBezTo>
                  <a:cubicBezTo>
                    <a:pt x="928" y="896"/>
                    <a:pt x="616" y="1000"/>
                    <a:pt x="448" y="1016"/>
                  </a:cubicBezTo>
                  <a:cubicBezTo>
                    <a:pt x="280" y="1032"/>
                    <a:pt x="128" y="992"/>
                    <a:pt x="64" y="920"/>
                  </a:cubicBezTo>
                  <a:cubicBezTo>
                    <a:pt x="0" y="848"/>
                    <a:pt x="64" y="640"/>
                    <a:pt x="64" y="584"/>
                  </a:cubicBezTo>
                </a:path>
              </a:pathLst>
            </a:custGeom>
            <a:noFill/>
            <a:ln w="28575">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grpSp>
        <p:nvGrpSpPr>
          <p:cNvPr id="4" name="Group 1048"/>
          <p:cNvGrpSpPr>
            <a:grpSpLocks/>
          </p:cNvGrpSpPr>
          <p:nvPr/>
        </p:nvGrpSpPr>
        <p:grpSpPr bwMode="auto">
          <a:xfrm>
            <a:off x="2019300" y="1800225"/>
            <a:ext cx="5511800" cy="1752600"/>
            <a:chOff x="1272" y="1512"/>
            <a:chExt cx="3472" cy="1472"/>
          </a:xfrm>
        </p:grpSpPr>
        <p:sp>
          <p:nvSpPr>
            <p:cNvPr id="88071" name="Freeform 1042"/>
            <p:cNvSpPr>
              <a:spLocks/>
            </p:cNvSpPr>
            <p:nvPr/>
          </p:nvSpPr>
          <p:spPr bwMode="auto">
            <a:xfrm>
              <a:off x="3024" y="1512"/>
              <a:ext cx="1720" cy="1224"/>
            </a:xfrm>
            <a:custGeom>
              <a:avLst/>
              <a:gdLst>
                <a:gd name="T0" fmla="*/ 281 w 1600"/>
                <a:gd name="T1" fmla="*/ 697 h 1184"/>
                <a:gd name="T2" fmla="*/ 119 w 1600"/>
                <a:gd name="T3" fmla="*/ 273 h 1184"/>
                <a:gd name="T4" fmla="*/ 995 w 1600"/>
                <a:gd name="T5" fmla="*/ 31 h 1184"/>
                <a:gd name="T6" fmla="*/ 2430 w 1600"/>
                <a:gd name="T7" fmla="*/ 454 h 1184"/>
                <a:gd name="T8" fmla="*/ 2349 w 1600"/>
                <a:gd name="T9" fmla="*/ 1363 h 1184"/>
                <a:gd name="T10" fmla="*/ 1475 w 1600"/>
                <a:gd name="T11" fmla="*/ 1242 h 1184"/>
                <a:gd name="T12" fmla="*/ 281 w 1600"/>
                <a:gd name="T13" fmla="*/ 697 h 1184"/>
                <a:gd name="T14" fmla="*/ 0 60000 65536"/>
                <a:gd name="T15" fmla="*/ 0 60000 65536"/>
                <a:gd name="T16" fmla="*/ 0 60000 65536"/>
                <a:gd name="T17" fmla="*/ 0 60000 65536"/>
                <a:gd name="T18" fmla="*/ 0 60000 65536"/>
                <a:gd name="T19" fmla="*/ 0 60000 65536"/>
                <a:gd name="T20" fmla="*/ 0 60000 65536"/>
                <a:gd name="T21" fmla="*/ 0 w 1600"/>
                <a:gd name="T22" fmla="*/ 0 h 1184"/>
                <a:gd name="T23" fmla="*/ 1600 w 1600"/>
                <a:gd name="T24" fmla="*/ 1184 h 118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00" h="1184">
                  <a:moveTo>
                    <a:pt x="168" y="552"/>
                  </a:moveTo>
                  <a:cubicBezTo>
                    <a:pt x="32" y="424"/>
                    <a:pt x="0" y="304"/>
                    <a:pt x="72" y="216"/>
                  </a:cubicBezTo>
                  <a:cubicBezTo>
                    <a:pt x="144" y="128"/>
                    <a:pt x="368" y="0"/>
                    <a:pt x="600" y="24"/>
                  </a:cubicBezTo>
                  <a:cubicBezTo>
                    <a:pt x="832" y="48"/>
                    <a:pt x="1328" y="184"/>
                    <a:pt x="1464" y="360"/>
                  </a:cubicBezTo>
                  <a:cubicBezTo>
                    <a:pt x="1600" y="536"/>
                    <a:pt x="1512" y="976"/>
                    <a:pt x="1416" y="1080"/>
                  </a:cubicBezTo>
                  <a:cubicBezTo>
                    <a:pt x="1320" y="1184"/>
                    <a:pt x="1096" y="1080"/>
                    <a:pt x="888" y="984"/>
                  </a:cubicBezTo>
                  <a:cubicBezTo>
                    <a:pt x="680" y="888"/>
                    <a:pt x="304" y="680"/>
                    <a:pt x="168" y="552"/>
                  </a:cubicBezTo>
                  <a:close/>
                </a:path>
              </a:pathLst>
            </a:custGeom>
            <a:noFill/>
            <a:ln w="28575">
              <a:solidFill>
                <a:srgbClr val="6600FF"/>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sp>
          <p:nvSpPr>
            <p:cNvPr id="88072" name="Freeform 1047"/>
            <p:cNvSpPr>
              <a:spLocks/>
            </p:cNvSpPr>
            <p:nvPr/>
          </p:nvSpPr>
          <p:spPr bwMode="auto">
            <a:xfrm>
              <a:off x="1272" y="1680"/>
              <a:ext cx="800" cy="1304"/>
            </a:xfrm>
            <a:custGeom>
              <a:avLst/>
              <a:gdLst>
                <a:gd name="T0" fmla="*/ 72 w 800"/>
                <a:gd name="T1" fmla="*/ 192 h 1304"/>
                <a:gd name="T2" fmla="*/ 264 w 800"/>
                <a:gd name="T3" fmla="*/ 48 h 1304"/>
                <a:gd name="T4" fmla="*/ 504 w 800"/>
                <a:gd name="T5" fmla="*/ 48 h 1304"/>
                <a:gd name="T6" fmla="*/ 696 w 800"/>
                <a:gd name="T7" fmla="*/ 96 h 1304"/>
                <a:gd name="T8" fmla="*/ 792 w 800"/>
                <a:gd name="T9" fmla="*/ 624 h 1304"/>
                <a:gd name="T10" fmla="*/ 744 w 800"/>
                <a:gd name="T11" fmla="*/ 1104 h 1304"/>
                <a:gd name="T12" fmla="*/ 456 w 800"/>
                <a:gd name="T13" fmla="*/ 1296 h 1304"/>
                <a:gd name="T14" fmla="*/ 216 w 800"/>
                <a:gd name="T15" fmla="*/ 1152 h 1304"/>
                <a:gd name="T16" fmla="*/ 24 w 800"/>
                <a:gd name="T17" fmla="*/ 672 h 1304"/>
                <a:gd name="T18" fmla="*/ 72 w 800"/>
                <a:gd name="T19" fmla="*/ 192 h 130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800"/>
                <a:gd name="T31" fmla="*/ 0 h 1304"/>
                <a:gd name="T32" fmla="*/ 800 w 800"/>
                <a:gd name="T33" fmla="*/ 1304 h 130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800" h="1304">
                  <a:moveTo>
                    <a:pt x="72" y="192"/>
                  </a:moveTo>
                  <a:cubicBezTo>
                    <a:pt x="112" y="88"/>
                    <a:pt x="192" y="72"/>
                    <a:pt x="264" y="48"/>
                  </a:cubicBezTo>
                  <a:cubicBezTo>
                    <a:pt x="336" y="24"/>
                    <a:pt x="432" y="40"/>
                    <a:pt x="504" y="48"/>
                  </a:cubicBezTo>
                  <a:cubicBezTo>
                    <a:pt x="576" y="56"/>
                    <a:pt x="648" y="0"/>
                    <a:pt x="696" y="96"/>
                  </a:cubicBezTo>
                  <a:cubicBezTo>
                    <a:pt x="744" y="192"/>
                    <a:pt x="784" y="456"/>
                    <a:pt x="792" y="624"/>
                  </a:cubicBezTo>
                  <a:cubicBezTo>
                    <a:pt x="800" y="792"/>
                    <a:pt x="800" y="992"/>
                    <a:pt x="744" y="1104"/>
                  </a:cubicBezTo>
                  <a:cubicBezTo>
                    <a:pt x="688" y="1216"/>
                    <a:pt x="544" y="1288"/>
                    <a:pt x="456" y="1296"/>
                  </a:cubicBezTo>
                  <a:cubicBezTo>
                    <a:pt x="368" y="1304"/>
                    <a:pt x="288" y="1256"/>
                    <a:pt x="216" y="1152"/>
                  </a:cubicBezTo>
                  <a:cubicBezTo>
                    <a:pt x="144" y="1048"/>
                    <a:pt x="48" y="832"/>
                    <a:pt x="24" y="672"/>
                  </a:cubicBezTo>
                  <a:cubicBezTo>
                    <a:pt x="0" y="512"/>
                    <a:pt x="32" y="296"/>
                    <a:pt x="72" y="192"/>
                  </a:cubicBezTo>
                  <a:close/>
                </a:path>
              </a:pathLst>
            </a:custGeom>
            <a:noFill/>
            <a:ln w="28575">
              <a:solidFill>
                <a:srgbClr val="6600FF"/>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endParaRPr lang="zh-CN" altLang="en-US"/>
            </a:p>
          </p:txBody>
        </p:sp>
      </p:gr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26"/>
          <p:cNvSpPr>
            <a:spLocks noGrp="1" noChangeArrowheads="1"/>
          </p:cNvSpPr>
          <p:nvPr>
            <p:ph type="title"/>
          </p:nvPr>
        </p:nvSpPr>
        <p:spPr/>
        <p:txBody>
          <a:bodyPr/>
          <a:lstStyle/>
          <a:p>
            <a:r>
              <a:rPr lang="zh-CN" altLang="en-US" dirty="0"/>
              <a:t>一个例子</a:t>
            </a:r>
          </a:p>
        </p:txBody>
      </p:sp>
      <p:sp>
        <p:nvSpPr>
          <p:cNvPr id="89091" name="Rectangle 1027"/>
          <p:cNvSpPr>
            <a:spLocks noGrp="1" noChangeArrowheads="1"/>
          </p:cNvSpPr>
          <p:nvPr>
            <p:ph idx="1"/>
          </p:nvPr>
        </p:nvSpPr>
        <p:spPr/>
        <p:txBody>
          <a:bodyPr/>
          <a:lstStyle/>
          <a:p>
            <a:r>
              <a:rPr lang="en-US" altLang="zh-CN"/>
              <a:t>	 SJ</a:t>
            </a:r>
            <a:r>
              <a:rPr lang="zh-CN" altLang="en-US"/>
              <a:t>的码为（</a:t>
            </a:r>
            <a:r>
              <a:rPr lang="en-US" altLang="zh-CN"/>
              <a:t>S</a:t>
            </a:r>
            <a:r>
              <a:rPr lang="zh-CN" altLang="en-US"/>
              <a:t>，</a:t>
            </a:r>
            <a:r>
              <a:rPr lang="en-US" altLang="zh-CN"/>
              <a:t>J</a:t>
            </a:r>
            <a:r>
              <a:rPr lang="zh-CN" altLang="en-US"/>
              <a:t>），</a:t>
            </a:r>
            <a:r>
              <a:rPr lang="en-US" altLang="zh-CN"/>
              <a:t>TJ</a:t>
            </a:r>
            <a:r>
              <a:rPr lang="zh-CN" altLang="en-US"/>
              <a:t>的码为</a:t>
            </a:r>
            <a:r>
              <a:rPr lang="en-US" altLang="zh-CN"/>
              <a:t>T</a:t>
            </a:r>
            <a:r>
              <a:rPr lang="zh-CN" altLang="en-US"/>
              <a:t>。</a:t>
            </a:r>
          </a:p>
        </p:txBody>
      </p:sp>
      <p:grpSp>
        <p:nvGrpSpPr>
          <p:cNvPr id="2" name="Group 1040"/>
          <p:cNvGrpSpPr>
            <a:grpSpLocks/>
          </p:cNvGrpSpPr>
          <p:nvPr/>
        </p:nvGrpSpPr>
        <p:grpSpPr bwMode="auto">
          <a:xfrm>
            <a:off x="1676400" y="2286001"/>
            <a:ext cx="6324600" cy="1679972"/>
            <a:chOff x="1008" y="1728"/>
            <a:chExt cx="3984" cy="1411"/>
          </a:xfrm>
        </p:grpSpPr>
        <p:sp>
          <p:nvSpPr>
            <p:cNvPr id="89093" name="Text Box 1029"/>
            <p:cNvSpPr txBox="1">
              <a:spLocks noChangeArrowheads="1"/>
            </p:cNvSpPr>
            <p:nvPr/>
          </p:nvSpPr>
          <p:spPr bwMode="auto">
            <a:xfrm>
              <a:off x="1296"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S</a:t>
              </a:r>
            </a:p>
          </p:txBody>
        </p:sp>
        <p:sp>
          <p:nvSpPr>
            <p:cNvPr id="89094" name="Text Box 1030"/>
            <p:cNvSpPr txBox="1">
              <a:spLocks noChangeArrowheads="1"/>
            </p:cNvSpPr>
            <p:nvPr/>
          </p:nvSpPr>
          <p:spPr bwMode="auto">
            <a:xfrm>
              <a:off x="2291" y="1968"/>
              <a:ext cx="426"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p>
          </p:txBody>
        </p:sp>
        <p:sp>
          <p:nvSpPr>
            <p:cNvPr id="89095" name="Text Box 1032"/>
            <p:cNvSpPr txBox="1">
              <a:spLocks noChangeArrowheads="1"/>
            </p:cNvSpPr>
            <p:nvPr/>
          </p:nvSpPr>
          <p:spPr bwMode="auto">
            <a:xfrm>
              <a:off x="1723"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aseline="0"/>
                <a:t>SJ</a:t>
              </a:r>
            </a:p>
          </p:txBody>
        </p:sp>
        <p:sp>
          <p:nvSpPr>
            <p:cNvPr id="89096" name="Text Box 1033"/>
            <p:cNvSpPr txBox="1">
              <a:spLocks noChangeArrowheads="1"/>
            </p:cNvSpPr>
            <p:nvPr/>
          </p:nvSpPr>
          <p:spPr bwMode="auto">
            <a:xfrm>
              <a:off x="3428"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T</a:t>
              </a:r>
            </a:p>
          </p:txBody>
        </p:sp>
        <p:sp>
          <p:nvSpPr>
            <p:cNvPr id="89097" name="Text Box 1034"/>
            <p:cNvSpPr txBox="1">
              <a:spLocks noChangeArrowheads="1"/>
            </p:cNvSpPr>
            <p:nvPr/>
          </p:nvSpPr>
          <p:spPr bwMode="auto">
            <a:xfrm>
              <a:off x="4565" y="1968"/>
              <a:ext cx="427" cy="439"/>
            </a:xfrm>
            <a:prstGeom prst="rect">
              <a:avLst/>
            </a:prstGeom>
            <a:noFill/>
            <a:ln w="381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800" baseline="0"/>
                <a:t>J</a:t>
              </a:r>
            </a:p>
          </p:txBody>
        </p:sp>
        <p:sp>
          <p:nvSpPr>
            <p:cNvPr id="89098" name="Line 1035"/>
            <p:cNvSpPr>
              <a:spLocks noChangeShapeType="1"/>
            </p:cNvSpPr>
            <p:nvPr/>
          </p:nvSpPr>
          <p:spPr bwMode="auto">
            <a:xfrm>
              <a:off x="3855" y="2114"/>
              <a:ext cx="710" cy="1"/>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9099" name="Text Box 1036"/>
            <p:cNvSpPr txBox="1">
              <a:spLocks noChangeArrowheads="1"/>
            </p:cNvSpPr>
            <p:nvPr/>
          </p:nvSpPr>
          <p:spPr bwMode="auto">
            <a:xfrm>
              <a:off x="3997" y="2700"/>
              <a:ext cx="568"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FontTx/>
                <a:buNone/>
              </a:pPr>
              <a:r>
                <a:rPr kumimoji="0" lang="en-US" altLang="zh-CN" sz="2400" baseline="0"/>
                <a:t>TJ</a:t>
              </a:r>
            </a:p>
          </p:txBody>
        </p:sp>
        <p:sp>
          <p:nvSpPr>
            <p:cNvPr id="89100" name="Rectangle 1039"/>
            <p:cNvSpPr>
              <a:spLocks noChangeArrowheads="1"/>
            </p:cNvSpPr>
            <p:nvPr/>
          </p:nvSpPr>
          <p:spPr bwMode="auto">
            <a:xfrm>
              <a:off x="1008" y="1728"/>
              <a:ext cx="1872" cy="86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grpSp>
    </p:spTree>
  </p:cSld>
  <p:clrMapOvr>
    <a:masterClrMapping/>
  </p:clrMapOvr>
  <p:transition spd="slow">
    <p:wipe dir="d"/>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zh-CN" altLang="en-US" dirty="0"/>
              <a:t>一个例子</a:t>
            </a:r>
          </a:p>
        </p:txBody>
      </p:sp>
      <p:sp>
        <p:nvSpPr>
          <p:cNvPr id="90115" name="Rectangle 3"/>
          <p:cNvSpPr>
            <a:spLocks noGrp="1" noChangeArrowheads="1"/>
          </p:cNvSpPr>
          <p:nvPr>
            <p:ph idx="1"/>
          </p:nvPr>
        </p:nvSpPr>
        <p:spPr>
          <a:xfrm>
            <a:off x="214282" y="714362"/>
            <a:ext cx="8401080" cy="3640931"/>
          </a:xfrm>
        </p:spPr>
        <p:txBody>
          <a:bodyPr/>
          <a:lstStyle/>
          <a:p>
            <a:r>
              <a:rPr lang="zh-CN" altLang="en-US" sz="2000" dirty="0"/>
              <a:t>在分解后的关系模式中</a:t>
            </a:r>
            <a:r>
              <a:rPr lang="zh-CN" altLang="en-US" sz="2000" dirty="0">
                <a:solidFill>
                  <a:schemeClr val="accent1">
                    <a:lumMod val="75000"/>
                  </a:schemeClr>
                </a:solidFill>
              </a:rPr>
              <a:t>没有任何属性对码的部分函数依赖和传递函数依赖</a:t>
            </a:r>
            <a:r>
              <a:rPr lang="zh-CN" altLang="en-US" sz="2000" dirty="0"/>
              <a:t>。它解决了上述四个问题：</a:t>
            </a:r>
          </a:p>
          <a:p>
            <a:pPr lvl="1"/>
            <a:r>
              <a:rPr lang="en-US" altLang="zh-CN" sz="1800" dirty="0"/>
              <a:t>(1)TJ</a:t>
            </a:r>
            <a:r>
              <a:rPr lang="zh-CN" altLang="en-US" sz="1800" dirty="0"/>
              <a:t>关系中可以存储所开课程尚未有学生选修的教师信息。</a:t>
            </a:r>
            <a:endParaRPr lang="en-US" altLang="zh-CN" sz="1800" dirty="0"/>
          </a:p>
          <a:p>
            <a:pPr lvl="1"/>
            <a:endParaRPr lang="zh-CN" altLang="en-US" sz="1800" dirty="0"/>
          </a:p>
          <a:p>
            <a:pPr lvl="1"/>
            <a:r>
              <a:rPr lang="en-US" altLang="zh-CN" sz="1800" dirty="0"/>
              <a:t>(2) </a:t>
            </a:r>
            <a:r>
              <a:rPr lang="zh-CN" altLang="en-US" sz="1800" dirty="0"/>
              <a:t>选修过某门课程的学生全部毕业了，只是删除</a:t>
            </a:r>
            <a:r>
              <a:rPr lang="en-US" altLang="zh-CN" sz="1800" dirty="0"/>
              <a:t>SJ</a:t>
            </a:r>
            <a:r>
              <a:rPr lang="zh-CN" altLang="en-US" sz="1800" dirty="0"/>
              <a:t>关系中的相应元组，不会影响</a:t>
            </a:r>
            <a:r>
              <a:rPr lang="en-US" altLang="zh-CN" sz="1800" dirty="0"/>
              <a:t>TJ</a:t>
            </a:r>
            <a:r>
              <a:rPr lang="zh-CN" altLang="en-US" sz="1800" dirty="0"/>
              <a:t>关系中相应教师开设该门课程的信息。</a:t>
            </a:r>
            <a:endParaRPr lang="en-US" altLang="zh-CN" sz="1800" dirty="0"/>
          </a:p>
          <a:p>
            <a:pPr lvl="1"/>
            <a:r>
              <a:rPr lang="en-US" altLang="zh-CN" sz="1800" dirty="0"/>
              <a:t>(3) </a:t>
            </a:r>
            <a:r>
              <a:rPr lang="zh-CN" altLang="en-US" sz="1800" dirty="0"/>
              <a:t>关于每个教师开设课程的信息只在</a:t>
            </a:r>
            <a:r>
              <a:rPr lang="en-US" altLang="zh-CN" sz="1800" dirty="0"/>
              <a:t>TJ</a:t>
            </a:r>
            <a:r>
              <a:rPr lang="zh-CN" altLang="en-US" sz="1800" dirty="0"/>
              <a:t>关系中存储一次。</a:t>
            </a:r>
          </a:p>
          <a:p>
            <a:pPr lvl="1"/>
            <a:endParaRPr lang="zh-CN" altLang="en-US" sz="1800" dirty="0"/>
          </a:p>
          <a:p>
            <a:pPr lvl="1"/>
            <a:r>
              <a:rPr lang="en-US" altLang="zh-CN" sz="1800" dirty="0"/>
              <a:t>(4) </a:t>
            </a:r>
            <a:r>
              <a:rPr lang="zh-CN" altLang="en-US" sz="1800" dirty="0"/>
              <a:t>某个教师开设的某门课程改名后，只需修改</a:t>
            </a:r>
            <a:r>
              <a:rPr lang="en-US" altLang="zh-CN" sz="1800" dirty="0"/>
              <a:t>TJ</a:t>
            </a:r>
            <a:r>
              <a:rPr lang="zh-CN" altLang="en-US" sz="1800" dirty="0"/>
              <a:t>关系中的一个相应元组即可。</a:t>
            </a:r>
          </a:p>
          <a:p>
            <a:pPr lvl="1">
              <a:buNone/>
            </a:pPr>
            <a:endParaRPr lang="zh-CN" altLang="en-US" sz="1800" dirty="0"/>
          </a:p>
        </p:txBody>
      </p:sp>
    </p:spTree>
  </p:cSld>
  <p:clrMapOvr>
    <a:masterClrMapping/>
  </p:clrMapOvr>
  <p:transition spd="slow">
    <p:wipe dir="d"/>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zh-CN" dirty="0"/>
              <a:t>BCNF</a:t>
            </a:r>
            <a:endParaRPr lang="zh-CN" altLang="en-US" dirty="0"/>
          </a:p>
        </p:txBody>
      </p:sp>
      <p:sp>
        <p:nvSpPr>
          <p:cNvPr id="91139" name="Rectangle 3"/>
          <p:cNvSpPr>
            <a:spLocks noGrp="1" noChangeArrowheads="1"/>
          </p:cNvSpPr>
          <p:nvPr>
            <p:ph idx="1"/>
          </p:nvPr>
        </p:nvSpPr>
        <p:spPr>
          <a:xfrm>
            <a:off x="285720" y="823913"/>
            <a:ext cx="8643998" cy="3640931"/>
          </a:xfrm>
        </p:spPr>
        <p:txBody>
          <a:bodyPr/>
          <a:lstStyle/>
          <a:p>
            <a:pPr eaLnBrk="1" hangingPunct="1">
              <a:lnSpc>
                <a:spcPct val="90000"/>
              </a:lnSpc>
            </a:pPr>
            <a:r>
              <a:rPr lang="en-US" altLang="zh-CN" sz="2800" dirty="0"/>
              <a:t>BCNF</a:t>
            </a:r>
            <a:r>
              <a:rPr lang="zh-CN" altLang="en-US" sz="2800" dirty="0"/>
              <a:t>（</a:t>
            </a:r>
            <a:r>
              <a:rPr lang="en-US" altLang="zh-CN" sz="2800" dirty="0"/>
              <a:t>Boyce </a:t>
            </a:r>
            <a:r>
              <a:rPr lang="en-US" altLang="zh-CN" sz="2800" dirty="0" err="1"/>
              <a:t>Codd</a:t>
            </a:r>
            <a:r>
              <a:rPr lang="en-US" altLang="zh-CN" sz="2800" dirty="0"/>
              <a:t> Normal Form</a:t>
            </a:r>
            <a:r>
              <a:rPr lang="zh-CN" altLang="en-US" sz="2800" dirty="0"/>
              <a:t>）是由</a:t>
            </a:r>
            <a:r>
              <a:rPr lang="en-US" altLang="zh-CN" sz="2800" dirty="0"/>
              <a:t>Boyce</a:t>
            </a:r>
            <a:r>
              <a:rPr lang="zh-CN" altLang="en-US" sz="2800" dirty="0"/>
              <a:t>和</a:t>
            </a:r>
            <a:r>
              <a:rPr lang="en-US" altLang="zh-CN" sz="2800" dirty="0" err="1"/>
              <a:t>Codd</a:t>
            </a:r>
            <a:r>
              <a:rPr lang="zh-CN" altLang="en-US" sz="2800" dirty="0"/>
              <a:t>提出的，比</a:t>
            </a:r>
            <a:r>
              <a:rPr lang="en-US" altLang="zh-CN" sz="2800" dirty="0"/>
              <a:t>3NF</a:t>
            </a:r>
            <a:r>
              <a:rPr lang="zh-CN" altLang="en-US" sz="2800" dirty="0"/>
              <a:t>更进了一步。通常认为</a:t>
            </a:r>
            <a:r>
              <a:rPr lang="en-US" altLang="zh-CN" sz="2800" dirty="0"/>
              <a:t>BCNF</a:t>
            </a:r>
            <a:r>
              <a:rPr lang="zh-CN" altLang="en-US" sz="2800" dirty="0"/>
              <a:t>是修正的第三范式，所以有时也称为第三范式。</a:t>
            </a:r>
          </a:p>
          <a:p>
            <a:pPr eaLnBrk="1" hangingPunct="1">
              <a:lnSpc>
                <a:spcPct val="90000"/>
              </a:lnSpc>
            </a:pPr>
            <a:r>
              <a:rPr lang="en-US" altLang="zh-CN" sz="2800" dirty="0"/>
              <a:t>BCNF</a:t>
            </a:r>
            <a:r>
              <a:rPr lang="zh-CN" altLang="en-US" sz="2800" dirty="0"/>
              <a:t>的定义</a:t>
            </a:r>
          </a:p>
          <a:p>
            <a:pPr eaLnBrk="1" hangingPunct="1">
              <a:lnSpc>
                <a:spcPct val="90000"/>
              </a:lnSpc>
              <a:buFont typeface="Monotype Sorts" pitchFamily="2" charset="2"/>
              <a:buNone/>
            </a:pPr>
            <a:r>
              <a:rPr lang="zh-CN" altLang="en-US" sz="2800" dirty="0"/>
              <a:t>	定义</a:t>
            </a:r>
            <a:r>
              <a:rPr lang="en-US" altLang="zh-CN" sz="2800" dirty="0"/>
              <a:t>6.8  </a:t>
            </a:r>
            <a:r>
              <a:rPr lang="zh-CN" altLang="en-US" sz="2800" dirty="0"/>
              <a:t>关系模式</a:t>
            </a:r>
            <a:r>
              <a:rPr lang="en-US" altLang="zh-CN" sz="2800" dirty="0"/>
              <a:t>R</a:t>
            </a:r>
            <a:r>
              <a:rPr lang="en-US" altLang="zh-CN" dirty="0"/>
              <a:t>(</a:t>
            </a:r>
            <a:r>
              <a:rPr lang="en-US" altLang="zh-CN" sz="2800" dirty="0"/>
              <a:t>U</a:t>
            </a:r>
            <a:r>
              <a:rPr lang="zh-CN" altLang="en-US" sz="2800" dirty="0"/>
              <a:t>，</a:t>
            </a:r>
            <a:r>
              <a:rPr lang="en-US" altLang="zh-CN" sz="2800" dirty="0"/>
              <a:t>F)∈1NF</a:t>
            </a:r>
            <a:r>
              <a:rPr lang="zh-CN" altLang="en-US" sz="2800" dirty="0"/>
              <a:t>，</a:t>
            </a:r>
            <a:r>
              <a:rPr lang="zh-CN" altLang="en-US" dirty="0"/>
              <a:t>若</a:t>
            </a:r>
            <a:r>
              <a:rPr lang="en-US" altLang="zh-CN" dirty="0"/>
              <a:t>X</a:t>
            </a:r>
            <a:r>
              <a:rPr lang="en-US" altLang="zh-CN" sz="2800" dirty="0"/>
              <a:t> →Y</a:t>
            </a:r>
            <a:r>
              <a:rPr lang="zh-CN" altLang="en-US" sz="2800" dirty="0"/>
              <a:t>且</a:t>
            </a:r>
            <a:endParaRPr lang="en-US" altLang="zh-CN" sz="2800" dirty="0"/>
          </a:p>
          <a:p>
            <a:pPr eaLnBrk="1" hangingPunct="1">
              <a:lnSpc>
                <a:spcPct val="90000"/>
              </a:lnSpc>
              <a:buFont typeface="Monotype Sorts" pitchFamily="2" charset="2"/>
              <a:buNone/>
            </a:pPr>
            <a:r>
              <a:rPr lang="en-US" altLang="zh-CN" dirty="0"/>
              <a:t>Y</a:t>
            </a:r>
            <a:r>
              <a:rPr lang="en-US" altLang="zh-CN" sz="2800" dirty="0"/>
              <a:t> ⊈ </a:t>
            </a:r>
            <a:r>
              <a:rPr lang="en-US" altLang="zh-CN" dirty="0"/>
              <a:t>X</a:t>
            </a:r>
            <a:r>
              <a:rPr lang="zh-CN" altLang="en-US" dirty="0"/>
              <a:t>时</a:t>
            </a:r>
            <a:r>
              <a:rPr lang="en-US" altLang="zh-CN" dirty="0"/>
              <a:t>X</a:t>
            </a:r>
            <a:r>
              <a:rPr lang="zh-CN" altLang="en-US" dirty="0"/>
              <a:t>必含有码，则</a:t>
            </a:r>
            <a:r>
              <a:rPr lang="en-US" altLang="zh-CN" sz="2800" dirty="0"/>
              <a:t>R(U</a:t>
            </a:r>
            <a:r>
              <a:rPr lang="zh-CN" altLang="en-US" sz="2800" dirty="0"/>
              <a:t>，</a:t>
            </a:r>
            <a:r>
              <a:rPr lang="en-US" altLang="zh-CN" sz="2800" dirty="0"/>
              <a:t>F) ∈BCNF</a:t>
            </a:r>
            <a:r>
              <a:rPr lang="zh-CN" altLang="en-US" sz="2800" dirty="0"/>
              <a:t>。</a:t>
            </a:r>
          </a:p>
          <a:p>
            <a:pPr eaLnBrk="1" hangingPunct="1">
              <a:lnSpc>
                <a:spcPct val="90000"/>
              </a:lnSpc>
              <a:buFont typeface="Monotype Sorts" pitchFamily="2" charset="2"/>
              <a:buNone/>
            </a:pPr>
            <a:r>
              <a:rPr lang="zh-CN" altLang="en-US" sz="2800" dirty="0"/>
              <a:t>　</a:t>
            </a:r>
          </a:p>
        </p:txBody>
      </p:sp>
    </p:spTree>
    <p:extLst>
      <p:ext uri="{BB962C8B-B14F-4D97-AF65-F5344CB8AC3E}">
        <p14:creationId xmlns:p14="http://schemas.microsoft.com/office/powerpoint/2010/main" val="1211477351"/>
      </p:ext>
    </p:extLst>
  </p:cSld>
  <p:clrMapOvr>
    <a:masterClrMapping/>
  </p:clrMapOvr>
  <p:transition spd="slow">
    <p:wipe dir="d"/>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28596" y="-71456"/>
            <a:ext cx="7358114" cy="853679"/>
          </a:xfrm>
        </p:spPr>
        <p:txBody>
          <a:bodyPr/>
          <a:lstStyle/>
          <a:p>
            <a:r>
              <a:rPr lang="zh-CN" altLang="en-US" sz="3600" dirty="0"/>
              <a:t>一个例子</a:t>
            </a:r>
            <a:endParaRPr lang="en-US" altLang="zh-CN" sz="3600" dirty="0"/>
          </a:p>
        </p:txBody>
      </p:sp>
      <p:sp>
        <p:nvSpPr>
          <p:cNvPr id="25603" name="Rectangle 3"/>
          <p:cNvSpPr>
            <a:spLocks noGrp="1" noChangeArrowheads="1"/>
          </p:cNvSpPr>
          <p:nvPr>
            <p:ph idx="1"/>
          </p:nvPr>
        </p:nvSpPr>
        <p:spPr>
          <a:xfrm>
            <a:off x="142844" y="875035"/>
            <a:ext cx="8858280" cy="3640931"/>
          </a:xfrm>
        </p:spPr>
        <p:txBody>
          <a:bodyPr/>
          <a:lstStyle/>
          <a:p>
            <a:pPr>
              <a:buNone/>
            </a:pPr>
            <a:endParaRPr lang="zh-CN" altLang="en-US" sz="2400" dirty="0"/>
          </a:p>
          <a:p>
            <a:pPr marL="457200" lvl="1" indent="0">
              <a:buNone/>
            </a:pPr>
            <a:r>
              <a:rPr lang="zh-CN" altLang="en-US" dirty="0"/>
              <a:t>    </a:t>
            </a:r>
          </a:p>
        </p:txBody>
      </p:sp>
      <p:graphicFrame>
        <p:nvGraphicFramePr>
          <p:cNvPr id="14" name="表格 13"/>
          <p:cNvGraphicFramePr>
            <a:graphicFrameLocks noGrp="1"/>
          </p:cNvGraphicFramePr>
          <p:nvPr>
            <p:extLst>
              <p:ext uri="{D42A27DB-BD31-4B8C-83A1-F6EECF244321}">
                <p14:modId xmlns:p14="http://schemas.microsoft.com/office/powerpoint/2010/main" val="3587140804"/>
              </p:ext>
            </p:extLst>
          </p:nvPr>
        </p:nvGraphicFramePr>
        <p:xfrm>
          <a:off x="500034" y="1357304"/>
          <a:ext cx="6643733" cy="3073322"/>
        </p:xfrm>
        <a:graphic>
          <a:graphicData uri="http://schemas.openxmlformats.org/drawingml/2006/table">
            <a:tbl>
              <a:tblPr/>
              <a:tblGrid>
                <a:gridCol w="1042941">
                  <a:extLst>
                    <a:ext uri="{9D8B030D-6E8A-4147-A177-3AD203B41FA5}">
                      <a16:colId xmlns:a16="http://schemas.microsoft.com/office/drawing/2014/main" xmlns="" val="20000"/>
                    </a:ext>
                  </a:extLst>
                </a:gridCol>
                <a:gridCol w="1636280">
                  <a:extLst>
                    <a:ext uri="{9D8B030D-6E8A-4147-A177-3AD203B41FA5}">
                      <a16:colId xmlns:a16="http://schemas.microsoft.com/office/drawing/2014/main" xmlns="" val="20001"/>
                    </a:ext>
                  </a:extLst>
                </a:gridCol>
                <a:gridCol w="1684750">
                  <a:extLst>
                    <a:ext uri="{9D8B030D-6E8A-4147-A177-3AD203B41FA5}">
                      <a16:colId xmlns:a16="http://schemas.microsoft.com/office/drawing/2014/main" xmlns="" val="20002"/>
                    </a:ext>
                  </a:extLst>
                </a:gridCol>
                <a:gridCol w="935973">
                  <a:extLst>
                    <a:ext uri="{9D8B030D-6E8A-4147-A177-3AD203B41FA5}">
                      <a16:colId xmlns:a16="http://schemas.microsoft.com/office/drawing/2014/main" xmlns="" val="20003"/>
                    </a:ext>
                  </a:extLst>
                </a:gridCol>
                <a:gridCol w="1343789">
                  <a:extLst>
                    <a:ext uri="{9D8B030D-6E8A-4147-A177-3AD203B41FA5}">
                      <a16:colId xmlns:a16="http://schemas.microsoft.com/office/drawing/2014/main" xmlns="" val="20004"/>
                    </a:ext>
                  </a:extLst>
                </a:gridCol>
              </a:tblGrid>
              <a:tr h="486162">
                <a:tc>
                  <a:txBody>
                    <a:bodyPr/>
                    <a:lstStyle/>
                    <a:p>
                      <a:pPr algn="ctr"/>
                      <a:r>
                        <a:rPr lang="en-US" sz="2200" b="1" kern="1050" dirty="0" err="1">
                          <a:latin typeface="Times New Roman" panose="02020603050405020304" pitchFamily="18" charset="0"/>
                          <a:ea typeface="宋体"/>
                          <a:cs typeface="Times New Roman" panose="02020603050405020304" pitchFamily="18" charset="0"/>
                        </a:rPr>
                        <a:t>Sno</a:t>
                      </a:r>
                      <a:r>
                        <a:rPr lang="zh-CN" sz="2200" b="1" kern="100" dirty="0">
                          <a:latin typeface="Calibri"/>
                          <a:ea typeface="宋体"/>
                          <a:cs typeface="Times New Roman"/>
                        </a:rPr>
                        <a:t> </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a:ea typeface="宋体"/>
                          <a:cs typeface="Times New Roman"/>
                        </a:rPr>
                        <a:t>School</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err="1">
                          <a:latin typeface="Times New Roman"/>
                          <a:ea typeface="宋体"/>
                          <a:cs typeface="Times New Roman"/>
                        </a:rPr>
                        <a:t>Mname</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err="1">
                          <a:latin typeface="Times New Roman"/>
                          <a:ea typeface="宋体"/>
                          <a:cs typeface="Times New Roman"/>
                        </a:rPr>
                        <a:t>Cno</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a:ea typeface="宋体"/>
                          <a:cs typeface="Times New Roman"/>
                        </a:rPr>
                        <a:t>Grade</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0"/>
                  </a:ext>
                </a:extLst>
              </a:tr>
              <a:tr h="383320">
                <a:tc>
                  <a:txBody>
                    <a:bodyPr/>
                    <a:lstStyle/>
                    <a:p>
                      <a:pPr indent="269875" algn="ctr">
                        <a:spcAft>
                          <a:spcPts val="0"/>
                        </a:spcAft>
                      </a:pPr>
                      <a:r>
                        <a:rPr lang="en-US" sz="2200" b="1" kern="1050" dirty="0">
                          <a:latin typeface="Times New Roman"/>
                          <a:ea typeface="宋体"/>
                          <a:cs typeface="Times New Roman"/>
                        </a:rPr>
                        <a:t>S1</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宋体"/>
                          <a:cs typeface="Times New Roman"/>
                        </a:rPr>
                        <a:t>信息学院</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C1</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95</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1"/>
                  </a:ext>
                </a:extLst>
              </a:tr>
              <a:tr h="383320">
                <a:tc>
                  <a:txBody>
                    <a:bodyPr/>
                    <a:lstStyle/>
                    <a:p>
                      <a:pPr indent="269875" algn="ctr">
                        <a:spcAft>
                          <a:spcPts val="0"/>
                        </a:spcAft>
                      </a:pPr>
                      <a:r>
                        <a:rPr lang="en-US" sz="2200" b="1" kern="1050" dirty="0">
                          <a:latin typeface="Times New Roman"/>
                          <a:ea typeface="宋体"/>
                          <a:cs typeface="Times New Roman"/>
                        </a:rPr>
                        <a:t>S2</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mn-ea"/>
                          <a:cs typeface="Times New Roman"/>
                        </a:rPr>
                        <a:t>信息学院</a:t>
                      </a:r>
                      <a:endParaRPr lang="zh-CN" altLang="zh-CN" sz="22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C1</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90</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2"/>
                  </a:ext>
                </a:extLst>
              </a:tr>
              <a:tr h="383320">
                <a:tc>
                  <a:txBody>
                    <a:bodyPr/>
                    <a:lstStyle/>
                    <a:p>
                      <a:pPr indent="269875" algn="ctr">
                        <a:spcAft>
                          <a:spcPts val="0"/>
                        </a:spcAft>
                      </a:pPr>
                      <a:r>
                        <a:rPr lang="en-US" sz="2200" b="1" kern="1050" dirty="0">
                          <a:latin typeface="Times New Roman"/>
                          <a:ea typeface="宋体"/>
                          <a:cs typeface="Times New Roman"/>
                        </a:rPr>
                        <a:t>S3</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mn-ea"/>
                          <a:cs typeface="Times New Roman"/>
                        </a:rPr>
                        <a:t>信息学院</a:t>
                      </a:r>
                      <a:endParaRPr lang="zh-CN" altLang="zh-CN" sz="22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C1</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88</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3"/>
                  </a:ext>
                </a:extLst>
              </a:tr>
              <a:tr h="383320">
                <a:tc>
                  <a:txBody>
                    <a:bodyPr/>
                    <a:lstStyle/>
                    <a:p>
                      <a:pPr indent="269875" algn="ctr">
                        <a:spcAft>
                          <a:spcPts val="0"/>
                        </a:spcAft>
                      </a:pPr>
                      <a:r>
                        <a:rPr lang="en-US" sz="2200" b="1" kern="1050">
                          <a:latin typeface="Times New Roman"/>
                          <a:ea typeface="宋体"/>
                          <a:cs typeface="Times New Roman"/>
                        </a:rPr>
                        <a:t>S4</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mn-ea"/>
                          <a:cs typeface="Times New Roman"/>
                        </a:rPr>
                        <a:t>信息学院</a:t>
                      </a:r>
                      <a:endParaRPr lang="zh-CN" altLang="zh-CN" sz="22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a:ea typeface="宋体"/>
                          <a:cs typeface="Times New Roman"/>
                        </a:rPr>
                        <a:t>C1</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a:latin typeface="Times New Roman"/>
                          <a:ea typeface="宋体"/>
                          <a:cs typeface="Times New Roman"/>
                        </a:rPr>
                        <a:t>70</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4"/>
                  </a:ext>
                </a:extLst>
              </a:tr>
              <a:tr h="383320">
                <a:tc>
                  <a:txBody>
                    <a:bodyPr/>
                    <a:lstStyle/>
                    <a:p>
                      <a:pPr indent="269875" algn="ctr">
                        <a:spcAft>
                          <a:spcPts val="0"/>
                        </a:spcAft>
                      </a:pPr>
                      <a:r>
                        <a:rPr lang="en-US" sz="2200" b="1" kern="1050">
                          <a:latin typeface="Times New Roman"/>
                          <a:ea typeface="宋体"/>
                          <a:cs typeface="Times New Roman"/>
                        </a:rPr>
                        <a:t>S5</a:t>
                      </a:r>
                      <a:endParaRPr lang="zh-CN" sz="22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mn-ea"/>
                          <a:cs typeface="Times New Roman"/>
                        </a:rPr>
                        <a:t>信息学院</a:t>
                      </a:r>
                      <a:endParaRPr lang="zh-CN" altLang="zh-CN" sz="22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2200" b="1" kern="1050" dirty="0">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a:ea typeface="宋体"/>
                          <a:cs typeface="Times New Roman"/>
                        </a:rPr>
                        <a:t>C1</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2200" b="1" kern="1050" dirty="0">
                          <a:latin typeface="Times New Roman"/>
                          <a:ea typeface="宋体"/>
                          <a:cs typeface="Times New Roman"/>
                        </a:rPr>
                        <a:t>78</a:t>
                      </a:r>
                      <a:endParaRPr lang="zh-CN"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5"/>
                  </a:ext>
                </a:extLst>
              </a:tr>
              <a:tr h="383320">
                <a:tc>
                  <a:txBody>
                    <a:bodyPr/>
                    <a:lstStyle/>
                    <a:p>
                      <a:pPr indent="269875" algn="ctr">
                        <a:spcAft>
                          <a:spcPts val="0"/>
                        </a:spcAft>
                      </a:pPr>
                      <a:r>
                        <a:rPr lang="zh-CN" altLang="en-US" sz="2200" b="1" kern="1050" dirty="0">
                          <a:latin typeface="Times New Roman"/>
                          <a:ea typeface="宋体"/>
                          <a:cs typeface="Times New Roman"/>
                        </a:rPr>
                        <a:t>：</a:t>
                      </a:r>
                      <a:endParaRPr lang="en-US" altLang="zh-CN" sz="2200" b="1" kern="1050" dirty="0">
                        <a:latin typeface="Times New Roman"/>
                        <a:ea typeface="宋体"/>
                        <a:cs typeface="Times New Roman"/>
                      </a:endParaRPr>
                    </a:p>
                    <a:p>
                      <a:pPr indent="269875" algn="ctr">
                        <a:spcAft>
                          <a:spcPts val="0"/>
                        </a:spcAft>
                      </a:pPr>
                      <a:r>
                        <a:rPr lang="zh-CN" altLang="en-US" sz="2200" b="1" kern="1050" dirty="0">
                          <a:latin typeface="Times New Roman"/>
                          <a:ea typeface="宋体"/>
                          <a:cs typeface="Times New Roman"/>
                        </a:rPr>
                        <a:t>：</a:t>
                      </a:r>
                      <a:endParaRPr lang="en-US"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宋体"/>
                          <a:cs typeface="Times New Roman"/>
                        </a:rPr>
                        <a:t>：</a:t>
                      </a:r>
                      <a:endParaRPr lang="en-US" altLang="zh-CN" sz="2200" b="1" kern="1050" dirty="0">
                        <a:latin typeface="Times New Roman"/>
                        <a:ea typeface="宋体"/>
                        <a:cs typeface="Times New Roman"/>
                      </a:endParaRPr>
                    </a:p>
                    <a:p>
                      <a:pPr indent="269875" algn="ctr">
                        <a:spcAft>
                          <a:spcPts val="0"/>
                        </a:spcAft>
                      </a:pPr>
                      <a:r>
                        <a:rPr lang="zh-CN" altLang="en-US" sz="2200" b="1" kern="1050" dirty="0">
                          <a:latin typeface="Times New Roman"/>
                          <a:ea typeface="宋体"/>
                          <a:cs typeface="Times New Roman"/>
                        </a:rPr>
                        <a:t>：</a:t>
                      </a:r>
                      <a:endParaRPr lang="en-US"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宋体"/>
                          <a:cs typeface="Times New Roman"/>
                        </a:rPr>
                        <a:t>：</a:t>
                      </a:r>
                      <a:endParaRPr lang="en-US" altLang="zh-CN" sz="2200" b="1" kern="1050" dirty="0">
                        <a:latin typeface="Times New Roman"/>
                        <a:ea typeface="宋体"/>
                        <a:cs typeface="Times New Roman"/>
                      </a:endParaRPr>
                    </a:p>
                    <a:p>
                      <a:pPr indent="269875" algn="ctr">
                        <a:spcAft>
                          <a:spcPts val="0"/>
                        </a:spcAft>
                      </a:pPr>
                      <a:r>
                        <a:rPr lang="zh-CN" altLang="en-US" sz="2200" b="1" kern="1050" dirty="0">
                          <a:latin typeface="Times New Roman"/>
                          <a:ea typeface="宋体"/>
                          <a:cs typeface="Times New Roman"/>
                        </a:rPr>
                        <a:t>：</a:t>
                      </a:r>
                      <a:endParaRPr lang="en-US"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宋体"/>
                          <a:cs typeface="Times New Roman"/>
                        </a:rPr>
                        <a:t>：</a:t>
                      </a:r>
                      <a:endParaRPr lang="en-US" altLang="zh-CN" sz="2200" b="1" kern="1050" dirty="0">
                        <a:latin typeface="Times New Roman"/>
                        <a:ea typeface="宋体"/>
                        <a:cs typeface="Times New Roman"/>
                      </a:endParaRPr>
                    </a:p>
                    <a:p>
                      <a:pPr indent="269875" algn="ctr">
                        <a:spcAft>
                          <a:spcPts val="0"/>
                        </a:spcAft>
                      </a:pPr>
                      <a:r>
                        <a:rPr lang="zh-CN" altLang="en-US" sz="2200" b="1" kern="1050" dirty="0">
                          <a:latin typeface="Times New Roman"/>
                          <a:ea typeface="宋体"/>
                          <a:cs typeface="Times New Roman"/>
                        </a:rPr>
                        <a:t>：</a:t>
                      </a:r>
                      <a:endParaRPr lang="en-US"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2200" b="1" kern="1050" dirty="0">
                          <a:latin typeface="Times New Roman"/>
                          <a:ea typeface="宋体"/>
                          <a:cs typeface="Times New Roman"/>
                        </a:rPr>
                        <a:t>：</a:t>
                      </a:r>
                      <a:endParaRPr lang="en-US" altLang="zh-CN" sz="2200" b="1" kern="1050" dirty="0">
                        <a:latin typeface="Times New Roman"/>
                        <a:ea typeface="宋体"/>
                        <a:cs typeface="Times New Roman"/>
                      </a:endParaRPr>
                    </a:p>
                    <a:p>
                      <a:pPr indent="269875" algn="ctr">
                        <a:spcAft>
                          <a:spcPts val="0"/>
                        </a:spcAft>
                      </a:pPr>
                      <a:r>
                        <a:rPr lang="zh-CN" altLang="en-US" sz="2200" b="1" kern="1050" dirty="0">
                          <a:latin typeface="Times New Roman"/>
                          <a:ea typeface="宋体"/>
                          <a:cs typeface="Times New Roman"/>
                        </a:rPr>
                        <a:t>：</a:t>
                      </a:r>
                      <a:endParaRPr lang="en-US" sz="22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aphicFrame>
        <p:nvGraphicFramePr>
          <p:cNvPr id="333837" name="Object 13"/>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146" r:id="rId3" imgW="63445" imgH="139579" progId="">
                  <p:embed/>
                </p:oleObj>
              </mc:Choice>
              <mc:Fallback>
                <p:oleObj r:id="rId3" imgW="63445" imgH="139579" progId="">
                  <p:embed/>
                  <p:pic>
                    <p:nvPicPr>
                      <p:cNvPr id="0"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6" name="Object 12"/>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147" r:id="rId5" imgW="63445" imgH="139579" progId="">
                  <p:embed/>
                </p:oleObj>
              </mc:Choice>
              <mc:Fallback>
                <p:oleObj r:id="rId5" imgW="63445" imgH="139579" progId="">
                  <p:embed/>
                  <p:pic>
                    <p:nvPicPr>
                      <p:cNvPr id="0"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5" name="Object 11"/>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148" r:id="rId6" imgW="63445" imgH="139579" progId="">
                  <p:embed/>
                </p:oleObj>
              </mc:Choice>
              <mc:Fallback>
                <p:oleObj r:id="rId6" imgW="63445" imgH="139579" progId="">
                  <p:embed/>
                  <p:pic>
                    <p:nvPicPr>
                      <p:cNvPr id="0" name="Picture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4" name="Object 10"/>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149" r:id="rId7" imgW="63445" imgH="139579" progId="">
                  <p:embed/>
                </p:oleObj>
              </mc:Choice>
              <mc:Fallback>
                <p:oleObj r:id="rId7" imgW="63445" imgH="139579"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3833" name="Object 9"/>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1150" r:id="rId8" imgW="63445" imgH="139579" progId="">
                  <p:embed/>
                </p:oleObj>
              </mc:Choice>
              <mc:Fallback>
                <p:oleObj r:id="rId8" imgW="63445" imgH="139579" progId="">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3839" name="Text Box 15"/>
          <p:cNvSpPr txBox="1">
            <a:spLocks noChangeArrowheads="1"/>
          </p:cNvSpPr>
          <p:nvPr/>
        </p:nvSpPr>
        <p:spPr bwMode="auto">
          <a:xfrm>
            <a:off x="-2355850" y="155575"/>
            <a:ext cx="2143125" cy="1300163"/>
          </a:xfrm>
          <a:prstGeom prst="rect">
            <a:avLst/>
          </a:prstGeom>
          <a:noFill/>
          <a:ln w="6350">
            <a:noFill/>
            <a:miter lim="800000"/>
            <a:headEnd/>
            <a:tailEnd/>
          </a:ln>
        </p:spPr>
        <p:txBody>
          <a:bodyPr vert="horz" wrap="square" lIns="0" tIns="0" rIns="0" bIns="0" numCol="1" anchor="ctr" anchorCtr="0" compatLnSpc="1">
            <a:prstTxWarp prst="textNoShape">
              <a:avLst/>
            </a:prstTxWarp>
          </a:bodyPr>
          <a:lstStyle/>
          <a:p>
            <a:endParaRPr lang="zh-CN" altLang="en-US"/>
          </a:p>
        </p:txBody>
      </p:sp>
      <p:sp>
        <p:nvSpPr>
          <p:cNvPr id="22" name="矩形 21"/>
          <p:cNvSpPr/>
          <p:nvPr/>
        </p:nvSpPr>
        <p:spPr>
          <a:xfrm>
            <a:off x="2786050" y="987972"/>
            <a:ext cx="2018501" cy="369332"/>
          </a:xfrm>
          <a:prstGeom prst="rect">
            <a:avLst/>
          </a:prstGeom>
        </p:spPr>
        <p:txBody>
          <a:bodyPr wrap="none">
            <a:spAutoFit/>
          </a:bodyPr>
          <a:lstStyle/>
          <a:p>
            <a:r>
              <a:rPr lang="zh-CN" altLang="en-US" dirty="0"/>
              <a:t> 表</a:t>
            </a:r>
            <a:r>
              <a:rPr lang="en-US" b="1" dirty="0"/>
              <a:t>6.1  Student</a:t>
            </a:r>
            <a:r>
              <a:rPr lang="zh-CN" altLang="en-US" dirty="0"/>
              <a:t>表</a:t>
            </a:r>
          </a:p>
        </p:txBody>
      </p:sp>
    </p:spTree>
  </p:cSld>
  <p:clrMapOvr>
    <a:masterClrMapping/>
  </p:clrMapOvr>
  <p:transition spd="slow">
    <p:wipe dir="d"/>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dirty="0"/>
              <a:t>BCNF</a:t>
            </a:r>
            <a:r>
              <a:rPr lang="zh-CN" altLang="en-US" dirty="0"/>
              <a:t> （续）</a:t>
            </a:r>
          </a:p>
        </p:txBody>
      </p:sp>
      <p:sp>
        <p:nvSpPr>
          <p:cNvPr id="92163" name="Rectangle 3"/>
          <p:cNvSpPr>
            <a:spLocks noGrp="1" noChangeArrowheads="1"/>
          </p:cNvSpPr>
          <p:nvPr>
            <p:ph idx="1"/>
          </p:nvPr>
        </p:nvSpPr>
        <p:spPr/>
        <p:txBody>
          <a:bodyPr/>
          <a:lstStyle/>
          <a:p>
            <a:pPr eaLnBrk="1" hangingPunct="1">
              <a:buFont typeface="Monotype Sorts" pitchFamily="2" charset="2"/>
              <a:buNone/>
            </a:pPr>
            <a:r>
              <a:rPr lang="en-US" altLang="zh-CN" dirty="0"/>
              <a:t>	</a:t>
            </a:r>
            <a:r>
              <a:rPr lang="zh-CN" altLang="en-US" dirty="0"/>
              <a:t>也就是说，在关系模式</a:t>
            </a:r>
            <a:r>
              <a:rPr lang="en-US" altLang="zh-CN" dirty="0"/>
              <a:t>R(U</a:t>
            </a:r>
            <a:r>
              <a:rPr lang="zh-CN" altLang="en-US" dirty="0"/>
              <a:t>，</a:t>
            </a:r>
            <a:r>
              <a:rPr lang="en-US" altLang="zh-CN" dirty="0"/>
              <a:t>F)</a:t>
            </a:r>
            <a:r>
              <a:rPr lang="zh-CN" altLang="en-US" dirty="0"/>
              <a:t>中，若每一个决定因素都包含码，则</a:t>
            </a:r>
            <a:r>
              <a:rPr lang="en-US" altLang="zh-CN" dirty="0"/>
              <a:t>R(U</a:t>
            </a:r>
            <a:r>
              <a:rPr lang="zh-CN" altLang="en-US" dirty="0"/>
              <a:t>，</a:t>
            </a:r>
            <a:r>
              <a:rPr lang="en-US" altLang="zh-CN" dirty="0"/>
              <a:t>F) ∈BCNF</a:t>
            </a:r>
            <a:r>
              <a:rPr lang="zh-CN" altLang="en-US" dirty="0"/>
              <a:t>。</a:t>
            </a:r>
          </a:p>
          <a:p>
            <a:pPr eaLnBrk="1" hangingPunct="1">
              <a:buFont typeface="Monotype Sorts" pitchFamily="2" charset="2"/>
              <a:buNone/>
            </a:pPr>
            <a:endParaRPr lang="zh-CN" altLang="en-US" dirty="0"/>
          </a:p>
          <a:p>
            <a:pPr eaLnBrk="1" hangingPunct="1">
              <a:buFont typeface="Monotype Sorts" pitchFamily="2" charset="2"/>
              <a:buNone/>
            </a:pPr>
            <a:r>
              <a:rPr lang="zh-CN" altLang="en-US" dirty="0"/>
              <a:t>例：	</a:t>
            </a:r>
            <a:r>
              <a:rPr lang="en-US" altLang="zh-CN" dirty="0"/>
              <a:t>STJ</a:t>
            </a:r>
            <a:r>
              <a:rPr lang="zh-CN" altLang="en-US" dirty="0"/>
              <a:t>（</a:t>
            </a:r>
            <a:r>
              <a:rPr lang="en-US" altLang="zh-CN" dirty="0"/>
              <a:t>S</a:t>
            </a:r>
            <a:r>
              <a:rPr lang="zh-CN" altLang="en-US" dirty="0"/>
              <a:t>，</a:t>
            </a:r>
            <a:r>
              <a:rPr lang="en-US" altLang="zh-CN" dirty="0"/>
              <a:t>T</a:t>
            </a:r>
            <a:r>
              <a:rPr lang="zh-CN" altLang="en-US" dirty="0"/>
              <a:t>，</a:t>
            </a:r>
            <a:r>
              <a:rPr lang="en-US" altLang="zh-CN" dirty="0"/>
              <a:t>J</a:t>
            </a:r>
            <a:r>
              <a:rPr lang="zh-CN" altLang="en-US" dirty="0"/>
              <a:t>）∈ </a:t>
            </a:r>
            <a:r>
              <a:rPr lang="en-US" altLang="zh-CN" dirty="0"/>
              <a:t>3NF</a:t>
            </a:r>
          </a:p>
          <a:p>
            <a:pPr eaLnBrk="1" hangingPunct="1">
              <a:buFont typeface="Monotype Sorts" pitchFamily="2" charset="2"/>
              <a:buNone/>
            </a:pPr>
            <a:r>
              <a:rPr lang="en-US" altLang="zh-CN" dirty="0"/>
              <a:t>		SJ</a:t>
            </a:r>
            <a:r>
              <a:rPr lang="zh-CN" altLang="en-US" dirty="0"/>
              <a:t>（</a:t>
            </a:r>
            <a:r>
              <a:rPr lang="en-US" altLang="zh-CN" dirty="0"/>
              <a:t>S</a:t>
            </a:r>
            <a:r>
              <a:rPr lang="zh-CN" altLang="en-US" dirty="0"/>
              <a:t>，</a:t>
            </a:r>
            <a:r>
              <a:rPr lang="en-US" altLang="zh-CN" dirty="0"/>
              <a:t>J</a:t>
            </a:r>
            <a:r>
              <a:rPr lang="zh-CN" altLang="en-US" dirty="0"/>
              <a:t>）∈ </a:t>
            </a:r>
            <a:r>
              <a:rPr lang="en-US" altLang="zh-CN" dirty="0"/>
              <a:t>BCNF</a:t>
            </a:r>
          </a:p>
          <a:p>
            <a:pPr eaLnBrk="1" hangingPunct="1">
              <a:buFont typeface="Monotype Sorts" pitchFamily="2" charset="2"/>
              <a:buNone/>
            </a:pPr>
            <a:r>
              <a:rPr lang="en-US" altLang="zh-CN" dirty="0"/>
              <a:t>		TJ</a:t>
            </a:r>
            <a:r>
              <a:rPr lang="zh-CN" altLang="en-US" dirty="0"/>
              <a:t>（</a:t>
            </a:r>
            <a:r>
              <a:rPr lang="en-US" altLang="zh-CN" dirty="0"/>
              <a:t>T</a:t>
            </a:r>
            <a:r>
              <a:rPr lang="zh-CN" altLang="en-US" dirty="0"/>
              <a:t>，</a:t>
            </a:r>
            <a:r>
              <a:rPr lang="en-US" altLang="zh-CN" dirty="0"/>
              <a:t>J</a:t>
            </a:r>
            <a:r>
              <a:rPr lang="zh-CN" altLang="en-US" dirty="0"/>
              <a:t>）∈ </a:t>
            </a:r>
            <a:r>
              <a:rPr lang="en-US" altLang="zh-CN" dirty="0"/>
              <a:t>BCNF</a:t>
            </a:r>
          </a:p>
        </p:txBody>
      </p:sp>
    </p:spTree>
    <p:extLst>
      <p:ext uri="{BB962C8B-B14F-4D97-AF65-F5344CB8AC3E}">
        <p14:creationId xmlns:p14="http://schemas.microsoft.com/office/powerpoint/2010/main" val="1047718646"/>
      </p:ext>
    </p:extLst>
  </p:cSld>
  <p:clrMapOvr>
    <a:masterClrMapping/>
  </p:clrMapOvr>
  <p:transition spd="slow">
    <p:wipe dir="d"/>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pPr eaLnBrk="1" hangingPunct="1"/>
            <a:r>
              <a:rPr lang="en-US" altLang="zh-CN" dirty="0"/>
              <a:t>BCNF</a:t>
            </a:r>
            <a:r>
              <a:rPr lang="zh-CN" altLang="en-US" dirty="0"/>
              <a:t> （续）</a:t>
            </a:r>
          </a:p>
        </p:txBody>
      </p:sp>
      <p:sp>
        <p:nvSpPr>
          <p:cNvPr id="93187" name="Rectangle 3"/>
          <p:cNvSpPr>
            <a:spLocks noGrp="1" noChangeArrowheads="1"/>
          </p:cNvSpPr>
          <p:nvPr>
            <p:ph idx="1"/>
          </p:nvPr>
        </p:nvSpPr>
        <p:spPr/>
        <p:txBody>
          <a:bodyPr/>
          <a:lstStyle/>
          <a:p>
            <a:pPr eaLnBrk="1" hangingPunct="1">
              <a:lnSpc>
                <a:spcPct val="110000"/>
              </a:lnSpc>
            </a:pPr>
            <a:r>
              <a:rPr lang="zh-CN" altLang="en-US" sz="2800" dirty="0"/>
              <a:t>采用投影分解法将一个</a:t>
            </a:r>
            <a:r>
              <a:rPr lang="en-US" altLang="zh-CN" sz="2800" dirty="0"/>
              <a:t>3NF</a:t>
            </a:r>
            <a:r>
              <a:rPr lang="zh-CN" altLang="en-US" sz="2800" dirty="0"/>
              <a:t>的关系分解为多个</a:t>
            </a:r>
            <a:r>
              <a:rPr lang="en-US" altLang="zh-CN" sz="2800" dirty="0"/>
              <a:t>BCNF</a:t>
            </a:r>
            <a:r>
              <a:rPr lang="zh-CN" altLang="en-US" sz="2800" dirty="0"/>
              <a:t>的关系，可以进一步解决原</a:t>
            </a:r>
            <a:r>
              <a:rPr lang="en-US" altLang="zh-CN" sz="2800" dirty="0"/>
              <a:t>3NF</a:t>
            </a:r>
            <a:r>
              <a:rPr lang="zh-CN" altLang="en-US" sz="2800" dirty="0"/>
              <a:t>关系中存在的插入异常、删除异常、数据冗余度大、修改复杂等问题。</a:t>
            </a:r>
          </a:p>
          <a:p>
            <a:pPr eaLnBrk="1" hangingPunct="1">
              <a:lnSpc>
                <a:spcPct val="90000"/>
              </a:lnSpc>
            </a:pPr>
            <a:endParaRPr lang="zh-CN" altLang="en-US" sz="2800" dirty="0"/>
          </a:p>
          <a:p>
            <a:pPr eaLnBrk="1" hangingPunct="1">
              <a:lnSpc>
                <a:spcPct val="110000"/>
              </a:lnSpc>
            </a:pPr>
            <a:r>
              <a:rPr lang="zh-CN" altLang="en-US" sz="2800" dirty="0"/>
              <a:t>如果关系模式</a:t>
            </a:r>
            <a:r>
              <a:rPr lang="en-US" altLang="zh-CN" sz="2800" dirty="0"/>
              <a:t>R∈BCNF</a:t>
            </a:r>
            <a:r>
              <a:rPr lang="zh-CN" altLang="en-US" sz="2800" dirty="0"/>
              <a:t>，必定有</a:t>
            </a:r>
            <a:r>
              <a:rPr lang="en-US" altLang="zh-CN" sz="2800" dirty="0"/>
              <a:t>R∈3NF</a:t>
            </a:r>
            <a:r>
              <a:rPr lang="zh-CN" altLang="en-US" sz="2800" dirty="0"/>
              <a:t>。</a:t>
            </a:r>
          </a:p>
          <a:p>
            <a:pPr eaLnBrk="1" hangingPunct="1">
              <a:lnSpc>
                <a:spcPct val="110000"/>
              </a:lnSpc>
            </a:pPr>
            <a:endParaRPr lang="zh-CN" altLang="en-US" sz="2400" dirty="0"/>
          </a:p>
        </p:txBody>
      </p:sp>
    </p:spTree>
    <p:extLst>
      <p:ext uri="{BB962C8B-B14F-4D97-AF65-F5344CB8AC3E}">
        <p14:creationId xmlns:p14="http://schemas.microsoft.com/office/powerpoint/2010/main" val="2492737722"/>
      </p:ext>
    </p:extLst>
  </p:cSld>
  <p:clrMapOvr>
    <a:masterClrMapping/>
  </p:clrMapOvr>
  <p:transition spd="slow">
    <p:wipe dir="d"/>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en-US" altLang="zh-CN" dirty="0"/>
              <a:t>BCNF</a:t>
            </a:r>
            <a:r>
              <a:rPr lang="zh-CN" altLang="en-US" dirty="0"/>
              <a:t> （续）</a:t>
            </a:r>
          </a:p>
        </p:txBody>
      </p:sp>
      <p:sp>
        <p:nvSpPr>
          <p:cNvPr id="94211" name="Rectangle 3"/>
          <p:cNvSpPr>
            <a:spLocks noGrp="1" noChangeArrowheads="1"/>
          </p:cNvSpPr>
          <p:nvPr>
            <p:ph idx="1"/>
          </p:nvPr>
        </p:nvSpPr>
        <p:spPr/>
        <p:txBody>
          <a:bodyPr/>
          <a:lstStyle/>
          <a:p>
            <a:pPr eaLnBrk="1" hangingPunct="1">
              <a:lnSpc>
                <a:spcPct val="110000"/>
              </a:lnSpc>
            </a:pPr>
            <a:r>
              <a:rPr lang="en-US" altLang="zh-CN" sz="2400" dirty="0"/>
              <a:t>BCNF</a:t>
            </a:r>
            <a:r>
              <a:rPr lang="zh-CN" altLang="en-US" sz="2400" dirty="0"/>
              <a:t>的关系模式所具有的性质</a:t>
            </a:r>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⒈ 所有非主属性都完全函数依赖于每个候选码。</a:t>
            </a:r>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⒉ 所有主属性对每一个不包含它的码也是完全函数依赖。</a:t>
            </a:r>
          </a:p>
          <a:p>
            <a:pPr lvl="1" eaLnBrk="1" hangingPunct="1">
              <a:lnSpc>
                <a:spcPct val="110000"/>
              </a:lnSpc>
              <a:buFontTx/>
              <a:buNone/>
            </a:pPr>
            <a:r>
              <a:rPr lang="zh-CN" altLang="en-US" sz="2000" dirty="0">
                <a:latin typeface="Arial" panose="020B0604020202020204" pitchFamily="34" charset="0"/>
                <a:ea typeface="宋体" panose="02010600030101010101" pitchFamily="2" charset="-122"/>
              </a:rPr>
              <a:t>⒊ 没有任何属性完全函数依赖于非码的任何一组属性。</a:t>
            </a:r>
            <a:endParaRPr lang="en-US" altLang="zh-CN" sz="2000" dirty="0">
              <a:latin typeface="Arial" panose="020B0604020202020204" pitchFamily="34" charset="0"/>
              <a:ea typeface="宋体" panose="02010600030101010101" pitchFamily="2" charset="-122"/>
            </a:endParaRPr>
          </a:p>
          <a:p>
            <a:pPr lvl="1" eaLnBrk="1" hangingPunct="1">
              <a:lnSpc>
                <a:spcPct val="110000"/>
              </a:lnSpc>
              <a:buFontTx/>
              <a:buNone/>
            </a:pPr>
            <a:endParaRPr lang="zh-CN" altLang="en-US" sz="2000" dirty="0">
              <a:latin typeface="Arial" panose="020B0604020202020204" pitchFamily="34" charset="0"/>
              <a:ea typeface="宋体" panose="02010600030101010101" pitchFamily="2" charset="-122"/>
            </a:endParaRPr>
          </a:p>
          <a:p>
            <a:pPr eaLnBrk="1" hangingPunct="1"/>
            <a:r>
              <a:rPr lang="zh-CN" altLang="en-US" sz="2400" dirty="0"/>
              <a:t>如果一个关系数据库中的所有关系模式都属于</a:t>
            </a:r>
            <a:r>
              <a:rPr lang="en-US" altLang="zh-CN" sz="2400" dirty="0"/>
              <a:t>BCNF</a:t>
            </a:r>
            <a:r>
              <a:rPr lang="zh-CN" altLang="en-US" sz="2400" dirty="0"/>
              <a:t>，那么在函数依赖范畴内，它已实现了模式的彻底分解，达到了最高的规范化程度，消除了插入异常和删除异常。</a:t>
            </a:r>
          </a:p>
        </p:txBody>
      </p:sp>
    </p:spTree>
    <p:extLst>
      <p:ext uri="{BB962C8B-B14F-4D97-AF65-F5344CB8AC3E}">
        <p14:creationId xmlns:p14="http://schemas.microsoft.com/office/powerpoint/2010/main" val="354362654"/>
      </p:ext>
    </p:extLst>
  </p:cSld>
  <p:clrMapOvr>
    <a:masterClrMapping/>
  </p:clrMapOvr>
  <p:transition spd="slow">
    <p:wipe dir="d"/>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pPr eaLnBrk="1" hangingPunct="1"/>
            <a:r>
              <a:rPr lang="zh-CN" altLang="en-US"/>
              <a:t>规范化小结（续）</a:t>
            </a:r>
          </a:p>
        </p:txBody>
      </p:sp>
      <p:sp>
        <p:nvSpPr>
          <p:cNvPr id="124931" name="Rectangle 3"/>
          <p:cNvSpPr>
            <a:spLocks noGrp="1" noChangeArrowheads="1"/>
          </p:cNvSpPr>
          <p:nvPr>
            <p:ph idx="1"/>
          </p:nvPr>
        </p:nvSpPr>
        <p:spPr>
          <a:xfrm>
            <a:off x="285720" y="823913"/>
            <a:ext cx="8401080" cy="3640931"/>
          </a:xfrm>
        </p:spPr>
        <p:txBody>
          <a:bodyPr/>
          <a:lstStyle/>
          <a:p>
            <a:pPr eaLnBrk="1" hangingPunct="1">
              <a:spcAft>
                <a:spcPct val="40000"/>
              </a:spcAft>
            </a:pPr>
            <a:r>
              <a:rPr lang="zh-CN" altLang="en-US" sz="2000" dirty="0"/>
              <a:t>一个关系只要其分量都是不可分的数据项，它就是规范化的关系，但这只是最基本的规范化。</a:t>
            </a:r>
          </a:p>
          <a:p>
            <a:pPr eaLnBrk="1" hangingPunct="1">
              <a:spcAft>
                <a:spcPct val="40000"/>
              </a:spcAft>
            </a:pPr>
            <a:r>
              <a:rPr lang="zh-CN" altLang="en-US" sz="2000" dirty="0"/>
              <a:t>规范化程度过低的关系不一定能够很好地描述现实世界，可能会存在插入异常、删除异常、修改复杂、数据冗余等问题，解决方法就是对其进行规范化，转换成高级范式。</a:t>
            </a:r>
          </a:p>
          <a:p>
            <a:pPr eaLnBrk="1" hangingPunct="1">
              <a:spcAft>
                <a:spcPct val="40000"/>
              </a:spcAft>
            </a:pPr>
            <a:r>
              <a:rPr lang="zh-CN" altLang="en-US" sz="2000" dirty="0"/>
              <a:t>一个低一级范式的关系模式，通过模式分解可以转换为若干个高一级范式的关系模式集合，这种过程就叫</a:t>
            </a:r>
            <a:r>
              <a:rPr lang="zh-CN" altLang="en-US" sz="2000" dirty="0">
                <a:solidFill>
                  <a:schemeClr val="accent2"/>
                </a:solidFill>
              </a:rPr>
              <a:t>关系模式的规范化</a:t>
            </a:r>
            <a:r>
              <a:rPr lang="zh-CN" altLang="en-US" sz="2000" dirty="0"/>
              <a:t>。</a:t>
            </a:r>
          </a:p>
          <a:p>
            <a:pPr eaLnBrk="1" hangingPunct="1">
              <a:spcAft>
                <a:spcPct val="40000"/>
              </a:spcAft>
            </a:pPr>
            <a:r>
              <a:rPr lang="zh-CN" altLang="en-US" sz="2000" dirty="0"/>
              <a:t>关系数据库的规范化理论是数据库逻辑设计的工具。</a:t>
            </a:r>
          </a:p>
        </p:txBody>
      </p:sp>
    </p:spTree>
    <p:extLst>
      <p:ext uri="{BB962C8B-B14F-4D97-AF65-F5344CB8AC3E}">
        <p14:creationId xmlns:p14="http://schemas.microsoft.com/office/powerpoint/2010/main" val="954338783"/>
      </p:ext>
    </p:extLst>
  </p:cSld>
  <p:clrMapOvr>
    <a:masterClrMapping/>
  </p:clrMapOvr>
  <p:transition spd="slow">
    <p:wipe dir="d"/>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5"/>
          <p:cNvSpPr>
            <a:spLocks noChangeArrowheads="1"/>
          </p:cNvSpPr>
          <p:nvPr/>
        </p:nvSpPr>
        <p:spPr bwMode="auto">
          <a:xfrm>
            <a:off x="457200" y="1203598"/>
            <a:ext cx="8043890" cy="3028950"/>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125955" name="Rectangle 2"/>
          <p:cNvSpPr>
            <a:spLocks noGrp="1" noChangeArrowheads="1"/>
          </p:cNvSpPr>
          <p:nvPr>
            <p:ph type="title"/>
          </p:nvPr>
        </p:nvSpPr>
        <p:spPr/>
        <p:txBody>
          <a:bodyPr/>
          <a:lstStyle/>
          <a:p>
            <a:pPr eaLnBrk="1" hangingPunct="1"/>
            <a:r>
              <a:rPr lang="zh-CN" altLang="en-US"/>
              <a:t>规范化小结（续）</a:t>
            </a:r>
          </a:p>
        </p:txBody>
      </p:sp>
      <p:sp>
        <p:nvSpPr>
          <p:cNvPr id="125956" name="Rectangle 3"/>
          <p:cNvSpPr>
            <a:spLocks noGrp="1" noChangeArrowheads="1"/>
          </p:cNvSpPr>
          <p:nvPr>
            <p:ph idx="1"/>
          </p:nvPr>
        </p:nvSpPr>
        <p:spPr>
          <a:xfrm>
            <a:off x="457200" y="843558"/>
            <a:ext cx="8229600" cy="432048"/>
          </a:xfrm>
        </p:spPr>
        <p:txBody>
          <a:bodyPr/>
          <a:lstStyle/>
          <a:p>
            <a:pPr eaLnBrk="1" hangingPunct="1">
              <a:lnSpc>
                <a:spcPct val="90000"/>
              </a:lnSpc>
            </a:pPr>
            <a:r>
              <a:rPr lang="zh-CN" altLang="en-US" sz="2000" dirty="0"/>
              <a:t>关系模式规范化的基本步骤</a:t>
            </a:r>
          </a:p>
          <a:p>
            <a:pPr eaLnBrk="1" hangingPunct="1">
              <a:lnSpc>
                <a:spcPct val="90000"/>
              </a:lnSpc>
              <a:buFont typeface="Monotype Sorts" pitchFamily="2" charset="2"/>
              <a:buNone/>
            </a:pPr>
            <a:r>
              <a:rPr lang="zh-CN" altLang="en-US" sz="2000" dirty="0"/>
              <a:t>                         </a:t>
            </a:r>
            <a:r>
              <a:rPr lang="en-US" altLang="zh-CN" sz="2000" dirty="0"/>
              <a:t>1NF</a:t>
            </a:r>
          </a:p>
          <a:p>
            <a:pPr eaLnBrk="1" hangingPunct="1">
              <a:lnSpc>
                <a:spcPct val="90000"/>
              </a:lnSpc>
              <a:buFont typeface="Monotype Sorts" pitchFamily="2" charset="2"/>
              <a:buNone/>
            </a:pPr>
            <a:r>
              <a:rPr lang="en-US" altLang="zh-CN" sz="2000" dirty="0"/>
              <a:t>                	 ↓  </a:t>
            </a:r>
            <a:r>
              <a:rPr lang="zh-CN" altLang="en-US" sz="2000" dirty="0"/>
              <a:t>消除非主属性对码的部分函数依赖</a:t>
            </a:r>
          </a:p>
          <a:p>
            <a:pPr eaLnBrk="1" hangingPunct="1">
              <a:lnSpc>
                <a:spcPct val="90000"/>
              </a:lnSpc>
              <a:buFont typeface="Monotype Sorts" pitchFamily="2" charset="2"/>
              <a:buNone/>
            </a:pPr>
            <a:r>
              <a:rPr lang="zh-CN" altLang="en-US" sz="2000" dirty="0"/>
              <a:t>消除决定属性   </a:t>
            </a:r>
            <a:r>
              <a:rPr lang="en-US" altLang="zh-CN" sz="2000" dirty="0"/>
              <a:t>2NF</a:t>
            </a:r>
          </a:p>
          <a:p>
            <a:pPr eaLnBrk="1" hangingPunct="1">
              <a:lnSpc>
                <a:spcPct val="90000"/>
              </a:lnSpc>
              <a:buFont typeface="Monotype Sorts" pitchFamily="2" charset="2"/>
              <a:buNone/>
            </a:pPr>
            <a:r>
              <a:rPr lang="zh-CN" altLang="en-US" sz="2000" dirty="0"/>
              <a:t>集非码的非平     ↓  消除非主属性对码的传递函数依赖</a:t>
            </a:r>
          </a:p>
          <a:p>
            <a:pPr eaLnBrk="1" hangingPunct="1">
              <a:lnSpc>
                <a:spcPct val="90000"/>
              </a:lnSpc>
              <a:buFont typeface="Monotype Sorts" pitchFamily="2" charset="2"/>
              <a:buNone/>
            </a:pPr>
            <a:r>
              <a:rPr lang="zh-CN" altLang="en-US" sz="2000" dirty="0"/>
              <a:t>凡函数依赖       </a:t>
            </a:r>
            <a:r>
              <a:rPr lang="en-US" altLang="zh-CN" sz="2000" dirty="0"/>
              <a:t>3NF</a:t>
            </a:r>
          </a:p>
          <a:p>
            <a:pPr eaLnBrk="1" hangingPunct="1">
              <a:lnSpc>
                <a:spcPct val="90000"/>
              </a:lnSpc>
              <a:buFont typeface="Monotype Sorts" pitchFamily="2" charset="2"/>
              <a:buNone/>
            </a:pPr>
            <a:r>
              <a:rPr lang="en-US" altLang="zh-CN" sz="2000" dirty="0"/>
              <a:t>                	 ↓  </a:t>
            </a:r>
            <a:r>
              <a:rPr lang="zh-CN" altLang="en-US" sz="2000" dirty="0"/>
              <a:t>消除主属性对码的部分和传递函数依赖</a:t>
            </a:r>
          </a:p>
          <a:p>
            <a:pPr eaLnBrk="1" hangingPunct="1">
              <a:lnSpc>
                <a:spcPct val="90000"/>
              </a:lnSpc>
              <a:buFont typeface="Monotype Sorts" pitchFamily="2" charset="2"/>
              <a:buNone/>
            </a:pPr>
            <a:r>
              <a:rPr lang="zh-CN" altLang="en-US" sz="2000" dirty="0"/>
              <a:t>               	  </a:t>
            </a:r>
            <a:r>
              <a:rPr lang="en-US" altLang="zh-CN" sz="2000" dirty="0"/>
              <a:t>BCNF </a:t>
            </a:r>
          </a:p>
          <a:p>
            <a:pPr eaLnBrk="1" hangingPunct="1">
              <a:lnSpc>
                <a:spcPct val="90000"/>
              </a:lnSpc>
              <a:buFont typeface="Monotype Sorts" pitchFamily="2" charset="2"/>
              <a:buNone/>
            </a:pPr>
            <a:r>
              <a:rPr lang="en-US" altLang="zh-CN" sz="2000" dirty="0"/>
              <a:t>                	 ↓  </a:t>
            </a:r>
            <a:r>
              <a:rPr lang="zh-CN" altLang="en-US" sz="2000" dirty="0"/>
              <a:t>消除非平凡且非函数依赖的多值依赖</a:t>
            </a:r>
          </a:p>
          <a:p>
            <a:pPr eaLnBrk="1" hangingPunct="1">
              <a:lnSpc>
                <a:spcPct val="90000"/>
              </a:lnSpc>
              <a:buFont typeface="Monotype Sorts" pitchFamily="2" charset="2"/>
              <a:buNone/>
            </a:pPr>
            <a:r>
              <a:rPr lang="zh-CN" altLang="en-US" sz="2000" dirty="0"/>
              <a:t>               	  </a:t>
            </a:r>
            <a:r>
              <a:rPr lang="en-US" altLang="zh-CN" sz="2000" dirty="0"/>
              <a:t>4NF</a:t>
            </a:r>
          </a:p>
        </p:txBody>
      </p:sp>
      <p:sp>
        <p:nvSpPr>
          <p:cNvPr id="125957" name="Line 4"/>
          <p:cNvSpPr>
            <a:spLocks noChangeShapeType="1"/>
          </p:cNvSpPr>
          <p:nvPr/>
        </p:nvSpPr>
        <p:spPr bwMode="auto">
          <a:xfrm flipH="1">
            <a:off x="2214546" y="1275606"/>
            <a:ext cx="0" cy="201622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cxnSp>
        <p:nvCxnSpPr>
          <p:cNvPr id="3" name="直接连接符 2"/>
          <p:cNvCxnSpPr/>
          <p:nvPr/>
        </p:nvCxnSpPr>
        <p:spPr bwMode="auto">
          <a:xfrm flipH="1">
            <a:off x="1998522" y="3291830"/>
            <a:ext cx="432048" cy="0"/>
          </a:xfrm>
          <a:prstGeom prst="line">
            <a:avLst/>
          </a:prstGeom>
          <a:noFill/>
          <a:ln w="5715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1627478378"/>
      </p:ext>
    </p:extLst>
  </p:cSld>
  <p:clrMapOvr>
    <a:masterClrMapping/>
  </p:clrMapOvr>
  <p:transition spd="slow">
    <p:wipe dir="d"/>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pPr eaLnBrk="1" hangingPunct="1"/>
            <a:r>
              <a:rPr lang="zh-CN" altLang="en-US"/>
              <a:t>规范化小结（续）</a:t>
            </a:r>
          </a:p>
        </p:txBody>
      </p:sp>
      <p:sp>
        <p:nvSpPr>
          <p:cNvPr id="126979" name="Rectangle 3"/>
          <p:cNvSpPr>
            <a:spLocks noGrp="1" noChangeArrowheads="1"/>
          </p:cNvSpPr>
          <p:nvPr>
            <p:ph idx="1"/>
          </p:nvPr>
        </p:nvSpPr>
        <p:spPr>
          <a:xfrm>
            <a:off x="285720" y="823913"/>
            <a:ext cx="8401080" cy="3640931"/>
          </a:xfrm>
        </p:spPr>
        <p:txBody>
          <a:bodyPr/>
          <a:lstStyle/>
          <a:p>
            <a:pPr eaLnBrk="1" hangingPunct="1"/>
            <a:r>
              <a:rPr lang="zh-CN" altLang="en-US" dirty="0"/>
              <a:t>规范化的基本思想</a:t>
            </a:r>
            <a:r>
              <a:rPr lang="en-US" altLang="zh-CN" dirty="0"/>
              <a:t>:</a:t>
            </a:r>
          </a:p>
          <a:p>
            <a:pPr lvl="1" eaLnBrk="1" hangingPunct="1"/>
            <a:r>
              <a:rPr lang="zh-CN" altLang="en-US" dirty="0"/>
              <a:t>逐步消除数据依赖中不合适的部分，使模式中的各关系模式达到某种程度的“分离”</a:t>
            </a:r>
          </a:p>
          <a:p>
            <a:pPr lvl="1" eaLnBrk="1" hangingPunct="1"/>
            <a:r>
              <a:rPr lang="zh-CN" altLang="en-US" dirty="0"/>
              <a:t>即采用“一事一地”的模式设计原则</a:t>
            </a:r>
          </a:p>
          <a:p>
            <a:pPr lvl="2" eaLnBrk="1" hangingPunct="1">
              <a:buFont typeface="Wingdings" panose="05000000000000000000" pitchFamily="2" charset="2"/>
              <a:buChar char="l"/>
            </a:pPr>
            <a:r>
              <a:rPr lang="zh-CN" altLang="en-US" sz="1800" dirty="0"/>
              <a:t>让一个关系描述一个概念、一个实体或者实体间的一种联系。</a:t>
            </a:r>
          </a:p>
          <a:p>
            <a:pPr lvl="2" eaLnBrk="1" hangingPunct="1">
              <a:buFont typeface="Wingdings" panose="05000000000000000000" pitchFamily="2" charset="2"/>
              <a:buChar char="l"/>
            </a:pPr>
            <a:r>
              <a:rPr lang="zh-CN" altLang="en-US" sz="1800" dirty="0"/>
              <a:t>若多于一个概念就把它“分离”出去。</a:t>
            </a:r>
          </a:p>
          <a:p>
            <a:pPr lvl="1" eaLnBrk="1" hangingPunct="1"/>
            <a:r>
              <a:rPr lang="zh-CN" altLang="en-US" dirty="0"/>
              <a:t>因此所谓规范化实质上是概念的单一化。</a:t>
            </a:r>
          </a:p>
        </p:txBody>
      </p:sp>
    </p:spTree>
    <p:extLst>
      <p:ext uri="{BB962C8B-B14F-4D97-AF65-F5344CB8AC3E}">
        <p14:creationId xmlns:p14="http://schemas.microsoft.com/office/powerpoint/2010/main" val="3304842779"/>
      </p:ext>
    </p:extLst>
  </p:cSld>
  <p:clrMapOvr>
    <a:masterClrMapping/>
  </p:clrMapOvr>
  <p:transition spd="slow">
    <p:wipe dir="d"/>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r>
              <a:rPr lang="zh-CN" altLang="en-US"/>
              <a:t>规范化小结（续）</a:t>
            </a:r>
          </a:p>
        </p:txBody>
      </p:sp>
      <p:sp>
        <p:nvSpPr>
          <p:cNvPr id="128003" name="Rectangle 3"/>
          <p:cNvSpPr>
            <a:spLocks noGrp="1" noChangeArrowheads="1"/>
          </p:cNvSpPr>
          <p:nvPr>
            <p:ph idx="1"/>
          </p:nvPr>
        </p:nvSpPr>
        <p:spPr/>
        <p:txBody>
          <a:bodyPr/>
          <a:lstStyle/>
          <a:p>
            <a:pPr lvl="1" eaLnBrk="1" hangingPunct="1"/>
            <a:r>
              <a:rPr lang="zh-CN" altLang="en-US" dirty="0"/>
              <a:t>不能说规范化程度越高的关系模式就越好。</a:t>
            </a:r>
          </a:p>
          <a:p>
            <a:pPr lvl="2" eaLnBrk="1" hangingPunct="1">
              <a:lnSpc>
                <a:spcPct val="150000"/>
              </a:lnSpc>
              <a:spcBef>
                <a:spcPts val="0"/>
              </a:spcBef>
              <a:buFont typeface="Wingdings" panose="05000000000000000000" pitchFamily="2" charset="2"/>
              <a:buChar char="l"/>
            </a:pPr>
            <a:r>
              <a:rPr lang="zh-CN" altLang="en-US" sz="2200" dirty="0"/>
              <a:t>在设计数据库模式结构时，必须对现实世界的实际情况和用户应用需求作进一步分析，确定一个合适的、能够反映现实世界的模式。</a:t>
            </a:r>
          </a:p>
          <a:p>
            <a:pPr lvl="2" eaLnBrk="1" hangingPunct="1">
              <a:lnSpc>
                <a:spcPct val="150000"/>
              </a:lnSpc>
              <a:spcBef>
                <a:spcPts val="0"/>
              </a:spcBef>
              <a:buFont typeface="Wingdings" panose="05000000000000000000" pitchFamily="2" charset="2"/>
              <a:buChar char="l"/>
            </a:pPr>
            <a:r>
              <a:rPr lang="zh-CN" altLang="en-US" sz="2200" dirty="0"/>
              <a:t>这也就是说，上面的规范化步骤可以在其中任何一步终止。</a:t>
            </a:r>
          </a:p>
        </p:txBody>
      </p:sp>
    </p:spTree>
    <p:extLst>
      <p:ext uri="{BB962C8B-B14F-4D97-AF65-F5344CB8AC3E}">
        <p14:creationId xmlns:p14="http://schemas.microsoft.com/office/powerpoint/2010/main" val="3204904808"/>
      </p:ext>
    </p:extLst>
  </p:cSld>
  <p:clrMapOvr>
    <a:masterClrMapping/>
  </p:clrMapOvr>
  <p:transition spd="slow">
    <p:wipe dir="d"/>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142844" y="-71456"/>
            <a:ext cx="8401080" cy="853679"/>
          </a:xfrm>
        </p:spPr>
        <p:txBody>
          <a:bodyPr/>
          <a:lstStyle/>
          <a:p>
            <a:pPr eaLnBrk="1" hangingPunct="1"/>
            <a:r>
              <a:rPr lang="zh-CN" altLang="en-US" dirty="0"/>
              <a:t>思考题</a:t>
            </a:r>
          </a:p>
        </p:txBody>
      </p:sp>
      <p:sp>
        <p:nvSpPr>
          <p:cNvPr id="129027" name="Rectangle 3"/>
          <p:cNvSpPr>
            <a:spLocks noGrp="1" noChangeArrowheads="1"/>
          </p:cNvSpPr>
          <p:nvPr>
            <p:ph idx="1"/>
          </p:nvPr>
        </p:nvSpPr>
        <p:spPr/>
        <p:txBody>
          <a:bodyPr/>
          <a:lstStyle/>
          <a:p>
            <a:pPr marL="609600" indent="-609600" eaLnBrk="1" hangingPunct="1">
              <a:buFont typeface="Monotype Sorts" pitchFamily="2" charset="2"/>
              <a:buAutoNum type="arabicPeriod"/>
            </a:pPr>
            <a:r>
              <a:rPr lang="zh-CN" altLang="en-US" dirty="0"/>
              <a:t>在关系数据库中，任意一个二元关系模式</a:t>
            </a:r>
            <a:r>
              <a:rPr lang="en-US" altLang="zh-CN" dirty="0"/>
              <a:t>R</a:t>
            </a:r>
            <a:r>
              <a:rPr lang="zh-CN" altLang="en-US" dirty="0"/>
              <a:t>至少可以达到</a:t>
            </a:r>
            <a:r>
              <a:rPr lang="en-US" altLang="zh-CN" dirty="0"/>
              <a:t>?NF</a:t>
            </a:r>
          </a:p>
          <a:p>
            <a:pPr marL="609600" indent="-609600" eaLnBrk="1" hangingPunct="1">
              <a:buFont typeface="Monotype Sorts" pitchFamily="2" charset="2"/>
              <a:buAutoNum type="arabicPeriod"/>
            </a:pPr>
            <a:endParaRPr lang="en-US" altLang="zh-CN" sz="2000" dirty="0"/>
          </a:p>
          <a:p>
            <a:pPr marL="609600" indent="-609600" eaLnBrk="1" hangingPunct="1">
              <a:buFont typeface="Monotype Sorts" pitchFamily="2" charset="2"/>
              <a:buAutoNum type="arabicPeriod"/>
            </a:pPr>
            <a:r>
              <a:rPr lang="zh-CN" altLang="en-US" dirty="0"/>
              <a:t>如果一个关系模式</a:t>
            </a:r>
            <a:r>
              <a:rPr lang="en-US" altLang="zh-CN" dirty="0"/>
              <a:t>R</a:t>
            </a:r>
            <a:r>
              <a:rPr lang="zh-CN" altLang="en-US" dirty="0"/>
              <a:t>中的属性全部是主属性，则</a:t>
            </a:r>
            <a:r>
              <a:rPr lang="en-US" altLang="zh-CN" dirty="0"/>
              <a:t>R</a:t>
            </a:r>
            <a:r>
              <a:rPr lang="zh-CN" altLang="en-US" dirty="0"/>
              <a:t>至少可以达到</a:t>
            </a:r>
            <a:r>
              <a:rPr lang="en-US" altLang="zh-CN" dirty="0"/>
              <a:t>?NF</a:t>
            </a:r>
          </a:p>
          <a:p>
            <a:pPr marL="609600" indent="-609600" eaLnBrk="1" hangingPunct="1">
              <a:buFont typeface="Monotype Sorts" pitchFamily="2" charset="2"/>
              <a:buAutoNum type="arabicPeriod"/>
            </a:pPr>
            <a:endParaRPr lang="en-US" altLang="zh-CN" sz="2000" dirty="0"/>
          </a:p>
          <a:p>
            <a:pPr marL="609600" indent="-609600" eaLnBrk="1" hangingPunct="1">
              <a:buFont typeface="Monotype Sorts" pitchFamily="2" charset="2"/>
              <a:buAutoNum type="arabicPeriod"/>
            </a:pPr>
            <a:r>
              <a:rPr lang="zh-CN" altLang="en-US" dirty="0"/>
              <a:t>如果一个关系模式</a:t>
            </a:r>
            <a:r>
              <a:rPr lang="en-US" altLang="zh-CN" dirty="0"/>
              <a:t>R</a:t>
            </a:r>
            <a:r>
              <a:rPr lang="zh-CN" altLang="en-US" dirty="0"/>
              <a:t>的主码是全码，则</a:t>
            </a:r>
            <a:r>
              <a:rPr lang="en-US" altLang="zh-CN" dirty="0"/>
              <a:t>R</a:t>
            </a:r>
            <a:r>
              <a:rPr lang="zh-CN" altLang="en-US" dirty="0"/>
              <a:t>至少可以达到</a:t>
            </a:r>
            <a:r>
              <a:rPr lang="en-US" altLang="zh-CN" dirty="0"/>
              <a:t>?NF</a:t>
            </a:r>
          </a:p>
          <a:p>
            <a:pPr marL="609600" indent="-609600" eaLnBrk="1" hangingPunct="1">
              <a:buFont typeface="Monotype Sorts" pitchFamily="2" charset="2"/>
              <a:buAutoNum type="arabicPeriod"/>
            </a:pPr>
            <a:endParaRPr lang="en-US" altLang="zh-CN" dirty="0"/>
          </a:p>
        </p:txBody>
      </p:sp>
      <p:sp>
        <p:nvSpPr>
          <p:cNvPr id="3" name="TextBox 2"/>
          <p:cNvSpPr txBox="1"/>
          <p:nvPr/>
        </p:nvSpPr>
        <p:spPr>
          <a:xfrm>
            <a:off x="3563888" y="1508075"/>
            <a:ext cx="1800200" cy="461665"/>
          </a:xfrm>
          <a:prstGeom prst="rect">
            <a:avLst/>
          </a:prstGeom>
          <a:noFill/>
        </p:spPr>
        <p:txBody>
          <a:bodyPr wrap="square" rtlCol="0">
            <a:spAutoFit/>
          </a:bodyPr>
          <a:lstStyle/>
          <a:p>
            <a:r>
              <a:rPr lang="zh-CN" altLang="en-US" sz="2400" dirty="0" smtClean="0">
                <a:solidFill>
                  <a:srgbClr val="FF0000"/>
                </a:solidFill>
              </a:rPr>
              <a:t>答：</a:t>
            </a:r>
            <a:r>
              <a:rPr lang="en-US" altLang="zh-CN" sz="2400" dirty="0" smtClean="0">
                <a:solidFill>
                  <a:srgbClr val="FF0000"/>
                </a:solidFill>
              </a:rPr>
              <a:t>BCNF</a:t>
            </a:r>
            <a:endParaRPr lang="zh-CN" altLang="en-US" sz="2400" dirty="0">
              <a:solidFill>
                <a:srgbClr val="FF0000"/>
              </a:solidFill>
            </a:endParaRPr>
          </a:p>
        </p:txBody>
      </p:sp>
      <p:sp>
        <p:nvSpPr>
          <p:cNvPr id="6" name="TextBox 5"/>
          <p:cNvSpPr txBox="1"/>
          <p:nvPr/>
        </p:nvSpPr>
        <p:spPr>
          <a:xfrm>
            <a:off x="4283968" y="2787774"/>
            <a:ext cx="1800200" cy="461665"/>
          </a:xfrm>
          <a:prstGeom prst="rect">
            <a:avLst/>
          </a:prstGeom>
          <a:noFill/>
        </p:spPr>
        <p:txBody>
          <a:bodyPr wrap="square" rtlCol="0">
            <a:spAutoFit/>
          </a:bodyPr>
          <a:lstStyle/>
          <a:p>
            <a:r>
              <a:rPr lang="zh-CN" altLang="en-US" sz="2400" dirty="0" smtClean="0">
                <a:solidFill>
                  <a:srgbClr val="FF0000"/>
                </a:solidFill>
              </a:rPr>
              <a:t>答：</a:t>
            </a:r>
            <a:r>
              <a:rPr lang="en-US" altLang="zh-CN" sz="2400" dirty="0" smtClean="0">
                <a:solidFill>
                  <a:srgbClr val="FF0000"/>
                </a:solidFill>
              </a:rPr>
              <a:t>3NF</a:t>
            </a:r>
            <a:endParaRPr lang="zh-CN" altLang="en-US" sz="2400" dirty="0">
              <a:solidFill>
                <a:srgbClr val="FF0000"/>
              </a:solidFill>
            </a:endParaRPr>
          </a:p>
        </p:txBody>
      </p:sp>
      <p:sp>
        <p:nvSpPr>
          <p:cNvPr id="7" name="TextBox 6"/>
          <p:cNvSpPr txBox="1"/>
          <p:nvPr/>
        </p:nvSpPr>
        <p:spPr>
          <a:xfrm>
            <a:off x="3131840" y="4184154"/>
            <a:ext cx="1800200" cy="461665"/>
          </a:xfrm>
          <a:prstGeom prst="rect">
            <a:avLst/>
          </a:prstGeom>
          <a:noFill/>
        </p:spPr>
        <p:txBody>
          <a:bodyPr wrap="square" rtlCol="0">
            <a:spAutoFit/>
          </a:bodyPr>
          <a:lstStyle/>
          <a:p>
            <a:r>
              <a:rPr lang="zh-CN" altLang="en-US" sz="2400" dirty="0" smtClean="0">
                <a:solidFill>
                  <a:srgbClr val="FF0000"/>
                </a:solidFill>
              </a:rPr>
              <a:t>答：</a:t>
            </a:r>
            <a:r>
              <a:rPr lang="en-US" altLang="zh-CN" sz="2400" dirty="0" smtClean="0">
                <a:solidFill>
                  <a:srgbClr val="FF0000"/>
                </a:solidFill>
              </a:rPr>
              <a:t>BCNF</a:t>
            </a:r>
            <a:endParaRPr lang="zh-CN" altLang="en-US" sz="2400" dirty="0">
              <a:solidFill>
                <a:srgbClr val="FF0000"/>
              </a:solidFill>
            </a:endParaRPr>
          </a:p>
        </p:txBody>
      </p:sp>
    </p:spTree>
    <p:extLst>
      <p:ext uri="{BB962C8B-B14F-4D97-AF65-F5344CB8AC3E}">
        <p14:creationId xmlns:p14="http://schemas.microsoft.com/office/powerpoint/2010/main" val="822294940"/>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4139952" cy="5092030"/>
          </a:xfrm>
          <a:ln>
            <a:solidFill>
              <a:schemeClr val="tx1"/>
            </a:solidFill>
          </a:ln>
        </p:spPr>
        <p:txBody>
          <a:bodyPr/>
          <a:lstStyle/>
          <a:p>
            <a:pPr marL="0" indent="0">
              <a:buNone/>
            </a:pPr>
            <a:r>
              <a:rPr lang="en-US" altLang="zh-CN" sz="2400" dirty="0" smtClean="0"/>
              <a:t>2</a:t>
            </a:r>
            <a:r>
              <a:rPr lang="zh-CN" altLang="en-US" sz="2400" dirty="0" smtClean="0"/>
              <a:t>、设有</a:t>
            </a:r>
            <a:r>
              <a:rPr lang="zh-CN" altLang="en-US" sz="2400" dirty="0"/>
              <a:t>关系</a:t>
            </a:r>
            <a:r>
              <a:rPr lang="zh-CN" altLang="en-US" sz="2400" dirty="0" smtClean="0"/>
              <a:t>模式</a:t>
            </a:r>
            <a:r>
              <a:rPr lang="en-US" altLang="zh-CN" sz="2400" dirty="0" smtClean="0"/>
              <a:t>R</a:t>
            </a:r>
            <a:r>
              <a:rPr lang="zh-CN" altLang="en-US" sz="2400" dirty="0"/>
              <a:t>（职工名，项目名，工资，部门名，部门经理</a:t>
            </a:r>
            <a:r>
              <a:rPr lang="zh-CN" altLang="en-US" sz="2400" dirty="0" smtClean="0"/>
              <a:t>）如果</a:t>
            </a:r>
            <a:r>
              <a:rPr lang="zh-CN" altLang="en-US" sz="2400" dirty="0"/>
              <a:t>规定每个</a:t>
            </a:r>
            <a:r>
              <a:rPr lang="zh-CN" altLang="en-US" sz="2400" dirty="0">
                <a:solidFill>
                  <a:srgbClr val="FF0000"/>
                </a:solidFill>
              </a:rPr>
              <a:t>职工</a:t>
            </a:r>
            <a:r>
              <a:rPr lang="zh-CN" altLang="en-US" sz="2400" dirty="0"/>
              <a:t>可参加多个</a:t>
            </a:r>
            <a:r>
              <a:rPr lang="zh-CN" altLang="en-US" sz="2400" dirty="0">
                <a:solidFill>
                  <a:srgbClr val="FF0000"/>
                </a:solidFill>
              </a:rPr>
              <a:t>项目</a:t>
            </a:r>
            <a:r>
              <a:rPr lang="zh-CN" altLang="en-US" sz="2400" dirty="0"/>
              <a:t>，各领一份</a:t>
            </a:r>
            <a:r>
              <a:rPr lang="zh-CN" altLang="en-US" sz="2400" dirty="0">
                <a:solidFill>
                  <a:srgbClr val="FF0000"/>
                </a:solidFill>
              </a:rPr>
              <a:t>工资</a:t>
            </a:r>
            <a:r>
              <a:rPr lang="zh-CN" altLang="en-US" sz="2400" dirty="0"/>
              <a:t>；每个</a:t>
            </a:r>
            <a:r>
              <a:rPr lang="zh-CN" altLang="en-US" sz="2400" dirty="0">
                <a:solidFill>
                  <a:srgbClr val="FF0000"/>
                </a:solidFill>
              </a:rPr>
              <a:t>项目</a:t>
            </a:r>
            <a:r>
              <a:rPr lang="zh-CN" altLang="en-US" sz="2400" dirty="0"/>
              <a:t>只属于一个</a:t>
            </a:r>
            <a:r>
              <a:rPr lang="zh-CN" altLang="en-US" sz="2400" dirty="0">
                <a:solidFill>
                  <a:srgbClr val="FF0000"/>
                </a:solidFill>
              </a:rPr>
              <a:t>部门</a:t>
            </a:r>
            <a:r>
              <a:rPr lang="zh-CN" altLang="en-US" sz="2400" dirty="0"/>
              <a:t>管理；每个</a:t>
            </a:r>
            <a:r>
              <a:rPr lang="zh-CN" altLang="en-US" sz="2400" dirty="0">
                <a:solidFill>
                  <a:srgbClr val="FF0000"/>
                </a:solidFill>
              </a:rPr>
              <a:t>部门</a:t>
            </a:r>
            <a:r>
              <a:rPr lang="zh-CN" altLang="en-US" sz="2400" dirty="0"/>
              <a:t>只有一个</a:t>
            </a:r>
            <a:r>
              <a:rPr lang="zh-CN" altLang="en-US" sz="2400" dirty="0">
                <a:solidFill>
                  <a:srgbClr val="FF0000"/>
                </a:solidFill>
              </a:rPr>
              <a:t>经理</a:t>
            </a:r>
            <a:r>
              <a:rPr lang="zh-CN" altLang="en-US" sz="2400" dirty="0"/>
              <a:t>。</a:t>
            </a:r>
          </a:p>
          <a:p>
            <a:pPr marL="0" indent="0">
              <a:buNone/>
            </a:pPr>
            <a:r>
              <a:rPr lang="zh-CN" altLang="en-US" sz="2400" dirty="0" smtClean="0"/>
              <a:t>①试</a:t>
            </a:r>
            <a:r>
              <a:rPr lang="zh-CN" altLang="en-US" sz="2400" dirty="0"/>
              <a:t>写出关系模式</a:t>
            </a:r>
            <a:r>
              <a:rPr lang="en-US" altLang="zh-CN" sz="2400" dirty="0"/>
              <a:t>R</a:t>
            </a:r>
            <a:r>
              <a:rPr lang="zh-CN" altLang="en-US" sz="2400" dirty="0"/>
              <a:t>的基本</a:t>
            </a:r>
            <a:r>
              <a:rPr lang="en-US" altLang="zh-CN" sz="2400" dirty="0"/>
              <a:t>FD</a:t>
            </a:r>
            <a:r>
              <a:rPr lang="zh-CN" altLang="en-US" sz="2400" dirty="0"/>
              <a:t>和关键码。</a:t>
            </a:r>
          </a:p>
          <a:p>
            <a:pPr marL="0" indent="0">
              <a:buNone/>
            </a:pPr>
            <a:r>
              <a:rPr lang="zh-CN" altLang="en-US" sz="2400" dirty="0" smtClean="0"/>
              <a:t>②说明</a:t>
            </a:r>
            <a:r>
              <a:rPr lang="en-US" altLang="zh-CN" sz="2400" dirty="0"/>
              <a:t>R</a:t>
            </a:r>
            <a:r>
              <a:rPr lang="zh-CN" altLang="en-US" sz="2400" dirty="0"/>
              <a:t>不是</a:t>
            </a:r>
            <a:r>
              <a:rPr lang="en-US" altLang="zh-CN" sz="2400" dirty="0"/>
              <a:t>2NF</a:t>
            </a:r>
            <a:r>
              <a:rPr lang="zh-CN" altLang="en-US" sz="2400" dirty="0"/>
              <a:t>模式的理由，并把</a:t>
            </a:r>
            <a:r>
              <a:rPr lang="en-US" altLang="zh-CN" sz="2400" dirty="0"/>
              <a:t>R</a:t>
            </a:r>
            <a:r>
              <a:rPr lang="zh-CN" altLang="en-US" sz="2400" dirty="0"/>
              <a:t>分解成</a:t>
            </a:r>
            <a:r>
              <a:rPr lang="en-US" altLang="zh-CN" sz="2400" dirty="0"/>
              <a:t>2NF</a:t>
            </a:r>
            <a:r>
              <a:rPr lang="zh-CN" altLang="en-US" sz="2400" dirty="0"/>
              <a:t>模式集。</a:t>
            </a:r>
          </a:p>
          <a:p>
            <a:pPr marL="0" indent="0">
              <a:buNone/>
            </a:pPr>
            <a:r>
              <a:rPr lang="zh-CN" altLang="en-US" sz="2400" dirty="0" smtClean="0"/>
              <a:t>③进而</a:t>
            </a:r>
            <a:r>
              <a:rPr lang="zh-CN" altLang="en-US" sz="2400" dirty="0"/>
              <a:t>把</a:t>
            </a:r>
            <a:r>
              <a:rPr lang="en-US" altLang="zh-CN" sz="2400" dirty="0"/>
              <a:t>R</a:t>
            </a:r>
            <a:r>
              <a:rPr lang="zh-CN" altLang="en-US" sz="2400" dirty="0"/>
              <a:t>分解成</a:t>
            </a:r>
            <a:r>
              <a:rPr lang="en-US" altLang="zh-CN" sz="2400" dirty="0"/>
              <a:t>3NF</a:t>
            </a:r>
            <a:r>
              <a:rPr lang="zh-CN" altLang="en-US" sz="2400" dirty="0"/>
              <a:t>模式集，并说明理由。</a:t>
            </a:r>
          </a:p>
          <a:p>
            <a:pPr marL="0" indent="0">
              <a:buNone/>
            </a:pPr>
            <a:endParaRPr lang="zh-CN" altLang="en-US" sz="2400" dirty="0"/>
          </a:p>
        </p:txBody>
      </p:sp>
      <p:sp>
        <p:nvSpPr>
          <p:cNvPr id="4" name="矩形 3"/>
          <p:cNvSpPr/>
          <p:nvPr/>
        </p:nvSpPr>
        <p:spPr>
          <a:xfrm>
            <a:off x="4211960" y="-20538"/>
            <a:ext cx="4932040" cy="1938992"/>
          </a:xfrm>
          <a:prstGeom prst="rect">
            <a:avLst/>
          </a:prstGeom>
        </p:spPr>
        <p:txBody>
          <a:bodyPr wrap="square">
            <a:spAutoFit/>
          </a:bodyPr>
          <a:lstStyle/>
          <a:p>
            <a:r>
              <a:rPr lang="zh-CN" altLang="en-US" sz="2400" b="1" dirty="0">
                <a:latin typeface="+mn-ea"/>
                <a:ea typeface="+mn-ea"/>
              </a:rPr>
              <a:t>解：⑴ </a:t>
            </a:r>
            <a:r>
              <a:rPr lang="en-US" altLang="zh-CN" sz="2400" b="1" dirty="0">
                <a:latin typeface="+mn-ea"/>
                <a:ea typeface="+mn-ea"/>
              </a:rPr>
              <a:t>R</a:t>
            </a:r>
            <a:r>
              <a:rPr lang="zh-CN" altLang="en-US" sz="2400" b="1" dirty="0">
                <a:latin typeface="+mn-ea"/>
                <a:ea typeface="+mn-ea"/>
              </a:rPr>
              <a:t>的基本</a:t>
            </a:r>
            <a:r>
              <a:rPr lang="en-US" altLang="zh-CN" sz="2400" b="1" dirty="0">
                <a:latin typeface="+mn-ea"/>
                <a:ea typeface="+mn-ea"/>
              </a:rPr>
              <a:t>FD</a:t>
            </a:r>
            <a:r>
              <a:rPr lang="zh-CN" altLang="en-US" sz="2400" b="1" dirty="0">
                <a:latin typeface="+mn-ea"/>
                <a:ea typeface="+mn-ea"/>
              </a:rPr>
              <a:t>有三个</a:t>
            </a:r>
            <a:r>
              <a:rPr lang="zh-CN" altLang="en-US" sz="2400" b="1" dirty="0" smtClean="0">
                <a:latin typeface="+mn-ea"/>
                <a:ea typeface="+mn-ea"/>
              </a:rPr>
              <a:t>：</a:t>
            </a:r>
            <a:endParaRPr lang="en-US" altLang="zh-CN" sz="2400" b="1" dirty="0" smtClean="0">
              <a:latin typeface="+mn-ea"/>
              <a:ea typeface="+mn-ea"/>
            </a:endParaRPr>
          </a:p>
          <a:p>
            <a:r>
              <a:rPr lang="en-US" altLang="zh-CN" sz="2400" b="1" dirty="0" smtClean="0">
                <a:latin typeface="+mn-ea"/>
                <a:ea typeface="+mn-ea"/>
              </a:rPr>
              <a:t>(</a:t>
            </a:r>
            <a:r>
              <a:rPr lang="zh-CN" altLang="en-US" sz="2400" b="1" dirty="0" smtClean="0">
                <a:latin typeface="+mn-ea"/>
                <a:ea typeface="+mn-ea"/>
              </a:rPr>
              <a:t>职工</a:t>
            </a:r>
            <a:r>
              <a:rPr lang="zh-CN" altLang="en-US" sz="2400" b="1" dirty="0">
                <a:latin typeface="+mn-ea"/>
                <a:ea typeface="+mn-ea"/>
              </a:rPr>
              <a:t>名，项目</a:t>
            </a:r>
            <a:r>
              <a:rPr lang="zh-CN" altLang="en-US" sz="2400" b="1" dirty="0" smtClean="0">
                <a:latin typeface="+mn-ea"/>
                <a:ea typeface="+mn-ea"/>
              </a:rPr>
              <a:t>名</a:t>
            </a:r>
            <a:r>
              <a:rPr lang="en-US" altLang="zh-CN" sz="2400" b="1" dirty="0" smtClean="0">
                <a:latin typeface="+mn-ea"/>
                <a:ea typeface="+mn-ea"/>
              </a:rPr>
              <a:t>)</a:t>
            </a:r>
            <a:r>
              <a:rPr lang="en-US" altLang="zh-CN" sz="2400" b="1" dirty="0" smtClean="0">
                <a:latin typeface="+mn-ea"/>
                <a:ea typeface="+mn-ea"/>
                <a:sym typeface="Wingdings" panose="05000000000000000000" pitchFamily="2" charset="2"/>
              </a:rPr>
              <a:t></a:t>
            </a:r>
            <a:r>
              <a:rPr lang="zh-CN" altLang="en-US" sz="2400" b="1" dirty="0" smtClean="0">
                <a:latin typeface="+mn-ea"/>
                <a:ea typeface="+mn-ea"/>
              </a:rPr>
              <a:t>工资</a:t>
            </a:r>
            <a:endParaRPr lang="en-US" altLang="zh-CN" sz="2400" b="1" dirty="0" smtClean="0">
              <a:latin typeface="+mn-ea"/>
              <a:ea typeface="+mn-ea"/>
            </a:endParaRPr>
          </a:p>
          <a:p>
            <a:r>
              <a:rPr lang="en-US" altLang="zh-CN" sz="2400" b="1" dirty="0">
                <a:latin typeface="+mn-ea"/>
                <a:ea typeface="+mn-ea"/>
              </a:rPr>
              <a:t> </a:t>
            </a:r>
            <a:r>
              <a:rPr lang="en-US" altLang="zh-CN" sz="2400" b="1" dirty="0" smtClean="0">
                <a:latin typeface="+mn-ea"/>
                <a:ea typeface="+mn-ea"/>
              </a:rPr>
              <a:t> </a:t>
            </a:r>
            <a:r>
              <a:rPr lang="zh-CN" altLang="en-US" sz="2400" b="1" dirty="0" smtClean="0">
                <a:latin typeface="+mn-ea"/>
                <a:ea typeface="+mn-ea"/>
              </a:rPr>
              <a:t>项目</a:t>
            </a:r>
            <a:r>
              <a:rPr lang="zh-CN" altLang="en-US" sz="2400" b="1" dirty="0">
                <a:latin typeface="+mn-ea"/>
                <a:ea typeface="+mn-ea"/>
              </a:rPr>
              <a:t>名 </a:t>
            </a:r>
            <a:r>
              <a:rPr lang="en-US" altLang="zh-CN" sz="2400" b="1" dirty="0">
                <a:latin typeface="+mn-ea"/>
                <a:ea typeface="+mn-ea"/>
                <a:sym typeface="Wingdings" panose="05000000000000000000" pitchFamily="2" charset="2"/>
              </a:rPr>
              <a:t></a:t>
            </a:r>
            <a:r>
              <a:rPr lang="zh-CN" altLang="en-US" sz="2400" b="1" dirty="0" smtClean="0">
                <a:latin typeface="+mn-ea"/>
                <a:ea typeface="+mn-ea"/>
              </a:rPr>
              <a:t>部门</a:t>
            </a:r>
            <a:r>
              <a:rPr lang="zh-CN" altLang="en-US" sz="2400" b="1" dirty="0">
                <a:latin typeface="+mn-ea"/>
                <a:ea typeface="+mn-ea"/>
              </a:rPr>
              <a:t>名</a:t>
            </a:r>
          </a:p>
          <a:p>
            <a:r>
              <a:rPr lang="zh-CN" altLang="en-US" sz="2400" b="1" dirty="0">
                <a:latin typeface="+mn-ea"/>
                <a:ea typeface="+mn-ea"/>
              </a:rPr>
              <a:t>  部门名 </a:t>
            </a:r>
            <a:r>
              <a:rPr lang="en-US" altLang="zh-CN" sz="2400" b="1" dirty="0">
                <a:latin typeface="+mn-ea"/>
                <a:ea typeface="+mn-ea"/>
                <a:sym typeface="Wingdings" panose="05000000000000000000" pitchFamily="2" charset="2"/>
              </a:rPr>
              <a:t></a:t>
            </a:r>
            <a:r>
              <a:rPr lang="zh-CN" altLang="en-US" sz="2400" b="1" dirty="0" smtClean="0">
                <a:latin typeface="+mn-ea"/>
                <a:ea typeface="+mn-ea"/>
              </a:rPr>
              <a:t>部门</a:t>
            </a:r>
            <a:r>
              <a:rPr lang="zh-CN" altLang="en-US" sz="2400" b="1" dirty="0">
                <a:latin typeface="+mn-ea"/>
                <a:ea typeface="+mn-ea"/>
              </a:rPr>
              <a:t>经理</a:t>
            </a:r>
          </a:p>
          <a:p>
            <a:r>
              <a:rPr lang="zh-CN" altLang="en-US" sz="2400" b="1" dirty="0">
                <a:latin typeface="+mn-ea"/>
                <a:ea typeface="+mn-ea"/>
              </a:rPr>
              <a:t>关</a:t>
            </a:r>
            <a:r>
              <a:rPr lang="zh-CN" altLang="en-US" sz="2400" b="1" dirty="0" smtClean="0">
                <a:latin typeface="+mn-ea"/>
                <a:ea typeface="+mn-ea"/>
              </a:rPr>
              <a:t>键码</a:t>
            </a:r>
            <a:r>
              <a:rPr lang="en-US" altLang="zh-CN" sz="2400" b="1" dirty="0" smtClean="0">
                <a:latin typeface="+mn-ea"/>
                <a:ea typeface="+mn-ea"/>
              </a:rPr>
              <a:t>:(</a:t>
            </a:r>
            <a:r>
              <a:rPr lang="zh-CN" altLang="en-US" sz="2400" b="1" dirty="0" smtClean="0">
                <a:latin typeface="+mn-ea"/>
                <a:ea typeface="+mn-ea"/>
              </a:rPr>
              <a:t>职工</a:t>
            </a:r>
            <a:r>
              <a:rPr lang="zh-CN" altLang="en-US" sz="2400" b="1" dirty="0">
                <a:latin typeface="+mn-ea"/>
                <a:ea typeface="+mn-ea"/>
              </a:rPr>
              <a:t>名，项目</a:t>
            </a:r>
            <a:r>
              <a:rPr lang="zh-CN" altLang="en-US" sz="2400" b="1" dirty="0" smtClean="0">
                <a:latin typeface="+mn-ea"/>
                <a:ea typeface="+mn-ea"/>
              </a:rPr>
              <a:t>名</a:t>
            </a:r>
            <a:r>
              <a:rPr lang="en-US" altLang="zh-CN" sz="2400" b="1" dirty="0" smtClean="0">
                <a:latin typeface="+mn-ea"/>
                <a:ea typeface="+mn-ea"/>
              </a:rPr>
              <a:t>)</a:t>
            </a:r>
            <a:r>
              <a:rPr lang="zh-CN" altLang="en-US" sz="2400" b="1" dirty="0" smtClean="0">
                <a:latin typeface="+mn-ea"/>
                <a:ea typeface="+mn-ea"/>
              </a:rPr>
              <a:t>。</a:t>
            </a:r>
            <a:endParaRPr lang="zh-CN" altLang="en-US" sz="2400" b="1" dirty="0">
              <a:latin typeface="+mn-ea"/>
              <a:ea typeface="+mn-ea"/>
            </a:endParaRPr>
          </a:p>
        </p:txBody>
      </p:sp>
    </p:spTree>
    <p:extLst>
      <p:ext uri="{BB962C8B-B14F-4D97-AF65-F5344CB8AC3E}">
        <p14:creationId xmlns:p14="http://schemas.microsoft.com/office/powerpoint/2010/main" val="2307709997"/>
      </p:ext>
    </p:extLst>
  </p:cSld>
  <p:clrMapOvr>
    <a:masterClrMapping/>
  </p:clrMapOvr>
  <p:transition spd="slow">
    <p:wipe dir="d"/>
  </p:transition>
</p:sld>
</file>

<file path=ppt/slides/slide7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5" name="内容占位符 2"/>
          <p:cNvSpPr txBox="1">
            <a:spLocks/>
          </p:cNvSpPr>
          <p:nvPr/>
        </p:nvSpPr>
        <p:spPr>
          <a:xfrm>
            <a:off x="-1" y="51470"/>
            <a:ext cx="4536529" cy="5040560"/>
          </a:xfrm>
          <a:prstGeom prst="rect">
            <a:avLst/>
          </a:prstGeom>
          <a:ln>
            <a:solidFill>
              <a:schemeClr val="tx1"/>
            </a:solidFill>
          </a:ln>
        </p:spPr>
        <p:txBody>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Font typeface="Wingdings" pitchFamily="2" charset="2"/>
              <a:buNone/>
            </a:pPr>
            <a:r>
              <a:rPr lang="en-US" altLang="zh-CN" sz="2400" kern="0" dirty="0" smtClean="0"/>
              <a:t>2</a:t>
            </a:r>
            <a:r>
              <a:rPr lang="zh-CN" altLang="en-US" sz="2400" kern="0" dirty="0" smtClean="0"/>
              <a:t>、设有关系模式</a:t>
            </a:r>
            <a:r>
              <a:rPr lang="en-US" altLang="zh-CN" sz="2400" kern="0" dirty="0" smtClean="0"/>
              <a:t>R</a:t>
            </a:r>
            <a:r>
              <a:rPr lang="zh-CN" altLang="en-US" sz="2400" kern="0" dirty="0" smtClean="0"/>
              <a:t>（职工名，项目名，工资，部门名，部门经理）如果规定每个</a:t>
            </a:r>
            <a:r>
              <a:rPr lang="zh-CN" altLang="en-US" sz="2400" kern="0" dirty="0" smtClean="0">
                <a:solidFill>
                  <a:srgbClr val="FF0000"/>
                </a:solidFill>
              </a:rPr>
              <a:t>职工</a:t>
            </a:r>
            <a:r>
              <a:rPr lang="zh-CN" altLang="en-US" sz="2400" kern="0" dirty="0" smtClean="0"/>
              <a:t>可参加多个</a:t>
            </a:r>
            <a:r>
              <a:rPr lang="zh-CN" altLang="en-US" sz="2400" kern="0" dirty="0" smtClean="0">
                <a:solidFill>
                  <a:srgbClr val="FF0000"/>
                </a:solidFill>
              </a:rPr>
              <a:t>项目</a:t>
            </a:r>
            <a:r>
              <a:rPr lang="zh-CN" altLang="en-US" sz="2400" kern="0" dirty="0" smtClean="0"/>
              <a:t>，各领一份</a:t>
            </a:r>
            <a:r>
              <a:rPr lang="zh-CN" altLang="en-US" sz="2400" kern="0" dirty="0" smtClean="0">
                <a:solidFill>
                  <a:srgbClr val="FF0000"/>
                </a:solidFill>
              </a:rPr>
              <a:t>工资</a:t>
            </a:r>
            <a:r>
              <a:rPr lang="zh-CN" altLang="en-US" sz="2400" kern="0" dirty="0" smtClean="0"/>
              <a:t>；每个</a:t>
            </a:r>
            <a:r>
              <a:rPr lang="zh-CN" altLang="en-US" sz="2400" kern="0" dirty="0" smtClean="0">
                <a:solidFill>
                  <a:srgbClr val="FF0000"/>
                </a:solidFill>
              </a:rPr>
              <a:t>项目</a:t>
            </a:r>
            <a:r>
              <a:rPr lang="zh-CN" altLang="en-US" sz="2400" kern="0" dirty="0" smtClean="0"/>
              <a:t>只属于一个</a:t>
            </a:r>
            <a:r>
              <a:rPr lang="zh-CN" altLang="en-US" sz="2400" kern="0" dirty="0" smtClean="0">
                <a:solidFill>
                  <a:srgbClr val="FF0000"/>
                </a:solidFill>
              </a:rPr>
              <a:t>部门</a:t>
            </a:r>
            <a:r>
              <a:rPr lang="zh-CN" altLang="en-US" sz="2400" kern="0" dirty="0" smtClean="0"/>
              <a:t>管理；每个</a:t>
            </a:r>
            <a:r>
              <a:rPr lang="zh-CN" altLang="en-US" sz="2400" kern="0" dirty="0" smtClean="0">
                <a:solidFill>
                  <a:srgbClr val="FF0000"/>
                </a:solidFill>
              </a:rPr>
              <a:t>部门</a:t>
            </a:r>
            <a:r>
              <a:rPr lang="zh-CN" altLang="en-US" sz="2400" kern="0" dirty="0" smtClean="0"/>
              <a:t>只有一个</a:t>
            </a:r>
            <a:r>
              <a:rPr lang="zh-CN" altLang="en-US" sz="2400" kern="0" dirty="0" smtClean="0">
                <a:solidFill>
                  <a:srgbClr val="FF0000"/>
                </a:solidFill>
              </a:rPr>
              <a:t>经理</a:t>
            </a:r>
            <a:r>
              <a:rPr lang="zh-CN" altLang="en-US" sz="2400" kern="0" dirty="0" smtClean="0"/>
              <a:t>。</a:t>
            </a:r>
          </a:p>
          <a:p>
            <a:pPr marL="0" indent="0">
              <a:buFont typeface="Wingdings" pitchFamily="2" charset="2"/>
              <a:buNone/>
            </a:pPr>
            <a:endParaRPr lang="en-US" altLang="zh-CN" sz="2400" kern="0" dirty="0" smtClean="0"/>
          </a:p>
          <a:p>
            <a:pPr marL="0" indent="0">
              <a:buFont typeface="Wingdings" pitchFamily="2" charset="2"/>
              <a:buNone/>
            </a:pPr>
            <a:r>
              <a:rPr lang="zh-CN" altLang="en-US" sz="2400" kern="0" dirty="0" smtClean="0"/>
              <a:t>②说明</a:t>
            </a:r>
            <a:r>
              <a:rPr lang="en-US" altLang="zh-CN" sz="2400" kern="0" dirty="0" smtClean="0"/>
              <a:t>R</a:t>
            </a:r>
            <a:r>
              <a:rPr lang="zh-CN" altLang="en-US" sz="2400" kern="0" dirty="0" smtClean="0"/>
              <a:t>不是</a:t>
            </a:r>
            <a:r>
              <a:rPr lang="en-US" altLang="zh-CN" sz="2400" kern="0" dirty="0" smtClean="0"/>
              <a:t>2NF</a:t>
            </a:r>
            <a:r>
              <a:rPr lang="zh-CN" altLang="en-US" sz="2400" kern="0" dirty="0" smtClean="0"/>
              <a:t>模式的理由，并把</a:t>
            </a:r>
            <a:r>
              <a:rPr lang="en-US" altLang="zh-CN" sz="2400" kern="0" dirty="0" smtClean="0"/>
              <a:t>R</a:t>
            </a:r>
            <a:r>
              <a:rPr lang="zh-CN" altLang="en-US" sz="2400" kern="0" dirty="0" smtClean="0"/>
              <a:t>分解成</a:t>
            </a:r>
            <a:r>
              <a:rPr lang="en-US" altLang="zh-CN" sz="2400" kern="0" dirty="0" smtClean="0"/>
              <a:t>2NF</a:t>
            </a:r>
            <a:r>
              <a:rPr lang="zh-CN" altLang="en-US" sz="2400" kern="0" dirty="0" smtClean="0"/>
              <a:t>模式集。</a:t>
            </a:r>
          </a:p>
          <a:p>
            <a:pPr marL="0" indent="0">
              <a:buFont typeface="Wingdings" pitchFamily="2" charset="2"/>
              <a:buNone/>
            </a:pPr>
            <a:endParaRPr lang="zh-CN" altLang="en-US" sz="2400" kern="0" dirty="0"/>
          </a:p>
        </p:txBody>
      </p:sp>
      <p:sp>
        <p:nvSpPr>
          <p:cNvPr id="6" name="矩形 5"/>
          <p:cNvSpPr/>
          <p:nvPr/>
        </p:nvSpPr>
        <p:spPr>
          <a:xfrm>
            <a:off x="4572000" y="51470"/>
            <a:ext cx="4572000" cy="3785652"/>
          </a:xfrm>
          <a:prstGeom prst="rect">
            <a:avLst/>
          </a:prstGeom>
        </p:spPr>
        <p:txBody>
          <a:bodyPr wrap="square">
            <a:spAutoFit/>
          </a:bodyPr>
          <a:lstStyle/>
          <a:p>
            <a:r>
              <a:rPr lang="zh-CN" altLang="en-US" sz="2400" b="1" dirty="0"/>
              <a:t>⑵ 根据⑴，</a:t>
            </a:r>
            <a:r>
              <a:rPr lang="en-US" altLang="zh-CN" sz="2400" b="1" dirty="0"/>
              <a:t>R</a:t>
            </a:r>
            <a:r>
              <a:rPr lang="zh-CN" altLang="en-US" sz="2400" b="1" dirty="0" smtClean="0"/>
              <a:t>中存在下列两个</a:t>
            </a:r>
            <a:r>
              <a:rPr lang="en-US" altLang="zh-CN" sz="2400" b="1" dirty="0" smtClean="0"/>
              <a:t>FD</a:t>
            </a:r>
            <a:r>
              <a:rPr lang="zh-CN" altLang="en-US" sz="2400" b="1" dirty="0" smtClean="0"/>
              <a:t>：</a:t>
            </a:r>
          </a:p>
          <a:p>
            <a:r>
              <a:rPr lang="en-US" altLang="zh-CN" sz="2400" b="1" dirty="0" smtClean="0"/>
              <a:t>(</a:t>
            </a:r>
            <a:r>
              <a:rPr lang="zh-CN" altLang="en-US" sz="2400" b="1" dirty="0" smtClean="0"/>
              <a:t>职工名，项目名</a:t>
            </a:r>
            <a:r>
              <a:rPr lang="en-US" altLang="zh-CN" sz="2400" b="1" dirty="0" smtClean="0"/>
              <a:t>)</a:t>
            </a:r>
            <a:r>
              <a:rPr lang="en-US" altLang="zh-CN" sz="2400" b="1" dirty="0" smtClean="0">
                <a:latin typeface="+mn-ea"/>
                <a:sym typeface="Wingdings" panose="05000000000000000000" pitchFamily="2" charset="2"/>
              </a:rPr>
              <a:t> </a:t>
            </a:r>
            <a:r>
              <a:rPr lang="zh-CN" altLang="en-US" sz="2400" b="1" dirty="0" smtClean="0"/>
              <a:t>部门名</a:t>
            </a:r>
            <a:endParaRPr lang="en-US" altLang="zh-CN" sz="2400" b="1" dirty="0" smtClean="0"/>
          </a:p>
          <a:p>
            <a:r>
              <a:rPr lang="zh-CN" altLang="en-US" sz="2400" b="1" dirty="0" smtClean="0"/>
              <a:t>项目名 </a:t>
            </a:r>
            <a:r>
              <a:rPr lang="en-US" altLang="zh-CN" sz="2400" b="1" dirty="0">
                <a:latin typeface="+mn-ea"/>
                <a:sym typeface="Wingdings" panose="05000000000000000000" pitchFamily="2" charset="2"/>
              </a:rPr>
              <a:t></a:t>
            </a:r>
            <a:r>
              <a:rPr lang="zh-CN" altLang="en-US" sz="2400" b="1" dirty="0" smtClean="0"/>
              <a:t>部门名</a:t>
            </a:r>
            <a:endParaRPr lang="en-US" altLang="zh-CN" sz="2400" b="1" dirty="0" smtClean="0"/>
          </a:p>
          <a:p>
            <a:r>
              <a:rPr lang="zh-CN" altLang="en-US" sz="2400" b="1" dirty="0" smtClean="0"/>
              <a:t>存在非主属性对码的部分函数依赖，因此</a:t>
            </a:r>
            <a:r>
              <a:rPr lang="en-US" altLang="zh-CN" sz="2400" b="1" dirty="0" smtClean="0"/>
              <a:t>R</a:t>
            </a:r>
            <a:r>
              <a:rPr lang="zh-CN" altLang="en-US" sz="2400" b="1" dirty="0" smtClean="0"/>
              <a:t>不是</a:t>
            </a:r>
            <a:r>
              <a:rPr lang="en-US" altLang="zh-CN" sz="2400" b="1" dirty="0" smtClean="0"/>
              <a:t>2NF</a:t>
            </a:r>
            <a:r>
              <a:rPr lang="zh-CN" altLang="en-US" sz="2400" b="1" dirty="0" smtClean="0"/>
              <a:t>模式。</a:t>
            </a:r>
            <a:endParaRPr lang="en-US" altLang="zh-CN" sz="2400" b="1" dirty="0" smtClean="0"/>
          </a:p>
          <a:p>
            <a:endParaRPr lang="zh-CN" altLang="en-US" sz="2400" b="1" dirty="0" smtClean="0"/>
          </a:p>
          <a:p>
            <a:r>
              <a:rPr lang="en-US" altLang="zh-CN" sz="2400" b="1" dirty="0" smtClean="0"/>
              <a:t>R</a:t>
            </a:r>
            <a:r>
              <a:rPr lang="zh-CN" altLang="en-US" sz="2400" b="1" dirty="0"/>
              <a:t>应分解成两个模式</a:t>
            </a:r>
            <a:r>
              <a:rPr lang="zh-CN" altLang="en-US" sz="2400" b="1" dirty="0" smtClean="0"/>
              <a:t>：</a:t>
            </a:r>
            <a:endParaRPr lang="en-US" altLang="zh-CN" sz="2400" b="1" dirty="0" smtClean="0"/>
          </a:p>
          <a:p>
            <a:r>
              <a:rPr lang="en-US" altLang="zh-CN" sz="2400" b="1" dirty="0" smtClean="0"/>
              <a:t>R1</a:t>
            </a:r>
            <a:r>
              <a:rPr lang="zh-CN" altLang="en-US" sz="2400" b="1" dirty="0"/>
              <a:t>（项目名，部门名，部门经理）</a:t>
            </a:r>
          </a:p>
          <a:p>
            <a:r>
              <a:rPr lang="en-US" altLang="zh-CN" sz="2400" b="1" dirty="0"/>
              <a:t>R2</a:t>
            </a:r>
            <a:r>
              <a:rPr lang="zh-CN" altLang="en-US" sz="2400" b="1" dirty="0"/>
              <a:t>（职工名，项目名，工资）</a:t>
            </a:r>
          </a:p>
          <a:p>
            <a:r>
              <a:rPr lang="en-US" altLang="zh-CN" sz="2400" b="1" dirty="0"/>
              <a:t>R1</a:t>
            </a:r>
            <a:r>
              <a:rPr lang="zh-CN" altLang="en-US" sz="2400" b="1" dirty="0"/>
              <a:t>和</a:t>
            </a:r>
            <a:r>
              <a:rPr lang="en-US" altLang="zh-CN" sz="2400" b="1" dirty="0"/>
              <a:t>R2</a:t>
            </a:r>
            <a:r>
              <a:rPr lang="zh-CN" altLang="en-US" sz="2400" b="1" dirty="0"/>
              <a:t>都是</a:t>
            </a:r>
            <a:r>
              <a:rPr lang="en-US" altLang="zh-CN" sz="2400" b="1" dirty="0"/>
              <a:t>2NF</a:t>
            </a:r>
            <a:r>
              <a:rPr lang="zh-CN" altLang="en-US" sz="2400" b="1" dirty="0"/>
              <a:t>模式。</a:t>
            </a:r>
          </a:p>
        </p:txBody>
      </p:sp>
    </p:spTree>
    <p:extLst>
      <p:ext uri="{BB962C8B-B14F-4D97-AF65-F5344CB8AC3E}">
        <p14:creationId xmlns:p14="http://schemas.microsoft.com/office/powerpoint/2010/main" val="1113722194"/>
      </p:ext>
    </p:extLst>
  </p:cSld>
  <p:clrMapOvr>
    <a:masterClrMapping/>
  </p:clrMapOvr>
  <p:transition spd="slow">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026"/>
          <p:cNvSpPr>
            <a:spLocks noGrp="1" noChangeArrowheads="1"/>
          </p:cNvSpPr>
          <p:nvPr>
            <p:ph type="title"/>
          </p:nvPr>
        </p:nvSpPr>
        <p:spPr>
          <a:xfrm>
            <a:off x="285720" y="-29765"/>
            <a:ext cx="8401080" cy="744128"/>
          </a:xfrm>
        </p:spPr>
        <p:txBody>
          <a:bodyPr/>
          <a:lstStyle/>
          <a:p>
            <a:r>
              <a:rPr lang="zh-CN" altLang="en-US" sz="3600" dirty="0">
                <a:latin typeface="SimSun" panose="02010600030101010101" pitchFamily="2" charset="-122"/>
                <a:ea typeface="SimSun" panose="02010600030101010101" pitchFamily="2" charset="-122"/>
              </a:rPr>
              <a:t>关系模式存在的问题</a:t>
            </a:r>
            <a:endParaRPr lang="en-US" altLang="zh-CN" sz="3600" dirty="0">
              <a:latin typeface="SimSun" panose="02010600030101010101" pitchFamily="2" charset="-122"/>
              <a:ea typeface="SimSun" panose="02010600030101010101" pitchFamily="2" charset="-122"/>
            </a:endParaRPr>
          </a:p>
        </p:txBody>
      </p:sp>
      <p:sp>
        <p:nvSpPr>
          <p:cNvPr id="27651" name="Rectangle 1027"/>
          <p:cNvSpPr>
            <a:spLocks noGrp="1" noChangeArrowheads="1"/>
          </p:cNvSpPr>
          <p:nvPr>
            <p:ph idx="1"/>
          </p:nvPr>
        </p:nvSpPr>
        <p:spPr>
          <a:xfrm>
            <a:off x="285720" y="642925"/>
            <a:ext cx="8572560" cy="2432882"/>
          </a:xfrm>
        </p:spPr>
        <p:txBody>
          <a:bodyPr/>
          <a:lstStyle/>
          <a:p>
            <a:pPr marL="0" indent="0">
              <a:spcBef>
                <a:spcPts val="0"/>
              </a:spcBef>
              <a:buNone/>
            </a:pPr>
            <a:r>
              <a:rPr lang="zh-CN" altLang="en-US" sz="2000" dirty="0"/>
              <a:t>关系模式</a:t>
            </a:r>
            <a:r>
              <a:rPr lang="en-US" altLang="zh-CN" sz="2000" dirty="0"/>
              <a:t>STUDENT</a:t>
            </a:r>
            <a:r>
              <a:rPr lang="zh-CN" altLang="en-US" sz="2000" dirty="0"/>
              <a:t>（</a:t>
            </a:r>
            <a:r>
              <a:rPr lang="en-US" altLang="zh-CN" sz="2000" dirty="0" err="1"/>
              <a:t>Sno</a:t>
            </a:r>
            <a:r>
              <a:rPr lang="en-US" altLang="zh-CN" sz="2000" dirty="0"/>
              <a:t> ,</a:t>
            </a:r>
            <a:r>
              <a:rPr lang="zh-CN" altLang="en-US" sz="2000" dirty="0"/>
              <a:t> </a:t>
            </a:r>
            <a:r>
              <a:rPr lang="en-US" altLang="zh-CN" sz="2000" dirty="0"/>
              <a:t>School, </a:t>
            </a:r>
            <a:r>
              <a:rPr lang="en-US" altLang="zh-CN" sz="2000" dirty="0" err="1"/>
              <a:t>Mname</a:t>
            </a:r>
            <a:r>
              <a:rPr lang="en-US" altLang="zh-CN" sz="2000" dirty="0"/>
              <a:t>,</a:t>
            </a:r>
            <a:r>
              <a:rPr lang="zh-CN" altLang="en-US" sz="2000" dirty="0"/>
              <a:t> </a:t>
            </a:r>
            <a:r>
              <a:rPr lang="en-US" altLang="zh-CN" sz="2000" dirty="0" err="1"/>
              <a:t>Cno</a:t>
            </a:r>
            <a:r>
              <a:rPr lang="en-US" altLang="zh-CN" sz="2000" dirty="0"/>
              <a:t>,</a:t>
            </a:r>
            <a:r>
              <a:rPr lang="zh-CN" altLang="en-US" sz="2000" dirty="0"/>
              <a:t> </a:t>
            </a:r>
            <a:r>
              <a:rPr lang="en-US" altLang="zh-CN" sz="2000" dirty="0"/>
              <a:t>Grade</a:t>
            </a:r>
            <a:r>
              <a:rPr lang="zh-CN" altLang="en-US" sz="2000" dirty="0"/>
              <a:t>）中存在问题：</a:t>
            </a:r>
          </a:p>
          <a:p>
            <a:pPr>
              <a:spcBef>
                <a:spcPts val="0"/>
              </a:spcBef>
              <a:buNone/>
            </a:pPr>
            <a:r>
              <a:rPr lang="zh-CN" altLang="en-US" sz="2000" dirty="0">
                <a:solidFill>
                  <a:srgbClr val="FF0000"/>
                </a:solidFill>
                <a:latin typeface="+mn-ea"/>
              </a:rPr>
              <a:t>⒈ 数据冗余度太大，浪费存储空间（</a:t>
            </a:r>
            <a:r>
              <a:rPr lang="en-US" altLang="zh-CN" sz="2000" dirty="0">
                <a:solidFill>
                  <a:srgbClr val="FF0000"/>
                </a:solidFill>
                <a:latin typeface="+mj-lt"/>
              </a:rPr>
              <a:t>data redundancy</a:t>
            </a:r>
            <a:r>
              <a:rPr lang="zh-CN" altLang="en-US" sz="2000" dirty="0">
                <a:solidFill>
                  <a:srgbClr val="FF0000"/>
                </a:solidFill>
                <a:latin typeface="+mn-ea"/>
              </a:rPr>
              <a:t>）</a:t>
            </a:r>
            <a:endParaRPr lang="en-US" altLang="zh-CN" sz="2000" dirty="0">
              <a:solidFill>
                <a:srgbClr val="FF0000"/>
              </a:solidFill>
              <a:latin typeface="+mn-ea"/>
            </a:endParaRPr>
          </a:p>
          <a:p>
            <a:pPr>
              <a:spcBef>
                <a:spcPts val="0"/>
              </a:spcBef>
              <a:buNone/>
            </a:pPr>
            <a:r>
              <a:rPr lang="en-US" altLang="zh-CN" sz="2000" dirty="0">
                <a:solidFill>
                  <a:srgbClr val="FF0000"/>
                </a:solidFill>
                <a:latin typeface="+mn-ea"/>
              </a:rPr>
              <a:t>    </a:t>
            </a:r>
            <a:r>
              <a:rPr lang="zh-CN" altLang="en-US" sz="1800" dirty="0">
                <a:latin typeface="+mn-ea"/>
              </a:rPr>
              <a:t>如：院长的姓名重复出现，重复次数与该学院所有学生的所有课程成绩</a:t>
            </a:r>
            <a:endParaRPr lang="en-US" altLang="zh-CN" sz="1800" dirty="0">
              <a:latin typeface="+mn-ea"/>
            </a:endParaRPr>
          </a:p>
          <a:p>
            <a:pPr>
              <a:spcBef>
                <a:spcPts val="0"/>
              </a:spcBef>
              <a:buNone/>
            </a:pPr>
            <a:r>
              <a:rPr lang="en-US" altLang="zh-CN" sz="1800" dirty="0">
                <a:latin typeface="+mn-ea"/>
              </a:rPr>
              <a:t>            </a:t>
            </a:r>
            <a:r>
              <a:rPr lang="zh-CN" altLang="en-US" sz="1800" dirty="0">
                <a:latin typeface="+mn-ea"/>
              </a:rPr>
              <a:t>出现次数相同。</a:t>
            </a:r>
            <a:endParaRPr lang="en-US" altLang="zh-CN" sz="2000" dirty="0">
              <a:latin typeface="+mn-ea"/>
            </a:endParaRPr>
          </a:p>
          <a:p>
            <a:pPr>
              <a:spcBef>
                <a:spcPts val="0"/>
              </a:spcBef>
              <a:buNone/>
            </a:pPr>
            <a:r>
              <a:rPr lang="en-US" altLang="zh-CN" sz="2000" dirty="0">
                <a:solidFill>
                  <a:srgbClr val="FF0000"/>
                </a:solidFill>
                <a:latin typeface="+mn-ea"/>
              </a:rPr>
              <a:t>⒉ </a:t>
            </a:r>
            <a:r>
              <a:rPr lang="zh-CN" altLang="en-US" sz="2000" dirty="0">
                <a:solidFill>
                  <a:srgbClr val="FF0000"/>
                </a:solidFill>
                <a:latin typeface="+mn-ea"/>
              </a:rPr>
              <a:t>更新异常（</a:t>
            </a:r>
            <a:r>
              <a:rPr lang="en-US" altLang="zh-CN" sz="2000" dirty="0">
                <a:solidFill>
                  <a:srgbClr val="FF0000"/>
                </a:solidFill>
                <a:latin typeface="+mj-lt"/>
              </a:rPr>
              <a:t>Update Anomaly</a:t>
            </a:r>
            <a:r>
              <a:rPr lang="zh-CN" altLang="en-US" sz="2000" dirty="0">
                <a:solidFill>
                  <a:srgbClr val="FF0000"/>
                </a:solidFill>
                <a:latin typeface="+mn-ea"/>
              </a:rPr>
              <a:t>）</a:t>
            </a:r>
            <a:endParaRPr lang="en-US" altLang="zh-CN" sz="2000" dirty="0">
              <a:solidFill>
                <a:srgbClr val="FF0000"/>
              </a:solidFill>
              <a:latin typeface="+mn-ea"/>
            </a:endParaRPr>
          </a:p>
          <a:p>
            <a:pPr>
              <a:spcBef>
                <a:spcPts val="0"/>
              </a:spcBef>
              <a:buNone/>
            </a:pPr>
            <a:r>
              <a:rPr lang="en-US" altLang="zh-CN" sz="2000" dirty="0">
                <a:solidFill>
                  <a:srgbClr val="FF0000"/>
                </a:solidFill>
                <a:latin typeface="+mn-ea"/>
              </a:rPr>
              <a:t>    </a:t>
            </a:r>
            <a:r>
              <a:rPr lang="zh-CN" altLang="en-US" sz="1800" dirty="0">
                <a:latin typeface="+mn-ea"/>
              </a:rPr>
              <a:t>数据冗余 </a:t>
            </a:r>
            <a:r>
              <a:rPr lang="zh-CN" altLang="en-US" sz="1800" dirty="0">
                <a:latin typeface="+mn-ea"/>
                <a:sym typeface="Monotype Sorts" pitchFamily="2" charset="2"/>
              </a:rPr>
              <a:t>，</a:t>
            </a:r>
            <a:r>
              <a:rPr lang="zh-CN" altLang="en-US" sz="1800" dirty="0">
                <a:latin typeface="+mn-ea"/>
              </a:rPr>
              <a:t>更新数据时，维护数据完整性代价大</a:t>
            </a:r>
            <a:endParaRPr lang="en-US" altLang="zh-CN" sz="1800" dirty="0">
              <a:latin typeface="+mn-ea"/>
            </a:endParaRPr>
          </a:p>
          <a:p>
            <a:pPr>
              <a:spcBef>
                <a:spcPts val="0"/>
              </a:spcBef>
              <a:buNone/>
            </a:pPr>
            <a:r>
              <a:rPr lang="zh-CN" altLang="en-US" sz="1800" dirty="0">
                <a:latin typeface="+mn-ea"/>
              </a:rPr>
              <a:t>    如果某学院更换院长，系统必须修改与该学院学生有关的每一个元组。</a:t>
            </a:r>
            <a:endParaRPr lang="en-US" altLang="zh-CN" sz="1800" dirty="0">
              <a:latin typeface="+mn-ea"/>
            </a:endParaRPr>
          </a:p>
          <a:p>
            <a:pPr lvl="1">
              <a:spcBef>
                <a:spcPts val="0"/>
              </a:spcBef>
              <a:buNone/>
            </a:pPr>
            <a:endParaRPr lang="zh-CN" altLang="en-US" sz="2000" dirty="0"/>
          </a:p>
          <a:p>
            <a:pPr marL="457200" lvl="1" indent="0">
              <a:spcBef>
                <a:spcPts val="0"/>
              </a:spcBef>
              <a:buNone/>
            </a:pPr>
            <a:endParaRPr lang="zh-CN" altLang="en-US" sz="2000" dirty="0"/>
          </a:p>
          <a:p>
            <a:pPr>
              <a:spcBef>
                <a:spcPts val="0"/>
              </a:spcBef>
            </a:pPr>
            <a:endParaRPr lang="en-US" altLang="zh-CN" dirty="0"/>
          </a:p>
        </p:txBody>
      </p:sp>
      <p:graphicFrame>
        <p:nvGraphicFramePr>
          <p:cNvPr id="4" name="表格 3"/>
          <p:cNvGraphicFramePr>
            <a:graphicFrameLocks noGrp="1"/>
          </p:cNvGraphicFramePr>
          <p:nvPr>
            <p:extLst>
              <p:ext uri="{D42A27DB-BD31-4B8C-83A1-F6EECF244321}">
                <p14:modId xmlns:p14="http://schemas.microsoft.com/office/powerpoint/2010/main" val="3126426764"/>
              </p:ext>
            </p:extLst>
          </p:nvPr>
        </p:nvGraphicFramePr>
        <p:xfrm>
          <a:off x="1187624" y="2928394"/>
          <a:ext cx="5904655" cy="1706880"/>
        </p:xfrm>
        <a:graphic>
          <a:graphicData uri="http://schemas.openxmlformats.org/drawingml/2006/table">
            <a:tbl>
              <a:tblPr/>
              <a:tblGrid>
                <a:gridCol w="911185">
                  <a:extLst>
                    <a:ext uri="{9D8B030D-6E8A-4147-A177-3AD203B41FA5}">
                      <a16:colId xmlns:a16="http://schemas.microsoft.com/office/drawing/2014/main" xmlns="" val="20000"/>
                    </a:ext>
                  </a:extLst>
                </a:gridCol>
                <a:gridCol w="1429568">
                  <a:extLst>
                    <a:ext uri="{9D8B030D-6E8A-4147-A177-3AD203B41FA5}">
                      <a16:colId xmlns:a16="http://schemas.microsoft.com/office/drawing/2014/main" xmlns="" val="20001"/>
                    </a:ext>
                  </a:extLst>
                </a:gridCol>
                <a:gridCol w="1320132">
                  <a:extLst>
                    <a:ext uri="{9D8B030D-6E8A-4147-A177-3AD203B41FA5}">
                      <a16:colId xmlns:a16="http://schemas.microsoft.com/office/drawing/2014/main" xmlns="" val="20002"/>
                    </a:ext>
                  </a:extLst>
                </a:gridCol>
                <a:gridCol w="1062838">
                  <a:extLst>
                    <a:ext uri="{9D8B030D-6E8A-4147-A177-3AD203B41FA5}">
                      <a16:colId xmlns:a16="http://schemas.microsoft.com/office/drawing/2014/main" xmlns="" val="20003"/>
                    </a:ext>
                  </a:extLst>
                </a:gridCol>
                <a:gridCol w="1180932">
                  <a:extLst>
                    <a:ext uri="{9D8B030D-6E8A-4147-A177-3AD203B41FA5}">
                      <a16:colId xmlns:a16="http://schemas.microsoft.com/office/drawing/2014/main" xmlns="" val="20004"/>
                    </a:ext>
                  </a:extLst>
                </a:gridCol>
              </a:tblGrid>
              <a:tr h="234315">
                <a:tc>
                  <a:txBody>
                    <a:bodyPr/>
                    <a:lstStyle/>
                    <a:p>
                      <a:pPr algn="ctr"/>
                      <a:r>
                        <a:rPr lang="en-US" sz="1600" b="1" kern="1050" dirty="0" err="1">
                          <a:latin typeface="Calibri"/>
                          <a:ea typeface="宋体"/>
                          <a:cs typeface="Times New Roman"/>
                        </a:rPr>
                        <a:t>Sno</a:t>
                      </a:r>
                      <a:r>
                        <a:rPr lang="zh-CN" sz="1600" b="1" kern="100" dirty="0">
                          <a:latin typeface="Calibri"/>
                          <a:ea typeface="宋体"/>
                          <a:cs typeface="Times New Roman"/>
                        </a:rPr>
                        <a:t> </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School</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Mname</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Cno</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Grade</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0"/>
                  </a:ext>
                </a:extLst>
              </a:tr>
              <a:tr h="234315">
                <a:tc>
                  <a:txBody>
                    <a:bodyPr/>
                    <a:lstStyle/>
                    <a:p>
                      <a:pPr indent="269875" algn="ctr">
                        <a:spcAft>
                          <a:spcPts val="0"/>
                        </a:spcAft>
                      </a:pPr>
                      <a:r>
                        <a:rPr lang="en-US" sz="1600" b="1" kern="1050" dirty="0">
                          <a:latin typeface="Times New Roman"/>
                          <a:ea typeface="宋体"/>
                          <a:cs typeface="Times New Roman"/>
                        </a:rPr>
                        <a:t>S1</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a:ea typeface="+mn-ea"/>
                          <a:cs typeface="Times New Roman"/>
                        </a:rPr>
                        <a:t>信息学院</a:t>
                      </a:r>
                      <a:endParaRPr lang="zh-CN" altLang="zh-CN" sz="16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C1</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95</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1"/>
                  </a:ext>
                </a:extLst>
              </a:tr>
              <a:tr h="234315">
                <a:tc>
                  <a:txBody>
                    <a:bodyPr/>
                    <a:lstStyle/>
                    <a:p>
                      <a:pPr indent="269875" algn="ctr">
                        <a:spcAft>
                          <a:spcPts val="0"/>
                        </a:spcAft>
                      </a:pPr>
                      <a:r>
                        <a:rPr lang="en-US" sz="1600" b="1" kern="1050">
                          <a:latin typeface="Times New Roman"/>
                          <a:ea typeface="宋体"/>
                          <a:cs typeface="Times New Roman"/>
                        </a:rPr>
                        <a:t>S2</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a:ea typeface="+mn-ea"/>
                          <a:cs typeface="Times New Roman"/>
                        </a:rPr>
                        <a:t>信息学院</a:t>
                      </a:r>
                      <a:endParaRPr lang="zh-CN" altLang="zh-CN" sz="16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C1</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90</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2"/>
                  </a:ext>
                </a:extLst>
              </a:tr>
              <a:tr h="234315">
                <a:tc>
                  <a:txBody>
                    <a:bodyPr/>
                    <a:lstStyle/>
                    <a:p>
                      <a:pPr indent="269875" algn="ctr">
                        <a:spcAft>
                          <a:spcPts val="0"/>
                        </a:spcAft>
                      </a:pPr>
                      <a:r>
                        <a:rPr lang="en-US" sz="1600" b="1" kern="1050">
                          <a:latin typeface="Times New Roman"/>
                          <a:ea typeface="宋体"/>
                          <a:cs typeface="Times New Roman"/>
                        </a:rPr>
                        <a:t>S3</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a:ea typeface="+mn-ea"/>
                          <a:cs typeface="Times New Roman"/>
                        </a:rPr>
                        <a:t>信息学院</a:t>
                      </a:r>
                      <a:endParaRPr lang="zh-CN" altLang="zh-CN" sz="16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C1</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88</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3"/>
                  </a:ext>
                </a:extLst>
              </a:tr>
              <a:tr h="234315">
                <a:tc>
                  <a:txBody>
                    <a:bodyPr/>
                    <a:lstStyle/>
                    <a:p>
                      <a:pPr indent="269875" algn="ctr">
                        <a:spcAft>
                          <a:spcPts val="0"/>
                        </a:spcAft>
                      </a:pPr>
                      <a:r>
                        <a:rPr lang="en-US" sz="1600" b="1" kern="1050">
                          <a:latin typeface="Times New Roman"/>
                          <a:ea typeface="宋体"/>
                          <a:cs typeface="Times New Roman"/>
                        </a:rPr>
                        <a:t>S4</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a:ea typeface="+mn-ea"/>
                          <a:cs typeface="Times New Roman"/>
                        </a:rPr>
                        <a:t>信息学院</a:t>
                      </a:r>
                      <a:endParaRPr lang="zh-CN" altLang="zh-CN" sz="16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C1</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a:latin typeface="Times New Roman"/>
                          <a:ea typeface="宋体"/>
                          <a:cs typeface="Times New Roman"/>
                        </a:rPr>
                        <a:t>70</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4"/>
                  </a:ext>
                </a:extLst>
              </a:tr>
              <a:tr h="234315">
                <a:tc>
                  <a:txBody>
                    <a:bodyPr/>
                    <a:lstStyle/>
                    <a:p>
                      <a:pPr indent="269875" algn="ctr">
                        <a:spcAft>
                          <a:spcPts val="0"/>
                        </a:spcAft>
                      </a:pPr>
                      <a:r>
                        <a:rPr lang="en-US" sz="1600" b="1" kern="1050">
                          <a:latin typeface="Times New Roman"/>
                          <a:ea typeface="宋体"/>
                          <a:cs typeface="Times New Roman"/>
                        </a:rPr>
                        <a:t>S5</a:t>
                      </a:r>
                      <a:endParaRPr lang="zh-CN"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1600" b="1" kern="1050" dirty="0">
                          <a:latin typeface="Times New Roman"/>
                          <a:ea typeface="+mn-ea"/>
                          <a:cs typeface="Times New Roman"/>
                        </a:rPr>
                        <a:t>信息学院</a:t>
                      </a:r>
                      <a:endParaRPr lang="zh-CN" altLang="zh-CN" sz="16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1600" b="1" kern="1050" dirty="0">
                          <a:solidFill>
                            <a:srgbClr val="FF0000"/>
                          </a:solidFill>
                          <a:latin typeface="Times New Roman"/>
                          <a:ea typeface="宋体"/>
                          <a:cs typeface="Times New Roman"/>
                        </a:rPr>
                        <a:t>张明</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C1</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1600" b="1" kern="1050" dirty="0">
                          <a:latin typeface="Times New Roman"/>
                          <a:ea typeface="宋体"/>
                          <a:cs typeface="Times New Roman"/>
                        </a:rPr>
                        <a:t>78</a:t>
                      </a:r>
                      <a:endParaRPr lang="zh-CN"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5"/>
                  </a:ext>
                </a:extLst>
              </a:tr>
              <a:tr h="234315">
                <a:tc>
                  <a:txBody>
                    <a:bodyPr/>
                    <a:lstStyle/>
                    <a:p>
                      <a:pPr indent="269875" algn="ctr">
                        <a:spcAft>
                          <a:spcPts val="0"/>
                        </a:spcAft>
                      </a:pPr>
                      <a:endParaRPr lang="en-US"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16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aphicFrame>
        <p:nvGraphicFramePr>
          <p:cNvPr id="332805" name="Object 5"/>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170" r:id="rId3" imgW="63445" imgH="139579" progId="">
                  <p:embed/>
                </p:oleObj>
              </mc:Choice>
              <mc:Fallback>
                <p:oleObj r:id="rId3" imgW="63445" imgH="139579" progId="">
                  <p:embed/>
                  <p:pic>
                    <p:nvPicPr>
                      <p:cNvPr id="0"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4" name="Object 4"/>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171" r:id="rId5" imgW="63445" imgH="139579" progId="">
                  <p:embed/>
                </p:oleObj>
              </mc:Choice>
              <mc:Fallback>
                <p:oleObj r:id="rId5" imgW="63445" imgH="139579" progId="">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3" name="Object 3"/>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172" r:id="rId6" imgW="63445" imgH="139579" progId="">
                  <p:embed/>
                </p:oleObj>
              </mc:Choice>
              <mc:Fallback>
                <p:oleObj r:id="rId6" imgW="63445" imgH="139579" progId="">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2" name="Object 2"/>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173" r:id="rId7" imgW="63445" imgH="139579" progId="">
                  <p:embed/>
                </p:oleObj>
              </mc:Choice>
              <mc:Fallback>
                <p:oleObj r:id="rId7" imgW="63445" imgH="139579"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2801" name="Object 1"/>
          <p:cNvGraphicFramePr>
            <a:graphicFrameLocks noChangeAspect="1"/>
          </p:cNvGraphicFramePr>
          <p:nvPr/>
        </p:nvGraphicFramePr>
        <p:xfrm>
          <a:off x="0" y="0"/>
          <a:ext cx="63500" cy="139700"/>
        </p:xfrm>
        <a:graphic>
          <a:graphicData uri="http://schemas.openxmlformats.org/presentationml/2006/ole">
            <mc:AlternateContent xmlns:mc="http://schemas.openxmlformats.org/markup-compatibility/2006">
              <mc:Choice xmlns:v="urn:schemas-microsoft-com:vml" Requires="v">
                <p:oleObj spid="_x0000_s2174" r:id="rId8" imgW="63445" imgH="139579" progId="">
                  <p:embed/>
                </p:oleObj>
              </mc:Choice>
              <mc:Fallback>
                <p:oleObj r:id="rId8" imgW="63445" imgH="139579" progId="">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63500" cy="139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2807" name="Text Box 7"/>
          <p:cNvSpPr txBox="1">
            <a:spLocks noChangeArrowheads="1"/>
          </p:cNvSpPr>
          <p:nvPr/>
        </p:nvSpPr>
        <p:spPr bwMode="auto">
          <a:xfrm>
            <a:off x="-2355850" y="155575"/>
            <a:ext cx="2143125" cy="1300163"/>
          </a:xfrm>
          <a:prstGeom prst="rect">
            <a:avLst/>
          </a:prstGeom>
          <a:noFill/>
          <a:ln w="6350">
            <a:noFill/>
            <a:miter lim="800000"/>
            <a:headEnd/>
            <a:tailEnd/>
          </a:ln>
        </p:spPr>
        <p:txBody>
          <a:bodyPr vert="horz" wrap="square" lIns="0" tIns="0" rIns="0" bIns="0" numCol="1" anchor="ctr" anchorCtr="0" compatLnSpc="1">
            <a:prstTxWarp prst="textNoShape">
              <a:avLst/>
            </a:prstTxWarp>
          </a:bodyPr>
          <a:lstStyle/>
          <a:p>
            <a:endParaRPr lang="zh-CN" altLang="en-US"/>
          </a:p>
        </p:txBody>
      </p:sp>
    </p:spTree>
  </p:cSld>
  <p:clrMapOvr>
    <a:masterClrMapping/>
  </p:clrMapOvr>
  <p:transition spd="slow">
    <p:wipe dir="d"/>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内容占位符 2"/>
          <p:cNvSpPr txBox="1">
            <a:spLocks/>
          </p:cNvSpPr>
          <p:nvPr/>
        </p:nvSpPr>
        <p:spPr>
          <a:xfrm>
            <a:off x="-1" y="0"/>
            <a:ext cx="4536529" cy="5092030"/>
          </a:xfrm>
          <a:prstGeom prst="rect">
            <a:avLst/>
          </a:prstGeom>
          <a:ln>
            <a:solidFill>
              <a:schemeClr val="tx1"/>
            </a:solidFill>
          </a:ln>
        </p:spPr>
        <p:txBody>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a:buFont typeface="Wingdings" pitchFamily="2" charset="2"/>
              <a:buNone/>
            </a:pPr>
            <a:r>
              <a:rPr lang="en-US" altLang="zh-CN" sz="2400" kern="0" dirty="0" smtClean="0"/>
              <a:t>2</a:t>
            </a:r>
            <a:r>
              <a:rPr lang="zh-CN" altLang="en-US" sz="2400" kern="0" dirty="0" smtClean="0"/>
              <a:t>、设有关系模式</a:t>
            </a:r>
            <a:r>
              <a:rPr lang="en-US" altLang="zh-CN" sz="2400" kern="0" dirty="0" smtClean="0"/>
              <a:t>R</a:t>
            </a:r>
            <a:r>
              <a:rPr lang="zh-CN" altLang="en-US" sz="2400" kern="0" dirty="0" smtClean="0"/>
              <a:t>（职工名，项目名，工资，部门名，部门经理）如果规定每个</a:t>
            </a:r>
            <a:r>
              <a:rPr lang="zh-CN" altLang="en-US" sz="2400" kern="0" dirty="0" smtClean="0">
                <a:solidFill>
                  <a:srgbClr val="FF0000"/>
                </a:solidFill>
              </a:rPr>
              <a:t>职工</a:t>
            </a:r>
            <a:r>
              <a:rPr lang="zh-CN" altLang="en-US" sz="2400" kern="0" dirty="0" smtClean="0"/>
              <a:t>可参加多个</a:t>
            </a:r>
            <a:r>
              <a:rPr lang="zh-CN" altLang="en-US" sz="2400" kern="0" dirty="0" smtClean="0">
                <a:solidFill>
                  <a:srgbClr val="FF0000"/>
                </a:solidFill>
              </a:rPr>
              <a:t>项目</a:t>
            </a:r>
            <a:r>
              <a:rPr lang="zh-CN" altLang="en-US" sz="2400" kern="0" dirty="0" smtClean="0"/>
              <a:t>，各领一份</a:t>
            </a:r>
            <a:r>
              <a:rPr lang="zh-CN" altLang="en-US" sz="2400" kern="0" dirty="0" smtClean="0">
                <a:solidFill>
                  <a:srgbClr val="FF0000"/>
                </a:solidFill>
              </a:rPr>
              <a:t>工资</a:t>
            </a:r>
            <a:r>
              <a:rPr lang="zh-CN" altLang="en-US" sz="2400" kern="0" dirty="0" smtClean="0"/>
              <a:t>；每个</a:t>
            </a:r>
            <a:r>
              <a:rPr lang="zh-CN" altLang="en-US" sz="2400" kern="0" dirty="0" smtClean="0">
                <a:solidFill>
                  <a:srgbClr val="FF0000"/>
                </a:solidFill>
              </a:rPr>
              <a:t>项目</a:t>
            </a:r>
            <a:r>
              <a:rPr lang="zh-CN" altLang="en-US" sz="2400" kern="0" dirty="0" smtClean="0"/>
              <a:t>只属于一个</a:t>
            </a:r>
            <a:r>
              <a:rPr lang="zh-CN" altLang="en-US" sz="2400" kern="0" dirty="0" smtClean="0">
                <a:solidFill>
                  <a:srgbClr val="FF0000"/>
                </a:solidFill>
              </a:rPr>
              <a:t>部门</a:t>
            </a:r>
            <a:r>
              <a:rPr lang="zh-CN" altLang="en-US" sz="2400" kern="0" dirty="0" smtClean="0"/>
              <a:t>管理；每个</a:t>
            </a:r>
            <a:r>
              <a:rPr lang="zh-CN" altLang="en-US" sz="2400" kern="0" dirty="0" smtClean="0">
                <a:solidFill>
                  <a:srgbClr val="FF0000"/>
                </a:solidFill>
              </a:rPr>
              <a:t>部门</a:t>
            </a:r>
            <a:r>
              <a:rPr lang="zh-CN" altLang="en-US" sz="2400" kern="0" dirty="0" smtClean="0"/>
              <a:t>只有一个</a:t>
            </a:r>
            <a:r>
              <a:rPr lang="zh-CN" altLang="en-US" sz="2400" kern="0" dirty="0" smtClean="0">
                <a:solidFill>
                  <a:srgbClr val="FF0000"/>
                </a:solidFill>
              </a:rPr>
              <a:t>经理</a:t>
            </a:r>
            <a:r>
              <a:rPr lang="zh-CN" altLang="en-US" sz="2400" kern="0" dirty="0" smtClean="0"/>
              <a:t>。</a:t>
            </a:r>
          </a:p>
          <a:p>
            <a:pPr marL="0" indent="0">
              <a:buFont typeface="Wingdings" pitchFamily="2" charset="2"/>
              <a:buNone/>
            </a:pPr>
            <a:endParaRPr lang="en-US" altLang="zh-CN" sz="2400" kern="0" dirty="0" smtClean="0"/>
          </a:p>
          <a:p>
            <a:pPr marL="0" indent="0">
              <a:buFont typeface="Wingdings" pitchFamily="2" charset="2"/>
              <a:buNone/>
            </a:pPr>
            <a:r>
              <a:rPr lang="zh-CN" altLang="en-US" sz="2400" kern="0" dirty="0" smtClean="0"/>
              <a:t>③进而把</a:t>
            </a:r>
            <a:r>
              <a:rPr lang="en-US" altLang="zh-CN" sz="2400" kern="0" dirty="0" smtClean="0"/>
              <a:t>R</a:t>
            </a:r>
            <a:r>
              <a:rPr lang="zh-CN" altLang="en-US" sz="2400" kern="0" dirty="0" smtClean="0"/>
              <a:t>分解成</a:t>
            </a:r>
            <a:r>
              <a:rPr lang="en-US" altLang="zh-CN" sz="2400" kern="0" dirty="0" smtClean="0"/>
              <a:t>3NF</a:t>
            </a:r>
            <a:r>
              <a:rPr lang="zh-CN" altLang="en-US" sz="2400" kern="0" dirty="0" smtClean="0"/>
              <a:t>模式集，并说明理由。</a:t>
            </a:r>
          </a:p>
          <a:p>
            <a:pPr marL="0" indent="0">
              <a:buFont typeface="Wingdings" pitchFamily="2" charset="2"/>
              <a:buNone/>
            </a:pPr>
            <a:endParaRPr lang="zh-CN" altLang="en-US" sz="2400" kern="0" dirty="0"/>
          </a:p>
        </p:txBody>
      </p:sp>
      <p:sp>
        <p:nvSpPr>
          <p:cNvPr id="3" name="矩形 2"/>
          <p:cNvSpPr/>
          <p:nvPr/>
        </p:nvSpPr>
        <p:spPr>
          <a:xfrm>
            <a:off x="4601319" y="0"/>
            <a:ext cx="4572000" cy="923330"/>
          </a:xfrm>
          <a:prstGeom prst="rect">
            <a:avLst/>
          </a:prstGeom>
        </p:spPr>
        <p:txBody>
          <a:bodyPr>
            <a:spAutoFit/>
          </a:bodyPr>
          <a:lstStyle/>
          <a:p>
            <a:r>
              <a:rPr lang="en-US" altLang="zh-CN" b="1" dirty="0"/>
              <a:t>R</a:t>
            </a:r>
            <a:r>
              <a:rPr lang="zh-CN" altLang="en-US" b="1" dirty="0"/>
              <a:t>应分解成两个模式：</a:t>
            </a:r>
            <a:endParaRPr lang="en-US" altLang="zh-CN" b="1" dirty="0"/>
          </a:p>
          <a:p>
            <a:r>
              <a:rPr lang="en-US" altLang="zh-CN" b="1" dirty="0"/>
              <a:t>R1</a:t>
            </a:r>
            <a:r>
              <a:rPr lang="zh-CN" altLang="en-US" b="1" dirty="0"/>
              <a:t>（项目名，部门名，部门经理）</a:t>
            </a:r>
          </a:p>
          <a:p>
            <a:r>
              <a:rPr lang="en-US" altLang="zh-CN" b="1" dirty="0"/>
              <a:t>R2</a:t>
            </a:r>
            <a:r>
              <a:rPr lang="zh-CN" altLang="en-US" b="1" dirty="0"/>
              <a:t>（职工名，项目名，工资）</a:t>
            </a:r>
            <a:endParaRPr lang="zh-CN" altLang="en-US" b="1" dirty="0"/>
          </a:p>
        </p:txBody>
      </p:sp>
      <p:sp>
        <p:nvSpPr>
          <p:cNvPr id="4" name="矩形 3"/>
          <p:cNvSpPr/>
          <p:nvPr/>
        </p:nvSpPr>
        <p:spPr>
          <a:xfrm>
            <a:off x="4572000" y="1158126"/>
            <a:ext cx="4464496" cy="3785652"/>
          </a:xfrm>
          <a:prstGeom prst="rect">
            <a:avLst/>
          </a:prstGeom>
        </p:spPr>
        <p:txBody>
          <a:bodyPr wrap="square">
            <a:spAutoFit/>
          </a:bodyPr>
          <a:lstStyle/>
          <a:p>
            <a:r>
              <a:rPr lang="en-US" altLang="zh-CN" sz="2000" b="1" dirty="0">
                <a:latin typeface="+mn-ea"/>
                <a:ea typeface="+mn-ea"/>
              </a:rPr>
              <a:t>⑶ R2</a:t>
            </a:r>
            <a:r>
              <a:rPr lang="zh-CN" altLang="zh-CN" sz="2000" b="1" dirty="0">
                <a:latin typeface="+mn-ea"/>
                <a:ea typeface="+mn-ea"/>
              </a:rPr>
              <a:t>已是</a:t>
            </a:r>
            <a:r>
              <a:rPr lang="en-US" altLang="zh-CN" sz="2000" b="1" dirty="0">
                <a:latin typeface="+mn-ea"/>
                <a:ea typeface="+mn-ea"/>
              </a:rPr>
              <a:t>3NF</a:t>
            </a:r>
            <a:r>
              <a:rPr lang="zh-CN" altLang="zh-CN" sz="2000" b="1" dirty="0">
                <a:latin typeface="+mn-ea"/>
                <a:ea typeface="+mn-ea"/>
              </a:rPr>
              <a:t>模式。</a:t>
            </a:r>
          </a:p>
          <a:p>
            <a:r>
              <a:rPr lang="zh-CN" altLang="zh-CN" sz="2000" b="1" dirty="0">
                <a:latin typeface="+mn-ea"/>
                <a:ea typeface="+mn-ea"/>
              </a:rPr>
              <a:t>在</a:t>
            </a:r>
            <a:r>
              <a:rPr lang="en-US" altLang="zh-CN" sz="2000" b="1" dirty="0">
                <a:latin typeface="+mn-ea"/>
                <a:ea typeface="+mn-ea"/>
              </a:rPr>
              <a:t>R1</a:t>
            </a:r>
            <a:r>
              <a:rPr lang="zh-CN" altLang="zh-CN" sz="2000" b="1" dirty="0">
                <a:latin typeface="+mn-ea"/>
                <a:ea typeface="+mn-ea"/>
              </a:rPr>
              <a:t>中，由于存在两个</a:t>
            </a:r>
            <a:r>
              <a:rPr lang="en-US" altLang="zh-CN" sz="2000" b="1" dirty="0">
                <a:latin typeface="+mn-ea"/>
                <a:ea typeface="+mn-ea"/>
              </a:rPr>
              <a:t>FD</a:t>
            </a:r>
            <a:r>
              <a:rPr lang="zh-CN" altLang="zh-CN" sz="2000" b="1" dirty="0">
                <a:latin typeface="+mn-ea"/>
                <a:ea typeface="+mn-ea"/>
              </a:rPr>
              <a:t>：</a:t>
            </a:r>
          </a:p>
          <a:p>
            <a:r>
              <a:rPr lang="zh-CN" altLang="zh-CN" sz="2000" b="1" dirty="0">
                <a:latin typeface="+mn-ea"/>
                <a:ea typeface="+mn-ea"/>
              </a:rPr>
              <a:t>项目名</a:t>
            </a:r>
            <a:r>
              <a:rPr lang="en-US" altLang="zh-CN" sz="2000" b="1" dirty="0">
                <a:latin typeface="+mn-ea"/>
                <a:ea typeface="+mn-ea"/>
                <a:sym typeface="Symbol"/>
              </a:rPr>
              <a:t></a:t>
            </a:r>
            <a:r>
              <a:rPr lang="zh-CN" altLang="zh-CN" sz="2000" b="1" dirty="0">
                <a:latin typeface="+mn-ea"/>
                <a:ea typeface="+mn-ea"/>
              </a:rPr>
              <a:t>部门名</a:t>
            </a:r>
          </a:p>
          <a:p>
            <a:r>
              <a:rPr lang="zh-CN" altLang="zh-CN" sz="2000" b="1" dirty="0">
                <a:latin typeface="+mn-ea"/>
                <a:ea typeface="+mn-ea"/>
              </a:rPr>
              <a:t>部门名</a:t>
            </a:r>
            <a:r>
              <a:rPr lang="en-US" altLang="zh-CN" sz="2000" b="1" dirty="0">
                <a:latin typeface="+mn-ea"/>
                <a:ea typeface="+mn-ea"/>
                <a:sym typeface="Symbol"/>
              </a:rPr>
              <a:t></a:t>
            </a:r>
            <a:r>
              <a:rPr lang="zh-CN" altLang="zh-CN" sz="2000" b="1" dirty="0">
                <a:latin typeface="+mn-ea"/>
                <a:ea typeface="+mn-ea"/>
              </a:rPr>
              <a:t>部门经理</a:t>
            </a:r>
          </a:p>
          <a:p>
            <a:r>
              <a:rPr lang="zh-CN" altLang="zh-CN" sz="2000" b="1" dirty="0">
                <a:latin typeface="+mn-ea"/>
                <a:ea typeface="+mn-ea"/>
              </a:rPr>
              <a:t>即存在一个传递依赖，因此</a:t>
            </a:r>
            <a:r>
              <a:rPr lang="en-US" altLang="zh-CN" sz="2000" b="1" dirty="0">
                <a:latin typeface="+mn-ea"/>
                <a:ea typeface="+mn-ea"/>
              </a:rPr>
              <a:t>R1</a:t>
            </a:r>
            <a:r>
              <a:rPr lang="zh-CN" altLang="zh-CN" sz="2000" b="1" dirty="0">
                <a:latin typeface="+mn-ea"/>
                <a:ea typeface="+mn-ea"/>
              </a:rPr>
              <a:t>不是</a:t>
            </a:r>
            <a:r>
              <a:rPr lang="en-US" altLang="zh-CN" sz="2000" b="1" dirty="0">
                <a:latin typeface="+mn-ea"/>
                <a:ea typeface="+mn-ea"/>
              </a:rPr>
              <a:t>3NF</a:t>
            </a:r>
            <a:r>
              <a:rPr lang="zh-CN" altLang="zh-CN" sz="2000" b="1" dirty="0">
                <a:latin typeface="+mn-ea"/>
                <a:ea typeface="+mn-ea"/>
              </a:rPr>
              <a:t>模式。</a:t>
            </a:r>
          </a:p>
          <a:p>
            <a:r>
              <a:rPr lang="zh-CN" altLang="zh-CN" sz="2000" b="1" dirty="0">
                <a:latin typeface="+mn-ea"/>
                <a:ea typeface="+mn-ea"/>
              </a:rPr>
              <a:t>对</a:t>
            </a:r>
            <a:r>
              <a:rPr lang="en-US" altLang="zh-CN" sz="2000" b="1" dirty="0">
                <a:latin typeface="+mn-ea"/>
                <a:ea typeface="+mn-ea"/>
              </a:rPr>
              <a:t>R1</a:t>
            </a:r>
            <a:r>
              <a:rPr lang="zh-CN" altLang="zh-CN" sz="2000" b="1" dirty="0">
                <a:latin typeface="+mn-ea"/>
                <a:ea typeface="+mn-ea"/>
              </a:rPr>
              <a:t>应分解成两个模式</a:t>
            </a:r>
            <a:r>
              <a:rPr lang="zh-CN" altLang="zh-CN" sz="2000" b="1" dirty="0" smtClean="0">
                <a:latin typeface="+mn-ea"/>
                <a:ea typeface="+mn-ea"/>
              </a:rPr>
              <a:t>：</a:t>
            </a:r>
            <a:endParaRPr lang="en-US" altLang="zh-CN" sz="2000" b="1" dirty="0" smtClean="0">
              <a:latin typeface="+mn-ea"/>
              <a:ea typeface="+mn-ea"/>
            </a:endParaRPr>
          </a:p>
          <a:p>
            <a:r>
              <a:rPr lang="en-US" altLang="zh-CN" sz="2000" b="1" dirty="0" smtClean="0">
                <a:latin typeface="+mn-ea"/>
                <a:ea typeface="+mn-ea"/>
              </a:rPr>
              <a:t>R11</a:t>
            </a:r>
            <a:r>
              <a:rPr lang="zh-CN" altLang="zh-CN" sz="2000" b="1" dirty="0">
                <a:latin typeface="+mn-ea"/>
                <a:ea typeface="+mn-ea"/>
              </a:rPr>
              <a:t>（</a:t>
            </a:r>
            <a:r>
              <a:rPr lang="zh-CN" altLang="zh-CN" sz="2000" b="1" u="sng" dirty="0">
                <a:latin typeface="+mn-ea"/>
                <a:ea typeface="+mn-ea"/>
              </a:rPr>
              <a:t>项目名</a:t>
            </a:r>
            <a:r>
              <a:rPr lang="zh-CN" altLang="zh-CN" sz="2000" b="1" dirty="0">
                <a:latin typeface="+mn-ea"/>
                <a:ea typeface="+mn-ea"/>
              </a:rPr>
              <a:t>，</a:t>
            </a:r>
            <a:r>
              <a:rPr lang="zh-CN" altLang="zh-CN" sz="2000" b="1" u="wavy" dirty="0">
                <a:latin typeface="+mn-ea"/>
                <a:ea typeface="+mn-ea"/>
              </a:rPr>
              <a:t>部门名</a:t>
            </a:r>
            <a:r>
              <a:rPr lang="zh-CN" altLang="zh-CN" sz="2000" b="1" dirty="0" smtClean="0">
                <a:latin typeface="+mn-ea"/>
                <a:ea typeface="+mn-ea"/>
              </a:rPr>
              <a:t>）</a:t>
            </a:r>
            <a:endParaRPr lang="en-US" altLang="zh-CN" sz="2000" b="1" dirty="0" smtClean="0">
              <a:latin typeface="+mn-ea"/>
              <a:ea typeface="+mn-ea"/>
            </a:endParaRPr>
          </a:p>
          <a:p>
            <a:r>
              <a:rPr lang="en-US" altLang="zh-CN" sz="2000" b="1" dirty="0" smtClean="0">
                <a:latin typeface="+mn-ea"/>
                <a:ea typeface="+mn-ea"/>
              </a:rPr>
              <a:t>R12</a:t>
            </a:r>
            <a:r>
              <a:rPr lang="zh-CN" altLang="zh-CN" sz="2000" b="1" dirty="0">
                <a:latin typeface="+mn-ea"/>
                <a:ea typeface="+mn-ea"/>
              </a:rPr>
              <a:t>（</a:t>
            </a:r>
            <a:r>
              <a:rPr lang="zh-CN" altLang="zh-CN" sz="2000" b="1" u="sng" dirty="0">
                <a:latin typeface="+mn-ea"/>
                <a:ea typeface="+mn-ea"/>
              </a:rPr>
              <a:t>部门名</a:t>
            </a:r>
            <a:r>
              <a:rPr lang="zh-CN" altLang="zh-CN" sz="2000" b="1" dirty="0">
                <a:latin typeface="+mn-ea"/>
                <a:ea typeface="+mn-ea"/>
              </a:rPr>
              <a:t>，部门经理</a:t>
            </a:r>
            <a:r>
              <a:rPr lang="zh-CN" altLang="zh-CN" sz="2000" b="1" dirty="0" smtClean="0">
                <a:latin typeface="+mn-ea"/>
                <a:ea typeface="+mn-ea"/>
              </a:rPr>
              <a:t>）</a:t>
            </a:r>
            <a:endParaRPr lang="en-US" altLang="zh-CN" sz="2000" b="1" dirty="0" smtClean="0">
              <a:latin typeface="+mn-ea"/>
              <a:ea typeface="+mn-ea"/>
            </a:endParaRPr>
          </a:p>
          <a:p>
            <a:r>
              <a:rPr lang="zh-CN" altLang="zh-CN" sz="2000" b="1" dirty="0" smtClean="0">
                <a:latin typeface="+mn-ea"/>
                <a:ea typeface="+mn-ea"/>
              </a:rPr>
              <a:t>这</a:t>
            </a:r>
            <a:r>
              <a:rPr lang="zh-CN" altLang="zh-CN" sz="2000" b="1" dirty="0">
                <a:latin typeface="+mn-ea"/>
                <a:ea typeface="+mn-ea"/>
              </a:rPr>
              <a:t>两个模式都是</a:t>
            </a:r>
            <a:r>
              <a:rPr lang="en-US" altLang="zh-CN" sz="2000" b="1" dirty="0">
                <a:latin typeface="+mn-ea"/>
                <a:ea typeface="+mn-ea"/>
              </a:rPr>
              <a:t>3NF</a:t>
            </a:r>
            <a:r>
              <a:rPr lang="zh-CN" altLang="zh-CN" sz="2000" b="1" dirty="0">
                <a:latin typeface="+mn-ea"/>
                <a:ea typeface="+mn-ea"/>
              </a:rPr>
              <a:t>模式。</a:t>
            </a:r>
          </a:p>
          <a:p>
            <a:r>
              <a:rPr lang="zh-CN" altLang="zh-CN" sz="2000" b="1" dirty="0">
                <a:latin typeface="+mn-ea"/>
                <a:ea typeface="+mn-ea"/>
              </a:rPr>
              <a:t>因此，</a:t>
            </a:r>
            <a:r>
              <a:rPr lang="en-US" altLang="zh-CN" sz="2000" b="1" dirty="0">
                <a:latin typeface="+mn-ea"/>
                <a:ea typeface="+mn-ea"/>
              </a:rPr>
              <a:t>R</a:t>
            </a:r>
            <a:r>
              <a:rPr lang="zh-CN" altLang="zh-CN" sz="2000" b="1" dirty="0">
                <a:latin typeface="+mn-ea"/>
                <a:ea typeface="+mn-ea"/>
              </a:rPr>
              <a:t>分解成</a:t>
            </a:r>
            <a:r>
              <a:rPr lang="en-US" altLang="zh-CN" sz="2000" b="1" dirty="0">
                <a:latin typeface="+mn-ea"/>
                <a:ea typeface="+mn-ea"/>
              </a:rPr>
              <a:t>3NF</a:t>
            </a:r>
            <a:r>
              <a:rPr lang="zh-CN" altLang="zh-CN" sz="2000" b="1" dirty="0">
                <a:latin typeface="+mn-ea"/>
                <a:ea typeface="+mn-ea"/>
              </a:rPr>
              <a:t>模式集时，</a:t>
            </a:r>
            <a:r>
              <a:rPr lang="en-US" altLang="zh-CN" sz="2000" b="1" dirty="0">
                <a:latin typeface="+mn-ea"/>
                <a:ea typeface="+mn-ea"/>
              </a:rPr>
              <a:t>ρ={ R11</a:t>
            </a:r>
            <a:r>
              <a:rPr lang="zh-CN" altLang="zh-CN" sz="2000" b="1" dirty="0">
                <a:latin typeface="+mn-ea"/>
                <a:ea typeface="+mn-ea"/>
              </a:rPr>
              <a:t>，</a:t>
            </a:r>
            <a:r>
              <a:rPr lang="en-US" altLang="zh-CN" sz="2000" b="1" dirty="0">
                <a:latin typeface="+mn-ea"/>
                <a:ea typeface="+mn-ea"/>
              </a:rPr>
              <a:t>R12</a:t>
            </a:r>
            <a:r>
              <a:rPr lang="zh-CN" altLang="zh-CN" sz="2000" b="1" dirty="0">
                <a:latin typeface="+mn-ea"/>
                <a:ea typeface="+mn-ea"/>
              </a:rPr>
              <a:t>，</a:t>
            </a:r>
            <a:r>
              <a:rPr lang="en-US" altLang="zh-CN" sz="2000" b="1" dirty="0">
                <a:latin typeface="+mn-ea"/>
                <a:ea typeface="+mn-ea"/>
              </a:rPr>
              <a:t>R2 }</a:t>
            </a:r>
            <a:r>
              <a:rPr lang="zh-CN" altLang="zh-CN" sz="2000" b="1" dirty="0">
                <a:latin typeface="+mn-ea"/>
                <a:ea typeface="+mn-ea"/>
              </a:rPr>
              <a:t>。</a:t>
            </a:r>
          </a:p>
        </p:txBody>
      </p:sp>
    </p:spTree>
    <p:extLst>
      <p:ext uri="{BB962C8B-B14F-4D97-AF65-F5344CB8AC3E}">
        <p14:creationId xmlns:p14="http://schemas.microsoft.com/office/powerpoint/2010/main" val="4285218377"/>
      </p:ext>
    </p:extLst>
  </p:cSld>
  <p:clrMapOvr>
    <a:masterClrMapping/>
  </p:clrMapOvr>
  <p:transition spd="slow">
    <p:wipe dir="d"/>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第</a:t>
            </a:r>
            <a:r>
              <a:rPr lang="en-US" altLang="zh-CN" dirty="0"/>
              <a:t>6</a:t>
            </a:r>
            <a:r>
              <a:rPr lang="zh-CN" altLang="en-US" dirty="0"/>
              <a:t>章 关系数据理论</a:t>
            </a:r>
          </a:p>
        </p:txBody>
      </p:sp>
      <p:sp>
        <p:nvSpPr>
          <p:cNvPr id="14339" name="Rectangle 3"/>
          <p:cNvSpPr>
            <a:spLocks noGrp="1" noChangeArrowheads="1"/>
          </p:cNvSpPr>
          <p:nvPr>
            <p:ph idx="1"/>
          </p:nvPr>
        </p:nvSpPr>
        <p:spPr/>
        <p:txBody>
          <a:bodyPr/>
          <a:lstStyle/>
          <a:p>
            <a:r>
              <a:rPr lang="en-US" altLang="zh-CN" dirty="0"/>
              <a:t>6.1 </a:t>
            </a:r>
            <a:r>
              <a:rPr lang="zh-CN" altLang="en-US" dirty="0"/>
              <a:t>问题的提出</a:t>
            </a:r>
          </a:p>
          <a:p>
            <a:r>
              <a:rPr lang="en-US" altLang="zh-CN" dirty="0"/>
              <a:t>6.2 </a:t>
            </a:r>
            <a:r>
              <a:rPr lang="zh-CN" altLang="en-US" dirty="0"/>
              <a:t>规范化</a:t>
            </a:r>
          </a:p>
          <a:p>
            <a:r>
              <a:rPr lang="en-US" altLang="zh-CN" dirty="0">
                <a:solidFill>
                  <a:srgbClr val="C00000"/>
                </a:solidFill>
              </a:rPr>
              <a:t>6.3 </a:t>
            </a:r>
            <a:r>
              <a:rPr lang="zh-CN" altLang="en-US" dirty="0">
                <a:solidFill>
                  <a:srgbClr val="C00000"/>
                </a:solidFill>
              </a:rPr>
              <a:t>数据依赖的公理系统</a:t>
            </a:r>
          </a:p>
          <a:p>
            <a:r>
              <a:rPr lang="en-US" altLang="zh-CN" sz="2800" dirty="0"/>
              <a:t>6.4 </a:t>
            </a:r>
            <a:r>
              <a:rPr lang="zh-CN" altLang="en-US" sz="2800" dirty="0"/>
              <a:t>保持函数依赖的模式分解</a:t>
            </a:r>
            <a:endParaRPr lang="en-US" altLang="zh-CN" sz="2800" dirty="0"/>
          </a:p>
          <a:p>
            <a:r>
              <a:rPr lang="zh-CN" altLang="en-US" sz="2800" dirty="0"/>
              <a:t>*</a:t>
            </a:r>
            <a:r>
              <a:rPr lang="en-US" altLang="zh-CN" sz="2800" dirty="0"/>
              <a:t>6.5</a:t>
            </a:r>
            <a:r>
              <a:rPr lang="zh-CN" altLang="en-US" sz="2800" dirty="0"/>
              <a:t> 无损连接的模式分解</a:t>
            </a:r>
            <a:endParaRPr lang="en-US" altLang="zh-CN" sz="2800" dirty="0"/>
          </a:p>
          <a:p>
            <a:r>
              <a:rPr lang="zh-CN" altLang="en-US" sz="2800" dirty="0"/>
              <a:t>本章小结</a:t>
            </a:r>
            <a:endParaRPr lang="en-US" altLang="zh-CN" sz="2800" dirty="0"/>
          </a:p>
        </p:txBody>
      </p:sp>
    </p:spTree>
    <p:extLst>
      <p:ext uri="{BB962C8B-B14F-4D97-AF65-F5344CB8AC3E}">
        <p14:creationId xmlns:p14="http://schemas.microsoft.com/office/powerpoint/2010/main" val="3368538119"/>
      </p:ext>
    </p:extLst>
  </p:cSld>
  <p:clrMapOvr>
    <a:masterClrMapping/>
  </p:clrMapOvr>
  <p:transition spd="slow">
    <p:wipe dir="d"/>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a:xfrm>
            <a:off x="214282" y="-71456"/>
            <a:ext cx="8401080" cy="853679"/>
          </a:xfrm>
        </p:spPr>
        <p:txBody>
          <a:bodyPr/>
          <a:lstStyle/>
          <a:p>
            <a:pPr eaLnBrk="1" hangingPunct="1"/>
            <a:r>
              <a:rPr lang="en-US" altLang="zh-CN" sz="3600" dirty="0"/>
              <a:t>6.3  </a:t>
            </a:r>
            <a:r>
              <a:rPr lang="zh-CN" altLang="en-US" sz="3600" dirty="0"/>
              <a:t>数据依赖的公理系统</a:t>
            </a:r>
          </a:p>
        </p:txBody>
      </p:sp>
      <p:sp>
        <p:nvSpPr>
          <p:cNvPr id="131075" name="Rectangle 3"/>
          <p:cNvSpPr>
            <a:spLocks noGrp="1" noChangeArrowheads="1"/>
          </p:cNvSpPr>
          <p:nvPr>
            <p:ph idx="1"/>
          </p:nvPr>
        </p:nvSpPr>
        <p:spPr>
          <a:xfrm>
            <a:off x="214282" y="857238"/>
            <a:ext cx="8401080" cy="3640931"/>
          </a:xfrm>
        </p:spPr>
        <p:txBody>
          <a:bodyPr/>
          <a:lstStyle/>
          <a:p>
            <a:pPr eaLnBrk="1" hangingPunct="1"/>
            <a:r>
              <a:rPr lang="zh-CN" altLang="en-US" sz="2000" dirty="0">
                <a:solidFill>
                  <a:srgbClr val="FF0000"/>
                </a:solidFill>
              </a:rPr>
              <a:t>数据依赖</a:t>
            </a:r>
            <a:r>
              <a:rPr lang="zh-CN" altLang="en-US" sz="2000" dirty="0"/>
              <a:t>的公理系统是模式分解算法的理论基础。</a:t>
            </a:r>
            <a:endParaRPr lang="en-US" altLang="zh-CN" sz="2000" dirty="0"/>
          </a:p>
          <a:p>
            <a:pPr eaLnBrk="1" hangingPunct="1"/>
            <a:r>
              <a:rPr lang="zh-CN" altLang="en-US" sz="2000" dirty="0">
                <a:solidFill>
                  <a:srgbClr val="FF0000"/>
                </a:solidFill>
              </a:rPr>
              <a:t>函数依赖</a:t>
            </a:r>
            <a:r>
              <a:rPr lang="zh-CN" altLang="en-US" sz="2000" dirty="0"/>
              <a:t>的一个有效而完备的公理系统</a:t>
            </a:r>
            <a:r>
              <a:rPr lang="en-US" altLang="zh-CN" sz="2000" dirty="0"/>
              <a:t>——</a:t>
            </a:r>
            <a:r>
              <a:rPr lang="en-US" sz="2000" dirty="0"/>
              <a:t>Armstrong</a:t>
            </a:r>
            <a:r>
              <a:rPr lang="zh-CN" altLang="en-US" sz="2000" dirty="0"/>
              <a:t>公理系统。</a:t>
            </a:r>
            <a:endParaRPr lang="en-US" altLang="zh-CN" sz="2000" dirty="0"/>
          </a:p>
          <a:p>
            <a:pPr eaLnBrk="1" hangingPunct="1">
              <a:spcAft>
                <a:spcPct val="40000"/>
              </a:spcAft>
              <a:buNone/>
            </a:pPr>
            <a:r>
              <a:rPr lang="zh-CN" altLang="en-US" sz="1800" dirty="0"/>
              <a:t>      </a:t>
            </a:r>
            <a:r>
              <a:rPr lang="zh-CN" altLang="en-US" sz="2000" dirty="0"/>
              <a:t>一套推理规则，是模式分解算法的理论基础</a:t>
            </a:r>
          </a:p>
          <a:p>
            <a:pPr eaLnBrk="1" hangingPunct="1"/>
            <a:r>
              <a:rPr lang="zh-CN" altLang="en-US" sz="2000" dirty="0"/>
              <a:t>用途</a:t>
            </a:r>
          </a:p>
          <a:p>
            <a:pPr lvl="1" eaLnBrk="1" hangingPunct="1"/>
            <a:r>
              <a:rPr lang="zh-CN" altLang="en-US" sz="2000" dirty="0">
                <a:cs typeface="+mn-cs"/>
              </a:rPr>
              <a:t>求给定关系模式的码</a:t>
            </a:r>
          </a:p>
          <a:p>
            <a:pPr lvl="1" eaLnBrk="1" hangingPunct="1"/>
            <a:r>
              <a:rPr lang="zh-CN" altLang="en-US" sz="2000" dirty="0">
                <a:cs typeface="+mn-cs"/>
              </a:rPr>
              <a:t>从一组函数依赖求得</a:t>
            </a:r>
            <a:r>
              <a:rPr lang="zh-CN" altLang="en-US" sz="2000" dirty="0">
                <a:solidFill>
                  <a:srgbClr val="FF0000"/>
                </a:solidFill>
                <a:cs typeface="+mn-cs"/>
              </a:rPr>
              <a:t>蕴含的函数依赖</a:t>
            </a:r>
            <a:endParaRPr lang="zh-CN" altLang="en-US" sz="2000" dirty="0">
              <a:solidFill>
                <a:srgbClr val="FF0000"/>
              </a:solidFill>
            </a:endParaRPr>
          </a:p>
          <a:p>
            <a:pPr eaLnBrk="1" hangingPunct="1">
              <a:lnSpc>
                <a:spcPct val="120000"/>
              </a:lnSpc>
            </a:pPr>
            <a:r>
              <a:rPr lang="zh-CN" altLang="en-US" sz="2000" dirty="0"/>
              <a:t>逻辑蕴含</a:t>
            </a:r>
          </a:p>
          <a:p>
            <a:pPr eaLnBrk="1" hangingPunct="1">
              <a:lnSpc>
                <a:spcPct val="120000"/>
              </a:lnSpc>
              <a:buFont typeface="Monotype Sorts" pitchFamily="2" charset="2"/>
              <a:buNone/>
            </a:pPr>
            <a:r>
              <a:rPr lang="zh-CN" altLang="en-US" sz="2000" dirty="0"/>
              <a:t>	定义</a:t>
            </a:r>
            <a:r>
              <a:rPr lang="en-US" altLang="zh-CN" sz="2000" dirty="0"/>
              <a:t>6.11  </a:t>
            </a:r>
            <a:r>
              <a:rPr lang="zh-CN" altLang="en-US" sz="2000" dirty="0"/>
              <a:t>给定关系模式</a:t>
            </a:r>
            <a:r>
              <a:rPr lang="en-US" altLang="zh-CN" sz="2000" i="1" dirty="0"/>
              <a:t>R(U</a:t>
            </a:r>
            <a:r>
              <a:rPr lang="zh-CN" altLang="en-US" sz="2000" i="1" dirty="0"/>
              <a:t>，</a:t>
            </a:r>
            <a:r>
              <a:rPr lang="en-US" altLang="zh-CN" sz="2000" i="1" dirty="0"/>
              <a:t>F)</a:t>
            </a:r>
            <a:r>
              <a:rPr lang="zh-CN" altLang="en-US" sz="2000" dirty="0"/>
              <a:t>，其任何一个关系</a:t>
            </a:r>
            <a:r>
              <a:rPr lang="en-US" altLang="zh-CN" sz="2000" i="1" dirty="0"/>
              <a:t>r</a:t>
            </a:r>
            <a:r>
              <a:rPr lang="zh-CN" altLang="en-US" sz="2000" dirty="0"/>
              <a:t>，若函数依赖</a:t>
            </a:r>
            <a:r>
              <a:rPr lang="en-US" altLang="zh-CN" sz="2000" i="1" dirty="0"/>
              <a:t>X→Y</a:t>
            </a:r>
            <a:r>
              <a:rPr lang="zh-CN" altLang="en-US" sz="2000" dirty="0"/>
              <a:t>都成立（即</a:t>
            </a:r>
            <a:r>
              <a:rPr lang="en-US" altLang="zh-CN" sz="2000" dirty="0"/>
              <a:t>r</a:t>
            </a:r>
            <a:r>
              <a:rPr lang="zh-CN" altLang="en-US" sz="2000" dirty="0"/>
              <a:t>中任意两元组</a:t>
            </a:r>
            <a:r>
              <a:rPr lang="en-US" altLang="zh-CN" sz="2000" i="1" dirty="0"/>
              <a:t>t</a:t>
            </a:r>
            <a:r>
              <a:rPr lang="zh-CN" altLang="en-US" sz="2000" dirty="0"/>
              <a:t>，</a:t>
            </a:r>
            <a:r>
              <a:rPr lang="en-US" altLang="zh-CN" sz="2000" i="1" dirty="0"/>
              <a:t>s</a:t>
            </a:r>
            <a:r>
              <a:rPr lang="zh-CN" altLang="en-US" sz="2000" dirty="0"/>
              <a:t>，若</a:t>
            </a:r>
            <a:r>
              <a:rPr lang="en-US" altLang="zh-CN" sz="2000" i="1" dirty="0"/>
              <a:t>t </a:t>
            </a:r>
            <a:r>
              <a:rPr lang="en-US" altLang="zh-CN" sz="2000" dirty="0"/>
              <a:t>[</a:t>
            </a:r>
            <a:r>
              <a:rPr lang="en-US" altLang="zh-CN" sz="2000" i="1" dirty="0"/>
              <a:t>X</a:t>
            </a:r>
            <a:r>
              <a:rPr lang="en-US" altLang="zh-CN" sz="2000" dirty="0"/>
              <a:t>]=</a:t>
            </a:r>
            <a:r>
              <a:rPr lang="en-US" altLang="zh-CN" sz="2000" i="1" dirty="0"/>
              <a:t>s </a:t>
            </a:r>
            <a:r>
              <a:rPr lang="en-US" altLang="zh-CN" sz="2000" dirty="0"/>
              <a:t>[</a:t>
            </a:r>
            <a:r>
              <a:rPr lang="en-US" altLang="zh-CN" sz="2000" i="1" dirty="0"/>
              <a:t>X</a:t>
            </a:r>
            <a:r>
              <a:rPr lang="en-US" altLang="zh-CN" sz="2000" dirty="0"/>
              <a:t>]</a:t>
            </a:r>
            <a:r>
              <a:rPr lang="zh-CN" altLang="en-US" sz="2000" dirty="0"/>
              <a:t>，则 </a:t>
            </a:r>
            <a:r>
              <a:rPr lang="en-US" altLang="zh-CN" sz="2000" i="1" dirty="0"/>
              <a:t>t </a:t>
            </a:r>
            <a:r>
              <a:rPr lang="en-US" altLang="zh-CN" sz="2000" dirty="0"/>
              <a:t>[</a:t>
            </a:r>
            <a:r>
              <a:rPr lang="en-US" altLang="zh-CN" sz="2000" i="1" dirty="0"/>
              <a:t>Y </a:t>
            </a:r>
            <a:r>
              <a:rPr lang="en-US" altLang="zh-CN" sz="2000" dirty="0"/>
              <a:t>]</a:t>
            </a:r>
            <a:r>
              <a:rPr lang="en-US" altLang="zh-CN" sz="2000" i="1" dirty="0"/>
              <a:t> </a:t>
            </a:r>
            <a:r>
              <a:rPr lang="en-US" altLang="zh-CN" sz="2000" dirty="0"/>
              <a:t>= </a:t>
            </a:r>
            <a:r>
              <a:rPr lang="en-US" altLang="zh-CN" sz="2000" i="1" dirty="0"/>
              <a:t>s </a:t>
            </a:r>
            <a:r>
              <a:rPr lang="en-US" altLang="zh-CN" sz="2000" dirty="0"/>
              <a:t>[</a:t>
            </a:r>
            <a:r>
              <a:rPr lang="en-US" altLang="zh-CN" sz="2000" i="1" dirty="0"/>
              <a:t>Y</a:t>
            </a:r>
            <a:r>
              <a:rPr lang="en-US" altLang="zh-CN" sz="2000" dirty="0"/>
              <a:t>]</a:t>
            </a:r>
            <a:r>
              <a:rPr lang="zh-CN" altLang="en-US" sz="2000" dirty="0"/>
              <a:t>），则称</a:t>
            </a:r>
            <a:r>
              <a:rPr lang="en-US" altLang="zh-CN" sz="2000" i="1" dirty="0"/>
              <a:t>F</a:t>
            </a:r>
            <a:r>
              <a:rPr lang="zh-CN" altLang="en-US" sz="2000" dirty="0">
                <a:solidFill>
                  <a:schemeClr val="accent2"/>
                </a:solidFill>
              </a:rPr>
              <a:t>逻辑蕴含</a:t>
            </a:r>
            <a:r>
              <a:rPr lang="en-US" altLang="zh-CN" sz="2000" i="1" dirty="0"/>
              <a:t>X →Y</a:t>
            </a:r>
            <a:r>
              <a:rPr lang="zh-CN" altLang="en-US" sz="2000" dirty="0"/>
              <a:t>。</a:t>
            </a:r>
          </a:p>
        </p:txBody>
      </p:sp>
    </p:spTree>
    <p:extLst>
      <p:ext uri="{BB962C8B-B14F-4D97-AF65-F5344CB8AC3E}">
        <p14:creationId xmlns:p14="http://schemas.microsoft.com/office/powerpoint/2010/main" val="2807193920"/>
      </p:ext>
    </p:extLst>
  </p:cSld>
  <p:clrMapOvr>
    <a:masterClrMapping/>
  </p:clrMapOvr>
  <p:transition spd="slow">
    <p:wipe dir="d"/>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pPr eaLnBrk="1" hangingPunct="1"/>
            <a:r>
              <a:rPr lang="en-US" altLang="zh-CN" sz="3200" dirty="0"/>
              <a:t>1.  Armstrong</a:t>
            </a:r>
            <a:r>
              <a:rPr lang="zh-CN" altLang="en-US" sz="3200" dirty="0"/>
              <a:t>公理系统</a:t>
            </a:r>
          </a:p>
        </p:txBody>
      </p:sp>
      <p:sp>
        <p:nvSpPr>
          <p:cNvPr id="132099" name="Rectangle 3"/>
          <p:cNvSpPr>
            <a:spLocks noGrp="1" noChangeArrowheads="1"/>
          </p:cNvSpPr>
          <p:nvPr>
            <p:ph idx="1"/>
          </p:nvPr>
        </p:nvSpPr>
        <p:spPr>
          <a:xfrm>
            <a:off x="250248" y="823913"/>
            <a:ext cx="8786247" cy="3640931"/>
          </a:xfrm>
        </p:spPr>
        <p:txBody>
          <a:bodyPr/>
          <a:lstStyle/>
          <a:p>
            <a:pPr eaLnBrk="1" hangingPunct="1">
              <a:buFont typeface="Monotype Sorts" pitchFamily="2" charset="2"/>
              <a:buNone/>
            </a:pPr>
            <a:r>
              <a:rPr lang="en-US" altLang="zh-CN" sz="2400" dirty="0">
                <a:solidFill>
                  <a:srgbClr val="FF0000"/>
                </a:solidFill>
              </a:rPr>
              <a:t>Armstrong</a:t>
            </a:r>
            <a:r>
              <a:rPr lang="zh-CN" altLang="en-US" sz="2400" dirty="0">
                <a:solidFill>
                  <a:srgbClr val="FF0000"/>
                </a:solidFill>
              </a:rPr>
              <a:t>公理系统  </a:t>
            </a:r>
            <a:endParaRPr lang="en-US" altLang="zh-CN" sz="2400" dirty="0">
              <a:solidFill>
                <a:srgbClr val="FF0000"/>
              </a:solidFill>
            </a:endParaRPr>
          </a:p>
          <a:p>
            <a:pPr eaLnBrk="1" hangingPunct="1">
              <a:buFont typeface="Monotype Sorts" pitchFamily="2" charset="2"/>
              <a:buNone/>
            </a:pPr>
            <a:r>
              <a:rPr lang="zh-CN" altLang="en-US" sz="1800" dirty="0"/>
              <a:t>设</a:t>
            </a:r>
            <a:r>
              <a:rPr lang="en-US" altLang="zh-CN" sz="1800" i="1" dirty="0"/>
              <a:t>U</a:t>
            </a:r>
            <a:r>
              <a:rPr lang="zh-CN" altLang="en-US" sz="1800" dirty="0"/>
              <a:t>为属性组全集，</a:t>
            </a:r>
            <a:r>
              <a:rPr lang="en-US" altLang="zh-CN" sz="1800" i="1" dirty="0"/>
              <a:t>F</a:t>
            </a:r>
            <a:r>
              <a:rPr lang="zh-CN" altLang="en-US" sz="1800" dirty="0"/>
              <a:t>是</a:t>
            </a:r>
            <a:r>
              <a:rPr lang="en-US" altLang="zh-CN" sz="1800" i="1" dirty="0"/>
              <a:t>U</a:t>
            </a:r>
            <a:r>
              <a:rPr lang="zh-CN" altLang="en-US" sz="1800" dirty="0"/>
              <a:t>上的一组函数依赖， 于是有关系模式</a:t>
            </a:r>
            <a:r>
              <a:rPr lang="en-US" altLang="zh-CN" sz="1800" i="1" dirty="0"/>
              <a:t>R &lt;U</a:t>
            </a:r>
            <a:r>
              <a:rPr lang="zh-CN" altLang="en-US" sz="1800" i="1" dirty="0"/>
              <a:t>，</a:t>
            </a:r>
            <a:r>
              <a:rPr lang="en-US" altLang="zh-CN" sz="1800" i="1" dirty="0"/>
              <a:t>F &gt;</a:t>
            </a:r>
            <a:r>
              <a:rPr lang="zh-CN" altLang="en-US" sz="1800" dirty="0"/>
              <a:t>。</a:t>
            </a:r>
            <a:endParaRPr lang="en-US" altLang="zh-CN" sz="1800" dirty="0"/>
          </a:p>
          <a:p>
            <a:pPr eaLnBrk="1" hangingPunct="1">
              <a:buFont typeface="Monotype Sorts" pitchFamily="2" charset="2"/>
              <a:buNone/>
            </a:pPr>
            <a:r>
              <a:rPr lang="zh-CN" altLang="en-US" sz="1800" dirty="0"/>
              <a:t>对</a:t>
            </a:r>
            <a:r>
              <a:rPr lang="en-US" altLang="zh-CN" sz="1800" i="1" dirty="0"/>
              <a:t>R (U</a:t>
            </a:r>
            <a:r>
              <a:rPr lang="zh-CN" altLang="en-US" sz="1800" i="1" dirty="0"/>
              <a:t>，</a:t>
            </a:r>
            <a:r>
              <a:rPr lang="en-US" altLang="zh-CN" sz="1800" i="1" dirty="0"/>
              <a:t>F)</a:t>
            </a:r>
            <a:r>
              <a:rPr lang="zh-CN" altLang="en-US" sz="1800" dirty="0"/>
              <a:t>来说有以下的推理规则：</a:t>
            </a:r>
          </a:p>
          <a:p>
            <a:pPr lvl="1" eaLnBrk="1" hangingPunct="1"/>
            <a:r>
              <a:rPr lang="en-US" altLang="zh-CN" sz="1800" dirty="0"/>
              <a:t>A1.</a:t>
            </a:r>
            <a:r>
              <a:rPr lang="zh-CN" altLang="en-US" sz="1800" dirty="0">
                <a:solidFill>
                  <a:schemeClr val="accent2"/>
                </a:solidFill>
              </a:rPr>
              <a:t>自反律</a:t>
            </a:r>
            <a:r>
              <a:rPr lang="en-US" altLang="zh-CN" sz="1800" dirty="0"/>
              <a:t>(Reflexivity)</a:t>
            </a:r>
            <a:r>
              <a:rPr lang="zh-CN" altLang="en-US" sz="1800" dirty="0"/>
              <a:t>：若</a:t>
            </a:r>
            <a:r>
              <a:rPr lang="en-US" altLang="zh-CN" sz="1800" i="1" dirty="0"/>
              <a:t>Y </a:t>
            </a:r>
            <a:r>
              <a:rPr lang="en-US" altLang="zh-CN" sz="1800" dirty="0">
                <a:sym typeface="Symbol" panose="05050102010706020507" pitchFamily="18" charset="2"/>
              </a:rPr>
              <a:t></a:t>
            </a:r>
            <a:r>
              <a:rPr lang="en-US" altLang="zh-CN" sz="1800" dirty="0"/>
              <a:t> </a:t>
            </a:r>
            <a:r>
              <a:rPr lang="en-US" altLang="zh-CN" sz="1800" i="1" dirty="0"/>
              <a:t>X</a:t>
            </a:r>
            <a:r>
              <a:rPr lang="en-US" altLang="zh-CN" sz="1800" dirty="0"/>
              <a:t> </a:t>
            </a:r>
            <a:r>
              <a:rPr lang="en-US" altLang="zh-CN" sz="1800" dirty="0">
                <a:sym typeface="Symbol" panose="05050102010706020507" pitchFamily="18" charset="2"/>
              </a:rPr>
              <a:t></a:t>
            </a:r>
            <a:r>
              <a:rPr lang="en-US" altLang="zh-CN" sz="1800" dirty="0"/>
              <a:t> </a:t>
            </a:r>
            <a:r>
              <a:rPr lang="en-US" altLang="zh-CN" sz="1800" i="1" dirty="0"/>
              <a:t>U</a:t>
            </a:r>
            <a:r>
              <a:rPr lang="zh-CN" altLang="en-US" sz="1800" dirty="0"/>
              <a:t>，则</a:t>
            </a:r>
            <a:r>
              <a:rPr lang="en-US" altLang="zh-CN" sz="1800" i="1" dirty="0"/>
              <a:t>X </a:t>
            </a:r>
            <a:r>
              <a:rPr lang="en-US" altLang="zh-CN" sz="1800" dirty="0"/>
              <a:t>→</a:t>
            </a:r>
            <a:r>
              <a:rPr lang="en-US" altLang="zh-CN" sz="1800" i="1" dirty="0"/>
              <a:t>Y</a:t>
            </a:r>
            <a:r>
              <a:rPr lang="zh-CN" altLang="en-US" sz="1800" dirty="0"/>
              <a:t>为</a:t>
            </a:r>
            <a:r>
              <a:rPr lang="en-US" altLang="zh-CN" sz="1800" i="1" dirty="0"/>
              <a:t>F</a:t>
            </a:r>
            <a:r>
              <a:rPr lang="zh-CN" altLang="en-US" sz="1800" dirty="0"/>
              <a:t>所蕴含。</a:t>
            </a:r>
          </a:p>
          <a:p>
            <a:pPr lvl="1" eaLnBrk="1" hangingPunct="1"/>
            <a:r>
              <a:rPr lang="en-US" altLang="zh-CN" sz="1800" dirty="0"/>
              <a:t>A2.</a:t>
            </a:r>
            <a:r>
              <a:rPr lang="zh-CN" altLang="en-US" sz="1800" dirty="0">
                <a:solidFill>
                  <a:schemeClr val="accent2"/>
                </a:solidFill>
              </a:rPr>
              <a:t>增广律</a:t>
            </a:r>
            <a:r>
              <a:rPr lang="en-US" altLang="zh-CN" sz="1800" dirty="0"/>
              <a:t>(Augmentation)</a:t>
            </a:r>
            <a:r>
              <a:rPr lang="zh-CN" altLang="en-US" sz="1800" dirty="0"/>
              <a:t>：若</a:t>
            </a:r>
            <a:r>
              <a:rPr lang="en-US" altLang="zh-CN" sz="1800" i="1" dirty="0"/>
              <a:t>X</a:t>
            </a:r>
            <a:r>
              <a:rPr lang="en-US" altLang="zh-CN" sz="1800" dirty="0"/>
              <a:t>→</a:t>
            </a:r>
            <a:r>
              <a:rPr lang="en-US" altLang="zh-CN" sz="1800" i="1" dirty="0"/>
              <a:t>Y</a:t>
            </a:r>
            <a:r>
              <a:rPr lang="zh-CN" altLang="en-US" sz="1800" dirty="0"/>
              <a:t>为</a:t>
            </a:r>
            <a:r>
              <a:rPr lang="en-US" altLang="zh-CN" sz="1800" i="1" dirty="0"/>
              <a:t>F</a:t>
            </a:r>
            <a:r>
              <a:rPr lang="zh-CN" altLang="en-US" sz="1800" dirty="0"/>
              <a:t>所蕴含，且</a:t>
            </a:r>
            <a:r>
              <a:rPr lang="en-US" altLang="zh-CN" sz="1800" i="1" dirty="0"/>
              <a:t>Z</a:t>
            </a:r>
            <a:r>
              <a:rPr lang="en-US" altLang="zh-CN" sz="1800" dirty="0"/>
              <a:t> </a:t>
            </a:r>
            <a:r>
              <a:rPr lang="en-US" altLang="zh-CN" sz="1800" dirty="0">
                <a:sym typeface="Symbol" panose="05050102010706020507" pitchFamily="18" charset="2"/>
              </a:rPr>
              <a:t></a:t>
            </a:r>
            <a:r>
              <a:rPr lang="en-US" altLang="zh-CN" sz="1800" dirty="0"/>
              <a:t> </a:t>
            </a:r>
            <a:r>
              <a:rPr lang="en-US" altLang="zh-CN" sz="1800" i="1" dirty="0"/>
              <a:t>U</a:t>
            </a:r>
            <a:r>
              <a:rPr lang="zh-CN" altLang="en-US" sz="1800" dirty="0"/>
              <a:t>，则</a:t>
            </a:r>
            <a:r>
              <a:rPr lang="en-US" altLang="zh-CN" sz="1800" i="1" dirty="0"/>
              <a:t>XZ</a:t>
            </a:r>
            <a:r>
              <a:rPr lang="en-US" altLang="zh-CN" sz="1800" dirty="0"/>
              <a:t>→</a:t>
            </a:r>
            <a:r>
              <a:rPr lang="en-US" altLang="zh-CN" sz="1800" i="1" dirty="0"/>
              <a:t>YZ</a:t>
            </a:r>
            <a:r>
              <a:rPr lang="zh-CN" altLang="en-US" sz="1800" dirty="0"/>
              <a:t>为</a:t>
            </a:r>
            <a:r>
              <a:rPr lang="en-US" altLang="zh-CN" sz="1800" i="1" dirty="0"/>
              <a:t>F</a:t>
            </a:r>
            <a:r>
              <a:rPr lang="zh-CN" altLang="en-US" sz="1800" dirty="0"/>
              <a:t>所蕴含。</a:t>
            </a:r>
          </a:p>
          <a:p>
            <a:pPr lvl="1" eaLnBrk="1" hangingPunct="1"/>
            <a:r>
              <a:rPr lang="en-US" altLang="zh-CN" sz="1800" dirty="0"/>
              <a:t>A3.</a:t>
            </a:r>
            <a:r>
              <a:rPr lang="zh-CN" altLang="en-US" sz="1800" dirty="0">
                <a:solidFill>
                  <a:schemeClr val="accent2"/>
                </a:solidFill>
              </a:rPr>
              <a:t>传递律</a:t>
            </a:r>
            <a:r>
              <a:rPr lang="en-US" altLang="zh-CN" sz="1800" dirty="0"/>
              <a:t>(Transitivity)</a:t>
            </a:r>
            <a:r>
              <a:rPr lang="zh-CN" altLang="en-US" sz="1800" dirty="0"/>
              <a:t>：若</a:t>
            </a:r>
            <a:r>
              <a:rPr lang="en-US" altLang="zh-CN" sz="1800" i="1" dirty="0"/>
              <a:t>X</a:t>
            </a:r>
            <a:r>
              <a:rPr lang="en-US" altLang="zh-CN" sz="1800" dirty="0"/>
              <a:t>→</a:t>
            </a:r>
            <a:r>
              <a:rPr lang="en-US" altLang="zh-CN" sz="1800" i="1" dirty="0"/>
              <a:t>Y</a:t>
            </a:r>
            <a:r>
              <a:rPr lang="zh-CN" altLang="en-US" sz="1800" dirty="0"/>
              <a:t>及</a:t>
            </a:r>
            <a:r>
              <a:rPr lang="en-US" altLang="zh-CN" sz="1800" i="1" dirty="0"/>
              <a:t>Y</a:t>
            </a:r>
            <a:r>
              <a:rPr lang="en-US" altLang="zh-CN" sz="1800" dirty="0"/>
              <a:t>→</a:t>
            </a:r>
            <a:r>
              <a:rPr lang="en-US" altLang="zh-CN" sz="1800" i="1" dirty="0"/>
              <a:t>Z</a:t>
            </a:r>
            <a:r>
              <a:rPr lang="zh-CN" altLang="en-US" sz="1800" dirty="0"/>
              <a:t>为</a:t>
            </a:r>
            <a:r>
              <a:rPr lang="en-US" altLang="zh-CN" sz="1800" i="1" dirty="0"/>
              <a:t>F</a:t>
            </a:r>
            <a:r>
              <a:rPr lang="zh-CN" altLang="en-US" sz="1800" dirty="0"/>
              <a:t>所蕴含，则</a:t>
            </a:r>
            <a:r>
              <a:rPr lang="en-US" altLang="zh-CN" sz="1800" i="1" dirty="0"/>
              <a:t>X</a:t>
            </a:r>
            <a:r>
              <a:rPr lang="en-US" altLang="zh-CN" sz="1800" dirty="0"/>
              <a:t>→</a:t>
            </a:r>
            <a:r>
              <a:rPr lang="en-US" altLang="zh-CN" sz="1800" i="1" dirty="0"/>
              <a:t>Z</a:t>
            </a:r>
            <a:r>
              <a:rPr lang="zh-CN" altLang="en-US" sz="1800" dirty="0"/>
              <a:t>为</a:t>
            </a:r>
            <a:r>
              <a:rPr lang="en-US" altLang="zh-CN" sz="1800" i="1" dirty="0"/>
              <a:t>F</a:t>
            </a:r>
            <a:r>
              <a:rPr lang="zh-CN" altLang="en-US" sz="1800" dirty="0"/>
              <a:t>所蕴含。</a:t>
            </a:r>
          </a:p>
          <a:p>
            <a:pPr eaLnBrk="1" hangingPunct="1">
              <a:buFont typeface="Monotype Sorts" pitchFamily="2" charset="2"/>
              <a:buNone/>
            </a:pPr>
            <a:r>
              <a:rPr lang="zh-CN" altLang="en-US" sz="1800" dirty="0"/>
              <a:t>	</a:t>
            </a:r>
            <a:endParaRPr lang="en-US" altLang="zh-CN" sz="1800" dirty="0"/>
          </a:p>
          <a:p>
            <a:pPr eaLnBrk="1" hangingPunct="1">
              <a:buFont typeface="Monotype Sorts" pitchFamily="2" charset="2"/>
              <a:buNone/>
            </a:pPr>
            <a:r>
              <a:rPr lang="zh-CN" altLang="en-US" sz="1800" dirty="0"/>
              <a:t>注意：由自反律所得到的函数依赖均是平凡的函数依赖，自反律的使用并不依赖于</a:t>
            </a:r>
            <a:r>
              <a:rPr lang="en-US" altLang="zh-CN" sz="1800" i="1" dirty="0"/>
              <a:t>F</a:t>
            </a:r>
            <a:endParaRPr lang="en-US" altLang="zh-CN" sz="1800" dirty="0"/>
          </a:p>
          <a:p>
            <a:pPr eaLnBrk="1" hangingPunct="1">
              <a:buNone/>
            </a:pPr>
            <a:r>
              <a:rPr lang="zh-CN" altLang="en-US" sz="1800" dirty="0">
                <a:solidFill>
                  <a:schemeClr val="accent2"/>
                </a:solidFill>
              </a:rPr>
              <a:t>定理</a:t>
            </a:r>
            <a:r>
              <a:rPr lang="en-US" altLang="zh-CN" sz="1800" dirty="0">
                <a:solidFill>
                  <a:schemeClr val="accent2"/>
                </a:solidFill>
              </a:rPr>
              <a:t>6.1  Armstrong</a:t>
            </a:r>
            <a:r>
              <a:rPr lang="zh-CN" altLang="en-US" sz="1800" dirty="0">
                <a:solidFill>
                  <a:schemeClr val="accent2"/>
                </a:solidFill>
              </a:rPr>
              <a:t>推理规则是正确的。</a:t>
            </a:r>
            <a:endParaRPr lang="en-US" altLang="zh-CN" sz="1800" dirty="0">
              <a:solidFill>
                <a:schemeClr val="accent2"/>
              </a:solidFill>
            </a:endParaRPr>
          </a:p>
          <a:p>
            <a:pPr eaLnBrk="1" hangingPunct="1">
              <a:buNone/>
            </a:pPr>
            <a:r>
              <a:rPr lang="zh-CN" altLang="en-US" sz="1800" dirty="0">
                <a:solidFill>
                  <a:schemeClr val="accent2"/>
                </a:solidFill>
              </a:rPr>
              <a:t>   （证明略）</a:t>
            </a:r>
            <a:endParaRPr lang="en-US" altLang="zh-CN" sz="1800" dirty="0">
              <a:solidFill>
                <a:schemeClr val="accent2"/>
              </a:solidFill>
            </a:endParaRPr>
          </a:p>
          <a:p>
            <a:pPr eaLnBrk="1" hangingPunct="1">
              <a:buFont typeface="Monotype Sorts" pitchFamily="2" charset="2"/>
              <a:buNone/>
            </a:pPr>
            <a:endParaRPr lang="zh-CN" altLang="en-US" sz="1800" dirty="0"/>
          </a:p>
          <a:p>
            <a:pPr eaLnBrk="1" hangingPunct="1">
              <a:spcBef>
                <a:spcPct val="60000"/>
              </a:spcBef>
            </a:pPr>
            <a:endParaRPr lang="zh-CN" altLang="en-US" sz="1800" dirty="0"/>
          </a:p>
        </p:txBody>
      </p:sp>
    </p:spTree>
    <p:extLst>
      <p:ext uri="{BB962C8B-B14F-4D97-AF65-F5344CB8AC3E}">
        <p14:creationId xmlns:p14="http://schemas.microsoft.com/office/powerpoint/2010/main" val="2196570499"/>
      </p:ext>
    </p:extLst>
  </p:cSld>
  <p:clrMapOvr>
    <a:masterClrMapping/>
  </p:clrMapOvr>
  <p:transition spd="slow">
    <p:wipe dir="d"/>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noAutofit/>
          </a:bodyPr>
          <a:lstStyle/>
          <a:p>
            <a:pPr eaLnBrk="1" hangingPunct="1"/>
            <a:r>
              <a:rPr lang="en-US" altLang="zh-CN" sz="3200" dirty="0"/>
              <a:t>2. </a:t>
            </a:r>
            <a:r>
              <a:rPr lang="zh-CN" altLang="en-US" sz="3200" dirty="0"/>
              <a:t>导出规则</a:t>
            </a:r>
          </a:p>
        </p:txBody>
      </p:sp>
      <p:sp>
        <p:nvSpPr>
          <p:cNvPr id="132099" name="Rectangle 3"/>
          <p:cNvSpPr>
            <a:spLocks noGrp="1" noChangeArrowheads="1"/>
          </p:cNvSpPr>
          <p:nvPr>
            <p:ph idx="1"/>
          </p:nvPr>
        </p:nvSpPr>
        <p:spPr>
          <a:xfrm>
            <a:off x="285720" y="714362"/>
            <a:ext cx="8401080" cy="3640931"/>
          </a:xfrm>
        </p:spPr>
        <p:txBody>
          <a:bodyPr/>
          <a:lstStyle/>
          <a:p>
            <a:pPr eaLnBrk="1" hangingPunct="1">
              <a:buFont typeface="Monotype Sorts" pitchFamily="2" charset="2"/>
              <a:buNone/>
            </a:pPr>
            <a:r>
              <a:rPr lang="en-US" altLang="zh-CN" sz="2000" dirty="0"/>
              <a:t>1.</a:t>
            </a:r>
            <a:r>
              <a:rPr lang="zh-CN" altLang="en-US" sz="2000" dirty="0"/>
              <a:t>根据</a:t>
            </a:r>
            <a:r>
              <a:rPr lang="en-US" altLang="zh-CN" sz="2000" dirty="0"/>
              <a:t>A1</a:t>
            </a:r>
            <a:r>
              <a:rPr lang="zh-CN" altLang="en-US" sz="2000" dirty="0"/>
              <a:t>，</a:t>
            </a:r>
            <a:r>
              <a:rPr lang="en-US" altLang="zh-CN" sz="2000" dirty="0"/>
              <a:t>A2</a:t>
            </a:r>
            <a:r>
              <a:rPr lang="zh-CN" altLang="en-US" sz="2000" dirty="0"/>
              <a:t>，</a:t>
            </a:r>
            <a:r>
              <a:rPr lang="en-US" altLang="zh-CN" sz="2000" dirty="0"/>
              <a:t>A3</a:t>
            </a:r>
            <a:r>
              <a:rPr lang="zh-CN" altLang="en-US" sz="2000" dirty="0"/>
              <a:t>这三条推理规则可以得到下面三条推理规则：</a:t>
            </a:r>
          </a:p>
          <a:p>
            <a:pPr lvl="1" eaLnBrk="1" hangingPunct="1">
              <a:lnSpc>
                <a:spcPct val="140000"/>
              </a:lnSpc>
            </a:pPr>
            <a:r>
              <a:rPr lang="zh-CN" altLang="en-US" sz="1800" dirty="0"/>
              <a:t> </a:t>
            </a:r>
            <a:r>
              <a:rPr lang="zh-CN" altLang="en-US" sz="1800" dirty="0">
                <a:solidFill>
                  <a:schemeClr val="accent2"/>
                </a:solidFill>
              </a:rPr>
              <a:t>合并规则</a:t>
            </a:r>
            <a:r>
              <a:rPr lang="zh-CN" altLang="en-US" sz="1800" dirty="0"/>
              <a:t>：由</a:t>
            </a:r>
            <a:r>
              <a:rPr lang="en-US" altLang="zh-CN" sz="1800" i="1" dirty="0"/>
              <a:t>X</a:t>
            </a:r>
            <a:r>
              <a:rPr lang="en-US" altLang="zh-CN" sz="1800" dirty="0"/>
              <a:t>→</a:t>
            </a:r>
            <a:r>
              <a:rPr lang="en-US" altLang="zh-CN" sz="1800" i="1" dirty="0"/>
              <a:t>Y</a:t>
            </a:r>
            <a:r>
              <a:rPr lang="zh-CN" altLang="en-US" sz="1800" dirty="0"/>
              <a:t>，</a:t>
            </a:r>
            <a:r>
              <a:rPr lang="en-US" altLang="zh-CN" sz="1800" i="1" dirty="0"/>
              <a:t>X</a:t>
            </a:r>
            <a:r>
              <a:rPr lang="en-US" altLang="zh-CN" sz="1800" dirty="0"/>
              <a:t>→</a:t>
            </a:r>
            <a:r>
              <a:rPr lang="en-US" altLang="zh-CN" sz="1800" i="1" dirty="0"/>
              <a:t>Z</a:t>
            </a:r>
            <a:r>
              <a:rPr lang="zh-CN" altLang="en-US" sz="1800" dirty="0"/>
              <a:t>，有</a:t>
            </a:r>
            <a:r>
              <a:rPr lang="en-US" altLang="zh-CN" sz="1800" i="1" dirty="0"/>
              <a:t>X</a:t>
            </a:r>
            <a:r>
              <a:rPr lang="en-US" altLang="zh-CN" sz="1800" dirty="0"/>
              <a:t>→</a:t>
            </a:r>
            <a:r>
              <a:rPr lang="en-US" altLang="zh-CN" sz="1800" i="1" dirty="0"/>
              <a:t>YZ</a:t>
            </a:r>
            <a:r>
              <a:rPr lang="zh-CN" altLang="en-US" sz="1800" dirty="0"/>
              <a:t>。</a:t>
            </a:r>
          </a:p>
          <a:p>
            <a:pPr lvl="1" eaLnBrk="1" hangingPunct="1">
              <a:lnSpc>
                <a:spcPct val="140000"/>
              </a:lnSpc>
              <a:spcBef>
                <a:spcPct val="0"/>
              </a:spcBef>
              <a:buFontTx/>
              <a:buNone/>
            </a:pPr>
            <a:r>
              <a:rPr lang="zh-CN" altLang="en-US" sz="1600" dirty="0"/>
              <a:t>       （</a:t>
            </a:r>
            <a:r>
              <a:rPr lang="en-US" altLang="zh-CN" sz="1600" dirty="0"/>
              <a:t>A2</a:t>
            </a:r>
            <a:r>
              <a:rPr lang="zh-CN" altLang="en-US" sz="1600" dirty="0"/>
              <a:t>， </a:t>
            </a:r>
            <a:r>
              <a:rPr lang="en-US" altLang="zh-CN" sz="1600" dirty="0"/>
              <a:t>A3</a:t>
            </a:r>
            <a:r>
              <a:rPr lang="zh-CN" altLang="en-US" sz="1600" dirty="0"/>
              <a:t>） </a:t>
            </a:r>
            <a:r>
              <a:rPr lang="en-US" altLang="zh-CN" sz="1600" i="1" dirty="0"/>
              <a:t>X</a:t>
            </a:r>
            <a:r>
              <a:rPr lang="en-US" altLang="zh-CN" sz="1600" dirty="0"/>
              <a:t>→</a:t>
            </a:r>
            <a:r>
              <a:rPr lang="en-US" altLang="zh-CN" sz="1600" i="1" dirty="0"/>
              <a:t>Y X </a:t>
            </a:r>
            <a:r>
              <a:rPr lang="zh-CN" altLang="en-US" sz="1600" dirty="0"/>
              <a:t>，</a:t>
            </a:r>
            <a:r>
              <a:rPr lang="en-US" altLang="zh-CN" sz="1600" i="1" dirty="0"/>
              <a:t>XY </a:t>
            </a:r>
            <a:r>
              <a:rPr lang="en-US" altLang="zh-CN" sz="1600" dirty="0"/>
              <a:t>→</a:t>
            </a:r>
            <a:r>
              <a:rPr lang="en-US" altLang="zh-CN" sz="1600" i="1" dirty="0"/>
              <a:t>ZY</a:t>
            </a:r>
            <a:r>
              <a:rPr lang="en-US" altLang="zh-CN" sz="1800" i="1" dirty="0"/>
              <a:t> </a:t>
            </a:r>
            <a:endParaRPr lang="en-US" altLang="zh-CN" sz="1800" dirty="0"/>
          </a:p>
          <a:p>
            <a:pPr lvl="1" eaLnBrk="1" hangingPunct="1">
              <a:lnSpc>
                <a:spcPct val="140000"/>
              </a:lnSpc>
            </a:pPr>
            <a:r>
              <a:rPr lang="en-US" altLang="zh-CN" sz="1800" dirty="0"/>
              <a:t> </a:t>
            </a:r>
            <a:r>
              <a:rPr lang="zh-CN" altLang="en-US" sz="1800" dirty="0">
                <a:solidFill>
                  <a:schemeClr val="accent2"/>
                </a:solidFill>
              </a:rPr>
              <a:t>伪传递规则</a:t>
            </a:r>
            <a:r>
              <a:rPr lang="zh-CN" altLang="en-US" sz="1800" dirty="0"/>
              <a:t>：由</a:t>
            </a:r>
            <a:r>
              <a:rPr lang="en-US" altLang="zh-CN" sz="1800" i="1" dirty="0"/>
              <a:t>X</a:t>
            </a:r>
            <a:r>
              <a:rPr lang="en-US" altLang="zh-CN" sz="1800" dirty="0"/>
              <a:t>→</a:t>
            </a:r>
            <a:r>
              <a:rPr lang="en-US" altLang="zh-CN" sz="1800" i="1" dirty="0"/>
              <a:t>Y</a:t>
            </a:r>
            <a:r>
              <a:rPr lang="zh-CN" altLang="en-US" sz="1800" dirty="0"/>
              <a:t>，</a:t>
            </a:r>
            <a:r>
              <a:rPr lang="en-US" altLang="zh-CN" sz="1800" i="1" dirty="0"/>
              <a:t>WY</a:t>
            </a:r>
            <a:r>
              <a:rPr lang="en-US" altLang="zh-CN" sz="1800" dirty="0"/>
              <a:t>→</a:t>
            </a:r>
            <a:r>
              <a:rPr lang="en-US" altLang="zh-CN" sz="1800" i="1" dirty="0"/>
              <a:t>Z</a:t>
            </a:r>
            <a:r>
              <a:rPr lang="zh-CN" altLang="en-US" sz="1800" dirty="0"/>
              <a:t>，有</a:t>
            </a:r>
            <a:r>
              <a:rPr lang="en-US" altLang="zh-CN" sz="1800" i="1" dirty="0"/>
              <a:t>XW</a:t>
            </a:r>
            <a:r>
              <a:rPr lang="en-US" altLang="zh-CN" sz="1800" dirty="0"/>
              <a:t>→</a:t>
            </a:r>
            <a:r>
              <a:rPr lang="en-US" altLang="zh-CN" sz="1800" i="1" dirty="0"/>
              <a:t>Z</a:t>
            </a:r>
            <a:r>
              <a:rPr lang="zh-CN" altLang="en-US" sz="1800" dirty="0"/>
              <a:t>。</a:t>
            </a:r>
          </a:p>
          <a:p>
            <a:pPr lvl="1" eaLnBrk="1" hangingPunct="1">
              <a:lnSpc>
                <a:spcPct val="140000"/>
              </a:lnSpc>
              <a:spcBef>
                <a:spcPct val="0"/>
              </a:spcBef>
              <a:buFontTx/>
              <a:buNone/>
            </a:pPr>
            <a:r>
              <a:rPr lang="zh-CN" altLang="en-US" sz="1800" dirty="0"/>
              <a:t>       </a:t>
            </a:r>
            <a:r>
              <a:rPr lang="zh-CN" altLang="en-US" sz="1600" dirty="0"/>
              <a:t>（</a:t>
            </a:r>
            <a:r>
              <a:rPr lang="en-US" altLang="zh-CN" sz="1600" dirty="0"/>
              <a:t>A2</a:t>
            </a:r>
            <a:r>
              <a:rPr lang="zh-CN" altLang="en-US" sz="1600" dirty="0"/>
              <a:t>， </a:t>
            </a:r>
            <a:r>
              <a:rPr lang="en-US" altLang="zh-CN" sz="1600" dirty="0"/>
              <a:t>A3</a:t>
            </a:r>
            <a:r>
              <a:rPr lang="zh-CN" altLang="en-US" sz="1600" dirty="0"/>
              <a:t>） </a:t>
            </a:r>
            <a:r>
              <a:rPr lang="en-US" altLang="zh-CN" sz="1600" dirty="0"/>
              <a:t>XW→YW</a:t>
            </a:r>
          </a:p>
          <a:p>
            <a:pPr lvl="1" eaLnBrk="1" hangingPunct="1">
              <a:lnSpc>
                <a:spcPct val="140000"/>
              </a:lnSpc>
            </a:pPr>
            <a:r>
              <a:rPr lang="en-US" altLang="zh-CN" sz="1800" dirty="0"/>
              <a:t> </a:t>
            </a:r>
            <a:r>
              <a:rPr lang="zh-CN" altLang="en-US" sz="1800" dirty="0">
                <a:solidFill>
                  <a:schemeClr val="accent2"/>
                </a:solidFill>
              </a:rPr>
              <a:t>分解规则</a:t>
            </a:r>
            <a:r>
              <a:rPr lang="zh-CN" altLang="en-US" sz="1800" dirty="0"/>
              <a:t>：由</a:t>
            </a:r>
            <a:r>
              <a:rPr lang="en-US" altLang="zh-CN" sz="1800" i="1" dirty="0"/>
              <a:t>X</a:t>
            </a:r>
            <a:r>
              <a:rPr lang="en-US" altLang="zh-CN" sz="1800" dirty="0"/>
              <a:t>→</a:t>
            </a:r>
            <a:r>
              <a:rPr lang="en-US" altLang="zh-CN" sz="1800" i="1" dirty="0"/>
              <a:t>Y</a:t>
            </a:r>
            <a:r>
              <a:rPr lang="zh-CN" altLang="en-US" sz="1800" dirty="0"/>
              <a:t>及</a:t>
            </a:r>
            <a:r>
              <a:rPr lang="en-US" altLang="zh-CN" sz="1800" i="1" dirty="0"/>
              <a:t>Z</a:t>
            </a:r>
            <a:r>
              <a:rPr lang="en-US" altLang="zh-CN" sz="1800" dirty="0">
                <a:sym typeface="Symbol" panose="05050102010706020507" pitchFamily="18" charset="2"/>
              </a:rPr>
              <a:t></a:t>
            </a:r>
            <a:r>
              <a:rPr lang="en-US" altLang="zh-CN" sz="1800" i="1" dirty="0"/>
              <a:t>Y</a:t>
            </a:r>
            <a:r>
              <a:rPr lang="zh-CN" altLang="en-US" sz="1800" dirty="0"/>
              <a:t>，有</a:t>
            </a:r>
            <a:r>
              <a:rPr lang="en-US" altLang="zh-CN" sz="1800" i="1" dirty="0"/>
              <a:t>X</a:t>
            </a:r>
            <a:r>
              <a:rPr lang="en-US" altLang="zh-CN" sz="1800" dirty="0"/>
              <a:t>→</a:t>
            </a:r>
            <a:r>
              <a:rPr lang="en-US" altLang="zh-CN" sz="1800" i="1" dirty="0"/>
              <a:t>Z</a:t>
            </a:r>
            <a:r>
              <a:rPr lang="zh-CN" altLang="en-US" sz="1800" dirty="0"/>
              <a:t>。</a:t>
            </a:r>
          </a:p>
          <a:p>
            <a:pPr lvl="1" eaLnBrk="1" hangingPunct="1">
              <a:lnSpc>
                <a:spcPct val="140000"/>
              </a:lnSpc>
              <a:spcBef>
                <a:spcPct val="0"/>
              </a:spcBef>
              <a:buFontTx/>
              <a:buNone/>
            </a:pPr>
            <a:r>
              <a:rPr lang="zh-CN" altLang="en-US" sz="1800" dirty="0"/>
              <a:t>       </a:t>
            </a:r>
            <a:r>
              <a:rPr lang="zh-CN" altLang="en-US" sz="1600" dirty="0"/>
              <a:t>（</a:t>
            </a:r>
            <a:r>
              <a:rPr lang="en-US" altLang="zh-CN" sz="1600" dirty="0"/>
              <a:t>A1</a:t>
            </a:r>
            <a:r>
              <a:rPr lang="zh-CN" altLang="en-US" sz="1600" dirty="0"/>
              <a:t>， </a:t>
            </a:r>
            <a:r>
              <a:rPr lang="en-US" altLang="zh-CN" sz="1600" dirty="0"/>
              <a:t>A3</a:t>
            </a:r>
            <a:r>
              <a:rPr lang="zh-CN" altLang="en-US" sz="1600" dirty="0"/>
              <a:t>） </a:t>
            </a:r>
            <a:r>
              <a:rPr lang="en-US" altLang="zh-CN" sz="1600" dirty="0"/>
              <a:t>Z</a:t>
            </a:r>
            <a:r>
              <a:rPr lang="en-US" altLang="zh-CN" sz="1600" dirty="0">
                <a:sym typeface="Symbol" panose="05050102010706020507" pitchFamily="18" charset="2"/>
              </a:rPr>
              <a:t></a:t>
            </a:r>
            <a:r>
              <a:rPr lang="en-US" altLang="zh-CN" sz="1600" dirty="0"/>
              <a:t>Y</a:t>
            </a:r>
            <a:r>
              <a:rPr lang="zh-CN" altLang="en-US" sz="1600" dirty="0"/>
              <a:t>，</a:t>
            </a:r>
            <a:r>
              <a:rPr lang="en-US" altLang="zh-CN" sz="1600" dirty="0"/>
              <a:t>Y→Z</a:t>
            </a:r>
          </a:p>
          <a:p>
            <a:pPr eaLnBrk="1" hangingPunct="1">
              <a:buFont typeface="Monotype Sorts" pitchFamily="2" charset="2"/>
              <a:buNone/>
            </a:pPr>
            <a:r>
              <a:rPr lang="en-US" altLang="zh-CN" sz="1800" dirty="0"/>
              <a:t>2.</a:t>
            </a:r>
            <a:r>
              <a:rPr lang="zh-CN" altLang="en-US" sz="1800" dirty="0"/>
              <a:t>根据合并规则和分解规则，可得引理</a:t>
            </a:r>
            <a:r>
              <a:rPr lang="en-US" altLang="zh-CN" sz="1800" dirty="0"/>
              <a:t>6.1</a:t>
            </a:r>
          </a:p>
          <a:p>
            <a:pPr eaLnBrk="1" hangingPunct="1">
              <a:buFont typeface="Monotype Sorts" pitchFamily="2" charset="2"/>
              <a:buNone/>
            </a:pPr>
            <a:r>
              <a:rPr lang="en-US" altLang="zh-CN" sz="1800" dirty="0"/>
              <a:t>   </a:t>
            </a:r>
            <a:r>
              <a:rPr lang="zh-CN" altLang="en-US" sz="2000" dirty="0">
                <a:solidFill>
                  <a:srgbClr val="FF0000"/>
                </a:solidFill>
              </a:rPr>
              <a:t>引理</a:t>
            </a:r>
            <a:r>
              <a:rPr lang="en-US" altLang="zh-CN" sz="2000" dirty="0">
                <a:solidFill>
                  <a:srgbClr val="FF0000"/>
                </a:solidFill>
              </a:rPr>
              <a:t>6.1  </a:t>
            </a:r>
            <a:r>
              <a:rPr lang="en-US" altLang="zh-CN" sz="2000" i="1" dirty="0">
                <a:solidFill>
                  <a:srgbClr val="FF0000"/>
                </a:solidFill>
              </a:rPr>
              <a:t>X</a:t>
            </a:r>
            <a:r>
              <a:rPr lang="en-US" altLang="zh-CN" sz="2000" dirty="0">
                <a:solidFill>
                  <a:srgbClr val="FF0000"/>
                </a:solidFill>
              </a:rPr>
              <a:t>→</a:t>
            </a:r>
            <a:r>
              <a:rPr lang="en-US" altLang="zh-CN" sz="2000" i="1" dirty="0">
                <a:solidFill>
                  <a:srgbClr val="FF0000"/>
                </a:solidFill>
              </a:rPr>
              <a:t>A</a:t>
            </a:r>
            <a:r>
              <a:rPr lang="en-US" altLang="zh-CN" sz="2000" i="1" baseline="-25000" dirty="0">
                <a:solidFill>
                  <a:srgbClr val="FF0000"/>
                </a:solidFill>
              </a:rPr>
              <a:t>1</a:t>
            </a:r>
            <a:r>
              <a:rPr lang="en-US" altLang="zh-CN" sz="2000" i="1" dirty="0">
                <a:solidFill>
                  <a:srgbClr val="FF0000"/>
                </a:solidFill>
              </a:rPr>
              <a:t> A</a:t>
            </a:r>
            <a:r>
              <a:rPr lang="en-US" altLang="zh-CN" sz="2000" i="1" baseline="-25000" dirty="0">
                <a:solidFill>
                  <a:srgbClr val="FF0000"/>
                </a:solidFill>
              </a:rPr>
              <a:t>2</a:t>
            </a:r>
            <a:r>
              <a:rPr lang="en-US" altLang="zh-CN" sz="2000" i="1" dirty="0">
                <a:solidFill>
                  <a:srgbClr val="FF0000"/>
                </a:solidFill>
              </a:rPr>
              <a:t>…A</a:t>
            </a:r>
            <a:r>
              <a:rPr lang="en-US" altLang="zh-CN" sz="2000" i="1" baseline="-25000" dirty="0">
                <a:solidFill>
                  <a:srgbClr val="FF0000"/>
                </a:solidFill>
              </a:rPr>
              <a:t>k</a:t>
            </a:r>
            <a:r>
              <a:rPr lang="zh-CN" altLang="en-US" sz="2000" dirty="0">
                <a:solidFill>
                  <a:srgbClr val="FF0000"/>
                </a:solidFill>
              </a:rPr>
              <a:t>成立的充分必要条件是</a:t>
            </a:r>
            <a:r>
              <a:rPr lang="en-US" altLang="zh-CN" sz="2000" i="1" dirty="0" err="1">
                <a:solidFill>
                  <a:srgbClr val="FF0000"/>
                </a:solidFill>
              </a:rPr>
              <a:t>X</a:t>
            </a:r>
            <a:r>
              <a:rPr lang="en-US" altLang="zh-CN" sz="2000" dirty="0" err="1">
                <a:solidFill>
                  <a:srgbClr val="FF0000"/>
                </a:solidFill>
              </a:rPr>
              <a:t>→</a:t>
            </a:r>
            <a:r>
              <a:rPr lang="en-US" altLang="zh-CN" sz="2000" i="1" dirty="0" err="1">
                <a:solidFill>
                  <a:srgbClr val="FF0000"/>
                </a:solidFill>
              </a:rPr>
              <a:t>A</a:t>
            </a:r>
            <a:r>
              <a:rPr lang="en-US" altLang="zh-CN" sz="2000" i="1" baseline="-25000" dirty="0" err="1">
                <a:solidFill>
                  <a:srgbClr val="FF0000"/>
                </a:solidFill>
              </a:rPr>
              <a:t>i</a:t>
            </a:r>
            <a:r>
              <a:rPr lang="zh-CN" altLang="en-US" sz="2000" dirty="0">
                <a:solidFill>
                  <a:srgbClr val="FF0000"/>
                </a:solidFill>
              </a:rPr>
              <a:t>成立（</a:t>
            </a:r>
            <a:r>
              <a:rPr lang="en-US" altLang="zh-CN" sz="2000" i="1" dirty="0" err="1">
                <a:solidFill>
                  <a:srgbClr val="FF0000"/>
                </a:solidFill>
              </a:rPr>
              <a:t>i</a:t>
            </a:r>
            <a:r>
              <a:rPr lang="en-US" altLang="zh-CN" sz="2000" dirty="0">
                <a:solidFill>
                  <a:srgbClr val="FF0000"/>
                </a:solidFill>
              </a:rPr>
              <a:t>=1</a:t>
            </a:r>
            <a:r>
              <a:rPr lang="zh-CN" altLang="en-US" sz="2000" dirty="0">
                <a:solidFill>
                  <a:srgbClr val="FF0000"/>
                </a:solidFill>
              </a:rPr>
              <a:t>，</a:t>
            </a:r>
            <a:r>
              <a:rPr lang="en-US" altLang="zh-CN" sz="2000" dirty="0">
                <a:solidFill>
                  <a:srgbClr val="FF0000"/>
                </a:solidFill>
              </a:rPr>
              <a:t>2</a:t>
            </a:r>
            <a:r>
              <a:rPr lang="zh-CN" altLang="en-US" sz="2000" dirty="0">
                <a:solidFill>
                  <a:srgbClr val="FF0000"/>
                </a:solidFill>
              </a:rPr>
              <a:t>，</a:t>
            </a:r>
            <a:r>
              <a:rPr lang="en-US" altLang="zh-CN" sz="2000" dirty="0">
                <a:solidFill>
                  <a:srgbClr val="FF0000"/>
                </a:solidFill>
              </a:rPr>
              <a:t>…</a:t>
            </a:r>
            <a:r>
              <a:rPr lang="zh-CN" altLang="en-US" sz="2000" dirty="0">
                <a:solidFill>
                  <a:srgbClr val="FF0000"/>
                </a:solidFill>
              </a:rPr>
              <a:t>，</a:t>
            </a:r>
            <a:r>
              <a:rPr lang="en-US" altLang="zh-CN" sz="2000" i="1" dirty="0">
                <a:solidFill>
                  <a:srgbClr val="FF0000"/>
                </a:solidFill>
              </a:rPr>
              <a:t>k</a:t>
            </a:r>
            <a:r>
              <a:rPr lang="zh-CN" altLang="en-US" sz="2000" dirty="0">
                <a:solidFill>
                  <a:srgbClr val="FF0000"/>
                </a:solidFill>
              </a:rPr>
              <a:t>）。</a:t>
            </a:r>
            <a:endParaRPr lang="zh-CN" altLang="en-US" sz="1800" dirty="0">
              <a:solidFill>
                <a:srgbClr val="FF0000"/>
              </a:solidFill>
            </a:endParaRPr>
          </a:p>
          <a:p>
            <a:pPr lvl="1" eaLnBrk="1" hangingPunct="1">
              <a:lnSpc>
                <a:spcPct val="140000"/>
              </a:lnSpc>
              <a:spcBef>
                <a:spcPct val="0"/>
              </a:spcBef>
              <a:buFontTx/>
              <a:buNone/>
            </a:pPr>
            <a:endParaRPr lang="en-US" altLang="zh-CN" sz="1600" dirty="0"/>
          </a:p>
          <a:p>
            <a:pPr eaLnBrk="1" hangingPunct="1">
              <a:buFont typeface="Monotype Sorts" pitchFamily="2" charset="2"/>
              <a:buNone/>
            </a:pPr>
            <a:endParaRPr lang="zh-CN" altLang="en-US" sz="2400" dirty="0">
              <a:solidFill>
                <a:schemeClr val="accent2"/>
              </a:solidFill>
            </a:endParaRPr>
          </a:p>
          <a:p>
            <a:pPr eaLnBrk="1" hangingPunct="1">
              <a:spcBef>
                <a:spcPct val="60000"/>
              </a:spcBef>
            </a:pPr>
            <a:endParaRPr lang="zh-CN" altLang="en-US" sz="1800" dirty="0"/>
          </a:p>
        </p:txBody>
      </p:sp>
    </p:spTree>
    <p:extLst>
      <p:ext uri="{BB962C8B-B14F-4D97-AF65-F5344CB8AC3E}">
        <p14:creationId xmlns:p14="http://schemas.microsoft.com/office/powerpoint/2010/main" val="2196570499"/>
      </p:ext>
    </p:extLst>
  </p:cSld>
  <p:clrMapOvr>
    <a:masterClrMapping/>
  </p:clrMapOvr>
  <p:transition spd="slow">
    <p:wipe dir="d"/>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pPr eaLnBrk="1" hangingPunct="1"/>
            <a:r>
              <a:rPr lang="en-US" altLang="zh-CN" dirty="0"/>
              <a:t>3.</a:t>
            </a:r>
            <a:r>
              <a:rPr lang="zh-CN" altLang="en-US" dirty="0"/>
              <a:t>函数依赖闭包</a:t>
            </a:r>
          </a:p>
        </p:txBody>
      </p:sp>
      <p:sp>
        <p:nvSpPr>
          <p:cNvPr id="139267" name="Rectangle 3"/>
          <p:cNvSpPr>
            <a:spLocks noGrp="1" noChangeArrowheads="1"/>
          </p:cNvSpPr>
          <p:nvPr>
            <p:ph idx="1"/>
          </p:nvPr>
        </p:nvSpPr>
        <p:spPr>
          <a:xfrm>
            <a:off x="285720" y="823913"/>
            <a:ext cx="8401080" cy="3640931"/>
          </a:xfrm>
        </p:spPr>
        <p:txBody>
          <a:bodyPr/>
          <a:lstStyle/>
          <a:p>
            <a:pPr eaLnBrk="1" hangingPunct="1"/>
            <a:r>
              <a:rPr lang="zh-CN" altLang="en-US" sz="2400" dirty="0"/>
              <a:t>闭包</a:t>
            </a:r>
          </a:p>
          <a:p>
            <a:pPr eaLnBrk="1" hangingPunct="1">
              <a:spcBef>
                <a:spcPct val="50000"/>
              </a:spcBef>
              <a:buFont typeface="Monotype Sorts" pitchFamily="2" charset="2"/>
              <a:buNone/>
            </a:pPr>
            <a:r>
              <a:rPr lang="zh-CN" altLang="en-US" sz="2400" dirty="0"/>
              <a:t>	定义</a:t>
            </a:r>
            <a:r>
              <a:rPr lang="en-US" altLang="zh-CN" sz="2400" dirty="0"/>
              <a:t>6.12  </a:t>
            </a:r>
            <a:r>
              <a:rPr lang="zh-CN" altLang="en-US" sz="2400" dirty="0"/>
              <a:t>在关系模式</a:t>
            </a:r>
            <a:r>
              <a:rPr lang="en-US" altLang="zh-CN" sz="2400" i="1" dirty="0"/>
              <a:t>R(U</a:t>
            </a:r>
            <a:r>
              <a:rPr lang="zh-CN" altLang="en-US" sz="2400" i="1" dirty="0"/>
              <a:t>，</a:t>
            </a:r>
            <a:r>
              <a:rPr lang="en-US" altLang="zh-CN" sz="2400" i="1" dirty="0"/>
              <a:t>F)</a:t>
            </a:r>
            <a:r>
              <a:rPr lang="zh-CN" altLang="en-US" sz="2400" dirty="0"/>
              <a:t>中为</a:t>
            </a:r>
            <a:r>
              <a:rPr lang="en-US" altLang="zh-CN" sz="2400" i="1" dirty="0"/>
              <a:t>F</a:t>
            </a:r>
            <a:r>
              <a:rPr lang="zh-CN" altLang="en-US" sz="2400" dirty="0"/>
              <a:t>所逻辑蕴含的函数依赖的全体叫作</a:t>
            </a:r>
            <a:r>
              <a:rPr lang="en-US" altLang="zh-CN" sz="2400" i="1" dirty="0">
                <a:solidFill>
                  <a:schemeClr val="accent2"/>
                </a:solidFill>
              </a:rPr>
              <a:t>F</a:t>
            </a:r>
            <a:r>
              <a:rPr lang="zh-CN" altLang="en-US" sz="2400" dirty="0">
                <a:solidFill>
                  <a:schemeClr val="accent2"/>
                </a:solidFill>
              </a:rPr>
              <a:t>的闭包</a:t>
            </a:r>
            <a:r>
              <a:rPr lang="zh-CN" altLang="en-US" sz="2400" dirty="0"/>
              <a:t>，记为</a:t>
            </a:r>
            <a:r>
              <a:rPr lang="en-US" altLang="zh-CN" sz="2400" i="1" dirty="0"/>
              <a:t>F </a:t>
            </a:r>
            <a:r>
              <a:rPr lang="en-US" altLang="zh-CN" sz="2400" baseline="30000" dirty="0"/>
              <a:t>+</a:t>
            </a:r>
            <a:r>
              <a:rPr lang="zh-CN" altLang="en-US" sz="2400" dirty="0"/>
              <a:t>。</a:t>
            </a:r>
          </a:p>
          <a:p>
            <a:pPr eaLnBrk="1" hangingPunct="1">
              <a:buFont typeface="Monotype Sorts" pitchFamily="2" charset="2"/>
              <a:buNone/>
            </a:pPr>
            <a:endParaRPr lang="zh-CN" altLang="en-US" sz="2400" dirty="0"/>
          </a:p>
          <a:p>
            <a:pPr eaLnBrk="1" hangingPunct="1">
              <a:buFont typeface="Monotype Sorts" pitchFamily="2" charset="2"/>
              <a:buNone/>
            </a:pPr>
            <a:r>
              <a:rPr lang="zh-CN" altLang="en-US" sz="2400" dirty="0"/>
              <a:t>	定义</a:t>
            </a:r>
            <a:r>
              <a:rPr lang="en-US" altLang="zh-CN" sz="2400" dirty="0"/>
              <a:t>6.13  </a:t>
            </a:r>
            <a:r>
              <a:rPr lang="zh-CN" altLang="en-US" sz="2400" dirty="0"/>
              <a:t>设</a:t>
            </a:r>
            <a:r>
              <a:rPr lang="en-US" altLang="zh-CN" sz="2400" i="1" dirty="0"/>
              <a:t>F</a:t>
            </a:r>
            <a:r>
              <a:rPr lang="zh-CN" altLang="en-US" sz="2400" dirty="0"/>
              <a:t>为属性集</a:t>
            </a:r>
            <a:r>
              <a:rPr lang="en-US" altLang="zh-CN" sz="2400" i="1" dirty="0"/>
              <a:t>U</a:t>
            </a:r>
            <a:r>
              <a:rPr lang="zh-CN" altLang="en-US" sz="2400" dirty="0"/>
              <a:t>上的一组函数依赖，</a:t>
            </a:r>
            <a:r>
              <a:rPr lang="en-US" altLang="zh-CN" sz="2400" dirty="0"/>
              <a:t>X</a:t>
            </a:r>
            <a:r>
              <a:rPr lang="zh-CN" altLang="en-US" sz="2400" dirty="0"/>
              <a:t>为</a:t>
            </a:r>
            <a:r>
              <a:rPr lang="en-US" altLang="zh-CN" sz="2400" dirty="0"/>
              <a:t>U</a:t>
            </a:r>
            <a:r>
              <a:rPr lang="zh-CN" altLang="en-US" sz="2400" dirty="0"/>
              <a:t>的子集，</a:t>
            </a:r>
            <a:r>
              <a:rPr lang="en-US" altLang="zh-CN" sz="2400" i="1" dirty="0"/>
              <a:t>X</a:t>
            </a:r>
            <a:r>
              <a:rPr lang="en-US" altLang="zh-CN" sz="2400" dirty="0"/>
              <a:t> </a:t>
            </a:r>
            <a:r>
              <a:rPr lang="en-US" altLang="zh-CN" sz="2400" dirty="0">
                <a:sym typeface="Symbol" panose="05050102010706020507" pitchFamily="18" charset="2"/>
              </a:rPr>
              <a:t></a:t>
            </a:r>
            <a:r>
              <a:rPr lang="en-US" altLang="zh-CN" sz="2400" i="1" dirty="0"/>
              <a:t>U</a:t>
            </a:r>
            <a:r>
              <a:rPr lang="zh-CN" altLang="en-US" sz="2400" dirty="0"/>
              <a:t>， </a:t>
            </a:r>
            <a:r>
              <a:rPr lang="en-US" altLang="zh-CN" sz="2400" i="1" dirty="0"/>
              <a:t>X</a:t>
            </a:r>
            <a:r>
              <a:rPr lang="en-US" altLang="zh-CN" sz="2400" i="1" baseline="-25000" dirty="0"/>
              <a:t>F</a:t>
            </a:r>
            <a:r>
              <a:rPr lang="en-US" altLang="zh-CN" sz="2400" baseline="30000" dirty="0"/>
              <a:t>+</a:t>
            </a:r>
            <a:r>
              <a:rPr lang="en-US" altLang="zh-CN" sz="2400" dirty="0"/>
              <a:t> ={ </a:t>
            </a:r>
            <a:r>
              <a:rPr lang="en-US" altLang="zh-CN" sz="2400" i="1" dirty="0"/>
              <a:t>A|X</a:t>
            </a:r>
            <a:r>
              <a:rPr lang="en-US" altLang="zh-CN" sz="2400" dirty="0"/>
              <a:t>→</a:t>
            </a:r>
            <a:r>
              <a:rPr lang="en-US" altLang="zh-CN" sz="2400" i="1" dirty="0"/>
              <a:t>A</a:t>
            </a:r>
            <a:r>
              <a:rPr lang="zh-CN" altLang="en-US" sz="2400" dirty="0"/>
              <a:t>能由</a:t>
            </a:r>
            <a:r>
              <a:rPr lang="en-US" altLang="zh-CN" sz="2400" i="1" dirty="0"/>
              <a:t>F</a:t>
            </a:r>
            <a:r>
              <a:rPr lang="zh-CN" altLang="en-US" sz="2400" dirty="0"/>
              <a:t>根据</a:t>
            </a:r>
            <a:r>
              <a:rPr lang="en-US" altLang="zh-CN" sz="2400" dirty="0"/>
              <a:t>Armstrong</a:t>
            </a:r>
            <a:r>
              <a:rPr lang="zh-CN" altLang="en-US" sz="2400" dirty="0"/>
              <a:t>公理导出</a:t>
            </a:r>
            <a:r>
              <a:rPr lang="en-US" altLang="zh-CN" sz="2400" dirty="0"/>
              <a:t>}</a:t>
            </a:r>
            <a:r>
              <a:rPr lang="zh-CN" altLang="en-US" sz="2400" dirty="0"/>
              <a:t>，</a:t>
            </a:r>
            <a:r>
              <a:rPr lang="en-US" altLang="zh-CN" sz="2400" i="1" dirty="0"/>
              <a:t>X</a:t>
            </a:r>
            <a:r>
              <a:rPr lang="en-US" altLang="zh-CN" sz="2400" i="1" baseline="-25000" dirty="0"/>
              <a:t>F</a:t>
            </a:r>
            <a:r>
              <a:rPr lang="en-US" altLang="zh-CN" sz="2400" baseline="30000" dirty="0"/>
              <a:t>+</a:t>
            </a:r>
            <a:r>
              <a:rPr lang="zh-CN" altLang="en-US" sz="2400" dirty="0"/>
              <a:t>称为属性集</a:t>
            </a:r>
            <a:r>
              <a:rPr lang="en-US" altLang="zh-CN" sz="2400" i="1" dirty="0">
                <a:solidFill>
                  <a:schemeClr val="accent2"/>
                </a:solidFill>
              </a:rPr>
              <a:t>X</a:t>
            </a:r>
            <a:r>
              <a:rPr lang="zh-CN" altLang="en-US" sz="2400" dirty="0">
                <a:solidFill>
                  <a:schemeClr val="accent2"/>
                </a:solidFill>
              </a:rPr>
              <a:t>关于函数依赖集</a:t>
            </a:r>
            <a:r>
              <a:rPr lang="en-US" altLang="zh-CN" sz="2400" i="1" dirty="0">
                <a:solidFill>
                  <a:schemeClr val="accent2"/>
                </a:solidFill>
              </a:rPr>
              <a:t>F</a:t>
            </a:r>
            <a:r>
              <a:rPr lang="zh-CN" altLang="en-US" sz="2400" dirty="0">
                <a:solidFill>
                  <a:schemeClr val="accent2"/>
                </a:solidFill>
              </a:rPr>
              <a:t>的闭包</a:t>
            </a:r>
            <a:r>
              <a:rPr lang="zh-CN" altLang="en-US" sz="2400" dirty="0"/>
              <a:t>。</a:t>
            </a:r>
          </a:p>
        </p:txBody>
      </p:sp>
    </p:spTree>
    <p:extLst>
      <p:ext uri="{BB962C8B-B14F-4D97-AF65-F5344CB8AC3E}">
        <p14:creationId xmlns:p14="http://schemas.microsoft.com/office/powerpoint/2010/main" val="136821465"/>
      </p:ext>
    </p:extLst>
  </p:cSld>
  <p:clrMapOvr>
    <a:masterClrMapping/>
  </p:clrMapOvr>
  <p:transition spd="slow">
    <p:wipe di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pPr eaLnBrk="1" hangingPunct="1"/>
            <a:r>
              <a:rPr lang="en-US" altLang="zh-CN" sz="3600"/>
              <a:t>F</a:t>
            </a:r>
            <a:r>
              <a:rPr lang="zh-CN" altLang="en-US" sz="3600"/>
              <a:t>的闭包</a:t>
            </a:r>
          </a:p>
        </p:txBody>
      </p:sp>
      <p:sp>
        <p:nvSpPr>
          <p:cNvPr id="140291" name="Rectangle 3"/>
          <p:cNvSpPr>
            <a:spLocks noGrp="1" noChangeArrowheads="1"/>
          </p:cNvSpPr>
          <p:nvPr>
            <p:ph idx="1"/>
          </p:nvPr>
        </p:nvSpPr>
        <p:spPr/>
        <p:txBody>
          <a:bodyPr/>
          <a:lstStyle/>
          <a:p>
            <a:pPr eaLnBrk="1" hangingPunct="1">
              <a:lnSpc>
                <a:spcPct val="80000"/>
              </a:lnSpc>
              <a:buFont typeface="Monotype Sorts" pitchFamily="2" charset="2"/>
              <a:buNone/>
            </a:pPr>
            <a:r>
              <a:rPr lang="en-US" altLang="zh-CN" sz="2000" i="1" dirty="0"/>
              <a:t>F</a:t>
            </a:r>
            <a:r>
              <a:rPr lang="en-US" altLang="zh-CN" sz="2000" dirty="0"/>
              <a:t>={ X→Y,Y→Z }, </a:t>
            </a:r>
          </a:p>
          <a:p>
            <a:pPr eaLnBrk="1" hangingPunct="1">
              <a:lnSpc>
                <a:spcPct val="80000"/>
              </a:lnSpc>
              <a:buFont typeface="Monotype Sorts" pitchFamily="2" charset="2"/>
              <a:buNone/>
            </a:pPr>
            <a:r>
              <a:rPr lang="en-US" altLang="zh-CN" sz="2000" i="1" dirty="0"/>
              <a:t>F </a:t>
            </a:r>
            <a:r>
              <a:rPr lang="en-US" altLang="zh-CN" sz="2000" baseline="30000" dirty="0"/>
              <a:t>+ </a:t>
            </a:r>
            <a:r>
              <a:rPr lang="en-US" altLang="zh-CN" sz="2000" dirty="0"/>
              <a:t>= {</a:t>
            </a:r>
          </a:p>
          <a:p>
            <a:pPr eaLnBrk="1" hangingPunct="1">
              <a:lnSpc>
                <a:spcPct val="80000"/>
              </a:lnSpc>
              <a:buFont typeface="Monotype Sorts" pitchFamily="2" charset="2"/>
              <a:buNone/>
            </a:pPr>
            <a:r>
              <a:rPr lang="en-US" altLang="zh-CN" sz="2000" dirty="0" err="1"/>
              <a:t>X→φ</a:t>
            </a:r>
            <a:r>
              <a:rPr lang="en-US" altLang="zh-CN" sz="2000" dirty="0"/>
              <a:t>, 	</a:t>
            </a:r>
            <a:r>
              <a:rPr lang="en-US" altLang="zh-CN" sz="2000" dirty="0" err="1"/>
              <a:t>Y→φ</a:t>
            </a:r>
            <a:r>
              <a:rPr lang="en-US" altLang="zh-CN" sz="2000" dirty="0"/>
              <a:t>,	</a:t>
            </a:r>
            <a:r>
              <a:rPr lang="en-US" altLang="zh-CN" sz="2000" dirty="0" err="1"/>
              <a:t>Z→φ</a:t>
            </a:r>
            <a:r>
              <a:rPr lang="en-US" altLang="zh-CN" sz="2000" dirty="0"/>
              <a:t>,  	</a:t>
            </a:r>
            <a:r>
              <a:rPr lang="en-US" altLang="zh-CN" sz="2000" dirty="0" err="1"/>
              <a:t>XY→φ</a:t>
            </a:r>
            <a:r>
              <a:rPr lang="en-US" altLang="zh-CN" sz="2000" dirty="0"/>
              <a:t>,      XZ →φ,   YZ →φ,    XYZ →φ, </a:t>
            </a:r>
          </a:p>
          <a:p>
            <a:pPr eaLnBrk="1" hangingPunct="1">
              <a:lnSpc>
                <a:spcPct val="80000"/>
              </a:lnSpc>
              <a:buFont typeface="Monotype Sorts" pitchFamily="2" charset="2"/>
              <a:buNone/>
            </a:pPr>
            <a:r>
              <a:rPr lang="en-US" altLang="zh-CN" sz="2000" dirty="0"/>
              <a:t>X →X, 	Y→Y, 	Z→Z,   	XY → X,     XZ→X,      YZ→Y,      XYZ→X,</a:t>
            </a:r>
          </a:p>
          <a:p>
            <a:pPr eaLnBrk="1" hangingPunct="1">
              <a:lnSpc>
                <a:spcPct val="80000"/>
              </a:lnSpc>
              <a:buFont typeface="Monotype Sorts" pitchFamily="2" charset="2"/>
              <a:buNone/>
            </a:pPr>
            <a:r>
              <a:rPr lang="en-US" altLang="zh-CN" sz="2000" dirty="0"/>
              <a:t>X → Y, 	Y → Z ,         	XY → Y,     XZ→Y,      YZ →Z,     XYZ → Y,</a:t>
            </a:r>
          </a:p>
          <a:p>
            <a:pPr eaLnBrk="1" hangingPunct="1">
              <a:lnSpc>
                <a:spcPct val="80000"/>
              </a:lnSpc>
              <a:buFont typeface="Monotype Sorts" pitchFamily="2" charset="2"/>
              <a:buNone/>
            </a:pPr>
            <a:r>
              <a:rPr lang="en-US" altLang="zh-CN" sz="2000" dirty="0"/>
              <a:t>X → Z, 	Y → YZ,        	XY → Z,     XZ→Z,       YZ →YZ,  XYZ → Z,</a:t>
            </a:r>
          </a:p>
          <a:p>
            <a:pPr eaLnBrk="1" hangingPunct="1">
              <a:lnSpc>
                <a:spcPct val="80000"/>
              </a:lnSpc>
              <a:buFont typeface="Monotype Sorts" pitchFamily="2" charset="2"/>
              <a:buNone/>
            </a:pPr>
            <a:r>
              <a:rPr lang="en-US" altLang="zh-CN" sz="2000" dirty="0"/>
              <a:t>X → XY,                 	XY → XY,  XZ → XY,                     XYZ → XY, </a:t>
            </a:r>
          </a:p>
          <a:p>
            <a:pPr eaLnBrk="1" hangingPunct="1">
              <a:lnSpc>
                <a:spcPct val="80000"/>
              </a:lnSpc>
              <a:buFont typeface="Monotype Sorts" pitchFamily="2" charset="2"/>
              <a:buNone/>
            </a:pPr>
            <a:r>
              <a:rPr lang="en-US" altLang="zh-CN" sz="2000" dirty="0"/>
              <a:t>X → XZ,                 	XY → YZ,  XZ → XZ,                      XYZ → YZ</a:t>
            </a:r>
          </a:p>
          <a:p>
            <a:pPr eaLnBrk="1" hangingPunct="1">
              <a:lnSpc>
                <a:spcPct val="80000"/>
              </a:lnSpc>
              <a:buFont typeface="Monotype Sorts" pitchFamily="2" charset="2"/>
              <a:buNone/>
            </a:pPr>
            <a:r>
              <a:rPr lang="en-US" altLang="zh-CN" sz="2000" dirty="0"/>
              <a:t>X → YZ,                 	XY → XZ,  XZ → XY,                      XYZ → XZ,</a:t>
            </a:r>
          </a:p>
          <a:p>
            <a:pPr eaLnBrk="1" hangingPunct="1">
              <a:lnSpc>
                <a:spcPct val="80000"/>
              </a:lnSpc>
              <a:buFont typeface="Monotype Sorts" pitchFamily="2" charset="2"/>
              <a:buNone/>
            </a:pPr>
            <a:r>
              <a:rPr lang="en-US" altLang="zh-CN" sz="2000" dirty="0"/>
              <a:t>                               	XY → XYZ, XZ → XYZ,                 XYZ → XYZ </a:t>
            </a:r>
          </a:p>
          <a:p>
            <a:pPr eaLnBrk="1" hangingPunct="1">
              <a:lnSpc>
                <a:spcPct val="80000"/>
              </a:lnSpc>
              <a:buFont typeface="Monotype Sorts" pitchFamily="2" charset="2"/>
              <a:buNone/>
            </a:pPr>
            <a:r>
              <a:rPr lang="en-US" altLang="zh-CN" sz="2000" dirty="0"/>
              <a:t>}</a:t>
            </a:r>
          </a:p>
        </p:txBody>
      </p:sp>
    </p:spTree>
    <p:extLst>
      <p:ext uri="{BB962C8B-B14F-4D97-AF65-F5344CB8AC3E}">
        <p14:creationId xmlns:p14="http://schemas.microsoft.com/office/powerpoint/2010/main" val="3605595400"/>
      </p:ext>
    </p:extLst>
  </p:cSld>
  <p:clrMapOvr>
    <a:masterClrMapping/>
  </p:clrMapOvr>
  <p:transition spd="slow">
    <p:wipe dir="d"/>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normAutofit/>
          </a:bodyPr>
          <a:lstStyle/>
          <a:p>
            <a:pPr eaLnBrk="1" hangingPunct="1"/>
            <a:r>
              <a:rPr lang="en-US" altLang="zh-CN" dirty="0"/>
              <a:t>3. </a:t>
            </a:r>
            <a:r>
              <a:rPr lang="zh-CN" altLang="en-US" dirty="0"/>
              <a:t>函数依赖闭包</a:t>
            </a:r>
          </a:p>
        </p:txBody>
      </p:sp>
      <p:sp>
        <p:nvSpPr>
          <p:cNvPr id="141315" name="Rectangle 3"/>
          <p:cNvSpPr>
            <a:spLocks noGrp="1" noChangeArrowheads="1"/>
          </p:cNvSpPr>
          <p:nvPr>
            <p:ph idx="1"/>
          </p:nvPr>
        </p:nvSpPr>
        <p:spPr/>
        <p:txBody>
          <a:bodyPr/>
          <a:lstStyle/>
          <a:p>
            <a:pPr eaLnBrk="1" hangingPunct="1">
              <a:lnSpc>
                <a:spcPct val="90000"/>
              </a:lnSpc>
            </a:pPr>
            <a:r>
              <a:rPr lang="zh-CN" altLang="en-US" sz="2400" dirty="0">
                <a:solidFill>
                  <a:srgbClr val="FF0000"/>
                </a:solidFill>
              </a:rPr>
              <a:t>关于闭包的引理</a:t>
            </a:r>
          </a:p>
          <a:p>
            <a:pPr eaLnBrk="1" hangingPunct="1">
              <a:lnSpc>
                <a:spcPct val="90000"/>
              </a:lnSpc>
              <a:spcBef>
                <a:spcPct val="60000"/>
              </a:spcBef>
              <a:buFont typeface="Monotype Sorts" pitchFamily="2" charset="2"/>
              <a:buNone/>
            </a:pPr>
            <a:r>
              <a:rPr lang="zh-CN" altLang="en-US" sz="2400" dirty="0"/>
              <a:t>	</a:t>
            </a:r>
            <a:r>
              <a:rPr lang="zh-CN" altLang="en-US" sz="2400" dirty="0">
                <a:solidFill>
                  <a:srgbClr val="FF0000"/>
                </a:solidFill>
              </a:rPr>
              <a:t>引理</a:t>
            </a:r>
            <a:r>
              <a:rPr lang="en-US" altLang="zh-CN" sz="2400" dirty="0">
                <a:solidFill>
                  <a:srgbClr val="FF0000"/>
                </a:solidFill>
              </a:rPr>
              <a:t>6.2  </a:t>
            </a:r>
            <a:r>
              <a:rPr lang="zh-CN" altLang="en-US" sz="2400" dirty="0"/>
              <a:t>设</a:t>
            </a:r>
            <a:r>
              <a:rPr lang="en-US" altLang="zh-CN" sz="2400" i="1" dirty="0"/>
              <a:t>F</a:t>
            </a:r>
            <a:r>
              <a:rPr lang="zh-CN" altLang="en-US" sz="2400" dirty="0"/>
              <a:t>为属性组</a:t>
            </a:r>
            <a:r>
              <a:rPr lang="en-US" altLang="zh-CN" sz="2400" i="1" dirty="0"/>
              <a:t>U</a:t>
            </a:r>
            <a:r>
              <a:rPr lang="zh-CN" altLang="en-US" sz="2400" dirty="0"/>
              <a:t>上的一组函数依赖，</a:t>
            </a:r>
            <a:r>
              <a:rPr lang="en-US" altLang="zh-CN" sz="2400" i="1" dirty="0"/>
              <a:t>X</a:t>
            </a:r>
            <a:r>
              <a:rPr lang="zh-CN" altLang="en-US" sz="2400" dirty="0"/>
              <a:t>，</a:t>
            </a:r>
            <a:r>
              <a:rPr lang="en-US" altLang="zh-CN" sz="2400" i="1" dirty="0"/>
              <a:t>Y</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U</a:t>
            </a:r>
            <a:r>
              <a:rPr lang="zh-CN" altLang="en-US" sz="2400" dirty="0"/>
              <a:t>，</a:t>
            </a:r>
            <a:r>
              <a:rPr lang="en-US" altLang="zh-CN" sz="2400" i="1" dirty="0"/>
              <a:t>X</a:t>
            </a:r>
            <a:r>
              <a:rPr lang="en-US" altLang="zh-CN" sz="2400" dirty="0"/>
              <a:t>→</a:t>
            </a:r>
            <a:r>
              <a:rPr lang="en-US" altLang="zh-CN" sz="2400" i="1" dirty="0"/>
              <a:t>Y</a:t>
            </a:r>
            <a:r>
              <a:rPr lang="zh-CN" altLang="en-US" sz="2400" dirty="0"/>
              <a:t>能由</a:t>
            </a:r>
            <a:r>
              <a:rPr lang="en-US" altLang="zh-CN" sz="2400" i="1" dirty="0"/>
              <a:t>F</a:t>
            </a:r>
            <a:r>
              <a:rPr lang="zh-CN" altLang="en-US" sz="2400" dirty="0"/>
              <a:t>根据</a:t>
            </a:r>
            <a:r>
              <a:rPr lang="en-US" altLang="zh-CN" sz="2400" dirty="0"/>
              <a:t>Armstrong</a:t>
            </a:r>
            <a:r>
              <a:rPr lang="zh-CN" altLang="en-US" sz="2400" dirty="0"/>
              <a:t>公理导出的充分必要条件是</a:t>
            </a:r>
            <a:r>
              <a:rPr lang="en-US" altLang="zh-CN" sz="2400" i="1" dirty="0"/>
              <a:t>Y</a:t>
            </a:r>
            <a:r>
              <a:rPr lang="en-US" altLang="zh-CN" sz="2400" dirty="0"/>
              <a:t> </a:t>
            </a:r>
            <a:r>
              <a:rPr lang="en-US" altLang="zh-CN" sz="2400" dirty="0">
                <a:sym typeface="Symbol" panose="05050102010706020507" pitchFamily="18" charset="2"/>
              </a:rPr>
              <a:t></a:t>
            </a:r>
            <a:r>
              <a:rPr lang="en-US" altLang="zh-CN" sz="2400" i="1" dirty="0"/>
              <a:t>X</a:t>
            </a:r>
            <a:r>
              <a:rPr lang="en-US" altLang="zh-CN" sz="2400" i="1" baseline="-25000" dirty="0"/>
              <a:t>F</a:t>
            </a:r>
            <a:r>
              <a:rPr lang="en-US" altLang="zh-CN" sz="2400" baseline="30000" dirty="0"/>
              <a:t>+</a:t>
            </a:r>
            <a:r>
              <a:rPr lang="zh-CN" altLang="en-US" sz="2400" dirty="0"/>
              <a:t>。</a:t>
            </a:r>
          </a:p>
          <a:p>
            <a:pPr lvl="2" eaLnBrk="1" hangingPunct="1">
              <a:lnSpc>
                <a:spcPct val="90000"/>
              </a:lnSpc>
              <a:buFontTx/>
              <a:buNone/>
            </a:pPr>
            <a:endParaRPr lang="zh-CN" altLang="en-US" sz="2400" dirty="0"/>
          </a:p>
          <a:p>
            <a:pPr lvl="1" eaLnBrk="1" hangingPunct="1">
              <a:lnSpc>
                <a:spcPct val="90000"/>
              </a:lnSpc>
            </a:pPr>
            <a:r>
              <a:rPr lang="zh-CN" altLang="en-US" dirty="0">
                <a:solidFill>
                  <a:srgbClr val="FF0000"/>
                </a:solidFill>
              </a:rPr>
              <a:t>引理</a:t>
            </a:r>
            <a:r>
              <a:rPr lang="en-US" altLang="zh-CN" dirty="0">
                <a:solidFill>
                  <a:srgbClr val="FF0000"/>
                </a:solidFill>
              </a:rPr>
              <a:t>6.2</a:t>
            </a:r>
            <a:r>
              <a:rPr lang="zh-CN" altLang="en-US" dirty="0">
                <a:solidFill>
                  <a:srgbClr val="FF0000"/>
                </a:solidFill>
              </a:rPr>
              <a:t>的用途</a:t>
            </a:r>
          </a:p>
          <a:p>
            <a:pPr lvl="1" eaLnBrk="1" hangingPunct="1">
              <a:lnSpc>
                <a:spcPct val="90000"/>
              </a:lnSpc>
              <a:buNone/>
            </a:pPr>
            <a:r>
              <a:rPr lang="zh-CN" altLang="en-US" dirty="0"/>
              <a:t>将判定</a:t>
            </a:r>
            <a:r>
              <a:rPr lang="en-US" altLang="zh-CN" i="1" dirty="0"/>
              <a:t>X</a:t>
            </a:r>
            <a:r>
              <a:rPr lang="en-US" altLang="zh-CN" dirty="0"/>
              <a:t>→</a:t>
            </a:r>
            <a:r>
              <a:rPr lang="en-US" altLang="zh-CN" i="1" dirty="0"/>
              <a:t>Y</a:t>
            </a:r>
            <a:r>
              <a:rPr lang="zh-CN" altLang="en-US" dirty="0"/>
              <a:t>是否能由</a:t>
            </a:r>
            <a:r>
              <a:rPr lang="en-US" altLang="zh-CN" i="1" dirty="0"/>
              <a:t>F</a:t>
            </a:r>
            <a:r>
              <a:rPr lang="zh-CN" altLang="en-US" dirty="0"/>
              <a:t>根据</a:t>
            </a:r>
            <a:r>
              <a:rPr lang="en-US" altLang="zh-CN" dirty="0"/>
              <a:t>Armstrong</a:t>
            </a:r>
            <a:r>
              <a:rPr lang="zh-CN" altLang="en-US" dirty="0"/>
              <a:t>公理导出的问题，</a:t>
            </a:r>
            <a:endParaRPr lang="en-US" altLang="zh-CN" dirty="0"/>
          </a:p>
          <a:p>
            <a:pPr lvl="1" eaLnBrk="1" hangingPunct="1">
              <a:lnSpc>
                <a:spcPct val="90000"/>
              </a:lnSpc>
              <a:buNone/>
            </a:pPr>
            <a:r>
              <a:rPr lang="zh-CN" altLang="en-US" dirty="0"/>
              <a:t>就转化为求出</a:t>
            </a:r>
            <a:r>
              <a:rPr lang="en-US" altLang="zh-CN" i="1" dirty="0"/>
              <a:t>X</a:t>
            </a:r>
            <a:r>
              <a:rPr lang="en-US" altLang="zh-CN" i="1" baseline="-25000" dirty="0"/>
              <a:t>F</a:t>
            </a:r>
            <a:r>
              <a:rPr lang="en-US" altLang="zh-CN" baseline="30000" dirty="0"/>
              <a:t>+</a:t>
            </a:r>
            <a:r>
              <a:rPr lang="en-US" altLang="zh-CN" dirty="0"/>
              <a:t> </a:t>
            </a:r>
            <a:r>
              <a:rPr lang="zh-CN" altLang="en-US" dirty="0"/>
              <a:t>，判定</a:t>
            </a:r>
            <a:r>
              <a:rPr lang="en-US" altLang="zh-CN" i="1" dirty="0"/>
              <a:t>Y</a:t>
            </a:r>
            <a:r>
              <a:rPr lang="zh-CN" altLang="en-US" dirty="0"/>
              <a:t>是否为</a:t>
            </a:r>
            <a:r>
              <a:rPr lang="en-US" altLang="zh-CN" i="1" dirty="0"/>
              <a:t>X</a:t>
            </a:r>
            <a:r>
              <a:rPr lang="en-US" altLang="zh-CN" i="1" baseline="-25000" dirty="0"/>
              <a:t>F</a:t>
            </a:r>
            <a:r>
              <a:rPr lang="en-US" altLang="zh-CN" baseline="30000" dirty="0"/>
              <a:t>+</a:t>
            </a:r>
            <a:r>
              <a:rPr lang="zh-CN" altLang="en-US" dirty="0"/>
              <a:t>的子集的问题。</a:t>
            </a:r>
          </a:p>
        </p:txBody>
      </p:sp>
    </p:spTree>
    <p:extLst>
      <p:ext uri="{BB962C8B-B14F-4D97-AF65-F5344CB8AC3E}">
        <p14:creationId xmlns:p14="http://schemas.microsoft.com/office/powerpoint/2010/main" val="3120064742"/>
      </p:ext>
    </p:extLst>
  </p:cSld>
  <p:clrMapOvr>
    <a:masterClrMapping/>
  </p:clrMapOvr>
  <p:transition spd="slow">
    <p:wipe dir="d"/>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normAutofit/>
          </a:bodyPr>
          <a:lstStyle/>
          <a:p>
            <a:pPr eaLnBrk="1" hangingPunct="1"/>
            <a:r>
              <a:rPr lang="en-US" altLang="zh-CN" dirty="0"/>
              <a:t>3.</a:t>
            </a:r>
            <a:r>
              <a:rPr lang="zh-CN" altLang="en-US" dirty="0"/>
              <a:t>函数依赖闭包</a:t>
            </a:r>
          </a:p>
        </p:txBody>
      </p:sp>
      <p:sp>
        <p:nvSpPr>
          <p:cNvPr id="142339" name="Rectangle 3"/>
          <p:cNvSpPr>
            <a:spLocks noGrp="1" noChangeArrowheads="1"/>
          </p:cNvSpPr>
          <p:nvPr>
            <p:ph idx="1"/>
          </p:nvPr>
        </p:nvSpPr>
        <p:spPr>
          <a:xfrm>
            <a:off x="24000" y="823913"/>
            <a:ext cx="9252519" cy="3980085"/>
          </a:xfrm>
        </p:spPr>
        <p:txBody>
          <a:bodyPr/>
          <a:lstStyle/>
          <a:p>
            <a:pPr marL="485775" indent="-485775" eaLnBrk="1" hangingPunct="1">
              <a:lnSpc>
                <a:spcPct val="90000"/>
              </a:lnSpc>
            </a:pPr>
            <a:r>
              <a:rPr lang="zh-CN" altLang="en-US" sz="2000" dirty="0"/>
              <a:t>求闭包的算法</a:t>
            </a:r>
          </a:p>
          <a:p>
            <a:pPr marL="485775" indent="-485775" eaLnBrk="1" hangingPunct="1">
              <a:lnSpc>
                <a:spcPct val="90000"/>
              </a:lnSpc>
              <a:spcBef>
                <a:spcPct val="60000"/>
              </a:spcBef>
              <a:buFont typeface="Monotype Sorts" pitchFamily="2" charset="2"/>
              <a:buNone/>
            </a:pPr>
            <a:r>
              <a:rPr lang="zh-CN" altLang="en-US" sz="1600" dirty="0"/>
              <a:t>算法</a:t>
            </a:r>
            <a:r>
              <a:rPr lang="en-US" altLang="zh-CN" sz="1600" dirty="0"/>
              <a:t>6.1  </a:t>
            </a:r>
            <a:r>
              <a:rPr lang="zh-CN" altLang="en-US" sz="1600" dirty="0"/>
              <a:t>求属性集</a:t>
            </a:r>
            <a:r>
              <a:rPr lang="en-US" altLang="zh-CN" sz="1600" i="1" dirty="0"/>
              <a:t>X</a:t>
            </a:r>
            <a:r>
              <a:rPr lang="zh-CN" altLang="en-US" sz="1600" dirty="0"/>
              <a:t>（</a:t>
            </a:r>
            <a:r>
              <a:rPr lang="en-US" altLang="zh-CN" sz="1600" i="1" dirty="0"/>
              <a:t>X</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U</a:t>
            </a:r>
            <a:r>
              <a:rPr lang="zh-CN" altLang="en-US" sz="1600" dirty="0"/>
              <a:t>）关于</a:t>
            </a:r>
            <a:r>
              <a:rPr lang="en-US" altLang="zh-CN" sz="1600" i="1" dirty="0"/>
              <a:t>U</a:t>
            </a:r>
            <a:r>
              <a:rPr lang="zh-CN" altLang="en-US" sz="1600" dirty="0"/>
              <a:t>上的函数依赖集</a:t>
            </a:r>
            <a:r>
              <a:rPr lang="en-US" altLang="zh-CN" sz="1600" i="1" dirty="0"/>
              <a:t>F</a:t>
            </a:r>
            <a:r>
              <a:rPr lang="zh-CN" altLang="en-US" sz="1600" dirty="0"/>
              <a:t>的闭包</a:t>
            </a:r>
            <a:r>
              <a:rPr lang="en-US" altLang="zh-CN" sz="1600" i="1" dirty="0"/>
              <a:t>X</a:t>
            </a:r>
            <a:r>
              <a:rPr lang="en-US" altLang="zh-CN" sz="1600" i="1" baseline="-25000" dirty="0"/>
              <a:t>F</a:t>
            </a:r>
            <a:r>
              <a:rPr lang="en-US" altLang="zh-CN" sz="1600" baseline="30000" dirty="0"/>
              <a:t>+</a:t>
            </a:r>
            <a:r>
              <a:rPr lang="en-US" altLang="zh-CN" sz="1600" dirty="0"/>
              <a:t> </a:t>
            </a:r>
            <a:r>
              <a:rPr lang="zh-CN" altLang="en-US" sz="1600" dirty="0"/>
              <a:t>。              </a:t>
            </a:r>
          </a:p>
          <a:p>
            <a:pPr marL="485775" indent="-485775" eaLnBrk="1" hangingPunct="1">
              <a:lnSpc>
                <a:spcPct val="90000"/>
              </a:lnSpc>
              <a:buFont typeface="Monotype Sorts" pitchFamily="2" charset="2"/>
              <a:buNone/>
            </a:pPr>
            <a:r>
              <a:rPr lang="zh-CN" altLang="en-US" sz="1600" dirty="0"/>
              <a:t>输入：</a:t>
            </a:r>
            <a:r>
              <a:rPr lang="en-US" altLang="zh-CN" sz="1600" i="1" dirty="0"/>
              <a:t>X</a:t>
            </a:r>
            <a:r>
              <a:rPr lang="zh-CN" altLang="en-US" sz="1600" dirty="0"/>
              <a:t>，</a:t>
            </a:r>
            <a:r>
              <a:rPr lang="en-US" altLang="zh-CN" sz="1600" i="1" dirty="0"/>
              <a:t>F</a:t>
            </a:r>
          </a:p>
          <a:p>
            <a:pPr marL="485775" indent="-485775" eaLnBrk="1" hangingPunct="1">
              <a:lnSpc>
                <a:spcPct val="90000"/>
              </a:lnSpc>
              <a:buFont typeface="Monotype Sorts" pitchFamily="2" charset="2"/>
              <a:buNone/>
            </a:pPr>
            <a:r>
              <a:rPr lang="zh-CN" altLang="en-US" sz="1600" dirty="0"/>
              <a:t>输出：</a:t>
            </a:r>
            <a:r>
              <a:rPr lang="en-US" altLang="zh-CN" sz="1600" i="1" dirty="0"/>
              <a:t>X</a:t>
            </a:r>
            <a:r>
              <a:rPr lang="en-US" altLang="zh-CN" sz="1600" i="1" baseline="-25000" dirty="0"/>
              <a:t>F</a:t>
            </a:r>
            <a:r>
              <a:rPr lang="en-US" altLang="zh-CN" sz="1600" baseline="30000" dirty="0"/>
              <a:t>+</a:t>
            </a:r>
          </a:p>
          <a:p>
            <a:pPr eaLnBrk="1" hangingPunct="1">
              <a:buFont typeface="Monotype Sorts" pitchFamily="2" charset="2"/>
              <a:buNone/>
            </a:pPr>
            <a:r>
              <a:rPr lang="zh-CN" altLang="en-US" sz="1600" dirty="0"/>
              <a:t>步骤：</a:t>
            </a:r>
            <a:endParaRPr lang="en-US" altLang="zh-CN" sz="1600" dirty="0"/>
          </a:p>
          <a:p>
            <a:pPr eaLnBrk="1" hangingPunct="1">
              <a:buFont typeface="Monotype Sorts" pitchFamily="2" charset="2"/>
              <a:buNone/>
            </a:pPr>
            <a:r>
              <a:rPr lang="zh-CN" altLang="en-US" sz="1600" dirty="0"/>
              <a:t>（</a:t>
            </a:r>
            <a:r>
              <a:rPr lang="en-US" altLang="zh-CN" sz="1600" dirty="0"/>
              <a:t>1</a:t>
            </a:r>
            <a:r>
              <a:rPr lang="zh-CN" altLang="en-US" sz="1600" dirty="0"/>
              <a:t>）令</a:t>
            </a:r>
            <a:r>
              <a:rPr lang="en-US" altLang="zh-CN" sz="1600" i="1" dirty="0"/>
              <a:t>X</a:t>
            </a:r>
            <a:r>
              <a:rPr lang="zh-CN" altLang="en-US" sz="1600" baseline="30000" dirty="0"/>
              <a:t>（</a:t>
            </a:r>
            <a:r>
              <a:rPr lang="en-US" altLang="zh-CN" sz="1600" baseline="30000" dirty="0"/>
              <a:t>0</a:t>
            </a:r>
            <a:r>
              <a:rPr lang="zh-CN" altLang="en-US" sz="1600" baseline="30000" dirty="0"/>
              <a:t>）</a:t>
            </a:r>
            <a:r>
              <a:rPr lang="en-US" altLang="zh-CN" sz="1600" dirty="0"/>
              <a:t>=</a:t>
            </a:r>
            <a:r>
              <a:rPr lang="en-US" altLang="zh-CN" sz="1600" i="1" dirty="0"/>
              <a:t>X</a:t>
            </a:r>
            <a:r>
              <a:rPr lang="zh-CN" altLang="en-US" sz="1600" dirty="0"/>
              <a:t>，</a:t>
            </a:r>
            <a:r>
              <a:rPr lang="en-US" altLang="zh-CN" sz="1600" i="1" dirty="0" err="1"/>
              <a:t>i</a:t>
            </a:r>
            <a:r>
              <a:rPr lang="en-US" altLang="zh-CN" sz="1600" i="1" dirty="0"/>
              <a:t> </a:t>
            </a:r>
            <a:r>
              <a:rPr lang="en-US" altLang="zh-CN" sz="1600" dirty="0"/>
              <a:t>=0</a:t>
            </a:r>
          </a:p>
          <a:p>
            <a:pPr eaLnBrk="1" hangingPunct="1">
              <a:buFont typeface="Monotype Sorts" pitchFamily="2" charset="2"/>
              <a:buNone/>
            </a:pPr>
            <a:r>
              <a:rPr lang="zh-CN" altLang="en-US" sz="1600" dirty="0"/>
              <a:t>（</a:t>
            </a:r>
            <a:r>
              <a:rPr lang="en-US" altLang="zh-CN" sz="1600" dirty="0"/>
              <a:t>2</a:t>
            </a:r>
            <a:r>
              <a:rPr lang="zh-CN" altLang="en-US" sz="1600" dirty="0"/>
              <a:t>）求</a:t>
            </a:r>
            <a:r>
              <a:rPr lang="en-US" altLang="zh-CN" sz="1600" i="1" dirty="0"/>
              <a:t>B</a:t>
            </a:r>
            <a:r>
              <a:rPr lang="zh-CN" altLang="en-US" sz="1600" dirty="0"/>
              <a:t>，这里</a:t>
            </a:r>
            <a:r>
              <a:rPr lang="en-US" altLang="zh-CN" sz="1600" i="1" dirty="0"/>
              <a:t>B</a:t>
            </a:r>
            <a:r>
              <a:rPr lang="en-US" altLang="zh-CN" sz="1600" dirty="0"/>
              <a:t> = { </a:t>
            </a:r>
            <a:r>
              <a:rPr lang="en-US" altLang="zh-CN" sz="1600" i="1" dirty="0"/>
              <a:t>A</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V)(</a:t>
            </a:r>
            <a:r>
              <a:rPr lang="en-US" altLang="zh-CN" sz="1600" dirty="0"/>
              <a:t> </a:t>
            </a:r>
            <a:r>
              <a:rPr lang="en-US" altLang="zh-CN" sz="1600" dirty="0">
                <a:sym typeface="Symbol" panose="05050102010706020507" pitchFamily="18" charset="2"/>
              </a:rPr>
              <a:t></a:t>
            </a:r>
            <a:r>
              <a:rPr lang="en-US" altLang="zh-CN" sz="1600" dirty="0"/>
              <a:t> </a:t>
            </a:r>
            <a:r>
              <a:rPr lang="en-US" altLang="zh-CN" sz="1600" i="1" dirty="0"/>
              <a:t>W</a:t>
            </a:r>
            <a:r>
              <a:rPr lang="en-US" altLang="zh-CN" sz="1600" dirty="0"/>
              <a:t>)(</a:t>
            </a:r>
            <a:r>
              <a:rPr lang="en-US" altLang="zh-CN" sz="1600" i="1" dirty="0"/>
              <a:t>V</a:t>
            </a:r>
            <a:r>
              <a:rPr lang="en-US" altLang="zh-CN" sz="1600" dirty="0"/>
              <a:t>→</a:t>
            </a:r>
            <a:r>
              <a:rPr lang="en-US" altLang="zh-CN" sz="1600" i="1" dirty="0"/>
              <a:t>W</a:t>
            </a:r>
            <a:r>
              <a:rPr lang="en-US" altLang="zh-CN" sz="1600" dirty="0">
                <a:sym typeface="Symbol" panose="05050102010706020507" pitchFamily="18" charset="2"/>
              </a:rPr>
              <a:t></a:t>
            </a:r>
            <a:r>
              <a:rPr lang="en-US" altLang="zh-CN" sz="1600" i="1" dirty="0"/>
              <a:t>F</a:t>
            </a:r>
            <a:endParaRPr lang="en-US" altLang="zh-CN" sz="1600" dirty="0"/>
          </a:p>
          <a:p>
            <a:pPr eaLnBrk="1" hangingPunct="1">
              <a:buFont typeface="Monotype Sorts" pitchFamily="2" charset="2"/>
              <a:buNone/>
            </a:pPr>
            <a:r>
              <a:rPr lang="en-US" altLang="zh-CN" sz="1600" dirty="0"/>
              <a:t>                                           ∧</a:t>
            </a:r>
            <a:r>
              <a:rPr lang="en-US" altLang="zh-CN" sz="1600" i="1" dirty="0"/>
              <a:t>V </a:t>
            </a:r>
            <a:r>
              <a:rPr lang="en-US" altLang="zh-CN" sz="1600" dirty="0">
                <a:sym typeface="Symbol" panose="05050102010706020507" pitchFamily="18" charset="2"/>
              </a:rPr>
              <a:t></a:t>
            </a:r>
            <a:r>
              <a:rPr lang="en-US" altLang="zh-CN" sz="1600" i="1" dirty="0"/>
              <a:t> X</a:t>
            </a:r>
            <a:r>
              <a:rPr lang="zh-CN" altLang="en-US" sz="1600" baseline="30000" dirty="0"/>
              <a:t>（</a:t>
            </a:r>
            <a:r>
              <a:rPr lang="en-US" altLang="zh-CN" sz="1600" baseline="30000" dirty="0" err="1"/>
              <a:t>i</a:t>
            </a:r>
            <a:r>
              <a:rPr lang="zh-CN" altLang="en-US" sz="1600" baseline="30000" dirty="0"/>
              <a:t>）</a:t>
            </a:r>
            <a:r>
              <a:rPr lang="zh-CN" altLang="en-US" sz="1600" dirty="0"/>
              <a:t>∧</a:t>
            </a:r>
            <a:r>
              <a:rPr lang="en-US" altLang="zh-CN" sz="1600" i="1" dirty="0"/>
              <a:t>A</a:t>
            </a:r>
            <a:r>
              <a:rPr lang="en-US" altLang="zh-CN" sz="1600" dirty="0">
                <a:sym typeface="Symbol" panose="05050102010706020507" pitchFamily="18" charset="2"/>
              </a:rPr>
              <a:t></a:t>
            </a:r>
            <a:r>
              <a:rPr lang="en-US" altLang="zh-CN" sz="1600" dirty="0"/>
              <a:t> </a:t>
            </a:r>
            <a:r>
              <a:rPr lang="en-US" altLang="zh-CN" sz="1600" i="1" dirty="0"/>
              <a:t>W)</a:t>
            </a:r>
            <a:r>
              <a:rPr lang="en-US" altLang="zh-CN" sz="1600" dirty="0"/>
              <a:t>}</a:t>
            </a:r>
            <a:r>
              <a:rPr lang="zh-CN" altLang="en-US" sz="1600" dirty="0"/>
              <a:t>；</a:t>
            </a:r>
          </a:p>
          <a:p>
            <a:pPr eaLnBrk="1" hangingPunct="1">
              <a:buFont typeface="Monotype Sorts" pitchFamily="2" charset="2"/>
              <a:buNone/>
            </a:pPr>
            <a:r>
              <a:rPr lang="zh-CN" altLang="en-US" sz="1600" dirty="0"/>
              <a:t>（</a:t>
            </a:r>
            <a:r>
              <a:rPr lang="en-US" altLang="zh-CN" sz="1600" dirty="0"/>
              <a:t>3</a:t>
            </a:r>
            <a:r>
              <a:rPr lang="zh-CN" altLang="en-US" sz="1600" dirty="0"/>
              <a:t>）</a:t>
            </a:r>
            <a:r>
              <a:rPr lang="en-US" altLang="zh-CN" sz="1600" i="1" dirty="0"/>
              <a:t>X</a:t>
            </a:r>
            <a:r>
              <a:rPr lang="zh-CN" altLang="en-US" sz="1600" baseline="30000" dirty="0"/>
              <a:t>（</a:t>
            </a:r>
            <a:r>
              <a:rPr lang="en-US" altLang="zh-CN" sz="1600" baseline="30000" dirty="0"/>
              <a:t>i+1</a:t>
            </a:r>
            <a:r>
              <a:rPr lang="zh-CN" altLang="en-US" sz="1600" baseline="30000" dirty="0"/>
              <a:t>）</a:t>
            </a:r>
            <a:r>
              <a:rPr lang="en-US" altLang="zh-CN" sz="1600" dirty="0"/>
              <a:t>=</a:t>
            </a:r>
            <a:r>
              <a:rPr lang="en-US" altLang="zh-CN" sz="1600" i="1" dirty="0"/>
              <a:t>B </a:t>
            </a:r>
            <a:r>
              <a:rPr lang="en-US" altLang="zh-CN" sz="1600" dirty="0"/>
              <a:t>∪</a:t>
            </a:r>
            <a:r>
              <a:rPr lang="en-US" altLang="zh-CN" sz="1600" i="1" dirty="0"/>
              <a:t>X</a:t>
            </a:r>
            <a:r>
              <a:rPr lang="zh-CN" altLang="en-US" sz="1600" baseline="30000" dirty="0"/>
              <a:t>（</a:t>
            </a:r>
            <a:r>
              <a:rPr lang="en-US" altLang="zh-CN" sz="1600" baseline="30000" dirty="0" err="1"/>
              <a:t>i</a:t>
            </a:r>
            <a:r>
              <a:rPr lang="zh-CN" altLang="en-US" sz="1600" baseline="30000" dirty="0"/>
              <a:t>）</a:t>
            </a:r>
            <a:r>
              <a:rPr lang="zh-CN" altLang="en-US" sz="1600" dirty="0"/>
              <a:t> </a:t>
            </a:r>
          </a:p>
          <a:p>
            <a:pPr eaLnBrk="1" hangingPunct="1">
              <a:buFont typeface="Monotype Sorts" pitchFamily="2" charset="2"/>
              <a:buNone/>
            </a:pPr>
            <a:r>
              <a:rPr lang="zh-CN" altLang="en-US" sz="1600" dirty="0"/>
              <a:t>（</a:t>
            </a:r>
            <a:r>
              <a:rPr lang="en-US" altLang="zh-CN" sz="1600" dirty="0"/>
              <a:t>4</a:t>
            </a:r>
            <a:r>
              <a:rPr lang="zh-CN" altLang="en-US" sz="1600" dirty="0"/>
              <a:t>）判断</a:t>
            </a:r>
            <a:r>
              <a:rPr lang="en-US" altLang="zh-CN" sz="1600" i="1" dirty="0"/>
              <a:t>X</a:t>
            </a:r>
            <a:r>
              <a:rPr lang="zh-CN" altLang="en-US" sz="1600" baseline="30000" dirty="0"/>
              <a:t>（</a:t>
            </a:r>
            <a:r>
              <a:rPr lang="en-US" altLang="zh-CN" sz="1600" baseline="30000" dirty="0"/>
              <a:t>i+1</a:t>
            </a:r>
            <a:r>
              <a:rPr lang="zh-CN" altLang="en-US" sz="1600" baseline="30000" dirty="0"/>
              <a:t>）</a:t>
            </a:r>
            <a:r>
              <a:rPr lang="en-US" altLang="zh-CN" sz="1600" dirty="0"/>
              <a:t>= </a:t>
            </a:r>
            <a:r>
              <a:rPr lang="en-US" altLang="zh-CN" sz="1600" i="1" dirty="0"/>
              <a:t>X</a:t>
            </a:r>
            <a:r>
              <a:rPr lang="en-US" altLang="zh-CN" sz="1600" dirty="0"/>
              <a:t> </a:t>
            </a:r>
            <a:r>
              <a:rPr lang="zh-CN" altLang="en-US" sz="1600" baseline="30000" dirty="0"/>
              <a:t>（</a:t>
            </a:r>
            <a:r>
              <a:rPr lang="en-US" altLang="zh-CN" sz="1600" baseline="30000" dirty="0" err="1"/>
              <a:t>i</a:t>
            </a:r>
            <a:r>
              <a:rPr lang="zh-CN" altLang="en-US" sz="1600" baseline="30000" dirty="0"/>
              <a:t>）</a:t>
            </a:r>
            <a:endParaRPr lang="en-US" altLang="zh-CN" sz="1600" dirty="0"/>
          </a:p>
          <a:p>
            <a:pPr eaLnBrk="1" hangingPunct="1">
              <a:buNone/>
            </a:pPr>
            <a:r>
              <a:rPr lang="zh-CN" altLang="en-US" sz="1600" dirty="0"/>
              <a:t>（</a:t>
            </a:r>
            <a:r>
              <a:rPr lang="en-US" altLang="zh-CN" sz="1600" dirty="0"/>
              <a:t>5</a:t>
            </a:r>
            <a:r>
              <a:rPr lang="zh-CN" altLang="en-US" sz="1600" dirty="0"/>
              <a:t>）若</a:t>
            </a:r>
            <a:r>
              <a:rPr lang="en-US" altLang="zh-CN" sz="1600" i="1" dirty="0"/>
              <a:t>X</a:t>
            </a:r>
            <a:r>
              <a:rPr lang="zh-CN" altLang="en-US" sz="1600" baseline="30000" dirty="0"/>
              <a:t>（</a:t>
            </a:r>
            <a:r>
              <a:rPr lang="en-US" altLang="zh-CN" sz="1600" baseline="30000" dirty="0"/>
              <a:t>i+1</a:t>
            </a:r>
            <a:r>
              <a:rPr lang="zh-CN" altLang="en-US" sz="1600" baseline="30000" dirty="0"/>
              <a:t>）</a:t>
            </a:r>
            <a:r>
              <a:rPr lang="zh-CN" altLang="en-US" sz="1600" dirty="0"/>
              <a:t>与</a:t>
            </a:r>
            <a:r>
              <a:rPr lang="en-US" altLang="zh-CN" sz="1600" i="1" dirty="0"/>
              <a:t>X</a:t>
            </a:r>
            <a:r>
              <a:rPr lang="en-US" altLang="zh-CN" sz="1600" dirty="0"/>
              <a:t> </a:t>
            </a:r>
            <a:r>
              <a:rPr lang="zh-CN" altLang="en-US" sz="1600" baseline="30000" dirty="0"/>
              <a:t>（</a:t>
            </a:r>
            <a:r>
              <a:rPr lang="en-US" altLang="zh-CN" sz="1600" baseline="30000" dirty="0" err="1"/>
              <a:t>i</a:t>
            </a:r>
            <a:r>
              <a:rPr lang="zh-CN" altLang="en-US" sz="1600" baseline="30000" dirty="0"/>
              <a:t>）</a:t>
            </a:r>
            <a:r>
              <a:rPr lang="zh-CN" altLang="en-US" sz="1600" dirty="0"/>
              <a:t>相等或</a:t>
            </a:r>
            <a:r>
              <a:rPr lang="en-US" altLang="zh-CN" sz="1600" i="1" dirty="0"/>
              <a:t>X</a:t>
            </a:r>
            <a:r>
              <a:rPr lang="zh-CN" altLang="en-US" sz="1600" baseline="30000" dirty="0"/>
              <a:t>（</a:t>
            </a:r>
            <a:r>
              <a:rPr lang="en-US" altLang="zh-CN" sz="1600" baseline="30000" dirty="0" err="1"/>
              <a:t>i</a:t>
            </a:r>
            <a:r>
              <a:rPr lang="zh-CN" altLang="en-US" sz="1600" baseline="30000" dirty="0"/>
              <a:t>）</a:t>
            </a:r>
            <a:r>
              <a:rPr lang="en-US" altLang="zh-CN" sz="1600" dirty="0"/>
              <a:t>=</a:t>
            </a:r>
            <a:r>
              <a:rPr lang="en-US" altLang="zh-CN" sz="1600" i="1" dirty="0"/>
              <a:t>U , </a:t>
            </a:r>
            <a:r>
              <a:rPr lang="zh-CN" altLang="en-US" sz="1600" dirty="0"/>
              <a:t>则</a:t>
            </a:r>
            <a:r>
              <a:rPr lang="en-US" altLang="zh-CN" sz="1600" i="1" dirty="0"/>
              <a:t>X</a:t>
            </a:r>
            <a:r>
              <a:rPr lang="zh-CN" altLang="en-US" sz="1600" baseline="30000" dirty="0"/>
              <a:t>（</a:t>
            </a:r>
            <a:r>
              <a:rPr lang="en-US" altLang="zh-CN" sz="1600" baseline="30000" dirty="0" err="1"/>
              <a:t>i</a:t>
            </a:r>
            <a:r>
              <a:rPr lang="zh-CN" altLang="en-US" sz="1600" baseline="30000" dirty="0"/>
              <a:t>）</a:t>
            </a:r>
            <a:r>
              <a:rPr lang="zh-CN" altLang="en-US" sz="1600" dirty="0"/>
              <a:t>就是</a:t>
            </a:r>
            <a:r>
              <a:rPr lang="en-US" altLang="zh-CN" sz="1600" i="1" dirty="0"/>
              <a:t>X</a:t>
            </a:r>
            <a:r>
              <a:rPr lang="en-US" altLang="zh-CN" sz="1600" i="1" baseline="-25000" dirty="0"/>
              <a:t>F</a:t>
            </a:r>
            <a:r>
              <a:rPr lang="en-US" altLang="zh-CN" sz="1600" baseline="30000" dirty="0"/>
              <a:t>+</a:t>
            </a:r>
            <a:r>
              <a:rPr lang="en-US" altLang="zh-CN" sz="1600" dirty="0"/>
              <a:t> ,</a:t>
            </a:r>
            <a:r>
              <a:rPr lang="zh-CN" altLang="en-US" sz="1600" dirty="0"/>
              <a:t> 算法终止。</a:t>
            </a:r>
          </a:p>
          <a:p>
            <a:pPr eaLnBrk="1" hangingPunct="1">
              <a:buFont typeface="Monotype Sorts" pitchFamily="2" charset="2"/>
              <a:buNone/>
            </a:pPr>
            <a:r>
              <a:rPr lang="zh-CN" altLang="en-US" sz="1600" dirty="0"/>
              <a:t>（</a:t>
            </a:r>
            <a:r>
              <a:rPr lang="en-US" altLang="zh-CN" sz="1600" dirty="0"/>
              <a:t>6</a:t>
            </a:r>
            <a:r>
              <a:rPr lang="zh-CN" altLang="en-US" sz="1600" dirty="0"/>
              <a:t>）若否，则</a:t>
            </a:r>
            <a:r>
              <a:rPr lang="en-US" altLang="zh-CN" sz="1600" i="1" dirty="0" err="1"/>
              <a:t>i</a:t>
            </a:r>
            <a:r>
              <a:rPr lang="en-US" altLang="zh-CN" sz="1600" i="1" dirty="0"/>
              <a:t> </a:t>
            </a:r>
            <a:r>
              <a:rPr lang="en-US" altLang="zh-CN" sz="1600" dirty="0"/>
              <a:t>=</a:t>
            </a:r>
            <a:r>
              <a:rPr lang="en-US" altLang="zh-CN" sz="1600" i="1" dirty="0" err="1"/>
              <a:t>i</a:t>
            </a:r>
            <a:r>
              <a:rPr lang="en-US" altLang="zh-CN" sz="1600" i="1" dirty="0"/>
              <a:t> </a:t>
            </a:r>
            <a:r>
              <a:rPr lang="en-US" altLang="zh-CN" sz="1600" dirty="0"/>
              <a:t>+l</a:t>
            </a:r>
            <a:r>
              <a:rPr lang="zh-CN" altLang="en-US" sz="1600" dirty="0"/>
              <a:t>，返回第（</a:t>
            </a:r>
            <a:r>
              <a:rPr lang="en-US" altLang="zh-CN" sz="1600" dirty="0"/>
              <a:t>2</a:t>
            </a:r>
            <a:r>
              <a:rPr lang="zh-CN" altLang="en-US" sz="1600" dirty="0"/>
              <a:t>）步。</a:t>
            </a:r>
          </a:p>
          <a:p>
            <a:pPr marL="485775" indent="-485775" eaLnBrk="1" hangingPunct="1">
              <a:lnSpc>
                <a:spcPct val="90000"/>
              </a:lnSpc>
              <a:buFont typeface="Monotype Sorts" pitchFamily="2" charset="2"/>
              <a:buNone/>
            </a:pPr>
            <a:endParaRPr lang="zh-CN" altLang="en-US" sz="1600" dirty="0"/>
          </a:p>
          <a:p>
            <a:pPr marL="485775" indent="-485775" eaLnBrk="1" hangingPunct="1">
              <a:lnSpc>
                <a:spcPct val="90000"/>
              </a:lnSpc>
              <a:buFont typeface="Monotype Sorts" pitchFamily="2" charset="2"/>
              <a:buNone/>
            </a:pPr>
            <a:endParaRPr lang="en-US" altLang="zh-CN" sz="1600" dirty="0"/>
          </a:p>
        </p:txBody>
      </p:sp>
      <p:sp>
        <p:nvSpPr>
          <p:cNvPr id="553989" name="AutoShape 5"/>
          <p:cNvSpPr>
            <a:spLocks noChangeArrowheads="1"/>
          </p:cNvSpPr>
          <p:nvPr/>
        </p:nvSpPr>
        <p:spPr bwMode="auto">
          <a:xfrm>
            <a:off x="6715140" y="928676"/>
            <a:ext cx="1439863" cy="917972"/>
          </a:xfrm>
          <a:prstGeom prst="star16">
            <a:avLst>
              <a:gd name="adj" fmla="val 37500"/>
            </a:avLst>
          </a:prstGeom>
          <a:solidFill>
            <a:srgbClr val="EEE678"/>
          </a:solidFill>
          <a:ln w="28575">
            <a:solidFill>
              <a:schemeClr val="tx1"/>
            </a:solidFill>
            <a:miter lim="800000"/>
            <a:headEnd/>
            <a:tailEnd/>
          </a:ln>
        </p:spPr>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dirty="0"/>
              <a:t>迭代</a:t>
            </a:r>
          </a:p>
        </p:txBody>
      </p:sp>
      <p:sp>
        <p:nvSpPr>
          <p:cNvPr id="6" name="AutoShape 4"/>
          <p:cNvSpPr>
            <a:spLocks noChangeArrowheads="1"/>
          </p:cNvSpPr>
          <p:nvPr/>
        </p:nvSpPr>
        <p:spPr bwMode="auto">
          <a:xfrm>
            <a:off x="2214546" y="1653778"/>
            <a:ext cx="4248150" cy="560782"/>
          </a:xfrm>
          <a:prstGeom prst="wedgeRoundRectCallout">
            <a:avLst>
              <a:gd name="adj1" fmla="val -46486"/>
              <a:gd name="adj2" fmla="val 96764"/>
              <a:gd name="adj3" fmla="val 16667"/>
            </a:avLst>
          </a:prstGeom>
          <a:ln>
            <a:headEnd/>
            <a:tailEnd/>
          </a:ln>
        </p:spPr>
        <p:style>
          <a:lnRef idx="1">
            <a:schemeClr val="accent3"/>
          </a:lnRef>
          <a:fillRef idx="2">
            <a:schemeClr val="accent3"/>
          </a:fillRef>
          <a:effectRef idx="1">
            <a:schemeClr val="accent3"/>
          </a:effectRef>
          <a:fontRef idx="minor">
            <a:schemeClr val="dk1"/>
          </a:fontRef>
        </p:style>
        <p:txBody>
          <a:bodyPr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dirty="0"/>
              <a:t>对</a:t>
            </a:r>
            <a:r>
              <a:rPr lang="en-US" altLang="zh-CN" sz="1600" i="1" dirty="0"/>
              <a:t>X</a:t>
            </a:r>
            <a:r>
              <a:rPr lang="en-US" altLang="zh-CN" sz="1600" i="1" baseline="60000" dirty="0"/>
              <a:t>(</a:t>
            </a:r>
            <a:r>
              <a:rPr lang="en-US" altLang="zh-CN" sz="1600" baseline="60000" dirty="0" err="1"/>
              <a:t>i</a:t>
            </a:r>
            <a:r>
              <a:rPr lang="en-US" altLang="zh-CN" sz="1600" baseline="60000" dirty="0"/>
              <a:t>)</a:t>
            </a:r>
            <a:r>
              <a:rPr lang="zh-CN" altLang="en-US" sz="1800" dirty="0"/>
              <a:t>中的每个元素，依次检查相应的函数依赖</a:t>
            </a:r>
            <a:r>
              <a:rPr lang="en-US" altLang="zh-CN" sz="1800" dirty="0"/>
              <a:t>,</a:t>
            </a:r>
            <a:r>
              <a:rPr lang="zh-CN" altLang="en-US" sz="1800" dirty="0"/>
              <a:t>将依赖它的属性加入</a:t>
            </a:r>
            <a:r>
              <a:rPr lang="en-US" altLang="zh-CN" sz="1800" dirty="0"/>
              <a:t>B </a:t>
            </a:r>
          </a:p>
        </p:txBody>
      </p:sp>
      <p:sp>
        <p:nvSpPr>
          <p:cNvPr id="7" name="Rectangle 3"/>
          <p:cNvSpPr txBox="1">
            <a:spLocks noChangeArrowheads="1"/>
          </p:cNvSpPr>
          <p:nvPr/>
        </p:nvSpPr>
        <p:spPr bwMode="auto">
          <a:xfrm>
            <a:off x="4986981" y="2655927"/>
            <a:ext cx="4159291" cy="1104882"/>
          </a:xfrm>
          <a:prstGeom prst="rect">
            <a:avLst/>
          </a:prstGeom>
          <a:noFill/>
          <a:ln w="9525">
            <a:solidFill>
              <a:srgbClr val="FF0000"/>
            </a:solid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40000"/>
              </a:lnSpc>
              <a:spcBef>
                <a:spcPct val="20000"/>
              </a:spcBef>
              <a:spcAft>
                <a:spcPct val="0"/>
              </a:spcAft>
              <a:buClrTx/>
              <a:buSzPct val="100000"/>
              <a:tabLst/>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对于算法</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6.1</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 令</a:t>
            </a:r>
            <a:r>
              <a:rPr kumimoji="0" lang="en-US" altLang="zh-CN" sz="1400" b="1" i="1" u="none" strike="noStrike" kern="0" cap="none" spc="0" normalizeH="0" baseline="0" noProof="0" dirty="0" err="1">
                <a:ln>
                  <a:noFill/>
                </a:ln>
                <a:solidFill>
                  <a:schemeClr val="tx1"/>
                </a:solidFill>
                <a:effectLst/>
                <a:uLnTx/>
                <a:uFillTx/>
                <a:latin typeface="+mn-lt"/>
                <a:ea typeface="+mn-ea"/>
                <a:cs typeface="+mn-cs"/>
              </a:rPr>
              <a:t>a</a:t>
            </a:r>
            <a:r>
              <a:rPr kumimoji="0" lang="en-US" altLang="zh-CN" sz="1400" b="1" i="1" u="none" strike="noStrike" kern="0" cap="none" spc="0" normalizeH="0" baseline="-25000" noProof="0" dirty="0" err="1">
                <a:ln>
                  <a:noFill/>
                </a:ln>
                <a:solidFill>
                  <a:schemeClr val="tx1"/>
                </a:solidFill>
                <a:effectLst/>
                <a:uLnTx/>
                <a:uFillTx/>
                <a:latin typeface="+mn-lt"/>
                <a:ea typeface="+mn-ea"/>
                <a:cs typeface="+mn-cs"/>
              </a:rPr>
              <a:t>i</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X</a:t>
            </a:r>
            <a:r>
              <a:rPr kumimoji="0" lang="zh-CN" altLang="en-US" sz="1400" b="1" i="0" u="none" strike="noStrike" kern="0" cap="none" spc="0" normalizeH="0" baseline="3000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30000" noProof="0" dirty="0" err="1">
                <a:ln>
                  <a:noFill/>
                </a:ln>
                <a:solidFill>
                  <a:schemeClr val="tx1"/>
                </a:solidFill>
                <a:effectLst/>
                <a:uLnTx/>
                <a:uFillTx/>
                <a:latin typeface="+mn-lt"/>
                <a:ea typeface="+mn-ea"/>
                <a:cs typeface="+mn-cs"/>
              </a:rPr>
              <a:t>i</a:t>
            </a:r>
            <a:r>
              <a:rPr kumimoji="0" lang="zh-CN" altLang="en-US" sz="1400" b="1" i="0" u="none" strike="noStrike" kern="0" cap="none" spc="0" normalizeH="0" baseline="3000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1" u="none" strike="noStrike" kern="0" cap="none" spc="0" normalizeH="0" baseline="0" noProof="0" dirty="0" err="1">
                <a:ln>
                  <a:noFill/>
                </a:ln>
                <a:solidFill>
                  <a:schemeClr val="tx1"/>
                </a:solidFill>
                <a:effectLst/>
                <a:uLnTx/>
                <a:uFillTx/>
                <a:latin typeface="+mn-lt"/>
                <a:ea typeface="+mn-ea"/>
                <a:cs typeface="+mn-cs"/>
              </a:rPr>
              <a:t>a</a:t>
            </a:r>
            <a:r>
              <a:rPr kumimoji="0" lang="en-US" altLang="zh-CN" sz="1400" b="1" i="1" u="none" strike="noStrike" kern="0" cap="none" spc="0" normalizeH="0" baseline="-25000" noProof="0" dirty="0" err="1">
                <a:ln>
                  <a:noFill/>
                </a:ln>
                <a:solidFill>
                  <a:schemeClr val="tx1"/>
                </a:solidFill>
                <a:effectLst/>
                <a:uLnTx/>
                <a:uFillTx/>
                <a:latin typeface="+mn-lt"/>
                <a:ea typeface="+mn-ea"/>
                <a:cs typeface="+mn-cs"/>
              </a:rPr>
              <a:t>i</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形成一个步长</a:t>
            </a:r>
            <a:endParaRPr kumimoji="0" lang="en-US" altLang="zh-CN" sz="1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tabLst/>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大于</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1</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的严格递增的序列，序列的上界是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U</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14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40000"/>
              </a:lnSpc>
              <a:spcBef>
                <a:spcPct val="20000"/>
              </a:spcBef>
              <a:spcAft>
                <a:spcPct val="0"/>
              </a:spcAft>
              <a:buClrTx/>
              <a:buSzPct val="100000"/>
              <a:tabLst/>
              <a:defRPr/>
            </a:pPr>
            <a:r>
              <a:rPr kumimoji="0" lang="zh-CN" altLang="en-US" sz="1400" b="1" i="0" u="none" strike="noStrike" kern="0" cap="none" spc="0" normalizeH="0" baseline="0" noProof="0" dirty="0">
                <a:ln>
                  <a:noFill/>
                </a:ln>
                <a:solidFill>
                  <a:schemeClr val="tx1"/>
                </a:solidFill>
                <a:effectLst/>
                <a:uLnTx/>
                <a:uFillTx/>
                <a:latin typeface="+mn-lt"/>
                <a:ea typeface="+mn-ea"/>
                <a:cs typeface="+mn-cs"/>
              </a:rPr>
              <a:t>因此该算法最多 </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U</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 </a:t>
            </a:r>
            <a:r>
              <a:rPr kumimoji="0" lang="en-US" altLang="zh-CN" sz="1400" b="1" i="1" u="none" strike="noStrike" kern="0" cap="none" spc="0" normalizeH="0" baseline="0" noProof="0" dirty="0">
                <a:ln>
                  <a:noFill/>
                </a:ln>
                <a:solidFill>
                  <a:schemeClr val="tx1"/>
                </a:solidFill>
                <a:effectLst/>
                <a:uLnTx/>
                <a:uFillTx/>
                <a:latin typeface="+mn-lt"/>
                <a:ea typeface="+mn-ea"/>
                <a:cs typeface="+mn-cs"/>
              </a:rPr>
              <a:t>|X</a:t>
            </a:r>
            <a:r>
              <a:rPr kumimoji="0" lang="en-US" altLang="zh-CN" sz="1400" b="1" i="0" u="none" strike="noStrike" kern="0" cap="none" spc="0" normalizeH="0" baseline="0" noProof="0" dirty="0">
                <a:ln>
                  <a:noFill/>
                </a:ln>
                <a:solidFill>
                  <a:schemeClr val="tx1"/>
                </a:solidFill>
                <a:effectLst/>
                <a:uLnTx/>
                <a:uFillTx/>
                <a:latin typeface="+mn-lt"/>
                <a:ea typeface="+mn-ea"/>
                <a:cs typeface="+mn-cs"/>
              </a:rPr>
              <a:t>| </a:t>
            </a:r>
            <a:r>
              <a:rPr kumimoji="0" lang="zh-CN" altLang="en-US" sz="1400" b="1" i="0" u="none" strike="noStrike" kern="0" cap="none" spc="0" normalizeH="0" baseline="0" noProof="0" dirty="0">
                <a:ln>
                  <a:noFill/>
                </a:ln>
                <a:solidFill>
                  <a:schemeClr val="tx1"/>
                </a:solidFill>
                <a:effectLst/>
                <a:uLnTx/>
                <a:uFillTx/>
                <a:latin typeface="+mn-lt"/>
                <a:ea typeface="+mn-ea"/>
                <a:cs typeface="+mn-cs"/>
              </a:rPr>
              <a:t>次循环就会终止。</a:t>
            </a:r>
          </a:p>
        </p:txBody>
      </p:sp>
    </p:spTree>
    <p:extLst>
      <p:ext uri="{BB962C8B-B14F-4D97-AF65-F5344CB8AC3E}">
        <p14:creationId xmlns:p14="http://schemas.microsoft.com/office/powerpoint/2010/main" val="1523323115"/>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3989"/>
                                        </p:tgtEl>
                                        <p:attrNameLst>
                                          <p:attrName>style.visibility</p:attrName>
                                        </p:attrNameLst>
                                      </p:cBhvr>
                                      <p:to>
                                        <p:strVal val="visible"/>
                                      </p:to>
                                    </p:set>
                                    <p:animEffect transition="in" filter="blinds(horizontal)">
                                      <p:cBhvr>
                                        <p:cTn id="7" dur="500"/>
                                        <p:tgtEl>
                                          <p:spTgt spid="5539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989"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a:bodyPr>
          <a:lstStyle/>
          <a:p>
            <a:pPr eaLnBrk="1" hangingPunct="1"/>
            <a:r>
              <a:rPr lang="en-US" altLang="zh-CN" dirty="0"/>
              <a:t>3.</a:t>
            </a:r>
            <a:r>
              <a:rPr lang="zh-CN" altLang="en-US" dirty="0"/>
              <a:t>函数依赖闭包 </a:t>
            </a:r>
          </a:p>
        </p:txBody>
      </p:sp>
      <p:sp>
        <p:nvSpPr>
          <p:cNvPr id="145411" name="Rectangle 3"/>
          <p:cNvSpPr>
            <a:spLocks noGrp="1" noChangeArrowheads="1"/>
          </p:cNvSpPr>
          <p:nvPr>
            <p:ph idx="1"/>
          </p:nvPr>
        </p:nvSpPr>
        <p:spPr/>
        <p:txBody>
          <a:bodyPr/>
          <a:lstStyle/>
          <a:p>
            <a:pPr eaLnBrk="1" hangingPunct="1">
              <a:lnSpc>
                <a:spcPct val="90000"/>
              </a:lnSpc>
              <a:buFont typeface="Monotype Sorts" pitchFamily="2" charset="2"/>
              <a:buNone/>
            </a:pPr>
            <a:r>
              <a:rPr lang="en-US" altLang="zh-CN" sz="2800" dirty="0"/>
              <a:t>[</a:t>
            </a:r>
            <a:r>
              <a:rPr lang="zh-CN" altLang="en-US" sz="2800" dirty="0"/>
              <a:t>例</a:t>
            </a:r>
            <a:r>
              <a:rPr lang="en-US" altLang="zh-CN" sz="2800" dirty="0"/>
              <a:t>6.11]  </a:t>
            </a:r>
            <a:r>
              <a:rPr lang="zh-CN" altLang="en-US" sz="2800" dirty="0"/>
              <a:t>已知关系模式</a:t>
            </a:r>
            <a:r>
              <a:rPr lang="en-US" altLang="zh-CN" sz="2800" dirty="0"/>
              <a:t>R</a:t>
            </a:r>
            <a:r>
              <a:rPr lang="en-US" altLang="zh-CN" dirty="0"/>
              <a:t>(</a:t>
            </a:r>
            <a:r>
              <a:rPr lang="en-US" altLang="zh-CN" sz="2800" dirty="0"/>
              <a:t>U</a:t>
            </a:r>
            <a:r>
              <a:rPr lang="zh-CN" altLang="en-US" sz="2800" dirty="0"/>
              <a:t>，</a:t>
            </a:r>
            <a:r>
              <a:rPr lang="en-US" altLang="zh-CN" sz="2800" dirty="0"/>
              <a:t>F</a:t>
            </a:r>
            <a:r>
              <a:rPr lang="en-US" altLang="zh-CN" dirty="0"/>
              <a:t>)</a:t>
            </a:r>
            <a:r>
              <a:rPr lang="zh-CN" altLang="en-US" sz="2800" dirty="0"/>
              <a:t>，其中</a:t>
            </a:r>
            <a:endParaRPr lang="zh-CN" altLang="en-US" dirty="0"/>
          </a:p>
          <a:p>
            <a:pPr lvl="1" eaLnBrk="1" hangingPunct="1">
              <a:lnSpc>
                <a:spcPct val="90000"/>
              </a:lnSpc>
              <a:buFontTx/>
              <a:buNone/>
            </a:pPr>
            <a:r>
              <a:rPr lang="en-US" altLang="zh-CN" dirty="0"/>
              <a:t>U={A</a:t>
            </a:r>
            <a:r>
              <a:rPr lang="zh-CN" altLang="en-US" dirty="0"/>
              <a:t>，</a:t>
            </a:r>
            <a:r>
              <a:rPr lang="en-US" altLang="zh-CN" dirty="0"/>
              <a:t>B</a:t>
            </a:r>
            <a:r>
              <a:rPr lang="zh-CN" altLang="en-US" dirty="0"/>
              <a:t>，</a:t>
            </a:r>
            <a:r>
              <a:rPr lang="en-US" altLang="zh-CN" dirty="0"/>
              <a:t>C</a:t>
            </a:r>
            <a:r>
              <a:rPr lang="zh-CN" altLang="en-US" dirty="0"/>
              <a:t>，</a:t>
            </a:r>
            <a:r>
              <a:rPr lang="en-US" altLang="zh-CN" dirty="0"/>
              <a:t>D</a:t>
            </a:r>
            <a:r>
              <a:rPr lang="zh-CN" altLang="en-US" dirty="0"/>
              <a:t>，</a:t>
            </a:r>
            <a:r>
              <a:rPr lang="en-US" altLang="zh-CN" dirty="0"/>
              <a:t>E}</a:t>
            </a:r>
            <a:r>
              <a:rPr lang="zh-CN" altLang="en-US" dirty="0"/>
              <a:t>；</a:t>
            </a:r>
          </a:p>
          <a:p>
            <a:pPr lvl="1" eaLnBrk="1" hangingPunct="1">
              <a:lnSpc>
                <a:spcPct val="90000"/>
              </a:lnSpc>
              <a:buFontTx/>
              <a:buNone/>
            </a:pPr>
            <a:r>
              <a:rPr lang="en-US" altLang="zh-CN" dirty="0"/>
              <a:t>F={AB→C</a:t>
            </a:r>
            <a:r>
              <a:rPr lang="zh-CN" altLang="en-US" dirty="0"/>
              <a:t>，</a:t>
            </a:r>
            <a:r>
              <a:rPr lang="en-US" altLang="zh-CN" dirty="0"/>
              <a:t>B→D</a:t>
            </a:r>
            <a:r>
              <a:rPr lang="zh-CN" altLang="en-US" dirty="0"/>
              <a:t>，</a:t>
            </a:r>
            <a:r>
              <a:rPr lang="en-US" altLang="zh-CN" dirty="0"/>
              <a:t>C→E</a:t>
            </a:r>
            <a:r>
              <a:rPr lang="zh-CN" altLang="en-US" dirty="0"/>
              <a:t>，</a:t>
            </a:r>
            <a:r>
              <a:rPr lang="en-US" altLang="zh-CN" dirty="0"/>
              <a:t>EC→B</a:t>
            </a:r>
            <a:r>
              <a:rPr lang="zh-CN" altLang="en-US" dirty="0"/>
              <a:t>，</a:t>
            </a:r>
            <a:r>
              <a:rPr lang="en-US" altLang="zh-CN" dirty="0"/>
              <a:t>AC→B}</a:t>
            </a:r>
            <a:r>
              <a:rPr lang="zh-CN" altLang="en-US" dirty="0"/>
              <a:t>。</a:t>
            </a:r>
          </a:p>
          <a:p>
            <a:pPr lvl="1" eaLnBrk="1" hangingPunct="1">
              <a:lnSpc>
                <a:spcPct val="90000"/>
              </a:lnSpc>
              <a:buFontTx/>
              <a:buNone/>
            </a:pPr>
            <a:r>
              <a:rPr lang="zh-CN" altLang="en-US" dirty="0"/>
              <a:t>求（</a:t>
            </a:r>
            <a:r>
              <a:rPr lang="en-US" altLang="zh-CN" dirty="0"/>
              <a:t>AB</a:t>
            </a:r>
            <a:r>
              <a:rPr lang="zh-CN" altLang="en-US" dirty="0"/>
              <a:t>）</a:t>
            </a:r>
            <a:r>
              <a:rPr lang="en-US" altLang="zh-CN" baseline="-25000" dirty="0"/>
              <a:t>F</a:t>
            </a:r>
            <a:r>
              <a:rPr lang="en-US" altLang="zh-CN" baseline="30000" dirty="0"/>
              <a:t>+</a:t>
            </a:r>
            <a:r>
              <a:rPr lang="en-US" altLang="zh-CN" dirty="0"/>
              <a:t> ,</a:t>
            </a:r>
            <a:r>
              <a:rPr lang="zh-CN" altLang="en-US" dirty="0"/>
              <a:t>判断</a:t>
            </a:r>
            <a:r>
              <a:rPr lang="en-US" altLang="zh-CN" dirty="0"/>
              <a:t>AB</a:t>
            </a:r>
            <a:r>
              <a:rPr lang="zh-CN" altLang="en-US" dirty="0"/>
              <a:t>是否为候选码</a:t>
            </a:r>
          </a:p>
          <a:p>
            <a:pPr eaLnBrk="1" hangingPunct="1">
              <a:lnSpc>
                <a:spcPct val="110000"/>
              </a:lnSpc>
              <a:spcBef>
                <a:spcPct val="60000"/>
              </a:spcBef>
              <a:buFont typeface="Monotype Sorts" pitchFamily="2" charset="2"/>
              <a:buNone/>
            </a:pPr>
            <a:r>
              <a:rPr lang="zh-CN" altLang="en-US" sz="2800" dirty="0"/>
              <a:t>解  设</a:t>
            </a:r>
            <a:r>
              <a:rPr lang="en-US" altLang="zh-CN" sz="2800" dirty="0"/>
              <a:t>X</a:t>
            </a:r>
            <a:r>
              <a:rPr lang="zh-CN" altLang="en-US" sz="2800" baseline="30000" dirty="0"/>
              <a:t>（</a:t>
            </a:r>
            <a:r>
              <a:rPr lang="en-US" altLang="zh-CN" sz="2800" baseline="30000" dirty="0"/>
              <a:t>0</a:t>
            </a:r>
            <a:r>
              <a:rPr lang="zh-CN" altLang="en-US" sz="2800" baseline="30000" dirty="0"/>
              <a:t>）</a:t>
            </a:r>
            <a:r>
              <a:rPr lang="en-US" altLang="zh-CN" sz="2800" dirty="0"/>
              <a:t>=AB</a:t>
            </a:r>
            <a:r>
              <a:rPr lang="zh-CN" altLang="en-US" sz="2800" dirty="0"/>
              <a:t>；</a:t>
            </a:r>
            <a:endParaRPr lang="zh-CN" altLang="en-US" dirty="0"/>
          </a:p>
          <a:p>
            <a:pPr lvl="1" eaLnBrk="1" hangingPunct="1">
              <a:lnSpc>
                <a:spcPct val="110000"/>
              </a:lnSpc>
              <a:buFontTx/>
              <a:buNone/>
            </a:pPr>
            <a:r>
              <a:rPr lang="en-US" altLang="zh-CN" dirty="0"/>
              <a:t>(1)</a:t>
            </a:r>
            <a:r>
              <a:rPr lang="zh-CN" altLang="en-US" dirty="0"/>
              <a:t>计算</a:t>
            </a:r>
            <a:r>
              <a:rPr lang="en-US" altLang="zh-CN" dirty="0"/>
              <a:t>X</a:t>
            </a:r>
            <a:r>
              <a:rPr lang="zh-CN" altLang="en-US" baseline="30000" dirty="0"/>
              <a:t>（</a:t>
            </a:r>
            <a:r>
              <a:rPr lang="en-US" altLang="zh-CN" baseline="30000" dirty="0"/>
              <a:t>1</a:t>
            </a:r>
            <a:r>
              <a:rPr lang="zh-CN" altLang="en-US" baseline="30000" dirty="0"/>
              <a:t>）</a:t>
            </a:r>
            <a:r>
              <a:rPr lang="en-US" altLang="zh-CN" dirty="0"/>
              <a:t>: </a:t>
            </a:r>
            <a:r>
              <a:rPr lang="zh-CN" altLang="en-US" dirty="0"/>
              <a:t>逐一的扫描</a:t>
            </a:r>
            <a:r>
              <a:rPr lang="en-US" altLang="zh-CN" dirty="0"/>
              <a:t>F</a:t>
            </a:r>
            <a:r>
              <a:rPr lang="zh-CN" altLang="en-US" dirty="0"/>
              <a:t>集合中各个函数依赖，找左部为</a:t>
            </a:r>
            <a:r>
              <a:rPr lang="en-US" altLang="zh-CN" dirty="0"/>
              <a:t>A</a:t>
            </a:r>
            <a:r>
              <a:rPr lang="zh-CN" altLang="en-US" dirty="0"/>
              <a:t>，</a:t>
            </a:r>
            <a:r>
              <a:rPr lang="en-US" altLang="zh-CN" dirty="0"/>
              <a:t>B</a:t>
            </a:r>
            <a:r>
              <a:rPr lang="zh-CN" altLang="en-US" dirty="0"/>
              <a:t>或</a:t>
            </a:r>
            <a:r>
              <a:rPr lang="en-US" altLang="zh-CN" dirty="0"/>
              <a:t>AB</a:t>
            </a:r>
            <a:r>
              <a:rPr lang="zh-CN" altLang="en-US" dirty="0"/>
              <a:t>的函数依赖。得到两个：</a:t>
            </a:r>
            <a:r>
              <a:rPr lang="en-US" altLang="zh-CN" dirty="0"/>
              <a:t>AB→C</a:t>
            </a:r>
            <a:r>
              <a:rPr lang="zh-CN" altLang="en-US" dirty="0"/>
              <a:t>，</a:t>
            </a:r>
            <a:r>
              <a:rPr lang="en-US" altLang="zh-CN" dirty="0"/>
              <a:t>B→D</a:t>
            </a:r>
            <a:r>
              <a:rPr lang="zh-CN" altLang="en-US" dirty="0"/>
              <a:t>。</a:t>
            </a:r>
          </a:p>
          <a:p>
            <a:pPr lvl="1" eaLnBrk="1" hangingPunct="1">
              <a:lnSpc>
                <a:spcPct val="110000"/>
              </a:lnSpc>
              <a:buFontTx/>
              <a:buNone/>
            </a:pPr>
            <a:r>
              <a:rPr lang="zh-CN" altLang="en-US" dirty="0"/>
              <a:t>   于是</a:t>
            </a:r>
            <a:r>
              <a:rPr lang="en-US" altLang="zh-CN" dirty="0"/>
              <a:t>X</a:t>
            </a:r>
            <a:r>
              <a:rPr lang="zh-CN" altLang="en-US" baseline="30000" dirty="0"/>
              <a:t>（</a:t>
            </a:r>
            <a:r>
              <a:rPr lang="en-US" altLang="zh-CN" baseline="30000" dirty="0"/>
              <a:t>1</a:t>
            </a:r>
            <a:r>
              <a:rPr lang="zh-CN" altLang="en-US" baseline="30000" dirty="0"/>
              <a:t>）</a:t>
            </a:r>
            <a:r>
              <a:rPr lang="en-US" altLang="zh-CN" dirty="0"/>
              <a:t>=AB∪CD=ABCD</a:t>
            </a:r>
            <a:r>
              <a:rPr lang="zh-CN" altLang="en-US" dirty="0"/>
              <a:t>。</a:t>
            </a:r>
          </a:p>
        </p:txBody>
      </p:sp>
    </p:spTree>
    <p:extLst>
      <p:ext uri="{BB962C8B-B14F-4D97-AF65-F5344CB8AC3E}">
        <p14:creationId xmlns:p14="http://schemas.microsoft.com/office/powerpoint/2010/main" val="3444104494"/>
      </p:ext>
    </p:extLst>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5720" y="-71456"/>
            <a:ext cx="8401080" cy="853679"/>
          </a:xfrm>
        </p:spPr>
        <p:txBody>
          <a:bodyPr/>
          <a:lstStyle/>
          <a:p>
            <a:r>
              <a:rPr lang="zh-CN" altLang="en-US" sz="3600" dirty="0"/>
              <a:t>关系模式存在的问题</a:t>
            </a:r>
            <a:endParaRPr lang="en-US" altLang="zh-CN" sz="3600" dirty="0"/>
          </a:p>
        </p:txBody>
      </p:sp>
      <p:sp>
        <p:nvSpPr>
          <p:cNvPr id="30723" name="Rectangle 3"/>
          <p:cNvSpPr>
            <a:spLocks noGrp="1" noChangeArrowheads="1"/>
          </p:cNvSpPr>
          <p:nvPr>
            <p:ph idx="1"/>
          </p:nvPr>
        </p:nvSpPr>
        <p:spPr>
          <a:xfrm>
            <a:off x="13900" y="638365"/>
            <a:ext cx="9072594" cy="2433452"/>
          </a:xfrm>
        </p:spPr>
        <p:txBody>
          <a:bodyPr/>
          <a:lstStyle/>
          <a:p>
            <a:pPr>
              <a:buNone/>
            </a:pPr>
            <a:r>
              <a:rPr lang="en-US" altLang="zh-CN" sz="2200" dirty="0">
                <a:solidFill>
                  <a:srgbClr val="FF0000"/>
                </a:solidFill>
              </a:rPr>
              <a:t>⒊ </a:t>
            </a:r>
            <a:r>
              <a:rPr lang="zh-CN" altLang="en-US" sz="2200" dirty="0">
                <a:solidFill>
                  <a:srgbClr val="FF0000"/>
                </a:solidFill>
              </a:rPr>
              <a:t>插入异常（</a:t>
            </a:r>
            <a:r>
              <a:rPr lang="en-US" altLang="zh-CN" sz="2200" dirty="0">
                <a:solidFill>
                  <a:srgbClr val="FF0000"/>
                </a:solidFill>
              </a:rPr>
              <a:t>Insertion Anomaly</a:t>
            </a:r>
            <a:r>
              <a:rPr lang="zh-CN" altLang="en-US" sz="2200" dirty="0">
                <a:solidFill>
                  <a:srgbClr val="FF0000"/>
                </a:solidFill>
              </a:rPr>
              <a:t>），该插入的数据插不进去</a:t>
            </a:r>
            <a:endParaRPr lang="en-US" altLang="zh-CN" sz="2200" dirty="0">
              <a:solidFill>
                <a:srgbClr val="FF0000"/>
              </a:solidFill>
            </a:endParaRPr>
          </a:p>
          <a:p>
            <a:pPr>
              <a:buNone/>
            </a:pPr>
            <a:r>
              <a:rPr lang="en-US" altLang="zh-CN" sz="2200" dirty="0"/>
              <a:t>   </a:t>
            </a:r>
            <a:r>
              <a:rPr lang="zh-CN" altLang="en-US" sz="2200" dirty="0"/>
              <a:t>如果新成立一个学院，尚无学生，我们就无法把这个学院及其</a:t>
            </a:r>
            <a:endParaRPr lang="en-US" altLang="zh-CN" sz="2200" dirty="0"/>
          </a:p>
          <a:p>
            <a:pPr>
              <a:buNone/>
            </a:pPr>
            <a:r>
              <a:rPr lang="zh-CN" altLang="en-US" sz="2200" dirty="0"/>
              <a:t>院长的信息存入数据库。</a:t>
            </a:r>
          </a:p>
          <a:p>
            <a:pPr>
              <a:buNone/>
            </a:pPr>
            <a:r>
              <a:rPr lang="en-US" altLang="zh-CN" sz="2200" dirty="0">
                <a:solidFill>
                  <a:srgbClr val="FF0000"/>
                </a:solidFill>
              </a:rPr>
              <a:t>⒋ </a:t>
            </a:r>
            <a:r>
              <a:rPr lang="zh-CN" altLang="en-US" sz="2200" dirty="0">
                <a:solidFill>
                  <a:srgbClr val="FF0000"/>
                </a:solidFill>
              </a:rPr>
              <a:t>删除异常（</a:t>
            </a:r>
            <a:r>
              <a:rPr lang="en-US" altLang="zh-CN" sz="2200" dirty="0">
                <a:solidFill>
                  <a:srgbClr val="FF0000"/>
                </a:solidFill>
              </a:rPr>
              <a:t>Deletion Anomaly</a:t>
            </a:r>
            <a:r>
              <a:rPr lang="zh-CN" altLang="en-US" sz="2200" dirty="0">
                <a:solidFill>
                  <a:srgbClr val="FF0000"/>
                </a:solidFill>
              </a:rPr>
              <a:t>），不该删除的数据也删去了</a:t>
            </a:r>
            <a:endParaRPr lang="en-US" altLang="zh-CN" sz="2200" dirty="0">
              <a:solidFill>
                <a:srgbClr val="FF0000"/>
              </a:solidFill>
            </a:endParaRPr>
          </a:p>
          <a:p>
            <a:pPr>
              <a:buNone/>
            </a:pPr>
            <a:r>
              <a:rPr lang="zh-CN" altLang="en-US" sz="2200" dirty="0"/>
              <a:t>如果某个学院的学生全部毕业了， 我们在删除该学院学生信息的同时，把这个学院及其院长的信息也丢掉了。</a:t>
            </a:r>
          </a:p>
        </p:txBody>
      </p:sp>
      <p:graphicFrame>
        <p:nvGraphicFramePr>
          <p:cNvPr id="4" name="表格 3"/>
          <p:cNvGraphicFramePr>
            <a:graphicFrameLocks noGrp="1"/>
          </p:cNvGraphicFramePr>
          <p:nvPr>
            <p:extLst>
              <p:ext uri="{D42A27DB-BD31-4B8C-83A1-F6EECF244321}">
                <p14:modId xmlns:p14="http://schemas.microsoft.com/office/powerpoint/2010/main" val="3662104591"/>
              </p:ext>
            </p:extLst>
          </p:nvPr>
        </p:nvGraphicFramePr>
        <p:xfrm>
          <a:off x="229616" y="2991236"/>
          <a:ext cx="3699441" cy="1951670"/>
        </p:xfrm>
        <a:graphic>
          <a:graphicData uri="http://schemas.openxmlformats.org/drawingml/2006/table">
            <a:tbl>
              <a:tblPr/>
              <a:tblGrid>
                <a:gridCol w="570885">
                  <a:extLst>
                    <a:ext uri="{9D8B030D-6E8A-4147-A177-3AD203B41FA5}">
                      <a16:colId xmlns:a16="http://schemas.microsoft.com/office/drawing/2014/main" xmlns="" val="20000"/>
                    </a:ext>
                  </a:extLst>
                </a:gridCol>
                <a:gridCol w="895667">
                  <a:extLst>
                    <a:ext uri="{9D8B030D-6E8A-4147-A177-3AD203B41FA5}">
                      <a16:colId xmlns:a16="http://schemas.microsoft.com/office/drawing/2014/main" xmlns="" val="20001"/>
                    </a:ext>
                  </a:extLst>
                </a:gridCol>
                <a:gridCol w="827102">
                  <a:extLst>
                    <a:ext uri="{9D8B030D-6E8A-4147-A177-3AD203B41FA5}">
                      <a16:colId xmlns:a16="http://schemas.microsoft.com/office/drawing/2014/main" xmlns="" val="20002"/>
                    </a:ext>
                  </a:extLst>
                </a:gridCol>
                <a:gridCol w="665899">
                  <a:extLst>
                    <a:ext uri="{9D8B030D-6E8A-4147-A177-3AD203B41FA5}">
                      <a16:colId xmlns:a16="http://schemas.microsoft.com/office/drawing/2014/main" xmlns="" val="20003"/>
                    </a:ext>
                  </a:extLst>
                </a:gridCol>
                <a:gridCol w="739888">
                  <a:extLst>
                    <a:ext uri="{9D8B030D-6E8A-4147-A177-3AD203B41FA5}">
                      <a16:colId xmlns:a16="http://schemas.microsoft.com/office/drawing/2014/main" xmlns="" val="20004"/>
                    </a:ext>
                  </a:extLst>
                </a:gridCol>
              </a:tblGrid>
              <a:tr h="278810">
                <a:tc>
                  <a:txBody>
                    <a:bodyPr/>
                    <a:lstStyle/>
                    <a:p>
                      <a:pPr algn="ctr"/>
                      <a:r>
                        <a:rPr lang="en-US" sz="1050" b="1" kern="1050" dirty="0" err="1">
                          <a:latin typeface="Calibri"/>
                          <a:ea typeface="宋体"/>
                          <a:cs typeface="Times New Roman"/>
                        </a:rPr>
                        <a:t>Sno</a:t>
                      </a:r>
                      <a:r>
                        <a:rPr lang="zh-CN" sz="1050" b="1" kern="100" dirty="0">
                          <a:latin typeface="Calibri"/>
                          <a:ea typeface="宋体"/>
                          <a:cs typeface="Times New Roman"/>
                        </a:rPr>
                        <a:t> </a:t>
                      </a: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School</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a:ea typeface="宋体"/>
                          <a:cs typeface="Times New Roman"/>
                        </a:rPr>
                        <a:t>Mname</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a:ea typeface="宋体"/>
                          <a:cs typeface="Times New Roman"/>
                        </a:rPr>
                        <a:t>Cno</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Grade</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0"/>
                  </a:ext>
                </a:extLst>
              </a:tr>
              <a:tr h="278810">
                <a:tc>
                  <a:txBody>
                    <a:bodyPr/>
                    <a:lstStyle/>
                    <a:p>
                      <a:pPr indent="269875" algn="ctr">
                        <a:spcAft>
                          <a:spcPts val="0"/>
                        </a:spcAft>
                      </a:pPr>
                      <a:r>
                        <a:rPr lang="en-US" sz="900" b="1" kern="1050" dirty="0">
                          <a:latin typeface="Times New Roman"/>
                          <a:ea typeface="宋体"/>
                          <a:cs typeface="Times New Roman"/>
                        </a:rPr>
                        <a:t>S1</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a:ea typeface="+mn-ea"/>
                          <a:cs typeface="Times New Roman"/>
                        </a:rPr>
                        <a:t>信息学院</a:t>
                      </a:r>
                      <a:endParaRPr lang="zh-CN" altLang="zh-CN" sz="9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a:ea typeface="宋体"/>
                          <a:cs typeface="Times New Roman"/>
                        </a:rPr>
                        <a:t>张明</a:t>
                      </a:r>
                      <a:endParaRPr lang="zh-CN" sz="1050" b="1"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C1</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95</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1"/>
                  </a:ext>
                </a:extLst>
              </a:tr>
              <a:tr h="278810">
                <a:tc>
                  <a:txBody>
                    <a:bodyPr/>
                    <a:lstStyle/>
                    <a:p>
                      <a:pPr indent="269875" algn="ctr">
                        <a:spcAft>
                          <a:spcPts val="0"/>
                        </a:spcAft>
                      </a:pPr>
                      <a:r>
                        <a:rPr lang="en-US" sz="900" b="1" kern="1050">
                          <a:latin typeface="Times New Roman"/>
                          <a:ea typeface="宋体"/>
                          <a:cs typeface="Times New Roman"/>
                        </a:rPr>
                        <a:t>S2</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a:ea typeface="+mn-ea"/>
                          <a:cs typeface="Times New Roman"/>
                        </a:rPr>
                        <a:t>信息学院</a:t>
                      </a:r>
                      <a:endParaRPr lang="zh-CN" altLang="zh-CN" sz="9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a:ea typeface="宋体"/>
                          <a:cs typeface="Times New Roman"/>
                        </a:rPr>
                        <a:t>张明</a:t>
                      </a:r>
                      <a:endParaRPr lang="zh-CN" sz="1050" b="1"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C1</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a:ea typeface="宋体"/>
                          <a:cs typeface="Times New Roman"/>
                        </a:rPr>
                        <a:t>90</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2"/>
                  </a:ext>
                </a:extLst>
              </a:tr>
              <a:tr h="278810">
                <a:tc>
                  <a:txBody>
                    <a:bodyPr/>
                    <a:lstStyle/>
                    <a:p>
                      <a:pPr indent="269875" algn="ctr">
                        <a:spcAft>
                          <a:spcPts val="0"/>
                        </a:spcAft>
                      </a:pPr>
                      <a:r>
                        <a:rPr lang="en-US" sz="900" b="1" kern="1050">
                          <a:latin typeface="Times New Roman"/>
                          <a:ea typeface="宋体"/>
                          <a:cs typeface="Times New Roman"/>
                        </a:rPr>
                        <a:t>S3</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a:ea typeface="+mn-ea"/>
                          <a:cs typeface="Times New Roman"/>
                        </a:rPr>
                        <a:t>信息学院</a:t>
                      </a:r>
                      <a:endParaRPr lang="zh-CN" altLang="zh-CN" sz="9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a:ea typeface="宋体"/>
                          <a:cs typeface="Times New Roman"/>
                        </a:rPr>
                        <a:t>张明</a:t>
                      </a:r>
                      <a:endParaRPr lang="zh-CN" sz="1050" b="1"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C1</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88</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3"/>
                  </a:ext>
                </a:extLst>
              </a:tr>
              <a:tr h="278810">
                <a:tc>
                  <a:txBody>
                    <a:bodyPr/>
                    <a:lstStyle/>
                    <a:p>
                      <a:pPr indent="269875" algn="ctr">
                        <a:spcAft>
                          <a:spcPts val="0"/>
                        </a:spcAft>
                      </a:pPr>
                      <a:r>
                        <a:rPr lang="en-US" sz="900" b="1" kern="1050">
                          <a:latin typeface="Times New Roman"/>
                          <a:ea typeface="宋体"/>
                          <a:cs typeface="Times New Roman"/>
                        </a:rPr>
                        <a:t>S4</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a:ea typeface="+mn-ea"/>
                          <a:cs typeface="Times New Roman"/>
                        </a:rPr>
                        <a:t>信息学院</a:t>
                      </a:r>
                      <a:endParaRPr lang="zh-CN" altLang="zh-CN" sz="9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a:ea typeface="宋体"/>
                          <a:cs typeface="Times New Roman"/>
                        </a:rPr>
                        <a:t>张明</a:t>
                      </a:r>
                      <a:endParaRPr lang="zh-CN" sz="1050" b="1"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a:ea typeface="宋体"/>
                          <a:cs typeface="Times New Roman"/>
                        </a:rPr>
                        <a:t>C1</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70</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4"/>
                  </a:ext>
                </a:extLst>
              </a:tr>
              <a:tr h="278810">
                <a:tc>
                  <a:txBody>
                    <a:bodyPr/>
                    <a:lstStyle/>
                    <a:p>
                      <a:pPr indent="269875" algn="ctr">
                        <a:spcAft>
                          <a:spcPts val="0"/>
                        </a:spcAft>
                      </a:pPr>
                      <a:r>
                        <a:rPr lang="en-US" sz="900" b="1" kern="1050">
                          <a:latin typeface="Times New Roman"/>
                          <a:ea typeface="宋体"/>
                          <a:cs typeface="Times New Roman"/>
                        </a:rPr>
                        <a:t>S5</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altLang="en-US" sz="900" b="1" kern="1050" dirty="0">
                          <a:latin typeface="Times New Roman"/>
                          <a:ea typeface="+mn-ea"/>
                          <a:cs typeface="Times New Roman"/>
                        </a:rPr>
                        <a:t>信息学院</a:t>
                      </a:r>
                      <a:endParaRPr lang="zh-CN" altLang="zh-CN" sz="900" b="1" kern="1050" dirty="0">
                        <a:latin typeface="Times New Roman"/>
                        <a:ea typeface="+mn-ea"/>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zh-CN" sz="900" b="1" kern="1050" dirty="0">
                          <a:solidFill>
                            <a:schemeClr val="tx1"/>
                          </a:solidFill>
                          <a:latin typeface="Times New Roman"/>
                          <a:ea typeface="宋体"/>
                          <a:cs typeface="Times New Roman"/>
                        </a:rPr>
                        <a:t>张明</a:t>
                      </a:r>
                      <a:endParaRPr lang="zh-CN" sz="1050" b="1"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a:latin typeface="Times New Roman"/>
                          <a:ea typeface="宋体"/>
                          <a:cs typeface="Times New Roman"/>
                        </a:rPr>
                        <a:t>C1</a:t>
                      </a:r>
                      <a:endParaRPr lang="zh-CN" sz="105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r>
                        <a:rPr lang="en-US" sz="900" b="1" kern="1050" dirty="0">
                          <a:latin typeface="Times New Roman"/>
                          <a:ea typeface="宋体"/>
                          <a:cs typeface="Times New Roman"/>
                        </a:rPr>
                        <a:t>78</a:t>
                      </a:r>
                      <a:endParaRPr lang="zh-CN" sz="105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5"/>
                  </a:ext>
                </a:extLst>
              </a:tr>
              <a:tr h="278810">
                <a:tc>
                  <a:txBody>
                    <a:bodyPr/>
                    <a:lstStyle/>
                    <a:p>
                      <a:pPr indent="269875" algn="ctr">
                        <a:spcAft>
                          <a:spcPts val="0"/>
                        </a:spcAft>
                      </a:pPr>
                      <a:endParaRPr lang="en-US" sz="9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ctr">
                        <a:spcAft>
                          <a:spcPts val="0"/>
                        </a:spcAft>
                      </a:pPr>
                      <a:endParaRPr lang="en-US" sz="900" b="1"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1773440926"/>
              </p:ext>
            </p:extLst>
          </p:nvPr>
        </p:nvGraphicFramePr>
        <p:xfrm>
          <a:off x="4722185" y="2712426"/>
          <a:ext cx="4429155" cy="278810"/>
        </p:xfrm>
        <a:graphic>
          <a:graphicData uri="http://schemas.openxmlformats.org/drawingml/2006/table">
            <a:tbl>
              <a:tblPr/>
              <a:tblGrid>
                <a:gridCol w="763647">
                  <a:extLst>
                    <a:ext uri="{9D8B030D-6E8A-4147-A177-3AD203B41FA5}">
                      <a16:colId xmlns:a16="http://schemas.microsoft.com/office/drawing/2014/main" xmlns="" val="20000"/>
                    </a:ext>
                  </a:extLst>
                </a:gridCol>
                <a:gridCol w="992180">
                  <a:extLst>
                    <a:ext uri="{9D8B030D-6E8A-4147-A177-3AD203B41FA5}">
                      <a16:colId xmlns:a16="http://schemas.microsoft.com/office/drawing/2014/main" xmlns="" val="20001"/>
                    </a:ext>
                  </a:extLst>
                </a:gridCol>
                <a:gridCol w="990249">
                  <a:extLst>
                    <a:ext uri="{9D8B030D-6E8A-4147-A177-3AD203B41FA5}">
                      <a16:colId xmlns:a16="http://schemas.microsoft.com/office/drawing/2014/main" xmlns="" val="20002"/>
                    </a:ext>
                  </a:extLst>
                </a:gridCol>
                <a:gridCol w="797248">
                  <a:extLst>
                    <a:ext uri="{9D8B030D-6E8A-4147-A177-3AD203B41FA5}">
                      <a16:colId xmlns:a16="http://schemas.microsoft.com/office/drawing/2014/main" xmlns="" val="20003"/>
                    </a:ext>
                  </a:extLst>
                </a:gridCol>
                <a:gridCol w="885831">
                  <a:extLst>
                    <a:ext uri="{9D8B030D-6E8A-4147-A177-3AD203B41FA5}">
                      <a16:colId xmlns:a16="http://schemas.microsoft.com/office/drawing/2014/main" xmlns="" val="20004"/>
                    </a:ext>
                  </a:extLst>
                </a:gridCol>
              </a:tblGrid>
              <a:tr h="278810">
                <a:tc>
                  <a:txBody>
                    <a:bodyPr/>
                    <a:lstStyle/>
                    <a:p>
                      <a:pPr indent="269875" algn="l">
                        <a:spcAft>
                          <a:spcPts val="0"/>
                        </a:spcAft>
                      </a:pPr>
                      <a:r>
                        <a:rPr lang="en-US" altLang="zh-CN" sz="900" b="1" kern="1050" dirty="0">
                          <a:solidFill>
                            <a:srgbClr val="FF0000"/>
                          </a:solidFill>
                          <a:latin typeface="Times New Roman"/>
                          <a:ea typeface="宋体"/>
                          <a:cs typeface="Times New Roman"/>
                        </a:rPr>
                        <a:t>NULL</a:t>
                      </a:r>
                      <a:endParaRPr lang="zh-CN" sz="1050" b="1" kern="1050" dirty="0">
                        <a:solidFill>
                          <a:srgbClr val="FF0000"/>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zh-CN" altLang="en-US" sz="900" kern="1050" dirty="0">
                          <a:solidFill>
                            <a:schemeClr val="tx1"/>
                          </a:solidFill>
                          <a:latin typeface="Times New Roman"/>
                          <a:ea typeface="宋体"/>
                          <a:cs typeface="Times New Roman"/>
                        </a:rPr>
                        <a:t>软件学院</a:t>
                      </a:r>
                      <a:endParaRPr lang="zh-CN" sz="1050"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zh-CN" altLang="en-US" sz="900" kern="1050" dirty="0">
                          <a:solidFill>
                            <a:schemeClr val="tx1"/>
                          </a:solidFill>
                          <a:latin typeface="Times New Roman"/>
                          <a:ea typeface="宋体"/>
                          <a:cs typeface="Times New Roman"/>
                        </a:rPr>
                        <a:t>严广</a:t>
                      </a:r>
                      <a:endParaRPr lang="zh-CN" sz="1050" kern="1050" dirty="0">
                        <a:solidFill>
                          <a:schemeClr val="tx1"/>
                        </a:solidFill>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en-US" altLang="zh-CN" sz="1050" kern="1050" dirty="0">
                          <a:latin typeface="Times New Roman"/>
                          <a:ea typeface="宋体"/>
                          <a:cs typeface="Times New Roman"/>
                        </a:rPr>
                        <a:t>null</a:t>
                      </a:r>
                      <a:endParaRPr lang="zh-CN" sz="1050"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tc>
                  <a:txBody>
                    <a:bodyPr/>
                    <a:lstStyle/>
                    <a:p>
                      <a:pPr indent="269875" algn="l">
                        <a:spcAft>
                          <a:spcPts val="0"/>
                        </a:spcAft>
                      </a:pPr>
                      <a:r>
                        <a:rPr lang="en-US" sz="900" kern="1050" dirty="0">
                          <a:latin typeface="Times New Roman"/>
                          <a:ea typeface="宋体"/>
                          <a:cs typeface="Times New Roman"/>
                        </a:rPr>
                        <a:t>null</a:t>
                      </a:r>
                      <a:endParaRPr lang="zh-CN" sz="1050" kern="1050" dirty="0">
                        <a:latin typeface="Times New Roman"/>
                        <a:ea typeface="宋体"/>
                        <a:cs typeface="Times New Roman"/>
                      </a:endParaRPr>
                    </a:p>
                  </a:txBody>
                  <a:tcPr marL="68580" marR="68580" marT="0" marB="0" anchor="ctr">
                    <a:lnL w="12700" cap="flat" cmpd="sng" algn="ctr">
                      <a:solidFill>
                        <a:srgbClr val="00AAF0"/>
                      </a:solidFill>
                      <a:prstDash val="solid"/>
                      <a:round/>
                      <a:headEnd type="none" w="med" len="med"/>
                      <a:tailEnd type="none" w="med" len="med"/>
                    </a:lnL>
                    <a:lnR w="12700" cap="flat" cmpd="sng" algn="ctr">
                      <a:solidFill>
                        <a:srgbClr val="00AAF0"/>
                      </a:solidFill>
                      <a:prstDash val="solid"/>
                      <a:round/>
                      <a:headEnd type="none" w="med" len="med"/>
                      <a:tailEnd type="none" w="med" len="med"/>
                    </a:lnR>
                    <a:lnT w="12700" cap="flat" cmpd="sng" algn="ctr">
                      <a:solidFill>
                        <a:srgbClr val="00AAF0"/>
                      </a:solidFill>
                      <a:prstDash val="solid"/>
                      <a:round/>
                      <a:headEnd type="none" w="med" len="med"/>
                      <a:tailEnd type="none" w="med" len="med"/>
                    </a:lnT>
                    <a:lnB w="12700" cap="flat" cmpd="sng" algn="ctr">
                      <a:solidFill>
                        <a:srgbClr val="00AAF0"/>
                      </a:solidFill>
                      <a:prstDash val="solid"/>
                      <a:round/>
                      <a:headEnd type="none" w="med" len="med"/>
                      <a:tailEnd type="none" w="med" len="med"/>
                    </a:lnB>
                  </a:tcPr>
                </a:tc>
                <a:extLst>
                  <a:ext uri="{0D108BD9-81ED-4DB2-BD59-A6C34878D82A}">
                    <a16:rowId xmlns:a16="http://schemas.microsoft.com/office/drawing/2014/main" xmlns="" val="10000"/>
                  </a:ext>
                </a:extLst>
              </a:tr>
            </a:tbl>
          </a:graphicData>
        </a:graphic>
      </p:graphicFrame>
      <p:pic>
        <p:nvPicPr>
          <p:cNvPr id="7" name="图片 6"/>
          <p:cNvPicPr>
            <a:picLocks noChangeAspect="1"/>
          </p:cNvPicPr>
          <p:nvPr/>
        </p:nvPicPr>
        <p:blipFill>
          <a:blip r:embed="rId3" cstate="print"/>
          <a:srcRect/>
          <a:stretch>
            <a:fillRect/>
          </a:stretch>
        </p:blipFill>
        <p:spPr bwMode="auto">
          <a:xfrm>
            <a:off x="4115541" y="3429006"/>
            <a:ext cx="341414" cy="346854"/>
          </a:xfrm>
          <a:prstGeom prst="rect">
            <a:avLst/>
          </a:prstGeom>
          <a:noFill/>
          <a:ln w="9525">
            <a:noFill/>
            <a:miter lim="800000"/>
            <a:headEnd/>
            <a:tailEnd/>
          </a:ln>
        </p:spPr>
      </p:pic>
      <p:cxnSp>
        <p:nvCxnSpPr>
          <p:cNvPr id="13" name="直接箭头连接符 12"/>
          <p:cNvCxnSpPr/>
          <p:nvPr/>
        </p:nvCxnSpPr>
        <p:spPr bwMode="auto">
          <a:xfrm rot="5400000">
            <a:off x="3250400" y="3321850"/>
            <a:ext cx="2000261" cy="928693"/>
          </a:xfrm>
          <a:prstGeom prst="straightConnector1">
            <a:avLst/>
          </a:prstGeom>
          <a:noFill/>
          <a:ln w="28575" cap="flat" cmpd="sng" algn="ctr">
            <a:solidFill>
              <a:srgbClr val="FF0000"/>
            </a:solidFill>
            <a:prstDash val="solid"/>
            <a:round/>
            <a:headEnd type="none" w="med" len="med"/>
            <a:tailEnd type="arrow"/>
          </a:ln>
          <a:effectLst/>
        </p:spPr>
      </p:cxnSp>
      <p:sp>
        <p:nvSpPr>
          <p:cNvPr id="15" name="爆炸形 1 14"/>
          <p:cNvSpPr/>
          <p:nvPr/>
        </p:nvSpPr>
        <p:spPr bwMode="auto">
          <a:xfrm>
            <a:off x="4643438" y="3071817"/>
            <a:ext cx="4537643" cy="1714510"/>
          </a:xfrm>
          <a:prstGeom prst="irregularSeal1">
            <a:avLst/>
          </a:prstGeom>
          <a:solidFill>
            <a:schemeClr val="accent1">
              <a:lumMod val="20000"/>
              <a:lumOff val="80000"/>
            </a:schemeClr>
          </a:solidFill>
          <a:ln>
            <a:headEnd type="none" w="med" len="med"/>
            <a:tailEnd type="none" w="med" len="med"/>
          </a:ln>
          <a:effectLst>
            <a:innerShdw blurRad="63500" dist="50800" dir="10800000">
              <a:prstClr val="black">
                <a:alpha val="50000"/>
              </a:prstClr>
            </a:innerShdw>
          </a:effectLst>
          <a:scene3d>
            <a:camera prst="orthographicFront"/>
            <a:lightRig rig="threePt" dir="t"/>
          </a:scene3d>
          <a:sp3d>
            <a:bevelT/>
          </a:sp3d>
        </p:spPr>
        <p:style>
          <a:lnRef idx="1">
            <a:schemeClr val="accent1"/>
          </a:lnRef>
          <a:fillRef idx="2">
            <a:schemeClr val="accent1"/>
          </a:fillRef>
          <a:effectRef idx="1">
            <a:schemeClr val="accent1"/>
          </a:effectRef>
          <a:fontRef idx="minor">
            <a:schemeClr val="dk1"/>
          </a:fontRef>
        </p:style>
        <p:txBody>
          <a:bodyPr/>
          <a:lstStyle/>
          <a:p>
            <a:pPr marL="0" lvl="1" algn="ctr">
              <a:defRPr/>
            </a:pPr>
            <a:r>
              <a:rPr lang="en-US" altLang="zh-CN" sz="1400" b="1" dirty="0">
                <a:solidFill>
                  <a:schemeClr val="tx1"/>
                </a:solidFill>
              </a:rPr>
              <a:t>STUDENT</a:t>
            </a:r>
            <a:r>
              <a:rPr lang="zh-CN" altLang="en-US" sz="1400" b="1" dirty="0">
                <a:solidFill>
                  <a:schemeClr val="tx1"/>
                </a:solidFill>
              </a:rPr>
              <a:t>（</a:t>
            </a:r>
            <a:r>
              <a:rPr lang="en-US" altLang="zh-CN" sz="1400" b="1" dirty="0" err="1">
                <a:solidFill>
                  <a:schemeClr val="tx1"/>
                </a:solidFill>
              </a:rPr>
              <a:t>Sno</a:t>
            </a:r>
            <a:r>
              <a:rPr lang="en-US" altLang="zh-CN" sz="1400" b="1" dirty="0">
                <a:solidFill>
                  <a:schemeClr val="tx1"/>
                </a:solidFill>
              </a:rPr>
              <a:t> ,School, </a:t>
            </a:r>
            <a:r>
              <a:rPr lang="en-US" altLang="zh-CN" sz="1400" b="1" dirty="0" err="1">
                <a:solidFill>
                  <a:schemeClr val="tx1"/>
                </a:solidFill>
              </a:rPr>
              <a:t>Mname,Cno,Grade</a:t>
            </a:r>
            <a:r>
              <a:rPr lang="zh-CN" altLang="en-US" sz="1400" b="1" dirty="0">
                <a:solidFill>
                  <a:schemeClr val="tx1"/>
                </a:solidFill>
              </a:rPr>
              <a:t>）</a:t>
            </a:r>
          </a:p>
          <a:p>
            <a:pPr algn="ctr" eaLnBrk="1" hangingPunct="1">
              <a:defRPr/>
            </a:pPr>
            <a:r>
              <a:rPr lang="zh-CN" altLang="en-US" sz="1600" b="1" dirty="0">
                <a:solidFill>
                  <a:schemeClr val="tx1"/>
                </a:solidFill>
                <a:effectLst>
                  <a:outerShdw blurRad="38100" dist="38100" dir="2700000" algn="tl">
                    <a:srgbClr val="000000">
                      <a:alpha val="43137"/>
                    </a:srgbClr>
                  </a:outerShdw>
                </a:effectLst>
                <a:latin typeface="+mn-ea"/>
              </a:rPr>
              <a:t>不是一个好的关系模式。</a:t>
            </a:r>
            <a:endParaRPr lang="zh-CN" altLang="en-US" sz="1600" b="1" dirty="0">
              <a:solidFill>
                <a:schemeClr val="tx1"/>
              </a:solidFill>
              <a:effectLst>
                <a:outerShdw blurRad="38100" dist="38100" dir="2700000" algn="tl">
                  <a:srgbClr val="000000">
                    <a:alpha val="43137"/>
                  </a:srgbClr>
                </a:outerShdw>
              </a:effectLst>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37"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barn(outVertical)">
                                      <p:cBhvr>
                                        <p:cTn id="1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normAutofit/>
          </a:bodyPr>
          <a:lstStyle/>
          <a:p>
            <a:pPr eaLnBrk="1" hangingPunct="1"/>
            <a:r>
              <a:rPr lang="en-US" altLang="zh-CN" dirty="0"/>
              <a:t>3.</a:t>
            </a:r>
            <a:r>
              <a:rPr lang="zh-CN" altLang="en-US" dirty="0"/>
              <a:t>函数依赖闭包</a:t>
            </a:r>
          </a:p>
        </p:txBody>
      </p:sp>
      <p:sp>
        <p:nvSpPr>
          <p:cNvPr id="146435" name="Rectangle 3"/>
          <p:cNvSpPr>
            <a:spLocks noGrp="1" noChangeArrowheads="1"/>
          </p:cNvSpPr>
          <p:nvPr>
            <p:ph idx="1"/>
          </p:nvPr>
        </p:nvSpPr>
        <p:spPr>
          <a:xfrm>
            <a:off x="285720" y="854766"/>
            <a:ext cx="8401080" cy="3949232"/>
          </a:xfrm>
        </p:spPr>
        <p:txBody>
          <a:bodyPr/>
          <a:lstStyle/>
          <a:p>
            <a:pPr eaLnBrk="1" hangingPunct="1">
              <a:lnSpc>
                <a:spcPct val="120000"/>
              </a:lnSpc>
              <a:spcBef>
                <a:spcPts val="0"/>
              </a:spcBef>
              <a:buFont typeface="Monotype Sorts" pitchFamily="2" charset="2"/>
              <a:buNone/>
            </a:pPr>
            <a:r>
              <a:rPr lang="en-US" altLang="zh-CN" sz="2800" dirty="0"/>
              <a:t>(2)</a:t>
            </a:r>
            <a:r>
              <a:rPr lang="zh-CN" altLang="en-US" sz="2800" dirty="0"/>
              <a:t>因为</a:t>
            </a:r>
            <a:r>
              <a:rPr lang="en-US" altLang="zh-CN" sz="2800" dirty="0"/>
              <a:t>X</a:t>
            </a:r>
            <a:r>
              <a:rPr lang="zh-CN" altLang="en-US" sz="2800" baseline="30000" dirty="0"/>
              <a:t>（</a:t>
            </a:r>
            <a:r>
              <a:rPr lang="en-US" altLang="zh-CN" sz="2800" baseline="30000" dirty="0"/>
              <a:t>0</a:t>
            </a:r>
            <a:r>
              <a:rPr lang="zh-CN" altLang="en-US" sz="2800" baseline="30000" dirty="0"/>
              <a:t>）</a:t>
            </a:r>
            <a:r>
              <a:rPr lang="zh-CN" altLang="en-US" sz="2800" dirty="0"/>
              <a:t>≠ </a:t>
            </a:r>
            <a:r>
              <a:rPr lang="en-US" altLang="zh-CN" sz="2800" dirty="0"/>
              <a:t>X</a:t>
            </a:r>
            <a:r>
              <a:rPr lang="zh-CN" altLang="en-US" sz="2800" baseline="30000" dirty="0"/>
              <a:t>（</a:t>
            </a:r>
            <a:r>
              <a:rPr lang="en-US" altLang="zh-CN" sz="2800" baseline="30000" dirty="0"/>
              <a:t>1</a:t>
            </a:r>
            <a:r>
              <a:rPr lang="zh-CN" altLang="en-US" sz="2800" baseline="30000" dirty="0"/>
              <a:t>）</a:t>
            </a:r>
            <a:r>
              <a:rPr lang="zh-CN" altLang="en-US" sz="2800" dirty="0"/>
              <a:t> ，所以再找出左部为</a:t>
            </a:r>
            <a:r>
              <a:rPr lang="en-US" altLang="zh-CN" sz="2800" dirty="0"/>
              <a:t>ABCD</a:t>
            </a:r>
            <a:r>
              <a:rPr lang="zh-CN" altLang="en-US" sz="2800" dirty="0"/>
              <a:t>子集的那些函数依赖，又得到</a:t>
            </a:r>
            <a:r>
              <a:rPr lang="en-US" altLang="zh-CN" sz="2800" dirty="0"/>
              <a:t>C→E</a:t>
            </a:r>
            <a:r>
              <a:rPr lang="zh-CN" altLang="en-US" sz="2800" dirty="0"/>
              <a:t>，</a:t>
            </a:r>
            <a:r>
              <a:rPr lang="en-US" altLang="zh-CN" sz="2800" dirty="0"/>
              <a:t>AC→B</a:t>
            </a:r>
            <a:r>
              <a:rPr lang="zh-CN" altLang="en-US" sz="2800" dirty="0"/>
              <a:t>，</a:t>
            </a:r>
            <a:endParaRPr lang="en-US" altLang="zh-CN" sz="2800" dirty="0"/>
          </a:p>
          <a:p>
            <a:pPr eaLnBrk="1" hangingPunct="1">
              <a:lnSpc>
                <a:spcPct val="120000"/>
              </a:lnSpc>
              <a:spcBef>
                <a:spcPts val="0"/>
              </a:spcBef>
              <a:buFont typeface="Monotype Sorts" pitchFamily="2" charset="2"/>
              <a:buNone/>
            </a:pPr>
            <a:r>
              <a:rPr lang="en-US" altLang="zh-CN" dirty="0"/>
              <a:t>     </a:t>
            </a:r>
            <a:r>
              <a:rPr lang="zh-CN" altLang="en-US" sz="2800" dirty="0"/>
              <a:t>于是</a:t>
            </a:r>
            <a:r>
              <a:rPr lang="en-US" altLang="zh-CN" sz="2800" dirty="0"/>
              <a:t>X</a:t>
            </a:r>
            <a:r>
              <a:rPr lang="zh-CN" altLang="en-US" sz="2800" baseline="30000" dirty="0"/>
              <a:t>（</a:t>
            </a:r>
            <a:r>
              <a:rPr lang="en-US" altLang="zh-CN" sz="2800" baseline="30000" dirty="0"/>
              <a:t>2</a:t>
            </a:r>
            <a:r>
              <a:rPr lang="zh-CN" altLang="en-US" sz="2800" baseline="30000" dirty="0"/>
              <a:t>）</a:t>
            </a:r>
            <a:r>
              <a:rPr lang="en-US" altLang="zh-CN" sz="2800" dirty="0"/>
              <a:t>=X</a:t>
            </a:r>
            <a:r>
              <a:rPr lang="zh-CN" altLang="en-US" sz="2800" baseline="30000" dirty="0"/>
              <a:t>（</a:t>
            </a:r>
            <a:r>
              <a:rPr lang="en-US" altLang="zh-CN" sz="2800" baseline="30000" dirty="0"/>
              <a:t>1</a:t>
            </a:r>
            <a:r>
              <a:rPr lang="zh-CN" altLang="en-US" sz="2800" baseline="30000" dirty="0"/>
              <a:t>）</a:t>
            </a:r>
            <a:r>
              <a:rPr lang="zh-CN" altLang="en-US" sz="2800" dirty="0"/>
              <a:t>∪</a:t>
            </a:r>
            <a:r>
              <a:rPr lang="en-US" altLang="zh-CN" sz="2800" dirty="0"/>
              <a:t>BE=ABCDE</a:t>
            </a:r>
            <a:r>
              <a:rPr lang="zh-CN" altLang="en-US" sz="2800" dirty="0"/>
              <a:t>。</a:t>
            </a:r>
          </a:p>
          <a:p>
            <a:pPr eaLnBrk="1" hangingPunct="1">
              <a:lnSpc>
                <a:spcPct val="120000"/>
              </a:lnSpc>
              <a:spcBef>
                <a:spcPts val="0"/>
              </a:spcBef>
              <a:buFont typeface="Monotype Sorts" pitchFamily="2" charset="2"/>
              <a:buNone/>
            </a:pPr>
            <a:r>
              <a:rPr lang="en-US" altLang="zh-CN" sz="2800" dirty="0"/>
              <a:t>(3)</a:t>
            </a:r>
            <a:r>
              <a:rPr lang="zh-CN" altLang="en-US" sz="2800" dirty="0"/>
              <a:t>因为</a:t>
            </a:r>
            <a:r>
              <a:rPr lang="en-US" altLang="zh-CN" sz="2800" dirty="0"/>
              <a:t>X</a:t>
            </a:r>
            <a:r>
              <a:rPr lang="zh-CN" altLang="en-US" sz="2800" baseline="30000" dirty="0"/>
              <a:t>（</a:t>
            </a:r>
            <a:r>
              <a:rPr lang="en-US" altLang="zh-CN" sz="2800" baseline="30000" dirty="0"/>
              <a:t>2</a:t>
            </a:r>
            <a:r>
              <a:rPr lang="zh-CN" altLang="en-US" sz="2800" baseline="30000" dirty="0"/>
              <a:t>）</a:t>
            </a:r>
            <a:r>
              <a:rPr lang="en-US" altLang="zh-CN" sz="2800" dirty="0"/>
              <a:t>=U</a:t>
            </a:r>
            <a:r>
              <a:rPr lang="zh-CN" altLang="en-US" sz="2800" dirty="0"/>
              <a:t>，（</a:t>
            </a:r>
            <a:r>
              <a:rPr lang="en-US" altLang="zh-CN" sz="2800" dirty="0"/>
              <a:t>AB</a:t>
            </a:r>
            <a:r>
              <a:rPr lang="zh-CN" altLang="en-US" sz="2800" dirty="0"/>
              <a:t>）</a:t>
            </a:r>
            <a:r>
              <a:rPr lang="en-US" altLang="zh-CN" sz="2800" baseline="-25000" dirty="0"/>
              <a:t>F</a:t>
            </a:r>
            <a:r>
              <a:rPr lang="en-US" altLang="zh-CN" sz="2800" baseline="30000" dirty="0"/>
              <a:t>+</a:t>
            </a:r>
            <a:r>
              <a:rPr lang="en-US" altLang="zh-CN" sz="2800" dirty="0"/>
              <a:t> =ABCDE</a:t>
            </a:r>
            <a:r>
              <a:rPr lang="zh-CN" altLang="en-US" dirty="0"/>
              <a:t>，所以</a:t>
            </a:r>
            <a:r>
              <a:rPr lang="en-US" altLang="zh-CN" dirty="0"/>
              <a:t>AB</a:t>
            </a:r>
            <a:r>
              <a:rPr lang="zh-CN" altLang="en-US" dirty="0"/>
              <a:t>是候选码</a:t>
            </a:r>
            <a:endParaRPr lang="zh-CN" altLang="en-US" sz="2800" dirty="0"/>
          </a:p>
          <a:p>
            <a:pPr eaLnBrk="1" hangingPunct="1">
              <a:lnSpc>
                <a:spcPct val="120000"/>
              </a:lnSpc>
              <a:buFont typeface="Monotype Sorts" pitchFamily="2" charset="2"/>
              <a:buNone/>
            </a:pPr>
            <a:endParaRPr lang="en-US" altLang="zh-CN" sz="2800" dirty="0"/>
          </a:p>
        </p:txBody>
      </p:sp>
    </p:spTree>
    <p:extLst>
      <p:ext uri="{BB962C8B-B14F-4D97-AF65-F5344CB8AC3E}">
        <p14:creationId xmlns:p14="http://schemas.microsoft.com/office/powerpoint/2010/main" val="1434734710"/>
      </p:ext>
    </p:extLst>
  </p:cSld>
  <p:clrMapOvr>
    <a:masterClrMapping/>
  </p:clrMapOvr>
  <p:transition spd="slow">
    <p:wipe dir="d"/>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p>
        </p:txBody>
      </p:sp>
      <p:sp>
        <p:nvSpPr>
          <p:cNvPr id="147459" name="Rectangle 3"/>
          <p:cNvSpPr>
            <a:spLocks noGrp="1" noChangeArrowheads="1"/>
          </p:cNvSpPr>
          <p:nvPr>
            <p:ph idx="1"/>
          </p:nvPr>
        </p:nvSpPr>
        <p:spPr/>
        <p:txBody>
          <a:bodyPr/>
          <a:lstStyle/>
          <a:p>
            <a:pPr eaLnBrk="1" hangingPunct="1">
              <a:lnSpc>
                <a:spcPct val="90000"/>
              </a:lnSpc>
            </a:pPr>
            <a:r>
              <a:rPr lang="zh-CN" altLang="en-US" dirty="0"/>
              <a:t>有效性与完备性的含义</a:t>
            </a:r>
          </a:p>
          <a:p>
            <a:pPr lvl="4" eaLnBrk="1" hangingPunct="1">
              <a:lnSpc>
                <a:spcPct val="90000"/>
              </a:lnSpc>
            </a:pPr>
            <a:endParaRPr lang="zh-CN" altLang="en-US" sz="1800" dirty="0"/>
          </a:p>
          <a:p>
            <a:pPr lvl="1" eaLnBrk="1" hangingPunct="1">
              <a:lnSpc>
                <a:spcPct val="90000"/>
              </a:lnSpc>
            </a:pPr>
            <a:r>
              <a:rPr lang="zh-CN" altLang="en-US" dirty="0">
                <a:solidFill>
                  <a:schemeClr val="accent2"/>
                </a:solidFill>
              </a:rPr>
              <a:t>有效性</a:t>
            </a:r>
            <a:r>
              <a:rPr lang="zh-CN" altLang="en-US" dirty="0"/>
              <a:t>：由</a:t>
            </a:r>
            <a:r>
              <a:rPr lang="en-US" altLang="zh-CN" i="1" dirty="0"/>
              <a:t>F </a:t>
            </a:r>
            <a:r>
              <a:rPr lang="zh-CN" altLang="en-US" dirty="0"/>
              <a:t>出发根据</a:t>
            </a:r>
            <a:r>
              <a:rPr lang="en-US" altLang="zh-CN" dirty="0"/>
              <a:t>Armstrong</a:t>
            </a:r>
            <a:r>
              <a:rPr lang="zh-CN" altLang="en-US" dirty="0"/>
              <a:t>公理推导出来的每一个函数依赖一定在</a:t>
            </a:r>
            <a:r>
              <a:rPr lang="en-US" altLang="zh-CN" i="1" dirty="0"/>
              <a:t>F</a:t>
            </a:r>
            <a:r>
              <a:rPr lang="en-US" altLang="zh-CN" sz="1200" i="1" dirty="0"/>
              <a:t> </a:t>
            </a:r>
            <a:r>
              <a:rPr lang="en-US" altLang="zh-CN" baseline="30000" dirty="0"/>
              <a:t>+</a:t>
            </a:r>
            <a:r>
              <a:rPr lang="zh-CN" altLang="en-US" dirty="0"/>
              <a:t>中</a:t>
            </a:r>
          </a:p>
          <a:p>
            <a:pPr lvl="4" eaLnBrk="1" hangingPunct="1">
              <a:lnSpc>
                <a:spcPct val="90000"/>
              </a:lnSpc>
            </a:pPr>
            <a:endParaRPr lang="zh-CN" altLang="en-US" sz="1800" dirty="0"/>
          </a:p>
          <a:p>
            <a:pPr lvl="1" eaLnBrk="1" hangingPunct="1">
              <a:lnSpc>
                <a:spcPct val="90000"/>
              </a:lnSpc>
            </a:pPr>
            <a:r>
              <a:rPr lang="zh-CN" altLang="en-US" dirty="0">
                <a:solidFill>
                  <a:schemeClr val="accent2"/>
                </a:solidFill>
              </a:rPr>
              <a:t>完备性</a:t>
            </a:r>
            <a:r>
              <a:rPr lang="zh-CN" altLang="en-US" dirty="0"/>
              <a:t>：</a:t>
            </a:r>
            <a:r>
              <a:rPr lang="en-US" altLang="zh-CN" i="1" dirty="0"/>
              <a:t>F</a:t>
            </a:r>
            <a:r>
              <a:rPr lang="en-US" altLang="zh-CN" sz="1200" i="1" dirty="0"/>
              <a:t> </a:t>
            </a:r>
            <a:r>
              <a:rPr lang="en-US" altLang="zh-CN" baseline="30000" dirty="0"/>
              <a:t>+</a:t>
            </a:r>
            <a:r>
              <a:rPr lang="zh-CN" altLang="en-US" dirty="0"/>
              <a:t>中的每一个函数依赖，必定可以由</a:t>
            </a:r>
            <a:r>
              <a:rPr lang="en-US" altLang="zh-CN" i="1" dirty="0"/>
              <a:t>F</a:t>
            </a:r>
            <a:r>
              <a:rPr lang="zh-CN" altLang="en-US" dirty="0"/>
              <a:t>出发根据</a:t>
            </a:r>
            <a:r>
              <a:rPr lang="en-US" altLang="zh-CN" dirty="0"/>
              <a:t>Armstrong</a:t>
            </a:r>
            <a:r>
              <a:rPr lang="zh-CN" altLang="en-US" dirty="0"/>
              <a:t>公理推导出来</a:t>
            </a:r>
          </a:p>
        </p:txBody>
      </p:sp>
    </p:spTree>
    <p:extLst>
      <p:ext uri="{BB962C8B-B14F-4D97-AF65-F5344CB8AC3E}">
        <p14:creationId xmlns:p14="http://schemas.microsoft.com/office/powerpoint/2010/main" val="3044800280"/>
      </p:ext>
    </p:extLst>
  </p:cSld>
  <p:clrMapOvr>
    <a:masterClrMapping/>
  </p:clrMapOvr>
  <p:transition spd="slow">
    <p:wipe dir="d"/>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2800" dirty="0"/>
          </a:p>
        </p:txBody>
      </p:sp>
      <p:sp>
        <p:nvSpPr>
          <p:cNvPr id="148483" name="Rectangle 3"/>
          <p:cNvSpPr>
            <a:spLocks noGrp="1" noChangeArrowheads="1"/>
          </p:cNvSpPr>
          <p:nvPr>
            <p:ph idx="1"/>
          </p:nvPr>
        </p:nvSpPr>
        <p:spPr/>
        <p:txBody>
          <a:bodyPr/>
          <a:lstStyle/>
          <a:p>
            <a:pPr algn="just" eaLnBrk="1" hangingPunct="1"/>
            <a:r>
              <a:rPr lang="zh-CN" altLang="en-US" dirty="0"/>
              <a:t>有效性与完备性的证明</a:t>
            </a:r>
          </a:p>
          <a:p>
            <a:pPr algn="just" eaLnBrk="1" hangingPunct="1">
              <a:buFont typeface="Monotype Sorts" pitchFamily="2" charset="2"/>
              <a:buNone/>
            </a:pPr>
            <a:r>
              <a:rPr lang="zh-CN" altLang="en-US" sz="2800" dirty="0"/>
              <a:t>定理</a:t>
            </a:r>
            <a:r>
              <a:rPr lang="en-US" altLang="zh-CN" sz="2800" dirty="0"/>
              <a:t>6.2 Armstrong</a:t>
            </a:r>
            <a:r>
              <a:rPr lang="zh-CN" altLang="en-US" sz="2800" dirty="0"/>
              <a:t>公理系统是有效的、完备的。</a:t>
            </a:r>
          </a:p>
          <a:p>
            <a:pPr algn="just" eaLnBrk="1" hangingPunct="1">
              <a:buFont typeface="Monotype Sorts" pitchFamily="2" charset="2"/>
              <a:buNone/>
            </a:pPr>
            <a:endParaRPr lang="zh-CN" altLang="en-US" sz="2800" dirty="0"/>
          </a:p>
          <a:p>
            <a:pPr algn="just" eaLnBrk="1" hangingPunct="1">
              <a:buFont typeface="Monotype Sorts" pitchFamily="2" charset="2"/>
              <a:buNone/>
            </a:pPr>
            <a:r>
              <a:rPr lang="zh-CN" altLang="en-US" sz="2800" b="1" dirty="0">
                <a:latin typeface="+mn-ea"/>
                <a:ea typeface="+mn-ea"/>
              </a:rPr>
              <a:t>证明：	</a:t>
            </a:r>
          </a:p>
          <a:p>
            <a:pPr algn="just" eaLnBrk="1" hangingPunct="1">
              <a:buFont typeface="Monotype Sorts" pitchFamily="2" charset="2"/>
              <a:buNone/>
            </a:pPr>
            <a:r>
              <a:rPr lang="en-US" altLang="zh-CN" dirty="0"/>
              <a:t>1. </a:t>
            </a:r>
            <a:r>
              <a:rPr lang="zh-CN" altLang="en-US" sz="2800" b="1" dirty="0">
                <a:latin typeface="+mn-ea"/>
                <a:ea typeface="+mn-ea"/>
              </a:rPr>
              <a:t>有效性</a:t>
            </a:r>
          </a:p>
          <a:p>
            <a:pPr algn="just" eaLnBrk="1" hangingPunct="1">
              <a:buFont typeface="Monotype Sorts" pitchFamily="2" charset="2"/>
              <a:buNone/>
            </a:pPr>
            <a:r>
              <a:rPr lang="zh-CN" altLang="en-US" sz="2800" b="1" dirty="0">
                <a:latin typeface="+mn-ea"/>
                <a:ea typeface="+mn-ea"/>
              </a:rPr>
              <a:t>	 有效性实际上是“正确性”</a:t>
            </a:r>
          </a:p>
          <a:p>
            <a:pPr algn="just" eaLnBrk="1" hangingPunct="1">
              <a:buFont typeface="Monotype Sorts" pitchFamily="2" charset="2"/>
              <a:buNone/>
            </a:pPr>
            <a:r>
              <a:rPr lang="zh-CN" altLang="en-US" sz="2800" b="1" dirty="0">
                <a:latin typeface="+mn-ea"/>
                <a:ea typeface="+mn-ea"/>
              </a:rPr>
              <a:t>     可由定理</a:t>
            </a:r>
            <a:r>
              <a:rPr lang="en-US" altLang="zh-CN" sz="2800" b="1" dirty="0">
                <a:latin typeface="+mj-lt"/>
                <a:ea typeface="+mn-ea"/>
              </a:rPr>
              <a:t>6.1</a:t>
            </a:r>
            <a:r>
              <a:rPr lang="zh-CN" altLang="en-US" sz="2800" b="1" dirty="0">
                <a:latin typeface="+mn-ea"/>
                <a:ea typeface="+mn-ea"/>
              </a:rPr>
              <a:t>得证</a:t>
            </a:r>
          </a:p>
        </p:txBody>
      </p:sp>
    </p:spTree>
    <p:extLst>
      <p:ext uri="{BB962C8B-B14F-4D97-AF65-F5344CB8AC3E}">
        <p14:creationId xmlns:p14="http://schemas.microsoft.com/office/powerpoint/2010/main" val="2979257424"/>
      </p:ext>
    </p:extLst>
  </p:cSld>
  <p:clrMapOvr>
    <a:masterClrMapping/>
  </p:clrMapOvr>
  <p:transition spd="slow">
    <p:wipe dir="d"/>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1026"/>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2800" dirty="0"/>
          </a:p>
        </p:txBody>
      </p:sp>
      <p:sp>
        <p:nvSpPr>
          <p:cNvPr id="149507" name="Rectangle 1027"/>
          <p:cNvSpPr>
            <a:spLocks noGrp="1" noChangeArrowheads="1"/>
          </p:cNvSpPr>
          <p:nvPr>
            <p:ph idx="1"/>
          </p:nvPr>
        </p:nvSpPr>
        <p:spPr/>
        <p:txBody>
          <a:bodyPr/>
          <a:lstStyle/>
          <a:p>
            <a:pPr algn="just" eaLnBrk="1" hangingPunct="1">
              <a:buFont typeface="Monotype Sorts" pitchFamily="2" charset="2"/>
              <a:buNone/>
            </a:pPr>
            <a:r>
              <a:rPr lang="en-US" altLang="zh-CN" dirty="0">
                <a:latin typeface="Arial" panose="020B0604020202020204" pitchFamily="34" charset="0"/>
                <a:ea typeface="宋体" panose="02010600030101010101" pitchFamily="2" charset="-122"/>
              </a:rPr>
              <a:t>2. </a:t>
            </a:r>
            <a:r>
              <a:rPr lang="zh-CN" altLang="en-US" dirty="0">
                <a:latin typeface="Arial" panose="020B0604020202020204" pitchFamily="34" charset="0"/>
                <a:ea typeface="宋体" panose="02010600030101010101" pitchFamily="2" charset="-122"/>
              </a:rPr>
              <a:t>完备性</a:t>
            </a:r>
          </a:p>
          <a:p>
            <a:pPr algn="just" eaLnBrk="1" hangingPunct="1">
              <a:lnSpc>
                <a:spcPct val="120000"/>
              </a:lnSpc>
              <a:buFont typeface="Monotype Sorts" pitchFamily="2" charset="2"/>
              <a:buNone/>
            </a:pPr>
            <a:r>
              <a:rPr lang="zh-CN" altLang="en-US"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只需证明</a:t>
            </a:r>
            <a:r>
              <a:rPr lang="zh-CN" altLang="en-US" sz="2800" b="1" dirty="0">
                <a:solidFill>
                  <a:schemeClr val="accent2"/>
                </a:solidFill>
                <a:latin typeface="Arial" panose="020B0604020202020204" pitchFamily="34" charset="0"/>
                <a:ea typeface="宋体" panose="02010600030101010101" pitchFamily="2" charset="-122"/>
              </a:rPr>
              <a:t>逆否命题</a:t>
            </a:r>
            <a:r>
              <a:rPr lang="en-US" altLang="zh-CN" sz="2800" b="1" dirty="0">
                <a:latin typeface="Arial" panose="020B0604020202020204" pitchFamily="34" charset="0"/>
                <a:ea typeface="宋体" panose="02010600030101010101" pitchFamily="2" charset="-122"/>
              </a:rPr>
              <a:t>: </a:t>
            </a:r>
            <a:r>
              <a:rPr lang="zh-CN" altLang="en-US" sz="2800" b="1" dirty="0">
                <a:latin typeface="Arial" panose="020B0604020202020204" pitchFamily="34" charset="0"/>
                <a:ea typeface="宋体" panose="02010600030101010101" pitchFamily="2" charset="-122"/>
              </a:rPr>
              <a:t>若函数依赖</a:t>
            </a:r>
            <a:r>
              <a:rPr lang="en-US" altLang="zh-CN" sz="2800" b="1" i="1" dirty="0">
                <a:latin typeface="Arial" panose="020B0604020202020204" pitchFamily="34" charset="0"/>
                <a:ea typeface="宋体" panose="02010600030101010101" pitchFamily="2" charset="-122"/>
              </a:rPr>
              <a:t>X</a:t>
            </a:r>
            <a:r>
              <a:rPr lang="en-US" altLang="zh-CN" sz="2800" b="1" dirty="0">
                <a:latin typeface="Arial" panose="020B0604020202020204" pitchFamily="34" charset="0"/>
                <a:ea typeface="宋体" panose="02010600030101010101" pitchFamily="2" charset="-122"/>
              </a:rPr>
              <a:t>→</a:t>
            </a:r>
            <a:r>
              <a:rPr lang="en-US" altLang="zh-CN" sz="2800" b="1" i="1" dirty="0">
                <a:latin typeface="Arial" panose="020B0604020202020204" pitchFamily="34" charset="0"/>
                <a:ea typeface="宋体" panose="02010600030101010101" pitchFamily="2" charset="-122"/>
              </a:rPr>
              <a:t>Y</a:t>
            </a:r>
            <a:r>
              <a:rPr lang="zh-CN" altLang="en-US" sz="2800" b="1" dirty="0">
                <a:latin typeface="Arial" panose="020B0604020202020204" pitchFamily="34" charset="0"/>
                <a:ea typeface="宋体" panose="02010600030101010101" pitchFamily="2" charset="-122"/>
              </a:rPr>
              <a:t>不能由</a:t>
            </a:r>
            <a:r>
              <a:rPr lang="en-US" altLang="zh-CN" sz="2800" b="1" i="1" dirty="0">
                <a:latin typeface="Arial" panose="020B0604020202020204" pitchFamily="34" charset="0"/>
                <a:ea typeface="宋体" panose="02010600030101010101" pitchFamily="2" charset="-122"/>
              </a:rPr>
              <a:t>F</a:t>
            </a:r>
            <a:r>
              <a:rPr lang="zh-CN" altLang="en-US" sz="2800" b="1" dirty="0">
                <a:latin typeface="Arial" panose="020B0604020202020204" pitchFamily="34" charset="0"/>
                <a:ea typeface="宋体" panose="02010600030101010101" pitchFamily="2" charset="-122"/>
              </a:rPr>
              <a:t>从</a:t>
            </a:r>
            <a:r>
              <a:rPr lang="en-US" altLang="zh-CN" sz="2800" b="1" dirty="0">
                <a:latin typeface="Arial" panose="020B0604020202020204" pitchFamily="34" charset="0"/>
                <a:ea typeface="宋体" panose="02010600030101010101" pitchFamily="2" charset="-122"/>
              </a:rPr>
              <a:t>Armstrong</a:t>
            </a:r>
            <a:r>
              <a:rPr lang="zh-CN" altLang="en-US" sz="2800" b="1" dirty="0">
                <a:latin typeface="Arial" panose="020B0604020202020204" pitchFamily="34" charset="0"/>
                <a:ea typeface="宋体" panose="02010600030101010101" pitchFamily="2" charset="-122"/>
              </a:rPr>
              <a:t>公理导出，那么它必然不为</a:t>
            </a:r>
            <a:r>
              <a:rPr lang="en-US" altLang="zh-CN" sz="2800" b="1" i="1" dirty="0">
                <a:latin typeface="Arial" panose="020B0604020202020204" pitchFamily="34" charset="0"/>
                <a:ea typeface="宋体" panose="02010600030101010101" pitchFamily="2" charset="-122"/>
              </a:rPr>
              <a:t>F </a:t>
            </a:r>
            <a:r>
              <a:rPr lang="zh-CN" altLang="en-US" sz="2800" b="1" dirty="0">
                <a:latin typeface="Arial" panose="020B0604020202020204" pitchFamily="34" charset="0"/>
                <a:ea typeface="宋体" panose="02010600030101010101" pitchFamily="2" charset="-122"/>
              </a:rPr>
              <a:t>所蕴含</a:t>
            </a:r>
          </a:p>
          <a:p>
            <a:pPr algn="just" eaLnBrk="1" hangingPunct="1">
              <a:lnSpc>
                <a:spcPct val="120000"/>
              </a:lnSpc>
              <a:buFont typeface="Monotype Sorts" pitchFamily="2" charset="2"/>
              <a:buNone/>
            </a:pPr>
            <a:r>
              <a:rPr lang="zh-CN" altLang="en-US" sz="2800" b="1" dirty="0">
                <a:latin typeface="Arial" panose="020B0604020202020204" pitchFamily="34" charset="0"/>
                <a:ea typeface="宋体" panose="02010600030101010101" pitchFamily="2" charset="-122"/>
              </a:rPr>
              <a:t>   分三步证明：</a:t>
            </a:r>
          </a:p>
          <a:p>
            <a:pPr algn="just" eaLnBrk="1" hangingPunct="1">
              <a:lnSpc>
                <a:spcPct val="120000"/>
              </a:lnSpc>
              <a:buFont typeface="Monotype Sorts" pitchFamily="2" charset="2"/>
              <a:buNone/>
            </a:pPr>
            <a:endParaRPr lang="en-US" altLang="zh-CN" dirty="0"/>
          </a:p>
        </p:txBody>
      </p:sp>
    </p:spTree>
    <p:extLst>
      <p:ext uri="{BB962C8B-B14F-4D97-AF65-F5344CB8AC3E}">
        <p14:creationId xmlns:p14="http://schemas.microsoft.com/office/powerpoint/2010/main" val="3455402585"/>
      </p:ext>
    </p:extLst>
  </p:cSld>
  <p:clrMapOvr>
    <a:masterClrMapping/>
  </p:clrMapOvr>
  <p:transition spd="slow">
    <p:wipe dir="d"/>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3200" dirty="0"/>
          </a:p>
        </p:txBody>
      </p:sp>
      <p:sp>
        <p:nvSpPr>
          <p:cNvPr id="150531" name="Rectangle 3"/>
          <p:cNvSpPr>
            <a:spLocks noGrp="1" noChangeArrowheads="1"/>
          </p:cNvSpPr>
          <p:nvPr>
            <p:ph idx="1"/>
          </p:nvPr>
        </p:nvSpPr>
        <p:spPr/>
        <p:txBody>
          <a:bodyPr/>
          <a:lstStyle/>
          <a:p>
            <a:pPr algn="just" eaLnBrk="1" hangingPunct="1">
              <a:buFont typeface="Monotype Sorts" pitchFamily="2" charset="2"/>
              <a:buNone/>
            </a:pPr>
            <a:r>
              <a:rPr lang="en-US" altLang="zh-CN" dirty="0"/>
              <a:t>(1) </a:t>
            </a:r>
            <a:r>
              <a:rPr lang="zh-CN" altLang="en-US" dirty="0"/>
              <a:t>若</a:t>
            </a:r>
            <a:r>
              <a:rPr lang="en-US" altLang="zh-CN" i="1" dirty="0"/>
              <a:t>V</a:t>
            </a:r>
            <a:r>
              <a:rPr lang="en-US" altLang="zh-CN" dirty="0"/>
              <a:t>→</a:t>
            </a:r>
            <a:r>
              <a:rPr lang="en-US" altLang="zh-CN" i="1" dirty="0"/>
              <a:t>W</a:t>
            </a:r>
            <a:r>
              <a:rPr lang="zh-CN" altLang="en-US" dirty="0"/>
              <a:t>成立，且</a:t>
            </a:r>
            <a:r>
              <a:rPr lang="en-US" altLang="zh-CN" i="1" dirty="0"/>
              <a:t>V</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a:t>
            </a:r>
            <a:r>
              <a:rPr lang="zh-CN" altLang="en-US" dirty="0"/>
              <a:t>，则</a:t>
            </a:r>
            <a:r>
              <a:rPr lang="en-US" altLang="zh-CN" i="1" dirty="0"/>
              <a:t>W</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endParaRPr lang="en-US" altLang="zh-CN" dirty="0"/>
          </a:p>
          <a:p>
            <a:pPr lvl="1" algn="just" eaLnBrk="1" hangingPunct="1">
              <a:buFontTx/>
              <a:buNone/>
            </a:pPr>
            <a:r>
              <a:rPr lang="zh-CN" altLang="en-US" dirty="0"/>
              <a:t>证  因为 </a:t>
            </a:r>
            <a:r>
              <a:rPr lang="en-US" altLang="zh-CN" i="1" dirty="0"/>
              <a:t>V</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r>
              <a:rPr lang="zh-CN" altLang="en-US" dirty="0"/>
              <a:t>，所以有</a:t>
            </a:r>
            <a:r>
              <a:rPr lang="en-US" altLang="zh-CN" i="1" dirty="0"/>
              <a:t>X</a:t>
            </a:r>
            <a:r>
              <a:rPr lang="en-US" altLang="zh-CN" dirty="0"/>
              <a:t>→</a:t>
            </a:r>
            <a:r>
              <a:rPr lang="en-US" altLang="zh-CN" i="1" dirty="0"/>
              <a:t>V</a:t>
            </a:r>
            <a:r>
              <a:rPr lang="zh-CN" altLang="en-US" dirty="0"/>
              <a:t>成立；</a:t>
            </a:r>
          </a:p>
          <a:p>
            <a:pPr lvl="1" eaLnBrk="1" hangingPunct="1">
              <a:buFontTx/>
              <a:buNone/>
            </a:pPr>
            <a:r>
              <a:rPr lang="zh-CN" altLang="en-US" dirty="0"/>
              <a:t>      因为</a:t>
            </a:r>
            <a:r>
              <a:rPr lang="en-US" altLang="zh-CN" i="1" dirty="0"/>
              <a:t>X </a:t>
            </a:r>
            <a:r>
              <a:rPr lang="en-US" altLang="zh-CN" dirty="0"/>
              <a:t>→</a:t>
            </a:r>
            <a:r>
              <a:rPr lang="en-US" altLang="zh-CN" i="1" dirty="0"/>
              <a:t>V</a:t>
            </a:r>
            <a:r>
              <a:rPr lang="zh-CN" altLang="en-US" dirty="0"/>
              <a:t>，</a:t>
            </a:r>
            <a:r>
              <a:rPr lang="en-US" altLang="zh-CN" i="1" dirty="0"/>
              <a:t>V</a:t>
            </a:r>
            <a:r>
              <a:rPr lang="en-US" altLang="zh-CN" dirty="0"/>
              <a:t>→</a:t>
            </a:r>
            <a:r>
              <a:rPr lang="en-US" altLang="zh-CN" i="1" dirty="0"/>
              <a:t>W</a:t>
            </a:r>
            <a:r>
              <a:rPr lang="zh-CN" altLang="en-US" dirty="0"/>
              <a:t>，于是</a:t>
            </a:r>
            <a:r>
              <a:rPr lang="en-US" altLang="zh-CN" i="1" dirty="0"/>
              <a:t>X</a:t>
            </a:r>
            <a:r>
              <a:rPr lang="en-US" altLang="zh-CN" dirty="0"/>
              <a:t>→</a:t>
            </a:r>
            <a:r>
              <a:rPr lang="en-US" altLang="zh-CN" i="1" dirty="0"/>
              <a:t>W </a:t>
            </a:r>
            <a:r>
              <a:rPr lang="zh-CN" altLang="en-US" dirty="0"/>
              <a:t>成立</a:t>
            </a:r>
          </a:p>
          <a:p>
            <a:pPr lvl="1" eaLnBrk="1" hangingPunct="1">
              <a:buFontTx/>
              <a:buNone/>
            </a:pPr>
            <a:r>
              <a:rPr lang="zh-CN" altLang="en-US" dirty="0"/>
              <a:t>      所以</a:t>
            </a:r>
            <a:r>
              <a:rPr lang="en-US" altLang="zh-CN" i="1" dirty="0"/>
              <a:t>W</a:t>
            </a:r>
            <a:r>
              <a:rPr lang="en-US" altLang="zh-CN" dirty="0"/>
              <a:t> </a:t>
            </a:r>
            <a:r>
              <a:rPr lang="en-US" altLang="zh-CN" dirty="0">
                <a:sym typeface="Symbol" panose="05050102010706020507" pitchFamily="18" charset="2"/>
              </a:rPr>
              <a:t></a:t>
            </a:r>
            <a:r>
              <a:rPr lang="en-US" altLang="zh-CN" dirty="0"/>
              <a:t> </a:t>
            </a:r>
            <a:r>
              <a:rPr lang="en-US" altLang="zh-CN" i="1" dirty="0"/>
              <a:t>X</a:t>
            </a:r>
            <a:r>
              <a:rPr lang="en-US" altLang="zh-CN" i="1" baseline="-30000" dirty="0"/>
              <a:t>F</a:t>
            </a:r>
            <a:r>
              <a:rPr lang="en-US" altLang="zh-CN" baseline="30000" dirty="0"/>
              <a:t>+ </a:t>
            </a:r>
            <a:r>
              <a:rPr lang="zh-CN" altLang="en-US" dirty="0"/>
              <a:t>。 </a:t>
            </a:r>
          </a:p>
        </p:txBody>
      </p:sp>
    </p:spTree>
    <p:extLst>
      <p:ext uri="{BB962C8B-B14F-4D97-AF65-F5344CB8AC3E}">
        <p14:creationId xmlns:p14="http://schemas.microsoft.com/office/powerpoint/2010/main" val="4259730466"/>
      </p:ext>
    </p:extLst>
  </p:cSld>
  <p:clrMapOvr>
    <a:masterClrMapping/>
  </p:clrMapOvr>
  <p:transition spd="slow">
    <p:wipe dir="d"/>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3200" dirty="0"/>
          </a:p>
        </p:txBody>
      </p:sp>
      <p:sp>
        <p:nvSpPr>
          <p:cNvPr id="151555" name="Rectangle 3"/>
          <p:cNvSpPr>
            <a:spLocks noGrp="1" noChangeArrowheads="1"/>
          </p:cNvSpPr>
          <p:nvPr>
            <p:ph idx="1"/>
          </p:nvPr>
        </p:nvSpPr>
        <p:spPr>
          <a:xfrm>
            <a:off x="457200" y="844154"/>
            <a:ext cx="8329642" cy="4138629"/>
          </a:xfrm>
        </p:spPr>
        <p:txBody>
          <a:bodyPr/>
          <a:lstStyle/>
          <a:p>
            <a:pPr algn="just" eaLnBrk="1" hangingPunct="1">
              <a:lnSpc>
                <a:spcPct val="90000"/>
              </a:lnSpc>
              <a:buNone/>
            </a:pPr>
            <a:r>
              <a:rPr lang="en-US" altLang="zh-CN" sz="2800" dirty="0"/>
              <a:t>(2) </a:t>
            </a:r>
            <a:r>
              <a:rPr lang="zh-CN" altLang="en-US" sz="2800" dirty="0"/>
              <a:t>构造一张二维表</a:t>
            </a:r>
            <a:r>
              <a:rPr lang="en-US" altLang="zh-CN" sz="2800" i="1" dirty="0"/>
              <a:t>r</a:t>
            </a:r>
            <a:r>
              <a:rPr lang="zh-CN" altLang="en-US" sz="2800" dirty="0"/>
              <a:t>，它由下列两个元组构成，可以证明</a:t>
            </a:r>
            <a:r>
              <a:rPr lang="en-US" altLang="zh-CN" sz="2800" i="1" dirty="0"/>
              <a:t>r </a:t>
            </a:r>
            <a:r>
              <a:rPr lang="zh-CN" altLang="en-US" sz="2800" dirty="0"/>
              <a:t>必是</a:t>
            </a:r>
            <a:r>
              <a:rPr lang="en-US" altLang="zh-CN" sz="2800" i="1" dirty="0"/>
              <a:t>R</a:t>
            </a:r>
            <a:r>
              <a:rPr lang="en-US" altLang="zh-CN" i="1" dirty="0"/>
              <a:t>(</a:t>
            </a:r>
            <a:r>
              <a:rPr lang="en-US" altLang="zh-CN" sz="2800" i="1" dirty="0"/>
              <a:t>U</a:t>
            </a:r>
            <a:r>
              <a:rPr lang="zh-CN" altLang="en-US" sz="2800" dirty="0"/>
              <a:t>，</a:t>
            </a:r>
            <a:r>
              <a:rPr lang="en-US" altLang="zh-CN" sz="2800" i="1" dirty="0"/>
              <a:t>F)</a:t>
            </a:r>
            <a:r>
              <a:rPr lang="zh-CN" altLang="en-US" sz="2800" dirty="0"/>
              <a:t>的一个关系，即</a:t>
            </a:r>
            <a:r>
              <a:rPr lang="en-US" altLang="zh-CN" sz="2800" i="1" dirty="0"/>
              <a:t>F</a:t>
            </a:r>
            <a:r>
              <a:rPr lang="zh-CN" altLang="en-US" sz="2800" dirty="0"/>
              <a:t>中的全部函数依赖在 </a:t>
            </a:r>
            <a:r>
              <a:rPr lang="en-US" altLang="zh-CN" sz="2800" i="1" dirty="0"/>
              <a:t>r</a:t>
            </a:r>
            <a:r>
              <a:rPr lang="zh-CN" altLang="en-US" sz="2800" dirty="0"/>
              <a:t>上成立。 </a:t>
            </a:r>
          </a:p>
          <a:p>
            <a:pPr algn="just" eaLnBrk="1" hangingPunct="1">
              <a:lnSpc>
                <a:spcPct val="90000"/>
              </a:lnSpc>
              <a:buFont typeface="Monotype Sorts" pitchFamily="2" charset="2"/>
              <a:buNone/>
            </a:pPr>
            <a:r>
              <a:rPr lang="en-US" altLang="zh-CN" sz="2800" i="1" dirty="0"/>
              <a:t>			       X</a:t>
            </a:r>
            <a:r>
              <a:rPr lang="en-US" altLang="zh-CN" sz="2800" i="1" baseline="-30000" dirty="0"/>
              <a:t>F</a:t>
            </a:r>
            <a:r>
              <a:rPr lang="en-US" altLang="zh-CN" sz="2800" baseline="30000" dirty="0"/>
              <a:t>+</a:t>
            </a:r>
            <a:r>
              <a:rPr lang="en-US" altLang="zh-CN" sz="2800" dirty="0"/>
              <a:t>    		</a:t>
            </a:r>
            <a:r>
              <a:rPr lang="en-US" altLang="zh-CN" sz="2800" i="1" dirty="0"/>
              <a:t>U </a:t>
            </a:r>
            <a:r>
              <a:rPr lang="en-US" altLang="zh-CN" sz="2800" dirty="0"/>
              <a:t>- </a:t>
            </a:r>
            <a:r>
              <a:rPr lang="en-US" altLang="zh-CN" sz="2800" i="1" dirty="0"/>
              <a:t>X</a:t>
            </a:r>
            <a:r>
              <a:rPr lang="en-US" altLang="zh-CN" sz="2800" i="1" baseline="-30000" dirty="0"/>
              <a:t>F</a:t>
            </a:r>
            <a:r>
              <a:rPr lang="en-US" altLang="zh-CN" sz="2800" baseline="30000" dirty="0"/>
              <a:t>+</a:t>
            </a:r>
            <a:r>
              <a:rPr lang="en-US" altLang="zh-CN" sz="2800" dirty="0"/>
              <a:t>	</a:t>
            </a:r>
          </a:p>
          <a:p>
            <a:pPr algn="just" eaLnBrk="1" hangingPunct="1">
              <a:lnSpc>
                <a:spcPct val="90000"/>
              </a:lnSpc>
              <a:buFont typeface="Monotype Sorts" pitchFamily="2" charset="2"/>
              <a:buNone/>
            </a:pPr>
            <a:r>
              <a:rPr lang="en-US" altLang="zh-CN" sz="2800" dirty="0"/>
              <a:t>                      11......1		00......0  </a:t>
            </a:r>
          </a:p>
          <a:p>
            <a:pPr algn="just" eaLnBrk="1" hangingPunct="1">
              <a:lnSpc>
                <a:spcPct val="90000"/>
              </a:lnSpc>
              <a:buFont typeface="Monotype Sorts" pitchFamily="2" charset="2"/>
              <a:buNone/>
            </a:pPr>
            <a:r>
              <a:rPr lang="en-US" altLang="zh-CN" sz="2800" dirty="0"/>
              <a:t>                      11......1		11......1  </a:t>
            </a:r>
            <a:r>
              <a:rPr lang="en-US" altLang="zh-CN" sz="1800" dirty="0"/>
              <a:t>	</a:t>
            </a:r>
          </a:p>
          <a:p>
            <a:pPr algn="just" eaLnBrk="1" hangingPunct="1">
              <a:lnSpc>
                <a:spcPct val="110000"/>
              </a:lnSpc>
              <a:buFont typeface="Monotype Sorts" pitchFamily="2" charset="2"/>
              <a:buNone/>
            </a:pPr>
            <a:r>
              <a:rPr lang="zh-CN" altLang="en-US" sz="2000" dirty="0">
                <a:latin typeface="+mn-ea"/>
                <a:ea typeface="+mn-ea"/>
              </a:rPr>
              <a:t>  </a:t>
            </a:r>
            <a:r>
              <a:rPr lang="zh-CN" altLang="en-US" sz="2000" dirty="0">
                <a:latin typeface="Arial" panose="020B0604020202020204" pitchFamily="34" charset="0"/>
                <a:ea typeface="+mn-ea"/>
              </a:rPr>
              <a:t>若</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不是</a:t>
            </a:r>
            <a:r>
              <a:rPr lang="en-US" altLang="zh-CN" sz="2000" i="1" dirty="0">
                <a:latin typeface="Arial" panose="020B0604020202020204" pitchFamily="34" charset="0"/>
                <a:ea typeface="+mn-ea"/>
              </a:rPr>
              <a:t>R</a:t>
            </a:r>
            <a:r>
              <a:rPr lang="en-US" altLang="zh-CN" sz="2000" i="1" dirty="0">
                <a:latin typeface="Arial" panose="020B0604020202020204" pitchFamily="34" charset="0"/>
              </a:rPr>
              <a:t>(</a:t>
            </a:r>
            <a:r>
              <a:rPr lang="en-US" altLang="zh-CN" sz="2000" i="1" dirty="0">
                <a:latin typeface="Arial" panose="020B0604020202020204" pitchFamily="34" charset="0"/>
                <a:ea typeface="+mn-ea"/>
              </a:rPr>
              <a:t>U</a:t>
            </a:r>
            <a:r>
              <a:rPr lang="zh-CN" altLang="en-US" sz="2000" dirty="0">
                <a:latin typeface="Arial" panose="020B0604020202020204" pitchFamily="34" charset="0"/>
                <a:ea typeface="+mn-ea"/>
              </a:rPr>
              <a:t>，</a:t>
            </a:r>
            <a:r>
              <a:rPr lang="en-US" altLang="zh-CN" sz="2000" i="1" dirty="0">
                <a:latin typeface="Arial" panose="020B0604020202020204" pitchFamily="34" charset="0"/>
                <a:ea typeface="+mn-ea"/>
              </a:rPr>
              <a:t>F</a:t>
            </a:r>
            <a:r>
              <a:rPr lang="en-US" altLang="zh-CN" sz="2000" i="1" dirty="0">
                <a:latin typeface="Arial" panose="020B0604020202020204" pitchFamily="34" charset="0"/>
              </a:rPr>
              <a:t>)</a:t>
            </a:r>
            <a:r>
              <a:rPr lang="en-US" altLang="zh-CN" sz="2000" dirty="0">
                <a:latin typeface="Arial" panose="020B0604020202020204" pitchFamily="34" charset="0"/>
                <a:ea typeface="+mn-ea"/>
              </a:rPr>
              <a:t> </a:t>
            </a:r>
            <a:r>
              <a:rPr lang="zh-CN" altLang="en-US" sz="2000" dirty="0">
                <a:latin typeface="Arial" panose="020B0604020202020204" pitchFamily="34" charset="0"/>
                <a:ea typeface="+mn-ea"/>
              </a:rPr>
              <a:t>的关系，则必由于</a:t>
            </a:r>
            <a:r>
              <a:rPr lang="en-US" altLang="zh-CN" sz="2000" dirty="0">
                <a:latin typeface="Arial" panose="020B0604020202020204" pitchFamily="34" charset="0"/>
                <a:ea typeface="+mn-ea"/>
              </a:rPr>
              <a:t>F</a:t>
            </a:r>
            <a:r>
              <a:rPr lang="zh-CN" altLang="en-US" sz="2000" dirty="0">
                <a:latin typeface="Arial" panose="020B0604020202020204" pitchFamily="34" charset="0"/>
                <a:ea typeface="+mn-ea"/>
              </a:rPr>
              <a:t>中有</a:t>
            </a:r>
            <a:r>
              <a:rPr lang="zh-CN" altLang="en-US" sz="2000" dirty="0">
                <a:latin typeface="Arial" panose="020B0604020202020204" pitchFamily="34" charset="0"/>
              </a:rPr>
              <a:t>某一个</a:t>
            </a:r>
            <a:r>
              <a:rPr lang="zh-CN" altLang="en-US" sz="2000" dirty="0">
                <a:latin typeface="Arial" panose="020B0604020202020204" pitchFamily="34" charset="0"/>
                <a:ea typeface="+mn-ea"/>
              </a:rPr>
              <a:t>函数依赖</a:t>
            </a:r>
            <a:r>
              <a:rPr lang="en-US" altLang="zh-CN" sz="2000" i="1" dirty="0">
                <a:latin typeface="Arial" panose="020B0604020202020204" pitchFamily="34" charset="0"/>
                <a:ea typeface="+mn-ea"/>
              </a:rPr>
              <a:t>V</a:t>
            </a:r>
            <a:r>
              <a:rPr lang="en-US" altLang="zh-CN" sz="2000" dirty="0">
                <a:latin typeface="Arial" panose="020B0604020202020204" pitchFamily="34" charset="0"/>
                <a:ea typeface="+mn-ea"/>
              </a:rPr>
              <a:t>→</a:t>
            </a:r>
            <a:r>
              <a:rPr lang="en-US" altLang="zh-CN" sz="2000" i="1" dirty="0">
                <a:latin typeface="Arial" panose="020B0604020202020204" pitchFamily="34" charset="0"/>
                <a:ea typeface="+mn-ea"/>
              </a:rPr>
              <a:t>W</a:t>
            </a:r>
            <a:r>
              <a:rPr lang="zh-CN" altLang="en-US" sz="2000" dirty="0">
                <a:latin typeface="Arial" panose="020B0604020202020204" pitchFamily="34" charset="0"/>
                <a:ea typeface="+mn-ea"/>
              </a:rPr>
              <a:t>在</a:t>
            </a:r>
            <a:r>
              <a:rPr lang="en-US" altLang="zh-CN" sz="2000" i="1" dirty="0">
                <a:latin typeface="Arial" panose="020B0604020202020204" pitchFamily="34" charset="0"/>
                <a:ea typeface="+mn-ea"/>
              </a:rPr>
              <a:t>r</a:t>
            </a:r>
            <a:r>
              <a:rPr lang="zh-CN" altLang="en-US" sz="2000" dirty="0">
                <a:latin typeface="Arial" panose="020B0604020202020204" pitchFamily="34" charset="0"/>
                <a:ea typeface="+mn-ea"/>
              </a:rPr>
              <a:t>上不成立所致。由</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的构成可知，</a:t>
            </a:r>
            <a:r>
              <a:rPr lang="en-US" altLang="zh-CN" sz="2000" i="1" dirty="0">
                <a:latin typeface="Arial" panose="020B0604020202020204" pitchFamily="34" charset="0"/>
                <a:ea typeface="+mn-ea"/>
              </a:rPr>
              <a:t>V </a:t>
            </a:r>
            <a:r>
              <a:rPr lang="zh-CN" altLang="en-US" sz="2000" dirty="0">
                <a:latin typeface="Arial" panose="020B0604020202020204" pitchFamily="34" charset="0"/>
                <a:ea typeface="+mn-ea"/>
              </a:rPr>
              <a:t>必定是</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 </a:t>
            </a:r>
            <a:r>
              <a:rPr lang="zh-CN" altLang="en-US" sz="2000" dirty="0">
                <a:latin typeface="Arial" panose="020B0604020202020204" pitchFamily="34" charset="0"/>
                <a:ea typeface="+mn-ea"/>
              </a:rPr>
              <a:t>的子集，而</a:t>
            </a:r>
            <a:r>
              <a:rPr lang="en-US" altLang="zh-CN" sz="2000" i="1" dirty="0">
                <a:latin typeface="Arial" panose="020B0604020202020204" pitchFamily="34" charset="0"/>
                <a:ea typeface="+mn-ea"/>
              </a:rPr>
              <a:t>W </a:t>
            </a:r>
            <a:r>
              <a:rPr lang="zh-CN" altLang="en-US" sz="2000" dirty="0">
                <a:latin typeface="Arial" panose="020B0604020202020204" pitchFamily="34" charset="0"/>
                <a:ea typeface="+mn-ea"/>
              </a:rPr>
              <a:t>不是</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 </a:t>
            </a:r>
            <a:r>
              <a:rPr lang="zh-CN" altLang="en-US" sz="2000" dirty="0">
                <a:latin typeface="Arial" panose="020B0604020202020204" pitchFamily="34" charset="0"/>
                <a:ea typeface="+mn-ea"/>
              </a:rPr>
              <a:t>的子集，可是由第（</a:t>
            </a:r>
            <a:r>
              <a:rPr lang="en-US" altLang="zh-CN" sz="2000" dirty="0">
                <a:latin typeface="Arial" panose="020B0604020202020204" pitchFamily="34" charset="0"/>
                <a:ea typeface="+mn-ea"/>
              </a:rPr>
              <a:t>1</a:t>
            </a:r>
            <a:r>
              <a:rPr lang="zh-CN" altLang="en-US" sz="2000" dirty="0">
                <a:latin typeface="Arial" panose="020B0604020202020204" pitchFamily="34" charset="0"/>
                <a:ea typeface="+mn-ea"/>
              </a:rPr>
              <a:t>）步，</a:t>
            </a:r>
            <a:r>
              <a:rPr lang="en-US" altLang="zh-CN" sz="2000" i="1" dirty="0">
                <a:latin typeface="Arial" panose="020B0604020202020204" pitchFamily="34" charset="0"/>
                <a:ea typeface="+mn-ea"/>
              </a:rPr>
              <a:t>W</a:t>
            </a:r>
            <a:r>
              <a:rPr lang="en-US" altLang="zh-CN" sz="2000" dirty="0">
                <a:latin typeface="Arial" panose="020B0604020202020204" pitchFamily="34" charset="0"/>
                <a:ea typeface="+mn-ea"/>
              </a:rPr>
              <a:t> </a:t>
            </a:r>
            <a:r>
              <a:rPr lang="en-US" altLang="zh-CN" sz="2000" dirty="0">
                <a:latin typeface="Arial" panose="020B0604020202020204" pitchFamily="34" charset="0"/>
                <a:ea typeface="+mn-ea"/>
                <a:sym typeface="Symbol" panose="05050102010706020507" pitchFamily="18" charset="2"/>
              </a:rPr>
              <a:t></a:t>
            </a:r>
            <a:r>
              <a:rPr lang="en-US" altLang="zh-CN" sz="2000" dirty="0">
                <a:latin typeface="Arial" panose="020B0604020202020204" pitchFamily="34" charset="0"/>
                <a:ea typeface="+mn-ea"/>
              </a:rPr>
              <a:t> </a:t>
            </a:r>
            <a:r>
              <a:rPr lang="en-US" altLang="zh-CN" sz="2000" i="1" dirty="0">
                <a:latin typeface="Arial" panose="020B0604020202020204" pitchFamily="34" charset="0"/>
                <a:ea typeface="+mn-ea"/>
              </a:rPr>
              <a:t>X</a:t>
            </a:r>
            <a:r>
              <a:rPr lang="en-US" altLang="zh-CN" sz="2000" i="1" baseline="-30000" dirty="0">
                <a:latin typeface="Arial" panose="020B0604020202020204" pitchFamily="34" charset="0"/>
                <a:ea typeface="+mn-ea"/>
              </a:rPr>
              <a:t>F</a:t>
            </a:r>
            <a:r>
              <a:rPr lang="en-US" altLang="zh-CN" sz="2000" baseline="30000" dirty="0">
                <a:latin typeface="Arial" panose="020B0604020202020204" pitchFamily="34" charset="0"/>
                <a:ea typeface="+mn-ea"/>
              </a:rPr>
              <a:t>+</a:t>
            </a:r>
            <a:r>
              <a:rPr lang="zh-CN" altLang="en-US" sz="2000" dirty="0">
                <a:latin typeface="Arial" panose="020B0604020202020204" pitchFamily="34" charset="0"/>
                <a:ea typeface="+mn-ea"/>
              </a:rPr>
              <a:t>，矛盾。所以</a:t>
            </a:r>
            <a:r>
              <a:rPr lang="en-US" altLang="zh-CN" sz="2000" i="1" dirty="0">
                <a:latin typeface="Arial" panose="020B0604020202020204" pitchFamily="34" charset="0"/>
                <a:ea typeface="+mn-ea"/>
              </a:rPr>
              <a:t>r </a:t>
            </a:r>
            <a:r>
              <a:rPr lang="zh-CN" altLang="en-US" sz="2000" dirty="0">
                <a:latin typeface="Arial" panose="020B0604020202020204" pitchFamily="34" charset="0"/>
                <a:ea typeface="+mn-ea"/>
              </a:rPr>
              <a:t>必是</a:t>
            </a:r>
            <a:r>
              <a:rPr lang="en-US" altLang="zh-CN" sz="2000" i="1" dirty="0">
                <a:latin typeface="Arial" panose="020B0604020202020204" pitchFamily="34" charset="0"/>
                <a:ea typeface="+mn-ea"/>
              </a:rPr>
              <a:t>R</a:t>
            </a:r>
            <a:r>
              <a:rPr lang="en-US" altLang="zh-CN" sz="2000" i="1" dirty="0">
                <a:latin typeface="Arial" panose="020B0604020202020204" pitchFamily="34" charset="0"/>
              </a:rPr>
              <a:t>(</a:t>
            </a:r>
            <a:r>
              <a:rPr lang="en-US" altLang="zh-CN" sz="2000" i="1" dirty="0">
                <a:latin typeface="Arial" panose="020B0604020202020204" pitchFamily="34" charset="0"/>
                <a:ea typeface="+mn-ea"/>
              </a:rPr>
              <a:t>U</a:t>
            </a:r>
            <a:r>
              <a:rPr lang="zh-CN" altLang="en-US" sz="2000" dirty="0">
                <a:latin typeface="Arial" panose="020B0604020202020204" pitchFamily="34" charset="0"/>
                <a:ea typeface="+mn-ea"/>
              </a:rPr>
              <a:t>，</a:t>
            </a:r>
            <a:r>
              <a:rPr lang="en-US" altLang="zh-CN" sz="2000" i="1" dirty="0">
                <a:latin typeface="Arial" panose="020B0604020202020204" pitchFamily="34" charset="0"/>
                <a:ea typeface="+mn-ea"/>
              </a:rPr>
              <a:t>F</a:t>
            </a:r>
            <a:r>
              <a:rPr lang="en-US" altLang="zh-CN" sz="2000" i="1" dirty="0">
                <a:latin typeface="Arial" panose="020B0604020202020204" pitchFamily="34" charset="0"/>
              </a:rPr>
              <a:t>)</a:t>
            </a:r>
            <a:r>
              <a:rPr lang="zh-CN" altLang="en-US" sz="2000" dirty="0">
                <a:latin typeface="Arial" panose="020B0604020202020204" pitchFamily="34" charset="0"/>
                <a:ea typeface="+mn-ea"/>
              </a:rPr>
              <a:t>的一个关系。 </a:t>
            </a:r>
          </a:p>
        </p:txBody>
      </p:sp>
      <p:sp>
        <p:nvSpPr>
          <p:cNvPr id="151556" name="AutoShape 4"/>
          <p:cNvSpPr>
            <a:spLocks/>
          </p:cNvSpPr>
          <p:nvPr/>
        </p:nvSpPr>
        <p:spPr bwMode="auto">
          <a:xfrm rot="5400000">
            <a:off x="3257538" y="1625352"/>
            <a:ext cx="114300" cy="914400"/>
          </a:xfrm>
          <a:prstGeom prst="leftBrace">
            <a:avLst>
              <a:gd name="adj1" fmla="val 5000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
        <p:nvSpPr>
          <p:cNvPr id="151557" name="AutoShape 5"/>
          <p:cNvSpPr>
            <a:spLocks/>
          </p:cNvSpPr>
          <p:nvPr/>
        </p:nvSpPr>
        <p:spPr bwMode="auto">
          <a:xfrm rot="5400000">
            <a:off x="5657826" y="1588490"/>
            <a:ext cx="114300" cy="914400"/>
          </a:xfrm>
          <a:prstGeom prst="leftBrace">
            <a:avLst>
              <a:gd name="adj1" fmla="val 50000"/>
              <a:gd name="adj2" fmla="val 50000"/>
            </a:avLst>
          </a:prstGeom>
          <a:noFill/>
          <a:ln w="63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Tree>
    <p:extLst>
      <p:ext uri="{BB962C8B-B14F-4D97-AF65-F5344CB8AC3E}">
        <p14:creationId xmlns:p14="http://schemas.microsoft.com/office/powerpoint/2010/main" val="706557456"/>
      </p:ext>
    </p:extLst>
  </p:cSld>
  <p:clrMapOvr>
    <a:masterClrMapping/>
  </p:clrMapOvr>
  <p:transition spd="slow">
    <p:wipe dir="d"/>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3200" dirty="0"/>
          </a:p>
        </p:txBody>
      </p:sp>
      <p:sp>
        <p:nvSpPr>
          <p:cNvPr id="152579" name="Rectangle 3"/>
          <p:cNvSpPr>
            <a:spLocks noGrp="1" noChangeArrowheads="1"/>
          </p:cNvSpPr>
          <p:nvPr>
            <p:ph idx="1"/>
          </p:nvPr>
        </p:nvSpPr>
        <p:spPr>
          <a:xfrm>
            <a:off x="285720" y="1019051"/>
            <a:ext cx="8401080" cy="3640931"/>
          </a:xfrm>
        </p:spPr>
        <p:txBody>
          <a:bodyPr/>
          <a:lstStyle/>
          <a:p>
            <a:pPr eaLnBrk="1" hangingPunct="1">
              <a:lnSpc>
                <a:spcPct val="130000"/>
              </a:lnSpc>
              <a:buFont typeface="Monotype Sorts" pitchFamily="2" charset="2"/>
              <a:buNone/>
            </a:pPr>
            <a:r>
              <a:rPr lang="en-US" altLang="zh-CN" dirty="0"/>
              <a:t>(3)</a:t>
            </a:r>
            <a:r>
              <a:rPr lang="zh-CN" altLang="en-US" dirty="0"/>
              <a:t>若</a:t>
            </a:r>
            <a:r>
              <a:rPr lang="en-US" altLang="zh-CN" i="1" dirty="0"/>
              <a:t>X</a:t>
            </a:r>
            <a:r>
              <a:rPr lang="en-US" altLang="zh-CN" dirty="0"/>
              <a:t>→</a:t>
            </a:r>
            <a:r>
              <a:rPr lang="en-US" altLang="zh-CN" i="1" dirty="0"/>
              <a:t>Y</a:t>
            </a:r>
            <a:r>
              <a:rPr lang="zh-CN" altLang="en-US" dirty="0"/>
              <a:t>不能由</a:t>
            </a:r>
            <a:r>
              <a:rPr lang="en-US" altLang="zh-CN" i="1" dirty="0"/>
              <a:t>F</a:t>
            </a:r>
            <a:r>
              <a:rPr lang="zh-CN" altLang="en-US" dirty="0"/>
              <a:t>从</a:t>
            </a:r>
            <a:r>
              <a:rPr lang="en-US" altLang="zh-CN" dirty="0"/>
              <a:t>Armstrong</a:t>
            </a:r>
            <a:r>
              <a:rPr lang="zh-CN" altLang="en-US" dirty="0"/>
              <a:t>公理导出，则</a:t>
            </a:r>
            <a:r>
              <a:rPr lang="en-US" altLang="zh-CN" i="1" dirty="0"/>
              <a:t>Y</a:t>
            </a:r>
            <a:r>
              <a:rPr lang="zh-CN" altLang="en-US" dirty="0"/>
              <a:t>不是</a:t>
            </a:r>
            <a:r>
              <a:rPr lang="en-US" altLang="zh-CN" i="1" dirty="0"/>
              <a:t>X</a:t>
            </a:r>
            <a:r>
              <a:rPr lang="en-US" altLang="zh-CN" i="1" baseline="-30000" dirty="0"/>
              <a:t>F</a:t>
            </a:r>
            <a:r>
              <a:rPr lang="en-US" altLang="zh-CN" baseline="30000" dirty="0"/>
              <a:t>+</a:t>
            </a:r>
            <a:r>
              <a:rPr lang="zh-CN" altLang="en-US" dirty="0"/>
              <a:t>的子集。（引理</a:t>
            </a:r>
            <a:r>
              <a:rPr lang="en-US" altLang="zh-CN" dirty="0"/>
              <a:t>6.2</a:t>
            </a:r>
            <a:r>
              <a:rPr lang="zh-CN" altLang="en-US" dirty="0"/>
              <a:t>）</a:t>
            </a:r>
          </a:p>
          <a:p>
            <a:pPr eaLnBrk="1" hangingPunct="1">
              <a:lnSpc>
                <a:spcPct val="130000"/>
              </a:lnSpc>
              <a:buFont typeface="Monotype Sorts" pitchFamily="2" charset="2"/>
              <a:buNone/>
            </a:pPr>
            <a:r>
              <a:rPr lang="zh-CN" altLang="en-US" dirty="0"/>
              <a:t>   因此必有</a:t>
            </a:r>
            <a:r>
              <a:rPr lang="en-US" altLang="zh-CN" i="1" dirty="0"/>
              <a:t>Y</a:t>
            </a:r>
            <a:r>
              <a:rPr lang="zh-CN" altLang="en-US" dirty="0"/>
              <a:t>的子集</a:t>
            </a:r>
            <a:r>
              <a:rPr lang="en-US" altLang="zh-CN" i="1" dirty="0"/>
              <a:t>Y’ </a:t>
            </a:r>
            <a:r>
              <a:rPr lang="zh-CN" altLang="en-US" dirty="0"/>
              <a:t>满足</a:t>
            </a:r>
            <a:r>
              <a:rPr lang="en-US" altLang="zh-CN" i="1" dirty="0"/>
              <a:t>Y’</a:t>
            </a:r>
            <a:r>
              <a:rPr lang="en-US" altLang="zh-CN" dirty="0">
                <a:sym typeface="Symbol" panose="05050102010706020507" pitchFamily="18" charset="2"/>
              </a:rPr>
              <a:t></a:t>
            </a:r>
            <a:r>
              <a:rPr lang="en-US" altLang="zh-CN" i="1" dirty="0"/>
              <a:t>U</a:t>
            </a:r>
            <a:r>
              <a:rPr lang="en-US" altLang="zh-CN" dirty="0"/>
              <a:t>-</a:t>
            </a:r>
            <a:r>
              <a:rPr lang="en-US" altLang="zh-CN" i="1" dirty="0"/>
              <a:t>X</a:t>
            </a:r>
            <a:r>
              <a:rPr lang="en-US" altLang="zh-CN" i="1" baseline="-30000" dirty="0"/>
              <a:t>F</a:t>
            </a:r>
            <a:r>
              <a:rPr lang="en-US" altLang="zh-CN" baseline="30000" dirty="0"/>
              <a:t>+</a:t>
            </a:r>
            <a:r>
              <a:rPr lang="zh-CN" altLang="en-US" dirty="0"/>
              <a:t>，</a:t>
            </a:r>
            <a:endParaRPr lang="en-US" altLang="zh-CN" dirty="0"/>
          </a:p>
          <a:p>
            <a:pPr eaLnBrk="1" hangingPunct="1">
              <a:lnSpc>
                <a:spcPct val="130000"/>
              </a:lnSpc>
              <a:buFont typeface="Monotype Sorts" pitchFamily="2" charset="2"/>
              <a:buNone/>
            </a:pPr>
            <a:r>
              <a:rPr lang="en-US" altLang="zh-CN" dirty="0"/>
              <a:t>   </a:t>
            </a:r>
            <a:r>
              <a:rPr lang="zh-CN" altLang="en-US" dirty="0"/>
              <a:t>则</a:t>
            </a:r>
            <a:r>
              <a:rPr lang="en-US" altLang="zh-CN" i="1" dirty="0"/>
              <a:t>X</a:t>
            </a:r>
            <a:r>
              <a:rPr lang="en-US" altLang="zh-CN" dirty="0"/>
              <a:t>→</a:t>
            </a:r>
            <a:r>
              <a:rPr lang="en-US" altLang="zh-CN" i="1" dirty="0"/>
              <a:t>Y </a:t>
            </a:r>
            <a:r>
              <a:rPr lang="zh-CN" altLang="en-US" dirty="0"/>
              <a:t>在 </a:t>
            </a:r>
            <a:r>
              <a:rPr lang="en-US" altLang="zh-CN" i="1" dirty="0"/>
              <a:t>r </a:t>
            </a:r>
            <a:r>
              <a:rPr lang="zh-CN" altLang="en-US" dirty="0"/>
              <a:t>中不成立，</a:t>
            </a:r>
            <a:endParaRPr lang="en-US" altLang="zh-CN" dirty="0"/>
          </a:p>
          <a:p>
            <a:pPr eaLnBrk="1" hangingPunct="1">
              <a:lnSpc>
                <a:spcPct val="130000"/>
              </a:lnSpc>
              <a:buFont typeface="Monotype Sorts" pitchFamily="2" charset="2"/>
              <a:buNone/>
            </a:pPr>
            <a:r>
              <a:rPr lang="en-US" altLang="zh-CN" dirty="0"/>
              <a:t>   </a:t>
            </a:r>
            <a:r>
              <a:rPr lang="zh-CN" altLang="en-US" dirty="0"/>
              <a:t>即</a:t>
            </a:r>
            <a:r>
              <a:rPr lang="en-US" altLang="zh-CN" i="1" dirty="0"/>
              <a:t>X</a:t>
            </a:r>
            <a:r>
              <a:rPr lang="en-US" altLang="zh-CN" dirty="0"/>
              <a:t>→</a:t>
            </a:r>
            <a:r>
              <a:rPr lang="en-US" altLang="zh-CN" i="1" dirty="0"/>
              <a:t>Y </a:t>
            </a:r>
            <a:r>
              <a:rPr lang="zh-CN" altLang="en-US" dirty="0"/>
              <a:t>必不为</a:t>
            </a:r>
            <a:r>
              <a:rPr lang="en-US" altLang="zh-CN" i="1" dirty="0"/>
              <a:t>R(U</a:t>
            </a:r>
            <a:r>
              <a:rPr lang="zh-CN" altLang="en-US" dirty="0"/>
              <a:t>，</a:t>
            </a:r>
            <a:r>
              <a:rPr lang="en-US" altLang="zh-CN" i="1" dirty="0"/>
              <a:t>F)</a:t>
            </a:r>
            <a:r>
              <a:rPr lang="en-US" altLang="zh-CN" dirty="0"/>
              <a:t> </a:t>
            </a:r>
            <a:r>
              <a:rPr lang="zh-CN" altLang="en-US" dirty="0"/>
              <a:t>蕴含。</a:t>
            </a:r>
          </a:p>
        </p:txBody>
      </p:sp>
    </p:spTree>
    <p:extLst>
      <p:ext uri="{BB962C8B-B14F-4D97-AF65-F5344CB8AC3E}">
        <p14:creationId xmlns:p14="http://schemas.microsoft.com/office/powerpoint/2010/main" val="1179199895"/>
      </p:ext>
    </p:extLst>
  </p:cSld>
  <p:clrMapOvr>
    <a:masterClrMapping/>
  </p:clrMapOvr>
  <p:transition spd="slow">
    <p:wipe dir="d"/>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2"/>
          <p:cNvSpPr>
            <a:spLocks noGrp="1" noChangeArrowheads="1"/>
          </p:cNvSpPr>
          <p:nvPr>
            <p:ph type="title"/>
          </p:nvPr>
        </p:nvSpPr>
        <p:spPr/>
        <p:txBody>
          <a:bodyPr>
            <a:normAutofit/>
          </a:bodyPr>
          <a:lstStyle/>
          <a:p>
            <a:pPr eaLnBrk="1" hangingPunct="1"/>
            <a:r>
              <a:rPr lang="en-US" altLang="zh-CN" sz="3200" dirty="0"/>
              <a:t>4. Armstrong</a:t>
            </a:r>
            <a:r>
              <a:rPr lang="zh-CN" altLang="en-US" sz="3200" dirty="0"/>
              <a:t>公理系统的有效性与完备性</a:t>
            </a:r>
            <a:endParaRPr lang="en-US" altLang="zh-CN" sz="3200" dirty="0"/>
          </a:p>
        </p:txBody>
      </p:sp>
      <p:sp>
        <p:nvSpPr>
          <p:cNvPr id="619523" name="Rectangle 3"/>
          <p:cNvSpPr>
            <a:spLocks noGrp="1" noChangeArrowheads="1"/>
          </p:cNvSpPr>
          <p:nvPr>
            <p:ph idx="1"/>
          </p:nvPr>
        </p:nvSpPr>
        <p:spPr/>
        <p:txBody>
          <a:bodyPr/>
          <a:lstStyle/>
          <a:p>
            <a:pPr marL="609600" indent="-609600" eaLnBrk="1" hangingPunct="1">
              <a:lnSpc>
                <a:spcPct val="150000"/>
              </a:lnSpc>
              <a:buFont typeface="Monotype Sorts" pitchFamily="2" charset="2"/>
              <a:buNone/>
              <a:defRPr/>
            </a:pPr>
            <a:r>
              <a:rPr lang="en-US" altLang="zh-CN" sz="2800" dirty="0"/>
              <a:t>Armstrong</a:t>
            </a:r>
            <a:r>
              <a:rPr lang="zh-CN" altLang="en-US" sz="2800" dirty="0"/>
              <a:t>公理的完备性及有效性说明</a:t>
            </a:r>
            <a:r>
              <a:rPr lang="en-US" altLang="zh-CN" sz="2800" dirty="0"/>
              <a:t>:</a:t>
            </a:r>
          </a:p>
          <a:p>
            <a:pPr marL="609600" indent="-609600" eaLnBrk="1" hangingPunct="1">
              <a:lnSpc>
                <a:spcPct val="150000"/>
              </a:lnSpc>
              <a:buSzPct val="75000"/>
              <a:buFont typeface="Wingdings" pitchFamily="2" charset="2"/>
              <a:buAutoNum type="arabicPeriod"/>
              <a:defRPr/>
            </a:pPr>
            <a:r>
              <a:rPr lang="en-US" altLang="zh-CN" sz="2400" dirty="0">
                <a:solidFill>
                  <a:srgbClr val="CC0000"/>
                </a:solidFill>
                <a:effectLst>
                  <a:outerShdw blurRad="38100" dist="38100" dir="2700000" algn="tl">
                    <a:srgbClr val="000000"/>
                  </a:outerShdw>
                </a:effectLst>
                <a:latin typeface="Arial"/>
              </a:rPr>
              <a:t>“</a:t>
            </a:r>
            <a:r>
              <a:rPr lang="zh-CN" altLang="en-US" sz="2400" dirty="0">
                <a:solidFill>
                  <a:srgbClr val="CC0000"/>
                </a:solidFill>
                <a:effectLst>
                  <a:outerShdw blurRad="38100" dist="38100" dir="2700000" algn="tl">
                    <a:srgbClr val="000000"/>
                  </a:outerShdw>
                </a:effectLst>
              </a:rPr>
              <a:t>蕴含</a:t>
            </a:r>
            <a:r>
              <a:rPr lang="zh-CN" altLang="en-US" sz="2400" dirty="0">
                <a:solidFill>
                  <a:srgbClr val="CC0000"/>
                </a:solidFill>
                <a:effectLst>
                  <a:outerShdw blurRad="38100" dist="38100" dir="2700000" algn="tl">
                    <a:srgbClr val="000000"/>
                  </a:outerShdw>
                </a:effectLst>
                <a:latin typeface="Arial"/>
              </a:rPr>
              <a:t>”</a:t>
            </a:r>
            <a:r>
              <a:rPr lang="zh-CN" altLang="en-US" sz="2400" dirty="0">
                <a:solidFill>
                  <a:srgbClr val="CC0000"/>
                </a:solidFill>
                <a:effectLst>
                  <a:outerShdw blurRad="38100" dist="38100" dir="2700000" algn="tl">
                    <a:srgbClr val="000000"/>
                  </a:outerShdw>
                </a:effectLst>
              </a:rPr>
              <a:t> </a:t>
            </a:r>
            <a:r>
              <a:rPr lang="en-US" altLang="zh-CN" sz="2400" dirty="0">
                <a:solidFill>
                  <a:srgbClr val="CC0000"/>
                </a:solidFill>
                <a:effectLst>
                  <a:outerShdw blurRad="38100" dist="38100" dir="2700000" algn="tl">
                    <a:srgbClr val="000000"/>
                  </a:outerShdw>
                </a:effectLst>
              </a:rPr>
              <a:t>== </a:t>
            </a:r>
            <a:r>
              <a:rPr lang="en-US" altLang="zh-CN" sz="2400" dirty="0">
                <a:solidFill>
                  <a:srgbClr val="CC0000"/>
                </a:solidFill>
                <a:effectLst>
                  <a:outerShdw blurRad="38100" dist="38100" dir="2700000" algn="tl">
                    <a:srgbClr val="000000"/>
                  </a:outerShdw>
                </a:effectLst>
                <a:latin typeface="Arial"/>
              </a:rPr>
              <a:t>“</a:t>
            </a:r>
            <a:r>
              <a:rPr lang="zh-CN" altLang="en-US" sz="2400" dirty="0">
                <a:solidFill>
                  <a:srgbClr val="CC0000"/>
                </a:solidFill>
                <a:effectLst>
                  <a:outerShdw blurRad="38100" dist="38100" dir="2700000" algn="tl">
                    <a:srgbClr val="000000"/>
                  </a:outerShdw>
                </a:effectLst>
              </a:rPr>
              <a:t>导出</a:t>
            </a:r>
            <a:r>
              <a:rPr lang="zh-CN" altLang="en-US" sz="2400" dirty="0">
                <a:solidFill>
                  <a:srgbClr val="CC0000"/>
                </a:solidFill>
                <a:effectLst>
                  <a:outerShdw blurRad="38100" dist="38100" dir="2700000" algn="tl">
                    <a:srgbClr val="000000"/>
                  </a:outerShdw>
                </a:effectLst>
                <a:latin typeface="Arial"/>
              </a:rPr>
              <a:t>”</a:t>
            </a:r>
            <a:r>
              <a:rPr lang="zh-CN" altLang="en-US" sz="2400" dirty="0">
                <a:solidFill>
                  <a:srgbClr val="CC0000"/>
                </a:solidFill>
                <a:effectLst>
                  <a:outerShdw blurRad="38100" dist="38100" dir="2700000" algn="tl">
                    <a:srgbClr val="000000"/>
                  </a:outerShdw>
                </a:effectLst>
              </a:rPr>
              <a:t>    是等价的概念</a:t>
            </a:r>
          </a:p>
          <a:p>
            <a:pPr marL="609600" indent="-609600" eaLnBrk="1" hangingPunct="1">
              <a:lnSpc>
                <a:spcPct val="150000"/>
              </a:lnSpc>
              <a:buSzPct val="75000"/>
              <a:buFont typeface="Wingdings" pitchFamily="2" charset="2"/>
              <a:buAutoNum type="arabicPeriod"/>
              <a:defRPr/>
            </a:pPr>
            <a:r>
              <a:rPr lang="en-US" altLang="zh-CN" sz="2400" i="1" dirty="0"/>
              <a:t>F </a:t>
            </a:r>
            <a:r>
              <a:rPr lang="en-US" altLang="zh-CN" sz="2400" baseline="30000" dirty="0"/>
              <a:t>+ </a:t>
            </a:r>
            <a:r>
              <a:rPr lang="zh-CN" altLang="en-US" sz="2400" baseline="30000" dirty="0"/>
              <a:t>：</a:t>
            </a:r>
            <a:r>
              <a:rPr lang="zh-CN" altLang="en-US" sz="2400" dirty="0"/>
              <a:t>为</a:t>
            </a:r>
            <a:r>
              <a:rPr lang="en-US" altLang="zh-CN" sz="2400" i="1" dirty="0"/>
              <a:t>F</a:t>
            </a:r>
            <a:r>
              <a:rPr lang="zh-CN" altLang="en-US" sz="2400" dirty="0"/>
              <a:t>所逻辑</a:t>
            </a:r>
            <a:r>
              <a:rPr lang="zh-CN" altLang="en-US" sz="2400" dirty="0">
                <a:solidFill>
                  <a:srgbClr val="CC0000"/>
                </a:solidFill>
                <a:effectLst>
                  <a:outerShdw blurRad="38100" dist="38100" dir="2700000" algn="tl">
                    <a:srgbClr val="000000"/>
                  </a:outerShdw>
                </a:effectLst>
              </a:rPr>
              <a:t>蕴含的</a:t>
            </a:r>
            <a:r>
              <a:rPr lang="zh-CN" altLang="en-US" sz="2400" dirty="0"/>
              <a:t>函数依赖的全体（定义</a:t>
            </a:r>
            <a:r>
              <a:rPr lang="en-US" altLang="zh-CN" sz="2400" dirty="0"/>
              <a:t>6.12 </a:t>
            </a:r>
            <a:r>
              <a:rPr lang="zh-CN" altLang="en-US" sz="2400" dirty="0"/>
              <a:t>）</a:t>
            </a:r>
          </a:p>
          <a:p>
            <a:pPr marL="609600" indent="-609600" eaLnBrk="1" hangingPunct="1">
              <a:lnSpc>
                <a:spcPct val="150000"/>
              </a:lnSpc>
              <a:buSzPct val="75000"/>
              <a:buFont typeface="Wingdings" pitchFamily="2" charset="2"/>
              <a:buAutoNum type="arabicPeriod"/>
              <a:defRPr/>
            </a:pPr>
            <a:endParaRPr lang="zh-CN" altLang="en-US" sz="2400" i="1" dirty="0"/>
          </a:p>
          <a:p>
            <a:pPr marL="609600" indent="-609600" eaLnBrk="1" hangingPunct="1">
              <a:lnSpc>
                <a:spcPct val="150000"/>
              </a:lnSpc>
              <a:buSzPct val="75000"/>
              <a:buFont typeface="Wingdings" pitchFamily="2" charset="2"/>
              <a:buNone/>
              <a:defRPr/>
            </a:pPr>
            <a:r>
              <a:rPr lang="zh-CN" altLang="en-US" sz="2400" i="1" dirty="0"/>
              <a:t>        </a:t>
            </a:r>
            <a:r>
              <a:rPr lang="en-US" altLang="zh-CN" sz="2400" i="1" dirty="0"/>
              <a:t>F </a:t>
            </a:r>
            <a:r>
              <a:rPr lang="en-US" altLang="zh-CN" sz="2400" baseline="30000" dirty="0"/>
              <a:t>+ </a:t>
            </a:r>
            <a:r>
              <a:rPr lang="zh-CN" altLang="en-US" sz="2400" baseline="30000" dirty="0"/>
              <a:t>：</a:t>
            </a:r>
            <a:r>
              <a:rPr lang="zh-CN" altLang="en-US" sz="2400" dirty="0"/>
              <a:t>可以说成由</a:t>
            </a:r>
            <a:r>
              <a:rPr lang="en-US" altLang="zh-CN" sz="2400" i="1" dirty="0"/>
              <a:t>F</a:t>
            </a:r>
            <a:r>
              <a:rPr lang="zh-CN" altLang="en-US" sz="2400" dirty="0"/>
              <a:t>出发借助</a:t>
            </a:r>
            <a:r>
              <a:rPr lang="en-US" altLang="zh-CN" sz="2400" dirty="0"/>
              <a:t>Armstrong</a:t>
            </a:r>
            <a:r>
              <a:rPr lang="zh-CN" altLang="en-US" sz="2400" dirty="0"/>
              <a:t>公理</a:t>
            </a:r>
            <a:r>
              <a:rPr lang="zh-CN" altLang="en-US" sz="2400" dirty="0">
                <a:solidFill>
                  <a:srgbClr val="CC0000"/>
                </a:solidFill>
                <a:effectLst>
                  <a:outerShdw blurRad="38100" dist="38100" dir="2700000" algn="tl">
                    <a:srgbClr val="000000"/>
                  </a:outerShdw>
                </a:effectLst>
              </a:rPr>
              <a:t>导出的</a:t>
            </a:r>
            <a:r>
              <a:rPr lang="zh-CN" altLang="en-US" sz="2400" dirty="0"/>
              <a:t>函数依赖的集合</a:t>
            </a:r>
          </a:p>
        </p:txBody>
      </p:sp>
      <p:sp>
        <p:nvSpPr>
          <p:cNvPr id="153604" name="AutoShape 4"/>
          <p:cNvSpPr>
            <a:spLocks noChangeArrowheads="1"/>
          </p:cNvSpPr>
          <p:nvPr/>
        </p:nvSpPr>
        <p:spPr bwMode="auto">
          <a:xfrm>
            <a:off x="3851920" y="2211710"/>
            <a:ext cx="863600" cy="431006"/>
          </a:xfrm>
          <a:prstGeom prst="downArrow">
            <a:avLst>
              <a:gd name="adj1" fmla="val 50000"/>
              <a:gd name="adj2" fmla="val 25000"/>
            </a:avLst>
          </a:prstGeom>
          <a:ln>
            <a:headEnd/>
            <a:tailEnd/>
          </a:ln>
        </p:spPr>
        <p:style>
          <a:lnRef idx="1">
            <a:schemeClr val="accent4"/>
          </a:lnRef>
          <a:fillRef idx="2">
            <a:schemeClr val="accent4"/>
          </a:fillRef>
          <a:effectRef idx="1">
            <a:schemeClr val="accent4"/>
          </a:effectRef>
          <a:fontRef idx="minor">
            <a:schemeClr val="dk1"/>
          </a:fontRef>
        </p:style>
        <p:txBody>
          <a:bodyPr wrap="none" lIns="90000" tIns="46800" rIns="90000" bIns="46800" anchor="ct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800"/>
          </a:p>
        </p:txBody>
      </p:sp>
    </p:spTree>
    <p:extLst>
      <p:ext uri="{BB962C8B-B14F-4D97-AF65-F5344CB8AC3E}">
        <p14:creationId xmlns:p14="http://schemas.microsoft.com/office/powerpoint/2010/main" val="4078884094"/>
      </p:ext>
    </p:extLst>
  </p:cSld>
  <p:clrMapOvr>
    <a:masterClrMapping/>
  </p:clrMapOvr>
  <p:transition spd="slow">
    <p:wipe dir="d"/>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2"/>
          <p:cNvSpPr>
            <a:spLocks noGrp="1" noChangeArrowheads="1"/>
          </p:cNvSpPr>
          <p:nvPr>
            <p:ph type="title"/>
          </p:nvPr>
        </p:nvSpPr>
        <p:spPr/>
        <p:txBody>
          <a:bodyPr>
            <a:normAutofit/>
          </a:bodyPr>
          <a:lstStyle/>
          <a:p>
            <a:pPr eaLnBrk="1" hangingPunct="1"/>
            <a:r>
              <a:rPr lang="en-US" altLang="zh-CN" dirty="0"/>
              <a:t>5. </a:t>
            </a:r>
            <a:r>
              <a:rPr lang="zh-CN" altLang="en-US" dirty="0"/>
              <a:t>函数依赖集等价</a:t>
            </a:r>
          </a:p>
        </p:txBody>
      </p:sp>
      <p:sp>
        <p:nvSpPr>
          <p:cNvPr id="154627" name="Rectangle 3"/>
          <p:cNvSpPr>
            <a:spLocks noGrp="1" noChangeArrowheads="1"/>
          </p:cNvSpPr>
          <p:nvPr>
            <p:ph idx="1"/>
          </p:nvPr>
        </p:nvSpPr>
        <p:spPr>
          <a:xfrm>
            <a:off x="285720" y="886880"/>
            <a:ext cx="8678768" cy="3758939"/>
          </a:xfrm>
        </p:spPr>
        <p:txBody>
          <a:bodyPr/>
          <a:lstStyle/>
          <a:p>
            <a:pPr eaLnBrk="1" hangingPunct="1">
              <a:lnSpc>
                <a:spcPct val="140000"/>
              </a:lnSpc>
            </a:pPr>
            <a:r>
              <a:rPr lang="zh-CN" altLang="en-US" dirty="0"/>
              <a:t>函数依赖集等价定义</a:t>
            </a:r>
          </a:p>
          <a:p>
            <a:pPr eaLnBrk="1" hangingPunct="1">
              <a:lnSpc>
                <a:spcPct val="140000"/>
              </a:lnSpc>
              <a:spcBef>
                <a:spcPct val="70000"/>
              </a:spcBef>
              <a:buFont typeface="Monotype Sorts" pitchFamily="2" charset="2"/>
              <a:buNone/>
            </a:pPr>
            <a:r>
              <a:rPr lang="zh-CN" altLang="en-US" dirty="0"/>
              <a:t>	定义</a:t>
            </a:r>
            <a:r>
              <a:rPr lang="en-US" altLang="zh-CN" dirty="0"/>
              <a:t>6.14  </a:t>
            </a:r>
            <a:r>
              <a:rPr lang="zh-CN" altLang="en-US" dirty="0"/>
              <a:t>如果</a:t>
            </a:r>
            <a:r>
              <a:rPr lang="en-US" altLang="zh-CN" i="1" dirty="0"/>
              <a:t>G</a:t>
            </a:r>
            <a:r>
              <a:rPr lang="en-US" altLang="zh-CN" baseline="30000" dirty="0"/>
              <a:t>+</a:t>
            </a:r>
            <a:r>
              <a:rPr lang="en-US" altLang="zh-CN" dirty="0"/>
              <a:t>=</a:t>
            </a:r>
            <a:r>
              <a:rPr lang="en-US" altLang="zh-CN" i="1" dirty="0"/>
              <a:t>F</a:t>
            </a:r>
            <a:r>
              <a:rPr lang="en-US" altLang="zh-CN" baseline="30000" dirty="0"/>
              <a:t>+</a:t>
            </a:r>
            <a:r>
              <a:rPr lang="zh-CN" altLang="en-US" dirty="0"/>
              <a:t>，就说函数依赖集</a:t>
            </a:r>
            <a:r>
              <a:rPr lang="en-US" altLang="zh-CN" i="1" dirty="0"/>
              <a:t>F</a:t>
            </a:r>
            <a:r>
              <a:rPr lang="zh-CN" altLang="en-US" dirty="0">
                <a:solidFill>
                  <a:schemeClr val="accent2"/>
                </a:solidFill>
              </a:rPr>
              <a:t>覆盖</a:t>
            </a:r>
            <a:r>
              <a:rPr lang="en-US" altLang="zh-CN" i="1" dirty="0"/>
              <a:t>G</a:t>
            </a:r>
            <a:r>
              <a:rPr lang="zh-CN" altLang="en-US" dirty="0"/>
              <a:t>（</a:t>
            </a:r>
            <a:r>
              <a:rPr lang="en-US" altLang="zh-CN" i="1" dirty="0"/>
              <a:t>F</a:t>
            </a:r>
            <a:r>
              <a:rPr lang="zh-CN" altLang="en-US" dirty="0"/>
              <a:t>是</a:t>
            </a:r>
            <a:r>
              <a:rPr lang="en-US" altLang="zh-CN" i="1" dirty="0"/>
              <a:t>G</a:t>
            </a:r>
            <a:r>
              <a:rPr lang="zh-CN" altLang="en-US" dirty="0"/>
              <a:t>的覆盖，或</a:t>
            </a:r>
            <a:r>
              <a:rPr lang="en-US" altLang="zh-CN" i="1" dirty="0"/>
              <a:t>G</a:t>
            </a:r>
            <a:r>
              <a:rPr lang="zh-CN" altLang="en-US" dirty="0"/>
              <a:t>是</a:t>
            </a:r>
            <a:r>
              <a:rPr lang="en-US" altLang="zh-CN" i="1" dirty="0"/>
              <a:t>F</a:t>
            </a:r>
            <a:r>
              <a:rPr lang="zh-CN" altLang="en-US" dirty="0"/>
              <a:t>的覆盖），或者</a:t>
            </a:r>
            <a:r>
              <a:rPr lang="en-US" altLang="zh-CN" i="1" dirty="0"/>
              <a:t>F</a:t>
            </a:r>
            <a:r>
              <a:rPr lang="zh-CN" altLang="en-US" dirty="0"/>
              <a:t>与</a:t>
            </a:r>
            <a:r>
              <a:rPr lang="en-US" altLang="zh-CN" i="1" dirty="0"/>
              <a:t>G</a:t>
            </a:r>
            <a:r>
              <a:rPr lang="zh-CN" altLang="en-US" dirty="0">
                <a:solidFill>
                  <a:schemeClr val="accent2"/>
                </a:solidFill>
              </a:rPr>
              <a:t>等价</a:t>
            </a:r>
            <a:r>
              <a:rPr lang="zh-CN" altLang="en-US" dirty="0"/>
              <a:t>。</a:t>
            </a:r>
          </a:p>
        </p:txBody>
      </p:sp>
      <p:sp>
        <p:nvSpPr>
          <p:cNvPr id="564228" name="Text Box 4"/>
          <p:cNvSpPr txBox="1">
            <a:spLocks noChangeArrowheads="1"/>
          </p:cNvSpPr>
          <p:nvPr/>
        </p:nvSpPr>
        <p:spPr bwMode="auto">
          <a:xfrm>
            <a:off x="1403648" y="3476758"/>
            <a:ext cx="7056784" cy="779862"/>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000" tIns="298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800" dirty="0"/>
              <a:t>两个函数依赖集等价是指它们的闭包等价</a:t>
            </a:r>
          </a:p>
        </p:txBody>
      </p:sp>
    </p:spTree>
    <p:extLst>
      <p:ext uri="{BB962C8B-B14F-4D97-AF65-F5344CB8AC3E}">
        <p14:creationId xmlns:p14="http://schemas.microsoft.com/office/powerpoint/2010/main" val="314968023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box(in)">
                                      <p:cBhvr>
                                        <p:cTn id="7" dur="1000"/>
                                        <p:tgtEl>
                                          <p:spTgt spid="564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1026"/>
          <p:cNvSpPr>
            <a:spLocks noGrp="1" noChangeArrowheads="1"/>
          </p:cNvSpPr>
          <p:nvPr>
            <p:ph type="title"/>
          </p:nvPr>
        </p:nvSpPr>
        <p:spPr/>
        <p:txBody>
          <a:bodyPr>
            <a:normAutofit/>
          </a:bodyPr>
          <a:lstStyle/>
          <a:p>
            <a:pPr eaLnBrk="1" hangingPunct="1"/>
            <a:r>
              <a:rPr lang="en-US" altLang="zh-CN" dirty="0"/>
              <a:t>5. </a:t>
            </a:r>
            <a:r>
              <a:rPr lang="zh-CN" altLang="en-US" dirty="0"/>
              <a:t>函数依赖集等价</a:t>
            </a:r>
          </a:p>
        </p:txBody>
      </p:sp>
      <p:sp>
        <p:nvSpPr>
          <p:cNvPr id="155651" name="Rectangle 1027"/>
          <p:cNvSpPr>
            <a:spLocks noGrp="1" noChangeArrowheads="1"/>
          </p:cNvSpPr>
          <p:nvPr>
            <p:ph idx="1"/>
          </p:nvPr>
        </p:nvSpPr>
        <p:spPr>
          <a:xfrm>
            <a:off x="256341" y="823913"/>
            <a:ext cx="8401080" cy="3640931"/>
          </a:xfrm>
        </p:spPr>
        <p:txBody>
          <a:bodyPr/>
          <a:lstStyle/>
          <a:p>
            <a:pPr algn="just" eaLnBrk="1" hangingPunct="1">
              <a:lnSpc>
                <a:spcPct val="110000"/>
              </a:lnSpc>
            </a:pPr>
            <a:r>
              <a:rPr lang="zh-CN" altLang="en-US" dirty="0"/>
              <a:t>函数依赖集等价的充要条件</a:t>
            </a:r>
          </a:p>
          <a:p>
            <a:pPr algn="just" eaLnBrk="1" hangingPunct="1">
              <a:lnSpc>
                <a:spcPct val="110000"/>
              </a:lnSpc>
              <a:spcBef>
                <a:spcPct val="30000"/>
              </a:spcBef>
              <a:buFont typeface="Monotype Sorts" pitchFamily="2" charset="2"/>
              <a:buNone/>
            </a:pPr>
            <a:r>
              <a:rPr lang="zh-CN" altLang="en-US" sz="2400" dirty="0"/>
              <a:t>  引理</a:t>
            </a:r>
            <a:r>
              <a:rPr lang="en-US" altLang="zh-CN" sz="2400" dirty="0"/>
              <a:t>6.3 </a:t>
            </a:r>
            <a:r>
              <a:rPr lang="en-US" altLang="zh-CN" sz="2400" i="1" dirty="0"/>
              <a:t>F </a:t>
            </a:r>
            <a:r>
              <a:rPr lang="en-US" altLang="zh-CN" sz="2400" baseline="30000" dirty="0"/>
              <a:t>+ </a:t>
            </a:r>
            <a:r>
              <a:rPr lang="en-US" altLang="zh-CN" sz="2400" dirty="0"/>
              <a:t>= </a:t>
            </a:r>
            <a:r>
              <a:rPr lang="en-US" altLang="zh-CN" sz="2400" i="1" dirty="0"/>
              <a:t>G </a:t>
            </a:r>
            <a:r>
              <a:rPr lang="en-US" altLang="zh-CN" sz="2400" baseline="30000" dirty="0"/>
              <a:t>+ </a:t>
            </a:r>
            <a:r>
              <a:rPr lang="zh-CN" altLang="en-US" sz="2400" dirty="0"/>
              <a:t>的充分必要条件是</a:t>
            </a:r>
            <a:r>
              <a:rPr lang="en-US" altLang="zh-CN" sz="2400" i="1" dirty="0"/>
              <a:t>F </a:t>
            </a:r>
            <a:r>
              <a:rPr lang="en-US" altLang="zh-CN" sz="2400" baseline="30000" dirty="0"/>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G </a:t>
            </a:r>
            <a:r>
              <a:rPr lang="en-US" altLang="zh-CN" sz="2400" baseline="30000" dirty="0"/>
              <a:t>+ </a:t>
            </a:r>
            <a:r>
              <a:rPr lang="en-US" altLang="zh-CN" sz="2400" dirty="0"/>
              <a:t>, </a:t>
            </a:r>
            <a:r>
              <a:rPr lang="zh-CN" altLang="en-US" sz="2400" dirty="0"/>
              <a:t>和</a:t>
            </a:r>
            <a:r>
              <a:rPr lang="en-US" altLang="zh-CN" sz="2400" i="1" dirty="0"/>
              <a:t>G </a:t>
            </a:r>
            <a:r>
              <a:rPr lang="en-US" altLang="zh-CN" sz="2400" baseline="30000" dirty="0"/>
              <a:t>+</a:t>
            </a:r>
            <a:r>
              <a:rPr lang="en-US" altLang="zh-CN" sz="2400" dirty="0"/>
              <a:t> </a:t>
            </a:r>
            <a:r>
              <a:rPr lang="en-US" altLang="zh-CN" sz="2400" dirty="0">
                <a:sym typeface="Symbol" panose="05050102010706020507" pitchFamily="18" charset="2"/>
              </a:rPr>
              <a:t></a:t>
            </a:r>
            <a:r>
              <a:rPr lang="en-US" altLang="zh-CN" sz="2400" dirty="0"/>
              <a:t> </a:t>
            </a:r>
            <a:r>
              <a:rPr lang="en-US" altLang="zh-CN" sz="2400" i="1" dirty="0"/>
              <a:t>F </a:t>
            </a:r>
            <a:r>
              <a:rPr lang="en-US" altLang="zh-CN" sz="2400" baseline="30000" dirty="0"/>
              <a:t>+ </a:t>
            </a:r>
            <a:r>
              <a:rPr lang="zh-CN" altLang="en-US" sz="2400" dirty="0"/>
              <a:t>。</a:t>
            </a:r>
          </a:p>
          <a:p>
            <a:pPr lvl="1" eaLnBrk="1" hangingPunct="1">
              <a:buFontTx/>
              <a:buNone/>
            </a:pPr>
            <a:r>
              <a:rPr lang="zh-CN" altLang="en-US" sz="2000" dirty="0">
                <a:ea typeface="黑体" panose="02010609060101010101" pitchFamily="49" charset="-122"/>
              </a:rPr>
              <a:t>证</a:t>
            </a:r>
            <a:r>
              <a:rPr lang="en-US" altLang="zh-CN" sz="2000" dirty="0">
                <a:ea typeface="黑体" panose="02010609060101010101" pitchFamily="49" charset="-122"/>
              </a:rPr>
              <a:t>:  </a:t>
            </a:r>
            <a:r>
              <a:rPr lang="zh-CN" altLang="en-US" sz="2000" dirty="0"/>
              <a:t>必要性显然，只证充分性。</a:t>
            </a:r>
          </a:p>
          <a:p>
            <a:pPr lvl="1" eaLnBrk="1" hangingPunct="1">
              <a:buFontTx/>
              <a:buNone/>
            </a:pPr>
            <a:r>
              <a:rPr lang="zh-CN" altLang="en-US" sz="2000" dirty="0"/>
              <a:t>（</a:t>
            </a:r>
            <a:r>
              <a:rPr lang="en-US" altLang="zh-CN" sz="2000" dirty="0"/>
              <a:t>1</a:t>
            </a:r>
            <a:r>
              <a:rPr lang="zh-CN" altLang="en-US" sz="2000" dirty="0"/>
              <a:t>）若</a:t>
            </a:r>
            <a:r>
              <a:rPr lang="en-US" altLang="zh-CN" sz="2000" i="1" dirty="0"/>
              <a:t>F</a:t>
            </a:r>
            <a:r>
              <a:rPr lang="en-US" altLang="zh-CN" sz="2000" dirty="0">
                <a:sym typeface="Symbol" panose="05050102010706020507" pitchFamily="18" charset="2"/>
              </a:rPr>
              <a:t></a:t>
            </a:r>
            <a:r>
              <a:rPr lang="en-US" altLang="zh-CN" sz="2000" i="1" dirty="0"/>
              <a:t>G </a:t>
            </a:r>
            <a:r>
              <a:rPr lang="en-US" altLang="zh-CN" sz="2000" baseline="30000" dirty="0"/>
              <a:t>+ </a:t>
            </a:r>
            <a:r>
              <a:rPr lang="zh-CN" altLang="en-US" sz="2000" dirty="0"/>
              <a:t>，则</a:t>
            </a:r>
            <a:r>
              <a:rPr lang="en-US" altLang="zh-CN" sz="2000" i="1" dirty="0"/>
              <a:t>X</a:t>
            </a:r>
            <a:r>
              <a:rPr lang="en-US" altLang="zh-CN" sz="2000" i="1" baseline="-30000" dirty="0"/>
              <a:t>F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X</a:t>
            </a:r>
            <a:r>
              <a:rPr lang="en-US" altLang="zh-CN" sz="2000" i="1" baseline="-30000" dirty="0"/>
              <a:t>G</a:t>
            </a:r>
            <a:r>
              <a:rPr lang="en-US" altLang="zh-CN" sz="2000" baseline="-30000" dirty="0"/>
              <a:t>+</a:t>
            </a:r>
            <a:r>
              <a:rPr lang="en-US" altLang="zh-CN" sz="2000" baseline="30000" dirty="0"/>
              <a:t>+ </a:t>
            </a:r>
            <a:r>
              <a:rPr lang="zh-CN" altLang="en-US" sz="2000" dirty="0"/>
              <a:t>。</a:t>
            </a:r>
          </a:p>
          <a:p>
            <a:pPr lvl="1" eaLnBrk="1" hangingPunct="1">
              <a:buFontTx/>
              <a:buNone/>
            </a:pPr>
            <a:r>
              <a:rPr lang="zh-CN" altLang="en-US" sz="2000" dirty="0"/>
              <a:t>（</a:t>
            </a:r>
            <a:r>
              <a:rPr lang="en-US" altLang="zh-CN" sz="2000" dirty="0"/>
              <a:t>2</a:t>
            </a:r>
            <a:r>
              <a:rPr lang="zh-CN" altLang="en-US" sz="2000" dirty="0"/>
              <a:t>）任取</a:t>
            </a:r>
            <a:r>
              <a:rPr lang="en-US" altLang="zh-CN" sz="2000" i="1" dirty="0"/>
              <a:t>X</a:t>
            </a:r>
            <a:r>
              <a:rPr lang="en-US" altLang="zh-CN" sz="2000" dirty="0"/>
              <a:t>→</a:t>
            </a:r>
            <a:r>
              <a:rPr lang="en-US" altLang="zh-CN" sz="2000" i="1" dirty="0"/>
              <a:t>Y</a:t>
            </a:r>
            <a:r>
              <a:rPr lang="en-US" altLang="zh-CN" sz="2000" dirty="0">
                <a:sym typeface="Symbol" panose="05050102010706020507" pitchFamily="18" charset="2"/>
              </a:rPr>
              <a:t></a:t>
            </a:r>
            <a:r>
              <a:rPr lang="en-US" altLang="zh-CN" sz="2000" i="1" dirty="0"/>
              <a:t>F </a:t>
            </a:r>
            <a:r>
              <a:rPr lang="en-US" altLang="zh-CN" sz="2000" baseline="30000" dirty="0"/>
              <a:t>+  </a:t>
            </a:r>
            <a:r>
              <a:rPr lang="zh-CN" altLang="en-US" sz="2000" dirty="0"/>
              <a:t>则有 </a:t>
            </a:r>
            <a:r>
              <a:rPr lang="en-US" altLang="zh-CN" sz="2000" i="1" dirty="0"/>
              <a:t>Y</a:t>
            </a:r>
            <a:r>
              <a:rPr lang="en-US" altLang="zh-CN" sz="2000" dirty="0"/>
              <a:t> </a:t>
            </a:r>
            <a:r>
              <a:rPr lang="en-US" altLang="zh-CN" sz="2000" dirty="0">
                <a:sym typeface="Symbol" panose="05050102010706020507" pitchFamily="18" charset="2"/>
              </a:rPr>
              <a:t></a:t>
            </a:r>
            <a:r>
              <a:rPr lang="en-US" altLang="zh-CN" sz="2000" dirty="0"/>
              <a:t> </a:t>
            </a:r>
            <a:r>
              <a:rPr lang="en-US" altLang="zh-CN" sz="2000" i="1" dirty="0"/>
              <a:t>X</a:t>
            </a:r>
            <a:r>
              <a:rPr lang="en-US" altLang="zh-CN" sz="2000" i="1" baseline="-30000" dirty="0"/>
              <a:t>F</a:t>
            </a:r>
            <a:r>
              <a:rPr lang="en-US" altLang="zh-CN" sz="2000" baseline="30000" dirty="0"/>
              <a:t>+ </a:t>
            </a:r>
            <a:r>
              <a:rPr lang="en-US" altLang="zh-CN" sz="2000" dirty="0"/>
              <a:t> </a:t>
            </a:r>
            <a:r>
              <a:rPr lang="en-US" altLang="zh-CN" sz="2000" dirty="0">
                <a:sym typeface="Symbol" panose="05050102010706020507" pitchFamily="18" charset="2"/>
              </a:rPr>
              <a:t> </a:t>
            </a:r>
            <a:r>
              <a:rPr lang="en-US" altLang="zh-CN" sz="2000" i="1" dirty="0"/>
              <a:t>X</a:t>
            </a:r>
            <a:r>
              <a:rPr lang="en-US" altLang="zh-CN" sz="2000" i="1" baseline="-30000" dirty="0"/>
              <a:t>G</a:t>
            </a:r>
            <a:r>
              <a:rPr lang="en-US" altLang="zh-CN" sz="2000" baseline="-30000" dirty="0"/>
              <a:t>+</a:t>
            </a:r>
            <a:r>
              <a:rPr lang="en-US" altLang="zh-CN" sz="2000" baseline="30000" dirty="0"/>
              <a:t>+ </a:t>
            </a:r>
            <a:r>
              <a:rPr lang="zh-CN" altLang="en-US" sz="2000" dirty="0"/>
              <a:t>。</a:t>
            </a:r>
          </a:p>
          <a:p>
            <a:pPr lvl="1" eaLnBrk="1" hangingPunct="1">
              <a:buFontTx/>
              <a:buNone/>
            </a:pPr>
            <a:r>
              <a:rPr lang="zh-CN" altLang="en-US" sz="2000" dirty="0"/>
              <a:t>		     所以</a:t>
            </a:r>
            <a:r>
              <a:rPr lang="en-US" altLang="zh-CN" sz="2000" i="1" dirty="0"/>
              <a:t>X</a:t>
            </a:r>
            <a:r>
              <a:rPr lang="en-US" altLang="zh-CN" sz="2000" dirty="0"/>
              <a:t>→</a:t>
            </a:r>
            <a:r>
              <a:rPr lang="en-US" altLang="zh-CN" sz="2000" i="1" dirty="0"/>
              <a:t>Y </a:t>
            </a:r>
            <a:r>
              <a:rPr lang="en-US" altLang="zh-CN" sz="2000" dirty="0">
                <a:sym typeface="Symbol" panose="05050102010706020507" pitchFamily="18" charset="2"/>
              </a:rPr>
              <a:t></a:t>
            </a:r>
            <a:r>
              <a:rPr lang="en-US" altLang="zh-CN" sz="2000" dirty="0"/>
              <a:t> (</a:t>
            </a:r>
            <a:r>
              <a:rPr lang="en-US" altLang="zh-CN" sz="2000" i="1" dirty="0"/>
              <a:t>G</a:t>
            </a:r>
            <a:r>
              <a:rPr lang="en-US" altLang="zh-CN" sz="1200" i="1" dirty="0"/>
              <a:t> </a:t>
            </a:r>
            <a:r>
              <a:rPr lang="en-US" altLang="zh-CN" sz="2000" baseline="30000" dirty="0"/>
              <a:t>+</a:t>
            </a:r>
            <a:r>
              <a:rPr lang="en-US" altLang="zh-CN" sz="2000" dirty="0"/>
              <a:t>)</a:t>
            </a:r>
            <a:r>
              <a:rPr lang="en-US" altLang="zh-CN" sz="2000" baseline="30000" dirty="0"/>
              <a:t>+</a:t>
            </a:r>
            <a:r>
              <a:rPr lang="en-US" altLang="zh-CN" sz="2000" dirty="0"/>
              <a:t>= </a:t>
            </a:r>
            <a:r>
              <a:rPr lang="en-US" altLang="zh-CN" sz="2000" i="1" dirty="0"/>
              <a:t>G</a:t>
            </a:r>
            <a:r>
              <a:rPr lang="en-US" altLang="zh-CN" sz="1000" i="1" dirty="0"/>
              <a:t> </a:t>
            </a:r>
            <a:r>
              <a:rPr lang="en-US" altLang="zh-CN" sz="2000" baseline="30000" dirty="0"/>
              <a:t>+</a:t>
            </a:r>
            <a:r>
              <a:rPr lang="zh-CN" altLang="en-US" sz="2000" dirty="0"/>
              <a:t>。即</a:t>
            </a:r>
            <a:r>
              <a:rPr lang="en-US" altLang="zh-CN" sz="2000" i="1" dirty="0"/>
              <a:t>F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G </a:t>
            </a:r>
            <a:r>
              <a:rPr lang="en-US" altLang="zh-CN" sz="2000" baseline="30000" dirty="0"/>
              <a:t>+</a:t>
            </a:r>
            <a:r>
              <a:rPr lang="zh-CN" altLang="en-US" sz="2000" dirty="0"/>
              <a:t>。</a:t>
            </a:r>
          </a:p>
          <a:p>
            <a:pPr lvl="1" eaLnBrk="1" hangingPunct="1">
              <a:buFontTx/>
              <a:buNone/>
            </a:pPr>
            <a:r>
              <a:rPr lang="zh-CN" altLang="en-US" sz="2000" dirty="0"/>
              <a:t>（</a:t>
            </a:r>
            <a:r>
              <a:rPr lang="en-US" altLang="zh-CN" sz="2000" dirty="0"/>
              <a:t>3</a:t>
            </a:r>
            <a:r>
              <a:rPr lang="zh-CN" altLang="en-US" sz="2000" dirty="0"/>
              <a:t>）同理可证</a:t>
            </a:r>
            <a:r>
              <a:rPr lang="en-US" altLang="zh-CN" sz="2000" i="1" dirty="0"/>
              <a:t>G </a:t>
            </a:r>
            <a:r>
              <a:rPr lang="en-US" altLang="zh-CN" sz="2000" baseline="30000" dirty="0"/>
              <a:t>+ </a:t>
            </a:r>
            <a:r>
              <a:rPr lang="en-US" altLang="zh-CN" sz="2000" dirty="0">
                <a:sym typeface="Symbol" panose="05050102010706020507" pitchFamily="18" charset="2"/>
              </a:rPr>
              <a:t></a:t>
            </a:r>
            <a:r>
              <a:rPr lang="en-US" altLang="zh-CN" sz="2000" dirty="0"/>
              <a:t> </a:t>
            </a:r>
            <a:r>
              <a:rPr lang="en-US" altLang="zh-CN" sz="2000" i="1" dirty="0"/>
              <a:t>F </a:t>
            </a:r>
            <a:r>
              <a:rPr lang="en-US" altLang="zh-CN" sz="2000" baseline="30000" dirty="0"/>
              <a:t>+ </a:t>
            </a:r>
            <a:r>
              <a:rPr lang="zh-CN" altLang="en-US" sz="2000" dirty="0"/>
              <a:t>，所以</a:t>
            </a:r>
            <a:r>
              <a:rPr lang="en-US" altLang="zh-CN" sz="2000" i="1" dirty="0"/>
              <a:t>F </a:t>
            </a:r>
            <a:r>
              <a:rPr lang="en-US" altLang="zh-CN" sz="2000" baseline="30000" dirty="0"/>
              <a:t>+ </a:t>
            </a:r>
            <a:r>
              <a:rPr lang="en-US" altLang="zh-CN" sz="2000" dirty="0"/>
              <a:t>= </a:t>
            </a:r>
            <a:r>
              <a:rPr lang="en-US" altLang="zh-CN" sz="2000" i="1" dirty="0"/>
              <a:t>G </a:t>
            </a:r>
            <a:r>
              <a:rPr lang="en-US" altLang="zh-CN" sz="2000" baseline="30000" dirty="0"/>
              <a:t>+</a:t>
            </a:r>
            <a:r>
              <a:rPr lang="zh-CN" altLang="en-US" sz="2000" dirty="0"/>
              <a:t>。</a:t>
            </a:r>
          </a:p>
          <a:p>
            <a:pPr algn="just" eaLnBrk="1" hangingPunct="1">
              <a:lnSpc>
                <a:spcPct val="130000"/>
              </a:lnSpc>
              <a:spcBef>
                <a:spcPct val="70000"/>
              </a:spcBef>
              <a:buFont typeface="Monotype Sorts" pitchFamily="2" charset="2"/>
              <a:buNone/>
            </a:pPr>
            <a:endParaRPr lang="en-US" altLang="zh-CN" sz="2400" dirty="0"/>
          </a:p>
        </p:txBody>
      </p:sp>
      <p:sp>
        <p:nvSpPr>
          <p:cNvPr id="4" name="Text Box 4"/>
          <p:cNvSpPr txBox="1">
            <a:spLocks noChangeArrowheads="1"/>
          </p:cNvSpPr>
          <p:nvPr/>
        </p:nvSpPr>
        <p:spPr bwMode="auto">
          <a:xfrm>
            <a:off x="888567" y="2230772"/>
            <a:ext cx="7056438" cy="681955"/>
          </a:xfrm>
          <a:prstGeom prst="rect">
            <a:avLst/>
          </a:prstGeom>
          <a:ln>
            <a:headEnd/>
            <a:tailEnd/>
          </a:ln>
        </p:spPr>
        <p:style>
          <a:lnRef idx="1">
            <a:schemeClr val="dk1"/>
          </a:lnRef>
          <a:fillRef idx="2">
            <a:schemeClr val="dk1"/>
          </a:fillRef>
          <a:effectRef idx="1">
            <a:schemeClr val="dk1"/>
          </a:effectRef>
          <a:fontRef idx="minor">
            <a:schemeClr val="dk1"/>
          </a:fontRef>
        </p:style>
        <p:txBody>
          <a:bodyPr lIns="90000" tIns="262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2400" dirty="0"/>
              <a:t>引理</a:t>
            </a:r>
            <a:r>
              <a:rPr lang="en-US" altLang="zh-CN" sz="2400" dirty="0"/>
              <a:t>6.3</a:t>
            </a:r>
            <a:r>
              <a:rPr lang="zh-CN" altLang="en-US" sz="2400" dirty="0"/>
              <a:t>给出了判断两个函数依赖集等价的可行算法</a:t>
            </a:r>
          </a:p>
        </p:txBody>
      </p:sp>
      <p:sp>
        <p:nvSpPr>
          <p:cNvPr id="5" name="Text Box 5"/>
          <p:cNvSpPr txBox="1">
            <a:spLocks noChangeArrowheads="1"/>
          </p:cNvSpPr>
          <p:nvPr/>
        </p:nvSpPr>
        <p:spPr bwMode="auto">
          <a:xfrm>
            <a:off x="896535" y="3627429"/>
            <a:ext cx="7775575" cy="1051287"/>
          </a:xfrm>
          <a:prstGeom prst="rect">
            <a:avLst/>
          </a:prstGeom>
          <a:ln>
            <a:headEnd/>
            <a:tailEnd/>
          </a:ln>
        </p:spPr>
        <p:style>
          <a:lnRef idx="1">
            <a:schemeClr val="dk1"/>
          </a:lnRef>
          <a:fillRef idx="2">
            <a:schemeClr val="dk1"/>
          </a:fillRef>
          <a:effectRef idx="1">
            <a:schemeClr val="dk1"/>
          </a:effectRef>
          <a:fontRef idx="minor">
            <a:schemeClr val="dk1"/>
          </a:fontRef>
        </p:style>
        <p:txBody>
          <a:bodyPr lIns="90000" tIns="262800" rIns="90000" bIns="46800">
            <a:spAutoFit/>
          </a:bodyPr>
          <a:lstStyle>
            <a:lvl1pPr algn="l" eaLnBrk="0" hangingPunct="0">
              <a:spcBef>
                <a:spcPct val="20000"/>
              </a:spcBef>
              <a:buClr>
                <a:schemeClr val="accent1"/>
              </a:buClr>
              <a:buSzPct val="90000"/>
              <a:buFont typeface="Monotype Sorts" pitchFamily="2" charset="2"/>
              <a:buChar char="l"/>
              <a:defRPr kumimoji="1" sz="3200" b="1">
                <a:solidFill>
                  <a:schemeClr val="tx1"/>
                </a:solidFill>
                <a:latin typeface="Times New Roman" panose="02020603050405020304" pitchFamily="18" charset="0"/>
                <a:ea typeface="宋体" panose="02010600030101010101" pitchFamily="2" charset="-122"/>
              </a:defRPr>
            </a:lvl1pPr>
            <a:lvl2pPr marL="742950" indent="-285750" algn="l" eaLnBrk="0" hangingPunct="0">
              <a:spcBef>
                <a:spcPct val="20000"/>
              </a:spcBef>
              <a:buClr>
                <a:schemeClr val="accent1"/>
              </a:buClr>
              <a:buChar char="–"/>
              <a:defRPr kumimoji="1" sz="2800" b="1">
                <a:solidFill>
                  <a:schemeClr val="tx1"/>
                </a:solidFill>
                <a:latin typeface="Times New Roman" panose="02020603050405020304" pitchFamily="18" charset="0"/>
                <a:ea typeface="宋体" panose="02010600030101010101" pitchFamily="2" charset="-122"/>
              </a:defRPr>
            </a:lvl2pPr>
            <a:lvl3pPr marL="1143000" indent="-228600" algn="l" eaLnBrk="0" hangingPunct="0">
              <a:spcBef>
                <a:spcPct val="20000"/>
              </a:spcBef>
              <a:buClr>
                <a:schemeClr val="accent1"/>
              </a:buClr>
              <a:buChar char="•"/>
              <a:defRPr kumimoji="1" sz="2400" b="1">
                <a:solidFill>
                  <a:schemeClr val="tx1"/>
                </a:solidFill>
                <a:latin typeface="Times New Roman" panose="02020603050405020304" pitchFamily="18" charset="0"/>
                <a:ea typeface="宋体" panose="02010600030101010101" pitchFamily="2" charset="-122"/>
              </a:defRPr>
            </a:lvl3pPr>
            <a:lvl4pPr marL="16002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4pPr>
            <a:lvl5pPr marL="2057400" indent="-228600" algn="l" eaLnBrk="0" hangingPunct="0">
              <a:spcBef>
                <a:spcPct val="20000"/>
              </a:spcBef>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accent1"/>
              </a:buClr>
              <a:buChar char="»"/>
              <a:defRPr kumimoji="1" sz="2000" b="1">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lang="zh-CN" altLang="en-US" sz="2400" dirty="0">
                <a:solidFill>
                  <a:schemeClr val="accent2"/>
                </a:solidFill>
              </a:rPr>
              <a:t>如何判定</a:t>
            </a:r>
            <a:r>
              <a:rPr lang="en-US" altLang="zh-CN" sz="2400" i="1" dirty="0">
                <a:solidFill>
                  <a:schemeClr val="accent2"/>
                </a:solidFill>
              </a:rPr>
              <a:t>F</a:t>
            </a:r>
            <a:r>
              <a:rPr lang="en-US" altLang="zh-CN" sz="2400" dirty="0">
                <a:solidFill>
                  <a:schemeClr val="accent2"/>
                </a:solidFill>
              </a:rPr>
              <a:t> </a:t>
            </a:r>
            <a:r>
              <a:rPr lang="en-US" altLang="zh-CN" sz="2400" dirty="0">
                <a:solidFill>
                  <a:schemeClr val="accent2"/>
                </a:solidFill>
                <a:sym typeface="Symbol" panose="05050102010706020507" pitchFamily="18" charset="2"/>
              </a:rPr>
              <a:t></a:t>
            </a:r>
            <a:r>
              <a:rPr lang="en-US" altLang="zh-CN" sz="2400" dirty="0">
                <a:solidFill>
                  <a:schemeClr val="accent2"/>
                </a:solidFill>
              </a:rPr>
              <a:t> </a:t>
            </a:r>
            <a:r>
              <a:rPr lang="en-US" altLang="zh-CN" sz="2400" i="1" dirty="0">
                <a:solidFill>
                  <a:schemeClr val="accent2"/>
                </a:solidFill>
              </a:rPr>
              <a:t>G </a:t>
            </a:r>
            <a:r>
              <a:rPr lang="en-US" altLang="zh-CN" sz="2400" baseline="50000" dirty="0">
                <a:solidFill>
                  <a:schemeClr val="accent2"/>
                </a:solidFill>
              </a:rPr>
              <a:t>+</a:t>
            </a:r>
            <a:r>
              <a:rPr lang="zh-CN" altLang="en-US" sz="2400" dirty="0">
                <a:solidFill>
                  <a:schemeClr val="accent2"/>
                </a:solidFill>
              </a:rPr>
              <a:t>？</a:t>
            </a:r>
          </a:p>
          <a:p>
            <a:pPr eaLnBrk="1" hangingPunct="1">
              <a:spcBef>
                <a:spcPct val="0"/>
              </a:spcBef>
              <a:buClrTx/>
              <a:buSzTx/>
              <a:buFontTx/>
              <a:buNone/>
            </a:pPr>
            <a:r>
              <a:rPr lang="zh-CN" altLang="en-US" sz="2400" dirty="0"/>
              <a:t>只须逐一对</a:t>
            </a:r>
            <a:r>
              <a:rPr lang="en-US" altLang="zh-CN" sz="2400" i="1" dirty="0"/>
              <a:t>F</a:t>
            </a:r>
            <a:r>
              <a:rPr lang="zh-CN" altLang="en-US" sz="2400" dirty="0"/>
              <a:t>中的函数依赖</a:t>
            </a:r>
            <a:r>
              <a:rPr lang="en-US" altLang="zh-CN" sz="2400" i="1" dirty="0"/>
              <a:t>X</a:t>
            </a:r>
            <a:r>
              <a:rPr lang="en-US" altLang="zh-CN" sz="2400" dirty="0"/>
              <a:t>→</a:t>
            </a:r>
            <a:r>
              <a:rPr lang="en-US" altLang="zh-CN" sz="2400" i="1" dirty="0"/>
              <a:t>Y</a:t>
            </a:r>
            <a:r>
              <a:rPr lang="zh-CN" altLang="en-US" sz="2400" dirty="0"/>
              <a:t>，考察 </a:t>
            </a:r>
            <a:r>
              <a:rPr lang="en-US" altLang="zh-CN" sz="2400" i="1" dirty="0"/>
              <a:t>Y </a:t>
            </a:r>
            <a:r>
              <a:rPr lang="zh-CN" altLang="en-US" sz="2400" dirty="0"/>
              <a:t>是否属于</a:t>
            </a:r>
            <a:r>
              <a:rPr lang="en-US" altLang="zh-CN" sz="2400" i="1" dirty="0"/>
              <a:t>X</a:t>
            </a:r>
            <a:r>
              <a:rPr lang="en-US" altLang="zh-CN" sz="2400" i="1" baseline="-12000" dirty="0"/>
              <a:t>G</a:t>
            </a:r>
            <a:r>
              <a:rPr lang="en-US" altLang="zh-CN" sz="2400" baseline="-4000" dirty="0"/>
              <a:t>+</a:t>
            </a:r>
            <a:r>
              <a:rPr lang="en-US" altLang="zh-CN" sz="2400" baseline="50000" dirty="0"/>
              <a:t>+</a:t>
            </a:r>
            <a:r>
              <a:rPr lang="en-US" altLang="zh-CN" sz="2400" dirty="0"/>
              <a:t> </a:t>
            </a:r>
          </a:p>
        </p:txBody>
      </p:sp>
    </p:spTree>
    <p:extLst>
      <p:ext uri="{BB962C8B-B14F-4D97-AF65-F5344CB8AC3E}">
        <p14:creationId xmlns:p14="http://schemas.microsoft.com/office/powerpoint/2010/main" val="360334259"/>
      </p:ext>
    </p:extLst>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4.3|12.3|1.8|2.9|4.8"/>
</p:tagLst>
</file>

<file path=ppt/tags/tag2.xml><?xml version="1.0" encoding="utf-8"?>
<p:tagLst xmlns:a="http://schemas.openxmlformats.org/drawingml/2006/main" xmlns:r="http://schemas.openxmlformats.org/officeDocument/2006/relationships" xmlns:p="http://schemas.openxmlformats.org/presentationml/2006/main">
  <p:tag name="TIMING" val="|65.5"/>
</p:tagLst>
</file>

<file path=ppt/tags/tag3.xml><?xml version="1.0" encoding="utf-8"?>
<p:tagLst xmlns:a="http://schemas.openxmlformats.org/drawingml/2006/main" xmlns:r="http://schemas.openxmlformats.org/officeDocument/2006/relationships" xmlns:p="http://schemas.openxmlformats.org/presentationml/2006/main">
  <p:tag name="TIMING" val="|20.1|10.2"/>
</p:tagLst>
</file>

<file path=ppt/tags/tag4.xml><?xml version="1.0" encoding="utf-8"?>
<p:tagLst xmlns:a="http://schemas.openxmlformats.org/drawingml/2006/main" xmlns:r="http://schemas.openxmlformats.org/officeDocument/2006/relationships" xmlns:p="http://schemas.openxmlformats.org/presentationml/2006/main">
  <p:tag name="TIMING" val="|5.8|15.4|11.2"/>
</p:tagLst>
</file>

<file path=ppt/theme/theme1.xml><?xml version="1.0" encoding="utf-8"?>
<a:theme xmlns:a="http://schemas.openxmlformats.org/drawingml/2006/main" name="数据库系统概论">
  <a:themeElements>
    <a:clrScheme name="活力">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12918</TotalTime>
  <Words>9269</Words>
  <Application>Microsoft Office PowerPoint</Application>
  <PresentationFormat>全屏显示(16:9)</PresentationFormat>
  <Paragraphs>1522</Paragraphs>
  <Slides>120</Slides>
  <Notes>12</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120</vt:i4>
      </vt:variant>
    </vt:vector>
  </HeadingPairs>
  <TitlesOfParts>
    <vt:vector size="121" baseType="lpstr">
      <vt:lpstr>数据库系统概论</vt:lpstr>
      <vt:lpstr>PowerPoint 演示文稿</vt:lpstr>
      <vt:lpstr>第6章 关系数据理论</vt:lpstr>
      <vt:lpstr>第6章 关系数据理论</vt:lpstr>
      <vt:lpstr>6.1 问题的提出</vt:lpstr>
      <vt:lpstr>1.问题-什么是一个好的数据库逻辑设计</vt:lpstr>
      <vt:lpstr>一个例子</vt:lpstr>
      <vt:lpstr>一个例子</vt:lpstr>
      <vt:lpstr>关系模式存在的问题</vt:lpstr>
      <vt:lpstr>关系模式存在的问题</vt:lpstr>
      <vt:lpstr>关系模式存在的问题</vt:lpstr>
      <vt:lpstr>6.1 问题的提出</vt:lpstr>
      <vt:lpstr>2. 什么是数据依赖：一个例子</vt:lpstr>
      <vt:lpstr>2. 什么是数据依赖</vt:lpstr>
      <vt:lpstr>一个例子</vt:lpstr>
      <vt:lpstr>6.1 问题的提出</vt:lpstr>
      <vt:lpstr>3. 关系模式的简化表示</vt:lpstr>
      <vt:lpstr>第6章 关系数据理论</vt:lpstr>
      <vt:lpstr>PowerPoint 演示文稿</vt:lpstr>
      <vt:lpstr>PowerPoint 演示文稿</vt:lpstr>
      <vt:lpstr>1. 函数依赖</vt:lpstr>
      <vt:lpstr>PowerPoint 演示文稿</vt:lpstr>
      <vt:lpstr>2. 如何确定函数依赖</vt:lpstr>
      <vt:lpstr>PowerPoint 演示文稿</vt:lpstr>
      <vt:lpstr>3. 平凡函数依赖与非平凡函数依赖</vt:lpstr>
      <vt:lpstr>4. 完全函数依赖与部分函数依赖</vt:lpstr>
      <vt:lpstr>5. 传递函数依赖</vt:lpstr>
      <vt:lpstr>思考题</vt:lpstr>
      <vt:lpstr>6.2.1 函数依赖回顾</vt:lpstr>
      <vt:lpstr>PowerPoint 演示文稿</vt:lpstr>
      <vt:lpstr>6.2.2 码—主码</vt:lpstr>
      <vt:lpstr>6.2.2 码</vt:lpstr>
      <vt:lpstr>6.2.2 码：外部码—外码</vt:lpstr>
      <vt:lpstr>6.2.2 码</vt:lpstr>
      <vt:lpstr>PowerPoint 演示文稿</vt:lpstr>
      <vt:lpstr>6.2.3 范式</vt:lpstr>
      <vt:lpstr>第一范式</vt:lpstr>
      <vt:lpstr>回顾基础篇：关系模型的数据结构</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第一范式（续）</vt:lpstr>
      <vt:lpstr>PowerPoint 演示文稿</vt:lpstr>
      <vt:lpstr>6.2.4 2NF</vt:lpstr>
      <vt:lpstr>2NF（续）</vt:lpstr>
      <vt:lpstr> 2NF（续）</vt:lpstr>
      <vt:lpstr>2NF（续）</vt:lpstr>
      <vt:lpstr> 2NF（续）</vt:lpstr>
      <vt:lpstr> 2NF （续）</vt:lpstr>
      <vt:lpstr>2NF （续）</vt:lpstr>
      <vt:lpstr> 2NF （续）</vt:lpstr>
      <vt:lpstr>2NF（续）</vt:lpstr>
      <vt:lpstr>思考</vt:lpstr>
      <vt:lpstr>PowerPoint 演示文稿</vt:lpstr>
      <vt:lpstr> 6.2.5 3NF</vt:lpstr>
      <vt:lpstr> 3NF （续）</vt:lpstr>
      <vt:lpstr>PowerPoint 演示文稿</vt:lpstr>
      <vt:lpstr>一个例子</vt:lpstr>
      <vt:lpstr>一个例子</vt:lpstr>
      <vt:lpstr>一个例子</vt:lpstr>
      <vt:lpstr>一个例子</vt:lpstr>
      <vt:lpstr>一个例子</vt:lpstr>
      <vt:lpstr>一个例子</vt:lpstr>
      <vt:lpstr>BCNF</vt:lpstr>
      <vt:lpstr>BCNF （续）</vt:lpstr>
      <vt:lpstr>BCNF （续）</vt:lpstr>
      <vt:lpstr>BCNF （续）</vt:lpstr>
      <vt:lpstr>规范化小结（续）</vt:lpstr>
      <vt:lpstr>规范化小结（续）</vt:lpstr>
      <vt:lpstr>规范化小结（续）</vt:lpstr>
      <vt:lpstr>规范化小结（续）</vt:lpstr>
      <vt:lpstr>思考题</vt:lpstr>
      <vt:lpstr>PowerPoint 演示文稿</vt:lpstr>
      <vt:lpstr>PowerPoint 演示文稿</vt:lpstr>
      <vt:lpstr>PowerPoint 演示文稿</vt:lpstr>
      <vt:lpstr>第6章 关系数据理论</vt:lpstr>
      <vt:lpstr>6.3  数据依赖的公理系统</vt:lpstr>
      <vt:lpstr>1.  Armstrong公理系统</vt:lpstr>
      <vt:lpstr>2. 导出规则</vt:lpstr>
      <vt:lpstr>3.函数依赖闭包</vt:lpstr>
      <vt:lpstr>F的闭包</vt:lpstr>
      <vt:lpstr>3. 函数依赖闭包</vt:lpstr>
      <vt:lpstr>3.函数依赖闭包</vt:lpstr>
      <vt:lpstr>3.函数依赖闭包 </vt:lpstr>
      <vt:lpstr>3.函数依赖闭包</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4. Armstrong公理系统的有效性与完备性</vt:lpstr>
      <vt:lpstr>5. 函数依赖集等价</vt:lpstr>
      <vt:lpstr>5. 函数依赖集等价</vt:lpstr>
      <vt:lpstr>5. 函数依赖集等价</vt:lpstr>
      <vt:lpstr>6. 最小依赖集</vt:lpstr>
      <vt:lpstr>6. 最小依赖集</vt:lpstr>
      <vt:lpstr>7. 极小化过程</vt:lpstr>
      <vt:lpstr>7. 极小化过程</vt:lpstr>
      <vt:lpstr>7. 极小化过程</vt:lpstr>
      <vt:lpstr>7. 极小化过程</vt:lpstr>
      <vt:lpstr>7. 极小化过程</vt:lpstr>
      <vt:lpstr>求最小函数依赖集</vt:lpstr>
      <vt:lpstr>求最小函数依赖集</vt:lpstr>
      <vt:lpstr>极小化过程</vt:lpstr>
      <vt:lpstr>例题</vt:lpstr>
      <vt:lpstr>例题</vt:lpstr>
      <vt:lpstr>极小化过程</vt:lpstr>
      <vt:lpstr>思考题</vt:lpstr>
      <vt:lpstr>第6章 关系数据理论</vt:lpstr>
      <vt:lpstr>小结</vt:lpstr>
      <vt:lpstr>小结</vt:lpstr>
      <vt:lpstr>小结</vt:lpstr>
      <vt:lpstr>小结</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wangli</cp:lastModifiedBy>
  <cp:revision>1273</cp:revision>
  <dcterms:modified xsi:type="dcterms:W3CDTF">2023-11-02T10:28:13Z</dcterms:modified>
</cp:coreProperties>
</file>