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373" r:id="rId3"/>
    <p:sldId id="880" r:id="rId4"/>
    <p:sldId id="2439" r:id="rId5"/>
    <p:sldId id="892" r:id="rId6"/>
    <p:sldId id="899" r:id="rId7"/>
    <p:sldId id="901" r:id="rId8"/>
    <p:sldId id="903" r:id="rId9"/>
    <p:sldId id="2453" r:id="rId10"/>
    <p:sldId id="2431" r:id="rId11"/>
    <p:sldId id="916" r:id="rId13"/>
    <p:sldId id="2333" r:id="rId14"/>
    <p:sldId id="2454" r:id="rId15"/>
    <p:sldId id="2341" r:id="rId16"/>
    <p:sldId id="2336" r:id="rId17"/>
    <p:sldId id="2340" r:id="rId18"/>
    <p:sldId id="2374" r:id="rId19"/>
    <p:sldId id="2438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正版用户" initials="微" lastIdx="0" clrIdx="0"/>
  <p:cmAuthor id="2" name="唐海波" initials="唐" lastIdx="11" clrIdx="0"/>
  <p:cmAuthor id="3" name="Administrat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377"/>
    <p:restoredTop sz="89026"/>
  </p:normalViewPr>
  <p:slideViewPr>
    <p:cSldViewPr showGuides="1">
      <p:cViewPr varScale="1">
        <p:scale>
          <a:sx n="70" d="100"/>
          <a:sy n="70" d="100"/>
        </p:scale>
        <p:origin x="-906" y="-96"/>
      </p:cViewPr>
      <p:guideLst>
        <p:guide orient="horz" pos="1917"/>
        <p:guide pos="28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3598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2" Type="http://schemas.openxmlformats.org/officeDocument/2006/relationships/image" Target="../media/image82.wmf"/><Relationship Id="rId11" Type="http://schemas.openxmlformats.org/officeDocument/2006/relationships/image" Target="../media/image81.wmf"/><Relationship Id="rId10" Type="http://schemas.openxmlformats.org/officeDocument/2006/relationships/image" Target="../media/image80.wmf"/><Relationship Id="rId1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8" Type="http://schemas.openxmlformats.org/officeDocument/2006/relationships/image" Target="../media/image108.wmf"/><Relationship Id="rId7" Type="http://schemas.openxmlformats.org/officeDocument/2006/relationships/image" Target="../media/image107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6" Type="http://schemas.openxmlformats.org/officeDocument/2006/relationships/image" Target="../media/image41.wmf"/><Relationship Id="rId15" Type="http://schemas.openxmlformats.org/officeDocument/2006/relationships/image" Target="../media/image40.wmf"/><Relationship Id="rId14" Type="http://schemas.openxmlformats.org/officeDocument/2006/relationships/image" Target="../media/image39.wmf"/><Relationship Id="rId13" Type="http://schemas.openxmlformats.org/officeDocument/2006/relationships/image" Target="../media/image38.wmf"/><Relationship Id="rId12" Type="http://schemas.openxmlformats.org/officeDocument/2006/relationships/image" Target="../media/image37.wmf"/><Relationship Id="rId11" Type="http://schemas.openxmlformats.org/officeDocument/2006/relationships/image" Target="../media/image36.wmf"/><Relationship Id="rId10" Type="http://schemas.openxmlformats.org/officeDocument/2006/relationships/image" Target="../media/image35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0" Type="http://schemas.openxmlformats.org/officeDocument/2006/relationships/image" Target="../media/image50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7.wmf"/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1" Type="http://schemas.openxmlformats.org/officeDocument/2006/relationships/image" Target="../media/image70.wmf"/><Relationship Id="rId10" Type="http://schemas.openxmlformats.org/officeDocument/2006/relationships/image" Target="../media/image69.wmf"/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4258" name="页眉占位符 2242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200" b="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4259" name="日期占位符 22425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Arial" panose="020B0604020202020204" pitchFamily="34" charset="0"/>
              <a:buNone/>
              <a:defRPr sz="1200" b="0" noProof="1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22425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2426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4262" name="页脚占位符 22426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anose="020B0604020202020204" pitchFamily="34" charset="0"/>
              <a:buNone/>
              <a:defRPr sz="1200" b="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4263" name="灯片编号占位符 22426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b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31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41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7.bin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70.wmf"/><Relationship Id="rId21" Type="http://schemas.openxmlformats.org/officeDocument/2006/relationships/oleObject" Target="../embeddings/oleObject76.bin"/><Relationship Id="rId20" Type="http://schemas.openxmlformats.org/officeDocument/2006/relationships/image" Target="../media/image69.wmf"/><Relationship Id="rId2" Type="http://schemas.openxmlformats.org/officeDocument/2006/relationships/image" Target="../media/image60.wmf"/><Relationship Id="rId19" Type="http://schemas.openxmlformats.org/officeDocument/2006/relationships/oleObject" Target="../embeddings/oleObject75.bin"/><Relationship Id="rId18" Type="http://schemas.openxmlformats.org/officeDocument/2006/relationships/image" Target="../media/image68.wmf"/><Relationship Id="rId17" Type="http://schemas.openxmlformats.org/officeDocument/2006/relationships/oleObject" Target="../embeddings/oleObject74.bin"/><Relationship Id="rId16" Type="http://schemas.openxmlformats.org/officeDocument/2006/relationships/image" Target="../media/image67.wmf"/><Relationship Id="rId15" Type="http://schemas.openxmlformats.org/officeDocument/2006/relationships/oleObject" Target="../embeddings/oleObject73.bin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6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8.bin"/><Relationship Id="rId27" Type="http://schemas.openxmlformats.org/officeDocument/2006/relationships/vmlDrawing" Target="../drawings/vmlDrawing10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83.png"/><Relationship Id="rId24" Type="http://schemas.openxmlformats.org/officeDocument/2006/relationships/image" Target="../media/image82.wmf"/><Relationship Id="rId23" Type="http://schemas.openxmlformats.org/officeDocument/2006/relationships/oleObject" Target="../embeddings/oleObject88.bin"/><Relationship Id="rId22" Type="http://schemas.openxmlformats.org/officeDocument/2006/relationships/image" Target="../media/image81.wmf"/><Relationship Id="rId21" Type="http://schemas.openxmlformats.org/officeDocument/2006/relationships/oleObject" Target="../embeddings/oleObject87.bin"/><Relationship Id="rId20" Type="http://schemas.openxmlformats.org/officeDocument/2006/relationships/image" Target="../media/image80.wmf"/><Relationship Id="rId2" Type="http://schemas.openxmlformats.org/officeDocument/2006/relationships/image" Target="../media/image71.w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79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7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9.bin"/><Relationship Id="rId25" Type="http://schemas.openxmlformats.org/officeDocument/2006/relationships/vmlDrawing" Target="../drawings/vmlDrawing11.vml"/><Relationship Id="rId24" Type="http://schemas.openxmlformats.org/officeDocument/2006/relationships/slideLayout" Target="../slideLayouts/slideLayout7.xml"/><Relationship Id="rId23" Type="http://schemas.openxmlformats.org/officeDocument/2006/relationships/oleObject" Target="../embeddings/oleObject101.bin"/><Relationship Id="rId22" Type="http://schemas.openxmlformats.org/officeDocument/2006/relationships/oleObject" Target="../embeddings/oleObject100.bin"/><Relationship Id="rId21" Type="http://schemas.openxmlformats.org/officeDocument/2006/relationships/oleObject" Target="../embeddings/oleObject99.bin"/><Relationship Id="rId20" Type="http://schemas.openxmlformats.org/officeDocument/2006/relationships/oleObject" Target="../embeddings/oleObject98.bin"/><Relationship Id="rId2" Type="http://schemas.openxmlformats.org/officeDocument/2006/relationships/image" Target="../media/image85.png"/><Relationship Id="rId19" Type="http://schemas.openxmlformats.org/officeDocument/2006/relationships/oleObject" Target="../embeddings/oleObject97.bin"/><Relationship Id="rId18" Type="http://schemas.openxmlformats.org/officeDocument/2006/relationships/image" Target="../media/image93.wmf"/><Relationship Id="rId17" Type="http://schemas.openxmlformats.org/officeDocument/2006/relationships/oleObject" Target="../embeddings/oleObject96.bin"/><Relationship Id="rId16" Type="http://schemas.openxmlformats.org/officeDocument/2006/relationships/image" Target="../media/image92.w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89.wmf"/><Relationship Id="rId1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94.wmf"/><Relationship Id="rId17" Type="http://schemas.openxmlformats.org/officeDocument/2006/relationships/notesSlide" Target="../notesSlides/notesSlide2.xml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10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10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10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9.wmf"/><Relationship Id="rId17" Type="http://schemas.openxmlformats.org/officeDocument/2006/relationships/oleObject" Target="../embeddings/oleObject117.bin"/><Relationship Id="rId16" Type="http://schemas.openxmlformats.org/officeDocument/2006/relationships/image" Target="../media/image108.wmf"/><Relationship Id="rId15" Type="http://schemas.openxmlformats.org/officeDocument/2006/relationships/oleObject" Target="../embeddings/oleObject116.bin"/><Relationship Id="rId14" Type="http://schemas.openxmlformats.org/officeDocument/2006/relationships/image" Target="../media/image107.wmf"/><Relationship Id="rId13" Type="http://schemas.openxmlformats.org/officeDocument/2006/relationships/oleObject" Target="../embeddings/oleObject115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0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10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1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8.bin"/><Relationship Id="rId7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8.w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wmf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2" Type="http://schemas.openxmlformats.org/officeDocument/2006/relationships/vmlDrawing" Target="../drawings/vmlDrawing6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41.wmf"/><Relationship Id="rId4" Type="http://schemas.openxmlformats.org/officeDocument/2006/relationships/image" Target="../media/image27.wmf"/><Relationship Id="rId39" Type="http://schemas.openxmlformats.org/officeDocument/2006/relationships/oleObject" Target="../embeddings/oleObject48.bin"/><Relationship Id="rId38" Type="http://schemas.openxmlformats.org/officeDocument/2006/relationships/image" Target="../media/image40.wmf"/><Relationship Id="rId37" Type="http://schemas.openxmlformats.org/officeDocument/2006/relationships/oleObject" Target="../embeddings/oleObject47.bin"/><Relationship Id="rId36" Type="http://schemas.openxmlformats.org/officeDocument/2006/relationships/image" Target="../media/image39.wmf"/><Relationship Id="rId35" Type="http://schemas.openxmlformats.org/officeDocument/2006/relationships/oleObject" Target="../embeddings/oleObject46.bin"/><Relationship Id="rId34" Type="http://schemas.openxmlformats.org/officeDocument/2006/relationships/image" Target="../media/image38.wmf"/><Relationship Id="rId33" Type="http://schemas.openxmlformats.org/officeDocument/2006/relationships/oleObject" Target="../embeddings/oleObject45.bin"/><Relationship Id="rId32" Type="http://schemas.openxmlformats.org/officeDocument/2006/relationships/image" Target="../media/image37.wmf"/><Relationship Id="rId31" Type="http://schemas.openxmlformats.org/officeDocument/2006/relationships/oleObject" Target="../embeddings/oleObject44.bin"/><Relationship Id="rId30" Type="http://schemas.openxmlformats.org/officeDocument/2006/relationships/image" Target="../media/image36.wmf"/><Relationship Id="rId3" Type="http://schemas.openxmlformats.org/officeDocument/2006/relationships/oleObject" Target="../embeddings/oleObject26.bin"/><Relationship Id="rId29" Type="http://schemas.openxmlformats.org/officeDocument/2006/relationships/oleObject" Target="../embeddings/oleObject43.bin"/><Relationship Id="rId28" Type="http://schemas.openxmlformats.org/officeDocument/2006/relationships/image" Target="../media/image35.wmf"/><Relationship Id="rId27" Type="http://schemas.openxmlformats.org/officeDocument/2006/relationships/oleObject" Target="../embeddings/oleObject42.bin"/><Relationship Id="rId26" Type="http://schemas.openxmlformats.org/officeDocument/2006/relationships/image" Target="../media/image34.wmf"/><Relationship Id="rId25" Type="http://schemas.openxmlformats.org/officeDocument/2006/relationships/oleObject" Target="../embeddings/oleObject41.bin"/><Relationship Id="rId24" Type="http://schemas.openxmlformats.org/officeDocument/2006/relationships/image" Target="../media/image33.wmf"/><Relationship Id="rId23" Type="http://schemas.openxmlformats.org/officeDocument/2006/relationships/oleObject" Target="../embeddings/oleObject40.bin"/><Relationship Id="rId22" Type="http://schemas.openxmlformats.org/officeDocument/2006/relationships/image" Target="../media/image32.wmf"/><Relationship Id="rId21" Type="http://schemas.openxmlformats.org/officeDocument/2006/relationships/oleObject" Target="../embeddings/oleObject39.bin"/><Relationship Id="rId20" Type="http://schemas.openxmlformats.org/officeDocument/2006/relationships/oleObject" Target="../embeddings/oleObject38.bin"/><Relationship Id="rId2" Type="http://schemas.openxmlformats.org/officeDocument/2006/relationships/image" Target="../media/image26.wmf"/><Relationship Id="rId19" Type="http://schemas.openxmlformats.org/officeDocument/2006/relationships/oleObject" Target="../embeddings/oleObject37.bin"/><Relationship Id="rId18" Type="http://schemas.openxmlformats.org/officeDocument/2006/relationships/oleObject" Target="../embeddings/oleObject36.bin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34.bin"/><Relationship Id="rId14" Type="http://schemas.openxmlformats.org/officeDocument/2006/relationships/oleObject" Target="../embeddings/oleObject33.bin"/><Relationship Id="rId13" Type="http://schemas.openxmlformats.org/officeDocument/2006/relationships/oleObject" Target="../embeddings/oleObject32.bin"/><Relationship Id="rId12" Type="http://schemas.openxmlformats.org/officeDocument/2006/relationships/oleObject" Target="../embeddings/oleObject31.bin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50.bin"/><Relationship Id="rId23" Type="http://schemas.openxmlformats.org/officeDocument/2006/relationships/vmlDrawing" Target="../drawings/vmlDrawing7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50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25.wmf"/><Relationship Id="rId19" Type="http://schemas.openxmlformats.org/officeDocument/2006/relationships/image" Target="../media/image49.wmf"/><Relationship Id="rId18" Type="http://schemas.openxmlformats.org/officeDocument/2006/relationships/oleObject" Target="../embeddings/oleObject58.bin"/><Relationship Id="rId17" Type="http://schemas.openxmlformats.org/officeDocument/2006/relationships/image" Target="../media/image48.wmf"/><Relationship Id="rId16" Type="http://schemas.openxmlformats.org/officeDocument/2006/relationships/oleObject" Target="../embeddings/oleObject57.bin"/><Relationship Id="rId15" Type="http://schemas.openxmlformats.org/officeDocument/2006/relationships/image" Target="../media/image47.wmf"/><Relationship Id="rId14" Type="http://schemas.openxmlformats.org/officeDocument/2006/relationships/oleObject" Target="../embeddings/oleObject56.bin"/><Relationship Id="rId13" Type="http://schemas.openxmlformats.org/officeDocument/2006/relationships/image" Target="../media/image46.wmf"/><Relationship Id="rId12" Type="http://schemas.openxmlformats.org/officeDocument/2006/relationships/oleObject" Target="../embeddings/oleObject55.bin"/><Relationship Id="rId11" Type="http://schemas.openxmlformats.org/officeDocument/2006/relationships/image" Target="../media/image45.wmf"/><Relationship Id="rId10" Type="http://schemas.openxmlformats.org/officeDocument/2006/relationships/oleObject" Target="../embeddings/oleObject54.bin"/><Relationship Id="rId1" Type="http://schemas.openxmlformats.org/officeDocument/2006/relationships/oleObject" Target="../embeddings/oleObject4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1.wmf"/><Relationship Id="rId18" Type="http://schemas.openxmlformats.org/officeDocument/2006/relationships/notesSlide" Target="../notesSlides/notesSlide1.xml"/><Relationship Id="rId17" Type="http://schemas.openxmlformats.org/officeDocument/2006/relationships/vmlDrawing" Target="../drawings/vmlDrawing8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59.wmf"/><Relationship Id="rId14" Type="http://schemas.openxmlformats.org/officeDocument/2006/relationships/oleObject" Target="../embeddings/oleObject65.bin"/><Relationship Id="rId13" Type="http://schemas.openxmlformats.org/officeDocument/2006/relationships/image" Target="../media/image58.wmf"/><Relationship Id="rId12" Type="http://schemas.openxmlformats.org/officeDocument/2006/relationships/oleObject" Target="../embeddings/oleObject64.bin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oleObject" Target="../embeddings/oleObject6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/>
        </p:nvSpPr>
        <p:spPr>
          <a:xfrm>
            <a:off x="456883" y="228314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 eaLnBrk="0" hangingPunct="0"/>
            <a:r>
              <a:rPr lang="zh-CN" altLang="en-US" sz="6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  习 提 纲</a:t>
            </a:r>
            <a:endParaRPr lang="zh-CN" altLang="en-US" sz="6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Rectangle 2"/>
          <p:cNvSpPr/>
          <p:nvPr>
            <p:ph/>
          </p:nvPr>
        </p:nvSpPr>
        <p:spPr>
          <a:xfrm>
            <a:off x="180975" y="1270000"/>
            <a:ext cx="7056438" cy="6492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None/>
            </a:pPr>
            <a:r>
              <a:rPr lang="en-US" altLang="zh-CN" sz="2800" b="1"/>
              <a:t> 2</a:t>
            </a:r>
            <a:r>
              <a:rPr lang="zh-CN" altLang="en-US" sz="2800" b="1" dirty="0"/>
              <a:t>、相干光的获得方法</a:t>
            </a:r>
            <a:endParaRPr lang="zh-CN" altLang="en-US" sz="2800" b="1" dirty="0"/>
          </a:p>
        </p:txBody>
      </p:sp>
      <p:sp>
        <p:nvSpPr>
          <p:cNvPr id="145471" name="Rectangle 63"/>
          <p:cNvSpPr/>
          <p:nvPr/>
        </p:nvSpPr>
        <p:spPr>
          <a:xfrm>
            <a:off x="323850" y="668338"/>
            <a:ext cx="73088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spcBef>
                <a:spcPct val="2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、相干光的条件：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 频率、振动方向、相位差</a:t>
            </a:r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2"/>
          <p:cNvSpPr txBox="1"/>
          <p:nvPr/>
        </p:nvSpPr>
        <p:spPr>
          <a:xfrm>
            <a:off x="1585913" y="44450"/>
            <a:ext cx="51466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四、波动光学</a:t>
            </a:r>
            <a:endParaRPr lang="zh-CN" altLang="en-US" sz="36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473" name="Rectangle 6"/>
          <p:cNvSpPr/>
          <p:nvPr/>
        </p:nvSpPr>
        <p:spPr>
          <a:xfrm>
            <a:off x="684213" y="1990725"/>
            <a:ext cx="84597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分波阵面法：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杨氏双缝干涉、菲涅尔双镜、洛埃境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7" name="Rectangle 7"/>
          <p:cNvSpPr/>
          <p:nvPr/>
        </p:nvSpPr>
        <p:spPr>
          <a:xfrm>
            <a:off x="684213" y="2708275"/>
            <a:ext cx="37925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分振幅法：  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薄膜干涉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5475" name="AutoShape 67"/>
          <p:cNvSpPr/>
          <p:nvPr/>
        </p:nvSpPr>
        <p:spPr>
          <a:xfrm>
            <a:off x="466725" y="2133600"/>
            <a:ext cx="217488" cy="933450"/>
          </a:xfrm>
          <a:prstGeom prst="leftBrace">
            <a:avLst>
              <a:gd name="adj1" fmla="val 26904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68"/>
          <p:cNvSpPr/>
          <p:nvPr/>
        </p:nvSpPr>
        <p:spPr>
          <a:xfrm>
            <a:off x="251937" y="3370898"/>
            <a:ext cx="28632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、几个基本概念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72"/>
          <p:cNvGrpSpPr/>
          <p:nvPr/>
        </p:nvGrpSpPr>
        <p:grpSpPr>
          <a:xfrm>
            <a:off x="5207000" y="4467225"/>
            <a:ext cx="3465513" cy="1574800"/>
            <a:chOff x="432" y="96"/>
            <a:chExt cx="2640" cy="1152"/>
          </a:xfrm>
        </p:grpSpPr>
        <p:sp>
          <p:nvSpPr>
            <p:cNvPr id="14345" name="Rectangle 73"/>
            <p:cNvSpPr/>
            <p:nvPr/>
          </p:nvSpPr>
          <p:spPr>
            <a:xfrm>
              <a:off x="432" y="672"/>
              <a:ext cx="2640" cy="576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Rectangle 74" descr="80%"/>
            <p:cNvSpPr/>
            <p:nvPr/>
          </p:nvSpPr>
          <p:spPr>
            <a:xfrm>
              <a:off x="432" y="96"/>
              <a:ext cx="2640" cy="576"/>
            </a:xfrm>
            <a:prstGeom prst="rect">
              <a:avLst/>
            </a:prstGeom>
            <a:pattFill prst="pct80">
              <a:fgClr>
                <a:srgbClr val="FFCCFF"/>
              </a:fgClr>
              <a:bgClr>
                <a:schemeClr val="bg1"/>
              </a:bgClr>
            </a:patt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47" name="Object 75"/>
            <p:cNvGraphicFramePr/>
            <p:nvPr/>
          </p:nvGraphicFramePr>
          <p:xfrm>
            <a:off x="624" y="144"/>
            <a:ext cx="28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" imgW="215900" imgH="253365" progId="Equation.3">
                    <p:embed/>
                  </p:oleObj>
                </mc:Choice>
                <mc:Fallback>
                  <p:oleObj name="" r:id="rId1" imgW="215900" imgH="253365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24" y="144"/>
                          <a:ext cx="283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76"/>
            <p:cNvGraphicFramePr/>
            <p:nvPr/>
          </p:nvGraphicFramePr>
          <p:xfrm>
            <a:off x="656" y="842"/>
            <a:ext cx="30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229235" imgH="254635" progId="Equation.3">
                    <p:embed/>
                  </p:oleObj>
                </mc:Choice>
                <mc:Fallback>
                  <p:oleObj name="" r:id="rId3" imgW="229235" imgH="25463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6" y="842"/>
                          <a:ext cx="303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9" name="Object 77"/>
            <p:cNvGraphicFramePr/>
            <p:nvPr/>
          </p:nvGraphicFramePr>
          <p:xfrm>
            <a:off x="2544" y="192"/>
            <a:ext cx="35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5" imgW="165100" imgH="215900" progId="Equation.3">
                    <p:embed/>
                  </p:oleObj>
                </mc:Choice>
                <mc:Fallback>
                  <p:oleObj name="" r:id="rId5" imgW="165100" imgH="2159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44" y="192"/>
                          <a:ext cx="354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0" name="Object 78"/>
            <p:cNvGraphicFramePr/>
            <p:nvPr/>
          </p:nvGraphicFramePr>
          <p:xfrm>
            <a:off x="1536" y="192"/>
            <a:ext cx="261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7" imgW="139700" imgH="215900" progId="Equation.3">
                    <p:embed/>
                  </p:oleObj>
                </mc:Choice>
                <mc:Fallback>
                  <p:oleObj name="" r:id="rId7" imgW="139700" imgH="2159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36" y="192"/>
                          <a:ext cx="261" cy="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Object 79"/>
            <p:cNvGraphicFramePr/>
            <p:nvPr/>
          </p:nvGraphicFramePr>
          <p:xfrm>
            <a:off x="1488" y="768"/>
            <a:ext cx="265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9" imgW="139700" imgH="215900" progId="Equation.3">
                    <p:embed/>
                  </p:oleObj>
                </mc:Choice>
                <mc:Fallback>
                  <p:oleObj name="" r:id="rId9" imgW="139700" imgH="2159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88" y="768"/>
                          <a:ext cx="265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2" name="Object 80"/>
            <p:cNvGraphicFramePr/>
            <p:nvPr/>
          </p:nvGraphicFramePr>
          <p:xfrm>
            <a:off x="2503" y="670"/>
            <a:ext cx="425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1" imgW="177800" imgH="215900" progId="Equation.3">
                    <p:embed/>
                  </p:oleObj>
                </mc:Choice>
                <mc:Fallback>
                  <p:oleObj name="" r:id="rId11" imgW="177800" imgH="2159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03" y="670"/>
                          <a:ext cx="425" cy="4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3" name="Object 81"/>
            <p:cNvGraphicFramePr/>
            <p:nvPr/>
          </p:nvGraphicFramePr>
          <p:xfrm>
            <a:off x="1968" y="695"/>
            <a:ext cx="24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3" imgW="191135" imgH="191135" progId="Equation.3">
                    <p:embed/>
                  </p:oleObj>
                </mc:Choice>
                <mc:Fallback>
                  <p:oleObj name="" r:id="rId13" imgW="191135" imgH="191135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68" y="695"/>
                          <a:ext cx="240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" name="Line 82"/>
            <p:cNvSpPr/>
            <p:nvPr/>
          </p:nvSpPr>
          <p:spPr>
            <a:xfrm>
              <a:off x="816" y="288"/>
              <a:ext cx="1248" cy="384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355" name="Line 83"/>
            <p:cNvSpPr/>
            <p:nvPr/>
          </p:nvSpPr>
          <p:spPr>
            <a:xfrm flipV="1">
              <a:off x="864" y="672"/>
              <a:ext cx="1200" cy="33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8" name="Group 84"/>
          <p:cNvGrpSpPr/>
          <p:nvPr/>
        </p:nvGrpSpPr>
        <p:grpSpPr>
          <a:xfrm>
            <a:off x="468313" y="4005263"/>
            <a:ext cx="1935162" cy="519112"/>
            <a:chOff x="298" y="2330"/>
            <a:chExt cx="1219" cy="327"/>
          </a:xfrm>
        </p:grpSpPr>
        <p:sp>
          <p:nvSpPr>
            <p:cNvPr id="14357" name="Rectangle 85"/>
            <p:cNvSpPr/>
            <p:nvPr/>
          </p:nvSpPr>
          <p:spPr>
            <a:xfrm>
              <a:off x="298" y="2330"/>
              <a:ext cx="8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光程：</a:t>
              </a:r>
              <a:r>
                <a:rPr lang="zh-CN" altLang="en-US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58" name="Object 86"/>
            <p:cNvGraphicFramePr/>
            <p:nvPr/>
          </p:nvGraphicFramePr>
          <p:xfrm>
            <a:off x="1120" y="2330"/>
            <a:ext cx="39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5" imgW="190500" imgH="139700" progId="Equation.3">
                    <p:embed/>
                  </p:oleObj>
                </mc:Choice>
                <mc:Fallback>
                  <p:oleObj name="" r:id="rId15" imgW="190500" imgH="1397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20" y="2330"/>
                          <a:ext cx="397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7"/>
          <p:cNvGrpSpPr/>
          <p:nvPr/>
        </p:nvGrpSpPr>
        <p:grpSpPr>
          <a:xfrm>
            <a:off x="381000" y="4699000"/>
            <a:ext cx="3733800" cy="519113"/>
            <a:chOff x="170" y="2880"/>
            <a:chExt cx="2352" cy="327"/>
          </a:xfrm>
        </p:grpSpPr>
        <p:graphicFrame>
          <p:nvGraphicFramePr>
            <p:cNvPr id="14360" name="Object 88"/>
            <p:cNvGraphicFramePr/>
            <p:nvPr/>
          </p:nvGraphicFramePr>
          <p:xfrm>
            <a:off x="1193" y="2882"/>
            <a:ext cx="132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7" imgW="977900" imgH="215900" progId="Equation.3">
                    <p:embed/>
                  </p:oleObj>
                </mc:Choice>
                <mc:Fallback>
                  <p:oleObj name="" r:id="rId17" imgW="977900" imgH="2159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93" y="2882"/>
                          <a:ext cx="1329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1" name="Rectangle 89"/>
            <p:cNvSpPr/>
            <p:nvPr/>
          </p:nvSpPr>
          <p:spPr>
            <a:xfrm>
              <a:off x="170" y="2880"/>
              <a:ext cx="10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光程差：</a:t>
              </a:r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87"/>
          <p:cNvGrpSpPr/>
          <p:nvPr/>
        </p:nvGrpSpPr>
        <p:grpSpPr>
          <a:xfrm>
            <a:off x="381000" y="5356225"/>
            <a:ext cx="3173413" cy="520700"/>
            <a:chOff x="215" y="2882"/>
            <a:chExt cx="2056" cy="329"/>
          </a:xfrm>
        </p:grpSpPr>
        <p:graphicFrame>
          <p:nvGraphicFramePr>
            <p:cNvPr id="14363" name="Object 88"/>
            <p:cNvGraphicFramePr/>
            <p:nvPr/>
          </p:nvGraphicFramePr>
          <p:xfrm>
            <a:off x="1443" y="2882"/>
            <a:ext cx="82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9" imgW="609600" imgH="215900" progId="Equation.3">
                    <p:embed/>
                  </p:oleObj>
                </mc:Choice>
                <mc:Fallback>
                  <p:oleObj name="" r:id="rId19" imgW="609600" imgH="2159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443" y="2882"/>
                          <a:ext cx="828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4" name="Rectangle 89"/>
            <p:cNvSpPr/>
            <p:nvPr/>
          </p:nvSpPr>
          <p:spPr>
            <a:xfrm>
              <a:off x="215" y="2882"/>
              <a:ext cx="106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波程差： 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Group 87"/>
          <p:cNvGrpSpPr/>
          <p:nvPr/>
        </p:nvGrpSpPr>
        <p:grpSpPr>
          <a:xfrm>
            <a:off x="396875" y="5937250"/>
            <a:ext cx="3373438" cy="847725"/>
            <a:chOff x="215" y="2761"/>
            <a:chExt cx="2125" cy="534"/>
          </a:xfrm>
        </p:grpSpPr>
        <p:graphicFrame>
          <p:nvGraphicFramePr>
            <p:cNvPr id="14366" name="Object 88"/>
            <p:cNvGraphicFramePr/>
            <p:nvPr/>
          </p:nvGraphicFramePr>
          <p:xfrm>
            <a:off x="1374" y="2761"/>
            <a:ext cx="96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21" imgW="711200" imgH="393700" progId="Equation.3">
                    <p:embed/>
                  </p:oleObj>
                </mc:Choice>
                <mc:Fallback>
                  <p:oleObj name="" r:id="rId21" imgW="711200" imgH="3937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374" y="2761"/>
                          <a:ext cx="966" cy="5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7" name="Rectangle 89"/>
            <p:cNvSpPr/>
            <p:nvPr/>
          </p:nvSpPr>
          <p:spPr>
            <a:xfrm>
              <a:off x="215" y="2882"/>
              <a:ext cx="106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相位差：</a:t>
              </a:r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7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build="p"/>
      <p:bldP spid="145473" grpId="0"/>
      <p:bldP spid="61447" grpId="0"/>
      <p:bldP spid="14547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Rectangle 2"/>
          <p:cNvSpPr/>
          <p:nvPr>
            <p:ph/>
          </p:nvPr>
        </p:nvSpPr>
        <p:spPr>
          <a:xfrm>
            <a:off x="107950" y="-26987"/>
            <a:ext cx="8353425" cy="6492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</a:rPr>
              <a:t>、杨氏双缝干涉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2820" name="Text Box 53"/>
          <p:cNvSpPr txBox="1"/>
          <p:nvPr/>
        </p:nvSpPr>
        <p:spPr>
          <a:xfrm>
            <a:off x="531813" y="2778125"/>
            <a:ext cx="150018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波程差</a:t>
            </a:r>
            <a:endParaRPr lang="zh-CN" altLang="en-US" sz="2400" dirty="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Group 54"/>
          <p:cNvGrpSpPr/>
          <p:nvPr/>
        </p:nvGrpSpPr>
        <p:grpSpPr>
          <a:xfrm>
            <a:off x="1687513" y="3505200"/>
            <a:ext cx="6157912" cy="1103313"/>
            <a:chOff x="143" y="-117"/>
            <a:chExt cx="12272" cy="2221"/>
          </a:xfrm>
        </p:grpSpPr>
        <p:sp>
          <p:nvSpPr>
            <p:cNvPr id="15364" name="Text Box 55"/>
            <p:cNvSpPr txBox="1"/>
            <p:nvPr/>
          </p:nvSpPr>
          <p:spPr>
            <a:xfrm>
              <a:off x="6774" y="962"/>
              <a:ext cx="3446" cy="80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减弱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65" name="Object 56"/>
            <p:cNvGraphicFramePr>
              <a:graphicFrameLocks noChangeAspect="1"/>
            </p:cNvGraphicFramePr>
            <p:nvPr/>
          </p:nvGraphicFramePr>
          <p:xfrm>
            <a:off x="8791" y="1021"/>
            <a:ext cx="3128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" imgW="648970" imgH="203200" progId="Equation.DSMT4">
                    <p:embed/>
                  </p:oleObj>
                </mc:Choice>
                <mc:Fallback>
                  <p:oleObj name="" r:id="rId1" imgW="648970" imgH="2032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791" y="1021"/>
                          <a:ext cx="3128" cy="8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57"/>
            <p:cNvGraphicFramePr>
              <a:graphicFrameLocks noChangeAspect="1"/>
            </p:cNvGraphicFramePr>
            <p:nvPr/>
          </p:nvGraphicFramePr>
          <p:xfrm>
            <a:off x="3620" y="819"/>
            <a:ext cx="2380" cy="1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" imgW="724535" imgH="394335" progId="Equation.DSMT4">
                    <p:embed/>
                  </p:oleObj>
                </mc:Choice>
                <mc:Fallback>
                  <p:oleObj name="" r:id="rId3" imgW="724535" imgH="394335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20" y="819"/>
                          <a:ext cx="2380" cy="1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58"/>
            <p:cNvGraphicFramePr>
              <a:graphicFrameLocks noChangeAspect="1"/>
            </p:cNvGraphicFramePr>
            <p:nvPr/>
          </p:nvGraphicFramePr>
          <p:xfrm>
            <a:off x="3647" y="-117"/>
            <a:ext cx="1530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5" imgW="495935" imgH="254000" progId="Equation.3">
                    <p:embed/>
                  </p:oleObj>
                </mc:Choice>
                <mc:Fallback>
                  <p:oleObj name="" r:id="rId5" imgW="495935" imgH="2540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47" y="-117"/>
                          <a:ext cx="1530" cy="6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59"/>
            <p:cNvGraphicFramePr>
              <a:graphicFrameLocks noChangeAspect="1"/>
            </p:cNvGraphicFramePr>
            <p:nvPr/>
          </p:nvGraphicFramePr>
          <p:xfrm>
            <a:off x="143" y="451"/>
            <a:ext cx="2940" cy="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7" imgW="737870" imgH="229235" progId="Equation.DSMT4">
                    <p:embed/>
                  </p:oleObj>
                </mc:Choice>
                <mc:Fallback>
                  <p:oleObj name="" r:id="rId7" imgW="737870" imgH="229235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3" y="451"/>
                          <a:ext cx="2940" cy="9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AutoShape 60"/>
            <p:cNvSpPr/>
            <p:nvPr/>
          </p:nvSpPr>
          <p:spPr>
            <a:xfrm>
              <a:off x="3203" y="189"/>
              <a:ext cx="297" cy="1395"/>
            </a:xfrm>
            <a:prstGeom prst="leftBrace">
              <a:avLst>
                <a:gd name="adj1" fmla="val 17048"/>
                <a:gd name="adj2" fmla="val 50000"/>
              </a:avLst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0" name="Text Box 61"/>
            <p:cNvSpPr txBox="1"/>
            <p:nvPr/>
          </p:nvSpPr>
          <p:spPr>
            <a:xfrm>
              <a:off x="6724" y="0"/>
              <a:ext cx="3490" cy="80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加强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71" name="Object 62"/>
            <p:cNvGraphicFramePr>
              <a:graphicFrameLocks noChangeAspect="1"/>
            </p:cNvGraphicFramePr>
            <p:nvPr/>
          </p:nvGraphicFramePr>
          <p:xfrm>
            <a:off x="8672" y="0"/>
            <a:ext cx="3743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9" imgW="775335" imgH="203200" progId="Equation.DSMT4">
                    <p:embed/>
                  </p:oleObj>
                </mc:Choice>
                <mc:Fallback>
                  <p:oleObj name="" r:id="rId9" imgW="775335" imgH="2032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672" y="0"/>
                          <a:ext cx="3743" cy="8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4"/>
          <p:cNvGrpSpPr/>
          <p:nvPr/>
        </p:nvGrpSpPr>
        <p:grpSpPr>
          <a:xfrm>
            <a:off x="2454275" y="4573588"/>
            <a:ext cx="5810250" cy="1349375"/>
            <a:chOff x="-169" y="78"/>
            <a:chExt cx="5033" cy="1134"/>
          </a:xfrm>
        </p:grpSpPr>
        <p:graphicFrame>
          <p:nvGraphicFramePr>
            <p:cNvPr id="15373" name="Object 65"/>
            <p:cNvGraphicFramePr>
              <a:graphicFrameLocks noChangeAspect="1"/>
            </p:cNvGraphicFramePr>
            <p:nvPr/>
          </p:nvGraphicFramePr>
          <p:xfrm>
            <a:off x="692" y="617"/>
            <a:ext cx="1366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1" imgW="877570" imgH="394335" progId="Equation.DSMT4">
                    <p:embed/>
                  </p:oleObj>
                </mc:Choice>
                <mc:Fallback>
                  <p:oleObj name="" r:id="rId11" imgW="877570" imgH="394335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92" y="617"/>
                          <a:ext cx="1366" cy="5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4" name="Text Box 66"/>
            <p:cNvSpPr txBox="1"/>
            <p:nvPr/>
          </p:nvSpPr>
          <p:spPr>
            <a:xfrm>
              <a:off x="2193" y="688"/>
              <a:ext cx="1051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暗纹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75" name="Object 67"/>
            <p:cNvGraphicFramePr>
              <a:graphicFrameLocks noChangeAspect="1"/>
            </p:cNvGraphicFramePr>
            <p:nvPr/>
          </p:nvGraphicFramePr>
          <p:xfrm>
            <a:off x="749" y="78"/>
            <a:ext cx="689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3" imgW="495935" imgH="394335" progId="Equation.DSMT4">
                    <p:embed/>
                  </p:oleObj>
                </mc:Choice>
                <mc:Fallback>
                  <p:oleObj name="" r:id="rId13" imgW="495935" imgH="394335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49" y="78"/>
                          <a:ext cx="689" cy="5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68"/>
            <p:cNvGraphicFramePr>
              <a:graphicFrameLocks noChangeAspect="1"/>
            </p:cNvGraphicFramePr>
            <p:nvPr/>
          </p:nvGraphicFramePr>
          <p:xfrm>
            <a:off x="-169" y="347"/>
            <a:ext cx="582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5" imgW="304800" imgH="228600" progId="Equation.3">
                    <p:embed/>
                  </p:oleObj>
                </mc:Choice>
                <mc:Fallback>
                  <p:oleObj name="" r:id="rId15" imgW="304800" imgH="2286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-169" y="347"/>
                          <a:ext cx="582" cy="4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7" name="AutoShape 69"/>
            <p:cNvSpPr/>
            <p:nvPr/>
          </p:nvSpPr>
          <p:spPr>
            <a:xfrm>
              <a:off x="538" y="312"/>
              <a:ext cx="73" cy="674"/>
            </a:xfrm>
            <a:prstGeom prst="leftBrace">
              <a:avLst>
                <a:gd name="adj1" fmla="val 25817"/>
                <a:gd name="adj2" fmla="val 50000"/>
              </a:avLst>
            </a:prstGeom>
            <a:noFill/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8" name="Text Box 70"/>
            <p:cNvSpPr txBox="1"/>
            <p:nvPr/>
          </p:nvSpPr>
          <p:spPr>
            <a:xfrm>
              <a:off x="2111" y="199"/>
              <a:ext cx="1303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明纹</a:t>
              </a:r>
              <a:endPara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79" name="Object 71"/>
            <p:cNvGraphicFramePr>
              <a:graphicFrameLocks noChangeAspect="1"/>
            </p:cNvGraphicFramePr>
            <p:nvPr/>
          </p:nvGraphicFramePr>
          <p:xfrm>
            <a:off x="3161" y="226"/>
            <a:ext cx="170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7" imgW="952500" imgH="215900" progId="Equation.3">
                    <p:embed/>
                  </p:oleObj>
                </mc:Choice>
                <mc:Fallback>
                  <p:oleObj name="" r:id="rId17" imgW="952500" imgH="2159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61" y="226"/>
                          <a:ext cx="1703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71"/>
            <p:cNvGraphicFramePr>
              <a:graphicFrameLocks noChangeAspect="1"/>
            </p:cNvGraphicFramePr>
            <p:nvPr/>
          </p:nvGraphicFramePr>
          <p:xfrm>
            <a:off x="3189" y="734"/>
            <a:ext cx="159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9" imgW="901700" imgH="215900" progId="Equation.3">
                    <p:embed/>
                  </p:oleObj>
                </mc:Choice>
                <mc:Fallback>
                  <p:oleObj name="" r:id="rId19" imgW="901700" imgH="2159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189" y="734"/>
                          <a:ext cx="1590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15"/>
          <p:cNvGraphicFramePr/>
          <p:nvPr/>
        </p:nvGraphicFramePr>
        <p:xfrm>
          <a:off x="2327275" y="2593975"/>
          <a:ext cx="32543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1" imgW="1028700" imgH="393700" progId="Equation.3">
                  <p:embed/>
                </p:oleObj>
              </mc:Choice>
              <mc:Fallback>
                <p:oleObj name="" r:id="rId21" imgW="1028700" imgH="3937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27275" y="2593975"/>
                        <a:ext cx="3254375" cy="7985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ang="5400000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3"/>
          <p:cNvSpPr txBox="1"/>
          <p:nvPr/>
        </p:nvSpPr>
        <p:spPr>
          <a:xfrm>
            <a:off x="279400" y="3779838"/>
            <a:ext cx="17176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干涉条件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3"/>
          <p:cNvSpPr txBox="1"/>
          <p:nvPr/>
        </p:nvSpPr>
        <p:spPr>
          <a:xfrm>
            <a:off x="376238" y="4981575"/>
            <a:ext cx="17414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条纹位置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2" name="Object 15"/>
          <p:cNvGraphicFramePr/>
          <p:nvPr/>
        </p:nvGraphicFramePr>
        <p:xfrm>
          <a:off x="2804478" y="5904865"/>
          <a:ext cx="14493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3" imgW="622300" imgH="393700" progId="Equation.3">
                  <p:embed/>
                </p:oleObj>
              </mc:Choice>
              <mc:Fallback>
                <p:oleObj name="" r:id="rId23" imgW="622300" imgH="3937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04478" y="5904865"/>
                        <a:ext cx="1449387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81188" y="546100"/>
            <a:ext cx="4576762" cy="187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53"/>
          <p:cNvSpPr txBox="1"/>
          <p:nvPr/>
        </p:nvSpPr>
        <p:spPr>
          <a:xfrm>
            <a:off x="304800" y="6050915"/>
            <a:ext cx="23393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条纹宽度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间距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build="p"/>
      <p:bldP spid="32820" grpId="0"/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835" name="组合 114"/>
          <p:cNvGrpSpPr/>
          <p:nvPr/>
        </p:nvGrpSpPr>
        <p:grpSpPr>
          <a:xfrm>
            <a:off x="1807845" y="3695700"/>
            <a:ext cx="5329238" cy="2570163"/>
            <a:chOff x="1814531" y="3643314"/>
            <a:chExt cx="5329237" cy="2570178"/>
          </a:xfrm>
        </p:grpSpPr>
        <p:grpSp>
          <p:nvGrpSpPr>
            <p:cNvPr id="33812" name="组合 108"/>
            <p:cNvGrpSpPr/>
            <p:nvPr/>
          </p:nvGrpSpPr>
          <p:grpSpPr>
            <a:xfrm>
              <a:off x="1814531" y="3643314"/>
              <a:ext cx="5329237" cy="2555307"/>
              <a:chOff x="1858483" y="3781168"/>
              <a:chExt cx="5329237" cy="2555307"/>
            </a:xfrm>
          </p:grpSpPr>
          <p:sp>
            <p:nvSpPr>
              <p:cNvPr id="33813" name="Rectangle 4" descr="深色下对角线"/>
              <p:cNvSpPr/>
              <p:nvPr/>
            </p:nvSpPr>
            <p:spPr>
              <a:xfrm>
                <a:off x="2197188" y="4290644"/>
                <a:ext cx="65740" cy="72167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14" name="Rectangle 5" descr="深色下对角线"/>
              <p:cNvSpPr/>
              <p:nvPr/>
            </p:nvSpPr>
            <p:spPr>
              <a:xfrm>
                <a:off x="2197188" y="5141852"/>
                <a:ext cx="65740" cy="72167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15" name="Rectangle 6" descr="深色下对角线"/>
              <p:cNvSpPr/>
              <p:nvPr/>
            </p:nvSpPr>
            <p:spPr>
              <a:xfrm>
                <a:off x="2997502" y="3962609"/>
                <a:ext cx="65740" cy="72167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16" name="Rectangle 7" descr="深色下对角线"/>
              <p:cNvSpPr/>
              <p:nvPr/>
            </p:nvSpPr>
            <p:spPr>
              <a:xfrm>
                <a:off x="2997502" y="5469887"/>
                <a:ext cx="65740" cy="785601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17" name="Line 8"/>
              <p:cNvSpPr/>
              <p:nvPr/>
            </p:nvSpPr>
            <p:spPr>
              <a:xfrm>
                <a:off x="1998538" y="5077927"/>
                <a:ext cx="518918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18" name="Rectangle 9" descr="深色下对角线"/>
              <p:cNvSpPr/>
              <p:nvPr/>
            </p:nvSpPr>
            <p:spPr>
              <a:xfrm>
                <a:off x="6384454" y="3781168"/>
                <a:ext cx="65740" cy="2555307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3819" name="Object 12"/>
              <p:cNvGraphicFramePr>
                <a:graphicFrameLocks noChangeAspect="1"/>
              </p:cNvGraphicFramePr>
              <p:nvPr/>
            </p:nvGraphicFramePr>
            <p:xfrm>
              <a:off x="2563046" y="4093823"/>
              <a:ext cx="434456" cy="654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3" name="" r:id="rId3" imgW="140335" imgH="216535" progId="Equation.3">
                      <p:embed/>
                    </p:oleObj>
                  </mc:Choice>
                  <mc:Fallback>
                    <p:oleObj name="" r:id="rId3" imgW="140335" imgH="216535" progId="Equation.3">
                      <p:embed/>
                      <p:pic>
                        <p:nvPicPr>
                          <p:cNvPr id="0" name="图片 320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563046" y="4093823"/>
                            <a:ext cx="434456" cy="6543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0" name="Object 13"/>
              <p:cNvGraphicFramePr>
                <a:graphicFrameLocks noChangeAspect="1"/>
              </p:cNvGraphicFramePr>
              <p:nvPr/>
            </p:nvGraphicFramePr>
            <p:xfrm>
              <a:off x="2571620" y="5273066"/>
              <a:ext cx="417307" cy="6560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" name="" r:id="rId5" imgW="153035" imgH="216535" progId="Equation.3">
                      <p:embed/>
                    </p:oleObj>
                  </mc:Choice>
                  <mc:Fallback>
                    <p:oleObj name="" r:id="rId5" imgW="153035" imgH="216535" progId="Equation.3">
                      <p:embed/>
                      <p:pic>
                        <p:nvPicPr>
                          <p:cNvPr id="0" name="图片 320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571620" y="5273066"/>
                            <a:ext cx="417307" cy="6560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1" name="Object 14"/>
              <p:cNvGraphicFramePr>
                <a:graphicFrameLocks noChangeAspect="1"/>
              </p:cNvGraphicFramePr>
              <p:nvPr/>
            </p:nvGraphicFramePr>
            <p:xfrm>
              <a:off x="1858483" y="4684285"/>
              <a:ext cx="331559" cy="4575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5" name="" r:id="rId7" imgW="102235" imgH="140970" progId="Equation.3">
                      <p:embed/>
                    </p:oleObj>
                  </mc:Choice>
                  <mc:Fallback>
                    <p:oleObj name="" r:id="rId7" imgW="102235" imgH="140970" progId="Equation.3">
                      <p:embed/>
                      <p:pic>
                        <p:nvPicPr>
                          <p:cNvPr id="0" name="图片 320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858483" y="4684285"/>
                            <a:ext cx="331559" cy="4575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22" name="Line 17"/>
              <p:cNvSpPr/>
              <p:nvPr/>
            </p:nvSpPr>
            <p:spPr>
              <a:xfrm flipH="1">
                <a:off x="2397266" y="4748210"/>
                <a:ext cx="6002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823" name="Line 18"/>
              <p:cNvSpPr/>
              <p:nvPr/>
            </p:nvSpPr>
            <p:spPr>
              <a:xfrm flipH="1">
                <a:off x="2397266" y="5404280"/>
                <a:ext cx="6002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33824" name="Object 16"/>
              <p:cNvGraphicFramePr>
                <a:graphicFrameLocks noChangeAspect="1"/>
              </p:cNvGraphicFramePr>
              <p:nvPr/>
            </p:nvGraphicFramePr>
            <p:xfrm>
              <a:off x="6640362" y="5121665"/>
              <a:ext cx="338705" cy="3499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6" name="" r:id="rId9" imgW="165735" imgH="191770" progId="Equation.3">
                      <p:embed/>
                    </p:oleObj>
                  </mc:Choice>
                  <mc:Fallback>
                    <p:oleObj name="" r:id="rId9" imgW="165735" imgH="191770" progId="Equation.3">
                      <p:embed/>
                      <p:pic>
                        <p:nvPicPr>
                          <p:cNvPr id="0" name="图片 3205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640362" y="5121665"/>
                            <a:ext cx="338705" cy="3499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25" name="Rectangle 22" descr="深色下对角线"/>
              <p:cNvSpPr/>
              <p:nvPr/>
            </p:nvSpPr>
            <p:spPr>
              <a:xfrm>
                <a:off x="2997502" y="4813817"/>
                <a:ext cx="65740" cy="524856"/>
              </a:xfrm>
              <a:prstGeom prst="rect">
                <a:avLst/>
              </a:prstGeom>
              <a:blipFill rotWithShape="0">
                <a:blip r:embed="rId1"/>
              </a:blip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3826" name="Object 19"/>
              <p:cNvGraphicFramePr>
                <a:graphicFrameLocks noChangeAspect="1"/>
              </p:cNvGraphicFramePr>
              <p:nvPr/>
            </p:nvGraphicFramePr>
            <p:xfrm>
              <a:off x="6583197" y="5818108"/>
              <a:ext cx="440173" cy="427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7" name="" r:id="rId11" imgW="153035" imgH="165735" progId="Equation.DSMT4">
                      <p:embed/>
                    </p:oleObj>
                  </mc:Choice>
                  <mc:Fallback>
                    <p:oleObj name="" r:id="rId11" imgW="153035" imgH="165735" progId="Equation.DSMT4">
                      <p:embed/>
                      <p:pic>
                        <p:nvPicPr>
                          <p:cNvPr id="0" name="图片 320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6583197" y="5818108"/>
                            <a:ext cx="440173" cy="4272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2" name="直接连接符 71"/>
              <p:cNvCxnSpPr/>
              <p:nvPr/>
            </p:nvCxnSpPr>
            <p:spPr>
              <a:xfrm flipV="1">
                <a:off x="2250595" y="4718750"/>
                <a:ext cx="785813" cy="357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2244880" y="5087053"/>
                <a:ext cx="755650" cy="3365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矩形 75"/>
              <p:cNvSpPr/>
              <p:nvPr/>
            </p:nvSpPr>
            <p:spPr>
              <a:xfrm>
                <a:off x="3214208" y="5209927"/>
                <a:ext cx="142875" cy="571504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77" name="直接连接符 76"/>
              <p:cNvCxnSpPr>
                <a:endCxn id="33818" idx="1"/>
              </p:cNvCxnSpPr>
              <p:nvPr/>
            </p:nvCxnSpPr>
            <p:spPr>
              <a:xfrm>
                <a:off x="3026883" y="4709861"/>
                <a:ext cx="3357562" cy="3492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endCxn id="33818" idx="1"/>
              </p:cNvCxnSpPr>
              <p:nvPr/>
            </p:nvCxnSpPr>
            <p:spPr>
              <a:xfrm flipV="1">
                <a:off x="2999895" y="5071813"/>
                <a:ext cx="3424238" cy="3667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3832" name="Object 32"/>
            <p:cNvGraphicFramePr/>
            <p:nvPr/>
          </p:nvGraphicFramePr>
          <p:xfrm>
            <a:off x="4429124" y="3882574"/>
            <a:ext cx="428628" cy="725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13" imgW="127000" imgH="215265" progId="Equation.3">
                    <p:embed/>
                  </p:oleObj>
                </mc:Choice>
                <mc:Fallback>
                  <p:oleObj name="" r:id="rId13" imgW="127000" imgH="215265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29124" y="3882574"/>
                          <a:ext cx="428628" cy="7259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3" name="Object 41"/>
            <p:cNvGraphicFramePr/>
            <p:nvPr/>
          </p:nvGraphicFramePr>
          <p:xfrm>
            <a:off x="4486276" y="5143511"/>
            <a:ext cx="442914" cy="686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15" imgW="139700" imgH="215900" progId="Equation.3">
                    <p:embed/>
                  </p:oleObj>
                </mc:Choice>
                <mc:Fallback>
                  <p:oleObj name="" r:id="rId15" imgW="139700" imgH="21590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86276" y="5143511"/>
                          <a:ext cx="442914" cy="6866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4" name="Object 42"/>
            <p:cNvGraphicFramePr/>
            <p:nvPr/>
          </p:nvGraphicFramePr>
          <p:xfrm>
            <a:off x="3143240" y="5857892"/>
            <a:ext cx="573088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17" imgW="266065" imgH="165100" progId="Equation.3">
                    <p:embed/>
                  </p:oleObj>
                </mc:Choice>
                <mc:Fallback>
                  <p:oleObj name="" r:id="rId17" imgW="266065" imgH="165100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43240" y="5857892"/>
                          <a:ext cx="573088" cy="355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18" name="组合 107"/>
          <p:cNvGrpSpPr/>
          <p:nvPr/>
        </p:nvGrpSpPr>
        <p:grpSpPr>
          <a:xfrm>
            <a:off x="1870075" y="592138"/>
            <a:ext cx="5267325" cy="2713037"/>
            <a:chOff x="1804714" y="142852"/>
            <a:chExt cx="5267616" cy="2713302"/>
          </a:xfrm>
        </p:grpSpPr>
        <p:sp>
          <p:nvSpPr>
            <p:cNvPr id="33795" name="Rectangle 4" descr="深色下对角线"/>
            <p:cNvSpPr/>
            <p:nvPr/>
          </p:nvSpPr>
          <p:spPr>
            <a:xfrm>
              <a:off x="2081798" y="1240077"/>
              <a:ext cx="65740" cy="721676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6" name="Rectangle 5" descr="深色下对角线"/>
            <p:cNvSpPr/>
            <p:nvPr/>
          </p:nvSpPr>
          <p:spPr>
            <a:xfrm>
              <a:off x="2081798" y="2091285"/>
              <a:ext cx="65740" cy="721676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7" name="Rectangle 6" descr="深色下对角线"/>
            <p:cNvSpPr/>
            <p:nvPr/>
          </p:nvSpPr>
          <p:spPr>
            <a:xfrm>
              <a:off x="2882112" y="324293"/>
              <a:ext cx="65740" cy="721676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8" name="Rectangle 7" descr="深色下对角线"/>
            <p:cNvSpPr/>
            <p:nvPr/>
          </p:nvSpPr>
          <p:spPr>
            <a:xfrm>
              <a:off x="2882112" y="1831571"/>
              <a:ext cx="65740" cy="785601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9" name="Line 8"/>
            <p:cNvSpPr/>
            <p:nvPr/>
          </p:nvSpPr>
          <p:spPr>
            <a:xfrm flipV="1">
              <a:off x="2090466" y="1413106"/>
              <a:ext cx="4981864" cy="45719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lgDashDot"/>
              <a:round/>
              <a:headEnd type="none" w="med" len="med"/>
              <a:tailEnd type="none" w="med" len="med"/>
            </a:ln>
          </p:spPr>
        </p:sp>
        <p:sp>
          <p:nvSpPr>
            <p:cNvPr id="33800" name="Rectangle 9" descr="深色下对角线"/>
            <p:cNvSpPr/>
            <p:nvPr/>
          </p:nvSpPr>
          <p:spPr>
            <a:xfrm>
              <a:off x="6269064" y="142852"/>
              <a:ext cx="65740" cy="2555307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01" name="Object 9"/>
            <p:cNvGraphicFramePr>
              <a:graphicFrameLocks noChangeAspect="1"/>
            </p:cNvGraphicFramePr>
            <p:nvPr/>
          </p:nvGraphicFramePr>
          <p:xfrm>
            <a:off x="2519094" y="455507"/>
            <a:ext cx="434456" cy="654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19" imgW="140335" imgH="216535" progId="Equation.3">
                    <p:embed/>
                  </p:oleObj>
                </mc:Choice>
                <mc:Fallback>
                  <p:oleObj name="" r:id="rId19" imgW="140335" imgH="216535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19094" y="455507"/>
                          <a:ext cx="434456" cy="6543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10"/>
            <p:cNvGraphicFramePr>
              <a:graphicFrameLocks noChangeAspect="1"/>
            </p:cNvGraphicFramePr>
            <p:nvPr/>
          </p:nvGraphicFramePr>
          <p:xfrm>
            <a:off x="2519094" y="1728263"/>
            <a:ext cx="417307" cy="656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20" imgW="153035" imgH="216535" progId="Equation.3">
                    <p:embed/>
                  </p:oleObj>
                </mc:Choice>
                <mc:Fallback>
                  <p:oleObj name="" r:id="rId20" imgW="153035" imgH="216535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19094" y="1728263"/>
                          <a:ext cx="417307" cy="6560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3" name="Object 11"/>
            <p:cNvGraphicFramePr>
              <a:graphicFrameLocks noChangeAspect="1"/>
            </p:cNvGraphicFramePr>
            <p:nvPr/>
          </p:nvGraphicFramePr>
          <p:xfrm>
            <a:off x="1804714" y="1820386"/>
            <a:ext cx="331559" cy="457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21" imgW="102235" imgH="140970" progId="Equation.3">
                    <p:embed/>
                  </p:oleObj>
                </mc:Choice>
                <mc:Fallback>
                  <p:oleObj name="" r:id="rId21" imgW="102235" imgH="14097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04714" y="1820386"/>
                          <a:ext cx="331559" cy="4575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4" name="Object 13"/>
            <p:cNvGraphicFramePr>
              <a:graphicFrameLocks noChangeAspect="1"/>
            </p:cNvGraphicFramePr>
            <p:nvPr/>
          </p:nvGraphicFramePr>
          <p:xfrm>
            <a:off x="6524972" y="1483349"/>
            <a:ext cx="338705" cy="349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22" imgW="165735" imgH="191770" progId="Equation.3">
                    <p:embed/>
                  </p:oleObj>
                </mc:Choice>
                <mc:Fallback>
                  <p:oleObj name="" r:id="rId22" imgW="165735" imgH="19177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524972" y="1483349"/>
                          <a:ext cx="338705" cy="3499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5" name="Rectangle 22" descr="深色下对角线"/>
            <p:cNvSpPr/>
            <p:nvPr/>
          </p:nvSpPr>
          <p:spPr>
            <a:xfrm>
              <a:off x="2882112" y="1175501"/>
              <a:ext cx="65740" cy="524856"/>
            </a:xfrm>
            <a:prstGeom prst="rect">
              <a:avLst/>
            </a:prstGeom>
            <a:blipFill rotWithShape="0">
              <a:blip r:embed="rId1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06" name="Object 14"/>
            <p:cNvGraphicFramePr>
              <a:graphicFrameLocks noChangeAspect="1"/>
            </p:cNvGraphicFramePr>
            <p:nvPr/>
          </p:nvGraphicFramePr>
          <p:xfrm>
            <a:off x="6554816" y="2428868"/>
            <a:ext cx="440173" cy="427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23" imgW="153035" imgH="165735" progId="Equation.DSMT4">
                    <p:embed/>
                  </p:oleObj>
                </mc:Choice>
                <mc:Fallback>
                  <p:oleObj name="" r:id="rId23" imgW="153035" imgH="165735" progId="Equation.DSMT4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554816" y="2428868"/>
                          <a:ext cx="440173" cy="427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9" name="直接连接符 98"/>
            <p:cNvCxnSpPr/>
            <p:nvPr/>
          </p:nvCxnSpPr>
          <p:spPr>
            <a:xfrm rot="5400000" flipH="1" flipV="1">
              <a:off x="2023781" y="1138329"/>
              <a:ext cx="955768" cy="8223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2090480" y="1779724"/>
              <a:ext cx="792206" cy="247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endCxn id="33800" idx="1"/>
            </p:cNvCxnSpPr>
            <p:nvPr/>
          </p:nvCxnSpPr>
          <p:spPr>
            <a:xfrm>
              <a:off x="2912850" y="1071630"/>
              <a:ext cx="3356160" cy="349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endCxn id="33800" idx="1"/>
            </p:cNvCxnSpPr>
            <p:nvPr/>
          </p:nvCxnSpPr>
          <p:spPr>
            <a:xfrm flipV="1">
              <a:off x="2804894" y="1424090"/>
              <a:ext cx="3422839" cy="365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8482" name="Rectangle 2"/>
          <p:cNvSpPr/>
          <p:nvPr/>
        </p:nvSpPr>
        <p:spPr>
          <a:xfrm>
            <a:off x="132715" y="255588"/>
            <a:ext cx="8353425" cy="6492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变异情形</a:t>
            </a:r>
            <a:endParaRPr lang="zh-CN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90" name="文本框 39989"/>
          <p:cNvSpPr txBox="1"/>
          <p:nvPr/>
        </p:nvSpPr>
        <p:spPr>
          <a:xfrm>
            <a:off x="179388" y="28575"/>
            <a:ext cx="806608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、薄膜干涉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91" name="矩形 39990"/>
          <p:cNvSpPr/>
          <p:nvPr/>
        </p:nvSpPr>
        <p:spPr>
          <a:xfrm>
            <a:off x="312738" y="3779838"/>
            <a:ext cx="5145087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charset="0"/>
              </a:rPr>
              <a:t>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条纹为明暗相间平行于棱边的直线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92" name="矩形 39991"/>
          <p:cNvSpPr/>
          <p:nvPr/>
        </p:nvSpPr>
        <p:spPr>
          <a:xfrm>
            <a:off x="5326063" y="3852863"/>
            <a:ext cx="323850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空气劈尖棱边处为暗纹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994" name="矩形 39993"/>
          <p:cNvSpPr/>
          <p:nvPr/>
        </p:nvSpPr>
        <p:spPr>
          <a:xfrm>
            <a:off x="277495" y="4476750"/>
            <a:ext cx="422751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charset="0"/>
              </a:rPr>
              <a:t>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相邻明（暗）纹处的厚度差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014" name="对象 40013"/>
          <p:cNvGraphicFramePr/>
          <p:nvPr/>
        </p:nvGraphicFramePr>
        <p:xfrm>
          <a:off x="1962150" y="5159375"/>
          <a:ext cx="6397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330200" imgH="177165" progId="Equation.3">
                  <p:embed/>
                </p:oleObj>
              </mc:Choice>
              <mc:Fallback>
                <p:oleObj name="" r:id="rId1" imgW="330200" imgH="17716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2150" y="5159375"/>
                        <a:ext cx="639763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15" name="对象 40014"/>
          <p:cNvGraphicFramePr/>
          <p:nvPr/>
        </p:nvGraphicFramePr>
        <p:xfrm>
          <a:off x="2609850" y="5035550"/>
          <a:ext cx="12684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558800" imgH="393700" progId="Equation.3">
                  <p:embed/>
                </p:oleObj>
              </mc:Choice>
              <mc:Fallback>
                <p:oleObj name="" r:id="rId3" imgW="558800" imgH="3937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9850" y="5035550"/>
                        <a:ext cx="1268413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9" name="文本框 33848"/>
          <p:cNvSpPr txBox="1"/>
          <p:nvPr/>
        </p:nvSpPr>
        <p:spPr>
          <a:xfrm>
            <a:off x="312738" y="5606733"/>
            <a:ext cx="5445125" cy="523240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 anchor="t">
            <a:spAutoFit/>
          </a:bodyPr>
          <a:p>
            <a:pPr eaLnBrk="0" hangingPunct="0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charset="0"/>
              </a:rPr>
              <a:t>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相邻明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暗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纹间的间距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sz="2400" i="1">
              <a:latin typeface="MT Extra" panose="05050102010205020202" pitchFamily="18" charset="2"/>
              <a:ea typeface="宋体" panose="02010600030101010101" pitchFamily="2" charset="-122"/>
            </a:endParaRPr>
          </a:p>
        </p:txBody>
      </p:sp>
      <p:graphicFrame>
        <p:nvGraphicFramePr>
          <p:cNvPr id="33855" name="对象 33854"/>
          <p:cNvGraphicFramePr/>
          <p:nvPr/>
        </p:nvGraphicFramePr>
        <p:xfrm>
          <a:off x="2219325" y="6172200"/>
          <a:ext cx="19177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1282700" imgH="393700" progId="Equation.3">
                  <p:embed/>
                </p:oleObj>
              </mc:Choice>
              <mc:Fallback>
                <p:oleObj name="" r:id="rId5" imgW="1282700" imgH="393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9325" y="6172200"/>
                        <a:ext cx="1917700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33829"/>
          <p:cNvGrpSpPr/>
          <p:nvPr/>
        </p:nvGrpSpPr>
        <p:grpSpPr>
          <a:xfrm>
            <a:off x="5481638" y="4394200"/>
            <a:ext cx="3678237" cy="1808163"/>
            <a:chOff x="2001" y="1253"/>
            <a:chExt cx="2509" cy="1255"/>
          </a:xfrm>
        </p:grpSpPr>
        <p:sp>
          <p:nvSpPr>
            <p:cNvPr id="16394" name="直接连接符 33830"/>
            <p:cNvSpPr/>
            <p:nvPr/>
          </p:nvSpPr>
          <p:spPr>
            <a:xfrm>
              <a:off x="2234" y="2445"/>
              <a:ext cx="198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5" name="直接连接符 33831"/>
            <p:cNvSpPr/>
            <p:nvPr/>
          </p:nvSpPr>
          <p:spPr>
            <a:xfrm flipH="1" flipV="1">
              <a:off x="2033" y="1933"/>
              <a:ext cx="201" cy="512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6396" name="直接连接符 33832"/>
            <p:cNvSpPr/>
            <p:nvPr/>
          </p:nvSpPr>
          <p:spPr>
            <a:xfrm flipV="1">
              <a:off x="2234" y="1778"/>
              <a:ext cx="1737" cy="66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7" name="直接连接符 33833"/>
            <p:cNvSpPr/>
            <p:nvPr/>
          </p:nvSpPr>
          <p:spPr>
            <a:xfrm flipV="1">
              <a:off x="2001" y="1253"/>
              <a:ext cx="1735" cy="66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8" name="直接连接符 33834"/>
            <p:cNvSpPr/>
            <p:nvPr/>
          </p:nvSpPr>
          <p:spPr>
            <a:xfrm flipH="1" flipV="1">
              <a:off x="2413" y="1763"/>
              <a:ext cx="210" cy="536"/>
            </a:xfrm>
            <a:prstGeom prst="line">
              <a:avLst/>
            </a:prstGeom>
            <a:ln w="571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9" name="直接连接符 33835"/>
            <p:cNvSpPr/>
            <p:nvPr/>
          </p:nvSpPr>
          <p:spPr>
            <a:xfrm flipH="1" flipV="1">
              <a:off x="2784" y="1621"/>
              <a:ext cx="205" cy="522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6400" name="直接连接符 33836"/>
            <p:cNvSpPr/>
            <p:nvPr/>
          </p:nvSpPr>
          <p:spPr>
            <a:xfrm flipH="1" flipV="1">
              <a:off x="3192" y="1451"/>
              <a:ext cx="219" cy="558"/>
            </a:xfrm>
            <a:prstGeom prst="line">
              <a:avLst/>
            </a:prstGeom>
            <a:ln w="571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1" name="直接连接符 33837"/>
            <p:cNvSpPr/>
            <p:nvPr/>
          </p:nvSpPr>
          <p:spPr>
            <a:xfrm flipH="1" flipV="1">
              <a:off x="3611" y="1310"/>
              <a:ext cx="199" cy="508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6402" name="直接连接符 33838"/>
            <p:cNvSpPr/>
            <p:nvPr/>
          </p:nvSpPr>
          <p:spPr>
            <a:xfrm>
              <a:off x="2984" y="2166"/>
              <a:ext cx="97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6403" name="直接连接符 33839"/>
            <p:cNvSpPr/>
            <p:nvPr/>
          </p:nvSpPr>
          <p:spPr>
            <a:xfrm>
              <a:off x="3787" y="1841"/>
              <a:ext cx="43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6404" name="直接连接符 33840"/>
            <p:cNvSpPr/>
            <p:nvPr/>
          </p:nvSpPr>
          <p:spPr>
            <a:xfrm>
              <a:off x="2989" y="2166"/>
              <a:ext cx="0" cy="27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6405" name="直接连接符 33841"/>
            <p:cNvSpPr/>
            <p:nvPr/>
          </p:nvSpPr>
          <p:spPr>
            <a:xfrm>
              <a:off x="3810" y="1841"/>
              <a:ext cx="0" cy="60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6406" name="任意多边形 33842"/>
            <p:cNvSpPr/>
            <p:nvPr/>
          </p:nvSpPr>
          <p:spPr>
            <a:xfrm>
              <a:off x="2598" y="2313"/>
              <a:ext cx="84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37"/>
                </a:cxn>
                <a:cxn ang="0">
                  <a:pos x="30" y="88"/>
                </a:cxn>
              </a:cxnLst>
              <a:pathLst>
                <a:path w="95" h="151">
                  <a:moveTo>
                    <a:pt x="0" y="0"/>
                  </a:moveTo>
                  <a:cubicBezTo>
                    <a:pt x="39" y="19"/>
                    <a:pt x="79" y="38"/>
                    <a:pt x="87" y="63"/>
                  </a:cubicBezTo>
                  <a:cubicBezTo>
                    <a:pt x="95" y="88"/>
                    <a:pt x="72" y="119"/>
                    <a:pt x="50" y="151"/>
                  </a:cubicBezTo>
                </a:path>
              </a:pathLst>
            </a:custGeom>
            <a:noFill/>
            <a:ln w="28575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7" name="直接连接符 33843"/>
            <p:cNvSpPr/>
            <p:nvPr/>
          </p:nvSpPr>
          <p:spPr>
            <a:xfrm>
              <a:off x="3809" y="1841"/>
              <a:ext cx="0" cy="305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8" name="文本框 33844"/>
            <p:cNvSpPr txBox="1"/>
            <p:nvPr/>
          </p:nvSpPr>
          <p:spPr>
            <a:xfrm>
              <a:off x="2682" y="2188"/>
              <a:ext cx="216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6409" name="文本框 33845"/>
            <p:cNvSpPr txBox="1"/>
            <p:nvPr/>
          </p:nvSpPr>
          <p:spPr>
            <a:xfrm>
              <a:off x="2965" y="2132"/>
              <a:ext cx="348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400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i="1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0" name="文本框 33846"/>
            <p:cNvSpPr txBox="1"/>
            <p:nvPr/>
          </p:nvSpPr>
          <p:spPr>
            <a:xfrm>
              <a:off x="4055" y="1964"/>
              <a:ext cx="455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k+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1" name="文本框 33847"/>
            <p:cNvSpPr txBox="1"/>
            <p:nvPr/>
          </p:nvSpPr>
          <p:spPr>
            <a:xfrm>
              <a:off x="3787" y="1854"/>
              <a:ext cx="418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e</a:t>
              </a:r>
              <a:endPara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6" name="组合 33849"/>
          <p:cNvGrpSpPr/>
          <p:nvPr/>
        </p:nvGrpSpPr>
        <p:grpSpPr>
          <a:xfrm>
            <a:off x="6710363" y="4829175"/>
            <a:ext cx="1304925" cy="804863"/>
            <a:chOff x="4156" y="2075"/>
            <a:chExt cx="822" cy="507"/>
          </a:xfrm>
        </p:grpSpPr>
        <p:sp>
          <p:nvSpPr>
            <p:cNvPr id="16413" name="直接连接符 33850"/>
            <p:cNvSpPr/>
            <p:nvPr/>
          </p:nvSpPr>
          <p:spPr>
            <a:xfrm flipV="1">
              <a:off x="4156" y="2075"/>
              <a:ext cx="822" cy="312"/>
            </a:xfrm>
            <a:prstGeom prst="line">
              <a:avLst/>
            </a:prstGeom>
            <a:ln w="38100" cap="flat" cmpd="sng">
              <a:solidFill>
                <a:srgbClr val="FF33CC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6414" name="文本框 33851"/>
            <p:cNvSpPr txBox="1"/>
            <p:nvPr/>
          </p:nvSpPr>
          <p:spPr>
            <a:xfrm>
              <a:off x="4354" y="2217"/>
              <a:ext cx="18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i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32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40" name="文本框 39939"/>
          <p:cNvSpPr txBox="1"/>
          <p:nvPr/>
        </p:nvSpPr>
        <p:spPr>
          <a:xfrm>
            <a:off x="135255" y="972503"/>
            <a:ext cx="1828800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光程差</a:t>
            </a:r>
            <a:endParaRPr lang="zh-CN" altLang="en-US" sz="2400" dirty="0">
              <a:solidFill>
                <a:srgbClr val="FF0000"/>
              </a:solidFill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870" y="3177858"/>
            <a:ext cx="8066088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劈尖干涉条纹特点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0329" name="Object 91"/>
          <p:cNvGraphicFramePr/>
          <p:nvPr/>
        </p:nvGraphicFramePr>
        <p:xfrm>
          <a:off x="1274445" y="864235"/>
          <a:ext cx="29352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1574165" imgH="393700" progId="Equation.3">
                  <p:embed/>
                </p:oleObj>
              </mc:Choice>
              <mc:Fallback>
                <p:oleObj name="" r:id="rId7" imgW="1574165" imgH="3937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4445" y="864235"/>
                        <a:ext cx="2935288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0" name="Object 44"/>
          <p:cNvGraphicFramePr/>
          <p:nvPr/>
        </p:nvGraphicFramePr>
        <p:xfrm>
          <a:off x="5432108" y="814070"/>
          <a:ext cx="1828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9" imgW="774065" imgH="393700" progId="Equation.3">
                  <p:embed/>
                </p:oleObj>
              </mc:Choice>
              <mc:Fallback>
                <p:oleObj name="" r:id="rId9" imgW="774065" imgH="3937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2108" y="814070"/>
                        <a:ext cx="1828800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271068" y="919163"/>
            <a:ext cx="1722437" cy="719137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 anchor="t"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注意附加</a:t>
            </a:r>
            <a:endParaRPr lang="zh-CN" altLang="en-US" sz="2400" dirty="0">
              <a:solidFill>
                <a:srgbClr val="FF0000"/>
              </a:solidFill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光程差！</a:t>
            </a:r>
            <a:endParaRPr lang="en-US" altLang="zh-CN" sz="2400" dirty="0">
              <a:solidFill>
                <a:srgbClr val="FF0000"/>
              </a:solidFill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22566" name="矩形 22565"/>
          <p:cNvSpPr/>
          <p:nvPr/>
        </p:nvSpPr>
        <p:spPr>
          <a:xfrm>
            <a:off x="3849688" y="1840865"/>
            <a:ext cx="140811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干涉加强</a:t>
            </a:r>
            <a:endParaRPr lang="zh-CN" altLang="en-US" sz="24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0362" name="对象 22566"/>
          <p:cNvGraphicFramePr/>
          <p:nvPr/>
        </p:nvGraphicFramePr>
        <p:xfrm>
          <a:off x="2008188" y="1767840"/>
          <a:ext cx="1257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1" imgW="456565" imgH="177800" progId="Equation.3">
                  <p:embed/>
                </p:oleObj>
              </mc:Choice>
              <mc:Fallback>
                <p:oleObj name="" r:id="rId11" imgW="456565" imgH="1778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08188" y="1767840"/>
                        <a:ext cx="12573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8" name="文本框 22567"/>
          <p:cNvSpPr txBox="1"/>
          <p:nvPr/>
        </p:nvSpPr>
        <p:spPr>
          <a:xfrm>
            <a:off x="5492750" y="1801178"/>
            <a:ext cx="15176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k=1,2,3,…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69" name="矩形 22568"/>
          <p:cNvSpPr/>
          <p:nvPr/>
        </p:nvSpPr>
        <p:spPr>
          <a:xfrm>
            <a:off x="3921125" y="2575878"/>
            <a:ext cx="140811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干涉相消</a:t>
            </a:r>
            <a:endParaRPr lang="zh-CN" altLang="en-US" sz="24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0365" name="对象 22569"/>
          <p:cNvGraphicFramePr/>
          <p:nvPr/>
        </p:nvGraphicFramePr>
        <p:xfrm>
          <a:off x="1947863" y="2394903"/>
          <a:ext cx="16144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3" imgW="875665" imgH="393700" progId="Equation.3">
                  <p:embed/>
                </p:oleObj>
              </mc:Choice>
              <mc:Fallback>
                <p:oleObj name="" r:id="rId13" imgW="875665" imgH="3937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47863" y="2394903"/>
                        <a:ext cx="1614487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1" name="文本框 22570"/>
          <p:cNvSpPr txBox="1"/>
          <p:nvPr/>
        </p:nvSpPr>
        <p:spPr>
          <a:xfrm>
            <a:off x="5494338" y="2575878"/>
            <a:ext cx="15160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k=0,1,2,…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22532"/>
          <p:cNvSpPr/>
          <p:nvPr/>
        </p:nvSpPr>
        <p:spPr>
          <a:xfrm>
            <a:off x="619125" y="1967865"/>
            <a:ext cx="1033463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干涉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AutoShape 69"/>
          <p:cNvSpPr/>
          <p:nvPr/>
        </p:nvSpPr>
        <p:spPr>
          <a:xfrm>
            <a:off x="1692275" y="2017078"/>
            <a:ext cx="239713" cy="762000"/>
          </a:xfrm>
          <a:prstGeom prst="leftBrace">
            <a:avLst>
              <a:gd name="adj1" fmla="val 25400"/>
              <a:gd name="adj2" fmla="val 50000"/>
            </a:avLst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4501515" y="1167130"/>
            <a:ext cx="828040" cy="8128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531" name="Oval 131"/>
          <p:cNvSpPr/>
          <p:nvPr/>
        </p:nvSpPr>
        <p:spPr>
          <a:xfrm>
            <a:off x="3924935" y="768985"/>
            <a:ext cx="310515" cy="85725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57" name="文本框 38956"/>
          <p:cNvSpPr txBox="1"/>
          <p:nvPr/>
        </p:nvSpPr>
        <p:spPr>
          <a:xfrm>
            <a:off x="4573270" y="768985"/>
            <a:ext cx="7867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0" grpId="0" uiExpand="1"/>
      <p:bldP spid="39991" grpId="0"/>
      <p:bldP spid="39992" grpId="0"/>
      <p:bldP spid="39994" grpId="0"/>
      <p:bldP spid="33849" grpId="0"/>
      <p:bldP spid="39940" grpId="0"/>
      <p:bldP spid="2" grpId="0"/>
      <p:bldP spid="9" grpId="0"/>
      <p:bldP spid="22566" grpId="0"/>
      <p:bldP spid="22568" grpId="0"/>
      <p:bldP spid="22569" grpId="0"/>
      <p:bldP spid="22571" grpId="0"/>
      <p:bldP spid="10" grpId="0"/>
      <p:bldP spid="11" grpId="0" bldLvl="0" animBg="1"/>
      <p:bldP spid="15" grpId="0" bldLvl="0" animBg="1"/>
      <p:bldP spid="102531" grpId="0" bldLvl="0" animBg="1"/>
      <p:bldP spid="389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2484438" y="1773238"/>
          <a:ext cx="3492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127000" imgH="177165" progId="Equation.3">
                  <p:embed/>
                </p:oleObj>
              </mc:Choice>
              <mc:Fallback>
                <p:oleObj name="" r:id="rId1" imgW="127000" imgH="17716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1773238"/>
                        <a:ext cx="349250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2" name="Rectangle 4"/>
          <p:cNvSpPr/>
          <p:nvPr/>
        </p:nvSpPr>
        <p:spPr>
          <a:xfrm>
            <a:off x="4249738" y="1843088"/>
            <a:ext cx="1965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中央明纹</a:t>
            </a:r>
            <a:endParaRPr lang="zh-CN" altLang="zh-CN" sz="240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2270125" y="2652713"/>
          <a:ext cx="857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316865" imgH="177165" progId="Equation.3">
                  <p:embed/>
                </p:oleObj>
              </mc:Choice>
              <mc:Fallback>
                <p:oleObj name="" r:id="rId3" imgW="316865" imgH="17716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0125" y="2652713"/>
                        <a:ext cx="85725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Text Box 6"/>
          <p:cNvSpPr txBox="1"/>
          <p:nvPr/>
        </p:nvSpPr>
        <p:spPr>
          <a:xfrm>
            <a:off x="4251325" y="2701925"/>
            <a:ext cx="26320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干涉相消（暗纹）</a:t>
            </a:r>
            <a:endParaRPr lang="en-US" altLang="zh-CN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2160588" y="3408363"/>
          <a:ext cx="16478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5" imgW="749300" imgH="393700" progId="Equation.3">
                  <p:embed/>
                </p:oleObj>
              </mc:Choice>
              <mc:Fallback>
                <p:oleObj name="" r:id="rId5" imgW="749300" imgH="3937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0588" y="3408363"/>
                        <a:ext cx="1647825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8"/>
          <p:cNvSpPr txBox="1"/>
          <p:nvPr/>
        </p:nvSpPr>
        <p:spPr>
          <a:xfrm>
            <a:off x="4348163" y="3611563"/>
            <a:ext cx="263048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sz="2400" noProof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干涉加强（</a:t>
            </a:r>
            <a:r>
              <a:rPr lang="zh-CN" sz="240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明纹</a:t>
            </a:r>
            <a:r>
              <a:rPr lang="zh-CN" sz="2400" noProof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）</a:t>
            </a:r>
            <a:endParaRPr lang="en-US" altLang="zh-CN" sz="2400" noProof="1">
              <a:solidFill>
                <a:srgbClr val="FF5050"/>
              </a:solidFill>
              <a:latin typeface="宋体" panose="02010600030101010101" pitchFamily="2" charset="-122"/>
            </a:endParaRPr>
          </a:p>
        </p:txBody>
      </p:sp>
      <p:sp>
        <p:nvSpPr>
          <p:cNvPr id="16386" name="左大括号 16385"/>
          <p:cNvSpPr/>
          <p:nvPr/>
        </p:nvSpPr>
        <p:spPr>
          <a:xfrm>
            <a:off x="1814513" y="1930400"/>
            <a:ext cx="139700" cy="1906588"/>
          </a:xfrm>
          <a:prstGeom prst="leftBrace">
            <a:avLst>
              <a:gd name="adj1" fmla="val 55349"/>
              <a:gd name="adj2" fmla="val 50000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15888" y="2582863"/>
          <a:ext cx="16351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7" imgW="1671320" imgH="517525" progId="Equation.KSEE3">
                  <p:embed/>
                </p:oleObj>
              </mc:Choice>
              <mc:Fallback>
                <p:oleObj name="" r:id="rId7" imgW="1671320" imgH="517525" progId="Equation.KSEE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888" y="2582863"/>
                        <a:ext cx="1635125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文本框 16392"/>
          <p:cNvSpPr txBox="1"/>
          <p:nvPr/>
        </p:nvSpPr>
        <p:spPr>
          <a:xfrm>
            <a:off x="7243763" y="2330450"/>
            <a:ext cx="1549400" cy="730250"/>
          </a:xfrm>
          <a:prstGeom prst="rect">
            <a:avLst/>
          </a:prstGeom>
          <a:gradFill rotWithShape="1">
            <a:gsLst>
              <a:gs pos="0">
                <a:srgbClr val="C3F4F4"/>
              </a:gs>
              <a:gs pos="50000">
                <a:srgbClr val="CCFFFF">
                  <a:alpha val="50000"/>
                </a:srgbClr>
              </a:gs>
              <a:gs pos="100000">
                <a:srgbClr val="C3F4F4"/>
              </a:gs>
            </a:gsLst>
            <a:lin ang="5400000" scaled="1"/>
            <a:tileRect/>
          </a:gradFill>
          <a:ln w="19050" cap="flat" cmpd="sng">
            <a:solidFill>
              <a:srgbClr val="99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80000"/>
              </a:lnSpc>
            </a:pPr>
            <a:r>
              <a:rPr lang="zh-CN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endParaRPr lang="en-US" altLang="zh-CN" sz="2400" i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个半波带</a:t>
            </a:r>
            <a:endParaRPr lang="zh-CN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6394" name="组合 16393"/>
          <p:cNvGrpSpPr/>
          <p:nvPr/>
        </p:nvGrpSpPr>
        <p:grpSpPr>
          <a:xfrm>
            <a:off x="6884988" y="3343275"/>
            <a:ext cx="2438400" cy="917575"/>
            <a:chOff x="0" y="0"/>
            <a:chExt cx="1536" cy="578"/>
          </a:xfrm>
        </p:grpSpPr>
        <p:sp>
          <p:nvSpPr>
            <p:cNvPr id="18443" name="矩形 16394"/>
            <p:cNvSpPr/>
            <p:nvPr/>
          </p:nvSpPr>
          <p:spPr>
            <a:xfrm>
              <a:off x="234" y="0"/>
              <a:ext cx="968" cy="537"/>
            </a:xfrm>
            <a:prstGeom prst="rect">
              <a:avLst/>
            </a:prstGeom>
            <a:gradFill rotWithShape="0">
              <a:gsLst>
                <a:gs pos="0">
                  <a:srgbClr val="FFCCCC"/>
                </a:gs>
                <a:gs pos="50000">
                  <a:srgbClr val="FFFFFF"/>
                </a:gs>
                <a:gs pos="100000">
                  <a:srgbClr val="FFCCCC"/>
                </a:gs>
              </a:gsLst>
              <a:lin ang="5400000" scaled="1"/>
              <a:tileRect/>
            </a:gra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4" name="文本框 16395"/>
            <p:cNvSpPr txBox="1"/>
            <p:nvPr/>
          </p:nvSpPr>
          <p:spPr>
            <a:xfrm>
              <a:off x="0" y="249"/>
              <a:ext cx="15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</a:t>
              </a:r>
              <a:r>
                <a:rPr lang="zh-CN" altLang="zh-CN" sz="24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个半波带</a:t>
              </a:r>
              <a:endParaRPr lang="zh-CN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8445" name="对象 16396"/>
            <p:cNvGraphicFramePr>
              <a:graphicFrameLocks noChangeAspect="1"/>
            </p:cNvGraphicFramePr>
            <p:nvPr/>
          </p:nvGraphicFramePr>
          <p:xfrm>
            <a:off x="396" y="56"/>
            <a:ext cx="63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9" imgW="393700" imgH="177165" progId="Equation.3">
                    <p:embed/>
                  </p:oleObj>
                </mc:Choice>
                <mc:Fallback>
                  <p:oleObj name="" r:id="rId9" imgW="393700" imgH="177165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6" y="56"/>
                          <a:ext cx="637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2"/>
          <p:cNvSpPr/>
          <p:nvPr/>
        </p:nvSpPr>
        <p:spPr>
          <a:xfrm>
            <a:off x="646113" y="1187450"/>
            <a:ext cx="20256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衍射条件</a:t>
            </a:r>
            <a:endParaRPr lang="zh-CN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7" name="Rectangle 2"/>
          <p:cNvSpPr/>
          <p:nvPr/>
        </p:nvSpPr>
        <p:spPr>
          <a:xfrm>
            <a:off x="-1587" y="331788"/>
            <a:ext cx="8353425" cy="6492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、夫琅禾费单缝衍射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Group 47"/>
          <p:cNvGrpSpPr/>
          <p:nvPr/>
        </p:nvGrpSpPr>
        <p:grpSpPr>
          <a:xfrm>
            <a:off x="5281613" y="325438"/>
            <a:ext cx="3132137" cy="1538287"/>
            <a:chOff x="0" y="0"/>
            <a:chExt cx="2347" cy="1110"/>
          </a:xfrm>
        </p:grpSpPr>
        <p:sp>
          <p:nvSpPr>
            <p:cNvPr id="18449" name="Oval 48"/>
            <p:cNvSpPr/>
            <p:nvPr/>
          </p:nvSpPr>
          <p:spPr>
            <a:xfrm>
              <a:off x="84" y="564"/>
              <a:ext cx="43" cy="58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Rectangle 49"/>
            <p:cNvSpPr/>
            <p:nvPr/>
          </p:nvSpPr>
          <p:spPr>
            <a:xfrm>
              <a:off x="2119" y="0"/>
              <a:ext cx="44" cy="1110"/>
            </a:xfrm>
            <a:prstGeom prst="rect">
              <a:avLst/>
            </a:prstGeom>
            <a:solidFill>
              <a:srgbClr val="339933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Text Box 50"/>
            <p:cNvSpPr txBox="1"/>
            <p:nvPr/>
          </p:nvSpPr>
          <p:spPr>
            <a:xfrm>
              <a:off x="2132" y="4"/>
              <a:ext cx="215" cy="2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/>
              <a:r>
                <a:rPr lang="en-US" altLang="zh-CN" sz="2400">
                  <a:latin typeface="Times New Roman" panose="02020603050405020304" pitchFamily="18" charset="0"/>
                  <a:ea typeface="楷体_GB2312" panose="02010609030101010101" pitchFamily="49" charset="-122"/>
                </a:rPr>
                <a:t>P</a:t>
              </a:r>
              <a:endPara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18452" name="Text Box 51"/>
            <p:cNvSpPr txBox="1"/>
            <p:nvPr/>
          </p:nvSpPr>
          <p:spPr>
            <a:xfrm>
              <a:off x="884" y="18"/>
              <a:ext cx="21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/>
              <a:r>
                <a:rPr lang="en-US" altLang="zh-CN" sz="2400">
                  <a:latin typeface="Times New Roman" panose="02020603050405020304" pitchFamily="18" charset="0"/>
                  <a:ea typeface="楷体_GB2312" panose="02010609030101010101" pitchFamily="49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18453" name="Rectangle 52"/>
            <p:cNvSpPr/>
            <p:nvPr/>
          </p:nvSpPr>
          <p:spPr>
            <a:xfrm>
              <a:off x="858" y="131"/>
              <a:ext cx="51" cy="255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4" name="Rectangle 53"/>
            <p:cNvSpPr/>
            <p:nvPr/>
          </p:nvSpPr>
          <p:spPr>
            <a:xfrm>
              <a:off x="858" y="812"/>
              <a:ext cx="52" cy="221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5" name="Line 54"/>
            <p:cNvSpPr/>
            <p:nvPr/>
          </p:nvSpPr>
          <p:spPr>
            <a:xfrm>
              <a:off x="108" y="593"/>
              <a:ext cx="396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6" name="Line 55"/>
            <p:cNvSpPr/>
            <p:nvPr/>
          </p:nvSpPr>
          <p:spPr>
            <a:xfrm flipV="1">
              <a:off x="117" y="403"/>
              <a:ext cx="397" cy="184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7" name="Line 56"/>
            <p:cNvSpPr/>
            <p:nvPr/>
          </p:nvSpPr>
          <p:spPr>
            <a:xfrm>
              <a:off x="605" y="403"/>
              <a:ext cx="816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8" name="Line 57"/>
            <p:cNvSpPr/>
            <p:nvPr/>
          </p:nvSpPr>
          <p:spPr>
            <a:xfrm>
              <a:off x="605" y="788"/>
              <a:ext cx="816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9" name="Line 58"/>
            <p:cNvSpPr/>
            <p:nvPr/>
          </p:nvSpPr>
          <p:spPr>
            <a:xfrm>
              <a:off x="605" y="599"/>
              <a:ext cx="816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0" name="Line 59"/>
            <p:cNvSpPr/>
            <p:nvPr/>
          </p:nvSpPr>
          <p:spPr>
            <a:xfrm>
              <a:off x="113" y="587"/>
              <a:ext cx="391" cy="201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1" name="Line 60"/>
            <p:cNvSpPr/>
            <p:nvPr/>
          </p:nvSpPr>
          <p:spPr>
            <a:xfrm flipV="1">
              <a:off x="882" y="236"/>
              <a:ext cx="573" cy="161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2" name="Line 61"/>
            <p:cNvSpPr/>
            <p:nvPr/>
          </p:nvSpPr>
          <p:spPr>
            <a:xfrm flipV="1">
              <a:off x="872" y="432"/>
              <a:ext cx="573" cy="161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3" name="Line 62"/>
            <p:cNvSpPr/>
            <p:nvPr/>
          </p:nvSpPr>
          <p:spPr>
            <a:xfrm flipV="1">
              <a:off x="867" y="633"/>
              <a:ext cx="574" cy="161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4" name="Line 63"/>
            <p:cNvSpPr/>
            <p:nvPr/>
          </p:nvSpPr>
          <p:spPr>
            <a:xfrm>
              <a:off x="1512" y="397"/>
              <a:ext cx="607" cy="299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5" name="Line 64"/>
            <p:cNvSpPr/>
            <p:nvPr/>
          </p:nvSpPr>
          <p:spPr>
            <a:xfrm>
              <a:off x="1517" y="593"/>
              <a:ext cx="607" cy="103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6" name="Line 65"/>
            <p:cNvSpPr/>
            <p:nvPr/>
          </p:nvSpPr>
          <p:spPr>
            <a:xfrm flipV="1">
              <a:off x="1517" y="696"/>
              <a:ext cx="588" cy="92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7" name="Line 66"/>
            <p:cNvSpPr/>
            <p:nvPr/>
          </p:nvSpPr>
          <p:spPr>
            <a:xfrm flipV="1">
              <a:off x="1522" y="52"/>
              <a:ext cx="597" cy="374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8" name="Line 67"/>
            <p:cNvSpPr/>
            <p:nvPr/>
          </p:nvSpPr>
          <p:spPr>
            <a:xfrm flipV="1">
              <a:off x="1527" y="52"/>
              <a:ext cx="592" cy="558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69" name="Line 68"/>
            <p:cNvSpPr/>
            <p:nvPr/>
          </p:nvSpPr>
          <p:spPr>
            <a:xfrm flipV="1">
              <a:off x="1498" y="52"/>
              <a:ext cx="621" cy="178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70" name="Oval 69"/>
            <p:cNvSpPr/>
            <p:nvPr/>
          </p:nvSpPr>
          <p:spPr>
            <a:xfrm>
              <a:off x="1437" y="158"/>
              <a:ext cx="101" cy="835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71" name="Oval 70"/>
            <p:cNvSpPr/>
            <p:nvPr/>
          </p:nvSpPr>
          <p:spPr>
            <a:xfrm>
              <a:off x="504" y="196"/>
              <a:ext cx="101" cy="719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72" name="Text Box 71"/>
            <p:cNvSpPr txBox="1"/>
            <p:nvPr/>
          </p:nvSpPr>
          <p:spPr>
            <a:xfrm>
              <a:off x="0" y="313"/>
              <a:ext cx="197" cy="2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/>
              <a:r>
                <a:rPr lang="en-US" altLang="zh-CN" sz="2400">
                  <a:latin typeface="Times New Roman" panose="02020603050405020304" pitchFamily="18" charset="0"/>
                  <a:ea typeface="楷体_GB2312" panose="02010609030101010101" pitchFamily="49" charset="-122"/>
                </a:rPr>
                <a:t>S</a:t>
              </a:r>
              <a:endPara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18473" name="Line 72"/>
            <p:cNvSpPr/>
            <p:nvPr/>
          </p:nvSpPr>
          <p:spPr>
            <a:xfrm>
              <a:off x="883" y="596"/>
              <a:ext cx="144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</p:sp>
      </p:grpSp>
      <p:sp>
        <p:nvSpPr>
          <p:cNvPr id="8" name="Rectangle 2"/>
          <p:cNvSpPr/>
          <p:nvPr/>
        </p:nvSpPr>
        <p:spPr>
          <a:xfrm>
            <a:off x="639763" y="4119563"/>
            <a:ext cx="2116137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spcBef>
                <a:spcPct val="2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条纹特点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5" name="Text Box 3"/>
          <p:cNvSpPr txBox="1"/>
          <p:nvPr/>
        </p:nvSpPr>
        <p:spPr>
          <a:xfrm>
            <a:off x="1106488" y="4686618"/>
            <a:ext cx="2611437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光强分布特点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1106488" y="5402263"/>
            <a:ext cx="2611437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条纹宽度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Object 60"/>
          <p:cNvGraphicFramePr/>
          <p:nvPr/>
        </p:nvGraphicFramePr>
        <p:xfrm>
          <a:off x="3216275" y="5299075"/>
          <a:ext cx="14287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1" imgW="799465" imgH="393700" progId="Equation.3">
                  <p:embed/>
                </p:oleObj>
              </mc:Choice>
              <mc:Fallback>
                <p:oleObj name="" r:id="rId11" imgW="799465" imgH="3937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16275" y="5299075"/>
                        <a:ext cx="142875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4976813" y="5208588"/>
          <a:ext cx="127158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3" imgW="723900" imgH="393700" progId="Equation.3">
                  <p:embed/>
                </p:oleObj>
              </mc:Choice>
              <mc:Fallback>
                <p:oleObj name="" r:id="rId13" imgW="723900" imgH="3937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76813" y="5208588"/>
                        <a:ext cx="1271587" cy="763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3357563" y="6032500"/>
          <a:ext cx="11953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5" imgW="660400" imgH="393700" progId="Equation.3">
                  <p:embed/>
                </p:oleObj>
              </mc:Choice>
              <mc:Fallback>
                <p:oleObj name="" r:id="rId15" imgW="660400" imgH="3937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57563" y="6032500"/>
                        <a:ext cx="1195387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065713" y="5989638"/>
          <a:ext cx="11477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7" imgW="571500" imgH="393700" progId="Equation.3">
                  <p:embed/>
                </p:oleObj>
              </mc:Choice>
              <mc:Fallback>
                <p:oleObj name="" r:id="rId17" imgW="571500" imgH="3937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65713" y="5989638"/>
                        <a:ext cx="114776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/>
      <p:bldP spid="104454" grpId="0"/>
      <p:bldP spid="104456" grpId="0"/>
      <p:bldP spid="16393" grpId="0" bldLvl="0" animBg="1"/>
      <p:bldP spid="105475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文本框 5121"/>
          <p:cNvSpPr txBox="1"/>
          <p:nvPr/>
        </p:nvSpPr>
        <p:spPr>
          <a:xfrm>
            <a:off x="261620" y="42545"/>
            <a:ext cx="45434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7 .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光栅衍射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6184900" y="646113"/>
            <a:ext cx="2449513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i="1">
                <a:latin typeface="Times New Roman" panose="02020603050405020304" pitchFamily="18" charset="0"/>
                <a:ea typeface="楷体_GB2312" panose="02010609030101010101" pitchFamily="49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楷体_GB2312" panose="02010609030101010101" pitchFamily="49" charset="-122"/>
              </a:rPr>
              <a:t>=0</a:t>
            </a:r>
            <a:r>
              <a:rPr lang="zh-CN" altLang="en-US"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anose="02010609030101010101" pitchFamily="49" charset="-122"/>
              </a:rPr>
              <a:t>1  , 2….</a:t>
            </a:r>
            <a:endParaRPr lang="en-US" altLang="zh-CN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5231" name="对象 5230"/>
          <p:cNvGraphicFramePr/>
          <p:nvPr/>
        </p:nvGraphicFramePr>
        <p:xfrm>
          <a:off x="2720975" y="671513"/>
          <a:ext cx="30162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1155700" imgH="203200" progId="Equation.3">
                  <p:embed/>
                </p:oleObj>
              </mc:Choice>
              <mc:Fallback>
                <p:oleObj name="" r:id="rId1" imgW="1155700" imgH="2032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0975" y="671513"/>
                        <a:ext cx="3016250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4" name="矩形 5233"/>
          <p:cNvSpPr/>
          <p:nvPr/>
        </p:nvSpPr>
        <p:spPr>
          <a:xfrm>
            <a:off x="665163" y="690563"/>
            <a:ext cx="28162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solidFill>
                  <a:srgbClr val="A5002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主极大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明纹</a:t>
            </a:r>
            <a:endParaRPr lang="zh-CN" altLang="en-US" dirty="0">
              <a:solidFill>
                <a:srgbClr val="A5002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313399" name="组合 313398"/>
          <p:cNvGrpSpPr/>
          <p:nvPr/>
        </p:nvGrpSpPr>
        <p:grpSpPr>
          <a:xfrm>
            <a:off x="5513388" y="3917950"/>
            <a:ext cx="2700337" cy="2035175"/>
            <a:chOff x="3158" y="2256"/>
            <a:chExt cx="2362" cy="1677"/>
          </a:xfrm>
        </p:grpSpPr>
        <p:grpSp>
          <p:nvGrpSpPr>
            <p:cNvPr id="19462" name="组合 313399"/>
            <p:cNvGrpSpPr/>
            <p:nvPr/>
          </p:nvGrpSpPr>
          <p:grpSpPr>
            <a:xfrm rot="1905872">
              <a:off x="3158" y="2635"/>
              <a:ext cx="1200" cy="170"/>
              <a:chOff x="3456" y="3024"/>
              <a:chExt cx="1392" cy="192"/>
            </a:xfrm>
          </p:grpSpPr>
          <p:grpSp>
            <p:nvGrpSpPr>
              <p:cNvPr id="19463" name="组合 313400"/>
              <p:cNvGrpSpPr/>
              <p:nvPr/>
            </p:nvGrpSpPr>
            <p:grpSpPr>
              <a:xfrm>
                <a:off x="3456" y="3120"/>
                <a:ext cx="1392" cy="0"/>
                <a:chOff x="3456" y="3120"/>
                <a:chExt cx="1392" cy="0"/>
              </a:xfrm>
            </p:grpSpPr>
            <p:grpSp>
              <p:nvGrpSpPr>
                <p:cNvPr id="19464" name="组合 313401"/>
                <p:cNvGrpSpPr/>
                <p:nvPr/>
              </p:nvGrpSpPr>
              <p:grpSpPr>
                <a:xfrm>
                  <a:off x="3456" y="3120"/>
                  <a:ext cx="1152" cy="0"/>
                  <a:chOff x="3456" y="3120"/>
                  <a:chExt cx="1152" cy="0"/>
                </a:xfrm>
              </p:grpSpPr>
              <p:sp>
                <p:nvSpPr>
                  <p:cNvPr id="19465" name="直接连接符 313402"/>
                  <p:cNvSpPr/>
                  <p:nvPr/>
                </p:nvSpPr>
                <p:spPr>
                  <a:xfrm>
                    <a:off x="3456" y="3120"/>
                    <a:ext cx="288" cy="0"/>
                  </a:xfrm>
                  <a:prstGeom prst="line">
                    <a:avLst/>
                  </a:prstGeom>
                  <a:ln w="19050" cap="sq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  <p:txBody>
                  <a:bodyPr anchor="t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66" name="直接连接符 313403"/>
                  <p:cNvSpPr/>
                  <p:nvPr/>
                </p:nvSpPr>
                <p:spPr>
                  <a:xfrm>
                    <a:off x="3744" y="3120"/>
                    <a:ext cx="288" cy="0"/>
                  </a:xfrm>
                  <a:prstGeom prst="line">
                    <a:avLst/>
                  </a:prstGeom>
                  <a:ln w="19050" cap="sq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  <p:txBody>
                  <a:bodyPr anchor="t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67" name="直接连接符 313404"/>
                  <p:cNvSpPr/>
                  <p:nvPr/>
                </p:nvSpPr>
                <p:spPr>
                  <a:xfrm>
                    <a:off x="4032" y="3120"/>
                    <a:ext cx="288" cy="0"/>
                  </a:xfrm>
                  <a:prstGeom prst="line">
                    <a:avLst/>
                  </a:prstGeom>
                  <a:ln w="19050" cap="sq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  <p:txBody>
                  <a:bodyPr anchor="t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68" name="直接连接符 313405"/>
                  <p:cNvSpPr/>
                  <p:nvPr/>
                </p:nvSpPr>
                <p:spPr>
                  <a:xfrm>
                    <a:off x="4320" y="3120"/>
                    <a:ext cx="288" cy="0"/>
                  </a:xfrm>
                  <a:prstGeom prst="line">
                    <a:avLst/>
                  </a:prstGeom>
                  <a:ln w="19050" cap="sq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  <p:txBody>
                  <a:bodyPr anchor="t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9469" name="直接连接符 313406"/>
                <p:cNvSpPr/>
                <p:nvPr/>
              </p:nvSpPr>
              <p:spPr>
                <a:xfrm>
                  <a:off x="4608" y="3120"/>
                  <a:ext cx="240" cy="0"/>
                </a:xfrm>
                <a:prstGeom prst="line">
                  <a:avLst/>
                </a:prstGeom>
                <a:ln w="19050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 anchor="t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9470" name="直接连接符 313407"/>
              <p:cNvSpPr/>
              <p:nvPr/>
            </p:nvSpPr>
            <p:spPr>
              <a:xfrm>
                <a:off x="3600" y="3024"/>
                <a:ext cx="0" cy="192"/>
              </a:xfrm>
              <a:prstGeom prst="line">
                <a:avLst/>
              </a:prstGeom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1" name="直接连接符 313408"/>
              <p:cNvSpPr/>
              <p:nvPr/>
            </p:nvSpPr>
            <p:spPr>
              <a:xfrm>
                <a:off x="3888" y="3024"/>
                <a:ext cx="0" cy="192"/>
              </a:xfrm>
              <a:prstGeom prst="line">
                <a:avLst/>
              </a:prstGeom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2" name="直接连接符 313409"/>
              <p:cNvSpPr/>
              <p:nvPr/>
            </p:nvSpPr>
            <p:spPr>
              <a:xfrm>
                <a:off x="4176" y="3024"/>
                <a:ext cx="0" cy="192"/>
              </a:xfrm>
              <a:prstGeom prst="line">
                <a:avLst/>
              </a:prstGeom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3" name="直接连接符 313410"/>
              <p:cNvSpPr/>
              <p:nvPr/>
            </p:nvSpPr>
            <p:spPr>
              <a:xfrm>
                <a:off x="4464" y="3024"/>
                <a:ext cx="0" cy="192"/>
              </a:xfrm>
              <a:prstGeom prst="line">
                <a:avLst/>
              </a:prstGeom>
              <a:ln w="952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19474" name="对象 313411"/>
            <p:cNvGraphicFramePr/>
            <p:nvPr/>
          </p:nvGraphicFramePr>
          <p:xfrm>
            <a:off x="4027" y="2592"/>
            <a:ext cx="32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3" imgW="127000" imgH="228600" progId="Equation.3">
                    <p:embed/>
                  </p:oleObj>
                </mc:Choice>
                <mc:Fallback>
                  <p:oleObj name="" r:id="rId3" imgW="127000" imgH="2286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27" y="2592"/>
                          <a:ext cx="326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5" name="任意多边形 313412"/>
            <p:cNvSpPr/>
            <p:nvPr/>
          </p:nvSpPr>
          <p:spPr>
            <a:xfrm flipH="1">
              <a:off x="4151" y="2891"/>
              <a:ext cx="124" cy="85"/>
            </a:xfrm>
            <a:custGeom>
              <a:avLst/>
              <a:gdLst/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6" name="直接连接符 313413"/>
            <p:cNvSpPr/>
            <p:nvPr/>
          </p:nvSpPr>
          <p:spPr>
            <a:xfrm>
              <a:off x="3446" y="3072"/>
              <a:ext cx="1680" cy="0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7" name="直接连接符 313414"/>
            <p:cNvSpPr/>
            <p:nvPr/>
          </p:nvSpPr>
          <p:spPr>
            <a:xfrm>
              <a:off x="4286" y="2256"/>
              <a:ext cx="0" cy="15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9478" name="组合 313415"/>
            <p:cNvGrpSpPr/>
            <p:nvPr/>
          </p:nvGrpSpPr>
          <p:grpSpPr>
            <a:xfrm>
              <a:off x="4176" y="2688"/>
              <a:ext cx="1344" cy="1245"/>
              <a:chOff x="4224" y="2112"/>
              <a:chExt cx="1536" cy="1437"/>
            </a:xfrm>
          </p:grpSpPr>
          <p:grpSp>
            <p:nvGrpSpPr>
              <p:cNvPr id="19479" name="组合 313416"/>
              <p:cNvGrpSpPr/>
              <p:nvPr/>
            </p:nvGrpSpPr>
            <p:grpSpPr>
              <a:xfrm>
                <a:off x="4224" y="2112"/>
                <a:ext cx="1536" cy="1437"/>
                <a:chOff x="4224" y="2112"/>
                <a:chExt cx="1536" cy="1437"/>
              </a:xfrm>
            </p:grpSpPr>
            <p:grpSp>
              <p:nvGrpSpPr>
                <p:cNvPr id="19480" name="组合 313417"/>
                <p:cNvGrpSpPr/>
                <p:nvPr/>
              </p:nvGrpSpPr>
              <p:grpSpPr>
                <a:xfrm rot="-2031333">
                  <a:off x="4224" y="2112"/>
                  <a:ext cx="1536" cy="1"/>
                  <a:chOff x="3504" y="3744"/>
                  <a:chExt cx="1536" cy="0"/>
                </a:xfrm>
              </p:grpSpPr>
              <p:sp>
                <p:nvSpPr>
                  <p:cNvPr id="19481" name="直接连接符 313418"/>
                  <p:cNvSpPr/>
                  <p:nvPr/>
                </p:nvSpPr>
                <p:spPr>
                  <a:xfrm>
                    <a:off x="3504" y="3744"/>
                    <a:ext cx="192" cy="0"/>
                  </a:xfrm>
                  <a:prstGeom prst="line">
                    <a:avLst/>
                  </a:prstGeom>
                  <a:ln w="19050" cap="sq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  <p:txBody>
                  <a:bodyPr anchor="t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82" name="直接连接符 313419"/>
                  <p:cNvSpPr/>
                  <p:nvPr/>
                </p:nvSpPr>
                <p:spPr>
                  <a:xfrm>
                    <a:off x="3696" y="3744"/>
                    <a:ext cx="192" cy="0"/>
                  </a:xfrm>
                  <a:prstGeom prst="line">
                    <a:avLst/>
                  </a:prstGeom>
                  <a:ln w="19050" cap="sq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  <p:txBody>
                  <a:bodyPr anchor="t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83" name="直接连接符 313420"/>
                  <p:cNvSpPr/>
                  <p:nvPr/>
                </p:nvSpPr>
                <p:spPr>
                  <a:xfrm>
                    <a:off x="3888" y="3744"/>
                    <a:ext cx="192" cy="0"/>
                  </a:xfrm>
                  <a:prstGeom prst="line">
                    <a:avLst/>
                  </a:prstGeom>
                  <a:ln w="19050" cap="sq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  <p:txBody>
                  <a:bodyPr anchor="t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84" name="直接连接符 313421"/>
                  <p:cNvSpPr/>
                  <p:nvPr/>
                </p:nvSpPr>
                <p:spPr>
                  <a:xfrm>
                    <a:off x="4080" y="3744"/>
                    <a:ext cx="192" cy="0"/>
                  </a:xfrm>
                  <a:prstGeom prst="line">
                    <a:avLst/>
                  </a:prstGeom>
                  <a:ln w="19050" cap="sq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  <p:txBody>
                  <a:bodyPr anchor="t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85" name="直接连接符 313422"/>
                  <p:cNvSpPr/>
                  <p:nvPr/>
                </p:nvSpPr>
                <p:spPr>
                  <a:xfrm>
                    <a:off x="4272" y="3744"/>
                    <a:ext cx="192" cy="0"/>
                  </a:xfrm>
                  <a:prstGeom prst="line">
                    <a:avLst/>
                  </a:prstGeom>
                  <a:ln w="19050" cap="sq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  <p:txBody>
                  <a:bodyPr anchor="t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86" name="直接连接符 313423"/>
                  <p:cNvSpPr/>
                  <p:nvPr/>
                </p:nvSpPr>
                <p:spPr>
                  <a:xfrm>
                    <a:off x="4464" y="3744"/>
                    <a:ext cx="192" cy="0"/>
                  </a:xfrm>
                  <a:prstGeom prst="line">
                    <a:avLst/>
                  </a:prstGeom>
                  <a:ln w="19050" cap="sq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  <p:txBody>
                  <a:bodyPr anchor="t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87" name="直接连接符 313424"/>
                  <p:cNvSpPr/>
                  <p:nvPr/>
                </p:nvSpPr>
                <p:spPr>
                  <a:xfrm>
                    <a:off x="4656" y="3744"/>
                    <a:ext cx="192" cy="0"/>
                  </a:xfrm>
                  <a:prstGeom prst="line">
                    <a:avLst/>
                  </a:prstGeom>
                  <a:ln w="19050" cap="sq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  <p:txBody>
                  <a:bodyPr anchor="t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88" name="直接连接符 313425"/>
                  <p:cNvSpPr/>
                  <p:nvPr/>
                </p:nvSpPr>
                <p:spPr>
                  <a:xfrm>
                    <a:off x="4848" y="3744"/>
                    <a:ext cx="192" cy="0"/>
                  </a:xfrm>
                  <a:prstGeom prst="line">
                    <a:avLst/>
                  </a:prstGeom>
                  <a:ln w="19050" cap="sq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  <p:txBody>
                  <a:bodyPr anchor="t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9489" name="组合 313426"/>
                <p:cNvGrpSpPr/>
                <p:nvPr/>
              </p:nvGrpSpPr>
              <p:grpSpPr>
                <a:xfrm rot="646659">
                  <a:off x="4272" y="2688"/>
                  <a:ext cx="1108" cy="861"/>
                  <a:chOff x="1580" y="2595"/>
                  <a:chExt cx="1108" cy="861"/>
                </a:xfrm>
              </p:grpSpPr>
              <p:grpSp>
                <p:nvGrpSpPr>
                  <p:cNvPr id="19490" name="组合 313427"/>
                  <p:cNvGrpSpPr/>
                  <p:nvPr/>
                </p:nvGrpSpPr>
                <p:grpSpPr>
                  <a:xfrm rot="2590096">
                    <a:off x="1580" y="2595"/>
                    <a:ext cx="384" cy="192"/>
                    <a:chOff x="3264" y="2928"/>
                    <a:chExt cx="384" cy="192"/>
                  </a:xfrm>
                </p:grpSpPr>
                <p:sp>
                  <p:nvSpPr>
                    <p:cNvPr id="19491" name="直接连接符 313428"/>
                    <p:cNvSpPr/>
                    <p:nvPr/>
                  </p:nvSpPr>
                  <p:spPr>
                    <a:xfrm>
                      <a:off x="3264" y="3024"/>
                      <a:ext cx="384" cy="0"/>
                    </a:xfrm>
                    <a:prstGeom prst="line">
                      <a:avLst/>
                    </a:prstGeom>
                    <a:ln w="12700" cap="sq" cmpd="sng">
                      <a:solidFill>
                        <a:schemeClr val="tx1"/>
                      </a:solidFill>
                      <a:prstDash val="solid"/>
                      <a:round/>
                      <a:headEnd type="oval" w="med" len="med"/>
                      <a:tailEnd type="oval" w="med" len="med"/>
                    </a:ln>
                  </p:spPr>
                  <p:txBody>
                    <a:bodyPr anchor="t"/>
                    <a:p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492" name="直接连接符 313429"/>
                    <p:cNvSpPr/>
                    <p:nvPr/>
                  </p:nvSpPr>
                  <p:spPr>
                    <a:xfrm>
                      <a:off x="3408" y="2928"/>
                      <a:ext cx="0" cy="192"/>
                    </a:xfrm>
                    <a:prstGeom prst="line">
                      <a:avLst/>
                    </a:prstGeom>
                    <a:ln w="12700" cap="sq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493" name="直接连接符 313430"/>
                    <p:cNvSpPr/>
                    <p:nvPr/>
                  </p:nvSpPr>
                  <p:spPr>
                    <a:xfrm>
                      <a:off x="3504" y="2928"/>
                      <a:ext cx="0" cy="192"/>
                    </a:xfrm>
                    <a:prstGeom prst="line">
                      <a:avLst/>
                    </a:prstGeom>
                    <a:ln w="12700" cap="sq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9494" name="组合 313431"/>
                  <p:cNvGrpSpPr/>
                  <p:nvPr/>
                </p:nvGrpSpPr>
                <p:grpSpPr>
                  <a:xfrm rot="2590096">
                    <a:off x="1860" y="2858"/>
                    <a:ext cx="384" cy="192"/>
                    <a:chOff x="3264" y="2928"/>
                    <a:chExt cx="384" cy="192"/>
                  </a:xfrm>
                </p:grpSpPr>
                <p:sp>
                  <p:nvSpPr>
                    <p:cNvPr id="19495" name="直接连接符 313432"/>
                    <p:cNvSpPr/>
                    <p:nvPr/>
                  </p:nvSpPr>
                  <p:spPr>
                    <a:xfrm>
                      <a:off x="3264" y="3024"/>
                      <a:ext cx="384" cy="0"/>
                    </a:xfrm>
                    <a:prstGeom prst="line">
                      <a:avLst/>
                    </a:prstGeom>
                    <a:ln w="12700" cap="sq" cmpd="sng">
                      <a:solidFill>
                        <a:schemeClr val="tx1"/>
                      </a:solidFill>
                      <a:prstDash val="solid"/>
                      <a:round/>
                      <a:headEnd type="oval" w="med" len="med"/>
                      <a:tailEnd type="oval" w="med" len="med"/>
                    </a:ln>
                  </p:spPr>
                  <p:txBody>
                    <a:bodyPr anchor="t"/>
                    <a:p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496" name="直接连接符 313433"/>
                    <p:cNvSpPr/>
                    <p:nvPr/>
                  </p:nvSpPr>
                  <p:spPr>
                    <a:xfrm>
                      <a:off x="3408" y="2928"/>
                      <a:ext cx="0" cy="192"/>
                    </a:xfrm>
                    <a:prstGeom prst="line">
                      <a:avLst/>
                    </a:prstGeom>
                    <a:ln w="12700" cap="sq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497" name="直接连接符 313434"/>
                    <p:cNvSpPr/>
                    <p:nvPr/>
                  </p:nvSpPr>
                  <p:spPr>
                    <a:xfrm>
                      <a:off x="3504" y="2928"/>
                      <a:ext cx="0" cy="192"/>
                    </a:xfrm>
                    <a:prstGeom prst="line">
                      <a:avLst/>
                    </a:prstGeom>
                    <a:ln w="12700" cap="sq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9498" name="组合 313435"/>
                  <p:cNvGrpSpPr/>
                  <p:nvPr/>
                </p:nvGrpSpPr>
                <p:grpSpPr>
                  <a:xfrm rot="2590096">
                    <a:off x="2140" y="3121"/>
                    <a:ext cx="384" cy="192"/>
                    <a:chOff x="3264" y="2928"/>
                    <a:chExt cx="384" cy="192"/>
                  </a:xfrm>
                </p:grpSpPr>
                <p:sp>
                  <p:nvSpPr>
                    <p:cNvPr id="19499" name="直接连接符 313436"/>
                    <p:cNvSpPr/>
                    <p:nvPr/>
                  </p:nvSpPr>
                  <p:spPr>
                    <a:xfrm>
                      <a:off x="3264" y="3024"/>
                      <a:ext cx="384" cy="0"/>
                    </a:xfrm>
                    <a:prstGeom prst="line">
                      <a:avLst/>
                    </a:prstGeom>
                    <a:ln w="12700" cap="sq" cmpd="sng">
                      <a:solidFill>
                        <a:schemeClr val="tx1"/>
                      </a:solidFill>
                      <a:prstDash val="solid"/>
                      <a:round/>
                      <a:headEnd type="oval" w="med" len="med"/>
                      <a:tailEnd type="oval" w="med" len="med"/>
                    </a:ln>
                  </p:spPr>
                  <p:txBody>
                    <a:bodyPr anchor="t"/>
                    <a:p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500" name="直接连接符 313437"/>
                    <p:cNvSpPr/>
                    <p:nvPr/>
                  </p:nvSpPr>
                  <p:spPr>
                    <a:xfrm>
                      <a:off x="3408" y="2928"/>
                      <a:ext cx="0" cy="192"/>
                    </a:xfrm>
                    <a:prstGeom prst="line">
                      <a:avLst/>
                    </a:prstGeom>
                    <a:ln w="12700" cap="sq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501" name="直接连接符 313438"/>
                    <p:cNvSpPr/>
                    <p:nvPr/>
                  </p:nvSpPr>
                  <p:spPr>
                    <a:xfrm>
                      <a:off x="3504" y="2928"/>
                      <a:ext cx="0" cy="192"/>
                    </a:xfrm>
                    <a:prstGeom prst="line">
                      <a:avLst/>
                    </a:prstGeom>
                    <a:ln w="12700" cap="sq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19502" name="直接连接符 313439"/>
                  <p:cNvSpPr/>
                  <p:nvPr/>
                </p:nvSpPr>
                <p:spPr>
                  <a:xfrm rot="2590096">
                    <a:off x="2448" y="3456"/>
                    <a:ext cx="240" cy="0"/>
                  </a:xfrm>
                  <a:prstGeom prst="line">
                    <a:avLst/>
                  </a:prstGeom>
                  <a:ln w="12700" cap="sq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  <p:txBody>
                  <a:bodyPr anchor="t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aphicFrame>
            <p:nvGraphicFramePr>
              <p:cNvPr id="19503" name="对象 313440"/>
              <p:cNvGraphicFramePr/>
              <p:nvPr/>
            </p:nvGraphicFramePr>
            <p:xfrm>
              <a:off x="4425" y="2811"/>
              <a:ext cx="169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" r:id="rId5" imgW="114935" imgH="127635" progId="Equation.3">
                      <p:embed/>
                    </p:oleObj>
                  </mc:Choice>
                  <mc:Fallback>
                    <p:oleObj name="" r:id="rId5" imgW="114935" imgH="127635" progId="Equation.3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425" y="2811"/>
                            <a:ext cx="169" cy="1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504" name="组合 313441"/>
            <p:cNvGrpSpPr/>
            <p:nvPr/>
          </p:nvGrpSpPr>
          <p:grpSpPr>
            <a:xfrm>
              <a:off x="4370" y="3003"/>
              <a:ext cx="96" cy="144"/>
              <a:chOff x="4368" y="2976"/>
              <a:chExt cx="96" cy="144"/>
            </a:xfrm>
          </p:grpSpPr>
          <p:sp>
            <p:nvSpPr>
              <p:cNvPr id="19505" name="直接连接符 313442"/>
              <p:cNvSpPr/>
              <p:nvPr/>
            </p:nvSpPr>
            <p:spPr>
              <a:xfrm>
                <a:off x="4368" y="2976"/>
                <a:ext cx="96" cy="96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06" name="直接连接符 313443"/>
              <p:cNvSpPr/>
              <p:nvPr/>
            </p:nvSpPr>
            <p:spPr>
              <a:xfrm flipH="1">
                <a:off x="4416" y="3072"/>
                <a:ext cx="48" cy="48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82945" name="对象 314369"/>
          <p:cNvGraphicFramePr/>
          <p:nvPr/>
        </p:nvGraphicFramePr>
        <p:xfrm>
          <a:off x="3384550" y="4270375"/>
          <a:ext cx="17145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673100" imgH="431800" progId="Equation.3">
                  <p:embed/>
                </p:oleObj>
              </mc:Choice>
              <mc:Fallback>
                <p:oleObj name="" r:id="rId7" imgW="673100" imgH="4318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4270375"/>
                        <a:ext cx="1714500" cy="110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2" name="AutoShape 3"/>
          <p:cNvSpPr/>
          <p:nvPr/>
        </p:nvSpPr>
        <p:spPr>
          <a:xfrm>
            <a:off x="873125" y="1249363"/>
            <a:ext cx="5181600" cy="1006475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/>
          <a:p>
            <a:pPr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739775" y="1506538"/>
            <a:ext cx="2260600" cy="9350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缺级条件</a:t>
            </a:r>
            <a:endParaRPr lang="zh-CN" altLang="en-US" dirty="0">
              <a:solidFill>
                <a:srgbClr val="A5002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773363" y="1303338"/>
          <a:ext cx="32670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1701165" imgH="393700" progId="Equation.DSMT4">
                  <p:embed/>
                </p:oleObj>
              </mc:Choice>
              <mc:Fallback>
                <p:oleObj name="" r:id="rId9" imgW="1701165" imgH="3937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3363" y="1303338"/>
                        <a:ext cx="3267075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8" name="Rectangle 8"/>
          <p:cNvSpPr/>
          <p:nvPr/>
        </p:nvSpPr>
        <p:spPr>
          <a:xfrm>
            <a:off x="882650" y="3094038"/>
            <a:ext cx="197167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马吕斯定律</a:t>
            </a:r>
            <a:endParaRPr lang="zh-CN" altLang="en-US" dirty="0">
              <a:solidFill>
                <a:srgbClr val="A5002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8272" name="Object 32"/>
          <p:cNvGraphicFramePr/>
          <p:nvPr/>
        </p:nvGraphicFramePr>
        <p:xfrm>
          <a:off x="3071813" y="3049588"/>
          <a:ext cx="22574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837565" imgH="254000" progId="Equation.3">
                  <p:embed/>
                </p:oleObj>
              </mc:Choice>
              <mc:Fallback>
                <p:oleObj name="" r:id="rId11" imgW="837565" imgH="2540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1813" y="3049588"/>
                        <a:ext cx="2257425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96" name="Rectangle 56"/>
          <p:cNvSpPr/>
          <p:nvPr/>
        </p:nvSpPr>
        <p:spPr>
          <a:xfrm>
            <a:off x="5543550" y="3072765"/>
            <a:ext cx="28924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入射光为线偏振光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3346" name="矩形 313345"/>
          <p:cNvSpPr/>
          <p:nvPr/>
        </p:nvSpPr>
        <p:spPr>
          <a:xfrm>
            <a:off x="141288" y="2292985"/>
            <a:ext cx="55086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8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光的偏振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3200" dirty="0">
                <a:solidFill>
                  <a:srgbClr val="A5002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sz="3200" dirty="0">
              <a:solidFill>
                <a:srgbClr val="A5002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882650" y="4521200"/>
            <a:ext cx="2328863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布儒斯特定律</a:t>
            </a:r>
            <a:endParaRPr lang="zh-CN" altLang="en-US" dirty="0">
              <a:solidFill>
                <a:srgbClr val="A5002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4" grpId="0"/>
      <p:bldP spid="5234" grpId="0"/>
      <p:bldP spid="313346" grpId="0"/>
      <p:bldP spid="3" grpId="0"/>
      <p:bldP spid="138248" grpId="0"/>
      <p:bldP spid="13829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" y="900113"/>
            <a:ext cx="9118600" cy="594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文本框 2"/>
          <p:cNvSpPr txBox="1"/>
          <p:nvPr/>
        </p:nvSpPr>
        <p:spPr>
          <a:xfrm>
            <a:off x="984250" y="173038"/>
            <a:ext cx="7845425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路漫漫其修远兮，吾将上下而求索！</a:t>
            </a:r>
            <a:endParaRPr lang="zh-CN" altLang="en-US" sz="32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3" name="Picture 5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99638" cy="7285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4" name="Text Box 7"/>
          <p:cNvSpPr txBox="1"/>
          <p:nvPr/>
        </p:nvSpPr>
        <p:spPr>
          <a:xfrm>
            <a:off x="34925" y="115888"/>
            <a:ext cx="9217025" cy="1098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5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66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Best  wishes  for  you !</a:t>
            </a:r>
            <a:endParaRPr lang="en-US" altLang="zh-CN" sz="6600" i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7" name="Rectangle 3"/>
          <p:cNvSpPr>
            <a:spLocks noGrp="1"/>
          </p:cNvSpPr>
          <p:nvPr>
            <p:ph idx="1"/>
          </p:nvPr>
        </p:nvSpPr>
        <p:spPr>
          <a:xfrm>
            <a:off x="0" y="261620"/>
            <a:ext cx="2411413" cy="649288"/>
          </a:xfrm>
          <a:noFill/>
          <a:ln>
            <a:noFill/>
          </a:ln>
        </p:spPr>
        <p:txBody>
          <a:bodyPr anchor="t"/>
          <a:p>
            <a:pPr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一、 静电场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60" y="1031240"/>
            <a:ext cx="7371715" cy="4953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静电场的高斯定理和环流定理</a:t>
            </a:r>
            <a:endParaRPr lang="zh-CN" altLang="zh-CN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953" y="1132205"/>
            <a:ext cx="1679575" cy="19288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57701" name="对象 287748"/>
          <p:cNvGraphicFramePr/>
          <p:nvPr/>
        </p:nvGraphicFramePr>
        <p:xfrm>
          <a:off x="2131378" y="3211671"/>
          <a:ext cx="3254375" cy="100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" imgW="1459865" imgH="431800" progId="Equation.3">
                  <p:embed/>
                </p:oleObj>
              </mc:Choice>
              <mc:Fallback>
                <p:oleObj name="" r:id="rId2" imgW="1459865" imgH="4318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1378" y="3211671"/>
                        <a:ext cx="3254375" cy="1007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文本框 291844"/>
          <p:cNvSpPr txBox="1"/>
          <p:nvPr/>
        </p:nvSpPr>
        <p:spPr>
          <a:xfrm>
            <a:off x="368935" y="3361055"/>
            <a:ext cx="1638300" cy="565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33400" indent="-533400"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高斯定理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91844"/>
          <p:cNvSpPr txBox="1"/>
          <p:nvPr/>
        </p:nvSpPr>
        <p:spPr>
          <a:xfrm>
            <a:off x="542925" y="1814195"/>
            <a:ext cx="1588770" cy="565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33400" indent="-533400"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电通量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291844"/>
          <p:cNvSpPr txBox="1"/>
          <p:nvPr/>
        </p:nvSpPr>
        <p:spPr>
          <a:xfrm>
            <a:off x="5668010" y="3361690"/>
            <a:ext cx="1477010" cy="565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33400" indent="-533400"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有源场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90" y="5061585"/>
            <a:ext cx="1634490" cy="4953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环流定理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0853" name="对象 304140"/>
          <p:cNvGraphicFramePr/>
          <p:nvPr/>
        </p:nvGraphicFramePr>
        <p:xfrm>
          <a:off x="2483168" y="5059363"/>
          <a:ext cx="20875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4" imgW="736600" imgH="279400" progId="Equation.3">
                  <p:embed/>
                </p:oleObj>
              </mc:Choice>
              <mc:Fallback>
                <p:oleObj name="" r:id="rId4" imgW="736600" imgH="2794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168" y="5059363"/>
                        <a:ext cx="2087562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3" name="文本框 178182"/>
          <p:cNvSpPr txBox="1"/>
          <p:nvPr/>
        </p:nvSpPr>
        <p:spPr>
          <a:xfrm>
            <a:off x="5052695" y="5059363"/>
            <a:ext cx="31051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无旋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场（保守场）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对象 287748"/>
          <p:cNvGraphicFramePr/>
          <p:nvPr/>
        </p:nvGraphicFramePr>
        <p:xfrm>
          <a:off x="2411731" y="1814353"/>
          <a:ext cx="1840230" cy="68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825500" imgH="292100" progId="Equation.3">
                  <p:embed/>
                </p:oleObj>
              </mc:Choice>
              <mc:Fallback>
                <p:oleObj name="" r:id="rId6" imgW="825500" imgH="2921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1731" y="1814353"/>
                        <a:ext cx="1840230" cy="681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  <p:bldP spid="2" grpId="0"/>
      <p:bldP spid="121864" grpId="0"/>
      <p:bldP spid="3" grpId="0"/>
      <p:bldP spid="5" grpId="0"/>
      <p:bldP spid="6" grpId="0"/>
      <p:bldP spid="1781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2" name="矩形 135171"/>
          <p:cNvSpPr/>
          <p:nvPr/>
        </p:nvSpPr>
        <p:spPr>
          <a:xfrm>
            <a:off x="153988" y="134938"/>
            <a:ext cx="8229600" cy="5413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场强的计算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）叠加原理</a:t>
            </a:r>
            <a:endParaRPr lang="zh-CN" altLang="en-US" sz="24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604" name="Rectangle 36"/>
          <p:cNvSpPr/>
          <p:nvPr/>
        </p:nvSpPr>
        <p:spPr>
          <a:xfrm>
            <a:off x="395288" y="1795463"/>
            <a:ext cx="216852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）高斯定理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7575" y="1231900"/>
            <a:ext cx="74263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典型例子：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点电荷系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包括电偶极子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，均匀带电的直线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7263" y="2459038"/>
            <a:ext cx="69167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典型例子：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场强分布具有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球、轴、面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对称性的体系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1" name="组合 296001"/>
          <p:cNvGrpSpPr/>
          <p:nvPr/>
        </p:nvGrpSpPr>
        <p:grpSpPr>
          <a:xfrm>
            <a:off x="1084898" y="4386259"/>
            <a:ext cx="1114425" cy="1114425"/>
            <a:chOff x="4062" y="1159"/>
            <a:chExt cx="702" cy="702"/>
          </a:xfrm>
        </p:grpSpPr>
        <p:sp>
          <p:nvSpPr>
            <p:cNvPr id="70722" name="椭圆 296002"/>
            <p:cNvSpPr/>
            <p:nvPr/>
          </p:nvSpPr>
          <p:spPr>
            <a:xfrm>
              <a:off x="4062" y="1159"/>
              <a:ext cx="702" cy="702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 prstMaterial="matte"/>
          </p:spPr>
          <p:txBody>
            <a:bodyPr anchor="t"/>
            <a:p>
              <a:pPr fontAlgn="base"/>
              <a:endPara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23" name="直接连接符 296003"/>
            <p:cNvSpPr/>
            <p:nvPr/>
          </p:nvSpPr>
          <p:spPr>
            <a:xfrm>
              <a:off x="4419" y="1508"/>
              <a:ext cx="339" cy="11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scene3d>
              <a:camera prst="orthographicFront"/>
              <a:lightRig rig="threePt" dir="t"/>
            </a:scene3d>
            <a:sp3d prstMaterial="matte"/>
          </p:spPr>
        </p:sp>
        <p:sp>
          <p:nvSpPr>
            <p:cNvPr id="70724" name="文本框 296004"/>
            <p:cNvSpPr txBox="1"/>
            <p:nvPr/>
          </p:nvSpPr>
          <p:spPr>
            <a:xfrm>
              <a:off x="4456" y="1448"/>
              <a:ext cx="203" cy="327"/>
            </a:xfrm>
            <a:prstGeom prst="rect">
              <a:avLst/>
            </a:prstGeom>
            <a:noFill/>
            <a:ln w="9525">
              <a:noFill/>
            </a:ln>
            <a:scene3d>
              <a:camera prst="orthographicFront"/>
              <a:lightRig rig="threePt" dir="t"/>
            </a:scene3d>
            <a:sp3d prstMaterial="matte"/>
          </p:spPr>
          <p:txBody>
            <a:bodyPr wrap="none" anchor="t">
              <a:spAutoFit/>
            </a:bodyPr>
            <a:p>
              <a:pPr algn="ctr" eaLnBrk="0" fontAlgn="base" hangingPunct="0"/>
              <a:r>
                <a:rPr lang="en-US" altLang="zh-CN" i="1" strike="noStrike" noProof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lang="en-US" altLang="zh-CN" i="1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4038" y="3917950"/>
            <a:ext cx="2147887" cy="2170113"/>
            <a:chOff x="1251" y="5619"/>
            <a:chExt cx="3382" cy="3418"/>
          </a:xfrm>
        </p:grpSpPr>
        <p:grpSp>
          <p:nvGrpSpPr>
            <p:cNvPr id="7175" name="组合 295938"/>
            <p:cNvGrpSpPr/>
            <p:nvPr/>
          </p:nvGrpSpPr>
          <p:grpSpPr>
            <a:xfrm>
              <a:off x="1251" y="5619"/>
              <a:ext cx="3382" cy="3417"/>
              <a:chOff x="3732" y="840"/>
              <a:chExt cx="1353" cy="1367"/>
            </a:xfrm>
          </p:grpSpPr>
          <p:grpSp>
            <p:nvGrpSpPr>
              <p:cNvPr id="7176" name="组合 295939"/>
              <p:cNvGrpSpPr/>
              <p:nvPr/>
            </p:nvGrpSpPr>
            <p:grpSpPr>
              <a:xfrm>
                <a:off x="3732" y="840"/>
                <a:ext cx="1353" cy="1367"/>
                <a:chOff x="3651" y="1307"/>
                <a:chExt cx="1353" cy="1367"/>
              </a:xfrm>
            </p:grpSpPr>
            <p:sp>
              <p:nvSpPr>
                <p:cNvPr id="7177" name="椭圆 295945"/>
                <p:cNvSpPr/>
                <p:nvPr/>
              </p:nvSpPr>
              <p:spPr>
                <a:xfrm>
                  <a:off x="3748" y="1404"/>
                  <a:ext cx="1170" cy="117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7178" name="组合 295946"/>
                <p:cNvGrpSpPr/>
                <p:nvPr/>
              </p:nvGrpSpPr>
              <p:grpSpPr>
                <a:xfrm>
                  <a:off x="3876" y="2425"/>
                  <a:ext cx="86" cy="86"/>
                  <a:chOff x="3001" y="2915"/>
                  <a:chExt cx="1112" cy="1117"/>
                </a:xfrm>
              </p:grpSpPr>
              <p:sp>
                <p:nvSpPr>
                  <p:cNvPr id="7179" name="直接连接符 295947"/>
                  <p:cNvSpPr/>
                  <p:nvPr/>
                </p:nvSpPr>
                <p:spPr>
                  <a:xfrm>
                    <a:off x="3001" y="3473"/>
                    <a:ext cx="1112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80" name="直接连接符 295948"/>
                  <p:cNvSpPr/>
                  <p:nvPr/>
                </p:nvSpPr>
                <p:spPr>
                  <a:xfrm>
                    <a:off x="3554" y="2915"/>
                    <a:ext cx="0" cy="1117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181" name="组合 295949"/>
                <p:cNvGrpSpPr/>
                <p:nvPr/>
              </p:nvGrpSpPr>
              <p:grpSpPr>
                <a:xfrm>
                  <a:off x="3651" y="1994"/>
                  <a:ext cx="86" cy="86"/>
                  <a:chOff x="3001" y="2915"/>
                  <a:chExt cx="1112" cy="1117"/>
                </a:xfrm>
              </p:grpSpPr>
              <p:sp>
                <p:nvSpPr>
                  <p:cNvPr id="7182" name="直接连接符 295950"/>
                  <p:cNvSpPr/>
                  <p:nvPr/>
                </p:nvSpPr>
                <p:spPr>
                  <a:xfrm>
                    <a:off x="3001" y="3473"/>
                    <a:ext cx="1112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83" name="直接连接符 295951"/>
                  <p:cNvSpPr/>
                  <p:nvPr/>
                </p:nvSpPr>
                <p:spPr>
                  <a:xfrm>
                    <a:off x="3554" y="2915"/>
                    <a:ext cx="0" cy="1117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184" name="组合 295952"/>
                <p:cNvGrpSpPr/>
                <p:nvPr/>
              </p:nvGrpSpPr>
              <p:grpSpPr>
                <a:xfrm>
                  <a:off x="4341" y="2588"/>
                  <a:ext cx="86" cy="86"/>
                  <a:chOff x="3001" y="2915"/>
                  <a:chExt cx="1112" cy="1117"/>
                </a:xfrm>
              </p:grpSpPr>
              <p:sp>
                <p:nvSpPr>
                  <p:cNvPr id="7185" name="直接连接符 295953"/>
                  <p:cNvSpPr/>
                  <p:nvPr/>
                </p:nvSpPr>
                <p:spPr>
                  <a:xfrm>
                    <a:off x="3001" y="3473"/>
                    <a:ext cx="1112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86" name="直接连接符 295954"/>
                  <p:cNvSpPr/>
                  <p:nvPr/>
                </p:nvSpPr>
                <p:spPr>
                  <a:xfrm>
                    <a:off x="3554" y="2915"/>
                    <a:ext cx="0" cy="1117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187" name="组合 295955"/>
                <p:cNvGrpSpPr/>
                <p:nvPr/>
              </p:nvGrpSpPr>
              <p:grpSpPr>
                <a:xfrm>
                  <a:off x="3813" y="1538"/>
                  <a:ext cx="86" cy="86"/>
                  <a:chOff x="3001" y="2915"/>
                  <a:chExt cx="1112" cy="1117"/>
                </a:xfrm>
              </p:grpSpPr>
              <p:sp>
                <p:nvSpPr>
                  <p:cNvPr id="7188" name="直接连接符 295956"/>
                  <p:cNvSpPr/>
                  <p:nvPr/>
                </p:nvSpPr>
                <p:spPr>
                  <a:xfrm>
                    <a:off x="3001" y="3473"/>
                    <a:ext cx="1112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89" name="直接连接符 295957"/>
                  <p:cNvSpPr/>
                  <p:nvPr/>
                </p:nvSpPr>
                <p:spPr>
                  <a:xfrm>
                    <a:off x="3554" y="2915"/>
                    <a:ext cx="0" cy="1117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190" name="组合 295958"/>
                <p:cNvGrpSpPr/>
                <p:nvPr/>
              </p:nvGrpSpPr>
              <p:grpSpPr>
                <a:xfrm>
                  <a:off x="4244" y="1307"/>
                  <a:ext cx="86" cy="86"/>
                  <a:chOff x="3001" y="2915"/>
                  <a:chExt cx="1112" cy="1117"/>
                </a:xfrm>
              </p:grpSpPr>
              <p:sp>
                <p:nvSpPr>
                  <p:cNvPr id="7191" name="直接连接符 295959"/>
                  <p:cNvSpPr/>
                  <p:nvPr/>
                </p:nvSpPr>
                <p:spPr>
                  <a:xfrm>
                    <a:off x="3001" y="3473"/>
                    <a:ext cx="1112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92" name="直接连接符 295960"/>
                  <p:cNvSpPr/>
                  <p:nvPr/>
                </p:nvSpPr>
                <p:spPr>
                  <a:xfrm>
                    <a:off x="3554" y="2915"/>
                    <a:ext cx="0" cy="1117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193" name="组合 295961"/>
                <p:cNvGrpSpPr/>
                <p:nvPr/>
              </p:nvGrpSpPr>
              <p:grpSpPr>
                <a:xfrm>
                  <a:off x="3725" y="2219"/>
                  <a:ext cx="86" cy="86"/>
                  <a:chOff x="3001" y="2915"/>
                  <a:chExt cx="1112" cy="1117"/>
                </a:xfrm>
              </p:grpSpPr>
              <p:sp>
                <p:nvSpPr>
                  <p:cNvPr id="7194" name="直接连接符 295962"/>
                  <p:cNvSpPr/>
                  <p:nvPr/>
                </p:nvSpPr>
                <p:spPr>
                  <a:xfrm>
                    <a:off x="3001" y="3473"/>
                    <a:ext cx="1112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95" name="直接连接符 295963"/>
                  <p:cNvSpPr/>
                  <p:nvPr/>
                </p:nvSpPr>
                <p:spPr>
                  <a:xfrm>
                    <a:off x="3554" y="2915"/>
                    <a:ext cx="0" cy="1117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196" name="组合 295964"/>
                <p:cNvGrpSpPr/>
                <p:nvPr/>
              </p:nvGrpSpPr>
              <p:grpSpPr>
                <a:xfrm>
                  <a:off x="4089" y="2547"/>
                  <a:ext cx="86" cy="86"/>
                  <a:chOff x="3001" y="2915"/>
                  <a:chExt cx="1112" cy="1117"/>
                </a:xfrm>
              </p:grpSpPr>
              <p:sp>
                <p:nvSpPr>
                  <p:cNvPr id="7197" name="直接连接符 295965"/>
                  <p:cNvSpPr/>
                  <p:nvPr/>
                </p:nvSpPr>
                <p:spPr>
                  <a:xfrm>
                    <a:off x="3001" y="3473"/>
                    <a:ext cx="1112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98" name="直接连接符 295966"/>
                  <p:cNvSpPr/>
                  <p:nvPr/>
                </p:nvSpPr>
                <p:spPr>
                  <a:xfrm>
                    <a:off x="3554" y="2915"/>
                    <a:ext cx="0" cy="1117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199" name="组合 295967"/>
                <p:cNvGrpSpPr/>
                <p:nvPr/>
              </p:nvGrpSpPr>
              <p:grpSpPr>
                <a:xfrm>
                  <a:off x="4687" y="1452"/>
                  <a:ext cx="86" cy="86"/>
                  <a:chOff x="3001" y="2915"/>
                  <a:chExt cx="1112" cy="1117"/>
                </a:xfrm>
              </p:grpSpPr>
              <p:sp>
                <p:nvSpPr>
                  <p:cNvPr id="7200" name="直接连接符 295968"/>
                  <p:cNvSpPr/>
                  <p:nvPr/>
                </p:nvSpPr>
                <p:spPr>
                  <a:xfrm>
                    <a:off x="3001" y="3473"/>
                    <a:ext cx="1112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01" name="直接连接符 295969"/>
                  <p:cNvSpPr/>
                  <p:nvPr/>
                </p:nvSpPr>
                <p:spPr>
                  <a:xfrm>
                    <a:off x="3554" y="2915"/>
                    <a:ext cx="0" cy="1117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02" name="组合 295970"/>
                <p:cNvGrpSpPr/>
                <p:nvPr/>
              </p:nvGrpSpPr>
              <p:grpSpPr>
                <a:xfrm>
                  <a:off x="4918" y="1877"/>
                  <a:ext cx="86" cy="86"/>
                  <a:chOff x="3001" y="2915"/>
                  <a:chExt cx="1112" cy="1117"/>
                </a:xfrm>
              </p:grpSpPr>
              <p:sp>
                <p:nvSpPr>
                  <p:cNvPr id="7203" name="直接连接符 295971"/>
                  <p:cNvSpPr/>
                  <p:nvPr/>
                </p:nvSpPr>
                <p:spPr>
                  <a:xfrm>
                    <a:off x="3001" y="3473"/>
                    <a:ext cx="1112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04" name="直接连接符 295972"/>
                  <p:cNvSpPr/>
                  <p:nvPr/>
                </p:nvSpPr>
                <p:spPr>
                  <a:xfrm>
                    <a:off x="3554" y="2915"/>
                    <a:ext cx="0" cy="1117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05" name="组合 295973"/>
                <p:cNvGrpSpPr/>
                <p:nvPr/>
              </p:nvGrpSpPr>
              <p:grpSpPr>
                <a:xfrm>
                  <a:off x="4576" y="2510"/>
                  <a:ext cx="86" cy="86"/>
                  <a:chOff x="3001" y="2915"/>
                  <a:chExt cx="1112" cy="1117"/>
                </a:xfrm>
              </p:grpSpPr>
              <p:sp>
                <p:nvSpPr>
                  <p:cNvPr id="7206" name="直接连接符 295974"/>
                  <p:cNvSpPr/>
                  <p:nvPr/>
                </p:nvSpPr>
                <p:spPr>
                  <a:xfrm>
                    <a:off x="3001" y="3473"/>
                    <a:ext cx="1112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07" name="直接连接符 295975"/>
                  <p:cNvSpPr/>
                  <p:nvPr/>
                </p:nvSpPr>
                <p:spPr>
                  <a:xfrm>
                    <a:off x="3554" y="2915"/>
                    <a:ext cx="0" cy="1117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08" name="组合 295976"/>
                <p:cNvGrpSpPr/>
                <p:nvPr/>
              </p:nvGrpSpPr>
              <p:grpSpPr>
                <a:xfrm>
                  <a:off x="4777" y="2351"/>
                  <a:ext cx="86" cy="86"/>
                  <a:chOff x="3001" y="2915"/>
                  <a:chExt cx="1112" cy="1117"/>
                </a:xfrm>
              </p:grpSpPr>
              <p:sp>
                <p:nvSpPr>
                  <p:cNvPr id="7209" name="直接连接符 295977"/>
                  <p:cNvSpPr/>
                  <p:nvPr/>
                </p:nvSpPr>
                <p:spPr>
                  <a:xfrm>
                    <a:off x="3001" y="3473"/>
                    <a:ext cx="1112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10" name="直接连接符 295978"/>
                  <p:cNvSpPr/>
                  <p:nvPr/>
                </p:nvSpPr>
                <p:spPr>
                  <a:xfrm>
                    <a:off x="3554" y="2915"/>
                    <a:ext cx="0" cy="1117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11" name="组合 295979"/>
                <p:cNvGrpSpPr/>
                <p:nvPr/>
              </p:nvGrpSpPr>
              <p:grpSpPr>
                <a:xfrm>
                  <a:off x="4908" y="2119"/>
                  <a:ext cx="86" cy="86"/>
                  <a:chOff x="3001" y="2915"/>
                  <a:chExt cx="1112" cy="1117"/>
                </a:xfrm>
              </p:grpSpPr>
              <p:sp>
                <p:nvSpPr>
                  <p:cNvPr id="7212" name="直接连接符 295980"/>
                  <p:cNvSpPr/>
                  <p:nvPr/>
                </p:nvSpPr>
                <p:spPr>
                  <a:xfrm>
                    <a:off x="3001" y="3473"/>
                    <a:ext cx="1112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13" name="直接连接符 295981"/>
                  <p:cNvSpPr/>
                  <p:nvPr/>
                </p:nvSpPr>
                <p:spPr>
                  <a:xfrm>
                    <a:off x="3554" y="2915"/>
                    <a:ext cx="0" cy="1117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14" name="组合 295982"/>
                <p:cNvGrpSpPr/>
                <p:nvPr/>
              </p:nvGrpSpPr>
              <p:grpSpPr>
                <a:xfrm>
                  <a:off x="4006" y="1382"/>
                  <a:ext cx="86" cy="86"/>
                  <a:chOff x="3001" y="2915"/>
                  <a:chExt cx="1112" cy="1117"/>
                </a:xfrm>
              </p:grpSpPr>
              <p:sp>
                <p:nvSpPr>
                  <p:cNvPr id="7215" name="直接连接符 295983"/>
                  <p:cNvSpPr/>
                  <p:nvPr/>
                </p:nvSpPr>
                <p:spPr>
                  <a:xfrm>
                    <a:off x="3001" y="3473"/>
                    <a:ext cx="1112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16" name="直接连接符 295984"/>
                  <p:cNvSpPr/>
                  <p:nvPr/>
                </p:nvSpPr>
                <p:spPr>
                  <a:xfrm>
                    <a:off x="3554" y="2915"/>
                    <a:ext cx="0" cy="1117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17" name="组合 295985"/>
                <p:cNvGrpSpPr/>
                <p:nvPr/>
              </p:nvGrpSpPr>
              <p:grpSpPr>
                <a:xfrm>
                  <a:off x="3696" y="1751"/>
                  <a:ext cx="86" cy="86"/>
                  <a:chOff x="3001" y="2915"/>
                  <a:chExt cx="1112" cy="1117"/>
                </a:xfrm>
              </p:grpSpPr>
              <p:sp>
                <p:nvSpPr>
                  <p:cNvPr id="7218" name="直接连接符 295986"/>
                  <p:cNvSpPr/>
                  <p:nvPr/>
                </p:nvSpPr>
                <p:spPr>
                  <a:xfrm>
                    <a:off x="3001" y="3473"/>
                    <a:ext cx="1112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19" name="直接连接符 295987"/>
                  <p:cNvSpPr/>
                  <p:nvPr/>
                </p:nvSpPr>
                <p:spPr>
                  <a:xfrm>
                    <a:off x="3554" y="2915"/>
                    <a:ext cx="0" cy="1117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20" name="组合 295988"/>
                <p:cNvGrpSpPr/>
                <p:nvPr/>
              </p:nvGrpSpPr>
              <p:grpSpPr>
                <a:xfrm>
                  <a:off x="4835" y="1636"/>
                  <a:ext cx="86" cy="86"/>
                  <a:chOff x="3001" y="2915"/>
                  <a:chExt cx="1112" cy="1117"/>
                </a:xfrm>
              </p:grpSpPr>
              <p:sp>
                <p:nvSpPr>
                  <p:cNvPr id="7221" name="直接连接符 295989"/>
                  <p:cNvSpPr/>
                  <p:nvPr/>
                </p:nvSpPr>
                <p:spPr>
                  <a:xfrm>
                    <a:off x="3001" y="3473"/>
                    <a:ext cx="1112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22" name="直接连接符 295990"/>
                  <p:cNvSpPr/>
                  <p:nvPr/>
                </p:nvSpPr>
                <p:spPr>
                  <a:xfrm>
                    <a:off x="3554" y="2915"/>
                    <a:ext cx="0" cy="1117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7223" name="组合 295991"/>
                <p:cNvGrpSpPr/>
                <p:nvPr/>
              </p:nvGrpSpPr>
              <p:grpSpPr>
                <a:xfrm>
                  <a:off x="4497" y="1348"/>
                  <a:ext cx="86" cy="86"/>
                  <a:chOff x="3001" y="2915"/>
                  <a:chExt cx="1112" cy="1117"/>
                </a:xfrm>
              </p:grpSpPr>
              <p:sp>
                <p:nvSpPr>
                  <p:cNvPr id="7224" name="直接连接符 295992"/>
                  <p:cNvSpPr/>
                  <p:nvPr/>
                </p:nvSpPr>
                <p:spPr>
                  <a:xfrm>
                    <a:off x="3001" y="3473"/>
                    <a:ext cx="1112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225" name="直接连接符 295993"/>
                  <p:cNvSpPr/>
                  <p:nvPr/>
                </p:nvSpPr>
                <p:spPr>
                  <a:xfrm>
                    <a:off x="3554" y="2915"/>
                    <a:ext cx="0" cy="1117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7226" name="直接连接符 295994"/>
              <p:cNvSpPr/>
              <p:nvPr/>
            </p:nvSpPr>
            <p:spPr>
              <a:xfrm flipH="1">
                <a:off x="3898" y="1509"/>
                <a:ext cx="490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227" name="文本框 295995"/>
              <p:cNvSpPr txBox="1"/>
              <p:nvPr/>
            </p:nvSpPr>
            <p:spPr>
              <a:xfrm>
                <a:off x="3857" y="1522"/>
                <a:ext cx="22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 eaLnBrk="0" hangingPunct="0"/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 flipV="1">
              <a:off x="2900" y="7219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296001"/>
          <p:cNvGrpSpPr/>
          <p:nvPr/>
        </p:nvGrpSpPr>
        <p:grpSpPr>
          <a:xfrm>
            <a:off x="310515" y="3705225"/>
            <a:ext cx="2566035" cy="2566035"/>
            <a:chOff x="4062" y="1159"/>
            <a:chExt cx="702" cy="702"/>
          </a:xfrm>
        </p:grpSpPr>
        <p:sp>
          <p:nvSpPr>
            <p:cNvPr id="13" name="椭圆 296002"/>
            <p:cNvSpPr/>
            <p:nvPr/>
          </p:nvSpPr>
          <p:spPr>
            <a:xfrm>
              <a:off x="4062" y="1159"/>
              <a:ext cx="702" cy="702"/>
            </a:xfrm>
            <a:prstGeom prst="ellipse">
              <a:avLst/>
            </a:prstGeom>
            <a:noFill/>
            <a:ln w="127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 prstMaterial="matte"/>
          </p:spPr>
          <p:txBody>
            <a:bodyPr anchor="t"/>
            <a:p>
              <a:pPr fontAlgn="base"/>
              <a:endPara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直接连接符 296003"/>
            <p:cNvSpPr/>
            <p:nvPr/>
          </p:nvSpPr>
          <p:spPr>
            <a:xfrm flipV="1">
              <a:off x="4419" y="1230"/>
              <a:ext cx="198" cy="278"/>
            </a:xfrm>
            <a:prstGeom prst="line">
              <a:avLst/>
            </a:prstGeom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scene3d>
              <a:camera prst="orthographicFront"/>
              <a:lightRig rig="threePt" dir="t"/>
            </a:scene3d>
            <a:sp3d prstMaterial="matte"/>
          </p:spPr>
        </p:sp>
        <p:sp>
          <p:nvSpPr>
            <p:cNvPr id="16" name="文本框 296004"/>
            <p:cNvSpPr txBox="1"/>
            <p:nvPr/>
          </p:nvSpPr>
          <p:spPr>
            <a:xfrm>
              <a:off x="4386" y="1263"/>
              <a:ext cx="203" cy="143"/>
            </a:xfrm>
            <a:prstGeom prst="rect">
              <a:avLst/>
            </a:prstGeom>
            <a:noFill/>
            <a:ln w="9525">
              <a:noFill/>
            </a:ln>
            <a:scene3d>
              <a:camera prst="orthographicFront"/>
              <a:lightRig rig="threePt" dir="t"/>
            </a:scene3d>
            <a:sp3d prstMaterial="matte"/>
          </p:spPr>
          <p:txBody>
            <a:bodyPr wrap="square" anchor="t">
              <a:spAutoFit/>
            </a:bodyPr>
            <a:p>
              <a:pPr algn="ctr" eaLnBrk="0" fontAlgn="base" hangingPunct="0"/>
              <a:r>
                <a:rPr lang="en-US" altLang="zh-CN" i="1" strike="noStrike" noProof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lang="en-US" altLang="zh-CN" i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300034"/>
          <p:cNvGrpSpPr/>
          <p:nvPr/>
        </p:nvGrpSpPr>
        <p:grpSpPr>
          <a:xfrm>
            <a:off x="3735388" y="3598863"/>
            <a:ext cx="990600" cy="2362200"/>
            <a:chOff x="4176" y="1008"/>
            <a:chExt cx="624" cy="1488"/>
          </a:xfrm>
        </p:grpSpPr>
        <p:sp>
          <p:nvSpPr>
            <p:cNvPr id="7231" name="圆柱形 300035"/>
            <p:cNvSpPr/>
            <p:nvPr/>
          </p:nvSpPr>
          <p:spPr>
            <a:xfrm>
              <a:off x="4176" y="1008"/>
              <a:ext cx="624" cy="1488"/>
            </a:xfrm>
            <a:prstGeom prst="can">
              <a:avLst>
                <a:gd name="adj" fmla="val 27269"/>
              </a:avLst>
            </a:prstGeom>
            <a:solidFill>
              <a:srgbClr val="CCECFF"/>
            </a:solidFill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32" name="椭圆 300036"/>
            <p:cNvSpPr/>
            <p:nvPr/>
          </p:nvSpPr>
          <p:spPr>
            <a:xfrm>
              <a:off x="4176" y="1008"/>
              <a:ext cx="624" cy="192"/>
            </a:xfrm>
            <a:prstGeom prst="ellipse">
              <a:avLst/>
            </a:prstGeom>
            <a:solidFill>
              <a:srgbClr val="FFBF7F"/>
            </a:solidFill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33" name="椭圆 300037"/>
            <p:cNvSpPr/>
            <p:nvPr/>
          </p:nvSpPr>
          <p:spPr>
            <a:xfrm>
              <a:off x="4176" y="2304"/>
              <a:ext cx="624" cy="192"/>
            </a:xfrm>
            <a:prstGeom prst="ellipse">
              <a:avLst/>
            </a:prstGeom>
            <a:solidFill>
              <a:srgbClr val="FFBB77">
                <a:alpha val="50194"/>
              </a:srgbClr>
            </a:solidFill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0039" name="直接连接符 300038"/>
          <p:cNvSpPr/>
          <p:nvPr/>
        </p:nvSpPr>
        <p:spPr>
          <a:xfrm>
            <a:off x="4192588" y="2989263"/>
            <a:ext cx="0" cy="7620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040" name="直接连接符 300039"/>
          <p:cNvSpPr/>
          <p:nvPr/>
        </p:nvSpPr>
        <p:spPr>
          <a:xfrm>
            <a:off x="4192588" y="3979863"/>
            <a:ext cx="0" cy="838200"/>
          </a:xfrm>
          <a:prstGeom prst="line">
            <a:avLst/>
          </a:prstGeom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00041" name="直接连接符 300040"/>
          <p:cNvSpPr/>
          <p:nvPr/>
        </p:nvSpPr>
        <p:spPr>
          <a:xfrm>
            <a:off x="4192588" y="5961063"/>
            <a:ext cx="0" cy="8382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042" name="直接连接符 300041"/>
          <p:cNvSpPr/>
          <p:nvPr/>
        </p:nvSpPr>
        <p:spPr>
          <a:xfrm>
            <a:off x="4192588" y="4970463"/>
            <a:ext cx="0" cy="838200"/>
          </a:xfrm>
          <a:prstGeom prst="line">
            <a:avLst/>
          </a:prstGeom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00044" name="矩形 300043"/>
          <p:cNvSpPr/>
          <p:nvPr/>
        </p:nvSpPr>
        <p:spPr>
          <a:xfrm>
            <a:off x="4319588" y="3843338"/>
            <a:ext cx="40798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3200"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endParaRPr lang="en-US" altLang="zh-CN" sz="320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grpSp>
        <p:nvGrpSpPr>
          <p:cNvPr id="18" name="组合 300047"/>
          <p:cNvGrpSpPr/>
          <p:nvPr/>
        </p:nvGrpSpPr>
        <p:grpSpPr>
          <a:xfrm>
            <a:off x="3240088" y="4608513"/>
            <a:ext cx="1981200" cy="914400"/>
            <a:chOff x="3840" y="1392"/>
            <a:chExt cx="1248" cy="576"/>
          </a:xfrm>
        </p:grpSpPr>
        <p:sp>
          <p:nvSpPr>
            <p:cNvPr id="7240" name="椭圆 300048"/>
            <p:cNvSpPr/>
            <p:nvPr/>
          </p:nvSpPr>
          <p:spPr>
            <a:xfrm>
              <a:off x="3840" y="1392"/>
              <a:ext cx="1248" cy="33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41" name="椭圆 300049"/>
            <p:cNvSpPr/>
            <p:nvPr/>
          </p:nvSpPr>
          <p:spPr>
            <a:xfrm>
              <a:off x="3840" y="1632"/>
              <a:ext cx="1248" cy="33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42" name="直接连接符 300050"/>
            <p:cNvSpPr/>
            <p:nvPr/>
          </p:nvSpPr>
          <p:spPr>
            <a:xfrm>
              <a:off x="5088" y="153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43" name="直接连接符 300051"/>
            <p:cNvSpPr/>
            <p:nvPr/>
          </p:nvSpPr>
          <p:spPr>
            <a:xfrm>
              <a:off x="3840" y="1584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0062" name="椭圆 300061"/>
          <p:cNvSpPr/>
          <p:nvPr/>
        </p:nvSpPr>
        <p:spPr>
          <a:xfrm>
            <a:off x="3735388" y="4699000"/>
            <a:ext cx="990600" cy="304800"/>
          </a:xfrm>
          <a:prstGeom prst="ellipse">
            <a:avLst/>
          </a:prstGeom>
          <a:solidFill>
            <a:srgbClr val="FFA64D">
              <a:alpha val="50194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" name="组合 301057"/>
          <p:cNvGrpSpPr/>
          <p:nvPr/>
        </p:nvGrpSpPr>
        <p:grpSpPr>
          <a:xfrm>
            <a:off x="5907088" y="4503738"/>
            <a:ext cx="1600200" cy="990600"/>
            <a:chOff x="3072" y="1008"/>
            <a:chExt cx="1008" cy="624"/>
          </a:xfrm>
        </p:grpSpPr>
        <p:sp>
          <p:nvSpPr>
            <p:cNvPr id="7246" name="椭圆 301058"/>
            <p:cNvSpPr/>
            <p:nvPr/>
          </p:nvSpPr>
          <p:spPr>
            <a:xfrm>
              <a:off x="3072" y="1008"/>
              <a:ext cx="336" cy="624"/>
            </a:xfrm>
            <a:prstGeom prst="ellipse">
              <a:avLst/>
            </a:prstGeom>
            <a:solidFill>
              <a:srgbClr val="FF9900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lg"/>
              <a:tailEnd type="none" w="med" len="lg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47" name="圆柱形 301059"/>
            <p:cNvSpPr/>
            <p:nvPr/>
          </p:nvSpPr>
          <p:spPr>
            <a:xfrm rot="5400000" flipH="1">
              <a:off x="3264" y="816"/>
              <a:ext cx="624" cy="1008"/>
            </a:xfrm>
            <a:prstGeom prst="can">
              <a:avLst>
                <a:gd name="adj" fmla="val 55028"/>
              </a:avLst>
            </a:prstGeom>
            <a:solidFill>
              <a:srgbClr val="FFFF00">
                <a:alpha val="50194"/>
              </a:srgb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lg"/>
              <a:tailEnd type="none" w="med" len="lg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组合 301060"/>
          <p:cNvGrpSpPr/>
          <p:nvPr/>
        </p:nvGrpSpPr>
        <p:grpSpPr>
          <a:xfrm>
            <a:off x="5426075" y="4994275"/>
            <a:ext cx="1774825" cy="0"/>
            <a:chOff x="3249" y="2174"/>
            <a:chExt cx="1118" cy="0"/>
          </a:xfrm>
        </p:grpSpPr>
        <p:sp>
          <p:nvSpPr>
            <p:cNvPr id="7249" name="直接连接符 301061"/>
            <p:cNvSpPr/>
            <p:nvPr/>
          </p:nvSpPr>
          <p:spPr>
            <a:xfrm>
              <a:off x="3249" y="2174"/>
              <a:ext cx="432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stealth" w="med" len="lg"/>
              <a:tailEnd type="none" w="med" len="lg"/>
            </a:ln>
          </p:spPr>
        </p:sp>
        <p:sp>
          <p:nvSpPr>
            <p:cNvPr id="7250" name="直接连接符 301062"/>
            <p:cNvSpPr/>
            <p:nvPr/>
          </p:nvSpPr>
          <p:spPr>
            <a:xfrm flipH="1">
              <a:off x="3695" y="2174"/>
              <a:ext cx="672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lg"/>
              <a:tailEnd type="none" w="med" len="lg"/>
            </a:ln>
          </p:spPr>
        </p:sp>
      </p:grpSp>
      <p:sp>
        <p:nvSpPr>
          <p:cNvPr id="301065" name="任意多边形 301064"/>
          <p:cNvSpPr/>
          <p:nvPr/>
        </p:nvSpPr>
        <p:spPr>
          <a:xfrm>
            <a:off x="6232525" y="2871788"/>
            <a:ext cx="1524000" cy="3886200"/>
          </a:xfrm>
          <a:custGeom>
            <a:avLst/>
            <a:gdLst/>
            <a:ahLst/>
            <a:cxnLst>
              <a:cxn ang="0">
                <a:pos x="1524000" y="0"/>
              </a:cxn>
              <a:cxn ang="0">
                <a:pos x="0" y="1447800"/>
              </a:cxn>
              <a:cxn ang="0">
                <a:pos x="0" y="3886200"/>
              </a:cxn>
              <a:cxn ang="0">
                <a:pos x="1524000" y="2286000"/>
              </a:cxn>
              <a:cxn ang="0">
                <a:pos x="1524000" y="0"/>
              </a:cxn>
            </a:cxnLst>
            <a:pathLst>
              <a:path w="960" h="2448">
                <a:moveTo>
                  <a:pt x="960" y="0"/>
                </a:moveTo>
                <a:lnTo>
                  <a:pt x="0" y="912"/>
                </a:lnTo>
                <a:lnTo>
                  <a:pt x="0" y="2448"/>
                </a:lnTo>
                <a:lnTo>
                  <a:pt x="960" y="1440"/>
                </a:lnTo>
                <a:lnTo>
                  <a:pt x="960" y="0"/>
                </a:lnTo>
                <a:close/>
              </a:path>
            </a:pathLst>
          </a:custGeom>
          <a:solidFill>
            <a:srgbClr val="00FFFF">
              <a:alpha val="50194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med" len="lg"/>
            <a:tailEnd type="none" w="med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01067" name="对象 301066"/>
          <p:cNvGraphicFramePr/>
          <p:nvPr/>
        </p:nvGraphicFramePr>
        <p:xfrm>
          <a:off x="7212013" y="3683000"/>
          <a:ext cx="3603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154305" imgH="141605" progId="Equation.3">
                  <p:embed/>
                </p:oleObj>
              </mc:Choice>
              <mc:Fallback>
                <p:oleObj name="" r:id="rId1" imgW="154305" imgH="141605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12013" y="3683000"/>
                        <a:ext cx="360362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9" name="直接连接符 301068"/>
          <p:cNvSpPr/>
          <p:nvPr/>
        </p:nvSpPr>
        <p:spPr>
          <a:xfrm flipH="1">
            <a:off x="7178675" y="4994275"/>
            <a:ext cx="1066800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round/>
            <a:headEnd type="none" w="med" len="lg"/>
            <a:tailEnd type="none" w="med" len="lg"/>
          </a:ln>
        </p:spPr>
      </p:sp>
      <p:grpSp>
        <p:nvGrpSpPr>
          <p:cNvPr id="26" name="组合 301071"/>
          <p:cNvGrpSpPr/>
          <p:nvPr/>
        </p:nvGrpSpPr>
        <p:grpSpPr>
          <a:xfrm>
            <a:off x="6135688" y="5494338"/>
            <a:ext cx="1066800" cy="381000"/>
            <a:chOff x="4320" y="2448"/>
            <a:chExt cx="864" cy="240"/>
          </a:xfrm>
        </p:grpSpPr>
        <p:sp>
          <p:nvSpPr>
            <p:cNvPr id="7255" name="直接连接符 301072"/>
            <p:cNvSpPr/>
            <p:nvPr/>
          </p:nvSpPr>
          <p:spPr>
            <a:xfrm>
              <a:off x="4320" y="244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lg"/>
              <a:tailEnd type="none" w="med" len="lg"/>
            </a:ln>
          </p:spPr>
        </p:sp>
        <p:sp>
          <p:nvSpPr>
            <p:cNvPr id="7256" name="直接连接符 301073"/>
            <p:cNvSpPr/>
            <p:nvPr/>
          </p:nvSpPr>
          <p:spPr>
            <a:xfrm>
              <a:off x="5184" y="244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lg"/>
              <a:tailEnd type="none" w="med" len="lg"/>
            </a:ln>
          </p:spPr>
        </p:sp>
        <p:sp>
          <p:nvSpPr>
            <p:cNvPr id="7257" name="直接连接符 301074"/>
            <p:cNvSpPr/>
            <p:nvPr/>
          </p:nvSpPr>
          <p:spPr>
            <a:xfrm>
              <a:off x="4320" y="2592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stealth" w="med" len="lg"/>
              <a:tailEnd type="stealth" w="med" len="lg"/>
            </a:ln>
          </p:spPr>
        </p:sp>
      </p:grpSp>
      <p:grpSp>
        <p:nvGrpSpPr>
          <p:cNvPr id="27" name="组合 301076"/>
          <p:cNvGrpSpPr/>
          <p:nvPr/>
        </p:nvGrpSpPr>
        <p:grpSpPr>
          <a:xfrm>
            <a:off x="6950075" y="4503738"/>
            <a:ext cx="1600200" cy="990600"/>
            <a:chOff x="4209" y="1872"/>
            <a:chExt cx="1008" cy="624"/>
          </a:xfrm>
        </p:grpSpPr>
        <p:sp>
          <p:nvSpPr>
            <p:cNvPr id="7259" name="圆柱形 301077"/>
            <p:cNvSpPr/>
            <p:nvPr/>
          </p:nvSpPr>
          <p:spPr>
            <a:xfrm rot="5400000" flipH="1">
              <a:off x="4401" y="1680"/>
              <a:ext cx="624" cy="1008"/>
            </a:xfrm>
            <a:prstGeom prst="can">
              <a:avLst>
                <a:gd name="adj" fmla="val 55028"/>
              </a:avLst>
            </a:prstGeom>
            <a:solidFill>
              <a:srgbClr val="FFFF00">
                <a:alpha val="50194"/>
              </a:srgb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lg"/>
              <a:tailEnd type="none" w="med" len="lg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" name="椭圆 301078"/>
            <p:cNvSpPr/>
            <p:nvPr/>
          </p:nvSpPr>
          <p:spPr>
            <a:xfrm>
              <a:off x="4881" y="1872"/>
              <a:ext cx="317" cy="624"/>
            </a:xfrm>
            <a:prstGeom prst="ellipse">
              <a:avLst/>
            </a:prstGeom>
            <a:solidFill>
              <a:srgbClr val="FFCC99"/>
            </a:solidFill>
            <a:ln w="19050">
              <a:noFill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组合 301079"/>
          <p:cNvGrpSpPr/>
          <p:nvPr/>
        </p:nvGrpSpPr>
        <p:grpSpPr>
          <a:xfrm>
            <a:off x="7202488" y="5494338"/>
            <a:ext cx="1066800" cy="511175"/>
            <a:chOff x="4368" y="2688"/>
            <a:chExt cx="672" cy="322"/>
          </a:xfrm>
        </p:grpSpPr>
        <p:grpSp>
          <p:nvGrpSpPr>
            <p:cNvPr id="7262" name="组合 301080"/>
            <p:cNvGrpSpPr/>
            <p:nvPr/>
          </p:nvGrpSpPr>
          <p:grpSpPr>
            <a:xfrm>
              <a:off x="4368" y="2688"/>
              <a:ext cx="672" cy="240"/>
              <a:chOff x="4320" y="2448"/>
              <a:chExt cx="864" cy="240"/>
            </a:xfrm>
          </p:grpSpPr>
          <p:sp>
            <p:nvSpPr>
              <p:cNvPr id="7263" name="直接连接符 301081"/>
              <p:cNvSpPr/>
              <p:nvPr/>
            </p:nvSpPr>
            <p:spPr>
              <a:xfrm>
                <a:off x="4320" y="2448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lg"/>
                <a:tailEnd type="none" w="med" len="lg"/>
              </a:ln>
            </p:spPr>
          </p:sp>
          <p:sp>
            <p:nvSpPr>
              <p:cNvPr id="7264" name="直接连接符 301082"/>
              <p:cNvSpPr/>
              <p:nvPr/>
            </p:nvSpPr>
            <p:spPr>
              <a:xfrm>
                <a:off x="5184" y="2448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lg"/>
                <a:tailEnd type="none" w="med" len="lg"/>
              </a:ln>
            </p:spPr>
          </p:sp>
          <p:sp>
            <p:nvSpPr>
              <p:cNvPr id="7265" name="直接连接符 301083"/>
              <p:cNvSpPr/>
              <p:nvPr/>
            </p:nvSpPr>
            <p:spPr>
              <a:xfrm>
                <a:off x="4320" y="2592"/>
                <a:ext cx="86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stealth" w="med" len="lg"/>
                <a:tailEnd type="stealth" w="med" len="lg"/>
              </a:ln>
            </p:spPr>
          </p:sp>
        </p:grpSp>
        <p:graphicFrame>
          <p:nvGraphicFramePr>
            <p:cNvPr id="7266" name="对象 301084"/>
            <p:cNvGraphicFramePr/>
            <p:nvPr/>
          </p:nvGraphicFramePr>
          <p:xfrm>
            <a:off x="4704" y="2892"/>
            <a:ext cx="125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3" imgW="242570" imgH="268605" progId="Equation.3">
                    <p:embed/>
                  </p:oleObj>
                </mc:Choice>
                <mc:Fallback>
                  <p:oleObj name="" r:id="rId3" imgW="242570" imgH="26860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04" y="2892"/>
                          <a:ext cx="125" cy="1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1086" name="对象 301085"/>
          <p:cNvGraphicFramePr/>
          <p:nvPr/>
        </p:nvGraphicFramePr>
        <p:xfrm>
          <a:off x="5591175" y="4667250"/>
          <a:ext cx="26352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66370" imgH="205105" progId="Equation.3">
                  <p:embed/>
                </p:oleObj>
              </mc:Choice>
              <mc:Fallback>
                <p:oleObj name="" r:id="rId5" imgW="166370" imgH="205105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1175" y="4667250"/>
                        <a:ext cx="263525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88" name="对象 301087"/>
          <p:cNvGraphicFramePr/>
          <p:nvPr/>
        </p:nvGraphicFramePr>
        <p:xfrm>
          <a:off x="6638925" y="5821363"/>
          <a:ext cx="179388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242570" imgH="268605" progId="Equation.3">
                  <p:embed/>
                </p:oleObj>
              </mc:Choice>
              <mc:Fallback>
                <p:oleObj name="" r:id="rId7" imgW="242570" imgH="26860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8925" y="5821363"/>
                        <a:ext cx="179388" cy="18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301091"/>
          <p:cNvGrpSpPr/>
          <p:nvPr/>
        </p:nvGrpSpPr>
        <p:grpSpPr>
          <a:xfrm>
            <a:off x="8267700" y="4652963"/>
            <a:ext cx="708025" cy="384175"/>
            <a:chOff x="5039" y="2141"/>
            <a:chExt cx="446" cy="259"/>
          </a:xfrm>
        </p:grpSpPr>
        <p:sp>
          <p:nvSpPr>
            <p:cNvPr id="7270" name="椭圆 301092"/>
            <p:cNvSpPr/>
            <p:nvPr/>
          </p:nvSpPr>
          <p:spPr>
            <a:xfrm>
              <a:off x="5039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lg"/>
              <a:tailEnd type="none" w="med" len="lg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1" name="直接连接符 301093"/>
            <p:cNvSpPr/>
            <p:nvPr/>
          </p:nvSpPr>
          <p:spPr>
            <a:xfrm>
              <a:off x="5053" y="2373"/>
              <a:ext cx="432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lg"/>
              <a:tailEnd type="stealth" w="med" len="lg"/>
            </a:ln>
          </p:spPr>
        </p:sp>
        <p:graphicFrame>
          <p:nvGraphicFramePr>
            <p:cNvPr id="7272" name="对象 301094"/>
            <p:cNvGraphicFramePr/>
            <p:nvPr/>
          </p:nvGraphicFramePr>
          <p:xfrm>
            <a:off x="5274" y="2141"/>
            <a:ext cx="135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8" imgW="152400" imgH="203200" progId="Equation.3">
                    <p:embed/>
                  </p:oleObj>
                </mc:Choice>
                <mc:Fallback>
                  <p:oleObj name="" r:id="rId8" imgW="152400" imgH="2032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274" y="2141"/>
                          <a:ext cx="135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0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30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0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1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1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30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/>
      <p:bldP spid="109604" grpId="0"/>
      <p:bldP spid="6" grpId="0"/>
      <p:bldP spid="7" grpId="0"/>
      <p:bldP spid="3000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8196" name="对象 307204"/>
          <p:cNvGraphicFramePr/>
          <p:nvPr/>
        </p:nvGraphicFramePr>
        <p:xfrm>
          <a:off x="5974080" y="753110"/>
          <a:ext cx="22955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736600" imgH="228600" progId="Equation.3">
                  <p:embed/>
                </p:oleObj>
              </mc:Choice>
              <mc:Fallback>
                <p:oleObj name="" r:id="rId1" imgW="736600" imgH="2286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74080" y="753110"/>
                        <a:ext cx="229552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70" name="文本框 178199"/>
          <p:cNvSpPr txBox="1"/>
          <p:nvPr/>
        </p:nvSpPr>
        <p:spPr>
          <a:xfrm>
            <a:off x="214948" y="119063"/>
            <a:ext cx="54625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电势的计算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201" name="文本框 178200"/>
          <p:cNvSpPr txBox="1"/>
          <p:nvPr/>
        </p:nvSpPr>
        <p:spPr>
          <a:xfrm>
            <a:off x="839470" y="782003"/>
            <a:ext cx="14843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定义法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8202" name="Object 40"/>
          <p:cNvGraphicFramePr/>
          <p:nvPr/>
        </p:nvGraphicFramePr>
        <p:xfrm>
          <a:off x="2661603" y="569278"/>
          <a:ext cx="18716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837565" imgH="482600" progId="Equation.3">
                  <p:embed/>
                </p:oleObj>
              </mc:Choice>
              <mc:Fallback>
                <p:oleObj name="" r:id="rId3" imgW="837565" imgH="4826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1603" y="569278"/>
                        <a:ext cx="1871662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03" name="文本框 178202"/>
          <p:cNvSpPr txBox="1"/>
          <p:nvPr/>
        </p:nvSpPr>
        <p:spPr>
          <a:xfrm>
            <a:off x="839470" y="1719580"/>
            <a:ext cx="21605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叠加法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8204" name="对象 310275"/>
          <p:cNvGraphicFramePr/>
          <p:nvPr/>
        </p:nvGraphicFramePr>
        <p:xfrm>
          <a:off x="2460308" y="1556703"/>
          <a:ext cx="27273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5" imgW="1387475" imgH="432435" progId="Equation.3">
                  <p:embed/>
                </p:oleObj>
              </mc:Choice>
              <mc:Fallback>
                <p:oleObj name="" r:id="rId5" imgW="1387475" imgH="43243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0308" y="1556703"/>
                        <a:ext cx="2727325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05" name="对象 310298"/>
          <p:cNvGraphicFramePr/>
          <p:nvPr/>
        </p:nvGraphicFramePr>
        <p:xfrm>
          <a:off x="5771198" y="1622743"/>
          <a:ext cx="25654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7" imgW="1247140" imgH="432435" progId="Equation.3">
                  <p:embed/>
                </p:oleObj>
              </mc:Choice>
              <mc:Fallback>
                <p:oleObj name="" r:id="rId7" imgW="1247140" imgH="43243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71198" y="1622743"/>
                        <a:ext cx="2565400" cy="71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78199"/>
          <p:cNvSpPr txBox="1"/>
          <p:nvPr/>
        </p:nvSpPr>
        <p:spPr>
          <a:xfrm>
            <a:off x="515303" y="2555558"/>
            <a:ext cx="40894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电势、电势能计算典型例子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78199"/>
          <p:cNvSpPr txBox="1"/>
          <p:nvPr/>
        </p:nvSpPr>
        <p:spPr>
          <a:xfrm>
            <a:off x="704533" y="3324543"/>
            <a:ext cx="3136900" cy="860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点电荷系（如两个点电荷）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178199"/>
          <p:cNvSpPr txBox="1"/>
          <p:nvPr/>
        </p:nvSpPr>
        <p:spPr>
          <a:xfrm>
            <a:off x="780733" y="4516755"/>
            <a:ext cx="2887662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均匀带电球面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（壳、体）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及同心球面（壳、体）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096" name="对象 314419"/>
          <p:cNvGraphicFramePr/>
          <p:nvPr/>
        </p:nvGraphicFramePr>
        <p:xfrm>
          <a:off x="4133533" y="3166110"/>
          <a:ext cx="18811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9" imgW="901700" imgH="431800" progId="Equation.3">
                  <p:embed/>
                </p:oleObj>
              </mc:Choice>
              <mc:Fallback>
                <p:oleObj name="" r:id="rId9" imgW="901700" imgH="4318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3533" y="3166110"/>
                        <a:ext cx="1881187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060190" y="4186555"/>
            <a:ext cx="2179638" cy="1473200"/>
            <a:chOff x="7535" y="2428"/>
            <a:chExt cx="4564" cy="2686"/>
          </a:xfrm>
        </p:grpSpPr>
        <p:graphicFrame>
          <p:nvGraphicFramePr>
            <p:cNvPr id="6151" name="对象 314408"/>
            <p:cNvGraphicFramePr/>
            <p:nvPr/>
          </p:nvGraphicFramePr>
          <p:xfrm>
            <a:off x="11119" y="2976"/>
            <a:ext cx="980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1" imgW="368300" imgH="165100" progId="Equation.3">
                    <p:embed/>
                  </p:oleObj>
                </mc:Choice>
                <mc:Fallback>
                  <p:oleObj name="" r:id="rId11" imgW="368300" imgH="1651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119" y="2976"/>
                          <a:ext cx="980" cy="5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对象 314409"/>
            <p:cNvGraphicFramePr/>
            <p:nvPr/>
          </p:nvGraphicFramePr>
          <p:xfrm>
            <a:off x="11119" y="4262"/>
            <a:ext cx="980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3" imgW="368300" imgH="165100" progId="Equation.3">
                    <p:embed/>
                  </p:oleObj>
                </mc:Choice>
                <mc:Fallback>
                  <p:oleObj name="" r:id="rId13" imgW="368300" imgH="1651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119" y="4262"/>
                          <a:ext cx="980" cy="5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对象 314410"/>
            <p:cNvGraphicFramePr/>
            <p:nvPr/>
          </p:nvGraphicFramePr>
          <p:xfrm>
            <a:off x="7535" y="3524"/>
            <a:ext cx="959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5" imgW="279400" imgH="177165" progId="Equation.3">
                    <p:embed/>
                  </p:oleObj>
                </mc:Choice>
                <mc:Fallback>
                  <p:oleObj name="" r:id="rId15" imgW="279400" imgH="177165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535" y="3524"/>
                          <a:ext cx="959" cy="6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左大括号 314411"/>
            <p:cNvSpPr/>
            <p:nvPr/>
          </p:nvSpPr>
          <p:spPr>
            <a:xfrm>
              <a:off x="8642" y="3089"/>
              <a:ext cx="146" cy="1626"/>
            </a:xfrm>
            <a:prstGeom prst="leftBrace">
              <a:avLst>
                <a:gd name="adj1" fmla="val 45218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55" name="对象 314412"/>
            <p:cNvGraphicFramePr/>
            <p:nvPr/>
          </p:nvGraphicFramePr>
          <p:xfrm>
            <a:off x="8876" y="2428"/>
            <a:ext cx="1530" cy="1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7" imgW="419100" imgH="431800" progId="Equation.3">
                    <p:embed/>
                  </p:oleObj>
                </mc:Choice>
                <mc:Fallback>
                  <p:oleObj name="" r:id="rId17" imgW="419100" imgH="4318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876" y="2428"/>
                          <a:ext cx="1530" cy="1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对象 314412"/>
            <p:cNvGraphicFramePr/>
            <p:nvPr/>
          </p:nvGraphicFramePr>
          <p:xfrm>
            <a:off x="8801" y="3792"/>
            <a:ext cx="1714" cy="1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19" imgW="469900" imgH="431800" progId="Equation.3">
                    <p:embed/>
                  </p:oleObj>
                </mc:Choice>
                <mc:Fallback>
                  <p:oleObj name="" r:id="rId19" imgW="469900" imgH="4318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801" y="3792"/>
                          <a:ext cx="1714" cy="1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文本框 178199"/>
          <p:cNvSpPr txBox="1"/>
          <p:nvPr/>
        </p:nvSpPr>
        <p:spPr>
          <a:xfrm>
            <a:off x="6729730" y="4707890"/>
            <a:ext cx="1000125" cy="717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单个</a:t>
            </a:r>
            <a:endParaRPr lang="zh-CN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球面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78199"/>
          <p:cNvSpPr txBox="1"/>
          <p:nvPr/>
        </p:nvSpPr>
        <p:spPr>
          <a:xfrm>
            <a:off x="919798" y="5914073"/>
            <a:ext cx="313690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均匀带电的直线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AutoShape 34"/>
          <p:cNvSpPr/>
          <p:nvPr/>
        </p:nvSpPr>
        <p:spPr>
          <a:xfrm>
            <a:off x="596583" y="3456305"/>
            <a:ext cx="184150" cy="2644775"/>
          </a:xfrm>
          <a:prstGeom prst="leftBrace">
            <a:avLst>
              <a:gd name="adj1" fmla="val 27061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0" grpId="0"/>
      <p:bldP spid="178201" grpId="0"/>
      <p:bldP spid="178203" grpId="0"/>
      <p:bldP spid="2" grpId="0"/>
      <p:bldP spid="4" grpId="0"/>
      <p:bldP spid="5" grpId="0"/>
      <p:bldP spid="15" grpId="0"/>
      <p:bldP spid="16" grpId="0"/>
      <p:bldP spid="1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319489"/>
          <p:cNvSpPr txBox="1"/>
          <p:nvPr/>
        </p:nvSpPr>
        <p:spPr>
          <a:xfrm>
            <a:off x="277495" y="556260"/>
            <a:ext cx="3220720" cy="89154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 marR="0" defTabSz="914400">
              <a:buClr>
                <a:schemeClr val="accent2"/>
              </a:buClr>
              <a:buSzTx/>
              <a:buFont typeface="宋体" panose="02010600030101010101" pitchFamily="2" charset="-122"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、导体的静电平衡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>
                <a:schemeClr val="accent2"/>
              </a:buClr>
              <a:buSzTx/>
              <a:buFont typeface="宋体" panose="02010600030101010101" pitchFamily="2" charset="-122"/>
              <a:defRPr/>
            </a:pP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24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AutoShape 34"/>
          <p:cNvSpPr/>
          <p:nvPr/>
        </p:nvSpPr>
        <p:spPr>
          <a:xfrm>
            <a:off x="721995" y="1480185"/>
            <a:ext cx="107950" cy="1301750"/>
          </a:xfrm>
          <a:prstGeom prst="leftBrace">
            <a:avLst>
              <a:gd name="adj1" fmla="val 27299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Rectangle 3"/>
          <p:cNvSpPr>
            <a:spLocks noGrp="1"/>
          </p:cNvSpPr>
          <p:nvPr/>
        </p:nvSpPr>
        <p:spPr>
          <a:xfrm>
            <a:off x="837883" y="1335723"/>
            <a:ext cx="1824037" cy="4095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条件：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0"/>
          <p:cNvGraphicFramePr/>
          <p:nvPr/>
        </p:nvGraphicFramePr>
        <p:xfrm>
          <a:off x="2052320" y="1364298"/>
          <a:ext cx="12334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634365" imgH="254000" progId="Equation.3">
                  <p:embed/>
                </p:oleObj>
              </mc:Choice>
              <mc:Fallback>
                <p:oleObj name="" r:id="rId1" imgW="634365" imgH="2540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2320" y="1364298"/>
                        <a:ext cx="1233488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4003358" y="1375410"/>
          <a:ext cx="1800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" imgW="901700" imgH="241300" progId="Equation.3">
                  <p:embed/>
                </p:oleObj>
              </mc:Choice>
              <mc:Fallback>
                <p:oleObj name="" r:id="rId3" imgW="901700" imgH="2413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3358" y="1375410"/>
                        <a:ext cx="18002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3"/>
          <p:cNvSpPr>
            <a:spLocks noGrp="1"/>
          </p:cNvSpPr>
          <p:nvPr/>
        </p:nvSpPr>
        <p:spPr>
          <a:xfrm>
            <a:off x="822008" y="2448560"/>
            <a:ext cx="1212850" cy="4095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性质：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6675" name="文本框 326674"/>
          <p:cNvSpPr txBox="1"/>
          <p:nvPr/>
        </p:nvSpPr>
        <p:spPr>
          <a:xfrm>
            <a:off x="1809433" y="2467610"/>
            <a:ext cx="13128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08033" y="2429510"/>
            <a:ext cx="3776662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净电荷只分布在外表面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8726" name="对象 328725"/>
          <p:cNvGraphicFramePr/>
          <p:nvPr/>
        </p:nvGraphicFramePr>
        <p:xfrm>
          <a:off x="7375208" y="2337435"/>
          <a:ext cx="15176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5" imgW="838200" imgH="431800" progId="Equation.3">
                  <p:embed/>
                </p:oleObj>
              </mc:Choice>
              <mc:Fallback>
                <p:oleObj name="" r:id="rId5" imgW="838200" imgH="4318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75208" y="2337435"/>
                        <a:ext cx="1517650" cy="779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55" grpId="0" bldLvl="0" animBg="1"/>
      <p:bldP spid="56" grpId="0" build="p"/>
      <p:bldP spid="57" grpId="0" build="p"/>
      <p:bldP spid="326675" grpId="0"/>
      <p:bldP spid="13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35" name="Object 19"/>
          <p:cNvGraphicFramePr/>
          <p:nvPr/>
        </p:nvGraphicFramePr>
        <p:xfrm>
          <a:off x="2548255" y="1561148"/>
          <a:ext cx="1968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850265" imgH="304800" progId="Equation.3">
                  <p:embed/>
                </p:oleObj>
              </mc:Choice>
              <mc:Fallback>
                <p:oleObj name="" r:id="rId1" imgW="850265" imgH="3048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8255" y="1561148"/>
                        <a:ext cx="19685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8" name="Rectangle 10"/>
          <p:cNvSpPr/>
          <p:nvPr/>
        </p:nvSpPr>
        <p:spPr>
          <a:xfrm>
            <a:off x="517208" y="710248"/>
            <a:ext cx="39357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、高斯定理和环路定理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2"/>
          <p:cNvSpPr/>
          <p:nvPr/>
        </p:nvSpPr>
        <p:spPr>
          <a:xfrm>
            <a:off x="55880" y="61278"/>
            <a:ext cx="8229600" cy="6492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二、 稳恒磁场</a:t>
            </a:r>
            <a:endParaRPr lang="zh-CN" altLang="en-US" sz="32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35" y="710248"/>
            <a:ext cx="2124075" cy="200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9"/>
          <p:cNvSpPr/>
          <p:nvPr/>
        </p:nvSpPr>
        <p:spPr>
          <a:xfrm>
            <a:off x="4596448" y="2809240"/>
            <a:ext cx="2414587" cy="5953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无源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场）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14"/>
          <p:cNvGraphicFramePr/>
          <p:nvPr/>
        </p:nvGraphicFramePr>
        <p:xfrm>
          <a:off x="2476500" y="2641600"/>
          <a:ext cx="19764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4" imgW="685800" imgH="292100" progId="Equation.3">
                  <p:embed/>
                </p:oleObj>
              </mc:Choice>
              <mc:Fallback>
                <p:oleObj name="" r:id="rId4" imgW="685800" imgH="2921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6500" y="2641600"/>
                        <a:ext cx="1976438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/>
          <p:nvPr/>
        </p:nvGraphicFramePr>
        <p:xfrm>
          <a:off x="2832418" y="3842068"/>
          <a:ext cx="26066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6" imgW="1066165" imgH="292100" progId="Equation.3">
                  <p:embed/>
                </p:oleObj>
              </mc:Choice>
              <mc:Fallback>
                <p:oleObj name="" r:id="rId6" imgW="1066165" imgH="292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32418" y="3842068"/>
                        <a:ext cx="2606675" cy="712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7"/>
          <p:cNvSpPr txBox="1"/>
          <p:nvPr/>
        </p:nvSpPr>
        <p:spPr>
          <a:xfrm>
            <a:off x="5739448" y="3969703"/>
            <a:ext cx="3021012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场（非保守场）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7"/>
          <p:cNvSpPr txBox="1"/>
          <p:nvPr/>
        </p:nvSpPr>
        <p:spPr>
          <a:xfrm>
            <a:off x="273050" y="3914140"/>
            <a:ext cx="24409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安培环路定理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3" name="Text Box 4"/>
          <p:cNvSpPr txBox="1"/>
          <p:nvPr/>
        </p:nvSpPr>
        <p:spPr>
          <a:xfrm>
            <a:off x="273050" y="5049838"/>
            <a:ext cx="5340350" cy="1038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endParaRPr lang="zh-CN" altLang="en-US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2" name="Text Box 7"/>
          <p:cNvSpPr txBox="1"/>
          <p:nvPr/>
        </p:nvSpPr>
        <p:spPr>
          <a:xfrm>
            <a:off x="5678488" y="4692650"/>
            <a:ext cx="11588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3" name="Text Box 8"/>
          <p:cNvSpPr txBox="1"/>
          <p:nvPr/>
        </p:nvSpPr>
        <p:spPr>
          <a:xfrm>
            <a:off x="7126288" y="4603750"/>
            <a:ext cx="884237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5" name="Freeform 22"/>
          <p:cNvSpPr/>
          <p:nvPr/>
        </p:nvSpPr>
        <p:spPr>
          <a:xfrm>
            <a:off x="6116638" y="5035550"/>
            <a:ext cx="252412" cy="1543050"/>
          </a:xfrm>
          <a:custGeom>
            <a:avLst/>
            <a:gdLst/>
            <a:ahLst/>
            <a:cxnLst>
              <a:cxn ang="0">
                <a:pos x="131637203" y="1710490832"/>
              </a:cxn>
              <a:cxn ang="0">
                <a:pos x="219394661" y="1002701972"/>
              </a:cxn>
              <a:cxn ang="0">
                <a:pos x="0" y="0"/>
              </a:cxn>
            </a:cxnLst>
            <a:pathLst>
              <a:path w="264" h="1392">
                <a:moveTo>
                  <a:pt x="144" y="1392"/>
                </a:moveTo>
                <a:cubicBezTo>
                  <a:pt x="204" y="1220"/>
                  <a:pt x="264" y="1048"/>
                  <a:pt x="240" y="816"/>
                </a:cubicBezTo>
                <a:cubicBezTo>
                  <a:pt x="216" y="584"/>
                  <a:pt x="108" y="292"/>
                  <a:pt x="0" y="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arrow" w="sm" len="lg"/>
          </a:ln>
        </p:spPr>
        <p:txBody>
          <a:bodyPr/>
          <a:p>
            <a:endParaRPr lang="zh-CN" altLang="en-US"/>
          </a:p>
        </p:txBody>
      </p:sp>
      <p:sp>
        <p:nvSpPr>
          <p:cNvPr id="80906" name="Freeform 23"/>
          <p:cNvSpPr/>
          <p:nvPr/>
        </p:nvSpPr>
        <p:spPr>
          <a:xfrm>
            <a:off x="7234238" y="4951413"/>
            <a:ext cx="504825" cy="1808162"/>
          </a:xfrm>
          <a:custGeom>
            <a:avLst/>
            <a:gdLst/>
            <a:ahLst/>
            <a:cxnLst>
              <a:cxn ang="0">
                <a:pos x="558877797" y="0"/>
              </a:cxn>
              <a:cxn ang="0">
                <a:pos x="88243642" y="648139741"/>
              </a:cxn>
              <a:cxn ang="0">
                <a:pos x="29414914" y="1237356906"/>
              </a:cxn>
              <a:cxn ang="0">
                <a:pos x="264732000" y="2003339304"/>
              </a:cxn>
            </a:cxnLst>
            <a:pathLst>
              <a:path w="456" h="1632">
                <a:moveTo>
                  <a:pt x="456" y="0"/>
                </a:moveTo>
                <a:cubicBezTo>
                  <a:pt x="300" y="180"/>
                  <a:pt x="144" y="360"/>
                  <a:pt x="72" y="528"/>
                </a:cubicBezTo>
                <a:cubicBezTo>
                  <a:pt x="0" y="696"/>
                  <a:pt x="0" y="824"/>
                  <a:pt x="24" y="1008"/>
                </a:cubicBezTo>
                <a:cubicBezTo>
                  <a:pt x="48" y="1192"/>
                  <a:pt x="132" y="1412"/>
                  <a:pt x="216" y="1632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lg"/>
          </a:ln>
        </p:spPr>
        <p:txBody>
          <a:bodyPr/>
          <a:p>
            <a:endParaRPr lang="zh-CN" altLang="en-US"/>
          </a:p>
        </p:txBody>
      </p:sp>
      <p:grpSp>
        <p:nvGrpSpPr>
          <p:cNvPr id="3" name="组合 80918"/>
          <p:cNvGrpSpPr/>
          <p:nvPr/>
        </p:nvGrpSpPr>
        <p:grpSpPr>
          <a:xfrm>
            <a:off x="5757863" y="5737225"/>
            <a:ext cx="2124075" cy="957263"/>
            <a:chOff x="3650" y="2710"/>
            <a:chExt cx="1338" cy="603"/>
          </a:xfrm>
        </p:grpSpPr>
        <p:sp>
          <p:nvSpPr>
            <p:cNvPr id="8209" name="Text Box 21"/>
            <p:cNvSpPr txBox="1"/>
            <p:nvPr/>
          </p:nvSpPr>
          <p:spPr>
            <a:xfrm>
              <a:off x="4172" y="3063"/>
              <a:ext cx="23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0" name="Arc 58"/>
            <p:cNvSpPr/>
            <p:nvPr/>
          </p:nvSpPr>
          <p:spPr>
            <a:xfrm rot="561611">
              <a:off x="3673" y="2710"/>
              <a:ext cx="1315" cy="2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0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0" y="2"/>
                </a:cxn>
                <a:cxn ang="0">
                  <a:pos x="20" y="0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20" y="2"/>
                </a:cxn>
              </a:cxnLst>
              <a:pathLst>
                <a:path w="43170" h="26605" fill="none">
                  <a:moveTo>
                    <a:pt x="-1" y="20467"/>
                  </a:moveTo>
                  <a:cubicBezTo>
                    <a:pt x="601" y="8994"/>
                    <a:pt x="10080" y="-1"/>
                    <a:pt x="21570" y="0"/>
                  </a:cubicBezTo>
                  <a:cubicBezTo>
                    <a:pt x="33499" y="0"/>
                    <a:pt x="43170" y="9670"/>
                    <a:pt x="43170" y="21600"/>
                  </a:cubicBezTo>
                  <a:cubicBezTo>
                    <a:pt x="43170" y="23285"/>
                    <a:pt x="42972" y="24965"/>
                    <a:pt x="42582" y="26605"/>
                  </a:cubicBezTo>
                </a:path>
                <a:path w="43170" h="26605" stroke="0">
                  <a:moveTo>
                    <a:pt x="-1" y="20467"/>
                  </a:moveTo>
                  <a:cubicBezTo>
                    <a:pt x="601" y="8994"/>
                    <a:pt x="10080" y="-1"/>
                    <a:pt x="21570" y="0"/>
                  </a:cubicBezTo>
                  <a:cubicBezTo>
                    <a:pt x="33499" y="0"/>
                    <a:pt x="43170" y="9670"/>
                    <a:pt x="43170" y="21600"/>
                  </a:cubicBezTo>
                  <a:cubicBezTo>
                    <a:pt x="43170" y="23285"/>
                    <a:pt x="42972" y="24965"/>
                    <a:pt x="42582" y="26605"/>
                  </a:cubicBezTo>
                  <a:lnTo>
                    <a:pt x="21570" y="2160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1" name="Arc 59"/>
            <p:cNvSpPr/>
            <p:nvPr/>
          </p:nvSpPr>
          <p:spPr>
            <a:xfrm rot="561611" flipH="1" flipV="1">
              <a:off x="3650" y="2858"/>
              <a:ext cx="1315" cy="2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0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0" y="2"/>
                </a:cxn>
                <a:cxn ang="0">
                  <a:pos x="20" y="0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20" y="2"/>
                </a:cxn>
              </a:cxnLst>
              <a:pathLst>
                <a:path w="43170" h="26605" fill="none">
                  <a:moveTo>
                    <a:pt x="-1" y="20467"/>
                  </a:moveTo>
                  <a:cubicBezTo>
                    <a:pt x="601" y="8994"/>
                    <a:pt x="10080" y="-1"/>
                    <a:pt x="21570" y="0"/>
                  </a:cubicBezTo>
                  <a:cubicBezTo>
                    <a:pt x="33499" y="0"/>
                    <a:pt x="43170" y="9670"/>
                    <a:pt x="43170" y="21600"/>
                  </a:cubicBezTo>
                  <a:cubicBezTo>
                    <a:pt x="43170" y="23285"/>
                    <a:pt x="42972" y="24965"/>
                    <a:pt x="42582" y="26605"/>
                  </a:cubicBezTo>
                </a:path>
                <a:path w="43170" h="26605" stroke="0">
                  <a:moveTo>
                    <a:pt x="-1" y="20467"/>
                  </a:moveTo>
                  <a:cubicBezTo>
                    <a:pt x="601" y="8994"/>
                    <a:pt x="10080" y="-1"/>
                    <a:pt x="21570" y="0"/>
                  </a:cubicBezTo>
                  <a:cubicBezTo>
                    <a:pt x="33499" y="0"/>
                    <a:pt x="43170" y="9670"/>
                    <a:pt x="43170" y="21600"/>
                  </a:cubicBezTo>
                  <a:cubicBezTo>
                    <a:pt x="43170" y="23285"/>
                    <a:pt x="42972" y="24965"/>
                    <a:pt x="42582" y="26605"/>
                  </a:cubicBezTo>
                  <a:lnTo>
                    <a:pt x="21570" y="2160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2" name="Line 20"/>
            <p:cNvSpPr/>
            <p:nvPr/>
          </p:nvSpPr>
          <p:spPr>
            <a:xfrm>
              <a:off x="4148" y="3086"/>
              <a:ext cx="296" cy="4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</p:sp>
      </p:grpSp>
      <p:sp>
        <p:nvSpPr>
          <p:cNvPr id="136206" name="Text Box 67"/>
          <p:cNvSpPr txBox="1"/>
          <p:nvPr/>
        </p:nvSpPr>
        <p:spPr>
          <a:xfrm>
            <a:off x="645160" y="5225098"/>
            <a:ext cx="4027488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的正、负判定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Text Box 97"/>
          <p:cNvSpPr txBox="1"/>
          <p:nvPr/>
        </p:nvSpPr>
        <p:spPr>
          <a:xfrm>
            <a:off x="553720" y="1643380"/>
            <a:ext cx="13855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磁通量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97"/>
          <p:cNvSpPr txBox="1"/>
          <p:nvPr/>
        </p:nvSpPr>
        <p:spPr>
          <a:xfrm>
            <a:off x="488315" y="2776855"/>
            <a:ext cx="18103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高斯定理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20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8" grpId="0"/>
      <p:bldP spid="5" grpId="0"/>
      <p:bldP spid="11" grpId="0"/>
      <p:bldP spid="12" grpId="0"/>
      <p:bldP spid="80902" grpId="0"/>
      <p:bldP spid="80903" grpId="0"/>
      <p:bldP spid="80905" grpId="0" bldLvl="0" animBg="1"/>
      <p:bldP spid="80906" grpId="0" bldLvl="0" animBg="1"/>
      <p:bldP spid="136206" grpId="0" build="p"/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0" name="Text Box 97"/>
          <p:cNvSpPr txBox="1"/>
          <p:nvPr/>
        </p:nvSpPr>
        <p:spPr>
          <a:xfrm>
            <a:off x="179705" y="-24289"/>
            <a:ext cx="6488113" cy="9531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、磁场计算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文本框 241667"/>
          <p:cNvSpPr txBox="1"/>
          <p:nvPr/>
        </p:nvSpPr>
        <p:spPr>
          <a:xfrm>
            <a:off x="484823" y="506413"/>
            <a:ext cx="33210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毕萨定律求解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" name="组合 241670"/>
          <p:cNvGrpSpPr/>
          <p:nvPr/>
        </p:nvGrpSpPr>
        <p:grpSpPr>
          <a:xfrm>
            <a:off x="4617085" y="2245995"/>
            <a:ext cx="3810000" cy="900113"/>
            <a:chOff x="1056" y="3457"/>
            <a:chExt cx="2400" cy="567"/>
          </a:xfrm>
        </p:grpSpPr>
        <p:sp>
          <p:nvSpPr>
            <p:cNvPr id="9222" name="直接连接符 241671"/>
            <p:cNvSpPr/>
            <p:nvPr/>
          </p:nvSpPr>
          <p:spPr>
            <a:xfrm>
              <a:off x="1056" y="3984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23" name="直接连接符 241672"/>
            <p:cNvSpPr/>
            <p:nvPr/>
          </p:nvSpPr>
          <p:spPr>
            <a:xfrm>
              <a:off x="2784" y="3984"/>
              <a:ext cx="6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24" name="任意多边形 241673"/>
            <p:cNvSpPr/>
            <p:nvPr/>
          </p:nvSpPr>
          <p:spPr>
            <a:xfrm>
              <a:off x="1824" y="3457"/>
              <a:ext cx="961" cy="546"/>
            </a:xfrm>
            <a:custGeom>
              <a:avLst/>
              <a:gdLst/>
              <a:ahLst/>
              <a:cxnLst>
                <a:cxn ang="0">
                  <a:pos x="12" y="22335"/>
                </a:cxn>
                <a:cxn ang="0">
                  <a:pos x="-1" y="21600"/>
                </a:cxn>
                <a:cxn ang="0">
                  <a:pos x="21599" y="0"/>
                </a:cxn>
                <a:cxn ang="0">
                  <a:pos x="43199" y="21600"/>
                </a:cxn>
                <a:cxn ang="0">
                  <a:pos x="12" y="22335"/>
                </a:cxn>
                <a:cxn ang="0">
                  <a:pos x="-1" y="21600"/>
                </a:cxn>
                <a:cxn ang="0">
                  <a:pos x="21599" y="0"/>
                </a:cxn>
                <a:cxn ang="0">
                  <a:pos x="43199" y="21600"/>
                </a:cxn>
                <a:cxn ang="0">
                  <a:pos x="21600" y="21600"/>
                </a:cxn>
              </a:cxnLst>
              <a:pathLst>
                <a:path w="43200" h="22336" fill="none">
                  <a:moveTo>
                    <a:pt x="12" y="22335"/>
                  </a:moveTo>
                  <a:cubicBezTo>
                    <a:pt x="3" y="22091"/>
                    <a:pt x="-1" y="21846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</a:path>
                <a:path w="43200" h="22336" stroke="0">
                  <a:moveTo>
                    <a:pt x="12" y="22335"/>
                  </a:moveTo>
                  <a:cubicBezTo>
                    <a:pt x="3" y="22091"/>
                    <a:pt x="-1" y="21846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225" name="对象 241674"/>
            <p:cNvGraphicFramePr/>
            <p:nvPr/>
          </p:nvGraphicFramePr>
          <p:xfrm>
            <a:off x="2256" y="3936"/>
            <a:ext cx="79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127000" imgH="139700" progId="Equation.3">
                    <p:embed/>
                  </p:oleObj>
                </mc:Choice>
                <mc:Fallback>
                  <p:oleObj name="" r:id="rId1" imgW="127000" imgH="1397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56" y="3936"/>
                          <a:ext cx="79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文本框 241675"/>
            <p:cNvSpPr txBox="1"/>
            <p:nvPr/>
          </p:nvSpPr>
          <p:spPr>
            <a:xfrm>
              <a:off x="2150" y="3628"/>
              <a:ext cx="2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latin typeface="楷体_GB2312" panose="02010609030101010101" pitchFamily="49" charset="-122"/>
                  <a:ea typeface="楷体_GB2312" panose="02010609030101010101" pitchFamily="49" charset="-122"/>
                </a:rPr>
                <a:t>O</a:t>
              </a:r>
              <a:endParaRPr lang="en-US" altLang="zh-CN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9227" name="文本框 241676"/>
            <p:cNvSpPr txBox="1"/>
            <p:nvPr/>
          </p:nvSpPr>
          <p:spPr>
            <a:xfrm>
              <a:off x="1392" y="3682"/>
              <a:ext cx="2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楷体_GB2312" panose="02010609030101010101" pitchFamily="49" charset="-122"/>
                  <a:ea typeface="楷体_GB2312" panose="02010609030101010101" pitchFamily="49" charset="-122"/>
                </a:rPr>
                <a:t>I</a:t>
              </a:r>
              <a:endParaRPr lang="en-US" altLang="zh-CN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9228" name="直接连接符 241677"/>
            <p:cNvSpPr/>
            <p:nvPr/>
          </p:nvSpPr>
          <p:spPr>
            <a:xfrm flipV="1">
              <a:off x="2352" y="3696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9229" name="对象 241678"/>
            <p:cNvGraphicFramePr/>
            <p:nvPr/>
          </p:nvGraphicFramePr>
          <p:xfrm>
            <a:off x="2496" y="3792"/>
            <a:ext cx="22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190500" imgH="190500" progId="Equation.3">
                    <p:embed/>
                  </p:oleObj>
                </mc:Choice>
                <mc:Fallback>
                  <p:oleObj name="" r:id="rId3" imgW="190500" imgH="1905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96" y="3792"/>
                          <a:ext cx="22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241683"/>
          <p:cNvGrpSpPr/>
          <p:nvPr/>
        </p:nvGrpSpPr>
        <p:grpSpPr>
          <a:xfrm>
            <a:off x="5783580" y="3420428"/>
            <a:ext cx="2057400" cy="1731962"/>
            <a:chOff x="1248" y="192"/>
            <a:chExt cx="1296" cy="1091"/>
          </a:xfrm>
        </p:grpSpPr>
        <p:sp>
          <p:nvSpPr>
            <p:cNvPr id="9231" name="直接连接符 241684"/>
            <p:cNvSpPr/>
            <p:nvPr/>
          </p:nvSpPr>
          <p:spPr>
            <a:xfrm flipV="1">
              <a:off x="1488" y="192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2" name="直接连接符 241685"/>
            <p:cNvSpPr/>
            <p:nvPr/>
          </p:nvSpPr>
          <p:spPr>
            <a:xfrm>
              <a:off x="1488" y="336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33" name="直接连接符 241686"/>
            <p:cNvSpPr/>
            <p:nvPr/>
          </p:nvSpPr>
          <p:spPr>
            <a:xfrm>
              <a:off x="1488" y="1248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34" name="任意多边形 241687"/>
            <p:cNvSpPr/>
            <p:nvPr/>
          </p:nvSpPr>
          <p:spPr>
            <a:xfrm>
              <a:off x="1481" y="577"/>
              <a:ext cx="679" cy="67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1600" y="2160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1600" y="21602"/>
                </a:cxn>
                <a:cxn ang="0">
                  <a:pos x="319" y="21600"/>
                </a:cxn>
              </a:cxnLst>
              <a:pathLst>
                <a:path w="21919" h="21600" fill="none">
                  <a:moveTo>
                    <a:pt x="0" y="2"/>
                  </a:moveTo>
                  <a:cubicBezTo>
                    <a:pt x="-213" y="3"/>
                    <a:pt x="-107" y="2"/>
                    <a:pt x="0" y="2"/>
                  </a:cubicBezTo>
                  <a:cubicBezTo>
                    <a:pt x="11929" y="2"/>
                    <a:pt x="21600" y="9673"/>
                    <a:pt x="21600" y="21602"/>
                  </a:cubicBezTo>
                </a:path>
                <a:path w="21919" h="21600" stroke="0">
                  <a:moveTo>
                    <a:pt x="0" y="2"/>
                  </a:moveTo>
                  <a:cubicBezTo>
                    <a:pt x="-213" y="3"/>
                    <a:pt x="-107" y="2"/>
                    <a:pt x="0" y="2"/>
                  </a:cubicBezTo>
                  <a:cubicBezTo>
                    <a:pt x="11929" y="2"/>
                    <a:pt x="21600" y="9673"/>
                    <a:pt x="21600" y="21602"/>
                  </a:cubicBezTo>
                  <a:lnTo>
                    <a:pt x="319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5" name="直接连接符 241688"/>
            <p:cNvSpPr/>
            <p:nvPr/>
          </p:nvSpPr>
          <p:spPr>
            <a:xfrm>
              <a:off x="2160" y="1248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6" name="直接连接符 241689"/>
            <p:cNvSpPr/>
            <p:nvPr/>
          </p:nvSpPr>
          <p:spPr>
            <a:xfrm flipV="1">
              <a:off x="1488" y="28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37" name="直接连接符 241690"/>
            <p:cNvSpPr/>
            <p:nvPr/>
          </p:nvSpPr>
          <p:spPr>
            <a:xfrm>
              <a:off x="2352" y="124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aphicFrame>
          <p:nvGraphicFramePr>
            <p:cNvPr id="9238" name="对象 241691"/>
            <p:cNvGraphicFramePr/>
            <p:nvPr/>
          </p:nvGraphicFramePr>
          <p:xfrm>
            <a:off x="2064" y="624"/>
            <a:ext cx="16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152400" imgH="190500" progId="Equation.3">
                    <p:embed/>
                  </p:oleObj>
                </mc:Choice>
                <mc:Fallback>
                  <p:oleObj name="" r:id="rId5" imgW="152400" imgH="1905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64" y="624"/>
                          <a:ext cx="162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对象 241692"/>
            <p:cNvGraphicFramePr/>
            <p:nvPr/>
          </p:nvGraphicFramePr>
          <p:xfrm>
            <a:off x="1248" y="1056"/>
            <a:ext cx="20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7" imgW="190500" imgH="203200" progId="Equation.3">
                    <p:embed/>
                  </p:oleObj>
                </mc:Choice>
                <mc:Fallback>
                  <p:oleObj name="" r:id="rId7" imgW="190500" imgH="2032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48" y="1056"/>
                          <a:ext cx="204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0" name="对象 241693"/>
            <p:cNvGraphicFramePr/>
            <p:nvPr/>
          </p:nvGraphicFramePr>
          <p:xfrm>
            <a:off x="1447" y="1165"/>
            <a:ext cx="118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9" imgW="114300" imgH="114300" progId="Equation.3">
                    <p:embed/>
                  </p:oleObj>
                </mc:Choice>
                <mc:Fallback>
                  <p:oleObj name="" r:id="rId9" imgW="114300" imgH="114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47" y="1165"/>
                          <a:ext cx="118" cy="1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1" name="对象 241694"/>
            <p:cNvGraphicFramePr/>
            <p:nvPr/>
          </p:nvGraphicFramePr>
          <p:xfrm>
            <a:off x="1536" y="864"/>
            <a:ext cx="22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1" imgW="190500" imgH="190500" progId="Equation.3">
                    <p:embed/>
                  </p:oleObj>
                </mc:Choice>
                <mc:Fallback>
                  <p:oleObj name="" r:id="rId11" imgW="190500" imgH="1905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36" y="864"/>
                          <a:ext cx="22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241699"/>
          <p:cNvGrpSpPr/>
          <p:nvPr/>
        </p:nvGrpSpPr>
        <p:grpSpPr>
          <a:xfrm>
            <a:off x="474028" y="5142548"/>
            <a:ext cx="2971800" cy="1371600"/>
            <a:chOff x="672" y="1680"/>
            <a:chExt cx="1872" cy="864"/>
          </a:xfrm>
        </p:grpSpPr>
        <p:sp>
          <p:nvSpPr>
            <p:cNvPr id="9243" name="任意多边形 241700"/>
            <p:cNvSpPr/>
            <p:nvPr/>
          </p:nvSpPr>
          <p:spPr>
            <a:xfrm flipH="1">
              <a:off x="672" y="1680"/>
              <a:ext cx="493" cy="864"/>
            </a:xfrm>
            <a:custGeom>
              <a:avLst/>
              <a:gdLst/>
              <a:ahLst/>
              <a:cxnLst>
                <a:cxn ang="0">
                  <a:pos x="1843" y="0"/>
                </a:cxn>
                <a:cxn ang="0">
                  <a:pos x="23443" y="21600"/>
                </a:cxn>
                <a:cxn ang="0">
                  <a:pos x="1843" y="43200"/>
                </a:cxn>
                <a:cxn ang="0">
                  <a:pos x="-1" y="43122"/>
                </a:cxn>
                <a:cxn ang="0">
                  <a:pos x="1843" y="0"/>
                </a:cxn>
                <a:cxn ang="0">
                  <a:pos x="23443" y="21600"/>
                </a:cxn>
                <a:cxn ang="0">
                  <a:pos x="1843" y="43200"/>
                </a:cxn>
                <a:cxn ang="0">
                  <a:pos x="-1" y="43122"/>
                </a:cxn>
                <a:cxn ang="0">
                  <a:pos x="1843" y="21600"/>
                </a:cxn>
              </a:cxnLst>
              <a:pathLst>
                <a:path w="23443" h="43200" fill="none">
                  <a:moveTo>
                    <a:pt x="1843" y="0"/>
                  </a:moveTo>
                  <a:cubicBezTo>
                    <a:pt x="13772" y="0"/>
                    <a:pt x="23443" y="9671"/>
                    <a:pt x="23443" y="21600"/>
                  </a:cubicBezTo>
                  <a:cubicBezTo>
                    <a:pt x="23443" y="33529"/>
                    <a:pt x="13772" y="43200"/>
                    <a:pt x="1843" y="43200"/>
                  </a:cubicBezTo>
                  <a:cubicBezTo>
                    <a:pt x="1220" y="43200"/>
                    <a:pt x="603" y="43174"/>
                    <a:pt x="-1" y="43122"/>
                  </a:cubicBezTo>
                </a:path>
                <a:path w="23443" h="43200" stroke="0">
                  <a:moveTo>
                    <a:pt x="1843" y="0"/>
                  </a:moveTo>
                  <a:cubicBezTo>
                    <a:pt x="13772" y="0"/>
                    <a:pt x="23443" y="9671"/>
                    <a:pt x="23443" y="21600"/>
                  </a:cubicBezTo>
                  <a:cubicBezTo>
                    <a:pt x="23443" y="33529"/>
                    <a:pt x="13772" y="43200"/>
                    <a:pt x="1843" y="43200"/>
                  </a:cubicBezTo>
                  <a:cubicBezTo>
                    <a:pt x="1220" y="43200"/>
                    <a:pt x="603" y="43174"/>
                    <a:pt x="-1" y="43122"/>
                  </a:cubicBezTo>
                  <a:lnTo>
                    <a:pt x="1843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44" name="直接连接符 241701"/>
            <p:cNvSpPr/>
            <p:nvPr/>
          </p:nvSpPr>
          <p:spPr>
            <a:xfrm>
              <a:off x="1104" y="1680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5" name="直接连接符 241702"/>
            <p:cNvSpPr/>
            <p:nvPr/>
          </p:nvSpPr>
          <p:spPr>
            <a:xfrm>
              <a:off x="1152" y="2544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6" name="直接连接符 241703"/>
            <p:cNvSpPr/>
            <p:nvPr/>
          </p:nvSpPr>
          <p:spPr>
            <a:xfrm flipH="1">
              <a:off x="1536" y="1680"/>
              <a:ext cx="6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47" name="直接连接符 241704"/>
            <p:cNvSpPr/>
            <p:nvPr/>
          </p:nvSpPr>
          <p:spPr>
            <a:xfrm>
              <a:off x="1584" y="2544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48" name="直接连接符 241705"/>
            <p:cNvSpPr/>
            <p:nvPr/>
          </p:nvSpPr>
          <p:spPr>
            <a:xfrm>
              <a:off x="1104" y="1680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9249" name="对象 241706"/>
            <p:cNvGraphicFramePr/>
            <p:nvPr/>
          </p:nvGraphicFramePr>
          <p:xfrm>
            <a:off x="1031" y="2064"/>
            <a:ext cx="13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2" imgW="127000" imgH="139700" progId="Equation.3">
                    <p:embed/>
                  </p:oleObj>
                </mc:Choice>
                <mc:Fallback>
                  <p:oleObj name="" r:id="rId12" imgW="127000" imgH="1397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31" y="2064"/>
                          <a:ext cx="13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0" name="对象 241707"/>
            <p:cNvGraphicFramePr/>
            <p:nvPr/>
          </p:nvGraphicFramePr>
          <p:xfrm>
            <a:off x="1152" y="2016"/>
            <a:ext cx="20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3" imgW="190500" imgH="203200" progId="Equation.3">
                    <p:embed/>
                  </p:oleObj>
                </mc:Choice>
                <mc:Fallback>
                  <p:oleObj name="" r:id="rId13" imgW="190500" imgH="2032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52" y="2016"/>
                          <a:ext cx="204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1" name="对象 241708"/>
            <p:cNvGraphicFramePr/>
            <p:nvPr/>
          </p:nvGraphicFramePr>
          <p:xfrm>
            <a:off x="864" y="1824"/>
            <a:ext cx="22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4" imgW="190500" imgH="190500" progId="Equation.3">
                    <p:embed/>
                  </p:oleObj>
                </mc:Choice>
                <mc:Fallback>
                  <p:oleObj name="" r:id="rId14" imgW="190500" imgH="1905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4" y="1824"/>
                          <a:ext cx="22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2" name="对象 241709"/>
            <p:cNvGraphicFramePr/>
            <p:nvPr/>
          </p:nvGraphicFramePr>
          <p:xfrm>
            <a:off x="1741" y="2270"/>
            <a:ext cx="13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5" imgW="127000" imgH="165100" progId="Equation.3">
                    <p:embed/>
                  </p:oleObj>
                </mc:Choice>
                <mc:Fallback>
                  <p:oleObj name="" r:id="rId15" imgW="127000" imgH="1651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41" y="2270"/>
                          <a:ext cx="135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241710"/>
          <p:cNvGrpSpPr/>
          <p:nvPr/>
        </p:nvGrpSpPr>
        <p:grpSpPr>
          <a:xfrm>
            <a:off x="4930775" y="5407978"/>
            <a:ext cx="3962400" cy="1341437"/>
            <a:chOff x="432" y="3024"/>
            <a:chExt cx="2496" cy="845"/>
          </a:xfrm>
        </p:grpSpPr>
        <p:sp>
          <p:nvSpPr>
            <p:cNvPr id="9254" name="直接连接符 241711"/>
            <p:cNvSpPr/>
            <p:nvPr/>
          </p:nvSpPr>
          <p:spPr>
            <a:xfrm>
              <a:off x="432" y="340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55" name="直接连接符 241712"/>
            <p:cNvSpPr/>
            <p:nvPr/>
          </p:nvSpPr>
          <p:spPr>
            <a:xfrm>
              <a:off x="2016" y="3408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56" name="任意多边形 241713"/>
            <p:cNvSpPr/>
            <p:nvPr/>
          </p:nvSpPr>
          <p:spPr>
            <a:xfrm>
              <a:off x="1103" y="3024"/>
              <a:ext cx="916" cy="384"/>
            </a:xfrm>
            <a:custGeom>
              <a:avLst/>
              <a:gdLst/>
              <a:ahLst/>
              <a:cxnLst>
                <a:cxn ang="0">
                  <a:pos x="0" y="21212"/>
                </a:cxn>
                <a:cxn ang="0">
                  <a:pos x="21597" y="0"/>
                </a:cxn>
                <a:cxn ang="0">
                  <a:pos x="43197" y="21600"/>
                </a:cxn>
                <a:cxn ang="0">
                  <a:pos x="0" y="21212"/>
                </a:cxn>
                <a:cxn ang="0">
                  <a:pos x="21597" y="0"/>
                </a:cxn>
                <a:cxn ang="0">
                  <a:pos x="43197" y="21600"/>
                </a:cxn>
                <a:cxn ang="0">
                  <a:pos x="21597" y="21600"/>
                </a:cxn>
              </a:cxnLst>
              <a:pathLst>
                <a:path w="43197" h="21600" fill="none">
                  <a:moveTo>
                    <a:pt x="0" y="21212"/>
                  </a:moveTo>
                  <a:cubicBezTo>
                    <a:pt x="208" y="9461"/>
                    <a:pt x="9798" y="0"/>
                    <a:pt x="21597" y="0"/>
                  </a:cubicBezTo>
                  <a:cubicBezTo>
                    <a:pt x="33526" y="0"/>
                    <a:pt x="43197" y="9671"/>
                    <a:pt x="43197" y="21600"/>
                  </a:cubicBezTo>
                </a:path>
                <a:path w="43197" h="21600" stroke="0">
                  <a:moveTo>
                    <a:pt x="0" y="21212"/>
                  </a:moveTo>
                  <a:cubicBezTo>
                    <a:pt x="208" y="9461"/>
                    <a:pt x="9798" y="0"/>
                    <a:pt x="21597" y="0"/>
                  </a:cubicBezTo>
                  <a:cubicBezTo>
                    <a:pt x="33526" y="0"/>
                    <a:pt x="43197" y="9671"/>
                    <a:pt x="43197" y="21600"/>
                  </a:cubicBezTo>
                  <a:lnTo>
                    <a:pt x="21597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57" name="直接连接符 241714"/>
            <p:cNvSpPr/>
            <p:nvPr/>
          </p:nvSpPr>
          <p:spPr>
            <a:xfrm>
              <a:off x="2208" y="3408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58" name="直接连接符 241715"/>
            <p:cNvSpPr/>
            <p:nvPr/>
          </p:nvSpPr>
          <p:spPr>
            <a:xfrm>
              <a:off x="624" y="3408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9259" name="对象 241716"/>
            <p:cNvGraphicFramePr/>
            <p:nvPr/>
          </p:nvGraphicFramePr>
          <p:xfrm>
            <a:off x="1488" y="3552"/>
            <a:ext cx="13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7" imgW="127000" imgH="139700" progId="Equation.3">
                    <p:embed/>
                  </p:oleObj>
                </mc:Choice>
                <mc:Fallback>
                  <p:oleObj name="" r:id="rId17" imgW="127000" imgH="1397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88" y="3552"/>
                          <a:ext cx="13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直接连接符 241717"/>
            <p:cNvSpPr/>
            <p:nvPr/>
          </p:nvSpPr>
          <p:spPr>
            <a:xfrm flipV="1">
              <a:off x="1584" y="3408"/>
              <a:ext cx="43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61" name="直接连接符 241718"/>
            <p:cNvSpPr/>
            <p:nvPr/>
          </p:nvSpPr>
          <p:spPr>
            <a:xfrm flipH="1" flipV="1">
              <a:off x="1104" y="3408"/>
              <a:ext cx="43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9262" name="对象 241719"/>
            <p:cNvGraphicFramePr/>
            <p:nvPr/>
          </p:nvGraphicFramePr>
          <p:xfrm>
            <a:off x="1440" y="3654"/>
            <a:ext cx="20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8" imgW="190500" imgH="203200" progId="Equation.3">
                    <p:embed/>
                  </p:oleObj>
                </mc:Choice>
                <mc:Fallback>
                  <p:oleObj name="" r:id="rId18" imgW="190500" imgH="2032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0" y="3654"/>
                          <a:ext cx="204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3" name="对象 241720"/>
            <p:cNvGraphicFramePr/>
            <p:nvPr/>
          </p:nvGraphicFramePr>
          <p:xfrm>
            <a:off x="2160" y="3120"/>
            <a:ext cx="16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9" imgW="152400" imgH="190500" progId="Equation.3">
                    <p:embed/>
                  </p:oleObj>
                </mc:Choice>
                <mc:Fallback>
                  <p:oleObj name="" r:id="rId19" imgW="152400" imgH="1905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60" y="3120"/>
                          <a:ext cx="162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4" name="对象 241721"/>
            <p:cNvGraphicFramePr/>
            <p:nvPr/>
          </p:nvGraphicFramePr>
          <p:xfrm>
            <a:off x="1824" y="3504"/>
            <a:ext cx="22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20" imgW="190500" imgH="190500" progId="Equation.3">
                    <p:embed/>
                  </p:oleObj>
                </mc:Choice>
                <mc:Fallback>
                  <p:oleObj name="" r:id="rId20" imgW="190500" imgH="1905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4" y="3504"/>
                          <a:ext cx="22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5" name="任意多边形 241722"/>
            <p:cNvSpPr/>
            <p:nvPr/>
          </p:nvSpPr>
          <p:spPr>
            <a:xfrm rot="-4048709">
              <a:off x="1472" y="3305"/>
              <a:ext cx="193" cy="3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1600" y="21600"/>
                </a:cxn>
                <a:cxn ang="0">
                  <a:pos x="15274" y="3687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600" y="21600"/>
                </a:cxn>
                <a:cxn ang="0">
                  <a:pos x="15274" y="36874"/>
                </a:cxn>
                <a:cxn ang="0">
                  <a:pos x="112" y="21600"/>
                </a:cxn>
              </a:cxnLst>
              <a:pathLst>
                <a:path w="21712" h="36874" fill="none">
                  <a:moveTo>
                    <a:pt x="0" y="0"/>
                  </a:moveTo>
                  <a:cubicBezTo>
                    <a:pt x="-75" y="0"/>
                    <a:pt x="-37" y="0"/>
                    <a:pt x="0" y="0"/>
                  </a:cubicBez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7565"/>
                    <a:pt x="19182" y="32965"/>
                    <a:pt x="15274" y="36874"/>
                  </a:cubicBezTo>
                </a:path>
                <a:path w="21712" h="36874" stroke="0">
                  <a:moveTo>
                    <a:pt x="0" y="0"/>
                  </a:moveTo>
                  <a:cubicBezTo>
                    <a:pt x="-75" y="0"/>
                    <a:pt x="-37" y="0"/>
                    <a:pt x="0" y="0"/>
                  </a:cubicBez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7565"/>
                    <a:pt x="19182" y="32965"/>
                    <a:pt x="15274" y="36874"/>
                  </a:cubicBezTo>
                  <a:lnTo>
                    <a:pt x="112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266" name="对象 241723"/>
            <p:cNvGraphicFramePr/>
            <p:nvPr/>
          </p:nvGraphicFramePr>
          <p:xfrm>
            <a:off x="1344" y="3168"/>
            <a:ext cx="49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1" imgW="456565" imgH="254000" progId="Equation.3">
                    <p:embed/>
                  </p:oleObj>
                </mc:Choice>
                <mc:Fallback>
                  <p:oleObj name="" r:id="rId21" imgW="456565" imgH="2540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344" y="3168"/>
                          <a:ext cx="491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298450" y="1121410"/>
            <a:ext cx="2630654" cy="3208441"/>
            <a:chOff x="6018" y="388"/>
            <a:chExt cx="5432" cy="6447"/>
          </a:xfrm>
        </p:grpSpPr>
        <p:grpSp>
          <p:nvGrpSpPr>
            <p:cNvPr id="3" name="Group 51"/>
            <p:cNvGrpSpPr/>
            <p:nvPr/>
          </p:nvGrpSpPr>
          <p:grpSpPr>
            <a:xfrm>
              <a:off x="7010" y="3555"/>
              <a:ext cx="2760" cy="2160"/>
              <a:chOff x="3648" y="1248"/>
              <a:chExt cx="1104" cy="864"/>
            </a:xfrm>
          </p:grpSpPr>
          <p:sp>
            <p:nvSpPr>
              <p:cNvPr id="30725" name="Line 52"/>
              <p:cNvSpPr/>
              <p:nvPr/>
            </p:nvSpPr>
            <p:spPr>
              <a:xfrm>
                <a:off x="3648" y="1248"/>
                <a:ext cx="1104" cy="864"/>
              </a:xfrm>
              <a:prstGeom prst="line">
                <a:avLst/>
              </a:prstGeom>
              <a:ln w="28575" cap="flat" cmpd="sng">
                <a:solidFill>
                  <a:srgbClr val="0066F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aphicFrame>
            <p:nvGraphicFramePr>
              <p:cNvPr id="30726" name="Object 53"/>
              <p:cNvGraphicFramePr/>
              <p:nvPr/>
            </p:nvGraphicFramePr>
            <p:xfrm>
              <a:off x="4032" y="1392"/>
              <a:ext cx="151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4" name="" r:id="rId23" imgW="127000" imgH="164465" progId="Equation.3">
                      <p:embed/>
                    </p:oleObj>
                  </mc:Choice>
                  <mc:Fallback>
                    <p:oleObj name="" r:id="rId23" imgW="127000" imgH="164465" progId="Equation.3">
                      <p:embed/>
                      <p:pic>
                        <p:nvPicPr>
                          <p:cNvPr id="0" name="图片 3113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032" y="1392"/>
                            <a:ext cx="151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" name="Group 54"/>
            <p:cNvGrpSpPr/>
            <p:nvPr/>
          </p:nvGrpSpPr>
          <p:grpSpPr>
            <a:xfrm>
              <a:off x="7010" y="3075"/>
              <a:ext cx="705" cy="720"/>
              <a:chOff x="3648" y="1056"/>
              <a:chExt cx="282" cy="288"/>
            </a:xfrm>
          </p:grpSpPr>
          <p:sp>
            <p:nvSpPr>
              <p:cNvPr id="30728" name="Freeform 55"/>
              <p:cNvSpPr/>
              <p:nvPr/>
            </p:nvSpPr>
            <p:spPr>
              <a:xfrm>
                <a:off x="3648" y="1152"/>
                <a:ext cx="144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48"/>
                  </a:cxn>
                  <a:cxn ang="0">
                    <a:pos x="144" y="192"/>
                  </a:cxn>
                </a:cxnLst>
                <a:pathLst>
                  <a:path w="144" h="192">
                    <a:moveTo>
                      <a:pt x="0" y="0"/>
                    </a:moveTo>
                    <a:cubicBezTo>
                      <a:pt x="36" y="8"/>
                      <a:pt x="72" y="16"/>
                      <a:pt x="96" y="48"/>
                    </a:cubicBezTo>
                    <a:cubicBezTo>
                      <a:pt x="120" y="80"/>
                      <a:pt x="132" y="136"/>
                      <a:pt x="144" y="192"/>
                    </a:cubicBez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30729" name="Object 56"/>
              <p:cNvGraphicFramePr/>
              <p:nvPr/>
            </p:nvGraphicFramePr>
            <p:xfrm>
              <a:off x="3735" y="1056"/>
              <a:ext cx="195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25" imgW="139700" imgH="177800" progId="Equation.3">
                      <p:embed/>
                    </p:oleObj>
                  </mc:Choice>
                  <mc:Fallback>
                    <p:oleObj name="" r:id="rId25" imgW="139700" imgH="177800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735" y="1056"/>
                            <a:ext cx="195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57"/>
            <p:cNvGrpSpPr/>
            <p:nvPr/>
          </p:nvGrpSpPr>
          <p:grpSpPr>
            <a:xfrm>
              <a:off x="6385" y="388"/>
              <a:ext cx="5065" cy="6234"/>
              <a:chOff x="3398" y="218"/>
              <a:chExt cx="2026" cy="2255"/>
            </a:xfrm>
          </p:grpSpPr>
          <p:sp>
            <p:nvSpPr>
              <p:cNvPr id="30731" name="Line 58"/>
              <p:cNvSpPr/>
              <p:nvPr/>
            </p:nvSpPr>
            <p:spPr>
              <a:xfrm flipV="1">
                <a:off x="3600" y="240"/>
                <a:ext cx="0" cy="192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732" name="Line 59"/>
              <p:cNvSpPr/>
              <p:nvPr/>
            </p:nvSpPr>
            <p:spPr>
              <a:xfrm>
                <a:off x="3600" y="2160"/>
                <a:ext cx="182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734" name="Text Box 61"/>
              <p:cNvSpPr txBox="1"/>
              <p:nvPr/>
            </p:nvSpPr>
            <p:spPr>
              <a:xfrm>
                <a:off x="5174" y="2138"/>
                <a:ext cx="212" cy="3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eaLnBrk="0" hangingPunct="0"/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35" name="Text Box 62"/>
              <p:cNvSpPr txBox="1"/>
              <p:nvPr/>
            </p:nvSpPr>
            <p:spPr>
              <a:xfrm>
                <a:off x="3686" y="218"/>
                <a:ext cx="212" cy="3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eaLnBrk="0" hangingPunct="0"/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37" name="Text Box 64"/>
              <p:cNvSpPr txBox="1"/>
              <p:nvPr/>
            </p:nvSpPr>
            <p:spPr>
              <a:xfrm>
                <a:off x="3398" y="1946"/>
                <a:ext cx="212" cy="3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eaLnBrk="0" hangingPunct="0"/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65"/>
            <p:cNvGrpSpPr/>
            <p:nvPr/>
          </p:nvGrpSpPr>
          <p:grpSpPr>
            <a:xfrm>
              <a:off x="10010" y="5070"/>
              <a:ext cx="1100" cy="600"/>
              <a:chOff x="4848" y="1872"/>
              <a:chExt cx="440" cy="240"/>
            </a:xfrm>
          </p:grpSpPr>
          <p:sp>
            <p:nvSpPr>
              <p:cNvPr id="30739" name="Line 66"/>
              <p:cNvSpPr/>
              <p:nvPr/>
            </p:nvSpPr>
            <p:spPr>
              <a:xfrm flipV="1">
                <a:off x="4848" y="1920"/>
                <a:ext cx="240" cy="192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aphicFrame>
            <p:nvGraphicFramePr>
              <p:cNvPr id="30740" name="Object 67"/>
              <p:cNvGraphicFramePr/>
              <p:nvPr/>
            </p:nvGraphicFramePr>
            <p:xfrm>
              <a:off x="5033" y="1872"/>
              <a:ext cx="25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27" imgW="228600" imgH="215900" progId="Equation.3">
                      <p:embed/>
                    </p:oleObj>
                  </mc:Choice>
                  <mc:Fallback>
                    <p:oleObj name="" r:id="rId27" imgW="228600" imgH="215900" progId="Equation.3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5033" y="1872"/>
                            <a:ext cx="255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9508" name="Line 68"/>
            <p:cNvSpPr/>
            <p:nvPr/>
          </p:nvSpPr>
          <p:spPr>
            <a:xfrm>
              <a:off x="7010" y="1875"/>
              <a:ext cx="2880" cy="384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ysDot"/>
              <a:miter/>
              <a:headEnd type="none" w="med" len="med"/>
              <a:tailEnd type="none" w="med" len="med"/>
            </a:ln>
          </p:spPr>
        </p:sp>
        <p:sp>
          <p:nvSpPr>
            <p:cNvPr id="189515" name="Line 75"/>
            <p:cNvSpPr/>
            <p:nvPr/>
          </p:nvSpPr>
          <p:spPr>
            <a:xfrm>
              <a:off x="7010" y="4830"/>
              <a:ext cx="2880" cy="96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ysDot"/>
              <a:miter/>
              <a:headEnd type="none" w="med" len="med"/>
              <a:tailEnd type="none" w="med" len="med"/>
            </a:ln>
          </p:spPr>
        </p:sp>
        <p:sp>
          <p:nvSpPr>
            <p:cNvPr id="189520" name="Rectangle 80"/>
            <p:cNvSpPr>
              <a:spLocks noChangeArrowheads="1"/>
            </p:cNvSpPr>
            <p:nvPr/>
          </p:nvSpPr>
          <p:spPr bwMode="auto">
            <a:xfrm>
              <a:off x="6770" y="1875"/>
              <a:ext cx="240" cy="300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25490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rgbClr val="99CCFF"/>
              </a:solidFill>
              <a:miter lim="800000"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" name="Group 81"/>
            <p:cNvGrpSpPr/>
            <p:nvPr/>
          </p:nvGrpSpPr>
          <p:grpSpPr>
            <a:xfrm>
              <a:off x="6018" y="2418"/>
              <a:ext cx="977" cy="1320"/>
              <a:chOff x="3257" y="816"/>
              <a:chExt cx="391" cy="528"/>
            </a:xfrm>
          </p:grpSpPr>
          <p:sp>
            <p:nvSpPr>
              <p:cNvPr id="30746" name="Line 82"/>
              <p:cNvSpPr/>
              <p:nvPr/>
            </p:nvSpPr>
            <p:spPr>
              <a:xfrm flipV="1">
                <a:off x="3600" y="816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747" name="Rectangle 83"/>
              <p:cNvSpPr/>
              <p:nvPr/>
            </p:nvSpPr>
            <p:spPr>
              <a:xfrm>
                <a:off x="3552" y="1056"/>
                <a:ext cx="96" cy="24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0748" name="Object 84"/>
              <p:cNvGraphicFramePr/>
              <p:nvPr/>
            </p:nvGraphicFramePr>
            <p:xfrm>
              <a:off x="3257" y="1056"/>
              <a:ext cx="30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29" imgW="266065" imgH="215900" progId="Equation.3">
                      <p:embed/>
                    </p:oleObj>
                  </mc:Choice>
                  <mc:Fallback>
                    <p:oleObj name="" r:id="rId29" imgW="266065" imgH="215900" progId="Equation.3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257" y="1056"/>
                            <a:ext cx="302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" name="Group 85"/>
            <p:cNvGrpSpPr/>
            <p:nvPr/>
          </p:nvGrpSpPr>
          <p:grpSpPr>
            <a:xfrm>
              <a:off x="9770" y="5670"/>
              <a:ext cx="773" cy="1165"/>
              <a:chOff x="4752" y="2112"/>
              <a:chExt cx="309" cy="466"/>
            </a:xfrm>
          </p:grpSpPr>
          <p:sp>
            <p:nvSpPr>
              <p:cNvPr id="30750" name="Oval 86"/>
              <p:cNvSpPr/>
              <p:nvPr/>
            </p:nvSpPr>
            <p:spPr>
              <a:xfrm>
                <a:off x="4752" y="2112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1" name="Text Box 87"/>
              <p:cNvSpPr txBox="1"/>
              <p:nvPr/>
            </p:nvSpPr>
            <p:spPr>
              <a:xfrm>
                <a:off x="4828" y="2208"/>
                <a:ext cx="233" cy="3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54"/>
            <p:cNvGrpSpPr/>
            <p:nvPr/>
          </p:nvGrpSpPr>
          <p:grpSpPr>
            <a:xfrm>
              <a:off x="6988" y="4130"/>
              <a:ext cx="727" cy="785"/>
              <a:chOff x="3648" y="1030"/>
              <a:chExt cx="291" cy="314"/>
            </a:xfrm>
          </p:grpSpPr>
          <p:sp>
            <p:nvSpPr>
              <p:cNvPr id="30775" name="Freeform 55"/>
              <p:cNvSpPr/>
              <p:nvPr/>
            </p:nvSpPr>
            <p:spPr>
              <a:xfrm>
                <a:off x="3648" y="1152"/>
                <a:ext cx="144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48"/>
                  </a:cxn>
                  <a:cxn ang="0">
                    <a:pos x="144" y="192"/>
                  </a:cxn>
                </a:cxnLst>
                <a:pathLst>
                  <a:path w="144" h="192">
                    <a:moveTo>
                      <a:pt x="0" y="0"/>
                    </a:moveTo>
                    <a:cubicBezTo>
                      <a:pt x="36" y="8"/>
                      <a:pt x="72" y="16"/>
                      <a:pt x="96" y="48"/>
                    </a:cubicBezTo>
                    <a:cubicBezTo>
                      <a:pt x="120" y="80"/>
                      <a:pt x="132" y="136"/>
                      <a:pt x="144" y="192"/>
                    </a:cubicBez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30776" name="Object 56"/>
              <p:cNvGraphicFramePr/>
              <p:nvPr/>
            </p:nvGraphicFramePr>
            <p:xfrm>
              <a:off x="3726" y="1030"/>
              <a:ext cx="213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" name="" r:id="rId31" imgW="152400" imgH="215900" progId="Equation.3">
                      <p:embed/>
                    </p:oleObj>
                  </mc:Choice>
                  <mc:Fallback>
                    <p:oleObj name="" r:id="rId31" imgW="152400" imgH="215900" progId="Equation.3">
                      <p:embed/>
                      <p:pic>
                        <p:nvPicPr>
                          <p:cNvPr id="0" name="图片 3208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3726" y="1030"/>
                            <a:ext cx="213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Group 54"/>
            <p:cNvGrpSpPr/>
            <p:nvPr/>
          </p:nvGrpSpPr>
          <p:grpSpPr>
            <a:xfrm>
              <a:off x="6910" y="1370"/>
              <a:ext cx="750" cy="785"/>
              <a:chOff x="3648" y="1030"/>
              <a:chExt cx="300" cy="314"/>
            </a:xfrm>
          </p:grpSpPr>
          <p:sp>
            <p:nvSpPr>
              <p:cNvPr id="30778" name="Freeform 55"/>
              <p:cNvSpPr/>
              <p:nvPr/>
            </p:nvSpPr>
            <p:spPr>
              <a:xfrm>
                <a:off x="3648" y="1152"/>
                <a:ext cx="144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48"/>
                  </a:cxn>
                  <a:cxn ang="0">
                    <a:pos x="144" y="192"/>
                  </a:cxn>
                </a:cxnLst>
                <a:pathLst>
                  <a:path w="144" h="192">
                    <a:moveTo>
                      <a:pt x="0" y="0"/>
                    </a:moveTo>
                    <a:cubicBezTo>
                      <a:pt x="36" y="8"/>
                      <a:pt x="72" y="16"/>
                      <a:pt x="96" y="48"/>
                    </a:cubicBezTo>
                    <a:cubicBezTo>
                      <a:pt x="120" y="80"/>
                      <a:pt x="132" y="136"/>
                      <a:pt x="144" y="192"/>
                    </a:cubicBez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30779" name="Object 56"/>
              <p:cNvGraphicFramePr/>
              <p:nvPr/>
            </p:nvGraphicFramePr>
            <p:xfrm>
              <a:off x="3717" y="1030"/>
              <a:ext cx="231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1" name="" r:id="rId33" imgW="165100" imgH="215900" progId="Equation.3">
                      <p:embed/>
                    </p:oleObj>
                  </mc:Choice>
                  <mc:Fallback>
                    <p:oleObj name="" r:id="rId33" imgW="165100" imgH="215900" progId="Equation.3">
                      <p:embed/>
                      <p:pic>
                        <p:nvPicPr>
                          <p:cNvPr id="0" name="图片 3210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3717" y="1030"/>
                            <a:ext cx="231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" name="Object 56"/>
            <p:cNvGraphicFramePr/>
            <p:nvPr/>
          </p:nvGraphicFramePr>
          <p:xfrm>
            <a:off x="7932" y="5811"/>
            <a:ext cx="443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35" imgW="127000" imgH="139700" progId="Equation.3">
                    <p:embed/>
                  </p:oleObj>
                </mc:Choice>
                <mc:Fallback>
                  <p:oleObj name="" r:id="rId35" imgW="127000" imgH="1397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932" y="5811"/>
                          <a:ext cx="443" cy="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6586" name="Object 88"/>
          <p:cNvGraphicFramePr/>
          <p:nvPr/>
        </p:nvGraphicFramePr>
        <p:xfrm>
          <a:off x="2636520" y="1121410"/>
          <a:ext cx="2020570" cy="88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7" imgW="1054100" imgH="419100" progId="Equation.3">
                  <p:embed/>
                </p:oleObj>
              </mc:Choice>
              <mc:Fallback>
                <p:oleObj name="" r:id="rId37" imgW="1054100" imgH="4191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636520" y="1121410"/>
                        <a:ext cx="2020570" cy="883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88" name="Object 90"/>
          <p:cNvGraphicFramePr/>
          <p:nvPr/>
        </p:nvGraphicFramePr>
        <p:xfrm>
          <a:off x="6055360" y="1176020"/>
          <a:ext cx="2797175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9" imgW="1548765" imgH="431800" progId="Equation.3">
                  <p:embed/>
                </p:oleObj>
              </mc:Choice>
              <mc:Fallback>
                <p:oleObj name="" r:id="rId39" imgW="1548765" imgH="431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055360" y="1176020"/>
                        <a:ext cx="2797175" cy="848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下箭头 18"/>
          <p:cNvSpPr/>
          <p:nvPr/>
        </p:nvSpPr>
        <p:spPr>
          <a:xfrm rot="16200000">
            <a:off x="5253355" y="1152525"/>
            <a:ext cx="135255" cy="859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0" grpId="0"/>
      <p:bldP spid="21507" grpId="0"/>
      <p:bldP spid="1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92" name="Text Box 97"/>
          <p:cNvSpPr txBox="1"/>
          <p:nvPr/>
        </p:nvSpPr>
        <p:spPr>
          <a:xfrm>
            <a:off x="33973" y="6033"/>
            <a:ext cx="79057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安培环路定律求解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13"/>
          <p:cNvGraphicFramePr/>
          <p:nvPr/>
        </p:nvGraphicFramePr>
        <p:xfrm>
          <a:off x="1369378" y="599758"/>
          <a:ext cx="26066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" imgW="1066165" imgH="292100" progId="Equation.3">
                  <p:embed/>
                </p:oleObj>
              </mc:Choice>
              <mc:Fallback>
                <p:oleObj name="" r:id="rId1" imgW="1066165" imgH="292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9378" y="599758"/>
                        <a:ext cx="2606675" cy="712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97"/>
          <p:cNvSpPr txBox="1"/>
          <p:nvPr/>
        </p:nvSpPr>
        <p:spPr>
          <a:xfrm>
            <a:off x="105728" y="1312704"/>
            <a:ext cx="79057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典型例子：无限长载流圆柱导体和圆柱面</a:t>
            </a:r>
            <a:endParaRPr 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97"/>
          <p:cNvSpPr txBox="1"/>
          <p:nvPr/>
        </p:nvSpPr>
        <p:spPr>
          <a:xfrm>
            <a:off x="218440" y="1772444"/>
            <a:ext cx="5872163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、磁场力的计算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Rectangle 3"/>
          <p:cNvSpPr>
            <a:spLocks noGrp="1"/>
          </p:cNvSpPr>
          <p:nvPr/>
        </p:nvSpPr>
        <p:spPr>
          <a:xfrm>
            <a:off x="424180" y="2296795"/>
            <a:ext cx="2768600" cy="4095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）匀强磁场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AutoShape 34"/>
          <p:cNvSpPr/>
          <p:nvPr/>
        </p:nvSpPr>
        <p:spPr>
          <a:xfrm>
            <a:off x="1163320" y="3027680"/>
            <a:ext cx="165100" cy="1854200"/>
          </a:xfrm>
          <a:prstGeom prst="leftBrace">
            <a:avLst>
              <a:gd name="adj1" fmla="val 25581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Rectangle 3"/>
          <p:cNvSpPr>
            <a:spLocks noGrp="1"/>
          </p:cNvSpPr>
          <p:nvPr/>
        </p:nvSpPr>
        <p:spPr>
          <a:xfrm>
            <a:off x="1388745" y="2862580"/>
            <a:ext cx="1978660" cy="4095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直线电流：</a:t>
            </a:r>
            <a:endParaRPr lang="zh-CN" altLang="en-US" sz="2400" dirty="0">
              <a:solidFill>
                <a:srgbClr val="33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Rectangle 3"/>
          <p:cNvSpPr>
            <a:spLocks noGrp="1"/>
          </p:cNvSpPr>
          <p:nvPr/>
        </p:nvSpPr>
        <p:spPr>
          <a:xfrm>
            <a:off x="1341120" y="3643630"/>
            <a:ext cx="2169160" cy="39306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曲线电流：</a:t>
            </a:r>
            <a:endParaRPr lang="zh-CN" altLang="en-US" sz="2400" dirty="0">
              <a:solidFill>
                <a:srgbClr val="33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Rectangle 3"/>
          <p:cNvSpPr>
            <a:spLocks noGrp="1"/>
          </p:cNvSpPr>
          <p:nvPr/>
        </p:nvSpPr>
        <p:spPr>
          <a:xfrm>
            <a:off x="1387475" y="4572000"/>
            <a:ext cx="1979295" cy="53403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闭合电流：</a:t>
            </a:r>
            <a:endParaRPr lang="zh-CN" altLang="en-US" sz="2400" dirty="0">
              <a:solidFill>
                <a:srgbClr val="33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2" name="对象 61"/>
          <p:cNvGraphicFramePr/>
          <p:nvPr/>
        </p:nvGraphicFramePr>
        <p:xfrm>
          <a:off x="4422140" y="4559935"/>
          <a:ext cx="1172210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" name="" r:id="rId3" imgW="761365" imgH="254000" progId="Equation.3">
                  <p:embed/>
                </p:oleObj>
              </mc:Choice>
              <mc:Fallback>
                <p:oleObj name="" r:id="rId3" imgW="761365" imgH="254000" progId="Equation.3">
                  <p:embed/>
                  <p:pic>
                    <p:nvPicPr>
                      <p:cNvPr id="0" name="图片 35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2140" y="4559935"/>
                        <a:ext cx="1172210" cy="471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/>
          <p:nvPr/>
        </p:nvGraphicFramePr>
        <p:xfrm>
          <a:off x="3044825" y="4572635"/>
          <a:ext cx="1084580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" name="" r:id="rId5" imgW="584200" imgH="266700" progId="Equation.3">
                  <p:embed/>
                </p:oleObj>
              </mc:Choice>
              <mc:Fallback>
                <p:oleObj name="" r:id="rId5" imgW="584200" imgH="266700" progId="Equation.3">
                  <p:embed/>
                  <p:pic>
                    <p:nvPicPr>
                      <p:cNvPr id="0" name="图片 35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4825" y="4572635"/>
                        <a:ext cx="1084580" cy="471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17"/>
          <p:cNvGraphicFramePr/>
          <p:nvPr/>
        </p:nvGraphicFramePr>
        <p:xfrm>
          <a:off x="3119755" y="2842895"/>
          <a:ext cx="1421765" cy="50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" name="" r:id="rId7" imgW="711200" imgH="241300" progId="Equation.KSEE3">
                  <p:embed/>
                </p:oleObj>
              </mc:Choice>
              <mc:Fallback>
                <p:oleObj name="" r:id="rId7" imgW="711200" imgH="241300" progId="Equation.KSEE3">
                  <p:embed/>
                  <p:pic>
                    <p:nvPicPr>
                      <p:cNvPr id="0" name="图片 35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9755" y="2842895"/>
                        <a:ext cx="1421765" cy="501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17"/>
          <p:cNvGraphicFramePr/>
          <p:nvPr/>
        </p:nvGraphicFramePr>
        <p:xfrm>
          <a:off x="3044825" y="3643630"/>
          <a:ext cx="1362710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" name="" r:id="rId9" imgW="711200" imgH="241300" progId="Equation.KSEE3">
                  <p:embed/>
                </p:oleObj>
              </mc:Choice>
              <mc:Fallback>
                <p:oleObj name="" r:id="rId9" imgW="711200" imgH="241300" progId="Equation.KSEE3">
                  <p:embed/>
                  <p:pic>
                    <p:nvPicPr>
                      <p:cNvPr id="0" name="图片 35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4825" y="3643630"/>
                        <a:ext cx="1362710" cy="490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Rectangle 3"/>
          <p:cNvSpPr>
            <a:spLocks noGrp="1"/>
          </p:cNvSpPr>
          <p:nvPr/>
        </p:nvSpPr>
        <p:spPr>
          <a:xfrm>
            <a:off x="372110" y="5066030"/>
            <a:ext cx="3016250" cy="4095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）非匀强磁场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Rectangle 3"/>
          <p:cNvSpPr>
            <a:spLocks noGrp="1"/>
          </p:cNvSpPr>
          <p:nvPr/>
        </p:nvSpPr>
        <p:spPr>
          <a:xfrm>
            <a:off x="972820" y="5905500"/>
            <a:ext cx="4596765" cy="660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思想：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分解为电流元的受力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13" name="Text Box 1129"/>
          <p:cNvSpPr txBox="1"/>
          <p:nvPr/>
        </p:nvSpPr>
        <p:spPr>
          <a:xfrm>
            <a:off x="5752465" y="2031048"/>
            <a:ext cx="1531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磁矩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523" name="Object 1130"/>
          <p:cNvGraphicFramePr/>
          <p:nvPr/>
        </p:nvGraphicFramePr>
        <p:xfrm>
          <a:off x="6668135" y="2003425"/>
          <a:ext cx="1322705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" name="" r:id="rId10" imgW="596900" imgH="228600" progId="Equation.3">
                  <p:embed/>
                </p:oleObj>
              </mc:Choice>
              <mc:Fallback>
                <p:oleObj name="" r:id="rId10" imgW="596900" imgH="228600" progId="Equation.3">
                  <p:embed/>
                  <p:pic>
                    <p:nvPicPr>
                      <p:cNvPr id="0" name="图片 348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68135" y="2003425"/>
                        <a:ext cx="1322705" cy="494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31"/>
          <p:cNvGrpSpPr/>
          <p:nvPr/>
        </p:nvGrpSpPr>
        <p:grpSpPr>
          <a:xfrm>
            <a:off x="6224588" y="2728595"/>
            <a:ext cx="1676400" cy="1295400"/>
            <a:chOff x="3696" y="1680"/>
            <a:chExt cx="1056" cy="816"/>
          </a:xfrm>
        </p:grpSpPr>
        <p:sp>
          <p:nvSpPr>
            <p:cNvPr id="83972" name="Oval 1132"/>
            <p:cNvSpPr/>
            <p:nvPr/>
          </p:nvSpPr>
          <p:spPr>
            <a:xfrm>
              <a:off x="3888" y="1680"/>
              <a:ext cx="384" cy="816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973" name="Line 1133"/>
            <p:cNvSpPr/>
            <p:nvPr/>
          </p:nvSpPr>
          <p:spPr>
            <a:xfrm>
              <a:off x="4080" y="2064"/>
              <a:ext cx="67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3974" name="Line 1134"/>
            <p:cNvSpPr/>
            <p:nvPr/>
          </p:nvSpPr>
          <p:spPr>
            <a:xfrm>
              <a:off x="3888" y="2016"/>
              <a:ext cx="0" cy="19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3975" name="Text Box 1135"/>
            <p:cNvSpPr txBox="1"/>
            <p:nvPr/>
          </p:nvSpPr>
          <p:spPr>
            <a:xfrm>
              <a:off x="3696" y="1892"/>
              <a:ext cx="17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400" b="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" name="Object 1130"/>
          <p:cNvGraphicFramePr/>
          <p:nvPr/>
        </p:nvGraphicFramePr>
        <p:xfrm>
          <a:off x="7416800" y="2707005"/>
          <a:ext cx="457200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2" imgW="215900" imgH="228600" progId="Equation.3">
                  <p:embed/>
                </p:oleObj>
              </mc:Choice>
              <mc:Fallback>
                <p:oleObj name="" r:id="rId12" imgW="215900" imgH="228600" progId="Equation.3">
                  <p:embed/>
                  <p:pic>
                    <p:nvPicPr>
                      <p:cNvPr id="0" name="图片 348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416800" y="2707005"/>
                        <a:ext cx="457200" cy="446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224265"/>
          <p:cNvGrpSpPr/>
          <p:nvPr/>
        </p:nvGrpSpPr>
        <p:grpSpPr>
          <a:xfrm>
            <a:off x="6143625" y="4062730"/>
            <a:ext cx="2501265" cy="2642235"/>
            <a:chOff x="3247" y="1008"/>
            <a:chExt cx="2358" cy="2832"/>
          </a:xfrm>
        </p:grpSpPr>
        <p:grpSp>
          <p:nvGrpSpPr>
            <p:cNvPr id="82954" name="组合 224266"/>
            <p:cNvGrpSpPr/>
            <p:nvPr/>
          </p:nvGrpSpPr>
          <p:grpSpPr>
            <a:xfrm>
              <a:off x="3504" y="1008"/>
              <a:ext cx="96" cy="2832"/>
              <a:chOff x="3504" y="1008"/>
              <a:chExt cx="96" cy="2832"/>
            </a:xfrm>
          </p:grpSpPr>
          <p:sp>
            <p:nvSpPr>
              <p:cNvPr id="82955" name="直接连接符 224267"/>
              <p:cNvSpPr/>
              <p:nvPr/>
            </p:nvSpPr>
            <p:spPr>
              <a:xfrm>
                <a:off x="3504" y="1536"/>
                <a:ext cx="0" cy="18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956" name="直接连接符 224268"/>
              <p:cNvSpPr/>
              <p:nvPr/>
            </p:nvSpPr>
            <p:spPr>
              <a:xfrm>
                <a:off x="3600" y="1536"/>
                <a:ext cx="0" cy="18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957" name="直接连接符 224269"/>
              <p:cNvSpPr/>
              <p:nvPr/>
            </p:nvSpPr>
            <p:spPr>
              <a:xfrm flipV="1">
                <a:off x="3504" y="1056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958" name="直接连接符 224270"/>
              <p:cNvSpPr/>
              <p:nvPr/>
            </p:nvSpPr>
            <p:spPr>
              <a:xfrm flipV="1">
                <a:off x="3600" y="1008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959" name="直接连接符 224271"/>
              <p:cNvSpPr/>
              <p:nvPr/>
            </p:nvSpPr>
            <p:spPr>
              <a:xfrm flipV="1">
                <a:off x="3600" y="3360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82960" name="直接连接符 224272"/>
              <p:cNvSpPr/>
              <p:nvPr/>
            </p:nvSpPr>
            <p:spPr>
              <a:xfrm flipV="1">
                <a:off x="3504" y="3360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2961" name="矩形 224273"/>
            <p:cNvSpPr/>
            <p:nvPr/>
          </p:nvSpPr>
          <p:spPr>
            <a:xfrm>
              <a:off x="4224" y="1968"/>
              <a:ext cx="1008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62" name="直接连接符 224274"/>
            <p:cNvSpPr/>
            <p:nvPr/>
          </p:nvSpPr>
          <p:spPr>
            <a:xfrm>
              <a:off x="5238" y="2049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963" name="直接连接符 224275"/>
            <p:cNvSpPr/>
            <p:nvPr/>
          </p:nvSpPr>
          <p:spPr>
            <a:xfrm flipV="1">
              <a:off x="3552" y="1860"/>
              <a:ext cx="0" cy="6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964" name="矩形 224276"/>
            <p:cNvSpPr/>
            <p:nvPr/>
          </p:nvSpPr>
          <p:spPr>
            <a:xfrm>
              <a:off x="4560" y="1968"/>
              <a:ext cx="240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65" name="直接连接符 224277"/>
            <p:cNvSpPr/>
            <p:nvPr/>
          </p:nvSpPr>
          <p:spPr>
            <a:xfrm>
              <a:off x="4560" y="2112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966" name="直接连接符 224278"/>
            <p:cNvSpPr/>
            <p:nvPr/>
          </p:nvSpPr>
          <p:spPr>
            <a:xfrm flipV="1">
              <a:off x="4704" y="1536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967" name="直接连接符 224279"/>
            <p:cNvSpPr/>
            <p:nvPr/>
          </p:nvSpPr>
          <p:spPr>
            <a:xfrm>
              <a:off x="4224" y="2112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82968" name="直接连接符 224280"/>
            <p:cNvSpPr/>
            <p:nvPr/>
          </p:nvSpPr>
          <p:spPr>
            <a:xfrm>
              <a:off x="5232" y="2112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82969" name="文本框 224281"/>
            <p:cNvSpPr txBox="1"/>
            <p:nvPr/>
          </p:nvSpPr>
          <p:spPr>
            <a:xfrm>
              <a:off x="4560" y="2832"/>
              <a:ext cx="336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0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70" name="文本框 224282"/>
            <p:cNvSpPr txBox="1"/>
            <p:nvPr/>
          </p:nvSpPr>
          <p:spPr>
            <a:xfrm>
              <a:off x="3920" y="2160"/>
              <a:ext cx="528" cy="5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71" name="文本框 224283"/>
            <p:cNvSpPr txBox="1"/>
            <p:nvPr/>
          </p:nvSpPr>
          <p:spPr>
            <a:xfrm>
              <a:off x="3792" y="2832"/>
              <a:ext cx="528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72" name="文本框 224284"/>
            <p:cNvSpPr txBox="1"/>
            <p:nvPr/>
          </p:nvSpPr>
          <p:spPr>
            <a:xfrm>
              <a:off x="5168" y="1563"/>
              <a:ext cx="336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73" name="文本框 224285"/>
            <p:cNvSpPr txBox="1"/>
            <p:nvPr/>
          </p:nvSpPr>
          <p:spPr>
            <a:xfrm>
              <a:off x="4032" y="1632"/>
              <a:ext cx="528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74" name="直接连接符 224286"/>
            <p:cNvSpPr/>
            <p:nvPr/>
          </p:nvSpPr>
          <p:spPr>
            <a:xfrm>
              <a:off x="4080" y="2976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975" name="直接连接符 224287"/>
            <p:cNvSpPr/>
            <p:nvPr/>
          </p:nvSpPr>
          <p:spPr>
            <a:xfrm flipH="1">
              <a:off x="3600" y="2976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976" name="直接连接符 224288"/>
            <p:cNvSpPr/>
            <p:nvPr/>
          </p:nvSpPr>
          <p:spPr>
            <a:xfrm>
              <a:off x="4848" y="297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977" name="直接连接符 224289"/>
            <p:cNvSpPr/>
            <p:nvPr/>
          </p:nvSpPr>
          <p:spPr>
            <a:xfrm flipH="1">
              <a:off x="4224" y="297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978" name="直接连接符 224290"/>
            <p:cNvSpPr/>
            <p:nvPr/>
          </p:nvSpPr>
          <p:spPr>
            <a:xfrm>
              <a:off x="4176" y="2352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979" name="直接连接符 224291"/>
            <p:cNvSpPr/>
            <p:nvPr/>
          </p:nvSpPr>
          <p:spPr>
            <a:xfrm flipH="1">
              <a:off x="3600" y="2352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82980" name="对象 224292"/>
            <p:cNvGraphicFramePr/>
            <p:nvPr/>
          </p:nvGraphicFramePr>
          <p:xfrm>
            <a:off x="3247" y="2070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6" name="" r:id="rId14" imgW="165100" imgH="215900" progId="Equation.3">
                    <p:embed/>
                  </p:oleObj>
                </mc:Choice>
                <mc:Fallback>
                  <p:oleObj name="" r:id="rId14" imgW="165100" imgH="215900" progId="Equation.3">
                    <p:embed/>
                    <p:pic>
                      <p:nvPicPr>
                        <p:cNvPr id="0" name="图片 347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247" y="2070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81" name="对象 224293"/>
            <p:cNvGraphicFramePr/>
            <p:nvPr/>
          </p:nvGraphicFramePr>
          <p:xfrm>
            <a:off x="5328" y="2052"/>
            <a:ext cx="2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7" name="" r:id="rId16" imgW="177800" imgH="215265" progId="Equation.3">
                    <p:embed/>
                  </p:oleObj>
                </mc:Choice>
                <mc:Fallback>
                  <p:oleObj name="" r:id="rId16" imgW="177800" imgH="215265" progId="Equation.3">
                    <p:embed/>
                    <p:pic>
                      <p:nvPicPr>
                        <p:cNvPr id="0" name="图片 347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328" y="2052"/>
                          <a:ext cx="277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82" name="对象 224294"/>
            <p:cNvGraphicFramePr/>
            <p:nvPr/>
          </p:nvGraphicFramePr>
          <p:xfrm>
            <a:off x="4752" y="1464"/>
            <a:ext cx="26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8" name="" r:id="rId18" imgW="203200" imgH="228600" progId="Equation.3">
                    <p:embed/>
                  </p:oleObj>
                </mc:Choice>
                <mc:Fallback>
                  <p:oleObj name="" r:id="rId18" imgW="203200" imgH="228600" progId="Equation.3">
                    <p:embed/>
                    <p:pic>
                      <p:nvPicPr>
                        <p:cNvPr id="0" name="图片 347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752" y="1464"/>
                          <a:ext cx="263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83" name="对象 224295"/>
            <p:cNvGraphicFramePr/>
            <p:nvPr/>
          </p:nvGraphicFramePr>
          <p:xfrm>
            <a:off x="4561" y="2242"/>
            <a:ext cx="45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9" name="" r:id="rId20" imgW="316865" imgH="228600" progId="Equation.3">
                    <p:embed/>
                  </p:oleObj>
                </mc:Choice>
                <mc:Fallback>
                  <p:oleObj name="" r:id="rId20" imgW="316865" imgH="228600" progId="Equation.3">
                    <p:embed/>
                    <p:pic>
                      <p:nvPicPr>
                        <p:cNvPr id="0" name="图片 347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561" y="2242"/>
                          <a:ext cx="454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2" grpId="0"/>
      <p:bldP spid="2" grpId="0"/>
      <p:bldP spid="4" grpId="0"/>
      <p:bldP spid="54" grpId="0" build="p"/>
      <p:bldP spid="58" grpId="0" bldLvl="0" animBg="1"/>
      <p:bldP spid="59" grpId="0" build="p"/>
      <p:bldP spid="60" grpId="0" build="p"/>
      <p:bldP spid="61" grpId="0" build="p"/>
      <p:bldP spid="85" grpId="0" build="p"/>
      <p:bldP spid="87" grpId="1" bldLvl="0" build="allAtOnce"/>
      <p:bldP spid="175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3" name="Rectangle 5"/>
          <p:cNvSpPr/>
          <p:nvPr/>
        </p:nvSpPr>
        <p:spPr>
          <a:xfrm>
            <a:off x="139700" y="2422525"/>
            <a:ext cx="1654175" cy="504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电磁感应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05" name="AutoShape 17"/>
          <p:cNvSpPr/>
          <p:nvPr/>
        </p:nvSpPr>
        <p:spPr>
          <a:xfrm rot="2481963" flipV="1">
            <a:off x="1571625" y="3201988"/>
            <a:ext cx="998538" cy="80962"/>
          </a:xfrm>
          <a:prstGeom prst="rightArrow">
            <a:avLst>
              <a:gd name="adj1" fmla="val 50000"/>
              <a:gd name="adj2" fmla="val 250950"/>
            </a:avLst>
          </a:prstGeom>
          <a:solidFill>
            <a:srgbClr val="00FF00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标题 38913"/>
          <p:cNvSpPr>
            <a:spLocks noGrp="1"/>
          </p:cNvSpPr>
          <p:nvPr>
            <p:ph type="title"/>
          </p:nvPr>
        </p:nvSpPr>
        <p:spPr>
          <a:xfrm>
            <a:off x="113983" y="269875"/>
            <a:ext cx="5540375" cy="588963"/>
          </a:xfrm>
          <a:noFill/>
          <a:ln>
            <a:noFill/>
          </a:ln>
        </p:spPr>
        <p:txBody>
          <a:bodyPr anchor="ctr"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三、电 磁  感 应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8" name="Rectangle 22"/>
          <p:cNvSpPr/>
          <p:nvPr/>
        </p:nvSpPr>
        <p:spPr>
          <a:xfrm rot="-2340000">
            <a:off x="1466850" y="2246313"/>
            <a:ext cx="1165225" cy="504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回路变动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22"/>
          <p:cNvSpPr/>
          <p:nvPr/>
        </p:nvSpPr>
        <p:spPr>
          <a:xfrm rot="2580000">
            <a:off x="1387475" y="3203575"/>
            <a:ext cx="1143000" cy="504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磁场变化</a:t>
            </a:r>
            <a:endParaRPr lang="zh-CN" altLang="zh-CN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AutoShape 17"/>
          <p:cNvSpPr/>
          <p:nvPr/>
        </p:nvSpPr>
        <p:spPr>
          <a:xfrm rot="-2438037">
            <a:off x="1597025" y="2557463"/>
            <a:ext cx="996950" cy="95250"/>
          </a:xfrm>
          <a:prstGeom prst="rightArrow">
            <a:avLst>
              <a:gd name="adj1" fmla="val 50000"/>
              <a:gd name="adj2" fmla="val 248001"/>
            </a:avLst>
          </a:prstGeom>
          <a:solidFill>
            <a:srgbClr val="00FF00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Rectangle 5"/>
          <p:cNvSpPr/>
          <p:nvPr/>
        </p:nvSpPr>
        <p:spPr>
          <a:xfrm>
            <a:off x="2381250" y="1957388"/>
            <a:ext cx="1787525" cy="466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动生电动势</a:t>
            </a:r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2428875" y="3473450"/>
            <a:ext cx="1739900" cy="4413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感生电动势</a:t>
            </a:r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4865688" y="1957388"/>
            <a:ext cx="1563687" cy="466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洛伦兹力</a:t>
            </a:r>
            <a:endParaRPr lang="zh-CN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AutoShape 13"/>
          <p:cNvSpPr/>
          <p:nvPr/>
        </p:nvSpPr>
        <p:spPr>
          <a:xfrm>
            <a:off x="4056063" y="3687763"/>
            <a:ext cx="877887" cy="107950"/>
          </a:xfrm>
          <a:prstGeom prst="rightArrow">
            <a:avLst>
              <a:gd name="adj1" fmla="val 50000"/>
              <a:gd name="adj2" fmla="val 185650"/>
            </a:avLst>
          </a:prstGeom>
          <a:solidFill>
            <a:srgbClr val="00FF00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Text Box 36"/>
          <p:cNvSpPr txBox="1"/>
          <p:nvPr/>
        </p:nvSpPr>
        <p:spPr>
          <a:xfrm>
            <a:off x="4011613" y="3363913"/>
            <a:ext cx="1096962" cy="3079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>
            <a:spAutoFit/>
          </a:bodyPr>
          <a:p>
            <a:pPr>
              <a:spcBef>
                <a:spcPct val="2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非静电力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Rectangle 5"/>
          <p:cNvSpPr/>
          <p:nvPr/>
        </p:nvSpPr>
        <p:spPr>
          <a:xfrm>
            <a:off x="4867275" y="3482975"/>
            <a:ext cx="1743075" cy="466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</a:pP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感生电场力</a:t>
            </a:r>
            <a:endParaRPr lang="zh-CN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" name="Object 92"/>
          <p:cNvGraphicFramePr/>
          <p:nvPr/>
        </p:nvGraphicFramePr>
        <p:xfrm>
          <a:off x="7407275" y="1914525"/>
          <a:ext cx="16557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155700" imgH="330200" progId="Equation.3">
                  <p:embed/>
                </p:oleObj>
              </mc:Choice>
              <mc:Fallback>
                <p:oleObj name="" r:id="rId1" imgW="1155700" imgH="330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07275" y="1914525"/>
                        <a:ext cx="1655763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58"/>
          <p:cNvGraphicFramePr/>
          <p:nvPr/>
        </p:nvGraphicFramePr>
        <p:xfrm>
          <a:off x="7670800" y="3419475"/>
          <a:ext cx="13763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800100" imgH="292100" progId="Equation.3">
                  <p:embed/>
                </p:oleObj>
              </mc:Choice>
              <mc:Fallback>
                <p:oleObj name="" r:id="rId3" imgW="800100" imgH="292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0800" y="3419475"/>
                        <a:ext cx="137636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13"/>
          <p:cNvSpPr/>
          <p:nvPr/>
        </p:nvSpPr>
        <p:spPr>
          <a:xfrm>
            <a:off x="6256338" y="2165350"/>
            <a:ext cx="1042987" cy="111125"/>
          </a:xfrm>
          <a:prstGeom prst="rightArrow">
            <a:avLst>
              <a:gd name="adj1" fmla="val 50000"/>
              <a:gd name="adj2" fmla="val 185498"/>
            </a:avLst>
          </a:prstGeom>
          <a:solidFill>
            <a:srgbClr val="00FF00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AutoShape 13"/>
          <p:cNvSpPr/>
          <p:nvPr/>
        </p:nvSpPr>
        <p:spPr>
          <a:xfrm>
            <a:off x="6508750" y="3684588"/>
            <a:ext cx="1079500" cy="111125"/>
          </a:xfrm>
          <a:prstGeom prst="rightArrow">
            <a:avLst>
              <a:gd name="adj1" fmla="val 50000"/>
              <a:gd name="adj2" fmla="val 185605"/>
            </a:avLst>
          </a:prstGeom>
          <a:solidFill>
            <a:srgbClr val="00FF00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AutoShape 13"/>
          <p:cNvSpPr/>
          <p:nvPr/>
        </p:nvSpPr>
        <p:spPr>
          <a:xfrm>
            <a:off x="4032250" y="2181225"/>
            <a:ext cx="877888" cy="107950"/>
          </a:xfrm>
          <a:prstGeom prst="rightArrow">
            <a:avLst>
              <a:gd name="adj1" fmla="val 50000"/>
              <a:gd name="adj2" fmla="val 185651"/>
            </a:avLst>
          </a:prstGeom>
          <a:solidFill>
            <a:srgbClr val="00FF00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 Box 36"/>
          <p:cNvSpPr txBox="1"/>
          <p:nvPr/>
        </p:nvSpPr>
        <p:spPr>
          <a:xfrm>
            <a:off x="3967163" y="1857375"/>
            <a:ext cx="1096962" cy="3079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>
            <a:spAutoFit/>
          </a:bodyPr>
          <a:p>
            <a:pPr>
              <a:spcBef>
                <a:spcPct val="2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非静电力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7588" name="Object 6"/>
          <p:cNvGraphicFramePr/>
          <p:nvPr/>
        </p:nvGraphicFramePr>
        <p:xfrm>
          <a:off x="131763" y="2778125"/>
          <a:ext cx="14160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723900" imgH="393700" progId="Equation.3">
                  <p:embed/>
                </p:oleObj>
              </mc:Choice>
              <mc:Fallback>
                <p:oleObj name="" r:id="rId5" imgW="723900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763" y="2778125"/>
                        <a:ext cx="1416050" cy="73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58"/>
          <p:cNvGraphicFramePr/>
          <p:nvPr/>
        </p:nvGraphicFramePr>
        <p:xfrm>
          <a:off x="5010150" y="4884738"/>
          <a:ext cx="23844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1371600" imgH="457200" progId="Equation.3">
                  <p:embed/>
                </p:oleObj>
              </mc:Choice>
              <mc:Fallback>
                <p:oleObj name="" r:id="rId7" imgW="1371600" imgH="457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0150" y="4884738"/>
                        <a:ext cx="2384425" cy="71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右弧形箭头 44"/>
          <p:cNvSpPr/>
          <p:nvPr/>
        </p:nvSpPr>
        <p:spPr>
          <a:xfrm rot="960000">
            <a:off x="8137525" y="4330700"/>
            <a:ext cx="428625" cy="1036638"/>
          </a:xfrm>
          <a:prstGeom prst="curvedLeftArrow">
            <a:avLst>
              <a:gd name="adj1" fmla="val 25024"/>
              <a:gd name="adj2" fmla="val 50060"/>
              <a:gd name="adj3" fmla="val 25000"/>
            </a:avLst>
          </a:prstGeom>
          <a:solidFill>
            <a:srgbClr val="C0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defTabSz="91440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14300" y="2776538"/>
            <a:ext cx="1457325" cy="782637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defTabSz="91440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78700" y="1800225"/>
            <a:ext cx="1728788" cy="78263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defTabSz="91440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799013" y="4818063"/>
            <a:ext cx="2720975" cy="782637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defTabSz="91440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9185" y="371475"/>
            <a:ext cx="1196975" cy="11287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0800" y="269875"/>
            <a:ext cx="1304925" cy="1331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9938" y="4662488"/>
            <a:ext cx="1265237" cy="12747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7600" name="Object 192"/>
          <p:cNvGraphicFramePr/>
          <p:nvPr/>
        </p:nvGraphicFramePr>
        <p:xfrm>
          <a:off x="6234113" y="1741488"/>
          <a:ext cx="9747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2" imgW="673100" imgH="254000" progId="Equation.3">
                  <p:embed/>
                </p:oleObj>
              </mc:Choice>
              <mc:Fallback>
                <p:oleObj name="" r:id="rId12" imgW="673100" imgH="254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34113" y="1741488"/>
                        <a:ext cx="974725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92"/>
          <p:cNvGraphicFramePr/>
          <p:nvPr/>
        </p:nvGraphicFramePr>
        <p:xfrm>
          <a:off x="6429375" y="3268663"/>
          <a:ext cx="11969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4" imgW="800100" imgH="254000" progId="Equation.3">
                  <p:embed/>
                </p:oleObj>
              </mc:Choice>
              <mc:Fallback>
                <p:oleObj name="" r:id="rId14" imgW="800100" imgH="2540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29375" y="3268663"/>
                        <a:ext cx="1196975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  <p:bldP spid="8" grpId="0"/>
      <p:bldP spid="9" grpId="0"/>
      <p:bldP spid="10" grpId="0" bldLvl="0" animBg="1"/>
      <p:bldP spid="89105" grpId="0" bldLvl="0" animBg="1"/>
      <p:bldP spid="63" grpId="0"/>
      <p:bldP spid="5" grpId="0"/>
      <p:bldP spid="20" grpId="0"/>
      <p:bldP spid="22" grpId="0" bldLvl="0" animBg="1"/>
      <p:bldP spid="32" grpId="0"/>
      <p:bldP spid="34" grpId="0" bldLvl="0" animBg="1"/>
      <p:bldP spid="41" grpId="0" bldLvl="0" animBg="1"/>
      <p:bldP spid="42" grpId="0" bldLvl="0" animBg="1"/>
      <p:bldP spid="43" grpId="0"/>
      <p:bldP spid="31" grpId="0"/>
      <p:bldP spid="45" grpId="0" bldLvl="0" animBg="1"/>
      <p:bldP spid="73" grpId="0" bldLvl="0" animBg="1"/>
      <p:bldP spid="74" grpId="0" bldLvl="0" animBg="1"/>
      <p:bldP spid="75" grpId="0" bldLvl="0" animBg="1"/>
    </p:bldLst>
  </p:timing>
</p:sld>
</file>

<file path=ppt/theme/theme1.xml><?xml version="1.0" encoding="utf-8"?>
<a:theme xmlns:a="http://schemas.openxmlformats.org/drawingml/2006/main" name="chapter-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hapter-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-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-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-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-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-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chapter-3</Template>
  <TotalTime>0</TotalTime>
  <Words>904</Words>
  <Application>WPS 演示</Application>
  <PresentationFormat>在屏幕上显示</PresentationFormat>
  <Paragraphs>283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123</vt:i4>
      </vt:variant>
      <vt:variant>
        <vt:lpstr>幻灯片标题</vt:lpstr>
      </vt:variant>
      <vt:variant>
        <vt:i4>17</vt:i4>
      </vt:variant>
    </vt:vector>
  </HeadingPairs>
  <TitlesOfParts>
    <vt:vector size="155" baseType="lpstr">
      <vt:lpstr>Arial</vt:lpstr>
      <vt:lpstr>宋体</vt:lpstr>
      <vt:lpstr>Wingdings</vt:lpstr>
      <vt:lpstr>Times New Roman</vt:lpstr>
      <vt:lpstr>Symbol</vt:lpstr>
      <vt:lpstr>楷体_GB2312</vt:lpstr>
      <vt:lpstr>Wingdings</vt:lpstr>
      <vt:lpstr>MT Extra</vt:lpstr>
      <vt:lpstr>Bookman Old Style</vt:lpstr>
      <vt:lpstr>黑体</vt:lpstr>
      <vt:lpstr>华文行楷</vt:lpstr>
      <vt:lpstr>微软雅黑</vt:lpstr>
      <vt:lpstr>Arial Unicode MS</vt:lpstr>
      <vt:lpstr>Calibri</vt:lpstr>
      <vt:lpstr>chapter-3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三、电 磁  感 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Image</dc:creator>
  <cp:lastModifiedBy>致远</cp:lastModifiedBy>
  <cp:revision>563</cp:revision>
  <dcterms:created xsi:type="dcterms:W3CDTF">2006-10-30T02:21:00Z</dcterms:created>
  <dcterms:modified xsi:type="dcterms:W3CDTF">2024-11-05T14:54:36Z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