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69"/>
    <p:restoredTop sz="86355"/>
  </p:normalViewPr>
  <p:slideViewPr>
    <p:cSldViewPr showGuides="1">
      <p:cViewPr varScale="1">
        <p:scale>
          <a:sx n="99" d="100"/>
          <a:sy n="99" d="100"/>
        </p:scale>
        <p:origin x="-20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B82C50-8D85-4213-9961-237A88EE94D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5904656" cy="57606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612775" y="1093788"/>
            <a:ext cx="79914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7" name="组合 18"/>
          <p:cNvGrpSpPr/>
          <p:nvPr userDrawn="1"/>
        </p:nvGrpSpPr>
        <p:grpSpPr>
          <a:xfrm>
            <a:off x="638175" y="528638"/>
            <a:ext cx="404813" cy="400050"/>
            <a:chOff x="833830" y="528360"/>
            <a:chExt cx="641826" cy="400681"/>
          </a:xfrm>
        </p:grpSpPr>
        <p:sp>
          <p:nvSpPr>
            <p:cNvPr id="15" name="五边形 14"/>
            <p:cNvSpPr/>
            <p:nvPr/>
          </p:nvSpPr>
          <p:spPr>
            <a:xfrm>
              <a:off x="833830" y="674640"/>
              <a:ext cx="641826" cy="124020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3830" y="836821"/>
              <a:ext cx="458087" cy="922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33830" y="528360"/>
              <a:ext cx="458087" cy="922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62466" name="Picture 2" descr="E:\教学资料\PPT素材\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33172"/>
            <a:ext cx="2090117" cy="384344"/>
          </a:xfrm>
          <a:prstGeom prst="rect">
            <a:avLst/>
          </a:prstGeom>
          <a:noFill/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2" name="十字星 21"/>
          <p:cNvSpPr/>
          <p:nvPr/>
        </p:nvSpPr>
        <p:spPr>
          <a:xfrm>
            <a:off x="8532813" y="5516563"/>
            <a:ext cx="503238" cy="433388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7740650" y="6021388"/>
            <a:ext cx="360363" cy="287338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十字星 23"/>
          <p:cNvSpPr/>
          <p:nvPr/>
        </p:nvSpPr>
        <p:spPr>
          <a:xfrm>
            <a:off x="8424863" y="6291263"/>
            <a:ext cx="323850" cy="360363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91290" y="604108"/>
            <a:ext cx="1854206" cy="376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计算机科学与技术系</a:t>
            </a:r>
            <a:endParaRPr kumimoji="0" lang="zh-CN" altLang="en-US" sz="1400" b="0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612775" y="1093788"/>
            <a:ext cx="79914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51" name="组合 18"/>
          <p:cNvGrpSpPr/>
          <p:nvPr userDrawn="1"/>
        </p:nvGrpSpPr>
        <p:grpSpPr>
          <a:xfrm>
            <a:off x="638175" y="528638"/>
            <a:ext cx="404813" cy="400050"/>
            <a:chOff x="833830" y="528360"/>
            <a:chExt cx="641826" cy="400681"/>
          </a:xfrm>
        </p:grpSpPr>
        <p:sp>
          <p:nvSpPr>
            <p:cNvPr id="15" name="五边形 14"/>
            <p:cNvSpPr/>
            <p:nvPr/>
          </p:nvSpPr>
          <p:spPr>
            <a:xfrm>
              <a:off x="833830" y="674640"/>
              <a:ext cx="641826" cy="124020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3830" y="836821"/>
              <a:ext cx="458087" cy="922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33830" y="528360"/>
              <a:ext cx="458087" cy="922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62466" name="Picture 2" descr="E:\教学资料\PPT素材\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33172"/>
            <a:ext cx="2090117" cy="384344"/>
          </a:xfrm>
          <a:prstGeom prst="rect">
            <a:avLst/>
          </a:prstGeom>
          <a:noFill/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2" name="十字星 21"/>
          <p:cNvSpPr/>
          <p:nvPr/>
        </p:nvSpPr>
        <p:spPr>
          <a:xfrm>
            <a:off x="8532813" y="5516563"/>
            <a:ext cx="503238" cy="433388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7740650" y="6021388"/>
            <a:ext cx="360363" cy="287338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十字星 23"/>
          <p:cNvSpPr/>
          <p:nvPr/>
        </p:nvSpPr>
        <p:spPr>
          <a:xfrm>
            <a:off x="8424863" y="6291263"/>
            <a:ext cx="323850" cy="360363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91290" y="604108"/>
            <a:ext cx="1854206" cy="376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计算机科学与技术系</a:t>
            </a:r>
            <a:endParaRPr kumimoji="0" lang="zh-CN" altLang="en-US" sz="1400" b="0" i="0" u="none" strike="noStrike" kern="1200" cap="none" spc="0" normalizeH="0" baseline="0" noProof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574675" y="1484313"/>
            <a:ext cx="8064500" cy="15843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编  译  原  理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E4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6626" name="Rectangle 3"/>
          <p:cNvSpPr>
            <a:spLocks noGrp="1" noRot="1"/>
          </p:cNvSpPr>
          <p:nvPr>
            <p:ph type="subTitle"/>
          </p:nvPr>
        </p:nvSpPr>
        <p:spPr>
          <a:xfrm>
            <a:off x="1476375" y="3860800"/>
            <a:ext cx="6913563" cy="2305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Tx/>
              <a:buSzTx/>
              <a:buFont typeface="Arial" panose="020B0604020202020204" pitchFamily="34" charset="0"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defRPr/>
            </a:lvl5pPr>
          </a:lstStyle>
          <a:p>
            <a:pPr marL="342900" lvl="0" indent="-342900" algn="l" eaLnBrk="1" hangingPunct="1">
              <a:buClrTx/>
              <a:buSzTx/>
            </a:pPr>
            <a:r>
              <a:rPr lang="zh-CN" altLang="en-US" sz="2800" b="1" dirty="0"/>
              <a:t>主   讲</a:t>
            </a:r>
            <a:r>
              <a:rPr lang="zh-CN" altLang="en-US" sz="2800" dirty="0"/>
              <a:t>：杨策</a:t>
            </a:r>
            <a:endParaRPr lang="zh-CN" altLang="en-US" sz="2800" dirty="0"/>
          </a:p>
          <a:p>
            <a:pPr marL="342900" lvl="0" indent="-342900" algn="l" eaLnBrk="1" hangingPunct="1">
              <a:buClrTx/>
              <a:buSzTx/>
            </a:pPr>
            <a:r>
              <a:rPr lang="zh-CN" altLang="en-US" sz="2800" b="1" dirty="0"/>
              <a:t>地   址</a:t>
            </a:r>
            <a:r>
              <a:rPr lang="zh-CN" altLang="en-US" sz="2800" dirty="0"/>
              <a:t>：逸夫楼</a:t>
            </a:r>
            <a:r>
              <a:rPr lang="en-US" altLang="zh-CN" sz="2800" dirty="0"/>
              <a:t>410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 noRot="1"/>
          </p:cNvSpPr>
          <p:nvPr>
            <p:ph type="title"/>
          </p:nvPr>
        </p:nvSpPr>
        <p:spPr>
          <a:xfrm>
            <a:off x="1116013" y="476250"/>
            <a:ext cx="5903912" cy="5762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课程性质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 noRot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名称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编译原理</a:t>
            </a:r>
            <a:endParaRPr lang="zh-CN" altLang="en-US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性质</a:t>
            </a:r>
            <a:r>
              <a:rPr lang="zh-CN" altLang="en-US" dirty="0"/>
              <a:t>：专业课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学时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CC"/>
                </a:solidFill>
              </a:rPr>
              <a:t>48</a:t>
            </a:r>
            <a:r>
              <a:rPr lang="zh-CN" altLang="en-US" dirty="0">
                <a:solidFill>
                  <a:srgbClr val="0000CC"/>
                </a:solidFill>
              </a:rPr>
              <a:t>学时</a:t>
            </a:r>
            <a:endParaRPr lang="zh-CN" altLang="en-US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授课对象</a:t>
            </a:r>
            <a:r>
              <a:rPr lang="zh-CN" altLang="en-US" dirty="0"/>
              <a:t>：计算机科学与技术，软件工程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授课时间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CC"/>
                </a:solidFill>
              </a:rPr>
              <a:t>3-14</a:t>
            </a:r>
            <a:r>
              <a:rPr lang="zh-CN" altLang="en-US" dirty="0">
                <a:solidFill>
                  <a:srgbClr val="0000CC"/>
                </a:solidFill>
              </a:rPr>
              <a:t>周 </a:t>
            </a:r>
            <a:endParaRPr lang="en-US" altLang="zh-CN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考核方式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作业及考勤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E40000"/>
                </a:solidFill>
                <a:latin typeface="宋体" panose="02010600030101010101" pitchFamily="2" charset="-122"/>
              </a:rPr>
              <a:t>30%</a:t>
            </a:r>
            <a:endParaRPr lang="en-US" altLang="zh-CN" b="1" dirty="0">
              <a:solidFill>
                <a:srgbClr val="E400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笔试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E40000"/>
                </a:solidFill>
                <a:latin typeface="宋体" panose="02010600030101010101" pitchFamily="2" charset="-122"/>
              </a:rPr>
              <a:t>70%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7651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 noRot="1"/>
          </p:cNvSpPr>
          <p:nvPr>
            <p:ph type="title"/>
          </p:nvPr>
        </p:nvSpPr>
        <p:spPr>
          <a:xfrm>
            <a:off x="1116013" y="476250"/>
            <a:ext cx="5903912" cy="5762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课程简介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4" name="Rectangle 3"/>
          <p:cNvSpPr>
            <a:spLocks noGrp="1" noRot="1"/>
          </p:cNvSpPr>
          <p:nvPr>
            <p:ph idx="1"/>
          </p:nvPr>
        </p:nvSpPr>
        <p:spPr>
          <a:xfrm>
            <a:off x="457200" y="1412875"/>
            <a:ext cx="8229600" cy="4713288"/>
          </a:xfrm>
          <a:noFill/>
          <a:ln>
            <a:noFill/>
          </a:ln>
        </p:spPr>
        <p:txBody>
          <a:bodyPr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/>
              <a:t>编译原理是计算机专业的一门</a:t>
            </a:r>
            <a:r>
              <a:rPr lang="zh-CN" altLang="en-US" b="1" dirty="0">
                <a:solidFill>
                  <a:srgbClr val="E40000"/>
                </a:solidFill>
              </a:rPr>
              <a:t>核心</a:t>
            </a:r>
            <a:r>
              <a:rPr lang="zh-CN" altLang="en-US" dirty="0"/>
              <a:t>课程。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编译原理具有很强的</a:t>
            </a:r>
            <a:r>
              <a:rPr lang="zh-CN" altLang="en-US" b="1" dirty="0">
                <a:solidFill>
                  <a:srgbClr val="E40000"/>
                </a:solidFill>
              </a:rPr>
              <a:t>理论性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E40000"/>
                </a:solidFill>
              </a:rPr>
              <a:t>实践性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E40000"/>
                </a:solidFill>
              </a:rPr>
              <a:t>教材</a:t>
            </a:r>
            <a:r>
              <a:rPr lang="zh-CN" altLang="en-US" dirty="0"/>
              <a:t>：陈火旺</a:t>
            </a:r>
            <a:r>
              <a:rPr lang="en-US" altLang="zh-CN" dirty="0"/>
              <a:t>, </a:t>
            </a:r>
            <a:r>
              <a:rPr lang="zh-CN" altLang="en-US" dirty="0"/>
              <a:t>刘春林等</a:t>
            </a:r>
            <a:r>
              <a:rPr lang="en-US" altLang="zh-CN" dirty="0"/>
              <a:t>. </a:t>
            </a:r>
            <a:r>
              <a:rPr lang="zh-CN" altLang="en-US" dirty="0"/>
              <a:t>程序设计语言编译原理（第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. </a:t>
            </a:r>
            <a:r>
              <a:rPr lang="zh-CN" altLang="en-US" dirty="0"/>
              <a:t>国防大学出版社。 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介绍</a:t>
            </a:r>
            <a:r>
              <a:rPr lang="zh-CN" altLang="en-US" b="1" dirty="0">
                <a:solidFill>
                  <a:srgbClr val="E40000"/>
                </a:solidFill>
              </a:rPr>
              <a:t>编译器的一般原理</a:t>
            </a:r>
            <a:r>
              <a:rPr lang="zh-CN" altLang="en-US" dirty="0"/>
              <a:t>，解决</a:t>
            </a:r>
            <a:r>
              <a:rPr lang="zh-CN" altLang="en-US" b="1" dirty="0">
                <a:solidFill>
                  <a:srgbClr val="E40000"/>
                </a:solidFill>
              </a:rPr>
              <a:t>编译器设计</a:t>
            </a:r>
            <a:r>
              <a:rPr lang="zh-CN" altLang="en-US" dirty="0"/>
              <a:t>中的普遍问题。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E40000"/>
                </a:solidFill>
              </a:rPr>
              <a:t>理论基础</a:t>
            </a:r>
            <a:r>
              <a:rPr lang="zh-CN" altLang="en-US" dirty="0"/>
              <a:t>坚实，其</a:t>
            </a:r>
            <a:r>
              <a:rPr lang="zh-CN" altLang="en-US" b="1" dirty="0">
                <a:solidFill>
                  <a:srgbClr val="E40000"/>
                </a:solidFill>
              </a:rPr>
              <a:t>形式化系统</a:t>
            </a:r>
            <a:r>
              <a:rPr lang="zh-CN" altLang="en-US" dirty="0"/>
              <a:t>不仅应用于编译技术，还大量应用于人工智能、多媒体技术及数据库等领域。</a:t>
            </a:r>
            <a:endParaRPr lang="zh-CN" altLang="en-US" dirty="0"/>
          </a:p>
        </p:txBody>
      </p:sp>
      <p:sp>
        <p:nvSpPr>
          <p:cNvPr id="28675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 noRot="1"/>
          </p:cNvSpPr>
          <p:nvPr>
            <p:ph type="title"/>
          </p:nvPr>
        </p:nvSpPr>
        <p:spPr>
          <a:xfrm>
            <a:off x="1116013" y="476250"/>
            <a:ext cx="5903912" cy="5762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教学计划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9924" name="Group 532"/>
          <p:cNvGraphicFramePr>
            <a:graphicFrameLocks noGrp="1"/>
          </p:cNvGraphicFramePr>
          <p:nvPr>
            <p:ph idx="4294967295"/>
          </p:nvPr>
        </p:nvGraphicFramePr>
        <p:xfrm>
          <a:off x="468313" y="1196975"/>
          <a:ext cx="8229600" cy="5189538"/>
        </p:xfrm>
        <a:graphic>
          <a:graphicData uri="http://schemas.openxmlformats.org/drawingml/2006/table">
            <a:tbl>
              <a:tblPr/>
              <a:tblGrid>
                <a:gridCol w="3296694"/>
                <a:gridCol w="4183586"/>
                <a:gridCol w="749320"/>
              </a:tblGrid>
              <a:tr h="396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4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4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4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内容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4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4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4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引论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编译程序的基本结构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高级语言及其语法描述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高级语言的一般特性和语法描述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词法分析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词法分析器、正规表达式、有限自动机以及词法分析器的生成器工具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语法分析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自上而下分析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）分析法、递归下降分析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语法分析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自下而上分析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算符优先分析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属性文法和语法制导翻译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语法制导翻译的概念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语义分析和中间代码产生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如何把程序员语言结构翻译成中间语言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符号表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符号表的设计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运行时存储空间组织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支持程序运行环境的存储组织问题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优化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数据流分析及代码优化方法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目标代码生成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目标代码的生成技术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3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合计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3019" marR="9301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55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 noRot="1"/>
          </p:cNvSpPr>
          <p:nvPr>
            <p:ph type="title"/>
          </p:nvPr>
        </p:nvSpPr>
        <p:spPr>
          <a:xfrm>
            <a:off x="1116013" y="476250"/>
            <a:ext cx="5903912" cy="5762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参考资料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 noRot="1"/>
          </p:cNvSpPr>
          <p:nvPr>
            <p:ph idx="1"/>
          </p:nvPr>
        </p:nvSpPr>
        <p:spPr>
          <a:xfrm>
            <a:off x="468313" y="1412875"/>
            <a:ext cx="8229600" cy="45259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dirty="0"/>
              <a:t>Alfred V.Aho, Ravi Scthi, Jeffrey D.Ullman.</a:t>
            </a:r>
            <a:r>
              <a:rPr lang="zh-CN" altLang="en-US" dirty="0"/>
              <a:t>编译原理</a:t>
            </a:r>
            <a:r>
              <a:rPr lang="en-US" altLang="zh-CN" dirty="0"/>
              <a:t>. </a:t>
            </a:r>
            <a:r>
              <a:rPr lang="zh-CN" altLang="en-US" dirty="0"/>
              <a:t>机械工业出版社（龙书）</a:t>
            </a:r>
            <a:endParaRPr lang="zh-CN" altLang="en-US" dirty="0"/>
          </a:p>
          <a:p>
            <a:pPr eaLnBrk="1" hangingPunct="1"/>
            <a:r>
              <a:rPr lang="zh-CN" altLang="en-US" dirty="0"/>
              <a:t>胡元义</a:t>
            </a:r>
            <a:r>
              <a:rPr lang="en-US" altLang="zh-CN" dirty="0"/>
              <a:t>, </a:t>
            </a:r>
            <a:r>
              <a:rPr lang="zh-CN" altLang="en-US" dirty="0"/>
              <a:t>李长河</a:t>
            </a:r>
            <a:r>
              <a:rPr lang="en-US" altLang="zh-CN" dirty="0"/>
              <a:t>. </a:t>
            </a:r>
            <a:r>
              <a:rPr lang="zh-CN" altLang="en-US" dirty="0"/>
              <a:t>编译原理课程辅导与习题解析</a:t>
            </a:r>
            <a:r>
              <a:rPr lang="en-US" altLang="zh-CN" dirty="0"/>
              <a:t>. </a:t>
            </a:r>
            <a:r>
              <a:rPr lang="zh-CN" altLang="en-US" dirty="0"/>
              <a:t>人民邮电出版社</a:t>
            </a:r>
            <a:endParaRPr lang="zh-CN" altLang="en-US" dirty="0"/>
          </a:p>
          <a:p>
            <a:pPr eaLnBrk="1" hangingPunct="1"/>
            <a:r>
              <a:rPr lang="zh-CN" altLang="en-US" dirty="0"/>
              <a:t>吕映芝</a:t>
            </a:r>
            <a:r>
              <a:rPr lang="en-US" altLang="zh-CN" dirty="0"/>
              <a:t>, </a:t>
            </a:r>
            <a:r>
              <a:rPr lang="zh-CN" altLang="en-US" dirty="0"/>
              <a:t>张素琴</a:t>
            </a:r>
            <a:r>
              <a:rPr lang="en-US" altLang="zh-CN" dirty="0"/>
              <a:t>, </a:t>
            </a:r>
            <a:r>
              <a:rPr lang="zh-CN" altLang="en-US" dirty="0"/>
              <a:t>蒋维杜</a:t>
            </a:r>
            <a:r>
              <a:rPr lang="en-US" altLang="zh-CN" dirty="0"/>
              <a:t>. </a:t>
            </a:r>
            <a:r>
              <a:rPr lang="zh-CN" altLang="en-US" dirty="0"/>
              <a:t>编译原理</a:t>
            </a:r>
            <a:r>
              <a:rPr lang="en-US" altLang="zh-CN" dirty="0"/>
              <a:t>. </a:t>
            </a:r>
            <a:r>
              <a:rPr lang="zh-CN" altLang="en-US" dirty="0"/>
              <a:t>清华大学出版社</a:t>
            </a:r>
            <a:endParaRPr lang="zh-CN" altLang="en-US" dirty="0"/>
          </a:p>
          <a:p>
            <a:pPr eaLnBrk="1" hangingPunct="1"/>
            <a:r>
              <a:rPr lang="zh-CN" altLang="en-US" dirty="0"/>
              <a:t>刘春林</a:t>
            </a:r>
            <a:r>
              <a:rPr lang="en-US" altLang="zh-CN" dirty="0"/>
              <a:t>, </a:t>
            </a:r>
            <a:r>
              <a:rPr lang="zh-CN" altLang="en-US" dirty="0"/>
              <a:t>王挺</a:t>
            </a:r>
            <a:r>
              <a:rPr lang="en-US" altLang="zh-CN" dirty="0"/>
              <a:t>. </a:t>
            </a:r>
            <a:r>
              <a:rPr lang="zh-CN" altLang="en-US" dirty="0"/>
              <a:t>编译原理典型题解与实战模拟</a:t>
            </a:r>
            <a:r>
              <a:rPr lang="en-US" altLang="zh-CN" dirty="0"/>
              <a:t>. </a:t>
            </a:r>
            <a:r>
              <a:rPr lang="zh-CN" altLang="en-US" dirty="0"/>
              <a:t>国防工业出版社 </a:t>
            </a:r>
            <a:endParaRPr lang="zh-CN" altLang="en-US" dirty="0"/>
          </a:p>
        </p:txBody>
      </p:sp>
      <p:sp>
        <p:nvSpPr>
          <p:cNvPr id="30723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 noRot="1"/>
          </p:cNvSpPr>
          <p:nvPr>
            <p:ph type="title"/>
          </p:nvPr>
        </p:nvSpPr>
        <p:spPr>
          <a:xfrm>
            <a:off x="1116013" y="476250"/>
            <a:ext cx="5903912" cy="5762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参考资料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 noRot="1"/>
          </p:cNvSpPr>
          <p:nvPr>
            <p:ph idx="1"/>
          </p:nvPr>
        </p:nvSpPr>
        <p:spPr>
          <a:xfrm>
            <a:off x="468313" y="1412875"/>
            <a:ext cx="8229600" cy="4525963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en-US" altLang="zh-CN" dirty="0"/>
              <a:t>Keith D. Cooper, Linda Torczon. </a:t>
            </a:r>
            <a:r>
              <a:rPr lang="zh-CN" altLang="en-US" dirty="0"/>
              <a:t>编译器设计</a:t>
            </a:r>
            <a:r>
              <a:rPr lang="en-US" altLang="zh-CN" dirty="0"/>
              <a:t>. </a:t>
            </a:r>
            <a:r>
              <a:rPr lang="zh-CN" altLang="en-US" dirty="0"/>
              <a:t>人民邮电出版社</a:t>
            </a:r>
            <a:endParaRPr lang="en-US" altLang="zh-CN" dirty="0"/>
          </a:p>
          <a:p>
            <a:pPr eaLnBrk="1" hangingPunct="1"/>
            <a:r>
              <a:rPr lang="zh-CN" altLang="en-US" dirty="0"/>
              <a:t>俞甲子</a:t>
            </a:r>
            <a:r>
              <a:rPr lang="en-US" altLang="zh-CN" dirty="0"/>
              <a:t>, </a:t>
            </a:r>
            <a:r>
              <a:rPr lang="zh-CN" altLang="en-US" dirty="0"/>
              <a:t>石凡</a:t>
            </a:r>
            <a:r>
              <a:rPr lang="en-US" altLang="zh-CN" dirty="0"/>
              <a:t>, </a:t>
            </a:r>
            <a:r>
              <a:rPr lang="zh-CN" altLang="en-US" dirty="0"/>
              <a:t>潘爱民</a:t>
            </a:r>
            <a:r>
              <a:rPr lang="en-US" altLang="zh-CN" dirty="0"/>
              <a:t>. 程序员的自我修养. 电子工业出版社</a:t>
            </a:r>
            <a:endParaRPr lang="en-US" altLang="zh-CN" dirty="0"/>
          </a:p>
        </p:txBody>
      </p:sp>
      <p:sp>
        <p:nvSpPr>
          <p:cNvPr id="30723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t" anchorCtr="0"/>
          <a:p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演示</Application>
  <PresentationFormat>全屏显示(4:3)</PresentationFormat>
  <Paragraphs>126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隶书</vt:lpstr>
      <vt:lpstr>微软雅黑</vt:lpstr>
      <vt:lpstr>Arial Unicode MS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</vt:vector>
  </TitlesOfParts>
  <Company>湖南科技大学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吴海波</dc:creator>
  <cp:lastModifiedBy>hasee</cp:lastModifiedBy>
  <cp:revision>73</cp:revision>
  <dcterms:created xsi:type="dcterms:W3CDTF">2008-03-08T14:42:10Z</dcterms:created>
  <dcterms:modified xsi:type="dcterms:W3CDTF">2022-03-06T13:45:37Z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4324827C7F8D474091535463B705EF22</vt:lpwstr>
  </property>
</Properties>
</file>