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sldIdLst>
    <p:sldId id="256" r:id="rId4"/>
    <p:sldId id="257" r:id="rId5"/>
    <p:sldId id="303" r:id="rId6"/>
    <p:sldId id="378" r:id="rId7"/>
    <p:sldId id="339" r:id="rId8"/>
    <p:sldId id="340" r:id="rId9"/>
    <p:sldId id="341" r:id="rId10"/>
    <p:sldId id="258" r:id="rId11"/>
    <p:sldId id="259" r:id="rId12"/>
    <p:sldId id="302" r:id="rId13"/>
    <p:sldId id="305" r:id="rId14"/>
    <p:sldId id="260" r:id="rId15"/>
    <p:sldId id="261" r:id="rId16"/>
    <p:sldId id="306" r:id="rId17"/>
    <p:sldId id="343"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377" r:id="rId31"/>
    <p:sldId id="274" r:id="rId32"/>
    <p:sldId id="278" r:id="rId33"/>
    <p:sldId id="276" r:id="rId34"/>
    <p:sldId id="277" r:id="rId35"/>
    <p:sldId id="279" r:id="rId36"/>
    <p:sldId id="280" r:id="rId37"/>
    <p:sldId id="281" r:id="rId38"/>
    <p:sldId id="282" r:id="rId39"/>
    <p:sldId id="288" r:id="rId40"/>
    <p:sldId id="287" r:id="rId41"/>
    <p:sldId id="283" r:id="rId42"/>
    <p:sldId id="284" r:id="rId43"/>
    <p:sldId id="285" r:id="rId44"/>
    <p:sldId id="286" r:id="rId45"/>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8"/>
    <p:restoredTop sz="94645"/>
  </p:normalViewPr>
  <p:slideViewPr>
    <p:cSldViewPr showGuides="1">
      <p:cViewPr varScale="1">
        <p:scale>
          <a:sx n="109" d="100"/>
          <a:sy n="109" d="100"/>
        </p:scale>
        <p:origin x="-166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p>
            <a:pPr algn="r">
              <a:buNone/>
            </a:pPr>
            <a:fld id="{9A0DB2DC-4C9A-4742-B13C-FB6460FD3503}" type="slidenum">
              <a:rPr lang="en-US" altLang="zh-CN" dirty="0"/>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p>
            <a:pPr algn="r">
              <a:buNone/>
            </a:pPr>
            <a:fld id="{9A0DB2DC-4C9A-4742-B13C-FB6460FD3503}" type="slidenum">
              <a:rPr lang="en-US" altLang="zh-CN" dirty="0"/>
            </a:fld>
            <a:endParaRPr lang="en-US"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p>
            <a:pPr algn="r">
              <a:buNone/>
            </a:pPr>
            <a:fld id="{9A0DB2DC-4C9A-4742-B13C-FB6460FD3503}" type="slidenum">
              <a:rPr lang="en-US" altLang="zh-CN" dirty="0"/>
            </a:fld>
            <a:endParaRPr lang="en-US" altLang="zh-C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0"/>
            <a:ext cx="40005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2"/>
          </p:nvPr>
        </p:nvSpPr>
        <p:spPr>
          <a:xfrm>
            <a:off x="298450" y="6245225"/>
            <a:ext cx="2289175" cy="476250"/>
          </a:xfrm>
          <a:prstGeom prst="rect">
            <a:avLst/>
          </a:prstGeom>
        </p:spPr>
        <p:txBody>
          <a:bodyPr/>
          <a:lstStyle>
            <a:lvl1pPr>
              <a:defRPr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3"/>
          </p:nvPr>
        </p:nvSpPr>
        <p:spPr>
          <a:xfrm>
            <a:off x="3121025" y="6245225"/>
            <a:ext cx="2895600" cy="476250"/>
          </a:xfrm>
          <a:prstGeom prst="rect">
            <a:avLst/>
          </a:prstGeom>
        </p:spPr>
        <p:txBody>
          <a:bodyPr/>
          <a:lstStyle>
            <a:lvl1pPr>
              <a:defRPr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4"/>
          </p:nvPr>
        </p:nvSpPr>
        <p:spPr>
          <a:xfrm>
            <a:off x="6550025" y="6245225"/>
            <a:ext cx="2289175" cy="476250"/>
          </a:xfrm>
          <a:prstGeom prst="rect">
            <a:avLst/>
          </a:prstGeom>
        </p:spPr>
        <p:txBody>
          <a:bodyPr vert="horz" lIns="91440" tIns="45720" rIns="91440" bIns="45720" rtlCol="0" anchor="ctr"/>
          <a:p>
            <a:pPr algn="r">
              <a:buNone/>
            </a:pPr>
            <a:fld id="{9A0DB2DC-4C9A-4742-B13C-FB6460FD3503}" type="slidenum">
              <a:rPr lang="en-US" altLang="zh-CN" dirty="0"/>
            </a:fld>
            <a:endParaRPr lang="en-US" altLang="zh-C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p>
            <a:pPr algn="r">
              <a:buNone/>
            </a:pPr>
            <a:fld id="{9A0DB2DC-4C9A-4742-B13C-FB6460FD3503}" type="slidenum">
              <a:rPr lang="en-US" altLang="zh-CN" dirty="0"/>
            </a:fld>
            <a:endParaRPr lang="en-US" altLang="zh-C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457200"/>
            <a:ext cx="6172200" cy="609600"/>
          </a:xfrm>
          <a:prstGeom prst="rect">
            <a:avLst/>
          </a:prstGeom>
        </p:spPr>
        <p:txBody>
          <a:bodyPr/>
          <a:lstStyle>
            <a:lvl1pPr algn="l">
              <a:defRPr sz="3600" b="1">
                <a:solidFill>
                  <a:srgbClr val="FF0000"/>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33400" y="12954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p>
            <a:pPr algn="r">
              <a:buNone/>
            </a:pPr>
            <a:fld id="{9A0DB2DC-4C9A-4742-B13C-FB6460FD3503}" type="slidenum">
              <a:rPr lang="en-US" altLang="zh-CN" dirty="0"/>
            </a:fld>
            <a:endParaRPr lang="en-US" altLang="zh-C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p>
            <a:pPr algn="r">
              <a:buNone/>
            </a:pPr>
            <a:fld id="{9A0DB2DC-4C9A-4742-B13C-FB6460FD3503}" type="slidenum">
              <a:rPr lang="en-US" altLang="zh-CN" dirty="0"/>
            </a:fld>
            <a:endParaRPr lang="en-US" altLang="zh-C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4"/>
          </p:nvPr>
        </p:nvSpPr>
        <p:spPr>
          <a:xfrm>
            <a:off x="6553200" y="6356350"/>
            <a:ext cx="2133600" cy="365125"/>
          </a:xfrm>
          <a:prstGeom prst="rect">
            <a:avLst/>
          </a:prstGeom>
        </p:spPr>
        <p:txBody>
          <a:bodyPr vert="horz" lIns="91440" tIns="45720" rIns="91440" bIns="45720" rtlCol="0" anchor="ctr"/>
          <a:p>
            <a:pPr algn="r">
              <a:buNone/>
            </a:pPr>
            <a:fld id="{9A0DB2DC-4C9A-4742-B13C-FB6460FD3503}" type="slidenum">
              <a:rPr lang="en-US" altLang="zh-CN" dirty="0"/>
            </a:fld>
            <a:endParaRPr lang="en-US" altLang="zh-C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4"/>
          </p:nvPr>
        </p:nvSpPr>
        <p:spPr>
          <a:xfrm>
            <a:off x="6553200" y="6356350"/>
            <a:ext cx="2133600" cy="365125"/>
          </a:xfrm>
          <a:prstGeom prst="rect">
            <a:avLst/>
          </a:prstGeom>
        </p:spPr>
        <p:txBody>
          <a:bodyPr vert="horz" lIns="91440" tIns="45720" rIns="91440" bIns="45720" rtlCol="0" anchor="ctr"/>
          <a:p>
            <a:pPr algn="r">
              <a:buNone/>
            </a:pPr>
            <a:fld id="{9A0DB2DC-4C9A-4742-B13C-FB6460FD3503}" type="slidenum">
              <a:rPr lang="en-US" altLang="zh-CN" dirty="0"/>
            </a:fld>
            <a:endParaRPr lang="en-US" altLang="zh-CN"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4" name="日期占位符 2"/>
          <p:cNvSpPr>
            <a:spLocks noGrp="1"/>
          </p:cNvSpPr>
          <p:nvPr>
            <p:ph type="dt" sz="half" idx="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3"/>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4"/>
          <p:cNvSpPr>
            <a:spLocks noGrp="1"/>
          </p:cNvSpPr>
          <p:nvPr>
            <p:ph type="sldNum" sz="quarter" idx="4"/>
          </p:nvPr>
        </p:nvSpPr>
        <p:spPr>
          <a:xfrm>
            <a:off x="6553200" y="6356350"/>
            <a:ext cx="2133600" cy="365125"/>
          </a:xfrm>
          <a:prstGeom prst="rect">
            <a:avLst/>
          </a:prstGeom>
        </p:spPr>
        <p:txBody>
          <a:bodyPr vert="horz" lIns="91440" tIns="45720" rIns="91440" bIns="45720" rtlCol="0" anchor="ctr"/>
          <a:p>
            <a:pPr algn="r">
              <a:buNone/>
            </a:pPr>
            <a:fld id="{9A0DB2DC-4C9A-4742-B13C-FB6460FD3503}" type="slidenum">
              <a:rPr lang="en-US" altLang="zh-CN" dirty="0"/>
            </a:fld>
            <a:endParaRPr lang="en-US" altLang="zh-CN"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日期占位符 1"/>
          <p:cNvSpPr>
            <a:spLocks noGrp="1"/>
          </p:cNvSpPr>
          <p:nvPr>
            <p:ph type="dt" sz="half" idx="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2"/>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3"/>
          <p:cNvSpPr>
            <a:spLocks noGrp="1"/>
          </p:cNvSpPr>
          <p:nvPr>
            <p:ph type="sldNum" sz="quarter" idx="4"/>
          </p:nvPr>
        </p:nvSpPr>
        <p:spPr>
          <a:xfrm>
            <a:off x="6553200" y="6356350"/>
            <a:ext cx="2133600" cy="365125"/>
          </a:xfrm>
          <a:prstGeom prst="rect">
            <a:avLst/>
          </a:prstGeom>
        </p:spPr>
        <p:txBody>
          <a:bodyPr vert="horz" lIns="91440" tIns="45720" rIns="91440" bIns="45720" rtlCol="0" anchor="ctr"/>
          <a:p>
            <a:pPr algn="r">
              <a:buNone/>
            </a:pPr>
            <a:fld id="{9A0DB2DC-4C9A-4742-B13C-FB6460FD3503}" type="slidenum">
              <a:rPr lang="en-US" altLang="zh-CN" dirty="0"/>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457200"/>
            <a:ext cx="6172200" cy="609600"/>
          </a:xfrm>
          <a:prstGeom prst="rect">
            <a:avLst/>
          </a:prstGeom>
        </p:spPr>
        <p:txBody>
          <a:bodyPr/>
          <a:lstStyle>
            <a:lvl1pPr algn="l">
              <a:defRPr sz="3600" b="1">
                <a:solidFill>
                  <a:srgbClr val="FF0000"/>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33400" y="12954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p>
            <a:pPr algn="r">
              <a:buNone/>
            </a:pPr>
            <a:fld id="{9A0DB2DC-4C9A-4742-B13C-FB6460FD3503}" type="slidenum">
              <a:rPr lang="en-US" altLang="zh-CN" dirty="0"/>
            </a:fld>
            <a:endParaRPr lang="en-US" altLang="zh-C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4"/>
          </p:nvPr>
        </p:nvSpPr>
        <p:spPr>
          <a:xfrm>
            <a:off x="6553200" y="6356350"/>
            <a:ext cx="2133600" cy="365125"/>
          </a:xfrm>
          <a:prstGeom prst="rect">
            <a:avLst/>
          </a:prstGeom>
        </p:spPr>
        <p:txBody>
          <a:bodyPr vert="horz" lIns="91440" tIns="45720" rIns="91440" bIns="45720" rtlCol="0" anchor="ctr"/>
          <a:p>
            <a:pPr algn="r">
              <a:buNone/>
            </a:pPr>
            <a:fld id="{9A0DB2DC-4C9A-4742-B13C-FB6460FD3503}" type="slidenum">
              <a:rPr lang="en-US" altLang="zh-CN" dirty="0"/>
            </a:fld>
            <a:endParaRPr lang="en-US" altLang="zh-CN"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4"/>
          </p:nvPr>
        </p:nvSpPr>
        <p:spPr>
          <a:xfrm>
            <a:off x="6553200" y="6356350"/>
            <a:ext cx="2133600" cy="365125"/>
          </a:xfrm>
          <a:prstGeom prst="rect">
            <a:avLst/>
          </a:prstGeom>
        </p:spPr>
        <p:txBody>
          <a:bodyPr vert="horz" lIns="91440" tIns="45720" rIns="91440" bIns="45720" rtlCol="0" anchor="ctr"/>
          <a:p>
            <a:pPr algn="r">
              <a:buNone/>
            </a:pPr>
            <a:fld id="{9A0DB2DC-4C9A-4742-B13C-FB6460FD3503}" type="slidenum">
              <a:rPr lang="en-US" altLang="zh-CN" dirty="0"/>
            </a:fld>
            <a:endParaRPr lang="en-US" altLang="zh-CN"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p>
            <a:pPr algn="r">
              <a:buNone/>
            </a:pPr>
            <a:fld id="{9A0DB2DC-4C9A-4742-B13C-FB6460FD3503}" type="slidenum">
              <a:rPr lang="en-US" altLang="zh-CN" dirty="0"/>
            </a:fld>
            <a:endParaRPr lang="en-US" altLang="zh-CN"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p>
            <a:pPr algn="r">
              <a:buNone/>
            </a:pPr>
            <a:fld id="{9A0DB2DC-4C9A-4742-B13C-FB6460FD3503}" type="slidenum">
              <a:rPr lang="en-US" altLang="zh-CN" dirty="0"/>
            </a:fld>
            <a:endParaRPr lang="en-US" altLang="zh-CN"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0"/>
            <a:ext cx="40005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2"/>
          </p:nvPr>
        </p:nvSpPr>
        <p:spPr>
          <a:xfrm>
            <a:off x="298450" y="6245225"/>
            <a:ext cx="2289175" cy="476250"/>
          </a:xfrm>
          <a:prstGeom prst="rect">
            <a:avLst/>
          </a:prstGeom>
        </p:spPr>
        <p:txBody>
          <a:bodyPr/>
          <a:lstStyle>
            <a:lvl1pPr>
              <a:defRPr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3"/>
          </p:nvPr>
        </p:nvSpPr>
        <p:spPr>
          <a:xfrm>
            <a:off x="3121025" y="6245225"/>
            <a:ext cx="2895600" cy="476250"/>
          </a:xfrm>
          <a:prstGeom prst="rect">
            <a:avLst/>
          </a:prstGeom>
        </p:spPr>
        <p:txBody>
          <a:bodyPr/>
          <a:lstStyle>
            <a:lvl1pPr>
              <a:defRPr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4"/>
          </p:nvPr>
        </p:nvSpPr>
        <p:spPr>
          <a:xfrm>
            <a:off x="6550025" y="6245225"/>
            <a:ext cx="2289175" cy="476250"/>
          </a:xfrm>
          <a:prstGeom prst="rect">
            <a:avLst/>
          </a:prstGeom>
        </p:spPr>
        <p:txBody>
          <a:bodyPr vert="horz" lIns="91440" tIns="45720" rIns="91440" bIns="45720" rtlCol="0" anchor="ctr"/>
          <a:p>
            <a:pPr algn="r">
              <a:buNone/>
            </a:pPr>
            <a:fld id="{9A0DB2DC-4C9A-4742-B13C-FB6460FD3503}" type="slidenum">
              <a:rPr lang="en-US" altLang="zh-CN" dirty="0"/>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p>
            <a:pPr algn="r">
              <a:buNone/>
            </a:pPr>
            <a:fld id="{9A0DB2DC-4C9A-4742-B13C-FB6460FD3503}" type="slidenum">
              <a:rPr lang="en-US" altLang="zh-CN" dirty="0"/>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4"/>
          </p:nvPr>
        </p:nvSpPr>
        <p:spPr>
          <a:xfrm>
            <a:off x="6553200" y="6356350"/>
            <a:ext cx="2133600" cy="365125"/>
          </a:xfrm>
          <a:prstGeom prst="rect">
            <a:avLst/>
          </a:prstGeom>
        </p:spPr>
        <p:txBody>
          <a:bodyPr vert="horz" lIns="91440" tIns="45720" rIns="91440" bIns="45720" rtlCol="0" anchor="ctr"/>
          <a:p>
            <a:pPr algn="r">
              <a:buNone/>
            </a:pPr>
            <a:fld id="{9A0DB2DC-4C9A-4742-B13C-FB6460FD3503}" type="slidenum">
              <a:rPr lang="en-US" altLang="zh-CN" dirty="0"/>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4"/>
          </p:nvPr>
        </p:nvSpPr>
        <p:spPr>
          <a:xfrm>
            <a:off x="6553200" y="6356350"/>
            <a:ext cx="2133600" cy="365125"/>
          </a:xfrm>
          <a:prstGeom prst="rect">
            <a:avLst/>
          </a:prstGeom>
        </p:spPr>
        <p:txBody>
          <a:bodyPr vert="horz" lIns="91440" tIns="45720" rIns="91440" bIns="45720" rtlCol="0" anchor="ctr"/>
          <a:p>
            <a:pPr algn="r">
              <a:buNone/>
            </a:pPr>
            <a:fld id="{9A0DB2DC-4C9A-4742-B13C-FB6460FD3503}" type="slidenum">
              <a:rPr lang="en-US" altLang="zh-CN" dirty="0"/>
            </a:fld>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4" name="日期占位符 2"/>
          <p:cNvSpPr>
            <a:spLocks noGrp="1"/>
          </p:cNvSpPr>
          <p:nvPr>
            <p:ph type="dt" sz="half" idx="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3"/>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4"/>
          <p:cNvSpPr>
            <a:spLocks noGrp="1"/>
          </p:cNvSpPr>
          <p:nvPr>
            <p:ph type="sldNum" sz="quarter" idx="4"/>
          </p:nvPr>
        </p:nvSpPr>
        <p:spPr>
          <a:xfrm>
            <a:off x="6553200" y="6356350"/>
            <a:ext cx="2133600" cy="365125"/>
          </a:xfrm>
          <a:prstGeom prst="rect">
            <a:avLst/>
          </a:prstGeom>
        </p:spPr>
        <p:txBody>
          <a:bodyPr vert="horz" lIns="91440" tIns="45720" rIns="91440" bIns="45720" rtlCol="0" anchor="ctr"/>
          <a:p>
            <a:pPr algn="r">
              <a:buNone/>
            </a:pPr>
            <a:fld id="{9A0DB2DC-4C9A-4742-B13C-FB6460FD3503}" type="slidenum">
              <a:rPr lang="en-US" altLang="zh-CN" dirty="0"/>
            </a:fld>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日期占位符 1"/>
          <p:cNvSpPr>
            <a:spLocks noGrp="1"/>
          </p:cNvSpPr>
          <p:nvPr>
            <p:ph type="dt" sz="half" idx="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2"/>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3"/>
          <p:cNvSpPr>
            <a:spLocks noGrp="1"/>
          </p:cNvSpPr>
          <p:nvPr>
            <p:ph type="sldNum" sz="quarter" idx="4"/>
          </p:nvPr>
        </p:nvSpPr>
        <p:spPr>
          <a:xfrm>
            <a:off x="6553200" y="6356350"/>
            <a:ext cx="2133600" cy="365125"/>
          </a:xfrm>
          <a:prstGeom prst="rect">
            <a:avLst/>
          </a:prstGeom>
        </p:spPr>
        <p:txBody>
          <a:bodyPr vert="horz" lIns="91440" tIns="45720" rIns="91440" bIns="45720" rtlCol="0" anchor="ctr"/>
          <a:p>
            <a:pPr algn="r">
              <a:buNone/>
            </a:pPr>
            <a:fld id="{9A0DB2DC-4C9A-4742-B13C-FB6460FD3503}" type="slidenum">
              <a:rPr lang="en-US" altLang="zh-CN" dirty="0"/>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4"/>
          </p:nvPr>
        </p:nvSpPr>
        <p:spPr>
          <a:xfrm>
            <a:off x="6553200" y="6356350"/>
            <a:ext cx="2133600" cy="365125"/>
          </a:xfrm>
          <a:prstGeom prst="rect">
            <a:avLst/>
          </a:prstGeom>
        </p:spPr>
        <p:txBody>
          <a:bodyPr vert="horz" lIns="91440" tIns="45720" rIns="91440" bIns="45720" rtlCol="0" anchor="ctr"/>
          <a:p>
            <a:pPr algn="r">
              <a:buNone/>
            </a:pPr>
            <a:fld id="{9A0DB2DC-4C9A-4742-B13C-FB6460FD3503}" type="slidenum">
              <a:rPr lang="en-US" altLang="zh-CN" dirty="0"/>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4"/>
          </p:nvPr>
        </p:nvSpPr>
        <p:spPr>
          <a:xfrm>
            <a:off x="6553200" y="6356350"/>
            <a:ext cx="2133600" cy="365125"/>
          </a:xfrm>
          <a:prstGeom prst="rect">
            <a:avLst/>
          </a:prstGeom>
        </p:spPr>
        <p:txBody>
          <a:bodyPr vert="horz" lIns="91440" tIns="45720" rIns="91440" bIns="45720" rtlCol="0" anchor="ctr"/>
          <a:p>
            <a:pPr algn="r">
              <a:buNone/>
            </a:pPr>
            <a:fld id="{9A0DB2DC-4C9A-4742-B13C-FB6460FD3503}" type="slidenum">
              <a:rPr lang="en-US" altLang="zh-CN" dirty="0"/>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1.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pic>
        <p:nvPicPr>
          <p:cNvPr id="1026" name="Picture 2"/>
          <p:cNvPicPr>
            <a:picLocks noChangeAspect="1"/>
          </p:cNvPicPr>
          <p:nvPr userDrawn="1"/>
        </p:nvPicPr>
        <p:blipFill>
          <a:blip r:embed="rId13"/>
          <a:stretch>
            <a:fillRect/>
          </a:stretch>
        </p:blipFill>
        <p:spPr>
          <a:xfrm>
            <a:off x="133350" y="557213"/>
            <a:ext cx="8877300" cy="6224587"/>
          </a:xfrm>
          <a:prstGeom prst="rect">
            <a:avLst/>
          </a:prstGeom>
          <a:noFill/>
          <a:ln w="9525">
            <a:noFill/>
          </a:ln>
        </p:spPr>
      </p:pic>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pic>
        <p:nvPicPr>
          <p:cNvPr id="1026" name="Picture 2"/>
          <p:cNvPicPr>
            <a:picLocks noChangeAspect="1"/>
          </p:cNvPicPr>
          <p:nvPr userDrawn="1"/>
        </p:nvPicPr>
        <p:blipFill>
          <a:blip r:embed="rId13"/>
          <a:stretch>
            <a:fillRect/>
          </a:stretch>
        </p:blipFill>
        <p:spPr>
          <a:xfrm>
            <a:off x="133350" y="557213"/>
            <a:ext cx="8877300" cy="6224587"/>
          </a:xfrm>
          <a:prstGeom prst="rect">
            <a:avLst/>
          </a:prstGeom>
          <a:noFill/>
          <a:ln w="9525">
            <a:noFill/>
          </a:ln>
        </p:spPr>
      </p:pic>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6.emf"/><Relationship Id="rId1"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1663700" y="2209800"/>
            <a:ext cx="5791200" cy="1295400"/>
          </a:xfrm>
          <a:prstGeom prst="round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6000" b="0" i="0" u="none" strike="noStrike" kern="1200" cap="none" spc="0" normalizeH="0" baseline="0" noProof="0" dirty="0" smtClean="0">
                <a:ln>
                  <a:noFill/>
                </a:ln>
                <a:solidFill>
                  <a:srgbClr val="FF0000"/>
                </a:solidFill>
                <a:effectLst/>
                <a:uLnTx/>
                <a:uFillTx/>
                <a:latin typeface="隶书" panose="02010509060101010101" pitchFamily="49" charset="-122"/>
                <a:ea typeface="隶书" panose="02010509060101010101" pitchFamily="49" charset="-122"/>
                <a:cs typeface="+mn-cs"/>
              </a:rPr>
              <a:t>第一章 引论</a:t>
            </a:r>
            <a:endParaRPr kumimoji="0" lang="zh-CN" altLang="en-US" sz="6000" b="0" i="0" u="none" strike="noStrike" kern="1200" cap="none" spc="0" normalizeH="0" baseline="0" noProof="0" dirty="0" smtClean="0">
              <a:ln>
                <a:noFill/>
              </a:ln>
              <a:solidFill>
                <a:srgbClr val="FF0000"/>
              </a:solidFill>
              <a:effectLst/>
              <a:uLnTx/>
              <a:uFillTx/>
              <a:latin typeface="隶书" panose="02010509060101010101" pitchFamily="49" charset="-122"/>
              <a:ea typeface="隶书" panose="02010509060101010101" pitchFamily="49"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noRot="1"/>
          </p:cNvSpPr>
          <p:nvPr>
            <p:ph type="title"/>
          </p:nvPr>
        </p:nvSpPr>
        <p:spPr>
          <a:noFill/>
          <a:ln>
            <a:noFill/>
          </a:ln>
        </p:spPr>
        <p:txBody>
          <a:bodyPr/>
          <a:p>
            <a:pPr eaLnBrk="1" hangingPunct="1"/>
            <a:r>
              <a:rPr lang="en-US" altLang="zh-CN" kern="1200" dirty="0">
                <a:solidFill>
                  <a:srgbClr val="FF0000"/>
                </a:solidFill>
                <a:latin typeface="+mj-lt"/>
                <a:ea typeface="+mj-ea"/>
                <a:cs typeface="+mj-cs"/>
              </a:rPr>
              <a:t>1.1 </a:t>
            </a:r>
            <a:r>
              <a:rPr lang="zh-CN" altLang="en-US" kern="1200" dirty="0">
                <a:solidFill>
                  <a:srgbClr val="FF0000"/>
                </a:solidFill>
                <a:latin typeface="+mj-lt"/>
                <a:ea typeface="+mj-ea"/>
                <a:cs typeface="+mj-cs"/>
              </a:rPr>
              <a:t>什么叫编译程序</a:t>
            </a:r>
            <a:endParaRPr lang="zh-CN" altLang="en-US" kern="1200" dirty="0">
              <a:solidFill>
                <a:srgbClr val="FF0000"/>
              </a:solidFill>
              <a:latin typeface="+mj-lt"/>
              <a:ea typeface="+mj-ea"/>
              <a:cs typeface="+mj-cs"/>
            </a:endParaRPr>
          </a:p>
        </p:txBody>
      </p:sp>
      <p:pic>
        <p:nvPicPr>
          <p:cNvPr id="2" name="图片 1"/>
          <p:cNvPicPr>
            <a:picLocks noChangeAspect="1"/>
          </p:cNvPicPr>
          <p:nvPr/>
        </p:nvPicPr>
        <p:blipFill>
          <a:blip r:embed="rId1"/>
          <a:stretch>
            <a:fillRect/>
          </a:stretch>
        </p:blipFill>
        <p:spPr>
          <a:xfrm>
            <a:off x="4419600" y="1447800"/>
            <a:ext cx="4137025" cy="4196080"/>
          </a:xfrm>
          <a:prstGeom prst="rect">
            <a:avLst/>
          </a:prstGeom>
        </p:spPr>
      </p:pic>
      <p:pic>
        <p:nvPicPr>
          <p:cNvPr id="4" name="图片 3"/>
          <p:cNvPicPr>
            <a:picLocks noChangeAspect="1"/>
          </p:cNvPicPr>
          <p:nvPr/>
        </p:nvPicPr>
        <p:blipFill>
          <a:blip r:embed="rId2"/>
          <a:stretch>
            <a:fillRect/>
          </a:stretch>
        </p:blipFill>
        <p:spPr>
          <a:xfrm>
            <a:off x="685800" y="2514600"/>
            <a:ext cx="3491865" cy="11004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什么叫编译程序</a:t>
            </a:r>
            <a:endParaRPr lang="zh-CN" altLang="en-US"/>
          </a:p>
        </p:txBody>
      </p:sp>
      <p:sp>
        <p:nvSpPr>
          <p:cNvPr id="3" name="内容占位符 2"/>
          <p:cNvSpPr>
            <a:spLocks noGrp="1"/>
          </p:cNvSpPr>
          <p:nvPr>
            <p:ph idx="1"/>
          </p:nvPr>
        </p:nvSpPr>
        <p:spPr/>
        <p:txBody>
          <a:bodyPr/>
          <a:p>
            <a:r>
              <a:rPr lang="en-US" altLang="zh-CN"/>
              <a:t>GCC</a:t>
            </a:r>
            <a:endParaRPr lang="zh-CN" altLang="en-US"/>
          </a:p>
          <a:p>
            <a:pPr lvl="1"/>
            <a:r>
              <a:rPr lang="zh-CN" altLang="en-US"/>
              <a:t>https://gcc.gnu.org/</a:t>
            </a:r>
            <a:endParaRPr lang="zh-CN" altLang="en-US"/>
          </a:p>
          <a:p>
            <a:pPr lvl="0"/>
            <a:r>
              <a:rPr lang="en-US" altLang="zh-CN"/>
              <a:t>Clang-LLVM</a:t>
            </a:r>
            <a:endParaRPr lang="en-US" altLang="zh-CN"/>
          </a:p>
          <a:p>
            <a:pPr lvl="1"/>
            <a:r>
              <a:rPr lang="en-US" altLang="zh-CN"/>
              <a:t>https://clang.llvm.org/</a:t>
            </a:r>
            <a:endParaRPr lang="en-US" altLang="zh-CN"/>
          </a:p>
          <a:p>
            <a:pPr lvl="1"/>
            <a:r>
              <a:rPr lang="en-US" altLang="zh-CN"/>
              <a:t>https://llvm.org/</a:t>
            </a:r>
            <a:endParaRPr lang="en-US" altLang="zh-CN"/>
          </a:p>
          <a:p>
            <a:pPr lvl="0"/>
            <a:r>
              <a:rPr lang="en-US" altLang="zh-CN"/>
              <a:t>MSVC</a:t>
            </a:r>
            <a:endParaRPr lang="en-US" altLang="zh-CN"/>
          </a:p>
          <a:p>
            <a:pPr lvl="1"/>
            <a:r>
              <a:rPr lang="en-US" altLang="zh-CN"/>
              <a:t>https://visualstudio.microsoft.com/zh-hans/vs/features/cplusplus/</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noRot="1"/>
          </p:cNvSpPr>
          <p:nvPr>
            <p:ph type="title"/>
          </p:nvPr>
        </p:nvSpPr>
        <p:spPr>
          <a:noFill/>
          <a:ln>
            <a:noFill/>
          </a:ln>
        </p:spPr>
        <p:txBody>
          <a:bodyPr/>
          <a:p>
            <a:pPr eaLnBrk="1" hangingPunct="1"/>
            <a:r>
              <a:rPr lang="en-US" altLang="zh-CN" kern="1200" dirty="0">
                <a:solidFill>
                  <a:srgbClr val="FF0000"/>
                </a:solidFill>
                <a:latin typeface="+mj-lt"/>
                <a:ea typeface="+mj-ea"/>
                <a:cs typeface="+mj-cs"/>
              </a:rPr>
              <a:t>1.2 </a:t>
            </a:r>
            <a:r>
              <a:rPr lang="zh-CN" altLang="en-US" kern="1200" dirty="0">
                <a:solidFill>
                  <a:srgbClr val="FF0000"/>
                </a:solidFill>
                <a:latin typeface="+mj-lt"/>
                <a:ea typeface="+mj-ea"/>
                <a:cs typeface="+mj-cs"/>
              </a:rPr>
              <a:t>编译过程概述</a:t>
            </a:r>
            <a:endParaRPr lang="zh-CN" altLang="en-US" kern="1200" dirty="0">
              <a:solidFill>
                <a:srgbClr val="FF0000"/>
              </a:solidFill>
              <a:latin typeface="+mj-lt"/>
              <a:ea typeface="+mj-ea"/>
              <a:cs typeface="+mj-cs"/>
            </a:endParaRPr>
          </a:p>
        </p:txBody>
      </p:sp>
      <p:sp>
        <p:nvSpPr>
          <p:cNvPr id="22547" name="Rectangle 19"/>
          <p:cNvSpPr>
            <a:spLocks noGrp="1"/>
          </p:cNvSpPr>
          <p:nvPr>
            <p:ph idx="1"/>
          </p:nvPr>
        </p:nvSpPr>
        <p:spPr>
          <a:noFill/>
          <a:ln>
            <a:noFill/>
          </a:ln>
        </p:spPr>
        <p:txBody>
          <a:bodyPr/>
          <a:p>
            <a:pPr eaLnBrk="1" hangingPunct="1"/>
            <a:r>
              <a:rPr lang="zh-CN" altLang="en-US" b="1" dirty="0"/>
              <a:t>把英文翻译为中文 </a:t>
            </a:r>
            <a:endParaRPr lang="zh-CN" altLang="en-US" b="1" dirty="0"/>
          </a:p>
          <a:p>
            <a:pPr lvl="1" eaLnBrk="1" hangingPunct="1"/>
            <a:r>
              <a:rPr lang="zh-CN" altLang="en-US" dirty="0"/>
              <a:t>识别出句子中的一个个</a:t>
            </a:r>
            <a:r>
              <a:rPr lang="zh-CN" altLang="en-US" b="1" dirty="0">
                <a:solidFill>
                  <a:srgbClr val="FF0000"/>
                </a:solidFill>
              </a:rPr>
              <a:t>单词</a:t>
            </a:r>
            <a:r>
              <a:rPr lang="zh-CN" altLang="en-US" dirty="0"/>
              <a:t>；</a:t>
            </a:r>
            <a:endParaRPr lang="zh-CN" altLang="en-US" dirty="0"/>
          </a:p>
          <a:p>
            <a:pPr lvl="1" eaLnBrk="1" hangingPunct="1"/>
            <a:r>
              <a:rPr lang="zh-CN" altLang="en-US" dirty="0"/>
              <a:t>分析句子的</a:t>
            </a:r>
            <a:r>
              <a:rPr lang="zh-CN" altLang="en-US" b="1" dirty="0">
                <a:solidFill>
                  <a:srgbClr val="FF0000"/>
                </a:solidFill>
              </a:rPr>
              <a:t>语法结构</a:t>
            </a:r>
            <a:r>
              <a:rPr lang="zh-CN" altLang="en-US" dirty="0"/>
              <a:t>；</a:t>
            </a:r>
            <a:endParaRPr lang="zh-CN" altLang="en-US" dirty="0"/>
          </a:p>
          <a:p>
            <a:pPr lvl="1" eaLnBrk="1" hangingPunct="1"/>
            <a:r>
              <a:rPr lang="zh-CN" altLang="en-US" dirty="0"/>
              <a:t>根据句子的含义进行初步</a:t>
            </a:r>
            <a:r>
              <a:rPr lang="zh-CN" altLang="en-US" b="1" dirty="0">
                <a:solidFill>
                  <a:srgbClr val="FF0000"/>
                </a:solidFill>
              </a:rPr>
              <a:t>翻译</a:t>
            </a:r>
            <a:r>
              <a:rPr lang="zh-CN" altLang="en-US" dirty="0"/>
              <a:t>；</a:t>
            </a:r>
            <a:endParaRPr lang="zh-CN" altLang="en-US" dirty="0"/>
          </a:p>
          <a:p>
            <a:pPr lvl="1" eaLnBrk="1" hangingPunct="1"/>
            <a:r>
              <a:rPr lang="zh-CN" altLang="en-US" dirty="0"/>
              <a:t>对译文进行</a:t>
            </a:r>
            <a:r>
              <a:rPr lang="zh-CN" altLang="en-US" b="1" dirty="0">
                <a:solidFill>
                  <a:srgbClr val="FF0000"/>
                </a:solidFill>
              </a:rPr>
              <a:t>修饰</a:t>
            </a:r>
            <a:r>
              <a:rPr lang="zh-CN" altLang="en-US" dirty="0"/>
              <a:t>；</a:t>
            </a:r>
            <a:endParaRPr lang="zh-CN" altLang="en-US" dirty="0"/>
          </a:p>
          <a:p>
            <a:pPr lvl="1" eaLnBrk="1" hangingPunct="1"/>
            <a:r>
              <a:rPr lang="zh-CN" altLang="en-US" dirty="0"/>
              <a:t>写出最后的</a:t>
            </a:r>
            <a:r>
              <a:rPr lang="zh-CN" altLang="en-US" b="1" dirty="0">
                <a:solidFill>
                  <a:srgbClr val="FF0000"/>
                </a:solidFill>
              </a:rPr>
              <a:t>译文</a:t>
            </a:r>
            <a:r>
              <a:rPr lang="zh-CN" altLang="en-US" dirty="0"/>
              <a:t>。 </a:t>
            </a:r>
            <a:endParaRPr lang="zh-CN" altLang="en-US" dirty="0"/>
          </a:p>
          <a:p>
            <a:pPr eaLnBrk="1" hangingPunct="1"/>
            <a:endParaRPr lang="en-US" altLang="zh-CN" dirty="0"/>
          </a:p>
        </p:txBody>
      </p:sp>
      <p:sp>
        <p:nvSpPr>
          <p:cNvPr id="22548" name="AutoShape 20"/>
          <p:cNvSpPr/>
          <p:nvPr/>
        </p:nvSpPr>
        <p:spPr>
          <a:xfrm>
            <a:off x="6948488" y="1844675"/>
            <a:ext cx="1857375" cy="517525"/>
          </a:xfrm>
          <a:prstGeom prst="borderCallout1">
            <a:avLst>
              <a:gd name="adj1" fmla="val 48847"/>
              <a:gd name="adj2" fmla="val -5509"/>
              <a:gd name="adj3" fmla="val 51620"/>
              <a:gd name="adj4" fmla="val -58718"/>
            </a:avLst>
          </a:prstGeom>
          <a:solidFill>
            <a:srgbClr val="FFFF99"/>
          </a:solidFill>
          <a:ln w="25400" cap="flat" cmpd="sng">
            <a:solidFill>
              <a:srgbClr val="FF0000"/>
            </a:solidFill>
            <a:prstDash val="solid"/>
            <a:miter/>
            <a:headEnd type="none" w="lg" len="lg"/>
            <a:tailEnd type="stealth" w="med" len="med"/>
          </a:ln>
        </p:spPr>
        <p:txBody>
          <a:bodyPr anchor="ctr" anchorCtr="0"/>
          <a:p>
            <a:pPr algn="ctr"/>
            <a:r>
              <a:rPr lang="zh-CN" altLang="en-GB" sz="2800" b="1" dirty="0">
                <a:solidFill>
                  <a:srgbClr val="3333CC"/>
                </a:solidFill>
                <a:latin typeface="Arial" panose="020B0604020202020204" pitchFamily="34" charset="0"/>
                <a:ea typeface="楷体_GB2312" pitchFamily="49" charset="-122"/>
              </a:rPr>
              <a:t>词法分析</a:t>
            </a:r>
            <a:endParaRPr lang="zh-CN" altLang="en-GB" sz="2800" b="1" dirty="0">
              <a:solidFill>
                <a:srgbClr val="3333CC"/>
              </a:solidFill>
              <a:latin typeface="Arial" panose="020B0604020202020204" pitchFamily="34" charset="0"/>
              <a:ea typeface="楷体_GB2312" pitchFamily="49" charset="-122"/>
            </a:endParaRPr>
          </a:p>
        </p:txBody>
      </p:sp>
      <p:sp>
        <p:nvSpPr>
          <p:cNvPr id="22549" name="AutoShape 21"/>
          <p:cNvSpPr/>
          <p:nvPr/>
        </p:nvSpPr>
        <p:spPr>
          <a:xfrm>
            <a:off x="6948488" y="2613025"/>
            <a:ext cx="1857375" cy="565150"/>
          </a:xfrm>
          <a:prstGeom prst="borderCallout1">
            <a:avLst>
              <a:gd name="adj1" fmla="val 44468"/>
              <a:gd name="adj2" fmla="val -2694"/>
              <a:gd name="adj3" fmla="val 14014"/>
              <a:gd name="adj4" fmla="val -112319"/>
            </a:avLst>
          </a:prstGeom>
          <a:solidFill>
            <a:srgbClr val="FFFF99"/>
          </a:solidFill>
          <a:ln w="25400" cap="flat" cmpd="sng">
            <a:solidFill>
              <a:srgbClr val="FF0000"/>
            </a:solidFill>
            <a:prstDash val="solid"/>
            <a:miter/>
            <a:headEnd type="none" w="lg" len="lg"/>
            <a:tailEnd type="stealth" w="med" len="med"/>
          </a:ln>
        </p:spPr>
        <p:txBody>
          <a:bodyPr anchor="ctr" anchorCtr="0"/>
          <a:p>
            <a:pPr algn="ctr"/>
            <a:r>
              <a:rPr lang="zh-CN" altLang="en-GB" sz="2800" b="1" dirty="0">
                <a:solidFill>
                  <a:srgbClr val="3333CC"/>
                </a:solidFill>
                <a:latin typeface="Arial" panose="020B0604020202020204" pitchFamily="34" charset="0"/>
                <a:ea typeface="楷体_GB2312" pitchFamily="49" charset="-122"/>
              </a:rPr>
              <a:t>语法分析</a:t>
            </a:r>
            <a:endParaRPr lang="zh-CN" altLang="en-GB" sz="2800" b="1" dirty="0">
              <a:solidFill>
                <a:srgbClr val="3333CC"/>
              </a:solidFill>
              <a:latin typeface="Arial" panose="020B0604020202020204" pitchFamily="34" charset="0"/>
              <a:ea typeface="楷体_GB2312" pitchFamily="49" charset="-122"/>
            </a:endParaRPr>
          </a:p>
        </p:txBody>
      </p:sp>
      <p:sp>
        <p:nvSpPr>
          <p:cNvPr id="22550" name="AutoShape 22"/>
          <p:cNvSpPr/>
          <p:nvPr/>
        </p:nvSpPr>
        <p:spPr>
          <a:xfrm>
            <a:off x="6400800" y="3398838"/>
            <a:ext cx="2405063" cy="533400"/>
          </a:xfrm>
          <a:prstGeom prst="borderCallout1">
            <a:avLst>
              <a:gd name="adj1" fmla="val 47843"/>
              <a:gd name="adj2" fmla="val -2778"/>
              <a:gd name="adj3" fmla="val -14745"/>
              <a:gd name="adj4" fmla="val -22727"/>
            </a:avLst>
          </a:prstGeom>
          <a:solidFill>
            <a:srgbClr val="FFFF99"/>
          </a:solidFill>
          <a:ln w="25400" cap="flat" cmpd="sng">
            <a:solidFill>
              <a:srgbClr val="FF0000"/>
            </a:solidFill>
            <a:prstDash val="solid"/>
            <a:miter/>
            <a:headEnd type="none" w="lg" len="lg"/>
            <a:tailEnd type="stealth" w="med" len="med"/>
          </a:ln>
        </p:spPr>
        <p:txBody>
          <a:bodyPr anchor="ctr" anchorCtr="0"/>
          <a:p>
            <a:pPr algn="ctr">
              <a:lnSpc>
                <a:spcPct val="75000"/>
              </a:lnSpc>
            </a:pPr>
            <a:r>
              <a:rPr lang="zh-CN" altLang="en-GB" sz="2800" b="1" dirty="0">
                <a:solidFill>
                  <a:srgbClr val="3333CC"/>
                </a:solidFill>
                <a:latin typeface="Arial" panose="020B0604020202020204" pitchFamily="34" charset="0"/>
                <a:ea typeface="楷体_GB2312" pitchFamily="49" charset="-122"/>
              </a:rPr>
              <a:t>中间代码产生</a:t>
            </a:r>
            <a:endParaRPr lang="zh-CN" altLang="en-GB" sz="2800" b="1" dirty="0">
              <a:solidFill>
                <a:srgbClr val="3333CC"/>
              </a:solidFill>
              <a:latin typeface="Arial" panose="020B0604020202020204" pitchFamily="34" charset="0"/>
              <a:ea typeface="楷体_GB2312" pitchFamily="49" charset="-122"/>
            </a:endParaRPr>
          </a:p>
        </p:txBody>
      </p:sp>
      <p:sp>
        <p:nvSpPr>
          <p:cNvPr id="22551" name="AutoShape 23"/>
          <p:cNvSpPr/>
          <p:nvPr/>
        </p:nvSpPr>
        <p:spPr>
          <a:xfrm>
            <a:off x="5745163" y="4217988"/>
            <a:ext cx="1857375" cy="438150"/>
          </a:xfrm>
          <a:prstGeom prst="borderCallout1">
            <a:avLst>
              <a:gd name="adj1" fmla="val 48856"/>
              <a:gd name="adj2" fmla="val -4569"/>
              <a:gd name="adj3" fmla="val -108972"/>
              <a:gd name="adj4" fmla="val -90042"/>
            </a:avLst>
          </a:prstGeom>
          <a:solidFill>
            <a:srgbClr val="FFFF99"/>
          </a:solidFill>
          <a:ln w="25400" cap="flat" cmpd="sng">
            <a:solidFill>
              <a:srgbClr val="FF0000"/>
            </a:solidFill>
            <a:prstDash val="solid"/>
            <a:miter/>
            <a:headEnd type="none" w="lg" len="lg"/>
            <a:tailEnd type="stealth" w="med" len="med"/>
          </a:ln>
        </p:spPr>
        <p:txBody>
          <a:bodyPr anchor="ctr" anchorCtr="0"/>
          <a:p>
            <a:pPr algn="ctr"/>
            <a:r>
              <a:rPr lang="zh-CN" altLang="en-GB" sz="2800" b="1" dirty="0">
                <a:solidFill>
                  <a:srgbClr val="3333CC"/>
                </a:solidFill>
                <a:latin typeface="Arial" panose="020B0604020202020204" pitchFamily="34" charset="0"/>
                <a:ea typeface="楷体_GB2312" pitchFamily="49" charset="-122"/>
              </a:rPr>
              <a:t>优化</a:t>
            </a:r>
            <a:endParaRPr lang="zh-CN" altLang="en-GB" sz="2800" b="1" dirty="0">
              <a:solidFill>
                <a:srgbClr val="3333CC"/>
              </a:solidFill>
              <a:latin typeface="Arial" panose="020B0604020202020204" pitchFamily="34" charset="0"/>
              <a:ea typeface="楷体_GB2312" pitchFamily="49" charset="-122"/>
            </a:endParaRPr>
          </a:p>
        </p:txBody>
      </p:sp>
      <p:sp>
        <p:nvSpPr>
          <p:cNvPr id="22552" name="AutoShape 24"/>
          <p:cNvSpPr/>
          <p:nvPr/>
        </p:nvSpPr>
        <p:spPr>
          <a:xfrm>
            <a:off x="3951288" y="5029200"/>
            <a:ext cx="2405062" cy="574675"/>
          </a:xfrm>
          <a:prstGeom prst="borderCallout1">
            <a:avLst>
              <a:gd name="adj1" fmla="val -15116"/>
              <a:gd name="adj2" fmla="val 48764"/>
              <a:gd name="adj3" fmla="val -111361"/>
              <a:gd name="adj4" fmla="val -22731"/>
            </a:avLst>
          </a:prstGeom>
          <a:solidFill>
            <a:srgbClr val="FFFF99"/>
          </a:solidFill>
          <a:ln w="25400" cap="flat" cmpd="sng">
            <a:solidFill>
              <a:srgbClr val="FF0000"/>
            </a:solidFill>
            <a:prstDash val="solid"/>
            <a:miter/>
            <a:headEnd type="none" w="lg" len="lg"/>
            <a:tailEnd type="stealth" w="med" len="med"/>
          </a:ln>
        </p:spPr>
        <p:txBody>
          <a:bodyPr anchor="ctr" anchorCtr="0"/>
          <a:p>
            <a:pPr algn="ctr">
              <a:lnSpc>
                <a:spcPct val="75000"/>
              </a:lnSpc>
            </a:pPr>
            <a:r>
              <a:rPr lang="zh-CN" altLang="en-GB" sz="2800" b="1" dirty="0">
                <a:solidFill>
                  <a:srgbClr val="3333CC"/>
                </a:solidFill>
                <a:latin typeface="Arial" panose="020B0604020202020204" pitchFamily="34" charset="0"/>
                <a:ea typeface="楷体_GB2312" pitchFamily="49" charset="-122"/>
              </a:rPr>
              <a:t>目标代码产生</a:t>
            </a:r>
            <a:endParaRPr lang="zh-CN" altLang="en-GB" sz="2800" b="1" dirty="0">
              <a:solidFill>
                <a:srgbClr val="3333CC"/>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47">
                                            <p:txEl>
                                              <p:charRg st="0" end="10"/>
                                            </p:txEl>
                                          </p:spTgt>
                                        </p:tgtEl>
                                        <p:attrNameLst>
                                          <p:attrName>style.visibility</p:attrName>
                                        </p:attrNameLst>
                                      </p:cBhvr>
                                      <p:to>
                                        <p:strVal val="visible"/>
                                      </p:to>
                                    </p:set>
                                    <p:anim calcmode="lin" valueType="num">
                                      <p:cBhvr additive="base">
                                        <p:cTn id="7" dur="500" fill="hold"/>
                                        <p:tgtEl>
                                          <p:spTgt spid="22547">
                                            <p:txEl>
                                              <p:charRg st="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47">
                                            <p:txEl>
                                              <p:charRg st="0" end="1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2547">
                                            <p:txEl>
                                              <p:charRg st="10" end="24"/>
                                            </p:txEl>
                                          </p:spTgt>
                                        </p:tgtEl>
                                        <p:attrNameLst>
                                          <p:attrName>style.visibility</p:attrName>
                                        </p:attrNameLst>
                                      </p:cBhvr>
                                      <p:to>
                                        <p:strVal val="visible"/>
                                      </p:to>
                                    </p:set>
                                    <p:animEffect transition="in" filter="wipe(left)">
                                      <p:cBhvr>
                                        <p:cTn id="13" dur="3000"/>
                                        <p:tgtEl>
                                          <p:spTgt spid="22547">
                                            <p:txEl>
                                              <p:charRg st="10" end="2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2547">
                                            <p:txEl>
                                              <p:charRg st="24" end="35"/>
                                            </p:txEl>
                                          </p:spTgt>
                                        </p:tgtEl>
                                        <p:attrNameLst>
                                          <p:attrName>style.visibility</p:attrName>
                                        </p:attrNameLst>
                                      </p:cBhvr>
                                      <p:to>
                                        <p:strVal val="visible"/>
                                      </p:to>
                                    </p:set>
                                    <p:animEffect transition="in" filter="wipe(left)">
                                      <p:cBhvr>
                                        <p:cTn id="18" dur="3000"/>
                                        <p:tgtEl>
                                          <p:spTgt spid="22547">
                                            <p:txEl>
                                              <p:charRg st="24" end="3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2547">
                                            <p:txEl>
                                              <p:charRg st="35" end="50"/>
                                            </p:txEl>
                                          </p:spTgt>
                                        </p:tgtEl>
                                        <p:attrNameLst>
                                          <p:attrName>style.visibility</p:attrName>
                                        </p:attrNameLst>
                                      </p:cBhvr>
                                      <p:to>
                                        <p:strVal val="visible"/>
                                      </p:to>
                                    </p:set>
                                    <p:animEffect transition="in" filter="wipe(left)">
                                      <p:cBhvr>
                                        <p:cTn id="23" dur="3000"/>
                                        <p:tgtEl>
                                          <p:spTgt spid="22547">
                                            <p:txEl>
                                              <p:charRg st="35" end="5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2547">
                                            <p:txEl>
                                              <p:charRg st="50" end="59"/>
                                            </p:txEl>
                                          </p:spTgt>
                                        </p:tgtEl>
                                        <p:attrNameLst>
                                          <p:attrName>style.visibility</p:attrName>
                                        </p:attrNameLst>
                                      </p:cBhvr>
                                      <p:to>
                                        <p:strVal val="visible"/>
                                      </p:to>
                                    </p:set>
                                    <p:animEffect transition="in" filter="wipe(left)">
                                      <p:cBhvr>
                                        <p:cTn id="28" dur="3000"/>
                                        <p:tgtEl>
                                          <p:spTgt spid="22547">
                                            <p:txEl>
                                              <p:charRg st="50" end="59"/>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2547">
                                            <p:txEl>
                                              <p:charRg st="59" end="69"/>
                                            </p:txEl>
                                          </p:spTgt>
                                        </p:tgtEl>
                                        <p:attrNameLst>
                                          <p:attrName>style.visibility</p:attrName>
                                        </p:attrNameLst>
                                      </p:cBhvr>
                                      <p:to>
                                        <p:strVal val="visible"/>
                                      </p:to>
                                    </p:set>
                                    <p:animEffect transition="in" filter="wipe(left)">
                                      <p:cBhvr>
                                        <p:cTn id="33" dur="3000"/>
                                        <p:tgtEl>
                                          <p:spTgt spid="22547">
                                            <p:txEl>
                                              <p:charRg st="59" end="6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2548"/>
                                        </p:tgtEl>
                                        <p:attrNameLst>
                                          <p:attrName>style.visibility</p:attrName>
                                        </p:attrNameLst>
                                      </p:cBhvr>
                                      <p:to>
                                        <p:strVal val="visible"/>
                                      </p:to>
                                    </p:set>
                                    <p:animEffect transition="in" filter="wipe(left)">
                                      <p:cBhvr>
                                        <p:cTn id="38" dur="500"/>
                                        <p:tgtEl>
                                          <p:spTgt spid="2254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2549"/>
                                        </p:tgtEl>
                                        <p:attrNameLst>
                                          <p:attrName>style.visibility</p:attrName>
                                        </p:attrNameLst>
                                      </p:cBhvr>
                                      <p:to>
                                        <p:strVal val="visible"/>
                                      </p:to>
                                    </p:set>
                                    <p:animEffect transition="in" filter="wipe(left)">
                                      <p:cBhvr>
                                        <p:cTn id="43" dur="500"/>
                                        <p:tgtEl>
                                          <p:spTgt spid="2254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2550"/>
                                        </p:tgtEl>
                                        <p:attrNameLst>
                                          <p:attrName>style.visibility</p:attrName>
                                        </p:attrNameLst>
                                      </p:cBhvr>
                                      <p:to>
                                        <p:strVal val="visible"/>
                                      </p:to>
                                    </p:set>
                                    <p:animEffect transition="in" filter="wipe(left)">
                                      <p:cBhvr>
                                        <p:cTn id="48" dur="500"/>
                                        <p:tgtEl>
                                          <p:spTgt spid="2255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2551"/>
                                        </p:tgtEl>
                                        <p:attrNameLst>
                                          <p:attrName>style.visibility</p:attrName>
                                        </p:attrNameLst>
                                      </p:cBhvr>
                                      <p:to>
                                        <p:strVal val="visible"/>
                                      </p:to>
                                    </p:set>
                                    <p:animEffect transition="in" filter="wipe(left)">
                                      <p:cBhvr>
                                        <p:cTn id="53" dur="500"/>
                                        <p:tgtEl>
                                          <p:spTgt spid="2255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2552"/>
                                        </p:tgtEl>
                                        <p:attrNameLst>
                                          <p:attrName>style.visibility</p:attrName>
                                        </p:attrNameLst>
                                      </p:cBhvr>
                                      <p:to>
                                        <p:strVal val="visible"/>
                                      </p:to>
                                    </p:set>
                                    <p:animEffect transition="in" filter="wipe(left)">
                                      <p:cBhvr>
                                        <p:cTn id="58" dur="500"/>
                                        <p:tgtEl>
                                          <p:spTgt spid="225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7" grpId="0" bldLvl="2" build="p"/>
      <p:bldP spid="22548" grpId="0" animBg="1"/>
      <p:bldP spid="22549" grpId="0" animBg="1"/>
      <p:bldP spid="22550" grpId="0" animBg="1"/>
      <p:bldP spid="22551" grpId="0" animBg="1"/>
      <p:bldP spid="2255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noRot="1"/>
          </p:cNvSpPr>
          <p:nvPr>
            <p:ph type="title"/>
          </p:nvPr>
        </p:nvSpPr>
        <p:spPr>
          <a:noFill/>
          <a:ln>
            <a:noFill/>
          </a:ln>
        </p:spPr>
        <p:txBody>
          <a:bodyPr/>
          <a:p>
            <a:pPr eaLnBrk="1" hangingPunct="1"/>
            <a:r>
              <a:rPr lang="en-US" altLang="zh-CN" kern="1200" dirty="0">
                <a:solidFill>
                  <a:srgbClr val="FF0000"/>
                </a:solidFill>
                <a:latin typeface="+mj-lt"/>
                <a:ea typeface="+mj-ea"/>
                <a:cs typeface="+mj-cs"/>
              </a:rPr>
              <a:t>1.2 </a:t>
            </a:r>
            <a:r>
              <a:rPr lang="zh-CN" altLang="en-US" kern="1200" dirty="0">
                <a:solidFill>
                  <a:srgbClr val="FF0000"/>
                </a:solidFill>
                <a:latin typeface="+mj-lt"/>
                <a:ea typeface="+mj-ea"/>
                <a:cs typeface="+mj-cs"/>
              </a:rPr>
              <a:t>编译过程概述</a:t>
            </a:r>
            <a:endParaRPr lang="zh-CN" altLang="en-US" kern="1200" dirty="0">
              <a:solidFill>
                <a:srgbClr val="FF0000"/>
              </a:solidFill>
              <a:latin typeface="+mj-lt"/>
              <a:ea typeface="+mj-ea"/>
              <a:cs typeface="+mj-cs"/>
            </a:endParaRPr>
          </a:p>
        </p:txBody>
      </p:sp>
      <p:sp>
        <p:nvSpPr>
          <p:cNvPr id="19459" name="Rectangle 3"/>
          <p:cNvSpPr>
            <a:spLocks noGrp="1" noRot="1"/>
          </p:cNvSpPr>
          <p:nvPr>
            <p:ph idx="1"/>
          </p:nvPr>
        </p:nvSpPr>
        <p:spPr>
          <a:xfrm>
            <a:off x="609600" y="1295400"/>
            <a:ext cx="7696200" cy="3505200"/>
          </a:xfrm>
          <a:noFill/>
          <a:ln>
            <a:noFill/>
          </a:ln>
        </p:spPr>
        <p:txBody>
          <a:bodyPr/>
          <a:p>
            <a:pPr eaLnBrk="1" hangingPunct="1">
              <a:lnSpc>
                <a:spcPct val="80000"/>
              </a:lnSpc>
            </a:pPr>
            <a:r>
              <a:rPr lang="zh-CN" altLang="en-US" sz="2800" b="1" dirty="0"/>
              <a:t>第一阶段：</a:t>
            </a:r>
            <a:r>
              <a:rPr lang="zh-CN" altLang="en-US" sz="2800" b="1" dirty="0">
                <a:solidFill>
                  <a:srgbClr val="FF0000"/>
                </a:solidFill>
              </a:rPr>
              <a:t>词法分析</a:t>
            </a:r>
            <a:endParaRPr lang="zh-CN" altLang="en-US" sz="2800" b="1" dirty="0">
              <a:solidFill>
                <a:srgbClr val="FF0000"/>
              </a:solidFill>
            </a:endParaRPr>
          </a:p>
          <a:p>
            <a:pPr lvl="1" eaLnBrk="1" hangingPunct="1">
              <a:lnSpc>
                <a:spcPct val="80000"/>
              </a:lnSpc>
            </a:pPr>
            <a:r>
              <a:rPr lang="zh-CN" altLang="en-US" sz="2400" b="1" dirty="0">
                <a:solidFill>
                  <a:srgbClr val="0000CC"/>
                </a:solidFill>
              </a:rPr>
              <a:t>任务</a:t>
            </a:r>
            <a:r>
              <a:rPr lang="zh-CN" altLang="en-US" sz="2400" dirty="0"/>
              <a:t>：输入源程序，对构成源程序的字符串进行扫描和分解，识别出一个个的单词（单词符号或符号），如基本字、标识符、常数、算符或界符。</a:t>
            </a:r>
            <a:endParaRPr lang="zh-CN" altLang="en-US" sz="2400" dirty="0"/>
          </a:p>
          <a:p>
            <a:pPr lvl="1" eaLnBrk="1" hangingPunct="1">
              <a:lnSpc>
                <a:spcPct val="80000"/>
              </a:lnSpc>
            </a:pPr>
            <a:r>
              <a:rPr lang="zh-CN" altLang="en-US" sz="2400" b="1" dirty="0">
                <a:solidFill>
                  <a:srgbClr val="0000CC"/>
                </a:solidFill>
              </a:rPr>
              <a:t>单词符号</a:t>
            </a:r>
            <a:r>
              <a:rPr lang="zh-CN" altLang="en-US" sz="2400" dirty="0"/>
              <a:t>是语言的基本组成成分，是理解和编写程序的基本要素。</a:t>
            </a:r>
            <a:endParaRPr lang="zh-CN" altLang="en-US" sz="2400" dirty="0"/>
          </a:p>
          <a:p>
            <a:pPr lvl="1" eaLnBrk="1" hangingPunct="1">
              <a:lnSpc>
                <a:spcPct val="80000"/>
              </a:lnSpc>
            </a:pPr>
            <a:r>
              <a:rPr lang="zh-CN" altLang="en-US" sz="2400" dirty="0"/>
              <a:t>在词法分析阶段的工作中所依赖的是语言的</a:t>
            </a:r>
            <a:r>
              <a:rPr lang="zh-CN" altLang="en-US" sz="2400" b="1" dirty="0">
                <a:solidFill>
                  <a:srgbClr val="0000CC"/>
                </a:solidFill>
              </a:rPr>
              <a:t>词法规则。</a:t>
            </a:r>
            <a:endParaRPr lang="zh-CN" altLang="en-US" sz="2400" b="1" dirty="0">
              <a:solidFill>
                <a:srgbClr val="0000CC"/>
              </a:solidFill>
            </a:endParaRPr>
          </a:p>
          <a:p>
            <a:pPr lvl="1" eaLnBrk="1" hangingPunct="1">
              <a:lnSpc>
                <a:spcPct val="80000"/>
              </a:lnSpc>
            </a:pPr>
            <a:r>
              <a:rPr lang="zh-CN" altLang="en-US" sz="2400" dirty="0"/>
              <a:t>描述词法规则的有效工具是</a:t>
            </a:r>
            <a:r>
              <a:rPr lang="zh-CN" altLang="en-US" sz="2400" b="1" dirty="0">
                <a:solidFill>
                  <a:srgbClr val="FF0000"/>
                </a:solidFill>
              </a:rPr>
              <a:t>正规式和有限自动机</a:t>
            </a:r>
            <a:r>
              <a:rPr lang="zh-CN" altLang="en-US" sz="2400" dirty="0"/>
              <a:t>。</a:t>
            </a:r>
            <a:endParaRPr lang="zh-CN" altLang="en-US" sz="2400" dirty="0"/>
          </a:p>
          <a:p>
            <a:pPr lvl="1" eaLnBrk="1" hangingPunct="1">
              <a:lnSpc>
                <a:spcPct val="80000"/>
              </a:lnSpc>
            </a:pPr>
            <a:r>
              <a:rPr lang="zh-CN" altLang="en-US" sz="2400" dirty="0"/>
              <a:t>词法分析是一种</a:t>
            </a:r>
            <a:r>
              <a:rPr lang="zh-CN" altLang="en-US" sz="2400" b="1" dirty="0">
                <a:solidFill>
                  <a:srgbClr val="0000CC"/>
                </a:solidFill>
              </a:rPr>
              <a:t>线性分析</a:t>
            </a:r>
            <a:r>
              <a:rPr lang="zh-CN" altLang="en-US" sz="2400" dirty="0"/>
              <a:t>。</a:t>
            </a:r>
            <a:endParaRPr lang="zh-CN" altLang="en-US" sz="2400" dirty="0"/>
          </a:p>
        </p:txBody>
      </p:sp>
      <p:sp>
        <p:nvSpPr>
          <p:cNvPr id="19460" name="Text Box 4"/>
          <p:cNvSpPr txBox="1"/>
          <p:nvPr/>
        </p:nvSpPr>
        <p:spPr>
          <a:xfrm>
            <a:off x="2286000" y="4648200"/>
            <a:ext cx="4419600" cy="457200"/>
          </a:xfrm>
          <a:prstGeom prst="rect">
            <a:avLst/>
          </a:prstGeom>
          <a:noFill/>
          <a:ln w="9525">
            <a:noFill/>
          </a:ln>
        </p:spPr>
        <p:txBody>
          <a:bodyPr>
            <a:spAutoFit/>
          </a:bodyPr>
          <a:p>
            <a:pPr>
              <a:spcBef>
                <a:spcPct val="50000"/>
              </a:spcBef>
            </a:pPr>
            <a:r>
              <a:rPr lang="en-US" altLang="zh-CN" sz="2400" b="1" dirty="0">
                <a:solidFill>
                  <a:srgbClr val="0000CC"/>
                </a:solidFill>
                <a:latin typeface="Arial" panose="020B0604020202020204" pitchFamily="34" charset="0"/>
              </a:rPr>
              <a:t>for     I  :=   1     to   100    do </a:t>
            </a:r>
            <a:endParaRPr lang="en-US" altLang="zh-CN" sz="2400" b="1" dirty="0">
              <a:solidFill>
                <a:srgbClr val="0000CC"/>
              </a:solidFill>
              <a:latin typeface="Arial" panose="020B0604020202020204" pitchFamily="34" charset="0"/>
            </a:endParaRPr>
          </a:p>
        </p:txBody>
      </p:sp>
      <p:sp>
        <p:nvSpPr>
          <p:cNvPr id="19461" name="Text Box 5"/>
          <p:cNvSpPr txBox="1"/>
          <p:nvPr/>
        </p:nvSpPr>
        <p:spPr>
          <a:xfrm>
            <a:off x="2286000" y="5334000"/>
            <a:ext cx="533400" cy="1187450"/>
          </a:xfrm>
          <a:prstGeom prst="rect">
            <a:avLst/>
          </a:prstGeom>
          <a:noFill/>
          <a:ln w="9525">
            <a:noFill/>
          </a:ln>
        </p:spPr>
        <p:txBody>
          <a:bodyPr>
            <a:spAutoFit/>
          </a:bodyPr>
          <a:p>
            <a:pPr algn="ctr">
              <a:spcBef>
                <a:spcPct val="50000"/>
              </a:spcBef>
            </a:pPr>
            <a:r>
              <a:rPr lang="zh-CN" altLang="en-US" sz="2400" b="1" dirty="0">
                <a:solidFill>
                  <a:schemeClr val="tx2"/>
                </a:solidFill>
                <a:latin typeface="Arial" panose="020B0604020202020204" pitchFamily="34" charset="0"/>
              </a:rPr>
              <a:t>基本字</a:t>
            </a:r>
            <a:endParaRPr lang="zh-CN" altLang="en-US" sz="2400" b="1" dirty="0">
              <a:solidFill>
                <a:schemeClr val="tx2"/>
              </a:solidFill>
              <a:latin typeface="Arial" panose="020B0604020202020204" pitchFamily="34" charset="0"/>
            </a:endParaRPr>
          </a:p>
        </p:txBody>
      </p:sp>
      <p:sp>
        <p:nvSpPr>
          <p:cNvPr id="19462" name="Text Box 6"/>
          <p:cNvSpPr txBox="1"/>
          <p:nvPr/>
        </p:nvSpPr>
        <p:spPr>
          <a:xfrm>
            <a:off x="2895600" y="5334000"/>
            <a:ext cx="533400" cy="1187450"/>
          </a:xfrm>
          <a:prstGeom prst="rect">
            <a:avLst/>
          </a:prstGeom>
          <a:noFill/>
          <a:ln w="9525">
            <a:noFill/>
          </a:ln>
        </p:spPr>
        <p:txBody>
          <a:bodyPr>
            <a:spAutoFit/>
          </a:bodyPr>
          <a:p>
            <a:pPr algn="ctr">
              <a:spcBef>
                <a:spcPct val="50000"/>
              </a:spcBef>
            </a:pPr>
            <a:r>
              <a:rPr lang="zh-CN" altLang="en-US" sz="2400" b="1" dirty="0">
                <a:solidFill>
                  <a:schemeClr val="tx2"/>
                </a:solidFill>
                <a:latin typeface="Arial" panose="020B0604020202020204" pitchFamily="34" charset="0"/>
              </a:rPr>
              <a:t>标识符</a:t>
            </a:r>
            <a:endParaRPr lang="zh-CN" altLang="en-US" sz="2400" b="1" dirty="0">
              <a:solidFill>
                <a:schemeClr val="tx2"/>
              </a:solidFill>
              <a:latin typeface="Arial" panose="020B0604020202020204" pitchFamily="34" charset="0"/>
            </a:endParaRPr>
          </a:p>
        </p:txBody>
      </p:sp>
      <p:sp>
        <p:nvSpPr>
          <p:cNvPr id="19463" name="Text Box 7"/>
          <p:cNvSpPr txBox="1"/>
          <p:nvPr/>
        </p:nvSpPr>
        <p:spPr>
          <a:xfrm>
            <a:off x="3352800" y="5334000"/>
            <a:ext cx="533400" cy="1187450"/>
          </a:xfrm>
          <a:prstGeom prst="rect">
            <a:avLst/>
          </a:prstGeom>
          <a:noFill/>
          <a:ln w="9525">
            <a:noFill/>
          </a:ln>
        </p:spPr>
        <p:txBody>
          <a:bodyPr>
            <a:spAutoFit/>
          </a:bodyPr>
          <a:p>
            <a:pPr>
              <a:spcBef>
                <a:spcPct val="50000"/>
              </a:spcBef>
            </a:pPr>
            <a:r>
              <a:rPr lang="zh-CN" altLang="en-US" sz="2400" b="1" dirty="0">
                <a:solidFill>
                  <a:schemeClr val="tx2"/>
                </a:solidFill>
                <a:latin typeface="Arial" panose="020B0604020202020204" pitchFamily="34" charset="0"/>
              </a:rPr>
              <a:t>赋值号</a:t>
            </a:r>
            <a:endParaRPr lang="zh-CN" altLang="en-US" sz="2400" b="1" dirty="0">
              <a:solidFill>
                <a:schemeClr val="tx2"/>
              </a:solidFill>
              <a:latin typeface="Arial" panose="020B0604020202020204" pitchFamily="34" charset="0"/>
            </a:endParaRPr>
          </a:p>
        </p:txBody>
      </p:sp>
      <p:sp>
        <p:nvSpPr>
          <p:cNvPr id="19464" name="Text Box 8"/>
          <p:cNvSpPr txBox="1"/>
          <p:nvPr/>
        </p:nvSpPr>
        <p:spPr>
          <a:xfrm>
            <a:off x="3733800" y="5332413"/>
            <a:ext cx="533400" cy="1187450"/>
          </a:xfrm>
          <a:prstGeom prst="rect">
            <a:avLst/>
          </a:prstGeom>
          <a:noFill/>
          <a:ln w="9525">
            <a:noFill/>
          </a:ln>
        </p:spPr>
        <p:txBody>
          <a:bodyPr>
            <a:spAutoFit/>
          </a:bodyPr>
          <a:p>
            <a:pPr>
              <a:spcBef>
                <a:spcPct val="50000"/>
              </a:spcBef>
            </a:pPr>
            <a:r>
              <a:rPr lang="zh-CN" altLang="en-US" sz="2400" b="1" dirty="0">
                <a:solidFill>
                  <a:schemeClr val="tx2"/>
                </a:solidFill>
                <a:latin typeface="Arial" panose="020B0604020202020204" pitchFamily="34" charset="0"/>
              </a:rPr>
              <a:t>整常数</a:t>
            </a:r>
            <a:endParaRPr lang="zh-CN" altLang="en-US" sz="2400" b="1" dirty="0">
              <a:solidFill>
                <a:schemeClr val="tx2"/>
              </a:solidFill>
              <a:latin typeface="Arial" panose="020B0604020202020204" pitchFamily="34" charset="0"/>
            </a:endParaRPr>
          </a:p>
        </p:txBody>
      </p:sp>
      <p:sp>
        <p:nvSpPr>
          <p:cNvPr id="19465" name="Text Box 9"/>
          <p:cNvSpPr txBox="1"/>
          <p:nvPr/>
        </p:nvSpPr>
        <p:spPr>
          <a:xfrm>
            <a:off x="4343400" y="5365750"/>
            <a:ext cx="533400" cy="1187450"/>
          </a:xfrm>
          <a:prstGeom prst="rect">
            <a:avLst/>
          </a:prstGeom>
          <a:noFill/>
          <a:ln w="9525">
            <a:noFill/>
          </a:ln>
        </p:spPr>
        <p:txBody>
          <a:bodyPr>
            <a:spAutoFit/>
          </a:bodyPr>
          <a:p>
            <a:pPr algn="ctr">
              <a:spcBef>
                <a:spcPct val="50000"/>
              </a:spcBef>
            </a:pPr>
            <a:r>
              <a:rPr lang="zh-CN" altLang="en-US" sz="2400" b="1" dirty="0">
                <a:solidFill>
                  <a:schemeClr val="tx2"/>
                </a:solidFill>
                <a:latin typeface="Arial" panose="020B0604020202020204" pitchFamily="34" charset="0"/>
              </a:rPr>
              <a:t>基本字</a:t>
            </a:r>
            <a:endParaRPr lang="zh-CN" altLang="en-US" sz="2400" b="1" dirty="0">
              <a:solidFill>
                <a:schemeClr val="tx2"/>
              </a:solidFill>
              <a:latin typeface="Arial" panose="020B0604020202020204" pitchFamily="34" charset="0"/>
            </a:endParaRPr>
          </a:p>
        </p:txBody>
      </p:sp>
      <p:sp>
        <p:nvSpPr>
          <p:cNvPr id="19466" name="Text Box 10"/>
          <p:cNvSpPr txBox="1"/>
          <p:nvPr/>
        </p:nvSpPr>
        <p:spPr>
          <a:xfrm>
            <a:off x="5791200" y="5334000"/>
            <a:ext cx="609600" cy="1187450"/>
          </a:xfrm>
          <a:prstGeom prst="rect">
            <a:avLst/>
          </a:prstGeom>
          <a:noFill/>
          <a:ln w="9525">
            <a:noFill/>
          </a:ln>
        </p:spPr>
        <p:txBody>
          <a:bodyPr>
            <a:spAutoFit/>
          </a:bodyPr>
          <a:p>
            <a:pPr algn="ctr">
              <a:spcBef>
                <a:spcPct val="50000"/>
              </a:spcBef>
            </a:pPr>
            <a:r>
              <a:rPr lang="zh-CN" altLang="en-US" sz="2400" b="1" dirty="0">
                <a:solidFill>
                  <a:schemeClr val="tx2"/>
                </a:solidFill>
                <a:latin typeface="Arial" panose="020B0604020202020204" pitchFamily="34" charset="0"/>
              </a:rPr>
              <a:t>基本字</a:t>
            </a:r>
            <a:endParaRPr lang="zh-CN" altLang="en-US" sz="2400" b="1" dirty="0">
              <a:solidFill>
                <a:schemeClr val="tx2"/>
              </a:solidFill>
              <a:latin typeface="Arial" panose="020B0604020202020204" pitchFamily="34" charset="0"/>
            </a:endParaRPr>
          </a:p>
        </p:txBody>
      </p:sp>
      <p:sp>
        <p:nvSpPr>
          <p:cNvPr id="19467" name="Text Box 11"/>
          <p:cNvSpPr txBox="1"/>
          <p:nvPr/>
        </p:nvSpPr>
        <p:spPr>
          <a:xfrm>
            <a:off x="5105400" y="5334000"/>
            <a:ext cx="533400" cy="1187450"/>
          </a:xfrm>
          <a:prstGeom prst="rect">
            <a:avLst/>
          </a:prstGeom>
          <a:noFill/>
          <a:ln w="9525">
            <a:noFill/>
          </a:ln>
        </p:spPr>
        <p:txBody>
          <a:bodyPr>
            <a:spAutoFit/>
          </a:bodyPr>
          <a:p>
            <a:pPr>
              <a:spcBef>
                <a:spcPct val="50000"/>
              </a:spcBef>
            </a:pPr>
            <a:r>
              <a:rPr lang="zh-CN" altLang="en-US" sz="2400" b="1" dirty="0">
                <a:solidFill>
                  <a:schemeClr val="tx2"/>
                </a:solidFill>
                <a:latin typeface="Arial" panose="020B0604020202020204" pitchFamily="34" charset="0"/>
              </a:rPr>
              <a:t>整常数</a:t>
            </a:r>
            <a:endParaRPr lang="zh-CN" altLang="en-US" sz="2400" b="1" dirty="0">
              <a:solidFill>
                <a:schemeClr val="tx2"/>
              </a:solidFill>
              <a:latin typeface="Arial" panose="020B0604020202020204" pitchFamily="34" charset="0"/>
            </a:endParaRPr>
          </a:p>
        </p:txBody>
      </p:sp>
      <p:sp>
        <p:nvSpPr>
          <p:cNvPr id="19468" name="Line 14"/>
          <p:cNvSpPr/>
          <p:nvPr/>
        </p:nvSpPr>
        <p:spPr>
          <a:xfrm flipH="1">
            <a:off x="3200400" y="5029200"/>
            <a:ext cx="0" cy="381000"/>
          </a:xfrm>
          <a:prstGeom prst="line">
            <a:avLst/>
          </a:prstGeom>
          <a:ln w="38100" cap="flat" cmpd="sng">
            <a:solidFill>
              <a:schemeClr val="tx1"/>
            </a:solidFill>
            <a:prstDash val="solid"/>
            <a:headEnd type="none" w="med" len="med"/>
            <a:tailEnd type="triangle" w="med" len="med"/>
          </a:ln>
        </p:spPr>
      </p:sp>
      <p:sp>
        <p:nvSpPr>
          <p:cNvPr id="19469" name="Line 19"/>
          <p:cNvSpPr/>
          <p:nvPr/>
        </p:nvSpPr>
        <p:spPr>
          <a:xfrm flipH="1">
            <a:off x="2514600" y="5029200"/>
            <a:ext cx="0" cy="381000"/>
          </a:xfrm>
          <a:prstGeom prst="line">
            <a:avLst/>
          </a:prstGeom>
          <a:ln w="38100" cap="flat" cmpd="sng">
            <a:solidFill>
              <a:schemeClr val="tx1"/>
            </a:solidFill>
            <a:prstDash val="solid"/>
            <a:headEnd type="none" w="med" len="med"/>
            <a:tailEnd type="triangle" w="med" len="med"/>
          </a:ln>
        </p:spPr>
      </p:sp>
      <p:sp>
        <p:nvSpPr>
          <p:cNvPr id="19470" name="Line 20"/>
          <p:cNvSpPr/>
          <p:nvPr/>
        </p:nvSpPr>
        <p:spPr>
          <a:xfrm flipH="1">
            <a:off x="3581400" y="5029200"/>
            <a:ext cx="0" cy="381000"/>
          </a:xfrm>
          <a:prstGeom prst="line">
            <a:avLst/>
          </a:prstGeom>
          <a:ln w="38100" cap="flat" cmpd="sng">
            <a:solidFill>
              <a:schemeClr val="tx1"/>
            </a:solidFill>
            <a:prstDash val="solid"/>
            <a:headEnd type="none" w="med" len="med"/>
            <a:tailEnd type="triangle" w="med" len="med"/>
          </a:ln>
        </p:spPr>
      </p:sp>
      <p:sp>
        <p:nvSpPr>
          <p:cNvPr id="19471" name="Line 21"/>
          <p:cNvSpPr/>
          <p:nvPr/>
        </p:nvSpPr>
        <p:spPr>
          <a:xfrm flipH="1">
            <a:off x="4038600" y="5029200"/>
            <a:ext cx="0" cy="381000"/>
          </a:xfrm>
          <a:prstGeom prst="line">
            <a:avLst/>
          </a:prstGeom>
          <a:ln w="38100" cap="flat" cmpd="sng">
            <a:solidFill>
              <a:schemeClr val="tx1"/>
            </a:solidFill>
            <a:prstDash val="solid"/>
            <a:headEnd type="none" w="med" len="med"/>
            <a:tailEnd type="triangle" w="med" len="med"/>
          </a:ln>
        </p:spPr>
      </p:sp>
      <p:sp>
        <p:nvSpPr>
          <p:cNvPr id="19472" name="Line 22"/>
          <p:cNvSpPr/>
          <p:nvPr/>
        </p:nvSpPr>
        <p:spPr>
          <a:xfrm flipH="1">
            <a:off x="4648200" y="5029200"/>
            <a:ext cx="0" cy="381000"/>
          </a:xfrm>
          <a:prstGeom prst="line">
            <a:avLst/>
          </a:prstGeom>
          <a:ln w="38100" cap="flat" cmpd="sng">
            <a:solidFill>
              <a:schemeClr val="tx1"/>
            </a:solidFill>
            <a:prstDash val="solid"/>
            <a:headEnd type="none" w="med" len="med"/>
            <a:tailEnd type="triangle" w="med" len="med"/>
          </a:ln>
        </p:spPr>
      </p:sp>
      <p:sp>
        <p:nvSpPr>
          <p:cNvPr id="19473" name="Line 23"/>
          <p:cNvSpPr/>
          <p:nvPr/>
        </p:nvSpPr>
        <p:spPr>
          <a:xfrm flipH="1">
            <a:off x="5334000" y="5029200"/>
            <a:ext cx="0" cy="381000"/>
          </a:xfrm>
          <a:prstGeom prst="line">
            <a:avLst/>
          </a:prstGeom>
          <a:ln w="38100" cap="flat" cmpd="sng">
            <a:solidFill>
              <a:schemeClr val="tx1"/>
            </a:solidFill>
            <a:prstDash val="solid"/>
            <a:headEnd type="none" w="med" len="med"/>
            <a:tailEnd type="triangle" w="med" len="med"/>
          </a:ln>
        </p:spPr>
      </p:sp>
      <p:sp>
        <p:nvSpPr>
          <p:cNvPr id="19474" name="Line 24"/>
          <p:cNvSpPr/>
          <p:nvPr/>
        </p:nvSpPr>
        <p:spPr>
          <a:xfrm flipH="1">
            <a:off x="6096000" y="5029200"/>
            <a:ext cx="0" cy="381000"/>
          </a:xfrm>
          <a:prstGeom prst="line">
            <a:avLst/>
          </a:prstGeom>
          <a:ln w="38100" cap="flat" cmpd="sng">
            <a:solidFill>
              <a:schemeClr val="tx1"/>
            </a:solidFill>
            <a:prstDash val="solid"/>
            <a:headEnd type="none" w="med" len="med"/>
            <a:tailEnd type="triangle" w="med" len="med"/>
          </a:ln>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编译过程概述</a:t>
            </a:r>
            <a:endParaRPr lang="zh-CN" altLang="en-US"/>
          </a:p>
        </p:txBody>
      </p:sp>
      <p:sp>
        <p:nvSpPr>
          <p:cNvPr id="3" name="内容占位符 2"/>
          <p:cNvSpPr>
            <a:spLocks noGrp="1"/>
          </p:cNvSpPr>
          <p:nvPr>
            <p:ph idx="1"/>
          </p:nvPr>
        </p:nvSpPr>
        <p:spPr/>
        <p:txBody>
          <a:bodyPr/>
          <a:p>
            <a:r>
              <a:rPr lang="zh-CN" altLang="en-US"/>
              <a:t>第一阶段：词法分析</a:t>
            </a:r>
            <a:endParaRPr lang="zh-CN" altLang="en-US"/>
          </a:p>
        </p:txBody>
      </p:sp>
      <p:sp>
        <p:nvSpPr>
          <p:cNvPr id="4" name="文本框 3"/>
          <p:cNvSpPr txBox="1"/>
          <p:nvPr/>
        </p:nvSpPr>
        <p:spPr>
          <a:xfrm>
            <a:off x="1371600" y="2057400"/>
            <a:ext cx="3231515" cy="706755"/>
          </a:xfrm>
          <a:prstGeom prst="rect">
            <a:avLst/>
          </a:prstGeom>
          <a:noFill/>
        </p:spPr>
        <p:txBody>
          <a:bodyPr wrap="none" rtlCol="0">
            <a:spAutoFit/>
          </a:bodyPr>
          <a:p>
            <a:r>
              <a:rPr lang="en-US" altLang="zh-CN" sz="4000"/>
              <a:t>int   k = i+++j;</a:t>
            </a:r>
            <a:endParaRPr lang="en-US" altLang="zh-CN" sz="4000"/>
          </a:p>
        </p:txBody>
      </p:sp>
      <p:sp>
        <p:nvSpPr>
          <p:cNvPr id="5" name="文本框 4"/>
          <p:cNvSpPr txBox="1"/>
          <p:nvPr/>
        </p:nvSpPr>
        <p:spPr>
          <a:xfrm>
            <a:off x="1371600" y="2895600"/>
            <a:ext cx="4218305" cy="706755"/>
          </a:xfrm>
          <a:prstGeom prst="rect">
            <a:avLst/>
          </a:prstGeom>
          <a:noFill/>
        </p:spPr>
        <p:txBody>
          <a:bodyPr wrap="none" rtlCol="0">
            <a:spAutoFit/>
          </a:bodyPr>
          <a:p>
            <a:r>
              <a:rPr lang="en-US" altLang="zh-CN" sz="4000"/>
              <a:t>int   k = i  +   ++  j;</a:t>
            </a:r>
            <a:endParaRPr lang="en-US" altLang="zh-CN" sz="4000"/>
          </a:p>
        </p:txBody>
      </p:sp>
      <p:sp>
        <p:nvSpPr>
          <p:cNvPr id="6" name="文本框 5"/>
          <p:cNvSpPr txBox="1"/>
          <p:nvPr/>
        </p:nvSpPr>
        <p:spPr>
          <a:xfrm>
            <a:off x="1371600" y="3733800"/>
            <a:ext cx="4527550" cy="706755"/>
          </a:xfrm>
          <a:prstGeom prst="rect">
            <a:avLst/>
          </a:prstGeom>
          <a:noFill/>
        </p:spPr>
        <p:txBody>
          <a:bodyPr wrap="none" rtlCol="0">
            <a:spAutoFit/>
          </a:bodyPr>
          <a:p>
            <a:r>
              <a:rPr lang="en-US" altLang="zh-CN" sz="4000"/>
              <a:t>printf(“%d,%d”, i, j);</a:t>
            </a:r>
            <a:endParaRPr lang="en-US" altLang="zh-CN" sz="4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编译过程概述</a:t>
            </a:r>
            <a:endParaRPr lang="zh-CN" altLang="en-US"/>
          </a:p>
        </p:txBody>
      </p:sp>
      <p:sp>
        <p:nvSpPr>
          <p:cNvPr id="3" name="内容占位符 2"/>
          <p:cNvSpPr>
            <a:spLocks noGrp="1"/>
          </p:cNvSpPr>
          <p:nvPr>
            <p:ph idx="1"/>
          </p:nvPr>
        </p:nvSpPr>
        <p:spPr/>
        <p:txBody>
          <a:bodyPr/>
          <a:p>
            <a:r>
              <a:rPr lang="zh-CN" altLang="en-US"/>
              <a:t>第一阶段：词法分析</a:t>
            </a:r>
            <a:endParaRPr lang="zh-CN" altLang="en-US"/>
          </a:p>
        </p:txBody>
      </p:sp>
      <p:sp>
        <p:nvSpPr>
          <p:cNvPr id="4" name="文本框 3"/>
          <p:cNvSpPr txBox="1"/>
          <p:nvPr/>
        </p:nvSpPr>
        <p:spPr>
          <a:xfrm>
            <a:off x="1371600" y="2057400"/>
            <a:ext cx="3231515" cy="706755"/>
          </a:xfrm>
          <a:prstGeom prst="rect">
            <a:avLst/>
          </a:prstGeom>
          <a:noFill/>
        </p:spPr>
        <p:txBody>
          <a:bodyPr wrap="none" rtlCol="0">
            <a:spAutoFit/>
          </a:bodyPr>
          <a:p>
            <a:r>
              <a:rPr lang="en-US" altLang="zh-CN" sz="4000">
                <a:solidFill>
                  <a:srgbClr val="FF0000"/>
                </a:solidFill>
              </a:rPr>
              <a:t>int</a:t>
            </a:r>
            <a:r>
              <a:rPr lang="en-US" altLang="zh-CN" sz="4000"/>
              <a:t>   </a:t>
            </a:r>
            <a:r>
              <a:rPr lang="en-US" altLang="zh-CN" sz="4000">
                <a:solidFill>
                  <a:schemeClr val="accent1"/>
                </a:solidFill>
              </a:rPr>
              <a:t>k</a:t>
            </a:r>
            <a:r>
              <a:rPr lang="en-US" altLang="zh-CN" sz="4000"/>
              <a:t> </a:t>
            </a:r>
            <a:r>
              <a:rPr lang="en-US" altLang="zh-CN" sz="4000">
                <a:solidFill>
                  <a:srgbClr val="FF0000"/>
                </a:solidFill>
              </a:rPr>
              <a:t>=</a:t>
            </a:r>
            <a:r>
              <a:rPr lang="en-US" altLang="zh-CN" sz="4000"/>
              <a:t> </a:t>
            </a:r>
            <a:r>
              <a:rPr lang="en-US" altLang="zh-CN" sz="4000">
                <a:solidFill>
                  <a:schemeClr val="accent1"/>
                </a:solidFill>
              </a:rPr>
              <a:t>i</a:t>
            </a:r>
            <a:r>
              <a:rPr lang="en-US" altLang="zh-CN" sz="4000">
                <a:solidFill>
                  <a:srgbClr val="FF0000"/>
                </a:solidFill>
              </a:rPr>
              <a:t>++</a:t>
            </a:r>
            <a:r>
              <a:rPr lang="en-US" altLang="zh-CN" sz="4000">
                <a:solidFill>
                  <a:schemeClr val="accent1"/>
                </a:solidFill>
              </a:rPr>
              <a:t>+</a:t>
            </a:r>
            <a:r>
              <a:rPr lang="en-US" altLang="zh-CN" sz="4000">
                <a:solidFill>
                  <a:srgbClr val="FF0000"/>
                </a:solidFill>
              </a:rPr>
              <a:t>j</a:t>
            </a:r>
            <a:r>
              <a:rPr lang="en-US" altLang="zh-CN" sz="4000">
                <a:solidFill>
                  <a:schemeClr val="accent1"/>
                </a:solidFill>
              </a:rPr>
              <a:t>;</a:t>
            </a:r>
            <a:endParaRPr lang="en-US" altLang="zh-CN" sz="4000">
              <a:solidFill>
                <a:schemeClr val="accent1"/>
              </a:solidFill>
            </a:endParaRPr>
          </a:p>
        </p:txBody>
      </p:sp>
      <p:sp>
        <p:nvSpPr>
          <p:cNvPr id="5" name="文本框 4"/>
          <p:cNvSpPr txBox="1"/>
          <p:nvPr/>
        </p:nvSpPr>
        <p:spPr>
          <a:xfrm>
            <a:off x="1371600" y="2895600"/>
            <a:ext cx="4218305" cy="706755"/>
          </a:xfrm>
          <a:prstGeom prst="rect">
            <a:avLst/>
          </a:prstGeom>
          <a:noFill/>
        </p:spPr>
        <p:txBody>
          <a:bodyPr wrap="none" rtlCol="0">
            <a:spAutoFit/>
          </a:bodyPr>
          <a:p>
            <a:r>
              <a:rPr lang="en-US" altLang="zh-CN" sz="4000">
                <a:solidFill>
                  <a:srgbClr val="FF0000"/>
                </a:solidFill>
              </a:rPr>
              <a:t>int</a:t>
            </a:r>
            <a:r>
              <a:rPr lang="en-US" altLang="zh-CN" sz="4000"/>
              <a:t>   </a:t>
            </a:r>
            <a:r>
              <a:rPr lang="en-US" altLang="zh-CN" sz="4000">
                <a:solidFill>
                  <a:schemeClr val="accent1"/>
                </a:solidFill>
              </a:rPr>
              <a:t>k</a:t>
            </a:r>
            <a:r>
              <a:rPr lang="en-US" altLang="zh-CN" sz="4000"/>
              <a:t> </a:t>
            </a:r>
            <a:r>
              <a:rPr lang="en-US" altLang="zh-CN" sz="4000">
                <a:solidFill>
                  <a:srgbClr val="FF0000"/>
                </a:solidFill>
              </a:rPr>
              <a:t>=</a:t>
            </a:r>
            <a:r>
              <a:rPr lang="en-US" altLang="zh-CN" sz="4000"/>
              <a:t> </a:t>
            </a:r>
            <a:r>
              <a:rPr lang="en-US" altLang="zh-CN" sz="4000">
                <a:solidFill>
                  <a:schemeClr val="accent1"/>
                </a:solidFill>
              </a:rPr>
              <a:t>i</a:t>
            </a:r>
            <a:r>
              <a:rPr lang="en-US" altLang="zh-CN" sz="4000"/>
              <a:t>  </a:t>
            </a:r>
            <a:r>
              <a:rPr lang="en-US" altLang="zh-CN" sz="4000">
                <a:solidFill>
                  <a:srgbClr val="FF0000"/>
                </a:solidFill>
              </a:rPr>
              <a:t>+</a:t>
            </a:r>
            <a:r>
              <a:rPr lang="en-US" altLang="zh-CN" sz="4000"/>
              <a:t>   </a:t>
            </a:r>
            <a:r>
              <a:rPr lang="en-US" altLang="zh-CN" sz="4000">
                <a:solidFill>
                  <a:schemeClr val="accent1"/>
                </a:solidFill>
              </a:rPr>
              <a:t>++</a:t>
            </a:r>
            <a:r>
              <a:rPr lang="en-US" altLang="zh-CN" sz="4000"/>
              <a:t>  </a:t>
            </a:r>
            <a:r>
              <a:rPr lang="en-US" altLang="zh-CN" sz="4000">
                <a:solidFill>
                  <a:srgbClr val="FF0000"/>
                </a:solidFill>
              </a:rPr>
              <a:t>j</a:t>
            </a:r>
            <a:r>
              <a:rPr lang="en-US" altLang="zh-CN" sz="4000">
                <a:solidFill>
                  <a:schemeClr val="accent1"/>
                </a:solidFill>
              </a:rPr>
              <a:t>;</a:t>
            </a:r>
            <a:endParaRPr lang="en-US" altLang="zh-CN" sz="4000">
              <a:solidFill>
                <a:schemeClr val="accent1"/>
              </a:solidFill>
            </a:endParaRPr>
          </a:p>
        </p:txBody>
      </p:sp>
      <p:sp>
        <p:nvSpPr>
          <p:cNvPr id="6" name="文本框 5"/>
          <p:cNvSpPr txBox="1"/>
          <p:nvPr/>
        </p:nvSpPr>
        <p:spPr>
          <a:xfrm>
            <a:off x="1524000" y="5105400"/>
            <a:ext cx="4653280" cy="583565"/>
          </a:xfrm>
          <a:prstGeom prst="rect">
            <a:avLst/>
          </a:prstGeom>
          <a:noFill/>
        </p:spPr>
        <p:txBody>
          <a:bodyPr wrap="none" rtlCol="0">
            <a:spAutoFit/>
          </a:bodyPr>
          <a:p>
            <a:r>
              <a:rPr lang="zh-CN" altLang="en-US" sz="3200"/>
              <a:t>词法分析最容易的语法？</a:t>
            </a:r>
            <a:endParaRPr lang="zh-CN" altLang="en-US" sz="3200"/>
          </a:p>
        </p:txBody>
      </p:sp>
      <p:sp>
        <p:nvSpPr>
          <p:cNvPr id="7" name="文本框 6"/>
          <p:cNvSpPr txBox="1"/>
          <p:nvPr/>
        </p:nvSpPr>
        <p:spPr>
          <a:xfrm>
            <a:off x="1371600" y="3733800"/>
            <a:ext cx="4527550" cy="706755"/>
          </a:xfrm>
          <a:prstGeom prst="rect">
            <a:avLst/>
          </a:prstGeom>
          <a:noFill/>
        </p:spPr>
        <p:txBody>
          <a:bodyPr wrap="none" rtlCol="0">
            <a:spAutoFit/>
          </a:bodyPr>
          <a:p>
            <a:r>
              <a:rPr lang="en-US" altLang="zh-CN" sz="4000">
                <a:solidFill>
                  <a:srgbClr val="FF0000"/>
                </a:solidFill>
              </a:rPr>
              <a:t>printf</a:t>
            </a:r>
            <a:r>
              <a:rPr lang="en-US" altLang="zh-CN" sz="4000">
                <a:solidFill>
                  <a:srgbClr val="0070C0"/>
                </a:solidFill>
              </a:rPr>
              <a:t>(</a:t>
            </a:r>
            <a:r>
              <a:rPr lang="en-US" altLang="zh-CN" sz="4000">
                <a:solidFill>
                  <a:srgbClr val="FF0000"/>
                </a:solidFill>
              </a:rPr>
              <a:t>“%d,%d”</a:t>
            </a:r>
            <a:r>
              <a:rPr lang="en-US" altLang="zh-CN" sz="4000">
                <a:solidFill>
                  <a:srgbClr val="0070C0"/>
                </a:solidFill>
              </a:rPr>
              <a:t>,</a:t>
            </a:r>
            <a:r>
              <a:rPr lang="en-US" altLang="zh-CN" sz="4000">
                <a:solidFill>
                  <a:srgbClr val="FF0000"/>
                </a:solidFill>
              </a:rPr>
              <a:t> i</a:t>
            </a:r>
            <a:r>
              <a:rPr lang="en-US" altLang="zh-CN" sz="4000">
                <a:solidFill>
                  <a:srgbClr val="0070C0"/>
                </a:solidFill>
              </a:rPr>
              <a:t>,</a:t>
            </a:r>
            <a:r>
              <a:rPr lang="en-US" altLang="zh-CN" sz="4000">
                <a:solidFill>
                  <a:srgbClr val="FF0000"/>
                </a:solidFill>
              </a:rPr>
              <a:t> j</a:t>
            </a:r>
            <a:r>
              <a:rPr lang="en-US" altLang="zh-CN" sz="4000">
                <a:solidFill>
                  <a:srgbClr val="0070C0"/>
                </a:solidFill>
              </a:rPr>
              <a:t>)</a:t>
            </a:r>
            <a:r>
              <a:rPr lang="en-US" altLang="zh-CN" sz="4000">
                <a:solidFill>
                  <a:srgbClr val="FF0000"/>
                </a:solidFill>
              </a:rPr>
              <a:t>;</a:t>
            </a:r>
            <a:endParaRPr lang="en-US" altLang="zh-CN" sz="400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noRot="1"/>
          </p:cNvSpPr>
          <p:nvPr>
            <p:ph type="title"/>
          </p:nvPr>
        </p:nvSpPr>
        <p:spPr>
          <a:noFill/>
          <a:ln>
            <a:noFill/>
          </a:ln>
        </p:spPr>
        <p:txBody>
          <a:bodyPr/>
          <a:p>
            <a:pPr eaLnBrk="1" hangingPunct="1"/>
            <a:r>
              <a:rPr lang="en-US" altLang="zh-CN" kern="1200" dirty="0">
                <a:solidFill>
                  <a:srgbClr val="FF0000"/>
                </a:solidFill>
                <a:latin typeface="+mj-lt"/>
                <a:ea typeface="+mj-ea"/>
                <a:cs typeface="+mj-cs"/>
              </a:rPr>
              <a:t>1.2 </a:t>
            </a:r>
            <a:r>
              <a:rPr lang="zh-CN" altLang="en-US" kern="1200" dirty="0">
                <a:solidFill>
                  <a:srgbClr val="FF0000"/>
                </a:solidFill>
                <a:latin typeface="+mj-lt"/>
                <a:ea typeface="+mj-ea"/>
                <a:cs typeface="+mj-cs"/>
              </a:rPr>
              <a:t>编译过程概述</a:t>
            </a:r>
            <a:endParaRPr lang="zh-CN" altLang="en-US" kern="1200" dirty="0">
              <a:solidFill>
                <a:srgbClr val="FF0000"/>
              </a:solidFill>
              <a:latin typeface="+mj-lt"/>
              <a:ea typeface="+mj-ea"/>
              <a:cs typeface="+mj-cs"/>
            </a:endParaRPr>
          </a:p>
        </p:txBody>
      </p:sp>
      <p:sp>
        <p:nvSpPr>
          <p:cNvPr id="20483" name="Rectangle 3"/>
          <p:cNvSpPr>
            <a:spLocks noGrp="1" noRot="1"/>
          </p:cNvSpPr>
          <p:nvPr>
            <p:ph idx="1"/>
          </p:nvPr>
        </p:nvSpPr>
        <p:spPr>
          <a:noFill/>
          <a:ln>
            <a:noFill/>
          </a:ln>
        </p:spPr>
        <p:txBody>
          <a:bodyPr/>
          <a:p>
            <a:pPr eaLnBrk="1" hangingPunct="1">
              <a:lnSpc>
                <a:spcPct val="90000"/>
              </a:lnSpc>
            </a:pPr>
            <a:r>
              <a:rPr lang="zh-CN" altLang="en-US" b="1" dirty="0"/>
              <a:t>第二阶段：</a:t>
            </a:r>
            <a:r>
              <a:rPr lang="zh-CN" altLang="en-US" b="1" dirty="0">
                <a:solidFill>
                  <a:srgbClr val="FF0000"/>
                </a:solidFill>
              </a:rPr>
              <a:t>语法分析</a:t>
            </a:r>
            <a:endParaRPr lang="zh-CN" altLang="en-US" b="1" dirty="0">
              <a:solidFill>
                <a:srgbClr val="FF0000"/>
              </a:solidFill>
            </a:endParaRPr>
          </a:p>
          <a:p>
            <a:pPr lvl="1" eaLnBrk="1" hangingPunct="1">
              <a:lnSpc>
                <a:spcPct val="90000"/>
              </a:lnSpc>
            </a:pPr>
            <a:r>
              <a:rPr lang="zh-CN" altLang="en-US" b="1" dirty="0">
                <a:solidFill>
                  <a:srgbClr val="0000CC"/>
                </a:solidFill>
              </a:rPr>
              <a:t>任务</a:t>
            </a:r>
            <a:r>
              <a:rPr lang="zh-CN" altLang="en-US" dirty="0"/>
              <a:t>：在词法分析的基础上，根据语言的语法规则，把单词符号串分解成各类</a:t>
            </a:r>
            <a:r>
              <a:rPr lang="zh-CN" altLang="en-US" b="1" dirty="0">
                <a:solidFill>
                  <a:srgbClr val="0000CC"/>
                </a:solidFill>
              </a:rPr>
              <a:t>语法单位</a:t>
            </a:r>
            <a:r>
              <a:rPr lang="zh-CN" altLang="en-US" dirty="0"/>
              <a:t>（语法范畴），如短句、子句、句子、程序段和程序等。</a:t>
            </a:r>
            <a:endParaRPr lang="zh-CN" altLang="en-US" dirty="0"/>
          </a:p>
          <a:p>
            <a:pPr lvl="1" eaLnBrk="1" hangingPunct="1">
              <a:lnSpc>
                <a:spcPct val="90000"/>
              </a:lnSpc>
            </a:pPr>
            <a:r>
              <a:rPr lang="zh-CN" altLang="en-US" dirty="0"/>
              <a:t>通过语法分析，确定整个输入串是否构成语法上正确的“</a:t>
            </a:r>
            <a:r>
              <a:rPr lang="zh-CN" altLang="en-US" b="1" dirty="0">
                <a:solidFill>
                  <a:srgbClr val="0000CC"/>
                </a:solidFill>
              </a:rPr>
              <a:t>程序</a:t>
            </a:r>
            <a:r>
              <a:rPr lang="zh-CN" altLang="en-US" dirty="0"/>
              <a:t>”。</a:t>
            </a:r>
            <a:endParaRPr lang="zh-CN" altLang="en-US" dirty="0"/>
          </a:p>
          <a:p>
            <a:pPr lvl="1" eaLnBrk="1" hangingPunct="1">
              <a:lnSpc>
                <a:spcPct val="90000"/>
              </a:lnSpc>
            </a:pPr>
            <a:r>
              <a:rPr lang="zh-CN" altLang="en-US" dirty="0"/>
              <a:t>语法分析依循的是语言的</a:t>
            </a:r>
            <a:r>
              <a:rPr lang="zh-CN" altLang="en-US" b="1" dirty="0">
                <a:solidFill>
                  <a:srgbClr val="0000CC"/>
                </a:solidFill>
              </a:rPr>
              <a:t>语法规则</a:t>
            </a:r>
            <a:r>
              <a:rPr lang="zh-CN" altLang="en-US" dirty="0"/>
              <a:t>。</a:t>
            </a:r>
            <a:endParaRPr lang="zh-CN" altLang="en-US" dirty="0"/>
          </a:p>
          <a:p>
            <a:pPr lvl="1" eaLnBrk="1" hangingPunct="1">
              <a:lnSpc>
                <a:spcPct val="90000"/>
              </a:lnSpc>
            </a:pPr>
            <a:r>
              <a:rPr lang="zh-CN" altLang="en-US" dirty="0"/>
              <a:t>语法规则通常用</a:t>
            </a:r>
            <a:r>
              <a:rPr lang="zh-CN" altLang="en-US" b="1" dirty="0">
                <a:solidFill>
                  <a:srgbClr val="FF0000"/>
                </a:solidFill>
              </a:rPr>
              <a:t>上下文无关文法</a:t>
            </a:r>
            <a:r>
              <a:rPr lang="zh-CN" altLang="en-US" dirty="0"/>
              <a:t>描述。</a:t>
            </a:r>
            <a:endParaRPr lang="zh-CN" altLang="en-US" dirty="0"/>
          </a:p>
          <a:p>
            <a:pPr lvl="1" eaLnBrk="1" hangingPunct="1">
              <a:lnSpc>
                <a:spcPct val="90000"/>
              </a:lnSpc>
            </a:pPr>
            <a:r>
              <a:rPr lang="zh-CN" altLang="en-US" dirty="0"/>
              <a:t>语法分析是一种</a:t>
            </a:r>
            <a:r>
              <a:rPr lang="zh-CN" altLang="en-US" b="1" dirty="0">
                <a:solidFill>
                  <a:srgbClr val="0000CC"/>
                </a:solidFill>
              </a:rPr>
              <a:t>层次结构分析</a:t>
            </a:r>
            <a:r>
              <a:rPr lang="zh-CN" altLang="en-US" dirty="0"/>
              <a:t>。</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noRot="1"/>
          </p:cNvSpPr>
          <p:nvPr>
            <p:ph type="title"/>
          </p:nvPr>
        </p:nvSpPr>
        <p:spPr>
          <a:noFill/>
          <a:ln>
            <a:noFill/>
          </a:ln>
        </p:spPr>
        <p:txBody>
          <a:bodyPr/>
          <a:p>
            <a:pPr eaLnBrk="1" hangingPunct="1"/>
            <a:r>
              <a:rPr lang="en-US" altLang="zh-CN" kern="1200" dirty="0">
                <a:solidFill>
                  <a:srgbClr val="FF0000"/>
                </a:solidFill>
                <a:latin typeface="+mj-lt"/>
                <a:ea typeface="+mj-ea"/>
                <a:cs typeface="+mj-cs"/>
              </a:rPr>
              <a:t>1.2 </a:t>
            </a:r>
            <a:r>
              <a:rPr lang="zh-CN" altLang="en-US" kern="1200" dirty="0">
                <a:solidFill>
                  <a:srgbClr val="FF0000"/>
                </a:solidFill>
                <a:latin typeface="+mj-lt"/>
                <a:ea typeface="+mj-ea"/>
                <a:cs typeface="+mj-cs"/>
              </a:rPr>
              <a:t>编译过程概述</a:t>
            </a:r>
            <a:endParaRPr lang="zh-CN" altLang="en-US" kern="1200" dirty="0">
              <a:solidFill>
                <a:srgbClr val="FF0000"/>
              </a:solidFill>
              <a:latin typeface="+mj-lt"/>
              <a:ea typeface="+mj-ea"/>
              <a:cs typeface="+mj-cs"/>
            </a:endParaRPr>
          </a:p>
        </p:txBody>
      </p:sp>
      <p:sp>
        <p:nvSpPr>
          <p:cNvPr id="21507" name="Rectangle 3"/>
          <p:cNvSpPr>
            <a:spLocks noGrp="1" noRot="1"/>
          </p:cNvSpPr>
          <p:nvPr>
            <p:ph idx="1"/>
          </p:nvPr>
        </p:nvSpPr>
        <p:spPr>
          <a:noFill/>
          <a:ln>
            <a:noFill/>
          </a:ln>
        </p:spPr>
        <p:txBody>
          <a:bodyPr/>
          <a:p>
            <a:pPr eaLnBrk="1" hangingPunct="1"/>
            <a:r>
              <a:rPr lang="zh-CN" altLang="en-US" b="1" dirty="0"/>
              <a:t>第二阶段：</a:t>
            </a:r>
            <a:r>
              <a:rPr lang="zh-CN" altLang="en-US" b="1" dirty="0">
                <a:solidFill>
                  <a:srgbClr val="FF0000"/>
                </a:solidFill>
              </a:rPr>
              <a:t>语法分析</a:t>
            </a:r>
            <a:endParaRPr lang="zh-CN" altLang="en-US" b="1" dirty="0">
              <a:solidFill>
                <a:srgbClr val="FF0000"/>
              </a:solidFill>
            </a:endParaRPr>
          </a:p>
        </p:txBody>
      </p:sp>
      <p:sp>
        <p:nvSpPr>
          <p:cNvPr id="21508" name="Text Box 4"/>
          <p:cNvSpPr txBox="1"/>
          <p:nvPr/>
        </p:nvSpPr>
        <p:spPr>
          <a:xfrm>
            <a:off x="2133600" y="2057400"/>
            <a:ext cx="4267200" cy="931863"/>
          </a:xfrm>
          <a:prstGeom prst="rect">
            <a:avLst/>
          </a:prstGeom>
          <a:noFill/>
          <a:ln w="9525">
            <a:noFill/>
          </a:ln>
        </p:spPr>
        <p:txBody>
          <a:bodyPr>
            <a:spAutoFit/>
          </a:bodyPr>
          <a:p>
            <a:pPr>
              <a:spcBef>
                <a:spcPct val="50000"/>
              </a:spcBef>
            </a:pPr>
            <a:r>
              <a:rPr lang="en-US" altLang="zh-CN" sz="2800" b="1" dirty="0">
                <a:solidFill>
                  <a:srgbClr val="0000CC"/>
                </a:solidFill>
                <a:latin typeface="Arial" panose="020B0604020202020204" pitchFamily="34" charset="0"/>
              </a:rPr>
              <a:t>id</a:t>
            </a:r>
            <a:r>
              <a:rPr lang="en-US" altLang="zh-CN" sz="2800" b="1" baseline="-25000" dirty="0">
                <a:solidFill>
                  <a:srgbClr val="0000CC"/>
                </a:solidFill>
                <a:latin typeface="Arial" panose="020B0604020202020204" pitchFamily="34" charset="0"/>
              </a:rPr>
              <a:t>1</a:t>
            </a:r>
            <a:r>
              <a:rPr lang="en-US" altLang="zh-CN" sz="2800" b="1" dirty="0">
                <a:solidFill>
                  <a:srgbClr val="0000CC"/>
                </a:solidFill>
                <a:latin typeface="Arial" panose="020B0604020202020204" pitchFamily="34" charset="0"/>
              </a:rPr>
              <a:t> := id</a:t>
            </a:r>
            <a:r>
              <a:rPr lang="en-US" altLang="zh-CN" sz="2800" b="1" baseline="-25000" dirty="0">
                <a:solidFill>
                  <a:srgbClr val="0000CC"/>
                </a:solidFill>
                <a:latin typeface="Arial" panose="020B0604020202020204" pitchFamily="34" charset="0"/>
              </a:rPr>
              <a:t>2</a:t>
            </a:r>
            <a:r>
              <a:rPr lang="en-US" altLang="zh-CN" sz="2800" b="1" dirty="0">
                <a:solidFill>
                  <a:srgbClr val="0000CC"/>
                </a:solidFill>
                <a:latin typeface="Arial" panose="020B0604020202020204" pitchFamily="34" charset="0"/>
              </a:rPr>
              <a:t> + id</a:t>
            </a:r>
            <a:r>
              <a:rPr lang="en-US" altLang="zh-CN" sz="2800" b="1" baseline="-25000" dirty="0">
                <a:solidFill>
                  <a:srgbClr val="0000CC"/>
                </a:solidFill>
                <a:latin typeface="Arial" panose="020B0604020202020204" pitchFamily="34" charset="0"/>
              </a:rPr>
              <a:t>3</a:t>
            </a:r>
            <a:r>
              <a:rPr lang="en-US" altLang="zh-CN" sz="2800" b="1" dirty="0">
                <a:solidFill>
                  <a:srgbClr val="0000CC"/>
                </a:solidFill>
                <a:latin typeface="Arial" panose="020B0604020202020204" pitchFamily="34" charset="0"/>
              </a:rPr>
              <a:t> * 60</a:t>
            </a:r>
            <a:endParaRPr lang="en-US" altLang="zh-CN" sz="2800" b="1" dirty="0">
              <a:solidFill>
                <a:srgbClr val="0000CC"/>
              </a:solidFill>
              <a:latin typeface="Arial" panose="020B0604020202020204" pitchFamily="34" charset="0"/>
            </a:endParaRPr>
          </a:p>
          <a:p>
            <a:pPr>
              <a:spcBef>
                <a:spcPct val="50000"/>
              </a:spcBef>
            </a:pPr>
            <a:r>
              <a:rPr lang="zh-CN" altLang="en-US" b="1" dirty="0">
                <a:latin typeface="Arial" panose="020B0604020202020204" pitchFamily="34" charset="0"/>
              </a:rPr>
              <a:t>算术表达式，赋值语句</a:t>
            </a:r>
            <a:endParaRPr lang="zh-CN" altLang="en-US" b="1" dirty="0">
              <a:latin typeface="Arial" panose="020B0604020202020204" pitchFamily="34" charset="0"/>
            </a:endParaRPr>
          </a:p>
        </p:txBody>
      </p:sp>
      <p:grpSp>
        <p:nvGrpSpPr>
          <p:cNvPr id="21509" name="Group 18"/>
          <p:cNvGrpSpPr/>
          <p:nvPr/>
        </p:nvGrpSpPr>
        <p:grpSpPr>
          <a:xfrm>
            <a:off x="2286000" y="3200400"/>
            <a:ext cx="4191000" cy="2119313"/>
            <a:chOff x="1440" y="2160"/>
            <a:chExt cx="2640" cy="1335"/>
          </a:xfrm>
        </p:grpSpPr>
        <p:sp>
          <p:nvSpPr>
            <p:cNvPr id="21510" name="Text Box 5"/>
            <p:cNvSpPr txBox="1"/>
            <p:nvPr/>
          </p:nvSpPr>
          <p:spPr>
            <a:xfrm>
              <a:off x="1440" y="2496"/>
              <a:ext cx="576" cy="327"/>
            </a:xfrm>
            <a:prstGeom prst="rect">
              <a:avLst/>
            </a:prstGeom>
            <a:noFill/>
            <a:ln w="9525">
              <a:noFill/>
            </a:ln>
          </p:spPr>
          <p:txBody>
            <a:bodyPr>
              <a:spAutoFit/>
            </a:bodyPr>
            <a:p>
              <a:pPr>
                <a:spcBef>
                  <a:spcPct val="50000"/>
                </a:spcBef>
              </a:pPr>
              <a:r>
                <a:rPr lang="en-US" altLang="zh-CN" sz="2800" b="1" dirty="0">
                  <a:solidFill>
                    <a:schemeClr val="tx2"/>
                  </a:solidFill>
                  <a:latin typeface="Arial" panose="020B0604020202020204" pitchFamily="34" charset="0"/>
                </a:rPr>
                <a:t>id</a:t>
              </a:r>
              <a:r>
                <a:rPr lang="en-US" altLang="zh-CN" sz="2800" b="1" baseline="-25000" dirty="0">
                  <a:solidFill>
                    <a:schemeClr val="tx2"/>
                  </a:solidFill>
                  <a:latin typeface="Arial" panose="020B0604020202020204" pitchFamily="34" charset="0"/>
                </a:rPr>
                <a:t>1</a:t>
              </a:r>
              <a:endParaRPr lang="en-US" altLang="zh-CN" sz="2800" b="1" baseline="-25000" dirty="0">
                <a:solidFill>
                  <a:schemeClr val="tx2"/>
                </a:solidFill>
                <a:latin typeface="Arial" panose="020B0604020202020204" pitchFamily="34" charset="0"/>
              </a:endParaRPr>
            </a:p>
          </p:txBody>
        </p:sp>
        <p:sp>
          <p:nvSpPr>
            <p:cNvPr id="21511" name="Text Box 6"/>
            <p:cNvSpPr txBox="1"/>
            <p:nvPr/>
          </p:nvSpPr>
          <p:spPr>
            <a:xfrm>
              <a:off x="1872" y="2160"/>
              <a:ext cx="432" cy="327"/>
            </a:xfrm>
            <a:prstGeom prst="rect">
              <a:avLst/>
            </a:prstGeom>
            <a:noFill/>
            <a:ln w="9525">
              <a:noFill/>
            </a:ln>
          </p:spPr>
          <p:txBody>
            <a:bodyPr>
              <a:spAutoFit/>
            </a:bodyPr>
            <a:p>
              <a:pPr>
                <a:spcBef>
                  <a:spcPct val="50000"/>
                </a:spcBef>
              </a:pPr>
              <a:r>
                <a:rPr lang="en-US" altLang="zh-CN" sz="2800" b="1" dirty="0">
                  <a:solidFill>
                    <a:schemeClr val="tx2"/>
                  </a:solidFill>
                  <a:latin typeface="Arial" panose="020B0604020202020204" pitchFamily="34" charset="0"/>
                </a:rPr>
                <a:t>:=</a:t>
              </a:r>
              <a:endParaRPr lang="en-US" altLang="zh-CN" sz="2800" b="1" dirty="0">
                <a:solidFill>
                  <a:schemeClr val="tx2"/>
                </a:solidFill>
                <a:latin typeface="Arial" panose="020B0604020202020204" pitchFamily="34" charset="0"/>
              </a:endParaRPr>
            </a:p>
          </p:txBody>
        </p:sp>
        <p:sp>
          <p:nvSpPr>
            <p:cNvPr id="21512" name="Text Box 7"/>
            <p:cNvSpPr txBox="1"/>
            <p:nvPr/>
          </p:nvSpPr>
          <p:spPr>
            <a:xfrm>
              <a:off x="2112" y="2832"/>
              <a:ext cx="864" cy="327"/>
            </a:xfrm>
            <a:prstGeom prst="rect">
              <a:avLst/>
            </a:prstGeom>
            <a:noFill/>
            <a:ln w="9525">
              <a:noFill/>
            </a:ln>
          </p:spPr>
          <p:txBody>
            <a:bodyPr>
              <a:spAutoFit/>
            </a:bodyPr>
            <a:p>
              <a:pPr>
                <a:spcBef>
                  <a:spcPct val="50000"/>
                </a:spcBef>
              </a:pPr>
              <a:r>
                <a:rPr lang="en-US" altLang="zh-CN" sz="2800" b="1" dirty="0">
                  <a:solidFill>
                    <a:schemeClr val="tx2"/>
                  </a:solidFill>
                  <a:latin typeface="Arial" panose="020B0604020202020204" pitchFamily="34" charset="0"/>
                </a:rPr>
                <a:t>id</a:t>
              </a:r>
              <a:r>
                <a:rPr lang="en-US" altLang="zh-CN" sz="2800" b="1" baseline="-25000" dirty="0">
                  <a:solidFill>
                    <a:schemeClr val="tx2"/>
                  </a:solidFill>
                  <a:latin typeface="Arial" panose="020B0604020202020204" pitchFamily="34" charset="0"/>
                </a:rPr>
                <a:t>2</a:t>
              </a:r>
              <a:endParaRPr lang="en-US" altLang="zh-CN" sz="2800" b="1" baseline="-25000" dirty="0">
                <a:solidFill>
                  <a:schemeClr val="tx2"/>
                </a:solidFill>
                <a:latin typeface="Arial" panose="020B0604020202020204" pitchFamily="34" charset="0"/>
              </a:endParaRPr>
            </a:p>
          </p:txBody>
        </p:sp>
        <p:sp>
          <p:nvSpPr>
            <p:cNvPr id="21513" name="Text Box 8"/>
            <p:cNvSpPr txBox="1"/>
            <p:nvPr/>
          </p:nvSpPr>
          <p:spPr>
            <a:xfrm>
              <a:off x="2544" y="2448"/>
              <a:ext cx="528" cy="327"/>
            </a:xfrm>
            <a:prstGeom prst="rect">
              <a:avLst/>
            </a:prstGeom>
            <a:noFill/>
            <a:ln w="9525">
              <a:noFill/>
            </a:ln>
          </p:spPr>
          <p:txBody>
            <a:bodyPr>
              <a:spAutoFit/>
            </a:bodyPr>
            <a:p>
              <a:pPr>
                <a:spcBef>
                  <a:spcPct val="50000"/>
                </a:spcBef>
              </a:pPr>
              <a:r>
                <a:rPr lang="en-US" altLang="zh-CN" sz="2800" b="1" dirty="0">
                  <a:solidFill>
                    <a:schemeClr val="tx2"/>
                  </a:solidFill>
                  <a:latin typeface="Arial" panose="020B0604020202020204" pitchFamily="34" charset="0"/>
                </a:rPr>
                <a:t>+</a:t>
              </a:r>
              <a:endParaRPr lang="en-US" altLang="zh-CN" sz="2800" b="1" dirty="0">
                <a:solidFill>
                  <a:schemeClr val="tx2"/>
                </a:solidFill>
                <a:latin typeface="Arial" panose="020B0604020202020204" pitchFamily="34" charset="0"/>
              </a:endParaRPr>
            </a:p>
          </p:txBody>
        </p:sp>
        <p:sp>
          <p:nvSpPr>
            <p:cNvPr id="21514" name="Text Box 9"/>
            <p:cNvSpPr txBox="1"/>
            <p:nvPr/>
          </p:nvSpPr>
          <p:spPr>
            <a:xfrm>
              <a:off x="2688" y="3120"/>
              <a:ext cx="576" cy="327"/>
            </a:xfrm>
            <a:prstGeom prst="rect">
              <a:avLst/>
            </a:prstGeom>
            <a:noFill/>
            <a:ln w="9525">
              <a:noFill/>
            </a:ln>
          </p:spPr>
          <p:txBody>
            <a:bodyPr>
              <a:spAutoFit/>
            </a:bodyPr>
            <a:p>
              <a:pPr>
                <a:spcBef>
                  <a:spcPct val="50000"/>
                </a:spcBef>
              </a:pPr>
              <a:r>
                <a:rPr lang="en-US" altLang="zh-CN" sz="2800" b="1" dirty="0">
                  <a:solidFill>
                    <a:schemeClr val="tx2"/>
                  </a:solidFill>
                  <a:latin typeface="Arial" panose="020B0604020202020204" pitchFamily="34" charset="0"/>
                </a:rPr>
                <a:t>id</a:t>
              </a:r>
              <a:r>
                <a:rPr lang="en-US" altLang="zh-CN" sz="2800" b="1" baseline="-25000" dirty="0">
                  <a:solidFill>
                    <a:schemeClr val="tx2"/>
                  </a:solidFill>
                  <a:latin typeface="Arial" panose="020B0604020202020204" pitchFamily="34" charset="0"/>
                </a:rPr>
                <a:t>3</a:t>
              </a:r>
              <a:endParaRPr lang="en-US" altLang="zh-CN" sz="2800" b="1" baseline="-25000" dirty="0">
                <a:solidFill>
                  <a:schemeClr val="tx2"/>
                </a:solidFill>
                <a:latin typeface="Arial" panose="020B0604020202020204" pitchFamily="34" charset="0"/>
              </a:endParaRPr>
            </a:p>
          </p:txBody>
        </p:sp>
        <p:sp>
          <p:nvSpPr>
            <p:cNvPr id="21515" name="Text Box 10"/>
            <p:cNvSpPr txBox="1"/>
            <p:nvPr/>
          </p:nvSpPr>
          <p:spPr>
            <a:xfrm>
              <a:off x="3072" y="2736"/>
              <a:ext cx="624" cy="327"/>
            </a:xfrm>
            <a:prstGeom prst="rect">
              <a:avLst/>
            </a:prstGeom>
            <a:noFill/>
            <a:ln w="9525">
              <a:noFill/>
            </a:ln>
          </p:spPr>
          <p:txBody>
            <a:bodyPr>
              <a:spAutoFit/>
            </a:bodyPr>
            <a:p>
              <a:pPr>
                <a:spcBef>
                  <a:spcPct val="50000"/>
                </a:spcBef>
              </a:pPr>
              <a:r>
                <a:rPr lang="en-US" altLang="zh-CN" sz="2800" b="1" dirty="0">
                  <a:solidFill>
                    <a:schemeClr val="tx2"/>
                  </a:solidFill>
                  <a:latin typeface="Arial" panose="020B0604020202020204" pitchFamily="34" charset="0"/>
                </a:rPr>
                <a:t>*</a:t>
              </a:r>
              <a:endParaRPr lang="en-US" altLang="zh-CN" sz="2800" b="1" dirty="0">
                <a:solidFill>
                  <a:schemeClr val="tx2"/>
                </a:solidFill>
                <a:latin typeface="Arial" panose="020B0604020202020204" pitchFamily="34" charset="0"/>
              </a:endParaRPr>
            </a:p>
          </p:txBody>
        </p:sp>
        <p:sp>
          <p:nvSpPr>
            <p:cNvPr id="21516" name="Text Box 11"/>
            <p:cNvSpPr txBox="1"/>
            <p:nvPr/>
          </p:nvSpPr>
          <p:spPr>
            <a:xfrm>
              <a:off x="3600" y="3168"/>
              <a:ext cx="480" cy="327"/>
            </a:xfrm>
            <a:prstGeom prst="rect">
              <a:avLst/>
            </a:prstGeom>
            <a:noFill/>
            <a:ln w="9525">
              <a:noFill/>
            </a:ln>
          </p:spPr>
          <p:txBody>
            <a:bodyPr>
              <a:spAutoFit/>
            </a:bodyPr>
            <a:p>
              <a:pPr>
                <a:spcBef>
                  <a:spcPct val="50000"/>
                </a:spcBef>
              </a:pPr>
              <a:r>
                <a:rPr lang="en-US" altLang="zh-CN" sz="2800" b="1" dirty="0">
                  <a:solidFill>
                    <a:schemeClr val="tx2"/>
                  </a:solidFill>
                  <a:latin typeface="Arial" panose="020B0604020202020204" pitchFamily="34" charset="0"/>
                </a:rPr>
                <a:t>60</a:t>
              </a:r>
              <a:endParaRPr lang="en-US" altLang="zh-CN" sz="2800" b="1" dirty="0">
                <a:solidFill>
                  <a:schemeClr val="tx2"/>
                </a:solidFill>
                <a:latin typeface="Arial" panose="020B0604020202020204" pitchFamily="34" charset="0"/>
              </a:endParaRPr>
            </a:p>
          </p:txBody>
        </p:sp>
        <p:sp>
          <p:nvSpPr>
            <p:cNvPr id="21517" name="Line 12"/>
            <p:cNvSpPr/>
            <p:nvPr/>
          </p:nvSpPr>
          <p:spPr>
            <a:xfrm flipH="1">
              <a:off x="1632" y="2352"/>
              <a:ext cx="240" cy="192"/>
            </a:xfrm>
            <a:prstGeom prst="line">
              <a:avLst/>
            </a:prstGeom>
            <a:ln w="28575" cap="flat" cmpd="sng">
              <a:solidFill>
                <a:schemeClr val="tx1"/>
              </a:solidFill>
              <a:prstDash val="solid"/>
              <a:headEnd type="none" w="med" len="med"/>
              <a:tailEnd type="none" w="med" len="med"/>
            </a:ln>
          </p:spPr>
        </p:sp>
        <p:sp>
          <p:nvSpPr>
            <p:cNvPr id="21518" name="Line 13"/>
            <p:cNvSpPr/>
            <p:nvPr/>
          </p:nvSpPr>
          <p:spPr>
            <a:xfrm flipH="1">
              <a:off x="2256" y="2640"/>
              <a:ext cx="288" cy="240"/>
            </a:xfrm>
            <a:prstGeom prst="line">
              <a:avLst/>
            </a:prstGeom>
            <a:ln w="28575" cap="flat" cmpd="sng">
              <a:solidFill>
                <a:schemeClr val="tx1"/>
              </a:solidFill>
              <a:prstDash val="solid"/>
              <a:headEnd type="none" w="med" len="med"/>
              <a:tailEnd type="none" w="med" len="med"/>
            </a:ln>
          </p:spPr>
        </p:sp>
        <p:sp>
          <p:nvSpPr>
            <p:cNvPr id="21519" name="Line 14"/>
            <p:cNvSpPr/>
            <p:nvPr/>
          </p:nvSpPr>
          <p:spPr>
            <a:xfrm flipH="1">
              <a:off x="2880" y="2928"/>
              <a:ext cx="240" cy="240"/>
            </a:xfrm>
            <a:prstGeom prst="line">
              <a:avLst/>
            </a:prstGeom>
            <a:ln w="28575" cap="flat" cmpd="sng">
              <a:solidFill>
                <a:schemeClr val="tx1"/>
              </a:solidFill>
              <a:prstDash val="solid"/>
              <a:headEnd type="none" w="med" len="med"/>
              <a:tailEnd type="none" w="med" len="med"/>
            </a:ln>
          </p:spPr>
        </p:sp>
        <p:sp>
          <p:nvSpPr>
            <p:cNvPr id="21520" name="Line 15"/>
            <p:cNvSpPr/>
            <p:nvPr/>
          </p:nvSpPr>
          <p:spPr>
            <a:xfrm>
              <a:off x="2208" y="2352"/>
              <a:ext cx="288" cy="144"/>
            </a:xfrm>
            <a:prstGeom prst="line">
              <a:avLst/>
            </a:prstGeom>
            <a:ln w="28575" cap="flat" cmpd="sng">
              <a:solidFill>
                <a:schemeClr val="tx1"/>
              </a:solidFill>
              <a:prstDash val="solid"/>
              <a:headEnd type="none" w="med" len="med"/>
              <a:tailEnd type="none" w="med" len="med"/>
            </a:ln>
          </p:spPr>
        </p:sp>
        <p:sp>
          <p:nvSpPr>
            <p:cNvPr id="21521" name="Line 16"/>
            <p:cNvSpPr/>
            <p:nvPr/>
          </p:nvSpPr>
          <p:spPr>
            <a:xfrm>
              <a:off x="2784" y="2640"/>
              <a:ext cx="240" cy="144"/>
            </a:xfrm>
            <a:prstGeom prst="line">
              <a:avLst/>
            </a:prstGeom>
            <a:ln w="28575" cap="flat" cmpd="sng">
              <a:solidFill>
                <a:schemeClr val="tx1"/>
              </a:solidFill>
              <a:prstDash val="solid"/>
              <a:headEnd type="none" w="med" len="med"/>
              <a:tailEnd type="none" w="med" len="med"/>
            </a:ln>
          </p:spPr>
        </p:sp>
        <p:sp>
          <p:nvSpPr>
            <p:cNvPr id="21522" name="Line 17"/>
            <p:cNvSpPr/>
            <p:nvPr/>
          </p:nvSpPr>
          <p:spPr>
            <a:xfrm>
              <a:off x="3264" y="2928"/>
              <a:ext cx="336" cy="240"/>
            </a:xfrm>
            <a:prstGeom prst="line">
              <a:avLst/>
            </a:prstGeom>
            <a:ln w="28575" cap="flat" cmpd="sng">
              <a:solidFill>
                <a:schemeClr val="tx1"/>
              </a:solidFill>
              <a:prstDash val="solid"/>
              <a:headEnd type="none" w="med" len="med"/>
              <a:tailEnd type="none" w="med" len="med"/>
            </a:ln>
          </p:spPr>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noRot="1"/>
          </p:cNvSpPr>
          <p:nvPr>
            <p:ph type="title"/>
          </p:nvPr>
        </p:nvSpPr>
        <p:spPr>
          <a:noFill/>
          <a:ln>
            <a:noFill/>
          </a:ln>
        </p:spPr>
        <p:txBody>
          <a:bodyPr/>
          <a:p>
            <a:pPr eaLnBrk="1" hangingPunct="1"/>
            <a:r>
              <a:rPr lang="en-US" altLang="zh-CN" kern="1200" dirty="0">
                <a:solidFill>
                  <a:srgbClr val="FF0000"/>
                </a:solidFill>
                <a:latin typeface="+mj-lt"/>
                <a:ea typeface="+mj-ea"/>
                <a:cs typeface="+mj-cs"/>
              </a:rPr>
              <a:t>1.2 </a:t>
            </a:r>
            <a:r>
              <a:rPr lang="zh-CN" altLang="en-US" kern="1200" dirty="0">
                <a:solidFill>
                  <a:srgbClr val="FF0000"/>
                </a:solidFill>
                <a:latin typeface="+mj-lt"/>
                <a:ea typeface="+mj-ea"/>
                <a:cs typeface="+mj-cs"/>
              </a:rPr>
              <a:t>编译过程概述</a:t>
            </a:r>
            <a:endParaRPr lang="zh-CN" altLang="en-US" kern="1200" dirty="0">
              <a:solidFill>
                <a:srgbClr val="FF0000"/>
              </a:solidFill>
              <a:latin typeface="+mj-lt"/>
              <a:ea typeface="+mj-ea"/>
              <a:cs typeface="+mj-cs"/>
            </a:endParaRPr>
          </a:p>
        </p:txBody>
      </p:sp>
      <p:sp>
        <p:nvSpPr>
          <p:cNvPr id="22531" name="Rectangle 3"/>
          <p:cNvSpPr>
            <a:spLocks noGrp="1" noRot="1"/>
          </p:cNvSpPr>
          <p:nvPr>
            <p:ph idx="1"/>
          </p:nvPr>
        </p:nvSpPr>
        <p:spPr>
          <a:noFill/>
          <a:ln>
            <a:noFill/>
          </a:ln>
        </p:spPr>
        <p:txBody>
          <a:bodyPr/>
          <a:p>
            <a:pPr eaLnBrk="1" hangingPunct="1"/>
            <a:r>
              <a:rPr lang="zh-CN" altLang="en-US" b="1" dirty="0"/>
              <a:t>第三阶段：</a:t>
            </a:r>
            <a:r>
              <a:rPr lang="zh-CN" altLang="en-US" b="1" dirty="0">
                <a:solidFill>
                  <a:srgbClr val="FF0000"/>
                </a:solidFill>
              </a:rPr>
              <a:t>语义分析与中间代码产生</a:t>
            </a:r>
            <a:endParaRPr lang="zh-CN" altLang="en-US" b="1" dirty="0">
              <a:solidFill>
                <a:srgbClr val="FF0000"/>
              </a:solidFill>
            </a:endParaRPr>
          </a:p>
          <a:p>
            <a:pPr lvl="1" eaLnBrk="1" hangingPunct="1"/>
            <a:r>
              <a:rPr lang="zh-CN" altLang="en-US" dirty="0"/>
              <a:t>任务：对语法分析所识别出的各类</a:t>
            </a:r>
            <a:r>
              <a:rPr lang="zh-CN" altLang="en-US" b="1" dirty="0">
                <a:solidFill>
                  <a:srgbClr val="0000CC"/>
                </a:solidFill>
              </a:rPr>
              <a:t>语法范畴</a:t>
            </a:r>
            <a:r>
              <a:rPr lang="zh-CN" altLang="en-US" dirty="0"/>
              <a:t>，分析其含义，并进行初步解释（</a:t>
            </a:r>
            <a:r>
              <a:rPr lang="zh-CN" altLang="en-US" b="1" dirty="0">
                <a:solidFill>
                  <a:srgbClr val="0000CC"/>
                </a:solidFill>
              </a:rPr>
              <a:t>产生中间代码</a:t>
            </a:r>
            <a:r>
              <a:rPr lang="zh-CN" altLang="en-US" dirty="0"/>
              <a:t>）。</a:t>
            </a:r>
            <a:endParaRPr lang="zh-CN" altLang="en-US" dirty="0"/>
          </a:p>
          <a:p>
            <a:pPr lvl="1" eaLnBrk="1" hangingPunct="1"/>
            <a:r>
              <a:rPr lang="zh-CN" altLang="en-US" dirty="0"/>
              <a:t>此阶段包含两方面工作：</a:t>
            </a:r>
            <a:endParaRPr lang="zh-CN" altLang="en-US" dirty="0"/>
          </a:p>
          <a:p>
            <a:pPr lvl="2" eaLnBrk="1" hangingPunct="1"/>
            <a:r>
              <a:rPr lang="zh-CN" altLang="en-US" dirty="0"/>
              <a:t>对各种语法范畴进行</a:t>
            </a:r>
            <a:r>
              <a:rPr lang="zh-CN" altLang="en-US" b="1" dirty="0">
                <a:solidFill>
                  <a:srgbClr val="0000CC"/>
                </a:solidFill>
              </a:rPr>
              <a:t>静态语义检查</a:t>
            </a:r>
            <a:r>
              <a:rPr lang="zh-CN" altLang="en-US" dirty="0"/>
              <a:t>；</a:t>
            </a:r>
            <a:endParaRPr lang="zh-CN" altLang="en-US" dirty="0"/>
          </a:p>
          <a:p>
            <a:pPr lvl="2" eaLnBrk="1" hangingPunct="1"/>
            <a:r>
              <a:rPr lang="zh-CN" altLang="en-US" dirty="0"/>
              <a:t>如果语义正确，则进行</a:t>
            </a:r>
            <a:r>
              <a:rPr lang="zh-CN" altLang="en-US" b="1" dirty="0">
                <a:solidFill>
                  <a:srgbClr val="0000CC"/>
                </a:solidFill>
              </a:rPr>
              <a:t>中间代码的翻译</a:t>
            </a:r>
            <a:r>
              <a:rPr lang="zh-CN" altLang="en-US" dirty="0"/>
              <a:t>。</a:t>
            </a:r>
            <a:endParaRPr lang="zh-CN" altLang="en-US" dirty="0"/>
          </a:p>
          <a:p>
            <a:pPr lvl="1" eaLnBrk="1" hangingPunct="1"/>
            <a:r>
              <a:rPr lang="zh-CN" altLang="en-US" dirty="0"/>
              <a:t>依据语言的</a:t>
            </a:r>
            <a:r>
              <a:rPr lang="zh-CN" altLang="en-US" b="1" dirty="0">
                <a:solidFill>
                  <a:srgbClr val="0000CC"/>
                </a:solidFill>
              </a:rPr>
              <a:t>语义规则</a:t>
            </a:r>
            <a:r>
              <a:rPr lang="zh-CN" altLang="en-US" dirty="0"/>
              <a:t>，通常使用</a:t>
            </a:r>
            <a:r>
              <a:rPr lang="zh-CN" altLang="en-US" b="1" dirty="0">
                <a:solidFill>
                  <a:srgbClr val="FF0000"/>
                </a:solidFill>
              </a:rPr>
              <a:t>属性文法</a:t>
            </a:r>
            <a:r>
              <a:rPr lang="zh-CN" altLang="en-US" dirty="0"/>
              <a:t>描述语义规则</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noRot="1"/>
          </p:cNvSpPr>
          <p:nvPr>
            <p:ph type="title"/>
          </p:nvPr>
        </p:nvSpPr>
        <p:spPr>
          <a:noFill/>
          <a:ln>
            <a:noFill/>
          </a:ln>
        </p:spPr>
        <p:txBody>
          <a:bodyPr/>
          <a:p>
            <a:pPr eaLnBrk="1" hangingPunct="1"/>
            <a:r>
              <a:rPr lang="en-US" altLang="zh-CN" kern="1200" dirty="0">
                <a:solidFill>
                  <a:srgbClr val="FF0000"/>
                </a:solidFill>
                <a:latin typeface="+mj-lt"/>
                <a:ea typeface="+mj-ea"/>
                <a:cs typeface="+mj-cs"/>
              </a:rPr>
              <a:t>1.2 </a:t>
            </a:r>
            <a:r>
              <a:rPr lang="zh-CN" altLang="en-US" kern="1200" dirty="0">
                <a:solidFill>
                  <a:srgbClr val="FF0000"/>
                </a:solidFill>
                <a:latin typeface="+mj-lt"/>
                <a:ea typeface="+mj-ea"/>
                <a:cs typeface="+mj-cs"/>
              </a:rPr>
              <a:t>编译过程概述</a:t>
            </a:r>
            <a:endParaRPr lang="zh-CN" altLang="en-US" kern="1200" dirty="0">
              <a:solidFill>
                <a:srgbClr val="FF0000"/>
              </a:solidFill>
              <a:latin typeface="+mj-lt"/>
              <a:ea typeface="+mj-ea"/>
              <a:cs typeface="+mj-cs"/>
            </a:endParaRPr>
          </a:p>
        </p:txBody>
      </p:sp>
      <p:graphicFrame>
        <p:nvGraphicFramePr>
          <p:cNvPr id="36890" name="Group 26"/>
          <p:cNvGraphicFramePr>
            <a:graphicFrameLocks noGrp="1"/>
          </p:cNvGraphicFramePr>
          <p:nvPr>
            <p:ph idx="4294967295"/>
          </p:nvPr>
        </p:nvGraphicFramePr>
        <p:xfrm>
          <a:off x="1752600" y="4876800"/>
          <a:ext cx="5943600" cy="533400"/>
        </p:xfrm>
        <a:graphic>
          <a:graphicData uri="http://schemas.openxmlformats.org/drawingml/2006/table">
            <a:tbl>
              <a:tblPr/>
              <a:tblGrid>
                <a:gridCol w="990600"/>
                <a:gridCol w="1752600"/>
                <a:gridCol w="1828800"/>
                <a:gridCol w="1371600"/>
              </a:tblGrid>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算符</a:t>
                      </a:r>
                      <a:endParaRPr kumimoji="0" lang="zh-CN" altLang="en-US" sz="2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左操作数</a:t>
                      </a:r>
                      <a:endParaRPr kumimoji="0" lang="zh-CN" altLang="en-US" sz="2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右操作数</a:t>
                      </a:r>
                      <a:endParaRPr kumimoji="0" lang="zh-CN" altLang="en-US" sz="2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800" b="1" i="0" u="none" strike="noStrike" cap="none" normalizeH="0" baseline="0" dirty="0" smtClean="0">
                          <a:ln>
                            <a:noFill/>
                          </a:ln>
                          <a:solidFill>
                            <a:schemeClr val="tx2"/>
                          </a:solidFill>
                          <a:effectLst/>
                          <a:latin typeface="Arial" panose="020B0604020202020204" pitchFamily="34" charset="0"/>
                          <a:ea typeface="宋体" panose="02010600030101010101" pitchFamily="2" charset="-122"/>
                        </a:rPr>
                        <a:t>结果</a:t>
                      </a:r>
                      <a:endParaRPr kumimoji="0" lang="zh-CN" altLang="en-US" sz="2800" b="1" i="0" u="none" strike="noStrike" cap="none" normalizeH="0" baseline="0" dirty="0" smtClean="0">
                        <a:ln>
                          <a:noFill/>
                        </a:ln>
                        <a:solidFill>
                          <a:schemeClr val="tx2"/>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567" name="Rectangle 3"/>
          <p:cNvSpPr>
            <a:spLocks noGrp="1" noRot="1"/>
          </p:cNvSpPr>
          <p:nvPr>
            <p:ph type="body"/>
          </p:nvPr>
        </p:nvSpPr>
        <p:spPr>
          <a:xfrm>
            <a:off x="457200" y="1295400"/>
            <a:ext cx="8077200" cy="3810000"/>
          </a:xfrm>
          <a:prstGeom prst="rect">
            <a:avLst/>
          </a:prstGeom>
          <a:noFill/>
          <a:ln w="9525">
            <a:noFill/>
          </a:ln>
        </p:spPr>
        <p:txBody>
          <a:bodyPr/>
          <a:p>
            <a:pPr eaLnBrk="1" hangingPunct="1"/>
            <a:r>
              <a:rPr lang="zh-CN" altLang="en-US" b="1" dirty="0"/>
              <a:t>第三阶段：</a:t>
            </a:r>
            <a:r>
              <a:rPr lang="zh-CN" altLang="en-US" b="1" dirty="0">
                <a:solidFill>
                  <a:srgbClr val="FF0000"/>
                </a:solidFill>
              </a:rPr>
              <a:t>语义分析与中间代码产生</a:t>
            </a:r>
            <a:endParaRPr lang="zh-CN" altLang="en-US" b="1" dirty="0">
              <a:solidFill>
                <a:srgbClr val="FF0000"/>
              </a:solidFill>
            </a:endParaRPr>
          </a:p>
          <a:p>
            <a:pPr lvl="1" eaLnBrk="1" hangingPunct="1"/>
            <a:r>
              <a:rPr lang="zh-CN" altLang="en-US" b="1" dirty="0">
                <a:solidFill>
                  <a:srgbClr val="0000CC"/>
                </a:solidFill>
              </a:rPr>
              <a:t>中间代码</a:t>
            </a:r>
            <a:r>
              <a:rPr lang="zh-CN" altLang="en-US" dirty="0"/>
              <a:t>：一种含义明确、便于处理的记号系统，通常独立于具体的硬件。</a:t>
            </a:r>
            <a:endParaRPr lang="zh-CN" altLang="en-US" dirty="0"/>
          </a:p>
          <a:p>
            <a:pPr lvl="1" eaLnBrk="1" hangingPunct="1"/>
            <a:r>
              <a:rPr lang="zh-CN" altLang="en-US" dirty="0"/>
              <a:t>中间代码可采用</a:t>
            </a:r>
            <a:r>
              <a:rPr lang="zh-CN" altLang="en-US" b="1" dirty="0">
                <a:solidFill>
                  <a:srgbClr val="0000CC"/>
                </a:solidFill>
              </a:rPr>
              <a:t>四元式、三元式、间接三元式、逆波兰记号和树形表示</a:t>
            </a:r>
            <a:r>
              <a:rPr lang="zh-CN" altLang="en-US" dirty="0"/>
              <a:t>等等。</a:t>
            </a:r>
            <a:endParaRPr lang="zh-CN" altLang="en-US" dirty="0"/>
          </a:p>
          <a:p>
            <a:pPr lvl="1" eaLnBrk="1" hangingPunct="1"/>
            <a:r>
              <a:rPr lang="zh-CN" altLang="en-US" dirty="0"/>
              <a:t>中间代码产生的任务就是按语言的语义规则把各类语法范畴翻译成四元序列。</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noRot="1"/>
          </p:cNvSpPr>
          <p:nvPr>
            <p:ph type="title"/>
          </p:nvPr>
        </p:nvSpPr>
        <p:spPr>
          <a:noFill/>
          <a:ln>
            <a:noFill/>
          </a:ln>
        </p:spPr>
        <p:txBody>
          <a:bodyPr/>
          <a:p>
            <a:pPr eaLnBrk="1" hangingPunct="1"/>
            <a:r>
              <a:rPr lang="zh-CN" altLang="en-US" kern="1200" dirty="0">
                <a:solidFill>
                  <a:srgbClr val="FF0000"/>
                </a:solidFill>
                <a:latin typeface="+mj-lt"/>
                <a:ea typeface="+mj-ea"/>
                <a:cs typeface="+mj-cs"/>
              </a:rPr>
              <a:t>内容</a:t>
            </a:r>
            <a:endParaRPr lang="zh-CN" altLang="en-US" kern="1200" dirty="0">
              <a:solidFill>
                <a:srgbClr val="FF0000"/>
              </a:solidFill>
              <a:latin typeface="+mj-lt"/>
              <a:ea typeface="+mj-ea"/>
              <a:cs typeface="+mj-cs"/>
            </a:endParaRPr>
          </a:p>
        </p:txBody>
      </p:sp>
      <p:sp>
        <p:nvSpPr>
          <p:cNvPr id="15363" name="Rectangle 3"/>
          <p:cNvSpPr>
            <a:spLocks noGrp="1" noRot="1"/>
          </p:cNvSpPr>
          <p:nvPr>
            <p:ph idx="1"/>
          </p:nvPr>
        </p:nvSpPr>
        <p:spPr>
          <a:noFill/>
          <a:ln>
            <a:noFill/>
          </a:ln>
        </p:spPr>
        <p:txBody>
          <a:bodyPr/>
          <a:p>
            <a:pPr eaLnBrk="1" hangingPunct="1"/>
            <a:r>
              <a:rPr lang="zh-CN" altLang="en-US" b="1" dirty="0"/>
              <a:t>编译程序</a:t>
            </a:r>
            <a:endParaRPr lang="zh-CN" altLang="en-US" b="1" dirty="0"/>
          </a:p>
          <a:p>
            <a:pPr eaLnBrk="1" hangingPunct="1"/>
            <a:r>
              <a:rPr lang="zh-CN" altLang="en-US" b="1" dirty="0"/>
              <a:t>编译过程概述</a:t>
            </a:r>
            <a:endParaRPr lang="zh-CN" altLang="en-US" b="1" dirty="0"/>
          </a:p>
          <a:p>
            <a:pPr eaLnBrk="1" hangingPunct="1"/>
            <a:r>
              <a:rPr lang="zh-CN" altLang="en-US" b="1" dirty="0"/>
              <a:t>编译程序的结构</a:t>
            </a:r>
            <a:endParaRPr lang="zh-CN" altLang="en-US" b="1" dirty="0"/>
          </a:p>
          <a:p>
            <a:pPr eaLnBrk="1" hangingPunct="1"/>
            <a:r>
              <a:rPr lang="zh-CN" altLang="en-US" b="1" dirty="0"/>
              <a:t>编译程序与程序设计环境</a:t>
            </a:r>
            <a:endParaRPr lang="zh-CN" altLang="en-US" b="1" dirty="0"/>
          </a:p>
          <a:p>
            <a:pPr eaLnBrk="1" hangingPunct="1"/>
            <a:r>
              <a:rPr lang="zh-CN" altLang="en-US" b="1" dirty="0"/>
              <a:t>编译程序的生成</a:t>
            </a:r>
            <a:endParaRPr lang="zh-CN" alt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noRot="1"/>
          </p:cNvSpPr>
          <p:nvPr>
            <p:ph type="title"/>
          </p:nvPr>
        </p:nvSpPr>
        <p:spPr>
          <a:noFill/>
          <a:ln>
            <a:noFill/>
          </a:ln>
        </p:spPr>
        <p:txBody>
          <a:bodyPr/>
          <a:p>
            <a:pPr eaLnBrk="1" hangingPunct="1"/>
            <a:r>
              <a:rPr lang="en-US" altLang="zh-CN" kern="1200" dirty="0">
                <a:solidFill>
                  <a:srgbClr val="FF0000"/>
                </a:solidFill>
                <a:latin typeface="+mj-lt"/>
                <a:ea typeface="+mj-ea"/>
                <a:cs typeface="+mj-cs"/>
              </a:rPr>
              <a:t>1.2 </a:t>
            </a:r>
            <a:r>
              <a:rPr lang="zh-CN" altLang="en-US" kern="1200" dirty="0">
                <a:solidFill>
                  <a:srgbClr val="FF0000"/>
                </a:solidFill>
                <a:latin typeface="+mj-lt"/>
                <a:ea typeface="+mj-ea"/>
                <a:cs typeface="+mj-cs"/>
              </a:rPr>
              <a:t>编译过程概述</a:t>
            </a:r>
            <a:endParaRPr lang="zh-CN" altLang="en-US" kern="1200" dirty="0">
              <a:solidFill>
                <a:srgbClr val="FF0000"/>
              </a:solidFill>
              <a:latin typeface="+mj-lt"/>
              <a:ea typeface="+mj-ea"/>
              <a:cs typeface="+mj-cs"/>
            </a:endParaRPr>
          </a:p>
        </p:txBody>
      </p:sp>
      <p:graphicFrame>
        <p:nvGraphicFramePr>
          <p:cNvPr id="40017" name="Group 81"/>
          <p:cNvGraphicFramePr>
            <a:graphicFrameLocks noGrp="1"/>
          </p:cNvGraphicFramePr>
          <p:nvPr>
            <p:ph idx="4294967295"/>
          </p:nvPr>
        </p:nvGraphicFramePr>
        <p:xfrm>
          <a:off x="1066800" y="2741613"/>
          <a:ext cx="7696200" cy="2211388"/>
        </p:xfrm>
        <a:graphic>
          <a:graphicData uri="http://schemas.openxmlformats.org/drawingml/2006/table">
            <a:tbl>
              <a:tblPr/>
              <a:tblGrid>
                <a:gridCol w="990600"/>
                <a:gridCol w="1066800"/>
                <a:gridCol w="1828800"/>
                <a:gridCol w="2133600"/>
                <a:gridCol w="1676400"/>
              </a:tblGrid>
              <a:tr h="6096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序号</a:t>
                      </a:r>
                      <a:endParaRPr kumimoji="0" lang="zh-CN" altLang="en-US" sz="2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算符</a:t>
                      </a:r>
                      <a:endParaRPr kumimoji="0" lang="zh-CN" altLang="en-US" sz="2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左操作数</a:t>
                      </a:r>
                      <a:endParaRPr kumimoji="0" lang="zh-CN" altLang="en-US"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右操作数</a:t>
                      </a:r>
                      <a:endParaRPr kumimoji="0" lang="zh-CN" altLang="en-US" sz="2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结果</a:t>
                      </a:r>
                      <a:endParaRPr kumimoji="0" lang="zh-CN" altLang="en-US"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X</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0.418</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T1</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9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T1</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Y</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T2</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T2</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W</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Z</a:t>
                      </a:r>
                      <a:endParaRPr kumimoji="0" lang="en-US" altLang="zh-CN"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611" name="Rectangle 3"/>
          <p:cNvSpPr>
            <a:spLocks noGrp="1" noRot="1"/>
          </p:cNvSpPr>
          <p:nvPr>
            <p:ph type="body"/>
          </p:nvPr>
        </p:nvSpPr>
        <p:spPr>
          <a:xfrm>
            <a:off x="533400" y="1295400"/>
            <a:ext cx="8153400" cy="1219200"/>
          </a:xfrm>
          <a:prstGeom prst="rect">
            <a:avLst/>
          </a:prstGeom>
          <a:noFill/>
          <a:ln w="9525">
            <a:noFill/>
          </a:ln>
        </p:spPr>
        <p:txBody>
          <a:bodyPr/>
          <a:p>
            <a:pPr eaLnBrk="1" hangingPunct="1"/>
            <a:r>
              <a:rPr lang="zh-CN" altLang="en-US" b="1" dirty="0"/>
              <a:t>第三阶段：</a:t>
            </a:r>
            <a:r>
              <a:rPr lang="zh-CN" altLang="en-US" b="1" dirty="0">
                <a:solidFill>
                  <a:srgbClr val="FF0000"/>
                </a:solidFill>
              </a:rPr>
              <a:t>语义分析与中间代码产生</a:t>
            </a:r>
            <a:endParaRPr lang="zh-CN" altLang="en-US" b="1" dirty="0">
              <a:solidFill>
                <a:srgbClr val="FF0000"/>
              </a:solidFill>
            </a:endParaRPr>
          </a:p>
          <a:p>
            <a:pPr lvl="1" eaLnBrk="1" hangingPunct="1"/>
            <a:r>
              <a:rPr lang="zh-CN" altLang="en-US" dirty="0"/>
              <a:t> </a:t>
            </a:r>
            <a:r>
              <a:rPr lang="en-US" altLang="zh-CN" dirty="0">
                <a:solidFill>
                  <a:srgbClr val="0000CC"/>
                </a:solidFill>
              </a:rPr>
              <a:t>Z  := ( X + 0.418 ) * Y / w</a:t>
            </a:r>
            <a:r>
              <a:rPr lang="en-US" altLang="zh-CN" dirty="0"/>
              <a:t> </a:t>
            </a:r>
            <a:r>
              <a:rPr lang="zh-CN" altLang="en-US" dirty="0">
                <a:latin typeface="宋体" panose="02010600030101010101" pitchFamily="2" charset="-122"/>
              </a:rPr>
              <a:t>翻译成四元式为：</a:t>
            </a:r>
            <a:endParaRPr lang="zh-CN" altLang="en-US" dirty="0">
              <a:latin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Rot="1"/>
          </p:cNvSpPr>
          <p:nvPr>
            <p:ph type="title"/>
          </p:nvPr>
        </p:nvSpPr>
        <p:spPr>
          <a:noFill/>
          <a:ln>
            <a:noFill/>
          </a:ln>
        </p:spPr>
        <p:txBody>
          <a:bodyPr/>
          <a:p>
            <a:pPr eaLnBrk="1" hangingPunct="1"/>
            <a:r>
              <a:rPr lang="en-US" altLang="zh-CN" kern="1200" dirty="0">
                <a:solidFill>
                  <a:srgbClr val="FF0000"/>
                </a:solidFill>
                <a:latin typeface="+mj-lt"/>
                <a:ea typeface="+mj-ea"/>
                <a:cs typeface="+mj-cs"/>
              </a:rPr>
              <a:t>1.2 </a:t>
            </a:r>
            <a:r>
              <a:rPr lang="zh-CN" altLang="en-US" kern="1200" dirty="0">
                <a:solidFill>
                  <a:srgbClr val="FF0000"/>
                </a:solidFill>
                <a:latin typeface="+mj-lt"/>
                <a:ea typeface="+mj-ea"/>
                <a:cs typeface="+mj-cs"/>
              </a:rPr>
              <a:t>编译过程概述</a:t>
            </a:r>
            <a:endParaRPr lang="zh-CN" altLang="en-US" kern="1200" dirty="0">
              <a:solidFill>
                <a:srgbClr val="FF0000"/>
              </a:solidFill>
              <a:latin typeface="+mj-lt"/>
              <a:ea typeface="+mj-ea"/>
              <a:cs typeface="+mj-cs"/>
            </a:endParaRPr>
          </a:p>
        </p:txBody>
      </p:sp>
      <p:sp>
        <p:nvSpPr>
          <p:cNvPr id="25603" name="Rectangle 3"/>
          <p:cNvSpPr>
            <a:spLocks noGrp="1" noRot="1"/>
          </p:cNvSpPr>
          <p:nvPr>
            <p:ph idx="1"/>
          </p:nvPr>
        </p:nvSpPr>
        <p:spPr>
          <a:noFill/>
          <a:ln>
            <a:noFill/>
          </a:ln>
        </p:spPr>
        <p:txBody>
          <a:bodyPr/>
          <a:p>
            <a:pPr eaLnBrk="1" hangingPunct="1"/>
            <a:r>
              <a:rPr lang="zh-CN" altLang="en-US" b="1" dirty="0"/>
              <a:t>第四阶段：</a:t>
            </a:r>
            <a:r>
              <a:rPr lang="zh-CN" altLang="en-US" b="1" dirty="0">
                <a:solidFill>
                  <a:srgbClr val="FF0000"/>
                </a:solidFill>
              </a:rPr>
              <a:t>优化</a:t>
            </a:r>
            <a:endParaRPr lang="zh-CN" altLang="en-US" b="1" dirty="0">
              <a:solidFill>
                <a:srgbClr val="FF0000"/>
              </a:solidFill>
            </a:endParaRPr>
          </a:p>
          <a:p>
            <a:pPr lvl="1" eaLnBrk="1" hangingPunct="1"/>
            <a:r>
              <a:rPr lang="zh-CN" altLang="en-US" dirty="0"/>
              <a:t>任务：对前段产生的中间代码进行加工变换，以期在最后阶段能产生更为高效（</a:t>
            </a:r>
            <a:r>
              <a:rPr lang="zh-CN" altLang="en-US" b="1" dirty="0">
                <a:solidFill>
                  <a:srgbClr val="0000CC"/>
                </a:solidFill>
              </a:rPr>
              <a:t>省时间和空间</a:t>
            </a:r>
            <a:r>
              <a:rPr lang="zh-CN" altLang="en-US" dirty="0"/>
              <a:t>）的目标代码。</a:t>
            </a:r>
            <a:endParaRPr lang="zh-CN" altLang="en-US" dirty="0"/>
          </a:p>
          <a:p>
            <a:pPr lvl="1" eaLnBrk="1" hangingPunct="1"/>
            <a:r>
              <a:rPr lang="zh-CN" altLang="en-US" dirty="0"/>
              <a:t>优化的主要方面：</a:t>
            </a:r>
            <a:r>
              <a:rPr lang="zh-CN" altLang="en-US" b="1" dirty="0">
                <a:solidFill>
                  <a:srgbClr val="0000CC"/>
                </a:solidFill>
              </a:rPr>
              <a:t>公共子表达式的提取、循环优化、删除无用代码</a:t>
            </a:r>
            <a:r>
              <a:rPr lang="zh-CN" altLang="en-US" dirty="0"/>
              <a:t>等等。</a:t>
            </a:r>
            <a:endParaRPr lang="zh-CN" altLang="en-US" dirty="0"/>
          </a:p>
          <a:p>
            <a:pPr lvl="1" eaLnBrk="1" hangingPunct="1"/>
            <a:r>
              <a:rPr lang="zh-CN" altLang="en-US" dirty="0"/>
              <a:t>优化所依循的原则是程序的</a:t>
            </a:r>
            <a:r>
              <a:rPr lang="zh-CN" altLang="en-US" b="1" dirty="0">
                <a:solidFill>
                  <a:srgbClr val="FF0000"/>
                </a:solidFill>
              </a:rPr>
              <a:t>等价变换</a:t>
            </a:r>
            <a:r>
              <a:rPr lang="zh-CN" altLang="en-US" dirty="0"/>
              <a:t>规则。</a:t>
            </a:r>
            <a:endParaRPr lang="zh-CN" altLang="en-US" dirty="0">
              <a:latin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noRot="1"/>
          </p:cNvSpPr>
          <p:nvPr>
            <p:ph type="title"/>
          </p:nvPr>
        </p:nvSpPr>
        <p:spPr>
          <a:noFill/>
          <a:ln>
            <a:noFill/>
          </a:ln>
        </p:spPr>
        <p:txBody>
          <a:bodyPr/>
          <a:p>
            <a:pPr eaLnBrk="1" hangingPunct="1"/>
            <a:r>
              <a:rPr lang="en-US" altLang="zh-CN" kern="1200" dirty="0">
                <a:solidFill>
                  <a:srgbClr val="FF0000"/>
                </a:solidFill>
                <a:latin typeface="+mj-lt"/>
                <a:ea typeface="+mj-ea"/>
                <a:cs typeface="+mj-cs"/>
              </a:rPr>
              <a:t>1.2 </a:t>
            </a:r>
            <a:r>
              <a:rPr lang="zh-CN" altLang="en-US" kern="1200" dirty="0">
                <a:solidFill>
                  <a:srgbClr val="FF0000"/>
                </a:solidFill>
                <a:latin typeface="+mj-lt"/>
                <a:ea typeface="+mj-ea"/>
                <a:cs typeface="+mj-cs"/>
              </a:rPr>
              <a:t>编译过程概述</a:t>
            </a:r>
            <a:endParaRPr lang="zh-CN" altLang="en-US" kern="1200" dirty="0">
              <a:solidFill>
                <a:srgbClr val="FF0000"/>
              </a:solidFill>
              <a:latin typeface="+mj-lt"/>
              <a:ea typeface="+mj-ea"/>
              <a:cs typeface="+mj-cs"/>
            </a:endParaRPr>
          </a:p>
        </p:txBody>
      </p:sp>
      <p:sp>
        <p:nvSpPr>
          <p:cNvPr id="26627" name="Rectangle 3"/>
          <p:cNvSpPr>
            <a:spLocks noGrp="1" noRot="1"/>
          </p:cNvSpPr>
          <p:nvPr>
            <p:ph idx="1"/>
          </p:nvPr>
        </p:nvSpPr>
        <p:spPr>
          <a:noFill/>
          <a:ln>
            <a:noFill/>
          </a:ln>
        </p:spPr>
        <p:txBody>
          <a:bodyPr/>
          <a:p>
            <a:pPr eaLnBrk="1" hangingPunct="1"/>
            <a:r>
              <a:rPr lang="zh-CN" altLang="en-US" b="1" dirty="0"/>
              <a:t>第四阶段：</a:t>
            </a:r>
            <a:r>
              <a:rPr lang="zh-CN" altLang="en-US" b="1" dirty="0">
                <a:solidFill>
                  <a:srgbClr val="FF0000"/>
                </a:solidFill>
              </a:rPr>
              <a:t>优化</a:t>
            </a:r>
            <a:endParaRPr lang="zh-CN" altLang="en-US" b="1" dirty="0">
              <a:solidFill>
                <a:srgbClr val="FF0000"/>
              </a:solidFill>
            </a:endParaRPr>
          </a:p>
          <a:p>
            <a:pPr algn="just" eaLnBrk="1" hangingPunct="1">
              <a:buFont typeface="Wingdings" panose="05000000000000000000" pitchFamily="2" charset="2"/>
              <a:buNone/>
            </a:pPr>
            <a:r>
              <a:rPr lang="en-US" altLang="zh-CN" dirty="0">
                <a:solidFill>
                  <a:srgbClr val="0000CC"/>
                </a:solidFill>
                <a:latin typeface="宋体" panose="02010600030101010101" pitchFamily="2" charset="-122"/>
              </a:rPr>
              <a:t>FOR K:=1 TO 100 DO</a:t>
            </a:r>
            <a:endParaRPr lang="en-US" altLang="zh-CN" dirty="0">
              <a:solidFill>
                <a:srgbClr val="0000CC"/>
              </a:solidFill>
              <a:latin typeface="宋体" panose="02010600030101010101" pitchFamily="2" charset="-122"/>
            </a:endParaRPr>
          </a:p>
          <a:p>
            <a:pPr algn="just" eaLnBrk="1" hangingPunct="1">
              <a:spcBef>
                <a:spcPct val="0"/>
              </a:spcBef>
              <a:buFont typeface="Wingdings" panose="05000000000000000000" pitchFamily="2" charset="2"/>
              <a:buNone/>
            </a:pPr>
            <a:r>
              <a:rPr lang="en-US" altLang="zh-CN" dirty="0">
                <a:solidFill>
                  <a:srgbClr val="0000CC"/>
                </a:solidFill>
                <a:latin typeface="宋体" panose="02010600030101010101" pitchFamily="2" charset="-122"/>
              </a:rPr>
              <a:t>   BEGIN  </a:t>
            </a:r>
            <a:endParaRPr lang="en-US" altLang="zh-CN" dirty="0">
              <a:solidFill>
                <a:srgbClr val="0000CC"/>
              </a:solidFill>
              <a:latin typeface="宋体" panose="02010600030101010101" pitchFamily="2" charset="-122"/>
            </a:endParaRPr>
          </a:p>
          <a:p>
            <a:pPr algn="just" eaLnBrk="1" hangingPunct="1">
              <a:spcBef>
                <a:spcPct val="0"/>
              </a:spcBef>
              <a:buFont typeface="Wingdings" panose="05000000000000000000" pitchFamily="2" charset="2"/>
              <a:buNone/>
            </a:pPr>
            <a:r>
              <a:rPr lang="en-US" altLang="zh-CN" dirty="0">
                <a:solidFill>
                  <a:srgbClr val="0000CC"/>
                </a:solidFill>
                <a:latin typeface="宋体" panose="02010600030101010101" pitchFamily="2" charset="-122"/>
              </a:rPr>
              <a:t>     M := I + 10 * K;</a:t>
            </a:r>
            <a:endParaRPr lang="en-US" altLang="zh-CN" dirty="0">
              <a:solidFill>
                <a:srgbClr val="0000CC"/>
              </a:solidFill>
              <a:latin typeface="宋体" panose="02010600030101010101" pitchFamily="2" charset="-122"/>
            </a:endParaRPr>
          </a:p>
          <a:p>
            <a:pPr algn="just" eaLnBrk="1" hangingPunct="1">
              <a:spcBef>
                <a:spcPct val="0"/>
              </a:spcBef>
              <a:buFont typeface="Wingdings" panose="05000000000000000000" pitchFamily="2" charset="2"/>
              <a:buNone/>
            </a:pPr>
            <a:r>
              <a:rPr lang="en-US" altLang="zh-CN" dirty="0">
                <a:solidFill>
                  <a:srgbClr val="0000CC"/>
                </a:solidFill>
                <a:latin typeface="宋体" panose="02010600030101010101" pitchFamily="2" charset="-122"/>
              </a:rPr>
              <a:t>     N := J + 10 * K;</a:t>
            </a:r>
            <a:endParaRPr lang="en-US" altLang="zh-CN" dirty="0">
              <a:solidFill>
                <a:srgbClr val="0000CC"/>
              </a:solidFill>
              <a:latin typeface="宋体" panose="02010600030101010101" pitchFamily="2" charset="-122"/>
            </a:endParaRPr>
          </a:p>
          <a:p>
            <a:pPr algn="just" eaLnBrk="1" hangingPunct="1">
              <a:spcBef>
                <a:spcPct val="0"/>
              </a:spcBef>
              <a:buFont typeface="Wingdings" panose="05000000000000000000" pitchFamily="2" charset="2"/>
              <a:buNone/>
            </a:pPr>
            <a:r>
              <a:rPr lang="en-US" altLang="zh-CN" dirty="0">
                <a:solidFill>
                  <a:srgbClr val="0000CC"/>
                </a:solidFill>
                <a:latin typeface="宋体" panose="02010600030101010101" pitchFamily="2" charset="-122"/>
              </a:rPr>
              <a:t>   END</a:t>
            </a:r>
            <a:endParaRPr lang="en-US" altLang="zh-CN" dirty="0">
              <a:solidFill>
                <a:srgbClr val="0000CC"/>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noRot="1"/>
          </p:cNvSpPr>
          <p:nvPr>
            <p:ph type="title"/>
          </p:nvPr>
        </p:nvSpPr>
        <p:spPr>
          <a:noFill/>
          <a:ln>
            <a:noFill/>
          </a:ln>
        </p:spPr>
        <p:txBody>
          <a:bodyPr/>
          <a:p>
            <a:pPr eaLnBrk="1" hangingPunct="1"/>
            <a:r>
              <a:rPr lang="en-US" altLang="zh-CN" kern="1200" dirty="0">
                <a:solidFill>
                  <a:srgbClr val="FF0000"/>
                </a:solidFill>
                <a:latin typeface="+mj-lt"/>
                <a:ea typeface="+mj-ea"/>
                <a:cs typeface="+mj-cs"/>
              </a:rPr>
              <a:t>1.2 </a:t>
            </a:r>
            <a:r>
              <a:rPr lang="zh-CN" altLang="en-US" kern="1200" dirty="0">
                <a:solidFill>
                  <a:srgbClr val="FF0000"/>
                </a:solidFill>
                <a:latin typeface="+mj-lt"/>
                <a:ea typeface="+mj-ea"/>
                <a:cs typeface="+mj-cs"/>
              </a:rPr>
              <a:t>编译过程概述</a:t>
            </a:r>
            <a:endParaRPr lang="zh-CN" altLang="en-US" kern="1200" dirty="0">
              <a:solidFill>
                <a:srgbClr val="FF0000"/>
              </a:solidFill>
              <a:latin typeface="+mj-lt"/>
              <a:ea typeface="+mj-ea"/>
              <a:cs typeface="+mj-cs"/>
            </a:endParaRPr>
          </a:p>
        </p:txBody>
      </p:sp>
      <p:graphicFrame>
        <p:nvGraphicFramePr>
          <p:cNvPr id="45155" name="Group 99"/>
          <p:cNvGraphicFramePr>
            <a:graphicFrameLocks noGrp="1"/>
          </p:cNvGraphicFramePr>
          <p:nvPr>
            <p:ph idx="4294967295"/>
          </p:nvPr>
        </p:nvGraphicFramePr>
        <p:xfrm>
          <a:off x="914400" y="2438400"/>
          <a:ext cx="7772400" cy="3932238"/>
        </p:xfrm>
        <a:graphic>
          <a:graphicData uri="http://schemas.openxmlformats.org/drawingml/2006/table">
            <a:tbl>
              <a:tblPr/>
              <a:tblGrid>
                <a:gridCol w="1295400"/>
                <a:gridCol w="1143000"/>
                <a:gridCol w="1219200"/>
                <a:gridCol w="1143000"/>
                <a:gridCol w="1676400"/>
                <a:gridCol w="1295400"/>
              </a:tblGrid>
              <a:tr h="36578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序号</a:t>
                      </a:r>
                      <a:endParaRPr kumimoji="0" lang="zh-CN" altLang="en-US" sz="1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OP</a:t>
                      </a:r>
                      <a:endParaRPr kumimoji="0" lang="en-US" altLang="zh-CN" sz="1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ARG1</a:t>
                      </a:r>
                      <a:endParaRPr kumimoji="0" lang="en-US" altLang="zh-CN" sz="1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ARG2</a:t>
                      </a:r>
                      <a:endParaRPr kumimoji="0" lang="en-US" altLang="zh-CN" sz="1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RESULT</a:t>
                      </a:r>
                      <a:endParaRPr kumimoji="0" lang="en-US" altLang="zh-CN" sz="1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注释</a:t>
                      </a:r>
                      <a:endParaRPr kumimoji="0" lang="zh-CN" altLang="en-US" sz="1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K</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K:=1</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13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j&lt;</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K</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if (100&lt;K) goto (9)</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K</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T1</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T1:=10*K</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T1</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M</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M:=I+T1</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K</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T2</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T2:=10*K</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J</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T2</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N</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N:=J+T2</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K</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K</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K:=K+1</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j</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goto (2)</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730" name="Rectangle 3"/>
          <p:cNvSpPr>
            <a:spLocks noGrp="1" noRot="1"/>
          </p:cNvSpPr>
          <p:nvPr>
            <p:ph type="body"/>
          </p:nvPr>
        </p:nvSpPr>
        <p:spPr>
          <a:xfrm>
            <a:off x="533400" y="1295400"/>
            <a:ext cx="8153400" cy="1143000"/>
          </a:xfrm>
          <a:prstGeom prst="rect">
            <a:avLst/>
          </a:prstGeom>
          <a:noFill/>
          <a:ln w="9525">
            <a:noFill/>
          </a:ln>
        </p:spPr>
        <p:txBody>
          <a:bodyPr/>
          <a:p>
            <a:pPr eaLnBrk="1" hangingPunct="1"/>
            <a:r>
              <a:rPr lang="zh-CN" altLang="en-US" b="1" dirty="0"/>
              <a:t>第四阶段：</a:t>
            </a:r>
            <a:r>
              <a:rPr lang="zh-CN" altLang="en-US" b="1" dirty="0">
                <a:solidFill>
                  <a:srgbClr val="FF0000"/>
                </a:solidFill>
              </a:rPr>
              <a:t>优化</a:t>
            </a:r>
            <a:endParaRPr lang="zh-CN" altLang="en-US" b="1" dirty="0">
              <a:solidFill>
                <a:srgbClr val="FF0000"/>
              </a:solidFill>
            </a:endParaRPr>
          </a:p>
          <a:p>
            <a:pPr lvl="1" eaLnBrk="1" hangingPunct="1"/>
            <a:r>
              <a:rPr lang="zh-CN" altLang="en-US" b="1" dirty="0">
                <a:solidFill>
                  <a:srgbClr val="0000CC"/>
                </a:solidFill>
              </a:rPr>
              <a:t>中间代码</a:t>
            </a:r>
            <a:endParaRPr lang="zh-CN" altLang="en-US" b="1" dirty="0">
              <a:solidFill>
                <a:srgbClr val="0000CC"/>
              </a:solidFill>
            </a:endParaRPr>
          </a:p>
        </p:txBody>
      </p:sp>
      <p:sp>
        <p:nvSpPr>
          <p:cNvPr id="45156" name="Cloud"/>
          <p:cNvSpPr>
            <a:spLocks noChangeAspect="1" noEditPoints="1"/>
          </p:cNvSpPr>
          <p:nvPr/>
        </p:nvSpPr>
        <p:spPr>
          <a:xfrm>
            <a:off x="5257800" y="3657600"/>
            <a:ext cx="3276600" cy="1511300"/>
          </a:xfrm>
          <a:custGeom>
            <a:avLst/>
            <a:gdLst>
              <a:gd name="txL" fmla="*/ 2977 w 21600"/>
              <a:gd name="txT" fmla="*/ 3262 h 21600"/>
              <a:gd name="txR" fmla="*/ 17087 w 21600"/>
              <a:gd name="txB" fmla="*/ 17337 h 21600"/>
            </a:gdLst>
            <a:ahLst/>
            <a:cxnLst>
              <a:cxn ang="0">
                <a:pos x="1541822" y="52871011"/>
              </a:cxn>
              <a:cxn ang="0">
                <a:pos x="248521008" y="105629445"/>
              </a:cxn>
              <a:cxn ang="0">
                <a:pos x="496627891" y="52871011"/>
              </a:cxn>
              <a:cxn ang="0">
                <a:pos x="248521008" y="6045900"/>
              </a:cxn>
            </a:cxnLst>
            <a:rect l="txL" t="txT" r="txR" b="txB"/>
            <a:pathLst>
              <a:path w="21600" h="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a:moveTo>
                  <a:pt x="1074" y="12702"/>
                </a:moveTo>
                <a:cubicBezTo>
                  <a:pt x="1407" y="12969"/>
                  <a:pt x="1786" y="13110"/>
                  <a:pt x="2172" y="13110"/>
                </a:cubicBezTo>
                <a:cubicBezTo>
                  <a:pt x="2228" y="13109"/>
                  <a:pt x="2285" y="13107"/>
                  <a:pt x="2341" y="13101"/>
                </a:cubicBezTo>
              </a:path>
              <a:path w="21600" h="21600" fill="none">
                <a:moveTo>
                  <a:pt x="2909" y="17629"/>
                </a:moveTo>
                <a:cubicBezTo>
                  <a:pt x="3099" y="17599"/>
                  <a:pt x="3285" y="17535"/>
                  <a:pt x="3463" y="17439"/>
                </a:cubicBezTo>
              </a:path>
              <a:path w="21600" h="21600" fill="none">
                <a:moveTo>
                  <a:pt x="7895" y="18680"/>
                </a:moveTo>
                <a:cubicBezTo>
                  <a:pt x="7983" y="18985"/>
                  <a:pt x="8095" y="19277"/>
                  <a:pt x="8229" y="19550"/>
                </a:cubicBezTo>
              </a:path>
              <a:path w="21600" h="21600" fill="none">
                <a:moveTo>
                  <a:pt x="14267" y="18324"/>
                </a:moveTo>
                <a:cubicBezTo>
                  <a:pt x="14336" y="18013"/>
                  <a:pt x="14380" y="17693"/>
                  <a:pt x="14400" y="17370"/>
                </a:cubicBezTo>
              </a:path>
              <a:path w="21600" h="21600" fill="none">
                <a:moveTo>
                  <a:pt x="18694" y="15045"/>
                </a:moveTo>
                <a:cubicBezTo>
                  <a:pt x="18694" y="15034"/>
                  <a:pt x="18695" y="15024"/>
                  <a:pt x="18695" y="15013"/>
                </a:cubicBezTo>
                <a:cubicBezTo>
                  <a:pt x="18695" y="13508"/>
                  <a:pt x="18063" y="12136"/>
                  <a:pt x="17069" y="11477"/>
                </a:cubicBezTo>
              </a:path>
              <a:path w="21600" h="21600" fill="none">
                <a:moveTo>
                  <a:pt x="20165" y="8999"/>
                </a:moveTo>
                <a:cubicBezTo>
                  <a:pt x="20479" y="8635"/>
                  <a:pt x="20726" y="8177"/>
                  <a:pt x="20889" y="7661"/>
                </a:cubicBezTo>
              </a:path>
              <a:path w="21600" h="21600" fill="none">
                <a:moveTo>
                  <a:pt x="19186" y="3344"/>
                </a:moveTo>
                <a:cubicBezTo>
                  <a:pt x="19186" y="3328"/>
                  <a:pt x="19187" y="3313"/>
                  <a:pt x="19187" y="3297"/>
                </a:cubicBezTo>
                <a:cubicBezTo>
                  <a:pt x="19187" y="3101"/>
                  <a:pt x="19174" y="2905"/>
                  <a:pt x="19148" y="2712"/>
                </a:cubicBezTo>
              </a:path>
              <a:path w="21600" h="21600" fill="none">
                <a:moveTo>
                  <a:pt x="14905" y="1165"/>
                </a:moveTo>
                <a:cubicBezTo>
                  <a:pt x="14754" y="1408"/>
                  <a:pt x="14629" y="1679"/>
                  <a:pt x="14535" y="1971"/>
                </a:cubicBezTo>
              </a:path>
              <a:path w="21600" h="21600" fill="none">
                <a:moveTo>
                  <a:pt x="11221" y="1645"/>
                </a:moveTo>
                <a:cubicBezTo>
                  <a:pt x="11140" y="1866"/>
                  <a:pt x="11080" y="2099"/>
                  <a:pt x="11041" y="2340"/>
                </a:cubicBezTo>
              </a:path>
              <a:path w="21600" h="21600" fill="none">
                <a:moveTo>
                  <a:pt x="7645" y="3276"/>
                </a:moveTo>
                <a:cubicBezTo>
                  <a:pt x="7449" y="3016"/>
                  <a:pt x="7231" y="2790"/>
                  <a:pt x="6995" y="2602"/>
                </a:cubicBezTo>
              </a:path>
              <a:path w="21600" h="21600" fill="none">
                <a:moveTo>
                  <a:pt x="1942" y="7186"/>
                </a:moveTo>
                <a:cubicBezTo>
                  <a:pt x="1966" y="7426"/>
                  <a:pt x="2004" y="7663"/>
                  <a:pt x="2056" y="7895"/>
                </a:cubicBezTo>
              </a:path>
            </a:pathLst>
          </a:custGeom>
          <a:solidFill>
            <a:srgbClr val="FFFF99"/>
          </a:solidFill>
          <a:ln w="22225" cap="flat" cmpd="sng">
            <a:solidFill>
              <a:srgbClr val="FF0000"/>
            </a:solidFill>
            <a:prstDash val="solid"/>
            <a:miter/>
            <a:headEnd type="none" w="med" len="med"/>
            <a:tailEnd type="none" w="med" len="med"/>
          </a:ln>
          <a:effectLst>
            <a:outerShdw dist="107763" dir="2699999" algn="ctr" rotWithShape="0">
              <a:srgbClr val="808080"/>
            </a:outerShdw>
          </a:effectLst>
        </p:spPr>
        <p:txBody>
          <a:bodyPr/>
          <a:p>
            <a:r>
              <a:rPr lang="en-GB" altLang="zh-CN" sz="3200" b="1" dirty="0">
                <a:solidFill>
                  <a:srgbClr val="3333CC"/>
                </a:solidFill>
                <a:latin typeface="Times New Roman" panose="02020603050405020304" pitchFamily="18" charset="0"/>
                <a:ea typeface="华文行楷" panose="02010800040101010101" pitchFamily="2" charset="-122"/>
              </a:rPr>
              <a:t>300</a:t>
            </a:r>
            <a:r>
              <a:rPr lang="zh-CN" altLang="en-GB" sz="3200" b="1" dirty="0">
                <a:solidFill>
                  <a:srgbClr val="3333CC"/>
                </a:solidFill>
                <a:latin typeface="Times New Roman" panose="02020603050405020304" pitchFamily="18" charset="0"/>
                <a:ea typeface="华文行楷" panose="02010800040101010101" pitchFamily="2" charset="-122"/>
              </a:rPr>
              <a:t>次加法</a:t>
            </a:r>
            <a:endParaRPr lang="zh-CN" altLang="en-GB" sz="3200" b="1" dirty="0">
              <a:solidFill>
                <a:srgbClr val="3333CC"/>
              </a:solidFill>
              <a:latin typeface="Times New Roman" panose="02020603050405020304" pitchFamily="18" charset="0"/>
              <a:ea typeface="华文行楷" panose="02010800040101010101" pitchFamily="2" charset="-122"/>
            </a:endParaRPr>
          </a:p>
          <a:p>
            <a:r>
              <a:rPr lang="en-GB" altLang="zh-CN" sz="3200" b="1" dirty="0">
                <a:solidFill>
                  <a:srgbClr val="3333CC"/>
                </a:solidFill>
                <a:latin typeface="Times New Roman" panose="02020603050405020304" pitchFamily="18" charset="0"/>
                <a:ea typeface="华文行楷" panose="02010800040101010101" pitchFamily="2" charset="-122"/>
              </a:rPr>
              <a:t>200</a:t>
            </a:r>
            <a:r>
              <a:rPr lang="zh-CN" altLang="en-GB" sz="3200" b="1" dirty="0">
                <a:solidFill>
                  <a:srgbClr val="3333CC"/>
                </a:solidFill>
                <a:latin typeface="Times New Roman" panose="02020603050405020304" pitchFamily="18" charset="0"/>
                <a:ea typeface="华文行楷" panose="02010800040101010101" pitchFamily="2" charset="-122"/>
              </a:rPr>
              <a:t>次乘法</a:t>
            </a:r>
            <a:endParaRPr lang="en-GB" altLang="zh-CN" sz="3200" b="1" dirty="0">
              <a:solidFill>
                <a:srgbClr val="3333CC"/>
              </a:solidFill>
              <a:latin typeface="Times New Roman" panose="02020603050405020304" pitchFamily="18" charset="0"/>
              <a:ea typeface="华文行楷"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156"/>
                                        </p:tgtEl>
                                        <p:attrNameLst>
                                          <p:attrName>style.visibility</p:attrName>
                                        </p:attrNameLst>
                                      </p:cBhvr>
                                      <p:to>
                                        <p:strVal val="visible"/>
                                      </p:to>
                                    </p:set>
                                    <p:animEffect transition="in" filter="dissolve">
                                      <p:cBhvr>
                                        <p:cTn id="7" dur="500"/>
                                        <p:tgtEl>
                                          <p:spTgt spid="45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noRot="1"/>
          </p:cNvSpPr>
          <p:nvPr>
            <p:ph type="title"/>
          </p:nvPr>
        </p:nvSpPr>
        <p:spPr>
          <a:noFill/>
          <a:ln>
            <a:noFill/>
          </a:ln>
        </p:spPr>
        <p:txBody>
          <a:bodyPr/>
          <a:p>
            <a:pPr eaLnBrk="1" hangingPunct="1"/>
            <a:r>
              <a:rPr lang="en-US" altLang="zh-CN" kern="1200" dirty="0">
                <a:solidFill>
                  <a:srgbClr val="FF0000"/>
                </a:solidFill>
                <a:latin typeface="+mj-lt"/>
                <a:ea typeface="+mj-ea"/>
                <a:cs typeface="+mj-cs"/>
              </a:rPr>
              <a:t>1.2 </a:t>
            </a:r>
            <a:r>
              <a:rPr lang="zh-CN" altLang="en-US" kern="1200" dirty="0">
                <a:solidFill>
                  <a:srgbClr val="FF0000"/>
                </a:solidFill>
                <a:latin typeface="+mj-lt"/>
                <a:ea typeface="+mj-ea"/>
                <a:cs typeface="+mj-cs"/>
              </a:rPr>
              <a:t>编译过程概述</a:t>
            </a:r>
            <a:endParaRPr lang="zh-CN" altLang="en-US" kern="1200" dirty="0">
              <a:solidFill>
                <a:srgbClr val="FF0000"/>
              </a:solidFill>
              <a:latin typeface="+mj-lt"/>
              <a:ea typeface="+mj-ea"/>
              <a:cs typeface="+mj-cs"/>
            </a:endParaRPr>
          </a:p>
        </p:txBody>
      </p:sp>
      <p:graphicFrame>
        <p:nvGraphicFramePr>
          <p:cNvPr id="48212" name="Group 84"/>
          <p:cNvGraphicFramePr>
            <a:graphicFrameLocks noGrp="1"/>
          </p:cNvGraphicFramePr>
          <p:nvPr>
            <p:ph idx="4294967295"/>
          </p:nvPr>
        </p:nvGraphicFramePr>
        <p:xfrm>
          <a:off x="914400" y="2378075"/>
          <a:ext cx="7772400" cy="3932233"/>
        </p:xfrm>
        <a:graphic>
          <a:graphicData uri="http://schemas.openxmlformats.org/drawingml/2006/table">
            <a:tbl>
              <a:tblPr/>
              <a:tblGrid>
                <a:gridCol w="1295400"/>
                <a:gridCol w="1143000"/>
                <a:gridCol w="1219200"/>
                <a:gridCol w="1143000"/>
                <a:gridCol w="1676400"/>
                <a:gridCol w="1295400"/>
              </a:tblGrid>
              <a:tr h="36578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dirty="0" smtClean="0">
                          <a:ln>
                            <a:noFill/>
                          </a:ln>
                          <a:solidFill>
                            <a:schemeClr val="tx2"/>
                          </a:solidFill>
                          <a:effectLst/>
                          <a:latin typeface="Arial" panose="020B0604020202020204" pitchFamily="34" charset="0"/>
                          <a:ea typeface="宋体" panose="02010600030101010101" pitchFamily="2" charset="-122"/>
                        </a:rPr>
                        <a:t>序号</a:t>
                      </a:r>
                      <a:endParaRPr kumimoji="0" lang="zh-CN" altLang="en-US" sz="1800" b="1" i="0" u="none" strike="noStrike" cap="none" normalizeH="0" baseline="0" dirty="0" smtClean="0">
                        <a:ln>
                          <a:noFill/>
                        </a:ln>
                        <a:solidFill>
                          <a:schemeClr val="tx2"/>
                        </a:solidFill>
                        <a:effectLst/>
                        <a:latin typeface="Arial" panose="020B060402020202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OP</a:t>
                      </a:r>
                      <a:endParaRPr kumimoji="0" lang="en-US" altLang="zh-CN" sz="1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ARG1</a:t>
                      </a:r>
                      <a:endParaRPr kumimoji="0" lang="en-US" altLang="zh-CN" sz="1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ARG2</a:t>
                      </a:r>
                      <a:endParaRPr kumimoji="0" lang="en-US" altLang="zh-CN" sz="1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RESULT</a:t>
                      </a:r>
                      <a:endParaRPr kumimoji="0" lang="en-US" altLang="zh-CN" sz="1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注释</a:t>
                      </a:r>
                      <a:endParaRPr kumimoji="0" lang="zh-CN" altLang="en-US" sz="1800" b="1" i="0" u="none" strike="noStrike" cap="none" normalizeH="0" baseline="0" smtClean="0">
                        <a:ln>
                          <a:noFill/>
                        </a:ln>
                        <a:solidFill>
                          <a:schemeClr val="tx2"/>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M</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M:=I</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J</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N</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N:=J</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K</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K:=1</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13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j&lt;</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K</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if (100&lt;K) goto (9)</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M</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M</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M:=M+10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N</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N</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N:=N+10</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K</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K</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K:=K+1</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j</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goto (4)</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8754" name="Rectangle 3"/>
          <p:cNvSpPr>
            <a:spLocks noGrp="1" noRot="1"/>
          </p:cNvSpPr>
          <p:nvPr>
            <p:ph type="body"/>
          </p:nvPr>
        </p:nvSpPr>
        <p:spPr>
          <a:xfrm>
            <a:off x="533400" y="1219200"/>
            <a:ext cx="8153400" cy="4498975"/>
          </a:xfrm>
          <a:prstGeom prst="rect">
            <a:avLst/>
          </a:prstGeom>
          <a:noFill/>
          <a:ln w="9525">
            <a:noFill/>
          </a:ln>
        </p:spPr>
        <p:txBody>
          <a:bodyPr/>
          <a:p>
            <a:pPr eaLnBrk="1" hangingPunct="1"/>
            <a:r>
              <a:rPr lang="zh-CN" altLang="en-US" b="1" dirty="0"/>
              <a:t>第四阶段：</a:t>
            </a:r>
            <a:r>
              <a:rPr lang="zh-CN" altLang="en-US" b="1" dirty="0">
                <a:solidFill>
                  <a:srgbClr val="FF0000"/>
                </a:solidFill>
              </a:rPr>
              <a:t>优化</a:t>
            </a:r>
            <a:endParaRPr lang="zh-CN" altLang="en-US" b="1" dirty="0">
              <a:solidFill>
                <a:srgbClr val="FF0000"/>
              </a:solidFill>
            </a:endParaRPr>
          </a:p>
          <a:p>
            <a:pPr lvl="1" eaLnBrk="1" hangingPunct="1"/>
            <a:r>
              <a:rPr lang="zh-CN" altLang="en-US" dirty="0"/>
              <a:t>转换后的</a:t>
            </a:r>
            <a:r>
              <a:rPr lang="zh-CN" altLang="en-US" b="1" dirty="0">
                <a:solidFill>
                  <a:srgbClr val="0000CC"/>
                </a:solidFill>
              </a:rPr>
              <a:t>等价代码</a:t>
            </a:r>
            <a:endParaRPr lang="zh-CN" altLang="en-US" b="1" dirty="0">
              <a:solidFill>
                <a:srgbClr val="0000CC"/>
              </a:solidFill>
            </a:endParaRPr>
          </a:p>
        </p:txBody>
      </p:sp>
      <p:sp>
        <p:nvSpPr>
          <p:cNvPr id="48214" name="Cloud"/>
          <p:cNvSpPr>
            <a:spLocks noChangeAspect="1" noEditPoints="1"/>
          </p:cNvSpPr>
          <p:nvPr/>
        </p:nvSpPr>
        <p:spPr>
          <a:xfrm>
            <a:off x="5257800" y="4343400"/>
            <a:ext cx="3100388" cy="990600"/>
          </a:xfrm>
          <a:custGeom>
            <a:avLst/>
            <a:gdLst>
              <a:gd name="txL" fmla="*/ 2977 w 21600"/>
              <a:gd name="txT" fmla="*/ 3262 h 21600"/>
              <a:gd name="txR" fmla="*/ 17087 w 21600"/>
              <a:gd name="txB" fmla="*/ 17337 h 21600"/>
            </a:gdLst>
            <a:ahLst/>
            <a:cxnLst>
              <a:cxn ang="0">
                <a:pos x="1380390" y="22715008"/>
              </a:cxn>
              <a:cxn ang="0">
                <a:pos x="222509392" y="45381633"/>
              </a:cxn>
              <a:cxn ang="0">
                <a:pos x="444647886" y="22715008"/>
              </a:cxn>
              <a:cxn ang="0">
                <a:pos x="222509392" y="2597482"/>
              </a:cxn>
            </a:cxnLst>
            <a:rect l="txL" t="txT" r="txR" b="txB"/>
            <a:pathLst>
              <a:path w="21600" h="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a:moveTo>
                  <a:pt x="1074" y="12702"/>
                </a:moveTo>
                <a:cubicBezTo>
                  <a:pt x="1407" y="12969"/>
                  <a:pt x="1786" y="13110"/>
                  <a:pt x="2172" y="13110"/>
                </a:cubicBezTo>
                <a:cubicBezTo>
                  <a:pt x="2228" y="13109"/>
                  <a:pt x="2285" y="13107"/>
                  <a:pt x="2341" y="13101"/>
                </a:cubicBezTo>
              </a:path>
              <a:path w="21600" h="21600" fill="none">
                <a:moveTo>
                  <a:pt x="2909" y="17629"/>
                </a:moveTo>
                <a:cubicBezTo>
                  <a:pt x="3099" y="17599"/>
                  <a:pt x="3285" y="17535"/>
                  <a:pt x="3463" y="17439"/>
                </a:cubicBezTo>
              </a:path>
              <a:path w="21600" h="21600" fill="none">
                <a:moveTo>
                  <a:pt x="7895" y="18680"/>
                </a:moveTo>
                <a:cubicBezTo>
                  <a:pt x="7983" y="18985"/>
                  <a:pt x="8095" y="19277"/>
                  <a:pt x="8229" y="19550"/>
                </a:cubicBezTo>
              </a:path>
              <a:path w="21600" h="21600" fill="none">
                <a:moveTo>
                  <a:pt x="14267" y="18324"/>
                </a:moveTo>
                <a:cubicBezTo>
                  <a:pt x="14336" y="18013"/>
                  <a:pt x="14380" y="17693"/>
                  <a:pt x="14400" y="17370"/>
                </a:cubicBezTo>
              </a:path>
              <a:path w="21600" h="21600" fill="none">
                <a:moveTo>
                  <a:pt x="18694" y="15045"/>
                </a:moveTo>
                <a:cubicBezTo>
                  <a:pt x="18694" y="15034"/>
                  <a:pt x="18695" y="15024"/>
                  <a:pt x="18695" y="15013"/>
                </a:cubicBezTo>
                <a:cubicBezTo>
                  <a:pt x="18695" y="13508"/>
                  <a:pt x="18063" y="12136"/>
                  <a:pt x="17069" y="11477"/>
                </a:cubicBezTo>
              </a:path>
              <a:path w="21600" h="21600" fill="none">
                <a:moveTo>
                  <a:pt x="20165" y="8999"/>
                </a:moveTo>
                <a:cubicBezTo>
                  <a:pt x="20479" y="8635"/>
                  <a:pt x="20726" y="8177"/>
                  <a:pt x="20889" y="7661"/>
                </a:cubicBezTo>
              </a:path>
              <a:path w="21600" h="21600" fill="none">
                <a:moveTo>
                  <a:pt x="19186" y="3344"/>
                </a:moveTo>
                <a:cubicBezTo>
                  <a:pt x="19186" y="3328"/>
                  <a:pt x="19187" y="3313"/>
                  <a:pt x="19187" y="3297"/>
                </a:cubicBezTo>
                <a:cubicBezTo>
                  <a:pt x="19187" y="3101"/>
                  <a:pt x="19174" y="2905"/>
                  <a:pt x="19148" y="2712"/>
                </a:cubicBezTo>
              </a:path>
              <a:path w="21600" h="21600" fill="none">
                <a:moveTo>
                  <a:pt x="14905" y="1165"/>
                </a:moveTo>
                <a:cubicBezTo>
                  <a:pt x="14754" y="1408"/>
                  <a:pt x="14629" y="1679"/>
                  <a:pt x="14535" y="1971"/>
                </a:cubicBezTo>
              </a:path>
              <a:path w="21600" h="21600" fill="none">
                <a:moveTo>
                  <a:pt x="11221" y="1645"/>
                </a:moveTo>
                <a:cubicBezTo>
                  <a:pt x="11140" y="1866"/>
                  <a:pt x="11080" y="2099"/>
                  <a:pt x="11041" y="2340"/>
                </a:cubicBezTo>
              </a:path>
              <a:path w="21600" h="21600" fill="none">
                <a:moveTo>
                  <a:pt x="7645" y="3276"/>
                </a:moveTo>
                <a:cubicBezTo>
                  <a:pt x="7449" y="3016"/>
                  <a:pt x="7231" y="2790"/>
                  <a:pt x="6995" y="2602"/>
                </a:cubicBezTo>
              </a:path>
              <a:path w="21600" h="21600" fill="none">
                <a:moveTo>
                  <a:pt x="1942" y="7186"/>
                </a:moveTo>
                <a:cubicBezTo>
                  <a:pt x="1966" y="7426"/>
                  <a:pt x="2004" y="7663"/>
                  <a:pt x="2056" y="7895"/>
                </a:cubicBezTo>
              </a:path>
            </a:pathLst>
          </a:custGeom>
          <a:solidFill>
            <a:srgbClr val="FFFF99"/>
          </a:solidFill>
          <a:ln w="22225" cap="flat" cmpd="sng">
            <a:solidFill>
              <a:srgbClr val="FF0000"/>
            </a:solidFill>
            <a:prstDash val="solid"/>
            <a:miter/>
            <a:headEnd type="none" w="med" len="med"/>
            <a:tailEnd type="none" w="med" len="med"/>
          </a:ln>
          <a:effectLst>
            <a:outerShdw dist="107763" dir="2699999" algn="ctr" rotWithShape="0">
              <a:srgbClr val="808080"/>
            </a:outerShdw>
          </a:effectLst>
        </p:spPr>
        <p:txBody>
          <a:bodyPr/>
          <a:p>
            <a:r>
              <a:rPr lang="en-GB" altLang="zh-CN" sz="3200" b="1" dirty="0">
                <a:solidFill>
                  <a:srgbClr val="3333CC"/>
                </a:solidFill>
                <a:latin typeface="Times New Roman" panose="02020603050405020304" pitchFamily="18" charset="0"/>
                <a:ea typeface="华文行楷" panose="02010800040101010101" pitchFamily="2" charset="-122"/>
              </a:rPr>
              <a:t>300</a:t>
            </a:r>
            <a:r>
              <a:rPr lang="zh-CN" altLang="en-GB" sz="3200" b="1" dirty="0">
                <a:solidFill>
                  <a:srgbClr val="3333CC"/>
                </a:solidFill>
                <a:latin typeface="Times New Roman" panose="02020603050405020304" pitchFamily="18" charset="0"/>
                <a:ea typeface="华文行楷" panose="02010800040101010101" pitchFamily="2" charset="-122"/>
              </a:rPr>
              <a:t>次加法</a:t>
            </a:r>
            <a:endParaRPr lang="en-GB" altLang="zh-CN" sz="3200" b="1" dirty="0">
              <a:solidFill>
                <a:srgbClr val="3333CC"/>
              </a:solidFill>
              <a:latin typeface="Times New Roman" panose="02020603050405020304" pitchFamily="18" charset="0"/>
              <a:ea typeface="华文行楷"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214"/>
                                        </p:tgtEl>
                                        <p:attrNameLst>
                                          <p:attrName>style.visibility</p:attrName>
                                        </p:attrNameLst>
                                      </p:cBhvr>
                                      <p:to>
                                        <p:strVal val="visible"/>
                                      </p:to>
                                    </p:set>
                                    <p:animEffect transition="in" filter="dissolve">
                                      <p:cBhvr>
                                        <p:cTn id="7" dur="500"/>
                                        <p:tgtEl>
                                          <p:spTgt spid="48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a:spLocks noGrp="1" noRot="1"/>
          </p:cNvSpPr>
          <p:nvPr>
            <p:ph type="title"/>
          </p:nvPr>
        </p:nvSpPr>
        <p:spPr>
          <a:noFill/>
          <a:ln>
            <a:noFill/>
          </a:ln>
        </p:spPr>
        <p:txBody>
          <a:bodyPr/>
          <a:p>
            <a:pPr eaLnBrk="1" hangingPunct="1"/>
            <a:r>
              <a:rPr lang="en-US" altLang="zh-CN" kern="1200" dirty="0">
                <a:solidFill>
                  <a:srgbClr val="FF0000"/>
                </a:solidFill>
                <a:latin typeface="+mj-lt"/>
                <a:ea typeface="+mj-ea"/>
                <a:cs typeface="+mj-cs"/>
              </a:rPr>
              <a:t>1.2 </a:t>
            </a:r>
            <a:r>
              <a:rPr lang="zh-CN" altLang="en-US" kern="1200" dirty="0">
                <a:solidFill>
                  <a:srgbClr val="FF0000"/>
                </a:solidFill>
                <a:latin typeface="+mj-lt"/>
                <a:ea typeface="+mj-ea"/>
                <a:cs typeface="+mj-cs"/>
              </a:rPr>
              <a:t>编译过程概述</a:t>
            </a:r>
            <a:endParaRPr lang="zh-CN" altLang="en-US" kern="1200" dirty="0">
              <a:solidFill>
                <a:srgbClr val="FF0000"/>
              </a:solidFill>
              <a:latin typeface="+mj-lt"/>
              <a:ea typeface="+mj-ea"/>
              <a:cs typeface="+mj-cs"/>
            </a:endParaRPr>
          </a:p>
        </p:txBody>
      </p:sp>
      <p:sp>
        <p:nvSpPr>
          <p:cNvPr id="29699" name="Rectangle 3"/>
          <p:cNvSpPr>
            <a:spLocks noGrp="1" noRot="1"/>
          </p:cNvSpPr>
          <p:nvPr>
            <p:ph idx="1"/>
          </p:nvPr>
        </p:nvSpPr>
        <p:spPr>
          <a:noFill/>
          <a:ln>
            <a:noFill/>
          </a:ln>
        </p:spPr>
        <p:txBody>
          <a:bodyPr/>
          <a:p>
            <a:pPr eaLnBrk="1" hangingPunct="1">
              <a:lnSpc>
                <a:spcPct val="90000"/>
              </a:lnSpc>
            </a:pPr>
            <a:r>
              <a:rPr lang="zh-CN" altLang="en-US" sz="2800" b="1" dirty="0"/>
              <a:t>第五阶段：</a:t>
            </a:r>
            <a:r>
              <a:rPr lang="zh-CN" altLang="en-US" sz="2800" b="1" dirty="0">
                <a:solidFill>
                  <a:srgbClr val="FF0000"/>
                </a:solidFill>
              </a:rPr>
              <a:t>目标代码生成</a:t>
            </a:r>
            <a:endParaRPr lang="zh-CN" altLang="en-US" sz="2800" b="1" dirty="0">
              <a:solidFill>
                <a:srgbClr val="FF0000"/>
              </a:solidFill>
            </a:endParaRPr>
          </a:p>
          <a:p>
            <a:pPr lvl="1" eaLnBrk="1" hangingPunct="1">
              <a:lnSpc>
                <a:spcPct val="90000"/>
              </a:lnSpc>
            </a:pPr>
            <a:r>
              <a:rPr lang="zh-CN" altLang="en-US" sz="2400" b="1" dirty="0">
                <a:solidFill>
                  <a:srgbClr val="0000CC"/>
                </a:solidFill>
              </a:rPr>
              <a:t>任务</a:t>
            </a:r>
            <a:r>
              <a:rPr lang="zh-CN" altLang="en-US" sz="2400" dirty="0"/>
              <a:t>：把中间代码变换成特定机器上的低级语言代码。</a:t>
            </a:r>
            <a:endParaRPr lang="zh-CN" altLang="en-US" sz="2400" dirty="0"/>
          </a:p>
          <a:p>
            <a:pPr lvl="1" eaLnBrk="1" hangingPunct="1">
              <a:lnSpc>
                <a:spcPct val="90000"/>
              </a:lnSpc>
            </a:pPr>
            <a:r>
              <a:rPr lang="zh-CN" altLang="en-US" sz="2400" b="1" dirty="0">
                <a:solidFill>
                  <a:srgbClr val="0000CC"/>
                </a:solidFill>
              </a:rPr>
              <a:t>最后的翻译</a:t>
            </a:r>
            <a:r>
              <a:rPr lang="zh-CN" altLang="en-US" sz="2400" dirty="0"/>
              <a:t>，工作有赖于硬件系统结构和机器指令含义。</a:t>
            </a:r>
            <a:endParaRPr lang="zh-CN" altLang="en-US" sz="2400" dirty="0"/>
          </a:p>
          <a:p>
            <a:pPr lvl="1" eaLnBrk="1" hangingPunct="1">
              <a:lnSpc>
                <a:spcPct val="90000"/>
              </a:lnSpc>
            </a:pPr>
            <a:r>
              <a:rPr lang="zh-CN" altLang="en-US" sz="2400" dirty="0"/>
              <a:t>目标代码的形式可以是</a:t>
            </a:r>
            <a:endParaRPr lang="zh-CN" altLang="en-US" sz="2400" dirty="0"/>
          </a:p>
          <a:p>
            <a:pPr lvl="2" eaLnBrk="1" hangingPunct="1">
              <a:lnSpc>
                <a:spcPct val="90000"/>
              </a:lnSpc>
            </a:pPr>
            <a:r>
              <a:rPr lang="zh-CN" altLang="en-US" sz="2000" b="1" dirty="0">
                <a:solidFill>
                  <a:srgbClr val="0000CC"/>
                </a:solidFill>
              </a:rPr>
              <a:t>绝对指令代码</a:t>
            </a:r>
            <a:r>
              <a:rPr lang="zh-CN" altLang="en-US" sz="2000" dirty="0"/>
              <a:t>：目标代码可立即执行 </a:t>
            </a:r>
            <a:endParaRPr lang="zh-CN" altLang="en-US" sz="2000" dirty="0"/>
          </a:p>
          <a:p>
            <a:pPr lvl="2" eaLnBrk="1" hangingPunct="1">
              <a:lnSpc>
                <a:spcPct val="90000"/>
              </a:lnSpc>
            </a:pPr>
            <a:r>
              <a:rPr lang="zh-CN" altLang="en-US" sz="2000" b="1" dirty="0">
                <a:solidFill>
                  <a:srgbClr val="0000CC"/>
                </a:solidFill>
              </a:rPr>
              <a:t>可重定位的指令代码</a:t>
            </a:r>
            <a:r>
              <a:rPr lang="zh-CN" altLang="en-US" sz="2000" dirty="0"/>
              <a:t>：目标代码在运行前必须借助于一个连接装配程序把各个目标模块（包括系统提供的库模块）连接在一起，确定程序变量（或常数）在主存中的位置，装入内存中指定的起始地址，使之成为一个可以运行的绝对指令代码程序。 </a:t>
            </a:r>
            <a:endParaRPr lang="zh-CN" altLang="en-US" sz="2000" dirty="0"/>
          </a:p>
          <a:p>
            <a:pPr lvl="2" eaLnBrk="1" hangingPunct="1">
              <a:lnSpc>
                <a:spcPct val="90000"/>
              </a:lnSpc>
            </a:pPr>
            <a:r>
              <a:rPr lang="zh-CN" altLang="en-US" sz="2000" b="1" dirty="0">
                <a:solidFill>
                  <a:srgbClr val="0000CC"/>
                </a:solidFill>
              </a:rPr>
              <a:t>汇编指令代码</a:t>
            </a:r>
            <a:r>
              <a:rPr lang="zh-CN" altLang="en-US" sz="2000" dirty="0"/>
              <a:t>：需汇编器汇编之后才能运行 </a:t>
            </a:r>
            <a:endParaRPr lang="zh-CN" alt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noRot="1"/>
          </p:cNvSpPr>
          <p:nvPr>
            <p:ph type="title"/>
          </p:nvPr>
        </p:nvSpPr>
        <p:spPr>
          <a:noFill/>
          <a:ln>
            <a:noFill/>
          </a:ln>
        </p:spPr>
        <p:txBody>
          <a:bodyPr/>
          <a:p>
            <a:pPr eaLnBrk="1" hangingPunct="1"/>
            <a:r>
              <a:rPr lang="en-US" altLang="zh-CN" kern="1200" dirty="0">
                <a:solidFill>
                  <a:srgbClr val="FF0000"/>
                </a:solidFill>
                <a:latin typeface="+mj-lt"/>
                <a:ea typeface="+mj-ea"/>
                <a:cs typeface="+mj-cs"/>
              </a:rPr>
              <a:t>1.2 </a:t>
            </a:r>
            <a:r>
              <a:rPr lang="zh-CN" altLang="en-US" kern="1200" dirty="0">
                <a:solidFill>
                  <a:srgbClr val="FF0000"/>
                </a:solidFill>
                <a:latin typeface="+mj-lt"/>
                <a:ea typeface="+mj-ea"/>
                <a:cs typeface="+mj-cs"/>
              </a:rPr>
              <a:t>编译过程概述</a:t>
            </a:r>
            <a:endParaRPr lang="zh-CN" altLang="en-US" kern="1200" dirty="0">
              <a:solidFill>
                <a:srgbClr val="FF0000"/>
              </a:solidFill>
              <a:latin typeface="+mj-lt"/>
              <a:ea typeface="+mj-ea"/>
              <a:cs typeface="+mj-cs"/>
            </a:endParaRPr>
          </a:p>
        </p:txBody>
      </p:sp>
      <p:sp>
        <p:nvSpPr>
          <p:cNvPr id="30723" name="Rectangle 3"/>
          <p:cNvSpPr>
            <a:spLocks noGrp="1" noRot="1"/>
          </p:cNvSpPr>
          <p:nvPr>
            <p:ph idx="1"/>
          </p:nvPr>
        </p:nvSpPr>
        <p:spPr>
          <a:xfrm>
            <a:off x="533400" y="1295400"/>
            <a:ext cx="8229600" cy="4876800"/>
          </a:xfrm>
          <a:noFill/>
          <a:ln>
            <a:noFill/>
          </a:ln>
        </p:spPr>
        <p:txBody>
          <a:bodyPr/>
          <a:p>
            <a:pPr eaLnBrk="1" hangingPunct="1">
              <a:lnSpc>
                <a:spcPct val="90000"/>
              </a:lnSpc>
            </a:pPr>
            <a:r>
              <a:rPr lang="zh-CN" altLang="en-US" sz="2400" b="1" dirty="0"/>
              <a:t>第五阶段：</a:t>
            </a:r>
            <a:r>
              <a:rPr lang="zh-CN" altLang="en-US" sz="2400" b="1" dirty="0">
                <a:solidFill>
                  <a:srgbClr val="FF0000"/>
                </a:solidFill>
              </a:rPr>
              <a:t>目标代码生成</a:t>
            </a:r>
            <a:endParaRPr lang="zh-CN" altLang="en-US" sz="2400" b="1" dirty="0">
              <a:solidFill>
                <a:srgbClr val="FF0000"/>
              </a:solidFill>
            </a:endParaRPr>
          </a:p>
          <a:p>
            <a:pPr lvl="1" eaLnBrk="1" hangingPunct="1">
              <a:lnSpc>
                <a:spcPct val="90000"/>
              </a:lnSpc>
            </a:pPr>
            <a:r>
              <a:rPr lang="zh-CN" altLang="en-US" sz="2400" dirty="0"/>
              <a:t>例</a:t>
            </a:r>
            <a:r>
              <a:rPr lang="en-US" altLang="zh-CN" sz="2400" dirty="0"/>
              <a:t>:  </a:t>
            </a:r>
            <a:r>
              <a:rPr lang="en-US" altLang="zh-CN" sz="2400" b="1" dirty="0">
                <a:solidFill>
                  <a:srgbClr val="0000CC"/>
                </a:solidFill>
              </a:rPr>
              <a:t>b=a+2</a:t>
            </a:r>
            <a:endParaRPr lang="en-US" altLang="zh-CN" sz="2400" b="1" dirty="0">
              <a:solidFill>
                <a:srgbClr val="0000CC"/>
              </a:solidFill>
            </a:endParaRPr>
          </a:p>
          <a:p>
            <a:pPr lvl="2" eaLnBrk="1" hangingPunct="1">
              <a:lnSpc>
                <a:spcPct val="90000"/>
              </a:lnSpc>
              <a:spcBef>
                <a:spcPct val="0"/>
              </a:spcBef>
            </a:pPr>
            <a:r>
              <a:rPr lang="zh-CN" altLang="en-US" sz="1800" b="1" dirty="0">
                <a:solidFill>
                  <a:srgbClr val="0000CC"/>
                </a:solidFill>
              </a:rPr>
              <a:t>汇编指令代码</a:t>
            </a:r>
            <a:r>
              <a:rPr lang="zh-CN" altLang="en-US" sz="1800" dirty="0"/>
              <a:t>：</a:t>
            </a:r>
            <a:endParaRPr lang="zh-CN" altLang="en-US" sz="1800" dirty="0"/>
          </a:p>
          <a:p>
            <a:pPr lvl="3" eaLnBrk="1" hangingPunct="1">
              <a:lnSpc>
                <a:spcPct val="90000"/>
              </a:lnSpc>
              <a:spcBef>
                <a:spcPct val="40000"/>
              </a:spcBef>
            </a:pPr>
            <a:r>
              <a:rPr lang="en-US" altLang="zh-CN" sz="1800" dirty="0"/>
              <a:t>MOV    a,   R1</a:t>
            </a:r>
            <a:endParaRPr lang="en-US" altLang="zh-CN" sz="1800" dirty="0"/>
          </a:p>
          <a:p>
            <a:pPr lvl="3" eaLnBrk="1" hangingPunct="1">
              <a:lnSpc>
                <a:spcPct val="90000"/>
              </a:lnSpc>
              <a:spcBef>
                <a:spcPct val="40000"/>
              </a:spcBef>
            </a:pPr>
            <a:r>
              <a:rPr lang="en-US" altLang="zh-CN" sz="1800" dirty="0"/>
              <a:t>ADD   #2,   R1</a:t>
            </a:r>
            <a:endParaRPr lang="en-US" altLang="zh-CN" sz="1800" dirty="0"/>
          </a:p>
          <a:p>
            <a:pPr lvl="3" eaLnBrk="1" hangingPunct="1">
              <a:lnSpc>
                <a:spcPct val="90000"/>
              </a:lnSpc>
              <a:spcBef>
                <a:spcPct val="40000"/>
              </a:spcBef>
            </a:pPr>
            <a:r>
              <a:rPr lang="en-US" altLang="zh-CN" sz="1800" dirty="0"/>
              <a:t>MOV   R1,  b</a:t>
            </a:r>
            <a:endParaRPr lang="en-US" altLang="zh-CN" sz="1800" dirty="0"/>
          </a:p>
          <a:p>
            <a:pPr lvl="2" eaLnBrk="1" hangingPunct="1">
              <a:lnSpc>
                <a:spcPct val="90000"/>
              </a:lnSpc>
              <a:spcBef>
                <a:spcPct val="0"/>
              </a:spcBef>
            </a:pPr>
            <a:r>
              <a:rPr lang="zh-CN" altLang="en-US" sz="1800" b="1" dirty="0">
                <a:solidFill>
                  <a:srgbClr val="0000CC"/>
                </a:solidFill>
              </a:rPr>
              <a:t>可重定位的指令代码</a:t>
            </a:r>
            <a:r>
              <a:rPr lang="zh-CN" altLang="en-US" sz="1800" dirty="0"/>
              <a:t>： </a:t>
            </a:r>
            <a:endParaRPr lang="zh-CN" altLang="en-US" sz="1800" dirty="0"/>
          </a:p>
          <a:p>
            <a:pPr lvl="3" eaLnBrk="1" hangingPunct="1">
              <a:lnSpc>
                <a:spcPct val="90000"/>
              </a:lnSpc>
              <a:spcBef>
                <a:spcPct val="40000"/>
              </a:spcBef>
            </a:pPr>
            <a:r>
              <a:rPr lang="en-US" altLang="zh-CN" sz="1700" dirty="0"/>
              <a:t>0001  </a:t>
            </a:r>
            <a:r>
              <a:rPr lang="en-US" altLang="zh-CN" sz="1700" dirty="0">
                <a:solidFill>
                  <a:srgbClr val="00CC00"/>
                </a:solidFill>
              </a:rPr>
              <a:t>01</a:t>
            </a:r>
            <a:r>
              <a:rPr lang="en-US" altLang="zh-CN" sz="1700" dirty="0"/>
              <a:t>  </a:t>
            </a:r>
            <a:r>
              <a:rPr lang="en-US" altLang="zh-CN" sz="1700" dirty="0">
                <a:solidFill>
                  <a:srgbClr val="3333CC"/>
                </a:solidFill>
              </a:rPr>
              <a:t>00</a:t>
            </a:r>
            <a:r>
              <a:rPr lang="en-US" altLang="zh-CN" sz="1700" dirty="0"/>
              <a:t>  </a:t>
            </a:r>
            <a:r>
              <a:rPr lang="en-US" altLang="zh-CN" sz="1700" dirty="0">
                <a:solidFill>
                  <a:srgbClr val="FF3300"/>
                </a:solidFill>
              </a:rPr>
              <a:t>00000000</a:t>
            </a:r>
            <a:r>
              <a:rPr lang="en-US" altLang="zh-CN" sz="1800" dirty="0"/>
              <a:t>* </a:t>
            </a:r>
            <a:endParaRPr lang="en-US" altLang="zh-CN" sz="1800" dirty="0"/>
          </a:p>
          <a:p>
            <a:pPr lvl="3" eaLnBrk="1" hangingPunct="1">
              <a:lnSpc>
                <a:spcPct val="90000"/>
              </a:lnSpc>
              <a:spcBef>
                <a:spcPct val="40000"/>
              </a:spcBef>
            </a:pPr>
            <a:r>
              <a:rPr lang="en-US" altLang="zh-CN" sz="1800" dirty="0"/>
              <a:t>0011  </a:t>
            </a:r>
            <a:r>
              <a:rPr lang="en-US" altLang="zh-CN" sz="1800" dirty="0">
                <a:solidFill>
                  <a:srgbClr val="00CC00"/>
                </a:solidFill>
              </a:rPr>
              <a:t>01</a:t>
            </a:r>
            <a:r>
              <a:rPr lang="en-US" altLang="zh-CN" sz="1800" dirty="0"/>
              <a:t> </a:t>
            </a:r>
            <a:r>
              <a:rPr lang="en-US" altLang="zh-CN" sz="1800" dirty="0">
                <a:solidFill>
                  <a:srgbClr val="3333CC"/>
                </a:solidFill>
              </a:rPr>
              <a:t> 10</a:t>
            </a:r>
            <a:r>
              <a:rPr lang="en-US" altLang="zh-CN" sz="1800" dirty="0"/>
              <a:t>  </a:t>
            </a:r>
            <a:r>
              <a:rPr lang="en-US" altLang="zh-CN" sz="1800" dirty="0">
                <a:solidFill>
                  <a:srgbClr val="FF3300"/>
                </a:solidFill>
              </a:rPr>
              <a:t>00000010</a:t>
            </a:r>
            <a:endParaRPr lang="en-US" altLang="zh-CN" sz="1800" dirty="0">
              <a:solidFill>
                <a:srgbClr val="FF3300"/>
              </a:solidFill>
            </a:endParaRPr>
          </a:p>
          <a:p>
            <a:pPr lvl="3" eaLnBrk="1" hangingPunct="1">
              <a:lnSpc>
                <a:spcPct val="90000"/>
              </a:lnSpc>
              <a:spcBef>
                <a:spcPct val="40000"/>
              </a:spcBef>
            </a:pPr>
            <a:r>
              <a:rPr lang="en-US" altLang="zh-CN" sz="1800" dirty="0"/>
              <a:t>0100  </a:t>
            </a:r>
            <a:r>
              <a:rPr lang="en-US" altLang="zh-CN" sz="1800" dirty="0">
                <a:solidFill>
                  <a:srgbClr val="00CC00"/>
                </a:solidFill>
              </a:rPr>
              <a:t>01</a:t>
            </a:r>
            <a:r>
              <a:rPr lang="en-US" altLang="zh-CN" sz="1800" dirty="0"/>
              <a:t>  </a:t>
            </a:r>
            <a:r>
              <a:rPr lang="en-US" altLang="zh-CN" sz="1800" dirty="0">
                <a:solidFill>
                  <a:srgbClr val="3333CC"/>
                </a:solidFill>
              </a:rPr>
              <a:t>00</a:t>
            </a:r>
            <a:r>
              <a:rPr lang="en-US" altLang="zh-CN" sz="1800" dirty="0"/>
              <a:t>  </a:t>
            </a:r>
            <a:r>
              <a:rPr lang="en-US" altLang="zh-CN" sz="1800" dirty="0">
                <a:solidFill>
                  <a:srgbClr val="FF3300"/>
                </a:solidFill>
              </a:rPr>
              <a:t>00000100</a:t>
            </a:r>
            <a:r>
              <a:rPr lang="en-US" altLang="zh-CN" sz="1800" dirty="0"/>
              <a:t>*</a:t>
            </a:r>
            <a:endParaRPr lang="en-US" altLang="zh-CN" sz="1800" dirty="0">
              <a:solidFill>
                <a:srgbClr val="66FFFF"/>
              </a:solidFill>
            </a:endParaRPr>
          </a:p>
          <a:p>
            <a:pPr lvl="2" eaLnBrk="1" hangingPunct="1">
              <a:lnSpc>
                <a:spcPct val="90000"/>
              </a:lnSpc>
              <a:spcBef>
                <a:spcPct val="40000"/>
              </a:spcBef>
            </a:pPr>
            <a:r>
              <a:rPr lang="zh-CN" altLang="en-US" sz="1800" b="1" dirty="0">
                <a:solidFill>
                  <a:srgbClr val="0000CC"/>
                </a:solidFill>
              </a:rPr>
              <a:t>绝对指令代码</a:t>
            </a:r>
            <a:r>
              <a:rPr lang="zh-CN" altLang="en-US" sz="1800" dirty="0"/>
              <a:t>：存放数据的起始地址</a:t>
            </a:r>
            <a:r>
              <a:rPr lang="en-US" altLang="zh-CN" sz="1900" dirty="0"/>
              <a:t>L=00001111</a:t>
            </a:r>
            <a:endParaRPr lang="en-US" altLang="zh-CN" sz="1900" dirty="0"/>
          </a:p>
          <a:p>
            <a:pPr lvl="3" eaLnBrk="1" hangingPunct="1">
              <a:lnSpc>
                <a:spcPct val="90000"/>
              </a:lnSpc>
              <a:spcBef>
                <a:spcPct val="40000"/>
              </a:spcBef>
            </a:pPr>
            <a:r>
              <a:rPr lang="en-US" altLang="zh-CN" sz="1700" dirty="0"/>
              <a:t>0001  </a:t>
            </a:r>
            <a:r>
              <a:rPr lang="en-US" altLang="zh-CN" sz="1700" dirty="0">
                <a:solidFill>
                  <a:srgbClr val="00CC00"/>
                </a:solidFill>
              </a:rPr>
              <a:t>01</a:t>
            </a:r>
            <a:r>
              <a:rPr lang="en-US" altLang="zh-CN" sz="1700" dirty="0"/>
              <a:t>  </a:t>
            </a:r>
            <a:r>
              <a:rPr lang="en-US" altLang="zh-CN" sz="1700" dirty="0">
                <a:solidFill>
                  <a:srgbClr val="3333CC"/>
                </a:solidFill>
              </a:rPr>
              <a:t>00</a:t>
            </a:r>
            <a:r>
              <a:rPr lang="en-US" altLang="zh-CN" sz="1700" dirty="0"/>
              <a:t>  </a:t>
            </a:r>
            <a:r>
              <a:rPr lang="en-US" altLang="zh-CN" sz="1700" dirty="0">
                <a:solidFill>
                  <a:srgbClr val="FF3300"/>
                </a:solidFill>
              </a:rPr>
              <a:t>00001111</a:t>
            </a:r>
            <a:endParaRPr lang="en-US" altLang="zh-CN" sz="1700" dirty="0">
              <a:solidFill>
                <a:srgbClr val="FF3300"/>
              </a:solidFill>
            </a:endParaRPr>
          </a:p>
          <a:p>
            <a:pPr lvl="3" eaLnBrk="1" hangingPunct="1">
              <a:lnSpc>
                <a:spcPct val="90000"/>
              </a:lnSpc>
              <a:spcBef>
                <a:spcPct val="40000"/>
              </a:spcBef>
            </a:pPr>
            <a:r>
              <a:rPr lang="en-US" altLang="zh-CN" sz="1800" dirty="0"/>
              <a:t>0011  </a:t>
            </a:r>
            <a:r>
              <a:rPr lang="en-US" altLang="zh-CN" sz="1800" dirty="0">
                <a:solidFill>
                  <a:srgbClr val="00CC00"/>
                </a:solidFill>
              </a:rPr>
              <a:t>01</a:t>
            </a:r>
            <a:r>
              <a:rPr lang="en-US" altLang="zh-CN" sz="1800" dirty="0"/>
              <a:t> </a:t>
            </a:r>
            <a:r>
              <a:rPr lang="en-US" altLang="zh-CN" sz="1800" dirty="0">
                <a:solidFill>
                  <a:srgbClr val="3333CC"/>
                </a:solidFill>
              </a:rPr>
              <a:t> 10</a:t>
            </a:r>
            <a:r>
              <a:rPr lang="en-US" altLang="zh-CN" sz="1800" dirty="0"/>
              <a:t>  </a:t>
            </a:r>
            <a:r>
              <a:rPr lang="en-US" altLang="zh-CN" sz="1800" dirty="0">
                <a:solidFill>
                  <a:srgbClr val="FF3300"/>
                </a:solidFill>
              </a:rPr>
              <a:t>00000010</a:t>
            </a:r>
            <a:endParaRPr lang="en-US" altLang="zh-CN" sz="1800" dirty="0">
              <a:solidFill>
                <a:srgbClr val="FF3300"/>
              </a:solidFill>
            </a:endParaRPr>
          </a:p>
          <a:p>
            <a:pPr lvl="3" eaLnBrk="1" hangingPunct="1">
              <a:lnSpc>
                <a:spcPct val="90000"/>
              </a:lnSpc>
              <a:spcBef>
                <a:spcPct val="40000"/>
              </a:spcBef>
            </a:pPr>
            <a:r>
              <a:rPr lang="en-US" altLang="zh-CN" sz="1800" dirty="0"/>
              <a:t>0100  </a:t>
            </a:r>
            <a:r>
              <a:rPr lang="en-US" altLang="zh-CN" sz="1800" dirty="0">
                <a:solidFill>
                  <a:srgbClr val="00CC00"/>
                </a:solidFill>
              </a:rPr>
              <a:t>01</a:t>
            </a:r>
            <a:r>
              <a:rPr lang="en-US" altLang="zh-CN" sz="1800" dirty="0"/>
              <a:t>  </a:t>
            </a:r>
            <a:r>
              <a:rPr lang="en-US" altLang="zh-CN" sz="1800" dirty="0">
                <a:solidFill>
                  <a:srgbClr val="3333CC"/>
                </a:solidFill>
              </a:rPr>
              <a:t>00</a:t>
            </a:r>
            <a:r>
              <a:rPr lang="en-US" altLang="zh-CN" sz="1800" dirty="0"/>
              <a:t>  </a:t>
            </a:r>
            <a:r>
              <a:rPr lang="en-US" altLang="zh-CN" sz="1800" dirty="0">
                <a:solidFill>
                  <a:srgbClr val="FF3300"/>
                </a:solidFill>
              </a:rPr>
              <a:t>00010011</a:t>
            </a:r>
            <a:r>
              <a:rPr lang="en-US" altLang="zh-CN" sz="1700" dirty="0"/>
              <a:t> </a:t>
            </a:r>
            <a:endParaRPr lang="en-US" altLang="zh-CN" sz="17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noRot="1"/>
          </p:cNvSpPr>
          <p:nvPr>
            <p:ph type="title"/>
          </p:nvPr>
        </p:nvSpPr>
        <p:spPr>
          <a:noFill/>
          <a:ln>
            <a:noFill/>
          </a:ln>
        </p:spPr>
        <p:txBody>
          <a:bodyPr/>
          <a:p>
            <a:pPr eaLnBrk="1" hangingPunct="1"/>
            <a:r>
              <a:rPr lang="en-US" altLang="zh-CN" kern="1200" dirty="0">
                <a:solidFill>
                  <a:srgbClr val="FF0000"/>
                </a:solidFill>
                <a:latin typeface="+mj-lt"/>
                <a:ea typeface="+mj-ea"/>
                <a:cs typeface="+mj-cs"/>
              </a:rPr>
              <a:t>1.3 </a:t>
            </a:r>
            <a:r>
              <a:rPr lang="zh-CN" altLang="en-US" kern="1200" dirty="0">
                <a:solidFill>
                  <a:srgbClr val="FF0000"/>
                </a:solidFill>
                <a:latin typeface="+mj-lt"/>
                <a:ea typeface="+mj-ea"/>
                <a:cs typeface="+mj-cs"/>
              </a:rPr>
              <a:t>编译程序的结构</a:t>
            </a:r>
            <a:endParaRPr lang="zh-CN" altLang="en-US" kern="1200" dirty="0">
              <a:solidFill>
                <a:srgbClr val="FF0000"/>
              </a:solidFill>
              <a:latin typeface="+mj-lt"/>
              <a:ea typeface="+mj-ea"/>
              <a:cs typeface="+mj-cs"/>
            </a:endParaRPr>
          </a:p>
        </p:txBody>
      </p:sp>
      <p:sp>
        <p:nvSpPr>
          <p:cNvPr id="31747" name="Rectangle 3"/>
          <p:cNvSpPr>
            <a:spLocks noGrp="1" noRot="1"/>
          </p:cNvSpPr>
          <p:nvPr>
            <p:ph idx="1"/>
          </p:nvPr>
        </p:nvSpPr>
        <p:spPr>
          <a:xfrm>
            <a:off x="533400" y="1295400"/>
            <a:ext cx="8229600" cy="838200"/>
          </a:xfrm>
          <a:noFill/>
          <a:ln>
            <a:noFill/>
          </a:ln>
        </p:spPr>
        <p:txBody>
          <a:bodyPr/>
          <a:p>
            <a:pPr eaLnBrk="1" hangingPunct="1"/>
            <a:r>
              <a:rPr lang="zh-CN" altLang="en-US" b="1" dirty="0">
                <a:solidFill>
                  <a:srgbClr val="0000CC"/>
                </a:solidFill>
              </a:rPr>
              <a:t>编译程序总框</a:t>
            </a:r>
            <a:endParaRPr lang="zh-CN" altLang="en-US" b="1" dirty="0">
              <a:solidFill>
                <a:srgbClr val="0000CC"/>
              </a:solidFill>
            </a:endParaRPr>
          </a:p>
        </p:txBody>
      </p:sp>
      <p:sp>
        <p:nvSpPr>
          <p:cNvPr id="31748" name="Rectangle 4"/>
          <p:cNvSpPr>
            <a:spLocks noChangeArrowheads="1"/>
          </p:cNvSpPr>
          <p:nvPr/>
        </p:nvSpPr>
        <p:spPr bwMode="auto">
          <a:xfrm>
            <a:off x="3108325" y="2278063"/>
            <a:ext cx="1776413" cy="373063"/>
          </a:xfrm>
          <a:prstGeom prst="rect">
            <a:avLst/>
          </a:prstGeom>
        </p:spPr>
        <p:style>
          <a:lnRef idx="1">
            <a:schemeClr val="accent3"/>
          </a:lnRef>
          <a:fillRef idx="2">
            <a:schemeClr val="accent3"/>
          </a:fillRef>
          <a:effectRef idx="1">
            <a:schemeClr val="accent3"/>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400" b="1" i="0" u="none" strike="noStrike" kern="1200" cap="none" spc="0" normalizeH="0" baseline="0" noProof="0" dirty="0" smtClean="0">
                <a:ln>
                  <a:noFill/>
                </a:ln>
                <a:solidFill>
                  <a:schemeClr val="tx2"/>
                </a:solidFill>
                <a:effectLst/>
                <a:uLnTx/>
                <a:uFillTx/>
                <a:latin typeface="Times New Roman" panose="02020603050405020304" pitchFamily="18" charset="0"/>
                <a:ea typeface="+mn-ea"/>
                <a:cs typeface="+mn-cs"/>
              </a:rPr>
              <a:t>词法分析器</a:t>
            </a:r>
            <a:endParaRPr kumimoji="1" lang="zh-CN" altLang="en-US" sz="1400" b="1" i="0" u="none" strike="noStrike" kern="1200" cap="none" spc="0" normalizeH="0" baseline="0" noProof="0" dirty="0" smtClean="0">
              <a:ln>
                <a:noFill/>
              </a:ln>
              <a:solidFill>
                <a:schemeClr val="tx2"/>
              </a:solidFill>
              <a:effectLst/>
              <a:uLnTx/>
              <a:uFillTx/>
              <a:latin typeface="Times New Roman" panose="02020603050405020304" pitchFamily="18" charset="0"/>
              <a:ea typeface="+mn-ea"/>
              <a:cs typeface="+mn-cs"/>
            </a:endParaRPr>
          </a:p>
        </p:txBody>
      </p:sp>
      <p:sp>
        <p:nvSpPr>
          <p:cNvPr id="31749" name="Rectangle 5"/>
          <p:cNvSpPr>
            <a:spLocks noChangeArrowheads="1"/>
          </p:cNvSpPr>
          <p:nvPr/>
        </p:nvSpPr>
        <p:spPr bwMode="auto">
          <a:xfrm>
            <a:off x="3124200" y="3048000"/>
            <a:ext cx="1760538" cy="381000"/>
          </a:xfrm>
          <a:prstGeom prst="rect">
            <a:avLst/>
          </a:prstGeom>
        </p:spPr>
        <p:style>
          <a:lnRef idx="1">
            <a:schemeClr val="accent3"/>
          </a:lnRef>
          <a:fillRef idx="2">
            <a:schemeClr val="accent3"/>
          </a:fillRef>
          <a:effectRef idx="1">
            <a:schemeClr val="accent3"/>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400" b="1" i="0" u="none" strike="noStrike" kern="1200" cap="none" spc="0" normalizeH="0" baseline="0" noProof="0" smtClean="0">
                <a:ln>
                  <a:noFill/>
                </a:ln>
                <a:solidFill>
                  <a:schemeClr val="tx2"/>
                </a:solidFill>
                <a:effectLst/>
                <a:uLnTx/>
                <a:uFillTx/>
                <a:latin typeface="Times New Roman" panose="02020603050405020304" pitchFamily="18" charset="0"/>
                <a:ea typeface="+mn-ea"/>
                <a:cs typeface="+mn-cs"/>
              </a:rPr>
              <a:t>语法分析器</a:t>
            </a:r>
            <a:endParaRPr kumimoji="1" lang="zh-CN" altLang="en-US" sz="1400" b="1" i="0" u="none" strike="noStrike" kern="1200" cap="none" spc="0" normalizeH="0" baseline="0" noProof="0" smtClean="0">
              <a:ln>
                <a:noFill/>
              </a:ln>
              <a:solidFill>
                <a:schemeClr val="tx2"/>
              </a:solidFill>
              <a:effectLst/>
              <a:uLnTx/>
              <a:uFillTx/>
              <a:latin typeface="Times New Roman" panose="02020603050405020304" pitchFamily="18" charset="0"/>
              <a:ea typeface="+mn-ea"/>
              <a:cs typeface="+mn-cs"/>
            </a:endParaRPr>
          </a:p>
        </p:txBody>
      </p:sp>
      <p:sp>
        <p:nvSpPr>
          <p:cNvPr id="31750" name="Rectangle 6"/>
          <p:cNvSpPr>
            <a:spLocks noChangeArrowheads="1"/>
          </p:cNvSpPr>
          <p:nvPr/>
        </p:nvSpPr>
        <p:spPr bwMode="auto">
          <a:xfrm>
            <a:off x="3132138" y="3762375"/>
            <a:ext cx="1752600" cy="517525"/>
          </a:xfrm>
          <a:prstGeom prst="rect">
            <a:avLst/>
          </a:prstGeom>
        </p:spPr>
        <p:style>
          <a:lnRef idx="1">
            <a:schemeClr val="accent3"/>
          </a:lnRef>
          <a:fillRef idx="2">
            <a:schemeClr val="accent3"/>
          </a:fillRef>
          <a:effectRef idx="1">
            <a:schemeClr val="accent3"/>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400" b="1" i="0" u="none" strike="noStrike" kern="1200" cap="none" spc="0" normalizeH="0" baseline="0" noProof="0" smtClean="0">
                <a:ln>
                  <a:noFill/>
                </a:ln>
                <a:solidFill>
                  <a:schemeClr val="tx2"/>
                </a:solidFill>
                <a:effectLst/>
                <a:uLnTx/>
                <a:uFillTx/>
                <a:latin typeface="宋体" panose="02010600030101010101" pitchFamily="2" charset="-122"/>
                <a:ea typeface="+mn-ea"/>
                <a:cs typeface="+mn-cs"/>
              </a:rPr>
              <a:t>语义分析与中间代码生成器</a:t>
            </a:r>
            <a:endParaRPr kumimoji="1" lang="zh-CN" altLang="en-US" sz="1400" b="1" i="0" u="none" strike="noStrike" kern="1200" cap="none" spc="0" normalizeH="0" baseline="0" noProof="0" smtClean="0">
              <a:ln>
                <a:noFill/>
              </a:ln>
              <a:solidFill>
                <a:schemeClr val="tx2"/>
              </a:solidFill>
              <a:effectLst/>
              <a:uLnTx/>
              <a:uFillTx/>
              <a:latin typeface="宋体" panose="02010600030101010101" pitchFamily="2" charset="-122"/>
              <a:ea typeface="+mn-ea"/>
              <a:cs typeface="+mn-cs"/>
            </a:endParaRPr>
          </a:p>
        </p:txBody>
      </p:sp>
      <p:sp>
        <p:nvSpPr>
          <p:cNvPr id="31751" name="Rectangle 7"/>
          <p:cNvSpPr>
            <a:spLocks noChangeArrowheads="1"/>
          </p:cNvSpPr>
          <p:nvPr/>
        </p:nvSpPr>
        <p:spPr bwMode="auto">
          <a:xfrm>
            <a:off x="3124200" y="4648200"/>
            <a:ext cx="1760538" cy="381000"/>
          </a:xfrm>
          <a:prstGeom prst="rect">
            <a:avLst/>
          </a:prstGeom>
        </p:spPr>
        <p:style>
          <a:lnRef idx="1">
            <a:schemeClr val="accent3"/>
          </a:lnRef>
          <a:fillRef idx="2">
            <a:schemeClr val="accent3"/>
          </a:fillRef>
          <a:effectRef idx="1">
            <a:schemeClr val="accent3"/>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400" b="1" i="0" u="none" strike="noStrike" kern="1200" cap="none" spc="0" normalizeH="0" baseline="0" noProof="0" smtClean="0">
                <a:ln>
                  <a:noFill/>
                </a:ln>
                <a:solidFill>
                  <a:schemeClr val="tx2"/>
                </a:solidFill>
                <a:effectLst/>
                <a:uLnTx/>
                <a:uFillTx/>
                <a:latin typeface="宋体" panose="02010600030101010101" pitchFamily="2" charset="-122"/>
                <a:ea typeface="+mn-ea"/>
                <a:cs typeface="+mn-cs"/>
              </a:rPr>
              <a:t>优化器</a:t>
            </a:r>
            <a:endParaRPr kumimoji="1" lang="zh-CN" altLang="en-US" sz="1400" b="1" i="0" u="none" strike="noStrike" kern="1200" cap="none" spc="0" normalizeH="0" baseline="0" noProof="0" smtClean="0">
              <a:ln>
                <a:noFill/>
              </a:ln>
              <a:solidFill>
                <a:schemeClr val="tx2"/>
              </a:solidFill>
              <a:effectLst/>
              <a:uLnTx/>
              <a:uFillTx/>
              <a:latin typeface="宋体" panose="02010600030101010101" pitchFamily="2" charset="-122"/>
              <a:ea typeface="+mn-ea"/>
              <a:cs typeface="+mn-cs"/>
            </a:endParaRPr>
          </a:p>
        </p:txBody>
      </p:sp>
      <p:grpSp>
        <p:nvGrpSpPr>
          <p:cNvPr id="31752" name="Group 8"/>
          <p:cNvGrpSpPr/>
          <p:nvPr/>
        </p:nvGrpSpPr>
        <p:grpSpPr>
          <a:xfrm>
            <a:off x="4016375" y="1828800"/>
            <a:ext cx="1470025" cy="457200"/>
            <a:chOff x="2880" y="432"/>
            <a:chExt cx="926" cy="341"/>
          </a:xfrm>
        </p:grpSpPr>
        <p:sp>
          <p:nvSpPr>
            <p:cNvPr id="31781" name="Rectangle 9"/>
            <p:cNvSpPr/>
            <p:nvPr/>
          </p:nvSpPr>
          <p:spPr>
            <a:xfrm>
              <a:off x="2976" y="480"/>
              <a:ext cx="830" cy="218"/>
            </a:xfrm>
            <a:prstGeom prst="rect">
              <a:avLst/>
            </a:prstGeom>
            <a:noFill/>
            <a:ln w="12700">
              <a:noFill/>
            </a:ln>
          </p:spPr>
          <p:txBody>
            <a:bodyPr wrap="none" anchor="ctr" anchorCtr="0"/>
            <a:p>
              <a:r>
                <a:rPr lang="zh-CN" altLang="en-US" sz="1400" b="1" dirty="0">
                  <a:latin typeface="Times New Roman" panose="02020603050405020304" pitchFamily="18" charset="0"/>
                </a:rPr>
                <a:t>源程序</a:t>
              </a:r>
              <a:endParaRPr lang="zh-CN" altLang="en-US" sz="1400" b="1" dirty="0">
                <a:latin typeface="Times New Roman" panose="02020603050405020304" pitchFamily="18" charset="0"/>
              </a:endParaRPr>
            </a:p>
          </p:txBody>
        </p:sp>
        <p:sp>
          <p:nvSpPr>
            <p:cNvPr id="31782" name="Line 10"/>
            <p:cNvSpPr/>
            <p:nvPr/>
          </p:nvSpPr>
          <p:spPr>
            <a:xfrm>
              <a:off x="2880" y="432"/>
              <a:ext cx="0" cy="341"/>
            </a:xfrm>
            <a:prstGeom prst="line">
              <a:avLst/>
            </a:prstGeom>
            <a:ln w="12700" cap="flat" cmpd="sng">
              <a:solidFill>
                <a:schemeClr val="tx1"/>
              </a:solidFill>
              <a:prstDash val="solid"/>
              <a:headEnd type="none" w="sm" len="sm"/>
              <a:tailEnd type="stealth" w="lg" len="lg"/>
            </a:ln>
          </p:spPr>
        </p:sp>
      </p:grpSp>
      <p:grpSp>
        <p:nvGrpSpPr>
          <p:cNvPr id="31753" name="Group 11"/>
          <p:cNvGrpSpPr/>
          <p:nvPr/>
        </p:nvGrpSpPr>
        <p:grpSpPr>
          <a:xfrm>
            <a:off x="4046538" y="2651125"/>
            <a:ext cx="1447800" cy="396875"/>
            <a:chOff x="2880" y="1104"/>
            <a:chExt cx="899" cy="336"/>
          </a:xfrm>
        </p:grpSpPr>
        <p:sp>
          <p:nvSpPr>
            <p:cNvPr id="31779" name="Rectangle 12"/>
            <p:cNvSpPr/>
            <p:nvPr/>
          </p:nvSpPr>
          <p:spPr>
            <a:xfrm>
              <a:off x="2928" y="1152"/>
              <a:ext cx="851" cy="219"/>
            </a:xfrm>
            <a:prstGeom prst="rect">
              <a:avLst/>
            </a:prstGeom>
            <a:noFill/>
            <a:ln w="12700">
              <a:noFill/>
            </a:ln>
          </p:spPr>
          <p:txBody>
            <a:bodyPr wrap="none" anchor="ctr" anchorCtr="0"/>
            <a:p>
              <a:r>
                <a:rPr lang="zh-CN" altLang="en-US" sz="1400" b="1" dirty="0">
                  <a:latin typeface="Times New Roman" panose="02020603050405020304" pitchFamily="18" charset="0"/>
                </a:rPr>
                <a:t>单词符号</a:t>
              </a:r>
              <a:endParaRPr lang="zh-CN" altLang="en-US" sz="1400" b="1" dirty="0">
                <a:latin typeface="Times New Roman" panose="02020603050405020304" pitchFamily="18" charset="0"/>
              </a:endParaRPr>
            </a:p>
          </p:txBody>
        </p:sp>
        <p:sp>
          <p:nvSpPr>
            <p:cNvPr id="31780" name="Line 13"/>
            <p:cNvSpPr/>
            <p:nvPr/>
          </p:nvSpPr>
          <p:spPr>
            <a:xfrm>
              <a:off x="2880" y="1104"/>
              <a:ext cx="0" cy="336"/>
            </a:xfrm>
            <a:prstGeom prst="line">
              <a:avLst/>
            </a:prstGeom>
            <a:ln w="12700" cap="flat" cmpd="sng">
              <a:solidFill>
                <a:schemeClr val="tx1"/>
              </a:solidFill>
              <a:prstDash val="solid"/>
              <a:headEnd type="none" w="sm" len="sm"/>
              <a:tailEnd type="stealth" w="lg" len="lg"/>
            </a:ln>
          </p:spPr>
        </p:sp>
      </p:grpSp>
      <p:grpSp>
        <p:nvGrpSpPr>
          <p:cNvPr id="31754" name="Group 14"/>
          <p:cNvGrpSpPr/>
          <p:nvPr/>
        </p:nvGrpSpPr>
        <p:grpSpPr>
          <a:xfrm>
            <a:off x="4046538" y="3429000"/>
            <a:ext cx="1427162" cy="381000"/>
            <a:chOff x="2880" y="1776"/>
            <a:chExt cx="899" cy="384"/>
          </a:xfrm>
        </p:grpSpPr>
        <p:sp>
          <p:nvSpPr>
            <p:cNvPr id="31777" name="Rectangle 15"/>
            <p:cNvSpPr/>
            <p:nvPr/>
          </p:nvSpPr>
          <p:spPr>
            <a:xfrm>
              <a:off x="2928" y="1824"/>
              <a:ext cx="851" cy="219"/>
            </a:xfrm>
            <a:prstGeom prst="rect">
              <a:avLst/>
            </a:prstGeom>
            <a:noFill/>
            <a:ln w="12700">
              <a:noFill/>
            </a:ln>
          </p:spPr>
          <p:txBody>
            <a:bodyPr wrap="none" anchor="ctr" anchorCtr="0"/>
            <a:p>
              <a:r>
                <a:rPr lang="zh-CN" altLang="en-US" sz="1400" b="1" dirty="0">
                  <a:latin typeface="Times New Roman" panose="02020603050405020304" pitchFamily="18" charset="0"/>
                </a:rPr>
                <a:t>语法单位</a:t>
              </a:r>
              <a:endParaRPr lang="zh-CN" altLang="en-US" sz="1400" b="1" dirty="0">
                <a:latin typeface="Times New Roman" panose="02020603050405020304" pitchFamily="18" charset="0"/>
              </a:endParaRPr>
            </a:p>
          </p:txBody>
        </p:sp>
        <p:sp>
          <p:nvSpPr>
            <p:cNvPr id="31778" name="Line 16"/>
            <p:cNvSpPr/>
            <p:nvPr/>
          </p:nvSpPr>
          <p:spPr>
            <a:xfrm>
              <a:off x="2880" y="1776"/>
              <a:ext cx="0" cy="384"/>
            </a:xfrm>
            <a:prstGeom prst="line">
              <a:avLst/>
            </a:prstGeom>
            <a:ln w="12700" cap="flat" cmpd="sng">
              <a:solidFill>
                <a:schemeClr val="tx1"/>
              </a:solidFill>
              <a:prstDash val="solid"/>
              <a:headEnd type="none" w="sm" len="sm"/>
              <a:tailEnd type="stealth" w="lg" len="lg"/>
            </a:ln>
          </p:spPr>
        </p:sp>
      </p:grpSp>
      <p:grpSp>
        <p:nvGrpSpPr>
          <p:cNvPr id="31755" name="Group 17"/>
          <p:cNvGrpSpPr/>
          <p:nvPr/>
        </p:nvGrpSpPr>
        <p:grpSpPr>
          <a:xfrm>
            <a:off x="4038600" y="4267200"/>
            <a:ext cx="1511300" cy="381000"/>
            <a:chOff x="2880" y="2496"/>
            <a:chExt cx="947" cy="336"/>
          </a:xfrm>
        </p:grpSpPr>
        <p:sp>
          <p:nvSpPr>
            <p:cNvPr id="31775" name="Rectangle 18"/>
            <p:cNvSpPr/>
            <p:nvPr/>
          </p:nvSpPr>
          <p:spPr>
            <a:xfrm>
              <a:off x="2976" y="2528"/>
              <a:ext cx="851" cy="198"/>
            </a:xfrm>
            <a:prstGeom prst="rect">
              <a:avLst/>
            </a:prstGeom>
            <a:noFill/>
            <a:ln w="12700">
              <a:noFill/>
            </a:ln>
          </p:spPr>
          <p:txBody>
            <a:bodyPr wrap="none" anchor="ctr" anchorCtr="0"/>
            <a:p>
              <a:r>
                <a:rPr lang="zh-CN" altLang="en-US" sz="1400" b="1" dirty="0">
                  <a:latin typeface="Times New Roman" panose="02020603050405020304" pitchFamily="18" charset="0"/>
                </a:rPr>
                <a:t>中间代码</a:t>
              </a:r>
              <a:endParaRPr lang="zh-CN" altLang="en-US" sz="1400" b="1" dirty="0">
                <a:latin typeface="Times New Roman" panose="02020603050405020304" pitchFamily="18" charset="0"/>
              </a:endParaRPr>
            </a:p>
          </p:txBody>
        </p:sp>
        <p:sp>
          <p:nvSpPr>
            <p:cNvPr id="31776" name="Line 19"/>
            <p:cNvSpPr/>
            <p:nvPr/>
          </p:nvSpPr>
          <p:spPr>
            <a:xfrm flipH="1">
              <a:off x="2880" y="2496"/>
              <a:ext cx="0" cy="336"/>
            </a:xfrm>
            <a:prstGeom prst="line">
              <a:avLst/>
            </a:prstGeom>
            <a:ln w="12700" cap="flat" cmpd="sng">
              <a:solidFill>
                <a:schemeClr val="tx1"/>
              </a:solidFill>
              <a:prstDash val="solid"/>
              <a:headEnd type="none" w="sm" len="sm"/>
              <a:tailEnd type="stealth" w="lg" len="lg"/>
            </a:ln>
          </p:spPr>
        </p:sp>
      </p:grpSp>
      <p:sp>
        <p:nvSpPr>
          <p:cNvPr id="31756" name="Rectangle 20"/>
          <p:cNvSpPr>
            <a:spLocks noChangeArrowheads="1"/>
          </p:cNvSpPr>
          <p:nvPr/>
        </p:nvSpPr>
        <p:spPr bwMode="auto">
          <a:xfrm>
            <a:off x="2057400" y="2193925"/>
            <a:ext cx="525463" cy="3673475"/>
          </a:xfrm>
          <a:prstGeom prst="rect">
            <a:avLst/>
          </a:prstGeom>
        </p:spPr>
        <p:style>
          <a:lnRef idx="2">
            <a:schemeClr val="accent2"/>
          </a:lnRef>
          <a:fillRef idx="1">
            <a:schemeClr val="lt1"/>
          </a:fillRef>
          <a:effectRef idx="0">
            <a:schemeClr val="accent2"/>
          </a:effectRef>
          <a:fontRef idx="minor">
            <a:schemeClr val="dk1"/>
          </a:fontRef>
        </p:style>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en-US" altLang="zh-CN" sz="1400" b="1" i="0" u="none" strike="noStrike" kern="1200" cap="none" spc="0" normalizeH="0" baseline="0" noProof="0" smtClean="0">
              <a:ln>
                <a:noFill/>
              </a:ln>
              <a:solidFill>
                <a:srgbClr val="0000CC"/>
              </a:solidFill>
              <a:effectLst/>
              <a:uLnTx/>
              <a:uFillTx/>
              <a:latin typeface="Times New Roman" panose="02020603050405020304" pitchFamily="18"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endParaRPr kumimoji="1" lang="en-US" altLang="zh-CN" sz="1400" b="1" i="0" u="none" strike="noStrike" kern="1200" cap="none" spc="0" normalizeH="0" baseline="0" noProof="0" smtClean="0">
              <a:ln>
                <a:noFill/>
              </a:ln>
              <a:solidFill>
                <a:srgbClr val="0000CC"/>
              </a:solidFill>
              <a:effectLst/>
              <a:uLnTx/>
              <a:uFillTx/>
              <a:latin typeface="Times New Roman" panose="02020603050405020304" pitchFamily="18"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endParaRPr kumimoji="1" lang="en-US" altLang="zh-CN" sz="1400" b="1" i="0" u="none" strike="noStrike" kern="1200" cap="none" spc="0" normalizeH="0" baseline="0" noProof="0" smtClean="0">
              <a:ln>
                <a:noFill/>
              </a:ln>
              <a:solidFill>
                <a:srgbClr val="0000CC"/>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400" b="1" i="0" u="none" strike="noStrike" kern="1200" cap="none" spc="0" normalizeH="0" baseline="0" noProof="0" smtClean="0">
                <a:ln>
                  <a:noFill/>
                </a:ln>
                <a:solidFill>
                  <a:srgbClr val="0000CC"/>
                </a:solidFill>
                <a:effectLst/>
                <a:uLnTx/>
                <a:uFillTx/>
                <a:latin typeface="Times New Roman" panose="02020603050405020304" pitchFamily="18" charset="0"/>
                <a:ea typeface="+mn-ea"/>
                <a:cs typeface="+mn-cs"/>
              </a:rPr>
              <a:t>表</a:t>
            </a:r>
            <a:endParaRPr kumimoji="1" lang="zh-CN" altLang="en-US" sz="1400" b="1" i="0" u="none" strike="noStrike" kern="1200" cap="none" spc="0" normalizeH="0" baseline="0" noProof="0" smtClean="0">
              <a:ln>
                <a:noFill/>
              </a:ln>
              <a:solidFill>
                <a:srgbClr val="0000CC"/>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smtClean="0">
              <a:ln>
                <a:noFill/>
              </a:ln>
              <a:solidFill>
                <a:srgbClr val="0000CC"/>
              </a:solidFill>
              <a:effectLst/>
              <a:uLnTx/>
              <a:uFillTx/>
              <a:latin typeface="Times New Roman" panose="02020603050405020304" pitchFamily="18"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smtClean="0">
              <a:ln>
                <a:noFill/>
              </a:ln>
              <a:solidFill>
                <a:srgbClr val="0000CC"/>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400" b="1" i="0" u="none" strike="noStrike" kern="1200" cap="none" spc="0" normalizeH="0" baseline="0" noProof="0" smtClean="0">
                <a:ln>
                  <a:noFill/>
                </a:ln>
                <a:solidFill>
                  <a:srgbClr val="0000CC"/>
                </a:solidFill>
                <a:effectLst/>
                <a:uLnTx/>
                <a:uFillTx/>
                <a:latin typeface="Times New Roman" panose="02020603050405020304" pitchFamily="18" charset="0"/>
                <a:ea typeface="+mn-ea"/>
                <a:cs typeface="+mn-cs"/>
              </a:rPr>
              <a:t>格</a:t>
            </a:r>
            <a:endParaRPr kumimoji="1" lang="zh-CN" altLang="en-US" sz="1400" b="1" i="0" u="none" strike="noStrike" kern="1200" cap="none" spc="0" normalizeH="0" baseline="0" noProof="0" smtClean="0">
              <a:ln>
                <a:noFill/>
              </a:ln>
              <a:solidFill>
                <a:srgbClr val="0000CC"/>
              </a:solidFill>
              <a:effectLst/>
              <a:uLnTx/>
              <a:uFillTx/>
              <a:latin typeface="Times New Roman" panose="02020603050405020304" pitchFamily="18"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smtClean="0">
              <a:ln>
                <a:noFill/>
              </a:ln>
              <a:solidFill>
                <a:srgbClr val="0000CC"/>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smtClean="0">
              <a:ln>
                <a:noFill/>
              </a:ln>
              <a:solidFill>
                <a:srgbClr val="0000CC"/>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400" b="1" i="0" u="none" strike="noStrike" kern="1200" cap="none" spc="0" normalizeH="0" baseline="0" noProof="0" smtClean="0">
                <a:ln>
                  <a:noFill/>
                </a:ln>
                <a:solidFill>
                  <a:srgbClr val="0000CC"/>
                </a:solidFill>
                <a:effectLst/>
                <a:uLnTx/>
                <a:uFillTx/>
                <a:latin typeface="Times New Roman" panose="02020603050405020304" pitchFamily="18" charset="0"/>
                <a:ea typeface="+mn-ea"/>
                <a:cs typeface="+mn-cs"/>
              </a:rPr>
              <a:t>管</a:t>
            </a:r>
            <a:endParaRPr kumimoji="1" lang="zh-CN" altLang="en-US" sz="1400" b="1" i="0" u="none" strike="noStrike" kern="1200" cap="none" spc="0" normalizeH="0" baseline="0" noProof="0" smtClean="0">
              <a:ln>
                <a:noFill/>
              </a:ln>
              <a:solidFill>
                <a:srgbClr val="0000CC"/>
              </a:solidFill>
              <a:effectLst/>
              <a:uLnTx/>
              <a:uFillTx/>
              <a:latin typeface="Times New Roman" panose="02020603050405020304" pitchFamily="18"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smtClean="0">
              <a:ln>
                <a:noFill/>
              </a:ln>
              <a:solidFill>
                <a:srgbClr val="0000CC"/>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smtClean="0">
              <a:ln>
                <a:noFill/>
              </a:ln>
              <a:solidFill>
                <a:srgbClr val="0000CC"/>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400" b="1" i="0" u="none" strike="noStrike" kern="1200" cap="none" spc="0" normalizeH="0" baseline="0" noProof="0" smtClean="0">
                <a:ln>
                  <a:noFill/>
                </a:ln>
                <a:solidFill>
                  <a:srgbClr val="0000CC"/>
                </a:solidFill>
                <a:effectLst/>
                <a:uLnTx/>
                <a:uFillTx/>
                <a:latin typeface="Times New Roman" panose="02020603050405020304" pitchFamily="18" charset="0"/>
                <a:ea typeface="+mn-ea"/>
                <a:cs typeface="+mn-cs"/>
              </a:rPr>
              <a:t>理</a:t>
            </a:r>
            <a:endParaRPr kumimoji="1" lang="zh-CN" altLang="en-US" sz="1400" b="1" i="0" u="none" strike="noStrike" kern="1200" cap="none" spc="0" normalizeH="0" baseline="0" noProof="0" smtClean="0">
              <a:ln>
                <a:noFill/>
              </a:ln>
              <a:solidFill>
                <a:srgbClr val="0000CC"/>
              </a:solidFill>
              <a:effectLst/>
              <a:uLnTx/>
              <a:uFillTx/>
              <a:latin typeface="Times New Roman" panose="02020603050405020304" pitchFamily="18" charset="0"/>
              <a:ea typeface="+mn-ea"/>
              <a:cs typeface="+mn-cs"/>
            </a:endParaRPr>
          </a:p>
        </p:txBody>
      </p:sp>
      <p:sp>
        <p:nvSpPr>
          <p:cNvPr id="31757" name="Rectangle 21"/>
          <p:cNvSpPr>
            <a:spLocks noChangeArrowheads="1"/>
          </p:cNvSpPr>
          <p:nvPr/>
        </p:nvSpPr>
        <p:spPr bwMode="auto">
          <a:xfrm>
            <a:off x="5486400" y="2209800"/>
            <a:ext cx="457200" cy="3581400"/>
          </a:xfrm>
          <a:prstGeom prst="rect">
            <a:avLst/>
          </a:prstGeom>
        </p:spPr>
        <p:style>
          <a:lnRef idx="2">
            <a:schemeClr val="accent2"/>
          </a:lnRef>
          <a:fillRef idx="1">
            <a:schemeClr val="lt1"/>
          </a:fillRef>
          <a:effectRef idx="0">
            <a:schemeClr val="accent2"/>
          </a:effectRef>
          <a:fontRef idx="minor">
            <a:schemeClr val="dk1"/>
          </a:fontRef>
        </p:style>
        <p: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en-US" altLang="zh-CN" sz="1400" b="1" i="0" u="none" strike="noStrike" kern="1200" cap="none" spc="0" normalizeH="0" baseline="0" noProof="0" smtClean="0">
              <a:ln>
                <a:noFill/>
              </a:ln>
              <a:solidFill>
                <a:srgbClr val="0000CC"/>
              </a:solidFill>
              <a:effectLst/>
              <a:uLnTx/>
              <a:uFillTx/>
              <a:latin typeface="Times New Roman" panose="02020603050405020304" pitchFamily="18"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endParaRPr kumimoji="1" lang="en-US" altLang="zh-CN" sz="1400" b="1" i="0" u="none" strike="noStrike" kern="1200" cap="none" spc="0" normalizeH="0" baseline="0" noProof="0" smtClean="0">
              <a:ln>
                <a:noFill/>
              </a:ln>
              <a:solidFill>
                <a:srgbClr val="0000CC"/>
              </a:solidFill>
              <a:effectLst/>
              <a:uLnTx/>
              <a:uFillTx/>
              <a:latin typeface="Times New Roman" panose="02020603050405020304" pitchFamily="18"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endParaRPr kumimoji="1" lang="en-US" altLang="zh-CN" sz="1400" b="1" i="0" u="none" strike="noStrike" kern="1200" cap="none" spc="0" normalizeH="0" baseline="0" noProof="0" smtClean="0">
              <a:ln>
                <a:noFill/>
              </a:ln>
              <a:solidFill>
                <a:srgbClr val="0000CC"/>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400" b="1" i="0" u="none" strike="noStrike" kern="1200" cap="none" spc="0" normalizeH="0" baseline="0" noProof="0" smtClean="0">
                <a:ln>
                  <a:noFill/>
                </a:ln>
                <a:solidFill>
                  <a:srgbClr val="0000CC"/>
                </a:solidFill>
                <a:effectLst/>
                <a:uLnTx/>
                <a:uFillTx/>
                <a:latin typeface="Times New Roman" panose="02020603050405020304" pitchFamily="18" charset="0"/>
                <a:ea typeface="+mn-ea"/>
                <a:cs typeface="+mn-cs"/>
              </a:rPr>
              <a:t>出</a:t>
            </a:r>
            <a:endParaRPr kumimoji="1" lang="zh-CN" altLang="en-US" sz="1400" b="1" i="0" u="none" strike="noStrike" kern="1200" cap="none" spc="0" normalizeH="0" baseline="0" noProof="0" smtClean="0">
              <a:ln>
                <a:noFill/>
              </a:ln>
              <a:solidFill>
                <a:srgbClr val="0000CC"/>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smtClean="0">
              <a:ln>
                <a:noFill/>
              </a:ln>
              <a:solidFill>
                <a:srgbClr val="0000CC"/>
              </a:solidFill>
              <a:effectLst/>
              <a:uLnTx/>
              <a:uFillTx/>
              <a:latin typeface="Times New Roman" panose="02020603050405020304" pitchFamily="18"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smtClean="0">
              <a:ln>
                <a:noFill/>
              </a:ln>
              <a:solidFill>
                <a:srgbClr val="0000CC"/>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400" b="1" i="0" u="none" strike="noStrike" kern="1200" cap="none" spc="0" normalizeH="0" baseline="0" noProof="0" smtClean="0">
                <a:ln>
                  <a:noFill/>
                </a:ln>
                <a:solidFill>
                  <a:srgbClr val="0000CC"/>
                </a:solidFill>
                <a:effectLst/>
                <a:uLnTx/>
                <a:uFillTx/>
                <a:latin typeface="Times New Roman" panose="02020603050405020304" pitchFamily="18" charset="0"/>
                <a:ea typeface="+mn-ea"/>
                <a:cs typeface="+mn-cs"/>
              </a:rPr>
              <a:t>错</a:t>
            </a:r>
            <a:endParaRPr kumimoji="1" lang="zh-CN" altLang="en-US" sz="1400" b="1" i="0" u="none" strike="noStrike" kern="1200" cap="none" spc="0" normalizeH="0" baseline="0" noProof="0" smtClean="0">
              <a:ln>
                <a:noFill/>
              </a:ln>
              <a:solidFill>
                <a:srgbClr val="0000CC"/>
              </a:solidFill>
              <a:effectLst/>
              <a:uLnTx/>
              <a:uFillTx/>
              <a:latin typeface="Times New Roman" panose="02020603050405020304" pitchFamily="18"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smtClean="0">
              <a:ln>
                <a:noFill/>
              </a:ln>
              <a:solidFill>
                <a:srgbClr val="0000CC"/>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smtClean="0">
              <a:ln>
                <a:noFill/>
              </a:ln>
              <a:solidFill>
                <a:srgbClr val="0000CC"/>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400" b="1" i="0" u="none" strike="noStrike" kern="1200" cap="none" spc="0" normalizeH="0" baseline="0" noProof="0" smtClean="0">
                <a:ln>
                  <a:noFill/>
                </a:ln>
                <a:solidFill>
                  <a:srgbClr val="0000CC"/>
                </a:solidFill>
                <a:effectLst/>
                <a:uLnTx/>
                <a:uFillTx/>
                <a:latin typeface="Times New Roman" panose="02020603050405020304" pitchFamily="18" charset="0"/>
                <a:ea typeface="+mn-ea"/>
                <a:cs typeface="+mn-cs"/>
              </a:rPr>
              <a:t>处</a:t>
            </a:r>
            <a:endParaRPr kumimoji="1" lang="zh-CN" altLang="en-US" sz="1400" b="1" i="0" u="none" strike="noStrike" kern="1200" cap="none" spc="0" normalizeH="0" baseline="0" noProof="0" smtClean="0">
              <a:ln>
                <a:noFill/>
              </a:ln>
              <a:solidFill>
                <a:srgbClr val="0000CC"/>
              </a:solidFill>
              <a:effectLst/>
              <a:uLnTx/>
              <a:uFillTx/>
              <a:latin typeface="Times New Roman" panose="02020603050405020304" pitchFamily="18"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smtClean="0">
              <a:ln>
                <a:noFill/>
              </a:ln>
              <a:solidFill>
                <a:srgbClr val="0000CC"/>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400" b="1" i="0" u="none" strike="noStrike" kern="1200" cap="none" spc="0" normalizeH="0" baseline="0" noProof="0" smtClean="0">
              <a:ln>
                <a:noFill/>
              </a:ln>
              <a:solidFill>
                <a:srgbClr val="0000CC"/>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400" b="1" i="0" u="none" strike="noStrike" kern="1200" cap="none" spc="0" normalizeH="0" baseline="0" noProof="0" smtClean="0">
                <a:ln>
                  <a:noFill/>
                </a:ln>
                <a:solidFill>
                  <a:srgbClr val="0000CC"/>
                </a:solidFill>
                <a:effectLst/>
                <a:uLnTx/>
                <a:uFillTx/>
                <a:latin typeface="Times New Roman" panose="02020603050405020304" pitchFamily="18" charset="0"/>
                <a:ea typeface="+mn-ea"/>
                <a:cs typeface="+mn-cs"/>
              </a:rPr>
              <a:t>理</a:t>
            </a:r>
            <a:endParaRPr kumimoji="1" lang="zh-CN" altLang="en-US" sz="1400" b="1" i="0" u="none" strike="noStrike" kern="1200" cap="none" spc="0" normalizeH="0" baseline="0" noProof="0" smtClean="0">
              <a:ln>
                <a:noFill/>
              </a:ln>
              <a:solidFill>
                <a:srgbClr val="0000CC"/>
              </a:solidFill>
              <a:effectLst/>
              <a:uLnTx/>
              <a:uFillTx/>
              <a:latin typeface="Times New Roman" panose="02020603050405020304" pitchFamily="18" charset="0"/>
              <a:ea typeface="+mn-ea"/>
              <a:cs typeface="+mn-cs"/>
            </a:endParaRPr>
          </a:p>
        </p:txBody>
      </p:sp>
      <p:sp>
        <p:nvSpPr>
          <p:cNvPr id="31758" name="Rectangle 22"/>
          <p:cNvSpPr>
            <a:spLocks noChangeArrowheads="1"/>
          </p:cNvSpPr>
          <p:nvPr/>
        </p:nvSpPr>
        <p:spPr bwMode="auto">
          <a:xfrm>
            <a:off x="3132138" y="5410200"/>
            <a:ext cx="1752600" cy="381000"/>
          </a:xfrm>
          <a:prstGeom prst="rect">
            <a:avLst/>
          </a:prstGeom>
        </p:spPr>
        <p:style>
          <a:lnRef idx="1">
            <a:schemeClr val="accent3"/>
          </a:lnRef>
          <a:fillRef idx="2">
            <a:schemeClr val="accent3"/>
          </a:fillRef>
          <a:effectRef idx="1">
            <a:schemeClr val="accent3"/>
          </a:effectRef>
          <a:fontRef idx="minor">
            <a:schemeClr val="dk1"/>
          </a:fontRef>
        </p:style>
        <p:txBody>
          <a:bodyPr lIns="18000" rIns="18000"/>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400" b="1" i="0" u="none" strike="noStrike" kern="1200" cap="none" spc="0" normalizeH="0" baseline="0" noProof="0" smtClean="0">
                <a:ln>
                  <a:noFill/>
                </a:ln>
                <a:solidFill>
                  <a:schemeClr val="tx2"/>
                </a:solidFill>
                <a:effectLst/>
                <a:uLnTx/>
                <a:uFillTx/>
                <a:latin typeface="宋体" panose="02010600030101010101" pitchFamily="2" charset="-122"/>
                <a:ea typeface="+mn-ea"/>
                <a:cs typeface="+mn-cs"/>
              </a:rPr>
              <a:t>目标代码生成器</a:t>
            </a:r>
            <a:endParaRPr kumimoji="1" lang="zh-CN" altLang="en-US" sz="1400" b="1" i="0" u="none" strike="noStrike" kern="1200" cap="none" spc="0" normalizeH="0" baseline="0" noProof="0" smtClean="0">
              <a:ln>
                <a:noFill/>
              </a:ln>
              <a:solidFill>
                <a:schemeClr val="tx2"/>
              </a:solidFill>
              <a:effectLst/>
              <a:uLnTx/>
              <a:uFillTx/>
              <a:latin typeface="宋体" panose="02010600030101010101" pitchFamily="2" charset="-122"/>
              <a:ea typeface="+mn-ea"/>
              <a:cs typeface="+mn-cs"/>
            </a:endParaRPr>
          </a:p>
        </p:txBody>
      </p:sp>
      <p:grpSp>
        <p:nvGrpSpPr>
          <p:cNvPr id="31759" name="Group 23"/>
          <p:cNvGrpSpPr/>
          <p:nvPr/>
        </p:nvGrpSpPr>
        <p:grpSpPr>
          <a:xfrm>
            <a:off x="4051300" y="5029200"/>
            <a:ext cx="1587500" cy="381000"/>
            <a:chOff x="2866" y="3138"/>
            <a:chExt cx="961" cy="394"/>
          </a:xfrm>
        </p:grpSpPr>
        <p:sp>
          <p:nvSpPr>
            <p:cNvPr id="31773" name="Line 24"/>
            <p:cNvSpPr/>
            <p:nvPr/>
          </p:nvSpPr>
          <p:spPr>
            <a:xfrm>
              <a:off x="2866" y="3138"/>
              <a:ext cx="0" cy="394"/>
            </a:xfrm>
            <a:prstGeom prst="line">
              <a:avLst/>
            </a:prstGeom>
            <a:ln w="12700" cap="flat" cmpd="sng">
              <a:solidFill>
                <a:schemeClr val="tx1"/>
              </a:solidFill>
              <a:prstDash val="solid"/>
              <a:headEnd type="none" w="sm" len="sm"/>
              <a:tailEnd type="stealth" w="lg" len="lg"/>
            </a:ln>
          </p:spPr>
        </p:sp>
        <p:sp>
          <p:nvSpPr>
            <p:cNvPr id="31774" name="Rectangle 25"/>
            <p:cNvSpPr/>
            <p:nvPr/>
          </p:nvSpPr>
          <p:spPr>
            <a:xfrm>
              <a:off x="2976" y="3216"/>
              <a:ext cx="851" cy="219"/>
            </a:xfrm>
            <a:prstGeom prst="rect">
              <a:avLst/>
            </a:prstGeom>
            <a:noFill/>
            <a:ln w="12700">
              <a:noFill/>
            </a:ln>
          </p:spPr>
          <p:txBody>
            <a:bodyPr wrap="none" anchor="ctr" anchorCtr="0"/>
            <a:p>
              <a:r>
                <a:rPr lang="zh-CN" altLang="en-US" sz="1400" b="1" dirty="0">
                  <a:latin typeface="Times New Roman" panose="02020603050405020304" pitchFamily="18" charset="0"/>
                </a:rPr>
                <a:t>中间代码</a:t>
              </a:r>
              <a:endParaRPr lang="zh-CN" altLang="en-US" sz="1400" b="1" dirty="0">
                <a:latin typeface="Times New Roman" panose="02020603050405020304" pitchFamily="18" charset="0"/>
              </a:endParaRPr>
            </a:p>
          </p:txBody>
        </p:sp>
      </p:grpSp>
      <p:grpSp>
        <p:nvGrpSpPr>
          <p:cNvPr id="31760" name="Group 26"/>
          <p:cNvGrpSpPr/>
          <p:nvPr/>
        </p:nvGrpSpPr>
        <p:grpSpPr>
          <a:xfrm>
            <a:off x="4052888" y="5803900"/>
            <a:ext cx="1503362" cy="396875"/>
            <a:chOff x="2880" y="3926"/>
            <a:chExt cx="947" cy="394"/>
          </a:xfrm>
        </p:grpSpPr>
        <p:sp>
          <p:nvSpPr>
            <p:cNvPr id="31771" name="Rectangle 27"/>
            <p:cNvSpPr/>
            <p:nvPr/>
          </p:nvSpPr>
          <p:spPr>
            <a:xfrm>
              <a:off x="2976" y="3936"/>
              <a:ext cx="851" cy="218"/>
            </a:xfrm>
            <a:prstGeom prst="rect">
              <a:avLst/>
            </a:prstGeom>
            <a:noFill/>
            <a:ln w="12700">
              <a:noFill/>
            </a:ln>
          </p:spPr>
          <p:txBody>
            <a:bodyPr wrap="none" anchor="ctr" anchorCtr="0"/>
            <a:p>
              <a:r>
                <a:rPr lang="zh-CN" altLang="en-US" sz="1400" b="1" dirty="0">
                  <a:latin typeface="Times New Roman" panose="02020603050405020304" pitchFamily="18" charset="0"/>
                </a:rPr>
                <a:t>目标代码</a:t>
              </a:r>
              <a:endParaRPr lang="zh-CN" altLang="en-US" sz="1400" b="1" dirty="0">
                <a:latin typeface="Times New Roman" panose="02020603050405020304" pitchFamily="18" charset="0"/>
              </a:endParaRPr>
            </a:p>
          </p:txBody>
        </p:sp>
        <p:sp>
          <p:nvSpPr>
            <p:cNvPr id="31772" name="Line 28"/>
            <p:cNvSpPr/>
            <p:nvPr/>
          </p:nvSpPr>
          <p:spPr>
            <a:xfrm>
              <a:off x="2880" y="3926"/>
              <a:ext cx="0" cy="394"/>
            </a:xfrm>
            <a:prstGeom prst="line">
              <a:avLst/>
            </a:prstGeom>
            <a:ln w="12700" cap="flat" cmpd="sng">
              <a:solidFill>
                <a:schemeClr val="tx1"/>
              </a:solidFill>
              <a:prstDash val="solid"/>
              <a:headEnd type="none" w="sm" len="sm"/>
              <a:tailEnd type="stealth" w="lg" len="lg"/>
            </a:ln>
          </p:spPr>
        </p:sp>
      </p:grpSp>
      <p:sp>
        <p:nvSpPr>
          <p:cNvPr id="31761" name="Line 30"/>
          <p:cNvSpPr/>
          <p:nvPr/>
        </p:nvSpPr>
        <p:spPr>
          <a:xfrm flipH="1">
            <a:off x="2582863" y="2438400"/>
            <a:ext cx="525462" cy="0"/>
          </a:xfrm>
          <a:prstGeom prst="line">
            <a:avLst/>
          </a:prstGeom>
          <a:ln w="12700" cap="flat" cmpd="sng">
            <a:solidFill>
              <a:schemeClr val="tx1"/>
            </a:solidFill>
            <a:prstDash val="solid"/>
            <a:headEnd type="stealth" w="lg" len="lg"/>
            <a:tailEnd type="stealth" w="lg" len="lg"/>
          </a:ln>
        </p:spPr>
      </p:sp>
      <p:sp>
        <p:nvSpPr>
          <p:cNvPr id="31762" name="Line 31"/>
          <p:cNvSpPr/>
          <p:nvPr/>
        </p:nvSpPr>
        <p:spPr>
          <a:xfrm flipH="1">
            <a:off x="2598738" y="3276600"/>
            <a:ext cx="525462" cy="0"/>
          </a:xfrm>
          <a:prstGeom prst="line">
            <a:avLst/>
          </a:prstGeom>
          <a:ln w="12700" cap="flat" cmpd="sng">
            <a:solidFill>
              <a:schemeClr val="tx1"/>
            </a:solidFill>
            <a:prstDash val="solid"/>
            <a:headEnd type="stealth" w="lg" len="lg"/>
            <a:tailEnd type="stealth" w="lg" len="lg"/>
          </a:ln>
        </p:spPr>
      </p:sp>
      <p:sp>
        <p:nvSpPr>
          <p:cNvPr id="31763" name="Line 32"/>
          <p:cNvSpPr/>
          <p:nvPr/>
        </p:nvSpPr>
        <p:spPr>
          <a:xfrm flipH="1">
            <a:off x="2624138" y="4022725"/>
            <a:ext cx="525462" cy="0"/>
          </a:xfrm>
          <a:prstGeom prst="line">
            <a:avLst/>
          </a:prstGeom>
          <a:ln w="12700" cap="flat" cmpd="sng">
            <a:solidFill>
              <a:schemeClr val="tx1"/>
            </a:solidFill>
            <a:prstDash val="solid"/>
            <a:headEnd type="stealth" w="lg" len="lg"/>
            <a:tailEnd type="stealth" w="lg" len="lg"/>
          </a:ln>
        </p:spPr>
      </p:sp>
      <p:sp>
        <p:nvSpPr>
          <p:cNvPr id="31764" name="Line 33"/>
          <p:cNvSpPr/>
          <p:nvPr/>
        </p:nvSpPr>
        <p:spPr>
          <a:xfrm flipH="1">
            <a:off x="2598738" y="4876800"/>
            <a:ext cx="525462" cy="0"/>
          </a:xfrm>
          <a:prstGeom prst="line">
            <a:avLst/>
          </a:prstGeom>
          <a:ln w="12700" cap="flat" cmpd="sng">
            <a:solidFill>
              <a:schemeClr val="tx1"/>
            </a:solidFill>
            <a:prstDash val="solid"/>
            <a:headEnd type="stealth" w="lg" len="lg"/>
            <a:tailEnd type="stealth" w="lg" len="lg"/>
          </a:ln>
        </p:spPr>
      </p:sp>
      <p:sp>
        <p:nvSpPr>
          <p:cNvPr id="31765" name="Line 34"/>
          <p:cNvSpPr/>
          <p:nvPr/>
        </p:nvSpPr>
        <p:spPr>
          <a:xfrm flipH="1">
            <a:off x="2547938" y="5562600"/>
            <a:ext cx="576262" cy="0"/>
          </a:xfrm>
          <a:prstGeom prst="line">
            <a:avLst/>
          </a:prstGeom>
          <a:ln w="12700" cap="flat" cmpd="sng">
            <a:solidFill>
              <a:schemeClr val="tx1"/>
            </a:solidFill>
            <a:prstDash val="solid"/>
            <a:headEnd type="stealth" w="lg" len="lg"/>
            <a:tailEnd type="stealth" w="lg" len="lg"/>
          </a:ln>
        </p:spPr>
      </p:sp>
      <p:sp>
        <p:nvSpPr>
          <p:cNvPr id="31766" name="Line 36"/>
          <p:cNvSpPr/>
          <p:nvPr/>
        </p:nvSpPr>
        <p:spPr>
          <a:xfrm>
            <a:off x="4876800" y="2438400"/>
            <a:ext cx="600075" cy="0"/>
          </a:xfrm>
          <a:prstGeom prst="line">
            <a:avLst/>
          </a:prstGeom>
          <a:ln w="12700" cap="flat" cmpd="sng">
            <a:solidFill>
              <a:schemeClr val="tx1"/>
            </a:solidFill>
            <a:prstDash val="solid"/>
            <a:headEnd type="stealth" w="lg" len="lg"/>
            <a:tailEnd type="stealth" w="lg" len="lg"/>
          </a:ln>
        </p:spPr>
      </p:sp>
      <p:sp>
        <p:nvSpPr>
          <p:cNvPr id="31767" name="Line 37"/>
          <p:cNvSpPr/>
          <p:nvPr/>
        </p:nvSpPr>
        <p:spPr>
          <a:xfrm>
            <a:off x="4876800" y="4876800"/>
            <a:ext cx="600075" cy="0"/>
          </a:xfrm>
          <a:prstGeom prst="line">
            <a:avLst/>
          </a:prstGeom>
          <a:ln w="12700" cap="flat" cmpd="sng">
            <a:solidFill>
              <a:schemeClr val="tx1"/>
            </a:solidFill>
            <a:prstDash val="solid"/>
            <a:headEnd type="stealth" w="lg" len="lg"/>
            <a:tailEnd type="stealth" w="lg" len="lg"/>
          </a:ln>
        </p:spPr>
      </p:sp>
      <p:sp>
        <p:nvSpPr>
          <p:cNvPr id="31768" name="Line 38"/>
          <p:cNvSpPr/>
          <p:nvPr/>
        </p:nvSpPr>
        <p:spPr>
          <a:xfrm>
            <a:off x="4876800" y="4038600"/>
            <a:ext cx="600075" cy="0"/>
          </a:xfrm>
          <a:prstGeom prst="line">
            <a:avLst/>
          </a:prstGeom>
          <a:ln w="12700" cap="flat" cmpd="sng">
            <a:solidFill>
              <a:schemeClr val="tx1"/>
            </a:solidFill>
            <a:prstDash val="solid"/>
            <a:headEnd type="stealth" w="lg" len="lg"/>
            <a:tailEnd type="stealth" w="lg" len="lg"/>
          </a:ln>
        </p:spPr>
      </p:sp>
      <p:sp>
        <p:nvSpPr>
          <p:cNvPr id="31769" name="Line 39"/>
          <p:cNvSpPr/>
          <p:nvPr/>
        </p:nvSpPr>
        <p:spPr>
          <a:xfrm>
            <a:off x="4876800" y="3200400"/>
            <a:ext cx="600075" cy="0"/>
          </a:xfrm>
          <a:prstGeom prst="line">
            <a:avLst/>
          </a:prstGeom>
          <a:ln w="12700" cap="flat" cmpd="sng">
            <a:solidFill>
              <a:schemeClr val="tx1"/>
            </a:solidFill>
            <a:prstDash val="solid"/>
            <a:headEnd type="stealth" w="lg" len="lg"/>
            <a:tailEnd type="stealth" w="lg" len="lg"/>
          </a:ln>
        </p:spPr>
      </p:sp>
      <p:sp>
        <p:nvSpPr>
          <p:cNvPr id="31770" name="Line 40"/>
          <p:cNvSpPr/>
          <p:nvPr/>
        </p:nvSpPr>
        <p:spPr>
          <a:xfrm>
            <a:off x="4876800" y="5638800"/>
            <a:ext cx="600075" cy="0"/>
          </a:xfrm>
          <a:prstGeom prst="line">
            <a:avLst/>
          </a:prstGeom>
          <a:ln w="12700" cap="flat" cmpd="sng">
            <a:solidFill>
              <a:schemeClr val="tx1"/>
            </a:solidFill>
            <a:prstDash val="solid"/>
            <a:headEnd type="stealth" w="lg" len="lg"/>
            <a:tailEnd type="stealth" w="lg" len="lg"/>
          </a:ln>
        </p:spPr>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1.3 </a:t>
            </a:r>
            <a:r>
              <a:rPr lang="zh-CN" altLang="en-US"/>
              <a:t>编译程序的结构</a:t>
            </a:r>
            <a:endParaRPr lang="zh-CN" altLang="en-US"/>
          </a:p>
        </p:txBody>
      </p:sp>
      <p:sp>
        <p:nvSpPr>
          <p:cNvPr id="3" name="内容占位符 2"/>
          <p:cNvSpPr>
            <a:spLocks noGrp="1"/>
          </p:cNvSpPr>
          <p:nvPr>
            <p:ph idx="1"/>
          </p:nvPr>
        </p:nvSpPr>
        <p:spPr>
          <a:xfrm>
            <a:off x="533400" y="1295400"/>
            <a:ext cx="8229600" cy="681355"/>
          </a:xfrm>
        </p:spPr>
        <p:txBody>
          <a:bodyPr/>
          <a:p>
            <a:r>
              <a:rPr lang="en-US" altLang="zh-CN"/>
              <a:t>JAVA</a:t>
            </a:r>
            <a:r>
              <a:rPr lang="zh-CN" altLang="en-US"/>
              <a:t>语言的编译执行过程</a:t>
            </a:r>
            <a:endParaRPr lang="zh-CN" altLang="en-US"/>
          </a:p>
        </p:txBody>
      </p:sp>
      <p:sp>
        <p:nvSpPr>
          <p:cNvPr id="6" name="文本框 5"/>
          <p:cNvSpPr txBox="1"/>
          <p:nvPr/>
        </p:nvSpPr>
        <p:spPr>
          <a:xfrm>
            <a:off x="2133600" y="2698750"/>
            <a:ext cx="1402080" cy="1568450"/>
          </a:xfrm>
          <a:prstGeom prst="rect">
            <a:avLst/>
          </a:prstGeom>
          <a:noFill/>
        </p:spPr>
        <p:txBody>
          <a:bodyPr wrap="none" rtlCol="0">
            <a:spAutoFit/>
          </a:bodyPr>
          <a:p>
            <a:r>
              <a:rPr lang="en-US" altLang="zh-CN" sz="2400"/>
              <a:t>javac</a:t>
            </a:r>
            <a:endParaRPr lang="en-US" altLang="zh-CN" sz="2400"/>
          </a:p>
          <a:p>
            <a:r>
              <a:rPr lang="zh-CN" altLang="en-US" sz="2400"/>
              <a:t>词法分析</a:t>
            </a:r>
            <a:endParaRPr lang="zh-CN" altLang="en-US" sz="2400"/>
          </a:p>
          <a:p>
            <a:r>
              <a:rPr lang="zh-CN" altLang="en-US" sz="2400"/>
              <a:t>语法分析</a:t>
            </a:r>
            <a:endParaRPr lang="zh-CN" altLang="en-US" sz="2400"/>
          </a:p>
          <a:p>
            <a:r>
              <a:rPr lang="zh-CN" altLang="en-US" sz="2400"/>
              <a:t>语义分析</a:t>
            </a:r>
            <a:endParaRPr lang="zh-CN" altLang="en-US" sz="2400"/>
          </a:p>
        </p:txBody>
      </p:sp>
      <p:cxnSp>
        <p:nvCxnSpPr>
          <p:cNvPr id="7" name="直接箭头连接符 6"/>
          <p:cNvCxnSpPr>
            <a:stCxn id="8" idx="2"/>
            <a:endCxn id="9" idx="0"/>
          </p:cNvCxnSpPr>
          <p:nvPr/>
        </p:nvCxnSpPr>
        <p:spPr>
          <a:xfrm>
            <a:off x="3726180" y="2670175"/>
            <a:ext cx="0" cy="159702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819400" y="2209800"/>
            <a:ext cx="1813560" cy="460375"/>
          </a:xfrm>
          <a:prstGeom prst="rect">
            <a:avLst/>
          </a:prstGeom>
          <a:noFill/>
          <a:ln w="12700">
            <a:solidFill>
              <a:schemeClr val="tx1"/>
            </a:solidFill>
          </a:ln>
        </p:spPr>
        <p:txBody>
          <a:bodyPr wrap="none" rtlCol="0">
            <a:spAutoFit/>
          </a:bodyPr>
          <a:p>
            <a:r>
              <a:rPr lang="en-US" altLang="zh-CN" sz="2400"/>
              <a:t>JAVA</a:t>
            </a:r>
            <a:r>
              <a:rPr lang="zh-CN" altLang="en-US" sz="2400"/>
              <a:t>源代码</a:t>
            </a:r>
            <a:endParaRPr lang="zh-CN" altLang="en-US" sz="2400"/>
          </a:p>
        </p:txBody>
      </p:sp>
      <p:sp>
        <p:nvSpPr>
          <p:cNvPr id="9" name="文本框 8"/>
          <p:cNvSpPr txBox="1"/>
          <p:nvPr/>
        </p:nvSpPr>
        <p:spPr>
          <a:xfrm>
            <a:off x="2819400" y="4267200"/>
            <a:ext cx="1813560" cy="460375"/>
          </a:xfrm>
          <a:prstGeom prst="rect">
            <a:avLst/>
          </a:prstGeom>
          <a:noFill/>
          <a:ln w="12700">
            <a:solidFill>
              <a:schemeClr val="tx1"/>
            </a:solidFill>
          </a:ln>
        </p:spPr>
        <p:txBody>
          <a:bodyPr wrap="none" rtlCol="0">
            <a:spAutoFit/>
          </a:bodyPr>
          <a:p>
            <a:r>
              <a:rPr lang="en-US" altLang="zh-CN" sz="2400"/>
              <a:t>JAVA</a:t>
            </a:r>
            <a:r>
              <a:rPr lang="zh-CN" altLang="en-US" sz="2400"/>
              <a:t>字节码</a:t>
            </a:r>
            <a:endParaRPr lang="zh-CN" altLang="en-US" sz="2400"/>
          </a:p>
        </p:txBody>
      </p:sp>
      <p:sp>
        <p:nvSpPr>
          <p:cNvPr id="10" name="文本框 9"/>
          <p:cNvSpPr txBox="1"/>
          <p:nvPr/>
        </p:nvSpPr>
        <p:spPr>
          <a:xfrm>
            <a:off x="4777740" y="3276600"/>
            <a:ext cx="1402080" cy="1198880"/>
          </a:xfrm>
          <a:prstGeom prst="rect">
            <a:avLst/>
          </a:prstGeom>
          <a:noFill/>
        </p:spPr>
        <p:txBody>
          <a:bodyPr wrap="none" rtlCol="0">
            <a:spAutoFit/>
          </a:bodyPr>
          <a:p>
            <a:r>
              <a:rPr lang="en-US" altLang="zh-CN" sz="2400"/>
              <a:t>jvm</a:t>
            </a:r>
            <a:endParaRPr lang="en-US" altLang="zh-CN" sz="2400"/>
          </a:p>
          <a:p>
            <a:r>
              <a:rPr lang="zh-CN" altLang="en-US" sz="2400"/>
              <a:t>解释执行</a:t>
            </a:r>
            <a:endParaRPr lang="zh-CN" altLang="en-US" sz="2400"/>
          </a:p>
          <a:p>
            <a:r>
              <a:rPr lang="en-US" altLang="zh-CN" sz="2400"/>
              <a:t>JIT</a:t>
            </a:r>
            <a:endParaRPr lang="en-US" altLang="zh-CN" sz="2400"/>
          </a:p>
        </p:txBody>
      </p:sp>
      <p:sp>
        <p:nvSpPr>
          <p:cNvPr id="11" name="文本框 10"/>
          <p:cNvSpPr txBox="1"/>
          <p:nvPr/>
        </p:nvSpPr>
        <p:spPr>
          <a:xfrm>
            <a:off x="6324600" y="4267200"/>
            <a:ext cx="1402080" cy="460375"/>
          </a:xfrm>
          <a:prstGeom prst="rect">
            <a:avLst/>
          </a:prstGeom>
          <a:noFill/>
          <a:ln w="12700">
            <a:solidFill>
              <a:schemeClr val="tx1"/>
            </a:solidFill>
          </a:ln>
        </p:spPr>
        <p:txBody>
          <a:bodyPr wrap="none" rtlCol="0">
            <a:spAutoFit/>
          </a:bodyPr>
          <a:p>
            <a:r>
              <a:rPr lang="zh-CN" sz="2400"/>
              <a:t>机器指令</a:t>
            </a:r>
            <a:endParaRPr lang="zh-CN" sz="2400"/>
          </a:p>
        </p:txBody>
      </p:sp>
      <p:cxnSp>
        <p:nvCxnSpPr>
          <p:cNvPr id="12" name="直接箭头连接符 11"/>
          <p:cNvCxnSpPr>
            <a:stCxn id="9" idx="3"/>
            <a:endCxn id="11" idx="1"/>
          </p:cNvCxnSpPr>
          <p:nvPr/>
        </p:nvCxnSpPr>
        <p:spPr>
          <a:xfrm>
            <a:off x="4632960" y="4497705"/>
            <a:ext cx="169164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143000" y="5410200"/>
            <a:ext cx="5580380" cy="368300"/>
          </a:xfrm>
          <a:prstGeom prst="rect">
            <a:avLst/>
          </a:prstGeom>
          <a:noFill/>
        </p:spPr>
        <p:txBody>
          <a:bodyPr wrap="none" rtlCol="0">
            <a:spAutoFit/>
          </a:bodyPr>
          <a:p>
            <a:pPr algn="l"/>
            <a:r>
              <a:rPr lang="zh-CN" altLang="en-US"/>
              <a:t>https://www.cnblogs.com/code-duck/p/13568092.html</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noRot="1"/>
          </p:cNvSpPr>
          <p:nvPr>
            <p:ph type="title"/>
          </p:nvPr>
        </p:nvSpPr>
        <p:spPr>
          <a:noFill/>
          <a:ln>
            <a:noFill/>
          </a:ln>
        </p:spPr>
        <p:txBody>
          <a:bodyPr/>
          <a:p>
            <a:pPr eaLnBrk="1" hangingPunct="1"/>
            <a:r>
              <a:rPr lang="en-US" altLang="zh-CN" kern="1200" dirty="0">
                <a:solidFill>
                  <a:srgbClr val="FF0000"/>
                </a:solidFill>
                <a:latin typeface="+mj-lt"/>
                <a:ea typeface="+mj-ea"/>
                <a:cs typeface="+mj-cs"/>
              </a:rPr>
              <a:t>1.3.1 </a:t>
            </a:r>
            <a:r>
              <a:rPr lang="zh-CN" altLang="en-US" kern="1200" dirty="0">
                <a:solidFill>
                  <a:srgbClr val="FF0000"/>
                </a:solidFill>
                <a:latin typeface="+mj-lt"/>
                <a:ea typeface="+mj-ea"/>
                <a:cs typeface="+mj-cs"/>
              </a:rPr>
              <a:t>编译程序总框</a:t>
            </a:r>
            <a:endParaRPr lang="zh-CN" altLang="en-US" kern="1200" dirty="0">
              <a:solidFill>
                <a:srgbClr val="FF0000"/>
              </a:solidFill>
              <a:latin typeface="+mj-lt"/>
              <a:ea typeface="+mj-ea"/>
              <a:cs typeface="+mj-cs"/>
            </a:endParaRPr>
          </a:p>
        </p:txBody>
      </p:sp>
      <p:sp>
        <p:nvSpPr>
          <p:cNvPr id="32771" name="Rectangle 3"/>
          <p:cNvSpPr>
            <a:spLocks noGrp="1" noRot="1"/>
          </p:cNvSpPr>
          <p:nvPr>
            <p:ph idx="1"/>
          </p:nvPr>
        </p:nvSpPr>
        <p:spPr>
          <a:noFill/>
          <a:ln>
            <a:noFill/>
          </a:ln>
        </p:spPr>
        <p:txBody>
          <a:bodyPr/>
          <a:p>
            <a:pPr eaLnBrk="1" hangingPunct="1">
              <a:lnSpc>
                <a:spcPct val="90000"/>
              </a:lnSpc>
            </a:pPr>
            <a:r>
              <a:rPr lang="zh-CN" altLang="en-US" sz="2800" b="1" dirty="0">
                <a:solidFill>
                  <a:srgbClr val="0000CC"/>
                </a:solidFill>
              </a:rPr>
              <a:t>词法分析器（扫描器）</a:t>
            </a:r>
            <a:r>
              <a:rPr lang="zh-CN" altLang="en-US" sz="2800" dirty="0">
                <a:solidFill>
                  <a:schemeClr val="tx2"/>
                </a:solidFill>
              </a:rPr>
              <a:t>：</a:t>
            </a:r>
            <a:r>
              <a:rPr lang="zh-CN" altLang="en-US" sz="2800" dirty="0"/>
              <a:t>输入源程序，进行词法分析，输出</a:t>
            </a:r>
            <a:r>
              <a:rPr lang="zh-CN" altLang="en-US" sz="2800" b="1" dirty="0">
                <a:solidFill>
                  <a:srgbClr val="FF0000"/>
                </a:solidFill>
              </a:rPr>
              <a:t>单词符号</a:t>
            </a:r>
            <a:r>
              <a:rPr lang="zh-CN" altLang="en-US" sz="2800" dirty="0"/>
              <a:t>。</a:t>
            </a:r>
            <a:endParaRPr lang="zh-CN" altLang="en-US" sz="2800" dirty="0"/>
          </a:p>
          <a:p>
            <a:pPr eaLnBrk="1" hangingPunct="1">
              <a:lnSpc>
                <a:spcPct val="90000"/>
              </a:lnSpc>
            </a:pPr>
            <a:r>
              <a:rPr lang="zh-CN" altLang="en-US" sz="2800" b="1" dirty="0">
                <a:solidFill>
                  <a:srgbClr val="0000CC"/>
                </a:solidFill>
              </a:rPr>
              <a:t>语法分析器（分析器）</a:t>
            </a:r>
            <a:r>
              <a:rPr lang="zh-CN" altLang="en-US" sz="2800" dirty="0">
                <a:solidFill>
                  <a:schemeClr val="tx2"/>
                </a:solidFill>
              </a:rPr>
              <a:t>：</a:t>
            </a:r>
            <a:r>
              <a:rPr lang="zh-CN" altLang="en-US" sz="2800" dirty="0"/>
              <a:t>对单词符号串进行语法分析，识别出各类</a:t>
            </a:r>
            <a:r>
              <a:rPr lang="zh-CN" altLang="en-US" sz="2800" b="1" dirty="0">
                <a:solidFill>
                  <a:srgbClr val="FF0000"/>
                </a:solidFill>
              </a:rPr>
              <a:t>语法单位</a:t>
            </a:r>
            <a:r>
              <a:rPr lang="zh-CN" altLang="en-US" sz="2800" dirty="0"/>
              <a:t>，</a:t>
            </a:r>
            <a:r>
              <a:rPr lang="zh-CN" altLang="en-US" dirty="0"/>
              <a:t>判断输入串是否构成语法上正确的“程序”。 </a:t>
            </a:r>
            <a:endParaRPr lang="zh-CN" altLang="en-US" sz="2800" dirty="0"/>
          </a:p>
          <a:p>
            <a:pPr eaLnBrk="1" hangingPunct="1">
              <a:lnSpc>
                <a:spcPct val="90000"/>
              </a:lnSpc>
            </a:pPr>
            <a:r>
              <a:rPr lang="zh-CN" altLang="en-US" sz="2800" b="1" dirty="0">
                <a:solidFill>
                  <a:srgbClr val="0000CC"/>
                </a:solidFill>
              </a:rPr>
              <a:t>语义分析与中间代码产生器</a:t>
            </a:r>
            <a:r>
              <a:rPr lang="zh-CN" altLang="en-US" sz="2800" dirty="0">
                <a:solidFill>
                  <a:schemeClr val="tx2"/>
                </a:solidFill>
              </a:rPr>
              <a:t>：</a:t>
            </a:r>
            <a:r>
              <a:rPr lang="zh-CN" altLang="en-US" sz="2800" dirty="0"/>
              <a:t>按照语义规则对语法分析器归约出的语法单位进行</a:t>
            </a:r>
            <a:r>
              <a:rPr lang="zh-CN" altLang="en-US" sz="2800" b="1" dirty="0">
                <a:solidFill>
                  <a:srgbClr val="FF0000"/>
                </a:solidFill>
              </a:rPr>
              <a:t>语义分析</a:t>
            </a:r>
            <a:r>
              <a:rPr lang="zh-CN" altLang="en-US" sz="2800" dirty="0"/>
              <a:t>并翻译成一定形式的</a:t>
            </a:r>
            <a:r>
              <a:rPr lang="zh-CN" altLang="en-US" sz="2800" b="1" dirty="0">
                <a:solidFill>
                  <a:srgbClr val="FF0000"/>
                </a:solidFill>
              </a:rPr>
              <a:t>中间代码</a:t>
            </a:r>
            <a:r>
              <a:rPr lang="zh-CN" altLang="en-US" sz="2800" dirty="0"/>
              <a:t>。</a:t>
            </a:r>
            <a:endParaRPr lang="zh-CN" altLang="en-US" sz="2800" dirty="0"/>
          </a:p>
          <a:p>
            <a:pPr eaLnBrk="1" hangingPunct="1">
              <a:lnSpc>
                <a:spcPct val="90000"/>
              </a:lnSpc>
            </a:pPr>
            <a:r>
              <a:rPr lang="zh-CN" altLang="en-US" sz="2800" b="1" dirty="0">
                <a:solidFill>
                  <a:srgbClr val="0000CC"/>
                </a:solidFill>
              </a:rPr>
              <a:t>优化器</a:t>
            </a:r>
            <a:r>
              <a:rPr lang="zh-CN" altLang="en-US" sz="2800" dirty="0">
                <a:solidFill>
                  <a:schemeClr val="tx2"/>
                </a:solidFill>
              </a:rPr>
              <a:t>：</a:t>
            </a:r>
            <a:r>
              <a:rPr lang="zh-CN" altLang="en-US" sz="2800" dirty="0"/>
              <a:t>对中间代码进行</a:t>
            </a:r>
            <a:r>
              <a:rPr lang="zh-CN" altLang="en-US" sz="2800" b="1" dirty="0">
                <a:solidFill>
                  <a:srgbClr val="FF0000"/>
                </a:solidFill>
              </a:rPr>
              <a:t>优化</a:t>
            </a:r>
            <a:r>
              <a:rPr lang="zh-CN" altLang="en-US" sz="2800" dirty="0"/>
              <a:t>处理。</a:t>
            </a:r>
            <a:endParaRPr lang="zh-CN" altLang="en-US" sz="2800" dirty="0"/>
          </a:p>
          <a:p>
            <a:pPr eaLnBrk="1" hangingPunct="1">
              <a:lnSpc>
                <a:spcPct val="90000"/>
              </a:lnSpc>
            </a:pPr>
            <a:r>
              <a:rPr lang="zh-CN" altLang="en-US" sz="2800" b="1" dirty="0">
                <a:solidFill>
                  <a:srgbClr val="0000CC"/>
                </a:solidFill>
              </a:rPr>
              <a:t>目标代码生成器</a:t>
            </a:r>
            <a:r>
              <a:rPr lang="zh-CN" altLang="en-US" sz="2800" dirty="0">
                <a:solidFill>
                  <a:schemeClr val="tx2"/>
                </a:solidFill>
              </a:rPr>
              <a:t>：</a:t>
            </a:r>
            <a:r>
              <a:rPr lang="zh-CN" altLang="en-US" sz="2800" dirty="0"/>
              <a:t>把中间代码翻译成</a:t>
            </a:r>
            <a:r>
              <a:rPr lang="zh-CN" altLang="en-US" sz="2800" b="1" dirty="0">
                <a:solidFill>
                  <a:srgbClr val="FF0000"/>
                </a:solidFill>
              </a:rPr>
              <a:t>目标程序</a:t>
            </a:r>
            <a:r>
              <a:rPr lang="zh-CN" altLang="en-US" sz="2800" dirty="0"/>
              <a:t>。</a:t>
            </a:r>
            <a:endParaRPr lang="zh-CN" alt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1.1 </a:t>
            </a:r>
            <a:r>
              <a:rPr lang="zh-CN" altLang="en-US"/>
              <a:t>什么叫编译程序</a:t>
            </a:r>
            <a:endParaRPr lang="zh-CN" altLang="en-US"/>
          </a:p>
        </p:txBody>
      </p:sp>
      <p:pic>
        <p:nvPicPr>
          <p:cNvPr id="4" name="内容占位符 3"/>
          <p:cNvPicPr>
            <a:picLocks noChangeAspect="1"/>
          </p:cNvPicPr>
          <p:nvPr>
            <p:ph idx="1"/>
          </p:nvPr>
        </p:nvPicPr>
        <p:blipFill>
          <a:blip r:embed="rId1"/>
          <a:stretch>
            <a:fillRect/>
          </a:stretch>
        </p:blipFill>
        <p:spPr>
          <a:xfrm>
            <a:off x="533400" y="1524000"/>
            <a:ext cx="5890260" cy="4465955"/>
          </a:xfrm>
          <a:prstGeom prst="rect">
            <a:avLst/>
          </a:prstGeom>
        </p:spPr>
      </p:pic>
      <p:sp>
        <p:nvSpPr>
          <p:cNvPr id="5" name="文本框 4"/>
          <p:cNvSpPr txBox="1"/>
          <p:nvPr/>
        </p:nvSpPr>
        <p:spPr>
          <a:xfrm>
            <a:off x="4267200" y="2514600"/>
            <a:ext cx="3312795" cy="953135"/>
          </a:xfrm>
          <a:prstGeom prst="rect">
            <a:avLst/>
          </a:prstGeom>
          <a:noFill/>
        </p:spPr>
        <p:txBody>
          <a:bodyPr wrap="square" rtlCol="0">
            <a:spAutoFit/>
          </a:bodyPr>
          <a:p>
            <a:r>
              <a:rPr lang="zh-CN" altLang="en-US" sz="2800"/>
              <a:t>最后结果为</a:t>
            </a:r>
            <a:r>
              <a:rPr lang="en-US" altLang="zh-CN" sz="2800"/>
              <a:t>120</a:t>
            </a:r>
            <a:endParaRPr lang="en-US" altLang="zh-CN" sz="2800"/>
          </a:p>
          <a:p>
            <a:r>
              <a:rPr lang="zh-CN" altLang="en-US" sz="2800"/>
              <a:t>如果去掉</a:t>
            </a:r>
            <a:r>
              <a:rPr lang="en-US" altLang="zh-CN" sz="2800"/>
              <a:t>abs</a:t>
            </a:r>
            <a:r>
              <a:rPr lang="zh-CN" altLang="en-US" sz="2800"/>
              <a:t>为</a:t>
            </a:r>
            <a:r>
              <a:rPr lang="en-US" altLang="zh-CN" sz="2800"/>
              <a:t>1</a:t>
            </a:r>
            <a:endParaRPr lang="en-US" altLang="zh-CN" sz="2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noRot="1"/>
          </p:cNvSpPr>
          <p:nvPr>
            <p:ph type="title"/>
          </p:nvPr>
        </p:nvSpPr>
        <p:spPr>
          <a:noFill/>
          <a:ln>
            <a:noFill/>
          </a:ln>
        </p:spPr>
        <p:txBody>
          <a:bodyPr/>
          <a:p>
            <a:pPr eaLnBrk="1" hangingPunct="1"/>
            <a:r>
              <a:rPr lang="en-US" altLang="zh-CN" kern="1200" dirty="0">
                <a:solidFill>
                  <a:srgbClr val="FF0000"/>
                </a:solidFill>
                <a:latin typeface="+mj-lt"/>
                <a:ea typeface="+mj-ea"/>
                <a:cs typeface="+mj-cs"/>
              </a:rPr>
              <a:t>1.3.2 </a:t>
            </a:r>
            <a:r>
              <a:rPr lang="zh-CN" altLang="en-US" kern="1200" dirty="0">
                <a:solidFill>
                  <a:srgbClr val="FF0000"/>
                </a:solidFill>
                <a:latin typeface="+mj-lt"/>
                <a:ea typeface="+mj-ea"/>
                <a:cs typeface="+mj-cs"/>
              </a:rPr>
              <a:t>表格与表格管理</a:t>
            </a:r>
            <a:endParaRPr lang="zh-CN" altLang="en-US" kern="1200" dirty="0">
              <a:solidFill>
                <a:srgbClr val="FF0000"/>
              </a:solidFill>
              <a:latin typeface="+mj-lt"/>
              <a:ea typeface="+mj-ea"/>
              <a:cs typeface="+mj-cs"/>
            </a:endParaRPr>
          </a:p>
        </p:txBody>
      </p:sp>
      <p:sp>
        <p:nvSpPr>
          <p:cNvPr id="33795" name="Rectangle 3"/>
          <p:cNvSpPr>
            <a:spLocks noGrp="1" noRot="1"/>
          </p:cNvSpPr>
          <p:nvPr>
            <p:ph idx="1"/>
          </p:nvPr>
        </p:nvSpPr>
        <p:spPr>
          <a:noFill/>
          <a:ln>
            <a:noFill/>
          </a:ln>
        </p:spPr>
        <p:txBody>
          <a:bodyPr/>
          <a:p>
            <a:pPr eaLnBrk="1" hangingPunct="1">
              <a:lnSpc>
                <a:spcPct val="90000"/>
              </a:lnSpc>
            </a:pPr>
            <a:r>
              <a:rPr lang="zh-CN" altLang="en-US" dirty="0"/>
              <a:t>编译程序在工作过程中保持一系列的</a:t>
            </a:r>
            <a:r>
              <a:rPr lang="zh-CN" altLang="en-US" b="1" dirty="0">
                <a:solidFill>
                  <a:srgbClr val="FF0000"/>
                </a:solidFill>
              </a:rPr>
              <a:t>表格</a:t>
            </a:r>
            <a:r>
              <a:rPr lang="zh-CN" altLang="en-US" dirty="0"/>
              <a:t>，以登记源程序的各类信息和编译各阶段的进展状况。</a:t>
            </a:r>
            <a:endParaRPr lang="zh-CN" altLang="en-US" dirty="0"/>
          </a:p>
          <a:p>
            <a:pPr eaLnBrk="1" hangingPunct="1">
              <a:lnSpc>
                <a:spcPct val="90000"/>
              </a:lnSpc>
            </a:pPr>
            <a:r>
              <a:rPr lang="zh-CN" altLang="en-US" b="1" dirty="0">
                <a:solidFill>
                  <a:srgbClr val="0000CC"/>
                </a:solidFill>
              </a:rPr>
              <a:t>常见的表格</a:t>
            </a:r>
            <a:r>
              <a:rPr lang="zh-CN" altLang="en-US" dirty="0"/>
              <a:t>：符号名表，常数表，标号表，入口名表，过程引用表。</a:t>
            </a:r>
            <a:endParaRPr lang="zh-CN" altLang="en-US" dirty="0"/>
          </a:p>
          <a:p>
            <a:pPr lvl="1" eaLnBrk="1" hangingPunct="1">
              <a:lnSpc>
                <a:spcPct val="90000"/>
              </a:lnSpc>
            </a:pPr>
            <a:r>
              <a:rPr lang="zh-CN" altLang="en-US" b="1" dirty="0">
                <a:solidFill>
                  <a:srgbClr val="FF0000"/>
                </a:solidFill>
              </a:rPr>
              <a:t>符号表</a:t>
            </a:r>
            <a:r>
              <a:rPr lang="zh-CN" altLang="en-US" dirty="0"/>
              <a:t>：登记源程序中出现的各个名字以及名字的各种属性。</a:t>
            </a:r>
            <a:endParaRPr lang="zh-CN" altLang="en-US" dirty="0"/>
          </a:p>
          <a:p>
            <a:pPr eaLnBrk="1" hangingPunct="1">
              <a:lnSpc>
                <a:spcPct val="90000"/>
              </a:lnSpc>
            </a:pPr>
            <a:r>
              <a:rPr lang="zh-CN" altLang="en-US" dirty="0"/>
              <a:t>编译各阶段都涉及到构造、查找或更新有关的表格。</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noRot="1"/>
          </p:cNvSpPr>
          <p:nvPr>
            <p:ph type="title"/>
          </p:nvPr>
        </p:nvSpPr>
        <p:spPr>
          <a:noFill/>
          <a:ln>
            <a:noFill/>
          </a:ln>
        </p:spPr>
        <p:txBody>
          <a:bodyPr/>
          <a:p>
            <a:pPr eaLnBrk="1" hangingPunct="1"/>
            <a:r>
              <a:rPr lang="en-US" altLang="zh-CN" kern="1200" dirty="0">
                <a:solidFill>
                  <a:srgbClr val="FF0000"/>
                </a:solidFill>
                <a:latin typeface="+mj-lt"/>
                <a:ea typeface="+mj-ea"/>
                <a:cs typeface="+mj-cs"/>
              </a:rPr>
              <a:t>1.3.3 </a:t>
            </a:r>
            <a:r>
              <a:rPr lang="zh-CN" altLang="en-US" kern="1200" dirty="0">
                <a:solidFill>
                  <a:srgbClr val="FF0000"/>
                </a:solidFill>
                <a:latin typeface="+mj-lt"/>
                <a:ea typeface="+mj-ea"/>
                <a:cs typeface="+mj-cs"/>
              </a:rPr>
              <a:t>出错处理</a:t>
            </a:r>
            <a:endParaRPr lang="zh-CN" altLang="en-US" kern="1200" dirty="0">
              <a:solidFill>
                <a:srgbClr val="FF0000"/>
              </a:solidFill>
              <a:latin typeface="+mj-lt"/>
              <a:ea typeface="+mj-ea"/>
              <a:cs typeface="+mj-cs"/>
            </a:endParaRPr>
          </a:p>
        </p:txBody>
      </p:sp>
      <p:sp>
        <p:nvSpPr>
          <p:cNvPr id="35843" name="Rectangle 3"/>
          <p:cNvSpPr>
            <a:spLocks noGrp="1" noRot="1"/>
          </p:cNvSpPr>
          <p:nvPr>
            <p:ph idx="1"/>
          </p:nvPr>
        </p:nvSpPr>
        <p:spPr>
          <a:noFill/>
          <a:ln>
            <a:noFill/>
          </a:ln>
        </p:spPr>
        <p:txBody>
          <a:bodyPr/>
          <a:p>
            <a:pPr eaLnBrk="1" hangingPunct="1">
              <a:lnSpc>
                <a:spcPct val="80000"/>
              </a:lnSpc>
            </a:pPr>
            <a:r>
              <a:rPr lang="zh-CN" altLang="en-US" sz="2800" b="1" dirty="0">
                <a:solidFill>
                  <a:srgbClr val="0000CC"/>
                </a:solidFill>
              </a:rPr>
              <a:t>出错处理程序</a:t>
            </a:r>
            <a:endParaRPr lang="zh-CN" altLang="en-US" sz="2800" b="1" dirty="0">
              <a:solidFill>
                <a:srgbClr val="0000CC"/>
              </a:solidFill>
            </a:endParaRPr>
          </a:p>
          <a:p>
            <a:pPr lvl="1" eaLnBrk="1" hangingPunct="1">
              <a:lnSpc>
                <a:spcPct val="80000"/>
              </a:lnSpc>
            </a:pPr>
            <a:r>
              <a:rPr lang="zh-CN" altLang="en-US" sz="2400" dirty="0"/>
              <a:t>如果源程序有错误，编译程序应设法发现错误，把有关错误信息报告给用户。这部分工作是由专门的一组程序（叫做</a:t>
            </a:r>
            <a:r>
              <a:rPr lang="zh-CN" altLang="en-US" sz="2400" b="1" dirty="0">
                <a:solidFill>
                  <a:srgbClr val="0000CC"/>
                </a:solidFill>
              </a:rPr>
              <a:t>出错处理程序</a:t>
            </a:r>
            <a:r>
              <a:rPr lang="zh-CN" altLang="en-US" sz="2400" dirty="0"/>
              <a:t>）完成的。 </a:t>
            </a:r>
            <a:endParaRPr lang="zh-CN" altLang="en-US" sz="2400" dirty="0"/>
          </a:p>
          <a:p>
            <a:pPr eaLnBrk="1" hangingPunct="1">
              <a:lnSpc>
                <a:spcPct val="80000"/>
              </a:lnSpc>
            </a:pPr>
            <a:r>
              <a:rPr lang="zh-CN" altLang="en-US" sz="2800" dirty="0"/>
              <a:t>源程序中的错误通常分</a:t>
            </a:r>
            <a:r>
              <a:rPr lang="zh-CN" altLang="en-US" sz="2800" b="1" dirty="0">
                <a:solidFill>
                  <a:srgbClr val="FF0000"/>
                </a:solidFill>
              </a:rPr>
              <a:t>语法错误</a:t>
            </a:r>
            <a:r>
              <a:rPr lang="zh-CN" altLang="en-US" sz="2800" dirty="0"/>
              <a:t>和</a:t>
            </a:r>
            <a:r>
              <a:rPr lang="zh-CN" altLang="en-US" sz="2800" b="1" dirty="0">
                <a:solidFill>
                  <a:srgbClr val="FF0000"/>
                </a:solidFill>
              </a:rPr>
              <a:t>语义错误</a:t>
            </a:r>
            <a:endParaRPr lang="zh-CN" altLang="en-US" sz="2800" b="1" dirty="0">
              <a:solidFill>
                <a:srgbClr val="FF0000"/>
              </a:solidFill>
            </a:endParaRPr>
          </a:p>
          <a:p>
            <a:pPr lvl="1" eaLnBrk="1" hangingPunct="1">
              <a:lnSpc>
                <a:spcPct val="80000"/>
              </a:lnSpc>
            </a:pPr>
            <a:r>
              <a:rPr lang="zh-CN" altLang="en-US" sz="2400" b="1" dirty="0">
                <a:solidFill>
                  <a:srgbClr val="0000CC"/>
                </a:solidFill>
              </a:rPr>
              <a:t>语法错误</a:t>
            </a:r>
            <a:r>
              <a:rPr lang="zh-CN" altLang="en-US" sz="2400" dirty="0"/>
              <a:t>指源程序中不符合语法（或词法）规则的错误，可在词法分析或语法分析时检测出来。</a:t>
            </a:r>
            <a:endParaRPr lang="zh-CN" altLang="en-US" sz="2400" dirty="0"/>
          </a:p>
          <a:p>
            <a:pPr lvl="2" eaLnBrk="1" hangingPunct="1">
              <a:lnSpc>
                <a:spcPct val="80000"/>
              </a:lnSpc>
            </a:pPr>
            <a:r>
              <a:rPr lang="zh-CN" altLang="en-US" sz="2000" dirty="0"/>
              <a:t>词法分析阶段能够检测出</a:t>
            </a:r>
            <a:r>
              <a:rPr lang="zh-CN" altLang="en-US" sz="2000" dirty="0">
                <a:latin typeface="华文楷体" panose="02010600040101010101" pitchFamily="2" charset="-122"/>
              </a:rPr>
              <a:t>“</a:t>
            </a:r>
            <a:r>
              <a:rPr lang="zh-CN" altLang="en-US" sz="2000" dirty="0"/>
              <a:t>非法字符</a:t>
            </a:r>
            <a:r>
              <a:rPr lang="zh-CN" altLang="en-US" sz="2000" dirty="0">
                <a:latin typeface="华文楷体" panose="02010600040101010101" pitchFamily="2" charset="-122"/>
              </a:rPr>
              <a:t>”</a:t>
            </a:r>
            <a:r>
              <a:rPr lang="zh-CN" altLang="en-US" sz="2000" dirty="0"/>
              <a:t>之类的错误；语法分析阶段能够检测出诸如</a:t>
            </a:r>
            <a:r>
              <a:rPr lang="zh-CN" altLang="en-US" sz="2000" dirty="0">
                <a:latin typeface="华文楷体" panose="02010600040101010101" pitchFamily="2" charset="-122"/>
              </a:rPr>
              <a:t>“</a:t>
            </a:r>
            <a:r>
              <a:rPr lang="zh-CN" altLang="en-US" sz="2000" dirty="0"/>
              <a:t>括号不匹配</a:t>
            </a:r>
            <a:r>
              <a:rPr lang="zh-CN" altLang="en-US" sz="2000" dirty="0">
                <a:latin typeface="华文楷体" panose="02010600040101010101" pitchFamily="2" charset="-122"/>
              </a:rPr>
              <a:t>”</a:t>
            </a:r>
            <a:r>
              <a:rPr lang="zh-CN" altLang="en-US" sz="2000" dirty="0"/>
              <a:t>、</a:t>
            </a:r>
            <a:r>
              <a:rPr lang="zh-CN" altLang="en-US" sz="2000" dirty="0">
                <a:latin typeface="华文楷体" panose="02010600040101010101" pitchFamily="2" charset="-122"/>
              </a:rPr>
              <a:t>“</a:t>
            </a:r>
            <a:r>
              <a:rPr lang="zh-CN" altLang="en-US" sz="2000" dirty="0"/>
              <a:t>缺少 ；</a:t>
            </a:r>
            <a:r>
              <a:rPr lang="zh-CN" altLang="en-US" sz="2000" dirty="0">
                <a:latin typeface="华文楷体" panose="02010600040101010101" pitchFamily="2" charset="-122"/>
              </a:rPr>
              <a:t>”</a:t>
            </a:r>
            <a:r>
              <a:rPr lang="zh-CN" altLang="en-US" sz="2000" dirty="0"/>
              <a:t>之类的错误。  </a:t>
            </a:r>
            <a:endParaRPr lang="zh-CN" altLang="en-US" sz="2000" dirty="0"/>
          </a:p>
          <a:p>
            <a:pPr lvl="1" eaLnBrk="1" hangingPunct="1">
              <a:lnSpc>
                <a:spcPct val="80000"/>
              </a:lnSpc>
            </a:pPr>
            <a:r>
              <a:rPr lang="zh-CN" altLang="en-US" sz="2400" b="1" dirty="0">
                <a:solidFill>
                  <a:srgbClr val="0000CC"/>
                </a:solidFill>
              </a:rPr>
              <a:t>语义错误</a:t>
            </a:r>
            <a:r>
              <a:rPr lang="zh-CN" altLang="en-US" sz="2400" dirty="0"/>
              <a:t>指源程序中不符合语义规则的错误。一般在语义分析时检测出来，有的语义错误要在运行时才能检测出来。</a:t>
            </a:r>
            <a:endParaRPr lang="zh-CN" altLang="en-US" sz="2400" dirty="0"/>
          </a:p>
          <a:p>
            <a:pPr lvl="2" eaLnBrk="1" hangingPunct="1">
              <a:lnSpc>
                <a:spcPct val="80000"/>
              </a:lnSpc>
            </a:pPr>
            <a:r>
              <a:rPr lang="zh-CN" altLang="en-US" sz="2000" dirty="0"/>
              <a:t>语义错误通常包括：说明错误、作用域错误、类型不一致等等。  </a:t>
            </a:r>
            <a:endParaRPr lang="zh-CN" altLang="en-US"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noRot="1"/>
          </p:cNvSpPr>
          <p:nvPr>
            <p:ph type="title"/>
          </p:nvPr>
        </p:nvSpPr>
        <p:spPr>
          <a:noFill/>
          <a:ln>
            <a:noFill/>
          </a:ln>
        </p:spPr>
        <p:txBody>
          <a:bodyPr/>
          <a:p>
            <a:pPr eaLnBrk="1" hangingPunct="1"/>
            <a:r>
              <a:rPr lang="en-US" altLang="zh-CN" kern="1200" dirty="0">
                <a:solidFill>
                  <a:srgbClr val="FF0000"/>
                </a:solidFill>
                <a:latin typeface="+mj-lt"/>
                <a:ea typeface="+mj-ea"/>
                <a:cs typeface="+mj-cs"/>
              </a:rPr>
              <a:t>1.3.4 </a:t>
            </a:r>
            <a:r>
              <a:rPr lang="zh-CN" altLang="en-US" kern="1200" dirty="0">
                <a:solidFill>
                  <a:srgbClr val="FF0000"/>
                </a:solidFill>
                <a:latin typeface="+mj-lt"/>
                <a:ea typeface="+mj-ea"/>
                <a:cs typeface="+mj-cs"/>
              </a:rPr>
              <a:t>遍（</a:t>
            </a:r>
            <a:r>
              <a:rPr lang="en-US" altLang="zh-CN" kern="1200" dirty="0">
                <a:solidFill>
                  <a:srgbClr val="FF0000"/>
                </a:solidFill>
                <a:latin typeface="+mj-lt"/>
                <a:ea typeface="+mj-ea"/>
                <a:cs typeface="+mj-cs"/>
              </a:rPr>
              <a:t>pass</a:t>
            </a:r>
            <a:r>
              <a:rPr lang="zh-CN" altLang="en-US" kern="1200" dirty="0">
                <a:solidFill>
                  <a:srgbClr val="FF0000"/>
                </a:solidFill>
                <a:latin typeface="+mj-lt"/>
                <a:ea typeface="+mj-ea"/>
                <a:cs typeface="+mj-cs"/>
              </a:rPr>
              <a:t>） </a:t>
            </a:r>
            <a:endParaRPr lang="zh-CN" altLang="en-US" kern="1200" dirty="0">
              <a:solidFill>
                <a:srgbClr val="FF0000"/>
              </a:solidFill>
              <a:latin typeface="+mj-lt"/>
              <a:ea typeface="+mj-ea"/>
              <a:cs typeface="+mj-cs"/>
            </a:endParaRPr>
          </a:p>
        </p:txBody>
      </p:sp>
      <p:sp>
        <p:nvSpPr>
          <p:cNvPr id="36867" name="Rectangle 3"/>
          <p:cNvSpPr>
            <a:spLocks noGrp="1" noRot="1"/>
          </p:cNvSpPr>
          <p:nvPr>
            <p:ph idx="1"/>
          </p:nvPr>
        </p:nvSpPr>
        <p:spPr>
          <a:noFill/>
          <a:ln>
            <a:noFill/>
          </a:ln>
        </p:spPr>
        <p:txBody>
          <a:bodyPr/>
          <a:p>
            <a:pPr eaLnBrk="1" hangingPunct="1">
              <a:lnSpc>
                <a:spcPct val="90000"/>
              </a:lnSpc>
            </a:pPr>
            <a:r>
              <a:rPr lang="zh-CN" altLang="en-US" sz="2800" dirty="0"/>
              <a:t>所谓</a:t>
            </a:r>
            <a:r>
              <a:rPr lang="zh-CN" altLang="en-US" sz="2800" b="1" dirty="0">
                <a:solidFill>
                  <a:srgbClr val="FF0000"/>
                </a:solidFill>
              </a:rPr>
              <a:t>“遍”</a:t>
            </a:r>
            <a:r>
              <a:rPr lang="zh-CN" altLang="en-US" sz="2800" dirty="0">
                <a:solidFill>
                  <a:schemeClr val="tx2"/>
                </a:solidFill>
              </a:rPr>
              <a:t>，</a:t>
            </a:r>
            <a:r>
              <a:rPr lang="zh-CN" altLang="en-US" sz="2800" dirty="0"/>
              <a:t>就是对源程序或源程序的中间结果从头到尾扫描一次，并作有关的加工处理，生成新的中间结果或目标程序。</a:t>
            </a:r>
            <a:endParaRPr lang="zh-CN" altLang="en-US" sz="2800" dirty="0"/>
          </a:p>
          <a:p>
            <a:pPr eaLnBrk="1" hangingPunct="1">
              <a:lnSpc>
                <a:spcPct val="90000"/>
              </a:lnSpc>
            </a:pPr>
            <a:r>
              <a:rPr lang="zh-CN" altLang="en-US" sz="2800" b="1" dirty="0">
                <a:solidFill>
                  <a:srgbClr val="0000CC"/>
                </a:solidFill>
              </a:rPr>
              <a:t>阶段与遍</a:t>
            </a:r>
            <a:r>
              <a:rPr lang="zh-CN" altLang="en-US" sz="2800" dirty="0"/>
              <a:t>是不同的概念。一遍可以由若干段组成，一个阶段也可以分若干遍来完成。</a:t>
            </a:r>
            <a:endParaRPr lang="zh-CN" altLang="en-US" sz="2800" dirty="0"/>
          </a:p>
          <a:p>
            <a:pPr eaLnBrk="1" hangingPunct="1">
              <a:lnSpc>
                <a:spcPct val="90000"/>
              </a:lnSpc>
            </a:pPr>
            <a:r>
              <a:rPr lang="zh-CN" altLang="en-US" sz="2800" dirty="0"/>
              <a:t>要确定用几遍扫描来完成，需要综合考虑各种因素，从中取得最佳折中。原理上希望扫描的遍数越少越好，这就必须保证两点：</a:t>
            </a:r>
            <a:endParaRPr lang="zh-CN" altLang="en-US" sz="2800" dirty="0"/>
          </a:p>
          <a:p>
            <a:pPr lvl="1" eaLnBrk="1" hangingPunct="1">
              <a:lnSpc>
                <a:spcPct val="90000"/>
              </a:lnSpc>
            </a:pPr>
            <a:r>
              <a:rPr lang="en-US" altLang="zh-CN" sz="2400" dirty="0"/>
              <a:t>(1) </a:t>
            </a:r>
            <a:r>
              <a:rPr lang="zh-CN" altLang="en-US" sz="2400" dirty="0"/>
              <a:t>为编译器的运行提供足够大的空间。 </a:t>
            </a:r>
            <a:endParaRPr lang="zh-CN" altLang="en-US" sz="2400" dirty="0"/>
          </a:p>
          <a:p>
            <a:pPr lvl="1" eaLnBrk="1" hangingPunct="1">
              <a:lnSpc>
                <a:spcPct val="90000"/>
              </a:lnSpc>
            </a:pPr>
            <a:r>
              <a:rPr lang="en-US" altLang="zh-CN" sz="2400" dirty="0"/>
              <a:t>(2) </a:t>
            </a:r>
            <a:r>
              <a:rPr lang="zh-CN" altLang="en-US" sz="2400" dirty="0"/>
              <a:t>在语言的设计上和编译技术上为减少扫描遍数提供支持。</a:t>
            </a:r>
            <a:endParaRPr lang="zh-CN" alt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a:spLocks noGrp="1" noRot="1"/>
          </p:cNvSpPr>
          <p:nvPr>
            <p:ph type="title"/>
          </p:nvPr>
        </p:nvSpPr>
        <p:spPr>
          <a:noFill/>
          <a:ln>
            <a:noFill/>
          </a:ln>
        </p:spPr>
        <p:txBody>
          <a:bodyPr/>
          <a:p>
            <a:pPr eaLnBrk="1" hangingPunct="1"/>
            <a:r>
              <a:rPr lang="en-US" altLang="zh-CN" kern="1200" dirty="0">
                <a:solidFill>
                  <a:srgbClr val="FF0000"/>
                </a:solidFill>
                <a:latin typeface="+mj-lt"/>
                <a:ea typeface="+mj-ea"/>
                <a:cs typeface="+mj-cs"/>
              </a:rPr>
              <a:t>1.3.5 </a:t>
            </a:r>
            <a:r>
              <a:rPr lang="zh-CN" altLang="en-US" kern="1200" dirty="0">
                <a:solidFill>
                  <a:srgbClr val="FF0000"/>
                </a:solidFill>
                <a:latin typeface="+mj-lt"/>
                <a:ea typeface="+mj-ea"/>
                <a:cs typeface="+mj-cs"/>
              </a:rPr>
              <a:t>编译前端与后端</a:t>
            </a:r>
            <a:endParaRPr lang="zh-CN" altLang="en-US" kern="1200" dirty="0">
              <a:solidFill>
                <a:srgbClr val="FF0000"/>
              </a:solidFill>
              <a:latin typeface="+mj-lt"/>
              <a:ea typeface="+mj-ea"/>
              <a:cs typeface="+mj-cs"/>
            </a:endParaRPr>
          </a:p>
        </p:txBody>
      </p:sp>
      <p:graphicFrame>
        <p:nvGraphicFramePr>
          <p:cNvPr id="37891" name="Object 4"/>
          <p:cNvGraphicFramePr>
            <a:graphicFrameLocks noGrp="1" noChangeAspect="1"/>
          </p:cNvGraphicFramePr>
          <p:nvPr>
            <p:ph idx="1"/>
          </p:nvPr>
        </p:nvGraphicFramePr>
        <p:xfrm>
          <a:off x="762000" y="3810000"/>
          <a:ext cx="7388225" cy="1981200"/>
        </p:xfrm>
        <a:graphic>
          <a:graphicData uri="http://schemas.openxmlformats.org/presentationml/2006/ole">
            <mc:AlternateContent xmlns:mc="http://schemas.openxmlformats.org/markup-compatibility/2006">
              <mc:Choice xmlns:v="urn:schemas-microsoft-com:vml" Requires="v">
                <p:oleObj spid="_x0000_s3076" name="" r:id="rId1" imgW="3691255" imgH="993140" progId="Visio.Drawing.6">
                  <p:embed/>
                </p:oleObj>
              </mc:Choice>
              <mc:Fallback>
                <p:oleObj name="" r:id="rId1" imgW="3691255" imgH="993140" progId="Visio.Drawing.6">
                  <p:embed/>
                  <p:pic>
                    <p:nvPicPr>
                      <p:cNvPr id="0" name="图片 3075"/>
                      <p:cNvPicPr/>
                      <p:nvPr/>
                    </p:nvPicPr>
                    <p:blipFill>
                      <a:blip r:embed="rId2"/>
                      <a:stretch>
                        <a:fillRect/>
                      </a:stretch>
                    </p:blipFill>
                    <p:spPr>
                      <a:xfrm>
                        <a:off x="762000" y="3810000"/>
                        <a:ext cx="7388225" cy="1981200"/>
                      </a:xfrm>
                      <a:prstGeom prst="rect">
                        <a:avLst/>
                      </a:prstGeom>
                      <a:noFill/>
                      <a:ln w="38100">
                        <a:noFill/>
                        <a:miter/>
                      </a:ln>
                    </p:spPr>
                  </p:pic>
                </p:oleObj>
              </mc:Fallback>
            </mc:AlternateContent>
          </a:graphicData>
        </a:graphic>
      </p:graphicFrame>
      <p:sp>
        <p:nvSpPr>
          <p:cNvPr id="37892" name="Rectangle 3"/>
          <p:cNvSpPr>
            <a:spLocks noGrp="1" noRot="1"/>
          </p:cNvSpPr>
          <p:nvPr>
            <p:ph type="body"/>
          </p:nvPr>
        </p:nvSpPr>
        <p:spPr>
          <a:xfrm>
            <a:off x="533400" y="1295400"/>
            <a:ext cx="8153400" cy="2590800"/>
          </a:xfrm>
          <a:prstGeom prst="rect">
            <a:avLst/>
          </a:prstGeom>
          <a:noFill/>
          <a:ln w="9525">
            <a:noFill/>
          </a:ln>
        </p:spPr>
        <p:txBody>
          <a:bodyPr/>
          <a:p>
            <a:pPr eaLnBrk="1" hangingPunct="1">
              <a:lnSpc>
                <a:spcPct val="80000"/>
              </a:lnSpc>
              <a:spcBef>
                <a:spcPts val="1200"/>
              </a:spcBef>
            </a:pPr>
            <a:r>
              <a:rPr lang="zh-CN" altLang="en-US" sz="2400" b="1" dirty="0">
                <a:solidFill>
                  <a:srgbClr val="0000CC"/>
                </a:solidFill>
                <a:latin typeface="宋体" panose="02010600030101010101" pitchFamily="2" charset="-122"/>
              </a:rPr>
              <a:t>前端（分析）</a:t>
            </a:r>
            <a:r>
              <a:rPr lang="zh-CN" altLang="en-US" sz="2400" dirty="0">
                <a:solidFill>
                  <a:schemeClr val="tx2"/>
                </a:solidFill>
                <a:latin typeface="宋体" panose="02010600030101010101" pitchFamily="2" charset="-122"/>
              </a:rPr>
              <a:t>：</a:t>
            </a:r>
            <a:r>
              <a:rPr lang="zh-CN" altLang="en-US" sz="2400" dirty="0">
                <a:latin typeface="宋体" panose="02010600030101010101" pitchFamily="2" charset="-122"/>
              </a:rPr>
              <a:t>与源语言有关，如词法分析，语法分析，语义分析，与机器无关的优化</a:t>
            </a:r>
            <a:endParaRPr lang="zh-CN" altLang="en-US" sz="2400" dirty="0">
              <a:latin typeface="宋体" panose="02010600030101010101" pitchFamily="2" charset="-122"/>
            </a:endParaRPr>
          </a:p>
          <a:p>
            <a:pPr eaLnBrk="1" hangingPunct="1">
              <a:lnSpc>
                <a:spcPct val="80000"/>
              </a:lnSpc>
            </a:pPr>
            <a:r>
              <a:rPr lang="zh-CN" altLang="en-US" sz="2400" b="1" dirty="0">
                <a:solidFill>
                  <a:srgbClr val="0000CC"/>
                </a:solidFill>
                <a:latin typeface="宋体" panose="02010600030101010101" pitchFamily="2" charset="-122"/>
              </a:rPr>
              <a:t>后端（综合）</a:t>
            </a:r>
            <a:r>
              <a:rPr lang="zh-CN" altLang="en-US" sz="2400" dirty="0">
                <a:solidFill>
                  <a:schemeClr val="tx2"/>
                </a:solidFill>
                <a:latin typeface="宋体" panose="02010600030101010101" pitchFamily="2" charset="-122"/>
              </a:rPr>
              <a:t>：</a:t>
            </a:r>
            <a:r>
              <a:rPr lang="zh-CN" altLang="en-US" sz="2400" dirty="0">
                <a:latin typeface="宋体" panose="02010600030101010101" pitchFamily="2" charset="-122"/>
              </a:rPr>
              <a:t>与目标机有关，与目标机有关的优化，目标代码产生</a:t>
            </a:r>
            <a:endParaRPr lang="zh-CN" altLang="en-US" sz="2400" dirty="0">
              <a:latin typeface="宋体" panose="02010600030101010101" pitchFamily="2" charset="-122"/>
            </a:endParaRPr>
          </a:p>
          <a:p>
            <a:pPr lvl="1" eaLnBrk="1" hangingPunct="1">
              <a:lnSpc>
                <a:spcPct val="80000"/>
              </a:lnSpc>
            </a:pPr>
            <a:r>
              <a:rPr lang="zh-CN" altLang="en-US" sz="2000" dirty="0"/>
              <a:t>可以取编译程序的前端，改写其后端以生成不同目标机上的相同语言的编译程序，可实现编译程序的目标机改变。可以设想将几种源语言编译成相同的中间语言，然后为不同的前端配上相同的后端，这样就可为同一台机器生成不同语言的编译程序。</a:t>
            </a:r>
            <a:endParaRPr lang="zh-CN" altLang="en-US"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noRot="1"/>
          </p:cNvSpPr>
          <p:nvPr>
            <p:ph type="title"/>
          </p:nvPr>
        </p:nvSpPr>
        <p:spPr>
          <a:noFill/>
          <a:ln>
            <a:noFill/>
          </a:ln>
        </p:spPr>
        <p:txBody>
          <a:bodyPr/>
          <a:p>
            <a:pPr eaLnBrk="1" hangingPunct="1"/>
            <a:r>
              <a:rPr lang="en-US" altLang="zh-CN" kern="1200" dirty="0">
                <a:solidFill>
                  <a:srgbClr val="FF0000"/>
                </a:solidFill>
                <a:latin typeface="+mj-lt"/>
                <a:ea typeface="+mj-ea"/>
                <a:cs typeface="+mj-cs"/>
              </a:rPr>
              <a:t>1.4 </a:t>
            </a:r>
            <a:r>
              <a:rPr lang="zh-CN" altLang="en-US" kern="1200" dirty="0">
                <a:solidFill>
                  <a:srgbClr val="FF0000"/>
                </a:solidFill>
                <a:latin typeface="+mj-lt"/>
                <a:ea typeface="+mj-ea"/>
                <a:cs typeface="+mj-cs"/>
              </a:rPr>
              <a:t>编译程序与程序设计环境</a:t>
            </a:r>
            <a:endParaRPr lang="zh-CN" altLang="en-US" kern="1200" dirty="0">
              <a:solidFill>
                <a:srgbClr val="FF0000"/>
              </a:solidFill>
              <a:latin typeface="+mj-lt"/>
              <a:ea typeface="+mj-ea"/>
              <a:cs typeface="+mj-cs"/>
            </a:endParaRPr>
          </a:p>
        </p:txBody>
      </p:sp>
      <p:sp>
        <p:nvSpPr>
          <p:cNvPr id="38915" name="Rectangle 3"/>
          <p:cNvSpPr>
            <a:spLocks noGrp="1" noRot="1"/>
          </p:cNvSpPr>
          <p:nvPr>
            <p:ph idx="1"/>
          </p:nvPr>
        </p:nvSpPr>
        <p:spPr>
          <a:noFill/>
          <a:ln>
            <a:noFill/>
          </a:ln>
        </p:spPr>
        <p:txBody>
          <a:bodyPr/>
          <a:p>
            <a:pPr eaLnBrk="1" hangingPunct="1"/>
            <a:r>
              <a:rPr lang="zh-CN" altLang="en-US" dirty="0"/>
              <a:t>程序设计环境包括编辑程序、连接程序、编译程序、调试工具等等。</a:t>
            </a:r>
            <a:endParaRPr lang="zh-CN" altLang="en-US" dirty="0"/>
          </a:p>
          <a:p>
            <a:pPr eaLnBrk="1" hangingPunct="1"/>
            <a:r>
              <a:rPr lang="zh-CN" altLang="en-US" b="1" dirty="0">
                <a:solidFill>
                  <a:srgbClr val="0000CC"/>
                </a:solidFill>
              </a:rPr>
              <a:t>集成化的程序设计环境</a:t>
            </a:r>
            <a:r>
              <a:rPr lang="zh-CN" altLang="en-US" dirty="0"/>
              <a:t>：将相互独立的程序设计工具集成起来，以便为程序员提供完整的、一体化的支持，从而进一步提高程序开发效率，改善程序质量。 </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a:spLocks noGrp="1" noRot="1"/>
          </p:cNvSpPr>
          <p:nvPr>
            <p:ph type="title"/>
          </p:nvPr>
        </p:nvSpPr>
        <p:spPr>
          <a:noFill/>
          <a:ln>
            <a:noFill/>
          </a:ln>
        </p:spPr>
        <p:txBody>
          <a:bodyPr/>
          <a:p>
            <a:pPr eaLnBrk="1" hangingPunct="1"/>
            <a:r>
              <a:rPr lang="en-US" altLang="zh-CN" kern="1200" dirty="0">
                <a:solidFill>
                  <a:srgbClr val="FF0000"/>
                </a:solidFill>
                <a:latin typeface="+mj-lt"/>
                <a:ea typeface="+mj-ea"/>
                <a:cs typeface="+mj-cs"/>
              </a:rPr>
              <a:t>1.5 </a:t>
            </a:r>
            <a:r>
              <a:rPr lang="zh-CN" altLang="en-US" kern="1200" dirty="0">
                <a:solidFill>
                  <a:srgbClr val="FF0000"/>
                </a:solidFill>
                <a:latin typeface="+mj-lt"/>
                <a:ea typeface="+mj-ea"/>
                <a:cs typeface="+mj-cs"/>
              </a:rPr>
              <a:t>编译程序的生成</a:t>
            </a:r>
            <a:endParaRPr lang="zh-CN" altLang="en-US" kern="1200" dirty="0">
              <a:solidFill>
                <a:srgbClr val="FF0000"/>
              </a:solidFill>
              <a:latin typeface="+mj-lt"/>
              <a:ea typeface="+mj-ea"/>
              <a:cs typeface="+mj-cs"/>
            </a:endParaRPr>
          </a:p>
        </p:txBody>
      </p:sp>
      <p:sp>
        <p:nvSpPr>
          <p:cNvPr id="39939" name="Rectangle 6"/>
          <p:cNvSpPr>
            <a:spLocks noGrp="1" noRot="1"/>
          </p:cNvSpPr>
          <p:nvPr>
            <p:ph idx="1"/>
          </p:nvPr>
        </p:nvSpPr>
        <p:spPr>
          <a:noFill/>
          <a:ln>
            <a:noFill/>
          </a:ln>
        </p:spPr>
        <p:txBody>
          <a:bodyPr/>
          <a:p>
            <a:pPr eaLnBrk="1" hangingPunct="1"/>
            <a:r>
              <a:rPr lang="zh-CN" altLang="en-US" dirty="0">
                <a:latin typeface="宋体" panose="02010600030101010101" pitchFamily="2" charset="-122"/>
              </a:rPr>
              <a:t>以</a:t>
            </a:r>
            <a:r>
              <a:rPr lang="zh-CN" altLang="en-US" b="1" dirty="0">
                <a:solidFill>
                  <a:srgbClr val="0000CC"/>
                </a:solidFill>
                <a:latin typeface="宋体" panose="02010600030101010101" pitchFamily="2" charset="-122"/>
              </a:rPr>
              <a:t>汇编语言和机器语言</a:t>
            </a:r>
            <a:r>
              <a:rPr lang="zh-CN" altLang="en-US" dirty="0">
                <a:latin typeface="宋体" panose="02010600030101010101" pitchFamily="2" charset="-122"/>
              </a:rPr>
              <a:t>为工具</a:t>
            </a:r>
            <a:endParaRPr lang="zh-CN" altLang="en-US" dirty="0">
              <a:latin typeface="宋体" panose="02010600030101010101" pitchFamily="2" charset="-122"/>
            </a:endParaRPr>
          </a:p>
          <a:p>
            <a:pPr lvl="1" eaLnBrk="1" hangingPunct="1"/>
            <a:r>
              <a:rPr lang="zh-CN" altLang="en-US" dirty="0">
                <a:latin typeface="宋体" panose="02010600030101010101" pitchFamily="2" charset="-122"/>
              </a:rPr>
              <a:t>优点：可以针对具体的机器，充分发挥计算机的系统功能。生成的程序效率高。</a:t>
            </a:r>
            <a:endParaRPr lang="zh-CN" altLang="en-US" dirty="0">
              <a:latin typeface="宋体" panose="02010600030101010101" pitchFamily="2" charset="-122"/>
            </a:endParaRPr>
          </a:p>
          <a:p>
            <a:pPr lvl="1" eaLnBrk="1" hangingPunct="1"/>
            <a:r>
              <a:rPr lang="zh-CN" altLang="en-US" dirty="0">
                <a:latin typeface="宋体" panose="02010600030101010101" pitchFamily="2" charset="-122"/>
              </a:rPr>
              <a:t>缺点：程序难读、难写、易出错、难维护、生产的效率低。</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noRot="1"/>
          </p:cNvSpPr>
          <p:nvPr>
            <p:ph type="title"/>
          </p:nvPr>
        </p:nvSpPr>
        <p:spPr>
          <a:noFill/>
          <a:ln>
            <a:noFill/>
          </a:ln>
        </p:spPr>
        <p:txBody>
          <a:bodyPr/>
          <a:p>
            <a:pPr eaLnBrk="1" hangingPunct="1"/>
            <a:r>
              <a:rPr lang="en-US" altLang="zh-CN" kern="1200" dirty="0">
                <a:solidFill>
                  <a:srgbClr val="FF0000"/>
                </a:solidFill>
                <a:latin typeface="+mj-lt"/>
                <a:ea typeface="+mj-ea"/>
                <a:cs typeface="+mj-cs"/>
              </a:rPr>
              <a:t>1.5 </a:t>
            </a:r>
            <a:r>
              <a:rPr lang="zh-CN" altLang="en-US" kern="1200" dirty="0">
                <a:solidFill>
                  <a:srgbClr val="FF0000"/>
                </a:solidFill>
                <a:latin typeface="+mj-lt"/>
                <a:ea typeface="+mj-ea"/>
                <a:cs typeface="+mj-cs"/>
              </a:rPr>
              <a:t>编译程序的生成</a:t>
            </a:r>
            <a:endParaRPr lang="zh-CN" altLang="en-US" kern="1200" dirty="0">
              <a:solidFill>
                <a:srgbClr val="FF0000"/>
              </a:solidFill>
              <a:latin typeface="+mj-lt"/>
              <a:ea typeface="+mj-ea"/>
              <a:cs typeface="+mj-cs"/>
            </a:endParaRPr>
          </a:p>
        </p:txBody>
      </p:sp>
      <p:sp>
        <p:nvSpPr>
          <p:cNvPr id="40964" name="Rectangle 3"/>
          <p:cNvSpPr>
            <a:spLocks noGrp="1" noRot="1"/>
          </p:cNvSpPr>
          <p:nvPr>
            <p:ph type="body" sz="half"/>
          </p:nvPr>
        </p:nvSpPr>
        <p:spPr>
          <a:xfrm>
            <a:off x="609600" y="1295400"/>
            <a:ext cx="7924800" cy="2514600"/>
          </a:xfrm>
          <a:prstGeom prst="rect">
            <a:avLst/>
          </a:prstGeom>
          <a:noFill/>
          <a:ln w="9525">
            <a:noFill/>
          </a:ln>
        </p:spPr>
        <p:txBody>
          <a:bodyPr/>
          <a:lstStyle>
            <a:lvl1pPr lvl="0">
              <a:buClrTx/>
              <a:buSzTx/>
              <a:buFont typeface="Arial" panose="020B0604020202020204" pitchFamily="34" charset="0"/>
              <a:defRPr sz="2800"/>
            </a:lvl1pPr>
            <a:lvl2pPr lvl="1">
              <a:buClrTx/>
              <a:buSzTx/>
              <a:buFont typeface="Arial" panose="020B0604020202020204" pitchFamily="34" charset="0"/>
              <a:defRPr sz="2400"/>
            </a:lvl2pPr>
            <a:lvl3pPr lvl="2">
              <a:buClrTx/>
              <a:buSzTx/>
              <a:buFont typeface="Arial" panose="020B0604020202020204" pitchFamily="34" charset="0"/>
              <a:defRPr sz="2000"/>
            </a:lvl3pPr>
            <a:lvl4pPr lvl="3">
              <a:buClrTx/>
              <a:buSzTx/>
              <a:buFont typeface="Arial" panose="020B0604020202020204" pitchFamily="34" charset="0"/>
              <a:defRPr sz="1800"/>
            </a:lvl4pPr>
            <a:lvl5pPr lvl="4">
              <a:buClrTx/>
              <a:buSzTx/>
              <a:buFont typeface="Arial" panose="020B0604020202020204" pitchFamily="34" charset="0"/>
              <a:defRPr sz="1800"/>
            </a:lvl5pPr>
          </a:lstStyle>
          <a:p>
            <a:pPr lvl="0" eaLnBrk="1" hangingPunct="1"/>
            <a:r>
              <a:rPr lang="zh-CN" altLang="en-US" b="1" dirty="0">
                <a:solidFill>
                  <a:srgbClr val="0000CC"/>
                </a:solidFill>
                <a:latin typeface="宋体" panose="02010600030101010101" pitchFamily="2" charset="-122"/>
              </a:rPr>
              <a:t>高级语言书写</a:t>
            </a:r>
            <a:endParaRPr lang="zh-CN" altLang="en-US" b="1" dirty="0">
              <a:solidFill>
                <a:srgbClr val="0000CC"/>
              </a:solidFill>
              <a:latin typeface="宋体" panose="02010600030101010101" pitchFamily="2" charset="-122"/>
            </a:endParaRPr>
          </a:p>
          <a:p>
            <a:pPr lvl="1" eaLnBrk="1" hangingPunct="1"/>
            <a:r>
              <a:rPr lang="zh-CN" altLang="en-US" b="1" dirty="0">
                <a:solidFill>
                  <a:srgbClr val="0000CC"/>
                </a:solidFill>
              </a:rPr>
              <a:t>优点</a:t>
            </a:r>
            <a:r>
              <a:rPr lang="en-US" altLang="zh-CN" dirty="0"/>
              <a:t>:  </a:t>
            </a:r>
            <a:r>
              <a:rPr lang="zh-CN" altLang="en-US" dirty="0"/>
              <a:t>程序易读、易理解、容易维护、生产的效率高。</a:t>
            </a:r>
            <a:endParaRPr lang="zh-CN" altLang="en-US" dirty="0"/>
          </a:p>
          <a:p>
            <a:pPr lvl="1" eaLnBrk="1" hangingPunct="1"/>
            <a:r>
              <a:rPr lang="zh-CN" altLang="en-US" b="1" dirty="0">
                <a:solidFill>
                  <a:srgbClr val="0000CC"/>
                </a:solidFill>
              </a:rPr>
              <a:t>缺点</a:t>
            </a:r>
            <a:r>
              <a:rPr lang="en-US" altLang="zh-CN" dirty="0"/>
              <a:t>:  </a:t>
            </a:r>
            <a:r>
              <a:rPr lang="zh-CN" altLang="en-US" dirty="0"/>
              <a:t>难以充分发挥计算机的系统功能，生成的程序效率低。</a:t>
            </a:r>
            <a:endParaRPr lang="zh-CN" altLang="en-US" dirty="0"/>
          </a:p>
        </p:txBody>
      </p:sp>
      <p:grpSp>
        <p:nvGrpSpPr>
          <p:cNvPr id="13" name="组合 12"/>
          <p:cNvGrpSpPr/>
          <p:nvPr/>
        </p:nvGrpSpPr>
        <p:grpSpPr>
          <a:xfrm>
            <a:off x="1143000" y="3962400"/>
            <a:ext cx="1828800" cy="1219200"/>
            <a:chOff x="1800" y="6240"/>
            <a:chExt cx="2880" cy="1920"/>
          </a:xfrm>
        </p:grpSpPr>
        <p:cxnSp>
          <p:nvCxnSpPr>
            <p:cNvPr id="2" name="直接连接符 1"/>
            <p:cNvCxnSpPr/>
            <p:nvPr/>
          </p:nvCxnSpPr>
          <p:spPr>
            <a:xfrm>
              <a:off x="1800" y="6240"/>
              <a:ext cx="2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800" y="7200"/>
              <a:ext cx="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2760" y="8160"/>
              <a:ext cx="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680" y="6240"/>
              <a:ext cx="0" cy="9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800" y="6240"/>
              <a:ext cx="0" cy="9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760" y="7200"/>
              <a:ext cx="0" cy="9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720" y="7200"/>
              <a:ext cx="0" cy="9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720" y="7200"/>
              <a:ext cx="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920" y="6357"/>
              <a:ext cx="608" cy="725"/>
            </a:xfrm>
            <a:prstGeom prst="rect">
              <a:avLst/>
            </a:prstGeom>
            <a:noFill/>
          </p:spPr>
          <p:txBody>
            <a:bodyPr wrap="none" rtlCol="0">
              <a:spAutoFit/>
            </a:bodyPr>
            <a:p>
              <a:r>
                <a:rPr lang="en-US" altLang="zh-CN" sz="2400"/>
                <a:t>S</a:t>
              </a:r>
              <a:endParaRPr lang="en-US" altLang="zh-CN" sz="2400"/>
            </a:p>
          </p:txBody>
        </p:sp>
        <p:sp>
          <p:nvSpPr>
            <p:cNvPr id="11" name="文本框 10"/>
            <p:cNvSpPr txBox="1"/>
            <p:nvPr/>
          </p:nvSpPr>
          <p:spPr>
            <a:xfrm>
              <a:off x="3896" y="6360"/>
              <a:ext cx="581" cy="725"/>
            </a:xfrm>
            <a:prstGeom prst="rect">
              <a:avLst/>
            </a:prstGeom>
            <a:noFill/>
          </p:spPr>
          <p:txBody>
            <a:bodyPr wrap="none" rtlCol="0">
              <a:spAutoFit/>
            </a:bodyPr>
            <a:p>
              <a:r>
                <a:rPr lang="en-US" altLang="zh-CN" sz="2400"/>
                <a:t>T</a:t>
              </a:r>
              <a:endParaRPr lang="en-US" altLang="zh-CN" sz="2400"/>
            </a:p>
          </p:txBody>
        </p:sp>
        <p:sp>
          <p:nvSpPr>
            <p:cNvPr id="12" name="文本框 11"/>
            <p:cNvSpPr txBox="1"/>
            <p:nvPr/>
          </p:nvSpPr>
          <p:spPr>
            <a:xfrm>
              <a:off x="2936" y="7317"/>
              <a:ext cx="421" cy="725"/>
            </a:xfrm>
            <a:prstGeom prst="rect">
              <a:avLst/>
            </a:prstGeom>
            <a:noFill/>
          </p:spPr>
          <p:txBody>
            <a:bodyPr wrap="none" rtlCol="0">
              <a:spAutoFit/>
            </a:bodyPr>
            <a:p>
              <a:r>
                <a:rPr lang="en-US" altLang="zh-CN" sz="2400"/>
                <a:t>I</a:t>
              </a:r>
              <a:endParaRPr lang="en-US" altLang="zh-CN" sz="2400"/>
            </a:p>
          </p:txBody>
        </p:sp>
      </p:grpSp>
      <p:sp>
        <p:nvSpPr>
          <p:cNvPr id="14" name="文本框 13"/>
          <p:cNvSpPr txBox="1"/>
          <p:nvPr/>
        </p:nvSpPr>
        <p:spPr>
          <a:xfrm>
            <a:off x="3505200" y="3552825"/>
            <a:ext cx="4514850" cy="1938020"/>
          </a:xfrm>
          <a:prstGeom prst="rect">
            <a:avLst/>
          </a:prstGeom>
          <a:noFill/>
        </p:spPr>
        <p:txBody>
          <a:bodyPr wrap="none" rtlCol="0">
            <a:spAutoFit/>
          </a:bodyPr>
          <a:p>
            <a:r>
              <a:rPr lang="en-US" altLang="zh-CN" sz="2400">
                <a:latin typeface="Times New Roman" panose="02020603050405020304" pitchFamily="18" charset="0"/>
                <a:cs typeface="Times New Roman" panose="02020603050405020304" pitchFamily="18" charset="0"/>
              </a:rPr>
              <a:t>S </a:t>
            </a:r>
            <a:r>
              <a:rPr lang="zh-CN" altLang="en-US" sz="2400">
                <a:latin typeface="Times New Roman" panose="02020603050405020304" pitchFamily="18" charset="0"/>
                <a:cs typeface="Times New Roman" panose="02020603050405020304" pitchFamily="18" charset="0"/>
              </a:rPr>
              <a:t>源程序</a:t>
            </a:r>
            <a:r>
              <a:rPr lang="en-US" altLang="zh-CN" sz="2400">
                <a:latin typeface="Times New Roman" panose="02020603050405020304" pitchFamily="18" charset="0"/>
                <a:cs typeface="Times New Roman" panose="02020603050405020304" pitchFamily="18" charset="0"/>
              </a:rPr>
              <a:t>  T </a:t>
            </a:r>
            <a:r>
              <a:rPr lang="zh-CN" altLang="en-US" sz="2400">
                <a:latin typeface="Times New Roman" panose="02020603050405020304" pitchFamily="18" charset="0"/>
                <a:cs typeface="Times New Roman" panose="02020603050405020304" pitchFamily="18" charset="0"/>
              </a:rPr>
              <a:t>目标程序</a:t>
            </a:r>
            <a:r>
              <a:rPr lang="en-US" altLang="zh-CN" sz="2400">
                <a:latin typeface="Times New Roman" panose="02020603050405020304" pitchFamily="18" charset="0"/>
                <a:cs typeface="Times New Roman" panose="02020603050405020304" pitchFamily="18" charset="0"/>
              </a:rPr>
              <a:t>  I </a:t>
            </a:r>
            <a:r>
              <a:rPr lang="zh-CN" altLang="en-US" sz="2400">
                <a:latin typeface="Times New Roman" panose="02020603050405020304" pitchFamily="18" charset="0"/>
                <a:cs typeface="Times New Roman" panose="02020603050405020304" pitchFamily="18" charset="0"/>
              </a:rPr>
              <a:t>实现语言</a:t>
            </a:r>
            <a:endParaRPr lang="zh-CN" altLang="en-US" sz="2400">
              <a:latin typeface="Times New Roman" panose="02020603050405020304" pitchFamily="18" charset="0"/>
              <a:cs typeface="Times New Roman" panose="02020603050405020304" pitchFamily="18" charset="0"/>
            </a:endParaRPr>
          </a:p>
          <a:p>
            <a:r>
              <a:rPr lang="en-US" altLang="zh-CN" sz="2400">
                <a:latin typeface="Times New Roman" panose="02020603050405020304" pitchFamily="18" charset="0"/>
                <a:cs typeface="Times New Roman" panose="02020603050405020304" pitchFamily="18" charset="0"/>
              </a:rPr>
              <a:t>S</a:t>
            </a:r>
            <a:r>
              <a:rPr lang="zh-CN" altLang="en-US" sz="2400">
                <a:latin typeface="Times New Roman" panose="02020603050405020304" pitchFamily="18" charset="0"/>
                <a:cs typeface="Times New Roman" panose="02020603050405020304" pitchFamily="18" charset="0"/>
              </a:rPr>
              <a:t>：</a:t>
            </a:r>
            <a:r>
              <a:rPr lang="en-US" altLang="zh-CN" sz="2400">
                <a:latin typeface="Times New Roman" panose="02020603050405020304" pitchFamily="18" charset="0"/>
                <a:cs typeface="Times New Roman" panose="02020603050405020304" pitchFamily="18" charset="0"/>
              </a:rPr>
              <a:t>Python</a:t>
            </a:r>
            <a:r>
              <a:rPr lang="zh-CN" altLang="en-US" sz="2400">
                <a:latin typeface="Times New Roman" panose="02020603050405020304" pitchFamily="18" charset="0"/>
                <a:cs typeface="Times New Roman" panose="02020603050405020304" pitchFamily="18" charset="0"/>
              </a:rPr>
              <a:t>语言</a:t>
            </a:r>
            <a:endParaRPr lang="zh-CN" altLang="en-US" sz="2400">
              <a:latin typeface="Times New Roman" panose="02020603050405020304" pitchFamily="18" charset="0"/>
              <a:cs typeface="Times New Roman" panose="02020603050405020304" pitchFamily="18" charset="0"/>
            </a:endParaRPr>
          </a:p>
          <a:p>
            <a:r>
              <a:rPr lang="en-US" altLang="zh-CN" sz="2400">
                <a:latin typeface="Times New Roman" panose="02020603050405020304" pitchFamily="18" charset="0"/>
                <a:cs typeface="Times New Roman" panose="02020603050405020304" pitchFamily="18" charset="0"/>
              </a:rPr>
              <a:t>T</a:t>
            </a:r>
            <a:r>
              <a:rPr lang="zh-CN" altLang="en-US" sz="2400">
                <a:latin typeface="Times New Roman" panose="02020603050405020304" pitchFamily="18" charset="0"/>
                <a:cs typeface="Times New Roman" panose="02020603050405020304" pitchFamily="18" charset="0"/>
              </a:rPr>
              <a:t>：机器语言</a:t>
            </a:r>
            <a:endParaRPr lang="zh-CN" altLang="en-US" sz="2400">
              <a:latin typeface="Times New Roman" panose="02020603050405020304" pitchFamily="18" charset="0"/>
              <a:cs typeface="Times New Roman" panose="02020603050405020304" pitchFamily="18" charset="0"/>
            </a:endParaRPr>
          </a:p>
          <a:p>
            <a:r>
              <a:rPr lang="en-US" altLang="zh-CN" sz="2400">
                <a:latin typeface="Times New Roman" panose="02020603050405020304" pitchFamily="18" charset="0"/>
                <a:cs typeface="Times New Roman" panose="02020603050405020304" pitchFamily="18" charset="0"/>
              </a:rPr>
              <a:t>I</a:t>
            </a:r>
            <a:r>
              <a:rPr lang="zh-CN" altLang="en-US" sz="2400">
                <a:latin typeface="Times New Roman" panose="02020603050405020304" pitchFamily="18" charset="0"/>
                <a:cs typeface="Times New Roman" panose="02020603050405020304" pitchFamily="18" charset="0"/>
              </a:rPr>
              <a:t>：</a:t>
            </a:r>
            <a:r>
              <a:rPr lang="en-US" altLang="zh-CN" sz="2400">
                <a:latin typeface="Times New Roman" panose="02020603050405020304" pitchFamily="18" charset="0"/>
                <a:cs typeface="Times New Roman" panose="02020603050405020304" pitchFamily="18" charset="0"/>
              </a:rPr>
              <a:t>C</a:t>
            </a:r>
            <a:r>
              <a:rPr lang="zh-CN" altLang="en-US" sz="2400">
                <a:latin typeface="Times New Roman" panose="02020603050405020304" pitchFamily="18" charset="0"/>
                <a:cs typeface="Times New Roman" panose="02020603050405020304" pitchFamily="18" charset="0"/>
              </a:rPr>
              <a:t>语言</a:t>
            </a:r>
            <a:endParaRPr lang="zh-CN" altLang="en-US" sz="2400">
              <a:latin typeface="Times New Roman" panose="02020603050405020304" pitchFamily="18" charset="0"/>
              <a:cs typeface="Times New Roman" panose="02020603050405020304" pitchFamily="18" charset="0"/>
            </a:endParaRPr>
          </a:p>
          <a:p>
            <a:r>
              <a:rPr lang="zh-CN" altLang="en-US" sz="2400">
                <a:latin typeface="Times New Roman" panose="02020603050405020304" pitchFamily="18" charset="0"/>
                <a:cs typeface="Times New Roman" panose="02020603050405020304" pitchFamily="18" charset="0"/>
              </a:rPr>
              <a:t>用</a:t>
            </a:r>
            <a:r>
              <a:rPr lang="en-US" altLang="zh-CN" sz="2400">
                <a:latin typeface="Times New Roman" panose="02020603050405020304" pitchFamily="18" charset="0"/>
                <a:cs typeface="Times New Roman" panose="02020603050405020304" pitchFamily="18" charset="0"/>
              </a:rPr>
              <a:t>C</a:t>
            </a:r>
            <a:r>
              <a:rPr lang="zh-CN" altLang="en-US" sz="2400">
                <a:latin typeface="Times New Roman" panose="02020603050405020304" pitchFamily="18" charset="0"/>
                <a:cs typeface="Times New Roman" panose="02020603050405020304" pitchFamily="18" charset="0"/>
              </a:rPr>
              <a:t>语言写的</a:t>
            </a:r>
            <a:r>
              <a:rPr lang="en-US" altLang="zh-CN" sz="2400">
                <a:latin typeface="Times New Roman" panose="02020603050405020304" pitchFamily="18" charset="0"/>
                <a:cs typeface="Times New Roman" panose="02020603050405020304" pitchFamily="18" charset="0"/>
              </a:rPr>
              <a:t>Python</a:t>
            </a:r>
            <a:r>
              <a:rPr lang="zh-CN" altLang="en-US" sz="2400">
                <a:latin typeface="Times New Roman" panose="02020603050405020304" pitchFamily="18" charset="0"/>
                <a:cs typeface="Times New Roman" panose="02020603050405020304" pitchFamily="18" charset="0"/>
              </a:rPr>
              <a:t>编译器</a:t>
            </a:r>
            <a:endParaRPr lang="zh-CN" altLang="en-US" sz="24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4"/>
          <p:cNvSpPr>
            <a:spLocks noGrp="1" noRot="1"/>
          </p:cNvSpPr>
          <p:nvPr>
            <p:ph type="title"/>
          </p:nvPr>
        </p:nvSpPr>
        <p:spPr>
          <a:noFill/>
          <a:ln>
            <a:noFill/>
          </a:ln>
        </p:spPr>
        <p:txBody>
          <a:bodyPr/>
          <a:p>
            <a:pPr eaLnBrk="1" hangingPunct="1"/>
            <a:r>
              <a:rPr lang="en-US" altLang="zh-CN" kern="1200" dirty="0">
                <a:solidFill>
                  <a:srgbClr val="FF0000"/>
                </a:solidFill>
                <a:latin typeface="+mj-lt"/>
                <a:ea typeface="+mj-ea"/>
                <a:cs typeface="+mj-cs"/>
              </a:rPr>
              <a:t>1.5 </a:t>
            </a:r>
            <a:r>
              <a:rPr lang="zh-CN" altLang="en-US" kern="1200" dirty="0">
                <a:solidFill>
                  <a:srgbClr val="FF0000"/>
                </a:solidFill>
                <a:latin typeface="+mj-lt"/>
                <a:ea typeface="+mj-ea"/>
                <a:cs typeface="+mj-cs"/>
              </a:rPr>
              <a:t>编译程序的生成</a:t>
            </a:r>
            <a:endParaRPr lang="zh-CN" altLang="en-US" kern="1200" dirty="0">
              <a:solidFill>
                <a:srgbClr val="FF0000"/>
              </a:solidFill>
              <a:latin typeface="+mj-lt"/>
              <a:ea typeface="+mj-ea"/>
              <a:cs typeface="+mj-cs"/>
            </a:endParaRPr>
          </a:p>
        </p:txBody>
      </p:sp>
      <p:sp>
        <p:nvSpPr>
          <p:cNvPr id="41987" name="Rectangle 5"/>
          <p:cNvSpPr>
            <a:spLocks noGrp="1" noRot="1"/>
          </p:cNvSpPr>
          <p:nvPr>
            <p:ph idx="1"/>
          </p:nvPr>
        </p:nvSpPr>
        <p:spPr>
          <a:xfrm>
            <a:off x="533400" y="1295400"/>
            <a:ext cx="8153400" cy="2209800"/>
          </a:xfrm>
          <a:noFill/>
          <a:ln>
            <a:noFill/>
          </a:ln>
        </p:spPr>
        <p:txBody>
          <a:bodyPr/>
          <a:p>
            <a:pPr eaLnBrk="1" hangingPunct="1"/>
            <a:r>
              <a:rPr lang="zh-CN" altLang="en-US" dirty="0"/>
              <a:t>利用</a:t>
            </a:r>
            <a:r>
              <a:rPr lang="zh-CN" altLang="en-US" b="1" dirty="0">
                <a:solidFill>
                  <a:srgbClr val="0000CC"/>
                </a:solidFill>
              </a:rPr>
              <a:t>已有的某种语言</a:t>
            </a:r>
            <a:r>
              <a:rPr lang="zh-CN" altLang="en-US" dirty="0"/>
              <a:t>的编译程序</a:t>
            </a:r>
            <a:r>
              <a:rPr lang="zh-CN" altLang="en-US" b="1" dirty="0">
                <a:solidFill>
                  <a:srgbClr val="0000CC"/>
                </a:solidFill>
              </a:rPr>
              <a:t>实现</a:t>
            </a:r>
            <a:r>
              <a:rPr lang="zh-CN" altLang="en-US" dirty="0"/>
              <a:t>另一语言的编译程序。</a:t>
            </a:r>
            <a:endParaRPr lang="zh-CN" altLang="en-US" dirty="0"/>
          </a:p>
        </p:txBody>
      </p:sp>
      <p:grpSp>
        <p:nvGrpSpPr>
          <p:cNvPr id="71686" name="Group 6"/>
          <p:cNvGrpSpPr/>
          <p:nvPr/>
        </p:nvGrpSpPr>
        <p:grpSpPr>
          <a:xfrm>
            <a:off x="2362200" y="3509963"/>
            <a:ext cx="2460625" cy="1524000"/>
            <a:chOff x="2592" y="2304"/>
            <a:chExt cx="1440" cy="960"/>
          </a:xfrm>
        </p:grpSpPr>
        <p:sp>
          <p:nvSpPr>
            <p:cNvPr id="42000" name="Rectangle 7"/>
            <p:cNvSpPr/>
            <p:nvPr/>
          </p:nvSpPr>
          <p:spPr>
            <a:xfrm>
              <a:off x="2688" y="2400"/>
              <a:ext cx="576" cy="336"/>
            </a:xfrm>
            <a:prstGeom prst="rect">
              <a:avLst/>
            </a:prstGeom>
            <a:noFill/>
            <a:ln w="12700">
              <a:noFill/>
            </a:ln>
          </p:spPr>
          <p:txBody>
            <a:bodyPr wrap="none" anchor="ctr" anchorCtr="0"/>
            <a:p>
              <a:pPr algn="ctr"/>
              <a:r>
                <a:rPr lang="en-US" altLang="zh-CN" sz="2200" b="1" dirty="0">
                  <a:latin typeface="Times New Roman" panose="02020603050405020304" pitchFamily="18" charset="0"/>
                </a:rPr>
                <a:t>L1</a:t>
              </a:r>
              <a:r>
                <a:rPr lang="zh-CN" altLang="en-US" sz="2200" b="1" dirty="0">
                  <a:latin typeface="Times New Roman" panose="02020603050405020304" pitchFamily="18" charset="0"/>
                </a:rPr>
                <a:t>语言</a:t>
              </a:r>
              <a:endParaRPr lang="zh-CN" altLang="en-US" sz="2200" b="1" dirty="0">
                <a:latin typeface="Times New Roman" panose="02020603050405020304" pitchFamily="18" charset="0"/>
              </a:endParaRPr>
            </a:p>
          </p:txBody>
        </p:sp>
        <p:sp>
          <p:nvSpPr>
            <p:cNvPr id="42001" name="Freeform 8"/>
            <p:cNvSpPr/>
            <p:nvPr/>
          </p:nvSpPr>
          <p:spPr>
            <a:xfrm>
              <a:off x="2592" y="2304"/>
              <a:ext cx="1440" cy="960"/>
            </a:xfrm>
            <a:custGeom>
              <a:avLst/>
              <a:gdLst/>
              <a:ahLst/>
              <a:cxnLst>
                <a:cxn ang="0">
                  <a:pos x="0" y="0"/>
                </a:cxn>
                <a:cxn ang="0">
                  <a:pos x="1440" y="0"/>
                </a:cxn>
                <a:cxn ang="0">
                  <a:pos x="1440" y="480"/>
                </a:cxn>
                <a:cxn ang="0">
                  <a:pos x="960" y="480"/>
                </a:cxn>
                <a:cxn ang="0">
                  <a:pos x="960" y="960"/>
                </a:cxn>
                <a:cxn ang="0">
                  <a:pos x="480" y="960"/>
                </a:cxn>
                <a:cxn ang="0">
                  <a:pos x="480" y="480"/>
                </a:cxn>
                <a:cxn ang="0">
                  <a:pos x="0" y="480"/>
                </a:cxn>
                <a:cxn ang="0">
                  <a:pos x="0" y="0"/>
                </a:cxn>
              </a:cxnLst>
              <a:pathLst>
                <a:path w="1440" h="960">
                  <a:moveTo>
                    <a:pt x="0" y="0"/>
                  </a:moveTo>
                  <a:lnTo>
                    <a:pt x="1440" y="0"/>
                  </a:lnTo>
                  <a:lnTo>
                    <a:pt x="1440" y="480"/>
                  </a:lnTo>
                  <a:lnTo>
                    <a:pt x="960" y="480"/>
                  </a:lnTo>
                  <a:lnTo>
                    <a:pt x="960" y="960"/>
                  </a:lnTo>
                  <a:lnTo>
                    <a:pt x="480" y="960"/>
                  </a:lnTo>
                  <a:lnTo>
                    <a:pt x="480" y="480"/>
                  </a:lnTo>
                  <a:lnTo>
                    <a:pt x="0" y="480"/>
                  </a:lnTo>
                  <a:lnTo>
                    <a:pt x="0" y="0"/>
                  </a:lnTo>
                  <a:close/>
                </a:path>
              </a:pathLst>
            </a:custGeom>
            <a:noFill/>
            <a:ln w="12700" cap="flat" cmpd="sng">
              <a:solidFill>
                <a:schemeClr val="tx1">
                  <a:alpha val="100000"/>
                </a:schemeClr>
              </a:solidFill>
              <a:prstDash val="solid"/>
              <a:round/>
              <a:headEnd type="none" w="med" len="med"/>
              <a:tailEnd type="none" w="lg" len="lg"/>
            </a:ln>
          </p:spPr>
          <p:txBody>
            <a:bodyPr/>
            <a:p>
              <a:endParaRPr lang="zh-CN" altLang="en-US"/>
            </a:p>
          </p:txBody>
        </p:sp>
        <p:sp>
          <p:nvSpPr>
            <p:cNvPr id="42002" name="Rectangle 9"/>
            <p:cNvSpPr/>
            <p:nvPr/>
          </p:nvSpPr>
          <p:spPr>
            <a:xfrm>
              <a:off x="3408" y="2400"/>
              <a:ext cx="576" cy="336"/>
            </a:xfrm>
            <a:prstGeom prst="rect">
              <a:avLst/>
            </a:prstGeom>
            <a:noFill/>
            <a:ln w="12700">
              <a:noFill/>
            </a:ln>
          </p:spPr>
          <p:txBody>
            <a:bodyPr wrap="none" anchor="ctr" anchorCtr="0"/>
            <a:p>
              <a:pPr algn="ctr"/>
              <a:r>
                <a:rPr lang="en-US" altLang="zh-CN" sz="2200" b="1" dirty="0">
                  <a:latin typeface="Times New Roman" panose="02020603050405020304" pitchFamily="18" charset="0"/>
                </a:rPr>
                <a:t>A</a:t>
              </a:r>
              <a:r>
                <a:rPr lang="zh-CN" altLang="en-US" sz="2200" b="1" dirty="0">
                  <a:latin typeface="Times New Roman" panose="02020603050405020304" pitchFamily="18" charset="0"/>
                </a:rPr>
                <a:t>代码</a:t>
              </a:r>
              <a:endParaRPr lang="zh-CN" altLang="en-US" sz="2200" b="1" dirty="0">
                <a:latin typeface="Times New Roman" panose="02020603050405020304" pitchFamily="18" charset="0"/>
              </a:endParaRPr>
            </a:p>
          </p:txBody>
        </p:sp>
        <p:sp>
          <p:nvSpPr>
            <p:cNvPr id="42003" name="Rectangle 10"/>
            <p:cNvSpPr/>
            <p:nvPr/>
          </p:nvSpPr>
          <p:spPr>
            <a:xfrm>
              <a:off x="3024" y="2928"/>
              <a:ext cx="576" cy="336"/>
            </a:xfrm>
            <a:prstGeom prst="rect">
              <a:avLst/>
            </a:prstGeom>
            <a:noFill/>
            <a:ln w="12700">
              <a:noFill/>
            </a:ln>
          </p:spPr>
          <p:txBody>
            <a:bodyPr wrap="none" anchor="ctr" anchorCtr="0"/>
            <a:p>
              <a:pPr algn="ctr">
                <a:lnSpc>
                  <a:spcPct val="80000"/>
                </a:lnSpc>
              </a:pPr>
              <a:r>
                <a:rPr lang="en-US" altLang="zh-CN" sz="2200" b="1" dirty="0">
                  <a:latin typeface="Times New Roman" panose="02020603050405020304" pitchFamily="18" charset="0"/>
                </a:rPr>
                <a:t>P1:</a:t>
              </a:r>
              <a:endParaRPr lang="en-US" altLang="zh-CN" sz="2200" b="1" dirty="0">
                <a:latin typeface="Times New Roman" panose="02020603050405020304" pitchFamily="18" charset="0"/>
              </a:endParaRPr>
            </a:p>
            <a:p>
              <a:pPr algn="ctr">
                <a:lnSpc>
                  <a:spcPct val="80000"/>
                </a:lnSpc>
              </a:pPr>
              <a:r>
                <a:rPr lang="en-US" altLang="zh-CN" sz="2200" b="1" dirty="0">
                  <a:latin typeface="Times New Roman" panose="02020603050405020304" pitchFamily="18" charset="0"/>
                </a:rPr>
                <a:t>A</a:t>
              </a:r>
              <a:r>
                <a:rPr lang="zh-CN" altLang="en-US" sz="2200" b="1" dirty="0">
                  <a:latin typeface="Times New Roman" panose="02020603050405020304" pitchFamily="18" charset="0"/>
                </a:rPr>
                <a:t>代码</a:t>
              </a:r>
              <a:endParaRPr lang="zh-CN" altLang="en-US" sz="2200" b="1" dirty="0">
                <a:latin typeface="Times New Roman" panose="02020603050405020304" pitchFamily="18" charset="0"/>
              </a:endParaRPr>
            </a:p>
          </p:txBody>
        </p:sp>
      </p:grpSp>
      <p:grpSp>
        <p:nvGrpSpPr>
          <p:cNvPr id="71691" name="Group 11"/>
          <p:cNvGrpSpPr/>
          <p:nvPr/>
        </p:nvGrpSpPr>
        <p:grpSpPr>
          <a:xfrm>
            <a:off x="533400" y="2743200"/>
            <a:ext cx="2759075" cy="1524000"/>
            <a:chOff x="2592" y="2304"/>
            <a:chExt cx="1440" cy="960"/>
          </a:xfrm>
        </p:grpSpPr>
        <p:sp>
          <p:nvSpPr>
            <p:cNvPr id="41996" name="Rectangle 12"/>
            <p:cNvSpPr/>
            <p:nvPr/>
          </p:nvSpPr>
          <p:spPr>
            <a:xfrm>
              <a:off x="2688" y="2400"/>
              <a:ext cx="576" cy="336"/>
            </a:xfrm>
            <a:prstGeom prst="rect">
              <a:avLst/>
            </a:prstGeom>
            <a:noFill/>
            <a:ln w="12700">
              <a:noFill/>
            </a:ln>
          </p:spPr>
          <p:txBody>
            <a:bodyPr wrap="none" anchor="ctr" anchorCtr="0"/>
            <a:p>
              <a:pPr algn="ctr"/>
              <a:r>
                <a:rPr lang="en-US" altLang="zh-CN" sz="2200" b="1" dirty="0">
                  <a:latin typeface="Times New Roman" panose="02020603050405020304" pitchFamily="18" charset="0"/>
                </a:rPr>
                <a:t>L2</a:t>
              </a:r>
              <a:r>
                <a:rPr lang="zh-CN" altLang="en-US" sz="2200" b="1" dirty="0">
                  <a:latin typeface="Times New Roman" panose="02020603050405020304" pitchFamily="18" charset="0"/>
                </a:rPr>
                <a:t>语言</a:t>
              </a:r>
              <a:endParaRPr lang="zh-CN" altLang="en-US" sz="2200" b="1" dirty="0">
                <a:latin typeface="Times New Roman" panose="02020603050405020304" pitchFamily="18" charset="0"/>
              </a:endParaRPr>
            </a:p>
          </p:txBody>
        </p:sp>
        <p:sp>
          <p:nvSpPr>
            <p:cNvPr id="41997" name="Freeform 13"/>
            <p:cNvSpPr/>
            <p:nvPr/>
          </p:nvSpPr>
          <p:spPr>
            <a:xfrm>
              <a:off x="2592" y="2304"/>
              <a:ext cx="1440" cy="960"/>
            </a:xfrm>
            <a:custGeom>
              <a:avLst/>
              <a:gdLst/>
              <a:ahLst/>
              <a:cxnLst>
                <a:cxn ang="0">
                  <a:pos x="0" y="0"/>
                </a:cxn>
                <a:cxn ang="0">
                  <a:pos x="1440" y="0"/>
                </a:cxn>
                <a:cxn ang="0">
                  <a:pos x="1440" y="480"/>
                </a:cxn>
                <a:cxn ang="0">
                  <a:pos x="960" y="480"/>
                </a:cxn>
                <a:cxn ang="0">
                  <a:pos x="960" y="960"/>
                </a:cxn>
                <a:cxn ang="0">
                  <a:pos x="480" y="960"/>
                </a:cxn>
                <a:cxn ang="0">
                  <a:pos x="480" y="480"/>
                </a:cxn>
                <a:cxn ang="0">
                  <a:pos x="0" y="480"/>
                </a:cxn>
                <a:cxn ang="0">
                  <a:pos x="0" y="0"/>
                </a:cxn>
              </a:cxnLst>
              <a:pathLst>
                <a:path w="1440" h="960">
                  <a:moveTo>
                    <a:pt x="0" y="0"/>
                  </a:moveTo>
                  <a:lnTo>
                    <a:pt x="1440" y="0"/>
                  </a:lnTo>
                  <a:lnTo>
                    <a:pt x="1440" y="480"/>
                  </a:lnTo>
                  <a:lnTo>
                    <a:pt x="960" y="480"/>
                  </a:lnTo>
                  <a:lnTo>
                    <a:pt x="960" y="960"/>
                  </a:lnTo>
                  <a:lnTo>
                    <a:pt x="480" y="960"/>
                  </a:lnTo>
                  <a:lnTo>
                    <a:pt x="480" y="480"/>
                  </a:lnTo>
                  <a:lnTo>
                    <a:pt x="0" y="480"/>
                  </a:lnTo>
                  <a:lnTo>
                    <a:pt x="0" y="0"/>
                  </a:lnTo>
                  <a:close/>
                </a:path>
              </a:pathLst>
            </a:custGeom>
            <a:noFill/>
            <a:ln w="12700" cap="flat" cmpd="sng">
              <a:solidFill>
                <a:schemeClr val="tx1">
                  <a:alpha val="100000"/>
                </a:schemeClr>
              </a:solidFill>
              <a:prstDash val="solid"/>
              <a:round/>
              <a:headEnd type="none" w="med" len="med"/>
              <a:tailEnd type="none" w="lg" len="lg"/>
            </a:ln>
          </p:spPr>
          <p:txBody>
            <a:bodyPr/>
            <a:p>
              <a:endParaRPr lang="zh-CN" altLang="en-US"/>
            </a:p>
          </p:txBody>
        </p:sp>
        <p:sp>
          <p:nvSpPr>
            <p:cNvPr id="41998" name="Rectangle 14"/>
            <p:cNvSpPr/>
            <p:nvPr/>
          </p:nvSpPr>
          <p:spPr>
            <a:xfrm>
              <a:off x="3408" y="2400"/>
              <a:ext cx="576" cy="336"/>
            </a:xfrm>
            <a:prstGeom prst="rect">
              <a:avLst/>
            </a:prstGeom>
            <a:noFill/>
            <a:ln w="12700">
              <a:noFill/>
            </a:ln>
          </p:spPr>
          <p:txBody>
            <a:bodyPr wrap="none" anchor="ctr" anchorCtr="0"/>
            <a:p>
              <a:pPr algn="ctr"/>
              <a:r>
                <a:rPr lang="en-US" altLang="zh-CN" sz="2200" b="1" dirty="0">
                  <a:latin typeface="Times New Roman" panose="02020603050405020304" pitchFamily="18" charset="0"/>
                </a:rPr>
                <a:t>A</a:t>
              </a:r>
              <a:r>
                <a:rPr lang="zh-CN" altLang="en-US" sz="2200" b="1" dirty="0">
                  <a:latin typeface="Times New Roman" panose="02020603050405020304" pitchFamily="18" charset="0"/>
                </a:rPr>
                <a:t>代码</a:t>
              </a:r>
              <a:endParaRPr lang="zh-CN" altLang="en-US" sz="2200" b="1" dirty="0">
                <a:latin typeface="Times New Roman" panose="02020603050405020304" pitchFamily="18" charset="0"/>
              </a:endParaRPr>
            </a:p>
          </p:txBody>
        </p:sp>
        <p:sp>
          <p:nvSpPr>
            <p:cNvPr id="41999" name="Rectangle 15"/>
            <p:cNvSpPr/>
            <p:nvPr/>
          </p:nvSpPr>
          <p:spPr>
            <a:xfrm>
              <a:off x="3024" y="2928"/>
              <a:ext cx="576" cy="336"/>
            </a:xfrm>
            <a:prstGeom prst="rect">
              <a:avLst/>
            </a:prstGeom>
            <a:noFill/>
            <a:ln w="12700">
              <a:noFill/>
            </a:ln>
          </p:spPr>
          <p:txBody>
            <a:bodyPr wrap="none" lIns="0" rIns="0" anchor="ctr" anchorCtr="0"/>
            <a:p>
              <a:pPr algn="ctr">
                <a:lnSpc>
                  <a:spcPct val="80000"/>
                </a:lnSpc>
              </a:pPr>
              <a:r>
                <a:rPr lang="en-US" altLang="zh-CN" sz="2200" b="1" dirty="0">
                  <a:solidFill>
                    <a:srgbClr val="FF3300"/>
                  </a:solidFill>
                  <a:latin typeface="Times New Roman" panose="02020603050405020304" pitchFamily="18" charset="0"/>
                </a:rPr>
                <a:t>P2: </a:t>
              </a:r>
              <a:endParaRPr lang="en-US" altLang="zh-CN" sz="2200" b="1" dirty="0">
                <a:solidFill>
                  <a:srgbClr val="FF3300"/>
                </a:solidFill>
                <a:latin typeface="Times New Roman" panose="02020603050405020304" pitchFamily="18" charset="0"/>
              </a:endParaRPr>
            </a:p>
            <a:p>
              <a:pPr algn="ctr">
                <a:lnSpc>
                  <a:spcPct val="80000"/>
                </a:lnSpc>
              </a:pPr>
              <a:r>
                <a:rPr lang="en-US" altLang="zh-CN" sz="2200" b="1" dirty="0">
                  <a:solidFill>
                    <a:srgbClr val="FF3300"/>
                  </a:solidFill>
                  <a:latin typeface="Times New Roman" panose="02020603050405020304" pitchFamily="18" charset="0"/>
                </a:rPr>
                <a:t>L1</a:t>
              </a:r>
              <a:r>
                <a:rPr lang="zh-CN" altLang="en-US" sz="2200" b="1" dirty="0">
                  <a:solidFill>
                    <a:srgbClr val="FF3300"/>
                  </a:solidFill>
                  <a:latin typeface="Times New Roman" panose="02020603050405020304" pitchFamily="18" charset="0"/>
                </a:rPr>
                <a:t>语言</a:t>
              </a:r>
              <a:endParaRPr lang="zh-CN" altLang="en-US" sz="2200" b="1" dirty="0">
                <a:solidFill>
                  <a:srgbClr val="FF3300"/>
                </a:solidFill>
                <a:latin typeface="Times New Roman" panose="02020603050405020304" pitchFamily="18" charset="0"/>
              </a:endParaRPr>
            </a:p>
          </p:txBody>
        </p:sp>
      </p:grpSp>
      <p:grpSp>
        <p:nvGrpSpPr>
          <p:cNvPr id="71696" name="Group 16"/>
          <p:cNvGrpSpPr/>
          <p:nvPr/>
        </p:nvGrpSpPr>
        <p:grpSpPr>
          <a:xfrm>
            <a:off x="4060825" y="2747963"/>
            <a:ext cx="2286000" cy="1524000"/>
            <a:chOff x="2592" y="2304"/>
            <a:chExt cx="1440" cy="960"/>
          </a:xfrm>
        </p:grpSpPr>
        <p:sp>
          <p:nvSpPr>
            <p:cNvPr id="41992" name="Rectangle 17"/>
            <p:cNvSpPr/>
            <p:nvPr/>
          </p:nvSpPr>
          <p:spPr>
            <a:xfrm>
              <a:off x="2688" y="2400"/>
              <a:ext cx="576" cy="336"/>
            </a:xfrm>
            <a:prstGeom prst="rect">
              <a:avLst/>
            </a:prstGeom>
            <a:noFill/>
            <a:ln w="12700">
              <a:noFill/>
            </a:ln>
          </p:spPr>
          <p:txBody>
            <a:bodyPr wrap="none" anchor="ctr" anchorCtr="0"/>
            <a:p>
              <a:pPr algn="ctr"/>
              <a:r>
                <a:rPr lang="en-US" altLang="zh-CN" sz="2200" b="1" dirty="0">
                  <a:latin typeface="Times New Roman" panose="02020603050405020304" pitchFamily="18" charset="0"/>
                </a:rPr>
                <a:t>L2</a:t>
              </a:r>
              <a:r>
                <a:rPr lang="zh-CN" altLang="en-US" sz="2200" b="1" dirty="0">
                  <a:latin typeface="Times New Roman" panose="02020603050405020304" pitchFamily="18" charset="0"/>
                </a:rPr>
                <a:t>语言</a:t>
              </a:r>
              <a:endParaRPr lang="zh-CN" altLang="en-US" sz="2200" b="1" dirty="0">
                <a:latin typeface="Times New Roman" panose="02020603050405020304" pitchFamily="18" charset="0"/>
              </a:endParaRPr>
            </a:p>
          </p:txBody>
        </p:sp>
        <p:sp>
          <p:nvSpPr>
            <p:cNvPr id="41993" name="Freeform 18"/>
            <p:cNvSpPr/>
            <p:nvPr/>
          </p:nvSpPr>
          <p:spPr>
            <a:xfrm>
              <a:off x="2592" y="2304"/>
              <a:ext cx="1440" cy="960"/>
            </a:xfrm>
            <a:custGeom>
              <a:avLst/>
              <a:gdLst/>
              <a:ahLst/>
              <a:cxnLst>
                <a:cxn ang="0">
                  <a:pos x="0" y="0"/>
                </a:cxn>
                <a:cxn ang="0">
                  <a:pos x="1440" y="0"/>
                </a:cxn>
                <a:cxn ang="0">
                  <a:pos x="1440" y="480"/>
                </a:cxn>
                <a:cxn ang="0">
                  <a:pos x="960" y="480"/>
                </a:cxn>
                <a:cxn ang="0">
                  <a:pos x="960" y="960"/>
                </a:cxn>
                <a:cxn ang="0">
                  <a:pos x="480" y="960"/>
                </a:cxn>
                <a:cxn ang="0">
                  <a:pos x="480" y="480"/>
                </a:cxn>
                <a:cxn ang="0">
                  <a:pos x="0" y="480"/>
                </a:cxn>
                <a:cxn ang="0">
                  <a:pos x="0" y="0"/>
                </a:cxn>
              </a:cxnLst>
              <a:pathLst>
                <a:path w="1440" h="960">
                  <a:moveTo>
                    <a:pt x="0" y="0"/>
                  </a:moveTo>
                  <a:lnTo>
                    <a:pt x="1440" y="0"/>
                  </a:lnTo>
                  <a:lnTo>
                    <a:pt x="1440" y="480"/>
                  </a:lnTo>
                  <a:lnTo>
                    <a:pt x="960" y="480"/>
                  </a:lnTo>
                  <a:lnTo>
                    <a:pt x="960" y="960"/>
                  </a:lnTo>
                  <a:lnTo>
                    <a:pt x="480" y="960"/>
                  </a:lnTo>
                  <a:lnTo>
                    <a:pt x="480" y="480"/>
                  </a:lnTo>
                  <a:lnTo>
                    <a:pt x="0" y="480"/>
                  </a:lnTo>
                  <a:lnTo>
                    <a:pt x="0" y="0"/>
                  </a:lnTo>
                  <a:close/>
                </a:path>
              </a:pathLst>
            </a:custGeom>
            <a:noFill/>
            <a:ln w="12700" cap="flat" cmpd="sng">
              <a:solidFill>
                <a:schemeClr val="tx1">
                  <a:alpha val="100000"/>
                </a:schemeClr>
              </a:solidFill>
              <a:prstDash val="solid"/>
              <a:round/>
              <a:headEnd type="none" w="med" len="med"/>
              <a:tailEnd type="none" w="lg" len="lg"/>
            </a:ln>
          </p:spPr>
          <p:txBody>
            <a:bodyPr/>
            <a:p>
              <a:endParaRPr lang="zh-CN" altLang="en-US"/>
            </a:p>
          </p:txBody>
        </p:sp>
        <p:sp>
          <p:nvSpPr>
            <p:cNvPr id="41994" name="Rectangle 19"/>
            <p:cNvSpPr/>
            <p:nvPr/>
          </p:nvSpPr>
          <p:spPr>
            <a:xfrm>
              <a:off x="3408" y="2400"/>
              <a:ext cx="576" cy="336"/>
            </a:xfrm>
            <a:prstGeom prst="rect">
              <a:avLst/>
            </a:prstGeom>
            <a:noFill/>
            <a:ln w="12700">
              <a:noFill/>
            </a:ln>
          </p:spPr>
          <p:txBody>
            <a:bodyPr wrap="none" anchor="ctr" anchorCtr="0"/>
            <a:p>
              <a:pPr algn="ctr"/>
              <a:r>
                <a:rPr lang="en-US" altLang="zh-CN" sz="2200" b="1" dirty="0">
                  <a:latin typeface="Times New Roman" panose="02020603050405020304" pitchFamily="18" charset="0"/>
                </a:rPr>
                <a:t>A</a:t>
              </a:r>
              <a:r>
                <a:rPr lang="zh-CN" altLang="en-US" sz="2200" b="1" dirty="0">
                  <a:latin typeface="Times New Roman" panose="02020603050405020304" pitchFamily="18" charset="0"/>
                </a:rPr>
                <a:t>代码</a:t>
              </a:r>
              <a:endParaRPr lang="zh-CN" altLang="en-US" sz="2200" b="1" dirty="0">
                <a:latin typeface="Times New Roman" panose="02020603050405020304" pitchFamily="18" charset="0"/>
              </a:endParaRPr>
            </a:p>
          </p:txBody>
        </p:sp>
        <p:sp>
          <p:nvSpPr>
            <p:cNvPr id="41995" name="Rectangle 20"/>
            <p:cNvSpPr/>
            <p:nvPr/>
          </p:nvSpPr>
          <p:spPr>
            <a:xfrm>
              <a:off x="3024" y="2928"/>
              <a:ext cx="576" cy="336"/>
            </a:xfrm>
            <a:prstGeom prst="rect">
              <a:avLst/>
            </a:prstGeom>
            <a:noFill/>
            <a:ln w="12700">
              <a:noFill/>
            </a:ln>
          </p:spPr>
          <p:txBody>
            <a:bodyPr wrap="none" lIns="0" rIns="0" anchor="ctr" anchorCtr="0"/>
            <a:p>
              <a:pPr algn="ctr">
                <a:lnSpc>
                  <a:spcPct val="80000"/>
                </a:lnSpc>
              </a:pPr>
              <a:r>
                <a:rPr lang="en-US" altLang="zh-CN" sz="2200" b="1" dirty="0">
                  <a:solidFill>
                    <a:srgbClr val="3333CC"/>
                  </a:solidFill>
                  <a:latin typeface="Times New Roman" panose="02020603050405020304" pitchFamily="18" charset="0"/>
                </a:rPr>
                <a:t>P2:</a:t>
              </a:r>
              <a:endParaRPr lang="en-US" altLang="zh-CN" sz="2200" b="1" dirty="0">
                <a:solidFill>
                  <a:srgbClr val="3333CC"/>
                </a:solidFill>
                <a:latin typeface="Times New Roman" panose="02020603050405020304" pitchFamily="18" charset="0"/>
              </a:endParaRPr>
            </a:p>
            <a:p>
              <a:pPr algn="ctr">
                <a:lnSpc>
                  <a:spcPct val="80000"/>
                </a:lnSpc>
              </a:pPr>
              <a:r>
                <a:rPr lang="en-US" altLang="zh-CN" sz="2200" b="1" dirty="0">
                  <a:solidFill>
                    <a:srgbClr val="3333CC"/>
                  </a:solidFill>
                  <a:latin typeface="Times New Roman" panose="02020603050405020304" pitchFamily="18" charset="0"/>
                </a:rPr>
                <a:t>A</a:t>
              </a:r>
              <a:r>
                <a:rPr lang="zh-CN" altLang="en-US" sz="2200" b="1" dirty="0">
                  <a:solidFill>
                    <a:srgbClr val="3333CC"/>
                  </a:solidFill>
                  <a:latin typeface="Times New Roman" panose="02020603050405020304" pitchFamily="18" charset="0"/>
                </a:rPr>
                <a:t>代码</a:t>
              </a:r>
              <a:endParaRPr lang="zh-CN" altLang="en-US" sz="2200" b="1" dirty="0">
                <a:solidFill>
                  <a:srgbClr val="3333CC"/>
                </a:solidFill>
                <a:latin typeface="Times New Roman" panose="02020603050405020304" pitchFamily="18" charset="0"/>
              </a:endParaRPr>
            </a:p>
          </p:txBody>
        </p:sp>
      </p:grpSp>
      <p:sp>
        <p:nvSpPr>
          <p:cNvPr id="71701" name="Cloud"/>
          <p:cNvSpPr>
            <a:spLocks noChangeAspect="1" noEditPoints="1"/>
          </p:cNvSpPr>
          <p:nvPr/>
        </p:nvSpPr>
        <p:spPr>
          <a:xfrm>
            <a:off x="4906963" y="4183063"/>
            <a:ext cx="3779837" cy="1511300"/>
          </a:xfrm>
          <a:custGeom>
            <a:avLst/>
            <a:gdLst>
              <a:gd name="txL" fmla="*/ 2977 w 21600"/>
              <a:gd name="txT" fmla="*/ 3262 h 21600"/>
              <a:gd name="txR" fmla="*/ 17087 w 21600"/>
              <a:gd name="txB" fmla="*/ 17337 h 21600"/>
            </a:gdLst>
            <a:ahLst/>
            <a:cxnLst>
              <a:cxn ang="0">
                <a:pos x="2051612" y="52871011"/>
              </a:cxn>
              <a:cxn ang="0">
                <a:pos x="330721563" y="105629445"/>
              </a:cxn>
              <a:cxn ang="0">
                <a:pos x="660891725" y="52871011"/>
              </a:cxn>
              <a:cxn ang="0">
                <a:pos x="330721563" y="6045900"/>
              </a:cxn>
            </a:cxnLst>
            <a:rect l="txL" t="txT" r="txR" b="txB"/>
            <a:pathLst>
              <a:path w="21600" h="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a:moveTo>
                  <a:pt x="1074" y="12702"/>
                </a:moveTo>
                <a:cubicBezTo>
                  <a:pt x="1407" y="12969"/>
                  <a:pt x="1786" y="13110"/>
                  <a:pt x="2172" y="13110"/>
                </a:cubicBezTo>
                <a:cubicBezTo>
                  <a:pt x="2228" y="13109"/>
                  <a:pt x="2285" y="13107"/>
                  <a:pt x="2341" y="13101"/>
                </a:cubicBezTo>
              </a:path>
              <a:path w="21600" h="21600" fill="none">
                <a:moveTo>
                  <a:pt x="2909" y="17629"/>
                </a:moveTo>
                <a:cubicBezTo>
                  <a:pt x="3099" y="17599"/>
                  <a:pt x="3285" y="17535"/>
                  <a:pt x="3463" y="17439"/>
                </a:cubicBezTo>
              </a:path>
              <a:path w="21600" h="21600" fill="none">
                <a:moveTo>
                  <a:pt x="7895" y="18680"/>
                </a:moveTo>
                <a:cubicBezTo>
                  <a:pt x="7983" y="18985"/>
                  <a:pt x="8095" y="19277"/>
                  <a:pt x="8229" y="19550"/>
                </a:cubicBezTo>
              </a:path>
              <a:path w="21600" h="21600" fill="none">
                <a:moveTo>
                  <a:pt x="14267" y="18324"/>
                </a:moveTo>
                <a:cubicBezTo>
                  <a:pt x="14336" y="18013"/>
                  <a:pt x="14380" y="17693"/>
                  <a:pt x="14400" y="17370"/>
                </a:cubicBezTo>
              </a:path>
              <a:path w="21600" h="21600" fill="none">
                <a:moveTo>
                  <a:pt x="18694" y="15045"/>
                </a:moveTo>
                <a:cubicBezTo>
                  <a:pt x="18694" y="15034"/>
                  <a:pt x="18695" y="15024"/>
                  <a:pt x="18695" y="15013"/>
                </a:cubicBezTo>
                <a:cubicBezTo>
                  <a:pt x="18695" y="13508"/>
                  <a:pt x="18063" y="12136"/>
                  <a:pt x="17069" y="11477"/>
                </a:cubicBezTo>
              </a:path>
              <a:path w="21600" h="21600" fill="none">
                <a:moveTo>
                  <a:pt x="20165" y="8999"/>
                </a:moveTo>
                <a:cubicBezTo>
                  <a:pt x="20479" y="8635"/>
                  <a:pt x="20726" y="8177"/>
                  <a:pt x="20889" y="7661"/>
                </a:cubicBezTo>
              </a:path>
              <a:path w="21600" h="21600" fill="none">
                <a:moveTo>
                  <a:pt x="19186" y="3344"/>
                </a:moveTo>
                <a:cubicBezTo>
                  <a:pt x="19186" y="3328"/>
                  <a:pt x="19187" y="3313"/>
                  <a:pt x="19187" y="3297"/>
                </a:cubicBezTo>
                <a:cubicBezTo>
                  <a:pt x="19187" y="3101"/>
                  <a:pt x="19174" y="2905"/>
                  <a:pt x="19148" y="2712"/>
                </a:cubicBezTo>
              </a:path>
              <a:path w="21600" h="21600" fill="none">
                <a:moveTo>
                  <a:pt x="14905" y="1165"/>
                </a:moveTo>
                <a:cubicBezTo>
                  <a:pt x="14754" y="1408"/>
                  <a:pt x="14629" y="1679"/>
                  <a:pt x="14535" y="1971"/>
                </a:cubicBezTo>
              </a:path>
              <a:path w="21600" h="21600" fill="none">
                <a:moveTo>
                  <a:pt x="11221" y="1645"/>
                </a:moveTo>
                <a:cubicBezTo>
                  <a:pt x="11140" y="1866"/>
                  <a:pt x="11080" y="2099"/>
                  <a:pt x="11041" y="2340"/>
                </a:cubicBezTo>
              </a:path>
              <a:path w="21600" h="21600" fill="none">
                <a:moveTo>
                  <a:pt x="7645" y="3276"/>
                </a:moveTo>
                <a:cubicBezTo>
                  <a:pt x="7449" y="3016"/>
                  <a:pt x="7231" y="2790"/>
                  <a:pt x="6995" y="2602"/>
                </a:cubicBezTo>
              </a:path>
              <a:path w="21600" h="21600" fill="none">
                <a:moveTo>
                  <a:pt x="1942" y="7186"/>
                </a:moveTo>
                <a:cubicBezTo>
                  <a:pt x="1966" y="7426"/>
                  <a:pt x="2004" y="7663"/>
                  <a:pt x="2056" y="7895"/>
                </a:cubicBezTo>
              </a:path>
            </a:pathLst>
          </a:custGeom>
          <a:solidFill>
            <a:srgbClr val="FFFF99"/>
          </a:solidFill>
          <a:ln w="22225" cap="flat" cmpd="sng">
            <a:solidFill>
              <a:srgbClr val="FF0000"/>
            </a:solidFill>
            <a:prstDash val="solid"/>
            <a:miter/>
            <a:headEnd type="none" w="med" len="med"/>
            <a:tailEnd type="none" w="med" len="med"/>
          </a:ln>
          <a:effectLst>
            <a:outerShdw dist="107763" dir="2699999" algn="ctr" rotWithShape="0">
              <a:srgbClr val="808080"/>
            </a:outerShdw>
          </a:effectLst>
        </p:spPr>
        <p:txBody>
          <a:bodyPr/>
          <a:p>
            <a:r>
              <a:rPr lang="zh-CN" altLang="en-GB" sz="3200" b="1" dirty="0">
                <a:solidFill>
                  <a:srgbClr val="3333CC"/>
                </a:solidFill>
                <a:latin typeface="Times New Roman" panose="02020603050405020304" pitchFamily="18" charset="0"/>
                <a:ea typeface="华文行楷" panose="02010800040101010101" pitchFamily="2" charset="-122"/>
              </a:rPr>
              <a:t>同一台机器</a:t>
            </a:r>
            <a:endParaRPr lang="zh-CN" altLang="en-GB" sz="3200" b="1" dirty="0">
              <a:solidFill>
                <a:srgbClr val="3333CC"/>
              </a:solidFill>
              <a:latin typeface="Times New Roman" panose="02020603050405020304" pitchFamily="18" charset="0"/>
              <a:ea typeface="华文行楷" panose="02010800040101010101" pitchFamily="2" charset="-122"/>
            </a:endParaRPr>
          </a:p>
          <a:p>
            <a:r>
              <a:rPr lang="zh-CN" altLang="en-GB" sz="3200" b="1" dirty="0">
                <a:solidFill>
                  <a:srgbClr val="3333CC"/>
                </a:solidFill>
                <a:latin typeface="Times New Roman" panose="02020603050405020304" pitchFamily="18" charset="0"/>
                <a:ea typeface="华文行楷" panose="02010800040101010101" pitchFamily="2" charset="-122"/>
              </a:rPr>
              <a:t>不同的语言</a:t>
            </a:r>
            <a:endParaRPr lang="en-GB" altLang="zh-CN" sz="3200" b="1" dirty="0">
              <a:solidFill>
                <a:srgbClr val="3333CC"/>
              </a:solidFill>
              <a:latin typeface="Times New Roman" panose="02020603050405020304" pitchFamily="18" charset="0"/>
              <a:ea typeface="华文行楷" panose="02010800040101010101" pitchFamily="2" charset="-122"/>
            </a:endParaRPr>
          </a:p>
        </p:txBody>
      </p:sp>
      <p:cxnSp>
        <p:nvCxnSpPr>
          <p:cNvPr id="2" name="曲线连接符 1"/>
          <p:cNvCxnSpPr>
            <a:stCxn id="41999" idx="2"/>
            <a:endCxn id="41995" idx="2"/>
          </p:cNvCxnSpPr>
          <p:nvPr/>
        </p:nvCxnSpPr>
        <p:spPr>
          <a:xfrm rot="5400000" flipV="1">
            <a:off x="3556000" y="2624455"/>
            <a:ext cx="5080" cy="3290570"/>
          </a:xfrm>
          <a:prstGeom prst="curvedConnector3">
            <a:avLst>
              <a:gd name="adj1" fmla="val 181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1686"/>
                                        </p:tgtEl>
                                        <p:attrNameLst>
                                          <p:attrName>style.visibility</p:attrName>
                                        </p:attrNameLst>
                                      </p:cBhvr>
                                      <p:to>
                                        <p:strVal val="visible"/>
                                      </p:to>
                                    </p:set>
                                    <p:animEffect transition="in" filter="dissolve">
                                      <p:cBhvr>
                                        <p:cTn id="7" dur="500"/>
                                        <p:tgtEl>
                                          <p:spTgt spid="7168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1691"/>
                                        </p:tgtEl>
                                        <p:attrNameLst>
                                          <p:attrName>style.visibility</p:attrName>
                                        </p:attrNameLst>
                                      </p:cBhvr>
                                      <p:to>
                                        <p:strVal val="visible"/>
                                      </p:to>
                                    </p:set>
                                    <p:animEffect transition="in" filter="dissolve">
                                      <p:cBhvr>
                                        <p:cTn id="12" dur="500"/>
                                        <p:tgtEl>
                                          <p:spTgt spid="7169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71696"/>
                                        </p:tgtEl>
                                        <p:attrNameLst>
                                          <p:attrName>style.visibility</p:attrName>
                                        </p:attrNameLst>
                                      </p:cBhvr>
                                      <p:to>
                                        <p:strVal val="visible"/>
                                      </p:to>
                                    </p:set>
                                    <p:animEffect transition="in" filter="dissolve">
                                      <p:cBhvr>
                                        <p:cTn id="21" dur="500"/>
                                        <p:tgtEl>
                                          <p:spTgt spid="71696"/>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71701"/>
                                        </p:tgtEl>
                                        <p:attrNameLst>
                                          <p:attrName>style.visibility</p:attrName>
                                        </p:attrNameLst>
                                      </p:cBhvr>
                                      <p:to>
                                        <p:strVal val="visible"/>
                                      </p:to>
                                    </p:set>
                                    <p:animEffect transition="in" filter="dissolve">
                                      <p:cBhvr>
                                        <p:cTn id="26" dur="500"/>
                                        <p:tgtEl>
                                          <p:spTgt spid="71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53"/>
          <p:cNvSpPr>
            <a:spLocks noGrp="1" noRot="1"/>
          </p:cNvSpPr>
          <p:nvPr>
            <p:ph type="title"/>
          </p:nvPr>
        </p:nvSpPr>
        <p:spPr>
          <a:noFill/>
          <a:ln>
            <a:noFill/>
          </a:ln>
        </p:spPr>
        <p:txBody>
          <a:bodyPr/>
          <a:p>
            <a:pPr eaLnBrk="1" hangingPunct="1"/>
            <a:r>
              <a:rPr lang="en-US" altLang="zh-CN" kern="1200" dirty="0">
                <a:solidFill>
                  <a:srgbClr val="FF0000"/>
                </a:solidFill>
                <a:latin typeface="+mj-lt"/>
                <a:ea typeface="+mj-ea"/>
                <a:cs typeface="+mj-cs"/>
              </a:rPr>
              <a:t>1.5 </a:t>
            </a:r>
            <a:r>
              <a:rPr lang="zh-CN" altLang="en-US" kern="1200" dirty="0">
                <a:solidFill>
                  <a:srgbClr val="FF0000"/>
                </a:solidFill>
                <a:latin typeface="+mj-lt"/>
                <a:ea typeface="+mj-ea"/>
                <a:cs typeface="+mj-cs"/>
              </a:rPr>
              <a:t>编译程序的生成</a:t>
            </a:r>
            <a:endParaRPr lang="zh-CN" altLang="en-US" kern="1200" dirty="0">
              <a:solidFill>
                <a:srgbClr val="FF0000"/>
              </a:solidFill>
              <a:latin typeface="+mj-lt"/>
              <a:ea typeface="+mj-ea"/>
              <a:cs typeface="+mj-cs"/>
            </a:endParaRPr>
          </a:p>
        </p:txBody>
      </p:sp>
      <p:sp>
        <p:nvSpPr>
          <p:cNvPr id="43011" name="Rectangle 25"/>
          <p:cNvSpPr>
            <a:spLocks noGrp="1"/>
          </p:cNvSpPr>
          <p:nvPr>
            <p:ph idx="1"/>
          </p:nvPr>
        </p:nvSpPr>
        <p:spPr>
          <a:xfrm>
            <a:off x="533400" y="1219200"/>
            <a:ext cx="8229600" cy="1600200"/>
          </a:xfrm>
          <a:noFill/>
          <a:ln>
            <a:noFill/>
          </a:ln>
        </p:spPr>
        <p:txBody>
          <a:bodyPr/>
          <a:p>
            <a:pPr marL="0" indent="0" eaLnBrk="1" hangingPunct="1"/>
            <a:r>
              <a:rPr lang="en-US" altLang="zh-CN" dirty="0"/>
              <a:t> </a:t>
            </a:r>
            <a:r>
              <a:rPr lang="zh-CN" altLang="en-US" b="1" dirty="0">
                <a:solidFill>
                  <a:srgbClr val="0000CC"/>
                </a:solidFill>
              </a:rPr>
              <a:t>移植方法</a:t>
            </a:r>
            <a:endParaRPr lang="zh-CN" altLang="en-US" b="1" dirty="0">
              <a:solidFill>
                <a:srgbClr val="0000CC"/>
              </a:solidFill>
            </a:endParaRPr>
          </a:p>
          <a:p>
            <a:pPr marL="762000" lvl="1" eaLnBrk="1" hangingPunct="1"/>
            <a:r>
              <a:rPr lang="zh-CN" altLang="en-US" dirty="0"/>
              <a:t>把一种机器上的编译程序移植到另一种机器上。</a:t>
            </a:r>
            <a:endParaRPr lang="zh-CN" altLang="en-US" dirty="0"/>
          </a:p>
        </p:txBody>
      </p:sp>
      <p:grpSp>
        <p:nvGrpSpPr>
          <p:cNvPr id="70682" name="Group 26"/>
          <p:cNvGrpSpPr/>
          <p:nvPr/>
        </p:nvGrpSpPr>
        <p:grpSpPr>
          <a:xfrm>
            <a:off x="1981200" y="4191000"/>
            <a:ext cx="2286000" cy="1524000"/>
            <a:chOff x="2592" y="2304"/>
            <a:chExt cx="1440" cy="960"/>
          </a:xfrm>
        </p:grpSpPr>
        <p:sp>
          <p:nvSpPr>
            <p:cNvPr id="43034" name="Rectangle 27"/>
            <p:cNvSpPr/>
            <p:nvPr/>
          </p:nvSpPr>
          <p:spPr>
            <a:xfrm>
              <a:off x="2688" y="2400"/>
              <a:ext cx="576" cy="336"/>
            </a:xfrm>
            <a:prstGeom prst="rect">
              <a:avLst/>
            </a:prstGeom>
            <a:noFill/>
            <a:ln w="12700">
              <a:noFill/>
            </a:ln>
          </p:spPr>
          <p:txBody>
            <a:bodyPr wrap="none" lIns="0" rIns="0" anchor="ctr" anchorCtr="0"/>
            <a:p>
              <a:pPr algn="ctr"/>
              <a:r>
                <a:rPr lang="en-US" altLang="zh-CN" sz="2200" b="1" dirty="0">
                  <a:latin typeface="Times New Roman" panose="02020603050405020304" pitchFamily="18" charset="0"/>
                </a:rPr>
                <a:t>L</a:t>
              </a:r>
              <a:r>
                <a:rPr lang="zh-CN" altLang="en-US" sz="2200" b="1" dirty="0">
                  <a:latin typeface="Times New Roman" panose="02020603050405020304" pitchFamily="18" charset="0"/>
                </a:rPr>
                <a:t>语言</a:t>
              </a:r>
              <a:endParaRPr lang="zh-CN" altLang="en-US" sz="2200" b="1" dirty="0">
                <a:latin typeface="Times New Roman" panose="02020603050405020304" pitchFamily="18" charset="0"/>
              </a:endParaRPr>
            </a:p>
          </p:txBody>
        </p:sp>
        <p:sp>
          <p:nvSpPr>
            <p:cNvPr id="43035" name="Freeform 28"/>
            <p:cNvSpPr/>
            <p:nvPr/>
          </p:nvSpPr>
          <p:spPr>
            <a:xfrm>
              <a:off x="2592" y="2304"/>
              <a:ext cx="1440" cy="960"/>
            </a:xfrm>
            <a:custGeom>
              <a:avLst/>
              <a:gdLst/>
              <a:ahLst/>
              <a:cxnLst>
                <a:cxn ang="0">
                  <a:pos x="0" y="0"/>
                </a:cxn>
                <a:cxn ang="0">
                  <a:pos x="1440" y="0"/>
                </a:cxn>
                <a:cxn ang="0">
                  <a:pos x="1440" y="480"/>
                </a:cxn>
                <a:cxn ang="0">
                  <a:pos x="960" y="480"/>
                </a:cxn>
                <a:cxn ang="0">
                  <a:pos x="960" y="960"/>
                </a:cxn>
                <a:cxn ang="0">
                  <a:pos x="480" y="960"/>
                </a:cxn>
                <a:cxn ang="0">
                  <a:pos x="480" y="480"/>
                </a:cxn>
                <a:cxn ang="0">
                  <a:pos x="0" y="480"/>
                </a:cxn>
                <a:cxn ang="0">
                  <a:pos x="0" y="0"/>
                </a:cxn>
              </a:cxnLst>
              <a:pathLst>
                <a:path w="1440" h="960">
                  <a:moveTo>
                    <a:pt x="0" y="0"/>
                  </a:moveTo>
                  <a:lnTo>
                    <a:pt x="1440" y="0"/>
                  </a:lnTo>
                  <a:lnTo>
                    <a:pt x="1440" y="480"/>
                  </a:lnTo>
                  <a:lnTo>
                    <a:pt x="960" y="480"/>
                  </a:lnTo>
                  <a:lnTo>
                    <a:pt x="960" y="960"/>
                  </a:lnTo>
                  <a:lnTo>
                    <a:pt x="480" y="960"/>
                  </a:lnTo>
                  <a:lnTo>
                    <a:pt x="480" y="480"/>
                  </a:lnTo>
                  <a:lnTo>
                    <a:pt x="0" y="480"/>
                  </a:lnTo>
                  <a:lnTo>
                    <a:pt x="0" y="0"/>
                  </a:lnTo>
                  <a:close/>
                </a:path>
              </a:pathLst>
            </a:custGeom>
            <a:noFill/>
            <a:ln w="12700" cap="flat" cmpd="sng">
              <a:solidFill>
                <a:schemeClr val="tx1">
                  <a:alpha val="100000"/>
                </a:schemeClr>
              </a:solidFill>
              <a:prstDash val="solid"/>
              <a:round/>
              <a:headEnd type="none" w="med" len="med"/>
              <a:tailEnd type="none" w="lg" len="lg"/>
            </a:ln>
          </p:spPr>
          <p:txBody>
            <a:bodyPr/>
            <a:p>
              <a:endParaRPr lang="zh-CN" altLang="en-US"/>
            </a:p>
          </p:txBody>
        </p:sp>
        <p:sp>
          <p:nvSpPr>
            <p:cNvPr id="43036" name="Rectangle 29"/>
            <p:cNvSpPr/>
            <p:nvPr/>
          </p:nvSpPr>
          <p:spPr>
            <a:xfrm>
              <a:off x="3408" y="2400"/>
              <a:ext cx="576" cy="336"/>
            </a:xfrm>
            <a:prstGeom prst="rect">
              <a:avLst/>
            </a:prstGeom>
            <a:noFill/>
            <a:ln w="12700">
              <a:noFill/>
            </a:ln>
          </p:spPr>
          <p:txBody>
            <a:bodyPr wrap="none" lIns="0" rIns="0" anchor="ctr" anchorCtr="0"/>
            <a:p>
              <a:pPr algn="ctr"/>
              <a:r>
                <a:rPr lang="en-US" altLang="zh-CN" sz="2200" b="1" dirty="0">
                  <a:latin typeface="Times New Roman" panose="02020603050405020304" pitchFamily="18" charset="0"/>
                </a:rPr>
                <a:t>A</a:t>
              </a:r>
              <a:r>
                <a:rPr lang="zh-CN" altLang="en-US" sz="2200" b="1" dirty="0">
                  <a:latin typeface="Times New Roman" panose="02020603050405020304" pitchFamily="18" charset="0"/>
                </a:rPr>
                <a:t>代码</a:t>
              </a:r>
              <a:endParaRPr lang="zh-CN" altLang="en-US" sz="2200" b="1" dirty="0">
                <a:latin typeface="Times New Roman" panose="02020603050405020304" pitchFamily="18" charset="0"/>
              </a:endParaRPr>
            </a:p>
          </p:txBody>
        </p:sp>
        <p:sp>
          <p:nvSpPr>
            <p:cNvPr id="43037" name="Rectangle 30"/>
            <p:cNvSpPr/>
            <p:nvPr/>
          </p:nvSpPr>
          <p:spPr>
            <a:xfrm>
              <a:off x="3024" y="2928"/>
              <a:ext cx="576" cy="336"/>
            </a:xfrm>
            <a:prstGeom prst="rect">
              <a:avLst/>
            </a:prstGeom>
            <a:noFill/>
            <a:ln w="12700">
              <a:noFill/>
            </a:ln>
          </p:spPr>
          <p:txBody>
            <a:bodyPr wrap="none" lIns="0" rIns="0" anchor="ctr" anchorCtr="0"/>
            <a:p>
              <a:pPr algn="ctr">
                <a:lnSpc>
                  <a:spcPct val="80000"/>
                </a:lnSpc>
              </a:pPr>
              <a:r>
                <a:rPr lang="en-US" altLang="zh-CN" sz="2200" b="1" dirty="0">
                  <a:latin typeface="Times New Roman" panose="02020603050405020304" pitchFamily="18" charset="0"/>
                </a:rPr>
                <a:t>P1:</a:t>
              </a:r>
              <a:endParaRPr lang="en-US" altLang="zh-CN" sz="2200" b="1" dirty="0">
                <a:latin typeface="Times New Roman" panose="02020603050405020304" pitchFamily="18" charset="0"/>
              </a:endParaRPr>
            </a:p>
            <a:p>
              <a:pPr algn="ctr">
                <a:lnSpc>
                  <a:spcPct val="80000"/>
                </a:lnSpc>
              </a:pPr>
              <a:r>
                <a:rPr lang="en-US" altLang="zh-CN" sz="2200" b="1" dirty="0">
                  <a:latin typeface="Times New Roman" panose="02020603050405020304" pitchFamily="18" charset="0"/>
                </a:rPr>
                <a:t>A</a:t>
              </a:r>
              <a:r>
                <a:rPr lang="zh-CN" altLang="en-US" sz="2200" b="1" dirty="0">
                  <a:latin typeface="Times New Roman" panose="02020603050405020304" pitchFamily="18" charset="0"/>
                </a:rPr>
                <a:t>代码</a:t>
              </a:r>
              <a:endParaRPr lang="zh-CN" altLang="en-US" sz="2200" b="1" dirty="0">
                <a:latin typeface="Times New Roman" panose="02020603050405020304" pitchFamily="18" charset="0"/>
              </a:endParaRPr>
            </a:p>
          </p:txBody>
        </p:sp>
      </p:grpSp>
      <p:grpSp>
        <p:nvGrpSpPr>
          <p:cNvPr id="70687" name="Group 31"/>
          <p:cNvGrpSpPr/>
          <p:nvPr/>
        </p:nvGrpSpPr>
        <p:grpSpPr>
          <a:xfrm>
            <a:off x="457200" y="3429000"/>
            <a:ext cx="2286000" cy="1524000"/>
            <a:chOff x="2592" y="2304"/>
            <a:chExt cx="1440" cy="960"/>
          </a:xfrm>
        </p:grpSpPr>
        <p:sp>
          <p:nvSpPr>
            <p:cNvPr id="43030" name="Rectangle 32"/>
            <p:cNvSpPr/>
            <p:nvPr/>
          </p:nvSpPr>
          <p:spPr>
            <a:xfrm>
              <a:off x="2688" y="2400"/>
              <a:ext cx="576" cy="336"/>
            </a:xfrm>
            <a:prstGeom prst="rect">
              <a:avLst/>
            </a:prstGeom>
            <a:noFill/>
            <a:ln w="12700">
              <a:noFill/>
            </a:ln>
          </p:spPr>
          <p:txBody>
            <a:bodyPr wrap="none" lIns="0" rIns="0" anchor="ctr" anchorCtr="0"/>
            <a:p>
              <a:pPr algn="ctr"/>
              <a:r>
                <a:rPr lang="en-US" altLang="zh-CN" sz="2200" b="1" dirty="0">
                  <a:latin typeface="Times New Roman" panose="02020603050405020304" pitchFamily="18" charset="0"/>
                </a:rPr>
                <a:t>L</a:t>
              </a:r>
              <a:r>
                <a:rPr lang="zh-CN" altLang="en-US" sz="2200" b="1" dirty="0">
                  <a:latin typeface="Times New Roman" panose="02020603050405020304" pitchFamily="18" charset="0"/>
                </a:rPr>
                <a:t>语言</a:t>
              </a:r>
              <a:endParaRPr lang="zh-CN" altLang="en-US" sz="2200" b="1" dirty="0">
                <a:latin typeface="Times New Roman" panose="02020603050405020304" pitchFamily="18" charset="0"/>
              </a:endParaRPr>
            </a:p>
          </p:txBody>
        </p:sp>
        <p:sp>
          <p:nvSpPr>
            <p:cNvPr id="43031" name="Freeform 33"/>
            <p:cNvSpPr/>
            <p:nvPr/>
          </p:nvSpPr>
          <p:spPr>
            <a:xfrm>
              <a:off x="2592" y="2304"/>
              <a:ext cx="1440" cy="960"/>
            </a:xfrm>
            <a:custGeom>
              <a:avLst/>
              <a:gdLst/>
              <a:ahLst/>
              <a:cxnLst>
                <a:cxn ang="0">
                  <a:pos x="0" y="0"/>
                </a:cxn>
                <a:cxn ang="0">
                  <a:pos x="1440" y="0"/>
                </a:cxn>
                <a:cxn ang="0">
                  <a:pos x="1440" y="480"/>
                </a:cxn>
                <a:cxn ang="0">
                  <a:pos x="960" y="480"/>
                </a:cxn>
                <a:cxn ang="0">
                  <a:pos x="960" y="960"/>
                </a:cxn>
                <a:cxn ang="0">
                  <a:pos x="480" y="960"/>
                </a:cxn>
                <a:cxn ang="0">
                  <a:pos x="480" y="480"/>
                </a:cxn>
                <a:cxn ang="0">
                  <a:pos x="0" y="480"/>
                </a:cxn>
                <a:cxn ang="0">
                  <a:pos x="0" y="0"/>
                </a:cxn>
              </a:cxnLst>
              <a:pathLst>
                <a:path w="1440" h="960">
                  <a:moveTo>
                    <a:pt x="0" y="0"/>
                  </a:moveTo>
                  <a:lnTo>
                    <a:pt x="1440" y="0"/>
                  </a:lnTo>
                  <a:lnTo>
                    <a:pt x="1440" y="480"/>
                  </a:lnTo>
                  <a:lnTo>
                    <a:pt x="960" y="480"/>
                  </a:lnTo>
                  <a:lnTo>
                    <a:pt x="960" y="960"/>
                  </a:lnTo>
                  <a:lnTo>
                    <a:pt x="480" y="960"/>
                  </a:lnTo>
                  <a:lnTo>
                    <a:pt x="480" y="480"/>
                  </a:lnTo>
                  <a:lnTo>
                    <a:pt x="0" y="480"/>
                  </a:lnTo>
                  <a:lnTo>
                    <a:pt x="0" y="0"/>
                  </a:lnTo>
                  <a:close/>
                </a:path>
              </a:pathLst>
            </a:custGeom>
            <a:noFill/>
            <a:ln w="12700" cap="flat" cmpd="sng">
              <a:solidFill>
                <a:schemeClr val="tx1">
                  <a:alpha val="100000"/>
                </a:schemeClr>
              </a:solidFill>
              <a:prstDash val="solid"/>
              <a:round/>
              <a:headEnd type="none" w="med" len="med"/>
              <a:tailEnd type="none" w="lg" len="lg"/>
            </a:ln>
          </p:spPr>
          <p:txBody>
            <a:bodyPr/>
            <a:p>
              <a:endParaRPr lang="zh-CN" altLang="en-US"/>
            </a:p>
          </p:txBody>
        </p:sp>
        <p:sp>
          <p:nvSpPr>
            <p:cNvPr id="43032" name="Rectangle 34"/>
            <p:cNvSpPr/>
            <p:nvPr/>
          </p:nvSpPr>
          <p:spPr>
            <a:xfrm>
              <a:off x="3408" y="2400"/>
              <a:ext cx="576" cy="336"/>
            </a:xfrm>
            <a:prstGeom prst="rect">
              <a:avLst/>
            </a:prstGeom>
            <a:noFill/>
            <a:ln w="12700">
              <a:noFill/>
            </a:ln>
          </p:spPr>
          <p:txBody>
            <a:bodyPr wrap="none" lIns="0" rIns="0" anchor="ctr" anchorCtr="0"/>
            <a:p>
              <a:pPr algn="ctr"/>
              <a:r>
                <a:rPr lang="en-US" altLang="zh-CN" sz="2200" b="1" dirty="0">
                  <a:latin typeface="Times New Roman" panose="02020603050405020304" pitchFamily="18" charset="0"/>
                </a:rPr>
                <a:t>B</a:t>
              </a:r>
              <a:r>
                <a:rPr lang="zh-CN" altLang="en-US" sz="2200" b="1" dirty="0">
                  <a:latin typeface="Times New Roman" panose="02020603050405020304" pitchFamily="18" charset="0"/>
                </a:rPr>
                <a:t>代码</a:t>
              </a:r>
              <a:endParaRPr lang="zh-CN" altLang="en-US" sz="2200" b="1" dirty="0">
                <a:latin typeface="Times New Roman" panose="02020603050405020304" pitchFamily="18" charset="0"/>
              </a:endParaRPr>
            </a:p>
          </p:txBody>
        </p:sp>
        <p:sp>
          <p:nvSpPr>
            <p:cNvPr id="43033" name="Rectangle 35"/>
            <p:cNvSpPr/>
            <p:nvPr/>
          </p:nvSpPr>
          <p:spPr>
            <a:xfrm>
              <a:off x="3024" y="2928"/>
              <a:ext cx="576" cy="336"/>
            </a:xfrm>
            <a:prstGeom prst="rect">
              <a:avLst/>
            </a:prstGeom>
            <a:noFill/>
            <a:ln w="12700">
              <a:noFill/>
            </a:ln>
          </p:spPr>
          <p:txBody>
            <a:bodyPr wrap="none" lIns="0" rIns="0" anchor="ctr" anchorCtr="0"/>
            <a:p>
              <a:pPr algn="ctr">
                <a:lnSpc>
                  <a:spcPct val="80000"/>
                </a:lnSpc>
              </a:pPr>
              <a:r>
                <a:rPr lang="en-US" altLang="zh-CN" sz="2200" b="1" dirty="0">
                  <a:solidFill>
                    <a:srgbClr val="FF3300"/>
                  </a:solidFill>
                  <a:latin typeface="Times New Roman" panose="02020603050405020304" pitchFamily="18" charset="0"/>
                </a:rPr>
                <a:t>P2: </a:t>
              </a:r>
              <a:endParaRPr lang="en-US" altLang="zh-CN" sz="2200" b="1" dirty="0">
                <a:solidFill>
                  <a:srgbClr val="FF3300"/>
                </a:solidFill>
                <a:latin typeface="Times New Roman" panose="02020603050405020304" pitchFamily="18" charset="0"/>
              </a:endParaRPr>
            </a:p>
            <a:p>
              <a:pPr algn="ctr">
                <a:lnSpc>
                  <a:spcPct val="80000"/>
                </a:lnSpc>
              </a:pPr>
              <a:r>
                <a:rPr lang="en-US" altLang="zh-CN" sz="2200" b="1" dirty="0">
                  <a:solidFill>
                    <a:srgbClr val="FF3300"/>
                  </a:solidFill>
                  <a:latin typeface="Times New Roman" panose="02020603050405020304" pitchFamily="18" charset="0"/>
                </a:rPr>
                <a:t>L</a:t>
              </a:r>
              <a:r>
                <a:rPr lang="zh-CN" altLang="en-US" sz="2200" b="1" dirty="0">
                  <a:solidFill>
                    <a:srgbClr val="FF3300"/>
                  </a:solidFill>
                  <a:latin typeface="Times New Roman" panose="02020603050405020304" pitchFamily="18" charset="0"/>
                </a:rPr>
                <a:t>语言</a:t>
              </a:r>
              <a:endParaRPr lang="zh-CN" altLang="en-US" sz="2200" b="1" dirty="0">
                <a:solidFill>
                  <a:srgbClr val="FF3300"/>
                </a:solidFill>
                <a:latin typeface="Times New Roman" panose="02020603050405020304" pitchFamily="18" charset="0"/>
              </a:endParaRPr>
            </a:p>
          </p:txBody>
        </p:sp>
      </p:grpSp>
      <p:grpSp>
        <p:nvGrpSpPr>
          <p:cNvPr id="70692" name="Group 36"/>
          <p:cNvGrpSpPr/>
          <p:nvPr/>
        </p:nvGrpSpPr>
        <p:grpSpPr>
          <a:xfrm>
            <a:off x="3505200" y="3429000"/>
            <a:ext cx="2286000" cy="1524000"/>
            <a:chOff x="2592" y="2304"/>
            <a:chExt cx="1440" cy="960"/>
          </a:xfrm>
        </p:grpSpPr>
        <p:sp>
          <p:nvSpPr>
            <p:cNvPr id="43026" name="Rectangle 37"/>
            <p:cNvSpPr/>
            <p:nvPr/>
          </p:nvSpPr>
          <p:spPr>
            <a:xfrm>
              <a:off x="2688" y="2400"/>
              <a:ext cx="576" cy="336"/>
            </a:xfrm>
            <a:prstGeom prst="rect">
              <a:avLst/>
            </a:prstGeom>
            <a:noFill/>
            <a:ln w="12700">
              <a:noFill/>
            </a:ln>
          </p:spPr>
          <p:txBody>
            <a:bodyPr wrap="none" lIns="0" rIns="0" anchor="ctr" anchorCtr="0"/>
            <a:p>
              <a:pPr algn="ctr"/>
              <a:r>
                <a:rPr lang="en-US" altLang="zh-CN" sz="2200" b="1" dirty="0">
                  <a:latin typeface="Times New Roman" panose="02020603050405020304" pitchFamily="18" charset="0"/>
                </a:rPr>
                <a:t>L</a:t>
              </a:r>
              <a:r>
                <a:rPr lang="zh-CN" altLang="en-US" sz="2200" b="1" dirty="0">
                  <a:latin typeface="Times New Roman" panose="02020603050405020304" pitchFamily="18" charset="0"/>
                </a:rPr>
                <a:t>语言</a:t>
              </a:r>
              <a:endParaRPr lang="zh-CN" altLang="en-US" sz="2200" b="1" dirty="0">
                <a:latin typeface="Times New Roman" panose="02020603050405020304" pitchFamily="18" charset="0"/>
              </a:endParaRPr>
            </a:p>
          </p:txBody>
        </p:sp>
        <p:sp>
          <p:nvSpPr>
            <p:cNvPr id="43027" name="Freeform 38"/>
            <p:cNvSpPr/>
            <p:nvPr/>
          </p:nvSpPr>
          <p:spPr>
            <a:xfrm>
              <a:off x="2592" y="2304"/>
              <a:ext cx="1440" cy="960"/>
            </a:xfrm>
            <a:custGeom>
              <a:avLst/>
              <a:gdLst/>
              <a:ahLst/>
              <a:cxnLst>
                <a:cxn ang="0">
                  <a:pos x="0" y="0"/>
                </a:cxn>
                <a:cxn ang="0">
                  <a:pos x="1440" y="0"/>
                </a:cxn>
                <a:cxn ang="0">
                  <a:pos x="1440" y="480"/>
                </a:cxn>
                <a:cxn ang="0">
                  <a:pos x="960" y="480"/>
                </a:cxn>
                <a:cxn ang="0">
                  <a:pos x="960" y="960"/>
                </a:cxn>
                <a:cxn ang="0">
                  <a:pos x="480" y="960"/>
                </a:cxn>
                <a:cxn ang="0">
                  <a:pos x="480" y="480"/>
                </a:cxn>
                <a:cxn ang="0">
                  <a:pos x="0" y="480"/>
                </a:cxn>
                <a:cxn ang="0">
                  <a:pos x="0" y="0"/>
                </a:cxn>
              </a:cxnLst>
              <a:pathLst>
                <a:path w="1440" h="960">
                  <a:moveTo>
                    <a:pt x="0" y="0"/>
                  </a:moveTo>
                  <a:lnTo>
                    <a:pt x="1440" y="0"/>
                  </a:lnTo>
                  <a:lnTo>
                    <a:pt x="1440" y="480"/>
                  </a:lnTo>
                  <a:lnTo>
                    <a:pt x="960" y="480"/>
                  </a:lnTo>
                  <a:lnTo>
                    <a:pt x="960" y="960"/>
                  </a:lnTo>
                  <a:lnTo>
                    <a:pt x="480" y="960"/>
                  </a:lnTo>
                  <a:lnTo>
                    <a:pt x="480" y="480"/>
                  </a:lnTo>
                  <a:lnTo>
                    <a:pt x="0" y="480"/>
                  </a:lnTo>
                  <a:lnTo>
                    <a:pt x="0" y="0"/>
                  </a:lnTo>
                  <a:close/>
                </a:path>
              </a:pathLst>
            </a:custGeom>
            <a:noFill/>
            <a:ln w="12700" cap="flat" cmpd="sng">
              <a:solidFill>
                <a:schemeClr val="tx1">
                  <a:alpha val="100000"/>
                </a:schemeClr>
              </a:solidFill>
              <a:prstDash val="solid"/>
              <a:round/>
              <a:headEnd type="none" w="med" len="med"/>
              <a:tailEnd type="none" w="lg" len="lg"/>
            </a:ln>
          </p:spPr>
          <p:txBody>
            <a:bodyPr/>
            <a:p>
              <a:endParaRPr lang="zh-CN" altLang="en-US"/>
            </a:p>
          </p:txBody>
        </p:sp>
        <p:sp>
          <p:nvSpPr>
            <p:cNvPr id="43028" name="Rectangle 39"/>
            <p:cNvSpPr/>
            <p:nvPr/>
          </p:nvSpPr>
          <p:spPr>
            <a:xfrm>
              <a:off x="3408" y="2400"/>
              <a:ext cx="576" cy="336"/>
            </a:xfrm>
            <a:prstGeom prst="rect">
              <a:avLst/>
            </a:prstGeom>
            <a:noFill/>
            <a:ln w="12700">
              <a:noFill/>
            </a:ln>
          </p:spPr>
          <p:txBody>
            <a:bodyPr wrap="none" lIns="0" rIns="0" anchor="ctr" anchorCtr="0"/>
            <a:p>
              <a:pPr algn="ctr"/>
              <a:r>
                <a:rPr lang="en-US" altLang="zh-CN" sz="2200" b="1" dirty="0">
                  <a:latin typeface="Times New Roman" panose="02020603050405020304" pitchFamily="18" charset="0"/>
                </a:rPr>
                <a:t>B</a:t>
              </a:r>
              <a:r>
                <a:rPr lang="zh-CN" altLang="en-US" sz="2200" b="1" dirty="0">
                  <a:latin typeface="Times New Roman" panose="02020603050405020304" pitchFamily="18" charset="0"/>
                </a:rPr>
                <a:t>代码</a:t>
              </a:r>
              <a:endParaRPr lang="zh-CN" altLang="en-US" sz="2200" b="1" dirty="0">
                <a:latin typeface="Times New Roman" panose="02020603050405020304" pitchFamily="18" charset="0"/>
              </a:endParaRPr>
            </a:p>
          </p:txBody>
        </p:sp>
        <p:sp>
          <p:nvSpPr>
            <p:cNvPr id="43029" name="Rectangle 40"/>
            <p:cNvSpPr/>
            <p:nvPr/>
          </p:nvSpPr>
          <p:spPr>
            <a:xfrm>
              <a:off x="3024" y="2928"/>
              <a:ext cx="576" cy="336"/>
            </a:xfrm>
            <a:prstGeom prst="rect">
              <a:avLst/>
            </a:prstGeom>
            <a:noFill/>
            <a:ln w="12700">
              <a:noFill/>
            </a:ln>
          </p:spPr>
          <p:txBody>
            <a:bodyPr wrap="none" lIns="0" rIns="0" anchor="ctr" anchorCtr="0"/>
            <a:p>
              <a:pPr algn="ctr">
                <a:lnSpc>
                  <a:spcPct val="80000"/>
                </a:lnSpc>
              </a:pPr>
              <a:r>
                <a:rPr lang="en-US" altLang="zh-CN" sz="2200" b="1" dirty="0">
                  <a:solidFill>
                    <a:srgbClr val="3333CC"/>
                  </a:solidFill>
                  <a:latin typeface="Times New Roman" panose="02020603050405020304" pitchFamily="18" charset="0"/>
                </a:rPr>
                <a:t>P2:</a:t>
              </a:r>
              <a:endParaRPr lang="en-US" altLang="zh-CN" sz="2200" b="1" dirty="0">
                <a:solidFill>
                  <a:srgbClr val="3333CC"/>
                </a:solidFill>
                <a:latin typeface="Times New Roman" panose="02020603050405020304" pitchFamily="18" charset="0"/>
              </a:endParaRPr>
            </a:p>
            <a:p>
              <a:pPr algn="ctr">
                <a:lnSpc>
                  <a:spcPct val="80000"/>
                </a:lnSpc>
              </a:pPr>
              <a:r>
                <a:rPr lang="en-US" altLang="zh-CN" sz="2200" b="1" dirty="0">
                  <a:solidFill>
                    <a:srgbClr val="3333CC"/>
                  </a:solidFill>
                  <a:latin typeface="Times New Roman" panose="02020603050405020304" pitchFamily="18" charset="0"/>
                </a:rPr>
                <a:t>A</a:t>
              </a:r>
              <a:r>
                <a:rPr lang="zh-CN" altLang="en-US" sz="2200" b="1" dirty="0">
                  <a:solidFill>
                    <a:srgbClr val="3333CC"/>
                  </a:solidFill>
                  <a:latin typeface="Times New Roman" panose="02020603050405020304" pitchFamily="18" charset="0"/>
                </a:rPr>
                <a:t>代码</a:t>
              </a:r>
              <a:endParaRPr lang="zh-CN" altLang="en-US" sz="2200" b="1" dirty="0">
                <a:solidFill>
                  <a:srgbClr val="3333CC"/>
                </a:solidFill>
                <a:latin typeface="Times New Roman" panose="02020603050405020304" pitchFamily="18" charset="0"/>
              </a:endParaRPr>
            </a:p>
          </p:txBody>
        </p:sp>
      </p:grpSp>
      <p:grpSp>
        <p:nvGrpSpPr>
          <p:cNvPr id="70697" name="Group 41"/>
          <p:cNvGrpSpPr/>
          <p:nvPr/>
        </p:nvGrpSpPr>
        <p:grpSpPr>
          <a:xfrm>
            <a:off x="1981200" y="2667000"/>
            <a:ext cx="2286000" cy="1524000"/>
            <a:chOff x="2592" y="2304"/>
            <a:chExt cx="1440" cy="960"/>
          </a:xfrm>
        </p:grpSpPr>
        <p:sp>
          <p:nvSpPr>
            <p:cNvPr id="43022" name="Rectangle 42"/>
            <p:cNvSpPr/>
            <p:nvPr/>
          </p:nvSpPr>
          <p:spPr>
            <a:xfrm>
              <a:off x="2688" y="2400"/>
              <a:ext cx="576" cy="336"/>
            </a:xfrm>
            <a:prstGeom prst="rect">
              <a:avLst/>
            </a:prstGeom>
            <a:noFill/>
            <a:ln w="12700">
              <a:noFill/>
            </a:ln>
          </p:spPr>
          <p:txBody>
            <a:bodyPr wrap="none" lIns="0" rIns="0" anchor="ctr" anchorCtr="0"/>
            <a:p>
              <a:pPr algn="ctr"/>
              <a:r>
                <a:rPr lang="en-US" altLang="zh-CN" sz="2200" b="1" dirty="0">
                  <a:latin typeface="Times New Roman" panose="02020603050405020304" pitchFamily="18" charset="0"/>
                </a:rPr>
                <a:t>L</a:t>
              </a:r>
              <a:r>
                <a:rPr lang="zh-CN" altLang="en-US" sz="2200" b="1" dirty="0">
                  <a:latin typeface="Times New Roman" panose="02020603050405020304" pitchFamily="18" charset="0"/>
                </a:rPr>
                <a:t>语言</a:t>
              </a:r>
              <a:endParaRPr lang="zh-CN" altLang="en-US" sz="2200" b="1" dirty="0">
                <a:latin typeface="Times New Roman" panose="02020603050405020304" pitchFamily="18" charset="0"/>
              </a:endParaRPr>
            </a:p>
          </p:txBody>
        </p:sp>
        <p:sp>
          <p:nvSpPr>
            <p:cNvPr id="43023" name="Freeform 43"/>
            <p:cNvSpPr/>
            <p:nvPr/>
          </p:nvSpPr>
          <p:spPr>
            <a:xfrm>
              <a:off x="2592" y="2304"/>
              <a:ext cx="1440" cy="960"/>
            </a:xfrm>
            <a:custGeom>
              <a:avLst/>
              <a:gdLst/>
              <a:ahLst/>
              <a:cxnLst>
                <a:cxn ang="0">
                  <a:pos x="0" y="0"/>
                </a:cxn>
                <a:cxn ang="0">
                  <a:pos x="1440" y="0"/>
                </a:cxn>
                <a:cxn ang="0">
                  <a:pos x="1440" y="480"/>
                </a:cxn>
                <a:cxn ang="0">
                  <a:pos x="960" y="480"/>
                </a:cxn>
                <a:cxn ang="0">
                  <a:pos x="960" y="960"/>
                </a:cxn>
                <a:cxn ang="0">
                  <a:pos x="480" y="960"/>
                </a:cxn>
                <a:cxn ang="0">
                  <a:pos x="480" y="480"/>
                </a:cxn>
                <a:cxn ang="0">
                  <a:pos x="0" y="480"/>
                </a:cxn>
                <a:cxn ang="0">
                  <a:pos x="0" y="0"/>
                </a:cxn>
              </a:cxnLst>
              <a:pathLst>
                <a:path w="1440" h="960">
                  <a:moveTo>
                    <a:pt x="0" y="0"/>
                  </a:moveTo>
                  <a:lnTo>
                    <a:pt x="1440" y="0"/>
                  </a:lnTo>
                  <a:lnTo>
                    <a:pt x="1440" y="480"/>
                  </a:lnTo>
                  <a:lnTo>
                    <a:pt x="960" y="480"/>
                  </a:lnTo>
                  <a:lnTo>
                    <a:pt x="960" y="960"/>
                  </a:lnTo>
                  <a:lnTo>
                    <a:pt x="480" y="960"/>
                  </a:lnTo>
                  <a:lnTo>
                    <a:pt x="480" y="480"/>
                  </a:lnTo>
                  <a:lnTo>
                    <a:pt x="0" y="480"/>
                  </a:lnTo>
                  <a:lnTo>
                    <a:pt x="0" y="0"/>
                  </a:lnTo>
                  <a:close/>
                </a:path>
              </a:pathLst>
            </a:custGeom>
            <a:noFill/>
            <a:ln w="12700" cap="flat" cmpd="sng">
              <a:solidFill>
                <a:schemeClr val="tx1">
                  <a:alpha val="100000"/>
                </a:schemeClr>
              </a:solidFill>
              <a:prstDash val="solid"/>
              <a:round/>
              <a:headEnd type="none" w="med" len="med"/>
              <a:tailEnd type="none" w="lg" len="lg"/>
            </a:ln>
          </p:spPr>
          <p:txBody>
            <a:bodyPr/>
            <a:p>
              <a:endParaRPr lang="zh-CN" altLang="en-US"/>
            </a:p>
          </p:txBody>
        </p:sp>
        <p:sp>
          <p:nvSpPr>
            <p:cNvPr id="43024" name="Rectangle 44"/>
            <p:cNvSpPr/>
            <p:nvPr/>
          </p:nvSpPr>
          <p:spPr>
            <a:xfrm>
              <a:off x="3408" y="2400"/>
              <a:ext cx="576" cy="336"/>
            </a:xfrm>
            <a:prstGeom prst="rect">
              <a:avLst/>
            </a:prstGeom>
            <a:noFill/>
            <a:ln w="12700">
              <a:noFill/>
            </a:ln>
          </p:spPr>
          <p:txBody>
            <a:bodyPr wrap="none" lIns="0" rIns="0" anchor="ctr" anchorCtr="0"/>
            <a:p>
              <a:pPr algn="ctr"/>
              <a:r>
                <a:rPr lang="en-US" altLang="zh-CN" sz="2200" b="1" dirty="0">
                  <a:latin typeface="Times New Roman" panose="02020603050405020304" pitchFamily="18" charset="0"/>
                </a:rPr>
                <a:t>B</a:t>
              </a:r>
              <a:r>
                <a:rPr lang="zh-CN" altLang="en-US" sz="2200" b="1" dirty="0">
                  <a:latin typeface="Times New Roman" panose="02020603050405020304" pitchFamily="18" charset="0"/>
                </a:rPr>
                <a:t>代码</a:t>
              </a:r>
              <a:endParaRPr lang="zh-CN" altLang="en-US" sz="2200" b="1" dirty="0">
                <a:latin typeface="Times New Roman" panose="02020603050405020304" pitchFamily="18" charset="0"/>
              </a:endParaRPr>
            </a:p>
          </p:txBody>
        </p:sp>
        <p:sp>
          <p:nvSpPr>
            <p:cNvPr id="43025" name="Rectangle 45"/>
            <p:cNvSpPr/>
            <p:nvPr/>
          </p:nvSpPr>
          <p:spPr>
            <a:xfrm>
              <a:off x="3024" y="2928"/>
              <a:ext cx="576" cy="336"/>
            </a:xfrm>
            <a:prstGeom prst="rect">
              <a:avLst/>
            </a:prstGeom>
            <a:noFill/>
            <a:ln w="12700">
              <a:noFill/>
            </a:ln>
          </p:spPr>
          <p:txBody>
            <a:bodyPr wrap="none" lIns="0" rIns="0" anchor="ctr" anchorCtr="0"/>
            <a:p>
              <a:pPr algn="ctr">
                <a:lnSpc>
                  <a:spcPct val="80000"/>
                </a:lnSpc>
              </a:pPr>
              <a:r>
                <a:rPr lang="en-US" altLang="zh-CN" sz="2200" b="1" dirty="0">
                  <a:solidFill>
                    <a:srgbClr val="FF3300"/>
                  </a:solidFill>
                  <a:latin typeface="Times New Roman" panose="02020603050405020304" pitchFamily="18" charset="0"/>
                </a:rPr>
                <a:t>P2: </a:t>
              </a:r>
              <a:endParaRPr lang="en-US" altLang="zh-CN" sz="2200" b="1" dirty="0">
                <a:solidFill>
                  <a:srgbClr val="FF3300"/>
                </a:solidFill>
                <a:latin typeface="Times New Roman" panose="02020603050405020304" pitchFamily="18" charset="0"/>
              </a:endParaRPr>
            </a:p>
            <a:p>
              <a:pPr algn="ctr">
                <a:lnSpc>
                  <a:spcPct val="80000"/>
                </a:lnSpc>
              </a:pPr>
              <a:r>
                <a:rPr lang="en-US" altLang="zh-CN" sz="2200" b="1" dirty="0">
                  <a:solidFill>
                    <a:srgbClr val="FF3300"/>
                  </a:solidFill>
                  <a:latin typeface="Times New Roman" panose="02020603050405020304" pitchFamily="18" charset="0"/>
                </a:rPr>
                <a:t>L</a:t>
              </a:r>
              <a:r>
                <a:rPr lang="zh-CN" altLang="en-US" sz="2200" b="1" dirty="0">
                  <a:solidFill>
                    <a:srgbClr val="FF3300"/>
                  </a:solidFill>
                  <a:latin typeface="Times New Roman" panose="02020603050405020304" pitchFamily="18" charset="0"/>
                </a:rPr>
                <a:t>语言</a:t>
              </a:r>
              <a:endParaRPr lang="zh-CN" altLang="en-US" sz="2200" b="1" dirty="0">
                <a:solidFill>
                  <a:srgbClr val="FF3300"/>
                </a:solidFill>
                <a:latin typeface="Times New Roman" panose="02020603050405020304" pitchFamily="18" charset="0"/>
              </a:endParaRPr>
            </a:p>
          </p:txBody>
        </p:sp>
      </p:grpSp>
      <p:grpSp>
        <p:nvGrpSpPr>
          <p:cNvPr id="70702" name="Group 46"/>
          <p:cNvGrpSpPr/>
          <p:nvPr/>
        </p:nvGrpSpPr>
        <p:grpSpPr>
          <a:xfrm>
            <a:off x="5029200" y="2667000"/>
            <a:ext cx="2286000" cy="1524000"/>
            <a:chOff x="2592" y="2304"/>
            <a:chExt cx="1440" cy="960"/>
          </a:xfrm>
        </p:grpSpPr>
        <p:sp>
          <p:nvSpPr>
            <p:cNvPr id="43018" name="Rectangle 47"/>
            <p:cNvSpPr/>
            <p:nvPr/>
          </p:nvSpPr>
          <p:spPr>
            <a:xfrm>
              <a:off x="2688" y="2400"/>
              <a:ext cx="576" cy="336"/>
            </a:xfrm>
            <a:prstGeom prst="rect">
              <a:avLst/>
            </a:prstGeom>
            <a:noFill/>
            <a:ln w="12700">
              <a:noFill/>
            </a:ln>
          </p:spPr>
          <p:txBody>
            <a:bodyPr wrap="none" lIns="0" rIns="0" anchor="ctr" anchorCtr="0"/>
            <a:p>
              <a:pPr algn="ctr"/>
              <a:r>
                <a:rPr lang="en-US" altLang="zh-CN" sz="2200" b="1" dirty="0">
                  <a:latin typeface="Times New Roman" panose="02020603050405020304" pitchFamily="18" charset="0"/>
                </a:rPr>
                <a:t>L</a:t>
              </a:r>
              <a:r>
                <a:rPr lang="zh-CN" altLang="en-US" sz="2200" b="1" dirty="0">
                  <a:latin typeface="Times New Roman" panose="02020603050405020304" pitchFamily="18" charset="0"/>
                </a:rPr>
                <a:t>语言</a:t>
              </a:r>
              <a:endParaRPr lang="zh-CN" altLang="en-US" sz="2200" b="1" dirty="0">
                <a:latin typeface="Times New Roman" panose="02020603050405020304" pitchFamily="18" charset="0"/>
              </a:endParaRPr>
            </a:p>
          </p:txBody>
        </p:sp>
        <p:sp>
          <p:nvSpPr>
            <p:cNvPr id="43019" name="Freeform 48"/>
            <p:cNvSpPr/>
            <p:nvPr/>
          </p:nvSpPr>
          <p:spPr>
            <a:xfrm>
              <a:off x="2592" y="2304"/>
              <a:ext cx="1440" cy="960"/>
            </a:xfrm>
            <a:custGeom>
              <a:avLst/>
              <a:gdLst/>
              <a:ahLst/>
              <a:cxnLst>
                <a:cxn ang="0">
                  <a:pos x="0" y="0"/>
                </a:cxn>
                <a:cxn ang="0">
                  <a:pos x="1440" y="0"/>
                </a:cxn>
                <a:cxn ang="0">
                  <a:pos x="1440" y="480"/>
                </a:cxn>
                <a:cxn ang="0">
                  <a:pos x="960" y="480"/>
                </a:cxn>
                <a:cxn ang="0">
                  <a:pos x="960" y="960"/>
                </a:cxn>
                <a:cxn ang="0">
                  <a:pos x="480" y="960"/>
                </a:cxn>
                <a:cxn ang="0">
                  <a:pos x="480" y="480"/>
                </a:cxn>
                <a:cxn ang="0">
                  <a:pos x="0" y="480"/>
                </a:cxn>
                <a:cxn ang="0">
                  <a:pos x="0" y="0"/>
                </a:cxn>
              </a:cxnLst>
              <a:pathLst>
                <a:path w="1440" h="960">
                  <a:moveTo>
                    <a:pt x="0" y="0"/>
                  </a:moveTo>
                  <a:lnTo>
                    <a:pt x="1440" y="0"/>
                  </a:lnTo>
                  <a:lnTo>
                    <a:pt x="1440" y="480"/>
                  </a:lnTo>
                  <a:lnTo>
                    <a:pt x="960" y="480"/>
                  </a:lnTo>
                  <a:lnTo>
                    <a:pt x="960" y="960"/>
                  </a:lnTo>
                  <a:lnTo>
                    <a:pt x="480" y="960"/>
                  </a:lnTo>
                  <a:lnTo>
                    <a:pt x="480" y="480"/>
                  </a:lnTo>
                  <a:lnTo>
                    <a:pt x="0" y="480"/>
                  </a:lnTo>
                  <a:lnTo>
                    <a:pt x="0" y="0"/>
                  </a:lnTo>
                  <a:close/>
                </a:path>
              </a:pathLst>
            </a:custGeom>
            <a:noFill/>
            <a:ln w="12700" cap="flat" cmpd="sng">
              <a:solidFill>
                <a:schemeClr val="tx1">
                  <a:alpha val="100000"/>
                </a:schemeClr>
              </a:solidFill>
              <a:prstDash val="solid"/>
              <a:round/>
              <a:headEnd type="none" w="med" len="med"/>
              <a:tailEnd type="none" w="lg" len="lg"/>
            </a:ln>
          </p:spPr>
          <p:txBody>
            <a:bodyPr/>
            <a:p>
              <a:endParaRPr lang="zh-CN" altLang="en-US"/>
            </a:p>
          </p:txBody>
        </p:sp>
        <p:sp>
          <p:nvSpPr>
            <p:cNvPr id="43020" name="Rectangle 49"/>
            <p:cNvSpPr/>
            <p:nvPr/>
          </p:nvSpPr>
          <p:spPr>
            <a:xfrm>
              <a:off x="3408" y="2400"/>
              <a:ext cx="576" cy="336"/>
            </a:xfrm>
            <a:prstGeom prst="rect">
              <a:avLst/>
            </a:prstGeom>
            <a:noFill/>
            <a:ln w="12700">
              <a:noFill/>
            </a:ln>
          </p:spPr>
          <p:txBody>
            <a:bodyPr wrap="none" lIns="0" rIns="0" anchor="ctr" anchorCtr="0"/>
            <a:p>
              <a:pPr algn="ctr"/>
              <a:r>
                <a:rPr lang="en-US" altLang="zh-CN" sz="2200" b="1" dirty="0">
                  <a:latin typeface="Times New Roman" panose="02020603050405020304" pitchFamily="18" charset="0"/>
                </a:rPr>
                <a:t>B</a:t>
              </a:r>
              <a:r>
                <a:rPr lang="zh-CN" altLang="en-US" sz="2200" b="1" dirty="0">
                  <a:latin typeface="Times New Roman" panose="02020603050405020304" pitchFamily="18" charset="0"/>
                </a:rPr>
                <a:t>代码</a:t>
              </a:r>
              <a:endParaRPr lang="zh-CN" altLang="en-US" sz="2200" b="1" dirty="0">
                <a:latin typeface="Times New Roman" panose="02020603050405020304" pitchFamily="18" charset="0"/>
              </a:endParaRPr>
            </a:p>
          </p:txBody>
        </p:sp>
        <p:sp>
          <p:nvSpPr>
            <p:cNvPr id="43021" name="Rectangle 50"/>
            <p:cNvSpPr/>
            <p:nvPr/>
          </p:nvSpPr>
          <p:spPr>
            <a:xfrm>
              <a:off x="3024" y="2928"/>
              <a:ext cx="576" cy="336"/>
            </a:xfrm>
            <a:prstGeom prst="rect">
              <a:avLst/>
            </a:prstGeom>
            <a:noFill/>
            <a:ln w="12700">
              <a:noFill/>
            </a:ln>
          </p:spPr>
          <p:txBody>
            <a:bodyPr wrap="none" lIns="0" rIns="0" anchor="ctr" anchorCtr="0"/>
            <a:p>
              <a:pPr algn="ctr">
                <a:lnSpc>
                  <a:spcPct val="80000"/>
                </a:lnSpc>
              </a:pPr>
              <a:r>
                <a:rPr lang="en-US" altLang="zh-CN" sz="2200" b="1" dirty="0">
                  <a:solidFill>
                    <a:srgbClr val="3333CC"/>
                  </a:solidFill>
                  <a:latin typeface="Times New Roman" panose="02020603050405020304" pitchFamily="18" charset="0"/>
                </a:rPr>
                <a:t>P2:</a:t>
              </a:r>
              <a:endParaRPr lang="en-US" altLang="zh-CN" sz="2200" b="1" dirty="0">
                <a:solidFill>
                  <a:srgbClr val="3333CC"/>
                </a:solidFill>
                <a:latin typeface="Times New Roman" panose="02020603050405020304" pitchFamily="18" charset="0"/>
              </a:endParaRPr>
            </a:p>
            <a:p>
              <a:pPr algn="ctr">
                <a:lnSpc>
                  <a:spcPct val="80000"/>
                </a:lnSpc>
              </a:pPr>
              <a:r>
                <a:rPr lang="en-US" altLang="zh-CN" sz="2200" b="1" dirty="0">
                  <a:solidFill>
                    <a:srgbClr val="3333CC"/>
                  </a:solidFill>
                  <a:latin typeface="Times New Roman" panose="02020603050405020304" pitchFamily="18" charset="0"/>
                </a:rPr>
                <a:t>B</a:t>
              </a:r>
              <a:r>
                <a:rPr lang="zh-CN" altLang="en-US" sz="2200" b="1" dirty="0">
                  <a:solidFill>
                    <a:srgbClr val="3333CC"/>
                  </a:solidFill>
                  <a:latin typeface="Times New Roman" panose="02020603050405020304" pitchFamily="18" charset="0"/>
                </a:rPr>
                <a:t>代码</a:t>
              </a:r>
              <a:endParaRPr lang="zh-CN" altLang="en-US" sz="2200" b="1" dirty="0">
                <a:solidFill>
                  <a:srgbClr val="3333CC"/>
                </a:solidFill>
                <a:latin typeface="Times New Roman" panose="02020603050405020304" pitchFamily="18" charset="0"/>
              </a:endParaRPr>
            </a:p>
          </p:txBody>
        </p:sp>
      </p:grpSp>
      <p:sp>
        <p:nvSpPr>
          <p:cNvPr id="70707" name="Cloud"/>
          <p:cNvSpPr>
            <a:spLocks noChangeAspect="1" noEditPoints="1"/>
          </p:cNvSpPr>
          <p:nvPr/>
        </p:nvSpPr>
        <p:spPr>
          <a:xfrm>
            <a:off x="4916488" y="4486275"/>
            <a:ext cx="3779837" cy="1511300"/>
          </a:xfrm>
          <a:custGeom>
            <a:avLst/>
            <a:gdLst>
              <a:gd name="txL" fmla="*/ 2977 w 21600"/>
              <a:gd name="txT" fmla="*/ 3262 h 21600"/>
              <a:gd name="txR" fmla="*/ 17087 w 21600"/>
              <a:gd name="txB" fmla="*/ 17337 h 21600"/>
            </a:gdLst>
            <a:ahLst/>
            <a:cxnLst>
              <a:cxn ang="0">
                <a:pos x="2051612" y="52871011"/>
              </a:cxn>
              <a:cxn ang="0">
                <a:pos x="330721563" y="105629445"/>
              </a:cxn>
              <a:cxn ang="0">
                <a:pos x="660891725" y="52871011"/>
              </a:cxn>
              <a:cxn ang="0">
                <a:pos x="330721563" y="6045900"/>
              </a:cxn>
            </a:cxnLst>
            <a:rect l="txL" t="txT" r="txR" b="txB"/>
            <a:pathLst>
              <a:path w="21600" h="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a:moveTo>
                  <a:pt x="1074" y="12702"/>
                </a:moveTo>
                <a:cubicBezTo>
                  <a:pt x="1407" y="12969"/>
                  <a:pt x="1786" y="13110"/>
                  <a:pt x="2172" y="13110"/>
                </a:cubicBezTo>
                <a:cubicBezTo>
                  <a:pt x="2228" y="13109"/>
                  <a:pt x="2285" y="13107"/>
                  <a:pt x="2341" y="13101"/>
                </a:cubicBezTo>
              </a:path>
              <a:path w="21600" h="21600" fill="none">
                <a:moveTo>
                  <a:pt x="2909" y="17629"/>
                </a:moveTo>
                <a:cubicBezTo>
                  <a:pt x="3099" y="17599"/>
                  <a:pt x="3285" y="17535"/>
                  <a:pt x="3463" y="17439"/>
                </a:cubicBezTo>
              </a:path>
              <a:path w="21600" h="21600" fill="none">
                <a:moveTo>
                  <a:pt x="7895" y="18680"/>
                </a:moveTo>
                <a:cubicBezTo>
                  <a:pt x="7983" y="18985"/>
                  <a:pt x="8095" y="19277"/>
                  <a:pt x="8229" y="19550"/>
                </a:cubicBezTo>
              </a:path>
              <a:path w="21600" h="21600" fill="none">
                <a:moveTo>
                  <a:pt x="14267" y="18324"/>
                </a:moveTo>
                <a:cubicBezTo>
                  <a:pt x="14336" y="18013"/>
                  <a:pt x="14380" y="17693"/>
                  <a:pt x="14400" y="17370"/>
                </a:cubicBezTo>
              </a:path>
              <a:path w="21600" h="21600" fill="none">
                <a:moveTo>
                  <a:pt x="18694" y="15045"/>
                </a:moveTo>
                <a:cubicBezTo>
                  <a:pt x="18694" y="15034"/>
                  <a:pt x="18695" y="15024"/>
                  <a:pt x="18695" y="15013"/>
                </a:cubicBezTo>
                <a:cubicBezTo>
                  <a:pt x="18695" y="13508"/>
                  <a:pt x="18063" y="12136"/>
                  <a:pt x="17069" y="11477"/>
                </a:cubicBezTo>
              </a:path>
              <a:path w="21600" h="21600" fill="none">
                <a:moveTo>
                  <a:pt x="20165" y="8999"/>
                </a:moveTo>
                <a:cubicBezTo>
                  <a:pt x="20479" y="8635"/>
                  <a:pt x="20726" y="8177"/>
                  <a:pt x="20889" y="7661"/>
                </a:cubicBezTo>
              </a:path>
              <a:path w="21600" h="21600" fill="none">
                <a:moveTo>
                  <a:pt x="19186" y="3344"/>
                </a:moveTo>
                <a:cubicBezTo>
                  <a:pt x="19186" y="3328"/>
                  <a:pt x="19187" y="3313"/>
                  <a:pt x="19187" y="3297"/>
                </a:cubicBezTo>
                <a:cubicBezTo>
                  <a:pt x="19187" y="3101"/>
                  <a:pt x="19174" y="2905"/>
                  <a:pt x="19148" y="2712"/>
                </a:cubicBezTo>
              </a:path>
              <a:path w="21600" h="21600" fill="none">
                <a:moveTo>
                  <a:pt x="14905" y="1165"/>
                </a:moveTo>
                <a:cubicBezTo>
                  <a:pt x="14754" y="1408"/>
                  <a:pt x="14629" y="1679"/>
                  <a:pt x="14535" y="1971"/>
                </a:cubicBezTo>
              </a:path>
              <a:path w="21600" h="21600" fill="none">
                <a:moveTo>
                  <a:pt x="11221" y="1645"/>
                </a:moveTo>
                <a:cubicBezTo>
                  <a:pt x="11140" y="1866"/>
                  <a:pt x="11080" y="2099"/>
                  <a:pt x="11041" y="2340"/>
                </a:cubicBezTo>
              </a:path>
              <a:path w="21600" h="21600" fill="none">
                <a:moveTo>
                  <a:pt x="7645" y="3276"/>
                </a:moveTo>
                <a:cubicBezTo>
                  <a:pt x="7449" y="3016"/>
                  <a:pt x="7231" y="2790"/>
                  <a:pt x="6995" y="2602"/>
                </a:cubicBezTo>
              </a:path>
              <a:path w="21600" h="21600" fill="none">
                <a:moveTo>
                  <a:pt x="1942" y="7186"/>
                </a:moveTo>
                <a:cubicBezTo>
                  <a:pt x="1966" y="7426"/>
                  <a:pt x="2004" y="7663"/>
                  <a:pt x="2056" y="7895"/>
                </a:cubicBezTo>
              </a:path>
            </a:pathLst>
          </a:custGeom>
          <a:solidFill>
            <a:srgbClr val="FFFF99"/>
          </a:solidFill>
          <a:ln w="22225" cap="flat" cmpd="sng">
            <a:solidFill>
              <a:srgbClr val="FF0000"/>
            </a:solidFill>
            <a:prstDash val="solid"/>
            <a:miter/>
            <a:headEnd type="none" w="med" len="med"/>
            <a:tailEnd type="none" w="med" len="med"/>
          </a:ln>
          <a:effectLst>
            <a:outerShdw dist="107763" dir="2699999" algn="ctr" rotWithShape="0">
              <a:srgbClr val="808080"/>
            </a:outerShdw>
          </a:effectLst>
        </p:spPr>
        <p:txBody>
          <a:bodyPr/>
          <a:p>
            <a:r>
              <a:rPr lang="zh-CN" altLang="en-GB" sz="3200" b="1" dirty="0">
                <a:solidFill>
                  <a:srgbClr val="3333CC"/>
                </a:solidFill>
                <a:latin typeface="Times New Roman" panose="02020603050405020304" pitchFamily="18" charset="0"/>
                <a:ea typeface="华文行楷" panose="02010800040101010101" pitchFamily="2" charset="-122"/>
              </a:rPr>
              <a:t>同一种语言不同的机器</a:t>
            </a:r>
            <a:endParaRPr lang="en-GB" altLang="zh-CN" sz="3200" b="1" dirty="0">
              <a:solidFill>
                <a:srgbClr val="3333CC"/>
              </a:solidFill>
              <a:latin typeface="Times New Roman" panose="02020603050405020304" pitchFamily="18" charset="0"/>
              <a:ea typeface="华文行楷" panose="02010800040101010101" pitchFamily="2" charset="-122"/>
            </a:endParaRPr>
          </a:p>
        </p:txBody>
      </p:sp>
      <p:cxnSp>
        <p:nvCxnSpPr>
          <p:cNvPr id="2" name="曲线连接符 1"/>
          <p:cNvCxnSpPr>
            <a:stCxn id="43033" idx="2"/>
            <a:endCxn id="43029" idx="2"/>
          </p:cNvCxnSpPr>
          <p:nvPr/>
        </p:nvCxnSpPr>
        <p:spPr>
          <a:xfrm rot="5400000" flipV="1">
            <a:off x="3124200" y="3429000"/>
            <a:ext cx="3175" cy="3048000"/>
          </a:xfrm>
          <a:prstGeom prst="curvedConnector3">
            <a:avLst>
              <a:gd name="adj1" fmla="val 2949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 name="曲线连接符 2"/>
          <p:cNvCxnSpPr/>
          <p:nvPr/>
        </p:nvCxnSpPr>
        <p:spPr>
          <a:xfrm rot="5400000" flipV="1">
            <a:off x="4646295" y="2681605"/>
            <a:ext cx="3175" cy="3048000"/>
          </a:xfrm>
          <a:prstGeom prst="curvedConnector3">
            <a:avLst>
              <a:gd name="adj1" fmla="val 2949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0682"/>
                                        </p:tgtEl>
                                        <p:attrNameLst>
                                          <p:attrName>style.visibility</p:attrName>
                                        </p:attrNameLst>
                                      </p:cBhvr>
                                      <p:to>
                                        <p:strVal val="visible"/>
                                      </p:to>
                                    </p:set>
                                    <p:animEffect transition="in" filter="dissolve">
                                      <p:cBhvr>
                                        <p:cTn id="7" dur="500"/>
                                        <p:tgtEl>
                                          <p:spTgt spid="7068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0687"/>
                                        </p:tgtEl>
                                        <p:attrNameLst>
                                          <p:attrName>style.visibility</p:attrName>
                                        </p:attrNameLst>
                                      </p:cBhvr>
                                      <p:to>
                                        <p:strVal val="visible"/>
                                      </p:to>
                                    </p:set>
                                    <p:animEffect transition="in" filter="dissolve">
                                      <p:cBhvr>
                                        <p:cTn id="12" dur="500"/>
                                        <p:tgtEl>
                                          <p:spTgt spid="7068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70692"/>
                                        </p:tgtEl>
                                        <p:attrNameLst>
                                          <p:attrName>style.visibility</p:attrName>
                                        </p:attrNameLst>
                                      </p:cBhvr>
                                      <p:to>
                                        <p:strVal val="visible"/>
                                      </p:to>
                                    </p:set>
                                    <p:animEffect transition="in" filter="dissolve">
                                      <p:cBhvr>
                                        <p:cTn id="21" dur="500"/>
                                        <p:tgtEl>
                                          <p:spTgt spid="7069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70697"/>
                                        </p:tgtEl>
                                        <p:attrNameLst>
                                          <p:attrName>style.visibility</p:attrName>
                                        </p:attrNameLst>
                                      </p:cBhvr>
                                      <p:to>
                                        <p:strVal val="visible"/>
                                      </p:to>
                                    </p:set>
                                    <p:animEffect transition="in" filter="dissolve">
                                      <p:cBhvr>
                                        <p:cTn id="30" dur="500"/>
                                        <p:tgtEl>
                                          <p:spTgt spid="70697"/>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70702"/>
                                        </p:tgtEl>
                                        <p:attrNameLst>
                                          <p:attrName>style.visibility</p:attrName>
                                        </p:attrNameLst>
                                      </p:cBhvr>
                                      <p:to>
                                        <p:strVal val="visible"/>
                                      </p:to>
                                    </p:set>
                                    <p:animEffect transition="in" filter="dissolve">
                                      <p:cBhvr>
                                        <p:cTn id="39" dur="500"/>
                                        <p:tgtEl>
                                          <p:spTgt spid="70702"/>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70707"/>
                                        </p:tgtEl>
                                        <p:attrNameLst>
                                          <p:attrName>style.visibility</p:attrName>
                                        </p:attrNameLst>
                                      </p:cBhvr>
                                      <p:to>
                                        <p:strVal val="visible"/>
                                      </p:to>
                                    </p:set>
                                    <p:animEffect transition="in" filter="dissolve">
                                      <p:cBhvr>
                                        <p:cTn id="44" dur="500"/>
                                        <p:tgtEl>
                                          <p:spTgt spid="70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0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noRot="1"/>
          </p:cNvSpPr>
          <p:nvPr>
            <p:ph type="title"/>
          </p:nvPr>
        </p:nvSpPr>
        <p:spPr>
          <a:noFill/>
          <a:ln>
            <a:noFill/>
          </a:ln>
        </p:spPr>
        <p:txBody>
          <a:bodyPr/>
          <a:p>
            <a:pPr eaLnBrk="1" hangingPunct="1"/>
            <a:r>
              <a:rPr lang="en-US" altLang="zh-CN" kern="1200" dirty="0">
                <a:solidFill>
                  <a:srgbClr val="FF0000"/>
                </a:solidFill>
                <a:latin typeface="+mj-lt"/>
                <a:ea typeface="+mj-ea"/>
                <a:cs typeface="+mj-cs"/>
              </a:rPr>
              <a:t>1.5 </a:t>
            </a:r>
            <a:r>
              <a:rPr lang="zh-CN" altLang="en-US" kern="1200" dirty="0">
                <a:solidFill>
                  <a:srgbClr val="FF0000"/>
                </a:solidFill>
                <a:latin typeface="+mj-lt"/>
                <a:ea typeface="+mj-ea"/>
                <a:cs typeface="+mj-cs"/>
              </a:rPr>
              <a:t>编译程序的生成</a:t>
            </a:r>
            <a:endParaRPr lang="zh-CN" altLang="en-US" kern="1200" dirty="0">
              <a:solidFill>
                <a:srgbClr val="FF0000"/>
              </a:solidFill>
              <a:latin typeface="+mj-lt"/>
              <a:ea typeface="+mj-ea"/>
              <a:cs typeface="+mj-cs"/>
            </a:endParaRPr>
          </a:p>
        </p:txBody>
      </p:sp>
      <p:sp>
        <p:nvSpPr>
          <p:cNvPr id="44035" name="Rectangle 3"/>
          <p:cNvSpPr>
            <a:spLocks noGrp="1" noRot="1"/>
          </p:cNvSpPr>
          <p:nvPr>
            <p:ph idx="1"/>
          </p:nvPr>
        </p:nvSpPr>
        <p:spPr>
          <a:xfrm>
            <a:off x="571500" y="1295400"/>
            <a:ext cx="8153400" cy="1828800"/>
          </a:xfrm>
          <a:noFill/>
          <a:ln>
            <a:noFill/>
          </a:ln>
        </p:spPr>
        <p:txBody>
          <a:bodyPr/>
          <a:p>
            <a:pPr eaLnBrk="1" hangingPunct="1">
              <a:lnSpc>
                <a:spcPct val="80000"/>
              </a:lnSpc>
            </a:pPr>
            <a:r>
              <a:rPr lang="en-US" altLang="zh-CN" sz="2800" b="1" dirty="0">
                <a:solidFill>
                  <a:srgbClr val="0000CC"/>
                </a:solidFill>
                <a:latin typeface="Arial" panose="020B0604020202020204" pitchFamily="34" charset="0"/>
              </a:rPr>
              <a:t>“</a:t>
            </a:r>
            <a:r>
              <a:rPr lang="zh-CN" altLang="en-US" sz="2800" b="1" dirty="0">
                <a:solidFill>
                  <a:srgbClr val="0000CC"/>
                </a:solidFill>
                <a:latin typeface="宋体" panose="02010600030101010101" pitchFamily="2" charset="-122"/>
              </a:rPr>
              <a:t>自编译方式</a:t>
            </a:r>
            <a:r>
              <a:rPr lang="zh-CN" altLang="en-US" sz="2800" b="1" dirty="0">
                <a:solidFill>
                  <a:srgbClr val="0000CC"/>
                </a:solidFill>
                <a:latin typeface="Arial" panose="020B0604020202020204" pitchFamily="34" charset="0"/>
              </a:rPr>
              <a:t>”</a:t>
            </a:r>
            <a:r>
              <a:rPr lang="zh-CN" altLang="en-US" sz="2800" b="1" dirty="0">
                <a:solidFill>
                  <a:srgbClr val="0000CC"/>
                </a:solidFill>
                <a:latin typeface="宋体" panose="02010600030101010101" pitchFamily="2" charset="-122"/>
              </a:rPr>
              <a:t>（自展技术）</a:t>
            </a:r>
            <a:endParaRPr lang="zh-CN" altLang="en-US" sz="2800" b="1" dirty="0">
              <a:solidFill>
                <a:srgbClr val="0000CC"/>
              </a:solidFill>
              <a:latin typeface="宋体" panose="02010600030101010101" pitchFamily="2" charset="-122"/>
            </a:endParaRPr>
          </a:p>
          <a:p>
            <a:pPr lvl="1" eaLnBrk="1" hangingPunct="1">
              <a:lnSpc>
                <a:spcPct val="80000"/>
              </a:lnSpc>
            </a:pPr>
            <a:r>
              <a:rPr lang="zh-CN" altLang="en-US" sz="2400" dirty="0">
                <a:latin typeface="宋体" panose="02010600030101010101" pitchFamily="2" charset="-122"/>
              </a:rPr>
              <a:t>对语言的核心部分构造一个小编译程序，再以它的工具构造一个能编译更多语言成分的较大编译程序。</a:t>
            </a:r>
            <a:endParaRPr lang="zh-CN" altLang="en-US" sz="2400" dirty="0">
              <a:latin typeface="宋体" panose="02010600030101010101" pitchFamily="2" charset="-122"/>
            </a:endParaRPr>
          </a:p>
          <a:p>
            <a:pPr lvl="1" eaLnBrk="1" hangingPunct="1">
              <a:lnSpc>
                <a:spcPct val="80000"/>
              </a:lnSpc>
            </a:pPr>
            <a:r>
              <a:rPr lang="zh-CN" altLang="en-US" sz="2400" dirty="0">
                <a:latin typeface="宋体" panose="02010600030101010101" pitchFamily="2" charset="-122"/>
              </a:rPr>
              <a:t>通过一系列自展途径而形成编译程序的过程叫做</a:t>
            </a:r>
            <a:r>
              <a:rPr lang="zh-CN" altLang="en-US" sz="2400" b="1" dirty="0">
                <a:solidFill>
                  <a:srgbClr val="0000CC"/>
                </a:solidFill>
                <a:latin typeface="宋体" panose="02010600030101010101" pitchFamily="2" charset="-122"/>
              </a:rPr>
              <a:t>自编译过程</a:t>
            </a:r>
            <a:r>
              <a:rPr lang="zh-CN" altLang="en-US" sz="2400" dirty="0">
                <a:latin typeface="宋体" panose="02010600030101010101" pitchFamily="2" charset="-122"/>
              </a:rPr>
              <a:t>。</a:t>
            </a:r>
            <a:endParaRPr lang="zh-CN" altLang="en-US" sz="2400" dirty="0"/>
          </a:p>
        </p:txBody>
      </p:sp>
      <p:sp>
        <p:nvSpPr>
          <p:cNvPr id="65540" name="Oval 4"/>
          <p:cNvSpPr/>
          <p:nvPr/>
        </p:nvSpPr>
        <p:spPr>
          <a:xfrm>
            <a:off x="2743200" y="3124200"/>
            <a:ext cx="3810000" cy="3581400"/>
          </a:xfrm>
          <a:prstGeom prst="ellipse">
            <a:avLst/>
          </a:prstGeom>
          <a:solidFill>
            <a:srgbClr val="FFFF99"/>
          </a:solidFill>
          <a:ln w="12700" cap="flat" cmpd="sng">
            <a:solidFill>
              <a:schemeClr val="tx1"/>
            </a:solidFill>
            <a:prstDash val="solid"/>
            <a:headEnd type="none" w="med" len="med"/>
            <a:tailEnd type="none" w="med" len="med"/>
          </a:ln>
        </p:spPr>
        <p:txBody>
          <a:bodyPr wrap="none" anchor="ctr" anchorCtr="0"/>
          <a:p>
            <a:pPr algn="ctr"/>
            <a:r>
              <a:rPr lang="en-US" altLang="zh-CN" sz="2400" b="1" dirty="0">
                <a:latin typeface="Times New Roman" panose="02020603050405020304" pitchFamily="18" charset="0"/>
              </a:rPr>
              <a:t>L</a:t>
            </a:r>
            <a:r>
              <a:rPr lang="en-US" altLang="zh-CN" sz="2400" b="1" baseline="-25000" dirty="0">
                <a:latin typeface="Times New Roman" panose="02020603050405020304" pitchFamily="18" charset="0"/>
              </a:rPr>
              <a:t>1</a:t>
            </a:r>
            <a:r>
              <a:rPr lang="en-US" altLang="zh-CN" sz="2400" b="1" dirty="0">
                <a:latin typeface="Times New Roman" panose="02020603050405020304" pitchFamily="18" charset="0"/>
              </a:rPr>
              <a:t>+L</a:t>
            </a:r>
            <a:r>
              <a:rPr lang="en-US" altLang="zh-CN" sz="2400" b="1" baseline="-25000" dirty="0">
                <a:latin typeface="Times New Roman" panose="02020603050405020304" pitchFamily="18" charset="0"/>
              </a:rPr>
              <a:t>2</a:t>
            </a:r>
            <a:r>
              <a:rPr lang="en-US" altLang="zh-CN" sz="2400" b="1" dirty="0">
                <a:latin typeface="Times New Roman" panose="02020603050405020304" pitchFamily="18" charset="0"/>
              </a:rPr>
              <a:t>+...+L</a:t>
            </a:r>
            <a:r>
              <a:rPr lang="en-US" altLang="zh-CN" sz="2400" b="1" baseline="-25000" dirty="0">
                <a:latin typeface="Times New Roman" panose="02020603050405020304" pitchFamily="18" charset="0"/>
              </a:rPr>
              <a:t>n</a:t>
            </a:r>
            <a:endParaRPr lang="en-US" altLang="zh-CN" sz="2400" b="1" baseline="-25000" dirty="0">
              <a:latin typeface="Times New Roman" panose="02020603050405020304" pitchFamily="18" charset="0"/>
            </a:endParaRPr>
          </a:p>
          <a:p>
            <a:pPr algn="ctr"/>
            <a:endParaRPr lang="en-US" altLang="zh-CN" sz="2400" b="1" baseline="-25000" dirty="0">
              <a:latin typeface="Times New Roman" panose="02020603050405020304" pitchFamily="18" charset="0"/>
            </a:endParaRPr>
          </a:p>
          <a:p>
            <a:pPr algn="ctr"/>
            <a:endParaRPr lang="en-US" altLang="zh-CN" sz="2400" b="1" baseline="-25000" dirty="0">
              <a:latin typeface="Times New Roman" panose="02020603050405020304" pitchFamily="18" charset="0"/>
            </a:endParaRPr>
          </a:p>
          <a:p>
            <a:pPr algn="ctr"/>
            <a:endParaRPr lang="en-US" altLang="zh-CN" sz="2400" b="1" baseline="-25000" dirty="0">
              <a:latin typeface="Times New Roman" panose="02020603050405020304" pitchFamily="18" charset="0"/>
            </a:endParaRPr>
          </a:p>
          <a:p>
            <a:pPr algn="ctr"/>
            <a:endParaRPr lang="en-US" altLang="zh-CN" sz="2400" b="1" baseline="-25000" dirty="0">
              <a:latin typeface="Times New Roman" panose="02020603050405020304" pitchFamily="18" charset="0"/>
            </a:endParaRPr>
          </a:p>
          <a:p>
            <a:pPr algn="ctr"/>
            <a:endParaRPr lang="en-US" altLang="zh-CN" sz="2400" b="1" baseline="-25000" dirty="0">
              <a:latin typeface="Times New Roman" panose="02020603050405020304" pitchFamily="18" charset="0"/>
            </a:endParaRPr>
          </a:p>
          <a:p>
            <a:pPr algn="ctr"/>
            <a:endParaRPr lang="en-US" altLang="zh-CN" sz="2400" b="1" baseline="-25000" dirty="0">
              <a:latin typeface="Times New Roman" panose="02020603050405020304" pitchFamily="18" charset="0"/>
            </a:endParaRPr>
          </a:p>
          <a:p>
            <a:pPr algn="ctr"/>
            <a:endParaRPr lang="en-US" altLang="zh-CN" sz="2400" b="1" baseline="-25000" dirty="0">
              <a:latin typeface="Times New Roman" panose="02020603050405020304" pitchFamily="18" charset="0"/>
            </a:endParaRPr>
          </a:p>
          <a:p>
            <a:pPr algn="ctr"/>
            <a:endParaRPr lang="en-US" altLang="zh-CN" sz="2400" b="1" dirty="0">
              <a:latin typeface="Times New Roman" panose="02020603050405020304" pitchFamily="18" charset="0"/>
            </a:endParaRPr>
          </a:p>
          <a:p>
            <a:pPr algn="ctr"/>
            <a:endParaRPr lang="en-US" altLang="zh-CN" sz="2400" b="1" dirty="0">
              <a:latin typeface="Times New Roman" panose="02020603050405020304" pitchFamily="18" charset="0"/>
            </a:endParaRPr>
          </a:p>
          <a:p>
            <a:pPr algn="ctr"/>
            <a:endParaRPr lang="en-US" altLang="zh-CN" sz="2400" b="1" dirty="0">
              <a:latin typeface="Times New Roman" panose="02020603050405020304" pitchFamily="18" charset="0"/>
            </a:endParaRPr>
          </a:p>
        </p:txBody>
      </p:sp>
      <p:sp>
        <p:nvSpPr>
          <p:cNvPr id="65541" name="Oval 5"/>
          <p:cNvSpPr/>
          <p:nvPr/>
        </p:nvSpPr>
        <p:spPr>
          <a:xfrm>
            <a:off x="3352800" y="3733800"/>
            <a:ext cx="2667000" cy="2514600"/>
          </a:xfrm>
          <a:prstGeom prst="ellipse">
            <a:avLst/>
          </a:prstGeom>
          <a:solidFill>
            <a:srgbClr val="FFCC00"/>
          </a:solidFill>
          <a:ln w="12700" cap="flat" cmpd="sng">
            <a:solidFill>
              <a:schemeClr val="tx1"/>
            </a:solidFill>
            <a:prstDash val="solid"/>
            <a:headEnd type="none" w="med" len="med"/>
            <a:tailEnd type="none" w="med" len="med"/>
          </a:ln>
        </p:spPr>
        <p:txBody>
          <a:bodyPr wrap="none" anchor="ctr" anchorCtr="0"/>
          <a:p>
            <a:pPr algn="ctr"/>
            <a:r>
              <a:rPr lang="en-US" altLang="zh-CN" sz="2400" b="1" baseline="-25000" dirty="0">
                <a:latin typeface="Times New Roman" panose="02020603050405020304" pitchFamily="18" charset="0"/>
                <a:ea typeface="Times New Roman" panose="02020603050405020304" pitchFamily="18" charset="0"/>
                <a:sym typeface="MT Extra" panose="05050102010205020202" pitchFamily="18" charset="2"/>
              </a:rPr>
              <a:t>…</a:t>
            </a:r>
            <a:endParaRPr lang="en-US" altLang="zh-CN" sz="2400" b="1" baseline="-25000" dirty="0">
              <a:latin typeface="Times New Roman" panose="02020603050405020304" pitchFamily="18" charset="0"/>
              <a:sym typeface="MT Extra" panose="05050102010205020202" pitchFamily="18" charset="2"/>
            </a:endParaRPr>
          </a:p>
          <a:p>
            <a:pPr algn="ctr"/>
            <a:endParaRPr lang="en-US" altLang="zh-CN" sz="2400" b="1" baseline="-25000" dirty="0">
              <a:latin typeface="Times New Roman" panose="02020603050405020304" pitchFamily="18" charset="0"/>
              <a:sym typeface="MT Extra" panose="05050102010205020202" pitchFamily="18" charset="2"/>
            </a:endParaRPr>
          </a:p>
          <a:p>
            <a:pPr algn="ctr"/>
            <a:endParaRPr lang="en-US" altLang="zh-CN" sz="2400" b="1" baseline="-25000" dirty="0">
              <a:latin typeface="Times New Roman" panose="02020603050405020304" pitchFamily="18" charset="0"/>
              <a:sym typeface="MT Extra" panose="05050102010205020202" pitchFamily="18" charset="2"/>
            </a:endParaRPr>
          </a:p>
          <a:p>
            <a:pPr algn="ctr"/>
            <a:endParaRPr lang="en-US" altLang="zh-CN" sz="2400" b="1" baseline="-25000" dirty="0">
              <a:latin typeface="Times New Roman" panose="02020603050405020304" pitchFamily="18" charset="0"/>
              <a:sym typeface="MT Extra" panose="05050102010205020202" pitchFamily="18" charset="2"/>
            </a:endParaRPr>
          </a:p>
          <a:p>
            <a:pPr algn="ctr"/>
            <a:endParaRPr lang="en-US" altLang="zh-CN" sz="2400" b="1" baseline="-25000" dirty="0">
              <a:latin typeface="Times New Roman" panose="02020603050405020304" pitchFamily="18" charset="0"/>
              <a:sym typeface="MT Extra" panose="05050102010205020202" pitchFamily="18" charset="2"/>
            </a:endParaRPr>
          </a:p>
          <a:p>
            <a:pPr algn="ctr"/>
            <a:endParaRPr lang="en-US" altLang="zh-CN" sz="2400" b="1" baseline="-25000" dirty="0">
              <a:latin typeface="Times New Roman" panose="02020603050405020304" pitchFamily="18" charset="0"/>
              <a:sym typeface="MT Extra" panose="05050102010205020202" pitchFamily="18" charset="2"/>
            </a:endParaRPr>
          </a:p>
          <a:p>
            <a:pPr algn="ctr"/>
            <a:endParaRPr lang="en-US" altLang="zh-CN" sz="2400" b="1" baseline="-25000" dirty="0">
              <a:latin typeface="Times New Roman" panose="02020603050405020304" pitchFamily="18" charset="0"/>
              <a:sym typeface="MT Extra" panose="05050102010205020202" pitchFamily="18" charset="2"/>
            </a:endParaRPr>
          </a:p>
          <a:p>
            <a:pPr algn="ctr"/>
            <a:endParaRPr lang="en-US" altLang="zh-CN" sz="2400" b="1" baseline="-25000" dirty="0">
              <a:latin typeface="Times New Roman" panose="02020603050405020304" pitchFamily="18" charset="0"/>
              <a:sym typeface="MT Extra" panose="05050102010205020202" pitchFamily="18" charset="2"/>
            </a:endParaRPr>
          </a:p>
          <a:p>
            <a:pPr algn="ctr"/>
            <a:endParaRPr lang="en-US" altLang="zh-CN" sz="2400" b="1" baseline="-25000" dirty="0">
              <a:latin typeface="Times New Roman" panose="02020603050405020304" pitchFamily="18" charset="0"/>
              <a:sym typeface="MT Extra" panose="05050102010205020202" pitchFamily="18" charset="2"/>
            </a:endParaRPr>
          </a:p>
          <a:p>
            <a:pPr algn="ctr"/>
            <a:endParaRPr lang="en-US" altLang="zh-CN" sz="2400" b="1" baseline="-25000" dirty="0">
              <a:latin typeface="Times New Roman" panose="02020603050405020304" pitchFamily="18" charset="0"/>
              <a:sym typeface="MT Extra" panose="05050102010205020202" pitchFamily="18" charset="2"/>
            </a:endParaRPr>
          </a:p>
        </p:txBody>
      </p:sp>
      <p:sp>
        <p:nvSpPr>
          <p:cNvPr id="65542" name="Oval 6"/>
          <p:cNvSpPr/>
          <p:nvPr/>
        </p:nvSpPr>
        <p:spPr>
          <a:xfrm>
            <a:off x="3810000" y="4191000"/>
            <a:ext cx="1752600" cy="1676400"/>
          </a:xfrm>
          <a:prstGeom prst="ellipse">
            <a:avLst/>
          </a:prstGeom>
          <a:solidFill>
            <a:srgbClr val="FF00FF"/>
          </a:solidFill>
          <a:ln w="12700" cap="flat" cmpd="sng">
            <a:solidFill>
              <a:schemeClr val="tx1"/>
            </a:solidFill>
            <a:prstDash val="solid"/>
            <a:headEnd type="none" w="lg" len="lg"/>
            <a:tailEnd type="none" w="lg" len="lg"/>
          </a:ln>
        </p:spPr>
        <p:txBody>
          <a:bodyPr wrap="none" anchor="ctr" anchorCtr="0"/>
          <a:p>
            <a:pPr algn="ctr"/>
            <a:r>
              <a:rPr lang="en-US" altLang="zh-CN" sz="2400" b="1" dirty="0">
                <a:latin typeface="Times New Roman" panose="02020603050405020304" pitchFamily="18" charset="0"/>
              </a:rPr>
              <a:t>L</a:t>
            </a:r>
            <a:r>
              <a:rPr lang="en-US" altLang="zh-CN" sz="2400" b="1" baseline="-25000" dirty="0">
                <a:latin typeface="Times New Roman" panose="02020603050405020304" pitchFamily="18" charset="0"/>
              </a:rPr>
              <a:t>1</a:t>
            </a:r>
            <a:r>
              <a:rPr lang="en-US" altLang="zh-CN" sz="2400" b="1" dirty="0">
                <a:latin typeface="Times New Roman" panose="02020603050405020304" pitchFamily="18" charset="0"/>
              </a:rPr>
              <a:t>+L</a:t>
            </a:r>
            <a:r>
              <a:rPr lang="en-US" altLang="zh-CN" sz="2400" b="1" baseline="-25000" dirty="0">
                <a:latin typeface="Times New Roman" panose="02020603050405020304" pitchFamily="18" charset="0"/>
              </a:rPr>
              <a:t>2</a:t>
            </a:r>
            <a:endParaRPr lang="en-US" altLang="zh-CN" sz="2400" b="1" baseline="-25000" dirty="0">
              <a:latin typeface="Times New Roman" panose="02020603050405020304" pitchFamily="18" charset="0"/>
            </a:endParaRPr>
          </a:p>
          <a:p>
            <a:pPr algn="ctr"/>
            <a:endParaRPr lang="en-US" altLang="zh-CN" sz="2400" b="1" baseline="-25000" dirty="0">
              <a:latin typeface="Times New Roman" panose="02020603050405020304" pitchFamily="18" charset="0"/>
            </a:endParaRPr>
          </a:p>
          <a:p>
            <a:pPr algn="ctr"/>
            <a:endParaRPr lang="en-US" altLang="zh-CN" sz="2400" b="1" baseline="-25000" dirty="0">
              <a:latin typeface="Times New Roman" panose="02020603050405020304" pitchFamily="18" charset="0"/>
            </a:endParaRPr>
          </a:p>
          <a:p>
            <a:pPr algn="ctr"/>
            <a:endParaRPr lang="en-US" altLang="zh-CN" sz="2400" b="1" baseline="-25000" dirty="0">
              <a:latin typeface="Times New Roman" panose="02020603050405020304" pitchFamily="18" charset="0"/>
            </a:endParaRPr>
          </a:p>
          <a:p>
            <a:pPr algn="ctr"/>
            <a:endParaRPr lang="en-US" altLang="zh-CN" sz="2400" b="1" baseline="-25000" dirty="0">
              <a:latin typeface="Times New Roman" panose="02020603050405020304" pitchFamily="18" charset="0"/>
            </a:endParaRPr>
          </a:p>
          <a:p>
            <a:pPr algn="ctr"/>
            <a:endParaRPr lang="en-US" altLang="zh-CN" sz="2400" b="1" baseline="-25000" dirty="0">
              <a:latin typeface="Times New Roman" panose="02020603050405020304" pitchFamily="18" charset="0"/>
            </a:endParaRPr>
          </a:p>
        </p:txBody>
      </p:sp>
      <p:sp>
        <p:nvSpPr>
          <p:cNvPr id="65543" name="Oval 7"/>
          <p:cNvSpPr/>
          <p:nvPr/>
        </p:nvSpPr>
        <p:spPr>
          <a:xfrm>
            <a:off x="4267200" y="4648200"/>
            <a:ext cx="914400" cy="838200"/>
          </a:xfrm>
          <a:prstGeom prst="ellipse">
            <a:avLst/>
          </a:prstGeom>
          <a:solidFill>
            <a:srgbClr val="FF0000"/>
          </a:solidFill>
          <a:ln w="12700" cap="flat" cmpd="sng">
            <a:solidFill>
              <a:schemeClr val="tx1"/>
            </a:solidFill>
            <a:prstDash val="solid"/>
            <a:headEnd type="none" w="lg" len="lg"/>
            <a:tailEnd type="none" w="lg" len="lg"/>
          </a:ln>
        </p:spPr>
        <p:txBody>
          <a:bodyPr wrap="none" anchor="ctr" anchorCtr="0"/>
          <a:p>
            <a:pPr algn="ctr"/>
            <a:r>
              <a:rPr lang="en-US" altLang="zh-CN" sz="2400" b="1" dirty="0">
                <a:latin typeface="Times New Roman" panose="02020603050405020304" pitchFamily="18" charset="0"/>
              </a:rPr>
              <a:t>L</a:t>
            </a:r>
            <a:r>
              <a:rPr lang="en-US" altLang="zh-CN" sz="2400" b="1" baseline="-25000" dirty="0">
                <a:latin typeface="Times New Roman" panose="02020603050405020304" pitchFamily="18" charset="0"/>
              </a:rPr>
              <a:t>1</a:t>
            </a:r>
            <a:endParaRPr lang="en-US" altLang="zh-CN" sz="24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5543"/>
                                        </p:tgtEl>
                                        <p:attrNameLst>
                                          <p:attrName>style.visibility</p:attrName>
                                        </p:attrNameLst>
                                      </p:cBhvr>
                                      <p:to>
                                        <p:strVal val="visible"/>
                                      </p:to>
                                    </p:set>
                                    <p:anim calcmode="lin" valueType="num">
                                      <p:cBhvr>
                                        <p:cTn id="7" dur="2000" fill="hold"/>
                                        <p:tgtEl>
                                          <p:spTgt spid="65543"/>
                                        </p:tgtEl>
                                        <p:attrNameLst>
                                          <p:attrName>ppt_w</p:attrName>
                                        </p:attrNameLst>
                                      </p:cBhvr>
                                      <p:tavLst>
                                        <p:tav tm="0">
                                          <p:val>
                                            <p:fltVal val="0.000000"/>
                                          </p:val>
                                        </p:tav>
                                        <p:tav tm="100000">
                                          <p:val>
                                            <p:strVal val="#ppt_w"/>
                                          </p:val>
                                        </p:tav>
                                      </p:tavLst>
                                    </p:anim>
                                    <p:anim calcmode="lin" valueType="num">
                                      <p:cBhvr>
                                        <p:cTn id="8" dur="2000" fill="hold"/>
                                        <p:tgtEl>
                                          <p:spTgt spid="65543"/>
                                        </p:tgtEl>
                                        <p:attrNameLst>
                                          <p:attrName>ppt_h</p:attrName>
                                        </p:attrNameLst>
                                      </p:cBhvr>
                                      <p:tavLst>
                                        <p:tav tm="0">
                                          <p:val>
                                            <p:fltVal val="0.000000"/>
                                          </p:val>
                                        </p:tav>
                                        <p:tav tm="100000">
                                          <p:val>
                                            <p:strVal val="#ppt_h"/>
                                          </p:val>
                                        </p:tav>
                                      </p:tavLst>
                                    </p:anim>
                                    <p:animEffect transition="in" filter="fade">
                                      <p:cBhvr>
                                        <p:cTn id="9" dur="2000"/>
                                        <p:tgtEl>
                                          <p:spTgt spid="6554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5542"/>
                                        </p:tgtEl>
                                        <p:attrNameLst>
                                          <p:attrName>style.visibility</p:attrName>
                                        </p:attrNameLst>
                                      </p:cBhvr>
                                      <p:to>
                                        <p:strVal val="visible"/>
                                      </p:to>
                                    </p:set>
                                    <p:anim calcmode="lin" valueType="num">
                                      <p:cBhvr>
                                        <p:cTn id="14" dur="2000" fill="hold"/>
                                        <p:tgtEl>
                                          <p:spTgt spid="65542"/>
                                        </p:tgtEl>
                                        <p:attrNameLst>
                                          <p:attrName>ppt_w</p:attrName>
                                        </p:attrNameLst>
                                      </p:cBhvr>
                                      <p:tavLst>
                                        <p:tav tm="0">
                                          <p:val>
                                            <p:fltVal val="0.000000"/>
                                          </p:val>
                                        </p:tav>
                                        <p:tav tm="100000">
                                          <p:val>
                                            <p:strVal val="#ppt_w"/>
                                          </p:val>
                                        </p:tav>
                                      </p:tavLst>
                                    </p:anim>
                                    <p:anim calcmode="lin" valueType="num">
                                      <p:cBhvr>
                                        <p:cTn id="15" dur="2000" fill="hold"/>
                                        <p:tgtEl>
                                          <p:spTgt spid="65542"/>
                                        </p:tgtEl>
                                        <p:attrNameLst>
                                          <p:attrName>ppt_h</p:attrName>
                                        </p:attrNameLst>
                                      </p:cBhvr>
                                      <p:tavLst>
                                        <p:tav tm="0">
                                          <p:val>
                                            <p:fltVal val="0.000000"/>
                                          </p:val>
                                        </p:tav>
                                        <p:tav tm="100000">
                                          <p:val>
                                            <p:strVal val="#ppt_h"/>
                                          </p:val>
                                        </p:tav>
                                      </p:tavLst>
                                    </p:anim>
                                    <p:animEffect transition="in" filter="fade">
                                      <p:cBhvr>
                                        <p:cTn id="16" dur="2000"/>
                                        <p:tgtEl>
                                          <p:spTgt spid="6554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5541"/>
                                        </p:tgtEl>
                                        <p:attrNameLst>
                                          <p:attrName>style.visibility</p:attrName>
                                        </p:attrNameLst>
                                      </p:cBhvr>
                                      <p:to>
                                        <p:strVal val="visible"/>
                                      </p:to>
                                    </p:set>
                                    <p:anim calcmode="lin" valueType="num">
                                      <p:cBhvr>
                                        <p:cTn id="21" dur="2000" fill="hold"/>
                                        <p:tgtEl>
                                          <p:spTgt spid="65541"/>
                                        </p:tgtEl>
                                        <p:attrNameLst>
                                          <p:attrName>ppt_w</p:attrName>
                                        </p:attrNameLst>
                                      </p:cBhvr>
                                      <p:tavLst>
                                        <p:tav tm="0">
                                          <p:val>
                                            <p:fltVal val="0.000000"/>
                                          </p:val>
                                        </p:tav>
                                        <p:tav tm="100000">
                                          <p:val>
                                            <p:strVal val="#ppt_w"/>
                                          </p:val>
                                        </p:tav>
                                      </p:tavLst>
                                    </p:anim>
                                    <p:anim calcmode="lin" valueType="num">
                                      <p:cBhvr>
                                        <p:cTn id="22" dur="2000" fill="hold"/>
                                        <p:tgtEl>
                                          <p:spTgt spid="65541"/>
                                        </p:tgtEl>
                                        <p:attrNameLst>
                                          <p:attrName>ppt_h</p:attrName>
                                        </p:attrNameLst>
                                      </p:cBhvr>
                                      <p:tavLst>
                                        <p:tav tm="0">
                                          <p:val>
                                            <p:fltVal val="0.000000"/>
                                          </p:val>
                                        </p:tav>
                                        <p:tav tm="100000">
                                          <p:val>
                                            <p:strVal val="#ppt_h"/>
                                          </p:val>
                                        </p:tav>
                                      </p:tavLst>
                                    </p:anim>
                                    <p:animEffect transition="in" filter="fade">
                                      <p:cBhvr>
                                        <p:cTn id="23" dur="2000"/>
                                        <p:tgtEl>
                                          <p:spTgt spid="65541"/>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5540"/>
                                        </p:tgtEl>
                                        <p:attrNameLst>
                                          <p:attrName>style.visibility</p:attrName>
                                        </p:attrNameLst>
                                      </p:cBhvr>
                                      <p:to>
                                        <p:strVal val="visible"/>
                                      </p:to>
                                    </p:set>
                                    <p:anim calcmode="lin" valueType="num">
                                      <p:cBhvr>
                                        <p:cTn id="28" dur="2000" fill="hold"/>
                                        <p:tgtEl>
                                          <p:spTgt spid="65540"/>
                                        </p:tgtEl>
                                        <p:attrNameLst>
                                          <p:attrName>ppt_w</p:attrName>
                                        </p:attrNameLst>
                                      </p:cBhvr>
                                      <p:tavLst>
                                        <p:tav tm="0">
                                          <p:val>
                                            <p:fltVal val="0.000000"/>
                                          </p:val>
                                        </p:tav>
                                        <p:tav tm="100000">
                                          <p:val>
                                            <p:strVal val="#ppt_w"/>
                                          </p:val>
                                        </p:tav>
                                      </p:tavLst>
                                    </p:anim>
                                    <p:anim calcmode="lin" valueType="num">
                                      <p:cBhvr>
                                        <p:cTn id="29" dur="2000" fill="hold"/>
                                        <p:tgtEl>
                                          <p:spTgt spid="65540"/>
                                        </p:tgtEl>
                                        <p:attrNameLst>
                                          <p:attrName>ppt_h</p:attrName>
                                        </p:attrNameLst>
                                      </p:cBhvr>
                                      <p:tavLst>
                                        <p:tav tm="0">
                                          <p:val>
                                            <p:fltVal val="0.000000"/>
                                          </p:val>
                                        </p:tav>
                                        <p:tav tm="100000">
                                          <p:val>
                                            <p:strVal val="#ppt_h"/>
                                          </p:val>
                                        </p:tav>
                                      </p:tavLst>
                                    </p:anim>
                                    <p:animEffect transition="in" filter="fade">
                                      <p:cBhvr>
                                        <p:cTn id="30" dur="20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animBg="1"/>
      <p:bldP spid="65541" grpId="0" animBg="1"/>
      <p:bldP spid="65542" grpId="0" animBg="1"/>
      <p:bldP spid="6554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1.1 </a:t>
            </a:r>
            <a:r>
              <a:rPr lang="zh-CN" altLang="en-US"/>
              <a:t>什么叫编译程序</a:t>
            </a:r>
            <a:endParaRPr lang="zh-CN" altLang="en-US"/>
          </a:p>
        </p:txBody>
      </p:sp>
      <p:sp>
        <p:nvSpPr>
          <p:cNvPr id="3" name="内容占位符 2"/>
          <p:cNvSpPr>
            <a:spLocks noGrp="1"/>
          </p:cNvSpPr>
          <p:nvPr>
            <p:ph idx="1"/>
          </p:nvPr>
        </p:nvSpPr>
        <p:spPr/>
        <p:txBody>
          <a:bodyPr/>
          <a:p>
            <a:r>
              <a:rPr lang="zh-CN" altLang="en-US"/>
              <a:t>下面代码运行结果</a:t>
            </a:r>
            <a:endParaRPr lang="en-US" altLang="zh-CN"/>
          </a:p>
        </p:txBody>
      </p:sp>
      <p:sp>
        <p:nvSpPr>
          <p:cNvPr id="4" name="文本框 3"/>
          <p:cNvSpPr txBox="1"/>
          <p:nvPr/>
        </p:nvSpPr>
        <p:spPr>
          <a:xfrm>
            <a:off x="1828800" y="1981200"/>
            <a:ext cx="3586480" cy="829945"/>
          </a:xfrm>
          <a:prstGeom prst="rect">
            <a:avLst/>
          </a:prstGeom>
          <a:noFill/>
        </p:spPr>
        <p:txBody>
          <a:bodyPr wrap="none" rtlCol="0">
            <a:spAutoFit/>
          </a:bodyPr>
          <a:p>
            <a:r>
              <a:rPr lang="en-US" altLang="zh-CN" sz="2400"/>
              <a:t>int i = 0;</a:t>
            </a:r>
            <a:endParaRPr lang="en-US" altLang="zh-CN" sz="2400"/>
          </a:p>
          <a:p>
            <a:r>
              <a:rPr lang="en-US" altLang="zh-CN" sz="2400"/>
              <a:t>printf(“%d, %d”, i++, i++);</a:t>
            </a:r>
            <a:endParaRPr lang="en-US" altLang="zh-CN" sz="2400"/>
          </a:p>
        </p:txBody>
      </p:sp>
      <p:sp>
        <p:nvSpPr>
          <p:cNvPr id="5" name="文本框 4"/>
          <p:cNvSpPr txBox="1"/>
          <p:nvPr/>
        </p:nvSpPr>
        <p:spPr>
          <a:xfrm>
            <a:off x="2819400" y="2971800"/>
            <a:ext cx="690880" cy="460375"/>
          </a:xfrm>
          <a:prstGeom prst="rect">
            <a:avLst/>
          </a:prstGeom>
          <a:noFill/>
        </p:spPr>
        <p:txBody>
          <a:bodyPr wrap="none" rtlCol="0">
            <a:spAutoFit/>
          </a:bodyPr>
          <a:p>
            <a:r>
              <a:rPr lang="en-US" altLang="zh-CN" sz="2400"/>
              <a:t>1, 0</a:t>
            </a:r>
            <a:endParaRPr lang="en-US" altLang="zh-CN" sz="2400"/>
          </a:p>
        </p:txBody>
      </p:sp>
      <p:sp>
        <p:nvSpPr>
          <p:cNvPr id="6" name="文本框 5"/>
          <p:cNvSpPr txBox="1"/>
          <p:nvPr/>
        </p:nvSpPr>
        <p:spPr>
          <a:xfrm>
            <a:off x="2018030" y="3995420"/>
            <a:ext cx="6281420" cy="829945"/>
          </a:xfrm>
          <a:prstGeom prst="rect">
            <a:avLst/>
          </a:prstGeom>
          <a:noFill/>
        </p:spPr>
        <p:txBody>
          <a:bodyPr wrap="none" rtlCol="0">
            <a:spAutoFit/>
          </a:bodyPr>
          <a:p>
            <a:r>
              <a:rPr lang="en-US" altLang="zh-CN" sz="2400"/>
              <a:t>undefined behaviour </a:t>
            </a:r>
            <a:r>
              <a:rPr lang="zh-CN" altLang="en-US" sz="2400"/>
              <a:t>有问题的代码</a:t>
            </a:r>
            <a:endParaRPr lang="en-US" altLang="zh-CN" sz="2400"/>
          </a:p>
          <a:p>
            <a:r>
              <a:rPr lang="en-US" altLang="zh-CN" sz="2400"/>
              <a:t>unspecified behaviour </a:t>
            </a:r>
            <a:r>
              <a:rPr lang="zh-CN" altLang="en-US" sz="2400"/>
              <a:t>由编译器决定怎么执行</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Grp="1" noRot="1"/>
          </p:cNvSpPr>
          <p:nvPr>
            <p:ph type="title"/>
          </p:nvPr>
        </p:nvSpPr>
        <p:spPr>
          <a:noFill/>
          <a:ln>
            <a:noFill/>
          </a:ln>
        </p:spPr>
        <p:txBody>
          <a:bodyPr/>
          <a:p>
            <a:pPr eaLnBrk="1" hangingPunct="1"/>
            <a:r>
              <a:rPr lang="en-US" altLang="zh-CN" kern="1200" dirty="0">
                <a:solidFill>
                  <a:srgbClr val="FF0000"/>
                </a:solidFill>
                <a:latin typeface="+mj-lt"/>
                <a:ea typeface="+mj-ea"/>
                <a:cs typeface="+mj-cs"/>
              </a:rPr>
              <a:t>1.5 </a:t>
            </a:r>
            <a:r>
              <a:rPr lang="zh-CN" altLang="en-US" kern="1200" dirty="0">
                <a:solidFill>
                  <a:srgbClr val="FF0000"/>
                </a:solidFill>
                <a:latin typeface="+mj-lt"/>
                <a:ea typeface="+mj-ea"/>
                <a:cs typeface="+mj-cs"/>
              </a:rPr>
              <a:t>编译程序的生成</a:t>
            </a:r>
            <a:endParaRPr lang="zh-CN" altLang="en-US" kern="1200" dirty="0">
              <a:solidFill>
                <a:srgbClr val="FF0000"/>
              </a:solidFill>
              <a:latin typeface="+mj-lt"/>
              <a:ea typeface="+mj-ea"/>
              <a:cs typeface="+mj-cs"/>
            </a:endParaRPr>
          </a:p>
        </p:txBody>
      </p:sp>
      <p:sp>
        <p:nvSpPr>
          <p:cNvPr id="45059" name="Rectangle 3"/>
          <p:cNvSpPr>
            <a:spLocks noGrp="1" noRot="1"/>
          </p:cNvSpPr>
          <p:nvPr>
            <p:ph idx="1"/>
          </p:nvPr>
        </p:nvSpPr>
        <p:spPr>
          <a:xfrm>
            <a:off x="533400" y="1204913"/>
            <a:ext cx="8229600" cy="4525962"/>
          </a:xfrm>
          <a:noFill/>
          <a:ln>
            <a:noFill/>
          </a:ln>
        </p:spPr>
        <p:txBody>
          <a:bodyPr/>
          <a:p>
            <a:pPr eaLnBrk="1" hangingPunct="1">
              <a:spcBef>
                <a:spcPts val="2400"/>
              </a:spcBef>
            </a:pPr>
            <a:r>
              <a:rPr lang="zh-CN" altLang="en-US" b="1" dirty="0">
                <a:solidFill>
                  <a:srgbClr val="0000CC"/>
                </a:solidFill>
                <a:latin typeface="宋体" panose="02010600030101010101" pitchFamily="2" charset="-122"/>
              </a:rPr>
              <a:t>编译程序自动产生</a:t>
            </a:r>
            <a:endParaRPr lang="zh-CN" altLang="en-US" b="1" dirty="0">
              <a:solidFill>
                <a:srgbClr val="0000CC"/>
              </a:solidFill>
              <a:latin typeface="黑体" panose="02010609060101010101" pitchFamily="2" charset="-122"/>
              <a:ea typeface="黑体" panose="02010609060101010101" pitchFamily="2" charset="-122"/>
            </a:endParaRPr>
          </a:p>
          <a:p>
            <a:pPr lvl="1" eaLnBrk="1" hangingPunct="1"/>
            <a:r>
              <a:rPr lang="zh-CN" altLang="en-US" dirty="0">
                <a:latin typeface="宋体" panose="02010600030101010101" pitchFamily="2" charset="-122"/>
              </a:rPr>
              <a:t>编译程序</a:t>
            </a:r>
            <a:r>
              <a:rPr lang="en-US" altLang="zh-CN" dirty="0">
                <a:latin typeface="宋体" panose="02010600030101010101" pitchFamily="2" charset="-122"/>
              </a:rPr>
              <a:t>-</a:t>
            </a:r>
            <a:r>
              <a:rPr lang="zh-CN" altLang="en-US" dirty="0">
                <a:latin typeface="宋体" panose="02010600030101010101" pitchFamily="2" charset="-122"/>
              </a:rPr>
              <a:t>编译程序，编译程序书写系统</a:t>
            </a:r>
            <a:endParaRPr lang="zh-CN" altLang="en-US" dirty="0">
              <a:latin typeface="宋体" panose="02010600030101010101" pitchFamily="2" charset="-122"/>
            </a:endParaRPr>
          </a:p>
          <a:p>
            <a:pPr lvl="2" eaLnBrk="1" hangingPunct="1"/>
            <a:r>
              <a:rPr lang="en-US" altLang="zh-CN" dirty="0"/>
              <a:t>LEX </a:t>
            </a:r>
            <a:r>
              <a:rPr lang="zh-CN" altLang="en-US" dirty="0"/>
              <a:t>词法分析程序产生器</a:t>
            </a:r>
            <a:endParaRPr lang="zh-CN" altLang="en-US" dirty="0"/>
          </a:p>
          <a:p>
            <a:pPr lvl="2" eaLnBrk="1" hangingPunct="1"/>
            <a:r>
              <a:rPr lang="en-US" altLang="zh-CN" dirty="0"/>
              <a:t>YACC  </a:t>
            </a:r>
            <a:r>
              <a:rPr lang="zh-CN" altLang="en-US" dirty="0"/>
              <a:t>语法分析程序产生器</a:t>
            </a:r>
            <a:endParaRPr lang="zh-CN" altLang="en-US" dirty="0">
              <a:latin typeface="宋体" panose="02010600030101010101" pitchFamily="2" charset="-122"/>
            </a:endParaRPr>
          </a:p>
        </p:txBody>
      </p:sp>
      <p:grpSp>
        <p:nvGrpSpPr>
          <p:cNvPr id="45060" name="Group 16"/>
          <p:cNvGrpSpPr/>
          <p:nvPr/>
        </p:nvGrpSpPr>
        <p:grpSpPr>
          <a:xfrm>
            <a:off x="609600" y="3962400"/>
            <a:ext cx="7924800" cy="1905000"/>
            <a:chOff x="384" y="1920"/>
            <a:chExt cx="4992" cy="1344"/>
          </a:xfrm>
        </p:grpSpPr>
        <p:sp>
          <p:nvSpPr>
            <p:cNvPr id="45061" name="Rectangle 4"/>
            <p:cNvSpPr/>
            <p:nvPr/>
          </p:nvSpPr>
          <p:spPr>
            <a:xfrm>
              <a:off x="2160" y="2064"/>
              <a:ext cx="1344" cy="1104"/>
            </a:xfrm>
            <a:prstGeom prst="rect">
              <a:avLst/>
            </a:prstGeom>
            <a:noFill/>
            <a:ln w="12700" cap="flat" cmpd="sng">
              <a:solidFill>
                <a:schemeClr val="tx1"/>
              </a:solidFill>
              <a:prstDash val="solid"/>
              <a:miter/>
              <a:headEnd type="none" w="med" len="med"/>
              <a:tailEnd type="none" w="med" len="med"/>
            </a:ln>
          </p:spPr>
          <p:txBody>
            <a:bodyPr wrap="none" anchor="ctr" anchorCtr="0"/>
            <a:p>
              <a:pPr algn="ctr"/>
              <a:r>
                <a:rPr lang="zh-CN" altLang="en-US" sz="2800" dirty="0">
                  <a:latin typeface="Times New Roman" panose="02020603050405020304" pitchFamily="18" charset="0"/>
                </a:rPr>
                <a:t>编译程序</a:t>
              </a:r>
              <a:endParaRPr lang="zh-CN" altLang="en-US" sz="2800" dirty="0">
                <a:latin typeface="Times New Roman" panose="02020603050405020304" pitchFamily="18" charset="0"/>
              </a:endParaRPr>
            </a:p>
            <a:p>
              <a:pPr algn="ctr"/>
              <a:r>
                <a:rPr lang="zh-CN" altLang="en-US" sz="2800" dirty="0">
                  <a:latin typeface="Times New Roman" panose="02020603050405020304" pitchFamily="18" charset="0"/>
                </a:rPr>
                <a:t>自动产生器</a:t>
              </a:r>
              <a:endParaRPr lang="zh-CN" altLang="en-US" sz="2800" dirty="0">
                <a:latin typeface="Times New Roman" panose="02020603050405020304" pitchFamily="18" charset="0"/>
              </a:endParaRPr>
            </a:p>
          </p:txBody>
        </p:sp>
        <p:grpSp>
          <p:nvGrpSpPr>
            <p:cNvPr id="45062" name="Group 5"/>
            <p:cNvGrpSpPr/>
            <p:nvPr/>
          </p:nvGrpSpPr>
          <p:grpSpPr>
            <a:xfrm>
              <a:off x="384" y="1920"/>
              <a:ext cx="1776" cy="672"/>
              <a:chOff x="384" y="1872"/>
              <a:chExt cx="1776" cy="672"/>
            </a:xfrm>
          </p:grpSpPr>
          <p:sp>
            <p:nvSpPr>
              <p:cNvPr id="45070" name="Rectangle 6"/>
              <p:cNvSpPr/>
              <p:nvPr/>
            </p:nvSpPr>
            <p:spPr>
              <a:xfrm>
                <a:off x="432" y="1872"/>
                <a:ext cx="1680" cy="336"/>
              </a:xfrm>
              <a:prstGeom prst="rect">
                <a:avLst/>
              </a:prstGeom>
              <a:noFill/>
              <a:ln w="12700">
                <a:noFill/>
              </a:ln>
            </p:spPr>
            <p:txBody>
              <a:bodyPr wrap="none" anchor="ctr" anchorCtr="0"/>
              <a:p>
                <a:pPr algn="ctr"/>
                <a:r>
                  <a:rPr lang="en-US" altLang="zh-CN" sz="2800" dirty="0">
                    <a:latin typeface="Times New Roman" panose="02020603050405020304" pitchFamily="18" charset="0"/>
                  </a:rPr>
                  <a:t>L</a:t>
                </a:r>
                <a:r>
                  <a:rPr lang="zh-CN" altLang="en-US" sz="2800" dirty="0">
                    <a:latin typeface="Times New Roman" panose="02020603050405020304" pitchFamily="18" charset="0"/>
                  </a:rPr>
                  <a:t>语言的语法描述</a:t>
                </a:r>
                <a:endParaRPr lang="zh-CN" altLang="en-US" sz="2400" dirty="0">
                  <a:latin typeface="Times New Roman" panose="02020603050405020304" pitchFamily="18" charset="0"/>
                </a:endParaRPr>
              </a:p>
            </p:txBody>
          </p:sp>
          <p:sp>
            <p:nvSpPr>
              <p:cNvPr id="45071" name="Rectangle 7"/>
              <p:cNvSpPr/>
              <p:nvPr/>
            </p:nvSpPr>
            <p:spPr>
              <a:xfrm>
                <a:off x="432" y="2208"/>
                <a:ext cx="1680" cy="336"/>
              </a:xfrm>
              <a:prstGeom prst="rect">
                <a:avLst/>
              </a:prstGeom>
              <a:noFill/>
              <a:ln w="12700">
                <a:noFill/>
              </a:ln>
            </p:spPr>
            <p:txBody>
              <a:bodyPr wrap="none" anchor="ctr" anchorCtr="0"/>
              <a:p>
                <a:pPr algn="ctr"/>
                <a:r>
                  <a:rPr lang="zh-CN" altLang="en-US" sz="2800" dirty="0">
                    <a:latin typeface="Times New Roman" panose="02020603050405020304" pitchFamily="18" charset="0"/>
                  </a:rPr>
                  <a:t>语义描述</a:t>
                </a:r>
                <a:endParaRPr lang="zh-CN" altLang="en-US" sz="2400" dirty="0">
                  <a:latin typeface="Times New Roman" panose="02020603050405020304" pitchFamily="18" charset="0"/>
                </a:endParaRPr>
              </a:p>
            </p:txBody>
          </p:sp>
          <p:sp>
            <p:nvSpPr>
              <p:cNvPr id="45072" name="Line 8"/>
              <p:cNvSpPr/>
              <p:nvPr/>
            </p:nvSpPr>
            <p:spPr>
              <a:xfrm>
                <a:off x="384" y="2208"/>
                <a:ext cx="1776" cy="0"/>
              </a:xfrm>
              <a:prstGeom prst="line">
                <a:avLst/>
              </a:prstGeom>
              <a:ln w="12700" cap="flat" cmpd="sng">
                <a:solidFill>
                  <a:schemeClr val="tx1"/>
                </a:solidFill>
                <a:prstDash val="solid"/>
                <a:headEnd type="none" w="med" len="med"/>
                <a:tailEnd type="stealth" w="lg" len="lg"/>
              </a:ln>
            </p:spPr>
          </p:sp>
        </p:grpSp>
        <p:grpSp>
          <p:nvGrpSpPr>
            <p:cNvPr id="45063" name="Group 9"/>
            <p:cNvGrpSpPr/>
            <p:nvPr/>
          </p:nvGrpSpPr>
          <p:grpSpPr>
            <a:xfrm>
              <a:off x="384" y="2592"/>
              <a:ext cx="1776" cy="672"/>
              <a:chOff x="384" y="2640"/>
              <a:chExt cx="1776" cy="672"/>
            </a:xfrm>
          </p:grpSpPr>
          <p:sp>
            <p:nvSpPr>
              <p:cNvPr id="45067" name="Rectangle 10"/>
              <p:cNvSpPr/>
              <p:nvPr/>
            </p:nvSpPr>
            <p:spPr>
              <a:xfrm>
                <a:off x="432" y="2640"/>
                <a:ext cx="1680" cy="336"/>
              </a:xfrm>
              <a:prstGeom prst="rect">
                <a:avLst/>
              </a:prstGeom>
              <a:noFill/>
              <a:ln w="12700">
                <a:noFill/>
              </a:ln>
            </p:spPr>
            <p:txBody>
              <a:bodyPr wrap="none" anchor="ctr" anchorCtr="0"/>
              <a:p>
                <a:pPr algn="ctr"/>
                <a:r>
                  <a:rPr lang="zh-CN" altLang="en-US" sz="2800" dirty="0">
                    <a:latin typeface="Times New Roman" panose="02020603050405020304" pitchFamily="18" charset="0"/>
                  </a:rPr>
                  <a:t>目标语言</a:t>
                </a:r>
                <a:endParaRPr lang="zh-CN" altLang="en-US" sz="2400" dirty="0">
                  <a:latin typeface="Times New Roman" panose="02020603050405020304" pitchFamily="18" charset="0"/>
                </a:endParaRPr>
              </a:p>
            </p:txBody>
          </p:sp>
          <p:sp>
            <p:nvSpPr>
              <p:cNvPr id="45068" name="Rectangle 11"/>
              <p:cNvSpPr/>
              <p:nvPr/>
            </p:nvSpPr>
            <p:spPr>
              <a:xfrm>
                <a:off x="384" y="2976"/>
                <a:ext cx="1680" cy="336"/>
              </a:xfrm>
              <a:prstGeom prst="rect">
                <a:avLst/>
              </a:prstGeom>
              <a:noFill/>
              <a:ln w="12700">
                <a:noFill/>
              </a:ln>
            </p:spPr>
            <p:txBody>
              <a:bodyPr wrap="none" anchor="ctr" anchorCtr="0"/>
              <a:p>
                <a:pPr algn="ctr"/>
                <a:r>
                  <a:rPr lang="zh-CN" altLang="en-US" sz="2800" dirty="0">
                    <a:latin typeface="Times New Roman" panose="02020603050405020304" pitchFamily="18" charset="0"/>
                  </a:rPr>
                  <a:t>或机器描述</a:t>
                </a:r>
                <a:endParaRPr lang="zh-CN" altLang="en-US" sz="2400" dirty="0">
                  <a:latin typeface="Times New Roman" panose="02020603050405020304" pitchFamily="18" charset="0"/>
                </a:endParaRPr>
              </a:p>
            </p:txBody>
          </p:sp>
          <p:sp>
            <p:nvSpPr>
              <p:cNvPr id="45069" name="Line 12"/>
              <p:cNvSpPr/>
              <p:nvPr/>
            </p:nvSpPr>
            <p:spPr>
              <a:xfrm>
                <a:off x="384" y="2976"/>
                <a:ext cx="1776" cy="0"/>
              </a:xfrm>
              <a:prstGeom prst="line">
                <a:avLst/>
              </a:prstGeom>
              <a:ln w="12700" cap="flat" cmpd="sng">
                <a:solidFill>
                  <a:schemeClr val="tx1"/>
                </a:solidFill>
                <a:prstDash val="solid"/>
                <a:headEnd type="none" w="med" len="med"/>
                <a:tailEnd type="stealth" w="lg" len="lg"/>
              </a:ln>
            </p:spPr>
          </p:sp>
        </p:grpSp>
        <p:grpSp>
          <p:nvGrpSpPr>
            <p:cNvPr id="45064" name="Group 13"/>
            <p:cNvGrpSpPr/>
            <p:nvPr/>
          </p:nvGrpSpPr>
          <p:grpSpPr>
            <a:xfrm>
              <a:off x="3504" y="2160"/>
              <a:ext cx="1872" cy="912"/>
              <a:chOff x="3504" y="2160"/>
              <a:chExt cx="1872" cy="912"/>
            </a:xfrm>
          </p:grpSpPr>
          <p:sp>
            <p:nvSpPr>
              <p:cNvPr id="45065" name="Line 14"/>
              <p:cNvSpPr/>
              <p:nvPr/>
            </p:nvSpPr>
            <p:spPr>
              <a:xfrm>
                <a:off x="3504" y="2544"/>
                <a:ext cx="912" cy="0"/>
              </a:xfrm>
              <a:prstGeom prst="line">
                <a:avLst/>
              </a:prstGeom>
              <a:ln w="12700" cap="flat" cmpd="sng">
                <a:solidFill>
                  <a:schemeClr val="tx1"/>
                </a:solidFill>
                <a:prstDash val="solid"/>
                <a:headEnd type="none" w="med" len="med"/>
                <a:tailEnd type="stealth" w="lg" len="lg"/>
              </a:ln>
            </p:spPr>
          </p:sp>
          <p:sp>
            <p:nvSpPr>
              <p:cNvPr id="45066" name="Rectangle 15"/>
              <p:cNvSpPr/>
              <p:nvPr/>
            </p:nvSpPr>
            <p:spPr>
              <a:xfrm>
                <a:off x="4368" y="2160"/>
                <a:ext cx="1008" cy="912"/>
              </a:xfrm>
              <a:prstGeom prst="rect">
                <a:avLst/>
              </a:prstGeom>
              <a:noFill/>
              <a:ln w="12700">
                <a:noFill/>
              </a:ln>
            </p:spPr>
            <p:txBody>
              <a:bodyPr wrap="none" anchor="ctr" anchorCtr="0"/>
              <a:p>
                <a:pPr algn="ctr"/>
                <a:r>
                  <a:rPr lang="en-US" altLang="zh-CN" sz="2800" dirty="0">
                    <a:latin typeface="Times New Roman" panose="02020603050405020304" pitchFamily="18" charset="0"/>
                  </a:rPr>
                  <a:t>L</a:t>
                </a:r>
                <a:r>
                  <a:rPr lang="zh-CN" altLang="zh-CN" sz="2800" dirty="0">
                    <a:latin typeface="Times New Roman" panose="02020603050405020304" pitchFamily="18" charset="0"/>
                  </a:rPr>
                  <a:t>语言的</a:t>
                </a:r>
                <a:endParaRPr lang="zh-CN" altLang="zh-CN" sz="2800" dirty="0">
                  <a:latin typeface="Times New Roman" panose="02020603050405020304" pitchFamily="18" charset="0"/>
                </a:endParaRPr>
              </a:p>
              <a:p>
                <a:pPr algn="ctr"/>
                <a:r>
                  <a:rPr lang="zh-CN" altLang="zh-CN" sz="2800" dirty="0">
                    <a:latin typeface="Times New Roman" panose="02020603050405020304" pitchFamily="18" charset="0"/>
                  </a:rPr>
                  <a:t>编译程序</a:t>
                </a:r>
                <a:endParaRPr lang="zh-CN" altLang="en-US" sz="2400" dirty="0">
                  <a:latin typeface="Times New Roman" panose="02020603050405020304" pitchFamily="18" charset="0"/>
                </a:endParaRPr>
              </a:p>
            </p:txBody>
          </p:sp>
        </p:gr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noRot="1"/>
          </p:cNvSpPr>
          <p:nvPr>
            <p:ph type="title"/>
          </p:nvPr>
        </p:nvSpPr>
        <p:spPr>
          <a:noFill/>
          <a:ln>
            <a:noFill/>
          </a:ln>
        </p:spPr>
        <p:txBody>
          <a:bodyPr/>
          <a:p>
            <a:pPr eaLnBrk="1" hangingPunct="1"/>
            <a:r>
              <a:rPr lang="zh-CN" altLang="en-US" kern="1200" dirty="0">
                <a:solidFill>
                  <a:srgbClr val="FF0000"/>
                </a:solidFill>
                <a:latin typeface="+mj-lt"/>
                <a:ea typeface="+mj-ea"/>
                <a:cs typeface="+mj-cs"/>
              </a:rPr>
              <a:t>小结</a:t>
            </a:r>
            <a:endParaRPr lang="zh-CN" altLang="en-US" kern="1200" dirty="0">
              <a:solidFill>
                <a:srgbClr val="FF0000"/>
              </a:solidFill>
              <a:latin typeface="+mj-lt"/>
              <a:ea typeface="+mj-ea"/>
              <a:cs typeface="+mj-cs"/>
            </a:endParaRPr>
          </a:p>
        </p:txBody>
      </p:sp>
      <p:sp>
        <p:nvSpPr>
          <p:cNvPr id="46083" name="Rectangle 3"/>
          <p:cNvSpPr>
            <a:spLocks noGrp="1" noRot="1"/>
          </p:cNvSpPr>
          <p:nvPr>
            <p:ph idx="1"/>
          </p:nvPr>
        </p:nvSpPr>
        <p:spPr>
          <a:noFill/>
          <a:ln>
            <a:noFill/>
          </a:ln>
        </p:spPr>
        <p:txBody>
          <a:bodyPr/>
          <a:p>
            <a:pPr eaLnBrk="1" hangingPunct="1"/>
            <a:r>
              <a:rPr lang="zh-CN" altLang="en-US" dirty="0"/>
              <a:t>编译的</a:t>
            </a:r>
            <a:r>
              <a:rPr lang="zh-CN" altLang="en-US" b="1" dirty="0">
                <a:solidFill>
                  <a:srgbClr val="0000CC"/>
                </a:solidFill>
              </a:rPr>
              <a:t>工作阶段</a:t>
            </a:r>
            <a:endParaRPr lang="zh-CN" altLang="en-US" b="1" dirty="0">
              <a:solidFill>
                <a:srgbClr val="0000CC"/>
              </a:solidFill>
            </a:endParaRPr>
          </a:p>
          <a:p>
            <a:pPr eaLnBrk="1" hangingPunct="1"/>
            <a:r>
              <a:rPr lang="zh-CN" altLang="en-US" dirty="0"/>
              <a:t>编译的</a:t>
            </a:r>
            <a:r>
              <a:rPr lang="zh-CN" altLang="en-US" b="1" dirty="0">
                <a:solidFill>
                  <a:srgbClr val="0000CC"/>
                </a:solidFill>
              </a:rPr>
              <a:t>组成</a:t>
            </a:r>
            <a:endParaRPr lang="zh-CN" altLang="en-US" b="1" dirty="0">
              <a:solidFill>
                <a:srgbClr val="0000CC"/>
              </a:solidFill>
            </a:endParaRPr>
          </a:p>
          <a:p>
            <a:pPr eaLnBrk="1" hangingPunct="1"/>
            <a:r>
              <a:rPr lang="zh-CN" altLang="en-US" dirty="0"/>
              <a:t>学习编译程序</a:t>
            </a:r>
            <a:r>
              <a:rPr lang="en-US" altLang="zh-CN" dirty="0"/>
              <a:t>:</a:t>
            </a:r>
            <a:endParaRPr lang="en-US" altLang="zh-CN" dirty="0"/>
          </a:p>
          <a:p>
            <a:pPr lvl="1" eaLnBrk="1" hangingPunct="1"/>
            <a:r>
              <a:rPr lang="zh-CN" altLang="en-US" dirty="0"/>
              <a:t>源语言的语法与语义</a:t>
            </a:r>
            <a:endParaRPr lang="zh-CN" altLang="en-US" dirty="0"/>
          </a:p>
          <a:p>
            <a:pPr lvl="1" eaLnBrk="1" hangingPunct="1"/>
            <a:r>
              <a:rPr lang="zh-CN" altLang="en-US" dirty="0"/>
              <a:t>目标语言</a:t>
            </a:r>
            <a:r>
              <a:rPr lang="en-US" altLang="zh-CN" dirty="0"/>
              <a:t>,</a:t>
            </a:r>
            <a:r>
              <a:rPr lang="zh-CN" altLang="en-US" dirty="0"/>
              <a:t>系统结构与操作系统功能</a:t>
            </a:r>
            <a:endParaRPr lang="zh-CN" altLang="en-US" dirty="0"/>
          </a:p>
          <a:p>
            <a:pPr lvl="1" eaLnBrk="1" hangingPunct="1"/>
            <a:r>
              <a:rPr lang="zh-CN" altLang="en-US" dirty="0"/>
              <a:t>编译方法</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Grp="1" noRot="1"/>
          </p:cNvSpPr>
          <p:nvPr>
            <p:ph type="title"/>
          </p:nvPr>
        </p:nvSpPr>
        <p:spPr>
          <a:noFill/>
          <a:ln>
            <a:noFill/>
          </a:ln>
        </p:spPr>
        <p:txBody>
          <a:bodyPr/>
          <a:p>
            <a:pPr eaLnBrk="1" hangingPunct="1"/>
            <a:r>
              <a:rPr lang="zh-CN" altLang="en-US" kern="1200" dirty="0">
                <a:solidFill>
                  <a:srgbClr val="FF0000"/>
                </a:solidFill>
                <a:latin typeface="+mj-lt"/>
                <a:ea typeface="+mj-ea"/>
                <a:cs typeface="+mj-cs"/>
              </a:rPr>
              <a:t>练习</a:t>
            </a:r>
            <a:endParaRPr lang="zh-CN" altLang="en-US" kern="1200" dirty="0">
              <a:solidFill>
                <a:srgbClr val="FF0000"/>
              </a:solidFill>
              <a:latin typeface="+mj-lt"/>
              <a:ea typeface="+mj-ea"/>
              <a:cs typeface="+mj-cs"/>
            </a:endParaRPr>
          </a:p>
        </p:txBody>
      </p:sp>
      <p:sp>
        <p:nvSpPr>
          <p:cNvPr id="47107" name="Rectangle 3"/>
          <p:cNvSpPr>
            <a:spLocks noGrp="1" noRot="1"/>
          </p:cNvSpPr>
          <p:nvPr>
            <p:ph idx="1"/>
          </p:nvPr>
        </p:nvSpPr>
        <p:spPr>
          <a:noFill/>
          <a:ln>
            <a:noFill/>
          </a:ln>
        </p:spPr>
        <p:txBody>
          <a:bodyPr/>
          <a:p>
            <a:pPr eaLnBrk="1" hangingPunct="1"/>
            <a:r>
              <a:rPr lang="zh-CN" altLang="en-US" dirty="0"/>
              <a:t>什么是编译器？</a:t>
            </a:r>
            <a:endParaRPr lang="zh-CN" altLang="en-US" dirty="0"/>
          </a:p>
          <a:p>
            <a:pPr eaLnBrk="1" hangingPunct="1"/>
            <a:r>
              <a:rPr lang="zh-CN" altLang="en-US" dirty="0"/>
              <a:t>画出编译程序的总体结构图，简述各部分的主要功能？</a:t>
            </a:r>
            <a:endParaRPr lang="zh-CN" altLang="en-US" dirty="0"/>
          </a:p>
          <a:p>
            <a:pPr eaLnBrk="1" hangingPunct="1"/>
            <a:r>
              <a:rPr lang="zh-CN" altLang="en-US" dirty="0"/>
              <a:t>遍、编译前端及编译后端的含义？</a:t>
            </a:r>
            <a:endParaRPr lang="zh-CN" altLang="en-US" dirty="0"/>
          </a:p>
          <a:p>
            <a:pPr eaLnBrk="1" hangingPunct="1"/>
            <a:r>
              <a:rPr lang="zh-CN" altLang="en-US" dirty="0"/>
              <a:t>编译程序的生成方式有哪些？</a:t>
            </a:r>
            <a:endParaRPr lang="zh-CN" altLang="en-US" dirty="0"/>
          </a:p>
          <a:p>
            <a:pPr eaLnBrk="1" hangingPunct="1"/>
            <a:r>
              <a:rPr lang="zh-CN" altLang="en-US" dirty="0"/>
              <a:t>什么叫自展？什么叫交叉编译？ </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1.1 </a:t>
            </a:r>
            <a:r>
              <a:rPr lang="zh-CN" altLang="en-US"/>
              <a:t>什么叫编译程序</a:t>
            </a:r>
            <a:endParaRPr lang="zh-CN" altLang="en-US"/>
          </a:p>
        </p:txBody>
      </p:sp>
      <p:sp>
        <p:nvSpPr>
          <p:cNvPr id="3" name="内容占位符 2"/>
          <p:cNvSpPr>
            <a:spLocks noGrp="1"/>
          </p:cNvSpPr>
          <p:nvPr>
            <p:ph idx="1"/>
          </p:nvPr>
        </p:nvSpPr>
        <p:spPr/>
        <p:txBody>
          <a:bodyPr/>
          <a:p>
            <a:r>
              <a:rPr lang="en-US" altLang="zh-CN"/>
              <a:t>C/C++</a:t>
            </a:r>
            <a:r>
              <a:rPr lang="zh-CN" altLang="en-US"/>
              <a:t>可执行文件生成过程</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1.1 </a:t>
            </a:r>
            <a:r>
              <a:rPr lang="zh-CN" altLang="en-US"/>
              <a:t>什么叫编译程序</a:t>
            </a:r>
            <a:endParaRPr lang="zh-CN" altLang="en-US"/>
          </a:p>
        </p:txBody>
      </p:sp>
      <p:sp>
        <p:nvSpPr>
          <p:cNvPr id="3" name="内容占位符 2"/>
          <p:cNvSpPr>
            <a:spLocks noGrp="1"/>
          </p:cNvSpPr>
          <p:nvPr>
            <p:ph idx="1"/>
          </p:nvPr>
        </p:nvSpPr>
        <p:spPr>
          <a:xfrm>
            <a:off x="533400" y="1295400"/>
            <a:ext cx="8262620" cy="614045"/>
          </a:xfrm>
        </p:spPr>
        <p:txBody>
          <a:bodyPr/>
          <a:p>
            <a:r>
              <a:rPr lang="en-US" altLang="zh-CN"/>
              <a:t>C/C++</a:t>
            </a:r>
            <a:r>
              <a:rPr lang="zh-CN" altLang="en-US"/>
              <a:t>可执行文件生成过程</a:t>
            </a:r>
            <a:endParaRPr lang="zh-CN" altLang="en-US"/>
          </a:p>
        </p:txBody>
      </p:sp>
      <p:sp>
        <p:nvSpPr>
          <p:cNvPr id="4" name="文本框 3"/>
          <p:cNvSpPr txBox="1"/>
          <p:nvPr/>
        </p:nvSpPr>
        <p:spPr>
          <a:xfrm>
            <a:off x="3581400" y="2032000"/>
            <a:ext cx="1554480" cy="460375"/>
          </a:xfrm>
          <a:prstGeom prst="rect">
            <a:avLst/>
          </a:prstGeom>
          <a:noFill/>
          <a:ln>
            <a:solidFill>
              <a:schemeClr val="tx1"/>
            </a:solidFill>
          </a:ln>
        </p:spPr>
        <p:txBody>
          <a:bodyPr wrap="none" rtlCol="0">
            <a:spAutoFit/>
          </a:bodyPr>
          <a:p>
            <a:r>
              <a:rPr lang="en-US" altLang="zh-CN" sz="2400"/>
              <a:t>c</a:t>
            </a:r>
            <a:r>
              <a:rPr lang="zh-CN" altLang="en-US" sz="2400"/>
              <a:t>语言代码</a:t>
            </a:r>
            <a:endParaRPr lang="zh-CN" altLang="en-US" sz="2400"/>
          </a:p>
        </p:txBody>
      </p:sp>
      <p:sp>
        <p:nvSpPr>
          <p:cNvPr id="5" name="文本框 4"/>
          <p:cNvSpPr txBox="1"/>
          <p:nvPr/>
        </p:nvSpPr>
        <p:spPr>
          <a:xfrm>
            <a:off x="3261360" y="2530475"/>
            <a:ext cx="1097280" cy="460375"/>
          </a:xfrm>
          <a:prstGeom prst="rect">
            <a:avLst/>
          </a:prstGeom>
          <a:noFill/>
        </p:spPr>
        <p:txBody>
          <a:bodyPr wrap="none" rtlCol="0">
            <a:spAutoFit/>
          </a:bodyPr>
          <a:p>
            <a:r>
              <a:rPr lang="zh-CN" altLang="en-US" sz="2400"/>
              <a:t>预处理</a:t>
            </a:r>
            <a:endParaRPr lang="zh-CN" altLang="en-US" sz="2400"/>
          </a:p>
        </p:txBody>
      </p:sp>
      <p:sp>
        <p:nvSpPr>
          <p:cNvPr id="6" name="文本框 5"/>
          <p:cNvSpPr txBox="1"/>
          <p:nvPr/>
        </p:nvSpPr>
        <p:spPr>
          <a:xfrm>
            <a:off x="3581400" y="2990850"/>
            <a:ext cx="1554480" cy="460375"/>
          </a:xfrm>
          <a:prstGeom prst="rect">
            <a:avLst/>
          </a:prstGeom>
          <a:noFill/>
          <a:ln>
            <a:solidFill>
              <a:schemeClr val="tx1"/>
            </a:solidFill>
          </a:ln>
        </p:spPr>
        <p:txBody>
          <a:bodyPr wrap="none" rtlCol="0">
            <a:spAutoFit/>
          </a:bodyPr>
          <a:p>
            <a:r>
              <a:rPr lang="en-US" altLang="zh-CN" sz="2400"/>
              <a:t>c</a:t>
            </a:r>
            <a:r>
              <a:rPr lang="zh-CN" altLang="en-US" sz="2400"/>
              <a:t>语言代码</a:t>
            </a:r>
            <a:endParaRPr lang="zh-CN" altLang="en-US" sz="2400"/>
          </a:p>
        </p:txBody>
      </p:sp>
      <p:sp>
        <p:nvSpPr>
          <p:cNvPr id="7" name="文本框 6"/>
          <p:cNvSpPr txBox="1"/>
          <p:nvPr/>
        </p:nvSpPr>
        <p:spPr>
          <a:xfrm>
            <a:off x="3657600" y="3949700"/>
            <a:ext cx="1402080" cy="460375"/>
          </a:xfrm>
          <a:prstGeom prst="rect">
            <a:avLst/>
          </a:prstGeom>
          <a:noFill/>
          <a:ln>
            <a:solidFill>
              <a:schemeClr val="tx1"/>
            </a:solidFill>
          </a:ln>
        </p:spPr>
        <p:txBody>
          <a:bodyPr wrap="none" rtlCol="0">
            <a:spAutoFit/>
          </a:bodyPr>
          <a:p>
            <a:r>
              <a:rPr lang="zh-CN" altLang="en-US" sz="2400"/>
              <a:t>汇编代码</a:t>
            </a:r>
            <a:endParaRPr lang="zh-CN" altLang="en-US" sz="2400"/>
          </a:p>
        </p:txBody>
      </p:sp>
      <p:sp>
        <p:nvSpPr>
          <p:cNvPr id="8" name="文本框 7"/>
          <p:cNvSpPr txBox="1"/>
          <p:nvPr/>
        </p:nvSpPr>
        <p:spPr>
          <a:xfrm>
            <a:off x="3505200" y="3470275"/>
            <a:ext cx="792480" cy="460375"/>
          </a:xfrm>
          <a:prstGeom prst="rect">
            <a:avLst/>
          </a:prstGeom>
          <a:noFill/>
        </p:spPr>
        <p:txBody>
          <a:bodyPr wrap="none" rtlCol="0">
            <a:spAutoFit/>
          </a:bodyPr>
          <a:p>
            <a:r>
              <a:rPr lang="zh-CN" altLang="en-US" sz="2400"/>
              <a:t>编译</a:t>
            </a:r>
            <a:endParaRPr lang="zh-CN" altLang="en-US" sz="2400"/>
          </a:p>
        </p:txBody>
      </p:sp>
      <p:sp>
        <p:nvSpPr>
          <p:cNvPr id="9" name="文本框 8"/>
          <p:cNvSpPr txBox="1"/>
          <p:nvPr/>
        </p:nvSpPr>
        <p:spPr>
          <a:xfrm>
            <a:off x="3550920" y="4429125"/>
            <a:ext cx="792480" cy="460375"/>
          </a:xfrm>
          <a:prstGeom prst="rect">
            <a:avLst/>
          </a:prstGeom>
          <a:noFill/>
        </p:spPr>
        <p:txBody>
          <a:bodyPr wrap="none" rtlCol="0">
            <a:spAutoFit/>
          </a:bodyPr>
          <a:p>
            <a:r>
              <a:rPr lang="zh-CN" altLang="en-US" sz="2400"/>
              <a:t>汇编</a:t>
            </a:r>
            <a:endParaRPr lang="zh-CN" altLang="en-US" sz="2400"/>
          </a:p>
        </p:txBody>
      </p:sp>
      <p:sp>
        <p:nvSpPr>
          <p:cNvPr id="10" name="文本框 9"/>
          <p:cNvSpPr txBox="1"/>
          <p:nvPr/>
        </p:nvSpPr>
        <p:spPr>
          <a:xfrm>
            <a:off x="3657600" y="4908550"/>
            <a:ext cx="1402080" cy="460375"/>
          </a:xfrm>
          <a:prstGeom prst="rect">
            <a:avLst/>
          </a:prstGeom>
          <a:noFill/>
          <a:ln>
            <a:solidFill>
              <a:schemeClr val="tx1"/>
            </a:solidFill>
          </a:ln>
        </p:spPr>
        <p:txBody>
          <a:bodyPr wrap="none" rtlCol="0">
            <a:spAutoFit/>
          </a:bodyPr>
          <a:p>
            <a:r>
              <a:rPr lang="zh-CN" altLang="en-US" sz="2400"/>
              <a:t>机器代码</a:t>
            </a:r>
            <a:endParaRPr lang="en-US" altLang="zh-CN" sz="2400"/>
          </a:p>
        </p:txBody>
      </p:sp>
      <p:sp>
        <p:nvSpPr>
          <p:cNvPr id="11" name="文本框 10"/>
          <p:cNvSpPr txBox="1"/>
          <p:nvPr/>
        </p:nvSpPr>
        <p:spPr>
          <a:xfrm>
            <a:off x="3657600" y="5867400"/>
            <a:ext cx="1402080" cy="460375"/>
          </a:xfrm>
          <a:prstGeom prst="rect">
            <a:avLst/>
          </a:prstGeom>
          <a:noFill/>
          <a:ln>
            <a:solidFill>
              <a:schemeClr val="tx1"/>
            </a:solidFill>
          </a:ln>
        </p:spPr>
        <p:txBody>
          <a:bodyPr wrap="none" rtlCol="0">
            <a:spAutoFit/>
          </a:bodyPr>
          <a:p>
            <a:r>
              <a:rPr lang="zh-CN" altLang="en-US" sz="2400"/>
              <a:t>机器代码</a:t>
            </a:r>
            <a:endParaRPr lang="en-US" altLang="zh-CN" sz="2400"/>
          </a:p>
        </p:txBody>
      </p:sp>
      <p:sp>
        <p:nvSpPr>
          <p:cNvPr id="12" name="文本框 11"/>
          <p:cNvSpPr txBox="1"/>
          <p:nvPr/>
        </p:nvSpPr>
        <p:spPr>
          <a:xfrm>
            <a:off x="3550920" y="5387975"/>
            <a:ext cx="792480" cy="460375"/>
          </a:xfrm>
          <a:prstGeom prst="rect">
            <a:avLst/>
          </a:prstGeom>
          <a:noFill/>
        </p:spPr>
        <p:txBody>
          <a:bodyPr wrap="none" rtlCol="0">
            <a:spAutoFit/>
          </a:bodyPr>
          <a:p>
            <a:r>
              <a:rPr lang="zh-CN" altLang="en-US" sz="2400"/>
              <a:t>链接</a:t>
            </a:r>
            <a:endParaRPr lang="zh-CN" altLang="en-US" sz="2400"/>
          </a:p>
        </p:txBody>
      </p:sp>
      <p:cxnSp>
        <p:nvCxnSpPr>
          <p:cNvPr id="13" name="直接箭头连接符 12"/>
          <p:cNvCxnSpPr/>
          <p:nvPr/>
        </p:nvCxnSpPr>
        <p:spPr>
          <a:xfrm>
            <a:off x="4343400" y="2492375"/>
            <a:ext cx="0" cy="4984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6" idx="2"/>
            <a:endCxn id="7" idx="0"/>
          </p:cNvCxnSpPr>
          <p:nvPr/>
        </p:nvCxnSpPr>
        <p:spPr>
          <a:xfrm>
            <a:off x="4358640" y="3451225"/>
            <a:ext cx="0" cy="4984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7" idx="2"/>
            <a:endCxn id="10" idx="0"/>
          </p:cNvCxnSpPr>
          <p:nvPr/>
        </p:nvCxnSpPr>
        <p:spPr>
          <a:xfrm>
            <a:off x="4358640" y="4410075"/>
            <a:ext cx="0" cy="4984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2"/>
            <a:endCxn id="11" idx="0"/>
          </p:cNvCxnSpPr>
          <p:nvPr/>
        </p:nvCxnSpPr>
        <p:spPr>
          <a:xfrm>
            <a:off x="4358640" y="5368925"/>
            <a:ext cx="0" cy="4984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5410200" y="2530475"/>
            <a:ext cx="2367280" cy="368300"/>
          </a:xfrm>
          <a:prstGeom prst="rect">
            <a:avLst/>
          </a:prstGeom>
          <a:noFill/>
        </p:spPr>
        <p:txBody>
          <a:bodyPr wrap="none" rtlCol="0">
            <a:spAutoFit/>
          </a:bodyPr>
          <a:p>
            <a:r>
              <a:rPr lang="en-US" altLang="zh-CN"/>
              <a:t>#</a:t>
            </a:r>
            <a:r>
              <a:rPr lang="zh-CN" altLang="en-US"/>
              <a:t>开头的语句进行处理</a:t>
            </a:r>
            <a:endParaRPr lang="zh-CN" altLang="en-US"/>
          </a:p>
        </p:txBody>
      </p:sp>
      <p:sp>
        <p:nvSpPr>
          <p:cNvPr id="18" name="文本框 17"/>
          <p:cNvSpPr txBox="1"/>
          <p:nvPr/>
        </p:nvSpPr>
        <p:spPr>
          <a:xfrm>
            <a:off x="5410200" y="3481705"/>
            <a:ext cx="2468880" cy="368300"/>
          </a:xfrm>
          <a:prstGeom prst="rect">
            <a:avLst/>
          </a:prstGeom>
          <a:noFill/>
        </p:spPr>
        <p:txBody>
          <a:bodyPr wrap="none" rtlCol="0">
            <a:spAutoFit/>
          </a:bodyPr>
          <a:p>
            <a:r>
              <a:rPr lang="zh-CN" altLang="en-US"/>
              <a:t>对单个源文件进行处理</a:t>
            </a:r>
            <a:endParaRPr lang="zh-CN" altLang="en-US"/>
          </a:p>
        </p:txBody>
      </p:sp>
      <p:sp>
        <p:nvSpPr>
          <p:cNvPr id="19" name="文本框 18"/>
          <p:cNvSpPr txBox="1"/>
          <p:nvPr/>
        </p:nvSpPr>
        <p:spPr>
          <a:xfrm>
            <a:off x="5410200" y="5181600"/>
            <a:ext cx="1910715" cy="922020"/>
          </a:xfrm>
          <a:prstGeom prst="rect">
            <a:avLst/>
          </a:prstGeom>
          <a:noFill/>
        </p:spPr>
        <p:txBody>
          <a:bodyPr wrap="square" rtlCol="0">
            <a:spAutoFit/>
          </a:bodyPr>
          <a:p>
            <a:r>
              <a:rPr lang="zh-CN" altLang="en-US"/>
              <a:t>不同源文件之间的依赖在这一步处理</a:t>
            </a:r>
            <a:endParaRPr lang="zh-CN" altLang="en-US"/>
          </a:p>
        </p:txBody>
      </p:sp>
      <p:sp>
        <p:nvSpPr>
          <p:cNvPr id="20" name="左大括号 19"/>
          <p:cNvSpPr/>
          <p:nvPr/>
        </p:nvSpPr>
        <p:spPr>
          <a:xfrm>
            <a:off x="3002280" y="2438400"/>
            <a:ext cx="304800" cy="266700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1" name="文本框 20"/>
          <p:cNvSpPr txBox="1"/>
          <p:nvPr/>
        </p:nvSpPr>
        <p:spPr>
          <a:xfrm>
            <a:off x="1651000" y="3600450"/>
            <a:ext cx="779780" cy="368300"/>
          </a:xfrm>
          <a:prstGeom prst="rect">
            <a:avLst/>
          </a:prstGeom>
          <a:noFill/>
        </p:spPr>
        <p:txBody>
          <a:bodyPr wrap="none" rtlCol="0">
            <a:spAutoFit/>
          </a:bodyPr>
          <a:p>
            <a:r>
              <a:rPr lang="en-US" altLang="zh-CN"/>
              <a:t>cl.exe</a:t>
            </a:r>
            <a:endParaRPr lang="en-US" altLang="zh-CN"/>
          </a:p>
        </p:txBody>
      </p:sp>
      <p:sp>
        <p:nvSpPr>
          <p:cNvPr id="22" name="文本框 21"/>
          <p:cNvSpPr txBox="1"/>
          <p:nvPr/>
        </p:nvSpPr>
        <p:spPr>
          <a:xfrm>
            <a:off x="1562100" y="5509895"/>
            <a:ext cx="957580" cy="368300"/>
          </a:xfrm>
          <a:prstGeom prst="rect">
            <a:avLst/>
          </a:prstGeom>
          <a:noFill/>
        </p:spPr>
        <p:txBody>
          <a:bodyPr wrap="none" rtlCol="0">
            <a:spAutoFit/>
          </a:bodyPr>
          <a:p>
            <a:r>
              <a:rPr lang="en-US" altLang="zh-CN"/>
              <a:t>link.exe</a:t>
            </a:r>
            <a:endParaRPr lang="en-US" altLang="zh-CN"/>
          </a:p>
        </p:txBody>
      </p:sp>
      <p:sp>
        <p:nvSpPr>
          <p:cNvPr id="23" name="文本框 22"/>
          <p:cNvSpPr txBox="1"/>
          <p:nvPr/>
        </p:nvSpPr>
        <p:spPr>
          <a:xfrm>
            <a:off x="1377950" y="2162175"/>
            <a:ext cx="1325880" cy="368300"/>
          </a:xfrm>
          <a:prstGeom prst="rect">
            <a:avLst/>
          </a:prstGeom>
          <a:noFill/>
        </p:spPr>
        <p:txBody>
          <a:bodyPr wrap="none" rtlCol="0">
            <a:spAutoFit/>
          </a:bodyPr>
          <a:p>
            <a:r>
              <a:rPr lang="en-US" altLang="zh-CN"/>
              <a:t>calculater.c</a:t>
            </a:r>
            <a:endParaRPr lang="en-US" altLang="zh-CN"/>
          </a:p>
        </p:txBody>
      </p:sp>
      <p:sp>
        <p:nvSpPr>
          <p:cNvPr id="24" name="文本框 23"/>
          <p:cNvSpPr txBox="1"/>
          <p:nvPr/>
        </p:nvSpPr>
        <p:spPr>
          <a:xfrm>
            <a:off x="1282700" y="4953000"/>
            <a:ext cx="1516380" cy="368300"/>
          </a:xfrm>
          <a:prstGeom prst="rect">
            <a:avLst/>
          </a:prstGeom>
          <a:noFill/>
        </p:spPr>
        <p:txBody>
          <a:bodyPr wrap="none" rtlCol="0">
            <a:spAutoFit/>
          </a:bodyPr>
          <a:p>
            <a:r>
              <a:rPr lang="en-US" altLang="zh-CN"/>
              <a:t>calculater.obj</a:t>
            </a:r>
            <a:endParaRPr lang="en-US" altLang="zh-CN"/>
          </a:p>
        </p:txBody>
      </p:sp>
      <p:sp>
        <p:nvSpPr>
          <p:cNvPr id="25" name="文本框 24"/>
          <p:cNvSpPr txBox="1"/>
          <p:nvPr/>
        </p:nvSpPr>
        <p:spPr>
          <a:xfrm>
            <a:off x="1250950" y="6035675"/>
            <a:ext cx="1579880" cy="368300"/>
          </a:xfrm>
          <a:prstGeom prst="rect">
            <a:avLst/>
          </a:prstGeom>
          <a:noFill/>
        </p:spPr>
        <p:txBody>
          <a:bodyPr wrap="none" rtlCol="0">
            <a:spAutoFit/>
          </a:bodyPr>
          <a:p>
            <a:r>
              <a:rPr lang="en-US" altLang="zh-CN"/>
              <a:t>calculater.exe</a:t>
            </a:r>
            <a:endParaRPr lang="en-US" altLang="zh-CN"/>
          </a:p>
        </p:txBody>
      </p:sp>
      <p:cxnSp>
        <p:nvCxnSpPr>
          <p:cNvPr id="26" name="直接箭头连接符 25"/>
          <p:cNvCxnSpPr/>
          <p:nvPr/>
        </p:nvCxnSpPr>
        <p:spPr>
          <a:xfrm flipH="1">
            <a:off x="2979420" y="5611495"/>
            <a:ext cx="421005"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3" idx="2"/>
            <a:endCxn id="21" idx="0"/>
          </p:cNvCxnSpPr>
          <p:nvPr/>
        </p:nvCxnSpPr>
        <p:spPr>
          <a:xfrm>
            <a:off x="2026920" y="2530475"/>
            <a:ext cx="0" cy="10699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1" idx="2"/>
            <a:endCxn id="24" idx="0"/>
          </p:cNvCxnSpPr>
          <p:nvPr/>
        </p:nvCxnSpPr>
        <p:spPr>
          <a:xfrm>
            <a:off x="1979295" y="3968750"/>
            <a:ext cx="0" cy="9842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4" idx="2"/>
            <a:endCxn id="22" idx="0"/>
          </p:cNvCxnSpPr>
          <p:nvPr/>
        </p:nvCxnSpPr>
        <p:spPr>
          <a:xfrm>
            <a:off x="2040890" y="5321300"/>
            <a:ext cx="0" cy="18859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2" idx="2"/>
            <a:endCxn id="25" idx="0"/>
          </p:cNvCxnSpPr>
          <p:nvPr/>
        </p:nvCxnSpPr>
        <p:spPr>
          <a:xfrm>
            <a:off x="2040890" y="5878195"/>
            <a:ext cx="0" cy="15748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1.1 </a:t>
            </a:r>
            <a:r>
              <a:rPr lang="zh-CN" altLang="en-US"/>
              <a:t>什么叫编译程序</a:t>
            </a:r>
            <a:endParaRPr lang="zh-CN" altLang="en-US"/>
          </a:p>
        </p:txBody>
      </p:sp>
      <p:sp>
        <p:nvSpPr>
          <p:cNvPr id="3" name="内容占位符 2"/>
          <p:cNvSpPr>
            <a:spLocks noGrp="1"/>
          </p:cNvSpPr>
          <p:nvPr>
            <p:ph idx="1"/>
          </p:nvPr>
        </p:nvSpPr>
        <p:spPr>
          <a:xfrm>
            <a:off x="533400" y="1295400"/>
            <a:ext cx="8262620" cy="614045"/>
          </a:xfrm>
        </p:spPr>
        <p:txBody>
          <a:bodyPr/>
          <a:p>
            <a:r>
              <a:rPr lang="en-US" altLang="zh-CN"/>
              <a:t>C/C++</a:t>
            </a:r>
            <a:r>
              <a:rPr lang="zh-CN" altLang="en-US"/>
              <a:t>可执行文件生成过程</a:t>
            </a:r>
            <a:endParaRPr lang="zh-CN" altLang="en-US"/>
          </a:p>
        </p:txBody>
      </p:sp>
      <p:sp>
        <p:nvSpPr>
          <p:cNvPr id="4" name="文本框 3"/>
          <p:cNvSpPr txBox="1"/>
          <p:nvPr/>
        </p:nvSpPr>
        <p:spPr>
          <a:xfrm>
            <a:off x="3581400" y="2032000"/>
            <a:ext cx="1554480" cy="460375"/>
          </a:xfrm>
          <a:prstGeom prst="rect">
            <a:avLst/>
          </a:prstGeom>
          <a:noFill/>
          <a:ln>
            <a:solidFill>
              <a:schemeClr val="tx1"/>
            </a:solidFill>
          </a:ln>
        </p:spPr>
        <p:txBody>
          <a:bodyPr wrap="none" rtlCol="0">
            <a:spAutoFit/>
          </a:bodyPr>
          <a:p>
            <a:r>
              <a:rPr lang="en-US" altLang="zh-CN" sz="2400"/>
              <a:t>c</a:t>
            </a:r>
            <a:r>
              <a:rPr lang="zh-CN" altLang="en-US" sz="2400"/>
              <a:t>语言代码</a:t>
            </a:r>
            <a:endParaRPr lang="zh-CN" altLang="en-US" sz="2400"/>
          </a:p>
        </p:txBody>
      </p:sp>
      <p:sp>
        <p:nvSpPr>
          <p:cNvPr id="5" name="文本框 4"/>
          <p:cNvSpPr txBox="1"/>
          <p:nvPr/>
        </p:nvSpPr>
        <p:spPr>
          <a:xfrm>
            <a:off x="3261360" y="2530475"/>
            <a:ext cx="1097280" cy="460375"/>
          </a:xfrm>
          <a:prstGeom prst="rect">
            <a:avLst/>
          </a:prstGeom>
          <a:noFill/>
        </p:spPr>
        <p:txBody>
          <a:bodyPr wrap="none" rtlCol="0">
            <a:spAutoFit/>
          </a:bodyPr>
          <a:p>
            <a:r>
              <a:rPr lang="zh-CN" altLang="en-US" sz="2400"/>
              <a:t>预处理</a:t>
            </a:r>
            <a:endParaRPr lang="zh-CN" altLang="en-US" sz="2400"/>
          </a:p>
        </p:txBody>
      </p:sp>
      <p:sp>
        <p:nvSpPr>
          <p:cNvPr id="6" name="文本框 5"/>
          <p:cNvSpPr txBox="1"/>
          <p:nvPr/>
        </p:nvSpPr>
        <p:spPr>
          <a:xfrm>
            <a:off x="3581400" y="2990850"/>
            <a:ext cx="1554480" cy="460375"/>
          </a:xfrm>
          <a:prstGeom prst="rect">
            <a:avLst/>
          </a:prstGeom>
          <a:noFill/>
          <a:ln>
            <a:solidFill>
              <a:schemeClr val="tx1"/>
            </a:solidFill>
          </a:ln>
        </p:spPr>
        <p:txBody>
          <a:bodyPr wrap="none" rtlCol="0">
            <a:spAutoFit/>
          </a:bodyPr>
          <a:p>
            <a:r>
              <a:rPr lang="en-US" altLang="zh-CN" sz="2400"/>
              <a:t>c</a:t>
            </a:r>
            <a:r>
              <a:rPr lang="zh-CN" altLang="en-US" sz="2400"/>
              <a:t>语言代码</a:t>
            </a:r>
            <a:endParaRPr lang="zh-CN" altLang="en-US" sz="2400"/>
          </a:p>
        </p:txBody>
      </p:sp>
      <p:sp>
        <p:nvSpPr>
          <p:cNvPr id="7" name="文本框 6"/>
          <p:cNvSpPr txBox="1"/>
          <p:nvPr/>
        </p:nvSpPr>
        <p:spPr>
          <a:xfrm>
            <a:off x="3657600" y="3949700"/>
            <a:ext cx="1402080" cy="460375"/>
          </a:xfrm>
          <a:prstGeom prst="rect">
            <a:avLst/>
          </a:prstGeom>
          <a:noFill/>
          <a:ln>
            <a:solidFill>
              <a:schemeClr val="tx1"/>
            </a:solidFill>
          </a:ln>
        </p:spPr>
        <p:txBody>
          <a:bodyPr wrap="none" rtlCol="0">
            <a:spAutoFit/>
          </a:bodyPr>
          <a:p>
            <a:r>
              <a:rPr lang="zh-CN" altLang="en-US" sz="2400"/>
              <a:t>汇编代码</a:t>
            </a:r>
            <a:endParaRPr lang="zh-CN" altLang="en-US" sz="2400"/>
          </a:p>
        </p:txBody>
      </p:sp>
      <p:sp>
        <p:nvSpPr>
          <p:cNvPr id="8" name="文本框 7"/>
          <p:cNvSpPr txBox="1"/>
          <p:nvPr/>
        </p:nvSpPr>
        <p:spPr>
          <a:xfrm>
            <a:off x="3489960" y="3470275"/>
            <a:ext cx="792480" cy="460375"/>
          </a:xfrm>
          <a:prstGeom prst="rect">
            <a:avLst/>
          </a:prstGeom>
          <a:noFill/>
          <a:ln w="19050">
            <a:solidFill>
              <a:srgbClr val="FF0000"/>
            </a:solidFill>
          </a:ln>
        </p:spPr>
        <p:txBody>
          <a:bodyPr wrap="none" rtlCol="0">
            <a:spAutoFit/>
          </a:bodyPr>
          <a:p>
            <a:r>
              <a:rPr lang="zh-CN" altLang="en-US" sz="2400"/>
              <a:t>编译</a:t>
            </a:r>
            <a:endParaRPr lang="zh-CN" altLang="en-US" sz="2400"/>
          </a:p>
        </p:txBody>
      </p:sp>
      <p:sp>
        <p:nvSpPr>
          <p:cNvPr id="9" name="文本框 8"/>
          <p:cNvSpPr txBox="1"/>
          <p:nvPr/>
        </p:nvSpPr>
        <p:spPr>
          <a:xfrm>
            <a:off x="3550920" y="4429125"/>
            <a:ext cx="792480" cy="460375"/>
          </a:xfrm>
          <a:prstGeom prst="rect">
            <a:avLst/>
          </a:prstGeom>
          <a:noFill/>
        </p:spPr>
        <p:txBody>
          <a:bodyPr wrap="none" rtlCol="0">
            <a:spAutoFit/>
          </a:bodyPr>
          <a:p>
            <a:r>
              <a:rPr lang="zh-CN" altLang="en-US" sz="2400"/>
              <a:t>汇编</a:t>
            </a:r>
            <a:endParaRPr lang="zh-CN" altLang="en-US" sz="2400"/>
          </a:p>
        </p:txBody>
      </p:sp>
      <p:sp>
        <p:nvSpPr>
          <p:cNvPr id="10" name="文本框 9"/>
          <p:cNvSpPr txBox="1"/>
          <p:nvPr/>
        </p:nvSpPr>
        <p:spPr>
          <a:xfrm>
            <a:off x="3657600" y="4908550"/>
            <a:ext cx="1402080" cy="460375"/>
          </a:xfrm>
          <a:prstGeom prst="rect">
            <a:avLst/>
          </a:prstGeom>
          <a:noFill/>
          <a:ln>
            <a:solidFill>
              <a:schemeClr val="tx1"/>
            </a:solidFill>
          </a:ln>
        </p:spPr>
        <p:txBody>
          <a:bodyPr wrap="none" rtlCol="0">
            <a:spAutoFit/>
          </a:bodyPr>
          <a:p>
            <a:r>
              <a:rPr lang="zh-CN" altLang="en-US" sz="2400"/>
              <a:t>机器代码</a:t>
            </a:r>
            <a:endParaRPr lang="en-US" altLang="zh-CN" sz="2400"/>
          </a:p>
        </p:txBody>
      </p:sp>
      <p:sp>
        <p:nvSpPr>
          <p:cNvPr id="11" name="文本框 10"/>
          <p:cNvSpPr txBox="1"/>
          <p:nvPr/>
        </p:nvSpPr>
        <p:spPr>
          <a:xfrm>
            <a:off x="3657600" y="5867400"/>
            <a:ext cx="1402080" cy="460375"/>
          </a:xfrm>
          <a:prstGeom prst="rect">
            <a:avLst/>
          </a:prstGeom>
          <a:noFill/>
          <a:ln>
            <a:solidFill>
              <a:schemeClr val="tx1"/>
            </a:solidFill>
          </a:ln>
        </p:spPr>
        <p:txBody>
          <a:bodyPr wrap="none" rtlCol="0">
            <a:spAutoFit/>
          </a:bodyPr>
          <a:p>
            <a:r>
              <a:rPr lang="zh-CN" altLang="en-US" sz="2400"/>
              <a:t>机器代码</a:t>
            </a:r>
            <a:endParaRPr lang="en-US" altLang="zh-CN" sz="2400"/>
          </a:p>
        </p:txBody>
      </p:sp>
      <p:sp>
        <p:nvSpPr>
          <p:cNvPr id="12" name="文本框 11"/>
          <p:cNvSpPr txBox="1"/>
          <p:nvPr/>
        </p:nvSpPr>
        <p:spPr>
          <a:xfrm>
            <a:off x="3550920" y="5387975"/>
            <a:ext cx="792480" cy="460375"/>
          </a:xfrm>
          <a:prstGeom prst="rect">
            <a:avLst/>
          </a:prstGeom>
          <a:noFill/>
        </p:spPr>
        <p:txBody>
          <a:bodyPr wrap="none" rtlCol="0">
            <a:spAutoFit/>
          </a:bodyPr>
          <a:p>
            <a:r>
              <a:rPr lang="zh-CN" altLang="en-US" sz="2400"/>
              <a:t>链接</a:t>
            </a:r>
            <a:endParaRPr lang="zh-CN" altLang="en-US" sz="2400"/>
          </a:p>
        </p:txBody>
      </p:sp>
      <p:cxnSp>
        <p:nvCxnSpPr>
          <p:cNvPr id="13" name="直接箭头连接符 12"/>
          <p:cNvCxnSpPr/>
          <p:nvPr/>
        </p:nvCxnSpPr>
        <p:spPr>
          <a:xfrm>
            <a:off x="4343400" y="2492375"/>
            <a:ext cx="0" cy="4984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6" idx="2"/>
            <a:endCxn id="7" idx="0"/>
          </p:cNvCxnSpPr>
          <p:nvPr/>
        </p:nvCxnSpPr>
        <p:spPr>
          <a:xfrm>
            <a:off x="4358640" y="3451225"/>
            <a:ext cx="0" cy="4984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7" idx="2"/>
            <a:endCxn id="10" idx="0"/>
          </p:cNvCxnSpPr>
          <p:nvPr/>
        </p:nvCxnSpPr>
        <p:spPr>
          <a:xfrm>
            <a:off x="4358640" y="4410075"/>
            <a:ext cx="0" cy="4984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2"/>
            <a:endCxn id="11" idx="0"/>
          </p:cNvCxnSpPr>
          <p:nvPr/>
        </p:nvCxnSpPr>
        <p:spPr>
          <a:xfrm>
            <a:off x="4358640" y="5368925"/>
            <a:ext cx="0" cy="4984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5410200" y="2530475"/>
            <a:ext cx="2367280" cy="368300"/>
          </a:xfrm>
          <a:prstGeom prst="rect">
            <a:avLst/>
          </a:prstGeom>
          <a:noFill/>
        </p:spPr>
        <p:txBody>
          <a:bodyPr wrap="none" rtlCol="0">
            <a:spAutoFit/>
          </a:bodyPr>
          <a:p>
            <a:r>
              <a:rPr lang="en-US" altLang="zh-CN"/>
              <a:t>#</a:t>
            </a:r>
            <a:r>
              <a:rPr lang="zh-CN" altLang="en-US"/>
              <a:t>开头的语句进行处理</a:t>
            </a:r>
            <a:endParaRPr lang="zh-CN" altLang="en-US"/>
          </a:p>
        </p:txBody>
      </p:sp>
      <p:sp>
        <p:nvSpPr>
          <p:cNvPr id="18" name="文本框 17"/>
          <p:cNvSpPr txBox="1"/>
          <p:nvPr/>
        </p:nvSpPr>
        <p:spPr>
          <a:xfrm>
            <a:off x="5410200" y="3481705"/>
            <a:ext cx="2468880" cy="368300"/>
          </a:xfrm>
          <a:prstGeom prst="rect">
            <a:avLst/>
          </a:prstGeom>
          <a:noFill/>
        </p:spPr>
        <p:txBody>
          <a:bodyPr wrap="none" rtlCol="0">
            <a:spAutoFit/>
          </a:bodyPr>
          <a:p>
            <a:r>
              <a:rPr lang="zh-CN" altLang="en-US"/>
              <a:t>对单个源文件进行处理</a:t>
            </a:r>
            <a:endParaRPr lang="zh-CN" altLang="en-US"/>
          </a:p>
        </p:txBody>
      </p:sp>
      <p:sp>
        <p:nvSpPr>
          <p:cNvPr id="19" name="文本框 18"/>
          <p:cNvSpPr txBox="1"/>
          <p:nvPr/>
        </p:nvSpPr>
        <p:spPr>
          <a:xfrm>
            <a:off x="5410200" y="5181600"/>
            <a:ext cx="1910715" cy="922020"/>
          </a:xfrm>
          <a:prstGeom prst="rect">
            <a:avLst/>
          </a:prstGeom>
          <a:noFill/>
        </p:spPr>
        <p:txBody>
          <a:bodyPr wrap="square" rtlCol="0">
            <a:spAutoFit/>
          </a:bodyPr>
          <a:p>
            <a:r>
              <a:rPr lang="zh-CN" altLang="en-US"/>
              <a:t>不同源文件之间的依赖在这一步处理</a:t>
            </a:r>
            <a:endParaRPr lang="zh-CN" altLang="en-US"/>
          </a:p>
        </p:txBody>
      </p:sp>
      <p:sp>
        <p:nvSpPr>
          <p:cNvPr id="20" name="文本框 19"/>
          <p:cNvSpPr txBox="1"/>
          <p:nvPr/>
        </p:nvSpPr>
        <p:spPr>
          <a:xfrm>
            <a:off x="530860" y="3200400"/>
            <a:ext cx="2730500" cy="1568450"/>
          </a:xfrm>
          <a:prstGeom prst="rect">
            <a:avLst/>
          </a:prstGeom>
          <a:noFill/>
        </p:spPr>
        <p:txBody>
          <a:bodyPr wrap="square" rtlCol="0">
            <a:spAutoFit/>
          </a:bodyPr>
          <a:p>
            <a:r>
              <a:rPr lang="zh-CN" altLang="en-US" sz="2400"/>
              <a:t>本课程的内容</a:t>
            </a:r>
            <a:endParaRPr lang="zh-CN" altLang="en-US" sz="2400"/>
          </a:p>
          <a:p>
            <a:endParaRPr lang="zh-CN" altLang="en-US" sz="2400"/>
          </a:p>
          <a:p>
            <a:r>
              <a:rPr lang="zh-CN" altLang="en-US" sz="2400"/>
              <a:t>代码转化成可执行文件的核心步骤</a:t>
            </a:r>
            <a:endParaRPr lang="zh-CN" altLang="en-US" sz="2400"/>
          </a:p>
        </p:txBody>
      </p:sp>
      <p:cxnSp>
        <p:nvCxnSpPr>
          <p:cNvPr id="21" name="直接箭头连接符 20"/>
          <p:cNvCxnSpPr>
            <a:endCxn id="8" idx="1"/>
          </p:cNvCxnSpPr>
          <p:nvPr/>
        </p:nvCxnSpPr>
        <p:spPr>
          <a:xfrm>
            <a:off x="2541270" y="3505835"/>
            <a:ext cx="948690" cy="1949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noRot="1"/>
          </p:cNvSpPr>
          <p:nvPr>
            <p:ph type="title"/>
          </p:nvPr>
        </p:nvSpPr>
        <p:spPr>
          <a:noFill/>
          <a:ln>
            <a:noFill/>
          </a:ln>
        </p:spPr>
        <p:txBody>
          <a:bodyPr/>
          <a:p>
            <a:pPr eaLnBrk="1" hangingPunct="1"/>
            <a:r>
              <a:rPr lang="en-US" altLang="zh-CN" kern="1200" dirty="0">
                <a:solidFill>
                  <a:srgbClr val="FF0000"/>
                </a:solidFill>
                <a:latin typeface="+mj-lt"/>
                <a:ea typeface="+mj-ea"/>
                <a:cs typeface="+mj-cs"/>
              </a:rPr>
              <a:t>1.1 </a:t>
            </a:r>
            <a:r>
              <a:rPr lang="zh-CN" altLang="en-US" kern="1200" dirty="0">
                <a:solidFill>
                  <a:srgbClr val="FF0000"/>
                </a:solidFill>
                <a:latin typeface="+mj-lt"/>
                <a:ea typeface="+mj-ea"/>
                <a:cs typeface="+mj-cs"/>
              </a:rPr>
              <a:t>什么叫编译程序</a:t>
            </a:r>
            <a:endParaRPr lang="zh-CN" altLang="en-US" kern="1200" dirty="0">
              <a:solidFill>
                <a:srgbClr val="FF0000"/>
              </a:solidFill>
              <a:latin typeface="+mj-lt"/>
              <a:ea typeface="+mj-ea"/>
              <a:cs typeface="+mj-cs"/>
            </a:endParaRPr>
          </a:p>
        </p:txBody>
      </p:sp>
      <p:sp>
        <p:nvSpPr>
          <p:cNvPr id="16387" name="Rectangle 3"/>
          <p:cNvSpPr>
            <a:spLocks noGrp="1" noRot="1"/>
          </p:cNvSpPr>
          <p:nvPr>
            <p:ph idx="1"/>
          </p:nvPr>
        </p:nvSpPr>
        <p:spPr>
          <a:noFill/>
          <a:ln>
            <a:noFill/>
          </a:ln>
        </p:spPr>
        <p:txBody>
          <a:bodyPr/>
          <a:p>
            <a:pPr eaLnBrk="1" hangingPunct="1">
              <a:lnSpc>
                <a:spcPct val="90000"/>
              </a:lnSpc>
            </a:pPr>
            <a:r>
              <a:rPr lang="zh-CN" altLang="en-US" sz="2800" b="1" dirty="0"/>
              <a:t>执行高级语言程序分为</a:t>
            </a:r>
            <a:r>
              <a:rPr lang="zh-CN" altLang="en-US" sz="2800" b="1" dirty="0">
                <a:solidFill>
                  <a:srgbClr val="FF0000"/>
                </a:solidFill>
              </a:rPr>
              <a:t>两步</a:t>
            </a:r>
            <a:endParaRPr lang="zh-CN" altLang="en-US" sz="2800" b="1" dirty="0">
              <a:solidFill>
                <a:srgbClr val="FF0000"/>
              </a:solidFill>
            </a:endParaRPr>
          </a:p>
          <a:p>
            <a:pPr lvl="1" eaLnBrk="1" hangingPunct="1">
              <a:lnSpc>
                <a:spcPct val="90000"/>
              </a:lnSpc>
            </a:pPr>
            <a:r>
              <a:rPr lang="zh-CN" altLang="en-US" sz="2400" dirty="0"/>
              <a:t>编译程序将高级语言</a:t>
            </a:r>
            <a:r>
              <a:rPr lang="zh-CN" altLang="en-US" sz="2400" b="1" dirty="0">
                <a:solidFill>
                  <a:srgbClr val="0000CC"/>
                </a:solidFill>
              </a:rPr>
              <a:t>翻译</a:t>
            </a:r>
            <a:r>
              <a:rPr lang="zh-CN" altLang="en-US" sz="2400" dirty="0"/>
              <a:t>成机器语言程序</a:t>
            </a:r>
            <a:endParaRPr lang="zh-CN" altLang="en-US" sz="2400" dirty="0"/>
          </a:p>
          <a:p>
            <a:pPr lvl="1" eaLnBrk="1" hangingPunct="1">
              <a:lnSpc>
                <a:spcPct val="90000"/>
              </a:lnSpc>
            </a:pPr>
            <a:r>
              <a:rPr lang="zh-CN" altLang="en-US" sz="2400" b="1" dirty="0">
                <a:solidFill>
                  <a:srgbClr val="0000CC"/>
                </a:solidFill>
              </a:rPr>
              <a:t>运行</a:t>
            </a:r>
            <a:r>
              <a:rPr lang="zh-CN" altLang="en-US" sz="2400" dirty="0"/>
              <a:t>机器语言程序求得计算结果</a:t>
            </a:r>
            <a:endParaRPr lang="zh-CN" altLang="en-US" sz="2400" dirty="0"/>
          </a:p>
          <a:p>
            <a:pPr eaLnBrk="1" hangingPunct="1">
              <a:lnSpc>
                <a:spcPct val="90000"/>
              </a:lnSpc>
            </a:pPr>
            <a:r>
              <a:rPr lang="zh-CN" altLang="en-US" sz="2800" b="1" dirty="0"/>
              <a:t>翻译程序</a:t>
            </a:r>
            <a:endParaRPr lang="zh-CN" altLang="en-US" sz="2800" b="1" dirty="0"/>
          </a:p>
          <a:p>
            <a:pPr lvl="1" eaLnBrk="1" hangingPunct="1">
              <a:lnSpc>
                <a:spcPct val="90000"/>
              </a:lnSpc>
            </a:pPr>
            <a:r>
              <a:rPr lang="zh-CN" altLang="en-US" sz="2400" dirty="0"/>
              <a:t>指能够把某一种语言程序（</a:t>
            </a:r>
            <a:r>
              <a:rPr lang="zh-CN" altLang="en-US" sz="2400" b="1" dirty="0">
                <a:solidFill>
                  <a:srgbClr val="0000CC"/>
                </a:solidFill>
              </a:rPr>
              <a:t>源语言程序</a:t>
            </a:r>
            <a:r>
              <a:rPr lang="zh-CN" altLang="en-US" sz="2400" dirty="0"/>
              <a:t>）转换成另一种语言程序（</a:t>
            </a:r>
            <a:r>
              <a:rPr lang="zh-CN" altLang="en-US" sz="2400" b="1" dirty="0">
                <a:solidFill>
                  <a:srgbClr val="0000CC"/>
                </a:solidFill>
              </a:rPr>
              <a:t>目标语言程序</a:t>
            </a:r>
            <a:r>
              <a:rPr lang="zh-CN" altLang="en-US" sz="2400" dirty="0"/>
              <a:t>），而后者与前者在</a:t>
            </a:r>
            <a:r>
              <a:rPr lang="zh-CN" altLang="en-US" sz="2400" b="1" dirty="0">
                <a:solidFill>
                  <a:srgbClr val="FF0000"/>
                </a:solidFill>
              </a:rPr>
              <a:t>逻辑上是等价</a:t>
            </a:r>
            <a:r>
              <a:rPr lang="zh-CN" altLang="en-US" sz="2400" dirty="0"/>
              <a:t>的。</a:t>
            </a:r>
            <a:endParaRPr lang="zh-CN" altLang="en-US" sz="2400" dirty="0"/>
          </a:p>
          <a:p>
            <a:pPr eaLnBrk="1" hangingPunct="1">
              <a:lnSpc>
                <a:spcPct val="90000"/>
              </a:lnSpc>
            </a:pPr>
            <a:r>
              <a:rPr lang="zh-CN" altLang="en-US" sz="2800" b="1" dirty="0"/>
              <a:t>编译程序</a:t>
            </a:r>
            <a:endParaRPr lang="zh-CN" altLang="en-US" sz="2800" b="1" dirty="0"/>
          </a:p>
          <a:p>
            <a:pPr lvl="1" eaLnBrk="1" hangingPunct="1">
              <a:lnSpc>
                <a:spcPct val="90000"/>
              </a:lnSpc>
            </a:pPr>
            <a:r>
              <a:rPr lang="zh-CN" altLang="en-US" sz="2400" dirty="0"/>
              <a:t>如果源语言是如</a:t>
            </a:r>
            <a:r>
              <a:rPr lang="en-US" altLang="zh-CN" sz="2400" dirty="0"/>
              <a:t>C</a:t>
            </a:r>
            <a:r>
              <a:rPr lang="zh-CN" altLang="en-US" sz="2400" dirty="0"/>
              <a:t>、</a:t>
            </a:r>
            <a:r>
              <a:rPr lang="en-US" altLang="zh-CN" sz="2400" dirty="0"/>
              <a:t>Pascal</a:t>
            </a:r>
            <a:r>
              <a:rPr lang="zh-CN" altLang="en-US" sz="2400" dirty="0"/>
              <a:t>或</a:t>
            </a:r>
            <a:r>
              <a:rPr lang="en-US" altLang="zh-CN" sz="2400" dirty="0"/>
              <a:t>Java</a:t>
            </a:r>
            <a:r>
              <a:rPr lang="zh-CN" altLang="en-US" sz="2400" dirty="0"/>
              <a:t>这样的高级语言，而目标语言是诸如汇编语言或机器语言之类的“低级语言”，这样的翻译程序就称为</a:t>
            </a:r>
            <a:r>
              <a:rPr lang="zh-CN" altLang="en-US" sz="2400" b="1" dirty="0">
                <a:solidFill>
                  <a:srgbClr val="FF0000"/>
                </a:solidFill>
              </a:rPr>
              <a:t>“编译程序”</a:t>
            </a:r>
            <a:endParaRPr lang="zh-CN" altLang="en-US" sz="2400" b="1"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noRot="1"/>
          </p:cNvSpPr>
          <p:nvPr>
            <p:ph type="title"/>
          </p:nvPr>
        </p:nvSpPr>
        <p:spPr>
          <a:noFill/>
          <a:ln>
            <a:noFill/>
          </a:ln>
        </p:spPr>
        <p:txBody>
          <a:bodyPr/>
          <a:p>
            <a:pPr eaLnBrk="1" hangingPunct="1"/>
            <a:r>
              <a:rPr lang="en-US" altLang="zh-CN" kern="1200" dirty="0">
                <a:solidFill>
                  <a:srgbClr val="FF0000"/>
                </a:solidFill>
                <a:latin typeface="+mj-lt"/>
                <a:ea typeface="+mj-ea"/>
                <a:cs typeface="+mj-cs"/>
              </a:rPr>
              <a:t>1.1 </a:t>
            </a:r>
            <a:r>
              <a:rPr lang="zh-CN" altLang="en-US" kern="1200" dirty="0">
                <a:solidFill>
                  <a:srgbClr val="FF0000"/>
                </a:solidFill>
                <a:latin typeface="+mj-lt"/>
                <a:ea typeface="+mj-ea"/>
                <a:cs typeface="+mj-cs"/>
              </a:rPr>
              <a:t>什么叫编译程序</a:t>
            </a:r>
            <a:endParaRPr lang="zh-CN" altLang="en-US" kern="1200" dirty="0">
              <a:solidFill>
                <a:srgbClr val="FF0000"/>
              </a:solidFill>
              <a:latin typeface="+mj-lt"/>
              <a:ea typeface="+mj-ea"/>
              <a:cs typeface="+mj-cs"/>
            </a:endParaRPr>
          </a:p>
        </p:txBody>
      </p:sp>
      <p:pic>
        <p:nvPicPr>
          <p:cNvPr id="3" name="图片 2"/>
          <p:cNvPicPr>
            <a:picLocks noChangeAspect="1"/>
          </p:cNvPicPr>
          <p:nvPr>
            <p:custDataLst>
              <p:tags r:id="rId1"/>
            </p:custDataLst>
          </p:nvPr>
        </p:nvPicPr>
        <p:blipFill>
          <a:blip r:embed="rId2"/>
          <a:stretch>
            <a:fillRect/>
          </a:stretch>
        </p:blipFill>
        <p:spPr>
          <a:xfrm>
            <a:off x="2085975" y="1076325"/>
            <a:ext cx="5000625" cy="5781675"/>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9105,&quot;width&quot;:787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5048</Words>
  <Application>WPS 演示</Application>
  <PresentationFormat/>
  <Paragraphs>840</Paragraphs>
  <Slides>42</Slides>
  <Notes>0</Notes>
  <HiddenSlides>0</HiddenSlides>
  <MMClips>0</MMClips>
  <ScaleCrop>false</ScaleCrop>
  <HeadingPairs>
    <vt:vector size="8" baseType="variant">
      <vt:variant>
        <vt:lpstr>已用的字体</vt:lpstr>
      </vt:variant>
      <vt:variant>
        <vt:i4>17</vt:i4>
      </vt:variant>
      <vt:variant>
        <vt:lpstr>主题</vt:lpstr>
      </vt:variant>
      <vt:variant>
        <vt:i4>2</vt:i4>
      </vt:variant>
      <vt:variant>
        <vt:lpstr>嵌入 OLE 服务器</vt:lpstr>
      </vt:variant>
      <vt:variant>
        <vt:i4>1</vt:i4>
      </vt:variant>
      <vt:variant>
        <vt:lpstr>幻灯片标题</vt:lpstr>
      </vt:variant>
      <vt:variant>
        <vt:i4>42</vt:i4>
      </vt:variant>
    </vt:vector>
  </HeadingPairs>
  <TitlesOfParts>
    <vt:vector size="62" baseType="lpstr">
      <vt:lpstr>Arial</vt:lpstr>
      <vt:lpstr>宋体</vt:lpstr>
      <vt:lpstr>Wingdings</vt:lpstr>
      <vt:lpstr>Calibri</vt:lpstr>
      <vt:lpstr>隶书</vt:lpstr>
      <vt:lpstr>微软雅黑</vt:lpstr>
      <vt:lpstr>Arial Unicode MS</vt:lpstr>
      <vt:lpstr>楷体_GB2312</vt:lpstr>
      <vt:lpstr>新宋体</vt:lpstr>
      <vt:lpstr>Times New Roman</vt:lpstr>
      <vt:lpstr>华文行楷</vt:lpstr>
      <vt:lpstr>华文楷体</vt:lpstr>
      <vt:lpstr>MT Extra</vt:lpstr>
      <vt:lpstr>黑体</vt:lpstr>
      <vt:lpstr>等线 Light</vt:lpstr>
      <vt:lpstr>方正兰亭超细黑简体</vt:lpstr>
      <vt:lpstr>方正姚体</vt:lpstr>
      <vt:lpstr>Office 主题​​</vt:lpstr>
      <vt:lpstr>1_Office 主题​​</vt:lpstr>
      <vt:lpstr>Visio.Drawing.6</vt:lpstr>
      <vt:lpstr>PowerPoint 演示文稿</vt:lpstr>
      <vt:lpstr>内容</vt:lpstr>
      <vt:lpstr>1.1 什么叫编译程序</vt:lpstr>
      <vt:lpstr>1.1 什么叫编译程序</vt:lpstr>
      <vt:lpstr>1.1 什么叫编译程序</vt:lpstr>
      <vt:lpstr>1.1 什么叫编译程序</vt:lpstr>
      <vt:lpstr>1.1 什么叫编译程序</vt:lpstr>
      <vt:lpstr>1.1 什么叫编译程序</vt:lpstr>
      <vt:lpstr>1.1 什么叫编译程序</vt:lpstr>
      <vt:lpstr>1.1 什么叫编译程序</vt:lpstr>
      <vt:lpstr>什么叫编译程序</vt:lpstr>
      <vt:lpstr>1.2 编译过程概述</vt:lpstr>
      <vt:lpstr>1.2 编译过程概述</vt:lpstr>
      <vt:lpstr>编译过程概述</vt:lpstr>
      <vt:lpstr>编译过程概述</vt:lpstr>
      <vt:lpstr>1.2 编译过程概述</vt:lpstr>
      <vt:lpstr>1.2 编译过程概述</vt:lpstr>
      <vt:lpstr>1.2 编译过程概述</vt:lpstr>
      <vt:lpstr>1.2 编译过程概述</vt:lpstr>
      <vt:lpstr>1.2 编译过程概述</vt:lpstr>
      <vt:lpstr>1.2 编译过程概述</vt:lpstr>
      <vt:lpstr>1.2 编译过程概述</vt:lpstr>
      <vt:lpstr>1.2 编译过程概述</vt:lpstr>
      <vt:lpstr>1.2 编译过程概述</vt:lpstr>
      <vt:lpstr>1.2 编译过程概述</vt:lpstr>
      <vt:lpstr>1.2 编译过程概述</vt:lpstr>
      <vt:lpstr>1.3 编译程序的结构</vt:lpstr>
      <vt:lpstr>1.3 编译程序的结构</vt:lpstr>
      <vt:lpstr>1.3.1 编译程序总框</vt:lpstr>
      <vt:lpstr>1.3.2 表格与表格管理</vt:lpstr>
      <vt:lpstr>1.3.3 出错处理</vt:lpstr>
      <vt:lpstr>1.3.4 遍（pass） </vt:lpstr>
      <vt:lpstr>1.3.5 编译前端与后端</vt:lpstr>
      <vt:lpstr>1.4 编译程序与程序设计环境</vt:lpstr>
      <vt:lpstr>1.5 编译程序的生成</vt:lpstr>
      <vt:lpstr>1.5 编译程序的生成</vt:lpstr>
      <vt:lpstr>1.5 编译程序的生成</vt:lpstr>
      <vt:lpstr>1.5 编译程序的生成</vt:lpstr>
      <vt:lpstr>1.5 编译程序的生成</vt:lpstr>
      <vt:lpstr>1.5 编译程序的生成</vt:lpstr>
      <vt:lpstr>小结</vt:lpstr>
      <vt:lpstr>练习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吴海波</dc:creator>
  <cp:lastModifiedBy>hasee</cp:lastModifiedBy>
  <cp:revision>174</cp:revision>
  <dcterms:created xsi:type="dcterms:W3CDTF">2022-03-06T10:48:00Z</dcterms:created>
  <dcterms:modified xsi:type="dcterms:W3CDTF">2022-03-10T13:10:25Z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C653CD6CE56744D29D9041CF9FD6426E</vt:lpwstr>
  </property>
  <property fmtid="{D5CDD505-2E9C-101B-9397-08002B2CF9AE}" pid="4" name="KSOProductBuildVer">
    <vt:lpwstr>2052-11.1.0.11365</vt:lpwstr>
  </property>
</Properties>
</file>