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86" r:id="rId5"/>
    <p:sldId id="317" r:id="rId6"/>
    <p:sldId id="531" r:id="rId7"/>
    <p:sldId id="533" r:id="rId8"/>
    <p:sldId id="534" r:id="rId9"/>
    <p:sldId id="535" r:id="rId10"/>
    <p:sldId id="536" r:id="rId11"/>
    <p:sldId id="537" r:id="rId12"/>
    <p:sldId id="539" r:id="rId13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550E5"/>
    <a:srgbClr val="FF0000"/>
    <a:srgbClr val="00823B"/>
    <a:srgbClr val="F78507"/>
    <a:srgbClr val="0000CC"/>
    <a:srgbClr val="000099"/>
    <a:srgbClr val="4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74" y="-90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F91C7C-E85C-4EAC-9BE2-16E9415DF674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04452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第二層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第三層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第四層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第五層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05476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F577FA-1A35-4A6D-86F9-5EF6DAC32A3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BB309B-3CBE-461E-8EEC-297C6458D6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958543-4F6D-44D3-B52E-E3C37690AD59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683F5-7116-421A-BC4C-A1A052F86C2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9114AF-1741-4711-891A-1F027EE1B55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7869F6-90C2-41CE-96A7-FA4CD57C90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按一下圖示以新增圖片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97FC8-7970-4AFD-8055-50329C79751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kumimoji="1" sz="26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kumimoji="1" sz="2300" kern="1200">
          <a:solidFill>
            <a:schemeClr val="tx2"/>
          </a:solidFill>
          <a:latin typeface="+mn-lt"/>
          <a:ea typeface="宋体" panose="02010600030101010101" pitchFamily="2" charset="-122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kumimoji="1" lang="en-US" altLang="zh-TW" kern="1200" dirty="0">
                <a:latin typeface="+mj-lt"/>
                <a:ea typeface="DFKai-SB" pitchFamily="65" charset="-120"/>
                <a:cs typeface="宋体" panose="02010600030101010101" pitchFamily="2" charset="-122"/>
              </a:rPr>
              <a:t>Chapter 2 </a:t>
            </a:r>
            <a:r>
              <a:rPr kumimoji="1" lang="zh-CN" altLang="en-US" kern="1200" dirty="0"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高级语言及其语法描述</a:t>
            </a:r>
            <a:endParaRPr kumimoji="1" lang="en-US" altLang="zh-TW" kern="120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9219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0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DFKai-SB" pitchFamily="65" charset="-120"/>
            </a:endParaRPr>
          </a:p>
        </p:txBody>
      </p:sp>
      <p:sp>
        <p:nvSpPr>
          <p:cNvPr id="9221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2.11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028690" cy="214249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028690" cy="21424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67521" y="3573082"/>
                <a:ext cx="175895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𝑎𝐴𝑏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3573082"/>
                <a:ext cx="1758950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32" t="-69" r="3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9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1404938"/>
            <a:ext cx="84963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767676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一个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文法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G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是一个四元式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 (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T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N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S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P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，其中</a:t>
            </a: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41990" name="Group 11"/>
          <p:cNvGrpSpPr/>
          <p:nvPr/>
        </p:nvGrpSpPr>
        <p:grpSpPr>
          <a:xfrm>
            <a:off x="466725" y="2303463"/>
            <a:ext cx="8353425" cy="3271838"/>
            <a:chOff x="657" y="1752"/>
            <a:chExt cx="5262" cy="2061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57" y="1752"/>
              <a:ext cx="41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T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：是非空有限集，它的每个元素是终结符号；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57" y="2205"/>
              <a:ext cx="476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N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：是非空有限集，它的每个元素是非终结符号；	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∩V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l-GR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Φ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 		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∪V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  <a:ea typeface="PMingLiU" pitchFamily="1" charset="-120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Σ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</a:t>
              </a:r>
              <a:endParaRPr kumimoji="1" lang="el-G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57" y="3203"/>
                  <a:ext cx="5262" cy="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767676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78507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PMingLiU" pitchFamily="1" charset="-120"/>
                      <a:cs typeface="+mn-cs"/>
                    </a:rPr>
                    <a:t>P</a:t>
                  </a:r>
                  <a:r>
                    <a:rPr kumimoji="1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</a:t>
                  </a:r>
                  <a:r>
                    <a:rPr kumimoji="1" lang="zh-CN" altLang="en-US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：产生式集合（有限），每个产生式形式是</a:t>
                  </a: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</a:t>
                  </a:r>
                  <a:r>
                    <a:rPr kumimoji="1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α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 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 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至少有一个非终结符</m:t>
                      </m:r>
                    </m:oMath>
                  </a14:m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" y="3203"/>
                  <a:ext cx="5262" cy="61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767676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57" y="2795"/>
              <a:ext cx="4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S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S∈V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，称为开始符号；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15025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且至少含有一个非终结符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S→ε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|α|≤|β|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不得出现在任何产生式的右部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的形式都为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A→aB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B∈V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29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29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010400" y="1341438"/>
            <a:ext cx="1127125" cy="4895850"/>
            <a:chOff x="4416" y="1008"/>
            <a:chExt cx="710" cy="3084"/>
          </a:xfrm>
        </p:grpSpPr>
        <p:sp>
          <p:nvSpPr>
            <p:cNvPr id="82951" name="Line 4"/>
            <p:cNvSpPr>
              <a:spLocks noChangeShapeType="1"/>
            </p:cNvSpPr>
            <p:nvPr/>
          </p:nvSpPr>
          <p:spPr bwMode="auto">
            <a:xfrm>
              <a:off x="4416" y="1008"/>
              <a:ext cx="0" cy="30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4502" y="1643"/>
              <a:ext cx="624" cy="198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随着对产生式的约束条件逐渐增强，文法描述语言的能力逐渐减弱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5580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𝑁𝐷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</a:t>
                </a:r>
                <a:r>
                  <a:rPr lang="zh-CN" altLang="en-US"/>
                  <a:t>文法</a:t>
                </a:r>
                <a:r>
                  <a:rPr lang="en-US" altLang="zh-CN"/>
                  <a:t>G</a:t>
                </a:r>
                <a:r>
                  <a:rPr lang="zh-CN" altLang="en-US"/>
                  <a:t>对应的语言</a:t>
                </a:r>
                <a:r>
                  <a:rPr lang="en-US" altLang="zh-CN"/>
                  <a:t>L(G)</a:t>
                </a:r>
                <a:r>
                  <a:rPr lang="zh-CN" altLang="en-US"/>
                  <a:t>是什么？</a:t>
                </a:r>
                <a:endParaRPr lang="zh-CN" altLang="en-US"/>
              </a:p>
              <a:p>
                <a:r>
                  <a:rPr lang="en-US" altLang="zh-CN"/>
                  <a:t>(2)</a:t>
                </a:r>
                <a:r>
                  <a:rPr lang="zh-CN" altLang="en-US"/>
                  <a:t>给出句子</a:t>
                </a:r>
                <a:r>
                  <a:rPr lang="en-US" altLang="zh-CN"/>
                  <a:t>0127</a:t>
                </a:r>
                <a:r>
                  <a:rPr lang="zh-CN" altLang="en-US"/>
                  <a:t>、</a:t>
                </a:r>
                <a:r>
                  <a:rPr lang="en-US" altLang="zh-CN"/>
                  <a:t>34</a:t>
                </a:r>
                <a:r>
                  <a:rPr lang="zh-CN" altLang="en-US"/>
                  <a:t>和</a:t>
                </a:r>
                <a:r>
                  <a:rPr lang="en-US" altLang="zh-CN"/>
                  <a:t>568</a:t>
                </a:r>
                <a:r>
                  <a:rPr lang="zh-CN" altLang="en-US"/>
                  <a:t>的最左推导和最右推导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55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3198495"/>
            <a:ext cx="800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>
                <a:ea typeface="宋体" panose="02010600030101010101" pitchFamily="2" charset="-122"/>
              </a:rPr>
              <a:t>对应一位数字；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是多个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连接，因此对应的语言是数字连接的字符串</a:t>
            </a:r>
            <a:endParaRPr lang="zh-CN" altLang="en-US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0555" y="4167505"/>
                <a:ext cx="7066280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𝐷𝐷𝐷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𝐷𝐷𝐷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012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0127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" y="4167505"/>
                <a:ext cx="70662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0130" y="5300980"/>
                <a:ext cx="6656705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127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0127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30" y="5300980"/>
                <a:ext cx="6656705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27100"/>
          </a:xfrm>
        </p:spPr>
        <p:txBody>
          <a:bodyPr/>
          <a:p>
            <a:r>
              <a:rPr lang="zh-CN" altLang="en-US"/>
              <a:t>写一个文法，使其语言是奇数集，且每个奇数不以</a:t>
            </a:r>
            <a:r>
              <a:rPr lang="en-US" altLang="zh-CN"/>
              <a:t>0</a:t>
            </a:r>
            <a:r>
              <a:rPr lang="zh-CN" altLang="en-US"/>
              <a:t>开头。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62965" y="2259965"/>
                <a:ext cx="6157595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9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" y="2259965"/>
                <a:ext cx="6157595" cy="1383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61795" y="3823970"/>
                <a:ext cx="4638675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𝐴𝐷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𝐶𝐵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𝐶𝐷𝐵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95" y="3823970"/>
                <a:ext cx="4638675" cy="9531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2.8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𝐸−𝑇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𝑇∗𝐹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 </a:t>
                </a:r>
                <a:r>
                  <a:rPr lang="zh-CN" altLang="en-US"/>
                  <a:t>给出</a:t>
                </a:r>
                <a:r>
                  <a:rPr lang="en-US" altLang="zh-CN"/>
                  <a:t>i+i*i</a:t>
                </a:r>
                <a:r>
                  <a:rPr lang="zh-CN" altLang="en-US"/>
                  <a:t>、</a:t>
                </a:r>
                <a:r>
                  <a:rPr lang="en-US" altLang="zh-CN"/>
                  <a:t>i*(i+i)</a:t>
                </a:r>
                <a:r>
                  <a:rPr lang="zh-CN" altLang="en-US"/>
                  <a:t>的</a:t>
                </a:r>
                <a:br>
                  <a:rPr lang="zh-CN" altLang="en-US"/>
                </a:br>
                <a:r>
                  <a:rPr lang="zh-CN" altLang="en-US"/>
                  <a:t>最左推导和最右推导</a:t>
                </a:r>
                <a:endParaRPr lang="en-US" altLang="zh-CN"/>
              </a:p>
              <a:p>
                <a:r>
                  <a:rPr lang="en-US" altLang="zh-CN"/>
                  <a:t>(2) </a:t>
                </a:r>
                <a:r>
                  <a:rPr lang="zh-CN" altLang="en-US"/>
                  <a:t>给出</a:t>
                </a:r>
                <a:r>
                  <a:rPr lang="en-US" altLang="zh-CN"/>
                  <a:t>i+i+i</a:t>
                </a:r>
                <a:r>
                  <a:rPr lang="zh-CN" altLang="en-US"/>
                  <a:t>、</a:t>
                </a:r>
                <a:r>
                  <a:rPr lang="en-US" altLang="zh-CN"/>
                  <a:t>i+i*i</a:t>
                </a:r>
                <a:r>
                  <a:rPr lang="zh-CN" altLang="en-US"/>
                  <a:t>和</a:t>
                </a:r>
                <a:br>
                  <a:rPr lang="zh-CN" altLang="en-US"/>
                </a:br>
                <a:r>
                  <a:rPr lang="en-US" altLang="zh-CN"/>
                  <a:t>i-i-i</a:t>
                </a:r>
                <a:r>
                  <a:rPr lang="zh-CN" altLang="en-US"/>
                  <a:t>的语法树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00245" y="1556385"/>
                <a:ext cx="4060190" cy="18148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∗𝐹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∗𝐹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𝑖∗𝑖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45" y="1556385"/>
                <a:ext cx="4060190" cy="1814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27855" y="3741420"/>
                <a:ext cx="4339590" cy="22453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∗𝐹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∗𝐹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55" y="3741420"/>
                <a:ext cx="4339590" cy="2245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2.8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974465" cy="338391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 </a:t>
                </a:r>
                <a:r>
                  <a:rPr lang="zh-CN" altLang="en-US"/>
                  <a:t>给出</a:t>
                </a:r>
                <a:r>
                  <a:rPr lang="en-US" altLang="zh-CN"/>
                  <a:t>i+i*i</a:t>
                </a:r>
                <a:r>
                  <a:rPr lang="zh-CN" altLang="en-US"/>
                  <a:t>、</a:t>
                </a:r>
                <a:r>
                  <a:rPr lang="en-US" altLang="zh-CN"/>
                  <a:t>i*(i+i)</a:t>
                </a:r>
                <a:r>
                  <a:rPr lang="zh-CN" altLang="en-US"/>
                  <a:t>的</a:t>
                </a:r>
                <a:br>
                  <a:rPr lang="zh-CN" altLang="en-US"/>
                </a:br>
                <a:r>
                  <a:rPr lang="zh-CN" altLang="en-US"/>
                  <a:t>最左推导和最右推导</a:t>
                </a:r>
                <a:endParaRPr lang="en-US" altLang="zh-CN"/>
              </a:p>
              <a:p>
                <a:r>
                  <a:rPr lang="en-US" altLang="zh-CN"/>
                  <a:t>(2) </a:t>
                </a:r>
                <a:r>
                  <a:rPr lang="zh-CN" altLang="en-US"/>
                  <a:t>给出</a:t>
                </a:r>
                <a:r>
                  <a:rPr lang="en-US" altLang="zh-CN"/>
                  <a:t>i+i+i</a:t>
                </a:r>
                <a:r>
                  <a:rPr lang="zh-CN" altLang="en-US"/>
                  <a:t>、</a:t>
                </a:r>
                <a:r>
                  <a:rPr lang="en-US" altLang="zh-CN"/>
                  <a:t>i+i*i</a:t>
                </a:r>
                <a:r>
                  <a:rPr lang="zh-CN" altLang="en-US"/>
                  <a:t>和</a:t>
                </a:r>
                <a:br>
                  <a:rPr lang="zh-CN" altLang="en-US"/>
                </a:br>
                <a:r>
                  <a:rPr lang="en-US" altLang="zh-CN"/>
                  <a:t>i-i-i</a:t>
                </a:r>
                <a:r>
                  <a:rPr lang="zh-CN" altLang="en-US"/>
                  <a:t>的语法树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974465" cy="33839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96280" y="1556385"/>
            <a:ext cx="2454275" cy="4780280"/>
            <a:chOff x="9128" y="2451"/>
            <a:chExt cx="3865" cy="7528"/>
          </a:xfrm>
        </p:grpSpPr>
        <p:sp>
          <p:nvSpPr>
            <p:cNvPr id="7" name="文本框 6"/>
            <p:cNvSpPr txBox="1"/>
            <p:nvPr/>
          </p:nvSpPr>
          <p:spPr>
            <a:xfrm>
              <a:off x="11165" y="245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80" y="3865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279" y="3813"/>
              <a:ext cx="4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413" y="3865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128" y="540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27" y="5349"/>
              <a:ext cx="4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1" y="540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28" y="676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28" y="800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41" y="9255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7" idx="2"/>
              <a:endCxn id="8" idx="0"/>
            </p:cNvCxnSpPr>
            <p:nvPr/>
          </p:nvCxnSpPr>
          <p:spPr>
            <a:xfrm flipH="1">
              <a:off x="10471" y="3176"/>
              <a:ext cx="985" cy="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2"/>
              <a:endCxn id="9" idx="0"/>
            </p:cNvCxnSpPr>
            <p:nvPr/>
          </p:nvCxnSpPr>
          <p:spPr>
            <a:xfrm>
              <a:off x="11456" y="3176"/>
              <a:ext cx="47" cy="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2"/>
              <a:endCxn id="10" idx="0"/>
            </p:cNvCxnSpPr>
            <p:nvPr/>
          </p:nvCxnSpPr>
          <p:spPr>
            <a:xfrm>
              <a:off x="11456" y="3176"/>
              <a:ext cx="1248" cy="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2"/>
              <a:endCxn id="11" idx="0"/>
            </p:cNvCxnSpPr>
            <p:nvPr/>
          </p:nvCxnSpPr>
          <p:spPr>
            <a:xfrm flipH="1">
              <a:off x="9419" y="4590"/>
              <a:ext cx="1052" cy="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  <a:endCxn id="12" idx="0"/>
            </p:cNvCxnSpPr>
            <p:nvPr/>
          </p:nvCxnSpPr>
          <p:spPr>
            <a:xfrm flipH="1">
              <a:off x="10451" y="4590"/>
              <a:ext cx="20" cy="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3" idx="0"/>
            </p:cNvCxnSpPr>
            <p:nvPr/>
          </p:nvCxnSpPr>
          <p:spPr>
            <a:xfrm>
              <a:off x="10489" y="4606"/>
              <a:ext cx="1163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2"/>
              <a:endCxn id="14" idx="0"/>
            </p:cNvCxnSpPr>
            <p:nvPr/>
          </p:nvCxnSpPr>
          <p:spPr>
            <a:xfrm>
              <a:off x="9419" y="6126"/>
              <a:ext cx="0" cy="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5" idx="0"/>
            </p:cNvCxnSpPr>
            <p:nvPr/>
          </p:nvCxnSpPr>
          <p:spPr>
            <a:xfrm flipH="1">
              <a:off x="9406" y="7486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2"/>
              <a:endCxn id="16" idx="0"/>
            </p:cNvCxnSpPr>
            <p:nvPr/>
          </p:nvCxnSpPr>
          <p:spPr>
            <a:xfrm>
              <a:off x="9406" y="8733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374" y="660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87" y="7847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28" name="直接连接符 27"/>
            <p:cNvCxnSpPr>
              <a:endCxn id="26" idx="0"/>
            </p:cNvCxnSpPr>
            <p:nvPr/>
          </p:nvCxnSpPr>
          <p:spPr>
            <a:xfrm flipH="1">
              <a:off x="11652" y="6078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2"/>
              <a:endCxn id="27" idx="0"/>
            </p:cNvCxnSpPr>
            <p:nvPr/>
          </p:nvCxnSpPr>
          <p:spPr>
            <a:xfrm>
              <a:off x="11652" y="7325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2432" y="5173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545" y="6420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32" name="直接连接符 31"/>
            <p:cNvCxnSpPr>
              <a:endCxn id="30" idx="0"/>
            </p:cNvCxnSpPr>
            <p:nvPr/>
          </p:nvCxnSpPr>
          <p:spPr>
            <a:xfrm flipH="1">
              <a:off x="12710" y="4651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  <a:endCxn id="31" idx="0"/>
            </p:cNvCxnSpPr>
            <p:nvPr/>
          </p:nvCxnSpPr>
          <p:spPr>
            <a:xfrm>
              <a:off x="12710" y="5898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2.9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81710"/>
              </a:xfrm>
            </p:spPr>
            <p:txBody>
              <a:bodyPr/>
              <a:p>
                <a:r>
                  <a:rPr lang="zh-CN" altLang="en-US"/>
                  <a:t>证明下面方法是二义的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𝑖𝑆𝑒𝑆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817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5740" y="2276475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ea typeface="宋体" panose="02010600030101010101" pitchFamily="2" charset="-122"/>
              </a:rPr>
              <a:t>证明二义性：找到一个句子是二义的</a:t>
            </a:r>
            <a:endParaRPr lang="zh-CN" altLang="en-US" sz="28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91640" y="2955925"/>
                <a:ext cx="2892425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𝑖𝑆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 sz="28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zh-CN" altLang="en-US" sz="28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无二义性</a:t>
                </a:r>
                <a:endParaRPr lang="zh-CN" altLang="en-US" sz="28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955925"/>
                <a:ext cx="2892425" cy="521970"/>
              </a:xfrm>
              <a:prstGeom prst="rect">
                <a:avLst/>
              </a:prstGeom>
              <a:blipFill rotWithShape="1">
                <a:blip r:embed="rId2"/>
                <a:stretch>
                  <a:fillRect r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91576" y="3635312"/>
                <a:ext cx="3189605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𝑖𝑆𝑒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𝑖𝑆𝑒𝑖𝑆𝑒𝑆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76" y="3635312"/>
                <a:ext cx="3189605" cy="521970"/>
              </a:xfrm>
              <a:prstGeom prst="rect">
                <a:avLst/>
              </a:prstGeom>
              <a:blipFill rotWithShape="1">
                <a:blip r:embed="rId3"/>
                <a:stretch>
                  <a:fillRect l="-18" t="-109" r="-221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91576" y="4291267"/>
                <a:ext cx="3189605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𝑒𝑆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𝑖𝑖𝑆𝑒𝑆𝑒𝑆</m:t>
                      </m:r>
                    </m:oMath>
                  </m:oMathPara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76" y="4291267"/>
                <a:ext cx="3189605" cy="521970"/>
              </a:xfrm>
              <a:prstGeom prst="rect">
                <a:avLst/>
              </a:prstGeom>
              <a:blipFill rotWithShape="1">
                <a:blip r:embed="rId4"/>
                <a:stretch>
                  <a:fillRect l="-18" t="-110" r="-22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771711" y="5003737"/>
                <a:ext cx="121031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𝑖𝑖𝑖𝑒𝑖𝑖𝑒𝑖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11" y="5003737"/>
                <a:ext cx="1210310" cy="521970"/>
              </a:xfrm>
              <a:prstGeom prst="rect">
                <a:avLst/>
              </a:prstGeom>
              <a:blipFill rotWithShape="1">
                <a:blip r:embed="rId5"/>
                <a:stretch>
                  <a:fillRect l="-47" t="-109" r="-582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2.10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87120"/>
              </a:xfrm>
            </p:spPr>
            <p:txBody>
              <a:bodyPr/>
              <a:p>
                <a:r>
                  <a:rPr lang="zh-CN" altLang="en-US"/>
                  <a:t>改写为无二义文法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871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35721" y="2492947"/>
                <a:ext cx="10922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21" y="2492947"/>
                <a:ext cx="109220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52" t="-124" r="52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13161" y="2492947"/>
                <a:ext cx="20193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𝑆𝑆𝑆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61" y="2492947"/>
                <a:ext cx="2019300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8" t="-124" r="28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045845" y="3436620"/>
            <a:ext cx="1720215" cy="2325370"/>
            <a:chOff x="2890" y="5751"/>
            <a:chExt cx="2709" cy="3662"/>
          </a:xfrm>
        </p:grpSpPr>
        <p:sp>
          <p:nvSpPr>
            <p:cNvPr id="7" name="文本框 6"/>
            <p:cNvSpPr txBox="1"/>
            <p:nvPr/>
          </p:nvSpPr>
          <p:spPr>
            <a:xfrm>
              <a:off x="4217" y="5751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92" y="7214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5" y="7214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0" y="8689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2" y="8689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cxnSp>
          <p:nvCxnSpPr>
            <p:cNvPr id="12" name="直接连接符 11"/>
            <p:cNvCxnSpPr>
              <a:stCxn id="7" idx="2"/>
              <a:endCxn id="8" idx="0"/>
            </p:cNvCxnSpPr>
            <p:nvPr/>
          </p:nvCxnSpPr>
          <p:spPr>
            <a:xfrm flipH="1">
              <a:off x="3870" y="6476"/>
              <a:ext cx="625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2"/>
              <a:endCxn id="9" idx="0"/>
            </p:cNvCxnSpPr>
            <p:nvPr/>
          </p:nvCxnSpPr>
          <p:spPr>
            <a:xfrm>
              <a:off x="4495" y="6476"/>
              <a:ext cx="828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2"/>
              <a:endCxn id="10" idx="0"/>
            </p:cNvCxnSpPr>
            <p:nvPr/>
          </p:nvCxnSpPr>
          <p:spPr>
            <a:xfrm flipH="1">
              <a:off x="3168" y="7939"/>
              <a:ext cx="702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3870" y="7939"/>
              <a:ext cx="690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963670" y="3429635"/>
            <a:ext cx="1744980" cy="2325370"/>
            <a:chOff x="8389" y="5627"/>
            <a:chExt cx="2748" cy="3662"/>
          </a:xfrm>
        </p:grpSpPr>
        <p:sp>
          <p:nvSpPr>
            <p:cNvPr id="16" name="文本框 15"/>
            <p:cNvSpPr txBox="1"/>
            <p:nvPr/>
          </p:nvSpPr>
          <p:spPr>
            <a:xfrm>
              <a:off x="9014" y="5627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89" y="709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842" y="709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191" y="8565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583" y="8565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cxnSp>
          <p:nvCxnSpPr>
            <p:cNvPr id="21" name="直接连接符 20"/>
            <p:cNvCxnSpPr>
              <a:stCxn id="16" idx="2"/>
              <a:endCxn id="17" idx="0"/>
            </p:cNvCxnSpPr>
            <p:nvPr/>
          </p:nvCxnSpPr>
          <p:spPr>
            <a:xfrm flipH="1">
              <a:off x="8667" y="6352"/>
              <a:ext cx="625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2"/>
              <a:endCxn id="18" idx="0"/>
            </p:cNvCxnSpPr>
            <p:nvPr/>
          </p:nvCxnSpPr>
          <p:spPr>
            <a:xfrm>
              <a:off x="9292" y="6352"/>
              <a:ext cx="828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8" idx="2"/>
              <a:endCxn id="19" idx="0"/>
            </p:cNvCxnSpPr>
            <p:nvPr/>
          </p:nvCxnSpPr>
          <p:spPr>
            <a:xfrm flipH="1">
              <a:off x="9469" y="7815"/>
              <a:ext cx="651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8" idx="2"/>
              <a:endCxn id="20" idx="0"/>
            </p:cNvCxnSpPr>
            <p:nvPr/>
          </p:nvCxnSpPr>
          <p:spPr>
            <a:xfrm>
              <a:off x="10120" y="7815"/>
              <a:ext cx="741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012116" y="3213037"/>
                <a:ext cx="159639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)|()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16" y="3213037"/>
                <a:ext cx="1596390" cy="829945"/>
              </a:xfrm>
              <a:prstGeom prst="rect">
                <a:avLst/>
              </a:prstGeom>
              <a:blipFill rotWithShape="1">
                <a:blip r:embed="rId4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27" grpId="0"/>
      <p:bldP spid="2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1561</Words>
  <Application>WPS 演示</Application>
  <PresentationFormat>全屏显示(4:3)</PresentationFormat>
  <Paragraphs>194</Paragraphs>
  <Slides>10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PMingLiU</vt:lpstr>
      <vt:lpstr>DFKai-SB</vt:lpstr>
      <vt:lpstr>楷体_GB2312</vt:lpstr>
      <vt:lpstr>Arial Unicode MS</vt:lpstr>
      <vt:lpstr>新宋体</vt:lpstr>
      <vt:lpstr>华文新魏</vt:lpstr>
      <vt:lpstr>Gill Sans MT</vt:lpstr>
      <vt:lpstr>Wingdings</vt:lpstr>
      <vt:lpstr>楷体_GB2312</vt:lpstr>
      <vt:lpstr>微软雅黑</vt:lpstr>
      <vt:lpstr>標楷體</vt:lpstr>
      <vt:lpstr>PMingLiU</vt:lpstr>
      <vt:lpstr>Segoe Print</vt:lpstr>
      <vt:lpstr>Arial Unicode MS</vt:lpstr>
      <vt:lpstr>MS PGothic</vt:lpstr>
      <vt:lpstr>Symbol</vt:lpstr>
      <vt:lpstr>Cambria</vt:lpstr>
      <vt:lpstr>Helvetica</vt:lpstr>
      <vt:lpstr>Cambria Math</vt:lpstr>
      <vt:lpstr>Calibri</vt:lpstr>
      <vt:lpstr>MS Mincho</vt:lpstr>
      <vt:lpstr>原創</vt:lpstr>
      <vt:lpstr>Chapter 2 高级语言及其语法描述</vt:lpstr>
      <vt:lpstr>Context-free grammar</vt:lpstr>
      <vt:lpstr>Formal language</vt:lpstr>
      <vt:lpstr>PowerPoint 演示文稿</vt:lpstr>
      <vt:lpstr>PowerPoint 演示文稿</vt:lpstr>
      <vt:lpstr>PowerPoint 演示文稿</vt:lpstr>
      <vt:lpstr>2.8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hasee</cp:lastModifiedBy>
  <cp:revision>972</cp:revision>
  <dcterms:created xsi:type="dcterms:W3CDTF">2022-03-06T14:27:00Z</dcterms:created>
  <dcterms:modified xsi:type="dcterms:W3CDTF">2022-03-17T13:00:11Z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2695E3F3EC2145C19E35105CA53E1A2D</vt:lpwstr>
  </property>
  <property fmtid="{D5CDD505-2E9C-101B-9397-08002B2CF9AE}" pid="3" name="KSOProductBuildVer">
    <vt:lpwstr>2052-11.1.0.11365</vt:lpwstr>
  </property>
</Properties>
</file>