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4"/>
  </p:handoutMasterIdLst>
  <p:sldIdLst>
    <p:sldId id="256" r:id="rId3"/>
    <p:sldId id="257" r:id="rId5"/>
    <p:sldId id="258" r:id="rId6"/>
    <p:sldId id="259" r:id="rId7"/>
    <p:sldId id="331" r:id="rId8"/>
    <p:sldId id="332" r:id="rId9"/>
    <p:sldId id="260" r:id="rId10"/>
    <p:sldId id="261" r:id="rId11"/>
    <p:sldId id="262" r:id="rId12"/>
    <p:sldId id="420" r:id="rId13"/>
    <p:sldId id="263" r:id="rId14"/>
    <p:sldId id="333" r:id="rId15"/>
    <p:sldId id="334" r:id="rId16"/>
    <p:sldId id="264" r:id="rId17"/>
    <p:sldId id="335" r:id="rId18"/>
    <p:sldId id="265" r:id="rId19"/>
    <p:sldId id="336" r:id="rId20"/>
    <p:sldId id="269" r:id="rId21"/>
    <p:sldId id="270" r:id="rId22"/>
    <p:sldId id="268" r:id="rId23"/>
    <p:sldId id="271" r:id="rId24"/>
    <p:sldId id="272" r:id="rId25"/>
    <p:sldId id="273" r:id="rId26"/>
    <p:sldId id="274" r:id="rId27"/>
    <p:sldId id="275" r:id="rId28"/>
    <p:sldId id="277" r:id="rId29"/>
    <p:sldId id="276" r:id="rId30"/>
    <p:sldId id="278" r:id="rId31"/>
    <p:sldId id="280" r:id="rId32"/>
    <p:sldId id="281" r:id="rId33"/>
    <p:sldId id="279" r:id="rId34"/>
    <p:sldId id="282" r:id="rId35"/>
    <p:sldId id="285" r:id="rId36"/>
    <p:sldId id="286" r:id="rId37"/>
    <p:sldId id="288" r:id="rId38"/>
    <p:sldId id="289" r:id="rId39"/>
    <p:sldId id="287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5" r:id="rId54"/>
    <p:sldId id="303" r:id="rId55"/>
    <p:sldId id="304" r:id="rId56"/>
    <p:sldId id="306" r:id="rId57"/>
    <p:sldId id="505" r:id="rId58"/>
    <p:sldId id="506" r:id="rId59"/>
    <p:sldId id="308" r:id="rId60"/>
    <p:sldId id="310" r:id="rId61"/>
    <p:sldId id="324" r:id="rId62"/>
    <p:sldId id="507" r:id="rId63"/>
    <p:sldId id="509" r:id="rId64"/>
    <p:sldId id="508" r:id="rId65"/>
    <p:sldId id="311" r:id="rId66"/>
    <p:sldId id="314" r:id="rId67"/>
    <p:sldId id="315" r:id="rId68"/>
    <p:sldId id="316" r:id="rId69"/>
    <p:sldId id="317" r:id="rId70"/>
    <p:sldId id="319" r:id="rId71"/>
    <p:sldId id="318" r:id="rId72"/>
    <p:sldId id="323" r:id="rId73"/>
    <p:sldId id="325" r:id="rId74"/>
    <p:sldId id="326" r:id="rId75"/>
    <p:sldId id="337" r:id="rId76"/>
    <p:sldId id="347" r:id="rId77"/>
    <p:sldId id="348" r:id="rId78"/>
    <p:sldId id="349" r:id="rId79"/>
    <p:sldId id="350" r:id="rId80"/>
    <p:sldId id="351" r:id="rId81"/>
    <p:sldId id="352" r:id="rId82"/>
    <p:sldId id="353" r:id="rId83"/>
  </p:sldIdLst>
  <p:sldSz cx="9144000" cy="6858000" type="screen4x3"/>
  <p:notesSz cx="9926955" cy="6797675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0550E5"/>
    <a:srgbClr val="FF0000"/>
    <a:srgbClr val="00823B"/>
    <a:srgbClr val="F78507"/>
    <a:srgbClr val="0000CC"/>
    <a:srgbClr val="000099"/>
    <a:srgbClr val="4C4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1674" y="-90"/>
      </p:cViewPr>
      <p:guideLst>
        <p:guide orient="horz" pos="222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handoutMaster" Target="handoutMasters/handoutMaster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148" tIns="45574" rIns="91148" bIns="45574" rtlCol="0"/>
          <a:lstStyle>
            <a:lvl1pPr algn="l">
              <a:defRPr sz="1200">
                <a:latin typeface="Times New Roman" panose="02020603050405020304" pitchFamily="18" charset="0"/>
                <a:ea typeface="PMingLiU" pitchFamily="1" charset="-12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1338" y="0"/>
            <a:ext cx="4303713" cy="341313"/>
          </a:xfrm>
          <a:prstGeom prst="rect">
            <a:avLst/>
          </a:prstGeom>
        </p:spPr>
        <p:txBody>
          <a:bodyPr vert="horz" wrap="square" lIns="91148" tIns="45574" rIns="91148" bIns="45574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F91C7C-E85C-4EAC-9BE2-16E9415DF674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4775"/>
            <a:ext cx="4302125" cy="341313"/>
          </a:xfrm>
          <a:prstGeom prst="rect">
            <a:avLst/>
          </a:prstGeom>
        </p:spPr>
        <p:txBody>
          <a:bodyPr vert="horz" lIns="91148" tIns="45574" rIns="91148" bIns="45574" rtlCol="0" anchor="b"/>
          <a:lstStyle>
            <a:lvl1pPr algn="l">
              <a:defRPr sz="1200">
                <a:latin typeface="Times New Roman" panose="02020603050405020304" pitchFamily="18" charset="0"/>
                <a:ea typeface="PMingLiU" pitchFamily="1" charset="-12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1338" y="6454775"/>
            <a:ext cx="4303713" cy="341313"/>
          </a:xfrm>
          <a:prstGeom prst="rect">
            <a:avLst/>
          </a:prstGeom>
        </p:spPr>
        <p:txBody>
          <a:bodyPr vert="horz" wrap="square" lIns="91148" tIns="45574" rIns="91148" bIns="45574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>
            <a:lvl1pPr>
              <a:defRPr sz="1200">
                <a:latin typeface="Times New Roman" panose="02020603050405020304" pitchFamily="18" charset="0"/>
                <a:ea typeface="PMingLiU" pitchFamily="1" charset="-12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>
            <a:lvl1pPr algn="r">
              <a:defRPr sz="1200">
                <a:latin typeface="Times New Roman" panose="02020603050405020304" pitchFamily="18" charset="0"/>
                <a:ea typeface="PMingLiU" pitchFamily="1" charset="-120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04452" name="Rectangle 1028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0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78688" cy="305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PMingLiU" charset="0"/>
              </a:rPr>
              <a:t>按一下以編輯母片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PMingLiU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PMingLiU" charset="0"/>
              </a:rPr>
              <a:t>第二層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PMingLiU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PMingLiU" charset="0"/>
              </a:rPr>
              <a:t>第三層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PMingLiU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PMingLiU" charset="0"/>
              </a:rPr>
              <a:t>第四層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PMingLiU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PMingLiU" charset="0"/>
              </a:rPr>
              <a:t>第五層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PMingLiU" charset="0"/>
            </a:endParaRPr>
          </a:p>
        </p:txBody>
      </p:sp>
      <p:sp>
        <p:nvSpPr>
          <p:cNvPr id="2151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b" anchorCtr="0" compatLnSpc="1"/>
          <a:lstStyle>
            <a:lvl1pPr>
              <a:defRPr sz="1200">
                <a:latin typeface="Times New Roman" panose="02020603050405020304" pitchFamily="18" charset="0"/>
                <a:ea typeface="PMingLiU" pitchFamily="1" charset="-12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2151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6363"/>
            <a:ext cx="4302125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48" tIns="45574" rIns="91148" bIns="45574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PMingLiU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PMingLiU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PMingLiU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PMingLiU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" charset="-120"/>
        <a:cs typeface="PMingLiU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備忘稿版面配置區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endParaRPr lang="zh-TW" altLang="en-US" dirty="0"/>
          </a:p>
        </p:txBody>
      </p:sp>
      <p:sp>
        <p:nvSpPr>
          <p:cNvPr id="105476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en-US" altLang="zh-CN" dirty="0">
                <a:latin typeface="Bookman Old Style" panose="02050604050505020204" pitchFamily="18" charset="0"/>
                <a:ea typeface="华文新魏" panose="02010800040101010101" pitchFamily="2" charset="-122"/>
              </a:rPr>
              <a:t>Li  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pitchFamily="2" charset="-122"/>
              </a:rPr>
              <a:t>可以被理解成由 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pitchFamily="2" charset="-122"/>
              </a:rPr>
              <a:t>L 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pitchFamily="2" charset="-122"/>
              </a:rPr>
              <a:t>中的符号形成的所有长度为 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pitchFamily="2" charset="-122"/>
              </a:rPr>
              <a:t>i 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pitchFamily="2" charset="-122"/>
              </a:rPr>
              <a:t>的字符串的集合。</a:t>
            </a:r>
            <a:endParaRPr lang="en-US" altLang="zh-CN" dirty="0"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0"/>
            <a:endParaRPr lang="en-US" altLang="zh-CN" dirty="0"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0"/>
            <a:r>
              <a:rPr lang="en-US" altLang="zh-CN" dirty="0">
                <a:latin typeface="Bookman Old Style" panose="02050604050505020204" pitchFamily="18" charset="0"/>
                <a:ea typeface="华文新魏" panose="02010800040101010101" pitchFamily="2" charset="-122"/>
              </a:rPr>
              <a:t>={000,001,010,011,100,101,110,111}</a:t>
            </a:r>
            <a:endParaRPr lang="en-US" altLang="zh-CN" dirty="0"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1146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en-US" altLang="zh-CN" dirty="0"/>
              <a:t>Stephen Cole Kleene</a:t>
            </a:r>
            <a:r>
              <a:rPr lang="zh-CN" altLang="en-US" dirty="0"/>
              <a:t>， </a:t>
            </a:r>
            <a:r>
              <a:rPr lang="en-US" altLang="zh-CN" dirty="0"/>
              <a:t>1934</a:t>
            </a:r>
            <a:r>
              <a:rPr lang="zh-CN" altLang="en-US" dirty="0"/>
              <a:t>年普林斯顿博士毕业。 递归理论， 理论计算机科学基础， 正规表达式发明者， 有一些用他的名字命名，比如</a:t>
            </a:r>
            <a:r>
              <a:rPr lang="en-US" altLang="zh-CN" dirty="0"/>
              <a:t>kleene hierarchy, kleene algebra, kleene’s recursion theorem </a:t>
            </a:r>
            <a:r>
              <a:rPr lang="zh-CN" altLang="en-US" dirty="0"/>
              <a:t>等</a:t>
            </a:r>
            <a:endParaRPr lang="zh-CN" altLang="en-US" dirty="0"/>
          </a:p>
        </p:txBody>
      </p:sp>
      <p:sp>
        <p:nvSpPr>
          <p:cNvPr id="1157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en-US" altLang="zh-CN" dirty="0"/>
              <a:t>{0,1}+={0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00</a:t>
            </a:r>
            <a:r>
              <a:rPr lang="zh-CN" altLang="en-US" dirty="0"/>
              <a:t>，</a:t>
            </a:r>
            <a:r>
              <a:rPr lang="en-US" altLang="zh-CN" dirty="0"/>
              <a:t>01</a:t>
            </a:r>
            <a:r>
              <a:rPr lang="zh-CN" altLang="en-US" dirty="0"/>
              <a:t>，</a:t>
            </a:r>
            <a:r>
              <a:rPr lang="en-US" altLang="zh-CN" dirty="0"/>
              <a:t>11</a:t>
            </a:r>
            <a:r>
              <a:rPr lang="zh-CN" altLang="en-US" dirty="0"/>
              <a:t>，</a:t>
            </a:r>
            <a:r>
              <a:rPr lang="en-US" altLang="zh-CN" dirty="0"/>
              <a:t>000</a:t>
            </a:r>
            <a:r>
              <a:rPr lang="zh-CN" altLang="en-US" dirty="0"/>
              <a:t>，</a:t>
            </a:r>
            <a:r>
              <a:rPr lang="en-US" altLang="zh-CN" dirty="0"/>
              <a:t>001</a:t>
            </a:r>
            <a:r>
              <a:rPr lang="zh-CN" altLang="en-US" dirty="0"/>
              <a:t>，</a:t>
            </a:r>
            <a:r>
              <a:rPr lang="en-US" altLang="zh-CN" dirty="0"/>
              <a:t>010</a:t>
            </a:r>
            <a:r>
              <a:rPr lang="zh-CN" altLang="en-US" dirty="0"/>
              <a:t>，</a:t>
            </a:r>
            <a:r>
              <a:rPr lang="en-US" altLang="zh-CN" dirty="0"/>
              <a:t>011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……} </a:t>
            </a:r>
            <a:endParaRPr lang="en-US" altLang="zh-CN" dirty="0"/>
          </a:p>
          <a:p>
            <a:pPr lvl="0"/>
            <a:r>
              <a:rPr lang="en-US" altLang="zh-CN" dirty="0"/>
              <a:t>{a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d}+={a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aa</a:t>
            </a:r>
            <a:r>
              <a:rPr lang="zh-CN" altLang="en-US" dirty="0"/>
              <a:t>，</a:t>
            </a:r>
            <a:r>
              <a:rPr lang="en-US" altLang="zh-CN" dirty="0"/>
              <a:t>ab</a:t>
            </a:r>
            <a:r>
              <a:rPr lang="zh-CN" altLang="en-US" dirty="0"/>
              <a:t>，</a:t>
            </a:r>
            <a:r>
              <a:rPr lang="en-US" altLang="zh-CN" dirty="0"/>
              <a:t>ac</a:t>
            </a:r>
            <a:r>
              <a:rPr lang="zh-CN" altLang="en-US" dirty="0"/>
              <a:t>，</a:t>
            </a:r>
            <a:r>
              <a:rPr lang="en-US" altLang="zh-CN" dirty="0"/>
              <a:t>ad</a:t>
            </a:r>
            <a:r>
              <a:rPr lang="zh-CN" altLang="en-US" dirty="0"/>
              <a:t>，</a:t>
            </a:r>
            <a:r>
              <a:rPr lang="en-US" altLang="zh-CN" dirty="0"/>
              <a:t>ba</a:t>
            </a:r>
            <a:r>
              <a:rPr lang="zh-CN" altLang="en-US" dirty="0"/>
              <a:t>，</a:t>
            </a:r>
            <a:r>
              <a:rPr lang="en-US" altLang="zh-CN" dirty="0"/>
              <a:t>bb</a:t>
            </a:r>
            <a:r>
              <a:rPr lang="zh-CN" altLang="en-US" dirty="0"/>
              <a:t>，</a:t>
            </a:r>
            <a:r>
              <a:rPr lang="en-US" altLang="zh-CN" dirty="0"/>
              <a:t>bc</a:t>
            </a:r>
            <a:r>
              <a:rPr lang="zh-CN" altLang="en-US" dirty="0"/>
              <a:t>，</a:t>
            </a:r>
            <a:r>
              <a:rPr lang="en-US" altLang="zh-CN" dirty="0"/>
              <a:t>bd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</a:t>
            </a:r>
            <a:r>
              <a:rPr lang="en-US" altLang="zh-CN" dirty="0"/>
              <a:t>aaa</a:t>
            </a:r>
            <a:r>
              <a:rPr lang="zh-CN" altLang="en-US" dirty="0"/>
              <a:t>，</a:t>
            </a:r>
            <a:r>
              <a:rPr lang="en-US" altLang="zh-CN" dirty="0"/>
              <a:t>aab</a:t>
            </a:r>
            <a:r>
              <a:rPr lang="zh-CN" altLang="en-US" dirty="0"/>
              <a:t>，</a:t>
            </a:r>
            <a:r>
              <a:rPr lang="en-US" altLang="zh-CN" dirty="0"/>
              <a:t>aac</a:t>
            </a:r>
            <a:r>
              <a:rPr lang="zh-CN" altLang="en-US" dirty="0"/>
              <a:t>，</a:t>
            </a:r>
            <a:r>
              <a:rPr lang="en-US" altLang="zh-CN" dirty="0"/>
              <a:t>aad</a:t>
            </a:r>
            <a:r>
              <a:rPr lang="zh-CN" altLang="en-US" dirty="0"/>
              <a:t>，</a:t>
            </a:r>
            <a:r>
              <a:rPr lang="en-US" altLang="zh-CN" dirty="0"/>
              <a:t>aba</a:t>
            </a:r>
            <a:r>
              <a:rPr lang="zh-CN" altLang="en-US" dirty="0"/>
              <a:t>，</a:t>
            </a:r>
            <a:r>
              <a:rPr lang="en-US" altLang="zh-CN" dirty="0"/>
              <a:t>abb</a:t>
            </a:r>
            <a:r>
              <a:rPr lang="zh-CN" altLang="en-US" dirty="0"/>
              <a:t>，</a:t>
            </a:r>
            <a:r>
              <a:rPr lang="en-US" altLang="zh-CN" dirty="0"/>
              <a:t>abc……} 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167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en-US" altLang="zh-CN" dirty="0"/>
              <a:t>{0,1}+={0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00</a:t>
            </a:r>
            <a:r>
              <a:rPr lang="zh-CN" altLang="en-US" dirty="0"/>
              <a:t>，</a:t>
            </a:r>
            <a:r>
              <a:rPr lang="en-US" altLang="zh-CN" dirty="0"/>
              <a:t>01</a:t>
            </a:r>
            <a:r>
              <a:rPr lang="zh-CN" altLang="en-US" dirty="0"/>
              <a:t>，</a:t>
            </a:r>
            <a:r>
              <a:rPr lang="en-US" altLang="zh-CN" dirty="0"/>
              <a:t>11</a:t>
            </a:r>
            <a:r>
              <a:rPr lang="zh-CN" altLang="en-US" dirty="0"/>
              <a:t>，</a:t>
            </a:r>
            <a:r>
              <a:rPr lang="en-US" altLang="zh-CN" dirty="0"/>
              <a:t>000</a:t>
            </a:r>
            <a:r>
              <a:rPr lang="zh-CN" altLang="en-US" dirty="0"/>
              <a:t>，</a:t>
            </a:r>
            <a:r>
              <a:rPr lang="en-US" altLang="zh-CN" dirty="0"/>
              <a:t>001</a:t>
            </a:r>
            <a:r>
              <a:rPr lang="zh-CN" altLang="en-US" dirty="0"/>
              <a:t>，</a:t>
            </a:r>
            <a:r>
              <a:rPr lang="en-US" altLang="zh-CN" dirty="0"/>
              <a:t>010</a:t>
            </a:r>
            <a:r>
              <a:rPr lang="zh-CN" altLang="en-US" dirty="0"/>
              <a:t>，</a:t>
            </a:r>
            <a:r>
              <a:rPr lang="en-US" altLang="zh-CN" dirty="0"/>
              <a:t>011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……} </a:t>
            </a:r>
            <a:endParaRPr lang="en-US" altLang="zh-CN" dirty="0"/>
          </a:p>
          <a:p>
            <a:pPr lvl="0"/>
            <a:r>
              <a:rPr lang="en-US" altLang="zh-CN" dirty="0"/>
              <a:t>{a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d}+={a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aa</a:t>
            </a:r>
            <a:r>
              <a:rPr lang="zh-CN" altLang="en-US" dirty="0"/>
              <a:t>，</a:t>
            </a:r>
            <a:r>
              <a:rPr lang="en-US" altLang="zh-CN" dirty="0"/>
              <a:t>ab</a:t>
            </a:r>
            <a:r>
              <a:rPr lang="zh-CN" altLang="en-US" dirty="0"/>
              <a:t>，</a:t>
            </a:r>
            <a:r>
              <a:rPr lang="en-US" altLang="zh-CN" dirty="0"/>
              <a:t>ac</a:t>
            </a:r>
            <a:r>
              <a:rPr lang="zh-CN" altLang="en-US" dirty="0"/>
              <a:t>，</a:t>
            </a:r>
            <a:r>
              <a:rPr lang="en-US" altLang="zh-CN" dirty="0"/>
              <a:t>ad</a:t>
            </a:r>
            <a:r>
              <a:rPr lang="zh-CN" altLang="en-US" dirty="0"/>
              <a:t>，</a:t>
            </a:r>
            <a:r>
              <a:rPr lang="en-US" altLang="zh-CN" dirty="0"/>
              <a:t>ba</a:t>
            </a:r>
            <a:r>
              <a:rPr lang="zh-CN" altLang="en-US" dirty="0"/>
              <a:t>，</a:t>
            </a:r>
            <a:r>
              <a:rPr lang="en-US" altLang="zh-CN" dirty="0"/>
              <a:t>bb</a:t>
            </a:r>
            <a:r>
              <a:rPr lang="zh-CN" altLang="en-US" dirty="0"/>
              <a:t>，</a:t>
            </a:r>
            <a:r>
              <a:rPr lang="en-US" altLang="zh-CN" dirty="0"/>
              <a:t>bc</a:t>
            </a:r>
            <a:r>
              <a:rPr lang="zh-CN" altLang="en-US" dirty="0"/>
              <a:t>，</a:t>
            </a:r>
            <a:r>
              <a:rPr lang="en-US" altLang="zh-CN" dirty="0"/>
              <a:t>bd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</a:t>
            </a:r>
            <a:r>
              <a:rPr lang="en-US" altLang="zh-CN" dirty="0"/>
              <a:t>aaa</a:t>
            </a:r>
            <a:r>
              <a:rPr lang="zh-CN" altLang="en-US" dirty="0"/>
              <a:t>，</a:t>
            </a:r>
            <a:r>
              <a:rPr lang="en-US" altLang="zh-CN" dirty="0"/>
              <a:t>aab</a:t>
            </a:r>
            <a:r>
              <a:rPr lang="zh-CN" altLang="en-US" dirty="0"/>
              <a:t>，</a:t>
            </a:r>
            <a:r>
              <a:rPr lang="en-US" altLang="zh-CN" dirty="0"/>
              <a:t>aac</a:t>
            </a:r>
            <a:r>
              <a:rPr lang="zh-CN" altLang="en-US" dirty="0"/>
              <a:t>，</a:t>
            </a:r>
            <a:r>
              <a:rPr lang="en-US" altLang="zh-CN" dirty="0"/>
              <a:t>aad</a:t>
            </a:r>
            <a:r>
              <a:rPr lang="zh-CN" altLang="en-US" dirty="0"/>
              <a:t>，</a:t>
            </a:r>
            <a:r>
              <a:rPr lang="en-US" altLang="zh-CN" dirty="0"/>
              <a:t>aba</a:t>
            </a:r>
            <a:r>
              <a:rPr lang="zh-CN" altLang="en-US" dirty="0"/>
              <a:t>，</a:t>
            </a:r>
            <a:r>
              <a:rPr lang="en-US" altLang="zh-CN" dirty="0"/>
              <a:t>abb</a:t>
            </a:r>
            <a:r>
              <a:rPr lang="zh-CN" altLang="en-US" dirty="0"/>
              <a:t>，</a:t>
            </a:r>
            <a:r>
              <a:rPr lang="en-US" altLang="zh-CN" dirty="0"/>
              <a:t>abc……} 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l-GR" altLang="zh-CN" dirty="0"/>
              <a:t>{0,1}*={ε</a:t>
            </a:r>
            <a:r>
              <a:rPr lang="zh-CN" altLang="el-GR" dirty="0"/>
              <a:t>，</a:t>
            </a:r>
            <a:r>
              <a:rPr lang="el-GR" altLang="zh-CN" dirty="0"/>
              <a:t>0</a:t>
            </a:r>
            <a:r>
              <a:rPr lang="zh-CN" altLang="el-GR" dirty="0"/>
              <a:t>，</a:t>
            </a:r>
            <a:r>
              <a:rPr lang="el-GR" altLang="zh-CN" dirty="0"/>
              <a:t>1</a:t>
            </a:r>
            <a:r>
              <a:rPr lang="zh-CN" altLang="el-GR" dirty="0"/>
              <a:t>，</a:t>
            </a:r>
            <a:r>
              <a:rPr lang="el-GR" altLang="zh-CN" dirty="0"/>
              <a:t>00</a:t>
            </a:r>
            <a:r>
              <a:rPr lang="zh-CN" altLang="el-GR" dirty="0"/>
              <a:t>，</a:t>
            </a:r>
            <a:r>
              <a:rPr lang="el-GR" altLang="zh-CN" dirty="0"/>
              <a:t>01</a:t>
            </a:r>
            <a:r>
              <a:rPr lang="zh-CN" altLang="el-GR" dirty="0"/>
              <a:t>，</a:t>
            </a:r>
            <a:r>
              <a:rPr lang="el-GR" altLang="zh-CN" dirty="0"/>
              <a:t>11</a:t>
            </a:r>
            <a:r>
              <a:rPr lang="zh-CN" altLang="el-GR" dirty="0"/>
              <a:t>，</a:t>
            </a:r>
            <a:r>
              <a:rPr lang="el-GR" altLang="zh-CN" dirty="0"/>
              <a:t>000</a:t>
            </a:r>
            <a:r>
              <a:rPr lang="zh-CN" altLang="el-GR" dirty="0"/>
              <a:t>，</a:t>
            </a:r>
            <a:r>
              <a:rPr lang="el-GR" altLang="zh-CN" dirty="0"/>
              <a:t>001</a:t>
            </a:r>
            <a:r>
              <a:rPr lang="zh-CN" altLang="el-GR" dirty="0"/>
              <a:t>，</a:t>
            </a:r>
            <a:r>
              <a:rPr lang="el-GR" altLang="zh-CN" dirty="0"/>
              <a:t>010</a:t>
            </a:r>
            <a:r>
              <a:rPr lang="zh-CN" altLang="el-GR" dirty="0"/>
              <a:t>，</a:t>
            </a:r>
            <a:r>
              <a:rPr lang="el-GR" altLang="zh-CN" dirty="0"/>
              <a:t>011</a:t>
            </a:r>
            <a:r>
              <a:rPr lang="zh-CN" altLang="el-GR" dirty="0"/>
              <a:t>，</a:t>
            </a:r>
            <a:r>
              <a:rPr lang="el-GR" altLang="zh-CN" dirty="0"/>
              <a:t>100</a:t>
            </a:r>
            <a:r>
              <a:rPr lang="zh-CN" altLang="el-GR" dirty="0"/>
              <a:t>，</a:t>
            </a:r>
            <a:r>
              <a:rPr lang="el-GR" altLang="zh-CN" dirty="0"/>
              <a:t>…} </a:t>
            </a:r>
            <a:endParaRPr lang="el-GR" altLang="zh-CN" dirty="0"/>
          </a:p>
          <a:p>
            <a:pPr lvl="0"/>
            <a:r>
              <a:rPr lang="el-GR" altLang="zh-CN" dirty="0"/>
              <a:t>{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d}*={</a:t>
            </a:r>
            <a:r>
              <a:rPr lang="el-GR" altLang="zh-CN" dirty="0"/>
              <a:t>ε</a:t>
            </a:r>
            <a:r>
              <a:rPr lang="zh-CN" altLang="el-GR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aa</a:t>
            </a:r>
            <a:r>
              <a:rPr lang="zh-CN" altLang="en-US" dirty="0"/>
              <a:t>，</a:t>
            </a:r>
            <a:r>
              <a:rPr lang="en-US" altLang="zh-CN" dirty="0"/>
              <a:t>ab</a:t>
            </a:r>
            <a:r>
              <a:rPr lang="zh-CN" altLang="en-US" dirty="0"/>
              <a:t>，</a:t>
            </a:r>
            <a:r>
              <a:rPr lang="en-US" altLang="zh-CN" dirty="0"/>
              <a:t>ac</a:t>
            </a:r>
            <a:r>
              <a:rPr lang="zh-CN" altLang="en-US" dirty="0"/>
              <a:t>，</a:t>
            </a:r>
            <a:r>
              <a:rPr lang="en-US" altLang="zh-CN" dirty="0"/>
              <a:t>ad</a:t>
            </a:r>
            <a:r>
              <a:rPr lang="zh-CN" altLang="en-US" dirty="0"/>
              <a:t>，</a:t>
            </a:r>
            <a:r>
              <a:rPr lang="en-US" altLang="zh-CN" dirty="0"/>
              <a:t>ba</a:t>
            </a:r>
            <a:r>
              <a:rPr lang="zh-CN" altLang="en-US" dirty="0"/>
              <a:t>，</a:t>
            </a:r>
            <a:r>
              <a:rPr lang="en-US" altLang="zh-CN" dirty="0"/>
              <a:t>bb</a:t>
            </a:r>
            <a:r>
              <a:rPr lang="zh-CN" altLang="en-US" dirty="0"/>
              <a:t>，</a:t>
            </a:r>
            <a:r>
              <a:rPr lang="en-US" altLang="zh-CN" dirty="0"/>
              <a:t>bc</a:t>
            </a:r>
            <a:r>
              <a:rPr lang="zh-CN" altLang="en-US" dirty="0"/>
              <a:t>，</a:t>
            </a:r>
            <a:r>
              <a:rPr lang="en-US" altLang="zh-CN" dirty="0"/>
              <a:t>bd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aaa</a:t>
            </a:r>
            <a:r>
              <a:rPr lang="zh-CN" altLang="en-US" dirty="0"/>
              <a:t>，</a:t>
            </a:r>
            <a:r>
              <a:rPr lang="en-US" altLang="zh-CN" dirty="0"/>
              <a:t>aab</a:t>
            </a:r>
            <a:r>
              <a:rPr lang="zh-CN" altLang="en-US" dirty="0"/>
              <a:t>，</a:t>
            </a:r>
            <a:r>
              <a:rPr lang="en-US" altLang="zh-CN" dirty="0"/>
              <a:t>aac</a:t>
            </a:r>
            <a:r>
              <a:rPr lang="zh-CN" altLang="en-US" dirty="0"/>
              <a:t>，</a:t>
            </a:r>
            <a:r>
              <a:rPr lang="en-US" altLang="zh-CN" dirty="0"/>
              <a:t>aad</a:t>
            </a:r>
            <a:r>
              <a:rPr lang="zh-CN" altLang="en-US" dirty="0"/>
              <a:t>，</a:t>
            </a:r>
            <a:r>
              <a:rPr lang="en-US" altLang="zh-CN" dirty="0"/>
              <a:t>aba</a:t>
            </a:r>
            <a:r>
              <a:rPr lang="zh-CN" altLang="en-US" dirty="0"/>
              <a:t>，</a:t>
            </a:r>
            <a:r>
              <a:rPr lang="en-US" altLang="zh-CN" dirty="0"/>
              <a:t>abb</a:t>
            </a:r>
            <a:r>
              <a:rPr lang="zh-CN" altLang="en-US" dirty="0"/>
              <a:t>，</a:t>
            </a:r>
            <a:r>
              <a:rPr lang="en-US" altLang="zh-CN" dirty="0"/>
              <a:t>abc</a:t>
            </a:r>
            <a:r>
              <a:rPr lang="zh-CN" altLang="en-US" dirty="0"/>
              <a:t>，</a:t>
            </a:r>
            <a:r>
              <a:rPr lang="en-US" altLang="zh-CN" dirty="0"/>
              <a:t>…} 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177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zh-CN" altLang="en-US" dirty="0"/>
              <a:t>日语把动词放后面， 你的， 什么的， 干活？</a:t>
            </a:r>
            <a:endParaRPr lang="zh-CN" altLang="en-US" dirty="0"/>
          </a:p>
        </p:txBody>
      </p:sp>
      <p:sp>
        <p:nvSpPr>
          <p:cNvPr id="1187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zh-CN" altLang="en-US" dirty="0"/>
              <a:t>解释为什么用</a:t>
            </a:r>
            <a:r>
              <a:rPr lang="en-US" altLang="zh-CN" dirty="0"/>
              <a:t>vt vn</a:t>
            </a:r>
            <a:r>
              <a:rPr lang="zh-CN" altLang="en-US" dirty="0"/>
              <a:t>， </a:t>
            </a:r>
            <a:endParaRPr lang="zh-CN" altLang="en-US" dirty="0"/>
          </a:p>
        </p:txBody>
      </p:sp>
      <p:sp>
        <p:nvSpPr>
          <p:cNvPr id="1198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zh-CN" altLang="en-US" dirty="0"/>
              <a:t>终结符号集</a:t>
            </a:r>
            <a:r>
              <a:rPr lang="en-US" altLang="zh-CN" dirty="0"/>
              <a:t>VT = {the</a:t>
            </a:r>
            <a:r>
              <a:rPr lang="zh-CN" altLang="en-US" dirty="0"/>
              <a:t>，</a:t>
            </a:r>
            <a:r>
              <a:rPr lang="en-US" altLang="zh-CN" dirty="0"/>
              <a:t>gray, wolf, will, eat,  goat}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非终结符号集</a:t>
            </a:r>
            <a:r>
              <a:rPr lang="en-US" altLang="zh-CN" dirty="0"/>
              <a:t>VN = { </a:t>
            </a:r>
            <a:r>
              <a:rPr lang="zh-CN" altLang="en-US" dirty="0"/>
              <a:t>句子，主语，谓语，冠词，形容词，名词 ， 动词 ，直接宾语 ，助动词 ，动词原形 </a:t>
            </a:r>
            <a:r>
              <a:rPr lang="en-US" altLang="zh-CN" dirty="0"/>
              <a:t>}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语法规则集</a:t>
            </a:r>
            <a:r>
              <a:rPr lang="en-US" altLang="zh-CN" dirty="0"/>
              <a:t>P = {</a:t>
            </a:r>
            <a:r>
              <a:rPr lang="zh-CN" altLang="en-US" dirty="0"/>
              <a:t>句子 → 主语谓语，</a:t>
            </a:r>
            <a:r>
              <a:rPr lang="en-US" altLang="zh-CN" dirty="0"/>
              <a:t>……} 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开始符号</a:t>
            </a:r>
            <a:r>
              <a:rPr lang="en-US" altLang="zh-CN" dirty="0"/>
              <a:t>S = </a:t>
            </a:r>
            <a:r>
              <a:rPr lang="zh-CN" altLang="en-US" dirty="0"/>
              <a:t>句子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208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zh-CN" altLang="en-US" dirty="0"/>
              <a:t>板书直接推导，推导</a:t>
            </a:r>
            <a:endParaRPr lang="zh-CN" altLang="en-US" dirty="0"/>
          </a:p>
        </p:txBody>
      </p:sp>
      <p:sp>
        <p:nvSpPr>
          <p:cNvPr id="1218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zh-CN" altLang="en-US" dirty="0"/>
              <a:t>仅含终结符号的句型是一个句子。文法</a:t>
            </a:r>
            <a:r>
              <a:rPr lang="en-US" altLang="zh-CN" dirty="0"/>
              <a:t>G</a:t>
            </a:r>
            <a:r>
              <a:rPr lang="zh-CN" altLang="en-US" dirty="0"/>
              <a:t>所产生的句子的全体是一个语言</a:t>
            </a:r>
            <a:endParaRPr lang="en-US" altLang="zh-CN" dirty="0"/>
          </a:p>
          <a:p>
            <a:pPr lvl="0"/>
            <a:r>
              <a:rPr lang="zh-CN" altLang="en-US" dirty="0"/>
              <a:t>①由文法</a:t>
            </a:r>
            <a:r>
              <a:rPr lang="en-US" altLang="zh-CN" dirty="0"/>
              <a:t>G</a:t>
            </a:r>
            <a:r>
              <a:rPr lang="zh-CN" altLang="en-US" dirty="0"/>
              <a:t>定义语言</a:t>
            </a:r>
            <a:r>
              <a:rPr lang="en-US" altLang="zh-CN" dirty="0"/>
              <a:t>L</a:t>
            </a:r>
            <a:r>
              <a:rPr lang="zh-CN" altLang="en-US" dirty="0"/>
              <a:t>是依赖一种运算，关系     </a:t>
            </a:r>
            <a:r>
              <a:rPr lang="en-US" altLang="zh-CN" dirty="0"/>
              <a:t>=&gt;*</a:t>
            </a:r>
            <a:r>
              <a:rPr lang="zh-CN" altLang="en-US" dirty="0"/>
              <a:t>  </a:t>
            </a:r>
            <a:endParaRPr lang="zh-CN" altLang="en-US" dirty="0"/>
          </a:p>
          <a:p>
            <a:pPr lvl="0"/>
            <a:r>
              <a:rPr lang="zh-CN" altLang="en-US" dirty="0"/>
              <a:t>	</a:t>
            </a:r>
            <a:r>
              <a:rPr lang="en-US" altLang="zh-CN" dirty="0"/>
              <a:t>V*</a:t>
            </a:r>
            <a:r>
              <a:rPr lang="zh-CN" altLang="en-US" dirty="0"/>
              <a:t>中有许多的串，仅有那些</a:t>
            </a:r>
            <a:r>
              <a:rPr lang="en-US" altLang="zh-CN" dirty="0"/>
              <a:t>(S,u) (S,v)</a:t>
            </a:r>
            <a:r>
              <a:rPr lang="zh-CN" altLang="en-US" dirty="0"/>
              <a:t>存在   </a:t>
            </a:r>
            <a:r>
              <a:rPr lang="en-US" altLang="zh-CN" dirty="0"/>
              <a:t>=&gt;*</a:t>
            </a:r>
            <a:r>
              <a:rPr lang="zh-CN" altLang="en-US" dirty="0"/>
              <a:t>   关系的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才有可能成为语言中的句子。</a:t>
            </a:r>
            <a:endParaRPr lang="zh-CN" altLang="en-US" dirty="0"/>
          </a:p>
          <a:p>
            <a:pPr lvl="0"/>
            <a:r>
              <a:rPr lang="zh-CN" altLang="en-US" dirty="0"/>
              <a:t>②</a:t>
            </a:r>
            <a:r>
              <a:rPr lang="en-US" altLang="zh-CN" dirty="0"/>
              <a:t>α</a:t>
            </a:r>
            <a:r>
              <a:rPr lang="zh-CN" altLang="en-US" dirty="0"/>
              <a:t>、</a:t>
            </a:r>
            <a:r>
              <a:rPr lang="en-US" altLang="zh-CN" dirty="0"/>
              <a:t>β</a:t>
            </a:r>
            <a:r>
              <a:rPr lang="zh-CN" altLang="en-US" dirty="0"/>
              <a:t>、</a:t>
            </a:r>
            <a:r>
              <a:rPr lang="en-US" altLang="zh-CN" dirty="0"/>
              <a:t>γ</a:t>
            </a:r>
            <a:r>
              <a:rPr lang="zh-CN" altLang="en-US" dirty="0"/>
              <a:t>是句型，表示</a:t>
            </a:r>
            <a:r>
              <a:rPr lang="en-US" altLang="zh-CN" dirty="0"/>
              <a:t>(S</a:t>
            </a:r>
            <a:r>
              <a:rPr lang="zh-CN" altLang="en-US" dirty="0"/>
              <a:t>，</a:t>
            </a:r>
            <a:r>
              <a:rPr lang="en-US" altLang="zh-CN" dirty="0"/>
              <a:t>α) (S</a:t>
            </a:r>
            <a:r>
              <a:rPr lang="zh-CN" altLang="en-US" dirty="0"/>
              <a:t>，</a:t>
            </a:r>
            <a:r>
              <a:rPr lang="en-US" altLang="zh-CN" dirty="0"/>
              <a:t>β) </a:t>
            </a:r>
            <a:r>
              <a:rPr lang="zh-CN" altLang="en-US" dirty="0"/>
              <a:t>，有  </a:t>
            </a:r>
            <a:r>
              <a:rPr lang="en-US" altLang="zh-CN" dirty="0"/>
              <a:t>=&gt;*</a:t>
            </a:r>
            <a:r>
              <a:rPr lang="zh-CN" altLang="en-US" dirty="0"/>
              <a:t> 	的关系，但它的构成不全为</a:t>
            </a:r>
            <a:r>
              <a:rPr lang="en-US" altLang="zh-CN" dirty="0"/>
              <a:t>VT</a:t>
            </a:r>
            <a:r>
              <a:rPr lang="zh-CN" altLang="en-US" dirty="0"/>
              <a:t>的字符。</a:t>
            </a:r>
            <a:endParaRPr lang="zh-CN" altLang="en-US" dirty="0"/>
          </a:p>
          <a:p>
            <a:pPr lvl="0"/>
            <a:r>
              <a:rPr lang="zh-CN" altLang="en-US" dirty="0"/>
              <a:t>③</a:t>
            </a:r>
            <a:r>
              <a:rPr lang="en-US" altLang="zh-CN" dirty="0"/>
              <a:t>G</a:t>
            </a:r>
            <a:r>
              <a:rPr lang="zh-CN" altLang="en-US" dirty="0"/>
              <a:t>的句型集，是指存在</a:t>
            </a:r>
            <a:r>
              <a:rPr lang="en-US" altLang="zh-CN" dirty="0"/>
              <a:t>S    =&gt;+   α</a:t>
            </a:r>
            <a:r>
              <a:rPr lang="zh-CN" altLang="en-US" dirty="0"/>
              <a:t>关系的所有</a:t>
            </a:r>
            <a:r>
              <a:rPr lang="en-US" altLang="zh-CN" dirty="0"/>
              <a:t>α</a:t>
            </a:r>
            <a:r>
              <a:rPr lang="zh-CN" altLang="en-US" dirty="0"/>
              <a:t>，该集的子集是</a:t>
            </a:r>
            <a:r>
              <a:rPr lang="en-US" altLang="zh-CN" dirty="0"/>
              <a:t>L(G)</a:t>
            </a:r>
            <a:endParaRPr lang="en-US" altLang="zh-CN" dirty="0"/>
          </a:p>
          <a:p>
            <a:pPr lvl="0"/>
            <a:r>
              <a:rPr lang="en-US" altLang="zh-CN" dirty="0"/>
              <a:t>④V*      </a:t>
            </a:r>
            <a:r>
              <a:rPr lang="zh-CN" altLang="en-US" dirty="0"/>
              <a:t>句型集     </a:t>
            </a:r>
            <a:r>
              <a:rPr lang="en-US" altLang="zh-CN" dirty="0"/>
              <a:t>L(G)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228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endParaRPr lang="zh-CN" altLang="en-US" dirty="0"/>
          </a:p>
        </p:txBody>
      </p:sp>
      <p:sp>
        <p:nvSpPr>
          <p:cNvPr id="1239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投影片圖像版面配置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9" name="備忘稿版面配置區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endParaRPr lang="zh-TW" altLang="en-US" dirty="0"/>
          </a:p>
        </p:txBody>
      </p:sp>
      <p:sp>
        <p:nvSpPr>
          <p:cNvPr id="106500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zh-CN" altLang="en-US" dirty="0"/>
              <a:t>强调</a:t>
            </a:r>
            <a:r>
              <a:rPr lang="en-US" altLang="zh-CN" dirty="0"/>
              <a:t>n&gt;=1</a:t>
            </a:r>
            <a:endParaRPr lang="zh-CN" altLang="en-US" dirty="0"/>
          </a:p>
        </p:txBody>
      </p:sp>
      <p:sp>
        <p:nvSpPr>
          <p:cNvPr id="1249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zh-CN" altLang="en-US" dirty="0"/>
              <a:t>每一中间过程，句型很容易获得</a:t>
            </a:r>
            <a:endParaRPr lang="zh-CN" altLang="en-US" dirty="0"/>
          </a:p>
          <a:p>
            <a:pPr lvl="0"/>
            <a:r>
              <a:rPr lang="zh-CN" altLang="en-US" dirty="0"/>
              <a:t>树忽略了符号的替换顺序的不同，不同推导过程得到相同的语法树</a:t>
            </a:r>
            <a:endParaRPr lang="zh-CN" altLang="en-US" dirty="0"/>
          </a:p>
          <a:p>
            <a:pPr lvl="0"/>
            <a:r>
              <a:rPr lang="zh-CN" altLang="en-US" dirty="0"/>
              <a:t>有的语法，对于同一句子、应用不同规则进行推导得到不同的语法树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259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>
              <a:lnSpc>
                <a:spcPct val="80000"/>
              </a:lnSpc>
            </a:pPr>
            <a:r>
              <a:rPr lang="zh-CN" altLang="en-US" sz="1800" dirty="0">
                <a:solidFill>
                  <a:srgbClr val="CC3300"/>
                </a:solidFill>
              </a:rPr>
              <a:t>叶子结点</a:t>
            </a:r>
            <a:r>
              <a:rPr lang="zh-CN" altLang="en-US" sz="1800" dirty="0"/>
              <a:t> </a:t>
            </a:r>
            <a:r>
              <a:rPr lang="zh-CN" altLang="en-US" sz="1600" dirty="0"/>
              <a:t>树中</a:t>
            </a:r>
            <a:r>
              <a:rPr lang="zh-CN" altLang="en-US" sz="1600" dirty="0">
                <a:solidFill>
                  <a:srgbClr val="0033CC"/>
                </a:solidFill>
              </a:rPr>
              <a:t>没有子孙的结点</a:t>
            </a:r>
            <a:endParaRPr lang="zh-CN" altLang="en-US" sz="1600" dirty="0"/>
          </a:p>
          <a:p>
            <a:pPr lvl="0">
              <a:lnSpc>
                <a:spcPct val="80000"/>
              </a:lnSpc>
            </a:pPr>
            <a:r>
              <a:rPr lang="zh-CN" altLang="en-US" sz="1800" dirty="0"/>
              <a:t>推导过程中</a:t>
            </a:r>
            <a:r>
              <a:rPr lang="zh-CN" altLang="en-US" sz="1800" dirty="0">
                <a:solidFill>
                  <a:srgbClr val="CC3300"/>
                </a:solidFill>
              </a:rPr>
              <a:t>施用</a:t>
            </a:r>
            <a:r>
              <a:rPr lang="zh-CN" altLang="en-US" sz="1800" dirty="0">
                <a:solidFill>
                  <a:srgbClr val="0033CC"/>
                </a:solidFill>
              </a:rPr>
              <a:t>产生式</a:t>
            </a:r>
            <a:r>
              <a:rPr lang="zh-CN" altLang="en-US" sz="1800" dirty="0"/>
              <a:t>的</a:t>
            </a:r>
            <a:r>
              <a:rPr lang="zh-CN" altLang="en-US" sz="1800" i="1" dirty="0">
                <a:solidFill>
                  <a:srgbClr val="CC3300"/>
                </a:solidFill>
              </a:rPr>
              <a:t>顺序</a:t>
            </a:r>
            <a:endParaRPr lang="zh-CN" altLang="en-US" sz="1800" i="1" dirty="0">
              <a:solidFill>
                <a:srgbClr val="CC3300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US" altLang="zh-CN" sz="1800" dirty="0"/>
              <a:t>G[S]</a:t>
            </a:r>
            <a:r>
              <a:rPr lang="zh-CN" altLang="en-US" sz="1800" dirty="0"/>
              <a:t>的</a:t>
            </a:r>
            <a:r>
              <a:rPr lang="zh-CN" altLang="en-US" sz="1800" dirty="0">
                <a:solidFill>
                  <a:srgbClr val="CC3300"/>
                </a:solidFill>
              </a:rPr>
              <a:t>句型</a:t>
            </a:r>
            <a:r>
              <a:rPr lang="en-US" altLang="zh-CN" sz="1800" dirty="0">
                <a:solidFill>
                  <a:srgbClr val="CC3300"/>
                </a:solidFill>
              </a:rPr>
              <a:t>: </a:t>
            </a:r>
            <a:r>
              <a:rPr lang="zh-CN" altLang="en-US" sz="1600" dirty="0">
                <a:solidFill>
                  <a:srgbClr val="0033CC"/>
                </a:solidFill>
              </a:rPr>
              <a:t>从左到右</a:t>
            </a:r>
            <a:r>
              <a:rPr lang="zh-CN" altLang="en-US" sz="1600" dirty="0"/>
              <a:t>读出推导树的</a:t>
            </a:r>
            <a:r>
              <a:rPr lang="zh-CN" altLang="en-US" sz="1600" dirty="0">
                <a:solidFill>
                  <a:srgbClr val="0033CC"/>
                </a:solidFill>
              </a:rPr>
              <a:t>叶子标记</a:t>
            </a:r>
            <a:r>
              <a:rPr lang="zh-CN" altLang="en-US" sz="1600" dirty="0"/>
              <a:t>连接成的</a:t>
            </a:r>
            <a:r>
              <a:rPr lang="zh-CN" altLang="en-US" sz="1600" dirty="0">
                <a:solidFill>
                  <a:srgbClr val="0033CC"/>
                </a:solidFill>
              </a:rPr>
              <a:t>文</a:t>
            </a:r>
            <a:r>
              <a:rPr lang="zh-CN" altLang="en-US" sz="1600" dirty="0">
                <a:solidFill>
                  <a:srgbClr val="0000FF"/>
                </a:solidFill>
              </a:rPr>
              <a:t>法符号串</a:t>
            </a:r>
            <a:r>
              <a:rPr lang="en-US" altLang="zh-CN" sz="1600" dirty="0">
                <a:solidFill>
                  <a:srgbClr val="0000FF"/>
                </a:solidFill>
              </a:rPr>
              <a:t>: </a:t>
            </a:r>
            <a:r>
              <a:rPr lang="zh-CN" altLang="en-US" sz="1600" dirty="0"/>
              <a:t>该推导树称为该</a:t>
            </a:r>
            <a:r>
              <a:rPr lang="zh-CN" altLang="en-US" sz="1600" dirty="0">
                <a:solidFill>
                  <a:srgbClr val="CC0000"/>
                </a:solidFill>
              </a:rPr>
              <a:t>句型</a:t>
            </a:r>
            <a:r>
              <a:rPr lang="zh-CN" altLang="en-US" sz="1600" dirty="0"/>
              <a:t>的</a:t>
            </a:r>
            <a:r>
              <a:rPr lang="zh-CN" altLang="en-US" sz="1600" dirty="0">
                <a:solidFill>
                  <a:srgbClr val="CC0000"/>
                </a:solidFill>
              </a:rPr>
              <a:t>语法树</a:t>
            </a:r>
            <a:endParaRPr lang="zh-CN" altLang="en-US" sz="1600" dirty="0">
              <a:solidFill>
                <a:srgbClr val="CC0000"/>
              </a:solidFill>
            </a:endParaRPr>
          </a:p>
          <a:p>
            <a:pPr lvl="0"/>
            <a:endParaRPr lang="zh-CN" altLang="en-US" dirty="0"/>
          </a:p>
        </p:txBody>
      </p:sp>
      <p:sp>
        <p:nvSpPr>
          <p:cNvPr id="1269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zh-CN" altLang="en-US" dirty="0"/>
              <a:t>可不可以先推导乘号呢？当然可以，你在这里又没有规定先乘除，后加减，那是小学老师告诉我的。</a:t>
            </a:r>
            <a:endParaRPr lang="zh-CN" altLang="en-US" dirty="0"/>
          </a:p>
        </p:txBody>
      </p:sp>
      <p:sp>
        <p:nvSpPr>
          <p:cNvPr id="1280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endParaRPr lang="zh-CN" altLang="en-US" dirty="0"/>
          </a:p>
        </p:txBody>
      </p:sp>
      <p:sp>
        <p:nvSpPr>
          <p:cNvPr id="1290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zh-CN" altLang="en-US" dirty="0"/>
              <a:t>二义性不一定是坏事</a:t>
            </a:r>
            <a:endParaRPr lang="zh-CN" altLang="en-US" dirty="0"/>
          </a:p>
        </p:txBody>
      </p:sp>
      <p:sp>
        <p:nvSpPr>
          <p:cNvPr id="1300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zh-CN" altLang="en-US" dirty="0"/>
              <a:t>不考虑语义，只从语法这一侧面来看语言</a:t>
            </a:r>
            <a:endParaRPr lang="zh-CN" altLang="en-US" dirty="0"/>
          </a:p>
          <a:p>
            <a:pPr lvl="0"/>
            <a:r>
              <a:rPr lang="zh-CN" altLang="en-US" dirty="0"/>
              <a:t>抽象地定义为一个数学系统</a:t>
            </a:r>
            <a:endParaRPr lang="zh-CN" altLang="en-US" dirty="0"/>
          </a:p>
          <a:p>
            <a:pPr lvl="0"/>
            <a:r>
              <a:rPr lang="zh-CN" altLang="en-US" dirty="0"/>
              <a:t>“形式”</a:t>
            </a:r>
            <a:endParaRPr lang="zh-CN" altLang="en-US" dirty="0"/>
          </a:p>
          <a:p>
            <a:pPr lvl="0"/>
            <a:r>
              <a:rPr lang="zh-CN" altLang="en-US" dirty="0"/>
              <a:t>语言的所有规则只陈述符号串的出现方式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402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endParaRPr lang="zh-CN" altLang="en-US" dirty="0"/>
          </a:p>
        </p:txBody>
      </p:sp>
      <p:sp>
        <p:nvSpPr>
          <p:cNvPr id="1413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zh-CN" altLang="en-US" dirty="0"/>
              <a:t>见习题书上讲解，主要是有一个统一的解题模式</a:t>
            </a:r>
            <a:endParaRPr lang="zh-CN" altLang="en-US" dirty="0"/>
          </a:p>
        </p:txBody>
      </p:sp>
      <p:sp>
        <p:nvSpPr>
          <p:cNvPr id="1423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b="1" dirty="0">
                <a:solidFill>
                  <a:srgbClr val="0000CC"/>
                </a:solidFill>
              </a:rPr>
              <a:t>S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b="1" dirty="0">
                <a:solidFill>
                  <a:srgbClr val="0000CC"/>
                </a:solidFill>
              </a:rPr>
              <a:t>a</a:t>
            </a:r>
            <a:r>
              <a:rPr lang="en-US" altLang="zh-CN" b="1" i="1" u="sng" dirty="0">
                <a:solidFill>
                  <a:srgbClr val="FF0000"/>
                </a:solidFill>
              </a:rPr>
              <a:t>S</a:t>
            </a:r>
            <a:r>
              <a:rPr lang="en-US" altLang="zh-CN" b="1" dirty="0">
                <a:solidFill>
                  <a:srgbClr val="0000CC"/>
                </a:solidFill>
              </a:rPr>
              <a:t>BE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b="1" dirty="0">
                <a:solidFill>
                  <a:srgbClr val="0000CC"/>
                </a:solidFill>
              </a:rPr>
              <a:t>S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b="1" dirty="0">
                <a:solidFill>
                  <a:srgbClr val="0000CC"/>
                </a:solidFill>
              </a:rPr>
              <a:t>aaB</a:t>
            </a:r>
            <a:r>
              <a:rPr lang="en-US" altLang="zh-CN" b="1" i="1" u="sng" dirty="0">
                <a:solidFill>
                  <a:srgbClr val="FF0000"/>
                </a:solidFill>
              </a:rPr>
              <a:t>EB</a:t>
            </a:r>
            <a:r>
              <a:rPr lang="en-US" altLang="zh-CN" b="1" dirty="0">
                <a:solidFill>
                  <a:srgbClr val="0000CC"/>
                </a:solidFill>
              </a:rPr>
              <a:t>E	(S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b="1" dirty="0">
                <a:solidFill>
                  <a:srgbClr val="0000CC"/>
                </a:solidFill>
              </a:rPr>
              <a:t>aBE)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b="1" dirty="0">
                <a:solidFill>
                  <a:srgbClr val="0000CC"/>
                </a:solidFill>
              </a:rPr>
              <a:t>S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b="1" dirty="0">
                <a:solidFill>
                  <a:srgbClr val="0000CC"/>
                </a:solidFill>
              </a:rPr>
              <a:t>a</a:t>
            </a:r>
            <a:r>
              <a:rPr lang="en-US" altLang="zh-CN" b="1" i="1" u="sng" dirty="0">
                <a:solidFill>
                  <a:srgbClr val="FF0000"/>
                </a:solidFill>
              </a:rPr>
              <a:t>aB</a:t>
            </a:r>
            <a:r>
              <a:rPr lang="en-US" altLang="zh-CN" b="1" dirty="0">
                <a:solidFill>
                  <a:srgbClr val="0000CC"/>
                </a:solidFill>
              </a:rPr>
              <a:t>BEE 	(EB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b="1" dirty="0">
                <a:solidFill>
                  <a:srgbClr val="0000CC"/>
                </a:solidFill>
              </a:rPr>
              <a:t>BE)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b="1" dirty="0">
                <a:solidFill>
                  <a:srgbClr val="0000CC"/>
                </a:solidFill>
              </a:rPr>
              <a:t>S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b="1" dirty="0">
                <a:solidFill>
                  <a:srgbClr val="0000CC"/>
                </a:solidFill>
              </a:rPr>
              <a:t>aa</a:t>
            </a:r>
            <a:r>
              <a:rPr lang="en-US" altLang="zh-CN" b="1" i="1" u="sng" dirty="0">
                <a:solidFill>
                  <a:srgbClr val="FF0000"/>
                </a:solidFill>
              </a:rPr>
              <a:t>bB</a:t>
            </a:r>
            <a:r>
              <a:rPr lang="en-US" altLang="zh-CN" b="1" dirty="0">
                <a:solidFill>
                  <a:srgbClr val="0000CC"/>
                </a:solidFill>
              </a:rPr>
              <a:t>EE	(aB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b="1" dirty="0">
                <a:solidFill>
                  <a:srgbClr val="0000CC"/>
                </a:solidFill>
              </a:rPr>
              <a:t>ab)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b="1" dirty="0">
                <a:solidFill>
                  <a:srgbClr val="0000CC"/>
                </a:solidFill>
              </a:rPr>
              <a:t>S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b="1" dirty="0">
                <a:solidFill>
                  <a:srgbClr val="0000CC"/>
                </a:solidFill>
              </a:rPr>
              <a:t>aab</a:t>
            </a:r>
            <a:r>
              <a:rPr lang="en-US" altLang="zh-CN" b="1" i="1" u="sng" dirty="0">
                <a:solidFill>
                  <a:srgbClr val="FF0000"/>
                </a:solidFill>
              </a:rPr>
              <a:t>bE</a:t>
            </a:r>
            <a:r>
              <a:rPr lang="en-US" altLang="zh-CN" b="1" dirty="0">
                <a:solidFill>
                  <a:srgbClr val="0000CC"/>
                </a:solidFill>
              </a:rPr>
              <a:t>E	(bB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b="1" dirty="0">
                <a:solidFill>
                  <a:srgbClr val="0000CC"/>
                </a:solidFill>
              </a:rPr>
              <a:t>bb)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b="1" dirty="0">
                <a:solidFill>
                  <a:srgbClr val="0000CC"/>
                </a:solidFill>
              </a:rPr>
              <a:t>S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b="1" dirty="0">
                <a:solidFill>
                  <a:srgbClr val="0000CC"/>
                </a:solidFill>
              </a:rPr>
              <a:t>aabb</a:t>
            </a:r>
            <a:r>
              <a:rPr lang="en-US" altLang="zh-CN" b="1" i="1" u="sng" dirty="0">
                <a:solidFill>
                  <a:srgbClr val="0000CC"/>
                </a:solidFill>
              </a:rPr>
              <a:t>eE</a:t>
            </a:r>
            <a:r>
              <a:rPr lang="en-US" altLang="zh-CN" b="1" dirty="0">
                <a:solidFill>
                  <a:srgbClr val="0000CC"/>
                </a:solidFill>
              </a:rPr>
              <a:t>	(bE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b="1" dirty="0">
                <a:solidFill>
                  <a:srgbClr val="0000CC"/>
                </a:solidFill>
              </a:rPr>
              <a:t>be)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b="1" dirty="0">
                <a:solidFill>
                  <a:srgbClr val="0000CC"/>
                </a:solidFill>
              </a:rPr>
              <a:t>S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b="1" dirty="0">
                <a:solidFill>
                  <a:srgbClr val="0000CC"/>
                </a:solidFill>
              </a:rPr>
              <a:t>aabbee	(eE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b="1" dirty="0">
                <a:solidFill>
                  <a:srgbClr val="0000CC"/>
                </a:solidFill>
              </a:rPr>
              <a:t>ee)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lang="en-GB" altLang="zh-CN" b="1" dirty="0">
              <a:solidFill>
                <a:srgbClr val="0000CC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b="1" dirty="0"/>
              <a:t>上下文有关文法</a:t>
            </a:r>
            <a:endParaRPr lang="en-US" altLang="zh-CN" b="1" dirty="0"/>
          </a:p>
          <a:p>
            <a:pPr marL="342900" lvl="0" indent="-342900">
              <a:buChar char="•"/>
            </a:pPr>
            <a:endParaRPr lang="zh-CN" altLang="en-US" dirty="0"/>
          </a:p>
        </p:txBody>
      </p:sp>
      <p:sp>
        <p:nvSpPr>
          <p:cNvPr id="1433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zh-CN" altLang="en-US" dirty="0"/>
              <a:t>自然语言：自然、方便</a:t>
            </a:r>
            <a:r>
              <a:rPr lang="en-US" altLang="zh-CN" dirty="0"/>
              <a:t>-</a:t>
            </a:r>
            <a:r>
              <a:rPr lang="zh-CN" altLang="en-US" dirty="0"/>
              <a:t>非形式化</a:t>
            </a:r>
            <a:r>
              <a:rPr lang="en-US" altLang="zh-CN" dirty="0"/>
              <a:t>, </a:t>
            </a:r>
            <a:r>
              <a:rPr lang="zh-CN" altLang="en-US" dirty="0"/>
              <a:t>数学语言（符号）：严格、准确</a:t>
            </a:r>
            <a:r>
              <a:rPr lang="en-US" altLang="zh-CN" dirty="0"/>
              <a:t>-</a:t>
            </a:r>
            <a:r>
              <a:rPr lang="zh-CN" altLang="en-US" dirty="0"/>
              <a:t>形式化</a:t>
            </a:r>
            <a:r>
              <a:rPr lang="en-US" altLang="zh-CN" dirty="0"/>
              <a:t>, </a:t>
            </a:r>
            <a:r>
              <a:rPr lang="zh-CN" altLang="en-US" dirty="0"/>
              <a:t>形式化描述 </a:t>
            </a:r>
            <a:r>
              <a:rPr lang="en-US" altLang="zh-CN" dirty="0"/>
              <a:t>- </a:t>
            </a:r>
            <a:r>
              <a:rPr lang="zh-CN" altLang="en-US" dirty="0"/>
              <a:t>高度的抽象，严格的理论基础和方便的计算机表示。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075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zh-CN" altLang="en-US" dirty="0"/>
              <a:t>见习题书上讲解，主要是有一个统一的解题模式</a:t>
            </a:r>
            <a:endParaRPr lang="zh-CN" altLang="en-US" dirty="0"/>
          </a:p>
        </p:txBody>
      </p:sp>
      <p:sp>
        <p:nvSpPr>
          <p:cNvPr id="1443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en-US" altLang="zh-CN" dirty="0"/>
              <a:t>FORTRAN		</a:t>
            </a:r>
            <a:r>
              <a:rPr lang="zh-CN" altLang="en-US" dirty="0"/>
              <a:t>数值计算</a:t>
            </a:r>
            <a:endParaRPr lang="zh-CN" altLang="en-US" dirty="0"/>
          </a:p>
          <a:p>
            <a:pPr lvl="0"/>
            <a:r>
              <a:rPr lang="en-US" altLang="zh-CN" dirty="0"/>
              <a:t>COBOL			</a:t>
            </a:r>
            <a:r>
              <a:rPr lang="zh-CN" altLang="en-US" dirty="0"/>
              <a:t>事务处理</a:t>
            </a:r>
            <a:endParaRPr lang="zh-CN" altLang="en-US" dirty="0"/>
          </a:p>
          <a:p>
            <a:pPr lvl="0"/>
            <a:r>
              <a:rPr lang="en-US" altLang="zh-CN" dirty="0"/>
              <a:t>PASCAL</a:t>
            </a:r>
            <a:r>
              <a:rPr lang="zh-CN" altLang="en-US" dirty="0"/>
              <a:t>、</a:t>
            </a:r>
            <a:r>
              <a:rPr lang="en-US" altLang="zh-CN" dirty="0"/>
              <a:t>ALGOL</a:t>
            </a:r>
            <a:r>
              <a:rPr lang="zh-CN" altLang="en-US" dirty="0"/>
              <a:t>、</a:t>
            </a:r>
            <a:r>
              <a:rPr lang="en-US" altLang="zh-CN" dirty="0"/>
              <a:t>C 	</a:t>
            </a:r>
            <a:r>
              <a:rPr lang="zh-CN" altLang="en-US" dirty="0"/>
              <a:t>结构化程序设计</a:t>
            </a:r>
            <a:endParaRPr lang="zh-CN" altLang="en-US" dirty="0"/>
          </a:p>
          <a:p>
            <a:pPr lvl="0"/>
            <a:r>
              <a:rPr lang="en-US" altLang="zh-CN" dirty="0"/>
              <a:t>ADA			</a:t>
            </a:r>
            <a:r>
              <a:rPr lang="zh-CN" altLang="en-US" dirty="0"/>
              <a:t>大型程序、嵌入式实时系统</a:t>
            </a:r>
            <a:endParaRPr lang="zh-CN" altLang="en-US" dirty="0"/>
          </a:p>
          <a:p>
            <a:pPr lvl="0"/>
            <a:r>
              <a:rPr lang="en-US" altLang="zh-CN" dirty="0"/>
              <a:t>PROLOG		</a:t>
            </a:r>
            <a:r>
              <a:rPr lang="zh-CN" altLang="en-US" dirty="0"/>
              <a:t>逻辑程序设计、用于人工智能系统</a:t>
            </a:r>
            <a:endParaRPr lang="zh-CN" altLang="en-US" dirty="0"/>
          </a:p>
          <a:p>
            <a:pPr lvl="0"/>
            <a:r>
              <a:rPr lang="en-US" altLang="zh-CN" dirty="0"/>
              <a:t>C++			</a:t>
            </a:r>
            <a:r>
              <a:rPr lang="zh-CN" altLang="en-US" dirty="0"/>
              <a:t>面向对象的程序设计语言</a:t>
            </a:r>
            <a:endParaRPr lang="zh-CN" altLang="en-US" dirty="0"/>
          </a:p>
          <a:p>
            <a:pPr lvl="0"/>
            <a:r>
              <a:rPr lang="en-US" altLang="zh-CN" dirty="0"/>
              <a:t>JAVA			</a:t>
            </a:r>
            <a:r>
              <a:rPr lang="zh-CN" altLang="en-US" dirty="0"/>
              <a:t>网络系统的程序设计语言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085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zh-CN" altLang="en-US" dirty="0"/>
              <a:t>板书各种数据类型</a:t>
            </a:r>
            <a:endParaRPr lang="zh-CN" altLang="en-US" dirty="0"/>
          </a:p>
        </p:txBody>
      </p:sp>
      <p:sp>
        <p:nvSpPr>
          <p:cNvPr id="1095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zh-CN" altLang="en-US" dirty="0"/>
              <a:t>板书语句</a:t>
            </a:r>
            <a:endParaRPr lang="zh-CN" altLang="en-US" dirty="0"/>
          </a:p>
        </p:txBody>
      </p:sp>
      <p:sp>
        <p:nvSpPr>
          <p:cNvPr id="1105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endParaRPr lang="zh-CN" altLang="en-US" dirty="0"/>
          </a:p>
        </p:txBody>
      </p:sp>
      <p:sp>
        <p:nvSpPr>
          <p:cNvPr id="1116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en-GB" altLang="zh-CN" dirty="0"/>
              <a:t>Subsequence, </a:t>
            </a:r>
            <a:r>
              <a:rPr lang="zh-CN" altLang="en-US" dirty="0"/>
              <a:t>子序列从</a:t>
            </a:r>
            <a:r>
              <a:rPr lang="en-US" altLang="zh-CN" dirty="0"/>
              <a:t>s</a:t>
            </a:r>
            <a:r>
              <a:rPr lang="zh-CN" altLang="en-US" dirty="0"/>
              <a:t>中删除</a:t>
            </a:r>
            <a:r>
              <a:rPr lang="en-US" altLang="zh-CN" dirty="0"/>
              <a:t>0</a:t>
            </a:r>
            <a:r>
              <a:rPr lang="zh-CN" altLang="en-US" dirty="0"/>
              <a:t>个或多个符号后获得的串，被删除的可能不相邻， 如</a:t>
            </a:r>
            <a:r>
              <a:rPr lang="en-US" altLang="zh-CN" dirty="0"/>
              <a:t>baan </a:t>
            </a:r>
            <a:r>
              <a:rPr lang="zh-CN" altLang="en-US" dirty="0"/>
              <a:t>是</a:t>
            </a:r>
            <a:r>
              <a:rPr lang="en-US" altLang="zh-CN" dirty="0"/>
              <a:t>banana</a:t>
            </a:r>
            <a:r>
              <a:rPr lang="zh-CN" altLang="en-US" dirty="0"/>
              <a:t>的一个子序列。</a:t>
            </a:r>
            <a:endParaRPr lang="zh-CN" altLang="en-US" dirty="0"/>
          </a:p>
        </p:txBody>
      </p:sp>
      <p:sp>
        <p:nvSpPr>
          <p:cNvPr id="1126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148" tIns="45574" rIns="91148" bIns="45574" anchor="t" anchorCtr="0"/>
          <a:p>
            <a:pPr lvl="0"/>
            <a:r>
              <a:rPr lang="en-US" altLang="zh-CN" dirty="0"/>
              <a:t>Banana</a:t>
            </a:r>
            <a:r>
              <a:rPr lang="zh-CN" altLang="en-US" dirty="0"/>
              <a:t>的长度为</a:t>
            </a:r>
            <a:r>
              <a:rPr lang="en-US" altLang="zh-CN" dirty="0"/>
              <a:t>6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136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lIns="91148" tIns="45574" rIns="91148" bIns="45574"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16" name="日期版面配置區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F577FA-1A35-4A6D-86F9-5EF6DAC32A3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8" name="投影片編號版面配置區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6" name="直線接點 12"/>
          <p:cNvSpPr/>
          <p:nvPr/>
        </p:nvSpPr>
        <p:spPr>
          <a:xfrm rot="5400000">
            <a:off x="3630613" y="3201988"/>
            <a:ext cx="58515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BB309B-3CBE-461E-8EEC-297C6458D6D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958543-4F6D-44D3-B52E-E3C37690AD59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E683F5-7116-421A-BC4C-A1A052F86C2C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3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日期版面配置區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9114AF-1741-4711-891A-1F027EE1B55C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5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147" name="直線接點 11"/>
          <p:cNvSpPr/>
          <p:nvPr/>
        </p:nvSpPr>
        <p:spPr>
          <a:xfrm rot="5400000">
            <a:off x="3160713" y="3324225"/>
            <a:ext cx="603567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3" name="等腰三角形 1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5" name="日期版面配置區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7869F6-90C2-41CE-96A7-FA4CD57C90D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6" name="頁尾版面配置區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含標題的圖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線接點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1" lang="zh-TW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按一下圖示以新增圖片</a:t>
            </a: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15" name="日期版面配置區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697FC8-7970-4AFD-8055-50329C797512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6" name="頁尾版面配置區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1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1031" name="直線接點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32" name="直線接點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kumimoji="1" sz="26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548005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kumimoji="1" sz="2300" kern="1200">
          <a:solidFill>
            <a:schemeClr val="tx2"/>
          </a:solidFill>
          <a:latin typeface="+mn-lt"/>
          <a:ea typeface="宋体" panose="02010600030101010101" pitchFamily="2" charset="-122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kumimoji="1"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097280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umimoji="1"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kumimoji="1" sz="16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kumimoji="1" lang="en-US" altLang="zh-TW" kern="1200" dirty="0">
                <a:latin typeface="+mj-lt"/>
                <a:ea typeface="DFKai-SB" pitchFamily="65" charset="-120"/>
                <a:cs typeface="宋体" panose="02010600030101010101" pitchFamily="2" charset="-122"/>
              </a:rPr>
              <a:t>Chapter 2 </a:t>
            </a:r>
            <a:r>
              <a:rPr kumimoji="1" lang="zh-CN" altLang="en-US" kern="1200" dirty="0">
                <a:latin typeface="楷体_GB2312" pitchFamily="49" charset="-122"/>
                <a:ea typeface="楷体_GB2312" pitchFamily="49" charset="-122"/>
                <a:cs typeface="宋体" panose="02010600030101010101" pitchFamily="2" charset="-122"/>
              </a:rPr>
              <a:t>高级语言及其语法描述</a:t>
            </a:r>
            <a:endParaRPr kumimoji="1" lang="en-US" altLang="zh-TW" kern="1200" dirty="0">
              <a:latin typeface="楷体_GB2312" pitchFamily="49" charset="-122"/>
              <a:ea typeface="楷体_GB2312" pitchFamily="49" charset="-122"/>
              <a:cs typeface="宋体" panose="02010600030101010101" pitchFamily="2" charset="-122"/>
            </a:endParaRPr>
          </a:p>
        </p:txBody>
      </p:sp>
      <p:sp>
        <p:nvSpPr>
          <p:cNvPr id="9219" name="投影片編號版面配置區 5"/>
          <p:cNvSpPr txBox="1"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2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220" name="Rectangle 3"/>
          <p:cNvSpPr txBox="1"/>
          <p:nvPr/>
        </p:nvSpPr>
        <p:spPr>
          <a:xfrm>
            <a:off x="2071688" y="6143625"/>
            <a:ext cx="68580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TW" altLang="en-US" sz="2000" dirty="0">
              <a:solidFill>
                <a:schemeClr val="tx2"/>
              </a:solidFill>
              <a:latin typeface="Bookman Old Style" panose="02050604050505020204" pitchFamily="18" charset="0"/>
              <a:ea typeface="DFKai-SB" pitchFamily="65" charset="-120"/>
            </a:endParaRPr>
          </a:p>
        </p:txBody>
      </p:sp>
      <p:sp>
        <p:nvSpPr>
          <p:cNvPr id="9221" name="日期版面配置區 5"/>
          <p:cNvSpPr txBox="1"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 bit of 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1950s</a:t>
            </a:r>
            <a:endParaRPr lang="en-US" altLang="zh-CN"/>
          </a:p>
          <a:p>
            <a:pPr lvl="1"/>
            <a:r>
              <a:rPr lang="en-US" altLang="zh-CN"/>
              <a:t>1951 UNIVAC</a:t>
            </a:r>
            <a:endParaRPr lang="en-US" altLang="zh-CN"/>
          </a:p>
          <a:p>
            <a:pPr lvl="1"/>
            <a:r>
              <a:rPr lang="en-US" altLang="zh-CN"/>
              <a:t>1954 John Backus FORTRAN</a:t>
            </a:r>
            <a:endParaRPr lang="en-US" altLang="zh-CN"/>
          </a:p>
          <a:p>
            <a:pPr lvl="0"/>
            <a:r>
              <a:rPr lang="en-US" altLang="zh-CN" sz="2600"/>
              <a:t>1960s</a:t>
            </a:r>
            <a:endParaRPr lang="en-US" altLang="zh-CN"/>
          </a:p>
          <a:p>
            <a:pPr lvl="1"/>
            <a:r>
              <a:rPr lang="en-US" altLang="zh-CN"/>
              <a:t>1960 Algol 60</a:t>
            </a:r>
            <a:endParaRPr lang="en-US" altLang="zh-CN"/>
          </a:p>
          <a:p>
            <a:pPr lvl="0"/>
            <a:r>
              <a:rPr lang="en-US" altLang="zh-CN" sz="2600"/>
              <a:t>1970s</a:t>
            </a:r>
            <a:endParaRPr lang="en-US" altLang="zh-CN"/>
          </a:p>
          <a:p>
            <a:pPr lvl="1"/>
            <a:r>
              <a:rPr lang="en-US" altLang="zh-CN"/>
              <a:t>1970 Niklaus Wirth Pascal</a:t>
            </a:r>
            <a:endParaRPr lang="en-US" altLang="zh-CN"/>
          </a:p>
          <a:p>
            <a:pPr lvl="1"/>
            <a:r>
              <a:rPr lang="en-US" altLang="zh-CN"/>
              <a:t>1972 Dennis Ritchie C</a:t>
            </a:r>
            <a:endParaRPr lang="en-US" altLang="zh-CN"/>
          </a:p>
          <a:p>
            <a:pPr lvl="0"/>
            <a:r>
              <a:rPr lang="en-US" altLang="zh-CN" sz="2600"/>
              <a:t>1980s</a:t>
            </a:r>
            <a:endParaRPr lang="en-US" altLang="zh-CN" sz="2600"/>
          </a:p>
          <a:p>
            <a:pPr lvl="1"/>
            <a:r>
              <a:rPr lang="en-US" altLang="zh-CN" sz="2300"/>
              <a:t>1980 smalltalk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605" y="5895975"/>
            <a:ext cx="69850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https://blog.csdn.net/cnliuyong/article/details/82982966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Categories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435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  <a:latin typeface="Bookman Old Style" panose="02050604050505020204" pitchFamily="18" charset="0"/>
              </a:rPr>
            </a:fld>
            <a:endParaRPr lang="zh-TW" altLang="en-US" sz="1400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36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  <a:latin typeface="Bookman Old Style" panose="02050604050505020204" pitchFamily="18" charset="0"/>
              </a:rPr>
            </a:fld>
            <a:endParaRPr lang="zh-TW" altLang="en-US" sz="1400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52242" y="1772816"/>
            <a:ext cx="7980198" cy="3786848"/>
            <a:chOff x="480234" y="574357"/>
            <a:chExt cx="7980198" cy="3786848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6" name="Rectangle 5"/>
            <p:cNvSpPr/>
            <p:nvPr/>
          </p:nvSpPr>
          <p:spPr bwMode="auto">
            <a:xfrm>
              <a:off x="2817814" y="574357"/>
              <a:ext cx="3556000" cy="15763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Below" fov="2700000">
                <a:rot lat="600000" lon="0" rev="0"/>
              </a:camera>
              <a:lightRig rig="threePt" dir="t"/>
            </a:scene3d>
            <a:sp3d extrusionH="1022350"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" charset="-120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7814" y="796478"/>
              <a:ext cx="3842418" cy="11079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defRPr/>
              </a:pPr>
              <a:r>
                <a:rPr kumimoji="1" lang="zh-CN" alt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innerShdw blurRad="63500" dist="76200" dir="13500000">
                      <a:prstClr val="black">
                        <a:alpha val="38000"/>
                      </a:prstClr>
                    </a:innerShdw>
                  </a:effectLst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高级语言</a:t>
              </a:r>
              <a:endParaRPr kumimoji="1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76200" dir="13500000">
                    <a:prstClr val="black">
                      <a:alpha val="38000"/>
                    </a:prstClr>
                  </a:inn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603725" y="2784827"/>
              <a:ext cx="1609726" cy="1576378"/>
              <a:chOff x="2483768" y="2615674"/>
              <a:chExt cx="1609726" cy="1576378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2483768" y="2615674"/>
                <a:ext cx="1575918" cy="157637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perspectiveBelow" fov="2700000">
                  <a:rot lat="600000" lon="0" rev="0"/>
                </a:camera>
                <a:lightRig rig="threePt" dir="t"/>
              </a:scene3d>
              <a:sp3d extrusionH="1022350"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Times New Roman" panose="02020603050405020304" pitchFamily="18" charset="0"/>
                  <a:buNone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" charset="-120"/>
                  <a:cs typeface="+mn-cs"/>
                </a:endParaRPr>
              </a:p>
            </p:txBody>
          </p:sp>
          <p:sp>
            <p:nvSpPr>
              <p:cNvPr id="14" name="TextBox 16"/>
              <p:cNvSpPr txBox="1">
                <a:spLocks noChangeArrowheads="1"/>
              </p:cNvSpPr>
              <p:nvPr/>
            </p:nvSpPr>
            <p:spPr bwMode="auto">
              <a:xfrm>
                <a:off x="2493294" y="2733150"/>
                <a:ext cx="1600200" cy="10772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PMingLiU" pitchFamily="1" charset="-120"/>
                    <a:cs typeface="+mn-cs"/>
                  </a:rPr>
                  <a:t>Applicative</a:t>
                </a:r>
                <a:endPara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" charset="-120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" charset="-120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PMingLiU" pitchFamily="1" charset="-120"/>
                    <a:cs typeface="+mn-cs"/>
                  </a:rPr>
                  <a:t>LISP…</a:t>
                </a:r>
                <a:endParaRPr kumimoji="1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" charset="-120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" charset="-120"/>
                  <a:cs typeface="+mn-cs"/>
                </a:endParaRPr>
              </a:p>
            </p:txBody>
          </p:sp>
        </p:grpSp>
        <p:sp>
          <p:nvSpPr>
            <p:cNvPr id="15" name="Nedadbuet pil 24"/>
            <p:cNvSpPr>
              <a:spLocks noChangeArrowheads="1"/>
            </p:cNvSpPr>
            <p:nvPr/>
          </p:nvSpPr>
          <p:spPr bwMode="auto">
            <a:xfrm>
              <a:off x="6386512" y="1535732"/>
              <a:ext cx="1203325" cy="1038225"/>
            </a:xfrm>
            <a:custGeom>
              <a:avLst/>
              <a:gdLst>
                <a:gd name="T0" fmla="*/ 150958 w 1203728"/>
                <a:gd name="T1" fmla="*/ 91380 h 1038311"/>
                <a:gd name="T2" fmla="*/ 301919 w 1203728"/>
                <a:gd name="T3" fmla="*/ 73105 h 1038311"/>
                <a:gd name="T4" fmla="*/ 964522 w 1203728"/>
                <a:gd name="T5" fmla="*/ 530013 h 1038311"/>
                <a:gd name="T6" fmla="*/ 1203325 w 1203728"/>
                <a:gd name="T7" fmla="*/ 530012 h 1038311"/>
                <a:gd name="T8" fmla="*/ 930377 w 1203728"/>
                <a:gd name="T9" fmla="*/ 1038225 h 1038311"/>
                <a:gd name="T10" fmla="*/ 423801 w 1203728"/>
                <a:gd name="T11" fmla="*/ 530012 h 1038311"/>
                <a:gd name="T12" fmla="*/ 662603 w 1203728"/>
                <a:gd name="T13" fmla="*/ 530012 h 10383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3728"/>
                <a:gd name="T22" fmla="*/ 0 h 1038311"/>
                <a:gd name="T23" fmla="*/ 1203728 w 1203728"/>
                <a:gd name="T24" fmla="*/ 1038311 h 10383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3728" h="1038311" stroke="0" extrusionOk="0">
                  <a:moveTo>
                    <a:pt x="930689" y="1038311"/>
                  </a:moveTo>
                  <a:lnTo>
                    <a:pt x="423943" y="530056"/>
                  </a:lnTo>
                  <a:lnTo>
                    <a:pt x="662825" y="530056"/>
                  </a:lnTo>
                  <a:cubicBezTo>
                    <a:pt x="520679" y="245966"/>
                    <a:pt x="269942" y="73111"/>
                    <a:pt x="0" y="73110"/>
                  </a:cubicBezTo>
                  <a:lnTo>
                    <a:pt x="302020" y="73111"/>
                  </a:lnTo>
                  <a:cubicBezTo>
                    <a:pt x="571963" y="73111"/>
                    <a:pt x="822699" y="245967"/>
                    <a:pt x="964845" y="530057"/>
                  </a:cubicBezTo>
                  <a:lnTo>
                    <a:pt x="1203728" y="530056"/>
                  </a:lnTo>
                  <a:lnTo>
                    <a:pt x="930689" y="1038311"/>
                  </a:lnTo>
                  <a:close/>
                </a:path>
                <a:path w="1203728" h="1038311" stroke="0" extrusionOk="0">
                  <a:moveTo>
                    <a:pt x="151011" y="91389"/>
                  </a:moveTo>
                  <a:cubicBezTo>
                    <a:pt x="150548" y="91389"/>
                    <a:pt x="143913" y="93355"/>
                    <a:pt x="143050" y="93748"/>
                  </a:cubicBezTo>
                  <a:lnTo>
                    <a:pt x="145831" y="93748"/>
                  </a:lnTo>
                  <a:cubicBezTo>
                    <a:pt x="147158" y="93355"/>
                    <a:pt x="150148" y="91782"/>
                    <a:pt x="151011" y="91389"/>
                  </a:cubicBezTo>
                  <a:close/>
                </a:path>
                <a:path w="1203728" h="1038311" fill="none" extrusionOk="0">
                  <a:moveTo>
                    <a:pt x="151009" y="91388"/>
                  </a:moveTo>
                  <a:cubicBezTo>
                    <a:pt x="182470" y="87580"/>
                    <a:pt x="166381" y="0"/>
                    <a:pt x="302020" y="73111"/>
                  </a:cubicBezTo>
                  <a:cubicBezTo>
                    <a:pt x="571963" y="73111"/>
                    <a:pt x="822699" y="245967"/>
                    <a:pt x="964845" y="530057"/>
                  </a:cubicBezTo>
                  <a:lnTo>
                    <a:pt x="1203728" y="530056"/>
                  </a:lnTo>
                  <a:lnTo>
                    <a:pt x="930689" y="1038311"/>
                  </a:lnTo>
                  <a:lnTo>
                    <a:pt x="423943" y="530056"/>
                  </a:lnTo>
                  <a:lnTo>
                    <a:pt x="662825" y="530056"/>
                  </a:lnTo>
                </a:path>
              </a:pathLst>
            </a:custGeom>
            <a:gradFill rotWithShape="1">
              <a:gsLst>
                <a:gs pos="0">
                  <a:srgbClr val="BFBFBF"/>
                </a:gs>
                <a:gs pos="100000">
                  <a:srgbClr val="404040"/>
                </a:gs>
              </a:gsLst>
              <a:lin ang="5400000" scaled="1"/>
            </a:gradFill>
            <a:ln w="9525">
              <a:noFill/>
              <a:miter lim="800000"/>
            </a:ln>
            <a:effectLst>
              <a:outerShdw blurRad="63500" dist="25400" dir="3719958" sx="99001" sy="99001" algn="t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defRPr/>
              </a:pPr>
              <a:endParaRPr kumimoji="1" lang="da-DK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MS PGothic" panose="020B0600070205080204" pitchFamily="-65" charset="-128"/>
                <a:cs typeface="+mn-cs"/>
              </a:endParaRPr>
            </a:p>
          </p:txBody>
        </p:sp>
        <p:sp>
          <p:nvSpPr>
            <p:cNvPr id="18" name="Nedadbuet pil 24"/>
            <p:cNvSpPr>
              <a:spLocks noChangeArrowheads="1"/>
            </p:cNvSpPr>
            <p:nvPr/>
          </p:nvSpPr>
          <p:spPr bwMode="auto">
            <a:xfrm flipH="1">
              <a:off x="1475656" y="1541463"/>
              <a:ext cx="1203325" cy="1038225"/>
            </a:xfrm>
            <a:custGeom>
              <a:avLst/>
              <a:gdLst>
                <a:gd name="T0" fmla="*/ 150958 w 1203728"/>
                <a:gd name="T1" fmla="*/ 91380 h 1038311"/>
                <a:gd name="T2" fmla="*/ 301919 w 1203728"/>
                <a:gd name="T3" fmla="*/ 73105 h 1038311"/>
                <a:gd name="T4" fmla="*/ 964522 w 1203728"/>
                <a:gd name="T5" fmla="*/ 530013 h 1038311"/>
                <a:gd name="T6" fmla="*/ 1203325 w 1203728"/>
                <a:gd name="T7" fmla="*/ 530012 h 1038311"/>
                <a:gd name="T8" fmla="*/ 930377 w 1203728"/>
                <a:gd name="T9" fmla="*/ 1038225 h 1038311"/>
                <a:gd name="T10" fmla="*/ 423801 w 1203728"/>
                <a:gd name="T11" fmla="*/ 530012 h 1038311"/>
                <a:gd name="T12" fmla="*/ 662603 w 1203728"/>
                <a:gd name="T13" fmla="*/ 530012 h 10383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3728"/>
                <a:gd name="T22" fmla="*/ 0 h 1038311"/>
                <a:gd name="T23" fmla="*/ 1203728 w 1203728"/>
                <a:gd name="T24" fmla="*/ 1038311 h 10383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3728" h="1038311" stroke="0" extrusionOk="0">
                  <a:moveTo>
                    <a:pt x="930689" y="1038311"/>
                  </a:moveTo>
                  <a:lnTo>
                    <a:pt x="423943" y="530056"/>
                  </a:lnTo>
                  <a:lnTo>
                    <a:pt x="662825" y="530056"/>
                  </a:lnTo>
                  <a:cubicBezTo>
                    <a:pt x="520679" y="245966"/>
                    <a:pt x="269942" y="73111"/>
                    <a:pt x="0" y="73110"/>
                  </a:cubicBezTo>
                  <a:lnTo>
                    <a:pt x="302020" y="73111"/>
                  </a:lnTo>
                  <a:cubicBezTo>
                    <a:pt x="571963" y="73111"/>
                    <a:pt x="822699" y="245967"/>
                    <a:pt x="964845" y="530057"/>
                  </a:cubicBezTo>
                  <a:lnTo>
                    <a:pt x="1203728" y="530056"/>
                  </a:lnTo>
                  <a:lnTo>
                    <a:pt x="930689" y="1038311"/>
                  </a:lnTo>
                  <a:close/>
                </a:path>
                <a:path w="1203728" h="1038311" stroke="0" extrusionOk="0">
                  <a:moveTo>
                    <a:pt x="151011" y="91389"/>
                  </a:moveTo>
                  <a:cubicBezTo>
                    <a:pt x="150548" y="91389"/>
                    <a:pt x="143913" y="93355"/>
                    <a:pt x="143050" y="93748"/>
                  </a:cubicBezTo>
                  <a:lnTo>
                    <a:pt x="145831" y="93748"/>
                  </a:lnTo>
                  <a:cubicBezTo>
                    <a:pt x="147158" y="93355"/>
                    <a:pt x="150148" y="91782"/>
                    <a:pt x="151011" y="91389"/>
                  </a:cubicBezTo>
                  <a:close/>
                </a:path>
                <a:path w="1203728" h="1038311" fill="none" extrusionOk="0">
                  <a:moveTo>
                    <a:pt x="151009" y="91388"/>
                  </a:moveTo>
                  <a:cubicBezTo>
                    <a:pt x="182470" y="87580"/>
                    <a:pt x="166381" y="0"/>
                    <a:pt x="302020" y="73111"/>
                  </a:cubicBezTo>
                  <a:cubicBezTo>
                    <a:pt x="571963" y="73111"/>
                    <a:pt x="822699" y="245967"/>
                    <a:pt x="964845" y="530057"/>
                  </a:cubicBezTo>
                  <a:lnTo>
                    <a:pt x="1203728" y="530056"/>
                  </a:lnTo>
                  <a:lnTo>
                    <a:pt x="930689" y="1038311"/>
                  </a:lnTo>
                  <a:lnTo>
                    <a:pt x="423943" y="530056"/>
                  </a:lnTo>
                  <a:lnTo>
                    <a:pt x="662825" y="530056"/>
                  </a:lnTo>
                </a:path>
              </a:pathLst>
            </a:custGeom>
            <a:gradFill rotWithShape="1">
              <a:gsLst>
                <a:gs pos="0">
                  <a:srgbClr val="BFBFBF"/>
                </a:gs>
                <a:gs pos="100000">
                  <a:srgbClr val="404040"/>
                </a:gs>
              </a:gsLst>
              <a:lin ang="5400000" scaled="1"/>
            </a:gradFill>
            <a:ln w="9525">
              <a:noFill/>
              <a:miter lim="800000"/>
            </a:ln>
            <a:effectLst>
              <a:outerShdw blurRad="63500" dist="25400" dir="3719958" sx="99001" sy="99001" algn="t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defRPr/>
              </a:pPr>
              <a:endParaRPr kumimoji="1" lang="da-DK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MS PGothic" panose="020B0600070205080204" pitchFamily="-65" charset="-128"/>
                <a:cs typeface="+mn-cs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736742" y="2784827"/>
              <a:ext cx="1600200" cy="1576378"/>
              <a:chOff x="4202113" y="2736859"/>
              <a:chExt cx="1600200" cy="157637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212272" y="2736859"/>
                <a:ext cx="1575918" cy="157637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perspectiveBelow" fov="2700000">
                  <a:rot lat="600000" lon="0" rev="0"/>
                </a:camera>
                <a:lightRig rig="threePt" dir="t"/>
              </a:scene3d>
              <a:sp3d extrusionH="1022350"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Times New Roman" panose="02020603050405020304" pitchFamily="18" charset="0"/>
                  <a:buNone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" charset="-120"/>
                  <a:cs typeface="+mn-cs"/>
                </a:endParaRPr>
              </a:p>
            </p:txBody>
          </p:sp>
          <p:sp>
            <p:nvSpPr>
              <p:cNvPr id="19" name="TextBox 27"/>
              <p:cNvSpPr txBox="1">
                <a:spLocks noChangeArrowheads="1"/>
              </p:cNvSpPr>
              <p:nvPr/>
            </p:nvSpPr>
            <p:spPr bwMode="auto">
              <a:xfrm>
                <a:off x="4202113" y="2798763"/>
                <a:ext cx="1600200" cy="10772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PMingLiU" pitchFamily="1" charset="-120"/>
                    <a:cs typeface="+mn-cs"/>
                  </a:rPr>
                  <a:t>Rule-Based</a:t>
                </a:r>
                <a:endPara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" charset="-120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" charset="-120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PMingLiU" pitchFamily="1" charset="-120"/>
                    <a:cs typeface="+mn-cs"/>
                  </a:rPr>
                  <a:t>Prolog…</a:t>
                </a:r>
                <a:endParaRPr kumimoji="1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" charset="-120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" charset="-120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860232" y="2784827"/>
              <a:ext cx="1600200" cy="1576378"/>
              <a:chOff x="6373813" y="2751137"/>
              <a:chExt cx="1600200" cy="1576378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6386512" y="2751137"/>
                <a:ext cx="1575918" cy="157637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perspectiveBelow" fov="2700000">
                  <a:rot lat="600000" lon="0" rev="0"/>
                </a:camera>
                <a:lightRig rig="threePt" dir="t"/>
              </a:scene3d>
              <a:sp3d extrusionH="1022350"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Times New Roman" panose="02020603050405020304" pitchFamily="18" charset="0"/>
                  <a:buNone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" charset="-120"/>
                  <a:cs typeface="+mn-cs"/>
                </a:endParaRPr>
              </a:p>
            </p:txBody>
          </p:sp>
          <p:sp>
            <p:nvSpPr>
              <p:cNvPr id="20" name="TextBox 28"/>
              <p:cNvSpPr txBox="1">
                <a:spLocks noChangeArrowheads="1"/>
              </p:cNvSpPr>
              <p:nvPr/>
            </p:nvSpPr>
            <p:spPr bwMode="auto">
              <a:xfrm>
                <a:off x="6373813" y="2868613"/>
                <a:ext cx="1600200" cy="1323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PMingLiU" pitchFamily="1" charset="-120"/>
                    <a:cs typeface="+mn-cs"/>
                  </a:rPr>
                  <a:t>Object-Oriented</a:t>
                </a:r>
                <a:endPara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" charset="-120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" charset="-120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PMingLiU" pitchFamily="1" charset="-120"/>
                    <a:cs typeface="+mn-cs"/>
                  </a:rPr>
                  <a:t>C++, Java…</a:t>
                </a:r>
                <a:endParaRPr kumimoji="1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" charset="-120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" charset="-120"/>
                  <a:cs typeface="+mn-cs"/>
                </a:endParaRPr>
              </a:p>
            </p:txBody>
          </p:sp>
        </p:grpSp>
        <p:sp>
          <p:nvSpPr>
            <p:cNvPr id="24" name="Down Arrow 23"/>
            <p:cNvSpPr>
              <a:spLocks noChangeArrowheads="1"/>
            </p:cNvSpPr>
            <p:nvPr/>
          </p:nvSpPr>
          <p:spPr bwMode="auto">
            <a:xfrm>
              <a:off x="5487144" y="2192957"/>
              <a:ext cx="381000" cy="381000"/>
            </a:xfrm>
            <a:prstGeom prst="down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BFBFBF"/>
                </a:gs>
                <a:gs pos="100000">
                  <a:srgbClr val="404040"/>
                </a:gs>
              </a:gsLst>
              <a:lin ang="5400000" scaled="1"/>
            </a:gradFill>
            <a:ln w="9525">
              <a:noFill/>
              <a:miter lim="800000"/>
            </a:ln>
            <a:effectLst>
              <a:outerShdw blurRad="63500" dist="25400" dir="3719958" sx="99001" sy="99001" algn="t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defRPr/>
              </a:pPr>
              <a:endParaRPr kumimoji="1" 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MS PGothic" panose="020B0600070205080204" pitchFamily="-65" charset="-128"/>
                <a:cs typeface="+mn-cs"/>
              </a:endParaRPr>
            </a:p>
          </p:txBody>
        </p:sp>
        <p:sp>
          <p:nvSpPr>
            <p:cNvPr id="25" name="Down Arrow 24"/>
            <p:cNvSpPr>
              <a:spLocks noChangeArrowheads="1"/>
            </p:cNvSpPr>
            <p:nvPr/>
          </p:nvSpPr>
          <p:spPr bwMode="auto">
            <a:xfrm>
              <a:off x="3110880" y="2218987"/>
              <a:ext cx="381000" cy="381000"/>
            </a:xfrm>
            <a:prstGeom prst="down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BFBFBF"/>
                </a:gs>
                <a:gs pos="100000">
                  <a:srgbClr val="404040"/>
                </a:gs>
              </a:gsLst>
              <a:lin ang="5400000" scaled="1"/>
            </a:gradFill>
            <a:ln w="9525">
              <a:noFill/>
              <a:miter lim="800000"/>
            </a:ln>
            <a:effectLst>
              <a:outerShdw blurRad="63500" dist="25400" dir="3719958" sx="99001" sy="99001" algn="t" rotWithShape="0">
                <a:srgbClr val="000000">
                  <a:alpha val="37000"/>
                </a:srgbClr>
              </a:outerShdw>
            </a:effectLst>
          </p:spPr>
          <p:txBody>
            <a:bodyPr anchor="ctr"/>
            <a:lstStyle/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defRPr/>
              </a:pPr>
              <a:endParaRPr kumimoji="1" lang="en-US" sz="2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MS PGothic" panose="020B0600070205080204" pitchFamily="-65" charset="-128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80234" y="2784827"/>
              <a:ext cx="1600200" cy="1576378"/>
              <a:chOff x="480234" y="3087792"/>
              <a:chExt cx="1600200" cy="157637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499283" y="3087792"/>
                <a:ext cx="1575918" cy="157637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perspectiveBelow" fov="2700000">
                  <a:rot lat="600000" lon="0" rev="0"/>
                </a:camera>
                <a:lightRig rig="threePt" dir="t"/>
              </a:scene3d>
              <a:sp3d extrusionH="1022350"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Times New Roman" panose="02020603050405020304" pitchFamily="18" charset="0"/>
                  <a:buNone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" charset="-120"/>
                  <a:cs typeface="+mn-cs"/>
                </a:endParaRPr>
              </a:p>
            </p:txBody>
          </p:sp>
          <p:sp>
            <p:nvSpPr>
              <p:cNvPr id="27" name="TextBox 29"/>
              <p:cNvSpPr txBox="1">
                <a:spLocks noChangeArrowheads="1"/>
              </p:cNvSpPr>
              <p:nvPr/>
            </p:nvSpPr>
            <p:spPr bwMode="auto">
              <a:xfrm>
                <a:off x="480234" y="3185891"/>
                <a:ext cx="1600200" cy="1323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PMingLiU" pitchFamily="1" charset="-120"/>
                    <a:cs typeface="+mn-cs"/>
                  </a:rPr>
                  <a:t>Imperative</a:t>
                </a:r>
                <a:endPara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" charset="-120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" charset="-120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PMingLiU" pitchFamily="1" charset="-120"/>
                    <a:cs typeface="+mn-cs"/>
                  </a:rPr>
                  <a:t>Fortran, C, Pascal, Ada…</a:t>
                </a:r>
                <a:endParaRPr kumimoji="1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" charset="-120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PMingLiU" pitchFamily="1" charset="-120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Architecture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程序结构 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– 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单层结构</a:t>
            </a:r>
            <a:endParaRPr lang="en-US" altLang="zh-CN" sz="36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36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程序结构 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– 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多层结构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6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946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Data Type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）每个被计算对象都带有自己的类型，以类型作为值的属性的概括，因此每个类型都意味着一个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的集合。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）不同类型的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具有不同的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操作运算</a:t>
            </a:r>
            <a:endParaRPr lang="zh-CN" altLang="en-US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）类型是一个值的集合和定义在这个值集上的一组操作的总称。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5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5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5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语言中的整型变量</a:t>
            </a:r>
            <a:r>
              <a:rPr lang="en-US" altLang="zh-CN" sz="25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(int)</a:t>
            </a:r>
            <a:r>
              <a:rPr lang="zh-CN" altLang="en-US" sz="25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，其值集为某个区间上的整数，定义在其上的操作为</a:t>
            </a:r>
            <a:r>
              <a:rPr lang="en-US" altLang="zh-CN" sz="25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+, -, *, /</a:t>
            </a:r>
            <a:r>
              <a:rPr lang="zh-CN" altLang="en-US" sz="25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等</a:t>
            </a:r>
            <a:endParaRPr lang="zh-CN" altLang="en-US" sz="25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4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048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Data type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数据类型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包含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数据取值集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数据操作集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分类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基本数据类型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结构数据类型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访问指针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抽象数据类型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sz="3200" dirty="0">
              <a:ea typeface="华文新魏" panose="02010800040101010101" pitchFamily="2" charset="-122"/>
            </a:endParaRPr>
          </a:p>
        </p:txBody>
      </p:sp>
      <p:sp>
        <p:nvSpPr>
          <p:cNvPr id="2150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150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Abstract Data Type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一个抽象数据类型（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ADT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）定义为：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）一个数据对象集，数据对象由一个或多个类型定义；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）一个作用于这些数据对象的抽象操作集；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）完全封装，用户除了能使用该类型的操作来处理这类数据对象之外，不能作其他的处理。 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抽象数据类型有两个重要特征：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信息隐蔽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数据封装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，使用与实现相分离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253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Sentence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表达式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语句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33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简单语句：不含其它语句成分的基本句</a:t>
            </a:r>
            <a:endParaRPr lang="zh-CN" altLang="en-US" sz="33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3000" dirty="0">
                <a:latin typeface="楷体_GB2312" pitchFamily="49" charset="-122"/>
                <a:ea typeface="楷体_GB2312" pitchFamily="49" charset="-122"/>
              </a:rPr>
              <a:t>说明语句</a:t>
            </a:r>
            <a:endParaRPr lang="zh-CN" altLang="en-US" sz="300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3000" dirty="0">
                <a:latin typeface="楷体_GB2312" pitchFamily="49" charset="-122"/>
                <a:ea typeface="楷体_GB2312" pitchFamily="49" charset="-122"/>
              </a:rPr>
              <a:t>赋值语句</a:t>
            </a:r>
            <a:endParaRPr lang="zh-CN" altLang="en-US" sz="300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3000" dirty="0">
                <a:latin typeface="楷体_GB2312" pitchFamily="49" charset="-122"/>
                <a:ea typeface="楷体_GB2312" pitchFamily="49" charset="-122"/>
              </a:rPr>
              <a:t>控制语句</a:t>
            </a:r>
            <a:endParaRPr lang="zh-CN" altLang="en-US" sz="300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3000" dirty="0">
                <a:latin typeface="楷体_GB2312" pitchFamily="49" charset="-122"/>
                <a:ea typeface="楷体_GB2312" pitchFamily="49" charset="-122"/>
              </a:rPr>
              <a:t>过程调用语句</a:t>
            </a:r>
            <a:endParaRPr lang="zh-CN" altLang="en-US" sz="30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33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复合语句：句中有句的语句</a:t>
            </a:r>
            <a:endParaRPr lang="zh-CN" altLang="en-US" sz="33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6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3557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Sentence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不同程序语言含有不同形式和功能的各种语句。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从功能上说语句大体可分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执行性语句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说明性语句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两大类：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说明性语句旨在定义不同数据类型的变量或运算。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执行性语句旨在描述程序的动作。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执行性语句又可分为赋值语句、控制语句和输入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输出语句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从形式上说，语句可分为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简单句、复合句和分程序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等。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赋值句、控制语句、说明语句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等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458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GB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Grammar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问题：	如何描述语言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GB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定义：	</a:t>
            </a:r>
            <a:r>
              <a:rPr lang="zh-CN" altLang="en-US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文法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是描述语言的语法结构的形式规则（即语法规则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GB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目的：	解决语言的有穷说明问题，包含对语法的描述，但却不表达任何语义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25604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560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GB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Grammar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形式上严格、准确；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易于理解；		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具有较强的描述能力；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有利于句子的分析和翻译，构造语法分析器</a:t>
            </a:r>
            <a:endParaRPr lang="en-GB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GB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文法分类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：分为四类（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型文法），对应四类语言；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与程序语言语法有关的是</a:t>
            </a:r>
            <a:r>
              <a:rPr lang="zh-CN" altLang="en-US" u="sng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上下文无关文法</a:t>
            </a:r>
            <a:endParaRPr lang="zh-CN" altLang="en-US" u="sng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662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TW" kern="1200" dirty="0">
                <a:latin typeface="+mj-lt"/>
                <a:ea typeface="Arial Unicode MS" pitchFamily="34" charset="-122"/>
                <a:cs typeface="宋体" panose="02010600030101010101" pitchFamily="2" charset="-122"/>
              </a:rPr>
              <a:t>Outlines</a:t>
            </a:r>
            <a:endParaRPr kumimoji="1" lang="en-US" altLang="zh-TW" kern="1200" dirty="0">
              <a:latin typeface="+mj-lt"/>
              <a:ea typeface="Arial Unicode MS" pitchFamily="34" charset="-122"/>
              <a:cs typeface="宋体" panose="02010600030101010101" pitchFamily="2" charset="-122"/>
            </a:endParaRPr>
          </a:p>
        </p:txBody>
      </p:sp>
      <p:sp>
        <p:nvSpPr>
          <p:cNvPr id="10243" name="投影片編號版面配置區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rPr>
            </a:fld>
            <a:endParaRPr lang="zh-TW" altLang="en-US" sz="1400" dirty="0">
              <a:solidFill>
                <a:schemeClr val="tx2"/>
              </a:solidFill>
              <a:latin typeface="Arial Unicode MS" pitchFamily="34" charset="-122"/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sz="quarter" idx="1"/>
          </p:nvPr>
        </p:nvSpPr>
        <p:spPr>
          <a:xfrm>
            <a:off x="285750" y="1428750"/>
            <a:ext cx="8715375" cy="466725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程序语言的定义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高级语言的一般特性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数据类型与操作</a:t>
            </a:r>
            <a:endParaRPr lang="zh-CN" altLang="en-US" sz="32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语句与控制结构</a:t>
            </a:r>
            <a:endParaRPr lang="zh-CN" altLang="en-US" sz="32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程序语言的语法描述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上下文无关文法</a:t>
            </a:r>
            <a:endParaRPr lang="zh-CN" altLang="en-US" sz="32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语法分析树与二义性</a:t>
            </a:r>
            <a:endParaRPr lang="zh-CN" altLang="en-US" sz="32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形式语言</a:t>
            </a:r>
            <a:endParaRPr lang="zh-CN" altLang="en-US" sz="32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Grammar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字母表 </a:t>
            </a:r>
            <a:r>
              <a:rPr lang="en-GB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GB" altLang="zh-CN" sz="2800" dirty="0">
                <a:solidFill>
                  <a:srgbClr val="FF0000"/>
                </a:solidFill>
                <a:latin typeface="Bookman Old Style" panose="02050604050505020204" pitchFamily="18" charset="0"/>
                <a:ea typeface="楷体_GB2312" pitchFamily="49" charset="-122"/>
              </a:rPr>
              <a:t>Alphabet</a:t>
            </a:r>
            <a:r>
              <a:rPr lang="en-GB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  <a:latin typeface="Bookman Old Style" panose="02050604050505020204" pitchFamily="18" charset="0"/>
                <a:ea typeface="楷体_GB2312" pitchFamily="49" charset="-122"/>
                <a:sym typeface="Symbol" panose="05050102010706020507" pitchFamily="18" charset="2"/>
              </a:rPr>
              <a:t></a:t>
            </a:r>
            <a:endParaRPr lang="zh-CN" altLang="en-US" sz="2800" b="1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lvl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符号的有穷集合 </a:t>
            </a:r>
            <a:r>
              <a:rPr lang="en-GB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GB" altLang="zh-CN" sz="24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Character</a:t>
            </a:r>
            <a:r>
              <a:rPr lang="en-GB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9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符号：相互区别的元素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符号串 </a:t>
            </a:r>
            <a:r>
              <a:rPr lang="en-GB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GB" altLang="zh-CN" sz="24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String</a:t>
            </a:r>
            <a:r>
              <a:rPr lang="en-GB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9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符号构成的有穷序列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9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空字</a:t>
            </a:r>
            <a:r>
              <a:rPr lang="en-US" altLang="zh-CN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ε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：不包含任何符号的序列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9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全集</a:t>
            </a:r>
            <a:r>
              <a:rPr lang="en-US" altLang="zh-CN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Σ</a:t>
            </a:r>
            <a:r>
              <a:rPr lang="en-US" altLang="zh-CN" baseline="300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*</a:t>
            </a:r>
            <a:r>
              <a:rPr lang="en-US" altLang="zh-CN" baseline="30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：表示所有符号串的全体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9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空集</a:t>
            </a:r>
            <a:r>
              <a:rPr lang="el-GR" altLang="zh-CN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Φ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：不含任何元素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9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区分</a:t>
            </a:r>
            <a:r>
              <a:rPr lang="en-US" altLang="zh-CN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ε, {ε}, </a:t>
            </a:r>
            <a:r>
              <a:rPr lang="el-GR" altLang="zh-CN" dirty="0">
                <a:solidFill>
                  <a:srgbClr val="0000CC"/>
                </a:solidFill>
                <a:latin typeface="Cambria" panose="02040503050406030204" pitchFamily="18" charset="0"/>
                <a:ea typeface="楷体_GB2312" pitchFamily="49" charset="-122"/>
              </a:rPr>
              <a:t>Φ</a:t>
            </a:r>
            <a:endParaRPr lang="en-GB" altLang="zh-CN" dirty="0">
              <a:solidFill>
                <a:srgbClr val="0000CC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lnSpc>
                <a:spcPct val="9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endParaRPr lang="zh-CN" altLang="el-GR" dirty="0">
              <a:latin typeface="Cambria" panose="02040503050406030204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例 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Σ={a,b}</a:t>
            </a:r>
            <a:endParaRPr lang="en-US" altLang="zh-CN" sz="2800" dirty="0">
              <a:solidFill>
                <a:srgbClr val="0000CC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lvl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Σ</a:t>
            </a:r>
            <a:r>
              <a:rPr lang="en-US" altLang="zh-CN" sz="2400" baseline="300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* 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={ε,a,b,aa,ab,aabba,…}</a:t>
            </a:r>
            <a:endParaRPr lang="en-US" altLang="zh-CN" sz="2400" dirty="0">
              <a:solidFill>
                <a:srgbClr val="0000CC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2765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765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GB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Grammar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符号串</a:t>
            </a:r>
            <a:r>
              <a:rPr lang="en-US" altLang="zh-CN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的头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（前缀 </a:t>
            </a:r>
            <a:r>
              <a:rPr lang="en-GB" altLang="zh-CN" sz="2800" dirty="0">
                <a:latin typeface="Bookman Old Style" panose="02050604050505020204" pitchFamily="18" charset="0"/>
                <a:ea typeface="楷体_GB2312" pitchFamily="49" charset="-122"/>
              </a:rPr>
              <a:t>prefix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是符号串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banana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的一个前缀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符号串</a:t>
            </a:r>
            <a:r>
              <a:rPr lang="en-US" altLang="zh-CN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的尾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（后缀 </a:t>
            </a:r>
            <a:r>
              <a:rPr lang="en-GB" altLang="zh-CN" sz="2800" dirty="0">
                <a:latin typeface="Bookman Old Style" panose="02050604050505020204" pitchFamily="18" charset="0"/>
                <a:ea typeface="楷体_GB2312" pitchFamily="49" charset="-122"/>
              </a:rPr>
              <a:t>suffix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nana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是符号串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banana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的一个后缀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符号串</a:t>
            </a:r>
            <a:r>
              <a:rPr lang="en-US" altLang="zh-CN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的子串 </a:t>
            </a:r>
            <a:r>
              <a:rPr lang="en-GB" altLang="zh-CN" sz="28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GB" altLang="zh-CN" sz="2800" dirty="0">
                <a:latin typeface="Bookman Old Style" panose="02050604050505020204" pitchFamily="18" charset="0"/>
                <a:ea typeface="楷体_GB2312" pitchFamily="49" charset="-122"/>
              </a:rPr>
              <a:t>substring</a:t>
            </a:r>
            <a:r>
              <a:rPr lang="en-GB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如： 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ana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是符号串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banana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的一个子串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符号串</a:t>
            </a:r>
            <a:r>
              <a:rPr lang="en-US" altLang="zh-CN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的真</a:t>
            </a:r>
            <a:r>
              <a:rPr lang="en-GB" altLang="zh-CN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GB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true</a:t>
            </a:r>
            <a:r>
              <a:rPr lang="en-GB" altLang="zh-CN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前缀，真后缀，真子串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ε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两者都是符号串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的前缀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后缀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子串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非空符号串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的前缀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后缀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子串，则 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s 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 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endParaRPr lang="en-US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28676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8677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GB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Grammar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符号串的长度 </a:t>
            </a:r>
            <a:r>
              <a:rPr lang="en-US" altLang="zh-CN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length</a:t>
            </a:r>
            <a:r>
              <a:rPr lang="en-US" altLang="zh-CN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符号的个数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符号串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的长度记为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|s|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ε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的长度为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endParaRPr lang="en-US" altLang="zh-CN" sz="2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符号串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的连接积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dirty="0">
                <a:latin typeface="Bookman Old Style" panose="02050604050505020204" pitchFamily="18" charset="0"/>
                <a:ea typeface="楷体_GB2312" pitchFamily="49" charset="-122"/>
              </a:rPr>
              <a:t>concatenation product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符号串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xy</a:t>
            </a:r>
            <a:endParaRPr lang="en-US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如 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x=ab,y=cd 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则 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xy=abcd</a:t>
            </a:r>
            <a:endParaRPr lang="en-US" altLang="zh-CN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εa = aε</a:t>
            </a:r>
            <a:endParaRPr lang="en-US" altLang="zh-CN" sz="2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方幂 </a:t>
            </a:r>
            <a:r>
              <a:rPr lang="en-US" altLang="zh-CN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power</a:t>
            </a:r>
            <a:r>
              <a:rPr lang="en-US" altLang="zh-CN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符号串自身连接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次得到的符号串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aseline="30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定义为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的连接</a:t>
            </a:r>
            <a:endParaRPr lang="zh-CN" altLang="en-US" sz="2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30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=ε,a</a:t>
            </a:r>
            <a:r>
              <a:rPr lang="en-US" altLang="zh-CN" baseline="30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=a, a</a:t>
            </a:r>
            <a:r>
              <a:rPr lang="en-US" altLang="zh-CN" baseline="30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=aa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2970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970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Grammar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符号串集合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若集合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中所有元素都是某字母表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上的符号串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为字母表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上的符号串集合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两个符号串集合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的乘积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dirty="0">
                <a:latin typeface="Bookman Old Style" panose="02050604050505020204" pitchFamily="18" charset="0"/>
                <a:ea typeface="楷体_GB2312" pitchFamily="49" charset="-122"/>
              </a:rPr>
              <a:t>product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定义为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AB =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xy|xA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且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yB</a:t>
            </a:r>
            <a:endParaRPr lang="en-US" altLang="zh-CN" sz="2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若集合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A=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ab,cde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 =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0,1 </a:t>
            </a:r>
            <a:endParaRPr lang="en-US" altLang="zh-CN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AB =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ab0,ab1,cde0,cde1</a:t>
            </a:r>
            <a:endParaRPr lang="en-US" altLang="zh-CN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定义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sz="2400" dirty="0">
                <a:latin typeface="Bookman Old Style" panose="02050604050505020204" pitchFamily="18" charset="0"/>
                <a:ea typeface="楷体_GB2312" pitchFamily="49" charset="-122"/>
              </a:rPr>
              <a:t>∑</a:t>
            </a:r>
            <a:r>
              <a:rPr lang="en-US" altLang="zh-CN" sz="2400" baseline="-30000" dirty="0">
                <a:latin typeface="Bookman Old Style" panose="020506040505050202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latin typeface="Bookman Old Style" panose="02050604050505020204" pitchFamily="18" charset="0"/>
                <a:ea typeface="楷体_GB2312" pitchFamily="49" charset="-122"/>
              </a:rPr>
              <a:t>、∑</a:t>
            </a:r>
            <a:r>
              <a:rPr lang="en-US" altLang="zh-CN" sz="2400" baseline="-30000" dirty="0">
                <a:latin typeface="Bookman Old Style" panose="020506040505050202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latin typeface="Bookman Old Style" panose="02050604050505020204" pitchFamily="18" charset="0"/>
                <a:ea typeface="楷体_GB2312" pitchFamily="49" charset="-122"/>
              </a:rPr>
              <a:t>是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两个字母表，</a:t>
            </a:r>
            <a:r>
              <a:rPr lang="zh-CN" altLang="en-US" sz="2400" dirty="0">
                <a:latin typeface="Bookman Old Style" panose="02050604050505020204" pitchFamily="18" charset="0"/>
                <a:ea typeface="楷体_GB2312" pitchFamily="49" charset="-122"/>
              </a:rPr>
              <a:t>∑</a:t>
            </a:r>
            <a:r>
              <a:rPr lang="en-US" altLang="zh-CN" sz="2400" baseline="-30000" dirty="0">
                <a:latin typeface="Bookman Old Style" panose="020506040505050202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 dirty="0">
                <a:latin typeface="Bookman Old Style" panose="02050604050505020204" pitchFamily="18" charset="0"/>
                <a:ea typeface="楷体_GB2312" pitchFamily="49" charset="-122"/>
              </a:rPr>
              <a:t>∑</a:t>
            </a:r>
            <a:r>
              <a:rPr lang="en-US" altLang="zh-CN" sz="2400" baseline="-30000" dirty="0">
                <a:latin typeface="Bookman Old Style" panose="02050604050505020204" pitchFamily="18" charset="0"/>
                <a:ea typeface="楷体_GB2312" pitchFamily="49" charset="-122"/>
              </a:rPr>
              <a:t>2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的乘积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400" dirty="0">
                <a:latin typeface="Bookman Old Style" panose="02050604050505020204" pitchFamily="18" charset="0"/>
                <a:ea typeface="楷体_GB2312" pitchFamily="49" charset="-122"/>
              </a:rPr>
              <a:t>		</a:t>
            </a:r>
            <a:endParaRPr lang="en-US" altLang="zh-CN" sz="24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400" dirty="0">
                <a:latin typeface="Bookman Old Style" panose="02050604050505020204" pitchFamily="18" charset="0"/>
                <a:ea typeface="楷体_GB2312" pitchFamily="49" charset="-122"/>
              </a:rPr>
              <a:t>		∑</a:t>
            </a:r>
            <a:r>
              <a:rPr lang="en-US" altLang="zh-CN" sz="2400" baseline="-30000" dirty="0">
                <a:latin typeface="Bookman Old Style" panose="02050604050505020204" pitchFamily="18" charset="0"/>
                <a:ea typeface="楷体_GB2312" pitchFamily="49" charset="-122"/>
              </a:rPr>
              <a:t>1</a:t>
            </a:r>
            <a:r>
              <a:rPr lang="en-US" altLang="zh-CN" sz="2400" dirty="0">
                <a:latin typeface="Bookman Old Style" panose="02050604050505020204" pitchFamily="18" charset="0"/>
                <a:ea typeface="楷体_GB2312" pitchFamily="49" charset="-122"/>
              </a:rPr>
              <a:t>∑</a:t>
            </a:r>
            <a:r>
              <a:rPr lang="en-US" altLang="zh-CN" sz="2400" baseline="-30000" dirty="0">
                <a:latin typeface="Bookman Old Style" panose="02050604050505020204" pitchFamily="18" charset="0"/>
                <a:ea typeface="楷体_GB2312" pitchFamily="49" charset="-122"/>
              </a:rPr>
              <a:t>2</a:t>
            </a:r>
            <a:r>
              <a:rPr lang="en-US" altLang="zh-CN" sz="2400" dirty="0">
                <a:latin typeface="Bookman Old Style" panose="02050604050505020204" pitchFamily="18" charset="0"/>
                <a:ea typeface="楷体_GB2312" pitchFamily="49" charset="-122"/>
              </a:rPr>
              <a:t>={ab|a∈∑</a:t>
            </a:r>
            <a:r>
              <a:rPr lang="en-US" altLang="zh-CN" sz="2400" baseline="-30000" dirty="0">
                <a:latin typeface="Bookman Old Style" panose="020506040505050202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latin typeface="Bookman Old Style" panose="02050604050505020204" pitchFamily="18" charset="0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Bookman Old Style" panose="02050604050505020204" pitchFamily="18" charset="0"/>
                <a:ea typeface="楷体_GB2312" pitchFamily="49" charset="-122"/>
              </a:rPr>
              <a:t>b∈∑</a:t>
            </a:r>
            <a:r>
              <a:rPr lang="en-US" altLang="zh-CN" sz="2400" baseline="-30000" dirty="0">
                <a:latin typeface="Bookman Old Style" panose="02050604050505020204" pitchFamily="18" charset="0"/>
                <a:ea typeface="楷体_GB2312" pitchFamily="49" charset="-122"/>
              </a:rPr>
              <a:t>2</a:t>
            </a:r>
            <a:r>
              <a:rPr lang="en-US" altLang="zh-CN" sz="2400" dirty="0">
                <a:latin typeface="Bookman Old Style" panose="02050604050505020204" pitchFamily="18" charset="0"/>
                <a:ea typeface="楷体_GB2312" pitchFamily="49" charset="-122"/>
              </a:rPr>
              <a:t>} </a:t>
            </a:r>
            <a:endParaRPr lang="en-US" altLang="zh-CN" sz="24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0724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072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Grammar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algn="just">
              <a:spcBef>
                <a:spcPct val="500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设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∑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是一个字母表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∑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次幂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Power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递归地定义为：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spcBef>
                <a:spcPct val="500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⑴ ∑</a:t>
            </a:r>
            <a:r>
              <a:rPr lang="en-US" altLang="zh-CN" sz="2400" baseline="30000" dirty="0">
                <a:solidFill>
                  <a:schemeClr val="tx1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={ε}</a:t>
            </a:r>
            <a:endParaRPr lang="en-US" altLang="zh-CN" sz="2400" dirty="0">
              <a:solidFill>
                <a:schemeClr val="tx1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1" algn="just">
              <a:spcBef>
                <a:spcPct val="500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chemeClr val="tx1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⑵ ∑</a:t>
            </a:r>
            <a:r>
              <a:rPr lang="en-US" altLang="zh-CN" sz="2400" baseline="30000" dirty="0">
                <a:solidFill>
                  <a:schemeClr val="tx1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=∑</a:t>
            </a:r>
            <a:r>
              <a:rPr lang="en-US" altLang="zh-CN" sz="2400" baseline="30000" dirty="0">
                <a:solidFill>
                  <a:schemeClr val="tx1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n-1</a:t>
            </a:r>
            <a:r>
              <a:rPr lang="en-US" altLang="zh-CN" sz="2400" dirty="0">
                <a:solidFill>
                  <a:schemeClr val="tx1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∑     	n≥1</a:t>
            </a:r>
            <a:endParaRPr lang="en-US" altLang="zh-CN" sz="2400" dirty="0">
              <a:solidFill>
                <a:schemeClr val="tx1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u="sng" dirty="0">
              <a:solidFill>
                <a:srgbClr val="00823B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u="sng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u="sng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设 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∑</a:t>
            </a:r>
            <a:r>
              <a:rPr lang="en-US" altLang="zh-CN" sz="2800" baseline="-300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={0,1},</a:t>
            </a:r>
            <a:endParaRPr lang="en-US" altLang="zh-CN" sz="2800" dirty="0"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则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∑</a:t>
            </a:r>
            <a:r>
              <a:rPr lang="en-US" altLang="zh-CN" sz="2800" baseline="-300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2800" baseline="300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3 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 =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？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174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174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Grammar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algn="just">
              <a:spcBef>
                <a:spcPct val="800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定义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dirty="0">
                <a:latin typeface="Bookman Old Style" panose="02050604050505020204" pitchFamily="18" charset="0"/>
                <a:ea typeface="楷体_GB2312" pitchFamily="49" charset="-122"/>
              </a:rPr>
              <a:t>∑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是一个字母表，</a:t>
            </a:r>
            <a:r>
              <a:rPr lang="zh-CN" altLang="en-US" dirty="0">
                <a:latin typeface="Bookman Old Style" panose="02050604050505020204" pitchFamily="18" charset="0"/>
                <a:ea typeface="楷体_GB2312" pitchFamily="49" charset="-122"/>
              </a:rPr>
              <a:t>∑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正闭包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>
                <a:latin typeface="Bookman Old Style" panose="02050604050505020204" pitchFamily="18" charset="0"/>
                <a:ea typeface="楷体_GB2312" pitchFamily="49" charset="-122"/>
              </a:rPr>
              <a:t>Positive Closure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spcBef>
                <a:spcPct val="800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∑</a:t>
            </a:r>
            <a:r>
              <a:rPr lang="en-US" altLang="zh-CN" sz="2800" baseline="30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+</a:t>
            </a:r>
            <a:r>
              <a:rPr lang="en-US" altLang="zh-CN" sz="28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=∑∪∑</a:t>
            </a:r>
            <a:r>
              <a:rPr lang="en-US" altLang="zh-CN" sz="2800" baseline="30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∪∑</a:t>
            </a:r>
            <a:r>
              <a:rPr lang="en-US" altLang="zh-CN" sz="2800" baseline="30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3</a:t>
            </a:r>
            <a:r>
              <a:rPr lang="en-US" altLang="zh-CN" sz="28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∪∑</a:t>
            </a:r>
            <a:r>
              <a:rPr lang="en-US" altLang="zh-CN" sz="2800" baseline="30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4</a:t>
            </a:r>
            <a:r>
              <a:rPr lang="en-US" altLang="zh-CN" sz="28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∪……</a:t>
            </a:r>
            <a:endParaRPr lang="en-US" altLang="zh-CN" sz="2800" dirty="0">
              <a:solidFill>
                <a:schemeClr val="tx1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algn="just">
              <a:spcBef>
                <a:spcPct val="800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dirty="0">
                <a:latin typeface="Bookman Old Style" panose="02050604050505020204" pitchFamily="18" charset="0"/>
                <a:ea typeface="楷体_GB2312" pitchFamily="49" charset="-122"/>
              </a:rPr>
              <a:t>∑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克林闭包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>
                <a:latin typeface="Bookman Old Style" panose="02050604050505020204" pitchFamily="18" charset="0"/>
                <a:ea typeface="楷体_GB2312" pitchFamily="49" charset="-122"/>
              </a:rPr>
              <a:t>Kleene Closure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spcBef>
                <a:spcPct val="800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∑</a:t>
            </a:r>
            <a:r>
              <a:rPr lang="zh-CN" altLang="en-US" sz="2800" baseline="30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=∑</a:t>
            </a:r>
            <a:r>
              <a:rPr lang="en-US" altLang="zh-CN" sz="2800" baseline="30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∪∑</a:t>
            </a:r>
            <a:r>
              <a:rPr lang="en-US" altLang="zh-CN" sz="2800" baseline="30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+</a:t>
            </a:r>
            <a:endParaRPr lang="en-US" altLang="zh-CN" sz="2800" baseline="30000" dirty="0">
              <a:solidFill>
                <a:schemeClr val="tx1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lvl="1" algn="just">
              <a:spcBef>
                <a:spcPct val="800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     =∑</a:t>
            </a:r>
            <a:r>
              <a:rPr lang="en-US" altLang="zh-CN" sz="2800" baseline="30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∪∑∪∑</a:t>
            </a:r>
            <a:r>
              <a:rPr lang="en-US" altLang="zh-CN" sz="2800" baseline="30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∪∑</a:t>
            </a:r>
            <a:r>
              <a:rPr lang="en-US" altLang="zh-CN" sz="2800" baseline="30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3</a:t>
            </a:r>
            <a:r>
              <a:rPr lang="en-US" altLang="zh-CN" sz="28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∪…… </a:t>
            </a:r>
            <a:endParaRPr lang="en-US" altLang="zh-CN" sz="2800" dirty="0">
              <a:solidFill>
                <a:schemeClr val="tx1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277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277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Grammar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u="sng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u="sng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2:</a:t>
            </a:r>
            <a:endParaRPr lang="en-US" altLang="zh-CN" sz="2800" u="sng" dirty="0">
              <a:solidFill>
                <a:srgbClr val="00823B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{0,1}</a:t>
            </a:r>
            <a:r>
              <a:rPr lang="en-US" altLang="zh-CN" sz="2800" baseline="300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 = 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？</a:t>
            </a:r>
            <a:endParaRPr lang="en-US" altLang="zh-CN" sz="2800" dirty="0"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{a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c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d}</a:t>
            </a:r>
            <a:r>
              <a:rPr lang="en-US" altLang="zh-CN" sz="2800" baseline="300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+ 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= 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？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3796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3797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Grammar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u="sng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u="sng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2:</a:t>
            </a:r>
            <a:endParaRPr lang="en-US" altLang="zh-CN" sz="2800" u="sng" dirty="0">
              <a:solidFill>
                <a:srgbClr val="00823B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{0,1}</a:t>
            </a:r>
            <a:r>
              <a:rPr lang="en-US" altLang="zh-CN" sz="2800" baseline="300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 = {0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00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01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10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11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000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001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010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011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100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……} </a:t>
            </a:r>
            <a:endParaRPr lang="en-US" altLang="zh-CN" sz="2800" dirty="0"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{a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c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d}</a:t>
            </a:r>
            <a:r>
              <a:rPr lang="en-US" altLang="zh-CN" sz="2800" baseline="300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+ 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= {a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c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d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aa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ab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ac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ad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ba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bb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bc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bd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……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aaa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aab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aac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aad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aba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abb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abc……} </a:t>
            </a:r>
            <a:endParaRPr lang="en-US" altLang="zh-CN" sz="2800" dirty="0"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What about {0,1}</a:t>
            </a:r>
            <a:r>
              <a:rPr lang="en-US" altLang="zh-CN" sz="2800" baseline="300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*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 and {a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c</a:t>
            </a:r>
            <a:r>
              <a:rPr lang="zh-CN" altLang="en-US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d}</a:t>
            </a:r>
            <a:r>
              <a:rPr lang="en-US" altLang="zh-CN" sz="2800" baseline="300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* 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?</a:t>
            </a:r>
            <a:endParaRPr lang="en-US" altLang="zh-CN" sz="2800" dirty="0"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482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482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Context-free grammar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上下文无关文法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它所定义的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语法范畴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（或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语法单位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）完全独立于这种范畴可能出现的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环境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之外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不宜描述自然语言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9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自然语言中，句子和词等往往与上下文紧密相关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四个组成部分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9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一组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终结符号</a:t>
            </a:r>
            <a:endParaRPr lang="zh-CN" altLang="en-US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9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一组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非终结符号</a:t>
            </a:r>
            <a:endParaRPr lang="zh-CN" altLang="en-US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9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开始符号</a:t>
            </a:r>
            <a:endParaRPr lang="zh-CN" altLang="en-US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9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一组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产生式</a:t>
            </a:r>
            <a:endParaRPr lang="zh-CN" altLang="en-US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5844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584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867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6868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pSp>
        <p:nvGrpSpPr>
          <p:cNvPr id="36869" name="组合 1"/>
          <p:cNvGrpSpPr/>
          <p:nvPr/>
        </p:nvGrpSpPr>
        <p:grpSpPr>
          <a:xfrm>
            <a:off x="227013" y="1844675"/>
            <a:ext cx="8850312" cy="4414838"/>
            <a:chOff x="226438" y="1844675"/>
            <a:chExt cx="8850887" cy="4414838"/>
          </a:xfrm>
        </p:grpSpPr>
        <p:sp>
          <p:nvSpPr>
            <p:cNvPr id="8" name="Text Box 36"/>
            <p:cNvSpPr txBox="1">
              <a:spLocks noChangeArrowheads="1"/>
            </p:cNvSpPr>
            <p:nvPr/>
          </p:nvSpPr>
          <p:spPr bwMode="auto">
            <a:xfrm>
              <a:off x="5232497" y="2682875"/>
              <a:ext cx="1569063" cy="5238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〈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谓语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〉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1646067" y="2687638"/>
              <a:ext cx="1569063" cy="5238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〈</a:t>
              </a: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主语</a:t>
              </a: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〉</a:t>
              </a:r>
              <a:endPara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1646067" y="3597275"/>
              <a:ext cx="1643781" cy="5238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〈</a:t>
              </a:r>
              <a:r>
                <a:rPr kumimoji="1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形容词</a:t>
              </a:r>
              <a:r>
                <a:rPr kumimoji="1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〉</a:t>
              </a:r>
              <a:endPara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 flipH="1">
              <a:off x="3364564" y="3597275"/>
              <a:ext cx="1344911" cy="5238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〈</a:t>
              </a: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名词</a:t>
              </a: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〉</a:t>
              </a:r>
              <a:endPara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2" name="Text Box 40"/>
            <p:cNvSpPr txBox="1">
              <a:spLocks noChangeArrowheads="1"/>
            </p:cNvSpPr>
            <p:nvPr/>
          </p:nvSpPr>
          <p:spPr bwMode="auto">
            <a:xfrm>
              <a:off x="5008345" y="3673475"/>
              <a:ext cx="1344911" cy="5238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〈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动词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〉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3" name="Text Box 41"/>
            <p:cNvSpPr txBox="1">
              <a:spLocks noChangeArrowheads="1"/>
            </p:cNvSpPr>
            <p:nvPr/>
          </p:nvSpPr>
          <p:spPr bwMode="auto">
            <a:xfrm>
              <a:off x="6427974" y="3678238"/>
              <a:ext cx="2017367" cy="5238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〈</a:t>
              </a: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直接宾语</a:t>
              </a: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〉</a:t>
              </a:r>
              <a:endPara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 flipH="1">
              <a:off x="4111738" y="4664075"/>
              <a:ext cx="1344911" cy="5286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助动词</a:t>
              </a:r>
              <a:endPara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5" name="Text Box 43"/>
            <p:cNvSpPr txBox="1">
              <a:spLocks noChangeArrowheads="1"/>
            </p:cNvSpPr>
            <p:nvPr/>
          </p:nvSpPr>
          <p:spPr bwMode="auto">
            <a:xfrm>
              <a:off x="3588716" y="1844675"/>
              <a:ext cx="1494346" cy="5238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〈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句子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〉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5531366" y="4664075"/>
              <a:ext cx="1120760" cy="5286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动原</a:t>
              </a: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7" name="Text Box 45"/>
            <p:cNvSpPr txBox="1">
              <a:spLocks noChangeArrowheads="1"/>
            </p:cNvSpPr>
            <p:nvPr/>
          </p:nvSpPr>
          <p:spPr bwMode="auto">
            <a:xfrm flipH="1">
              <a:off x="6726843" y="4664075"/>
              <a:ext cx="1120760" cy="5286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冠词</a:t>
              </a: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7922320" y="4664075"/>
              <a:ext cx="1120760" cy="5286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名词</a:t>
              </a:r>
              <a:endPara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9" name="Line 47"/>
            <p:cNvSpPr>
              <a:spLocks noChangeShapeType="1"/>
            </p:cNvSpPr>
            <p:nvPr/>
          </p:nvSpPr>
          <p:spPr bwMode="auto">
            <a:xfrm flipH="1">
              <a:off x="2467957" y="2378075"/>
              <a:ext cx="134491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20" name="Line 48"/>
            <p:cNvSpPr>
              <a:spLocks noChangeShapeType="1"/>
            </p:cNvSpPr>
            <p:nvPr/>
          </p:nvSpPr>
          <p:spPr bwMode="auto">
            <a:xfrm>
              <a:off x="4560041" y="2378075"/>
              <a:ext cx="1419629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21" name="Line 49"/>
            <p:cNvSpPr>
              <a:spLocks noChangeShapeType="1"/>
            </p:cNvSpPr>
            <p:nvPr/>
          </p:nvSpPr>
          <p:spPr bwMode="auto">
            <a:xfrm flipH="1">
              <a:off x="1085686" y="3185614"/>
              <a:ext cx="971325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22" name="Line 50"/>
            <p:cNvSpPr>
              <a:spLocks noChangeShapeType="1"/>
            </p:cNvSpPr>
            <p:nvPr/>
          </p:nvSpPr>
          <p:spPr bwMode="auto">
            <a:xfrm>
              <a:off x="1846618" y="320675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23" name="Line 51"/>
            <p:cNvSpPr>
              <a:spLocks noChangeShapeType="1"/>
            </p:cNvSpPr>
            <p:nvPr/>
          </p:nvSpPr>
          <p:spPr bwMode="auto">
            <a:xfrm>
              <a:off x="2841543" y="3216275"/>
              <a:ext cx="971325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24" name="Line 52"/>
            <p:cNvSpPr>
              <a:spLocks noChangeShapeType="1"/>
            </p:cNvSpPr>
            <p:nvPr/>
          </p:nvSpPr>
          <p:spPr bwMode="auto">
            <a:xfrm flipH="1">
              <a:off x="5571838" y="3216275"/>
              <a:ext cx="258397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25" name="Line 53"/>
            <p:cNvSpPr>
              <a:spLocks noChangeShapeType="1"/>
            </p:cNvSpPr>
            <p:nvPr/>
          </p:nvSpPr>
          <p:spPr bwMode="auto">
            <a:xfrm>
              <a:off x="6278539" y="3216275"/>
              <a:ext cx="1195477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26" name="Line 54"/>
            <p:cNvSpPr>
              <a:spLocks noChangeShapeType="1"/>
            </p:cNvSpPr>
            <p:nvPr/>
          </p:nvSpPr>
          <p:spPr bwMode="auto">
            <a:xfrm flipH="1">
              <a:off x="4560041" y="4206875"/>
              <a:ext cx="821890" cy="48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27" name="Line 55"/>
            <p:cNvSpPr>
              <a:spLocks noChangeShapeType="1"/>
            </p:cNvSpPr>
            <p:nvPr/>
          </p:nvSpPr>
          <p:spPr bwMode="auto">
            <a:xfrm>
              <a:off x="5904953" y="4206875"/>
              <a:ext cx="224152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28" name="Line 56"/>
            <p:cNvSpPr>
              <a:spLocks noChangeShapeType="1"/>
            </p:cNvSpPr>
            <p:nvPr/>
          </p:nvSpPr>
          <p:spPr bwMode="auto">
            <a:xfrm>
              <a:off x="6577422" y="42338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29" name="Line 57"/>
            <p:cNvSpPr>
              <a:spLocks noChangeShapeType="1"/>
            </p:cNvSpPr>
            <p:nvPr/>
          </p:nvSpPr>
          <p:spPr bwMode="auto">
            <a:xfrm>
              <a:off x="7698168" y="4206875"/>
              <a:ext cx="672456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30" name="Text Box 58"/>
            <p:cNvSpPr txBox="1">
              <a:spLocks noChangeArrowheads="1"/>
            </p:cNvSpPr>
            <p:nvPr/>
          </p:nvSpPr>
          <p:spPr bwMode="auto">
            <a:xfrm>
              <a:off x="226438" y="5675313"/>
              <a:ext cx="8850887" cy="584200"/>
            </a:xfrm>
            <a:prstGeom prst="rect">
              <a:avLst/>
            </a:prstGeom>
            <a:gradFill rotWithShape="1">
              <a:gsLst>
                <a:gs pos="0">
                  <a:srgbClr val="ECCEC6"/>
                </a:gs>
                <a:gs pos="30000">
                  <a:srgbClr val="E6B8AC"/>
                </a:gs>
                <a:gs pos="45000">
                  <a:srgbClr val="E4B1A3"/>
                </a:gs>
                <a:gs pos="55000">
                  <a:srgbClr val="E4B1A3"/>
                </a:gs>
                <a:gs pos="73000">
                  <a:srgbClr val="E6B8AC"/>
                </a:gs>
                <a:gs pos="100000">
                  <a:srgbClr val="ECCEC6"/>
                </a:gs>
              </a:gsLst>
              <a:lin ang="900000" scaled="1"/>
            </a:gradFill>
            <a:ln w="9525">
              <a:solidFill>
                <a:srgbClr val="B88472"/>
              </a:solidFill>
              <a:miter lim="800000"/>
            </a:ln>
            <a:effectLst>
              <a:outerShdw blurRad="38100" dist="25400" dir="5400000" rotWithShape="0">
                <a:srgbClr val="808080">
                  <a:alpha val="39998"/>
                </a:srgbClr>
              </a:outerShdw>
            </a:effec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The       gray    wolf  will     eat    the   goat</a:t>
              </a:r>
              <a:endPara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1" name="Line 59"/>
            <p:cNvSpPr>
              <a:spLocks noChangeShapeType="1"/>
            </p:cNvSpPr>
            <p:nvPr/>
          </p:nvSpPr>
          <p:spPr bwMode="auto">
            <a:xfrm>
              <a:off x="1755172" y="4121150"/>
              <a:ext cx="0" cy="167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32" name="Line 60"/>
            <p:cNvSpPr>
              <a:spLocks noChangeShapeType="1"/>
            </p:cNvSpPr>
            <p:nvPr/>
          </p:nvSpPr>
          <p:spPr bwMode="auto">
            <a:xfrm>
              <a:off x="310326" y="4092575"/>
              <a:ext cx="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33" name="Line 61"/>
            <p:cNvSpPr>
              <a:spLocks noChangeShapeType="1"/>
            </p:cNvSpPr>
            <p:nvPr/>
          </p:nvSpPr>
          <p:spPr bwMode="auto">
            <a:xfrm>
              <a:off x="3340235" y="4092575"/>
              <a:ext cx="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34" name="Line 62"/>
            <p:cNvSpPr>
              <a:spLocks noChangeShapeType="1"/>
            </p:cNvSpPr>
            <p:nvPr/>
          </p:nvSpPr>
          <p:spPr bwMode="auto">
            <a:xfrm>
              <a:off x="4126670" y="5197475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35" name="Line 63"/>
            <p:cNvSpPr>
              <a:spLocks noChangeShapeType="1"/>
            </p:cNvSpPr>
            <p:nvPr/>
          </p:nvSpPr>
          <p:spPr bwMode="auto">
            <a:xfrm>
              <a:off x="5504456" y="5145859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36" name="Line 64"/>
            <p:cNvSpPr>
              <a:spLocks noChangeShapeType="1"/>
            </p:cNvSpPr>
            <p:nvPr/>
          </p:nvSpPr>
          <p:spPr bwMode="auto">
            <a:xfrm>
              <a:off x="6699350" y="5214031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37" name="Line 65"/>
            <p:cNvSpPr>
              <a:spLocks noChangeShapeType="1"/>
            </p:cNvSpPr>
            <p:nvPr/>
          </p:nvSpPr>
          <p:spPr bwMode="auto">
            <a:xfrm>
              <a:off x="7900340" y="5192713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38" name="Text Box 66"/>
            <p:cNvSpPr txBox="1">
              <a:spLocks noChangeArrowheads="1"/>
            </p:cNvSpPr>
            <p:nvPr/>
          </p:nvSpPr>
          <p:spPr bwMode="auto">
            <a:xfrm>
              <a:off x="226438" y="3597275"/>
              <a:ext cx="1344911" cy="5238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〈</a:t>
              </a:r>
              <a:r>
                <a:rPr kumimoji="1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冠词</a:t>
              </a:r>
              <a:r>
                <a:rPr kumimoji="1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〉</a:t>
              </a:r>
              <a:endPara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" name="Text Box 35"/>
          <p:cNvSpPr txBox="1">
            <a:spLocks noChangeArrowheads="1"/>
          </p:cNvSpPr>
          <p:nvPr/>
        </p:nvSpPr>
        <p:spPr bwMode="auto">
          <a:xfrm flipH="1">
            <a:off x="117475" y="1260475"/>
            <a:ext cx="8839200" cy="584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charset="0"/>
                <a:ea typeface="楷体_GB2312" charset="0"/>
                <a:cs typeface="楷体_GB2312" charset="0"/>
              </a:rPr>
              <a:t>分析：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charset="0"/>
                <a:cs typeface="楷体_GB2312" charset="0"/>
              </a:rPr>
              <a:t>The  gray  wolf  will  eat  the  goat</a:t>
            </a:r>
            <a:endParaRPr kumimoji="1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ookman Old Style" panose="02050604050505020204" pitchFamily="18" charset="0"/>
              <a:ea typeface="楷体_GB2312" charset="0"/>
              <a:cs typeface="楷体_GB231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Natural language vs. computer language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自然语言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>
                <a:latin typeface="Bookman Old Style" panose="02050604050505020204" pitchFamily="18" charset="0"/>
                <a:ea typeface="楷体_GB2312" pitchFamily="49" charset="-122"/>
              </a:rPr>
              <a:t>Natural Language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是人与人的通讯工具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语义</a:t>
            </a:r>
            <a:r>
              <a:rPr lang="en-US" altLang="zh-CN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>
                <a:solidFill>
                  <a:srgbClr val="C00000"/>
                </a:solidFill>
                <a:latin typeface="Bookman Old Style" panose="02050604050505020204" pitchFamily="18" charset="0"/>
                <a:ea typeface="楷体_GB2312" pitchFamily="49" charset="-122"/>
              </a:rPr>
              <a:t>Semantics</a:t>
            </a:r>
            <a:r>
              <a:rPr lang="en-US" altLang="zh-CN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):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环境、背景知识、语气、二义性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u="sng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难以形式化</a:t>
            </a:r>
            <a:endParaRPr lang="zh-CN" altLang="en-US" u="sng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计算机语言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>
                <a:latin typeface="Bookman Old Style" panose="02050604050505020204" pitchFamily="18" charset="0"/>
                <a:ea typeface="楷体_GB2312" pitchFamily="49" charset="-122"/>
              </a:rPr>
              <a:t>Computer Language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计算机系统间、人机间通讯工具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严格的语法</a:t>
            </a:r>
            <a:r>
              <a:rPr lang="en-US" altLang="zh-CN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>
                <a:solidFill>
                  <a:srgbClr val="C00000"/>
                </a:solidFill>
                <a:latin typeface="Bookman Old Style" panose="02050604050505020204" pitchFamily="18" charset="0"/>
                <a:ea typeface="楷体_GB2312" pitchFamily="49" charset="-122"/>
              </a:rPr>
              <a:t>Grammar</a:t>
            </a:r>
            <a:r>
              <a:rPr lang="en-US" altLang="zh-CN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、语义</a:t>
            </a:r>
            <a:r>
              <a:rPr lang="en-US" altLang="zh-CN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>
                <a:solidFill>
                  <a:srgbClr val="C00000"/>
                </a:solidFill>
                <a:latin typeface="Bookman Old Style" panose="02050604050505020204" pitchFamily="18" charset="0"/>
                <a:ea typeface="楷体_GB2312" pitchFamily="49" charset="-122"/>
              </a:rPr>
              <a:t>Semantics</a:t>
            </a:r>
            <a:r>
              <a:rPr lang="en-US" altLang="zh-CN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易于形式化：严格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语言是用来交换信息的工具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u="sng" dirty="0">
                <a:latin typeface="楷体_GB2312" pitchFamily="49" charset="-122"/>
                <a:ea typeface="楷体_GB2312" pitchFamily="49" charset="-122"/>
              </a:rPr>
              <a:t>功能性描述</a:t>
            </a:r>
            <a:endParaRPr lang="zh-CN" altLang="en-US" u="sng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1126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126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891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7892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1628775"/>
            <a:ext cx="5351463" cy="4114800"/>
          </a:xfrm>
          <a:prstGeom prst="rect">
            <a:avLst/>
          </a:prstGeom>
          <a:gradFill rotWithShape="1">
            <a:gsLst>
              <a:gs pos="0">
                <a:srgbClr val="ECCEC6"/>
              </a:gs>
              <a:gs pos="30000">
                <a:srgbClr val="E6B8AC"/>
              </a:gs>
              <a:gs pos="45000">
                <a:srgbClr val="E4B1A3"/>
              </a:gs>
              <a:gs pos="55000">
                <a:srgbClr val="E4B1A3"/>
              </a:gs>
              <a:gs pos="73000">
                <a:srgbClr val="E6B8AC"/>
              </a:gs>
              <a:gs pos="100000">
                <a:srgbClr val="ECCEC6"/>
              </a:gs>
            </a:gsLst>
            <a:lin ang="900000" scaled="1"/>
          </a:gradFill>
          <a:ln w="9525">
            <a:solidFill>
              <a:srgbClr val="B88472"/>
            </a:solidFill>
            <a:miter lim="800000"/>
          </a:ln>
          <a:effectLst>
            <a:outerShdw blurRad="38100" dist="25400" dir="5400000" rotWithShape="0">
              <a:srgbClr val="808080">
                <a:alpha val="39998"/>
              </a:srgbClr>
            </a:outerShdw>
          </a:effectLst>
        </p:spPr>
        <p:txBody>
          <a:bodyPr/>
          <a:lstStyle>
            <a:lvl1pPr marL="273050" indent="-2730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句子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→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主语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谓语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主语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→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冠词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形容词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名词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谓语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→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动词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直接宾语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动词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→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助动词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动词原形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直接宾语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→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冠词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名词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1377950"/>
            <a:ext cx="2895600" cy="4618038"/>
          </a:xfrm>
          <a:prstGeom prst="rect">
            <a:avLst/>
          </a:prstGeom>
          <a:gradFill rotWithShape="1">
            <a:gsLst>
              <a:gs pos="0">
                <a:srgbClr val="C9CDE2"/>
              </a:gs>
              <a:gs pos="30000">
                <a:srgbClr val="B1B7D7"/>
              </a:gs>
              <a:gs pos="45000">
                <a:srgbClr val="A8B0D3"/>
              </a:gs>
              <a:gs pos="55000">
                <a:srgbClr val="A8B0D3"/>
              </a:gs>
              <a:gs pos="73000">
                <a:srgbClr val="B1B7D7"/>
              </a:gs>
              <a:gs pos="100000">
                <a:srgbClr val="C9CDE2"/>
              </a:gs>
            </a:gsLst>
            <a:lin ang="900000" scaled="1"/>
          </a:gradFill>
          <a:ln w="9525">
            <a:solidFill>
              <a:schemeClr val="accent1"/>
            </a:solidFill>
            <a:miter lim="800000"/>
          </a:ln>
          <a:effectLst>
            <a:outerShdw blurRad="38100" dist="25400" dir="5400000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冠词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→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</a:rPr>
              <a:t>the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形容词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→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</a:rPr>
              <a:t>gray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助动词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→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</a:rPr>
              <a:t>will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动词原形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→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</a:rPr>
              <a:t>eat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名词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→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</a:rPr>
              <a:t>wolf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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名词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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→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</a:rPr>
              <a:t>goat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charRg st="4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charRg st="4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6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charRg st="6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charRg st="6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8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charRg st="8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charRg st="8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Context-free grammar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TW" sz="2800" b="1" dirty="0">
                <a:solidFill>
                  <a:srgbClr val="C00000"/>
                </a:solidFill>
                <a:latin typeface="Bookman Old Style" panose="02050604050505020204" pitchFamily="18" charset="0"/>
                <a:ea typeface="PMingLiU" pitchFamily="1" charset="-120"/>
              </a:rPr>
              <a:t>A context-free grammar G = (</a:t>
            </a:r>
            <a:r>
              <a:rPr lang="en-US" altLang="zh-TW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V</a:t>
            </a:r>
            <a:r>
              <a:rPr lang="en-US" altLang="zh-TW" sz="28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T</a:t>
            </a:r>
            <a:r>
              <a:rPr lang="en-US" altLang="zh-TW" sz="2800" b="1" dirty="0">
                <a:solidFill>
                  <a:srgbClr val="C00000"/>
                </a:solidFill>
                <a:latin typeface="Bookman Old Style" panose="02050604050505020204" pitchFamily="18" charset="0"/>
                <a:ea typeface="PMingLiU" pitchFamily="1" charset="-120"/>
              </a:rPr>
              <a:t>, </a:t>
            </a:r>
            <a:r>
              <a:rPr lang="en-US" altLang="zh-TW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V</a:t>
            </a:r>
            <a:r>
              <a:rPr lang="en-US" altLang="zh-TW" sz="28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N</a:t>
            </a:r>
            <a:r>
              <a:rPr lang="en-US" altLang="zh-TW" sz="2800" b="1" dirty="0">
                <a:solidFill>
                  <a:srgbClr val="C00000"/>
                </a:solidFill>
                <a:latin typeface="Bookman Old Style" panose="02050604050505020204" pitchFamily="18" charset="0"/>
                <a:ea typeface="PMingLiU" pitchFamily="1" charset="-120"/>
              </a:rPr>
              <a:t>, </a:t>
            </a:r>
            <a:r>
              <a:rPr lang="en-US" altLang="zh-TW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S</a:t>
            </a:r>
            <a:r>
              <a:rPr lang="en-US" altLang="zh-TW" sz="2800" b="1" dirty="0">
                <a:solidFill>
                  <a:srgbClr val="C00000"/>
                </a:solidFill>
                <a:latin typeface="Bookman Old Style" panose="02050604050505020204" pitchFamily="18" charset="0"/>
                <a:ea typeface="PMingLiU" pitchFamily="1" charset="-120"/>
              </a:rPr>
              <a:t>, </a:t>
            </a:r>
            <a:r>
              <a:rPr lang="en-US" altLang="zh-TW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P</a:t>
            </a:r>
            <a:r>
              <a:rPr lang="en-US" altLang="zh-TW" sz="2800" b="1" dirty="0">
                <a:solidFill>
                  <a:srgbClr val="C00000"/>
                </a:solidFill>
                <a:latin typeface="Bookman Old Style" panose="02050604050505020204" pitchFamily="18" charset="0"/>
                <a:ea typeface="PMingLiU" pitchFamily="1" charset="-120"/>
              </a:rPr>
              <a:t>)</a:t>
            </a:r>
            <a:endParaRPr lang="en-US" altLang="zh-TW" sz="2800" b="1" dirty="0">
              <a:solidFill>
                <a:srgbClr val="C00000"/>
              </a:solidFill>
              <a:latin typeface="Bookman Old Style" panose="02050604050505020204" pitchFamily="18" charset="0"/>
              <a:ea typeface="PMingLiU" pitchFamily="1" charset="-120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终结符</a:t>
            </a:r>
            <a:r>
              <a:rPr lang="zh-CN" altLang="en-US" sz="2400" b="1" dirty="0">
                <a:latin typeface="Bookman Old Style" panose="02050604050505020204" pitchFamily="18" charset="0"/>
                <a:ea typeface="华文新魏" panose="02010800040101010101" pitchFamily="2" charset="-122"/>
              </a:rPr>
              <a:t> </a:t>
            </a:r>
            <a:r>
              <a:rPr lang="en-US" altLang="zh-TW" sz="2400" b="1" dirty="0">
                <a:latin typeface="Bookman Old Style" panose="02050604050505020204" pitchFamily="18" charset="0"/>
                <a:ea typeface="PMingLiU" pitchFamily="1" charset="-120"/>
              </a:rPr>
              <a:t>A finite terminal vocabulary </a:t>
            </a:r>
            <a:r>
              <a:rPr lang="en-US" altLang="zh-TW" sz="24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V</a:t>
            </a:r>
            <a:r>
              <a:rPr lang="en-US" altLang="zh-TW" sz="24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T</a:t>
            </a:r>
            <a:endParaRPr lang="en-US" altLang="zh-TW" sz="2400" b="1" dirty="0">
              <a:solidFill>
                <a:srgbClr val="F78507"/>
              </a:solidFill>
              <a:latin typeface="Bookman Old Style" panose="02050604050505020204" pitchFamily="18" charset="0"/>
              <a:ea typeface="PMingLiU" pitchFamily="1" charset="-120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不可再分</a:t>
            </a:r>
            <a:endParaRPr lang="zh-CN" altLang="en-US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如：基本字、标识符、常数、算符和界符等</a:t>
            </a:r>
            <a:endParaRPr lang="en-US" altLang="zh-TW" b="1" dirty="0">
              <a:solidFill>
                <a:srgbClr val="F78507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TW" dirty="0">
                <a:latin typeface="Bookman Old Style" panose="02050604050505020204" pitchFamily="18" charset="0"/>
                <a:ea typeface="PMingLiU" pitchFamily="1" charset="-120"/>
              </a:rPr>
              <a:t>The token set produced by scanner</a:t>
            </a:r>
            <a:endParaRPr lang="en-US" altLang="zh-TW" dirty="0">
              <a:latin typeface="Bookman Old Style" panose="02050604050505020204" pitchFamily="18" charset="0"/>
              <a:ea typeface="PMingLiU" pitchFamily="1" charset="-120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endParaRPr lang="en-US" altLang="zh-TW" dirty="0">
              <a:latin typeface="Bookman Old Style" panose="02050604050505020204" pitchFamily="18" charset="0"/>
              <a:ea typeface="PMingLiU" pitchFamily="1" charset="-120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TW" sz="2400" b="1" dirty="0">
              <a:latin typeface="Bookman Old Style" panose="02050604050505020204" pitchFamily="18" charset="0"/>
              <a:ea typeface="PMingLiU" pitchFamily="1" charset="-120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非终结符 </a:t>
            </a:r>
            <a:r>
              <a:rPr lang="en-US" altLang="zh-TW" sz="2400" b="1" dirty="0">
                <a:latin typeface="Bookman Old Style" panose="02050604050505020204" pitchFamily="18" charset="0"/>
                <a:ea typeface="PMingLiU" pitchFamily="1" charset="-120"/>
              </a:rPr>
              <a:t>A finite set of nonterminal vocabulary </a:t>
            </a:r>
            <a:r>
              <a:rPr lang="en-US" altLang="zh-TW" sz="24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V</a:t>
            </a:r>
            <a:r>
              <a:rPr lang="en-US" altLang="zh-TW" sz="24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N</a:t>
            </a:r>
            <a:endParaRPr lang="en-US" altLang="zh-TW" sz="2400" b="1" dirty="0">
              <a:solidFill>
                <a:srgbClr val="F78507"/>
              </a:solidFill>
              <a:latin typeface="Bookman Old Style" panose="02050604050505020204" pitchFamily="18" charset="0"/>
              <a:ea typeface="PMingLiU" pitchFamily="1" charset="-120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代表语法范畴，也称语法变量</a:t>
            </a:r>
            <a:endParaRPr lang="zh-CN" altLang="en-US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一定符号串的集合</a:t>
            </a:r>
            <a:endParaRPr lang="zh-CN" altLang="en-US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如：表达式、赋值句、分程序、过程等</a:t>
            </a:r>
            <a:endParaRPr lang="en-US" altLang="zh-TW" sz="2800" dirty="0">
              <a:latin typeface="Bookman Old Style" panose="02050604050505020204" pitchFamily="18" charset="0"/>
              <a:ea typeface="PMingLiU" pitchFamily="1" charset="-120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TW" dirty="0">
                <a:latin typeface="Bookman Old Style" panose="02050604050505020204" pitchFamily="18" charset="0"/>
                <a:ea typeface="PMingLiU" pitchFamily="1" charset="-120"/>
              </a:rPr>
              <a:t>Intermediate symbols</a:t>
            </a:r>
            <a:endParaRPr lang="en-US" altLang="zh-TW" dirty="0">
              <a:latin typeface="Bookman Old Style" panose="02050604050505020204" pitchFamily="18" charset="0"/>
              <a:ea typeface="PMingLiU" pitchFamily="1" charset="-12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latin typeface="Bookman Old Style" panose="02050604050505020204" pitchFamily="18" charset="0"/>
              <a:ea typeface="华文新魏" panose="02010800040101010101" pitchFamily="2" charset="-122"/>
            </a:endParaRPr>
          </a:p>
        </p:txBody>
      </p:sp>
      <p:sp>
        <p:nvSpPr>
          <p:cNvPr id="38916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8917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4248150" y="3198813"/>
            <a:ext cx="4572000" cy="460375"/>
          </a:xfrm>
          <a:prstGeom prst="rect">
            <a:avLst/>
          </a:prstGeom>
          <a:gradFill rotWithShape="1">
            <a:gsLst>
              <a:gs pos="0">
                <a:srgbClr val="C4C4C4"/>
              </a:gs>
              <a:gs pos="30000">
                <a:srgbClr val="A8A8A8"/>
              </a:gs>
              <a:gs pos="45000">
                <a:srgbClr val="9E9E9E"/>
              </a:gs>
              <a:gs pos="55000">
                <a:srgbClr val="9E9E9E"/>
              </a:gs>
              <a:gs pos="73000">
                <a:srgbClr val="A8A8A8"/>
              </a:gs>
              <a:gs pos="100000">
                <a:srgbClr val="C4C4C4"/>
              </a:gs>
            </a:gsLst>
            <a:lin ang="900000" scaled="1"/>
          </a:gradFill>
          <a:ln w="9525">
            <a:solidFill>
              <a:schemeClr val="tx1"/>
            </a:solidFill>
            <a:miter lim="800000"/>
          </a:ln>
          <a:effectLst>
            <a:outerShdw blurRad="38100" dist="25400" dir="5400000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PMingLiU" pitchFamily="1" charset="-120"/>
                <a:cs typeface="+mn-cs"/>
              </a:rPr>
              <a:t>Denote symbols in 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itchFamily="1" charset="0"/>
                <a:ea typeface="PMingLiU" pitchFamily="1" charset="-120"/>
                <a:cs typeface="+mn-cs"/>
              </a:rPr>
              <a:t>V</a:t>
            </a:r>
            <a:r>
              <a:rPr kumimoji="1" lang="en-US" altLang="zh-TW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itchFamily="1" charset="0"/>
                <a:ea typeface="PMingLiU" pitchFamily="1" charset="-120"/>
                <a:cs typeface="+mn-cs"/>
              </a:rPr>
              <a:t>T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itchFamily="1" charset="0"/>
                <a:ea typeface="PMingLiU" pitchFamily="1" charset="-120"/>
                <a:cs typeface="+mn-cs"/>
              </a:rPr>
              <a:t> : 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PMingLiU" pitchFamily="1" charset="-120"/>
                <a:cs typeface="+mn-cs"/>
              </a:rPr>
              <a:t>a,b,c</a:t>
            </a:r>
            <a:endParaRPr kumimoji="1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itchFamily="1" charset="0"/>
              <a:ea typeface="PMingLiU" pitchFamily="1" charset="-120"/>
              <a:cs typeface="+mn-cs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248150" y="5805488"/>
            <a:ext cx="4572000" cy="461963"/>
          </a:xfrm>
          <a:prstGeom prst="rect">
            <a:avLst/>
          </a:prstGeom>
          <a:gradFill rotWithShape="1">
            <a:gsLst>
              <a:gs pos="0">
                <a:srgbClr val="C4C4C4"/>
              </a:gs>
              <a:gs pos="30000">
                <a:srgbClr val="A8A8A8"/>
              </a:gs>
              <a:gs pos="45000">
                <a:srgbClr val="9E9E9E"/>
              </a:gs>
              <a:gs pos="55000">
                <a:srgbClr val="9E9E9E"/>
              </a:gs>
              <a:gs pos="73000">
                <a:srgbClr val="A8A8A8"/>
              </a:gs>
              <a:gs pos="100000">
                <a:srgbClr val="C4C4C4"/>
              </a:gs>
            </a:gsLst>
            <a:lin ang="900000" scaled="1"/>
          </a:gradFill>
          <a:ln w="9525">
            <a:solidFill>
              <a:schemeClr val="tx1"/>
            </a:solidFill>
            <a:miter lim="800000"/>
          </a:ln>
          <a:effectLst>
            <a:outerShdw blurRad="38100" dist="25400" dir="5400000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Denote symbols in </a:t>
            </a:r>
            <a:r>
              <a:rPr kumimoji="1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1" lang="en-US" altLang="zh-TW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A,B,C</a:t>
            </a:r>
            <a:endParaRPr kumimoji="1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Context-free grammar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TW" sz="2800" b="1" dirty="0">
                <a:solidFill>
                  <a:srgbClr val="C00000"/>
                </a:solidFill>
                <a:latin typeface="Bookman Old Style" panose="02050604050505020204" pitchFamily="18" charset="0"/>
                <a:ea typeface="PMingLiU" pitchFamily="1" charset="-120"/>
              </a:rPr>
              <a:t>A context-free grammar G = (</a:t>
            </a:r>
            <a:r>
              <a:rPr lang="en-US" altLang="zh-TW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V</a:t>
            </a:r>
            <a:r>
              <a:rPr lang="en-US" altLang="zh-TW" sz="28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T</a:t>
            </a:r>
            <a:r>
              <a:rPr lang="en-US" altLang="zh-TW" sz="2800" b="1" dirty="0">
                <a:solidFill>
                  <a:srgbClr val="C00000"/>
                </a:solidFill>
                <a:latin typeface="Bookman Old Style" panose="02050604050505020204" pitchFamily="18" charset="0"/>
                <a:ea typeface="PMingLiU" pitchFamily="1" charset="-120"/>
              </a:rPr>
              <a:t>, </a:t>
            </a:r>
            <a:r>
              <a:rPr lang="en-US" altLang="zh-TW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V</a:t>
            </a:r>
            <a:r>
              <a:rPr lang="en-US" altLang="zh-TW" sz="28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N</a:t>
            </a:r>
            <a:r>
              <a:rPr lang="en-US" altLang="zh-TW" sz="2800" b="1" dirty="0">
                <a:solidFill>
                  <a:srgbClr val="C00000"/>
                </a:solidFill>
                <a:latin typeface="Bookman Old Style" panose="02050604050505020204" pitchFamily="18" charset="0"/>
                <a:ea typeface="PMingLiU" pitchFamily="1" charset="-120"/>
              </a:rPr>
              <a:t>, </a:t>
            </a:r>
            <a:r>
              <a:rPr lang="en-US" altLang="zh-TW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S</a:t>
            </a:r>
            <a:r>
              <a:rPr lang="en-US" altLang="zh-TW" sz="2800" b="1" dirty="0">
                <a:solidFill>
                  <a:srgbClr val="C00000"/>
                </a:solidFill>
                <a:latin typeface="Bookman Old Style" panose="02050604050505020204" pitchFamily="18" charset="0"/>
                <a:ea typeface="PMingLiU" pitchFamily="1" charset="-120"/>
              </a:rPr>
              <a:t>, </a:t>
            </a:r>
            <a:r>
              <a:rPr lang="en-US" altLang="zh-TW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P</a:t>
            </a:r>
            <a:r>
              <a:rPr lang="en-US" altLang="zh-TW" sz="2800" b="1" dirty="0">
                <a:solidFill>
                  <a:srgbClr val="C00000"/>
                </a:solidFill>
                <a:latin typeface="Bookman Old Style" panose="02050604050505020204" pitchFamily="18" charset="0"/>
                <a:ea typeface="PMingLiU" pitchFamily="1" charset="-120"/>
              </a:rPr>
              <a:t>)</a:t>
            </a:r>
            <a:endParaRPr lang="en-US" altLang="zh-TW" sz="2800" b="1" dirty="0">
              <a:solidFill>
                <a:srgbClr val="C00000"/>
              </a:solidFill>
              <a:latin typeface="Bookman Old Style" panose="02050604050505020204" pitchFamily="18" charset="0"/>
              <a:ea typeface="PMingLiU" pitchFamily="1" charset="-120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开始符号</a:t>
            </a:r>
            <a:r>
              <a:rPr lang="zh-CN" altLang="en-US" sz="2400" b="1" dirty="0">
                <a:latin typeface="Bookman Old Style" panose="02050604050505020204" pitchFamily="18" charset="0"/>
                <a:ea typeface="华文新魏" panose="02010800040101010101" pitchFamily="2" charset="-122"/>
              </a:rPr>
              <a:t> </a:t>
            </a:r>
            <a:r>
              <a:rPr lang="en-US" altLang="zh-TW" sz="2400" b="1" dirty="0">
                <a:latin typeface="Bookman Old Style" panose="02050604050505020204" pitchFamily="18" charset="0"/>
                <a:ea typeface="PMingLiU" pitchFamily="1" charset="-120"/>
              </a:rPr>
              <a:t>A start symbol </a:t>
            </a:r>
            <a:r>
              <a:rPr lang="en-US" altLang="zh-TW" sz="24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S </a:t>
            </a:r>
            <a:r>
              <a:rPr lang="en-US" altLang="zh-TW" sz="2400" b="1" dirty="0">
                <a:latin typeface="Bookman Old Style" panose="02050604050505020204" pitchFamily="18" charset="0"/>
                <a:ea typeface="PMingLiU" pitchFamily="1" charset="-120"/>
                <a:sym typeface="Symbol" panose="05050102010706020507" pitchFamily="18" charset="2"/>
              </a:rPr>
              <a:t></a:t>
            </a:r>
            <a:r>
              <a:rPr lang="en-US" altLang="zh-TW" sz="24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 </a:t>
            </a:r>
            <a:r>
              <a:rPr lang="en-US" altLang="zh-TW" sz="2400" b="1" dirty="0">
                <a:latin typeface="Bookman Old Style" panose="02050604050505020204" pitchFamily="18" charset="0"/>
                <a:ea typeface="PMingLiU" pitchFamily="1" charset="-120"/>
              </a:rPr>
              <a:t>V</a:t>
            </a:r>
            <a:r>
              <a:rPr lang="en-US" altLang="zh-TW" sz="2400" b="1" baseline="-25000" dirty="0">
                <a:latin typeface="Bookman Old Style" panose="02050604050505020204" pitchFamily="18" charset="0"/>
                <a:ea typeface="PMingLiU" pitchFamily="1" charset="-120"/>
              </a:rPr>
              <a:t>N</a:t>
            </a:r>
            <a:r>
              <a:rPr lang="en-US" altLang="zh-TW" sz="2400" b="1" dirty="0">
                <a:latin typeface="Bookman Old Style" panose="02050604050505020204" pitchFamily="18" charset="0"/>
                <a:ea typeface="PMingLiU" pitchFamily="1" charset="-120"/>
              </a:rPr>
              <a:t> that starts all derivations</a:t>
            </a:r>
            <a:endParaRPr lang="en-US" altLang="zh-TW" sz="2400" b="1" dirty="0">
              <a:latin typeface="Bookman Old Style" panose="02050604050505020204" pitchFamily="18" charset="0"/>
              <a:ea typeface="PMingLiU" pitchFamily="1" charset="-120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特殊的非终结符</a:t>
            </a:r>
            <a:endParaRPr lang="en-US" altLang="zh-TW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TW" dirty="0">
                <a:latin typeface="Bookman Old Style" panose="02050604050505020204" pitchFamily="18" charset="0"/>
                <a:ea typeface="PMingLiU" pitchFamily="1" charset="-120"/>
              </a:rPr>
              <a:t>Also called </a:t>
            </a:r>
            <a:r>
              <a:rPr lang="en-US" altLang="zh-TW" b="1" u="sng" dirty="0">
                <a:latin typeface="Bookman Old Style" panose="02050604050505020204" pitchFamily="18" charset="0"/>
                <a:ea typeface="PMingLiU" pitchFamily="1" charset="-120"/>
              </a:rPr>
              <a:t>goal</a:t>
            </a:r>
            <a:r>
              <a:rPr lang="en-US" altLang="zh-TW" dirty="0">
                <a:latin typeface="Bookman Old Style" panose="02050604050505020204" pitchFamily="18" charset="0"/>
                <a:ea typeface="PMingLiU" pitchFamily="1" charset="-120"/>
              </a:rPr>
              <a:t> symbol</a:t>
            </a:r>
            <a:endParaRPr lang="en-US" altLang="zh-TW" dirty="0">
              <a:latin typeface="Bookman Old Style" panose="02050604050505020204" pitchFamily="18" charset="0"/>
              <a:ea typeface="PMingLiU" pitchFamily="1" charset="-120"/>
            </a:endParaRPr>
          </a:p>
          <a:p>
            <a:pPr lvl="3">
              <a:buClr>
                <a:srgbClr val="8BA2B4"/>
              </a:buClr>
              <a:buSzPct val="70000"/>
              <a:buFont typeface="Wingdings" panose="05000000000000000000" pitchFamily="2" charset="2"/>
            </a:pPr>
            <a:endParaRPr lang="en-US" altLang="zh-TW" sz="1800" dirty="0">
              <a:latin typeface="Bookman Old Style" panose="02050604050505020204" pitchFamily="18" charset="0"/>
              <a:ea typeface="PMingLiU" pitchFamily="1" charset="-120"/>
            </a:endParaRPr>
          </a:p>
          <a:p>
            <a:pPr lvl="3">
              <a:buClr>
                <a:srgbClr val="8BA2B4"/>
              </a:buClr>
              <a:buSzPct val="70000"/>
              <a:buFont typeface="Wingdings" panose="05000000000000000000" pitchFamily="2" charset="2"/>
            </a:pPr>
            <a:endParaRPr lang="en-US" altLang="zh-TW" sz="1800" dirty="0">
              <a:latin typeface="Bookman Old Style" panose="02050604050505020204" pitchFamily="18" charset="0"/>
              <a:ea typeface="PMingLiU" pitchFamily="1" charset="-120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产生式 </a:t>
            </a:r>
            <a:r>
              <a:rPr lang="en-US" altLang="zh-TW" sz="2400" b="1" dirty="0">
                <a:solidFill>
                  <a:srgbClr val="F78507"/>
                </a:solidFill>
                <a:latin typeface="Bookman Old Style" panose="02050604050505020204" pitchFamily="18" charset="0"/>
                <a:ea typeface="PMingLiU" pitchFamily="1" charset="-120"/>
              </a:rPr>
              <a:t>P</a:t>
            </a:r>
            <a:r>
              <a:rPr lang="en-US" altLang="zh-TW" sz="2400" b="1" dirty="0">
                <a:latin typeface="Bookman Old Style" panose="02050604050505020204" pitchFamily="18" charset="0"/>
                <a:ea typeface="PMingLiU" pitchFamily="1" charset="-120"/>
              </a:rPr>
              <a:t>, a finite set of productions (rewriting rules) of the form </a:t>
            </a:r>
            <a:r>
              <a:rPr lang="en-US" altLang="zh-CN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楷体_GB2312" pitchFamily="49" charset="-122"/>
              </a:rPr>
              <a:t>P →</a:t>
            </a:r>
            <a:r>
              <a:rPr lang="en-US" altLang="zh-CN" sz="2400" b="1" dirty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α</a:t>
            </a:r>
            <a:r>
              <a:rPr lang="en-US" altLang="zh-CN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楷体_GB2312" pitchFamily="49" charset="-122"/>
              </a:rPr>
              <a:t>︱β</a:t>
            </a:r>
            <a:endParaRPr lang="en-US" altLang="zh-CN" sz="2400" b="1" dirty="0">
              <a:solidFill>
                <a:srgbClr val="FF0000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左部 </a:t>
            </a:r>
            <a:r>
              <a:rPr lang="en-US" altLang="zh-CN" sz="2000" dirty="0">
                <a:solidFill>
                  <a:srgbClr val="FF0000"/>
                </a:solidFill>
                <a:latin typeface="Bookman Old Style" panose="02050604050505020204" pitchFamily="18" charset="0"/>
                <a:ea typeface="楷体_GB2312" pitchFamily="49" charset="-122"/>
              </a:rPr>
              <a:t>P 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∈ V</a:t>
            </a:r>
            <a:r>
              <a:rPr lang="en-US" altLang="zh-CN" sz="2000" baseline="-25000" dirty="0">
                <a:latin typeface="Bookman Old Style" panose="02050604050505020204" pitchFamily="18" charset="0"/>
                <a:ea typeface="楷体_GB2312" pitchFamily="49" charset="-122"/>
              </a:rPr>
              <a:t>N </a:t>
            </a:r>
            <a:endParaRPr lang="en-US" altLang="zh-CN" sz="2000" dirty="0">
              <a:solidFill>
                <a:srgbClr val="FF0000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右部 </a:t>
            </a:r>
            <a:r>
              <a:rPr lang="en-US" altLang="zh-CN" sz="2000" dirty="0">
                <a:solidFill>
                  <a:srgbClr val="FF0000"/>
                </a:solidFill>
                <a:latin typeface="Bookman Old Style" panose="02050604050505020204" pitchFamily="18" charset="0"/>
                <a:ea typeface="楷体_GB2312" pitchFamily="49" charset="-122"/>
              </a:rPr>
              <a:t>α, β </a:t>
            </a:r>
            <a:r>
              <a:rPr lang="en-US" altLang="zh-CN" sz="2000" dirty="0">
                <a:latin typeface="Bookman Old Style" panose="02050604050505020204" pitchFamily="18" charset="0"/>
                <a:ea typeface="楷体_GB2312" pitchFamily="49" charset="-122"/>
              </a:rPr>
              <a:t>∈</a:t>
            </a:r>
            <a:r>
              <a:rPr lang="en-US" altLang="zh-CN" sz="20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Σ</a:t>
            </a:r>
            <a:r>
              <a:rPr lang="en-US" altLang="zh-CN" sz="2000" baseline="300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* </a:t>
            </a:r>
            <a:endParaRPr lang="en-US" altLang="zh-CN" sz="2000" dirty="0">
              <a:solidFill>
                <a:srgbClr val="FF0000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元语言符号</a:t>
            </a:r>
            <a:endParaRPr lang="zh-CN" altLang="en-US" sz="20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1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→读为“定义为”，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用“</a:t>
            </a: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::=”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表示，则称为</a:t>
            </a:r>
            <a:r>
              <a:rPr lang="zh-CN" altLang="en-US" sz="1800" b="1" u="sng" dirty="0">
                <a:latin typeface="楷体_GB2312" pitchFamily="49" charset="-122"/>
                <a:ea typeface="楷体_GB2312" pitchFamily="49" charset="-122"/>
              </a:rPr>
              <a:t>巴科斯范式</a:t>
            </a:r>
            <a:r>
              <a:rPr lang="en-US" altLang="zh-CN" sz="1800" b="1" u="sng" dirty="0">
                <a:latin typeface="楷体_GB2312" pitchFamily="49" charset="-122"/>
                <a:ea typeface="楷体_GB2312" pitchFamily="49" charset="-122"/>
              </a:rPr>
              <a:t>(BNF)</a:t>
            </a:r>
            <a:endParaRPr lang="en-US" altLang="zh-CN" sz="1800" b="1" u="sng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︱</a:t>
            </a:r>
            <a:r>
              <a:rPr lang="zh-CN" altLang="en-US" sz="1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读为“或”</a:t>
            </a:r>
            <a:endParaRPr lang="zh-CN" altLang="en-US" sz="18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latin typeface="Bookman Old Style" panose="02050604050505020204" pitchFamily="18" charset="0"/>
              <a:ea typeface="华文新魏" panose="02010800040101010101" pitchFamily="2" charset="-122"/>
            </a:endParaRPr>
          </a:p>
        </p:txBody>
      </p:sp>
      <p:sp>
        <p:nvSpPr>
          <p:cNvPr id="3994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994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0963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0964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0965" name="Text Box 35"/>
          <p:cNvSpPr txBox="1">
            <a:spLocks noChangeArrowheads="1"/>
          </p:cNvSpPr>
          <p:nvPr/>
        </p:nvSpPr>
        <p:spPr bwMode="auto">
          <a:xfrm flipH="1">
            <a:off x="117475" y="1260475"/>
            <a:ext cx="8839200" cy="584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1pPr>
            <a:lvl2pPr marL="742950" indent="-285750"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2pPr>
            <a:lvl3pPr marL="1143000"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3pPr>
            <a:lvl4pPr marL="1600200"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4pPr>
            <a:lvl5pPr marL="2057400"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charset="0"/>
                <a:ea typeface="楷体_GB2312" charset="0"/>
                <a:cs typeface="楷体_GB2312" charset="0"/>
              </a:rPr>
              <a:t>分析：</a:t>
            </a: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charset="0"/>
                <a:cs typeface="楷体_GB2312" charset="0"/>
              </a:rPr>
              <a:t>The  gray  wolf  will  eat  the  goat</a:t>
            </a:r>
            <a:endParaRPr kumimoji="1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ookman Old Style" panose="02050604050505020204" pitchFamily="18" charset="0"/>
              <a:ea typeface="楷体_GB2312" charset="0"/>
              <a:cs typeface="楷体_GB2312" charset="0"/>
            </a:endParaRPr>
          </a:p>
        </p:txBody>
      </p:sp>
      <p:grpSp>
        <p:nvGrpSpPr>
          <p:cNvPr id="40966" name="组合 38"/>
          <p:cNvGrpSpPr/>
          <p:nvPr/>
        </p:nvGrpSpPr>
        <p:grpSpPr>
          <a:xfrm>
            <a:off x="227013" y="1844675"/>
            <a:ext cx="8850312" cy="4414838"/>
            <a:chOff x="226438" y="1844675"/>
            <a:chExt cx="8850887" cy="4414838"/>
          </a:xfrm>
        </p:grpSpPr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5232497" y="2682875"/>
              <a:ext cx="1569063" cy="5238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〈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谓语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〉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1646067" y="2687638"/>
              <a:ext cx="1569063" cy="5238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〈</a:t>
              </a: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主语</a:t>
              </a: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〉</a:t>
              </a:r>
              <a:endPara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1646067" y="3597275"/>
              <a:ext cx="1643781" cy="5238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〈</a:t>
              </a:r>
              <a:r>
                <a:rPr kumimoji="1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形容词</a:t>
              </a:r>
              <a:r>
                <a:rPr kumimoji="1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〉</a:t>
              </a:r>
              <a:endPara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 flipH="1">
              <a:off x="3364564" y="3597275"/>
              <a:ext cx="1344911" cy="5238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〈</a:t>
              </a: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名词</a:t>
              </a: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〉</a:t>
              </a:r>
              <a:endPara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5008345" y="3673475"/>
              <a:ext cx="1344911" cy="5238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〈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动词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〉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6427974" y="3678238"/>
              <a:ext cx="2017367" cy="5238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〈</a:t>
              </a: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直接宾语</a:t>
              </a: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〉</a:t>
              </a:r>
              <a:endPara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 flipH="1">
              <a:off x="4111738" y="4664075"/>
              <a:ext cx="1344911" cy="5286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助动词</a:t>
              </a:r>
              <a:endPara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3588716" y="1844675"/>
              <a:ext cx="1494346" cy="5238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〈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句子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〉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auto">
            <a:xfrm>
              <a:off x="5531366" y="4664075"/>
              <a:ext cx="1120760" cy="5286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动原</a:t>
              </a: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49" name="Text Box 45"/>
            <p:cNvSpPr txBox="1">
              <a:spLocks noChangeArrowheads="1"/>
            </p:cNvSpPr>
            <p:nvPr/>
          </p:nvSpPr>
          <p:spPr bwMode="auto">
            <a:xfrm flipH="1">
              <a:off x="6726843" y="4664075"/>
              <a:ext cx="1120760" cy="5286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冠词</a:t>
              </a: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7922320" y="4664075"/>
              <a:ext cx="1120760" cy="5286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名词</a:t>
              </a:r>
              <a:endPara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2467957" y="2378075"/>
              <a:ext cx="134491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4560041" y="2378075"/>
              <a:ext cx="1419629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 flipH="1">
              <a:off x="1085686" y="3185614"/>
              <a:ext cx="971325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1846618" y="320675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>
              <a:off x="2841543" y="3216275"/>
              <a:ext cx="971325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 flipH="1">
              <a:off x="5571838" y="3216275"/>
              <a:ext cx="258397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>
              <a:off x="6278539" y="3216275"/>
              <a:ext cx="1195477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58" name="Line 54"/>
            <p:cNvSpPr>
              <a:spLocks noChangeShapeType="1"/>
            </p:cNvSpPr>
            <p:nvPr/>
          </p:nvSpPr>
          <p:spPr bwMode="auto">
            <a:xfrm flipH="1">
              <a:off x="4560041" y="4206875"/>
              <a:ext cx="821890" cy="48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59" name="Line 55"/>
            <p:cNvSpPr>
              <a:spLocks noChangeShapeType="1"/>
            </p:cNvSpPr>
            <p:nvPr/>
          </p:nvSpPr>
          <p:spPr bwMode="auto">
            <a:xfrm>
              <a:off x="5904953" y="4206875"/>
              <a:ext cx="224152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>
              <a:off x="6577422" y="4233863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61" name="Line 57"/>
            <p:cNvSpPr>
              <a:spLocks noChangeShapeType="1"/>
            </p:cNvSpPr>
            <p:nvPr/>
          </p:nvSpPr>
          <p:spPr bwMode="auto">
            <a:xfrm>
              <a:off x="7698168" y="4206875"/>
              <a:ext cx="672456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62" name="Text Box 58"/>
            <p:cNvSpPr txBox="1">
              <a:spLocks noChangeArrowheads="1"/>
            </p:cNvSpPr>
            <p:nvPr/>
          </p:nvSpPr>
          <p:spPr bwMode="auto">
            <a:xfrm>
              <a:off x="226438" y="5675313"/>
              <a:ext cx="8850887" cy="584200"/>
            </a:xfrm>
            <a:prstGeom prst="rect">
              <a:avLst/>
            </a:prstGeom>
            <a:gradFill rotWithShape="1">
              <a:gsLst>
                <a:gs pos="0">
                  <a:srgbClr val="ECCEC6"/>
                </a:gs>
                <a:gs pos="30000">
                  <a:srgbClr val="E6B8AC"/>
                </a:gs>
                <a:gs pos="45000">
                  <a:srgbClr val="E4B1A3"/>
                </a:gs>
                <a:gs pos="55000">
                  <a:srgbClr val="E4B1A3"/>
                </a:gs>
                <a:gs pos="73000">
                  <a:srgbClr val="E6B8AC"/>
                </a:gs>
                <a:gs pos="100000">
                  <a:srgbClr val="ECCEC6"/>
                </a:gs>
              </a:gsLst>
              <a:lin ang="900000" scaled="1"/>
            </a:gradFill>
            <a:ln w="9525">
              <a:solidFill>
                <a:srgbClr val="B88472"/>
              </a:solidFill>
              <a:miter lim="800000"/>
            </a:ln>
            <a:effectLst>
              <a:outerShdw blurRad="38100" dist="25400" dir="5400000" rotWithShape="0">
                <a:srgbClr val="808080">
                  <a:alpha val="39998"/>
                </a:srgbClr>
              </a:outerShdw>
            </a:effec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The       gray    wolf  will     eat    the   goat</a:t>
              </a:r>
              <a:endPara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>
              <a:off x="1755172" y="4121150"/>
              <a:ext cx="0" cy="167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310326" y="4092575"/>
              <a:ext cx="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>
              <a:off x="3340235" y="4092575"/>
              <a:ext cx="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>
              <a:off x="4126670" y="5197475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67" name="Line 63"/>
            <p:cNvSpPr>
              <a:spLocks noChangeShapeType="1"/>
            </p:cNvSpPr>
            <p:nvPr/>
          </p:nvSpPr>
          <p:spPr bwMode="auto">
            <a:xfrm>
              <a:off x="5504456" y="5145859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68" name="Line 64"/>
            <p:cNvSpPr>
              <a:spLocks noChangeShapeType="1"/>
            </p:cNvSpPr>
            <p:nvPr/>
          </p:nvSpPr>
          <p:spPr bwMode="auto">
            <a:xfrm>
              <a:off x="6699350" y="5214031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69" name="Line 65"/>
            <p:cNvSpPr>
              <a:spLocks noChangeShapeType="1"/>
            </p:cNvSpPr>
            <p:nvPr/>
          </p:nvSpPr>
          <p:spPr bwMode="auto">
            <a:xfrm>
              <a:off x="7900340" y="5192713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70" name="Text Box 66"/>
            <p:cNvSpPr txBox="1">
              <a:spLocks noChangeArrowheads="1"/>
            </p:cNvSpPr>
            <p:nvPr/>
          </p:nvSpPr>
          <p:spPr bwMode="auto">
            <a:xfrm>
              <a:off x="226438" y="3597275"/>
              <a:ext cx="1344911" cy="5238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〈</a:t>
              </a:r>
              <a:r>
                <a:rPr kumimoji="1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冠词</a:t>
              </a:r>
              <a:r>
                <a:rPr kumimoji="1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〉</a:t>
              </a:r>
              <a:endPara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Context-free grammar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1987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1988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3850" y="1404938"/>
            <a:ext cx="84963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rgbClr val="767676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一个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上下文无关文法 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G 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是一个四元式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 (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V</a:t>
            </a:r>
            <a:r>
              <a:rPr kumimoji="1" lang="en-US" altLang="zh-TW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T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, 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V</a:t>
            </a:r>
            <a:r>
              <a:rPr kumimoji="1" lang="en-US" altLang="zh-TW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N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, 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S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, 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P</a:t>
            </a:r>
            <a:r>
              <a:rPr kumimoji="1" lang="en-US" altLang="zh-TW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，其中</a:t>
            </a: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41990" name="Group 11"/>
          <p:cNvGrpSpPr/>
          <p:nvPr/>
        </p:nvGrpSpPr>
        <p:grpSpPr>
          <a:xfrm>
            <a:off x="466725" y="2662238"/>
            <a:ext cx="8353425" cy="3257550"/>
            <a:chOff x="657" y="1752"/>
            <a:chExt cx="5262" cy="2052"/>
          </a:xfrm>
        </p:grpSpPr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657" y="1752"/>
              <a:ext cx="41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50000">
                        <a:srgbClr val="767676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PMingLiU" pitchFamily="1" charset="-120"/>
                  <a:cs typeface="+mn-cs"/>
                </a:rPr>
                <a:t>V</a:t>
              </a:r>
              <a:r>
                <a:rPr kumimoji="1" lang="en-US" altLang="zh-TW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PMingLiU" pitchFamily="1" charset="-120"/>
                  <a:cs typeface="+mn-cs"/>
                </a:rPr>
                <a:t>T 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：是非空有限集，它的每个元素是终结符号；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657" y="2205"/>
              <a:ext cx="4763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50000">
                        <a:srgbClr val="767676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PMingLiU" pitchFamily="1" charset="-120"/>
                  <a:cs typeface="+mn-cs"/>
                </a:rPr>
                <a:t>V</a:t>
              </a:r>
              <a:r>
                <a:rPr kumimoji="1" lang="en-US" altLang="zh-TW" sz="24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PMingLiU" pitchFamily="1" charset="-120"/>
                  <a:cs typeface="+mn-cs"/>
                </a:rPr>
                <a:t>N 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：是非空有限集，它的每个元素是非终结符号；	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V</a:t>
              </a:r>
              <a:r>
                <a:rPr kumimoji="1" lang="en-US" altLang="zh-CN" sz="24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∩V</a:t>
              </a:r>
              <a:r>
                <a:rPr kumimoji="1" lang="en-US" altLang="zh-CN" sz="24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=</a:t>
              </a:r>
              <a:r>
                <a:rPr kumimoji="1" lang="el-GR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Φ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; 		V</a:t>
              </a:r>
              <a:r>
                <a:rPr kumimoji="1" lang="en-US" altLang="zh-CN" sz="24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∪V</a:t>
              </a:r>
              <a:r>
                <a:rPr kumimoji="1" lang="en-US" altLang="zh-CN" sz="24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=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宋体" panose="02010600030101010101" pitchFamily="2" charset="-122"/>
                  <a:ea typeface="PMingLiU" pitchFamily="1" charset="-120"/>
                  <a:cs typeface="+mn-cs"/>
                </a:rPr>
                <a:t> </a:t>
              </a:r>
              <a:r>
                <a: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PMingLiU" pitchFamily="1" charset="-120"/>
                  <a:cs typeface="+mn-cs"/>
                </a:rPr>
                <a:t>Σ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;</a:t>
              </a:r>
              <a:endParaRPr kumimoji="1" lang="el-GR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657" y="3203"/>
              <a:ext cx="526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50000">
                        <a:srgbClr val="767676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PMingLiU" pitchFamily="1" charset="-120"/>
                  <a:cs typeface="+mn-cs"/>
                </a:rPr>
                <a:t>P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：产生式集合（有限），每个产生式形式是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{ P-&gt;</a:t>
              </a:r>
              <a:r>
                <a:rPr kumimoji="1" lang="el-GR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α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| P∈V</a:t>
              </a:r>
              <a:r>
                <a:rPr kumimoji="1" lang="en-US" altLang="zh-CN" sz="2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， </a:t>
              </a:r>
              <a:r>
                <a:rPr kumimoji="1" lang="el-GR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α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∈(V</a:t>
              </a:r>
              <a:r>
                <a:rPr kumimoji="1" lang="en-US" altLang="zh-CN" sz="2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∪V</a:t>
              </a:r>
              <a:r>
                <a:rPr kumimoji="1" lang="en-US" altLang="zh-CN" sz="2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)*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，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至少一次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为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P }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D60093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；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657" y="2795"/>
              <a:ext cx="48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50000">
                        <a:srgbClr val="767676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PMingLiU" pitchFamily="1" charset="-120"/>
                  <a:cs typeface="+mn-cs"/>
                </a:rPr>
                <a:t>S 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： 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S∈V</a:t>
              </a:r>
              <a:r>
                <a:rPr kumimoji="1" lang="en-US" altLang="zh-CN" sz="2400" b="0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，称为开始符号；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Symbols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b="1" dirty="0">
                <a:latin typeface="Bookman Old Style" panose="02050604050505020204" pitchFamily="18" charset="0"/>
                <a:ea typeface="楷体_GB2312" pitchFamily="49" charset="-122"/>
              </a:rPr>
              <a:t>V</a:t>
            </a:r>
            <a:r>
              <a:rPr lang="en-US" altLang="zh-CN" b="1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b="1" dirty="0">
                <a:latin typeface="Bookman Old Style" panose="02050604050505020204" pitchFamily="18" charset="0"/>
                <a:ea typeface="楷体_GB2312" pitchFamily="49" charset="-122"/>
              </a:rPr>
              <a:t>: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	 	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大写字母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等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b="1" dirty="0">
                <a:latin typeface="Bookman Old Style" panose="02050604050505020204" pitchFamily="18" charset="0"/>
                <a:ea typeface="楷体_GB2312" pitchFamily="49" charset="-122"/>
              </a:rPr>
              <a:t>V</a:t>
            </a:r>
            <a:r>
              <a:rPr lang="en-US" altLang="zh-CN" b="1" baseline="-25000" dirty="0">
                <a:latin typeface="Bookman Old Style" panose="02050604050505020204" pitchFamily="18" charset="0"/>
                <a:ea typeface="楷体_GB2312" pitchFamily="49" charset="-122"/>
              </a:rPr>
              <a:t>T</a:t>
            </a:r>
            <a:r>
              <a:rPr lang="en-US" altLang="zh-CN" b="1" dirty="0">
                <a:latin typeface="Bookman Old Style" panose="02050604050505020204" pitchFamily="18" charset="0"/>
                <a:ea typeface="楷体_GB2312" pitchFamily="49" charset="-122"/>
              </a:rPr>
              <a:t>: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	 	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小写字母，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0~9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、－ 等运算符，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 	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标点，分界符，黑体字母串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id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if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b="1" dirty="0">
                <a:latin typeface="Bookman Old Style" panose="02050604050505020204" pitchFamily="18" charset="0"/>
                <a:ea typeface="楷体_GB2312" pitchFamily="49" charset="-122"/>
              </a:rPr>
              <a:t>X</a:t>
            </a:r>
            <a:r>
              <a:rPr lang="zh-CN" altLang="en-US" b="1" dirty="0">
                <a:latin typeface="Bookman Old Style" panose="02050604050505020204" pitchFamily="18" charset="0"/>
                <a:ea typeface="楷体_GB2312" pitchFamily="49" charset="-122"/>
              </a:rPr>
              <a:t>、</a:t>
            </a:r>
            <a:r>
              <a:rPr lang="en-US" altLang="zh-CN" b="1" dirty="0">
                <a:latin typeface="Bookman Old Style" panose="02050604050505020204" pitchFamily="18" charset="0"/>
                <a:ea typeface="楷体_GB2312" pitchFamily="49" charset="-122"/>
              </a:rPr>
              <a:t>Y</a:t>
            </a:r>
            <a:r>
              <a:rPr lang="zh-CN" altLang="en-US" b="1" dirty="0">
                <a:latin typeface="Bookman Old Style" panose="02050604050505020204" pitchFamily="18" charset="0"/>
                <a:ea typeface="楷体_GB2312" pitchFamily="49" charset="-122"/>
              </a:rPr>
              <a:t>、</a:t>
            </a:r>
            <a:r>
              <a:rPr lang="en-US" altLang="zh-CN" b="1" dirty="0">
                <a:latin typeface="Bookman Old Style" panose="02050604050505020204" pitchFamily="18" charset="0"/>
                <a:ea typeface="楷体_GB2312" pitchFamily="49" charset="-122"/>
              </a:rPr>
              <a:t>Z</a:t>
            </a:r>
            <a:r>
              <a:rPr lang="zh-CN" altLang="en-US" b="1" dirty="0">
                <a:latin typeface="Bookman Old Style" panose="02050604050505020204" pitchFamily="18" charset="0"/>
                <a:ea typeface="楷体_GB2312" pitchFamily="49" charset="-122"/>
              </a:rPr>
              <a:t>：</a:t>
            </a:r>
            <a:r>
              <a:rPr lang="en-US" altLang="zh-CN" b="1" dirty="0">
                <a:latin typeface="Bookman Old Style" panose="02050604050505020204" pitchFamily="18" charset="0"/>
                <a:ea typeface="楷体_GB2312" pitchFamily="49" charset="-122"/>
              </a:rPr>
              <a:t>	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文法符号，或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一个符号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b="1" dirty="0">
                <a:latin typeface="Bookman Old Style" panose="02050604050505020204" pitchFamily="18" charset="0"/>
                <a:ea typeface="楷体_GB2312" pitchFamily="49" charset="-122"/>
              </a:rPr>
              <a:t>u</a:t>
            </a:r>
            <a:r>
              <a:rPr lang="zh-CN" altLang="en-US" b="1" dirty="0">
                <a:latin typeface="Bookman Old Style" panose="02050604050505020204" pitchFamily="18" charset="0"/>
                <a:ea typeface="楷体_GB2312" pitchFamily="49" charset="-122"/>
              </a:rPr>
              <a:t>、</a:t>
            </a:r>
            <a:r>
              <a:rPr lang="en-US" altLang="zh-CN" b="1" dirty="0">
                <a:latin typeface="Bookman Old Style" panose="02050604050505020204" pitchFamily="18" charset="0"/>
                <a:ea typeface="楷体_GB2312" pitchFamily="49" charset="-122"/>
              </a:rPr>
              <a:t>v</a:t>
            </a:r>
            <a:r>
              <a:rPr lang="zh-CN" altLang="en-US" b="1" dirty="0">
                <a:latin typeface="Bookman Old Style" panose="02050604050505020204" pitchFamily="18" charset="0"/>
                <a:ea typeface="楷体_GB2312" pitchFamily="49" charset="-122"/>
              </a:rPr>
              <a:t>、 </a:t>
            </a:r>
            <a:r>
              <a:rPr lang="en-US" altLang="zh-CN" b="1" dirty="0">
                <a:latin typeface="Bookman Old Style" panose="02050604050505020204" pitchFamily="18" charset="0"/>
                <a:ea typeface="楷体_GB2312" pitchFamily="49" charset="-122"/>
              </a:rPr>
              <a:t>w…z</a:t>
            </a:r>
            <a:r>
              <a:rPr lang="zh-CN" altLang="en-US" b="1" dirty="0">
                <a:latin typeface="Bookman Old Style" panose="02050604050505020204" pitchFamily="18" charset="0"/>
                <a:ea typeface="楷体_GB2312" pitchFamily="49" charset="-122"/>
              </a:rPr>
              <a:t>： </a:t>
            </a:r>
            <a:r>
              <a:rPr lang="en-US" altLang="zh-CN" b="1" dirty="0">
                <a:latin typeface="Bookman Old Style" panose="02050604050505020204" pitchFamily="18" charset="0"/>
                <a:ea typeface="楷体_GB2312" pitchFamily="49" charset="-122"/>
              </a:rPr>
              <a:t>	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中串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l-GR" altLang="zh-CN" b="1" dirty="0">
                <a:latin typeface="Bookman Old Style" panose="02050604050505020204" pitchFamily="18" charset="0"/>
                <a:ea typeface="楷体_GB2312" pitchFamily="49" charset="-122"/>
              </a:rPr>
              <a:t>α</a:t>
            </a:r>
            <a:r>
              <a:rPr lang="zh-CN" altLang="el-GR" b="1" dirty="0">
                <a:latin typeface="Bookman Old Style" panose="02050604050505020204" pitchFamily="18" charset="0"/>
                <a:ea typeface="楷体_GB2312" pitchFamily="49" charset="-122"/>
              </a:rPr>
              <a:t>、</a:t>
            </a:r>
            <a:r>
              <a:rPr lang="el-GR" altLang="zh-CN" b="1" dirty="0">
                <a:latin typeface="Bookman Old Style" panose="02050604050505020204" pitchFamily="18" charset="0"/>
                <a:ea typeface="楷体_GB2312" pitchFamily="49" charset="-122"/>
              </a:rPr>
              <a:t>β</a:t>
            </a:r>
            <a:r>
              <a:rPr lang="zh-CN" altLang="el-GR" b="1" dirty="0">
                <a:latin typeface="Bookman Old Style" panose="02050604050505020204" pitchFamily="18" charset="0"/>
                <a:ea typeface="楷体_GB2312" pitchFamily="49" charset="-122"/>
              </a:rPr>
              <a:t>、</a:t>
            </a:r>
            <a:r>
              <a:rPr lang="el-GR" altLang="zh-CN" b="1" dirty="0">
                <a:latin typeface="Bookman Old Style" panose="02050604050505020204" pitchFamily="18" charset="0"/>
                <a:ea typeface="楷体_GB2312" pitchFamily="49" charset="-122"/>
              </a:rPr>
              <a:t>γ</a:t>
            </a:r>
            <a:r>
              <a:rPr lang="en-US" altLang="zh-CN" b="1" dirty="0">
                <a:latin typeface="Bookman Old Style" panose="02050604050505020204" pitchFamily="18" charset="0"/>
                <a:ea typeface="楷体_GB2312" pitchFamily="49" charset="-122"/>
              </a:rPr>
              <a:t>: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 	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文法符号串∈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∪V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)*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b="1" dirty="0">
                <a:latin typeface="Bookman Old Style" panose="02050604050505020204" pitchFamily="18" charset="0"/>
                <a:ea typeface="楷体_GB2312" pitchFamily="49" charset="-122"/>
              </a:rPr>
              <a:t>S: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	  	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开始符号，第一个产生式中出现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b="1" dirty="0">
                <a:latin typeface="Bookman Old Style" panose="02050604050505020204" pitchFamily="18" charset="0"/>
                <a:ea typeface="楷体_GB2312" pitchFamily="49" charset="-122"/>
              </a:rPr>
              <a:t>-&gt;:	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  	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定义为（元语言符号）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b="1" dirty="0">
                <a:latin typeface="Bookman Old Style" panose="02050604050505020204" pitchFamily="18" charset="0"/>
                <a:ea typeface="楷体_GB2312" pitchFamily="49" charset="-122"/>
              </a:rPr>
              <a:t>|</a:t>
            </a:r>
            <a:r>
              <a:rPr lang="zh-CN" altLang="en-US" b="1" dirty="0">
                <a:latin typeface="Bookman Old Style" panose="02050604050505020204" pitchFamily="18" charset="0"/>
                <a:ea typeface="楷体_GB2312" pitchFamily="49" charset="-122"/>
              </a:rPr>
              <a:t>：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		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或（元语言符号）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4301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301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sz="32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= &lt; { i</a:t>
            </a:r>
            <a:r>
              <a:rPr lang="zh-CN" altLang="en-US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+</a:t>
            </a:r>
            <a:r>
              <a:rPr lang="zh-CN" altLang="en-US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，*，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) }</a:t>
            </a:r>
            <a:r>
              <a:rPr lang="zh-CN" altLang="en-US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{E}</a:t>
            </a:r>
            <a:r>
              <a:rPr lang="zh-CN" altLang="en-US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</a:t>
            </a:r>
            <a:r>
              <a:rPr lang="zh-CN" altLang="en-US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， 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P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&gt;</a:t>
            </a:r>
            <a:endParaRPr lang="en-US" altLang="zh-CN" sz="3200" b="1" dirty="0">
              <a:solidFill>
                <a:srgbClr val="F78507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终结符号集</a:t>
            </a:r>
            <a:r>
              <a:rPr lang="zh-CN" altLang="en-US" sz="2800" dirty="0">
                <a:solidFill>
                  <a:srgbClr val="FF0000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FF0000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T </a:t>
            </a:r>
            <a:r>
              <a:rPr lang="en-US" altLang="zh-CN" sz="2800" dirty="0">
                <a:solidFill>
                  <a:srgbClr val="FF0000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=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{ i</a:t>
            </a:r>
            <a:r>
              <a:rPr lang="zh-CN" altLang="en-US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+</a:t>
            </a:r>
            <a:r>
              <a:rPr lang="zh-CN" altLang="en-US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，*，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) }</a:t>
            </a:r>
            <a:endParaRPr lang="en-US" altLang="zh-CN" sz="2800" dirty="0">
              <a:solidFill>
                <a:srgbClr val="0000CC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非终结符号集</a:t>
            </a:r>
            <a:r>
              <a:rPr lang="zh-CN" altLang="en-US" sz="2800" dirty="0">
                <a:solidFill>
                  <a:srgbClr val="FF0000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V</a:t>
            </a:r>
            <a:r>
              <a:rPr lang="en-US" altLang="zh-CN" sz="2800" baseline="-25000" dirty="0">
                <a:solidFill>
                  <a:srgbClr val="FF0000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N </a:t>
            </a:r>
            <a:r>
              <a:rPr lang="en-US" altLang="zh-CN" sz="2800" dirty="0">
                <a:solidFill>
                  <a:srgbClr val="FF0000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=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{E}</a:t>
            </a:r>
            <a:endParaRPr lang="en-US" altLang="zh-CN" sz="2800" dirty="0">
              <a:solidFill>
                <a:srgbClr val="0000CC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开始符号</a:t>
            </a:r>
            <a:r>
              <a:rPr lang="zh-CN" altLang="en-US" sz="2800" dirty="0">
                <a:solidFill>
                  <a:srgbClr val="FF0000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S =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E</a:t>
            </a:r>
            <a:endParaRPr lang="en-US" altLang="zh-CN" sz="2800" dirty="0">
              <a:solidFill>
                <a:srgbClr val="0000CC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产生式集 </a:t>
            </a:r>
            <a:r>
              <a:rPr lang="en-US" altLang="zh-CN" sz="2800" dirty="0">
                <a:solidFill>
                  <a:srgbClr val="FF0000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P: E→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E+E</a:t>
            </a:r>
            <a:r>
              <a:rPr lang="en-US" altLang="zh-CN" sz="2800" dirty="0">
                <a:solidFill>
                  <a:srgbClr val="FF0000"/>
                </a:solidFill>
                <a:latin typeface="Bookman Old Style" panose="02050604050505020204" pitchFamily="18" charset="0"/>
              </a:rPr>
              <a:t>︱ 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E*E </a:t>
            </a:r>
            <a:r>
              <a:rPr lang="en-US" altLang="zh-CN" sz="2800" dirty="0">
                <a:solidFill>
                  <a:srgbClr val="FF0000"/>
                </a:solidFill>
                <a:latin typeface="Bookman Old Style" panose="02050604050505020204" pitchFamily="18" charset="0"/>
              </a:rPr>
              <a:t>︱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+mn-ea"/>
              </a:rPr>
              <a:t>(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E)</a:t>
            </a:r>
            <a:r>
              <a:rPr lang="en-US" altLang="zh-CN" sz="2800" dirty="0">
                <a:solidFill>
                  <a:srgbClr val="FF0000"/>
                </a:solidFill>
                <a:latin typeface="Bookman Old Style" panose="02050604050505020204" pitchFamily="18" charset="0"/>
              </a:rPr>
              <a:t>︱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i</a:t>
            </a:r>
            <a:endParaRPr lang="en-US" altLang="zh-CN" sz="2800" dirty="0">
              <a:solidFill>
                <a:srgbClr val="0000CC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 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E+E</a:t>
            </a:r>
            <a:endParaRPr lang="en-US" altLang="zh-CN" sz="2400" dirty="0">
              <a:solidFill>
                <a:srgbClr val="0000CC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 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E*E</a:t>
            </a:r>
            <a:endParaRPr lang="en-US" altLang="zh-CN" sz="2400" dirty="0">
              <a:solidFill>
                <a:srgbClr val="0000CC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 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+mn-ea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+mn-ea"/>
              </a:rPr>
              <a:t>E)</a:t>
            </a:r>
            <a:endParaRPr lang="zh-CN" altLang="en-US" sz="2400" dirty="0">
              <a:solidFill>
                <a:srgbClr val="0000CC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 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i</a:t>
            </a:r>
            <a:endParaRPr lang="en-US" altLang="zh-CN" sz="2400" dirty="0">
              <a:solidFill>
                <a:srgbClr val="0000CC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44036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4037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Derivation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有穷条产生式，产生无穷集，要求产生式必须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递归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定义算术表达式，用了一条浓缩的产生式，一般定义一个语言的产生式是很复杂的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对递归的算术表达式的产生式，进行反复推导产生表达式语言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CFG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如何定义一个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语言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呢？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zh-CN" altLang="en-US" sz="2400" u="sng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开始符号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出发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反复连续使用</a:t>
            </a:r>
            <a:r>
              <a:rPr lang="zh-CN" altLang="en-US" sz="2400" u="sng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产生式</a:t>
            </a:r>
            <a:endParaRPr lang="zh-CN" altLang="en-US" sz="2400" u="sng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sz="2400" u="sng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非终结符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施行</a:t>
            </a:r>
            <a:r>
              <a:rPr lang="zh-CN" altLang="en-US" sz="24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替换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展开</a:t>
            </a:r>
            <a:endParaRPr lang="en-US" altLang="zh-CN" sz="240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sz="240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	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替换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推导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句型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句子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语言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zh-CN" altLang="en-US" sz="240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4506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506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One step derivation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3200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直接推导：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是两个字符串之间的一种关系</a:t>
            </a:r>
            <a:r>
              <a:rPr lang="en-US" altLang="zh-CN" sz="3200" dirty="0">
                <a:solidFill>
                  <a:srgbClr val="CC0099"/>
                </a:solidFill>
                <a:latin typeface="Bookman Old Style" panose="02050604050505020204" pitchFamily="18" charset="0"/>
                <a:ea typeface="楷体_GB2312" pitchFamily="49" charset="-122"/>
              </a:rPr>
              <a:t>R</a:t>
            </a:r>
            <a:endParaRPr lang="en-US" altLang="zh-CN" sz="3200" dirty="0">
              <a:solidFill>
                <a:srgbClr val="CC0099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zh-CN" altLang="en-US" dirty="0">
                <a:latin typeface="Bookman Old Style" panose="02050604050505020204" pitchFamily="18" charset="0"/>
                <a:ea typeface="楷体_GB2312" pitchFamily="49" charset="-122"/>
              </a:rPr>
              <a:t>：（</a:t>
            </a:r>
            <a:r>
              <a:rPr lang="el-GR" altLang="zh-CN" dirty="0">
                <a:latin typeface="Bookman Old Style" panose="02050604050505020204" pitchFamily="18" charset="0"/>
                <a:ea typeface="楷体_GB2312" pitchFamily="49" charset="-122"/>
              </a:rPr>
              <a:t>α</a:t>
            </a:r>
            <a:r>
              <a:rPr lang="en-US" altLang="zh-CN" dirty="0">
                <a:latin typeface="Bookman Old Style" panose="02050604050505020204" pitchFamily="18" charset="0"/>
                <a:ea typeface="楷体_GB2312" pitchFamily="49" charset="-122"/>
              </a:rPr>
              <a:t>A</a:t>
            </a:r>
            <a:r>
              <a:rPr lang="el-GR" altLang="zh-CN" dirty="0">
                <a:latin typeface="Bookman Old Style" panose="02050604050505020204" pitchFamily="18" charset="0"/>
                <a:ea typeface="楷体_GB2312" pitchFamily="49" charset="-122"/>
              </a:rPr>
              <a:t>β</a:t>
            </a:r>
            <a:r>
              <a:rPr lang="zh-CN" altLang="el-GR" dirty="0">
                <a:latin typeface="Bookman Old Style" panose="02050604050505020204" pitchFamily="18" charset="0"/>
                <a:ea typeface="楷体_GB2312" pitchFamily="49" charset="-122"/>
              </a:rPr>
              <a:t>）</a:t>
            </a:r>
            <a:r>
              <a:rPr lang="zh-CN" altLang="en-US" dirty="0">
                <a:latin typeface="Bookman Old Style" panose="02050604050505020204" pitchFamily="18" charset="0"/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CC0099"/>
                </a:solidFill>
                <a:latin typeface="Bookman Old Style" panose="02050604050505020204" pitchFamily="18" charset="0"/>
                <a:ea typeface="楷体_GB2312" pitchFamily="49" charset="-122"/>
              </a:rPr>
              <a:t>R</a:t>
            </a:r>
            <a:r>
              <a:rPr lang="en-US" altLang="zh-CN" sz="3600" dirty="0">
                <a:solidFill>
                  <a:srgbClr val="CC0099"/>
                </a:solidFill>
                <a:latin typeface="Bookman Old Style" panose="02050604050505020204" pitchFamily="18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Bookman Old Style" panose="02050604050505020204" pitchFamily="18" charset="0"/>
                <a:ea typeface="楷体_GB2312" pitchFamily="49" charset="-122"/>
              </a:rPr>
              <a:t>（</a:t>
            </a:r>
            <a:r>
              <a:rPr lang="el-GR" altLang="zh-CN" dirty="0">
                <a:latin typeface="Bookman Old Style" panose="02050604050505020204" pitchFamily="18" charset="0"/>
                <a:ea typeface="楷体_GB2312" pitchFamily="49" charset="-122"/>
              </a:rPr>
              <a:t>αγβ</a:t>
            </a:r>
            <a:r>
              <a:rPr lang="zh-CN" altLang="el-GR" dirty="0">
                <a:latin typeface="Bookman Old Style" panose="02050604050505020204" pitchFamily="18" charset="0"/>
                <a:ea typeface="楷体_GB2312" pitchFamily="49" charset="-122"/>
              </a:rPr>
              <a:t>），</a:t>
            </a:r>
            <a:r>
              <a:rPr lang="zh-CN" altLang="el-GR" dirty="0">
                <a:latin typeface="楷体_GB2312" pitchFamily="49" charset="-122"/>
                <a:ea typeface="楷体_GB2312" pitchFamily="49" charset="-122"/>
              </a:rPr>
              <a:t>它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zh-CN" altLang="el-GR" dirty="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	若	</a:t>
            </a:r>
            <a:r>
              <a:rPr lang="en-US" altLang="zh-CN" dirty="0">
                <a:latin typeface="Bookman Old Style" panose="02050604050505020204" pitchFamily="18" charset="0"/>
                <a:ea typeface="楷体_GB2312" pitchFamily="49" charset="-122"/>
              </a:rPr>
              <a:t>A-&gt;</a:t>
            </a:r>
            <a:r>
              <a:rPr lang="el-GR" altLang="zh-CN" dirty="0">
                <a:latin typeface="Bookman Old Style" panose="02050604050505020204" pitchFamily="18" charset="0"/>
                <a:ea typeface="楷体_GB2312" pitchFamily="49" charset="-122"/>
              </a:rPr>
              <a:t>γ∈</a:t>
            </a:r>
            <a:r>
              <a:rPr lang="en-US" altLang="zh-CN" sz="3200" dirty="0">
                <a:latin typeface="Bookman Old Style" panose="02050604050505020204" pitchFamily="18" charset="0"/>
                <a:ea typeface="楷体_GB2312" pitchFamily="49" charset="-122"/>
              </a:rPr>
              <a:t>P</a:t>
            </a:r>
            <a:r>
              <a:rPr lang="zh-CN" altLang="en-US" sz="3600" dirty="0">
                <a:latin typeface="Bookman Old Style" panose="02050604050505020204" pitchFamily="18" charset="0"/>
                <a:ea typeface="楷体_GB2312" pitchFamily="49" charset="-122"/>
              </a:rPr>
              <a:t>， </a:t>
            </a:r>
            <a:r>
              <a:rPr lang="el-GR" altLang="zh-CN" dirty="0">
                <a:latin typeface="Bookman Old Style" panose="02050604050505020204" pitchFamily="18" charset="0"/>
                <a:ea typeface="楷体_GB2312" pitchFamily="49" charset="-122"/>
              </a:rPr>
              <a:t>α</a:t>
            </a:r>
            <a:r>
              <a:rPr lang="zh-CN" altLang="el-GR" dirty="0">
                <a:latin typeface="Bookman Old Style" panose="02050604050505020204" pitchFamily="18" charset="0"/>
                <a:ea typeface="楷体_GB2312" pitchFamily="49" charset="-122"/>
              </a:rPr>
              <a:t>、</a:t>
            </a:r>
            <a:r>
              <a:rPr lang="el-GR" altLang="zh-CN" dirty="0">
                <a:latin typeface="Bookman Old Style" panose="02050604050505020204" pitchFamily="18" charset="0"/>
                <a:ea typeface="楷体_GB2312" pitchFamily="49" charset="-122"/>
              </a:rPr>
              <a:t>β∈</a:t>
            </a:r>
            <a:r>
              <a:rPr lang="en-US" altLang="zh-CN" sz="2800" dirty="0">
                <a:latin typeface="Bookman Old Style" panose="02050604050505020204" pitchFamily="18" charset="0"/>
                <a:ea typeface="楷体_GB2312" pitchFamily="49" charset="-122"/>
              </a:rPr>
              <a:t>∑</a:t>
            </a:r>
            <a:r>
              <a:rPr lang="en-US" altLang="zh-CN" dirty="0">
                <a:latin typeface="Bookman Old Style" panose="02050604050505020204" pitchFamily="18" charset="0"/>
                <a:ea typeface="楷体_GB2312" pitchFamily="49" charset="-122"/>
              </a:rPr>
              <a:t>*</a:t>
            </a:r>
            <a:endParaRPr lang="en-US" altLang="zh-CN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则 </a:t>
            </a:r>
            <a:r>
              <a:rPr lang="en-US" altLang="zh-CN" sz="3200" dirty="0">
                <a:solidFill>
                  <a:srgbClr val="CC0099"/>
                </a:solidFill>
                <a:latin typeface="Bookman Old Style" panose="02050604050505020204" pitchFamily="18" charset="0"/>
                <a:ea typeface="楷体_GB2312" pitchFamily="49" charset="-122"/>
              </a:rPr>
              <a:t>R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就是</a:t>
            </a:r>
            <a:r>
              <a:rPr lang="zh-CN" altLang="en-US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直接推导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dirty="0">
                <a:solidFill>
                  <a:srgbClr val="CC0099"/>
                </a:solidFill>
                <a:latin typeface="Bookman Old Style" panose="02050604050505020204" pitchFamily="18" charset="0"/>
                <a:ea typeface="楷体_GB2312" pitchFamily="49" charset="-122"/>
              </a:rPr>
              <a:t>R</a:t>
            </a:r>
            <a:r>
              <a:rPr lang="en-US" altLang="zh-CN" sz="3600" dirty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记为 </a:t>
            </a:r>
            <a:r>
              <a:rPr lang="en-US" altLang="zh-CN" sz="3200" dirty="0"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endParaRPr lang="en-US" altLang="zh-CN" sz="2400" dirty="0">
              <a:latin typeface="宋体" panose="0201060003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	即：</a:t>
            </a:r>
            <a:r>
              <a:rPr lang="el-GR" altLang="zh-CN" dirty="0">
                <a:latin typeface="Bookman Old Style" panose="02050604050505020204" pitchFamily="18" charset="0"/>
                <a:ea typeface="楷体_GB2312" pitchFamily="49" charset="-122"/>
              </a:rPr>
              <a:t>α</a:t>
            </a:r>
            <a:r>
              <a:rPr lang="en-US" altLang="zh-CN" dirty="0">
                <a:latin typeface="Bookman Old Style" panose="02050604050505020204" pitchFamily="18" charset="0"/>
                <a:ea typeface="楷体_GB2312" pitchFamily="49" charset="-122"/>
              </a:rPr>
              <a:t>A</a:t>
            </a:r>
            <a:r>
              <a:rPr lang="el-GR" altLang="zh-CN" dirty="0">
                <a:latin typeface="Bookman Old Style" panose="02050604050505020204" pitchFamily="18" charset="0"/>
                <a:ea typeface="楷体_GB2312" pitchFamily="49" charset="-122"/>
              </a:rPr>
              <a:t>β</a:t>
            </a:r>
            <a:r>
              <a:rPr lang="en-US" altLang="zh-CN" dirty="0">
                <a:latin typeface="Bookman Old Style" panose="02050604050505020204" pitchFamily="18" charset="0"/>
                <a:ea typeface="楷体_GB2312" pitchFamily="49" charset="-122"/>
              </a:rPr>
              <a:t>  </a:t>
            </a:r>
            <a:r>
              <a:rPr lang="en-US" altLang="zh-CN" sz="2800" dirty="0"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Bookman Old Style" panose="02050604050505020204" pitchFamily="18" charset="0"/>
                <a:ea typeface="楷体_GB2312" pitchFamily="49" charset="-122"/>
              </a:rPr>
              <a:t>  </a:t>
            </a:r>
            <a:r>
              <a:rPr lang="el-GR" altLang="zh-CN" dirty="0">
                <a:latin typeface="Bookman Old Style" panose="02050604050505020204" pitchFamily="18" charset="0"/>
                <a:ea typeface="楷体_GB2312" pitchFamily="49" charset="-122"/>
              </a:rPr>
              <a:t>αγβ</a:t>
            </a:r>
            <a:endParaRPr lang="en-US" altLang="zh-CN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46084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608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Derivation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09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800" baseline="-25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</a:t>
            </a:r>
            <a:r>
              <a:rPr lang="en-US" altLang="zh-CN" sz="2800" baseline="-25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…</a:t>
            </a:r>
            <a:r>
              <a:rPr lang="en-US" altLang="zh-CN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</a:t>
            </a:r>
            <a:r>
              <a:rPr lang="en-US" altLang="zh-CN" sz="2800" baseline="-25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n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则称这个序列是从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的一个推导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若存在一个从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800" baseline="-25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800" baseline="-25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的推导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4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可以推导出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4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n</a:t>
            </a:r>
            <a:endParaRPr lang="en-US" altLang="zh-CN" sz="2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4710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710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7119" name="Rectangle 5"/>
          <p:cNvSpPr>
            <a:spLocks noChangeArrowheads="1"/>
          </p:cNvSpPr>
          <p:nvPr/>
        </p:nvSpPr>
        <p:spPr bwMode="auto">
          <a:xfrm>
            <a:off x="395605" y="3851275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     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表示：从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1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出发，经过一步或若干步，可以推出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1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n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9" name="Group 13"/>
          <p:cNvGrpSpPr/>
          <p:nvPr/>
        </p:nvGrpSpPr>
        <p:grpSpPr>
          <a:xfrm>
            <a:off x="395288" y="4689475"/>
            <a:ext cx="8077200" cy="1295400"/>
            <a:chOff x="384" y="3360"/>
            <a:chExt cx="5088" cy="816"/>
          </a:xfrm>
        </p:grpSpPr>
        <p:sp>
          <p:nvSpPr>
            <p:cNvPr id="47117" name="Rectangle 10"/>
            <p:cNvSpPr>
              <a:spLocks noChangeArrowheads="1"/>
            </p:cNvSpPr>
            <p:nvPr/>
          </p:nvSpPr>
          <p:spPr bwMode="auto">
            <a:xfrm>
              <a:off x="384" y="3504"/>
              <a:ext cx="508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6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§"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      </a:t>
              </a: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表示：从</a:t>
              </a: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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1</a:t>
              </a: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出发，经过 </a:t>
              </a: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0</a:t>
              </a: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步或若干步，可以推出</a:t>
              </a: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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n</a:t>
              </a:r>
              <a:endPara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3" name="Object 8"/>
            <p:cNvGraphicFramePr>
              <a:graphicFrameLocks noChangeAspect="1"/>
            </p:cNvGraphicFramePr>
            <p:nvPr/>
          </p:nvGraphicFramePr>
          <p:xfrm>
            <a:off x="624" y="3360"/>
            <a:ext cx="76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0" imgH="0" progId="Equation.3">
                    <p:embed/>
                  </p:oleObj>
                </mc:Choice>
                <mc:Fallback>
                  <p:oleObj name="" r:id="rId1" imgW="0" imgH="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/>
                        <a:stretch>
                          <a:fillRect/>
                        </a:stretch>
                      </p:blipFill>
                      <p:spPr>
                        <a:xfrm>
                          <a:off x="624" y="3360"/>
                          <a:ext cx="768" cy="4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27976" y="3788982"/>
                <a:ext cx="1171575" cy="5695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noBreak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⇒"/>
                              <m:vertJc m:val="bot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</m:e>
                          </m:groupChr>
                        </m:e>
                      </m:box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76" y="3788982"/>
                <a:ext cx="1171575" cy="569595"/>
              </a:xfrm>
              <a:prstGeom prst="rect">
                <a:avLst/>
              </a:prstGeom>
              <a:blipFill rotWithShape="1">
                <a:blip r:embed="rId2"/>
                <a:stretch>
                  <a:fillRect l="-49" t="-100" r="49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24166" y="4869117"/>
                <a:ext cx="1113155" cy="5397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noBreak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⇒"/>
                              <m:vertJc m:val="bot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e>
                          </m:groupChr>
                        </m:e>
                      </m:box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6" y="4869117"/>
                <a:ext cx="1113155" cy="539750"/>
              </a:xfrm>
              <a:prstGeom prst="rect">
                <a:avLst/>
              </a:prstGeom>
              <a:blipFill rotWithShape="1">
                <a:blip r:embed="rId3"/>
                <a:stretch>
                  <a:fillRect l="-51" t="-106" r="51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708400" y="5589270"/>
                <a:ext cx="2820670" cy="61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box>
                      <m:boxPr>
                        <m:noBreak m:val="on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groupChr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</m:e>
                        </m:groupChr>
                      </m:e>
                    </m:box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𝛽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𝛼</m:t>
                    </m:r>
                    <m:box>
                      <m:boxPr>
                        <m:noBreak m:val="on"/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groupChr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+</m:t>
                            </m:r>
                          </m:e>
                        </m:groupChr>
                      </m:e>
                    </m:box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𝛽</m:t>
                    </m:r>
                  </m:oMath>
                </a14:m>
                <a:endParaRPr lang="zh-CN" altLang="en-US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400" y="5589270"/>
                <a:ext cx="2820670" cy="617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Programming language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程序语言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一套记号系统（符号体系）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有规则、有意义、可以使用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b="1" u="sng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语法、语义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、语用</a:t>
            </a:r>
            <a:endParaRPr lang="zh-CN" altLang="en-US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基本功能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描述数据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描述数据运算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程序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使用程序语言描述一定数据的处理过程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1229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229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32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sz="3200" dirty="0">
              <a:solidFill>
                <a:srgbClr val="00823B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sz="32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= &lt; { i</a:t>
            </a:r>
            <a:r>
              <a:rPr lang="zh-CN" altLang="en-US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+</a:t>
            </a:r>
            <a:r>
              <a:rPr lang="zh-CN" altLang="en-US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，*，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) }</a:t>
            </a:r>
            <a:r>
              <a:rPr lang="zh-CN" altLang="en-US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{E}</a:t>
            </a:r>
            <a:r>
              <a:rPr lang="zh-CN" altLang="en-US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</a:t>
            </a:r>
            <a:r>
              <a:rPr lang="zh-CN" altLang="en-US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， 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P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&gt;</a:t>
            </a:r>
            <a:endParaRPr lang="en-US" altLang="zh-CN" sz="3200" b="1" dirty="0">
              <a:solidFill>
                <a:srgbClr val="F78507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产生式集 </a:t>
            </a:r>
            <a:r>
              <a:rPr lang="en-US" altLang="zh-CN" sz="2800" dirty="0">
                <a:solidFill>
                  <a:srgbClr val="FF0000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P: E→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E+E</a:t>
            </a:r>
            <a:r>
              <a:rPr lang="en-US" altLang="zh-CN" sz="2800" dirty="0">
                <a:solidFill>
                  <a:srgbClr val="FF0000"/>
                </a:solidFill>
                <a:latin typeface="Bookman Old Style" panose="02050604050505020204" pitchFamily="18" charset="0"/>
              </a:rPr>
              <a:t>︱ 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E*E </a:t>
            </a:r>
            <a:r>
              <a:rPr lang="en-US" altLang="zh-CN" sz="2800" dirty="0">
                <a:solidFill>
                  <a:srgbClr val="FF0000"/>
                </a:solidFill>
                <a:latin typeface="Bookman Old Style" panose="02050604050505020204" pitchFamily="18" charset="0"/>
              </a:rPr>
              <a:t>︱</a:t>
            </a:r>
            <a:r>
              <a:rPr lang="zh-CN" altLang="en-US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</a:t>
            </a:r>
            <a:r>
              <a:rPr lang="zh-CN" altLang="en-US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  <a:latin typeface="Bookman Old Style" panose="02050604050505020204" pitchFamily="18" charset="0"/>
              </a:rPr>
              <a:t>︱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i</a:t>
            </a:r>
            <a:endParaRPr lang="en-US" altLang="zh-CN" sz="2800" dirty="0">
              <a:solidFill>
                <a:srgbClr val="0000CC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 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E+E</a:t>
            </a:r>
            <a:endParaRPr lang="en-US" altLang="zh-CN" sz="2400" dirty="0">
              <a:solidFill>
                <a:srgbClr val="0000CC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 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E*E</a:t>
            </a:r>
            <a:endParaRPr lang="en-US" altLang="zh-CN" sz="2400" dirty="0">
              <a:solidFill>
                <a:srgbClr val="0000CC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 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</a:t>
            </a:r>
            <a:r>
              <a:rPr lang="zh-CN" altLang="en-US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）</a:t>
            </a:r>
            <a:endParaRPr lang="zh-CN" altLang="en-US" sz="2400" dirty="0">
              <a:solidFill>
                <a:srgbClr val="0000CC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 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i</a:t>
            </a:r>
            <a:endParaRPr lang="en-US" altLang="zh-CN" sz="2400" dirty="0">
              <a:solidFill>
                <a:srgbClr val="0000CC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dirty="0">
              <a:ea typeface="华文新魏" panose="02010800040101010101" pitchFamily="2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(E)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(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E+E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)(i+E)(i+i)</a:t>
            </a:r>
            <a:endParaRPr lang="en-US" altLang="zh-CN" sz="2800" dirty="0">
              <a:solidFill>
                <a:srgbClr val="0000CC"/>
              </a:solidFill>
              <a:latin typeface="Bookman Old Style" panose="020506040505050202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4813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813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Language derivation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15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125"/>
              </a:xfrm>
            </p:spPr>
            <p:txBody>
              <a:bodyPr vert="horz" wrap="square" lIns="91440" tIns="45720" rIns="91440" bIns="45720" anchor="t" anchorCtr="0"/>
              <a:p>
                <a:pPr>
                  <a:buClr>
                    <a:schemeClr val="accent1"/>
                  </a:buClr>
                  <a:buSzPct val="76000"/>
                  <a:buFont typeface="Wingdings" panose="05000000000000000000" pitchFamily="2" charset="2"/>
                  <a:buChar char="ü"/>
                </a:pPr>
                <a:r>
                  <a:rPr lang="zh-CN" altLang="en-US" sz="3200" dirty="0">
                    <a:solidFill>
                      <a:srgbClr val="006600"/>
                    </a:solidFill>
                    <a:latin typeface="楷体_GB2312" pitchFamily="49" charset="-122"/>
                    <a:ea typeface="楷体_GB2312" pitchFamily="49" charset="-122"/>
                  </a:rPr>
                  <a:t>只需在推导中加一些限制</a:t>
                </a:r>
                <a:endParaRPr lang="zh-CN" altLang="en-US" sz="3200" dirty="0">
                  <a:solidFill>
                    <a:srgbClr val="006600"/>
                  </a:solidFill>
                  <a:latin typeface="楷体_GB2312" pitchFamily="49" charset="-122"/>
                  <a:ea typeface="楷体_GB2312" pitchFamily="49" charset="-122"/>
                </a:endParaRPr>
              </a:p>
              <a:p>
                <a:pPr>
                  <a:buClr>
                    <a:schemeClr val="accent1"/>
                  </a:buClr>
                  <a:buSzPct val="76000"/>
                  <a:buFont typeface="Wingdings" panose="05000000000000000000" pitchFamily="2" charset="2"/>
                  <a:buNone/>
                </a:pPr>
                <a:endParaRPr lang="en-US" altLang="zh-CN" dirty="0">
                  <a:solidFill>
                    <a:srgbClr val="006600"/>
                  </a:solidFill>
                  <a:latin typeface="楷体_GB2312" pitchFamily="49" charset="-122"/>
                  <a:ea typeface="楷体_GB2312" pitchFamily="49" charset="-122"/>
                </a:endParaRPr>
              </a:p>
              <a:p>
                <a:pPr>
                  <a:buClr>
                    <a:schemeClr val="accent1"/>
                  </a:buClr>
                  <a:buSzPct val="76000"/>
                  <a:buFont typeface="Wingdings" panose="05000000000000000000" pitchFamily="2" charset="2"/>
                  <a:buNone/>
                </a:pPr>
                <a:r>
                  <a:rPr lang="zh-CN" altLang="en-US" dirty="0">
                    <a:solidFill>
                      <a:srgbClr val="006600"/>
                    </a:solidFill>
                    <a:latin typeface="楷体_GB2312" pitchFamily="49" charset="-122"/>
                    <a:ea typeface="楷体_GB2312" pitchFamily="49" charset="-122"/>
                  </a:rPr>
                  <a:t>即对：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box>
                      <m:boxPr>
                        <m:noBreak m:val="on"/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_GB2312" pitchFamily="49" charset="-122"/>
                                <a:cs typeface="Cambria Math" panose="02040503050406030204" charset="0"/>
                              </a:rPr>
                            </m:ctrlPr>
                          </m:groupChr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_GB2312" pitchFamily="49" charset="-122"/>
                                <a:cs typeface="Cambria Math" panose="02040503050406030204" charset="0"/>
                              </a:rPr>
                              <m:t>+</m:t>
                            </m:r>
                          </m:e>
                        </m:groupChr>
                      </m:e>
                    </m:box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6600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 dirty="0">
                    <a:solidFill>
                      <a:srgbClr val="006600"/>
                    </a:solidFill>
                    <a:latin typeface="楷体_GB2312" pitchFamily="49" charset="-122"/>
                    <a:ea typeface="楷体_GB2312" pitchFamily="49" charset="-122"/>
                  </a:rPr>
                  <a:t>或</a:t>
                </a:r>
                <a:r>
                  <a:rPr lang="en-US" altLang="zh-CN" dirty="0">
                    <a:solidFill>
                      <a:srgbClr val="006600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box>
                      <m:boxPr>
                        <m:noBreak m:val="on"/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_GB2312" pitchFamily="49" charset="-122"/>
                                <a:cs typeface="Cambria Math" panose="02040503050406030204" charset="0"/>
                              </a:rPr>
                            </m:ctrlPr>
                          </m:groupChr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_GB2312" pitchFamily="49" charset="-122"/>
                                <a:cs typeface="Cambria Math" panose="02040503050406030204" charset="0"/>
                              </a:rPr>
                              <m:t>∗</m:t>
                            </m:r>
                          </m:e>
                        </m:groupChr>
                      </m:e>
                    </m:box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6600"/>
                  </a:solidFill>
                  <a:latin typeface="楷体_GB2312" pitchFamily="49" charset="-122"/>
                  <a:ea typeface="楷体_GB2312" pitchFamily="49" charset="-122"/>
                </a:endParaRPr>
              </a:p>
              <a:p>
                <a:pPr>
                  <a:buClr>
                    <a:schemeClr val="accent1"/>
                  </a:buClr>
                  <a:buSzPct val="76000"/>
                  <a:buFont typeface="Wingdings" panose="05000000000000000000" pitchFamily="2" charset="2"/>
                  <a:buNone/>
                </a:pPr>
                <a:endParaRPr lang="en-US" altLang="zh-CN" dirty="0">
                  <a:solidFill>
                    <a:srgbClr val="006600"/>
                  </a:solidFill>
                  <a:latin typeface="楷体_GB2312" pitchFamily="49" charset="-122"/>
                  <a:ea typeface="楷体_GB2312" pitchFamily="49" charset="-122"/>
                </a:endParaRPr>
              </a:p>
              <a:p>
                <a:pPr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</a:pPr>
                <a:r>
                  <a:rPr lang="zh-CN" altLang="en-US" dirty="0">
                    <a:latin typeface="楷体_GB2312" pitchFamily="49" charset="-122"/>
                    <a:ea typeface="楷体_GB2312" pitchFamily="49" charset="-122"/>
                  </a:rPr>
                  <a:t>如令</a:t>
                </a: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</a:t>
                </a:r>
                <a:r>
                  <a:rPr lang="en-US" altLang="zh-CN" sz="2400" baseline="-25000" dirty="0"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1</a:t>
                </a:r>
                <a:r>
                  <a:rPr lang="zh-CN" altLang="en-US" dirty="0">
                    <a:latin typeface="楷体_GB2312" pitchFamily="49" charset="-122"/>
                    <a:ea typeface="楷体_GB2312" pitchFamily="49" charset="-122"/>
                  </a:rPr>
                  <a:t>为</a:t>
                </a:r>
                <a:r>
                  <a:rPr lang="en-US" altLang="zh-CN" dirty="0">
                    <a:latin typeface="楷体_GB2312" pitchFamily="49" charset="-122"/>
                    <a:ea typeface="楷体_GB2312" pitchFamily="49" charset="-122"/>
                  </a:rPr>
                  <a:t>S</a:t>
                </a:r>
                <a:r>
                  <a:rPr lang="zh-CN" altLang="en-US" dirty="0">
                    <a:latin typeface="楷体_GB2312" pitchFamily="49" charset="-122"/>
                    <a:ea typeface="楷体_GB2312" pitchFamily="49" charset="-122"/>
                  </a:rPr>
                  <a:t>，即推导要从开始符号开始，那么：</a:t>
                </a:r>
                <a:endParaRPr lang="zh-CN" altLang="en-US" dirty="0">
                  <a:latin typeface="楷体_GB2312" pitchFamily="49" charset="-122"/>
                  <a:ea typeface="楷体_GB2312" pitchFamily="49" charset="-122"/>
                </a:endParaRPr>
              </a:p>
              <a:p>
                <a:pPr>
                  <a:buClr>
                    <a:schemeClr val="accent1"/>
                  </a:buClr>
                  <a:buSzPct val="76000"/>
                  <a:buFont typeface="Wingdings" panose="05000000000000000000" pitchFamily="2" charset="2"/>
                  <a:buNone/>
                </a:pPr>
                <a:r>
                  <a:rPr lang="zh-CN" altLang="en-US" dirty="0">
                    <a:latin typeface="楷体_GB2312" pitchFamily="49" charset="-122"/>
                    <a:ea typeface="楷体_GB2312" pitchFamily="49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𝑆</m:t>
                    </m:r>
                    <m:box>
                      <m:boxPr>
                        <m:noBreak m:val="on"/>
                        <m:ctrlPr>
                          <a:rPr lang="en-US" altLang="zh-CN" i="1" dirty="0"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lang="en-US" altLang="zh-CN" i="1" dirty="0">
                                <a:latin typeface="Cambria Math" panose="02040503050406030204" charset="0"/>
                                <a:ea typeface="楷体_GB2312" pitchFamily="49" charset="-122"/>
                                <a:cs typeface="Cambria Math" panose="02040503050406030204" charset="0"/>
                              </a:rPr>
                            </m:ctrlPr>
                          </m:groupChrPr>
                          <m:e>
                            <m:r>
                              <a:rPr lang="en-US" altLang="zh-CN" i="1" dirty="0">
                                <a:latin typeface="Cambria Math" panose="02040503050406030204" charset="0"/>
                                <a:ea typeface="楷体_GB2312" pitchFamily="49" charset="-122"/>
                                <a:cs typeface="Cambria Math" panose="02040503050406030204" charset="0"/>
                              </a:rPr>
                              <m:t>∗</m:t>
                            </m:r>
                          </m:e>
                        </m:groupChr>
                      </m:e>
                    </m:box>
                    <m:r>
                      <a:rPr lang="en-US" altLang="zh-CN" i="1" dirty="0"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 dirty="0"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Bookman Old Style" panose="02050604050505020204" pitchFamily="18" charset="0"/>
                    <a:ea typeface="楷体_GB2312" pitchFamily="49" charset="-122"/>
                  </a:rPr>
                  <a:t>，称</a:t>
                </a:r>
                <a:r>
                  <a:rPr lang="en-US" altLang="zh-CN" dirty="0">
                    <a:latin typeface="Bookman Old Style" panose="02050604050505020204" pitchFamily="18" charset="0"/>
                    <a:ea typeface="楷体_GB2312" pitchFamily="49" charset="-122"/>
                  </a:rPr>
                  <a:t>α</a:t>
                </a:r>
                <a:r>
                  <a:rPr lang="zh-CN" altLang="en-US" dirty="0">
                    <a:latin typeface="Bookman Old Style" panose="02050604050505020204" pitchFamily="18" charset="0"/>
                    <a:ea typeface="楷体_GB2312" pitchFamily="49" charset="-122"/>
                  </a:rPr>
                  <a:t>为 </a:t>
                </a:r>
                <a:r>
                  <a:rPr lang="en-US" altLang="zh-CN" dirty="0">
                    <a:latin typeface="Bookman Old Style" panose="02050604050505020204" pitchFamily="18" charset="0"/>
                    <a:ea typeface="楷体_GB2312" pitchFamily="49" charset="-122"/>
                  </a:rPr>
                  <a:t>G </a:t>
                </a:r>
                <a:r>
                  <a:rPr lang="zh-CN" altLang="en-US" dirty="0">
                    <a:latin typeface="楷体_GB2312" pitchFamily="49" charset="-122"/>
                    <a:ea typeface="楷体_GB2312" pitchFamily="49" charset="-122"/>
                  </a:rPr>
                  <a:t>的</a:t>
                </a:r>
                <a:r>
                  <a:rPr lang="zh-CN" altLang="en-US" b="1" dirty="0">
                    <a:solidFill>
                      <a:srgbClr val="C00000"/>
                    </a:solidFill>
                    <a:latin typeface="楷体_GB2312" pitchFamily="49" charset="-122"/>
                    <a:ea typeface="楷体_GB2312" pitchFamily="49" charset="-122"/>
                  </a:rPr>
                  <a:t>句型</a:t>
                </a:r>
                <a:endParaRPr lang="zh-CN" altLang="en-US" b="1" dirty="0">
                  <a:solidFill>
                    <a:srgbClr val="C00000"/>
                  </a:solidFill>
                  <a:latin typeface="楷体_GB2312" pitchFamily="49" charset="-122"/>
                  <a:ea typeface="楷体_GB2312" pitchFamily="49" charset="-122"/>
                </a:endParaRPr>
              </a:p>
              <a:p>
                <a:pPr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</a:pPr>
                <a:r>
                  <a:rPr lang="zh-CN" altLang="en-US" dirty="0">
                    <a:latin typeface="楷体_GB2312" pitchFamily="49" charset="-122"/>
                    <a:ea typeface="楷体_GB2312" pitchFamily="49" charset="-122"/>
                  </a:rPr>
                  <a:t>如再要求</a:t>
                </a:r>
                <a:r>
                  <a:rPr lang="en-US" altLang="zh-CN" dirty="0">
                    <a:latin typeface="Bookman Old Style" panose="02050604050505020204" pitchFamily="18" charset="0"/>
                    <a:ea typeface="楷体_GB2312" pitchFamily="49" charset="-122"/>
                  </a:rPr>
                  <a:t>α∈V</a:t>
                </a:r>
                <a:r>
                  <a:rPr lang="en-US" altLang="zh-CN" baseline="-25000" dirty="0">
                    <a:latin typeface="Bookman Old Style" panose="02050604050505020204" pitchFamily="18" charset="0"/>
                    <a:ea typeface="楷体_GB2312" pitchFamily="49" charset="-122"/>
                  </a:rPr>
                  <a:t>T</a:t>
                </a:r>
                <a:r>
                  <a:rPr lang="en-US" altLang="zh-CN" dirty="0">
                    <a:latin typeface="Bookman Old Style" panose="02050604050505020204" pitchFamily="18" charset="0"/>
                    <a:ea typeface="楷体_GB2312" pitchFamily="49" charset="-122"/>
                  </a:rPr>
                  <a:t>*</a:t>
                </a:r>
                <a:r>
                  <a:rPr lang="zh-CN" altLang="en-US" dirty="0">
                    <a:latin typeface="Bookman Old Style" panose="02050604050505020204" pitchFamily="18" charset="0"/>
                    <a:ea typeface="楷体_GB2312" pitchFamily="49" charset="-122"/>
                  </a:rPr>
                  <a:t>，则 </a:t>
                </a:r>
                <a:r>
                  <a:rPr lang="en-US" altLang="zh-CN" dirty="0">
                    <a:latin typeface="Bookman Old Style" panose="02050604050505020204" pitchFamily="18" charset="0"/>
                    <a:ea typeface="楷体_GB2312" pitchFamily="49" charset="-122"/>
                  </a:rPr>
                  <a:t>α</a:t>
                </a:r>
                <a:r>
                  <a:rPr lang="zh-CN" altLang="en-US" dirty="0">
                    <a:latin typeface="Bookman Old Style" panose="02050604050505020204" pitchFamily="18" charset="0"/>
                    <a:ea typeface="楷体_GB2312" pitchFamily="49" charset="-122"/>
                  </a:rPr>
                  <a:t>为 </a:t>
                </a:r>
                <a:r>
                  <a:rPr lang="en-US" altLang="zh-CN" dirty="0">
                    <a:latin typeface="Bookman Old Style" panose="02050604050505020204" pitchFamily="18" charset="0"/>
                    <a:ea typeface="楷体_GB2312" pitchFamily="49" charset="-122"/>
                  </a:rPr>
                  <a:t>G </a:t>
                </a:r>
                <a:r>
                  <a:rPr lang="zh-CN" altLang="en-US" dirty="0">
                    <a:latin typeface="楷体_GB2312" pitchFamily="49" charset="-122"/>
                    <a:ea typeface="楷体_GB2312" pitchFamily="49" charset="-122"/>
                  </a:rPr>
                  <a:t>的</a:t>
                </a:r>
                <a:r>
                  <a:rPr lang="zh-CN" altLang="en-US" b="1" dirty="0">
                    <a:solidFill>
                      <a:srgbClr val="C00000"/>
                    </a:solidFill>
                    <a:latin typeface="楷体_GB2312" pitchFamily="49" charset="-122"/>
                    <a:ea typeface="楷体_GB2312" pitchFamily="49" charset="-122"/>
                  </a:rPr>
                  <a:t>句子</a:t>
                </a:r>
                <a:endParaRPr lang="zh-CN" altLang="en-US" b="1" dirty="0">
                  <a:solidFill>
                    <a:srgbClr val="C00000"/>
                  </a:solidFill>
                  <a:latin typeface="楷体_GB2312" pitchFamily="49" charset="-122"/>
                  <a:ea typeface="楷体_GB2312" pitchFamily="49" charset="-122"/>
                </a:endParaRPr>
              </a:p>
              <a:p>
                <a:pPr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</a:pPr>
                <a:r>
                  <a:rPr lang="zh-CN" altLang="en-US" dirty="0">
                    <a:latin typeface="楷体_GB2312" pitchFamily="49" charset="-122"/>
                    <a:ea typeface="楷体_GB2312" pitchFamily="49" charset="-122"/>
                  </a:rPr>
                  <a:t>文法</a:t>
                </a:r>
                <a:r>
                  <a:rPr lang="en-US" altLang="zh-CN" dirty="0">
                    <a:latin typeface="Bookman Old Style" panose="02050604050505020204" pitchFamily="18" charset="0"/>
                    <a:ea typeface="楷体_GB2312" pitchFamily="49" charset="-122"/>
                  </a:rPr>
                  <a:t>G</a:t>
                </a:r>
                <a:r>
                  <a:rPr lang="zh-CN" altLang="en-US" dirty="0">
                    <a:latin typeface="楷体_GB2312" pitchFamily="49" charset="-122"/>
                    <a:ea typeface="楷体_GB2312" pitchFamily="49" charset="-122"/>
                  </a:rPr>
                  <a:t>所产生的句子的全体是一个</a:t>
                </a:r>
                <a:r>
                  <a:rPr lang="zh-CN" altLang="en-US" b="1" dirty="0">
                    <a:solidFill>
                      <a:srgbClr val="C00000"/>
                    </a:solidFill>
                    <a:latin typeface="楷体_GB2312" pitchFamily="49" charset="-122"/>
                    <a:ea typeface="楷体_GB2312" pitchFamily="49" charset="-122"/>
                  </a:rPr>
                  <a:t>语言</a:t>
                </a:r>
                <a:r>
                  <a:rPr lang="zh-CN" altLang="en-US" dirty="0">
                    <a:latin typeface="楷体_GB2312" pitchFamily="49" charset="-122"/>
                    <a:ea typeface="楷体_GB2312" pitchFamily="49" charset="-122"/>
                  </a:rPr>
                  <a:t>，记为</a:t>
                </a:r>
                <a:r>
                  <a:rPr lang="en-US" altLang="zh-CN" dirty="0">
                    <a:latin typeface="Bookman Old Style" panose="02050604050505020204" pitchFamily="18" charset="0"/>
                    <a:ea typeface="楷体_GB2312" pitchFamily="49" charset="-122"/>
                  </a:rPr>
                  <a:t>L(G)</a:t>
                </a:r>
                <a:endParaRPr lang="en-US" altLang="zh-CN" dirty="0">
                  <a:latin typeface="Bookman Old Style" panose="02050604050505020204" pitchFamily="18" charset="0"/>
                  <a:ea typeface="楷体_GB2312" pitchFamily="49" charset="-122"/>
                </a:endParaRPr>
              </a:p>
              <a:p>
                <a:pPr marL="0" indent="0"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None/>
                </a:pPr>
                <a:r>
                  <a:rPr lang="en-US" altLang="zh-CN" dirty="0">
                    <a:latin typeface="Bookman Old Style" panose="02050604050505020204" pitchFamily="18" charset="0"/>
                    <a:ea typeface="楷体_GB2312" pitchFamily="49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𝐺</m:t>
                    </m:r>
                    <m:r>
                      <a:rPr lang="en-US" altLang="zh-CN" i="1" dirty="0"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)={</m:t>
                    </m:r>
                    <m:r>
                      <a:rPr lang="en-US" altLang="zh-CN" i="1" dirty="0"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𝑆</m:t>
                    </m:r>
                    <m:box>
                      <m:boxPr>
                        <m:noBreak m:val="on"/>
                        <m:ctrlPr>
                          <a:rPr lang="en-US" altLang="zh-CN" i="1" dirty="0"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lang="en-US" altLang="zh-CN" i="1" dirty="0">
                                <a:latin typeface="Cambria Math" panose="02040503050406030204" charset="0"/>
                                <a:ea typeface="楷体_GB2312" pitchFamily="49" charset="-122"/>
                                <a:cs typeface="Cambria Math" panose="02040503050406030204" charset="0"/>
                              </a:rPr>
                            </m:ctrlPr>
                          </m:groupChrPr>
                          <m:e>
                            <m:r>
                              <a:rPr lang="en-US" altLang="zh-CN" i="1" dirty="0">
                                <a:latin typeface="Cambria Math" panose="02040503050406030204" charset="0"/>
                                <a:ea typeface="楷体_GB2312" pitchFamily="49" charset="-122"/>
                                <a:cs typeface="Cambria Math" panose="02040503050406030204" charset="0"/>
                              </a:rPr>
                              <m:t>+</m:t>
                            </m:r>
                          </m:e>
                        </m:groupChr>
                      </m:e>
                    </m:box>
                    <m:r>
                      <a:rPr lang="en-US" altLang="zh-CN" i="1" dirty="0"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 &amp; </m:t>
                    </m:r>
                    <m:r>
                      <a:rPr lang="en-US" altLang="zh-CN" i="1" dirty="0"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𝑇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charset="0"/>
                            <a:ea typeface="楷体_GB2312" pitchFamily="49" charset="-122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charset="0"/>
                        <a:ea typeface="楷体_GB2312" pitchFamily="49" charset="-122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 dirty="0">
                    <a:latin typeface="Bookman Old Style" panose="02050604050505020204" pitchFamily="18" charset="0"/>
                    <a:ea typeface="楷体_GB2312" pitchFamily="49" charset="-122"/>
                  </a:rPr>
                  <a:t> </a:t>
                </a:r>
                <a:endParaRPr lang="en-US" altLang="zh-CN" dirty="0">
                  <a:latin typeface="Bookman Old Style" panose="02050604050505020204" pitchFamily="18" charset="0"/>
                  <a:ea typeface="楷体_GB2312" pitchFamily="49" charset="-122"/>
                </a:endParaRPr>
              </a:p>
              <a:p>
                <a:pPr>
                  <a:buClr>
                    <a:schemeClr val="accent1"/>
                  </a:buClr>
                  <a:buSzPct val="76000"/>
                  <a:buFont typeface="Wingdings" panose="05000000000000000000" pitchFamily="2" charset="2"/>
                  <a:buNone/>
                </a:pPr>
                <a:r>
                  <a:rPr lang="zh-CN" altLang="en-US" dirty="0">
                    <a:solidFill>
                      <a:srgbClr val="006600"/>
                    </a:solidFill>
                    <a:latin typeface="楷体_GB2312" pitchFamily="49" charset="-122"/>
                    <a:ea typeface="楷体_GB2312" pitchFamily="49" charset="-122"/>
                  </a:rPr>
                  <a:t>	</a:t>
                </a:r>
                <a:endParaRPr lang="zh-CN" altLang="en-US" dirty="0"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4915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125"/>
              </a:xfrm>
              <a:blipFill rotWithShape="1">
                <a:blip r:embed="rId1"/>
                <a:stretch>
                  <a:fillRect b="-4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56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9157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marL="273050" lvl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sz="2800" dirty="0">
              <a:solidFill>
                <a:srgbClr val="00823B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73050" lvl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sz="28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1: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 E</a:t>
            </a:r>
            <a:r>
              <a:rPr lang="en-US" altLang="zh-CN" sz="2800" b="1" dirty="0">
                <a:solidFill>
                  <a:srgbClr val="F78507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 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E+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</a:rPr>
              <a:t>︱ 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E*E 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</a:rPr>
              <a:t>︱</a:t>
            </a:r>
            <a:r>
              <a:rPr lang="zh-CN" altLang="en-US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</a:t>
            </a:r>
            <a:r>
              <a:rPr lang="zh-CN" altLang="en-US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）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</a:rPr>
              <a:t>︱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i</a:t>
            </a:r>
            <a:endParaRPr lang="en-US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marL="273050" lvl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b="1" dirty="0">
              <a:solidFill>
                <a:schemeClr val="tx1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(E)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(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E+E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)(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E*E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+E)(i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*E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+E)(i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i+E) (i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i+i)</a:t>
            </a:r>
            <a:endParaRPr lang="en-US" altLang="zh-CN" sz="2800" dirty="0">
              <a:solidFill>
                <a:srgbClr val="0000CC"/>
              </a:solidFill>
              <a:latin typeface="宋体" panose="0201060003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273050"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句型</a:t>
            </a:r>
            <a:r>
              <a:rPr lang="zh-CN" altLang="en-US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(E)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,(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E+E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),(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E*E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+E),(i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*E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+E),</a:t>
            </a:r>
            <a:endParaRPr lang="en-US" altLang="zh-CN" sz="2800" dirty="0">
              <a:solidFill>
                <a:srgbClr val="0000CC"/>
              </a:solidFill>
              <a:latin typeface="宋体" panose="0201060003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593725" lvl="2" indent="0">
              <a:buClr>
                <a:srgbClr val="BCBCBC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5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(i</a:t>
            </a:r>
            <a:r>
              <a:rPr lang="en-US" altLang="zh-CN" sz="25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5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i+E),(i</a:t>
            </a:r>
            <a:r>
              <a:rPr lang="en-US" altLang="zh-CN" sz="25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5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i+i)</a:t>
            </a:r>
            <a:endParaRPr lang="en-US" altLang="zh-CN" sz="2500" dirty="0">
              <a:solidFill>
                <a:srgbClr val="0000CC"/>
              </a:solidFill>
              <a:latin typeface="宋体" panose="0201060003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273050"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句子</a:t>
            </a:r>
            <a:r>
              <a:rPr lang="zh-CN" altLang="en-US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：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(i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i+i)</a:t>
            </a:r>
            <a:endParaRPr lang="en-US" altLang="zh-CN" sz="2800" dirty="0">
              <a:solidFill>
                <a:srgbClr val="0000CC"/>
              </a:solidFill>
              <a:latin typeface="宋体" panose="0201060003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273050" lvl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b="1" dirty="0">
              <a:solidFill>
                <a:schemeClr val="tx1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5018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5018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Leftmost derivation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从一个句型到另一个句型的推导过程并不唯一，但通常只考虑</a:t>
            </a: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最左推导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最右推导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最左推导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任何一步推导都是从</a:t>
            </a:r>
            <a:r>
              <a:rPr lang="zh-CN" altLang="en-US" sz="2400" u="sng" dirty="0">
                <a:latin typeface="楷体_GB2312" pitchFamily="49" charset="-122"/>
                <a:ea typeface="楷体_GB2312" pitchFamily="49" charset="-122"/>
              </a:rPr>
              <a:t>最左非终结符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进行替换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endParaRPr lang="en-US" altLang="zh-CN" sz="2400" dirty="0">
              <a:solidFill>
                <a:srgbClr val="0000CC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E+E 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</a:t>
            </a:r>
            <a:r>
              <a:rPr lang="en-US" altLang="zh-TW" sz="2400" baseline="-25000" dirty="0">
                <a:latin typeface="Helvetica" pitchFamily="1" charset="0"/>
                <a:ea typeface="PMingLiU" pitchFamily="1" charset="-120"/>
              </a:rPr>
              <a:t>lm</a:t>
            </a:r>
            <a:r>
              <a:rPr lang="en-US" altLang="zh-TW" sz="2400" b="1" dirty="0">
                <a:solidFill>
                  <a:schemeClr val="accent2"/>
                </a:solidFill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i+E 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</a:t>
            </a:r>
            <a:r>
              <a:rPr lang="en-US" altLang="zh-TW" sz="2400" baseline="-25000" dirty="0">
                <a:latin typeface="Helvetica" pitchFamily="1" charset="0"/>
                <a:ea typeface="PMingLiU" pitchFamily="1" charset="-120"/>
              </a:rPr>
              <a:t>lm</a:t>
            </a:r>
            <a:r>
              <a:rPr lang="en-US" altLang="zh-TW" sz="2400" b="1" dirty="0">
                <a:solidFill>
                  <a:schemeClr val="accent2"/>
                </a:solidFill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i+i</a:t>
            </a:r>
            <a:endParaRPr lang="en-US" altLang="zh-CN" sz="2400" dirty="0">
              <a:solidFill>
                <a:srgbClr val="0000CC"/>
              </a:solidFill>
              <a:latin typeface="宋体" panose="0201060003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endParaRPr lang="en-US" altLang="zh-CN" sz="2400" dirty="0">
              <a:solidFill>
                <a:srgbClr val="0000CC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</a:t>
            </a:r>
            <a:r>
              <a:rPr lang="en-US" altLang="zh-TW" sz="2400" baseline="-25000" dirty="0">
                <a:latin typeface="Helvetica" pitchFamily="1" charset="0"/>
                <a:ea typeface="PMingLiU" pitchFamily="1" charset="-120"/>
              </a:rPr>
              <a:t>lm</a:t>
            </a:r>
            <a:r>
              <a:rPr lang="en-US" altLang="zh-TW" sz="2400" b="1" dirty="0">
                <a:solidFill>
                  <a:schemeClr val="accent2"/>
                </a:solidFill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(E)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</a:t>
            </a:r>
            <a:r>
              <a:rPr lang="en-US" altLang="zh-TW" sz="2400" baseline="-25000" dirty="0">
                <a:latin typeface="Helvetica" pitchFamily="1" charset="0"/>
                <a:ea typeface="PMingLiU" pitchFamily="1" charset="-120"/>
              </a:rPr>
              <a:t>lm</a:t>
            </a:r>
            <a:r>
              <a:rPr lang="en-US" altLang="zh-TW" sz="2400" b="1" dirty="0">
                <a:solidFill>
                  <a:schemeClr val="accent2"/>
                </a:solidFill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E+E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</a:t>
            </a:r>
            <a:r>
              <a:rPr lang="en-US" altLang="zh-TW" sz="2400" baseline="-25000" dirty="0">
                <a:latin typeface="Helvetica" pitchFamily="1" charset="0"/>
                <a:ea typeface="PMingLiU" pitchFamily="1" charset="-120"/>
              </a:rPr>
              <a:t>lm</a:t>
            </a:r>
            <a:r>
              <a:rPr lang="en-US" altLang="zh-TW" sz="2400" b="1" dirty="0">
                <a:solidFill>
                  <a:schemeClr val="accent2"/>
                </a:solidFill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E*E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+E)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</a:t>
            </a:r>
            <a:r>
              <a:rPr lang="en-US" altLang="zh-TW" sz="2400" baseline="-25000" dirty="0">
                <a:latin typeface="Helvetica" pitchFamily="1" charset="0"/>
                <a:ea typeface="PMingLiU" pitchFamily="1" charset="-120"/>
              </a:rPr>
              <a:t>lm</a:t>
            </a:r>
            <a:r>
              <a:rPr lang="en-US" altLang="zh-TW" sz="2400" b="1" dirty="0">
                <a:solidFill>
                  <a:schemeClr val="accent2"/>
                </a:solidFill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(i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*E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+E)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</a:t>
            </a:r>
            <a:r>
              <a:rPr lang="en-US" altLang="zh-TW" sz="2400" baseline="-25000" dirty="0">
                <a:latin typeface="Helvetica" pitchFamily="1" charset="0"/>
                <a:ea typeface="PMingLiU" pitchFamily="1" charset="-120"/>
              </a:rPr>
              <a:t>lm</a:t>
            </a:r>
            <a:r>
              <a:rPr lang="en-US" altLang="zh-TW" sz="2400" b="1" dirty="0">
                <a:solidFill>
                  <a:schemeClr val="accent2"/>
                </a:solidFill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(i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i+E)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</a:t>
            </a:r>
            <a:r>
              <a:rPr lang="en-US" altLang="zh-TW" sz="2400" baseline="-25000" dirty="0">
                <a:latin typeface="Helvetica" pitchFamily="1" charset="0"/>
                <a:ea typeface="PMingLiU" pitchFamily="1" charset="-120"/>
              </a:rPr>
              <a:t>lm</a:t>
            </a:r>
            <a:r>
              <a:rPr lang="en-US" altLang="zh-TW" sz="2400" b="1" dirty="0">
                <a:solidFill>
                  <a:schemeClr val="accent2"/>
                </a:solidFill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(i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i+i)</a:t>
            </a:r>
            <a:endParaRPr lang="en-US" altLang="zh-CN" sz="2400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04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5120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Rightmost Derivation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最右推导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任何一步推导都是从</a:t>
            </a:r>
            <a:r>
              <a:rPr lang="zh-CN" altLang="en-US" sz="2400" u="sng" dirty="0">
                <a:latin typeface="楷体_GB2312" pitchFamily="49" charset="-122"/>
                <a:ea typeface="楷体_GB2312" pitchFamily="49" charset="-122"/>
              </a:rPr>
              <a:t>最右非终结符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进行替换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最右推导被称为规范推导</a:t>
            </a:r>
            <a:r>
              <a:rPr lang="en-US" altLang="zh-CN" sz="24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  <a:sym typeface="Symbol" panose="05050102010706020507" pitchFamily="18" charset="2"/>
              </a:rPr>
              <a:t>(Canonical derivation)</a:t>
            </a:r>
            <a:endParaRPr lang="zh-CN" altLang="en-US" sz="2400" dirty="0">
              <a:solidFill>
                <a:srgbClr val="0000CC"/>
              </a:solidFill>
              <a:latin typeface="Bookman Old Style" panose="020506040505050202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由规范推导所得的句型称为规范句型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endParaRPr lang="en-US" altLang="zh-CN" sz="2400" dirty="0">
              <a:solidFill>
                <a:srgbClr val="0000CC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E+E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</a:t>
            </a:r>
            <a:r>
              <a:rPr lang="en-US" altLang="zh-TW" sz="2400" baseline="-25000" dirty="0">
                <a:latin typeface="Helvetica" pitchFamily="1" charset="0"/>
                <a:ea typeface="PMingLiU" pitchFamily="1" charset="-120"/>
              </a:rPr>
              <a:t>rm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E+i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</a:t>
            </a:r>
            <a:r>
              <a:rPr lang="en-US" altLang="zh-TW" sz="2400" baseline="-25000" dirty="0">
                <a:latin typeface="Helvetica" pitchFamily="1" charset="0"/>
                <a:ea typeface="PMingLiU" pitchFamily="1" charset="-120"/>
              </a:rPr>
              <a:t>rm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i+i</a:t>
            </a:r>
            <a:endParaRPr lang="en-US" altLang="zh-CN" sz="2400" dirty="0">
              <a:solidFill>
                <a:srgbClr val="0000CC"/>
              </a:solidFill>
              <a:latin typeface="宋体" panose="0201060003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endParaRPr lang="en-US" altLang="zh-CN" sz="2400" dirty="0">
              <a:solidFill>
                <a:srgbClr val="0000CC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</a:t>
            </a:r>
            <a:r>
              <a:rPr lang="en-US" altLang="zh-TW" sz="2400" baseline="-25000" dirty="0">
                <a:latin typeface="Helvetica" pitchFamily="1" charset="0"/>
                <a:ea typeface="PMingLiU" pitchFamily="1" charset="-120"/>
              </a:rPr>
              <a:t>rm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(E)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</a:t>
            </a:r>
            <a:r>
              <a:rPr lang="en-US" altLang="zh-TW" sz="2400" baseline="-25000" dirty="0">
                <a:latin typeface="Helvetica" pitchFamily="1" charset="0"/>
                <a:ea typeface="PMingLiU" pitchFamily="1" charset="-120"/>
              </a:rPr>
              <a:t>rm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E+E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</a:t>
            </a:r>
            <a:r>
              <a:rPr lang="en-US" altLang="zh-TW" sz="2400" baseline="-25000" dirty="0">
                <a:latin typeface="Helvetica" pitchFamily="1" charset="0"/>
                <a:ea typeface="PMingLiU" pitchFamily="1" charset="-120"/>
              </a:rPr>
              <a:t>rm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+i)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</a:t>
            </a:r>
            <a:r>
              <a:rPr lang="en-US" altLang="zh-TW" sz="2400" baseline="-25000" dirty="0">
                <a:latin typeface="Helvetica" pitchFamily="1" charset="0"/>
                <a:ea typeface="PMingLiU" pitchFamily="1" charset="-120"/>
              </a:rPr>
              <a:t>rm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(E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*E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+i)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</a:t>
            </a:r>
            <a:r>
              <a:rPr lang="en-US" altLang="zh-TW" sz="2400" baseline="-25000" dirty="0">
                <a:latin typeface="Helvetica" pitchFamily="1" charset="0"/>
                <a:ea typeface="PMingLiU" pitchFamily="1" charset="-120"/>
              </a:rPr>
              <a:t>rm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(E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i+i)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</a:t>
            </a:r>
            <a:r>
              <a:rPr lang="en-US" altLang="zh-TW" sz="2400" baseline="-25000" dirty="0">
                <a:latin typeface="Helvetica" pitchFamily="1" charset="0"/>
                <a:ea typeface="PMingLiU" pitchFamily="1" charset="-120"/>
              </a:rPr>
              <a:t>rm</a:t>
            </a:r>
            <a:r>
              <a:rPr lang="en-US" altLang="zh-TW" sz="2400" b="1" dirty="0">
                <a:latin typeface="Symbol" panose="05050102010706020507" pitchFamily="18" charset="2"/>
                <a:ea typeface="PMingLiU" pitchFamily="1" charset="-12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(i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i+i)</a:t>
            </a:r>
            <a:endParaRPr lang="en-US" altLang="zh-CN" sz="2400" dirty="0">
              <a:solidFill>
                <a:srgbClr val="0000CC"/>
              </a:solidFill>
              <a:latin typeface="宋体" panose="0201060003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5222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5222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32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文法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G</a:t>
            </a:r>
            <a:r>
              <a:rPr lang="en-US" altLang="zh-CN" sz="32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：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S→bA</a:t>
            </a:r>
            <a:r>
              <a:rPr lang="zh-CN" altLang="en-US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，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A→aA∣a</a:t>
            </a:r>
            <a:endParaRPr lang="en-US" altLang="zh-CN" sz="3200" b="1" dirty="0">
              <a:solidFill>
                <a:srgbClr val="F78507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推导过程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S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bA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ba</a:t>
            </a:r>
            <a:endParaRPr lang="en-US" altLang="zh-CN" sz="2800" dirty="0">
              <a:solidFill>
                <a:srgbClr val="0000CC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S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bA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baA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baa</a:t>
            </a:r>
            <a:endParaRPr lang="en-US" altLang="zh-CN" sz="2800" dirty="0">
              <a:solidFill>
                <a:srgbClr val="0000CC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Bookman Old Style" panose="02050604050505020204" pitchFamily="18" charset="0"/>
                <a:ea typeface="楷体_GB2312" pitchFamily="49" charset="-122"/>
              </a:rPr>
              <a:t>…</a:t>
            </a:r>
            <a:endParaRPr lang="en-US" altLang="zh-CN" sz="28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S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bA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baA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Bookman Old Style" panose="02050604050505020204" pitchFamily="18" charset="0"/>
                <a:ea typeface="楷体_GB2312" pitchFamily="49" charset="-122"/>
              </a:rPr>
              <a:t>…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ba</a:t>
            </a:r>
            <a:r>
              <a:rPr lang="en-US" altLang="zh-CN" sz="2800" dirty="0">
                <a:latin typeface="Bookman Old Style" panose="02050604050505020204" pitchFamily="18" charset="0"/>
                <a:ea typeface="楷体_GB2312" pitchFamily="49" charset="-122"/>
              </a:rPr>
              <a:t>…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a</a:t>
            </a:r>
            <a:endParaRPr lang="en-US" altLang="zh-CN" sz="2800" dirty="0">
              <a:solidFill>
                <a:srgbClr val="0000CC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归纳得出</a:t>
            </a:r>
            <a:endParaRPr lang="zh-CN" altLang="en-US" sz="28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Bookman Old Style" panose="02050604050505020204" pitchFamily="18" charset="0"/>
                <a:ea typeface="楷体_GB2312" pitchFamily="49" charset="-122"/>
              </a:rPr>
              <a:t>L(G</a:t>
            </a:r>
            <a:r>
              <a:rPr lang="en-US" altLang="zh-CN" sz="2800" baseline="-25000" dirty="0">
                <a:latin typeface="Bookman Old Style" panose="02050604050505020204" pitchFamily="18" charset="0"/>
                <a:ea typeface="楷体_GB2312" pitchFamily="49" charset="-122"/>
              </a:rPr>
              <a:t>2</a:t>
            </a:r>
            <a:r>
              <a:rPr lang="en-US" altLang="zh-CN" sz="2800" dirty="0">
                <a:latin typeface="Bookman Old Style" panose="02050604050505020204" pitchFamily="18" charset="0"/>
                <a:ea typeface="楷体_GB2312" pitchFamily="49" charset="-122"/>
              </a:rPr>
              <a:t>)={ba</a:t>
            </a:r>
            <a:r>
              <a:rPr lang="en-US" altLang="zh-CN" sz="2800" baseline="30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2800" dirty="0">
                <a:latin typeface="Bookman Old Style" panose="02050604050505020204" pitchFamily="18" charset="0"/>
                <a:ea typeface="楷体_GB2312" pitchFamily="49" charset="-122"/>
              </a:rPr>
              <a:t>︱n≥1}</a:t>
            </a:r>
            <a:endParaRPr lang="en-US" altLang="zh-CN" sz="28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5325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5325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32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2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文法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sz="32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：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S→AB</a:t>
            </a:r>
            <a:r>
              <a:rPr lang="zh-CN" altLang="en-US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A→aA∣a</a:t>
            </a:r>
            <a:r>
              <a:rPr lang="zh-CN" altLang="en-US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32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B→bB∣b</a:t>
            </a:r>
            <a:endParaRPr lang="en-US" altLang="zh-CN" sz="3200" b="1" dirty="0">
              <a:solidFill>
                <a:srgbClr val="F78507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推导过程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S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AB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ab</a:t>
            </a:r>
            <a:endParaRPr lang="en-US" altLang="zh-CN" sz="2800" dirty="0">
              <a:solidFill>
                <a:srgbClr val="0000CC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S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AB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aAB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aAb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aab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800" baseline="300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b</a:t>
            </a:r>
            <a:endParaRPr lang="en-US" altLang="zh-CN" sz="2800" dirty="0">
              <a:solidFill>
                <a:srgbClr val="0000CC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S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AB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abB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abb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ab</a:t>
            </a:r>
            <a:r>
              <a:rPr lang="en-US" altLang="zh-CN" sz="2800" baseline="300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2</a:t>
            </a:r>
            <a:endParaRPr lang="en-US" altLang="zh-CN" sz="2800" dirty="0">
              <a:solidFill>
                <a:srgbClr val="0000CC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…</a:t>
            </a:r>
            <a:endParaRPr lang="en-US" altLang="zh-CN" sz="2800" dirty="0">
              <a:solidFill>
                <a:srgbClr val="0000CC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归纳得出</a:t>
            </a:r>
            <a:endParaRPr lang="zh-CN" altLang="en-US" sz="28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L(G</a:t>
            </a:r>
            <a:r>
              <a:rPr lang="en-US" altLang="zh-CN" sz="2800" baseline="-250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3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)={a</a:t>
            </a:r>
            <a:r>
              <a:rPr lang="en-US" altLang="zh-CN" sz="2800" baseline="300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sz="2800" baseline="300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︱m,n≥1}</a:t>
            </a:r>
            <a:endParaRPr lang="en-US" altLang="zh-CN" sz="2800" dirty="0"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54276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54277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32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32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构造一个文法</a:t>
            </a:r>
            <a:r>
              <a:rPr lang="en-US" altLang="zh-CN" sz="3200" dirty="0">
                <a:latin typeface="Bookman Old Style" panose="02050604050505020204" pitchFamily="18" charset="0"/>
                <a:ea typeface="楷体_GB2312" pitchFamily="49" charset="-122"/>
              </a:rPr>
              <a:t>G</a:t>
            </a:r>
            <a:r>
              <a:rPr lang="en-US" altLang="zh-CN" sz="3200" baseline="-25000" dirty="0">
                <a:latin typeface="Bookman Old Style" panose="02050604050505020204" pitchFamily="18" charset="0"/>
                <a:ea typeface="楷体_GB2312" pitchFamily="49" charset="-122"/>
              </a:rPr>
              <a:t>4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 sz="3200" dirty="0">
                <a:latin typeface="Bookman Old Style" panose="02050604050505020204" pitchFamily="18" charset="0"/>
                <a:ea typeface="楷体_GB2312" pitchFamily="49" charset="-122"/>
              </a:rPr>
              <a:t>L(G</a:t>
            </a:r>
            <a:r>
              <a:rPr lang="en-US" altLang="zh-CN" sz="3200" baseline="-25000" dirty="0">
                <a:latin typeface="Bookman Old Style" panose="02050604050505020204" pitchFamily="18" charset="0"/>
                <a:ea typeface="楷体_GB2312" pitchFamily="49" charset="-122"/>
              </a:rPr>
              <a:t>4</a:t>
            </a:r>
            <a:r>
              <a:rPr lang="en-US" altLang="zh-CN" sz="3200" dirty="0">
                <a:latin typeface="Bookman Old Style" panose="02050604050505020204" pitchFamily="18" charset="0"/>
                <a:ea typeface="楷体_GB2312" pitchFamily="49" charset="-122"/>
              </a:rPr>
              <a:t>)={a</a:t>
            </a:r>
            <a:r>
              <a:rPr lang="en-US" altLang="zh-CN" sz="3200" baseline="30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3200" dirty="0">
                <a:latin typeface="Bookman Old Style" panose="02050604050505020204" pitchFamily="18" charset="0"/>
                <a:ea typeface="楷体_GB2312" pitchFamily="49" charset="-122"/>
              </a:rPr>
              <a:t>b</a:t>
            </a:r>
            <a:r>
              <a:rPr lang="en-US" altLang="zh-CN" sz="3200" baseline="30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3200" dirty="0">
                <a:latin typeface="Bookman Old Style" panose="02050604050505020204" pitchFamily="18" charset="0"/>
                <a:ea typeface="楷体_GB2312" pitchFamily="49" charset="-122"/>
              </a:rPr>
              <a:t>︱n≥1}</a:t>
            </a:r>
            <a:endParaRPr lang="en-US" altLang="zh-CN" sz="32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观察文法特点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每个句子中，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的个数必须相同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根据经验猜测文法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G</a:t>
            </a:r>
            <a:r>
              <a:rPr lang="en-US" altLang="zh-CN" sz="28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： 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S→ aSb ∣ab</a:t>
            </a:r>
            <a:endParaRPr lang="en-US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5530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5530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Parse tree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语法树</a:t>
            </a:r>
            <a:endParaRPr lang="en-US" altLang="zh-CN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将一个句型的推导过程表示成一棵倒立的树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9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根在上，枝叶在下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目的：为了理解句子的语法，得到句子如何从开始符号推导得到，因此引入“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”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定义：句型推导的图形表示，它与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替换顺序的选取无关</a:t>
            </a:r>
            <a:endParaRPr lang="en-US" altLang="zh-CN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作用：明显的形成文法所暗含的句子分层语法结构，为语法分析提供一些新的途径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56324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5632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Parse tree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73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设对应</a:t>
            </a:r>
            <a:r>
              <a:rPr lang="en-US" altLang="zh-CN" sz="2800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G=</a:t>
            </a:r>
            <a:r>
              <a:rPr lang="zh-CN" altLang="en-US" sz="2800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V</a:t>
            </a:r>
            <a:r>
              <a:rPr lang="en-US" altLang="zh-CN" sz="2800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T</a:t>
            </a:r>
            <a:r>
              <a:rPr lang="en-US" altLang="zh-CN" sz="2800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,V</a:t>
            </a:r>
            <a:r>
              <a:rPr lang="en-US" altLang="zh-CN" sz="2800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2800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,S,</a:t>
            </a:r>
            <a:r>
              <a:rPr lang="en-US" altLang="zh-CN" sz="2800" dirty="0">
                <a:solidFill>
                  <a:srgbClr val="F78507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P</a:t>
            </a:r>
            <a:r>
              <a:rPr lang="zh-CN" altLang="en-US" sz="2800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）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的一棵树满足下列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个条件，则此树称作</a:t>
            </a:r>
            <a:r>
              <a:rPr lang="en-US" altLang="zh-CN" sz="2800" i="1" dirty="0">
                <a:latin typeface="Bookman Old Style" panose="02050604050505020204" pitchFamily="18" charset="0"/>
                <a:ea typeface="楷体_GB2312" pitchFamily="49" charset="-122"/>
              </a:rPr>
              <a:t>G</a:t>
            </a:r>
            <a:r>
              <a:rPr lang="zh-CN" altLang="en-US" sz="2800" i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i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语法树</a:t>
            </a:r>
            <a:endParaRPr lang="zh-CN" altLang="en-US" sz="2800" i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根的标记是</a:t>
            </a:r>
            <a:r>
              <a:rPr lang="en-US" altLang="zh-CN" sz="2400" dirty="0">
                <a:solidFill>
                  <a:srgbClr val="C00000"/>
                </a:solidFill>
                <a:latin typeface="Bookman Old Style" panose="02050604050505020204" pitchFamily="18" charset="0"/>
                <a:ea typeface="楷体_GB2312" pitchFamily="49" charset="-122"/>
              </a:rPr>
              <a:t>S</a:t>
            </a:r>
            <a:endParaRPr lang="en-US" altLang="zh-CN" sz="2400" dirty="0">
              <a:solidFill>
                <a:srgbClr val="C00000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每个结点都有一个标记，此标记是</a:t>
            </a:r>
            <a:r>
              <a:rPr lang="en-US" altLang="zh-CN" sz="2400" dirty="0">
                <a:solidFill>
                  <a:srgbClr val="C00000"/>
                </a:solidFill>
                <a:latin typeface="Bookman Old Style" panose="02050604050505020204" pitchFamily="18" charset="0"/>
                <a:ea typeface="楷体_GB2312" pitchFamily="49" charset="-122"/>
              </a:rPr>
              <a:t>V</a:t>
            </a:r>
            <a:r>
              <a:rPr lang="en-US" altLang="zh-CN" sz="2400" baseline="-25000" dirty="0">
                <a:solidFill>
                  <a:srgbClr val="C00000"/>
                </a:solidFill>
                <a:latin typeface="Bookman Old Style" panose="02050604050505020204" pitchFamily="18" charset="0"/>
                <a:ea typeface="楷体_GB2312" pitchFamily="49" charset="-122"/>
              </a:rPr>
              <a:t>T</a:t>
            </a:r>
            <a:r>
              <a:rPr lang="en-US" altLang="zh-CN" sz="2400" dirty="0">
                <a:solidFill>
                  <a:srgbClr val="C00000"/>
                </a:solidFill>
                <a:latin typeface="Bookman Old Style" panose="02050604050505020204" pitchFamily="18" charset="0"/>
                <a:ea typeface="楷体_GB2312" pitchFamily="49" charset="-122"/>
              </a:rPr>
              <a:t>∪V</a:t>
            </a:r>
            <a:r>
              <a:rPr lang="en-US" altLang="zh-CN" sz="2400" baseline="-25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的一个符号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若某结点至少有一个自己除外的子孙，且有标记</a:t>
            </a:r>
            <a:r>
              <a:rPr lang="en-US" altLang="zh-CN" sz="24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A</a:t>
            </a:r>
            <a:endParaRPr lang="en-US" altLang="zh-CN" sz="2400" dirty="0">
              <a:solidFill>
                <a:schemeClr val="tx1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dirty="0">
                <a:solidFill>
                  <a:srgbClr val="C00000"/>
                </a:solidFill>
                <a:latin typeface="Bookman Old Style" panose="02050604050505020204" pitchFamily="18" charset="0"/>
                <a:ea typeface="楷体_GB2312" pitchFamily="49" charset="-122"/>
              </a:rPr>
              <a:t>A∈V</a:t>
            </a:r>
            <a:r>
              <a:rPr lang="en-US" altLang="zh-CN" baseline="-25000" dirty="0">
                <a:solidFill>
                  <a:srgbClr val="C00000"/>
                </a:solidFill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endParaRPr lang="en-US" altLang="zh-CN" dirty="0">
              <a:solidFill>
                <a:srgbClr val="C00000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若某结点有标记</a:t>
            </a:r>
            <a:r>
              <a:rPr lang="en-US" altLang="zh-CN" sz="24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，其直接子孙结点从左到右的次序是</a:t>
            </a:r>
            <a:r>
              <a:rPr lang="en-US" altLang="zh-CN" sz="24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2400" baseline="-30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,n</a:t>
            </a:r>
            <a:r>
              <a:rPr lang="en-US" altLang="zh-CN" sz="2400" baseline="-30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,…,n</a:t>
            </a:r>
            <a:r>
              <a:rPr lang="en-US" altLang="zh-CN" sz="2400" baseline="-30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，标记分别为</a:t>
            </a:r>
            <a:r>
              <a:rPr lang="en-US" altLang="zh-CN" sz="24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A</a:t>
            </a:r>
            <a:r>
              <a:rPr lang="en-US" altLang="zh-CN" sz="2400" baseline="-30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,A</a:t>
            </a:r>
            <a:r>
              <a:rPr lang="en-US" altLang="zh-CN" sz="2400" baseline="-30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,…,A</a:t>
            </a:r>
            <a:r>
              <a:rPr lang="en-US" altLang="zh-CN" sz="2400" baseline="-30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k</a:t>
            </a:r>
            <a:endParaRPr lang="en-US" altLang="zh-CN" sz="2400" dirty="0">
              <a:solidFill>
                <a:schemeClr val="tx1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那么</a:t>
            </a:r>
            <a:r>
              <a:rPr lang="en-US" altLang="zh-CN" dirty="0">
                <a:latin typeface="Bookman Old Style" panose="02050604050505020204" pitchFamily="18" charset="0"/>
                <a:ea typeface="楷体_GB2312" pitchFamily="49" charset="-122"/>
              </a:rPr>
              <a:t>A→A</a:t>
            </a:r>
            <a:r>
              <a:rPr lang="en-US" altLang="zh-CN" baseline="-30000" dirty="0">
                <a:latin typeface="Bookman Old Style" panose="02050604050505020204" pitchFamily="18" charset="0"/>
                <a:ea typeface="楷体_GB2312" pitchFamily="49" charset="-122"/>
              </a:rPr>
              <a:t>1</a:t>
            </a:r>
            <a:r>
              <a:rPr lang="en-US" altLang="zh-CN" dirty="0">
                <a:latin typeface="Bookman Old Style" panose="02050604050505020204" pitchFamily="18" charset="0"/>
                <a:ea typeface="楷体_GB2312" pitchFamily="49" charset="-122"/>
              </a:rPr>
              <a:t>A</a:t>
            </a:r>
            <a:r>
              <a:rPr lang="en-US" altLang="zh-CN" baseline="-30000" dirty="0">
                <a:latin typeface="Bookman Old Style" panose="02050604050505020204" pitchFamily="18" charset="0"/>
                <a:ea typeface="楷体_GB2312" pitchFamily="49" charset="-122"/>
              </a:rPr>
              <a:t>2</a:t>
            </a:r>
            <a:r>
              <a:rPr lang="en-US" altLang="zh-CN" dirty="0">
                <a:latin typeface="Bookman Old Style" panose="02050604050505020204" pitchFamily="18" charset="0"/>
                <a:ea typeface="楷体_GB2312" pitchFamily="49" charset="-122"/>
              </a:rPr>
              <a:t>…A</a:t>
            </a:r>
            <a:r>
              <a:rPr lang="en-US" altLang="zh-CN" baseline="-30000" dirty="0">
                <a:latin typeface="Bookman Old Style" panose="02050604050505020204" pitchFamily="18" charset="0"/>
                <a:ea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一定是</a:t>
            </a:r>
            <a:r>
              <a:rPr lang="en-US" altLang="zh-CN" dirty="0">
                <a:solidFill>
                  <a:srgbClr val="C00000"/>
                </a:solidFill>
                <a:latin typeface="Bookman Old Style" panose="02050604050505020204" pitchFamily="18" charset="0"/>
                <a:ea typeface="楷体_GB2312" pitchFamily="49" charset="-122"/>
              </a:rPr>
              <a:t>P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中的一个产生式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语法树的结果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由从左到右读出叶子的标记构成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5734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5734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Programming language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315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3316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7688" y="1863725"/>
            <a:ext cx="1439863" cy="720725"/>
          </a:xfrm>
          <a:prstGeom prst="rect">
            <a:avLst/>
          </a:prstGeom>
          <a:gradFill rotWithShape="1">
            <a:gsLst>
              <a:gs pos="0">
                <a:srgbClr val="C9CDE2"/>
              </a:gs>
              <a:gs pos="30000">
                <a:srgbClr val="B1B7D7"/>
              </a:gs>
              <a:gs pos="45000">
                <a:srgbClr val="A8B0D3"/>
              </a:gs>
              <a:gs pos="55000">
                <a:srgbClr val="A8B0D3"/>
              </a:gs>
              <a:gs pos="73000">
                <a:srgbClr val="B1B7D7"/>
              </a:gs>
              <a:gs pos="100000">
                <a:srgbClr val="C9CDE2"/>
              </a:gs>
            </a:gsLst>
            <a:lin ang="900000" scaled="1"/>
          </a:gradFill>
          <a:ln w="9525">
            <a:solidFill>
              <a:schemeClr val="accent1"/>
            </a:solidFill>
            <a:miter lim="800000"/>
          </a:ln>
          <a:effectLst>
            <a:outerShdw blurRad="38100" dist="25400" dir="5400000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语法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7688" y="3303588"/>
            <a:ext cx="1439863" cy="720725"/>
          </a:xfrm>
          <a:prstGeom prst="rect">
            <a:avLst/>
          </a:prstGeom>
          <a:gradFill rotWithShape="1">
            <a:gsLst>
              <a:gs pos="0">
                <a:srgbClr val="C9CDE2"/>
              </a:gs>
              <a:gs pos="30000">
                <a:srgbClr val="B1B7D7"/>
              </a:gs>
              <a:gs pos="45000">
                <a:srgbClr val="A8B0D3"/>
              </a:gs>
              <a:gs pos="55000">
                <a:srgbClr val="A8B0D3"/>
              </a:gs>
              <a:gs pos="73000">
                <a:srgbClr val="B1B7D7"/>
              </a:gs>
              <a:gs pos="100000">
                <a:srgbClr val="C9CDE2"/>
              </a:gs>
            </a:gsLst>
            <a:lin ang="900000" scaled="1"/>
          </a:gradFill>
          <a:ln w="9525">
            <a:solidFill>
              <a:schemeClr val="accent1"/>
            </a:solidFill>
            <a:miter lim="800000"/>
          </a:ln>
          <a:effectLst>
            <a:outerShdw blurRad="38100" dist="25400" dir="5400000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语义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7688" y="4745038"/>
            <a:ext cx="1439863" cy="720725"/>
          </a:xfrm>
          <a:prstGeom prst="rect">
            <a:avLst/>
          </a:prstGeom>
          <a:gradFill rotWithShape="1">
            <a:gsLst>
              <a:gs pos="0">
                <a:srgbClr val="C9CDE2"/>
              </a:gs>
              <a:gs pos="30000">
                <a:srgbClr val="B1B7D7"/>
              </a:gs>
              <a:gs pos="45000">
                <a:srgbClr val="A8B0D3"/>
              </a:gs>
              <a:gs pos="55000">
                <a:srgbClr val="A8B0D3"/>
              </a:gs>
              <a:gs pos="73000">
                <a:srgbClr val="B1B7D7"/>
              </a:gs>
              <a:gs pos="100000">
                <a:srgbClr val="C9CDE2"/>
              </a:gs>
            </a:gsLst>
            <a:lin ang="900000" scaled="1"/>
          </a:gradFill>
          <a:ln w="9525">
            <a:solidFill>
              <a:schemeClr val="accent1"/>
            </a:solidFill>
            <a:miter lim="800000"/>
          </a:ln>
          <a:effectLst>
            <a:outerShdw blurRad="38100" dist="25400" dir="5400000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语用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328863" y="1700213"/>
            <a:ext cx="6130925" cy="955675"/>
          </a:xfrm>
          <a:prstGeom prst="rect">
            <a:avLst/>
          </a:prstGeom>
          <a:gradFill rotWithShape="1">
            <a:gsLst>
              <a:gs pos="0">
                <a:srgbClr val="DACDCA"/>
              </a:gs>
              <a:gs pos="30000">
                <a:srgbClr val="CBB7B1"/>
              </a:gs>
              <a:gs pos="45000">
                <a:srgbClr val="C6AFA9"/>
              </a:gs>
              <a:gs pos="55000">
                <a:srgbClr val="C6AFA9"/>
              </a:gs>
              <a:gs pos="73000">
                <a:srgbClr val="CBB7B1"/>
              </a:gs>
              <a:gs pos="100000">
                <a:srgbClr val="DACDCA"/>
              </a:gs>
            </a:gsLst>
            <a:lin ang="900000" scaled="1"/>
          </a:gradFill>
          <a:ln w="9525">
            <a:solidFill>
              <a:srgbClr val="8E736A"/>
            </a:solidFill>
            <a:miter lim="800000"/>
          </a:ln>
          <a:effectLst>
            <a:outerShdw blurRad="38100" dist="25400" dir="5400000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表示构成语言句子的各个记号之间的组合规律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构成规则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328863" y="3016250"/>
            <a:ext cx="6130925" cy="1382713"/>
          </a:xfrm>
          <a:prstGeom prst="rect">
            <a:avLst/>
          </a:prstGeom>
          <a:gradFill rotWithShape="1">
            <a:gsLst>
              <a:gs pos="0">
                <a:srgbClr val="DACDCA"/>
              </a:gs>
              <a:gs pos="30000">
                <a:srgbClr val="CBB7B1"/>
              </a:gs>
              <a:gs pos="45000">
                <a:srgbClr val="C6AFA9"/>
              </a:gs>
              <a:gs pos="55000">
                <a:srgbClr val="C6AFA9"/>
              </a:gs>
              <a:gs pos="73000">
                <a:srgbClr val="CBB7B1"/>
              </a:gs>
              <a:gs pos="100000">
                <a:srgbClr val="DACDCA"/>
              </a:gs>
            </a:gsLst>
            <a:lin ang="900000" scaled="1"/>
          </a:gradFill>
          <a:ln w="9525">
            <a:solidFill>
              <a:srgbClr val="8E736A"/>
            </a:solidFill>
            <a:miter lim="800000"/>
          </a:ln>
          <a:effectLst>
            <a:outerShdw blurRad="38100" dist="25400" dir="5400000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表示按照各种表示方法所表示的各个记号的特定含义（各个记号和记号所表示的对象之间的关系）。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324100" y="4672013"/>
            <a:ext cx="6130925" cy="955675"/>
          </a:xfrm>
          <a:prstGeom prst="rect">
            <a:avLst/>
          </a:prstGeom>
          <a:gradFill rotWithShape="1">
            <a:gsLst>
              <a:gs pos="0">
                <a:srgbClr val="DACDCA"/>
              </a:gs>
              <a:gs pos="30000">
                <a:srgbClr val="CBB7B1"/>
              </a:gs>
              <a:gs pos="45000">
                <a:srgbClr val="C6AFA9"/>
              </a:gs>
              <a:gs pos="55000">
                <a:srgbClr val="C6AFA9"/>
              </a:gs>
              <a:gs pos="73000">
                <a:srgbClr val="CBB7B1"/>
              </a:gs>
              <a:gs pos="100000">
                <a:srgbClr val="DACDCA"/>
              </a:gs>
            </a:gsLst>
            <a:lin ang="900000" scaled="1"/>
          </a:gradFill>
          <a:ln w="9525">
            <a:solidFill>
              <a:srgbClr val="8E736A"/>
            </a:solidFill>
            <a:miter lim="800000"/>
          </a:ln>
          <a:effectLst>
            <a:outerShdw blurRad="38100" dist="25400" dir="5400000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表示各个记号或语言词句与其使用之间的关系。 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8371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58372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58373" name="Rectangle 3"/>
          <p:cNvSpPr txBox="1">
            <a:spLocks noRot="1"/>
          </p:cNvSpPr>
          <p:nvPr/>
        </p:nvSpPr>
        <p:spPr>
          <a:xfrm>
            <a:off x="228600" y="1447800"/>
            <a:ext cx="381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语法树的层次（代次）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" name="Group 29"/>
          <p:cNvGrpSpPr/>
          <p:nvPr/>
        </p:nvGrpSpPr>
        <p:grpSpPr>
          <a:xfrm>
            <a:off x="4006850" y="1524000"/>
            <a:ext cx="5029200" cy="3978275"/>
            <a:chOff x="2448" y="960"/>
            <a:chExt cx="3168" cy="2506"/>
          </a:xfrm>
        </p:grpSpPr>
        <p:grpSp>
          <p:nvGrpSpPr>
            <p:cNvPr id="58377" name="Group 26"/>
            <p:cNvGrpSpPr/>
            <p:nvPr/>
          </p:nvGrpSpPr>
          <p:grpSpPr>
            <a:xfrm>
              <a:off x="3456" y="1296"/>
              <a:ext cx="2064" cy="2170"/>
              <a:chOff x="2544" y="1968"/>
              <a:chExt cx="2064" cy="2170"/>
            </a:xfrm>
          </p:grpSpPr>
          <p:grpSp>
            <p:nvGrpSpPr>
              <p:cNvPr id="58381" name="Group 8"/>
              <p:cNvGrpSpPr/>
              <p:nvPr/>
            </p:nvGrpSpPr>
            <p:grpSpPr>
              <a:xfrm>
                <a:off x="2544" y="1968"/>
                <a:ext cx="2064" cy="250"/>
                <a:chOff x="2544" y="1968"/>
                <a:chExt cx="2064" cy="250"/>
              </a:xfrm>
            </p:grpSpPr>
            <p:sp>
              <p:nvSpPr>
                <p:cNvPr id="25" name="Line 6"/>
                <p:cNvSpPr>
                  <a:spLocks noChangeShapeType="1"/>
                </p:cNvSpPr>
                <p:nvPr/>
              </p:nvSpPr>
              <p:spPr bwMode="auto">
                <a:xfrm>
                  <a:off x="2544" y="1713"/>
                  <a:ext cx="14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Bookman Old Style" panose="02050604050505020204" pitchFamily="18" charset="0"/>
                    <a:ea typeface="楷体_GB2312" pitchFamily="49" charset="-122"/>
                    <a:cs typeface="+mn-cs"/>
                  </a:endParaRPr>
                </a:p>
              </p:txBody>
            </p:sp>
            <p:sp>
              <p:nvSpPr>
                <p:cNvPr id="2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624" cy="2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Bookman Old Style" panose="02050604050505020204" pitchFamily="18" charset="0"/>
                      <a:ea typeface="楷体_GB2312" pitchFamily="49" charset="-122"/>
                      <a:cs typeface="+mn-cs"/>
                    </a:rPr>
                    <a:t>第一代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Bookman Old Style" panose="02050604050505020204" pitchFamily="18" charset="0"/>
                    <a:ea typeface="楷体_GB2312" pitchFamily="49" charset="-122"/>
                    <a:cs typeface="+mn-cs"/>
                  </a:endParaRPr>
                </a:p>
              </p:txBody>
            </p:sp>
          </p:grpSp>
          <p:grpSp>
            <p:nvGrpSpPr>
              <p:cNvPr id="58382" name="Group 23"/>
              <p:cNvGrpSpPr/>
              <p:nvPr/>
            </p:nvGrpSpPr>
            <p:grpSpPr>
              <a:xfrm>
                <a:off x="3120" y="2448"/>
                <a:ext cx="1488" cy="250"/>
                <a:chOff x="3120" y="2448"/>
                <a:chExt cx="1488" cy="250"/>
              </a:xfrm>
            </p:grpSpPr>
            <p:sp>
              <p:nvSpPr>
                <p:cNvPr id="23" name="Line 12"/>
                <p:cNvSpPr>
                  <a:spLocks noChangeShapeType="1"/>
                </p:cNvSpPr>
                <p:nvPr/>
              </p:nvSpPr>
              <p:spPr bwMode="auto">
                <a:xfrm>
                  <a:off x="3120" y="2193"/>
                  <a:ext cx="86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Bookman Old Style" panose="02050604050505020204" pitchFamily="18" charset="0"/>
                    <a:ea typeface="楷体_GB2312" pitchFamily="49" charset="-122"/>
                    <a:cs typeface="+mn-cs"/>
                  </a:endParaRPr>
                </a:p>
              </p:txBody>
            </p:sp>
            <p:sp>
              <p:nvSpPr>
                <p:cNvPr id="2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984" y="2448"/>
                  <a:ext cx="624" cy="2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Bookman Old Style" panose="02050604050505020204" pitchFamily="18" charset="0"/>
                      <a:ea typeface="楷体_GB2312" pitchFamily="49" charset="-122"/>
                      <a:cs typeface="+mn-cs"/>
                    </a:rPr>
                    <a:t>第二代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Bookman Old Style" panose="02050604050505020204" pitchFamily="18" charset="0"/>
                    <a:ea typeface="楷体_GB2312" pitchFamily="49" charset="-122"/>
                    <a:cs typeface="+mn-cs"/>
                  </a:endParaRPr>
                </a:p>
              </p:txBody>
            </p:sp>
          </p:grpSp>
          <p:grpSp>
            <p:nvGrpSpPr>
              <p:cNvPr id="58383" name="Group 24"/>
              <p:cNvGrpSpPr/>
              <p:nvPr/>
            </p:nvGrpSpPr>
            <p:grpSpPr>
              <a:xfrm>
                <a:off x="3072" y="2880"/>
                <a:ext cx="1536" cy="250"/>
                <a:chOff x="3072" y="2880"/>
                <a:chExt cx="1536" cy="250"/>
              </a:xfrm>
            </p:grpSpPr>
            <p:sp>
              <p:nvSpPr>
                <p:cNvPr id="21" name="Line 15"/>
                <p:cNvSpPr>
                  <a:spLocks noChangeShapeType="1"/>
                </p:cNvSpPr>
                <p:nvPr/>
              </p:nvSpPr>
              <p:spPr bwMode="auto">
                <a:xfrm>
                  <a:off x="3072" y="2627"/>
                  <a:ext cx="9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Bookman Old Style" panose="02050604050505020204" pitchFamily="18" charset="0"/>
                    <a:ea typeface="楷体_GB2312" pitchFamily="49" charset="-122"/>
                    <a:cs typeface="+mn-cs"/>
                  </a:endParaRPr>
                </a:p>
              </p:txBody>
            </p:sp>
            <p:sp>
              <p:nvSpPr>
                <p:cNvPr id="2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84" y="2880"/>
                  <a:ext cx="624" cy="2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Bookman Old Style" panose="02050604050505020204" pitchFamily="18" charset="0"/>
                      <a:ea typeface="楷体_GB2312" pitchFamily="49" charset="-122"/>
                      <a:cs typeface="+mn-cs"/>
                    </a:rPr>
                    <a:t>第三代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Bookman Old Style" panose="02050604050505020204" pitchFamily="18" charset="0"/>
                    <a:ea typeface="楷体_GB2312" pitchFamily="49" charset="-122"/>
                    <a:cs typeface="+mn-cs"/>
                  </a:endParaRPr>
                </a:p>
              </p:txBody>
            </p:sp>
          </p:grpSp>
          <p:grpSp>
            <p:nvGrpSpPr>
              <p:cNvPr id="58384" name="Group 25"/>
              <p:cNvGrpSpPr/>
              <p:nvPr/>
            </p:nvGrpSpPr>
            <p:grpSpPr>
              <a:xfrm>
                <a:off x="3072" y="3360"/>
                <a:ext cx="1536" cy="250"/>
                <a:chOff x="3072" y="3360"/>
                <a:chExt cx="1536" cy="250"/>
              </a:xfrm>
            </p:grpSpPr>
            <p:sp>
              <p:nvSpPr>
                <p:cNvPr id="19" name="Line 18"/>
                <p:cNvSpPr>
                  <a:spLocks noChangeShapeType="1"/>
                </p:cNvSpPr>
                <p:nvPr/>
              </p:nvSpPr>
              <p:spPr bwMode="auto">
                <a:xfrm>
                  <a:off x="3072" y="3107"/>
                  <a:ext cx="9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Bookman Old Style" panose="02050604050505020204" pitchFamily="18" charset="0"/>
                    <a:ea typeface="楷体_GB2312" pitchFamily="49" charset="-122"/>
                    <a:cs typeface="+mn-cs"/>
                  </a:endParaRPr>
                </a:p>
              </p:txBody>
            </p:sp>
            <p:sp>
              <p:nvSpPr>
                <p:cNvPr id="2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84" y="3360"/>
                  <a:ext cx="624" cy="2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Bookman Old Style" panose="02050604050505020204" pitchFamily="18" charset="0"/>
                      <a:ea typeface="楷体_GB2312" pitchFamily="49" charset="-122"/>
                      <a:cs typeface="+mn-cs"/>
                    </a:rPr>
                    <a:t>第四代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Bookman Old Style" panose="02050604050505020204" pitchFamily="18" charset="0"/>
                    <a:ea typeface="楷体_GB2312" pitchFamily="49" charset="-122"/>
                    <a:cs typeface="+mn-cs"/>
                  </a:endParaRPr>
                </a:p>
              </p:txBody>
            </p:sp>
          </p:grpSp>
          <p:grpSp>
            <p:nvGrpSpPr>
              <p:cNvPr id="58385" name="Group 20"/>
              <p:cNvGrpSpPr/>
              <p:nvPr/>
            </p:nvGrpSpPr>
            <p:grpSpPr>
              <a:xfrm>
                <a:off x="2544" y="3888"/>
                <a:ext cx="2064" cy="250"/>
                <a:chOff x="2544" y="1968"/>
                <a:chExt cx="2064" cy="250"/>
              </a:xfrm>
            </p:grpSpPr>
            <p:sp>
              <p:nvSpPr>
                <p:cNvPr id="17" name="Line 21"/>
                <p:cNvSpPr>
                  <a:spLocks noChangeShapeType="1"/>
                </p:cNvSpPr>
                <p:nvPr/>
              </p:nvSpPr>
              <p:spPr bwMode="auto">
                <a:xfrm>
                  <a:off x="2544" y="1713"/>
                  <a:ext cx="14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Bookman Old Style" panose="02050604050505020204" pitchFamily="18" charset="0"/>
                    <a:ea typeface="楷体_GB2312" pitchFamily="49" charset="-122"/>
                    <a:cs typeface="+mn-cs"/>
                  </a:endParaRPr>
                </a:p>
              </p:txBody>
            </p:sp>
            <p:sp>
              <p:nvSpPr>
                <p:cNvPr id="1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624" cy="2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Bookman Old Style" panose="02050604050505020204" pitchFamily="18" charset="0"/>
                      <a:ea typeface="楷体_GB2312" pitchFamily="49" charset="-122"/>
                      <a:cs typeface="+mn-cs"/>
                    </a:rPr>
                    <a:t>第五代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Bookman Old Style" panose="02050604050505020204" pitchFamily="18" charset="0"/>
                    <a:ea typeface="楷体_GB2312" pitchFamily="49" charset="-122"/>
                    <a:cs typeface="+mn-cs"/>
                  </a:endParaRPr>
                </a:p>
              </p:txBody>
            </p:sp>
          </p:grpSp>
        </p:grpSp>
        <p:sp>
          <p:nvSpPr>
            <p:cNvPr id="9" name="Rectangle 27"/>
            <p:cNvSpPr>
              <a:spLocks noRot="1" noChangeArrowheads="1"/>
            </p:cNvSpPr>
            <p:nvPr/>
          </p:nvSpPr>
          <p:spPr bwMode="auto">
            <a:xfrm>
              <a:off x="2448" y="960"/>
              <a:ext cx="3168" cy="2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2730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273050" marR="0" lvl="1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G</a:t>
              </a:r>
              <a:r>
                <a:rPr kumimoji="1" lang="en-US" altLang="zh-CN" sz="20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1: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  E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  E+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E︱ E*E ︱</a:t>
              </a: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E</a:t>
              </a: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）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78507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楷体_GB2312" pitchFamily="49" charset="-122"/>
                  <a:cs typeface="+mn-cs"/>
                </a:rPr>
                <a:t>︱i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7" name="Rectangle 30"/>
          <p:cNvSpPr>
            <a:spLocks noRot="1" noChangeArrowheads="1"/>
          </p:cNvSpPr>
          <p:nvPr/>
        </p:nvSpPr>
        <p:spPr bwMode="auto">
          <a:xfrm>
            <a:off x="228600" y="2286000"/>
            <a:ext cx="3810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一棵语法树是不同推导过程的共性抽象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一棵语法树表示一个句型种种可能的推导过程</a:t>
            </a:r>
            <a:endParaRPr kumimoji="1" lang="zh-CN" altLang="en-US" sz="2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一个句型是否对应唯一的最左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最右推导呢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?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否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58376" name="Picture 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1989138"/>
            <a:ext cx="2452688" cy="35131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9395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59396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388" y="1393825"/>
            <a:ext cx="2447925" cy="3232150"/>
          </a:xfrm>
          <a:prstGeom prst="rect">
            <a:avLst/>
          </a:prstGeom>
          <a:gradFill rotWithShape="1">
            <a:gsLst>
              <a:gs pos="0">
                <a:srgbClr val="C4C4C4"/>
              </a:gs>
              <a:gs pos="30000">
                <a:srgbClr val="A8A8A8"/>
              </a:gs>
              <a:gs pos="45000">
                <a:srgbClr val="9E9E9E"/>
              </a:gs>
              <a:gs pos="55000">
                <a:srgbClr val="9E9E9E"/>
              </a:gs>
              <a:gs pos="73000">
                <a:srgbClr val="A8A8A8"/>
              </a:gs>
              <a:gs pos="100000">
                <a:srgbClr val="C4C4C4"/>
              </a:gs>
            </a:gsLst>
            <a:lin ang="900000" scaled="1"/>
          </a:gradFill>
          <a:ln w="9525">
            <a:solidFill>
              <a:schemeClr val="tx1"/>
            </a:solidFill>
            <a:miter lim="800000"/>
          </a:ln>
          <a:effectLst>
            <a:outerShdw blurRad="38100" dist="25400" dir="5400000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</a:rPr>
              <a:t>: G[S]: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</a:rPr>
              <a:t>	S→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</a:rPr>
              <a:t>AS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</a:rPr>
              <a:t>	A→S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</a:rPr>
              <a:t>A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</a:rPr>
              <a:t>	A→SS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</a:rPr>
              <a:t>	S→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</a:rPr>
              <a:t>a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</a:rPr>
              <a:t>	A→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</a:rPr>
              <a:t>ba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439988" y="4724400"/>
            <a:ext cx="6704013" cy="1570038"/>
          </a:xfrm>
          <a:prstGeom prst="rect">
            <a:avLst/>
          </a:prstGeom>
          <a:gradFill rotWithShape="1">
            <a:gsLst>
              <a:gs pos="0">
                <a:srgbClr val="FFF8BB"/>
              </a:gs>
              <a:gs pos="30000">
                <a:srgbClr val="FFF69D"/>
              </a:gs>
              <a:gs pos="45000">
                <a:srgbClr val="FFF693"/>
              </a:gs>
              <a:gs pos="55000">
                <a:srgbClr val="FFF693"/>
              </a:gs>
              <a:gs pos="73000">
                <a:srgbClr val="FFF69D"/>
              </a:gs>
              <a:gs pos="100000">
                <a:srgbClr val="FFF8BB"/>
              </a:gs>
            </a:gsLst>
            <a:lin ang="900000" scaled="1"/>
          </a:gradFill>
          <a:ln w="9525">
            <a:solidFill>
              <a:srgbClr val="FADA7A"/>
            </a:solidFill>
            <a:miter lim="800000"/>
          </a:ln>
          <a:effectLst>
            <a:outerShdw blurRad="38100" dist="25400" dir="5400000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sng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sz="2400" b="1" i="0" u="sng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1" i="0" u="sng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1" i="0" u="sng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ba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sng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bbaa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华文新魏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S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S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sng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sz="2400" b="1" i="0" u="sng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1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S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sng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S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aab</a:t>
            </a:r>
            <a:r>
              <a:rPr kumimoji="1" lang="en-US" altLang="zh-CN" sz="2400" b="1" i="0" u="sng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ba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aabba</a:t>
            </a:r>
            <a:r>
              <a:rPr kumimoji="1" lang="en-US" altLang="zh-CN" sz="2400" b="1" i="0" u="sng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华文新魏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S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S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sz="2400" b="1" i="0" u="sng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1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sng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sng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aab</a:t>
            </a:r>
            <a:r>
              <a:rPr kumimoji="1" lang="en-US" altLang="zh-CN" sz="2400" b="1" i="0" u="sng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ba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华文新魏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59399" name="Group 21"/>
          <p:cNvGrpSpPr/>
          <p:nvPr/>
        </p:nvGrpSpPr>
        <p:grpSpPr>
          <a:xfrm>
            <a:off x="4532313" y="1776413"/>
            <a:ext cx="4191000" cy="2122487"/>
            <a:chOff x="4570620" y="1257287"/>
            <a:chExt cx="4191000" cy="2123658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570620" y="1257287"/>
              <a:ext cx="4191000" cy="2123658"/>
            </a:xfrm>
            <a:prstGeom prst="rect">
              <a:avLst/>
            </a:prstGeom>
            <a:gradFill rotWithShape="1">
              <a:gsLst>
                <a:gs pos="0">
                  <a:srgbClr val="C9CDE2"/>
                </a:gs>
                <a:gs pos="30000">
                  <a:srgbClr val="B1B7D7"/>
                </a:gs>
                <a:gs pos="45000">
                  <a:srgbClr val="A8B0D3"/>
                </a:gs>
                <a:gs pos="55000">
                  <a:srgbClr val="A8B0D3"/>
                </a:gs>
                <a:gs pos="73000">
                  <a:srgbClr val="B1B7D7"/>
                </a:gs>
                <a:gs pos="100000">
                  <a:srgbClr val="C9CDE2"/>
                </a:gs>
              </a:gsLst>
              <a:lin ang="900000" scaled="1"/>
            </a:gradFill>
            <a:ln w="9525">
              <a:solidFill>
                <a:schemeClr val="accent1"/>
              </a:solidFill>
              <a:miter lim="800000"/>
            </a:ln>
            <a:effectLst>
              <a:outerShdw blurRad="38100" dist="25400" dir="5400000" rotWithShape="0">
                <a:srgbClr val="808080">
                  <a:alpha val="39998"/>
                </a:srgbClr>
              </a:outerShdw>
            </a:effec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华文新魏" panose="02010800040101010101" pitchFamily="2" charset="-122"/>
                  <a:cs typeface="+mn-cs"/>
                </a:rPr>
                <a:t>                  S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华文新魏" panose="02010800040101010101" pitchFamily="2" charset="-122"/>
                  <a:cs typeface="+mn-cs"/>
                </a:rPr>
                <a:t>         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华文新魏" panose="02010800040101010101" pitchFamily="2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华文新魏" panose="02010800040101010101" pitchFamily="2" charset="-122"/>
                  <a:cs typeface="+mn-cs"/>
                </a:rPr>
                <a:t>       A         S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华文新魏" panose="02010800040101010101" pitchFamily="2" charset="-122"/>
                  <a:cs typeface="+mn-cs"/>
                </a:rPr>
                <a:t>          S       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华文新魏" panose="02010800040101010101" pitchFamily="2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华文新魏" panose="02010800040101010101" pitchFamily="2" charset="-122"/>
                  <a:cs typeface="+mn-cs"/>
                </a:rPr>
                <a:t>    A  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华文新魏" panose="02010800040101010101" pitchFamily="2" charset="-122"/>
                  <a:cs typeface="+mn-cs"/>
                </a:rPr>
                <a:t>a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华文新魏" panose="02010800040101010101" pitchFamily="2" charset="-122"/>
                  <a:cs typeface="+mn-cs"/>
                </a:rPr>
                <a:t>          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华文新魏" panose="02010800040101010101" pitchFamily="2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华文新魏" panose="02010800040101010101" pitchFamily="2" charset="-122"/>
                  <a:cs typeface="+mn-cs"/>
                </a:rPr>
                <a:t>          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华文新魏" panose="02010800040101010101" pitchFamily="2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华文新魏" panose="02010800040101010101" pitchFamily="2" charset="-122"/>
                  <a:cs typeface="+mn-cs"/>
                </a:rPr>
                <a:t>    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华文新魏" panose="02010800040101010101" pitchFamily="2" charset="-122"/>
                  <a:cs typeface="+mn-cs"/>
                </a:rPr>
                <a:t> a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59401" name="Line 6"/>
            <p:cNvSpPr>
              <a:spLocks noChangeShapeType="1"/>
            </p:cNvSpPr>
            <p:nvPr/>
          </p:nvSpPr>
          <p:spPr bwMode="auto">
            <a:xfrm>
              <a:off x="6628020" y="1638497"/>
              <a:ext cx="0" cy="228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59402" name="Line 7"/>
            <p:cNvSpPr>
              <a:spLocks noChangeShapeType="1"/>
            </p:cNvSpPr>
            <p:nvPr/>
          </p:nvSpPr>
          <p:spPr bwMode="auto">
            <a:xfrm flipH="1">
              <a:off x="5713620" y="1638497"/>
              <a:ext cx="914400" cy="304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59403" name="Line 8"/>
            <p:cNvSpPr>
              <a:spLocks noChangeShapeType="1"/>
            </p:cNvSpPr>
            <p:nvPr/>
          </p:nvSpPr>
          <p:spPr bwMode="auto">
            <a:xfrm>
              <a:off x="6628020" y="1638497"/>
              <a:ext cx="1066800" cy="304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59404" name="Line 9"/>
            <p:cNvSpPr>
              <a:spLocks noChangeShapeType="1"/>
            </p:cNvSpPr>
            <p:nvPr/>
          </p:nvSpPr>
          <p:spPr bwMode="auto">
            <a:xfrm>
              <a:off x="6628020" y="2172191"/>
              <a:ext cx="0" cy="228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59405" name="Line 10"/>
            <p:cNvSpPr>
              <a:spLocks noChangeShapeType="1"/>
            </p:cNvSpPr>
            <p:nvPr/>
          </p:nvSpPr>
          <p:spPr bwMode="auto">
            <a:xfrm flipH="1">
              <a:off x="5942220" y="2172191"/>
              <a:ext cx="685800" cy="228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59406" name="Line 11"/>
            <p:cNvSpPr>
              <a:spLocks noChangeShapeType="1"/>
            </p:cNvSpPr>
            <p:nvPr/>
          </p:nvSpPr>
          <p:spPr bwMode="auto">
            <a:xfrm>
              <a:off x="6628020" y="2172191"/>
              <a:ext cx="685800" cy="228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59407" name="Line 12"/>
            <p:cNvSpPr>
              <a:spLocks noChangeShapeType="1"/>
            </p:cNvSpPr>
            <p:nvPr/>
          </p:nvSpPr>
          <p:spPr bwMode="auto">
            <a:xfrm>
              <a:off x="5791407" y="2704297"/>
              <a:ext cx="0" cy="304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59408" name="Line 13"/>
            <p:cNvSpPr>
              <a:spLocks noChangeShapeType="1"/>
            </p:cNvSpPr>
            <p:nvPr/>
          </p:nvSpPr>
          <p:spPr bwMode="auto">
            <a:xfrm flipH="1">
              <a:off x="7009020" y="2704297"/>
              <a:ext cx="304800" cy="304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59409" name="Line 14"/>
            <p:cNvSpPr>
              <a:spLocks noChangeShapeType="1"/>
            </p:cNvSpPr>
            <p:nvPr/>
          </p:nvSpPr>
          <p:spPr bwMode="auto">
            <a:xfrm>
              <a:off x="7313820" y="2704297"/>
              <a:ext cx="304800" cy="304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59410" name="Line 16"/>
            <p:cNvSpPr>
              <a:spLocks noChangeShapeType="1"/>
            </p:cNvSpPr>
            <p:nvPr/>
          </p:nvSpPr>
          <p:spPr bwMode="auto">
            <a:xfrm>
              <a:off x="7718632" y="2248434"/>
              <a:ext cx="0" cy="228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Ambiguity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marL="273050" lvl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sz="28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1: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 E</a:t>
            </a:r>
            <a:r>
              <a:rPr lang="en-US" altLang="zh-CN" sz="2800" b="1" dirty="0">
                <a:solidFill>
                  <a:srgbClr val="F78507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 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E+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</a:rPr>
              <a:t>︱ 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E*E 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</a:rPr>
              <a:t>︱</a:t>
            </a:r>
            <a:r>
              <a:rPr lang="zh-CN" altLang="en-US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</a:t>
            </a:r>
            <a:r>
              <a:rPr lang="zh-CN" altLang="en-US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）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</a:rPr>
              <a:t>︱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i</a:t>
            </a:r>
            <a:endParaRPr lang="en-US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marL="273050" lvl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solidFill>
                  <a:schemeClr val="tx1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(i*i+i)</a:t>
            </a:r>
            <a:endParaRPr lang="en-US" altLang="zh-CN" sz="2800" dirty="0">
              <a:solidFill>
                <a:schemeClr val="tx1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marL="273050" lvl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b="1" dirty="0">
              <a:solidFill>
                <a:schemeClr val="tx1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(E)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(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E+E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)(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E*E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+E)(i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*E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+E)(i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i+E) (i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i+i)</a:t>
            </a:r>
            <a:endParaRPr lang="en-US" altLang="zh-CN" sz="2800" dirty="0">
              <a:solidFill>
                <a:srgbClr val="0000CC"/>
              </a:solidFill>
              <a:latin typeface="宋体" panose="0201060003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solidFill>
                <a:srgbClr val="0000CC"/>
              </a:solidFill>
              <a:latin typeface="宋体" panose="0201060003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(E)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(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E*E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)(i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*E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)(i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*E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+E)(i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i+E) (i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800" dirty="0">
                <a:solidFill>
                  <a:srgbClr val="0000CC"/>
                </a:solidFill>
                <a:latin typeface="宋体" panose="0201060003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i+i)</a:t>
            </a:r>
            <a:endParaRPr lang="en-US" altLang="zh-CN" sz="2800" dirty="0">
              <a:solidFill>
                <a:srgbClr val="0000CC"/>
              </a:solidFill>
              <a:latin typeface="宋体" panose="0201060003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solidFill>
                <a:srgbClr val="0000CC"/>
              </a:solidFill>
              <a:latin typeface="宋体" panose="0201060003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dirty="0"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6042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042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Ambiguity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1443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1444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53" name="Rectangle 27"/>
          <p:cNvSpPr>
            <a:spLocks noRot="1" noChangeArrowheads="1"/>
          </p:cNvSpPr>
          <p:nvPr/>
        </p:nvSpPr>
        <p:spPr bwMode="auto">
          <a:xfrm>
            <a:off x="1907704" y="1524000"/>
            <a:ext cx="5029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2730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9pPr>
          </a:lstStyle>
          <a:p>
            <a:pPr marL="273050" marR="0" lvl="1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</a:rPr>
              <a:t>1: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</a:rPr>
              <a:t>  E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 E+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</a:rPr>
              <a:t>E︱ E*E ︱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</a:rPr>
              <a:t>E</a:t>
            </a: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</a:rPr>
              <a:t>︱i</a:t>
            </a:r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F78507"/>
              </a:solidFill>
              <a:effectLst/>
              <a:uLnTx/>
              <a:uFillTx/>
              <a:latin typeface="Bookman Old Style" panose="02050604050505020204" pitchFamily="18" charset="0"/>
              <a:ea typeface="楷体_GB2312" pitchFamily="49" charset="-122"/>
              <a:cs typeface="+mn-cs"/>
            </a:endParaRPr>
          </a:p>
        </p:txBody>
      </p:sp>
      <p:pic>
        <p:nvPicPr>
          <p:cNvPr id="61449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2988" y="2420938"/>
            <a:ext cx="3024187" cy="3529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145" y="2421255"/>
            <a:ext cx="3307715" cy="3556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51910" y="2060575"/>
            <a:ext cx="9569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algn="l"/>
            <a:r>
              <a:rPr lang="en-US" altLang="zh-CN" dirty="0">
                <a:latin typeface="Bookman Old Style" panose="02050604050505020204" pitchFamily="18" charset="0"/>
                <a:ea typeface="华文新魏" panose="02010800040101010101" pitchFamily="2" charset="-122"/>
                <a:sym typeface="+mn-ea"/>
              </a:rPr>
              <a:t>(i*i+i)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Ambiguity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24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二义性问题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文法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的某一句子有两棵不同的树，则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4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二义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endParaRPr lang="en-US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或者，若一个文法存在某个句子有两个不同的最左（右）推导，则称这个文法是</a:t>
            </a:r>
            <a:r>
              <a:rPr lang="zh-CN" altLang="en-US" sz="24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二义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处理二义性对语法分析不便，因此希望：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判定二义否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控制充分条件，消除二义性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71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消除二义性</a:t>
            </a:r>
            <a:endParaRPr lang="zh-CN" altLang="en-US" sz="271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395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优先性，结合性</a:t>
            </a:r>
            <a:endParaRPr lang="zh-CN" altLang="en-US" sz="2395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6246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246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Disambiguation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4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二义文法改造为无二义文法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6349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349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95" y="1916430"/>
            <a:ext cx="21405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cs typeface="Times New Roman" panose="02020603050405020304" pitchFamily="18" charset="0"/>
              </a:rPr>
              <a:t>G[E]: E → E+E</a:t>
            </a:r>
            <a:endParaRPr lang="en-US" altLang="zh-CN"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cs typeface="Times New Roman" panose="02020603050405020304" pitchFamily="18" charset="0"/>
              </a:rPr>
              <a:t>          E </a:t>
            </a:r>
            <a:r>
              <a:rPr lang="en-US" altLang="zh-CN">
                <a:cs typeface="Times New Roman" panose="02020603050405020304" pitchFamily="18" charset="0"/>
                <a:sym typeface="+mn-ea"/>
              </a:rPr>
              <a:t>→ i</a:t>
            </a:r>
            <a:endParaRPr lang="en-US" altLang="zh-CN"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27855" y="1916430"/>
            <a:ext cx="20389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cs typeface="Times New Roman" panose="02020603050405020304" pitchFamily="18" charset="0"/>
              </a:rPr>
              <a:t>G[E]: E → i+E</a:t>
            </a:r>
            <a:endParaRPr lang="en-US" altLang="zh-CN"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cs typeface="Times New Roman" panose="02020603050405020304" pitchFamily="18" charset="0"/>
              </a:rPr>
              <a:t>          E </a:t>
            </a:r>
            <a:r>
              <a:rPr lang="en-US" altLang="zh-CN">
                <a:cs typeface="Times New Roman" panose="02020603050405020304" pitchFamily="18" charset="0"/>
                <a:sym typeface="+mn-ea"/>
              </a:rPr>
              <a:t>→ i</a:t>
            </a:r>
            <a:endParaRPr lang="en-US" altLang="zh-CN"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8085" y="3213100"/>
            <a:ext cx="21405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cs typeface="Times New Roman" panose="02020603050405020304" pitchFamily="18" charset="0"/>
              </a:rPr>
              <a:t>G[E]: E → E+E</a:t>
            </a:r>
            <a:endParaRPr lang="en-US" altLang="zh-CN"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cs typeface="Times New Roman" panose="02020603050405020304" pitchFamily="18" charset="0"/>
                <a:sym typeface="+mn-ea"/>
              </a:rPr>
              <a:t>          E </a:t>
            </a:r>
            <a:r>
              <a:rPr lang="en-US" altLang="zh-CN">
                <a:cs typeface="Times New Roman" panose="02020603050405020304" pitchFamily="18" charset="0"/>
                <a:sym typeface="+mn-ea"/>
              </a:rPr>
              <a:t>→ E*E</a:t>
            </a:r>
            <a:endParaRPr lang="en-US" altLang="zh-CN"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cs typeface="Times New Roman" panose="02020603050405020304" pitchFamily="18" charset="0"/>
              </a:rPr>
              <a:t>          E </a:t>
            </a:r>
            <a:r>
              <a:rPr lang="en-US" altLang="zh-CN">
                <a:cs typeface="Times New Roman" panose="02020603050405020304" pitchFamily="18" charset="0"/>
                <a:sym typeface="+mn-ea"/>
              </a:rPr>
              <a:t>→ i</a:t>
            </a:r>
            <a:endParaRPr lang="en-US" altLang="zh-CN"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7855" y="3272790"/>
            <a:ext cx="25285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cs typeface="Times New Roman" panose="02020603050405020304" pitchFamily="18" charset="0"/>
              </a:rPr>
              <a:t>G[E]: E → T+E | T</a:t>
            </a:r>
            <a:endParaRPr lang="en-US" altLang="zh-CN"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cs typeface="Times New Roman" panose="02020603050405020304" pitchFamily="18" charset="0"/>
                <a:sym typeface="+mn-ea"/>
              </a:rPr>
              <a:t>          T </a:t>
            </a:r>
            <a:r>
              <a:rPr lang="en-US" altLang="zh-CN">
                <a:cs typeface="Times New Roman" panose="02020603050405020304" pitchFamily="18" charset="0"/>
                <a:sym typeface="+mn-ea"/>
              </a:rPr>
              <a:t>→ i*T | i</a:t>
            </a:r>
            <a:endParaRPr lang="en-US" altLang="zh-CN"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8085" y="4725035"/>
            <a:ext cx="214058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cs typeface="Times New Roman" panose="02020603050405020304" pitchFamily="18" charset="0"/>
              </a:rPr>
              <a:t>G[E]: E → E+E</a:t>
            </a:r>
            <a:endParaRPr lang="en-US" altLang="zh-CN"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cs typeface="Times New Roman" panose="02020603050405020304" pitchFamily="18" charset="0"/>
                <a:sym typeface="+mn-ea"/>
              </a:rPr>
              <a:t>          E </a:t>
            </a:r>
            <a:r>
              <a:rPr lang="en-US" altLang="zh-CN">
                <a:cs typeface="Times New Roman" panose="02020603050405020304" pitchFamily="18" charset="0"/>
                <a:sym typeface="+mn-ea"/>
              </a:rPr>
              <a:t>→ E*E</a:t>
            </a:r>
            <a:endParaRPr lang="en-US" altLang="zh-CN"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>
                <a:cs typeface="Times New Roman" panose="02020603050405020304" pitchFamily="18" charset="0"/>
                <a:sym typeface="+mn-ea"/>
              </a:rPr>
              <a:t>          E </a:t>
            </a:r>
            <a:r>
              <a:rPr lang="en-US" altLang="zh-CN">
                <a:cs typeface="Times New Roman" panose="02020603050405020304" pitchFamily="18" charset="0"/>
                <a:sym typeface="+mn-ea"/>
              </a:rPr>
              <a:t>→ (E)</a:t>
            </a:r>
            <a:endParaRPr lang="en-US" altLang="zh-CN"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cs typeface="Times New Roman" panose="02020603050405020304" pitchFamily="18" charset="0"/>
              </a:rPr>
              <a:t>          E </a:t>
            </a:r>
            <a:r>
              <a:rPr lang="en-US" altLang="zh-CN">
                <a:cs typeface="Times New Roman" panose="02020603050405020304" pitchFamily="18" charset="0"/>
                <a:sym typeface="+mn-ea"/>
              </a:rPr>
              <a:t>→ i</a:t>
            </a:r>
            <a:endParaRPr lang="en-US" altLang="zh-CN"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7855" y="4725035"/>
            <a:ext cx="25285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cs typeface="Times New Roman" panose="02020603050405020304" pitchFamily="18" charset="0"/>
              </a:rPr>
              <a:t>G[E]: E → T+E | T</a:t>
            </a:r>
            <a:endParaRPr lang="en-US" altLang="zh-CN"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cs typeface="Times New Roman" panose="02020603050405020304" pitchFamily="18" charset="0"/>
                <a:sym typeface="+mn-ea"/>
              </a:rPr>
              <a:t>          T </a:t>
            </a:r>
            <a:r>
              <a:rPr lang="en-US" altLang="zh-CN">
                <a:cs typeface="Times New Roman" panose="02020603050405020304" pitchFamily="18" charset="0"/>
                <a:sym typeface="+mn-ea"/>
              </a:rPr>
              <a:t>→ F*T | F</a:t>
            </a:r>
            <a:endParaRPr lang="en-US" altLang="zh-CN"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>
                <a:cs typeface="Times New Roman" panose="02020603050405020304" pitchFamily="18" charset="0"/>
              </a:rPr>
              <a:t>          F </a:t>
            </a:r>
            <a:r>
              <a:rPr lang="en-US" altLang="zh-CN">
                <a:cs typeface="Times New Roman" panose="02020603050405020304" pitchFamily="18" charset="0"/>
                <a:sym typeface="+mn-ea"/>
              </a:rPr>
              <a:t>→ (E) | i</a:t>
            </a:r>
            <a:endParaRPr lang="en-US" altLang="zh-CN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8" grpId="0"/>
      <p:bldP spid="8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Disambiguation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75580" y="1340485"/>
            <a:ext cx="9544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i*i+i</a:t>
            </a:r>
            <a:endParaRPr lang="en-US" altLang="zh-CN" sz="3200"/>
          </a:p>
        </p:txBody>
      </p:sp>
      <p:sp>
        <p:nvSpPr>
          <p:cNvPr id="8" name="文本框 7"/>
          <p:cNvSpPr txBox="1"/>
          <p:nvPr/>
        </p:nvSpPr>
        <p:spPr>
          <a:xfrm>
            <a:off x="755650" y="1268730"/>
            <a:ext cx="291846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cs typeface="Times New Roman" panose="02020603050405020304" pitchFamily="18" charset="0"/>
              </a:rPr>
              <a:t>G[E]: E → T+E | T</a:t>
            </a:r>
            <a:endParaRPr lang="en-US" altLang="zh-CN" sz="2800">
              <a:cs typeface="Times New Roman" panose="02020603050405020304" pitchFamily="18" charset="0"/>
            </a:endParaRPr>
          </a:p>
          <a:p>
            <a:pPr algn="l"/>
            <a:r>
              <a:rPr lang="en-US" altLang="zh-CN" sz="2800">
                <a:cs typeface="Times New Roman" panose="02020603050405020304" pitchFamily="18" charset="0"/>
                <a:sym typeface="+mn-ea"/>
              </a:rPr>
              <a:t>          T → F*T | F</a:t>
            </a:r>
            <a:endParaRPr lang="en-US" altLang="zh-CN" sz="2800"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sz="2800">
                <a:cs typeface="Times New Roman" panose="02020603050405020304" pitchFamily="18" charset="0"/>
              </a:rPr>
              <a:t>          F </a:t>
            </a:r>
            <a:r>
              <a:rPr lang="en-US" altLang="zh-CN" sz="2800">
                <a:cs typeface="Times New Roman" panose="02020603050405020304" pitchFamily="18" charset="0"/>
                <a:sym typeface="+mn-ea"/>
              </a:rPr>
              <a:t>→ (E) | i</a:t>
            </a:r>
            <a:endParaRPr lang="en-US" altLang="zh-CN" sz="2800"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32270" y="1844675"/>
            <a:ext cx="4540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E</a:t>
            </a:r>
            <a:endParaRPr lang="en-US" altLang="zh-CN" sz="3200" b="1"/>
          </a:p>
        </p:txBody>
      </p:sp>
      <p:grpSp>
        <p:nvGrpSpPr>
          <p:cNvPr id="42" name="组合 41"/>
          <p:cNvGrpSpPr/>
          <p:nvPr/>
        </p:nvGrpSpPr>
        <p:grpSpPr>
          <a:xfrm>
            <a:off x="5775960" y="2428240"/>
            <a:ext cx="2345690" cy="826770"/>
            <a:chOff x="9096" y="3824"/>
            <a:chExt cx="3694" cy="1302"/>
          </a:xfrm>
        </p:grpSpPr>
        <p:sp>
          <p:nvSpPr>
            <p:cNvPr id="9" name="文本框 8"/>
            <p:cNvSpPr txBox="1"/>
            <p:nvPr/>
          </p:nvSpPr>
          <p:spPr>
            <a:xfrm>
              <a:off x="9096" y="4208"/>
              <a:ext cx="715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T</a:t>
              </a:r>
              <a:endParaRPr lang="en-US" altLang="zh-CN" sz="3200" b="1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624" y="4208"/>
              <a:ext cx="653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+</a:t>
              </a:r>
              <a:endParaRPr lang="en-US" altLang="zh-CN" sz="3200" b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076" y="4208"/>
              <a:ext cx="715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E</a:t>
              </a:r>
              <a:endParaRPr lang="en-US" altLang="zh-CN" sz="3200" b="1"/>
            </a:p>
          </p:txBody>
        </p:sp>
        <p:cxnSp>
          <p:nvCxnSpPr>
            <p:cNvPr id="22" name="直接连接符 21"/>
            <p:cNvCxnSpPr>
              <a:stCxn id="7" idx="2"/>
              <a:endCxn id="9" idx="0"/>
            </p:cNvCxnSpPr>
            <p:nvPr/>
          </p:nvCxnSpPr>
          <p:spPr>
            <a:xfrm flipH="1">
              <a:off x="9454" y="3824"/>
              <a:ext cx="1506" cy="3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2"/>
              <a:endCxn id="10" idx="0"/>
            </p:cNvCxnSpPr>
            <p:nvPr/>
          </p:nvCxnSpPr>
          <p:spPr>
            <a:xfrm flipH="1">
              <a:off x="10951" y="3824"/>
              <a:ext cx="9" cy="3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2"/>
              <a:endCxn id="11" idx="0"/>
            </p:cNvCxnSpPr>
            <p:nvPr/>
          </p:nvCxnSpPr>
          <p:spPr>
            <a:xfrm>
              <a:off x="10960" y="3824"/>
              <a:ext cx="1474" cy="3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6769100" y="4103370"/>
            <a:ext cx="430530" cy="847090"/>
            <a:chOff x="10660" y="6462"/>
            <a:chExt cx="678" cy="1334"/>
          </a:xfrm>
        </p:grpSpPr>
        <p:sp>
          <p:nvSpPr>
            <p:cNvPr id="21" name="文本框 20"/>
            <p:cNvSpPr txBox="1"/>
            <p:nvPr/>
          </p:nvSpPr>
          <p:spPr>
            <a:xfrm>
              <a:off x="10660" y="6878"/>
              <a:ext cx="679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F</a:t>
              </a:r>
              <a:endParaRPr lang="en-US" altLang="zh-CN" sz="3200" b="1"/>
            </a:p>
          </p:txBody>
        </p:sp>
        <p:cxnSp>
          <p:nvCxnSpPr>
            <p:cNvPr id="26" name="直接连接符 25"/>
            <p:cNvCxnSpPr>
              <a:stCxn id="15" idx="2"/>
              <a:endCxn id="21" idx="0"/>
            </p:cNvCxnSpPr>
            <p:nvPr/>
          </p:nvCxnSpPr>
          <p:spPr>
            <a:xfrm>
              <a:off x="10992" y="6462"/>
              <a:ext cx="8" cy="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6837045" y="4951095"/>
            <a:ext cx="295910" cy="861695"/>
            <a:chOff x="10767" y="7797"/>
            <a:chExt cx="466" cy="1357"/>
          </a:xfrm>
        </p:grpSpPr>
        <p:sp>
          <p:nvSpPr>
            <p:cNvPr id="19" name="文本框 18"/>
            <p:cNvSpPr txBox="1"/>
            <p:nvPr/>
          </p:nvSpPr>
          <p:spPr>
            <a:xfrm>
              <a:off x="10767" y="8235"/>
              <a:ext cx="46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i</a:t>
              </a:r>
              <a:endParaRPr lang="en-US" altLang="zh-CN" sz="3200" b="1"/>
            </a:p>
          </p:txBody>
        </p:sp>
        <p:cxnSp>
          <p:nvCxnSpPr>
            <p:cNvPr id="27" name="直接连接符 26"/>
            <p:cNvCxnSpPr>
              <a:stCxn id="21" idx="2"/>
              <a:endCxn id="19" idx="0"/>
            </p:cNvCxnSpPr>
            <p:nvPr/>
          </p:nvCxnSpPr>
          <p:spPr>
            <a:xfrm>
              <a:off x="11000" y="7797"/>
              <a:ext cx="0" cy="4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4822825" y="3255645"/>
            <a:ext cx="2383155" cy="847090"/>
            <a:chOff x="7595" y="5127"/>
            <a:chExt cx="3753" cy="1334"/>
          </a:xfrm>
        </p:grpSpPr>
        <p:sp>
          <p:nvSpPr>
            <p:cNvPr id="13" name="文本框 12"/>
            <p:cNvSpPr txBox="1"/>
            <p:nvPr/>
          </p:nvSpPr>
          <p:spPr>
            <a:xfrm>
              <a:off x="7595" y="5543"/>
              <a:ext cx="679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F</a:t>
              </a:r>
              <a:endParaRPr lang="en-US" altLang="zh-CN" sz="3200" b="1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128" y="5543"/>
              <a:ext cx="60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*</a:t>
              </a:r>
              <a:endParaRPr lang="en-US" altLang="zh-CN" sz="3200" b="1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634" y="5543"/>
              <a:ext cx="715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T</a:t>
              </a:r>
              <a:endParaRPr lang="en-US" altLang="zh-CN" sz="3200" b="1"/>
            </a:p>
          </p:txBody>
        </p:sp>
        <p:cxnSp>
          <p:nvCxnSpPr>
            <p:cNvPr id="28" name="直接连接符 27"/>
            <p:cNvCxnSpPr>
              <a:stCxn id="9" idx="2"/>
              <a:endCxn id="14" idx="0"/>
            </p:cNvCxnSpPr>
            <p:nvPr/>
          </p:nvCxnSpPr>
          <p:spPr>
            <a:xfrm flipH="1">
              <a:off x="9432" y="5127"/>
              <a:ext cx="22" cy="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9" idx="2"/>
              <a:endCxn id="15" idx="0"/>
            </p:cNvCxnSpPr>
            <p:nvPr/>
          </p:nvCxnSpPr>
          <p:spPr>
            <a:xfrm>
              <a:off x="9454" y="5127"/>
              <a:ext cx="1538" cy="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9" idx="2"/>
              <a:endCxn id="13" idx="0"/>
            </p:cNvCxnSpPr>
            <p:nvPr/>
          </p:nvCxnSpPr>
          <p:spPr>
            <a:xfrm flipH="1">
              <a:off x="7935" y="5127"/>
              <a:ext cx="1519" cy="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4865370" y="4103370"/>
            <a:ext cx="295910" cy="847090"/>
            <a:chOff x="7662" y="6462"/>
            <a:chExt cx="466" cy="1334"/>
          </a:xfrm>
        </p:grpSpPr>
        <p:sp>
          <p:nvSpPr>
            <p:cNvPr id="18" name="文本框 17"/>
            <p:cNvSpPr txBox="1"/>
            <p:nvPr/>
          </p:nvSpPr>
          <p:spPr>
            <a:xfrm>
              <a:off x="7662" y="6878"/>
              <a:ext cx="46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i</a:t>
              </a:r>
              <a:endParaRPr lang="en-US" altLang="zh-CN" sz="3200" b="1"/>
            </a:p>
          </p:txBody>
        </p:sp>
        <p:cxnSp>
          <p:nvCxnSpPr>
            <p:cNvPr id="31" name="直接连接符 30"/>
            <p:cNvCxnSpPr>
              <a:stCxn id="13" idx="2"/>
              <a:endCxn id="18" idx="0"/>
            </p:cNvCxnSpPr>
            <p:nvPr/>
          </p:nvCxnSpPr>
          <p:spPr>
            <a:xfrm flipH="1">
              <a:off x="7895" y="6462"/>
              <a:ext cx="40" cy="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7684770" y="4116705"/>
            <a:ext cx="430530" cy="847090"/>
            <a:chOff x="12102" y="5127"/>
            <a:chExt cx="678" cy="1334"/>
          </a:xfrm>
        </p:grpSpPr>
        <p:sp>
          <p:nvSpPr>
            <p:cNvPr id="12" name="文本框 11"/>
            <p:cNvSpPr txBox="1"/>
            <p:nvPr/>
          </p:nvSpPr>
          <p:spPr>
            <a:xfrm>
              <a:off x="12102" y="5543"/>
              <a:ext cx="679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F</a:t>
              </a:r>
              <a:endParaRPr lang="en-US" altLang="zh-CN" sz="3200" b="1"/>
            </a:p>
          </p:txBody>
        </p:sp>
        <p:cxnSp>
          <p:nvCxnSpPr>
            <p:cNvPr id="32" name="直接连接符 31"/>
            <p:cNvCxnSpPr>
              <a:stCxn id="11" idx="2"/>
              <a:endCxn id="12" idx="0"/>
            </p:cNvCxnSpPr>
            <p:nvPr/>
          </p:nvCxnSpPr>
          <p:spPr>
            <a:xfrm>
              <a:off x="12434" y="5127"/>
              <a:ext cx="8" cy="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7747000" y="4964430"/>
            <a:ext cx="295910" cy="840105"/>
            <a:chOff x="12200" y="6462"/>
            <a:chExt cx="466" cy="1323"/>
          </a:xfrm>
        </p:grpSpPr>
        <p:sp>
          <p:nvSpPr>
            <p:cNvPr id="20" name="文本框 19"/>
            <p:cNvSpPr txBox="1"/>
            <p:nvPr/>
          </p:nvSpPr>
          <p:spPr>
            <a:xfrm>
              <a:off x="12200" y="6866"/>
              <a:ext cx="46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i</a:t>
              </a:r>
              <a:endParaRPr lang="en-US" altLang="zh-CN" sz="3200" b="1"/>
            </a:p>
          </p:txBody>
        </p:sp>
        <p:cxnSp>
          <p:nvCxnSpPr>
            <p:cNvPr id="33" name="直接连接符 32"/>
            <p:cNvCxnSpPr>
              <a:stCxn id="12" idx="2"/>
              <a:endCxn id="20" idx="0"/>
            </p:cNvCxnSpPr>
            <p:nvPr/>
          </p:nvCxnSpPr>
          <p:spPr>
            <a:xfrm flipH="1">
              <a:off x="12433" y="6462"/>
              <a:ext cx="9" cy="4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541020" y="2772410"/>
            <a:ext cx="3689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72820" y="2757170"/>
            <a:ext cx="1028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olidFill>
                  <a:srgbClr val="0000FF"/>
                </a:solidFill>
              </a:rPr>
              <a:t>+E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72820" y="3159125"/>
            <a:ext cx="13036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*T</a:t>
            </a:r>
            <a:r>
              <a:rPr lang="en-US" altLang="zh-CN"/>
              <a:t>+E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972820" y="3526790"/>
            <a:ext cx="13036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/>
              <a:t>+E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972820" y="4036060"/>
            <a:ext cx="13036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i*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/>
              <a:t>+E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972820" y="4545330"/>
            <a:ext cx="13036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i*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/>
              <a:t>+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72820" y="5413375"/>
            <a:ext cx="12871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i*i</a:t>
            </a:r>
            <a:r>
              <a:rPr lang="en-US" altLang="zh-CN"/>
              <a:t>+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72820" y="5850890"/>
            <a:ext cx="1202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i*i</a:t>
            </a:r>
            <a:r>
              <a:rPr lang="en-US" altLang="zh-CN"/>
              <a:t>+</a:t>
            </a:r>
            <a:r>
              <a:rPr lang="en-US" altLang="zh-CN">
                <a:solidFill>
                  <a:srgbClr val="0000FF"/>
                </a:solidFill>
              </a:rPr>
              <a:t>i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671435" y="3255645"/>
            <a:ext cx="453390" cy="868045"/>
            <a:chOff x="12081" y="5127"/>
            <a:chExt cx="714" cy="1367"/>
          </a:xfrm>
        </p:grpSpPr>
        <p:sp>
          <p:nvSpPr>
            <p:cNvPr id="3" name="文本框 2"/>
            <p:cNvSpPr txBox="1"/>
            <p:nvPr/>
          </p:nvSpPr>
          <p:spPr>
            <a:xfrm>
              <a:off x="12081" y="5576"/>
              <a:ext cx="715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/>
                <a:t>T</a:t>
              </a:r>
              <a:endParaRPr lang="en-US" altLang="zh-CN" sz="3200" b="1"/>
            </a:p>
          </p:txBody>
        </p:sp>
        <p:cxnSp>
          <p:nvCxnSpPr>
            <p:cNvPr id="5" name="直接连接符 4"/>
            <p:cNvCxnSpPr>
              <a:stCxn id="11" idx="2"/>
              <a:endCxn id="3" idx="0"/>
            </p:cNvCxnSpPr>
            <p:nvPr/>
          </p:nvCxnSpPr>
          <p:spPr>
            <a:xfrm>
              <a:off x="12434" y="5127"/>
              <a:ext cx="5" cy="4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81075" y="4964430"/>
            <a:ext cx="13036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i*i</a:t>
            </a:r>
            <a:r>
              <a:rPr lang="en-US" altLang="zh-CN"/>
              <a:t>+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34" grpId="0"/>
      <p:bldP spid="34" grpId="1"/>
      <p:bldP spid="7" grpId="0"/>
      <p:bldP spid="7" grpId="1"/>
      <p:bldP spid="17" grpId="0"/>
      <p:bldP spid="17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Disambiguation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975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文法的二义性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语言的二义性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是两个不同的概念。因为可能有两个不同的文法</a:t>
            </a:r>
            <a:r>
              <a:rPr lang="en-US" altLang="zh-CN" sz="2800" dirty="0">
                <a:latin typeface="Bookman Old Style" panose="02050604050505020204" pitchFamily="18" charset="0"/>
                <a:ea typeface="楷体_GB2312" pitchFamily="49" charset="-122"/>
              </a:rPr>
              <a:t>G</a:t>
            </a:r>
            <a:r>
              <a:rPr lang="zh-CN" altLang="en-US" sz="2800" dirty="0">
                <a:latin typeface="Bookman Old Style" panose="02050604050505020204" pitchFamily="18" charset="0"/>
                <a:ea typeface="楷体_GB2312" pitchFamily="49" charset="-122"/>
              </a:rPr>
              <a:t>和</a:t>
            </a:r>
            <a:r>
              <a:rPr lang="en-US" altLang="zh-CN" sz="2800" dirty="0">
                <a:latin typeface="Bookman Old Style" panose="02050604050505020204" pitchFamily="18" charset="0"/>
                <a:ea typeface="楷体_GB2312" pitchFamily="49" charset="-122"/>
              </a:rPr>
              <a:t>G′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，其中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是二义的，但是却有</a:t>
            </a:r>
            <a:r>
              <a:rPr lang="en-US" altLang="zh-CN" sz="2800" dirty="0">
                <a:latin typeface="Bookman Old Style" panose="02050604050505020204" pitchFamily="18" charset="0"/>
                <a:ea typeface="楷体_GB2312" pitchFamily="49" charset="-122"/>
              </a:rPr>
              <a:t>L(G)=L(G′)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，也就是说，这两个文法所产生的语言是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相同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如果产生上下文无关语言的每一个文法都是二义的，则说此语言是</a:t>
            </a:r>
            <a:r>
              <a:rPr lang="zh-CN" altLang="en-US" sz="2800" u="sng" dirty="0">
                <a:latin typeface="楷体_GB2312" pitchFamily="49" charset="-122"/>
                <a:ea typeface="楷体_GB2312" pitchFamily="49" charset="-122"/>
              </a:rPr>
              <a:t>先天二义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的。对于一个程序设计语言来说，常常希望它的文法是</a:t>
            </a:r>
            <a:r>
              <a:rPr lang="zh-CN" altLang="en-US" sz="2800" b="1" u="sng" dirty="0">
                <a:latin typeface="楷体_GB2312" pitchFamily="49" charset="-122"/>
                <a:ea typeface="楷体_GB2312" pitchFamily="49" charset="-122"/>
              </a:rPr>
              <a:t>无二义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的，因为希望对它的每个语句的分析是</a:t>
            </a:r>
            <a:r>
              <a:rPr lang="zh-CN" altLang="en-US" sz="28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唯一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54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554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Disambiguation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65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文法的二义性是</a:t>
            </a:r>
            <a:r>
              <a:rPr lang="zh-CN" altLang="en-US" sz="2800" u="sng" dirty="0">
                <a:latin typeface="楷体_GB2312" pitchFamily="49" charset="-122"/>
                <a:ea typeface="楷体_GB2312" pitchFamily="49" charset="-122"/>
              </a:rPr>
              <a:t>不可判定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的。    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不存在一种算法，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有限步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内确切判定一个文法是否为二义的</a:t>
            </a:r>
            <a:endParaRPr lang="en-US" altLang="zh-CN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5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上下文无关方法的二义性也是不可计算的</a:t>
            </a:r>
            <a:endParaRPr lang="en-US" altLang="zh-CN" sz="25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描述程序设计语言时，对于上下文无关文法的限制：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不含</a:t>
            </a:r>
            <a:r>
              <a:rPr lang="en-US" altLang="zh-CN" sz="2400" dirty="0">
                <a:solidFill>
                  <a:srgbClr val="C00000"/>
                </a:solidFill>
                <a:latin typeface="Bookman Old Style" panose="02050604050505020204" pitchFamily="18" charset="0"/>
                <a:ea typeface="楷体_GB2312" pitchFamily="49" charset="-122"/>
              </a:rPr>
              <a:t>P</a:t>
            </a:r>
            <a:r>
              <a:rPr lang="en-US" altLang="zh-CN" sz="2400" dirty="0">
                <a:solidFill>
                  <a:srgbClr val="C00000"/>
                </a:solidFill>
                <a:latin typeface="Bookman Old Style" panose="02050604050505020204" pitchFamily="18" charset="0"/>
                <a:ea typeface="楷体_GB2312" pitchFamily="49" charset="-122"/>
                <a:sym typeface="Symbol" panose="05050102010706020507" pitchFamily="18" charset="2"/>
              </a:rPr>
              <a:t>P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形式的产生式</a:t>
            </a:r>
            <a:endParaRPr lang="en-US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每个</a:t>
            </a:r>
            <a:r>
              <a:rPr lang="zh-CN" altLang="en-US" sz="24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非终结符</a:t>
            </a:r>
            <a:r>
              <a:rPr lang="en-US" altLang="zh-CN" sz="2400" dirty="0">
                <a:solidFill>
                  <a:srgbClr val="C00000"/>
                </a:solidFill>
                <a:latin typeface="Bookman Old Style" panose="02050604050505020204" pitchFamily="18" charset="0"/>
                <a:ea typeface="楷体_GB2312" pitchFamily="49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必须有用处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</a:pPr>
            <a:endParaRPr lang="zh-CN" altLang="en-US" sz="25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564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656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GB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Disambiguation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75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marL="190500" lvl="1" indent="0" algn="just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marL="190500" lvl="1" indent="0" algn="just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 </a:t>
            </a:r>
            <a:r>
              <a:rPr lang="en-US" altLang="zh-CN" dirty="0">
                <a:solidFill>
                  <a:srgbClr val="0000FF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+mn-ea"/>
              </a:rPr>
              <a:t>→ T | E + T | </a:t>
            </a:r>
            <a:r>
              <a:rPr lang="en-US" altLang="zh-CN" dirty="0">
                <a:solidFill>
                  <a:srgbClr val="FF0000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+mn-ea"/>
              </a:rPr>
              <a:t>H</a:t>
            </a:r>
            <a:endParaRPr lang="en-US" altLang="zh-CN" dirty="0">
              <a:solidFill>
                <a:srgbClr val="0000FF"/>
              </a:solidFill>
              <a:latin typeface="Bookman Old Style" panose="02050604050505020204" pitchFamily="18" charset="0"/>
              <a:ea typeface="华文新魏" panose="02010800040101010101" pitchFamily="2" charset="-122"/>
              <a:sym typeface="+mn-ea"/>
            </a:endParaRPr>
          </a:p>
          <a:p>
            <a:pPr marL="190500" lvl="1" indent="0" algn="just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T </a:t>
            </a:r>
            <a:r>
              <a:rPr lang="en-US" altLang="zh-CN" dirty="0">
                <a:solidFill>
                  <a:srgbClr val="0000FF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+mn-ea"/>
              </a:rPr>
              <a:t>→ </a:t>
            </a:r>
            <a:r>
              <a:rPr lang="en-US" altLang="zh-CN" dirty="0">
                <a:solidFill>
                  <a:srgbClr val="FF0000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+mn-ea"/>
              </a:rPr>
              <a:t>T</a:t>
            </a:r>
            <a:r>
              <a:rPr lang="en-US" altLang="zh-CN" dirty="0">
                <a:solidFill>
                  <a:srgbClr val="0000FF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+mn-ea"/>
              </a:rPr>
              <a:t> | (E) | i</a:t>
            </a:r>
            <a:endParaRPr lang="en-US" altLang="zh-CN" dirty="0">
              <a:solidFill>
                <a:srgbClr val="0000FF"/>
              </a:solidFill>
              <a:latin typeface="Bookman Old Style" panose="02050604050505020204" pitchFamily="18" charset="0"/>
              <a:ea typeface="华文新魏" panose="02010800040101010101" pitchFamily="2" charset="-122"/>
              <a:sym typeface="+mn-ea"/>
            </a:endParaRPr>
          </a:p>
          <a:p>
            <a:pPr marL="190500" lvl="1" indent="0" algn="just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+mn-ea"/>
              </a:rPr>
              <a:t>M</a:t>
            </a:r>
            <a:r>
              <a:rPr lang="en-US" altLang="zh-CN" dirty="0">
                <a:solidFill>
                  <a:srgbClr val="0000FF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+mn-ea"/>
              </a:rPr>
              <a:t> → T</a:t>
            </a:r>
            <a:endParaRPr lang="en-US" altLang="zh-CN" dirty="0">
              <a:solidFill>
                <a:srgbClr val="0000FF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marL="190500" lvl="1" indent="0" algn="just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zh-CN" altLang="en-GB" dirty="0">
                <a:solidFill>
                  <a:srgbClr val="0000FF"/>
                </a:solidFill>
                <a:latin typeface="宋体" panose="02010600030101010101" pitchFamily="2" charset="-122"/>
              </a:rPr>
              <a:t>开始符号</a:t>
            </a:r>
            <a:r>
              <a:rPr lang="en-US" altLang="zh-CN" dirty="0">
                <a:solidFill>
                  <a:srgbClr val="0000FF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E</a:t>
            </a:r>
            <a:endParaRPr lang="en-GB" altLang="zh-CN" dirty="0">
              <a:solidFill>
                <a:srgbClr val="0000FF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marL="190500" lvl="1" indent="0" algn="just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endParaRPr lang="en-GB" altLang="zh-CN" dirty="0">
              <a:solidFill>
                <a:schemeClr val="tx1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marL="190500" lvl="1" indent="0" algn="just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单一产生式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(T)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90500" lvl="1" indent="0" algn="just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派生不出终结符号</a:t>
            </a:r>
            <a:r>
              <a:rPr lang="en-US" altLang="zh-CN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(H)</a:t>
            </a:r>
            <a:endParaRPr lang="en-US" altLang="zh-CN" dirty="0">
              <a:solidFill>
                <a:schemeClr val="tx1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190500" lvl="1" indent="0" algn="just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从开始符号无法派生出来</a:t>
            </a:r>
            <a:r>
              <a:rPr lang="en-US" altLang="zh-CN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(M)</a:t>
            </a:r>
            <a:endParaRPr lang="en-US" altLang="zh-CN" dirty="0">
              <a:solidFill>
                <a:schemeClr val="tx1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6758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758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 - C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339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4340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2988" y="2636838"/>
            <a:ext cx="1439863" cy="720725"/>
          </a:xfrm>
          <a:prstGeom prst="rect">
            <a:avLst/>
          </a:prstGeom>
          <a:gradFill rotWithShape="1">
            <a:gsLst>
              <a:gs pos="0">
                <a:srgbClr val="C9CDE2"/>
              </a:gs>
              <a:gs pos="30000">
                <a:srgbClr val="B1B7D7"/>
              </a:gs>
              <a:gs pos="45000">
                <a:srgbClr val="A8B0D3"/>
              </a:gs>
              <a:gs pos="55000">
                <a:srgbClr val="A8B0D3"/>
              </a:gs>
              <a:gs pos="73000">
                <a:srgbClr val="B1B7D7"/>
              </a:gs>
              <a:gs pos="100000">
                <a:srgbClr val="C9CDE2"/>
              </a:gs>
            </a:gsLst>
            <a:lin ang="900000" scaled="1"/>
          </a:gradFill>
          <a:ln w="9525">
            <a:solidFill>
              <a:schemeClr val="accent1"/>
            </a:solidFill>
            <a:miter lim="800000"/>
          </a:ln>
          <a:effectLst>
            <a:outerShdw blurRad="38100" dist="25400" dir="5400000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语法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70300" y="2636838"/>
            <a:ext cx="1439863" cy="720725"/>
          </a:xfrm>
          <a:prstGeom prst="rect">
            <a:avLst/>
          </a:prstGeom>
          <a:gradFill rotWithShape="1">
            <a:gsLst>
              <a:gs pos="0">
                <a:srgbClr val="C9CDE2"/>
              </a:gs>
              <a:gs pos="30000">
                <a:srgbClr val="B1B7D7"/>
              </a:gs>
              <a:gs pos="45000">
                <a:srgbClr val="A8B0D3"/>
              </a:gs>
              <a:gs pos="55000">
                <a:srgbClr val="A8B0D3"/>
              </a:gs>
              <a:gs pos="73000">
                <a:srgbClr val="B1B7D7"/>
              </a:gs>
              <a:gs pos="100000">
                <a:srgbClr val="C9CDE2"/>
              </a:gs>
            </a:gsLst>
            <a:lin ang="900000" scaled="1"/>
          </a:gradFill>
          <a:ln w="9525">
            <a:solidFill>
              <a:schemeClr val="accent1"/>
            </a:solidFill>
            <a:miter lim="800000"/>
          </a:ln>
          <a:effectLst>
            <a:outerShdw blurRad="38100" dist="25400" dir="5400000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语义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43663" y="2636838"/>
            <a:ext cx="1439863" cy="720725"/>
          </a:xfrm>
          <a:prstGeom prst="rect">
            <a:avLst/>
          </a:prstGeom>
          <a:gradFill rotWithShape="1">
            <a:gsLst>
              <a:gs pos="0">
                <a:srgbClr val="C9CDE2"/>
              </a:gs>
              <a:gs pos="30000">
                <a:srgbClr val="B1B7D7"/>
              </a:gs>
              <a:gs pos="45000">
                <a:srgbClr val="A8B0D3"/>
              </a:gs>
              <a:gs pos="55000">
                <a:srgbClr val="A8B0D3"/>
              </a:gs>
              <a:gs pos="73000">
                <a:srgbClr val="B1B7D7"/>
              </a:gs>
              <a:gs pos="100000">
                <a:srgbClr val="C9CDE2"/>
              </a:gs>
            </a:gsLst>
            <a:lin ang="900000" scaled="1"/>
          </a:gradFill>
          <a:ln w="9525">
            <a:solidFill>
              <a:schemeClr val="accent1"/>
            </a:solidFill>
            <a:miter lim="800000"/>
          </a:ln>
          <a:effectLst>
            <a:outerShdw blurRad="38100" dist="25400" dir="5400000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语用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754063" y="3657600"/>
            <a:ext cx="2089150" cy="229235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赋值语句由一个变量，后随一个符号“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=”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，再在后面跟一个表达式所构成。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130550" y="1484313"/>
            <a:ext cx="2592388" cy="720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赋值语句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3130550" y="3663950"/>
            <a:ext cx="2736850" cy="229235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先对该语句的右部表达式求值，然后把所得结果与语句左部的变量相结合，并取代该变量原有的值。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6154738" y="3644900"/>
            <a:ext cx="2089150" cy="229235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赋值语句可用来计算和保存表达式的值。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4348" name="Line 14"/>
          <p:cNvSpPr>
            <a:spLocks noChangeShapeType="1"/>
          </p:cNvSpPr>
          <p:nvPr/>
        </p:nvSpPr>
        <p:spPr bwMode="auto">
          <a:xfrm flipV="1">
            <a:off x="1762125" y="3357563"/>
            <a:ext cx="0" cy="287338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charset="0"/>
              <a:cs typeface="PMingLiU" charset="0"/>
            </a:endParaRPr>
          </a:p>
        </p:txBody>
      </p:sp>
      <p:sp>
        <p:nvSpPr>
          <p:cNvPr id="14349" name="Line 15"/>
          <p:cNvSpPr>
            <a:spLocks noChangeShapeType="1"/>
          </p:cNvSpPr>
          <p:nvPr/>
        </p:nvSpPr>
        <p:spPr bwMode="auto">
          <a:xfrm flipV="1">
            <a:off x="4430713" y="3357563"/>
            <a:ext cx="0" cy="287338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charset="0"/>
              <a:cs typeface="PMingLiU" charset="0"/>
            </a:endParaRPr>
          </a:p>
        </p:txBody>
      </p:sp>
      <p:sp>
        <p:nvSpPr>
          <p:cNvPr id="14350" name="Line 16"/>
          <p:cNvSpPr>
            <a:spLocks noChangeShapeType="1"/>
          </p:cNvSpPr>
          <p:nvPr/>
        </p:nvSpPr>
        <p:spPr bwMode="auto">
          <a:xfrm flipV="1">
            <a:off x="7162800" y="3357563"/>
            <a:ext cx="0" cy="287338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charset="0"/>
              <a:cs typeface="PMingLiU" charset="0"/>
            </a:endParaRPr>
          </a:p>
        </p:txBody>
      </p:sp>
      <p:sp>
        <p:nvSpPr>
          <p:cNvPr id="14351" name="Line 17"/>
          <p:cNvSpPr>
            <a:spLocks noChangeShapeType="1"/>
          </p:cNvSpPr>
          <p:nvPr/>
        </p:nvSpPr>
        <p:spPr bwMode="auto">
          <a:xfrm flipH="1">
            <a:off x="1762125" y="2205038"/>
            <a:ext cx="1512888" cy="43180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charset="0"/>
              <a:cs typeface="PMingLiU" charset="0"/>
            </a:endParaRPr>
          </a:p>
        </p:txBody>
      </p:sp>
      <p:sp>
        <p:nvSpPr>
          <p:cNvPr id="14352" name="Line 18"/>
          <p:cNvSpPr>
            <a:spLocks noChangeShapeType="1"/>
          </p:cNvSpPr>
          <p:nvPr/>
        </p:nvSpPr>
        <p:spPr bwMode="auto">
          <a:xfrm>
            <a:off x="4425950" y="2205038"/>
            <a:ext cx="0" cy="43180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charset="0"/>
              <a:cs typeface="PMingLiU" charset="0"/>
            </a:endParaRPr>
          </a:p>
        </p:txBody>
      </p:sp>
      <p:sp>
        <p:nvSpPr>
          <p:cNvPr id="14353" name="Line 19"/>
          <p:cNvSpPr>
            <a:spLocks noChangeShapeType="1"/>
          </p:cNvSpPr>
          <p:nvPr/>
        </p:nvSpPr>
        <p:spPr bwMode="auto">
          <a:xfrm>
            <a:off x="5435600" y="2205038"/>
            <a:ext cx="1727200" cy="43180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charset="0"/>
              <a:cs typeface="PMingLiU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可计算性理论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数学体系</a:t>
            </a:r>
            <a:endParaRPr lang="zh-CN" altLang="en-US"/>
          </a:p>
          <a:p>
            <a:pPr lvl="1"/>
            <a:r>
              <a:rPr lang="zh-CN" altLang="en-US" sz="2300"/>
              <a:t>完备性：一切命题能被证明或者证伪</a:t>
            </a:r>
            <a:endParaRPr lang="zh-CN" altLang="en-US" sz="2300"/>
          </a:p>
          <a:p>
            <a:pPr lvl="1"/>
            <a:r>
              <a:rPr lang="zh-CN" altLang="en-US" sz="2300"/>
              <a:t>一致性：命题之间无矛盾</a:t>
            </a:r>
            <a:endParaRPr lang="zh-CN" altLang="en-US" sz="2300"/>
          </a:p>
          <a:p>
            <a:pPr lvl="1"/>
            <a:r>
              <a:rPr lang="zh-CN" altLang="en-US" sz="2300"/>
              <a:t>可计算：能找到一种方法，在有限步内判定一个命题的正确性</a:t>
            </a:r>
            <a:endParaRPr lang="zh-CN" altLang="en-US" sz="2300"/>
          </a:p>
          <a:p>
            <a:pPr lvl="0"/>
            <a:r>
              <a:rPr lang="zh-CN" altLang="en-US" sz="2600"/>
              <a:t>哥德尔</a:t>
            </a:r>
            <a:endParaRPr lang="zh-CN" altLang="en-US" sz="2600"/>
          </a:p>
          <a:p>
            <a:pPr lvl="1"/>
            <a:r>
              <a:rPr lang="zh-CN" altLang="en-US" sz="2300"/>
              <a:t>哥德尔不完备性定理：初等代数不能同时完备和一致</a:t>
            </a:r>
            <a:endParaRPr lang="zh-CN" altLang="en-US" sz="2300"/>
          </a:p>
          <a:p>
            <a:pPr lvl="0"/>
            <a:r>
              <a:rPr lang="zh-CN" altLang="en-US"/>
              <a:t>丘奇</a:t>
            </a:r>
            <a:r>
              <a:rPr lang="en-US" altLang="zh-CN"/>
              <a:t>-</a:t>
            </a:r>
            <a:r>
              <a:rPr lang="zh-CN" altLang="en-US"/>
              <a:t>图灵</a:t>
            </a:r>
            <a:endParaRPr lang="zh-CN" altLang="en-US"/>
          </a:p>
          <a:p>
            <a:pPr lvl="1"/>
            <a:r>
              <a:rPr lang="zh-CN" altLang="en-US" sz="2300"/>
              <a:t>停机问题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可计算性理论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无穷集之间比多少</a:t>
            </a:r>
            <a:endParaRPr lang="zh-CN" altLang="en-US"/>
          </a:p>
          <a:p>
            <a:pPr lvl="1"/>
            <a:r>
              <a:rPr lang="en-US" altLang="zh-CN"/>
              <a:t>f(A)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zh-CN"/>
              <a:t> B</a:t>
            </a:r>
            <a:r>
              <a:rPr lang="zh-CN" altLang="en-US"/>
              <a:t>，</a:t>
            </a:r>
            <a:r>
              <a:rPr lang="en-US" altLang="zh-CN"/>
              <a:t>f</a:t>
            </a:r>
            <a:r>
              <a:rPr lang="zh-CN" altLang="en-US"/>
              <a:t>是单射，则认为</a:t>
            </a:r>
            <a:r>
              <a:rPr lang="en-US" altLang="zh-CN"/>
              <a:t>|A|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≤|B|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ym typeface="+mn-ea"/>
              </a:rPr>
              <a:t>|A|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≤|B| &amp; </a:t>
            </a:r>
            <a:r>
              <a:rPr lang="en-US" altLang="zh-CN">
                <a:sym typeface="+mn-ea"/>
              </a:rPr>
              <a:t>|B|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≤|A|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，则认为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|A|=|B|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可数集：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|A|=|N|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是自然数集合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691640" y="3061335"/>
          <a:ext cx="5584825" cy="2950845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116965"/>
                <a:gridCol w="1116965"/>
                <a:gridCol w="1116965"/>
                <a:gridCol w="1116965"/>
                <a:gridCol w="1116965"/>
              </a:tblGrid>
              <a:tr h="59626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……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88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88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88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88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……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415030" y="3961130"/>
            <a:ext cx="2165350" cy="1843405"/>
            <a:chOff x="5378" y="6238"/>
            <a:chExt cx="3410" cy="2903"/>
          </a:xfrm>
        </p:grpSpPr>
        <p:cxnSp>
          <p:nvCxnSpPr>
            <p:cNvPr id="7" name="直接箭头连接符 6"/>
            <p:cNvCxnSpPr/>
            <p:nvPr/>
          </p:nvCxnSpPr>
          <p:spPr>
            <a:xfrm flipH="1">
              <a:off x="5386" y="6238"/>
              <a:ext cx="6" cy="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5378" y="6307"/>
              <a:ext cx="1595" cy="7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>
              <a:off x="5386" y="6333"/>
              <a:ext cx="1589" cy="16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5405" y="7214"/>
              <a:ext cx="1568" cy="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6962" y="6307"/>
              <a:ext cx="1826" cy="9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5386" y="6347"/>
              <a:ext cx="3362" cy="2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可计算性理论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对角线法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1738-6F2A-4548-8E6C-BC0C2CBE5598}" type="datetime1"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" charset="-120"/>
                <a:cs typeface="+mn-cs"/>
              </a:rPr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259840" y="2060575"/>
          <a:ext cx="6400165" cy="1905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79525"/>
                <a:gridCol w="1279525"/>
                <a:gridCol w="1279525"/>
                <a:gridCol w="1279525"/>
                <a:gridCol w="12795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707765" y="4149090"/>
            <a:ext cx="13144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.110……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4720" y="5085080"/>
            <a:ext cx="394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参考资料：</a:t>
            </a:r>
            <a:endParaRPr lang="zh-CN" altLang="en-US"/>
          </a:p>
          <a:p>
            <a:r>
              <a:rPr lang="zh-CN" altLang="en-US"/>
              <a:t>罗杰</a:t>
            </a:r>
            <a:r>
              <a:rPr lang="en-US" altLang="zh-CN"/>
              <a:t>·</a:t>
            </a:r>
            <a:r>
              <a:rPr lang="zh-CN" altLang="en-US">
                <a:ea typeface="宋体" panose="02010600030101010101" pitchFamily="2" charset="-122"/>
              </a:rPr>
              <a:t>彭罗斯，《皇帝新脑》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Formal language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88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形式语言理论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创始人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乔姆斯基（</a:t>
            </a:r>
            <a:r>
              <a:rPr lang="en-US" altLang="zh-CN" sz="2400" dirty="0">
                <a:latin typeface="Bookman Old Style" panose="02050604050505020204" pitchFamily="18" charset="0"/>
                <a:ea typeface="楷体_GB2312" pitchFamily="49" charset="-122"/>
              </a:rPr>
              <a:t>Chomsky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1956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年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研究内容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符号串集合的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表示法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结构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及其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特性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对程序设计语言进行语法分析研究的基础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程序语言的设计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编译方法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计算复杂性等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7885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7885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Formal language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98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如何来描述一种语言？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文法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所产生的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句子的全体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是一个语言</a:t>
            </a:r>
            <a:r>
              <a:rPr lang="en-US" altLang="zh-CN" sz="2400" dirty="0">
                <a:solidFill>
                  <a:srgbClr val="C00000"/>
                </a:solidFill>
                <a:latin typeface="Bookman Old Style" panose="02050604050505020204" pitchFamily="18" charset="0"/>
                <a:ea typeface="楷体_GB2312" pitchFamily="49" charset="-122"/>
              </a:rPr>
              <a:t>L(G)</a:t>
            </a:r>
            <a:endParaRPr lang="en-US" altLang="zh-CN" sz="2400" dirty="0">
              <a:solidFill>
                <a:srgbClr val="C00000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lnSpc>
                <a:spcPct val="9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若语言只含有穷多个句子，则可以将句子逐一列出来表示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9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若语言包含无穷多个句子，则应该采取语言的有穷表示方法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语言的有穷表示有两种途径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生成方式 （</a:t>
            </a:r>
            <a:r>
              <a:rPr lang="zh-CN" altLang="en-US" sz="24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文法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9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语言中的每个句子可以用严格定义的规则来构造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9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如：上下文无关文法能够构造程序设计语言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识别方式（</a:t>
            </a:r>
            <a:r>
              <a:rPr lang="zh-CN" altLang="en-US" sz="24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自动机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9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描述字符串的识别过程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3">
              <a:lnSpc>
                <a:spcPct val="90000"/>
              </a:lnSpc>
              <a:buClr>
                <a:srgbClr val="8BA2B4"/>
              </a:buClr>
              <a:buSzPct val="70000"/>
              <a:buFont typeface="Wingdings" panose="05000000000000000000" pitchFamily="2" charset="2"/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当输入的一任意串属于语言时，该过程经有限次计算后就会停止并回答“是”</a:t>
            </a: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  <a:p>
            <a:pPr lvl="3">
              <a:lnSpc>
                <a:spcPct val="90000"/>
              </a:lnSpc>
              <a:buClr>
                <a:srgbClr val="8BA2B4"/>
              </a:buClr>
              <a:buSzPct val="70000"/>
              <a:buFont typeface="Wingdings" panose="05000000000000000000" pitchFamily="2" charset="2"/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若不属于，要么能停止并回答“不是”，要么永远继续下去</a:t>
            </a: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9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如：有限自动机能够识别单词符号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79876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79877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Formal language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089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Chomsky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将文法分成四种类型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型文法：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短语文法 </a:t>
            </a:r>
            <a:r>
              <a:rPr lang="en-US" altLang="zh-CN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000" b="1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Phrase grammar</a:t>
            </a:r>
            <a:r>
              <a:rPr lang="en-US" altLang="zh-CN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20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能力相当于</a:t>
            </a:r>
            <a:r>
              <a:rPr lang="zh-CN" altLang="en-US" sz="18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图灵机</a:t>
            </a:r>
            <a:endParaRPr lang="zh-CN" altLang="en-US" sz="1800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任何</a:t>
            </a: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型语言都是递归可枚举的</a:t>
            </a: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递归可枚举集必定是一个</a:t>
            </a: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型语言</a:t>
            </a: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型文法：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上下文有关文法 </a:t>
            </a:r>
            <a:r>
              <a:rPr lang="en-US" altLang="zh-CN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000" b="1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Context-sensitive grammar</a:t>
            </a:r>
            <a:r>
              <a:rPr lang="en-US" altLang="zh-CN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20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18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替换非终结符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时必须考虑上下文</a:t>
            </a: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产生式的形式为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α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1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Aα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2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→α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1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βα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2</a:t>
            </a:r>
            <a:endParaRPr lang="en-US" altLang="zh-CN" sz="18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只有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A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出现在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α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1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α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2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的上下文中时，才允许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β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取代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A</a:t>
            </a:r>
            <a:endParaRPr lang="en-US" altLang="zh-CN" sz="18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识别系统是线性界限自动机</a:t>
            </a: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型文法：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上下文无关文法</a:t>
            </a:r>
            <a:endParaRPr lang="zh-CN" altLang="en-US" sz="20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产生式的形式为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A→β</a:t>
            </a:r>
            <a:endParaRPr lang="en-US" altLang="zh-CN" sz="18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β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取代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A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时与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A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的上下文无关</a:t>
            </a: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识别系统是非确定的下推自动机</a:t>
            </a: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足以描述现今多数程序设计语言的语法结构</a:t>
            </a: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型文法：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正规文法 </a:t>
            </a:r>
            <a:r>
              <a:rPr lang="en-US" altLang="zh-CN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000" b="1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Regular grammar</a:t>
            </a:r>
            <a:r>
              <a:rPr lang="en-US" altLang="zh-CN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20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产生的语言是有穷自动机所接受的集合</a:t>
            </a: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8090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8090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GB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Formal language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1923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81924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pSp>
        <p:nvGrpSpPr>
          <p:cNvPr id="81925" name="Group 17"/>
          <p:cNvGrpSpPr/>
          <p:nvPr/>
        </p:nvGrpSpPr>
        <p:grpSpPr>
          <a:xfrm>
            <a:off x="1908175" y="2079625"/>
            <a:ext cx="5095875" cy="3384550"/>
            <a:chOff x="3600" y="1344"/>
            <a:chExt cx="2064" cy="1680"/>
          </a:xfrm>
        </p:grpSpPr>
        <p:pic>
          <p:nvPicPr>
            <p:cNvPr id="81926" name="Picture 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00" y="1344"/>
              <a:ext cx="2064" cy="14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1927" name="Rectangle 16"/>
            <p:cNvSpPr>
              <a:spLocks noRot="1" noChangeArrowheads="1"/>
            </p:cNvSpPr>
            <p:nvPr/>
          </p:nvSpPr>
          <p:spPr bwMode="auto">
            <a:xfrm>
              <a:off x="3888" y="2784"/>
              <a:ext cx="168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逐级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“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包含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”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关系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GB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Formal language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29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915025" cy="4937125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型文法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对任一产生式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α→β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都有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α∈(V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∪V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T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)</a:t>
            </a:r>
            <a:r>
              <a:rPr lang="en-US" altLang="zh-CN" sz="1800" baseline="30000" dirty="0">
                <a:latin typeface="Bookman Old Style" panose="02050604050505020204" pitchFamily="18" charset="0"/>
                <a:ea typeface="楷体_GB2312" pitchFamily="49" charset="-122"/>
              </a:rPr>
              <a:t>*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且至少含有一个非终结符</a:t>
            </a: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β∈(V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∪V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T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)</a:t>
            </a:r>
            <a:r>
              <a:rPr lang="en-US" altLang="zh-CN" sz="1800" baseline="30000" dirty="0">
                <a:latin typeface="Bookman Old Style" panose="02050604050505020204" pitchFamily="18" charset="0"/>
                <a:ea typeface="楷体_GB2312" pitchFamily="49" charset="-122"/>
              </a:rPr>
              <a:t>*</a:t>
            </a:r>
            <a:endParaRPr lang="en-US" altLang="zh-CN" sz="18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型文法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除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S→ε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外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对任一产生式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α→β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|α|≤|β|</a:t>
            </a:r>
            <a:endParaRPr lang="en-US" altLang="zh-CN" sz="2000" dirty="0">
              <a:solidFill>
                <a:schemeClr val="tx1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不得出现在任何产生式的右部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型文法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对任一产生式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α→β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都有</a:t>
            </a:r>
            <a:endParaRPr lang="zh-CN" altLang="en-US" sz="20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α∈V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endParaRPr lang="en-US" altLang="zh-CN" sz="18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β∈(V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∪V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T</a:t>
            </a: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)</a:t>
            </a:r>
            <a:r>
              <a:rPr lang="en-US" altLang="zh-CN" sz="1800" baseline="30000" dirty="0">
                <a:latin typeface="Bookman Old Style" panose="02050604050505020204" pitchFamily="18" charset="0"/>
                <a:ea typeface="楷体_GB2312" pitchFamily="49" charset="-122"/>
              </a:rPr>
              <a:t>*</a:t>
            </a:r>
            <a:endParaRPr lang="en-US" altLang="zh-CN" sz="1800" baseline="300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型文法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任一产生式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α→β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的形式都为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A→aB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latin typeface="Bookman Old Style" panose="02050604050505020204" pitchFamily="18" charset="0"/>
                <a:ea typeface="楷体_GB2312" pitchFamily="49" charset="-122"/>
              </a:rPr>
              <a:t>A→a</a:t>
            </a:r>
            <a:endParaRPr lang="en-US" altLang="zh-CN" sz="2000" dirty="0">
              <a:solidFill>
                <a:schemeClr val="tx1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A∈V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endParaRPr lang="en-US" altLang="zh-CN" sz="18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B∈V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endParaRPr lang="en-US" altLang="zh-CN" sz="18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sz="1800" dirty="0">
                <a:latin typeface="Bookman Old Style" panose="02050604050505020204" pitchFamily="18" charset="0"/>
                <a:ea typeface="楷体_GB2312" pitchFamily="49" charset="-122"/>
              </a:rPr>
              <a:t>a∈V</a:t>
            </a:r>
            <a:r>
              <a:rPr lang="en-US" altLang="zh-CN" sz="1800" baseline="-25000" dirty="0">
                <a:latin typeface="Bookman Old Style" panose="02050604050505020204" pitchFamily="18" charset="0"/>
                <a:ea typeface="楷体_GB2312" pitchFamily="49" charset="-122"/>
              </a:rPr>
              <a:t>T</a:t>
            </a:r>
            <a:r>
              <a:rPr lang="en-US" altLang="zh-CN" sz="1800" baseline="30000" dirty="0">
                <a:latin typeface="Bookman Old Style" panose="02050604050505020204" pitchFamily="18" charset="0"/>
                <a:ea typeface="楷体_GB2312" pitchFamily="49" charset="-122"/>
              </a:rPr>
              <a:t>*</a:t>
            </a:r>
            <a:endParaRPr lang="en-US" altLang="zh-CN" sz="1800" baseline="30000" dirty="0"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8294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8294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7010400" y="1341438"/>
            <a:ext cx="1127125" cy="4895850"/>
            <a:chOff x="4416" y="1008"/>
            <a:chExt cx="710" cy="3084"/>
          </a:xfrm>
        </p:grpSpPr>
        <p:sp>
          <p:nvSpPr>
            <p:cNvPr id="82951" name="Line 4"/>
            <p:cNvSpPr>
              <a:spLocks noChangeShapeType="1"/>
            </p:cNvSpPr>
            <p:nvPr/>
          </p:nvSpPr>
          <p:spPr bwMode="auto">
            <a:xfrm>
              <a:off x="4416" y="1008"/>
              <a:ext cx="0" cy="308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82952" name="Text Box 5"/>
            <p:cNvSpPr txBox="1">
              <a:spLocks noChangeArrowheads="1"/>
            </p:cNvSpPr>
            <p:nvPr/>
          </p:nvSpPr>
          <p:spPr bwMode="auto">
            <a:xfrm>
              <a:off x="4502" y="1643"/>
              <a:ext cx="624" cy="1984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随着对产生式的约束条件逐渐增强，文法描述语言的能力逐渐减弱</a:t>
              </a:r>
              <a:endPara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GB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Final note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39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dirty="0">
                <a:solidFill>
                  <a:srgbClr val="FF0000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L(G</a:t>
            </a:r>
            <a:r>
              <a:rPr lang="en-US" altLang="zh-CN" baseline="-25000" dirty="0">
                <a:solidFill>
                  <a:srgbClr val="FF0000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)=L(G</a:t>
            </a:r>
            <a:r>
              <a:rPr lang="en-US" altLang="zh-CN" baseline="-25000" dirty="0">
                <a:solidFill>
                  <a:srgbClr val="FF0000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),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则称文法</a:t>
            </a:r>
            <a:r>
              <a:rPr lang="en-US" altLang="zh-CN" dirty="0">
                <a:solidFill>
                  <a:srgbClr val="FF0000"/>
                </a:solidFill>
                <a:latin typeface="Bookman Old Style" panose="02050604050505020204" pitchFamily="18" charset="0"/>
                <a:ea typeface="楷体_GB2312" pitchFamily="49" charset="-122"/>
              </a:rPr>
              <a:t>G</a:t>
            </a:r>
            <a:r>
              <a:rPr lang="en-US" altLang="zh-CN" baseline="-25000" dirty="0">
                <a:solidFill>
                  <a:srgbClr val="FF0000"/>
                </a:solidFill>
                <a:latin typeface="Bookman Old Style" panose="02050604050505020204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Bookman Old Style" panose="02050604050505020204" pitchFamily="18" charset="0"/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Bookman Old Style" panose="02050604050505020204" pitchFamily="18" charset="0"/>
                <a:ea typeface="楷体_GB2312" pitchFamily="49" charset="-122"/>
              </a:rPr>
              <a:t>G</a:t>
            </a:r>
            <a:r>
              <a:rPr lang="en-US" altLang="zh-CN" baseline="-25000" dirty="0">
                <a:solidFill>
                  <a:srgbClr val="FF0000"/>
                </a:solidFill>
                <a:latin typeface="Bookman Old Style" panose="02050604050505020204" pitchFamily="18" charset="0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是等价的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endParaRPr lang="en-GB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endParaRPr lang="en-US" altLang="zh-CN" dirty="0"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dirty="0">
                <a:latin typeface="Bookman Old Style" panose="020506040505050202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baseline="-250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pitchFamily="2" charset="-122"/>
              </a:rPr>
              <a:t>[A]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：</a:t>
            </a:r>
            <a:r>
              <a:rPr lang="en-US" altLang="zh-CN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A→0R, R→A1, A→01 </a:t>
            </a:r>
            <a:endParaRPr lang="en-US" altLang="zh-CN" dirty="0">
              <a:solidFill>
                <a:srgbClr val="0000CC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endParaRPr lang="en-US" altLang="zh-CN" dirty="0"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en-US" altLang="zh-CN" dirty="0">
                <a:latin typeface="Bookman Old Style" panose="020506040505050202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baseline="-250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latin typeface="Bookman Old Style" panose="02050604050505020204" pitchFamily="18" charset="0"/>
                <a:ea typeface="华文新魏" panose="02010800040101010101" pitchFamily="2" charset="-122"/>
              </a:rPr>
              <a:t>[S]</a:t>
            </a:r>
            <a:r>
              <a:rPr lang="zh-CN" altLang="en-US" dirty="0">
                <a:latin typeface="Bookman Old Style" panose="02050604050505020204" pitchFamily="18" charset="0"/>
                <a:ea typeface="华文新魏" panose="02010800040101010101" pitchFamily="2" charset="-122"/>
              </a:rPr>
              <a:t>：</a:t>
            </a:r>
            <a:r>
              <a:rPr lang="en-US" altLang="zh-CN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S→0S1, S→01</a:t>
            </a:r>
            <a:endParaRPr lang="en-US" altLang="zh-CN" dirty="0"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8397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8397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GB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49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sz="28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： 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S→0S1</a:t>
            </a:r>
            <a:r>
              <a:rPr lang="zh-CN" altLang="en-US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， </a:t>
            </a:r>
            <a:endParaRPr lang="en-US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	 S→01 </a:t>
            </a:r>
            <a:endParaRPr lang="en-US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	 </a:t>
            </a: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zh-CN" altLang="en-US" sz="2800" dirty="0">
                <a:solidFill>
                  <a:srgbClr val="0000CC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：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sz="2800" baseline="-250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 1</a:t>
            </a:r>
            <a:r>
              <a:rPr lang="en-US" altLang="zh-CN" sz="2800" dirty="0">
                <a:latin typeface="Bookman Old Style" panose="02050604050505020204" pitchFamily="18" charset="0"/>
                <a:ea typeface="华文新魏" panose="02010800040101010101" pitchFamily="2" charset="-122"/>
              </a:rPr>
              <a:t>(S)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的语言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?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n-US" altLang="zh-CN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84996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84997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450" y="3190875"/>
            <a:ext cx="34766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eaLnBrk="1" hangingPunct="1"/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L(G)={0</a:t>
            </a:r>
            <a:r>
              <a:rPr lang="en-US" altLang="zh-CN" baseline="30000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|n</a:t>
            </a:r>
            <a:r>
              <a:rPr lang="en-US" altLang="zh-CN" dirty="0">
                <a:solidFill>
                  <a:srgbClr val="0000CC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1}</a:t>
            </a:r>
            <a:endParaRPr lang="en-US" altLang="zh-CN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Grammar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字母表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一个有限字符集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包括英文字母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(26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、数字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(10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、其它字符等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单词符号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词法规则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具有独立意义的最基本结构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如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0.5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:=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语法单位（语法范畴）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语法规则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如表达式、语句、函数、过程、子程序等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buClr>
                <a:srgbClr val="BCBCBC"/>
              </a:buClr>
              <a:buSzPct val="76000"/>
              <a:buFont typeface="Wingdings 3" panose="05040102010807070707" pitchFamily="18" charse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如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0.5*X1+C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4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536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7092280" y="1228307"/>
            <a:ext cx="1555750" cy="641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定义符</a:t>
            </a:r>
            <a:endParaRPr kumimoji="1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7092280" y="1995070"/>
            <a:ext cx="1555750" cy="6413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标识符</a:t>
            </a:r>
            <a:endParaRPr kumimoji="1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7092280" y="2739607"/>
            <a:ext cx="1555750" cy="6413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分界符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7092280" y="3488907"/>
            <a:ext cx="1555750" cy="641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运算符</a:t>
            </a:r>
            <a:endParaRPr kumimoji="1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7102599" y="4250907"/>
            <a:ext cx="1535113" cy="6413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常数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GB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60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宋体" panose="02010600030101010101" pitchFamily="2" charset="-122"/>
              </a:rPr>
              <a:t>例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宋体" panose="02010600030101010101" pitchFamily="2" charset="-122"/>
              </a:rPr>
              <a:t>10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宋体" panose="02010600030101010101" pitchFamily="2" charset="-122"/>
              </a:rPr>
              <a:t>：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宋体" panose="02010600030101010101" pitchFamily="2" charset="-122"/>
              </a:rPr>
              <a:t>若已知</a:t>
            </a:r>
            <a:r>
              <a:rPr kumimoji="1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宋体" panose="02010600030101010101" pitchFamily="2" charset="-122"/>
              </a:rPr>
              <a:t>文法</a:t>
            </a:r>
            <a:r>
              <a:rPr kumimoji="1" lang="en-US" altLang="zh-CN" sz="2800" b="1" i="0" u="none" strike="noStrike" kern="1200" cap="none" spc="0" normalizeH="0" baseline="0" noProof="1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宋体" panose="02010600030101010101" pitchFamily="2" charset="-122"/>
              </a:rPr>
              <a:t>G</a:t>
            </a:r>
            <a:r>
              <a:rPr kumimoji="1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宋体" panose="02010600030101010101" pitchFamily="2" charset="-122"/>
              </a:rPr>
              <a:t>2</a:t>
            </a:r>
            <a:r>
              <a:rPr kumimoji="1" lang="en-US" altLang="zh-CN" sz="2800" b="1" i="0" u="none" strike="noStrike" kern="1200" cap="none" spc="0" normalizeH="0" baseline="0" noProof="1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宋体" panose="02010600030101010101" pitchFamily="2" charset="-122"/>
              </a:rPr>
              <a:t>(A)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宋体" panose="02010600030101010101" pitchFamily="2" charset="-122"/>
              </a:rPr>
              <a:t>：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宋体" panose="02010600030101010101" pitchFamily="2" charset="-122"/>
                <a:sym typeface="Symbol" panose="05050102010706020507" pitchFamily="18" charset="2"/>
              </a:rPr>
              <a:t>A  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78507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宋体" panose="02010600030101010101" pitchFamily="2" charset="-122"/>
                <a:sym typeface="Symbol" panose="05050102010706020507" pitchFamily="18" charset="2"/>
              </a:rPr>
              <a:t>c|Ab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78507"/>
              </a:solidFill>
              <a:effectLst/>
              <a:uLnTx/>
              <a:uFillTx/>
              <a:latin typeface="Bookman Old Style" panose="02050604050505020204" pitchFamily="18" charset="0"/>
              <a:ea typeface="楷体_GB2312" pitchFamily="49" charset="-122"/>
              <a:cs typeface="宋体" panose="02010600030101010101" pitchFamily="2" charset="-122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宋体" panose="02010600030101010101" pitchFamily="2" charset="-122"/>
              </a:rPr>
              <a:t> 请给出</a:t>
            </a:r>
            <a:r>
              <a:rPr kumimoji="1" lang="en-US" altLang="zh-CN" sz="28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宋体" panose="02010600030101010101" pitchFamily="2" charset="-122"/>
              </a:rPr>
              <a:t>G</a:t>
            </a:r>
            <a:r>
              <a:rPr kumimoji="1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宋体" panose="02010600030101010101" pitchFamily="2" charset="-122"/>
              </a:rPr>
              <a:t>2</a:t>
            </a:r>
            <a:r>
              <a:rPr kumimoji="1" lang="en-US" altLang="zh-CN" sz="28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宋体" panose="02010600030101010101" pitchFamily="2" charset="-122"/>
              </a:rPr>
              <a:t>(A)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宋体" panose="02010600030101010101" pitchFamily="2" charset="-122"/>
              </a:rPr>
              <a:t>的语言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宋体" panose="02010600030101010101" pitchFamily="2" charset="-122"/>
              </a:rPr>
              <a:t>?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6000"/>
              <a:buFont typeface="Wingdings" panose="05000000000000000000" pitchFamily="2" charset="2"/>
              <a:buChar char="§"/>
              <a:defRPr/>
            </a:pPr>
            <a:endParaRPr kumimoji="1" lang="en-GB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宋体" panose="02010600030101010101" pitchFamily="2" charset="-122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L(</a:t>
            </a:r>
            <a:r>
              <a:rPr kumimoji="1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kumimoji="1" lang="en-US" altLang="zh-CN" sz="2800" b="0" i="0" u="none" strike="noStrike" kern="1200" cap="none" spc="0" normalizeH="0" baseline="-2500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)={c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cb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cbb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开头，后继若干个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6000"/>
              <a:buFont typeface="Wingdings" panose="05000000000000000000" pitchFamily="2" charset="2"/>
              <a:buChar char="§"/>
              <a:defRPr/>
            </a:pPr>
            <a:endParaRPr kumimoji="1" lang="en-GB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6000"/>
              <a:buFont typeface="Wingdings" panose="05000000000000000000" pitchFamily="2" charset="2"/>
              <a:buChar char="§"/>
              <a:defRPr/>
            </a:pP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602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8602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42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6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GB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70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给出产生语言为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{a</a:t>
            </a:r>
            <a:r>
              <a:rPr lang="en-US" altLang="zh-CN" sz="2800" baseline="300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b</a:t>
            </a:r>
            <a:r>
              <a:rPr lang="en-US" altLang="zh-CN" sz="2800" baseline="300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m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|1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m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  <a:sym typeface="Symbol" panose="05050102010706020507" pitchFamily="18" charset="2"/>
              </a:rPr>
              <a:t>2n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}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的文法</a:t>
            </a:r>
            <a:endParaRPr lang="zh-CN" altLang="en-US" sz="28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GB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Clr>
                <a:schemeClr val="accent2"/>
              </a:buClr>
              <a:buSzPct val="76000"/>
              <a:buFont typeface="Wingdings 3" panose="05040102010807070707" pitchFamily="18" charset="2"/>
            </a:pPr>
            <a:r>
              <a:rPr lang="en-US" altLang="zh-CN" sz="2400" dirty="0">
                <a:solidFill>
                  <a:srgbClr val="0000CC"/>
                </a:solidFill>
              </a:rPr>
              <a:t>G(S)</a:t>
            </a:r>
            <a:r>
              <a:rPr lang="zh-CN" altLang="en-US" sz="2400" dirty="0">
                <a:solidFill>
                  <a:srgbClr val="0000CC"/>
                </a:solidFill>
              </a:rPr>
              <a:t>：</a:t>
            </a:r>
            <a:endParaRPr lang="zh-CN" altLang="en-US" sz="2400" dirty="0">
              <a:solidFill>
                <a:srgbClr val="0000CC"/>
              </a:solidFill>
            </a:endParaRPr>
          </a:p>
          <a:p>
            <a:pPr lvl="1" eaLnBrk="1" hangingPunct="1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          </a:t>
            </a:r>
            <a:r>
              <a:rPr lang="en-US" altLang="zh-CN" sz="2400" dirty="0">
                <a:solidFill>
                  <a:srgbClr val="0000CC"/>
                </a:solidFill>
              </a:rPr>
              <a:t>S </a:t>
            </a:r>
            <a:r>
              <a:rPr lang="en-US" altLang="zh-CN" sz="2400" dirty="0">
                <a:solidFill>
                  <a:srgbClr val="0000CC"/>
                </a:solidFill>
                <a:sym typeface="Symbol" panose="05050102010706020507" pitchFamily="18" charset="2"/>
              </a:rPr>
              <a:t> aSb | aSbb</a:t>
            </a:r>
            <a:endParaRPr lang="en-US" altLang="zh-CN" sz="2400" dirty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lvl="1" eaLnBrk="1" hangingPunct="1">
              <a:buClr>
                <a:schemeClr val="accent2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sym typeface="Symbol" panose="05050102010706020507" pitchFamily="18" charset="2"/>
              </a:rPr>
              <a:t>          S  ab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GB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76000"/>
              <a:buFont typeface="Wingdings 3" panose="05040102010807070707" pitchFamily="18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87044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8704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3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3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62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GB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80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若已知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文法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G</a:t>
            </a:r>
            <a:r>
              <a:rPr lang="en-US" altLang="zh-CN" sz="28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4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(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S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：</a:t>
            </a:r>
            <a:endParaRPr lang="zh-CN" altLang="en-US" sz="2800" b="1" dirty="0">
              <a:solidFill>
                <a:srgbClr val="F78507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274955" lvl="1" indent="0"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   S→aSBE	   S→aBE</a:t>
            </a:r>
            <a:endParaRPr lang="en-US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	   EB→BE	   aB→ab</a:t>
            </a:r>
            <a:endParaRPr lang="en-US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	   bB→bb	   bE→be</a:t>
            </a:r>
            <a:endParaRPr lang="en-US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	   eE→ee</a:t>
            </a:r>
            <a:endParaRPr lang="en-US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请给出</a:t>
            </a:r>
            <a:r>
              <a:rPr lang="en-US" altLang="zh-CN" sz="2800" dirty="0">
                <a:latin typeface="Bookman Old Style" panose="02050604050505020204" pitchFamily="18" charset="0"/>
                <a:ea typeface="楷体_GB2312" pitchFamily="49" charset="-122"/>
              </a:rPr>
              <a:t>G</a:t>
            </a:r>
            <a:r>
              <a:rPr lang="en-US" altLang="zh-CN" sz="2800" baseline="-25000" dirty="0">
                <a:latin typeface="Bookman Old Style" panose="02050604050505020204" pitchFamily="18" charset="0"/>
                <a:ea typeface="楷体_GB2312" pitchFamily="49" charset="-122"/>
              </a:rPr>
              <a:t>4</a:t>
            </a:r>
            <a:r>
              <a:rPr lang="en-US" altLang="zh-CN" sz="2800" dirty="0">
                <a:latin typeface="Bookman Old Style" panose="02050604050505020204" pitchFamily="18" charset="0"/>
                <a:ea typeface="楷体_GB2312" pitchFamily="49" charset="-122"/>
              </a:rPr>
              <a:t>(</a:t>
            </a:r>
            <a:r>
              <a:rPr lang="en-US" altLang="zh-CN" sz="2800" dirty="0">
                <a:latin typeface="Bookman Old Style" panose="02050604050505020204" pitchFamily="18" charset="0"/>
                <a:ea typeface="楷体_GB2312" pitchFamily="49" charset="-122"/>
              </a:rPr>
              <a:t>S</a:t>
            </a:r>
            <a:r>
              <a:rPr lang="en-US" altLang="zh-CN" sz="2800" dirty="0">
                <a:latin typeface="Bookman Old Style" panose="02050604050505020204" pitchFamily="18" charset="0"/>
                <a:ea typeface="楷体_GB2312" pitchFamily="49" charset="-122"/>
              </a:rPr>
              <a:t>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的语言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?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6000"/>
              <a:buFont typeface="Wingdings" panose="05000000000000000000" pitchFamily="2" charset="2"/>
              <a:buChar char="§"/>
            </a:pPr>
            <a:endParaRPr lang="en-GB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6000"/>
              <a:buFont typeface="Wingdings 3" panose="05040102010807070707" pitchFamily="18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L</a:t>
            </a: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G4(S)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={ a</a:t>
            </a:r>
            <a:r>
              <a:rPr lang="en-US" altLang="zh-CN" baseline="30000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b</a:t>
            </a:r>
            <a:r>
              <a:rPr lang="en-US" altLang="zh-CN" baseline="30000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e</a:t>
            </a:r>
            <a:r>
              <a:rPr lang="en-US" altLang="zh-CN" baseline="30000" dirty="0">
                <a:solidFill>
                  <a:srgbClr val="0000CC"/>
                </a:solidFill>
              </a:rPr>
              <a:t>n </a:t>
            </a:r>
            <a:r>
              <a:rPr lang="en-US" altLang="zh-CN" dirty="0">
                <a:solidFill>
                  <a:srgbClr val="0000CC"/>
                </a:solidFill>
              </a:rPr>
              <a:t>| n</a:t>
            </a:r>
            <a:r>
              <a:rPr lang="en-US" altLang="zh-CN" dirty="0">
                <a:solidFill>
                  <a:srgbClr val="0000CC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dirty="0">
                <a:solidFill>
                  <a:srgbClr val="0000CC"/>
                </a:solidFill>
              </a:rPr>
              <a:t>1 }</a:t>
            </a:r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6000"/>
              <a:buFont typeface="Wingdings 3" panose="05040102010807070707" pitchFamily="18" charset="2"/>
              <a:buNone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8806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8806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98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90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01738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zh-CN" altLang="en-US" sz="24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sz="24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文法</a:t>
            </a:r>
            <a:r>
              <a:rPr lang="en-US" altLang="zh-CN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G[S]:  S→AB     A→A0|1B    B→0|S1</a:t>
            </a:r>
            <a:r>
              <a:rPr lang="zh-CN" altLang="en-US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，请给出句子</a:t>
            </a:r>
            <a:r>
              <a:rPr lang="en-US" altLang="zh-CN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101001</a:t>
            </a:r>
            <a:r>
              <a:rPr lang="zh-CN" altLang="en-US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的最左和最右推导。</a:t>
            </a:r>
            <a:endParaRPr lang="zh-CN" altLang="en-US" b="1" dirty="0">
              <a:solidFill>
                <a:srgbClr val="F78507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zh-CN" altLang="en-US" dirty="0">
              <a:latin typeface="Bookman Old Style" panose="02050604050505020204" pitchFamily="18" charset="0"/>
              <a:ea typeface="楷体_GB2312" pitchFamily="49" charset="-122"/>
            </a:endParaRPr>
          </a:p>
        </p:txBody>
      </p:sp>
      <p:sp>
        <p:nvSpPr>
          <p:cNvPr id="8909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8909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9106" y="2567358"/>
            <a:ext cx="7517311" cy="1149674"/>
          </a:xfrm>
          <a:prstGeom prst="rect">
            <a:avLst/>
          </a:prstGeom>
          <a:blipFill rotWithShape="1">
            <a:blip r:embed="rId1"/>
            <a:stretch>
              <a:fillRect l="-1217" b="-11111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PMingLiU" pitchFamily="1" charset="-120"/>
                <a:cs typeface="+mn-cs"/>
              </a:rPr>
              <a:t> </a:t>
            </a:r>
            <a:endParaRPr kumimoji="1" lang="zh-CN" altLang="en-US" kern="1200" cap="none" spc="0" normalizeH="0" baseline="0" noProof="0">
              <a:noFill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51546" y="4151534"/>
            <a:ext cx="7104829" cy="1149674"/>
          </a:xfrm>
          <a:prstGeom prst="rect">
            <a:avLst/>
          </a:prstGeom>
          <a:blipFill rotWithShape="1">
            <a:blip r:embed="rId2"/>
            <a:stretch>
              <a:fillRect l="-1373" b="-11111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PMingLiU" pitchFamily="1" charset="-120"/>
                <a:cs typeface="+mn-cs"/>
              </a:rPr>
              <a:t> </a:t>
            </a:r>
            <a:endParaRPr kumimoji="1" lang="zh-CN" altLang="en-US" kern="1200" cap="none" spc="0" normalizeH="0" baseline="0" noProof="0">
              <a:noFill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GB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01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是非题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）因名字都是用标识符表示的，故名字与标识符没有区别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）正规文法产生的语言都可以用上下文无关文法来描述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）上下文无关文法比正规文法具有更强的描述能力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n-US" altLang="zh-CN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90116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0117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40882" y="2204864"/>
            <a:ext cx="782461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×</a:t>
            </a:r>
            <a:endParaRPr kumimoji="1" lang="zh-CN" altLang="en-US" sz="48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46180" y="3501008"/>
            <a:ext cx="87716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√</a:t>
            </a:r>
            <a:endParaRPr kumimoji="1" lang="zh-CN" altLang="en-US" sz="54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98828" y="5013176"/>
            <a:ext cx="87716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√</a:t>
            </a:r>
            <a:endParaRPr kumimoji="1" lang="zh-CN" altLang="en-US" sz="54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GB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指出下述文法属性，并给出其描述的语言：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sz="2800" b="1" baseline="-25000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(S)</a:t>
            </a:r>
            <a:r>
              <a:rPr lang="zh-CN" altLang="en-US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： 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S→</a:t>
            </a:r>
            <a:r>
              <a:rPr lang="en-GB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Be, B</a:t>
            </a:r>
            <a:r>
              <a:rPr lang="en-US" altLang="zh-CN" sz="2800" b="1" dirty="0">
                <a:solidFill>
                  <a:srgbClr val="F78507"/>
                </a:solidFill>
                <a:ea typeface="华文新魏" panose="02010800040101010101" pitchFamily="2" charset="-122"/>
              </a:rPr>
              <a:t>→eC | Af,  A→Ae | e</a:t>
            </a:r>
            <a:endParaRPr lang="en-US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	    C→Cf, D</a:t>
            </a:r>
            <a:r>
              <a:rPr lang="en-US" altLang="zh-CN" sz="2800" b="1" dirty="0">
                <a:solidFill>
                  <a:srgbClr val="F78507"/>
                </a:solidFill>
                <a:ea typeface="华文新魏" panose="02010800040101010101" pitchFamily="2" charset="-122"/>
              </a:rPr>
              <a:t>→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fDA</a:t>
            </a:r>
            <a:endParaRPr lang="en-US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n-GB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GB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sz="2800" b="1" baseline="-25000" dirty="0">
                <a:solidFill>
                  <a:srgbClr val="F78507"/>
                </a:solidFill>
                <a:ea typeface="华文新魏" panose="02010800040101010101" pitchFamily="2" charset="-122"/>
              </a:rPr>
              <a:t>2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+mn-ea"/>
              </a:rPr>
              <a:t>(S)</a:t>
            </a:r>
            <a:r>
              <a:rPr lang="en-GB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:   A</a:t>
            </a:r>
            <a:r>
              <a:rPr lang="en-US" altLang="zh-CN" sz="2800" b="1" dirty="0">
                <a:solidFill>
                  <a:srgbClr val="F78507"/>
                </a:solidFill>
                <a:ea typeface="华文新魏" panose="02010800040101010101" pitchFamily="2" charset="-122"/>
              </a:rPr>
              <a:t>→aB,  B→Ab | a</a:t>
            </a:r>
            <a:endParaRPr lang="en-US" altLang="zh-CN" sz="2800" b="1" dirty="0">
              <a:solidFill>
                <a:srgbClr val="F78507"/>
              </a:solidFill>
              <a:ea typeface="华文新魏" panose="02010800040101010101" pitchFamily="2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n-GB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n-GB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GB" altLang="zh-CN" sz="2800" b="1" dirty="0">
                <a:solidFill>
                  <a:srgbClr val="F78507"/>
                </a:solidFill>
                <a:ea typeface="华文新魏" panose="02010800040101010101" pitchFamily="2" charset="-122"/>
              </a:rPr>
              <a:t>G</a:t>
            </a:r>
            <a:r>
              <a:rPr lang="en-US" altLang="zh-CN" sz="2800" b="1" baseline="-25000" dirty="0">
                <a:solidFill>
                  <a:srgbClr val="F78507"/>
                </a:solidFill>
                <a:ea typeface="华文新魏" panose="02010800040101010101" pitchFamily="2" charset="-122"/>
              </a:rPr>
              <a:t>3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  <a:sym typeface="+mn-ea"/>
              </a:rPr>
              <a:t>(S):</a:t>
            </a:r>
            <a:r>
              <a:rPr lang="en-GB" altLang="zh-CN" sz="2800" b="1" dirty="0">
                <a:solidFill>
                  <a:srgbClr val="F78507"/>
                </a:solidFill>
                <a:ea typeface="华文新魏" panose="02010800040101010101" pitchFamily="2" charset="-122"/>
              </a:rPr>
              <a:t>    </a:t>
            </a:r>
            <a:r>
              <a:rPr lang="en-US" altLang="zh-CN" sz="2800" b="1" dirty="0">
                <a:solidFill>
                  <a:srgbClr val="F78507"/>
                </a:solidFill>
                <a:ea typeface="华文新魏" panose="02010800040101010101" pitchFamily="2" charset="-122"/>
              </a:rPr>
              <a:t>S→abcA, S→Aabc,  A→ </a:t>
            </a:r>
            <a:r>
              <a:rPr lang="el-GR" altLang="zh-CN" sz="2800" b="1" dirty="0">
                <a:solidFill>
                  <a:srgbClr val="F78507"/>
                </a:solidFill>
                <a:latin typeface="Calibri" panose="020F0502020204030204" pitchFamily="34" charset="0"/>
                <a:ea typeface="华文新魏" panose="02010800040101010101" pitchFamily="2" charset="-122"/>
              </a:rPr>
              <a:t>ε</a:t>
            </a:r>
            <a:r>
              <a:rPr lang="en-US" altLang="zh-CN" sz="2800" b="1" dirty="0">
                <a:solidFill>
                  <a:srgbClr val="F78507"/>
                </a:solidFill>
                <a:ea typeface="华文新魏" panose="02010800040101010101" pitchFamily="2" charset="-122"/>
              </a:rPr>
              <a:t> ,   </a:t>
            </a:r>
            <a:endParaRPr lang="en-US" altLang="zh-CN" sz="2800" b="1" dirty="0">
              <a:solidFill>
                <a:srgbClr val="F78507"/>
              </a:solidFill>
              <a:ea typeface="华文新魏" panose="02010800040101010101" pitchFamily="2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ea typeface="华文新魏" panose="02010800040101010101" pitchFamily="2" charset="-122"/>
              </a:rPr>
              <a:t>              Aa→Sa,   cA→cS</a:t>
            </a:r>
            <a:endParaRPr lang="en-US" altLang="zh-CN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n-US" altLang="zh-CN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9114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114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20110" y="2780665"/>
            <a:ext cx="1253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型文法</a:t>
            </a:r>
            <a:endParaRPr lang="zh-CN" altLang="en-US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47720" y="4004945"/>
            <a:ext cx="1253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型文法</a:t>
            </a:r>
            <a:endParaRPr lang="zh-CN" altLang="en-US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7720" y="5805170"/>
            <a:ext cx="1253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型文法</a:t>
            </a:r>
            <a:endParaRPr lang="zh-CN" altLang="en-US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GB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21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给出文法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G</a:t>
            </a:r>
            <a:r>
              <a:rPr lang="zh-CN" altLang="en-US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：  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S→aSb | P</a:t>
            </a:r>
            <a:endParaRPr lang="en-US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      P</a:t>
            </a:r>
            <a:r>
              <a:rPr lang="en-US" altLang="zh-CN" sz="2800" b="1" dirty="0">
                <a:solidFill>
                  <a:srgbClr val="F78507"/>
                </a:solidFill>
                <a:ea typeface="华文新魏" panose="02010800040101010101" pitchFamily="2" charset="-122"/>
              </a:rPr>
              <a:t>→bPc | bQc</a:t>
            </a:r>
            <a:endParaRPr lang="en-US" altLang="zh-CN" sz="2800" b="1" dirty="0">
              <a:solidFill>
                <a:srgbClr val="F78507"/>
              </a:solidFill>
              <a:ea typeface="华文新魏" panose="02010800040101010101" pitchFamily="2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ea typeface="华文新魏" panose="02010800040101010101" pitchFamily="2" charset="-122"/>
              </a:rPr>
              <a:t>         Q→Qa | a</a:t>
            </a:r>
            <a:endParaRPr lang="en-US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AutoNum type="arabicParenBoth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它是乔姆斯基哪一型文法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AutoNum type="arabicParenBoth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它生成的语言是什么？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n-US" altLang="zh-CN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92164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216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87623" y="4462159"/>
            <a:ext cx="3068213" cy="1246048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PMingLiU" pitchFamily="1" charset="-120"/>
                <a:cs typeface="+mn-cs"/>
              </a:rPr>
              <a:t> </a:t>
            </a:r>
            <a:endParaRPr kumimoji="1" lang="zh-CN" altLang="en-US" kern="1200" cap="none" spc="0" normalizeH="0" baseline="0" noProof="0">
              <a:noFill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GB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31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给出如下文法：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G</a:t>
            </a:r>
            <a:r>
              <a:rPr lang="zh-CN" altLang="en-US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：  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P → aPQR | abR</a:t>
            </a:r>
            <a:endParaRPr lang="en-US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      RQ </a:t>
            </a:r>
            <a:r>
              <a:rPr lang="en-US" altLang="zh-CN" sz="2800" b="1" dirty="0">
                <a:solidFill>
                  <a:srgbClr val="F78507"/>
                </a:solidFill>
                <a:ea typeface="华文新魏" panose="02010800040101010101" pitchFamily="2" charset="-122"/>
              </a:rPr>
              <a:t>→ QR</a:t>
            </a:r>
            <a:endParaRPr lang="en-US" altLang="zh-CN" sz="2800" b="1" dirty="0">
              <a:solidFill>
                <a:srgbClr val="F78507"/>
              </a:solidFill>
              <a:ea typeface="华文新魏" panose="02010800040101010101" pitchFamily="2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ea typeface="华文新魏" panose="02010800040101010101" pitchFamily="2" charset="-122"/>
              </a:rPr>
              <a:t>         bQ → bb</a:t>
            </a:r>
            <a:endParaRPr lang="en-US" altLang="zh-CN" sz="2800" b="1" dirty="0">
              <a:solidFill>
                <a:srgbClr val="F78507"/>
              </a:solidFill>
              <a:ea typeface="华文新魏" panose="02010800040101010101" pitchFamily="2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ea typeface="华文新魏" panose="02010800040101010101" pitchFamily="2" charset="-122"/>
              </a:rPr>
              <a:t>         bR → bc</a:t>
            </a:r>
            <a:endParaRPr lang="en-US" altLang="zh-CN" sz="2800" b="1" dirty="0">
              <a:solidFill>
                <a:srgbClr val="F78507"/>
              </a:solidFill>
              <a:ea typeface="华文新魏" panose="02010800040101010101" pitchFamily="2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ea typeface="华文新魏" panose="02010800040101010101" pitchFamily="2" charset="-122"/>
              </a:rPr>
              <a:t>         cR → cc</a:t>
            </a:r>
            <a:endParaRPr lang="en-US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AutoNum type="arabicParenBoth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它是乔姆斯基哪一型文法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AutoNum type="arabicParenBoth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aaabbbccc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的一个句子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93188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3189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3190" name="TextBox 1"/>
          <p:cNvSpPr txBox="1">
            <a:spLocks noChangeArrowheads="1"/>
          </p:cNvSpPr>
          <p:nvPr/>
        </p:nvSpPr>
        <p:spPr bwMode="auto">
          <a:xfrm>
            <a:off x="5940425" y="1557338"/>
            <a:ext cx="23764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型文法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aPQR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defRPr/>
            </a:pP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aaPQRQR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defRPr/>
            </a:pP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aaabRQRQR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anose="02050604050505020204" pitchFamily="18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aaabQRQRR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aaabbRQRR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aaabbQRRR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defRPr/>
            </a:pP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aaabbbRRR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defRPr/>
            </a:pP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aaabbbcRR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defRPr/>
            </a:pP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aaabbbccR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defRPr/>
            </a:pP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aaabbbccc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" charset="-120"/>
              <a:cs typeface="+mn-c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GB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42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给出产生语言为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{a</a:t>
            </a:r>
            <a:r>
              <a:rPr lang="en-US" altLang="zh-CN" sz="2800" baseline="300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b</a:t>
            </a:r>
            <a:r>
              <a:rPr lang="en-US" altLang="zh-CN" sz="2800" baseline="300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m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c</a:t>
            </a:r>
            <a:r>
              <a:rPr lang="en-US" altLang="zh-CN" sz="2800" baseline="300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m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d</a:t>
            </a:r>
            <a:r>
              <a:rPr lang="en-US" altLang="zh-CN" sz="2800" baseline="300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|0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n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1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  <a:sym typeface="Symbol" panose="05050102010706020507" pitchFamily="18" charset="2"/>
              </a:rPr>
              <a:t>m</a:t>
            </a:r>
            <a:r>
              <a:rPr lang="en-US" altLang="zh-CN" sz="2800" dirty="0">
                <a:solidFill>
                  <a:srgbClr val="0000CC"/>
                </a:solidFill>
                <a:latin typeface="Bookman Old Style" panose="02050604050505020204" pitchFamily="18" charset="0"/>
                <a:ea typeface="楷体_GB2312" pitchFamily="49" charset="-122"/>
              </a:rPr>
              <a:t>}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的文法</a:t>
            </a:r>
            <a:endParaRPr lang="zh-CN" altLang="en-US" sz="28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GB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GB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6000"/>
              <a:buFont typeface="Wingdings 3" panose="05040102010807070707" pitchFamily="18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         G</a:t>
            </a:r>
            <a:r>
              <a:rPr lang="en-US" altLang="zh-CN" sz="2800" b="1" baseline="-25000" dirty="0">
                <a:solidFill>
                  <a:srgbClr val="F78507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(S):</a:t>
            </a:r>
            <a:endParaRPr lang="en-US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			S</a:t>
            </a:r>
            <a:r>
              <a:rPr lang="pt-BR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→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aSd|A</a:t>
            </a:r>
            <a:endParaRPr lang="en-US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457200" lvl="1" inden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			A</a:t>
            </a:r>
            <a:r>
              <a:rPr lang="pt-BR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→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楷体_GB2312" pitchFamily="49" charset="-122"/>
              </a:rPr>
              <a:t>bAc|bc</a:t>
            </a:r>
            <a:endParaRPr lang="en-US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76000"/>
              <a:buFont typeface="Wingdings 3" panose="05040102010807070707" pitchFamily="18" charset="2"/>
              <a:buNone/>
            </a:pP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94212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4213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charRg st="36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charRg st="36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charRg st="36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211">
                                            <p:txEl>
                                              <p:charRg st="36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charRg st="5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211">
                                            <p:txEl>
                                              <p:charRg st="5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charRg st="5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211">
                                            <p:txEl>
                                              <p:charRg st="53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charRg st="64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211">
                                            <p:txEl>
                                              <p:charRg st="64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211">
                                            <p:txEl>
                                              <p:charRg st="64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211">
                                            <p:txEl>
                                              <p:charRg st="64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GB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52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文法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的产生式集为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｛</a:t>
            </a: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S → S+S | S*S | i | (S)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对于输入串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i+i*i: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AutoNum type="arabicParenBoth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给出一个推导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AutoNum type="arabicParenBoth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画出一棵语法树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AutoNum type="arabicParenBoth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文法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是否是二义性的，请证明你的结论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n-US" altLang="zh-CN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95236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5237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Architecture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387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6388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grpSp>
        <p:nvGrpSpPr>
          <p:cNvPr id="16389" name="Group 4"/>
          <p:cNvGrpSpPr/>
          <p:nvPr/>
        </p:nvGrpSpPr>
        <p:grpSpPr>
          <a:xfrm>
            <a:off x="1323975" y="1530350"/>
            <a:ext cx="6127750" cy="4083050"/>
            <a:chOff x="1776" y="2208"/>
            <a:chExt cx="2256" cy="1817"/>
          </a:xfrm>
        </p:grpSpPr>
        <p:sp>
          <p:nvSpPr>
            <p:cNvPr id="16390" name="Text Box 5"/>
            <p:cNvSpPr txBox="1">
              <a:spLocks noChangeArrowheads="1"/>
            </p:cNvSpPr>
            <p:nvPr/>
          </p:nvSpPr>
          <p:spPr bwMode="auto">
            <a:xfrm>
              <a:off x="2784" y="2208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charset="0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charset="0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charset="0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charset="0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楷体_GB2312" charset="0"/>
                  <a:ea typeface="楷体_GB2312" charset="0"/>
                  <a:cs typeface="楷体_GB2312" charset="0"/>
                </a:rPr>
                <a:t>程序</a:t>
              </a: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6391" name="Text Box 6"/>
            <p:cNvSpPr txBox="1">
              <a:spLocks noChangeArrowheads="1"/>
            </p:cNvSpPr>
            <p:nvPr/>
          </p:nvSpPr>
          <p:spPr bwMode="auto">
            <a:xfrm>
              <a:off x="2112" y="2592"/>
              <a:ext cx="182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charset="0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charset="0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charset="0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charset="0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charset="0"/>
                  <a:ea typeface="楷体_GB2312" charset="0"/>
                  <a:cs typeface="楷体_GB2312" charset="0"/>
                </a:rPr>
                <a:t>子程序 或 分程序</a:t>
              </a: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6392" name="Text Box 7"/>
            <p:cNvSpPr txBox="1">
              <a:spLocks noChangeArrowheads="1"/>
            </p:cNvSpPr>
            <p:nvPr/>
          </p:nvSpPr>
          <p:spPr bwMode="auto">
            <a:xfrm>
              <a:off x="2496" y="2928"/>
              <a:ext cx="100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语句</a:t>
              </a: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6393" name="Text Box 8"/>
            <p:cNvSpPr txBox="1">
              <a:spLocks noChangeArrowheads="1"/>
            </p:cNvSpPr>
            <p:nvPr/>
          </p:nvSpPr>
          <p:spPr bwMode="auto">
            <a:xfrm>
              <a:off x="2544" y="3312"/>
              <a:ext cx="9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表达式</a:t>
              </a: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6394" name="Text Box 9"/>
            <p:cNvSpPr txBox="1">
              <a:spLocks noChangeArrowheads="1"/>
            </p:cNvSpPr>
            <p:nvPr/>
          </p:nvSpPr>
          <p:spPr bwMode="auto">
            <a:xfrm>
              <a:off x="1776" y="3792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charset="0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charset="0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charset="0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charset="0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charset="0"/>
                  <a:ea typeface="楷体_GB2312" charset="0"/>
                  <a:cs typeface="楷体_GB2312" charset="0"/>
                </a:rPr>
                <a:t>数据引用</a:t>
              </a: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6395" name="Text Box 10"/>
            <p:cNvSpPr txBox="1">
              <a:spLocks noChangeArrowheads="1"/>
            </p:cNvSpPr>
            <p:nvPr/>
          </p:nvSpPr>
          <p:spPr bwMode="auto">
            <a:xfrm>
              <a:off x="2466" y="3792"/>
              <a:ext cx="100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3pPr>
              <a:lvl4pPr marL="1600200"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charset="0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charset="0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charset="0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charset="0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charset="0"/>
                  <a:ea typeface="楷体_GB2312" charset="0"/>
                  <a:cs typeface="楷体_GB2312" charset="0"/>
                </a:rPr>
                <a:t>算符</a:t>
              </a: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6396" name="Text Box 11"/>
            <p:cNvSpPr txBox="1">
              <a:spLocks noChangeArrowheads="1"/>
            </p:cNvSpPr>
            <p:nvPr/>
          </p:nvSpPr>
          <p:spPr bwMode="auto">
            <a:xfrm>
              <a:off x="3168" y="3792"/>
              <a:ext cx="8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PMingLiU" pitchFamily="1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函数调用</a:t>
              </a:r>
              <a:endPara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>
              <a:off x="2976" y="241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16398" name="Line 13"/>
            <p:cNvSpPr>
              <a:spLocks noChangeShapeType="1"/>
            </p:cNvSpPr>
            <p:nvPr/>
          </p:nvSpPr>
          <p:spPr bwMode="auto">
            <a:xfrm>
              <a:off x="2967" y="2793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16399" name="Line 14"/>
            <p:cNvSpPr>
              <a:spLocks noChangeShapeType="1"/>
            </p:cNvSpPr>
            <p:nvPr/>
          </p:nvSpPr>
          <p:spPr bwMode="auto">
            <a:xfrm>
              <a:off x="2976" y="31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16400" name="Line 15"/>
            <p:cNvSpPr>
              <a:spLocks noChangeShapeType="1"/>
            </p:cNvSpPr>
            <p:nvPr/>
          </p:nvSpPr>
          <p:spPr bwMode="auto">
            <a:xfrm>
              <a:off x="2976" y="35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16401" name="Line 16"/>
            <p:cNvSpPr>
              <a:spLocks noChangeShapeType="1"/>
            </p:cNvSpPr>
            <p:nvPr/>
          </p:nvSpPr>
          <p:spPr bwMode="auto">
            <a:xfrm>
              <a:off x="2352" y="3648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16402" name="Line 17"/>
            <p:cNvSpPr>
              <a:spLocks noChangeShapeType="1"/>
            </p:cNvSpPr>
            <p:nvPr/>
          </p:nvSpPr>
          <p:spPr bwMode="auto">
            <a:xfrm>
              <a:off x="2352" y="36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  <p:sp>
          <p:nvSpPr>
            <p:cNvPr id="16403" name="Line 18"/>
            <p:cNvSpPr>
              <a:spLocks noChangeShapeType="1"/>
            </p:cNvSpPr>
            <p:nvPr/>
          </p:nvSpPr>
          <p:spPr bwMode="auto">
            <a:xfrm>
              <a:off x="3600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charset="0"/>
                <a:cs typeface="PMingLiU" charset="0"/>
              </a:endParaRP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GB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Example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62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800" dirty="0">
                <a:solidFill>
                  <a:srgbClr val="00823B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文法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       </a:t>
            </a:r>
            <a:endParaRPr lang="en-US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F78507"/>
                </a:solidFill>
                <a:latin typeface="Bookman Old Style" panose="02050604050505020204" pitchFamily="18" charset="0"/>
                <a:ea typeface="华文新魏" panose="02010800040101010101" pitchFamily="2" charset="-122"/>
              </a:rPr>
              <a:t>       S → SaS | SbS | cSd | eS | f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800" b="1" dirty="0">
              <a:solidFill>
                <a:srgbClr val="F78507"/>
              </a:solidFill>
              <a:latin typeface="Bookman Old Style" panose="02050604050505020204" pitchFamily="18" charset="0"/>
              <a:ea typeface="华文新魏" panose="02010800040101010101" pitchFamily="2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文法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是否是二义性的，请证明你的结论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n-US" altLang="zh-CN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96260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6261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kumimoji="1" lang="en-US" altLang="zh-CN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A bit of history</a:t>
            </a:r>
            <a:endParaRPr kumimoji="1" lang="zh-CN" altLang="en-US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411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7412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PMingLiU" pitchFamily="1" charset="-120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 rot="10800000" flipV="1">
            <a:off x="0" y="1820863"/>
            <a:ext cx="9128125" cy="40909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90000" rIns="72000" bIns="900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PMingLiU" pitchFamily="1" charset="-120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468313" y="5624513"/>
            <a:ext cx="8207375" cy="287338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90000" rIns="72000" bIns="900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PMingLiU" pitchFamily="1" charset="-120"/>
              <a:cs typeface="+mn-cs"/>
            </a:endParaRPr>
          </a:p>
        </p:txBody>
      </p:sp>
      <p:sp>
        <p:nvSpPr>
          <p:cNvPr id="9" name="Freeform 6"/>
          <p:cNvSpPr/>
          <p:nvPr/>
        </p:nvSpPr>
        <p:spPr bwMode="gray">
          <a:xfrm>
            <a:off x="520700" y="2354263"/>
            <a:ext cx="8147050" cy="3098800"/>
          </a:xfrm>
          <a:custGeom>
            <a:avLst/>
            <a:gdLst>
              <a:gd name="T0" fmla="*/ 2676 w 2676"/>
              <a:gd name="T1" fmla="*/ 1142 h 1142"/>
              <a:gd name="T2" fmla="*/ 2676 w 2676"/>
              <a:gd name="T3" fmla="*/ 1 h 1142"/>
              <a:gd name="T4" fmla="*/ 2652 w 2676"/>
              <a:gd name="T5" fmla="*/ 0 h 1142"/>
              <a:gd name="T6" fmla="*/ 2538 w 2676"/>
              <a:gd name="T7" fmla="*/ 0 h 1142"/>
              <a:gd name="T8" fmla="*/ 0 w 2676"/>
              <a:gd name="T9" fmla="*/ 1140 h 1142"/>
              <a:gd name="T10" fmla="*/ 0 w 2676"/>
              <a:gd name="T11" fmla="*/ 1142 h 1142"/>
              <a:gd name="T12" fmla="*/ 2676 w 2676"/>
              <a:gd name="T13" fmla="*/ 1142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76" h="1142">
                <a:moveTo>
                  <a:pt x="2676" y="1142"/>
                </a:moveTo>
                <a:cubicBezTo>
                  <a:pt x="2676" y="1"/>
                  <a:pt x="2676" y="1"/>
                  <a:pt x="2676" y="1"/>
                </a:cubicBezTo>
                <a:cubicBezTo>
                  <a:pt x="2668" y="1"/>
                  <a:pt x="2660" y="0"/>
                  <a:pt x="2652" y="0"/>
                </a:cubicBezTo>
                <a:cubicBezTo>
                  <a:pt x="2538" y="0"/>
                  <a:pt x="2538" y="0"/>
                  <a:pt x="2538" y="0"/>
                </a:cubicBezTo>
                <a:cubicBezTo>
                  <a:pt x="1523" y="16"/>
                  <a:pt x="616" y="455"/>
                  <a:pt x="0" y="1140"/>
                </a:cubicBezTo>
                <a:cubicBezTo>
                  <a:pt x="0" y="1142"/>
                  <a:pt x="0" y="1142"/>
                  <a:pt x="0" y="1142"/>
                </a:cubicBezTo>
                <a:lnTo>
                  <a:pt x="2676" y="1142"/>
                </a:lnTo>
                <a:close/>
              </a:path>
            </a:pathLst>
          </a:custGeom>
          <a:gradFill rotWithShape="1">
            <a:gsLst>
              <a:gs pos="0">
                <a:srgbClr val="DDDDDD">
                  <a:gamma/>
                  <a:tint val="30196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C62C2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PMingLiU" pitchFamily="1" charset="-120"/>
              <a:cs typeface="+mn-cs"/>
            </a:endParaRPr>
          </a:p>
        </p:txBody>
      </p:sp>
      <p:sp>
        <p:nvSpPr>
          <p:cNvPr id="17416" name="Freeform 7"/>
          <p:cNvSpPr/>
          <p:nvPr/>
        </p:nvSpPr>
        <p:spPr>
          <a:xfrm>
            <a:off x="498475" y="1860550"/>
            <a:ext cx="8178800" cy="3403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686" h="1167">
                <a:moveTo>
                  <a:pt x="2686" y="62"/>
                </a:moveTo>
                <a:cubicBezTo>
                  <a:pt x="2578" y="0"/>
                  <a:pt x="2578" y="0"/>
                  <a:pt x="2578" y="0"/>
                </a:cubicBezTo>
                <a:cubicBezTo>
                  <a:pt x="2578" y="26"/>
                  <a:pt x="2578" y="26"/>
                  <a:pt x="2578" y="26"/>
                </a:cubicBezTo>
                <a:cubicBezTo>
                  <a:pt x="2571" y="26"/>
                  <a:pt x="2564" y="26"/>
                  <a:pt x="2558" y="26"/>
                </a:cubicBezTo>
                <a:cubicBezTo>
                  <a:pt x="2444" y="26"/>
                  <a:pt x="2444" y="26"/>
                  <a:pt x="2444" y="26"/>
                </a:cubicBezTo>
                <a:cubicBezTo>
                  <a:pt x="1480" y="41"/>
                  <a:pt x="613" y="437"/>
                  <a:pt x="0" y="1065"/>
                </a:cubicBezTo>
                <a:cubicBezTo>
                  <a:pt x="0" y="1167"/>
                  <a:pt x="0" y="1167"/>
                  <a:pt x="0" y="1167"/>
                </a:cubicBezTo>
                <a:cubicBezTo>
                  <a:pt x="614" y="522"/>
                  <a:pt x="1494" y="113"/>
                  <a:pt x="2473" y="98"/>
                </a:cubicBezTo>
                <a:cubicBezTo>
                  <a:pt x="2578" y="98"/>
                  <a:pt x="2578" y="98"/>
                  <a:pt x="2578" y="98"/>
                </a:cubicBezTo>
                <a:cubicBezTo>
                  <a:pt x="2578" y="125"/>
                  <a:pt x="2578" y="125"/>
                  <a:pt x="2578" y="125"/>
                </a:cubicBezTo>
                <a:lnTo>
                  <a:pt x="2686" y="62"/>
                </a:lnTo>
                <a:close/>
              </a:path>
            </a:pathLst>
          </a:custGeom>
          <a:gradFill rotWithShape="1">
            <a:gsLst>
              <a:gs pos="0">
                <a:srgbClr val="B7BCD0">
                  <a:alpha val="100000"/>
                </a:srgb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76200">
            <a:noFill/>
          </a:ln>
          <a:effectLst>
            <a:outerShdw dist="35921" dir="2699999" algn="ctr" rotWithShape="0">
              <a:srgbClr val="333333">
                <a:alpha val="50000"/>
              </a:srgbClr>
            </a:outerShdw>
          </a:effectLst>
        </p:spPr>
        <p:txBody>
          <a:bodyPr/>
          <a:p>
            <a:endParaRPr lang="zh-CN" altLang="en-US"/>
          </a:p>
        </p:txBody>
      </p:sp>
      <p:grpSp>
        <p:nvGrpSpPr>
          <p:cNvPr id="17417" name="Group 9"/>
          <p:cNvGrpSpPr/>
          <p:nvPr/>
        </p:nvGrpSpPr>
        <p:grpSpPr>
          <a:xfrm>
            <a:off x="2343150" y="1751013"/>
            <a:ext cx="4327525" cy="4354512"/>
            <a:chOff x="1476" y="1103"/>
            <a:chExt cx="2726" cy="2461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gray">
            <a:xfrm flipH="1">
              <a:off x="1476" y="1960"/>
              <a:ext cx="89" cy="1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" charset="-120"/>
                <a:cs typeface="+mn-cs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gray">
            <a:xfrm flipH="1">
              <a:off x="2795" y="1319"/>
              <a:ext cx="89" cy="2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" charset="-120"/>
                <a:cs typeface="+mn-cs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gray">
            <a:xfrm flipH="1">
              <a:off x="4113" y="1103"/>
              <a:ext cx="89" cy="2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itchFamily="1" charset="-120"/>
                <a:cs typeface="+mn-cs"/>
              </a:endParaRPr>
            </a:p>
          </p:txBody>
        </p:sp>
      </p:grpSp>
      <p:grpSp>
        <p:nvGrpSpPr>
          <p:cNvPr id="17418" name="Group 13"/>
          <p:cNvGrpSpPr/>
          <p:nvPr/>
        </p:nvGrpSpPr>
        <p:grpSpPr>
          <a:xfrm>
            <a:off x="323850" y="1544638"/>
            <a:ext cx="8496300" cy="4027487"/>
            <a:chOff x="204" y="980"/>
            <a:chExt cx="5352" cy="2681"/>
          </a:xfrm>
        </p:grpSpPr>
        <p:sp>
          <p:nvSpPr>
            <p:cNvPr id="17423" name="Line 14"/>
            <p:cNvSpPr/>
            <p:nvPr/>
          </p:nvSpPr>
          <p:spPr>
            <a:xfrm rot="-5400000">
              <a:off x="-1136" y="2320"/>
              <a:ext cx="2681" cy="0"/>
            </a:xfrm>
            <a:prstGeom prst="line">
              <a:avLst/>
            </a:prstGeom>
            <a:ln w="28575" cap="flat" cmpd="sng">
              <a:solidFill>
                <a:srgbClr val="5F5F5F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17424" name="Line 15"/>
            <p:cNvSpPr/>
            <p:nvPr/>
          </p:nvSpPr>
          <p:spPr>
            <a:xfrm>
              <a:off x="204" y="3655"/>
              <a:ext cx="5352" cy="0"/>
            </a:xfrm>
            <a:prstGeom prst="line">
              <a:avLst/>
            </a:prstGeom>
            <a:ln w="28575" cap="flat" cmpd="sng">
              <a:solidFill>
                <a:srgbClr val="5F5F5F"/>
              </a:solidFill>
              <a:prstDash val="solid"/>
              <a:headEnd type="none" w="med" len="med"/>
              <a:tailEnd type="triangle" w="lg" len="lg"/>
            </a:ln>
          </p:spPr>
        </p:sp>
      </p:grpSp>
      <p:sp>
        <p:nvSpPr>
          <p:cNvPr id="17419" name="Rectangle 16"/>
          <p:cNvSpPr>
            <a:spLocks noChangeArrowheads="1"/>
          </p:cNvSpPr>
          <p:nvPr/>
        </p:nvSpPr>
        <p:spPr bwMode="gray">
          <a:xfrm>
            <a:off x="860425" y="2252663"/>
            <a:ext cx="13208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l" defTabSz="8020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PMingLiU" pitchFamily="1" charset="-120"/>
                <a:cs typeface="Arial" panose="020B0604020202020204" pitchFamily="34" charset="0"/>
              </a:rPr>
              <a:t>机器语言，</a:t>
            </a:r>
            <a:r>
              <a:rPr kumimoji="1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PMingLiU" pitchFamily="1" charset="-120"/>
                <a:cs typeface="Arial" panose="020B0604020202020204" pitchFamily="34" charset="0"/>
              </a:rPr>
              <a:t> </a:t>
            </a:r>
            <a:r>
              <a:rPr kumimoji="1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PMingLiU" pitchFamily="1" charset="-120"/>
                <a:cs typeface="Arial" panose="020B0604020202020204" pitchFamily="34" charset="0"/>
              </a:rPr>
              <a:t>汇编语言</a:t>
            </a:r>
            <a:endParaRPr kumimoji="1" lang="zh-CN" alt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PMingLiU" pitchFamily="1" charset="-120"/>
              <a:cs typeface="Arial" panose="020B0604020202020204" pitchFamily="34" charset="0"/>
            </a:endParaRPr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gray">
          <a:xfrm>
            <a:off x="2809875" y="3794125"/>
            <a:ext cx="1320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l" defTabSz="8020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PMingLiU" pitchFamily="1" charset="-120"/>
                <a:cs typeface="Arial" panose="020B0604020202020204" pitchFamily="34" charset="0"/>
              </a:rPr>
              <a:t>高级程序设计语言</a:t>
            </a:r>
            <a:endParaRPr kumimoji="1" lang="zh-CN" alt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PMingLiU" pitchFamily="1" charset="-120"/>
              <a:cs typeface="Arial" panose="020B0604020202020204" pitchFamily="34" charset="0"/>
            </a:endParaRPr>
          </a:p>
          <a:p>
            <a:pPr marL="0" marR="0" lvl="0" indent="0" algn="l" defTabSz="8020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Arial" panose="020B0604020202020204" pitchFamily="34" charset="0"/>
              </a:rPr>
              <a:t>Fortran, Cobol, Lisp, C, C++, C#, Java…</a:t>
            </a:r>
            <a:endParaRPr kumimoji="1" lang="en-US" altLang="zh-CN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anose="02050604050505020204" pitchFamily="18" charset="0"/>
              <a:ea typeface="PMingLiU" pitchFamily="1" charset="-120"/>
              <a:cs typeface="Arial" panose="020B0604020202020204" pitchFamily="34" charset="0"/>
            </a:endParaRPr>
          </a:p>
        </p:txBody>
      </p:sp>
      <p:sp>
        <p:nvSpPr>
          <p:cNvPr id="17421" name="Rectangle 18"/>
          <p:cNvSpPr>
            <a:spLocks noChangeArrowheads="1"/>
          </p:cNvSpPr>
          <p:nvPr/>
        </p:nvSpPr>
        <p:spPr bwMode="gray">
          <a:xfrm>
            <a:off x="4932363" y="4040188"/>
            <a:ext cx="13208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l" defTabSz="8020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PMingLiU" pitchFamily="1" charset="-120"/>
                <a:cs typeface="Arial" panose="020B0604020202020204" pitchFamily="34" charset="0"/>
              </a:rPr>
              <a:t>特定应用设计语言</a:t>
            </a:r>
            <a:endParaRPr kumimoji="1" lang="zh-CN" alt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PMingLiU" pitchFamily="1" charset="-120"/>
              <a:cs typeface="Arial" panose="020B0604020202020204" pitchFamily="34" charset="0"/>
            </a:endParaRPr>
          </a:p>
          <a:p>
            <a:pPr marL="0" marR="0" lvl="0" indent="0" algn="l" defTabSz="8020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Arial" panose="020B0604020202020204" pitchFamily="34" charset="0"/>
              </a:rPr>
              <a:t>SQL, Postscript…</a:t>
            </a:r>
            <a:endParaRPr kumimoji="1" lang="en-US" altLang="zh-CN" sz="16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anose="02050604050505020204" pitchFamily="18" charset="0"/>
              <a:ea typeface="PMingLiU" pitchFamily="1" charset="-120"/>
              <a:cs typeface="Arial" panose="020B0604020202020204" pitchFamily="34" charset="0"/>
            </a:endParaRPr>
          </a:p>
        </p:txBody>
      </p:sp>
      <p:sp>
        <p:nvSpPr>
          <p:cNvPr id="17422" name="Rectangle 19"/>
          <p:cNvSpPr>
            <a:spLocks noChangeArrowheads="1"/>
          </p:cNvSpPr>
          <p:nvPr/>
        </p:nvSpPr>
        <p:spPr bwMode="gray">
          <a:xfrm>
            <a:off x="7002463" y="4164013"/>
            <a:ext cx="13208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rgbClr val="B2B2B2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l" defTabSz="8020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PMingLiU" pitchFamily="1" charset="-120"/>
                <a:cs typeface="Arial" panose="020B0604020202020204" pitchFamily="34" charset="0"/>
              </a:rPr>
              <a:t>基于逻辑和约束的语言</a:t>
            </a:r>
            <a:endParaRPr kumimoji="1" lang="zh-CN" alt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PMingLiU" pitchFamily="1" charset="-120"/>
              <a:cs typeface="Arial" panose="020B0604020202020204" pitchFamily="34" charset="0"/>
            </a:endParaRPr>
          </a:p>
          <a:p>
            <a:pPr marL="0" marR="0" lvl="0" indent="0" algn="l" defTabSz="8020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ea typeface="PMingLiU" pitchFamily="1" charset="-120"/>
                <a:cs typeface="Arial" panose="020B0604020202020204" pitchFamily="34" charset="0"/>
              </a:rPr>
              <a:t>Prolog…</a:t>
            </a:r>
            <a:endParaRPr kumimoji="1" lang="en-US" altLang="zh-CN" sz="16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anose="02050604050505020204" pitchFamily="18" charset="0"/>
              <a:ea typeface="PMingLiU" pitchFamily="1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557.499212598425,&quot;width&quot;:4762.499212598425}"/>
</p:tagLst>
</file>

<file path=ppt/tags/tag2.xml><?xml version="1.0" encoding="utf-8"?>
<p:tagLst xmlns:p="http://schemas.openxmlformats.org/presentationml/2006/main">
  <p:tag name="KSO_WM_UNIT_TABLE_BEAUTIFY" val="smartTable{6f4e8f69-91ca-4787-adab-85884735bcc4}"/>
  <p:tag name="TABLE_ENDDRAG_ORIGIN_RECT" val="439*231"/>
  <p:tag name="TABLE_ENDDRAG_RECT" val="108*253*439*231"/>
</p:tagLst>
</file>

<file path=ppt/tags/tag3.xml><?xml version="1.0" encoding="utf-8"?>
<p:tagLst xmlns:p="http://schemas.openxmlformats.org/presentationml/2006/main">
  <p:tag name="KSO_WM_UNIT_TABLE_BEAUTIFY" val="smartTable{3b3938bb-818c-49ca-9d31-e95a94d5226b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10716</Words>
  <Application>WPS 演示</Application>
  <PresentationFormat>全屏显示(4:3)</PresentationFormat>
  <Paragraphs>1481</Paragraphs>
  <Slides>80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111" baseType="lpstr">
      <vt:lpstr>Arial</vt:lpstr>
      <vt:lpstr>宋体</vt:lpstr>
      <vt:lpstr>Wingdings</vt:lpstr>
      <vt:lpstr>Times New Roman</vt:lpstr>
      <vt:lpstr>PMingLiU</vt:lpstr>
      <vt:lpstr>MingLiU-ExtB</vt:lpstr>
      <vt:lpstr>Bookman Old Style</vt:lpstr>
      <vt:lpstr>Wingdings 3</vt:lpstr>
      <vt:lpstr>Wingdings 3</vt:lpstr>
      <vt:lpstr>PMingLiU</vt:lpstr>
      <vt:lpstr>DFKai-SB</vt:lpstr>
      <vt:lpstr>楷体_GB2312</vt:lpstr>
      <vt:lpstr>Arial Unicode MS</vt:lpstr>
      <vt:lpstr>新宋体</vt:lpstr>
      <vt:lpstr>华文新魏</vt:lpstr>
      <vt:lpstr>Gill Sans MT</vt:lpstr>
      <vt:lpstr>Wingdings</vt:lpstr>
      <vt:lpstr>楷体_GB2312</vt:lpstr>
      <vt:lpstr>微软雅黑</vt:lpstr>
      <vt:lpstr>Arial Unicode MS</vt:lpstr>
      <vt:lpstr>標楷體</vt:lpstr>
      <vt:lpstr>MS PGothic</vt:lpstr>
      <vt:lpstr>Symbol</vt:lpstr>
      <vt:lpstr>Cambria</vt:lpstr>
      <vt:lpstr>Helvetica</vt:lpstr>
      <vt:lpstr>Cambria Math</vt:lpstr>
      <vt:lpstr>Calibri</vt:lpstr>
      <vt:lpstr>PMingLiU</vt:lpstr>
      <vt:lpstr>Segoe Print</vt:lpstr>
      <vt:lpstr>原創</vt:lpstr>
      <vt:lpstr>Equation.3</vt:lpstr>
      <vt:lpstr>Chapter 2 高级语言及其语法描述</vt:lpstr>
      <vt:lpstr>Outlines</vt:lpstr>
      <vt:lpstr>Natural language vs. computer language</vt:lpstr>
      <vt:lpstr>Programming language</vt:lpstr>
      <vt:lpstr>Programming language</vt:lpstr>
      <vt:lpstr>Example - C</vt:lpstr>
      <vt:lpstr>Grammar</vt:lpstr>
      <vt:lpstr>Architecture</vt:lpstr>
      <vt:lpstr>A bit of history</vt:lpstr>
      <vt:lpstr>A bit of history</vt:lpstr>
      <vt:lpstr>Categories</vt:lpstr>
      <vt:lpstr>Architecture</vt:lpstr>
      <vt:lpstr>Data Type</vt:lpstr>
      <vt:lpstr>Data type</vt:lpstr>
      <vt:lpstr>Abstract Data Type</vt:lpstr>
      <vt:lpstr>Sentence</vt:lpstr>
      <vt:lpstr>Sentence</vt:lpstr>
      <vt:lpstr>Grammar</vt:lpstr>
      <vt:lpstr>Grammar</vt:lpstr>
      <vt:lpstr>Grammar</vt:lpstr>
      <vt:lpstr>Grammar</vt:lpstr>
      <vt:lpstr>Grammar</vt:lpstr>
      <vt:lpstr>Grammar</vt:lpstr>
      <vt:lpstr>Grammar</vt:lpstr>
      <vt:lpstr>Grammar</vt:lpstr>
      <vt:lpstr>Grammar</vt:lpstr>
      <vt:lpstr>Grammar</vt:lpstr>
      <vt:lpstr>Context-free grammar</vt:lpstr>
      <vt:lpstr>Example</vt:lpstr>
      <vt:lpstr>Example</vt:lpstr>
      <vt:lpstr>Context-free grammar</vt:lpstr>
      <vt:lpstr>Context-free grammar</vt:lpstr>
      <vt:lpstr>Example</vt:lpstr>
      <vt:lpstr>Context-free grammar</vt:lpstr>
      <vt:lpstr>Symbols</vt:lpstr>
      <vt:lpstr>Example</vt:lpstr>
      <vt:lpstr>Derivation</vt:lpstr>
      <vt:lpstr>One step derivation</vt:lpstr>
      <vt:lpstr>Derivation</vt:lpstr>
      <vt:lpstr>Example</vt:lpstr>
      <vt:lpstr>Language derivation</vt:lpstr>
      <vt:lpstr>Example</vt:lpstr>
      <vt:lpstr>Leftmost derivation</vt:lpstr>
      <vt:lpstr>Rightmost Derivation</vt:lpstr>
      <vt:lpstr>Example</vt:lpstr>
      <vt:lpstr>Example</vt:lpstr>
      <vt:lpstr>Example</vt:lpstr>
      <vt:lpstr>Parse tree</vt:lpstr>
      <vt:lpstr>Parse tree</vt:lpstr>
      <vt:lpstr>Example</vt:lpstr>
      <vt:lpstr>Example</vt:lpstr>
      <vt:lpstr>Ambiguity</vt:lpstr>
      <vt:lpstr>Ambiguity</vt:lpstr>
      <vt:lpstr>Ambiguity</vt:lpstr>
      <vt:lpstr>Disambiguation</vt:lpstr>
      <vt:lpstr>Disambiguation</vt:lpstr>
      <vt:lpstr>Disambiguation</vt:lpstr>
      <vt:lpstr>Disambiguation</vt:lpstr>
      <vt:lpstr>Disambiguation</vt:lpstr>
      <vt:lpstr>可计算性理论</vt:lpstr>
      <vt:lpstr>可计算性理论</vt:lpstr>
      <vt:lpstr>可计算性理论</vt:lpstr>
      <vt:lpstr>Formal language</vt:lpstr>
      <vt:lpstr>Formal language</vt:lpstr>
      <vt:lpstr>Formal language</vt:lpstr>
      <vt:lpstr>Formal language</vt:lpstr>
      <vt:lpstr>Formal language</vt:lpstr>
      <vt:lpstr>Final note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Yeh-Ching Chung</dc:creator>
  <cp:lastModifiedBy>Hibernake</cp:lastModifiedBy>
  <cp:revision>972</cp:revision>
  <dcterms:created xsi:type="dcterms:W3CDTF">2022-03-06T14:27:00Z</dcterms:created>
  <dcterms:modified xsi:type="dcterms:W3CDTF">2022-04-21T15:16:30Z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2695E3F3EC2145C19E35105CA53E1A2D</vt:lpwstr>
  </property>
  <property fmtid="{D5CDD505-2E9C-101B-9397-08002B2CF9AE}" pid="3" name="KSOProductBuildVer">
    <vt:lpwstr>2052-11.1.0.11372</vt:lpwstr>
  </property>
</Properties>
</file>