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124"/>
  </p:handoutMasterIdLst>
  <p:sldIdLst>
    <p:sldId id="256" r:id="rId4"/>
    <p:sldId id="257" r:id="rId6"/>
    <p:sldId id="259" r:id="rId7"/>
    <p:sldId id="260" r:id="rId8"/>
    <p:sldId id="261" r:id="rId9"/>
    <p:sldId id="344" r:id="rId10"/>
    <p:sldId id="345" r:id="rId11"/>
    <p:sldId id="262" r:id="rId12"/>
    <p:sldId id="264" r:id="rId13"/>
    <p:sldId id="346" r:id="rId14"/>
    <p:sldId id="265" r:id="rId15"/>
    <p:sldId id="266" r:id="rId16"/>
    <p:sldId id="267" r:id="rId17"/>
    <p:sldId id="268" r:id="rId18"/>
    <p:sldId id="269" r:id="rId19"/>
    <p:sldId id="270" r:id="rId20"/>
    <p:sldId id="271" r:id="rId21"/>
    <p:sldId id="347" r:id="rId22"/>
    <p:sldId id="272" r:id="rId23"/>
    <p:sldId id="348" r:id="rId24"/>
    <p:sldId id="273" r:id="rId25"/>
    <p:sldId id="460" r:id="rId26"/>
    <p:sldId id="274" r:id="rId27"/>
    <p:sldId id="275" r:id="rId28"/>
    <p:sldId id="349" r:id="rId29"/>
    <p:sldId id="350" r:id="rId30"/>
    <p:sldId id="351" r:id="rId31"/>
    <p:sldId id="352" r:id="rId32"/>
    <p:sldId id="354" r:id="rId33"/>
    <p:sldId id="358" r:id="rId34"/>
    <p:sldId id="355" r:id="rId35"/>
    <p:sldId id="360" r:id="rId36"/>
    <p:sldId id="278" r:id="rId37"/>
    <p:sldId id="361" r:id="rId38"/>
    <p:sldId id="362" r:id="rId39"/>
    <p:sldId id="363" r:id="rId40"/>
    <p:sldId id="369" r:id="rId41"/>
    <p:sldId id="370" r:id="rId42"/>
    <p:sldId id="371" r:id="rId43"/>
    <p:sldId id="364" r:id="rId44"/>
    <p:sldId id="365" r:id="rId45"/>
    <p:sldId id="366" r:id="rId46"/>
    <p:sldId id="286" r:id="rId47"/>
    <p:sldId id="562" r:id="rId48"/>
    <p:sldId id="564" r:id="rId49"/>
    <p:sldId id="565" r:id="rId50"/>
    <p:sldId id="566" r:id="rId51"/>
    <p:sldId id="287" r:id="rId52"/>
    <p:sldId id="372" r:id="rId53"/>
    <p:sldId id="290" r:id="rId54"/>
    <p:sldId id="291" r:id="rId55"/>
    <p:sldId id="373" r:id="rId56"/>
    <p:sldId id="292" r:id="rId57"/>
    <p:sldId id="293" r:id="rId58"/>
    <p:sldId id="294" r:id="rId59"/>
    <p:sldId id="374" r:id="rId60"/>
    <p:sldId id="295" r:id="rId61"/>
    <p:sldId id="296" r:id="rId62"/>
    <p:sldId id="567" r:id="rId63"/>
    <p:sldId id="298" r:id="rId64"/>
    <p:sldId id="375" r:id="rId65"/>
    <p:sldId id="299" r:id="rId66"/>
    <p:sldId id="300" r:id="rId67"/>
    <p:sldId id="376" r:id="rId68"/>
    <p:sldId id="301" r:id="rId69"/>
    <p:sldId id="377" r:id="rId70"/>
    <p:sldId id="302" r:id="rId71"/>
    <p:sldId id="303" r:id="rId72"/>
    <p:sldId id="304" r:id="rId73"/>
    <p:sldId id="383" r:id="rId74"/>
    <p:sldId id="384" r:id="rId75"/>
    <p:sldId id="305" r:id="rId76"/>
    <p:sldId id="378" r:id="rId77"/>
    <p:sldId id="381" r:id="rId78"/>
    <p:sldId id="379" r:id="rId79"/>
    <p:sldId id="306" r:id="rId80"/>
    <p:sldId id="307" r:id="rId81"/>
    <p:sldId id="310" r:id="rId82"/>
    <p:sldId id="311" r:id="rId83"/>
    <p:sldId id="693" r:id="rId84"/>
    <p:sldId id="385" r:id="rId85"/>
    <p:sldId id="382" r:id="rId86"/>
    <p:sldId id="313" r:id="rId87"/>
    <p:sldId id="314" r:id="rId88"/>
    <p:sldId id="386" r:id="rId89"/>
    <p:sldId id="387" r:id="rId90"/>
    <p:sldId id="388" r:id="rId91"/>
    <p:sldId id="695" r:id="rId92"/>
    <p:sldId id="317" r:id="rId93"/>
    <p:sldId id="318" r:id="rId94"/>
    <p:sldId id="319" r:id="rId95"/>
    <p:sldId id="320" r:id="rId96"/>
    <p:sldId id="411" r:id="rId97"/>
    <p:sldId id="697" r:id="rId98"/>
    <p:sldId id="698" r:id="rId99"/>
    <p:sldId id="700" r:id="rId100"/>
    <p:sldId id="412" r:id="rId101"/>
    <p:sldId id="321" r:id="rId102"/>
    <p:sldId id="701" r:id="rId103"/>
    <p:sldId id="327" r:id="rId104"/>
    <p:sldId id="389" r:id="rId105"/>
    <p:sldId id="390" r:id="rId106"/>
    <p:sldId id="391" r:id="rId107"/>
    <p:sldId id="392" r:id="rId108"/>
    <p:sldId id="393" r:id="rId109"/>
    <p:sldId id="335" r:id="rId110"/>
    <p:sldId id="394" r:id="rId111"/>
    <p:sldId id="337" r:id="rId112"/>
    <p:sldId id="395" r:id="rId113"/>
    <p:sldId id="340" r:id="rId114"/>
    <p:sldId id="341" r:id="rId115"/>
    <p:sldId id="413" r:id="rId116"/>
    <p:sldId id="342" r:id="rId117"/>
    <p:sldId id="343" r:id="rId118"/>
    <p:sldId id="405" r:id="rId119"/>
    <p:sldId id="406" r:id="rId120"/>
    <p:sldId id="414" r:id="rId121"/>
    <p:sldId id="415" r:id="rId122"/>
    <p:sldId id="396" r:id="rId123"/>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23B"/>
    <a:srgbClr val="F78507"/>
    <a:srgbClr val="0000FF"/>
    <a:srgbClr val="0000CC"/>
    <a:srgbClr val="000099"/>
    <a:srgbClr val="0550E5"/>
    <a:srgbClr val="4C45D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83"/>
    <p:restoredTop sz="72727"/>
  </p:normalViewPr>
  <p:slideViewPr>
    <p:cSldViewPr showGuides="1">
      <p:cViewPr varScale="1">
        <p:scale>
          <a:sx n="83" d="100"/>
          <a:sy n="83" d="100"/>
        </p:scale>
        <p:origin x="-2400" y="-84"/>
      </p:cViewPr>
      <p:guideLst>
        <p:guide orient="horz" pos="2138"/>
        <p:guide pos="287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handoutMaster" Target="handoutMasters/handoutMaster1.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85EFA1-0818-4999-9E2E-EC11553199FB}"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133124"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投影片圖像版面配置區 1"/>
          <p:cNvSpPr>
            <a:spLocks noGrp="1" noRot="1" noChangeAspect="1" noTextEdit="1"/>
          </p:cNvSpPr>
          <p:nvPr>
            <p:ph type="sldImg"/>
          </p:nvPr>
        </p:nvSpPr>
        <p:spPr/>
      </p:sp>
      <p:sp>
        <p:nvSpPr>
          <p:cNvPr id="134147"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134148"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idx="1"/>
          </p:nvPr>
        </p:nvSpPr>
        <p:spPr/>
        <p:txBody>
          <a:bodyPr wrap="square" lIns="91148" tIns="45574" rIns="91148" bIns="45574" anchor="t" anchorCtr="0"/>
          <a:p>
            <a:pPr lvl="0"/>
            <a:r>
              <a:rPr lang="zh-CN" altLang="en-US" dirty="0"/>
              <a:t>实现的时候用</a:t>
            </a:r>
            <a:r>
              <a:rPr lang="en-US" altLang="zh-CN" dirty="0"/>
              <a:t>case</a:t>
            </a:r>
            <a:r>
              <a:rPr lang="zh-CN" altLang="en-US" dirty="0"/>
              <a:t>实现</a:t>
            </a:r>
            <a:endParaRPr lang="en-US" altLang="zh-CN" dirty="0"/>
          </a:p>
          <a:p>
            <a:pPr lvl="0"/>
            <a:endParaRPr lang="en-US" altLang="zh-CN" dirty="0"/>
          </a:p>
          <a:p>
            <a:pPr lvl="0"/>
            <a:r>
              <a:rPr lang="zh-CN" altLang="en-US" dirty="0"/>
              <a:t>讲解星号， </a:t>
            </a:r>
            <a:endParaRPr lang="zh-CN" altLang="en-US" dirty="0"/>
          </a:p>
        </p:txBody>
      </p:sp>
      <p:sp>
        <p:nvSpPr>
          <p:cNvPr id="14336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p:txBody>
          <a:bodyPr wrap="square" lIns="91148" tIns="45574" rIns="91148" bIns="45574" anchor="t" anchorCtr="0"/>
          <a:p>
            <a:pPr lvl="0"/>
            <a:r>
              <a:rPr lang="en-US" altLang="zh-CN" dirty="0"/>
              <a:t>FAIL( )</a:t>
            </a:r>
            <a:r>
              <a:rPr lang="zh-CN" altLang="en-US" dirty="0"/>
              <a:t>是例子程序，它移回先行指针（</a:t>
            </a:r>
            <a:r>
              <a:rPr lang="en-US" altLang="zh-CN" dirty="0"/>
              <a:t>lookahead pointer</a:t>
            </a:r>
            <a:r>
              <a:rPr lang="zh-CN" altLang="en-US" dirty="0"/>
              <a:t>）</a:t>
            </a:r>
            <a:r>
              <a:rPr lang="en-US" altLang="zh-CN" dirty="0"/>
              <a:t>, </a:t>
            </a:r>
            <a:r>
              <a:rPr lang="zh-CN" altLang="en-US" dirty="0"/>
              <a:t>开始下一状态转换图，或调用出错程序。</a:t>
            </a:r>
            <a:endParaRPr lang="zh-CN" altLang="en-US" dirty="0"/>
          </a:p>
          <a:p>
            <a:pPr lvl="0"/>
            <a:endParaRPr lang="zh-CN" altLang="en-US" dirty="0"/>
          </a:p>
        </p:txBody>
      </p:sp>
      <p:sp>
        <p:nvSpPr>
          <p:cNvPr id="14438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Slide Image Placeholder 1"/>
          <p:cNvSpPr>
            <a:spLocks noGrp="1" noRot="1" noChangeAspect="1" noTextEdit="1"/>
          </p:cNvSpPr>
          <p:nvPr>
            <p:ph type="sldImg"/>
          </p:nvPr>
        </p:nvSpPr>
        <p:spPr/>
      </p:sp>
      <p:sp>
        <p:nvSpPr>
          <p:cNvPr id="145411" name="Notes Placeholder 2"/>
          <p:cNvSpPr>
            <a:spLocks noGrp="1"/>
          </p:cNvSpPr>
          <p:nvPr>
            <p:ph type="body" idx="1"/>
          </p:nvPr>
        </p:nvSpPr>
        <p:spPr/>
        <p:txBody>
          <a:bodyPr wrap="square" lIns="91148" tIns="45574" rIns="91148" bIns="45574" anchor="t" anchorCtr="0"/>
          <a:p>
            <a:pPr lvl="0"/>
            <a:r>
              <a:rPr lang="en-US" altLang="zh-CN" dirty="0"/>
              <a:t>DELIMITER(C)</a:t>
            </a:r>
            <a:r>
              <a:rPr lang="zh-CN" altLang="en-US" dirty="0"/>
              <a:t>是过程，只要碰到标识符后的分界符，它返回</a:t>
            </a:r>
            <a:r>
              <a:rPr lang="en-US" altLang="zh-CN" dirty="0"/>
              <a:t>TRUE</a:t>
            </a:r>
            <a:r>
              <a:rPr lang="zh-CN" altLang="en-US" dirty="0"/>
              <a:t>。分界符一般为：空格、算术、逻辑符号，括号、‘＝’、‘；’、‘</a:t>
            </a:r>
            <a:r>
              <a:rPr lang="en-US" altLang="zh-CN" dirty="0"/>
              <a:t>.’ </a:t>
            </a:r>
            <a:r>
              <a:rPr lang="zh-CN" altLang="en-US" dirty="0"/>
              <a:t>、‘，’。</a:t>
            </a:r>
            <a:endParaRPr lang="zh-CN" altLang="en-US" dirty="0"/>
          </a:p>
        </p:txBody>
      </p:sp>
      <p:sp>
        <p:nvSpPr>
          <p:cNvPr id="14541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Slide Image Placeholder 1"/>
          <p:cNvSpPr>
            <a:spLocks noGrp="1" noRot="1" noChangeAspect="1" noTextEdit="1"/>
          </p:cNvSpPr>
          <p:nvPr>
            <p:ph type="sldImg"/>
          </p:nvPr>
        </p:nvSpPr>
        <p:spPr/>
      </p:sp>
      <p:sp>
        <p:nvSpPr>
          <p:cNvPr id="146435" name="Notes Placeholder 2"/>
          <p:cNvSpPr>
            <a:spLocks noGrp="1"/>
          </p:cNvSpPr>
          <p:nvPr>
            <p:ph type="body" idx="1"/>
          </p:nvPr>
        </p:nvSpPr>
        <p:spPr/>
        <p:txBody>
          <a:bodyPr wrap="square" lIns="91148" tIns="45574" rIns="91148" bIns="45574" anchor="t" anchorCtr="0"/>
          <a:p>
            <a:pPr lvl="0"/>
            <a:r>
              <a:rPr lang="en-US" altLang="zh-CN" sz="1100" dirty="0">
                <a:solidFill>
                  <a:srgbClr val="FF0000"/>
                </a:solidFill>
                <a:latin typeface="Arial" panose="020B0604020202020204" pitchFamily="34" charset="0"/>
              </a:rPr>
              <a:t>RETRACT( )</a:t>
            </a:r>
            <a:r>
              <a:rPr lang="zh-CN" altLang="en-US" dirty="0">
                <a:latin typeface="Arial" panose="020B0604020202020204" pitchFamily="34" charset="0"/>
              </a:rPr>
              <a:t>是过程，由于分界符不属于标识符，所以我们要把先行指针</a:t>
            </a:r>
            <a:r>
              <a:rPr lang="zh-CN" altLang="en-US" dirty="0">
                <a:solidFill>
                  <a:srgbClr val="FF0000"/>
                </a:solidFill>
                <a:latin typeface="Arial" panose="020B0604020202020204" pitchFamily="34" charset="0"/>
              </a:rPr>
              <a:t>回调</a:t>
            </a:r>
            <a:r>
              <a:rPr lang="zh-CN" altLang="en-US" dirty="0">
                <a:latin typeface="Arial" panose="020B0604020202020204" pitchFamily="34" charset="0"/>
              </a:rPr>
              <a:t>一个字符。</a:t>
            </a:r>
            <a:endParaRPr lang="zh-CN" altLang="en-US" dirty="0">
              <a:latin typeface="Arial" panose="020B0604020202020204" pitchFamily="34" charset="0"/>
            </a:endParaRPr>
          </a:p>
          <a:p>
            <a:pPr lvl="0"/>
            <a:r>
              <a:rPr lang="en-US" altLang="zh-CN" sz="1100" dirty="0">
                <a:solidFill>
                  <a:srgbClr val="FF0000"/>
                </a:solidFill>
                <a:latin typeface="Arial" panose="020B0604020202020204" pitchFamily="34" charset="0"/>
              </a:rPr>
              <a:t>INSTALL( )</a:t>
            </a:r>
            <a:r>
              <a:rPr lang="zh-CN" altLang="en-US" dirty="0">
                <a:latin typeface="Arial" panose="020B0604020202020204" pitchFamily="34" charset="0"/>
              </a:rPr>
              <a:t>是过程，如我们识别出的标识符不在符号表中，我们把它装入</a:t>
            </a:r>
            <a:r>
              <a:rPr lang="zh-CN" altLang="en-US" dirty="0">
                <a:solidFill>
                  <a:srgbClr val="FF0000"/>
                </a:solidFill>
                <a:latin typeface="Arial" panose="020B0604020202020204" pitchFamily="34" charset="0"/>
              </a:rPr>
              <a:t>符号表</a:t>
            </a:r>
            <a:r>
              <a:rPr lang="zh-CN" altLang="en-US" dirty="0">
                <a:latin typeface="Arial" panose="020B0604020202020204" pitchFamily="34" charset="0"/>
              </a:rPr>
              <a:t>。我们还要给语法分析程序返回一个</a:t>
            </a:r>
            <a:r>
              <a:rPr lang="zh-CN" altLang="en-US" dirty="0">
                <a:solidFill>
                  <a:srgbClr val="FF0000"/>
                </a:solidFill>
                <a:latin typeface="Arial" panose="020B0604020202020204" pitchFamily="34" charset="0"/>
              </a:rPr>
              <a:t>二元式</a:t>
            </a:r>
            <a:r>
              <a:rPr lang="zh-CN" altLang="en-US" dirty="0">
                <a:latin typeface="Arial" panose="020B0604020202020204" pitchFamily="34" charset="0"/>
              </a:rPr>
              <a:t>。</a:t>
            </a:r>
            <a:endParaRPr lang="zh-CN" altLang="en-US" dirty="0">
              <a:latin typeface="Arial" panose="020B0604020202020204" pitchFamily="34" charset="0"/>
            </a:endParaRPr>
          </a:p>
          <a:p>
            <a:pPr lvl="0">
              <a:spcBef>
                <a:spcPct val="0"/>
              </a:spcBef>
            </a:pPr>
            <a:r>
              <a:rPr lang="zh-CN" altLang="en-US" dirty="0">
                <a:latin typeface="Arial" panose="020B0604020202020204" pitchFamily="34" charset="0"/>
              </a:rPr>
              <a:t>如果同时识别</a:t>
            </a:r>
            <a:r>
              <a:rPr lang="zh-CN" altLang="en-US" dirty="0">
                <a:solidFill>
                  <a:schemeClr val="hlink"/>
                </a:solidFill>
                <a:latin typeface="Arial" panose="020B0604020202020204" pitchFamily="34" charset="0"/>
              </a:rPr>
              <a:t>标识符</a:t>
            </a:r>
            <a:r>
              <a:rPr lang="zh-CN" altLang="en-US" dirty="0">
                <a:latin typeface="Arial" panose="020B0604020202020204" pitchFamily="34" charset="0"/>
              </a:rPr>
              <a:t>和</a:t>
            </a:r>
            <a:r>
              <a:rPr lang="zh-CN" altLang="en-US" dirty="0">
                <a:solidFill>
                  <a:schemeClr val="hlink"/>
                </a:solidFill>
                <a:latin typeface="Arial" panose="020B0604020202020204" pitchFamily="34" charset="0"/>
              </a:rPr>
              <a:t>定义符</a:t>
            </a:r>
            <a:r>
              <a:rPr lang="zh-CN" altLang="en-US" dirty="0">
                <a:latin typeface="Arial" panose="020B0604020202020204" pitchFamily="34" charset="0"/>
              </a:rPr>
              <a:t>，则需要</a:t>
            </a:r>
            <a:r>
              <a:rPr lang="zh-CN" altLang="en-US" dirty="0">
                <a:solidFill>
                  <a:schemeClr val="hlink"/>
                </a:solidFill>
                <a:latin typeface="Arial" panose="020B0604020202020204" pitchFamily="34" charset="0"/>
              </a:rPr>
              <a:t>修改</a:t>
            </a:r>
            <a:r>
              <a:rPr lang="zh-CN" altLang="en-US" dirty="0">
                <a:latin typeface="Arial" panose="020B0604020202020204" pitchFamily="34" charset="0"/>
              </a:rPr>
              <a:t>为 </a:t>
            </a:r>
            <a:r>
              <a:rPr lang="en-US" altLang="zh-CN" dirty="0">
                <a:solidFill>
                  <a:schemeClr val="hlink"/>
                </a:solidFill>
                <a:latin typeface="Arial" panose="020B0604020202020204" pitchFamily="34" charset="0"/>
              </a:rPr>
              <a:t>State2</a:t>
            </a:r>
            <a:r>
              <a:rPr lang="zh-CN" altLang="en-US" dirty="0">
                <a:latin typeface="Arial" panose="020B0604020202020204" pitchFamily="34" charset="0"/>
              </a:rPr>
              <a:t>：</a:t>
            </a:r>
            <a:endParaRPr lang="zh-CN" altLang="en-US" dirty="0">
              <a:latin typeface="Arial" panose="020B0604020202020204" pitchFamily="34" charset="0"/>
            </a:endParaRPr>
          </a:p>
          <a:p>
            <a:pPr lvl="0"/>
            <a:endParaRPr lang="zh-CN" altLang="en-US" dirty="0"/>
          </a:p>
        </p:txBody>
      </p:sp>
      <p:sp>
        <p:nvSpPr>
          <p:cNvPr id="14643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Slide Image Placeholder 1"/>
          <p:cNvSpPr>
            <a:spLocks noGrp="1" noRot="1" noChangeAspect="1" noTextEdit="1"/>
          </p:cNvSpPr>
          <p:nvPr>
            <p:ph type="sldImg"/>
          </p:nvPr>
        </p:nvSpPr>
        <p:spPr/>
      </p:sp>
      <p:sp>
        <p:nvSpPr>
          <p:cNvPr id="147459" name="Notes Placeholder 2"/>
          <p:cNvSpPr>
            <a:spLocks noGrp="1"/>
          </p:cNvSpPr>
          <p:nvPr>
            <p:ph type="body" idx="1"/>
          </p:nvPr>
        </p:nvSpPr>
        <p:spPr/>
        <p:txBody>
          <a:bodyPr wrap="square" lIns="91148" tIns="45574" rIns="91148" bIns="45574" anchor="t" anchorCtr="0"/>
          <a:p>
            <a:pPr lvl="0"/>
            <a:r>
              <a:rPr lang="en-US" altLang="zh-CN" dirty="0"/>
              <a:t>RESERVE( ) </a:t>
            </a:r>
            <a:r>
              <a:rPr lang="zh-CN" altLang="en-US" dirty="0"/>
              <a:t>整型函数过程</a:t>
            </a:r>
            <a:r>
              <a:rPr lang="en-US" altLang="zh-CN" dirty="0"/>
              <a:t>,</a:t>
            </a:r>
            <a:r>
              <a:rPr lang="zh-CN" altLang="en-US" dirty="0"/>
              <a:t>针对</a:t>
            </a:r>
            <a:r>
              <a:rPr lang="en-US" altLang="zh-CN" dirty="0"/>
              <a:t>TOKEN</a:t>
            </a:r>
            <a:r>
              <a:rPr lang="zh-CN" altLang="en-US" dirty="0"/>
              <a:t>中的字符串进行查找，看其是否是保留字，是保留字给出它的编码，否则回送</a:t>
            </a:r>
            <a:r>
              <a:rPr lang="en-US" altLang="zh-CN" dirty="0"/>
              <a:t>0</a:t>
            </a:r>
            <a:r>
              <a:rPr lang="zh-CN" altLang="en-US" dirty="0"/>
              <a:t>（假定</a:t>
            </a:r>
            <a:r>
              <a:rPr lang="en-US" altLang="zh-CN" dirty="0"/>
              <a:t>0</a:t>
            </a:r>
            <a:r>
              <a:rPr lang="zh-CN" altLang="en-US" dirty="0"/>
              <a:t>不是保留字编码）。</a:t>
            </a:r>
            <a:endParaRPr lang="zh-CN" altLang="en-US" dirty="0"/>
          </a:p>
        </p:txBody>
      </p:sp>
      <p:sp>
        <p:nvSpPr>
          <p:cNvPr id="14746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Slide Image Placeholder 1"/>
          <p:cNvSpPr>
            <a:spLocks noGrp="1" noRot="1" noChangeAspect="1" noTextEdit="1"/>
          </p:cNvSpPr>
          <p:nvPr>
            <p:ph type="sldImg"/>
          </p:nvPr>
        </p:nvSpPr>
        <p:spPr/>
      </p:sp>
      <p:sp>
        <p:nvSpPr>
          <p:cNvPr id="148483" name="Notes Placeholder 2"/>
          <p:cNvSpPr>
            <a:spLocks noGrp="1"/>
          </p:cNvSpPr>
          <p:nvPr>
            <p:ph type="body" idx="1"/>
          </p:nvPr>
        </p:nvSpPr>
        <p:spPr/>
        <p:txBody>
          <a:bodyPr wrap="square" lIns="91148" tIns="45574" rIns="91148" bIns="45574" anchor="t" anchorCtr="0"/>
          <a:p>
            <a:pPr lvl="0"/>
            <a:r>
              <a:rPr lang="en-US" altLang="zh-CN" dirty="0"/>
              <a:t>RESERVE( ) </a:t>
            </a:r>
            <a:r>
              <a:rPr lang="zh-CN" altLang="en-US" dirty="0"/>
              <a:t>整型函数过程</a:t>
            </a:r>
            <a:r>
              <a:rPr lang="en-US" altLang="zh-CN" dirty="0"/>
              <a:t>,</a:t>
            </a:r>
            <a:r>
              <a:rPr lang="zh-CN" altLang="en-US" dirty="0"/>
              <a:t>针对</a:t>
            </a:r>
            <a:r>
              <a:rPr lang="en-US" altLang="zh-CN" dirty="0"/>
              <a:t>TOKEN</a:t>
            </a:r>
            <a:r>
              <a:rPr lang="zh-CN" altLang="en-US" dirty="0"/>
              <a:t>中的字符串进行查找，看其是否是保留字，是保留字给出它的编码，否则回送</a:t>
            </a:r>
            <a:r>
              <a:rPr lang="en-US" altLang="zh-CN" dirty="0"/>
              <a:t>0</a:t>
            </a:r>
            <a:r>
              <a:rPr lang="zh-CN" altLang="en-US" dirty="0"/>
              <a:t>（假定</a:t>
            </a:r>
            <a:r>
              <a:rPr lang="en-US" altLang="zh-CN" dirty="0"/>
              <a:t>0</a:t>
            </a:r>
            <a:r>
              <a:rPr lang="zh-CN" altLang="en-US" dirty="0"/>
              <a:t>不是保留字编码）。</a:t>
            </a:r>
            <a:endParaRPr lang="zh-CN" altLang="en-US" dirty="0"/>
          </a:p>
        </p:txBody>
      </p:sp>
      <p:sp>
        <p:nvSpPr>
          <p:cNvPr id="1484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Slide Image Placeholder 1"/>
          <p:cNvSpPr>
            <a:spLocks noGrp="1" noRot="1" noChangeAspect="1" noTextEdit="1"/>
          </p:cNvSpPr>
          <p:nvPr>
            <p:ph type="sldImg"/>
          </p:nvPr>
        </p:nvSpPr>
        <p:spPr/>
      </p:sp>
      <p:sp>
        <p:nvSpPr>
          <p:cNvPr id="149507" name="Notes Placeholder 2"/>
          <p:cNvSpPr>
            <a:spLocks noGrp="1"/>
          </p:cNvSpPr>
          <p:nvPr>
            <p:ph type="body" idx="1"/>
          </p:nvPr>
        </p:nvSpPr>
        <p:spPr/>
        <p:txBody>
          <a:bodyPr wrap="square" lIns="91148" tIns="45574" rIns="91148" bIns="45574" anchor="t" anchorCtr="0"/>
          <a:p>
            <a:pPr lvl="0"/>
            <a:r>
              <a:rPr lang="zh-CN" altLang="en-US" dirty="0"/>
              <a:t>正则表达式的“祖先”可以一直上溯至对人类神经系统如何工作的早期研究。</a:t>
            </a:r>
            <a:r>
              <a:rPr lang="en-US" altLang="zh-CN" dirty="0"/>
              <a:t>Warren McCulloch </a:t>
            </a:r>
            <a:r>
              <a:rPr lang="zh-CN" altLang="en-US" dirty="0"/>
              <a:t>和 </a:t>
            </a:r>
            <a:r>
              <a:rPr lang="en-US" altLang="zh-CN" dirty="0"/>
              <a:t>Walter Pitts </a:t>
            </a:r>
            <a:r>
              <a:rPr lang="zh-CN" altLang="en-US" dirty="0"/>
              <a:t>这两位神经生理学家研究出一种数学方式来描述这些神经网络。</a:t>
            </a:r>
            <a:endParaRPr lang="zh-CN" altLang="en-US" dirty="0"/>
          </a:p>
          <a:p>
            <a:pPr lvl="0"/>
            <a:r>
              <a:rPr lang="en-US" altLang="zh-CN" dirty="0"/>
              <a:t>1956 </a:t>
            </a:r>
            <a:r>
              <a:rPr lang="zh-CN" altLang="en-US" dirty="0"/>
              <a:t>年</a:t>
            </a:r>
            <a:r>
              <a:rPr lang="en-US" altLang="zh-CN" dirty="0"/>
              <a:t>, </a:t>
            </a:r>
            <a:r>
              <a:rPr lang="zh-CN" altLang="en-US" dirty="0"/>
              <a:t>一位叫 </a:t>
            </a:r>
            <a:r>
              <a:rPr lang="en-US" altLang="zh-CN" dirty="0"/>
              <a:t>Stephen Kleene </a:t>
            </a:r>
            <a:r>
              <a:rPr lang="zh-CN" altLang="en-US" dirty="0"/>
              <a:t>的美国数学家在 </a:t>
            </a:r>
            <a:r>
              <a:rPr lang="en-US" altLang="zh-CN" dirty="0"/>
              <a:t>McCulloch </a:t>
            </a:r>
            <a:r>
              <a:rPr lang="zh-CN" altLang="en-US" dirty="0"/>
              <a:t>和 </a:t>
            </a:r>
            <a:r>
              <a:rPr lang="en-US" altLang="zh-CN" dirty="0"/>
              <a:t>Pitts </a:t>
            </a:r>
            <a:r>
              <a:rPr lang="zh-CN" altLang="en-US" dirty="0"/>
              <a:t>早期工作的基础上，发表了一篇标题为“神经网事件的表示法”的论文，引入了正则表达式的概念。正则表达式就是用来描述他称为“正则集的代数”的表达式，因 此采用“正则表达式”这个术语。</a:t>
            </a:r>
            <a:endParaRPr lang="zh-CN" altLang="en-US" dirty="0"/>
          </a:p>
          <a:p>
            <a:pPr lvl="0"/>
            <a:r>
              <a:rPr lang="zh-CN" altLang="en-US" dirty="0"/>
              <a:t>随后，发现可以将这一工作应用于使用</a:t>
            </a:r>
            <a:r>
              <a:rPr lang="en-US" altLang="zh-CN" dirty="0"/>
              <a:t>Ken Thompson </a:t>
            </a:r>
            <a:r>
              <a:rPr lang="zh-CN" altLang="en-US" dirty="0"/>
              <a:t>的计算搜索算法的一些早期研究，</a:t>
            </a:r>
            <a:r>
              <a:rPr lang="en-US" altLang="zh-CN" dirty="0"/>
              <a:t>Ken Thompson</a:t>
            </a:r>
            <a:r>
              <a:rPr lang="zh-CN" altLang="en-US" dirty="0"/>
              <a:t>是</a:t>
            </a:r>
            <a:r>
              <a:rPr lang="en-US" altLang="zh-CN" dirty="0"/>
              <a:t>Unix </a:t>
            </a:r>
            <a:r>
              <a:rPr lang="zh-CN" altLang="en-US" dirty="0"/>
              <a:t>的主要发明人。正则表达式的第一个实用应用程序就是 </a:t>
            </a:r>
            <a:r>
              <a:rPr lang="en-US" altLang="zh-CN" dirty="0"/>
              <a:t>Unix </a:t>
            </a:r>
            <a:r>
              <a:rPr lang="zh-CN" altLang="en-US" dirty="0"/>
              <a:t>中的</a:t>
            </a:r>
            <a:r>
              <a:rPr lang="en-US" altLang="zh-CN" dirty="0"/>
              <a:t>qed </a:t>
            </a:r>
            <a:r>
              <a:rPr lang="zh-CN" altLang="en-US" dirty="0"/>
              <a:t>编辑器。</a:t>
            </a:r>
            <a:endParaRPr lang="zh-CN" altLang="en-US" dirty="0"/>
          </a:p>
        </p:txBody>
      </p:sp>
      <p:sp>
        <p:nvSpPr>
          <p:cNvPr id="14950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p:txBody>
          <a:bodyPr wrap="square" lIns="91148" tIns="45574" rIns="91148" bIns="45574" anchor="t" anchorCtr="0"/>
          <a:p>
            <a:pPr lvl="0"/>
            <a:r>
              <a:rPr lang="en-US" altLang="zh-CN" dirty="0"/>
              <a:t>19</a:t>
            </a:r>
            <a:r>
              <a:rPr lang="zh-CN" altLang="en-US" dirty="0"/>
              <a:t>世纪中期，英国</a:t>
            </a:r>
            <a:r>
              <a:rPr lang="en-US" altLang="zh-CN" dirty="0"/>
              <a:t>G.</a:t>
            </a:r>
            <a:r>
              <a:rPr lang="zh-CN" altLang="en-US" dirty="0"/>
              <a:t>布尔用数学方法研究思维规律的问题建立了逻辑代数，后人称之为布尔代数。</a:t>
            </a:r>
            <a:r>
              <a:rPr lang="en-US" altLang="zh-CN" dirty="0"/>
              <a:t>1935</a:t>
            </a:r>
            <a:r>
              <a:rPr lang="zh-CN" altLang="en-US" dirty="0"/>
              <a:t>～</a:t>
            </a:r>
            <a:r>
              <a:rPr lang="en-US" altLang="zh-CN" dirty="0"/>
              <a:t>1938</a:t>
            </a:r>
            <a:r>
              <a:rPr lang="zh-CN" altLang="en-US" dirty="0"/>
              <a:t>年，苏联</a:t>
            </a:r>
            <a:r>
              <a:rPr lang="en-US" altLang="zh-CN" dirty="0"/>
              <a:t>В.И.</a:t>
            </a:r>
            <a:r>
              <a:rPr lang="zh-CN" altLang="en-US" dirty="0"/>
              <a:t>肖斯塔科夫和美国</a:t>
            </a:r>
            <a:r>
              <a:rPr lang="en-US" altLang="zh-CN" dirty="0"/>
              <a:t>C.E.</a:t>
            </a:r>
            <a:r>
              <a:rPr lang="zh-CN" altLang="en-US" dirty="0"/>
              <a:t>仙农，独立地应用布尔代数于继电器接点电路的分析和综合</a:t>
            </a:r>
            <a:r>
              <a:rPr lang="en-US" altLang="zh-CN" dirty="0"/>
              <a:t>,</a:t>
            </a:r>
            <a:r>
              <a:rPr lang="zh-CN" altLang="en-US" dirty="0"/>
              <a:t>形成了开关网络理论。</a:t>
            </a:r>
            <a:r>
              <a:rPr lang="en-US" altLang="zh-CN" dirty="0"/>
              <a:t>1936</a:t>
            </a:r>
            <a:r>
              <a:rPr lang="zh-CN" altLang="en-US" dirty="0"/>
              <a:t>年</a:t>
            </a:r>
            <a:r>
              <a:rPr lang="en-US" altLang="zh-CN" dirty="0"/>
              <a:t>,</a:t>
            </a:r>
            <a:r>
              <a:rPr lang="zh-CN" altLang="en-US" dirty="0"/>
              <a:t>为了对能行性、机械过程或算法进行精确的数学描述，英国</a:t>
            </a:r>
            <a:r>
              <a:rPr lang="en-US" altLang="zh-CN" dirty="0"/>
              <a:t>A.M.</a:t>
            </a:r>
            <a:r>
              <a:rPr lang="zh-CN" altLang="en-US" dirty="0"/>
              <a:t>图灵提出一种理想计算机，后人称之为图灵机。</a:t>
            </a:r>
            <a:r>
              <a:rPr lang="en-US" altLang="zh-CN" dirty="0"/>
              <a:t>1944</a:t>
            </a:r>
            <a:r>
              <a:rPr lang="zh-CN" altLang="en-US" dirty="0"/>
              <a:t>年，</a:t>
            </a:r>
            <a:r>
              <a:rPr lang="en-US" altLang="zh-CN" dirty="0"/>
              <a:t>W.S.</a:t>
            </a:r>
            <a:r>
              <a:rPr lang="zh-CN" altLang="en-US" dirty="0"/>
              <a:t>麦克卡洛和</a:t>
            </a:r>
            <a:r>
              <a:rPr lang="en-US" altLang="zh-CN" dirty="0"/>
              <a:t>W.</a:t>
            </a:r>
            <a:r>
              <a:rPr lang="zh-CN" altLang="en-US" dirty="0"/>
              <a:t>匹茨用数理逻辑方法研究神经网络。</a:t>
            </a:r>
            <a:r>
              <a:rPr lang="en-US" altLang="zh-CN" dirty="0"/>
              <a:t>40</a:t>
            </a:r>
            <a:r>
              <a:rPr lang="zh-CN" altLang="en-US" dirty="0"/>
              <a:t>年代中期出现电子计算机以后，美籍匈牙利数学家</a:t>
            </a:r>
            <a:r>
              <a:rPr lang="en-US" altLang="zh-CN" dirty="0"/>
              <a:t>J.</a:t>
            </a:r>
            <a:r>
              <a:rPr lang="zh-CN" altLang="en-US" dirty="0"/>
              <a:t>诺伊曼在</a:t>
            </a:r>
            <a:r>
              <a:rPr lang="en-US" altLang="zh-CN" dirty="0"/>
              <a:t>1948</a:t>
            </a:r>
            <a:r>
              <a:rPr lang="zh-CN" altLang="en-US" dirty="0"/>
              <a:t>年提出建立自动机的一般逻辑理论，对各种人造自动机和天然自动机进行比较性研究，探索其共同规律。他还研究了自动机的自繁殖和自恢复问题。诺伊曼被认为是自动机论的创立者。</a:t>
            </a:r>
            <a:endParaRPr lang="en-US" altLang="zh-CN" dirty="0"/>
          </a:p>
          <a:p>
            <a:pPr lvl="0"/>
            <a:endParaRPr lang="en-US" altLang="zh-CN" dirty="0"/>
          </a:p>
          <a:p>
            <a:pPr lvl="0"/>
            <a:r>
              <a:rPr lang="zh-CN" altLang="en-US" dirty="0"/>
              <a:t>有限自动机论、无限自动机论、概率自动机论、细胞自动机论、抽象自动机论 五个次级学科。</a:t>
            </a:r>
            <a:endParaRPr lang="zh-CN" altLang="en-US" dirty="0"/>
          </a:p>
        </p:txBody>
      </p:sp>
      <p:sp>
        <p:nvSpPr>
          <p:cNvPr id="15053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Slide Image Placeholder 1"/>
          <p:cNvSpPr>
            <a:spLocks noGrp="1" noRot="1" noChangeAspect="1" noTextEdit="1"/>
          </p:cNvSpPr>
          <p:nvPr>
            <p:ph type="sldImg"/>
          </p:nvPr>
        </p:nvSpPr>
        <p:spPr/>
      </p:sp>
      <p:sp>
        <p:nvSpPr>
          <p:cNvPr id="151555" name="Notes Placeholder 2"/>
          <p:cNvSpPr>
            <a:spLocks noGrp="1"/>
          </p:cNvSpPr>
          <p:nvPr>
            <p:ph type="body" idx="1"/>
          </p:nvPr>
        </p:nvSpPr>
        <p:spPr/>
        <p:txBody>
          <a:bodyPr wrap="square" lIns="91148" tIns="45574" rIns="91148" bIns="45574" anchor="t" anchorCtr="0"/>
          <a:p>
            <a:pPr lvl="0"/>
            <a:r>
              <a:rPr lang="en-US" altLang="zh-CN" dirty="0">
                <a:solidFill>
                  <a:schemeClr val="hlink"/>
                </a:solidFill>
              </a:rPr>
              <a:t>ab</a:t>
            </a:r>
            <a:r>
              <a:rPr lang="en-US" altLang="zh-CN" baseline="30000" dirty="0">
                <a:solidFill>
                  <a:schemeClr val="hlink"/>
                </a:solidFill>
              </a:rPr>
              <a:t>+</a:t>
            </a:r>
            <a:r>
              <a:rPr lang="en-US" altLang="zh-CN" dirty="0">
                <a:solidFill>
                  <a:schemeClr val="hlink"/>
                </a:solidFill>
              </a:rPr>
              <a:t>|ab</a:t>
            </a:r>
            <a:r>
              <a:rPr lang="en-US" altLang="zh-CN" baseline="30000" dirty="0">
                <a:solidFill>
                  <a:schemeClr val="hlink"/>
                </a:solidFill>
              </a:rPr>
              <a:t>*</a:t>
            </a:r>
            <a:r>
              <a:rPr lang="en-US" altLang="zh-CN" dirty="0">
                <a:solidFill>
                  <a:schemeClr val="hlink"/>
                </a:solidFill>
              </a:rPr>
              <a:t>|b</a:t>
            </a:r>
            <a:r>
              <a:rPr lang="en-US" altLang="zh-CN" baseline="30000" dirty="0">
                <a:solidFill>
                  <a:schemeClr val="hlink"/>
                </a:solidFill>
              </a:rPr>
              <a:t>*</a:t>
            </a:r>
            <a:r>
              <a:rPr lang="en-US" altLang="zh-CN" dirty="0">
                <a:solidFill>
                  <a:schemeClr val="accent2"/>
                </a:solidFill>
              </a:rPr>
              <a:t> </a:t>
            </a:r>
            <a:endParaRPr lang="zh-CN" altLang="en-US" dirty="0"/>
          </a:p>
        </p:txBody>
      </p:sp>
      <p:sp>
        <p:nvSpPr>
          <p:cNvPr id="15155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p:txBody>
          <a:bodyPr wrap="square" lIns="91148" tIns="45574" rIns="91148" bIns="45574" anchor="t" anchorCtr="0"/>
          <a:p>
            <a:pPr lvl="0"/>
            <a:r>
              <a:rPr lang="zh-CN" altLang="en-US" dirty="0"/>
              <a:t>接受</a:t>
            </a:r>
            <a:r>
              <a:rPr lang="en-US" altLang="zh-CN" dirty="0"/>
              <a:t>L</a:t>
            </a:r>
            <a:r>
              <a:rPr lang="zh-CN" altLang="en-US" dirty="0"/>
              <a:t>的最小状态有限自动机不计同构是唯一的</a:t>
            </a:r>
            <a:endParaRPr lang="zh-CN" altLang="en-US" dirty="0"/>
          </a:p>
          <a:p>
            <a:pPr lvl="0"/>
            <a:endParaRPr lang="zh-CN" altLang="en-US" dirty="0"/>
          </a:p>
        </p:txBody>
      </p:sp>
      <p:sp>
        <p:nvSpPr>
          <p:cNvPr id="15258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投影片圖像版面配置區 1"/>
          <p:cNvSpPr>
            <a:spLocks noGrp="1" noRot="1" noChangeAspect="1" noTextEdit="1"/>
          </p:cNvSpPr>
          <p:nvPr>
            <p:ph type="sldImg"/>
          </p:nvPr>
        </p:nvSpPr>
        <p:spPr/>
      </p:sp>
      <p:sp>
        <p:nvSpPr>
          <p:cNvPr id="135171"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135172"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p:txBody>
          <a:bodyPr wrap="square" lIns="91148" tIns="45574" rIns="91148" bIns="45574" anchor="t" anchorCtr="0"/>
          <a:p>
            <a:pPr lvl="0"/>
            <a:r>
              <a:rPr lang="zh-CN" altLang="en-US" dirty="0"/>
              <a:t>标识符和常数是不确定的</a:t>
            </a:r>
            <a:endParaRPr lang="zh-CN" altLang="en-US" dirty="0"/>
          </a:p>
        </p:txBody>
      </p:sp>
      <p:sp>
        <p:nvSpPr>
          <p:cNvPr id="13619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p:txBody>
          <a:bodyPr wrap="square" lIns="91148" tIns="45574" rIns="91148" bIns="45574" anchor="t" anchorCtr="0"/>
          <a:p>
            <a:pPr lvl="0"/>
            <a:r>
              <a:rPr lang="zh-CN" altLang="en-US" dirty="0"/>
              <a:t>注释码， 为了好看起见</a:t>
            </a:r>
            <a:endParaRPr lang="en-US" altLang="zh-CN" dirty="0"/>
          </a:p>
          <a:p>
            <a:pPr lvl="0"/>
            <a:endParaRPr lang="en-US" altLang="zh-CN" dirty="0"/>
          </a:p>
          <a:p>
            <a:pPr lvl="0"/>
            <a:r>
              <a:rPr lang="zh-CN" altLang="en-US" dirty="0"/>
              <a:t>指针跟前面的不一样</a:t>
            </a:r>
            <a:endParaRPr lang="zh-CN" altLang="en-US" dirty="0"/>
          </a:p>
        </p:txBody>
      </p:sp>
      <p:sp>
        <p:nvSpPr>
          <p:cNvPr id="13824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p:txBody>
          <a:bodyPr wrap="square" lIns="91148" tIns="45574" rIns="91148" bIns="45574" anchor="t" anchorCtr="0"/>
          <a:p>
            <a:pPr lvl="0"/>
            <a:r>
              <a:rPr lang="zh-CN" altLang="en-US" dirty="0"/>
              <a:t>‘</a:t>
            </a:r>
            <a:r>
              <a:rPr lang="en-US" altLang="zh-CN" dirty="0"/>
              <a:t>(’</a:t>
            </a:r>
            <a:r>
              <a:rPr lang="zh-CN" altLang="en-US" dirty="0"/>
              <a:t>为界符，种别编码</a:t>
            </a:r>
            <a:r>
              <a:rPr lang="en-US" altLang="zh-CN" dirty="0"/>
              <a:t>2</a:t>
            </a:r>
            <a:r>
              <a:rPr lang="zh-CN" altLang="en-US" dirty="0"/>
              <a:t>，采用一符一种的编码方式。</a:t>
            </a:r>
            <a:endParaRPr lang="zh-CN" altLang="en-US" dirty="0"/>
          </a:p>
          <a:p>
            <a:pPr lvl="0"/>
            <a:r>
              <a:rPr lang="zh-CN" altLang="en-US" dirty="0"/>
              <a:t>常数类型，种别编码</a:t>
            </a:r>
            <a:r>
              <a:rPr lang="en-US" altLang="zh-CN" dirty="0"/>
              <a:t>7</a:t>
            </a:r>
            <a:r>
              <a:rPr lang="zh-CN" altLang="en-US" dirty="0"/>
              <a:t>，单词自身的值为‘</a:t>
            </a:r>
            <a:r>
              <a:rPr lang="en-US" altLang="zh-CN" dirty="0"/>
              <a:t>5’</a:t>
            </a:r>
            <a:r>
              <a:rPr lang="zh-CN" altLang="en-US" dirty="0"/>
              <a:t>的二进制表示。</a:t>
            </a:r>
            <a:endParaRPr lang="zh-CN" altLang="en-US" dirty="0"/>
          </a:p>
          <a:p>
            <a:pPr lvl="0"/>
            <a:r>
              <a:rPr lang="en-US" altLang="zh-CN" dirty="0"/>
              <a:t>M</a:t>
            </a:r>
            <a:r>
              <a:rPr lang="zh-CN" altLang="en-US" dirty="0"/>
              <a:t>为标识符，种别编码</a:t>
            </a:r>
            <a:r>
              <a:rPr lang="en-US" altLang="zh-CN" dirty="0"/>
              <a:t>26</a:t>
            </a:r>
            <a:r>
              <a:rPr lang="zh-CN" altLang="en-US" dirty="0"/>
              <a:t>，单词自身值为‘</a:t>
            </a:r>
            <a:r>
              <a:rPr lang="en-US" altLang="zh-CN" dirty="0"/>
              <a:t>M’</a:t>
            </a:r>
            <a:r>
              <a:rPr lang="zh-CN" altLang="en-US" dirty="0"/>
              <a:t>。</a:t>
            </a:r>
            <a:endParaRPr lang="zh-CN" altLang="en-US" dirty="0"/>
          </a:p>
          <a:p>
            <a:pPr lvl="0"/>
            <a:r>
              <a:rPr lang="en-US" altLang="zh-CN" dirty="0"/>
              <a:t>100</a:t>
            </a:r>
            <a:r>
              <a:rPr lang="zh-CN" altLang="en-US" dirty="0"/>
              <a:t>为标号，种别编码</a:t>
            </a:r>
            <a:r>
              <a:rPr lang="en-US" altLang="zh-CN" dirty="0"/>
              <a:t>19</a:t>
            </a:r>
            <a:r>
              <a:rPr lang="zh-CN" altLang="en-US" dirty="0"/>
              <a:t>，单词内部的值用</a:t>
            </a:r>
            <a:r>
              <a:rPr lang="en-US" altLang="zh-CN" dirty="0"/>
              <a:t>100</a:t>
            </a:r>
            <a:r>
              <a:rPr lang="zh-CN" altLang="en-US" dirty="0"/>
              <a:t>的二进制表示。</a:t>
            </a:r>
            <a:endParaRPr lang="zh-CN" altLang="en-US" dirty="0"/>
          </a:p>
          <a:p>
            <a:pPr lvl="0"/>
            <a:endParaRPr lang="zh-CN" altLang="en-US" dirty="0"/>
          </a:p>
        </p:txBody>
      </p:sp>
      <p:sp>
        <p:nvSpPr>
          <p:cNvPr id="13722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idx="1"/>
          </p:nvPr>
        </p:nvSpPr>
        <p:spPr/>
        <p:txBody>
          <a:bodyPr wrap="square" lIns="91148" tIns="45574" rIns="91148" bIns="45574" anchor="t" anchorCtr="0"/>
          <a:p>
            <a:pPr lvl="0"/>
            <a:r>
              <a:rPr lang="zh-CN" altLang="en-US" dirty="0"/>
              <a:t>删除空白：</a:t>
            </a:r>
            <a:endParaRPr lang="en-US" altLang="zh-CN" dirty="0"/>
          </a:p>
          <a:p>
            <a:pPr lvl="0"/>
            <a:endParaRPr lang="en-US" altLang="zh-CN" dirty="0"/>
          </a:p>
          <a:p>
            <a:pPr lvl="0"/>
            <a:r>
              <a:rPr lang="en-US" altLang="zh-CN" dirty="0"/>
              <a:t>For(;;k = next input char) {</a:t>
            </a:r>
            <a:endParaRPr lang="en-US" altLang="zh-CN" dirty="0"/>
          </a:p>
          <a:p>
            <a:pPr lvl="0"/>
            <a:r>
              <a:rPr lang="en-US" altLang="zh-CN" dirty="0"/>
              <a:t> if(k is a blank or a tab) do nothing</a:t>
            </a:r>
            <a:endParaRPr lang="en-US" altLang="zh-CN" dirty="0"/>
          </a:p>
          <a:p>
            <a:pPr lvl="0"/>
            <a:r>
              <a:rPr lang="en-US" altLang="zh-CN" dirty="0"/>
              <a:t> else if (k is a newline) line=line+1;</a:t>
            </a:r>
            <a:endParaRPr lang="en-US" altLang="zh-CN" dirty="0"/>
          </a:p>
          <a:p>
            <a:pPr lvl="0"/>
            <a:r>
              <a:rPr lang="en-US" altLang="zh-CN" dirty="0"/>
              <a:t> else break;</a:t>
            </a:r>
            <a:endParaRPr lang="en-US" altLang="zh-CN" dirty="0"/>
          </a:p>
          <a:p>
            <a:pPr lvl="0"/>
            <a:r>
              <a:rPr lang="en-US" altLang="zh-CN" dirty="0"/>
              <a:t>}</a:t>
            </a:r>
            <a:endParaRPr lang="en-US" altLang="zh-CN" dirty="0"/>
          </a:p>
          <a:p>
            <a:pPr lvl="0"/>
            <a:endParaRPr lang="en-US" altLang="zh-CN" dirty="0"/>
          </a:p>
          <a:p>
            <a:pPr lvl="0"/>
            <a:r>
              <a:rPr lang="zh-CN" altLang="en-US" dirty="0"/>
              <a:t>扫描缓冲区的结构：</a:t>
            </a:r>
            <a:endParaRPr lang="zh-CN" altLang="en-US" dirty="0"/>
          </a:p>
          <a:p>
            <a:pPr lvl="0"/>
            <a:r>
              <a:rPr lang="zh-CN" altLang="en-US" dirty="0"/>
              <a:t>   缓冲区大小：</a:t>
            </a:r>
            <a:r>
              <a:rPr lang="en-US" altLang="zh-CN" dirty="0"/>
              <a:t>120</a:t>
            </a:r>
            <a:r>
              <a:rPr lang="zh-CN" altLang="en-US" dirty="0"/>
              <a:t>个字符。</a:t>
            </a:r>
            <a:endParaRPr lang="zh-CN" altLang="en-US" dirty="0"/>
          </a:p>
          <a:p>
            <a:pPr lvl="0"/>
            <a:r>
              <a:rPr lang="zh-CN" altLang="en-US" dirty="0"/>
              <a:t>    采用两个指示器：起点指示器、搜索指示器。</a:t>
            </a:r>
            <a:endParaRPr lang="zh-CN" altLang="en-US" dirty="0"/>
          </a:p>
          <a:p>
            <a:pPr lvl="0"/>
            <a:r>
              <a:rPr lang="zh-CN" altLang="en-US" dirty="0"/>
              <a:t>    两个互补区。</a:t>
            </a:r>
            <a:endParaRPr lang="en-US" altLang="zh-CN" dirty="0"/>
          </a:p>
          <a:p>
            <a:pPr lvl="0"/>
            <a:endParaRPr lang="en-US" altLang="zh-CN" dirty="0"/>
          </a:p>
          <a:p>
            <a:pPr lvl="0"/>
            <a:r>
              <a:rPr lang="zh-CN" altLang="en-US" dirty="0"/>
              <a:t>重点讲解何时应装入半区，有何限制</a:t>
            </a:r>
            <a:endParaRPr lang="zh-CN" altLang="en-US" dirty="0"/>
          </a:p>
        </p:txBody>
      </p:sp>
      <p:sp>
        <p:nvSpPr>
          <p:cNvPr id="13926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p:txBody>
          <a:bodyPr wrap="square" lIns="91148" tIns="45574" rIns="91148" bIns="45574" anchor="t" anchorCtr="0"/>
          <a:p>
            <a:pPr lvl="0"/>
            <a:r>
              <a:rPr lang="zh-CN" altLang="en-US" dirty="0"/>
              <a:t>书</a:t>
            </a:r>
            <a:r>
              <a:rPr lang="en-US" altLang="zh-CN" dirty="0"/>
              <a:t>40</a:t>
            </a:r>
            <a:r>
              <a:rPr lang="zh-CN" altLang="en-US" dirty="0"/>
              <a:t>页图下那一段</a:t>
            </a:r>
            <a:endParaRPr lang="zh-CN" altLang="en-US" dirty="0"/>
          </a:p>
        </p:txBody>
      </p:sp>
      <p:sp>
        <p:nvSpPr>
          <p:cNvPr id="14029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Slide Image Placeholder 1"/>
          <p:cNvSpPr>
            <a:spLocks noGrp="1" noRot="1" noChangeAspect="1" noTextEdit="1"/>
          </p:cNvSpPr>
          <p:nvPr>
            <p:ph type="sldImg"/>
          </p:nvPr>
        </p:nvSpPr>
        <p:spPr/>
      </p:sp>
      <p:sp>
        <p:nvSpPr>
          <p:cNvPr id="141315" name="Notes Placeholder 2"/>
          <p:cNvSpPr>
            <a:spLocks noGrp="1"/>
          </p:cNvSpPr>
          <p:nvPr>
            <p:ph type="body" idx="1"/>
          </p:nvPr>
        </p:nvSpPr>
        <p:spPr/>
        <p:txBody>
          <a:bodyPr wrap="square" lIns="91148" tIns="45574" rIns="91148" bIns="45574" anchor="t" anchorCtr="0"/>
          <a:p>
            <a:pPr lvl="0"/>
            <a:r>
              <a:rPr lang="zh-CN" altLang="en-US" dirty="0"/>
              <a:t>书上例子，如</a:t>
            </a:r>
            <a:r>
              <a:rPr lang="en-US" altLang="zh-CN" dirty="0"/>
              <a:t>c++</a:t>
            </a:r>
            <a:r>
              <a:rPr lang="zh-CN" altLang="en-US" dirty="0"/>
              <a:t>里</a:t>
            </a:r>
            <a:r>
              <a:rPr lang="en-US" altLang="zh-CN" dirty="0"/>
              <a:t>++</a:t>
            </a:r>
            <a:r>
              <a:rPr lang="zh-CN" altLang="en-US" dirty="0"/>
              <a:t>， </a:t>
            </a:r>
            <a:r>
              <a:rPr lang="en-US" altLang="zh-CN" dirty="0"/>
              <a:t>--</a:t>
            </a:r>
            <a:r>
              <a:rPr lang="zh-CN" altLang="en-US" dirty="0"/>
              <a:t>等</a:t>
            </a:r>
            <a:endParaRPr lang="zh-CN" altLang="en-US" dirty="0"/>
          </a:p>
        </p:txBody>
      </p:sp>
      <p:sp>
        <p:nvSpPr>
          <p:cNvPr id="14131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p:txBody>
          <a:bodyPr wrap="square" lIns="91148" tIns="45574" rIns="91148" bIns="45574" anchor="t" anchorCtr="0"/>
          <a:p>
            <a:pPr lvl="0"/>
            <a:r>
              <a:rPr lang="zh-CN" altLang="en-US" dirty="0"/>
              <a:t>首先看二元组是什么表示</a:t>
            </a:r>
            <a:endParaRPr lang="en-US" altLang="zh-CN" dirty="0"/>
          </a:p>
          <a:p>
            <a:pPr lvl="0"/>
            <a:r>
              <a:rPr lang="en-US" altLang="zh-CN" dirty="0"/>
              <a:t>DIM</a:t>
            </a:r>
            <a:r>
              <a:rPr lang="zh-CN" altLang="en-US" dirty="0"/>
              <a:t>数组标示符， 定义符， </a:t>
            </a:r>
            <a:r>
              <a:rPr lang="en-US" altLang="zh-CN" dirty="0"/>
              <a:t>5</a:t>
            </a:r>
            <a:r>
              <a:rPr lang="zh-CN" altLang="en-US" dirty="0"/>
              <a:t>个定义符</a:t>
            </a:r>
            <a:endParaRPr lang="en-US" altLang="zh-CN" dirty="0"/>
          </a:p>
          <a:p>
            <a:pPr lvl="0"/>
            <a:r>
              <a:rPr lang="zh-CN" altLang="en-US" dirty="0"/>
              <a:t>助记符是为了上课用的，</a:t>
            </a:r>
            <a:endParaRPr lang="en-US" altLang="zh-CN" dirty="0"/>
          </a:p>
          <a:p>
            <a:pPr lvl="0"/>
            <a:r>
              <a:rPr lang="en-US" altLang="zh-CN" dirty="0"/>
              <a:t>Dim(a, b)</a:t>
            </a:r>
            <a:endParaRPr lang="en-US" altLang="zh-CN" dirty="0"/>
          </a:p>
          <a:p>
            <a:pPr lvl="0"/>
            <a:endParaRPr lang="en-US" altLang="zh-CN" dirty="0"/>
          </a:p>
          <a:p>
            <a:pPr lvl="0"/>
            <a:r>
              <a:rPr lang="zh-CN" altLang="en-US" dirty="0"/>
              <a:t>讲解标识符， 常数</a:t>
            </a:r>
            <a:endParaRPr lang="zh-CN" altLang="en-US" dirty="0"/>
          </a:p>
        </p:txBody>
      </p:sp>
      <p:sp>
        <p:nvSpPr>
          <p:cNvPr id="14234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5F283234-ACD7-4D67-A060-D863075F75D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3FA0BB-DD70-472D-B7F5-3D1800543F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1" name="Date Placeholder 4"/>
          <p:cNvSpPr>
            <a:spLocks noGrp="1"/>
          </p:cNvSpPr>
          <p:nvPr>
            <p:ph type="dt" sz="half" idx="12"/>
          </p:nvPr>
        </p:nvSpPr>
        <p:spPr>
          <a:xfrm>
            <a:off x="298450" y="6245225"/>
            <a:ext cx="2289175" cy="476250"/>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2" name="Footer Placeholder 5"/>
          <p:cNvSpPr>
            <a:spLocks noGrp="1"/>
          </p:cNvSpPr>
          <p:nvPr>
            <p:ph type="ftr" sz="quarter" idx="3"/>
          </p:nvPr>
        </p:nvSpPr>
        <p:spPr>
          <a:xfrm>
            <a:off x="3121025" y="6245225"/>
            <a:ext cx="2895600" cy="476250"/>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Slide Number Placeholder 6"/>
          <p:cNvSpPr>
            <a:spLocks noGrp="1"/>
          </p:cNvSpPr>
          <p:nvPr>
            <p:ph type="sldNum" sz="quarter" idx="4"/>
          </p:nvPr>
        </p:nvSpPr>
        <p:spPr>
          <a:xfrm>
            <a:off x="6550025" y="6245225"/>
            <a:ext cx="2289175" cy="476250"/>
          </a:xfrm>
          <a:prstGeom prst="rect">
            <a:avLst/>
          </a:prstGeom>
        </p:spPr>
        <p:txBody>
          <a:bodyPr vert="horz"/>
          <a:p>
            <a:pPr>
              <a:buNone/>
            </a:pPr>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5F283234-ACD7-4D67-A060-D863075F75D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882B1A-F23A-48D4-91F8-3230927A79C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0030A8-8144-48CA-91B3-057BD8E07C20}"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2D495-E775-4D8C-AB79-90A953BE113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3D612-691A-4015-BBF5-4AF17F3AC9A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D9C7E2-7EAA-488C-A832-F7E381132BA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3FA0BB-DD70-472D-B7F5-3D1800543F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1" name="Date Placeholder 4"/>
          <p:cNvSpPr>
            <a:spLocks noGrp="1"/>
          </p:cNvSpPr>
          <p:nvPr>
            <p:ph type="dt" sz="half" idx="12"/>
          </p:nvPr>
        </p:nvSpPr>
        <p:spPr>
          <a:xfrm>
            <a:off x="298450" y="6245225"/>
            <a:ext cx="2289175" cy="476250"/>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2" name="Footer Placeholder 5"/>
          <p:cNvSpPr>
            <a:spLocks noGrp="1"/>
          </p:cNvSpPr>
          <p:nvPr>
            <p:ph type="ftr" sz="quarter" idx="3"/>
          </p:nvPr>
        </p:nvSpPr>
        <p:spPr>
          <a:xfrm>
            <a:off x="3121025" y="6245225"/>
            <a:ext cx="2895600" cy="476250"/>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Slide Number Placeholder 6"/>
          <p:cNvSpPr>
            <a:spLocks noGrp="1"/>
          </p:cNvSpPr>
          <p:nvPr>
            <p:ph type="sldNum" sz="quarter" idx="4"/>
          </p:nvPr>
        </p:nvSpPr>
        <p:spPr>
          <a:xfrm>
            <a:off x="6550025" y="6245225"/>
            <a:ext cx="2289175" cy="476250"/>
          </a:xfrm>
          <a:prstGeom prst="rect">
            <a:avLst/>
          </a:prstGeom>
        </p:spPr>
        <p:txBody>
          <a:bodyPr vert="horz"/>
          <a:p>
            <a:pPr>
              <a:buNone/>
            </a:pPr>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882B1A-F23A-48D4-91F8-3230927A79C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0030A8-8144-48CA-91B3-057BD8E07C20}"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2D495-E775-4D8C-AB79-90A953BE113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3D612-691A-4015-BBF5-4AF17F3AC9A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D9C7E2-7EAA-488C-A832-F7E381132BA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2.emf"/><Relationship Id="rId3" Type="http://schemas.openxmlformats.org/officeDocument/2006/relationships/oleObject" Target="../embeddings/oleObject4.bin"/><Relationship Id="rId2" Type="http://schemas.openxmlformats.org/officeDocument/2006/relationships/image" Target="../media/image11.emf"/><Relationship Id="rId1"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DFKai-SB" pitchFamily="65" charset="-120"/>
                <a:cs typeface="+mj-cs"/>
              </a:rPr>
              <a:t>Chapter 3 </a:t>
            </a:r>
            <a:r>
              <a:rPr lang="zh-CN" altLang="en-US" kern="1200" dirty="0">
                <a:latin typeface="楷体_GB2312" pitchFamily="49" charset="-122"/>
                <a:ea typeface="楷体_GB2312" pitchFamily="49" charset="-122"/>
                <a:cs typeface="+mj-cs"/>
              </a:rPr>
              <a:t>词法分析</a:t>
            </a:r>
            <a:endParaRPr lang="en-US" altLang="zh-TW" kern="1200" dirty="0">
              <a:latin typeface="楷体_GB2312" pitchFamily="49" charset="-122"/>
              <a:ea typeface="楷体_GB2312" pitchFamily="49" charset="-122"/>
              <a:cs typeface="+mj-cs"/>
            </a:endParaRPr>
          </a:p>
        </p:txBody>
      </p:sp>
      <p:sp>
        <p:nvSpPr>
          <p:cNvPr id="10243"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10244" name="Rectangle 3"/>
          <p:cNvSpPr txBox="1"/>
          <p:nvPr/>
        </p:nvSpPr>
        <p:spPr>
          <a:xfrm>
            <a:off x="2071688" y="6143625"/>
            <a:ext cx="6858000" cy="533400"/>
          </a:xfrm>
          <a:prstGeom prst="rect">
            <a:avLst/>
          </a:prstGeom>
          <a:noFill/>
          <a:ln w="9525">
            <a:noFill/>
          </a:ln>
        </p:spPr>
        <p:txBody>
          <a:bodyPr/>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DFKai-SB" pitchFamily="65" charset="-120"/>
            </a:endParaRPr>
          </a:p>
        </p:txBody>
      </p:sp>
      <p:sp>
        <p:nvSpPr>
          <p:cNvPr id="10245"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One pass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36295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作为独立阶段的优点：</a:t>
            </a:r>
            <a:r>
              <a:rPr kumimoji="0" lang="zh-CN" altLang="en-US" sz="28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结构</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简洁、清晰和条理化，有利于集中考虑词法分析一些枝节问题。</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词法分析和语法分析</a:t>
            </a:r>
            <a:r>
              <a:rPr kumimoji="0" lang="zh-CN" altLang="en-US" sz="28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方法</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不同，词法分析可以使用正则文法自动构造</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scanner</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简单。</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有利于提高语法分析的</a:t>
            </a:r>
            <a:r>
              <a:rPr kumimoji="0" lang="zh-CN" altLang="en-US" sz="28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效率</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可以改善词法分析的细节，甚至于一个语法分析配几个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scanner</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，把不同的输入变成一种内部表示。</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94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94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en-US" altLang="zh-CN" kern="1200" dirty="0">
              <a:latin typeface="+mj-lt"/>
              <a:ea typeface="宋体" panose="02010600030101010101" pitchFamily="2" charset="-122"/>
              <a:cs typeface="+mj-cs"/>
            </a:endParaRPr>
          </a:p>
        </p:txBody>
      </p:sp>
      <p:sp>
        <p:nvSpPr>
          <p:cNvPr id="155651" name="Rectangle 3"/>
          <p:cNvSpPr>
            <a:spLocks noGrp="1" noRot="1"/>
          </p:cNvSpPr>
          <p:nvPr>
            <p:ph sz="quarter" idx="1"/>
          </p:nvPr>
        </p:nvSpPr>
        <p:spPr>
          <a:xfrm>
            <a:off x="539750" y="1196975"/>
            <a:ext cx="8280400" cy="4975225"/>
          </a:xfrm>
        </p:spPr>
        <p:txBody>
          <a:bodyPr vert="horz" wrap="square" lIns="91440" tIns="45720" rIns="91440" bIns="45720" anchor="t" anchorCtr="0"/>
          <a:p>
            <a:pPr>
              <a:lnSpc>
                <a:spcPct val="90000"/>
              </a:lnSpc>
            </a:pPr>
            <a:r>
              <a:rPr lang="zh-CN" altLang="en-US" sz="2800" dirty="0">
                <a:latin typeface="楷体_GB2312" pitchFamily="49" charset="-122"/>
                <a:ea typeface="楷体_GB2312" pitchFamily="49" charset="-122"/>
              </a:rPr>
              <a:t>说一个</a:t>
            </a:r>
            <a:r>
              <a:rPr lang="zh-CN" altLang="en-US" sz="2800" dirty="0">
                <a:solidFill>
                  <a:srgbClr val="FF0000"/>
                </a:solidFill>
                <a:latin typeface="楷体_GB2312" pitchFamily="49" charset="-122"/>
                <a:ea typeface="楷体_GB2312" pitchFamily="49" charset="-122"/>
              </a:rPr>
              <a:t>有限自动机是化简了</a:t>
            </a:r>
            <a:r>
              <a:rPr lang="zh-CN" altLang="en-US" sz="2800" dirty="0">
                <a:latin typeface="楷体_GB2312" pitchFamily="49" charset="-122"/>
                <a:ea typeface="楷体_GB2312" pitchFamily="49" charset="-122"/>
              </a:rPr>
              <a:t>的，即是说，它</a:t>
            </a:r>
            <a:r>
              <a:rPr lang="zh-CN" altLang="en-US" sz="2800" dirty="0">
                <a:solidFill>
                  <a:srgbClr val="FF0000"/>
                </a:solidFill>
                <a:latin typeface="楷体_GB2312" pitchFamily="49" charset="-122"/>
                <a:ea typeface="楷体_GB2312" pitchFamily="49" charset="-122"/>
              </a:rPr>
              <a:t>没有多余状态并且它的状态中没有两个是互相等价的。</a:t>
            </a:r>
            <a:r>
              <a:rPr lang="zh-CN" altLang="en-US" sz="2800" dirty="0">
                <a:latin typeface="楷体_GB2312" pitchFamily="49" charset="-122"/>
                <a:ea typeface="楷体_GB2312" pitchFamily="49" charset="-122"/>
              </a:rPr>
              <a:t>一个有限自动机可以通过消除多余状态和合并等价状态而转换成一个最小的与之等价的有限自动机。</a:t>
            </a:r>
            <a:endParaRPr lang="zh-CN" altLang="en-US" sz="2800" dirty="0">
              <a:latin typeface="楷体_GB2312" pitchFamily="49" charset="-122"/>
              <a:ea typeface="楷体_GB2312" pitchFamily="49" charset="-122"/>
            </a:endParaRPr>
          </a:p>
          <a:p>
            <a:pPr>
              <a:lnSpc>
                <a:spcPct val="90000"/>
              </a:lnSpc>
            </a:pPr>
            <a:endParaRPr lang="en-US" altLang="zh-CN"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所谓</a:t>
            </a:r>
            <a:r>
              <a:rPr lang="zh-CN" altLang="en-US" sz="2800" dirty="0">
                <a:solidFill>
                  <a:srgbClr val="FF0000"/>
                </a:solidFill>
                <a:latin typeface="楷体_GB2312" pitchFamily="49" charset="-122"/>
                <a:ea typeface="楷体_GB2312" pitchFamily="49" charset="-122"/>
              </a:rPr>
              <a:t>有限自动机的多余状态</a:t>
            </a:r>
            <a:r>
              <a:rPr lang="zh-CN" altLang="en-US" sz="2800" dirty="0">
                <a:latin typeface="楷体_GB2312" pitchFamily="49" charset="-122"/>
                <a:ea typeface="楷体_GB2312" pitchFamily="49" charset="-122"/>
              </a:rPr>
              <a:t>，是指这样的状态：从自动机的开始状态出发，</a:t>
            </a:r>
            <a:r>
              <a:rPr lang="zh-CN" altLang="en-US" sz="2800" dirty="0">
                <a:solidFill>
                  <a:srgbClr val="0000FF"/>
                </a:solidFill>
                <a:latin typeface="楷体_GB2312" pitchFamily="49" charset="-122"/>
                <a:ea typeface="楷体_GB2312" pitchFamily="49" charset="-122"/>
              </a:rPr>
              <a:t>任何输入串也不能到达的那个状态；或者从这个状态没有通路到达终态。</a:t>
            </a:r>
            <a:endParaRPr lang="zh-CN" altLang="en-US" sz="28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charRg st="0" end="88"/>
                                            </p:txEl>
                                          </p:spTgt>
                                        </p:tgtEl>
                                        <p:attrNameLst>
                                          <p:attrName>style.visibility</p:attrName>
                                        </p:attrNameLst>
                                      </p:cBhvr>
                                      <p:to>
                                        <p:strVal val="visible"/>
                                      </p:to>
                                    </p:set>
                                    <p:anim calcmode="lin" valueType="num">
                                      <p:cBhvr additive="base">
                                        <p:cTn id="7" dur="500" fill="hold"/>
                                        <p:tgtEl>
                                          <p:spTgt spid="155651">
                                            <p:txEl>
                                              <p:charRg st="0" end="8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charRg st="0" end="8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1">
                                            <p:txEl>
                                              <p:charRg st="89" end="155"/>
                                            </p:txEl>
                                          </p:spTgt>
                                        </p:tgtEl>
                                        <p:attrNameLst>
                                          <p:attrName>style.visibility</p:attrName>
                                        </p:attrNameLst>
                                      </p:cBhvr>
                                      <p:to>
                                        <p:strVal val="visible"/>
                                      </p:to>
                                    </p:set>
                                    <p:anim calcmode="lin" valueType="num">
                                      <p:cBhvr additive="base">
                                        <p:cTn id="13" dur="500" fill="hold"/>
                                        <p:tgtEl>
                                          <p:spTgt spid="155651">
                                            <p:txEl>
                                              <p:charRg st="89" end="1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1">
                                            <p:txEl>
                                              <p:charRg st="89"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48483" name="Rectangle 3"/>
          <p:cNvSpPr>
            <a:spLocks noGrp="1" noRot="1" noChangeArrowheads="1"/>
          </p:cNvSpPr>
          <p:nvPr>
            <p:ph sz="quarter" idx="1"/>
          </p:nvPr>
        </p:nvSpPr>
        <p:spPr>
          <a:xfrm>
            <a:off x="457200" y="1219200"/>
            <a:ext cx="836295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的化简：</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寻找一个状态数比</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少的</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DFA M’</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，使得</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L(M)=L(M’)</a:t>
            </a:r>
            <a:endPar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的两个状态，称</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等价</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如果从状态</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出发能读出某个字</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而停止于终态，那么同样，从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出发也能读出</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而停止于终态；反之亦然。</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两个状态不等价，则称它们是</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可区别</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18</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同是终态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到达</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 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同是终态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都到达</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都到达</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E. C</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等价</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02406" name="Group 49"/>
          <p:cNvGrpSpPr/>
          <p:nvPr/>
        </p:nvGrpSpPr>
        <p:grpSpPr>
          <a:xfrm>
            <a:off x="741363" y="2400300"/>
            <a:ext cx="7575550" cy="3908425"/>
            <a:chOff x="654050" y="1844824"/>
            <a:chExt cx="7575550" cy="3908276"/>
          </a:xfrm>
        </p:grpSpPr>
        <p:grpSp>
          <p:nvGrpSpPr>
            <p:cNvPr id="102407" name="Group 50"/>
            <p:cNvGrpSpPr/>
            <p:nvPr/>
          </p:nvGrpSpPr>
          <p:grpSpPr>
            <a:xfrm>
              <a:off x="654050" y="2476500"/>
              <a:ext cx="7575550" cy="3276600"/>
              <a:chOff x="654050" y="2476500"/>
              <a:chExt cx="7575550" cy="3276600"/>
            </a:xfrm>
          </p:grpSpPr>
          <p:grpSp>
            <p:nvGrpSpPr>
              <p:cNvPr id="102409" name="Group 9"/>
              <p:cNvGrpSpPr/>
              <p:nvPr/>
            </p:nvGrpSpPr>
            <p:grpSpPr>
              <a:xfrm>
                <a:off x="4845050" y="2476500"/>
                <a:ext cx="685800" cy="685800"/>
                <a:chOff x="4320" y="2160"/>
                <a:chExt cx="432" cy="432"/>
              </a:xfrm>
            </p:grpSpPr>
            <p:sp>
              <p:nvSpPr>
                <p:cNvPr id="94" name="Oval 10"/>
                <p:cNvSpPr>
                  <a:spLocks noChangeArrowheads="1"/>
                </p:cNvSpPr>
                <p:nvPr/>
              </p:nvSpPr>
              <p:spPr bwMode="auto">
                <a:xfrm>
                  <a:off x="4320" y="2160"/>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5" name="Oval 11"/>
                <p:cNvSpPr>
                  <a:spLocks noChangeArrowheads="1"/>
                </p:cNvSpPr>
                <p:nvPr/>
              </p:nvSpPr>
              <p:spPr bwMode="auto">
                <a:xfrm>
                  <a:off x="4368" y="2208"/>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a:t>
                  </a:r>
                  <a:endParaRPr kumimoji="1" lang="en-US" altLang="zh-CN"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grpSp>
          <p:grpSp>
            <p:nvGrpSpPr>
              <p:cNvPr id="102410" name="Group 12"/>
              <p:cNvGrpSpPr/>
              <p:nvPr/>
            </p:nvGrpSpPr>
            <p:grpSpPr>
              <a:xfrm>
                <a:off x="4845050" y="4457700"/>
                <a:ext cx="685800" cy="685800"/>
                <a:chOff x="3456" y="2688"/>
                <a:chExt cx="432" cy="432"/>
              </a:xfrm>
            </p:grpSpPr>
            <p:sp>
              <p:nvSpPr>
                <p:cNvPr id="92" name="Oval 13"/>
                <p:cNvSpPr>
                  <a:spLocks noChangeArrowheads="1"/>
                </p:cNvSpPr>
                <p:nvPr/>
              </p:nvSpPr>
              <p:spPr bwMode="auto">
                <a:xfrm>
                  <a:off x="3456"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3" name="Oval 14"/>
                <p:cNvSpPr>
                  <a:spLocks noChangeArrowheads="1"/>
                </p:cNvSpPr>
                <p:nvPr/>
              </p:nvSpPr>
              <p:spPr bwMode="auto">
                <a:xfrm>
                  <a:off x="3504"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D</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55" name="Oval 15"/>
              <p:cNvSpPr>
                <a:spLocks noChangeArrowheads="1"/>
              </p:cNvSpPr>
              <p:nvPr/>
            </p:nvSpPr>
            <p:spPr bwMode="auto">
              <a:xfrm>
                <a:off x="2635250" y="4457749"/>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B</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56" name="Oval 16"/>
              <p:cNvSpPr>
                <a:spLocks noChangeArrowheads="1"/>
              </p:cNvSpPr>
              <p:nvPr/>
            </p:nvSpPr>
            <p:spPr bwMode="auto">
              <a:xfrm>
                <a:off x="2635250" y="2476625"/>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A</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102413" name="Group 17"/>
              <p:cNvGrpSpPr/>
              <p:nvPr/>
            </p:nvGrpSpPr>
            <p:grpSpPr>
              <a:xfrm>
                <a:off x="6978650" y="2476500"/>
                <a:ext cx="685800" cy="685800"/>
                <a:chOff x="3120" y="1536"/>
                <a:chExt cx="432" cy="432"/>
              </a:xfrm>
            </p:grpSpPr>
            <p:sp>
              <p:nvSpPr>
                <p:cNvPr id="90" name="Oval 18"/>
                <p:cNvSpPr>
                  <a:spLocks noChangeArrowheads="1"/>
                </p:cNvSpPr>
                <p:nvPr/>
              </p:nvSpPr>
              <p:spPr bwMode="auto">
                <a:xfrm>
                  <a:off x="3120" y="1536"/>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1" name="Oval 19"/>
                <p:cNvSpPr>
                  <a:spLocks noChangeArrowheads="1"/>
                </p:cNvSpPr>
                <p:nvPr/>
              </p:nvSpPr>
              <p:spPr bwMode="auto">
                <a:xfrm>
                  <a:off x="3168" y="1584"/>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E</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102414" name="Group 20"/>
              <p:cNvGrpSpPr/>
              <p:nvPr/>
            </p:nvGrpSpPr>
            <p:grpSpPr>
              <a:xfrm>
                <a:off x="6978650" y="4457700"/>
                <a:ext cx="685800" cy="685800"/>
                <a:chOff x="4224" y="2688"/>
                <a:chExt cx="432" cy="432"/>
              </a:xfrm>
            </p:grpSpPr>
            <p:sp>
              <p:nvSpPr>
                <p:cNvPr id="88" name="Oval 21"/>
                <p:cNvSpPr>
                  <a:spLocks noChangeArrowheads="1"/>
                </p:cNvSpPr>
                <p:nvPr/>
              </p:nvSpPr>
              <p:spPr bwMode="auto">
                <a:xfrm>
                  <a:off x="4224"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89" name="Oval 22"/>
                <p:cNvSpPr>
                  <a:spLocks noChangeArrowheads="1"/>
                </p:cNvSpPr>
                <p:nvPr/>
              </p:nvSpPr>
              <p:spPr bwMode="auto">
                <a:xfrm>
                  <a:off x="4272"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59" name="Oval 23"/>
              <p:cNvSpPr>
                <a:spLocks noChangeArrowheads="1"/>
              </p:cNvSpPr>
              <p:nvPr/>
            </p:nvSpPr>
            <p:spPr bwMode="auto">
              <a:xfrm>
                <a:off x="1035050" y="3543384"/>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S</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102416" name="AutoShape 24"/>
              <p:cNvCxnSpPr>
                <a:stCxn id="59" idx="0"/>
                <a:endCxn id="56" idx="2"/>
              </p:cNvCxnSpPr>
              <p:nvPr/>
            </p:nvCxnSpPr>
            <p:spPr>
              <a:xfrm rot="-5400000">
                <a:off x="1644650" y="2552700"/>
                <a:ext cx="723900" cy="1257300"/>
              </a:xfrm>
              <a:prstGeom prst="curvedConnector2">
                <a:avLst/>
              </a:prstGeom>
              <a:ln w="9525" cap="flat" cmpd="sng">
                <a:solidFill>
                  <a:schemeClr val="tx1"/>
                </a:solidFill>
                <a:prstDash val="solid"/>
                <a:headEnd type="none" w="med" len="med"/>
                <a:tailEnd type="triangle" w="med" len="med"/>
              </a:ln>
            </p:spPr>
          </p:cxnSp>
          <p:cxnSp>
            <p:nvCxnSpPr>
              <p:cNvPr id="102417" name="AutoShape 25"/>
              <p:cNvCxnSpPr>
                <a:stCxn id="59" idx="4"/>
                <a:endCxn id="55" idx="2"/>
              </p:cNvCxnSpPr>
              <p:nvPr/>
            </p:nvCxnSpPr>
            <p:spPr>
              <a:xfrm rot="-5400000" flipH="1">
                <a:off x="1720850" y="3886200"/>
                <a:ext cx="571500" cy="1257300"/>
              </a:xfrm>
              <a:prstGeom prst="curvedConnector2">
                <a:avLst/>
              </a:prstGeom>
              <a:ln w="9525" cap="flat" cmpd="sng">
                <a:solidFill>
                  <a:schemeClr val="tx1"/>
                </a:solidFill>
                <a:prstDash val="solid"/>
                <a:headEnd type="none" w="med" len="med"/>
                <a:tailEnd type="triangle" w="med" len="med"/>
              </a:ln>
            </p:spPr>
          </p:cxnSp>
          <p:cxnSp>
            <p:nvCxnSpPr>
              <p:cNvPr id="102418" name="AutoShape 26"/>
              <p:cNvCxnSpPr>
                <a:stCxn id="55" idx="7"/>
                <a:endCxn id="56" idx="5"/>
              </p:cNvCxnSpPr>
              <p:nvPr/>
            </p:nvCxnSpPr>
            <p:spPr>
              <a:xfrm rot="-5400000">
                <a:off x="2473325" y="3809999"/>
                <a:ext cx="1495425" cy="0"/>
              </a:xfrm>
              <a:prstGeom prst="straightConnector1">
                <a:avLst/>
              </a:prstGeom>
              <a:ln w="9525" cap="flat" cmpd="sng">
                <a:solidFill>
                  <a:schemeClr val="tx1"/>
                </a:solidFill>
                <a:prstDash val="solid"/>
                <a:headEnd type="none" w="med" len="med"/>
                <a:tailEnd type="triangle" w="med" len="med"/>
              </a:ln>
            </p:spPr>
          </p:cxnSp>
          <p:cxnSp>
            <p:nvCxnSpPr>
              <p:cNvPr id="102419" name="AutoShape 27"/>
              <p:cNvCxnSpPr>
                <a:stCxn id="56" idx="3"/>
                <a:endCxn id="55" idx="1"/>
              </p:cNvCxnSpPr>
              <p:nvPr/>
            </p:nvCxnSpPr>
            <p:spPr>
              <a:xfrm rot="5400000">
                <a:off x="1987550" y="3809999"/>
                <a:ext cx="1495425" cy="0"/>
              </a:xfrm>
              <a:prstGeom prst="straightConnector1">
                <a:avLst/>
              </a:prstGeom>
              <a:ln w="9525" cap="flat" cmpd="sng">
                <a:solidFill>
                  <a:schemeClr val="tx1"/>
                </a:solidFill>
                <a:prstDash val="solid"/>
                <a:headEnd type="none" w="med" len="med"/>
                <a:tailEnd type="triangle" w="med" len="med"/>
              </a:ln>
            </p:spPr>
          </p:cxnSp>
          <p:cxnSp>
            <p:nvCxnSpPr>
              <p:cNvPr id="102420" name="AutoShape 28"/>
              <p:cNvCxnSpPr>
                <a:stCxn id="56" idx="6"/>
                <a:endCxn id="94" idx="2"/>
              </p:cNvCxnSpPr>
              <p:nvPr/>
            </p:nvCxnSpPr>
            <p:spPr>
              <a:xfrm>
                <a:off x="3321050" y="2819400"/>
                <a:ext cx="1524000" cy="0"/>
              </a:xfrm>
              <a:prstGeom prst="straightConnector1">
                <a:avLst/>
              </a:prstGeom>
              <a:ln w="9525" cap="flat" cmpd="sng">
                <a:solidFill>
                  <a:schemeClr val="tx1"/>
                </a:solidFill>
                <a:prstDash val="solid"/>
                <a:headEnd type="none" w="med" len="med"/>
                <a:tailEnd type="triangle" w="med" len="med"/>
              </a:ln>
            </p:spPr>
          </p:cxnSp>
          <p:cxnSp>
            <p:nvCxnSpPr>
              <p:cNvPr id="102421" name="AutoShape 29"/>
              <p:cNvCxnSpPr>
                <a:stCxn id="55" idx="6"/>
                <a:endCxn id="92" idx="2"/>
              </p:cNvCxnSpPr>
              <p:nvPr/>
            </p:nvCxnSpPr>
            <p:spPr>
              <a:xfrm>
                <a:off x="3321050" y="4800600"/>
                <a:ext cx="1524000" cy="0"/>
              </a:xfrm>
              <a:prstGeom prst="straightConnector1">
                <a:avLst/>
              </a:prstGeom>
              <a:ln w="9525" cap="flat" cmpd="sng">
                <a:solidFill>
                  <a:schemeClr val="tx1"/>
                </a:solidFill>
                <a:prstDash val="solid"/>
                <a:headEnd type="none" w="med" len="med"/>
                <a:tailEnd type="triangle" w="med" len="med"/>
              </a:ln>
            </p:spPr>
          </p:cxnSp>
          <p:cxnSp>
            <p:nvCxnSpPr>
              <p:cNvPr id="102422" name="AutoShape 30"/>
              <p:cNvCxnSpPr>
                <a:stCxn id="92" idx="6"/>
                <a:endCxn id="88" idx="2"/>
              </p:cNvCxnSpPr>
              <p:nvPr/>
            </p:nvCxnSpPr>
            <p:spPr>
              <a:xfrm>
                <a:off x="5530850" y="4800600"/>
                <a:ext cx="1447800" cy="0"/>
              </a:xfrm>
              <a:prstGeom prst="straightConnector1">
                <a:avLst/>
              </a:prstGeom>
              <a:ln w="9525" cap="flat" cmpd="sng">
                <a:solidFill>
                  <a:schemeClr val="tx1"/>
                </a:solidFill>
                <a:prstDash val="solid"/>
                <a:headEnd type="none" w="med" len="med"/>
                <a:tailEnd type="triangle" w="med" len="med"/>
              </a:ln>
            </p:spPr>
          </p:cxnSp>
          <p:cxnSp>
            <p:nvCxnSpPr>
              <p:cNvPr id="102423" name="AutoShape 31"/>
              <p:cNvCxnSpPr>
                <a:stCxn id="94" idx="6"/>
                <a:endCxn id="90" idx="2"/>
              </p:cNvCxnSpPr>
              <p:nvPr/>
            </p:nvCxnSpPr>
            <p:spPr>
              <a:xfrm>
                <a:off x="5530850" y="2819400"/>
                <a:ext cx="1447800" cy="0"/>
              </a:xfrm>
              <a:prstGeom prst="straightConnector1">
                <a:avLst/>
              </a:prstGeom>
              <a:ln w="9525" cap="flat" cmpd="sng">
                <a:solidFill>
                  <a:schemeClr val="tx1"/>
                </a:solidFill>
                <a:prstDash val="solid"/>
                <a:headEnd type="none" w="med" len="med"/>
                <a:tailEnd type="triangle" w="med" len="med"/>
              </a:ln>
            </p:spPr>
          </p:cxnSp>
          <p:cxnSp>
            <p:nvCxnSpPr>
              <p:cNvPr id="102424" name="AutoShape 32"/>
              <p:cNvCxnSpPr>
                <a:stCxn id="90" idx="4"/>
                <a:endCxn id="88" idx="0"/>
              </p:cNvCxnSpPr>
              <p:nvPr/>
            </p:nvCxnSpPr>
            <p:spPr>
              <a:xfrm rot="5400000">
                <a:off x="6673850" y="3810000"/>
                <a:ext cx="1295400" cy="0"/>
              </a:xfrm>
              <a:prstGeom prst="straightConnector1">
                <a:avLst/>
              </a:prstGeom>
              <a:ln w="9525" cap="flat" cmpd="sng">
                <a:solidFill>
                  <a:schemeClr val="tx1"/>
                </a:solidFill>
                <a:prstDash val="solid"/>
                <a:headEnd type="none" w="med" len="med"/>
                <a:tailEnd type="triangle" w="med" len="med"/>
              </a:ln>
            </p:spPr>
          </p:cxnSp>
          <p:cxnSp>
            <p:nvCxnSpPr>
              <p:cNvPr id="102425" name="AutoShape 33"/>
              <p:cNvCxnSpPr>
                <a:stCxn id="88" idx="6"/>
                <a:endCxn id="90" idx="6"/>
              </p:cNvCxnSpPr>
              <p:nvPr/>
            </p:nvCxnSpPr>
            <p:spPr>
              <a:xfrm flipV="1">
                <a:off x="7664450" y="2819400"/>
                <a:ext cx="1588" cy="1981200"/>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102426" name="AutoShape 34"/>
              <p:cNvCxnSpPr>
                <a:stCxn id="94" idx="1"/>
                <a:endCxn id="95" idx="7"/>
              </p:cNvCxnSpPr>
              <p:nvPr/>
            </p:nvCxnSpPr>
            <p:spPr>
              <a:xfrm rot="5400000" flipV="1">
                <a:off x="5133975" y="2387599"/>
                <a:ext cx="53975" cy="431800"/>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102427" name="AutoShape 35"/>
              <p:cNvCxnSpPr>
                <a:stCxn id="92" idx="3"/>
                <a:endCxn id="92" idx="5"/>
              </p:cNvCxnSpPr>
              <p:nvPr/>
            </p:nvCxnSpPr>
            <p:spPr>
              <a:xfrm rot="-5400000" flipH="1">
                <a:off x="5186362" y="4802188"/>
                <a:ext cx="1588" cy="485775"/>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02428" name="Text Box 36"/>
              <p:cNvSpPr txBox="1"/>
              <p:nvPr/>
            </p:nvSpPr>
            <p:spPr>
              <a:xfrm>
                <a:off x="78930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02429" name="Text Box 37"/>
              <p:cNvSpPr txBox="1"/>
              <p:nvPr/>
            </p:nvSpPr>
            <p:spPr>
              <a:xfrm>
                <a:off x="1568450" y="26289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30" name="Text Box 38"/>
              <p:cNvSpPr txBox="1"/>
              <p:nvPr/>
            </p:nvSpPr>
            <p:spPr>
              <a:xfrm>
                <a:off x="31686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31" name="Text Box 39"/>
              <p:cNvSpPr txBox="1"/>
              <p:nvPr/>
            </p:nvSpPr>
            <p:spPr>
              <a:xfrm>
                <a:off x="4006850" y="2476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32" name="Text Box 40"/>
              <p:cNvSpPr txBox="1"/>
              <p:nvPr/>
            </p:nvSpPr>
            <p:spPr>
              <a:xfrm>
                <a:off x="70548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33" name="Text Box 41"/>
              <p:cNvSpPr txBox="1"/>
              <p:nvPr/>
            </p:nvSpPr>
            <p:spPr>
              <a:xfrm>
                <a:off x="6292850" y="4686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34" name="Text Box 42"/>
              <p:cNvSpPr txBox="1"/>
              <p:nvPr/>
            </p:nvSpPr>
            <p:spPr>
              <a:xfrm>
                <a:off x="1797050" y="46101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02435" name="Text Box 43"/>
              <p:cNvSpPr txBox="1"/>
              <p:nvPr/>
            </p:nvSpPr>
            <p:spPr>
              <a:xfrm>
                <a:off x="24066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02436" name="Text Box 44"/>
              <p:cNvSpPr txBox="1"/>
              <p:nvPr/>
            </p:nvSpPr>
            <p:spPr>
              <a:xfrm>
                <a:off x="4083050" y="4762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02437" name="Text Box 45"/>
              <p:cNvSpPr txBox="1"/>
              <p:nvPr/>
            </p:nvSpPr>
            <p:spPr>
              <a:xfrm>
                <a:off x="6140450" y="2476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02438" name="Text Box 46"/>
              <p:cNvSpPr txBox="1"/>
              <p:nvPr/>
            </p:nvSpPr>
            <p:spPr>
              <a:xfrm>
                <a:off x="5073650" y="52959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3" name="AutoShape 48"/>
              <p:cNvSpPr>
                <a:spLocks noChangeArrowheads="1"/>
              </p:cNvSpPr>
              <p:nvPr/>
            </p:nvSpPr>
            <p:spPr bwMode="auto">
              <a:xfrm>
                <a:off x="654050" y="3713241"/>
                <a:ext cx="415925" cy="380985"/>
              </a:xfrm>
              <a:prstGeom prst="rightArrow">
                <a:avLst>
                  <a:gd name="adj1" fmla="val 50000"/>
                  <a:gd name="adj2" fmla="val 27292"/>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102440" name="AutoShape 31"/>
              <p:cNvCxnSpPr>
                <a:stCxn id="88" idx="1"/>
                <a:endCxn id="94" idx="5"/>
              </p:cNvCxnSpPr>
              <p:nvPr/>
            </p:nvCxnSpPr>
            <p:spPr>
              <a:xfrm flipH="1" flipV="1">
                <a:off x="5430417" y="3061867"/>
                <a:ext cx="1648666" cy="1496266"/>
              </a:xfrm>
              <a:prstGeom prst="straightConnector1">
                <a:avLst/>
              </a:prstGeom>
              <a:ln w="9525" cap="flat" cmpd="sng">
                <a:solidFill>
                  <a:schemeClr val="tx1"/>
                </a:solidFill>
                <a:prstDash val="solid"/>
                <a:headEnd type="none" w="med" len="med"/>
                <a:tailEnd type="triangle" w="med" len="med"/>
              </a:ln>
            </p:spPr>
          </p:cxnSp>
          <p:cxnSp>
            <p:nvCxnSpPr>
              <p:cNvPr id="102441" name="AutoShape 31"/>
              <p:cNvCxnSpPr>
                <a:stCxn id="90" idx="3"/>
                <a:endCxn id="92" idx="7"/>
              </p:cNvCxnSpPr>
              <p:nvPr/>
            </p:nvCxnSpPr>
            <p:spPr>
              <a:xfrm flipH="1">
                <a:off x="5430417" y="3061867"/>
                <a:ext cx="1648666" cy="1496266"/>
              </a:xfrm>
              <a:prstGeom prst="straightConnector1">
                <a:avLst/>
              </a:prstGeom>
              <a:ln w="9525" cap="flat" cmpd="sng">
                <a:solidFill>
                  <a:schemeClr val="tx1"/>
                </a:solidFill>
                <a:prstDash val="solid"/>
                <a:headEnd type="none" w="med" len="med"/>
                <a:tailEnd type="triangle" w="med" len="med"/>
              </a:ln>
            </p:spPr>
          </p:cxnSp>
          <p:sp>
            <p:nvSpPr>
              <p:cNvPr id="102442" name="Text Box 41"/>
              <p:cNvSpPr txBox="1"/>
              <p:nvPr/>
            </p:nvSpPr>
            <p:spPr>
              <a:xfrm>
                <a:off x="5887546" y="3162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43" name="Text Box 45"/>
              <p:cNvSpPr txBox="1"/>
              <p:nvPr/>
            </p:nvSpPr>
            <p:spPr>
              <a:xfrm>
                <a:off x="5529580" y="38100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sp>
          <p:nvSpPr>
            <p:cNvPr id="102408" name="Text Box 41"/>
            <p:cNvSpPr txBox="1"/>
            <p:nvPr/>
          </p:nvSpPr>
          <p:spPr>
            <a:xfrm>
              <a:off x="5001418" y="1844824"/>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就是寻求最小状态</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最小状态</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的含义</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没有多余状态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死状态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没有两个状态是互相等价（不可区别）</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把一个</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的状态分成一些不相交的子集，使得任何不同的两子集的状态都是可区别的，而同一子集中的任何两个状态都是等价的。</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算法假定每个状态射出的弧都是完全的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否则</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引入一个新状态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叫死状态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该状态是非状态，将不完全的输入弧都射向该状态，对所有输入，该状态射出的弧还回到自己</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34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34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的最小化算法：</a:t>
            </a:r>
            <a:endPar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K,∑,f</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k</a:t>
            </a:r>
            <a:r>
              <a:rPr kumimoji="0" lang="en-US" altLang="zh-CN" sz="2400" b="0" i="1" u="none" strike="noStrike" kern="1200" cap="none" spc="0" normalizeH="0" baseline="-25000" noProof="0" dirty="0" smtClean="0">
                <a:ln>
                  <a:noFill/>
                </a:ln>
                <a:solidFill>
                  <a:schemeClr val="tx1"/>
                </a:solidFill>
                <a:effectLst/>
                <a:uLnTx/>
                <a:uFillTx/>
                <a:latin typeface="+mj-lt"/>
                <a:ea typeface="楷体_GB2312" pitchFamily="49" charset="-122"/>
                <a:cs typeface="+mn-cs"/>
              </a:rPr>
              <a:t>0</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en-US" altLang="zh-CN" sz="2400" b="0" i="1"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最小状态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构造状态的一初始划分</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终态</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和非终态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K-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两组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(group)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对</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∏施</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用</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过程</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PP</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构造新划分</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endPar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for  G in Π:</a:t>
            </a:r>
            <a:endParaRPr kumimoji="1"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1</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）对</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进行划分，</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中的两个状态</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s</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被划分在同一个组中的充要条件是</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任何输入字符</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s,a</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t,a</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在</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Π</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的同一个组中；</a:t>
            </a:r>
            <a:endPar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1097280" marR="0" lvl="3" indent="-228600" algn="l" defTabSz="914400" rtl="0" eaLnBrk="0" fontAlgn="base" latinLnBrk="0" hangingPunct="0">
              <a:lnSpc>
                <a:spcPct val="100000"/>
              </a:lnSpc>
              <a:spcBef>
                <a:spcPts val="400"/>
              </a:spcBef>
              <a:spcAft>
                <a:spcPct val="0"/>
              </a:spcAft>
              <a:buClr>
                <a:srgbClr val="8BA2B4"/>
              </a:buClr>
              <a:buSzPct val="70000"/>
              <a:buFont typeface="Wingdings" panose="05000000000000000000" pitchFamily="2" charset="2"/>
              <a:buNone/>
              <a:defRPr/>
            </a:pP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2</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）用新划分的组替代</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，形成新的划分</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Π</a:t>
            </a:r>
            <a:r>
              <a:rPr kumimoji="1" lang="en-US" altLang="zh-CN" sz="1800" b="0" i="0" u="none" strike="noStrike" kern="1200" cap="none" spc="0" normalizeH="0" baseline="-25000" noProof="0" dirty="0" err="1" smtClean="0">
                <a:ln>
                  <a:noFill/>
                </a:ln>
                <a:solidFill>
                  <a:srgbClr val="0000FF"/>
                </a:solidFill>
                <a:effectLst/>
                <a:uLnTx/>
                <a:uFillTx/>
                <a:latin typeface="+mj-lt"/>
                <a:ea typeface="楷体_GB2312" pitchFamily="49" charset="-122"/>
                <a:cs typeface="+mn-cs"/>
              </a:rPr>
              <a:t>new</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 </a:t>
            </a:r>
            <a:endParaRPr kumimoji="0" lang="zh-CN" altLang="en-US" sz="2000" b="0" i="0" u="none" strike="noStrike" kern="1200" cap="none" spc="0" normalizeH="0" baseline="-25000" noProof="0" dirty="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44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44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的最小化算法：</a:t>
            </a:r>
            <a:endPar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3.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则令∏</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final</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并继续步骤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4，</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否则令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，重复步骤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4.为</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final</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中的每一组选一代表，这些代表构成</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的状态。若</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k</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是一代表且</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令</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组的</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代表，则</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中有一转换</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en-US"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 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的开始状态是含有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en-US" altLang="zh-CN" sz="2300" b="0" i="1" u="none" strike="noStrike" kern="1200" cap="none" spc="0" normalizeH="0" baseline="-25000" noProof="0" dirty="0" smtClean="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的那组的代表</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的终态是含有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的那组的代表。</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5.</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去掉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中的死状态。</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54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54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2" name="Rectangle 6"/>
          <p:cNvSpPr>
            <a:spLocks noChangeArrowheads="1"/>
          </p:cNvSpPr>
          <p:nvPr/>
        </p:nvSpPr>
        <p:spPr bwMode="auto">
          <a:xfrm>
            <a:off x="468313" y="1196975"/>
            <a:ext cx="8294688"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zh-CN"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0</a:t>
            </a: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{C,D,E,F}</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1</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2</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grpSp>
        <p:nvGrpSpPr>
          <p:cNvPr id="106499" name="Group 7"/>
          <p:cNvGrpSpPr/>
          <p:nvPr/>
        </p:nvGrpSpPr>
        <p:grpSpPr>
          <a:xfrm>
            <a:off x="4267200" y="1827213"/>
            <a:ext cx="4408488" cy="2325687"/>
            <a:chOff x="2688" y="1151"/>
            <a:chExt cx="2777" cy="1465"/>
          </a:xfrm>
        </p:grpSpPr>
        <p:grpSp>
          <p:nvGrpSpPr>
            <p:cNvPr id="106539" name="Group 8"/>
            <p:cNvGrpSpPr/>
            <p:nvPr/>
          </p:nvGrpSpPr>
          <p:grpSpPr>
            <a:xfrm>
              <a:off x="4068" y="1208"/>
              <a:ext cx="248" cy="262"/>
              <a:chOff x="4320" y="2160"/>
              <a:chExt cx="432" cy="432"/>
            </a:xfrm>
          </p:grpSpPr>
          <p:sp>
            <p:nvSpPr>
              <p:cNvPr id="162825" name="Oval 9"/>
              <p:cNvSpPr>
                <a:spLocks noChangeArrowheads="1"/>
              </p:cNvSpPr>
              <p:nvPr/>
            </p:nvSpPr>
            <p:spPr bwMode="auto">
              <a:xfrm>
                <a:off x="4320" y="2160"/>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6" name="Oval 10"/>
              <p:cNvSpPr>
                <a:spLocks noChangeArrowheads="1"/>
              </p:cNvSpPr>
              <p:nvPr/>
            </p:nvSpPr>
            <p:spPr bwMode="auto">
              <a:xfrm>
                <a:off x="4369" y="2208"/>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C</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grpSp>
          <p:nvGrpSpPr>
            <p:cNvPr id="106540" name="Group 11"/>
            <p:cNvGrpSpPr/>
            <p:nvPr/>
          </p:nvGrpSpPr>
          <p:grpSpPr>
            <a:xfrm>
              <a:off x="4068" y="1964"/>
              <a:ext cx="248" cy="262"/>
              <a:chOff x="3456" y="2688"/>
              <a:chExt cx="432" cy="432"/>
            </a:xfrm>
          </p:grpSpPr>
          <p:sp>
            <p:nvSpPr>
              <p:cNvPr id="162828" name="Oval 12"/>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9" name="Oval 13"/>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D</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sp>
          <p:nvSpPr>
            <p:cNvPr id="162830" name="Oval 14"/>
            <p:cNvSpPr>
              <a:spLocks noChangeArrowheads="1"/>
            </p:cNvSpPr>
            <p:nvPr/>
          </p:nvSpPr>
          <p:spPr bwMode="auto">
            <a:xfrm>
              <a:off x="3267" y="1964"/>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B</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sp>
          <p:nvSpPr>
            <p:cNvPr id="162831" name="Oval 15"/>
            <p:cNvSpPr>
              <a:spLocks noChangeArrowheads="1"/>
            </p:cNvSpPr>
            <p:nvPr/>
          </p:nvSpPr>
          <p:spPr bwMode="auto">
            <a:xfrm>
              <a:off x="3267" y="120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A</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grpSp>
          <p:nvGrpSpPr>
            <p:cNvPr id="106543" name="Group 16"/>
            <p:cNvGrpSpPr/>
            <p:nvPr/>
          </p:nvGrpSpPr>
          <p:grpSpPr>
            <a:xfrm>
              <a:off x="4840" y="1208"/>
              <a:ext cx="248" cy="262"/>
              <a:chOff x="3120" y="1536"/>
              <a:chExt cx="432" cy="432"/>
            </a:xfrm>
          </p:grpSpPr>
          <p:sp>
            <p:nvSpPr>
              <p:cNvPr id="162833" name="Oval 17"/>
              <p:cNvSpPr>
                <a:spLocks noChangeArrowheads="1"/>
              </p:cNvSpPr>
              <p:nvPr/>
            </p:nvSpPr>
            <p:spPr bwMode="auto">
              <a:xfrm>
                <a:off x="3120" y="1536"/>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4" name="Oval 18"/>
              <p:cNvSpPr>
                <a:spLocks noChangeArrowheads="1"/>
              </p:cNvSpPr>
              <p:nvPr/>
            </p:nvSpPr>
            <p:spPr bwMode="auto">
              <a:xfrm>
                <a:off x="3169" y="1584"/>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E</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grpSp>
          <p:nvGrpSpPr>
            <p:cNvPr id="106544" name="Group 19"/>
            <p:cNvGrpSpPr/>
            <p:nvPr/>
          </p:nvGrpSpPr>
          <p:grpSpPr>
            <a:xfrm>
              <a:off x="4840" y="1964"/>
              <a:ext cx="248" cy="262"/>
              <a:chOff x="4224" y="2688"/>
              <a:chExt cx="432" cy="432"/>
            </a:xfrm>
          </p:grpSpPr>
          <p:sp>
            <p:nvSpPr>
              <p:cNvPr id="162836" name="Oval 20"/>
              <p:cNvSpPr>
                <a:spLocks noChangeArrowheads="1"/>
              </p:cNvSpPr>
              <p:nvPr/>
            </p:nvSpPr>
            <p:spPr bwMode="auto">
              <a:xfrm>
                <a:off x="4224"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7" name="Oval 21"/>
              <p:cNvSpPr>
                <a:spLocks noChangeArrowheads="1"/>
              </p:cNvSpPr>
              <p:nvPr/>
            </p:nvSpPr>
            <p:spPr bwMode="auto">
              <a:xfrm>
                <a:off x="4273"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F</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sp>
          <p:nvSpPr>
            <p:cNvPr id="162838" name="Oval 22"/>
            <p:cNvSpPr>
              <a:spLocks noChangeArrowheads="1"/>
            </p:cNvSpPr>
            <p:nvPr/>
          </p:nvSpPr>
          <p:spPr bwMode="auto">
            <a:xfrm>
              <a:off x="2688" y="1615"/>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cxnSp>
          <p:nvCxnSpPr>
            <p:cNvPr id="106546" name="AutoShape 23"/>
            <p:cNvCxnSpPr>
              <a:stCxn id="162838" idx="0"/>
              <a:endCxn id="162831" idx="2"/>
            </p:cNvCxnSpPr>
            <p:nvPr/>
          </p:nvCxnSpPr>
          <p:spPr>
            <a:xfrm rot="-5400000">
              <a:off x="2901" y="1249"/>
              <a:ext cx="276" cy="455"/>
            </a:xfrm>
            <a:prstGeom prst="curvedConnector2">
              <a:avLst/>
            </a:prstGeom>
            <a:ln w="9525" cap="flat" cmpd="sng">
              <a:solidFill>
                <a:schemeClr val="tx1"/>
              </a:solidFill>
              <a:prstDash val="solid"/>
              <a:headEnd type="none" w="med" len="med"/>
              <a:tailEnd type="triangle" w="med" len="med"/>
            </a:ln>
          </p:spPr>
        </p:cxnSp>
        <p:cxnSp>
          <p:nvCxnSpPr>
            <p:cNvPr id="106547" name="AutoShape 24"/>
            <p:cNvCxnSpPr>
              <a:stCxn id="162838" idx="4"/>
              <a:endCxn id="162830" idx="2"/>
            </p:cNvCxnSpPr>
            <p:nvPr/>
          </p:nvCxnSpPr>
          <p:spPr>
            <a:xfrm rot="-5400000" flipH="1">
              <a:off x="2930" y="1758"/>
              <a:ext cx="218" cy="455"/>
            </a:xfrm>
            <a:prstGeom prst="curvedConnector2">
              <a:avLst/>
            </a:prstGeom>
            <a:ln w="9525" cap="flat" cmpd="sng">
              <a:solidFill>
                <a:schemeClr val="tx1"/>
              </a:solidFill>
              <a:prstDash val="solid"/>
              <a:headEnd type="none" w="med" len="med"/>
              <a:tailEnd type="triangle" w="med" len="med"/>
            </a:ln>
          </p:spPr>
        </p:cxnSp>
        <p:cxnSp>
          <p:nvCxnSpPr>
            <p:cNvPr id="106548" name="AutoShape 25"/>
            <p:cNvCxnSpPr>
              <a:stCxn id="162830" idx="7"/>
              <a:endCxn id="162831" idx="5"/>
            </p:cNvCxnSpPr>
            <p:nvPr/>
          </p:nvCxnSpPr>
          <p:spPr>
            <a:xfrm rot="-5400000">
              <a:off x="3195" y="1717"/>
              <a:ext cx="570" cy="0"/>
            </a:xfrm>
            <a:prstGeom prst="straightConnector1">
              <a:avLst/>
            </a:prstGeom>
            <a:ln w="9525" cap="flat" cmpd="sng">
              <a:solidFill>
                <a:schemeClr val="tx1"/>
              </a:solidFill>
              <a:prstDash val="solid"/>
              <a:headEnd type="none" w="med" len="med"/>
              <a:tailEnd type="triangle" w="med" len="med"/>
            </a:ln>
          </p:spPr>
        </p:cxnSp>
        <p:cxnSp>
          <p:nvCxnSpPr>
            <p:cNvPr id="106549" name="AutoShape 26"/>
            <p:cNvCxnSpPr>
              <a:stCxn id="162831" idx="3"/>
              <a:endCxn id="162830" idx="1"/>
            </p:cNvCxnSpPr>
            <p:nvPr/>
          </p:nvCxnSpPr>
          <p:spPr>
            <a:xfrm rot="5400000">
              <a:off x="3019" y="1717"/>
              <a:ext cx="570" cy="0"/>
            </a:xfrm>
            <a:prstGeom prst="straightConnector1">
              <a:avLst/>
            </a:prstGeom>
            <a:ln w="9525" cap="flat" cmpd="sng">
              <a:solidFill>
                <a:schemeClr val="tx1"/>
              </a:solidFill>
              <a:prstDash val="solid"/>
              <a:headEnd type="none" w="med" len="med"/>
              <a:tailEnd type="triangle" w="med" len="med"/>
            </a:ln>
          </p:spPr>
        </p:cxnSp>
        <p:cxnSp>
          <p:nvCxnSpPr>
            <p:cNvPr id="106550" name="AutoShape 27"/>
            <p:cNvCxnSpPr>
              <a:stCxn id="162831" idx="6"/>
              <a:endCxn id="162825" idx="2"/>
            </p:cNvCxnSpPr>
            <p:nvPr/>
          </p:nvCxnSpPr>
          <p:spPr>
            <a:xfrm>
              <a:off x="3516" y="1339"/>
              <a:ext cx="552" cy="0"/>
            </a:xfrm>
            <a:prstGeom prst="straightConnector1">
              <a:avLst/>
            </a:prstGeom>
            <a:ln w="9525" cap="flat" cmpd="sng">
              <a:solidFill>
                <a:schemeClr val="tx1"/>
              </a:solidFill>
              <a:prstDash val="solid"/>
              <a:headEnd type="none" w="med" len="med"/>
              <a:tailEnd type="triangle" w="med" len="med"/>
            </a:ln>
          </p:spPr>
        </p:cxnSp>
        <p:cxnSp>
          <p:nvCxnSpPr>
            <p:cNvPr id="106551" name="AutoShape 28"/>
            <p:cNvCxnSpPr>
              <a:stCxn id="162830" idx="6"/>
              <a:endCxn id="162828" idx="2"/>
            </p:cNvCxnSpPr>
            <p:nvPr/>
          </p:nvCxnSpPr>
          <p:spPr>
            <a:xfrm>
              <a:off x="3516" y="2095"/>
              <a:ext cx="552" cy="0"/>
            </a:xfrm>
            <a:prstGeom prst="straightConnector1">
              <a:avLst/>
            </a:prstGeom>
            <a:ln w="9525" cap="flat" cmpd="sng">
              <a:solidFill>
                <a:schemeClr val="tx1"/>
              </a:solidFill>
              <a:prstDash val="solid"/>
              <a:headEnd type="none" w="med" len="med"/>
              <a:tailEnd type="triangle" w="med" len="med"/>
            </a:ln>
          </p:spPr>
        </p:cxnSp>
        <p:cxnSp>
          <p:nvCxnSpPr>
            <p:cNvPr id="106552" name="AutoShape 29"/>
            <p:cNvCxnSpPr>
              <a:stCxn id="162828" idx="6"/>
              <a:endCxn id="162836" idx="2"/>
            </p:cNvCxnSpPr>
            <p:nvPr/>
          </p:nvCxnSpPr>
          <p:spPr>
            <a:xfrm>
              <a:off x="4316" y="2095"/>
              <a:ext cx="524" cy="0"/>
            </a:xfrm>
            <a:prstGeom prst="straightConnector1">
              <a:avLst/>
            </a:prstGeom>
            <a:ln w="9525" cap="flat" cmpd="sng">
              <a:solidFill>
                <a:schemeClr val="tx1"/>
              </a:solidFill>
              <a:prstDash val="solid"/>
              <a:headEnd type="none" w="med" len="med"/>
              <a:tailEnd type="triangle" w="med" len="med"/>
            </a:ln>
          </p:spPr>
        </p:cxnSp>
        <p:cxnSp>
          <p:nvCxnSpPr>
            <p:cNvPr id="106553" name="AutoShape 30"/>
            <p:cNvCxnSpPr>
              <a:stCxn id="162825" idx="6"/>
              <a:endCxn id="162833" idx="2"/>
            </p:cNvCxnSpPr>
            <p:nvPr/>
          </p:nvCxnSpPr>
          <p:spPr>
            <a:xfrm>
              <a:off x="4316" y="1339"/>
              <a:ext cx="524" cy="0"/>
            </a:xfrm>
            <a:prstGeom prst="straightConnector1">
              <a:avLst/>
            </a:prstGeom>
            <a:ln w="9525" cap="flat" cmpd="sng">
              <a:solidFill>
                <a:schemeClr val="tx1"/>
              </a:solidFill>
              <a:prstDash val="solid"/>
              <a:headEnd type="none" w="med" len="med"/>
              <a:tailEnd type="triangle" w="med" len="med"/>
            </a:ln>
          </p:spPr>
        </p:cxnSp>
        <p:cxnSp>
          <p:nvCxnSpPr>
            <p:cNvPr id="106554" name="AutoShape 31"/>
            <p:cNvCxnSpPr>
              <a:stCxn id="162833" idx="4"/>
              <a:endCxn id="162836" idx="0"/>
            </p:cNvCxnSpPr>
            <p:nvPr/>
          </p:nvCxnSpPr>
          <p:spPr>
            <a:xfrm rot="5400000">
              <a:off x="4717" y="1717"/>
              <a:ext cx="494" cy="0"/>
            </a:xfrm>
            <a:prstGeom prst="straightConnector1">
              <a:avLst/>
            </a:prstGeom>
            <a:ln w="9525" cap="flat" cmpd="sng">
              <a:solidFill>
                <a:schemeClr val="tx1"/>
              </a:solidFill>
              <a:prstDash val="solid"/>
              <a:headEnd type="none" w="med" len="med"/>
              <a:tailEnd type="triangle" w="med" len="med"/>
            </a:ln>
          </p:spPr>
        </p:cxnSp>
        <p:cxnSp>
          <p:nvCxnSpPr>
            <p:cNvPr id="106555" name="AutoShape 32"/>
            <p:cNvCxnSpPr>
              <a:stCxn id="162836" idx="6"/>
              <a:endCxn id="162833" idx="6"/>
            </p:cNvCxnSpPr>
            <p:nvPr/>
          </p:nvCxnSpPr>
          <p:spPr>
            <a:xfrm flipV="1">
              <a:off x="5088" y="1339"/>
              <a:ext cx="1" cy="756"/>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106556" name="AutoShape 33"/>
            <p:cNvCxnSpPr>
              <a:stCxn id="162825" idx="1"/>
              <a:endCxn id="162826" idx="7"/>
            </p:cNvCxnSpPr>
            <p:nvPr/>
          </p:nvCxnSpPr>
          <p:spPr>
            <a:xfrm rot="5400000" flipV="1">
              <a:off x="4171" y="1178"/>
              <a:ext cx="21" cy="156"/>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106557" name="AutoShape 34"/>
            <p:cNvCxnSpPr>
              <a:stCxn id="162828" idx="3"/>
              <a:endCxn id="162828" idx="5"/>
            </p:cNvCxnSpPr>
            <p:nvPr/>
          </p:nvCxnSpPr>
          <p:spPr>
            <a:xfrm rot="-5400000" flipH="1">
              <a:off x="4191" y="2099"/>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51" name="Text Box 35"/>
            <p:cNvSpPr txBox="1">
              <a:spLocks noChangeArrowheads="1"/>
            </p:cNvSpPr>
            <p:nvPr/>
          </p:nvSpPr>
          <p:spPr bwMode="auto">
            <a:xfrm>
              <a:off x="5229"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sp>
          <p:nvSpPr>
            <p:cNvPr id="162852" name="Text Box 36"/>
            <p:cNvSpPr txBox="1">
              <a:spLocks noChangeArrowheads="1"/>
            </p:cNvSpPr>
            <p:nvPr/>
          </p:nvSpPr>
          <p:spPr bwMode="auto">
            <a:xfrm>
              <a:off x="2825" y="1209"/>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3" name="Text Box 37"/>
            <p:cNvSpPr txBox="1">
              <a:spLocks noChangeArrowheads="1"/>
            </p:cNvSpPr>
            <p:nvPr/>
          </p:nvSpPr>
          <p:spPr bwMode="auto">
            <a:xfrm>
              <a:off x="3405"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4" name="Text Box 38"/>
            <p:cNvSpPr txBox="1">
              <a:spLocks noChangeArrowheads="1"/>
            </p:cNvSpPr>
            <p:nvPr/>
          </p:nvSpPr>
          <p:spPr bwMode="auto">
            <a:xfrm>
              <a:off x="3708" y="115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5" name="Text Box 39"/>
            <p:cNvSpPr txBox="1">
              <a:spLocks noChangeArrowheads="1"/>
            </p:cNvSpPr>
            <p:nvPr/>
          </p:nvSpPr>
          <p:spPr bwMode="auto">
            <a:xfrm>
              <a:off x="4306" y="139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6" name="Text Box 40"/>
            <p:cNvSpPr txBox="1">
              <a:spLocks noChangeArrowheads="1"/>
            </p:cNvSpPr>
            <p:nvPr/>
          </p:nvSpPr>
          <p:spPr bwMode="auto">
            <a:xfrm>
              <a:off x="4811"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7" name="Text Box 41"/>
            <p:cNvSpPr txBox="1">
              <a:spLocks noChangeArrowheads="1"/>
            </p:cNvSpPr>
            <p:nvPr/>
          </p:nvSpPr>
          <p:spPr bwMode="auto">
            <a:xfrm>
              <a:off x="4535" y="19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8" name="Text Box 42"/>
            <p:cNvSpPr txBox="1">
              <a:spLocks noChangeArrowheads="1"/>
            </p:cNvSpPr>
            <p:nvPr/>
          </p:nvSpPr>
          <p:spPr bwMode="auto">
            <a:xfrm>
              <a:off x="2907" y="196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59" name="Text Box 43"/>
            <p:cNvSpPr txBox="1">
              <a:spLocks noChangeArrowheads="1"/>
            </p:cNvSpPr>
            <p:nvPr/>
          </p:nvSpPr>
          <p:spPr bwMode="auto">
            <a:xfrm>
              <a:off x="3128"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0" name="Text Box 44"/>
            <p:cNvSpPr txBox="1">
              <a:spLocks noChangeArrowheads="1"/>
            </p:cNvSpPr>
            <p:nvPr/>
          </p:nvSpPr>
          <p:spPr bwMode="auto">
            <a:xfrm>
              <a:off x="3735" y="2023"/>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1" name="Text Box 45"/>
            <p:cNvSpPr txBox="1">
              <a:spLocks noChangeArrowheads="1"/>
            </p:cNvSpPr>
            <p:nvPr/>
          </p:nvSpPr>
          <p:spPr bwMode="auto">
            <a:xfrm>
              <a:off x="4260" y="172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2" name="Text Box 46"/>
            <p:cNvSpPr txBox="1">
              <a:spLocks noChangeArrowheads="1"/>
            </p:cNvSpPr>
            <p:nvPr/>
          </p:nvSpPr>
          <p:spPr bwMode="auto">
            <a:xfrm>
              <a:off x="4479" y="1151"/>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3" name="Text Box 47"/>
            <p:cNvSpPr txBox="1">
              <a:spLocks noChangeArrowheads="1"/>
            </p:cNvSpPr>
            <p:nvPr/>
          </p:nvSpPr>
          <p:spPr bwMode="auto">
            <a:xfrm>
              <a:off x="4093" y="232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grpSp>
      <p:sp>
        <p:nvSpPr>
          <p:cNvPr id="162864" name="Line 48"/>
          <p:cNvSpPr>
            <a:spLocks noChangeShapeType="1"/>
          </p:cNvSpPr>
          <p:nvPr/>
        </p:nvSpPr>
        <p:spPr bwMode="auto">
          <a:xfrm flipV="1">
            <a:off x="1827213" y="3024188"/>
            <a:ext cx="152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65" name="Rectangle 49"/>
          <p:cNvSpPr>
            <a:spLocks noChangeArrowheads="1"/>
          </p:cNvSpPr>
          <p:nvPr/>
        </p:nvSpPr>
        <p:spPr bwMode="auto">
          <a:xfrm>
            <a:off x="1463675" y="2982913"/>
            <a:ext cx="363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7" name="Rectangle 51"/>
          <p:cNvSpPr>
            <a:spLocks noChangeArrowheads="1"/>
          </p:cNvSpPr>
          <p:nvPr/>
        </p:nvSpPr>
        <p:spPr bwMode="auto">
          <a:xfrm>
            <a:off x="1847850" y="3903663"/>
            <a:ext cx="885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S,B}</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8" name="Rectangle 52"/>
          <p:cNvSpPr>
            <a:spLocks noChangeArrowheads="1"/>
          </p:cNvSpPr>
          <p:nvPr/>
        </p:nvSpPr>
        <p:spPr bwMode="auto">
          <a:xfrm>
            <a:off x="1619250" y="3933825"/>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9" name="Rectangle 53"/>
          <p:cNvSpPr>
            <a:spLocks noChangeArrowheads="1"/>
          </p:cNvSpPr>
          <p:nvPr/>
        </p:nvSpPr>
        <p:spPr bwMode="auto">
          <a:xfrm>
            <a:off x="1258888" y="39544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72" name="Rectangle 56"/>
          <p:cNvSpPr>
            <a:spLocks noChangeArrowheads="1"/>
          </p:cNvSpPr>
          <p:nvPr/>
        </p:nvSpPr>
        <p:spPr bwMode="auto">
          <a:xfrm>
            <a:off x="1985963" y="4575175"/>
            <a:ext cx="374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73" name="Line 57"/>
          <p:cNvSpPr>
            <a:spLocks noChangeShapeType="1"/>
          </p:cNvSpPr>
          <p:nvPr/>
        </p:nvSpPr>
        <p:spPr bwMode="auto">
          <a:xfrm flipH="1" flipV="1">
            <a:off x="2360613" y="4318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4" name="Rectangle 58"/>
          <p:cNvSpPr>
            <a:spLocks noChangeArrowheads="1"/>
          </p:cNvSpPr>
          <p:nvPr/>
        </p:nvSpPr>
        <p:spPr bwMode="auto">
          <a:xfrm>
            <a:off x="3200400" y="5410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5" name="Rectangle 59"/>
          <p:cNvSpPr>
            <a:spLocks noChangeArrowheads="1"/>
          </p:cNvSpPr>
          <p:nvPr/>
        </p:nvSpPr>
        <p:spPr bwMode="auto">
          <a:xfrm>
            <a:off x="30051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6" name="Rectangle 60"/>
          <p:cNvSpPr>
            <a:spLocks noChangeArrowheads="1"/>
          </p:cNvSpPr>
          <p:nvPr/>
        </p:nvSpPr>
        <p:spPr bwMode="auto">
          <a:xfrm>
            <a:off x="23955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7" name="Rectangle 61"/>
          <p:cNvSpPr>
            <a:spLocks noChangeArrowheads="1"/>
          </p:cNvSpPr>
          <p:nvPr/>
        </p:nvSpPr>
        <p:spPr bwMode="auto">
          <a:xfrm>
            <a:off x="2565400" y="5408613"/>
            <a:ext cx="387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S</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8" name="Rectangle 62"/>
          <p:cNvSpPr>
            <a:spLocks noChangeArrowheads="1"/>
          </p:cNvSpPr>
          <p:nvPr/>
        </p:nvSpPr>
        <p:spPr bwMode="auto">
          <a:xfrm>
            <a:off x="34290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9" name="Rectangle 63"/>
          <p:cNvSpPr>
            <a:spLocks noChangeArrowheads="1"/>
          </p:cNvSpPr>
          <p:nvPr/>
        </p:nvSpPr>
        <p:spPr bwMode="auto">
          <a:xfrm>
            <a:off x="28956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106513" name="Group 64"/>
          <p:cNvGrpSpPr/>
          <p:nvPr/>
        </p:nvGrpSpPr>
        <p:grpSpPr>
          <a:xfrm>
            <a:off x="5130800" y="4260850"/>
            <a:ext cx="2628900" cy="2149475"/>
            <a:chOff x="2976" y="2792"/>
            <a:chExt cx="1656" cy="1354"/>
          </a:xfrm>
        </p:grpSpPr>
        <p:grpSp>
          <p:nvGrpSpPr>
            <p:cNvPr id="106520" name="Group 65"/>
            <p:cNvGrpSpPr/>
            <p:nvPr/>
          </p:nvGrpSpPr>
          <p:grpSpPr>
            <a:xfrm>
              <a:off x="4356" y="3548"/>
              <a:ext cx="248" cy="262"/>
              <a:chOff x="3456" y="2688"/>
              <a:chExt cx="432" cy="432"/>
            </a:xfrm>
          </p:grpSpPr>
          <p:sp>
            <p:nvSpPr>
              <p:cNvPr id="162882" name="Oval 66"/>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83" name="Oval 67"/>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D</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grpSp>
        <p:sp>
          <p:nvSpPr>
            <p:cNvPr id="162884" name="Oval 68"/>
            <p:cNvSpPr>
              <a:spLocks noChangeArrowheads="1"/>
            </p:cNvSpPr>
            <p:nvPr/>
          </p:nvSpPr>
          <p:spPr bwMode="auto">
            <a:xfrm>
              <a:off x="3555" y="354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B</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sp>
          <p:nvSpPr>
            <p:cNvPr id="162885" name="Oval 69"/>
            <p:cNvSpPr>
              <a:spLocks noChangeArrowheads="1"/>
            </p:cNvSpPr>
            <p:nvPr/>
          </p:nvSpPr>
          <p:spPr bwMode="auto">
            <a:xfrm>
              <a:off x="3555" y="2792"/>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A</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sp>
          <p:nvSpPr>
            <p:cNvPr id="162886" name="Oval 70"/>
            <p:cNvSpPr>
              <a:spLocks noChangeArrowheads="1"/>
            </p:cNvSpPr>
            <p:nvPr/>
          </p:nvSpPr>
          <p:spPr bwMode="auto">
            <a:xfrm>
              <a:off x="2976" y="3199"/>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cxnSp>
          <p:nvCxnSpPr>
            <p:cNvPr id="106524" name="AutoShape 71"/>
            <p:cNvCxnSpPr>
              <a:stCxn id="162886" idx="0"/>
              <a:endCxn id="162885" idx="2"/>
            </p:cNvCxnSpPr>
            <p:nvPr/>
          </p:nvCxnSpPr>
          <p:spPr>
            <a:xfrm rot="-5400000">
              <a:off x="3189" y="2833"/>
              <a:ext cx="276" cy="455"/>
            </a:xfrm>
            <a:prstGeom prst="curvedConnector2">
              <a:avLst/>
            </a:prstGeom>
            <a:ln w="9525" cap="flat" cmpd="sng">
              <a:solidFill>
                <a:schemeClr val="tx1"/>
              </a:solidFill>
              <a:prstDash val="solid"/>
              <a:headEnd type="none" w="med" len="med"/>
              <a:tailEnd type="triangle" w="med" len="med"/>
            </a:ln>
          </p:spPr>
        </p:cxnSp>
        <p:cxnSp>
          <p:nvCxnSpPr>
            <p:cNvPr id="106525" name="AutoShape 72"/>
            <p:cNvCxnSpPr>
              <a:stCxn id="162886" idx="4"/>
              <a:endCxn id="162884" idx="2"/>
            </p:cNvCxnSpPr>
            <p:nvPr/>
          </p:nvCxnSpPr>
          <p:spPr>
            <a:xfrm rot="-5400000" flipH="1">
              <a:off x="3218" y="3342"/>
              <a:ext cx="218" cy="455"/>
            </a:xfrm>
            <a:prstGeom prst="curvedConnector2">
              <a:avLst/>
            </a:prstGeom>
            <a:ln w="9525" cap="flat" cmpd="sng">
              <a:solidFill>
                <a:schemeClr val="tx1"/>
              </a:solidFill>
              <a:prstDash val="solid"/>
              <a:headEnd type="none" w="med" len="med"/>
              <a:tailEnd type="triangle" w="med" len="med"/>
            </a:ln>
          </p:spPr>
        </p:cxnSp>
        <p:cxnSp>
          <p:nvCxnSpPr>
            <p:cNvPr id="106526" name="AutoShape 73"/>
            <p:cNvCxnSpPr>
              <a:stCxn id="162884" idx="7"/>
              <a:endCxn id="162885" idx="5"/>
            </p:cNvCxnSpPr>
            <p:nvPr/>
          </p:nvCxnSpPr>
          <p:spPr>
            <a:xfrm rot="-5400000">
              <a:off x="3483" y="3301"/>
              <a:ext cx="570" cy="0"/>
            </a:xfrm>
            <a:prstGeom prst="straightConnector1">
              <a:avLst/>
            </a:prstGeom>
            <a:ln w="9525" cap="flat" cmpd="sng">
              <a:solidFill>
                <a:schemeClr val="tx1"/>
              </a:solidFill>
              <a:prstDash val="solid"/>
              <a:headEnd type="none" w="med" len="med"/>
              <a:tailEnd type="triangle" w="med" len="med"/>
            </a:ln>
          </p:spPr>
        </p:cxnSp>
        <p:cxnSp>
          <p:nvCxnSpPr>
            <p:cNvPr id="106527" name="AutoShape 74"/>
            <p:cNvCxnSpPr>
              <a:stCxn id="162885" idx="3"/>
              <a:endCxn id="162884" idx="1"/>
            </p:cNvCxnSpPr>
            <p:nvPr/>
          </p:nvCxnSpPr>
          <p:spPr>
            <a:xfrm rot="5400000">
              <a:off x="3307" y="3301"/>
              <a:ext cx="570" cy="0"/>
            </a:xfrm>
            <a:prstGeom prst="straightConnector1">
              <a:avLst/>
            </a:prstGeom>
            <a:ln w="9525" cap="flat" cmpd="sng">
              <a:solidFill>
                <a:schemeClr val="tx1"/>
              </a:solidFill>
              <a:prstDash val="solid"/>
              <a:headEnd type="none" w="med" len="med"/>
              <a:tailEnd type="triangle" w="med" len="med"/>
            </a:ln>
          </p:spPr>
        </p:cxnSp>
        <p:cxnSp>
          <p:nvCxnSpPr>
            <p:cNvPr id="106528" name="AutoShape 75"/>
            <p:cNvCxnSpPr>
              <a:stCxn id="162884" idx="6"/>
              <a:endCxn id="162882" idx="2"/>
            </p:cNvCxnSpPr>
            <p:nvPr/>
          </p:nvCxnSpPr>
          <p:spPr>
            <a:xfrm>
              <a:off x="3804" y="3679"/>
              <a:ext cx="552" cy="0"/>
            </a:xfrm>
            <a:prstGeom prst="straightConnector1">
              <a:avLst/>
            </a:prstGeom>
            <a:ln w="9525" cap="flat" cmpd="sng">
              <a:solidFill>
                <a:schemeClr val="tx1"/>
              </a:solidFill>
              <a:prstDash val="solid"/>
              <a:headEnd type="none" w="med" len="med"/>
              <a:tailEnd type="triangle" w="med" len="med"/>
            </a:ln>
          </p:spPr>
        </p:cxnSp>
        <p:cxnSp>
          <p:nvCxnSpPr>
            <p:cNvPr id="106529" name="AutoShape 76"/>
            <p:cNvCxnSpPr>
              <a:stCxn id="162882" idx="3"/>
              <a:endCxn id="162882" idx="5"/>
            </p:cNvCxnSpPr>
            <p:nvPr/>
          </p:nvCxnSpPr>
          <p:spPr>
            <a:xfrm rot="-5400000" flipH="1">
              <a:off x="4479" y="3683"/>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93" name="Text Box 77"/>
            <p:cNvSpPr txBox="1">
              <a:spLocks noChangeArrowheads="1"/>
            </p:cNvSpPr>
            <p:nvPr/>
          </p:nvSpPr>
          <p:spPr bwMode="auto">
            <a:xfrm>
              <a:off x="3113" y="27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4" name="Text Box 78"/>
            <p:cNvSpPr txBox="1">
              <a:spLocks noChangeArrowheads="1"/>
            </p:cNvSpPr>
            <p:nvPr/>
          </p:nvSpPr>
          <p:spPr bwMode="auto">
            <a:xfrm>
              <a:off x="3693" y="3170"/>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5" name="Text Box 79"/>
            <p:cNvSpPr txBox="1">
              <a:spLocks noChangeArrowheads="1"/>
            </p:cNvSpPr>
            <p:nvPr/>
          </p:nvSpPr>
          <p:spPr bwMode="auto">
            <a:xfrm>
              <a:off x="4018" y="2975"/>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6" name="Text Box 80"/>
            <p:cNvSpPr txBox="1">
              <a:spLocks noChangeArrowheads="1"/>
            </p:cNvSpPr>
            <p:nvPr/>
          </p:nvSpPr>
          <p:spPr bwMode="auto">
            <a:xfrm>
              <a:off x="3195" y="3549"/>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7" name="Text Box 81"/>
            <p:cNvSpPr txBox="1">
              <a:spLocks noChangeArrowheads="1"/>
            </p:cNvSpPr>
            <p:nvPr/>
          </p:nvSpPr>
          <p:spPr bwMode="auto">
            <a:xfrm>
              <a:off x="3416" y="3200"/>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8" name="Text Box 82"/>
            <p:cNvSpPr txBox="1">
              <a:spLocks noChangeArrowheads="1"/>
            </p:cNvSpPr>
            <p:nvPr/>
          </p:nvSpPr>
          <p:spPr bwMode="auto">
            <a:xfrm>
              <a:off x="4023" y="360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9" name="Text Box 83"/>
            <p:cNvSpPr txBox="1">
              <a:spLocks noChangeArrowheads="1"/>
            </p:cNvSpPr>
            <p:nvPr/>
          </p:nvSpPr>
          <p:spPr bwMode="auto">
            <a:xfrm>
              <a:off x="4396" y="385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grpSp>
      <p:sp>
        <p:nvSpPr>
          <p:cNvPr id="162900" name="Text Box 84"/>
          <p:cNvSpPr txBox="1">
            <a:spLocks noChangeArrowheads="1"/>
          </p:cNvSpPr>
          <p:nvPr/>
        </p:nvSpPr>
        <p:spPr bwMode="auto">
          <a:xfrm>
            <a:off x="7215188" y="5946775"/>
            <a:ext cx="3619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a</a:t>
            </a:r>
            <a:endParaRPr kumimoji="1" lang="en-US" altLang="zh-CN" kern="1200" cap="none" spc="0" normalizeH="0" baseline="0" noProof="0" dirty="0">
              <a:latin typeface="+mj-lt"/>
              <a:ea typeface="PMingLiU" pitchFamily="18" charset="-120"/>
              <a:cs typeface="+mn-cs"/>
            </a:endParaRPr>
          </a:p>
        </p:txBody>
      </p:sp>
      <p:sp>
        <p:nvSpPr>
          <p:cNvPr id="162901" name="Line 85"/>
          <p:cNvSpPr>
            <a:spLocks noChangeShapeType="1"/>
          </p:cNvSpPr>
          <p:nvPr/>
        </p:nvSpPr>
        <p:spPr bwMode="auto">
          <a:xfrm>
            <a:off x="6426200" y="4583113"/>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2" name="Line 86"/>
          <p:cNvSpPr>
            <a:spLocks noChangeShapeType="1"/>
          </p:cNvSpPr>
          <p:nvPr/>
        </p:nvSpPr>
        <p:spPr bwMode="auto">
          <a:xfrm flipH="1" flipV="1">
            <a:off x="6781800" y="2362200"/>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3" name="Line 87"/>
          <p:cNvSpPr>
            <a:spLocks noChangeShapeType="1"/>
          </p:cNvSpPr>
          <p:nvPr/>
        </p:nvSpPr>
        <p:spPr bwMode="auto">
          <a:xfrm flipH="1">
            <a:off x="6781800" y="2362200"/>
            <a:ext cx="9906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4" name="Text Box 88"/>
          <p:cNvSpPr txBox="1">
            <a:spLocks noChangeArrowheads="1"/>
          </p:cNvSpPr>
          <p:nvPr/>
        </p:nvSpPr>
        <p:spPr bwMode="auto">
          <a:xfrm>
            <a:off x="6454775" y="1446213"/>
            <a:ext cx="3635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06519" name="Title 1"/>
          <p:cNvSpPr>
            <a:spLocks noGrp="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Minimize number of states – </a:t>
            </a:r>
            <a:r>
              <a:rPr lang="zh-CN" altLang="en-US" dirty="0">
                <a:ea typeface="宋体" panose="02010600030101010101" pitchFamily="2" charset="-122"/>
              </a:rPr>
              <a:t>例</a:t>
            </a:r>
            <a:r>
              <a:rPr lang="en-US" altLang="zh-CN" dirty="0">
                <a:ea typeface="宋体" panose="02010600030101010101" pitchFamily="2" charset="-122"/>
              </a:rPr>
              <a:t>19</a:t>
            </a:r>
            <a:endParaRPr lang="zh-CN" altLang="en-US" dirty="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10547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程序由一组正规式以及相应的动作组成。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075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75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07526" name="Group 16"/>
          <p:cNvGrpSpPr/>
          <p:nvPr/>
        </p:nvGrpSpPr>
        <p:grpSpPr>
          <a:xfrm>
            <a:off x="395288" y="2420938"/>
            <a:ext cx="8458200" cy="1143000"/>
            <a:chOff x="288" y="1584"/>
            <a:chExt cx="5328" cy="720"/>
          </a:xfrm>
        </p:grpSpPr>
        <p:sp>
          <p:nvSpPr>
            <p:cNvPr id="107535" name="Rectangle 3"/>
            <p:cNvSpPr/>
            <p:nvPr/>
          </p:nvSpPr>
          <p:spPr>
            <a:xfrm>
              <a:off x="1920" y="1584"/>
              <a:ext cx="1824" cy="720"/>
            </a:xfrm>
            <a:prstGeom prst="rect">
              <a:avLst/>
            </a:prstGeom>
            <a:noFill/>
            <a:ln w="19050" cap="flat" cmpd="sng">
              <a:solidFill>
                <a:schemeClr val="tx1"/>
              </a:solidFill>
              <a:prstDash val="solid"/>
              <a:miter/>
              <a:headEnd type="none" w="med" len="med"/>
              <a:tailEnd type="none" w="med" len="med"/>
            </a:ln>
          </p:spPr>
          <p:txBody>
            <a:bodyPr lIns="90000" tIns="46800" rIns="90000" bIns="46800"/>
            <a:p>
              <a:pPr algn="ctr" eaLnBrk="0" hangingPunct="0"/>
              <a:r>
                <a:rPr lang="zh-CN" altLang="en-US" sz="3200" dirty="0">
                  <a:latin typeface="楷体_GB2312" pitchFamily="49" charset="-122"/>
                  <a:ea typeface="楷体_GB2312" pitchFamily="49" charset="-122"/>
                </a:rPr>
                <a:t>词法分析程序自动产生器</a:t>
              </a:r>
              <a:endParaRPr lang="zh-CN" altLang="en-US" sz="2800" dirty="0">
                <a:latin typeface="楷体_GB2312" pitchFamily="49" charset="-122"/>
                <a:ea typeface="楷体_GB2312" pitchFamily="49" charset="-122"/>
              </a:endParaRPr>
            </a:p>
          </p:txBody>
        </p:sp>
        <p:sp>
          <p:nvSpPr>
            <p:cNvPr id="9" name="Rectangle 4"/>
            <p:cNvSpPr>
              <a:spLocks noChangeArrowheads="1"/>
            </p:cNvSpPr>
            <p:nvPr/>
          </p:nvSpPr>
          <p:spPr bwMode="auto">
            <a:xfrm>
              <a:off x="3648" y="1584"/>
              <a:ext cx="19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5"/>
            <p:cNvSpPr>
              <a:spLocks noChangeArrowheads="1"/>
            </p:cNvSpPr>
            <p:nvPr/>
          </p:nvSpPr>
          <p:spPr bwMode="auto">
            <a:xfrm>
              <a:off x="288" y="1584"/>
              <a:ext cx="15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源程序</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7538" name="Line 6"/>
            <p:cNvSpPr/>
            <p:nvPr/>
          </p:nvSpPr>
          <p:spPr>
            <a:xfrm>
              <a:off x="384" y="1968"/>
              <a:ext cx="1536" cy="0"/>
            </a:xfrm>
            <a:prstGeom prst="line">
              <a:avLst/>
            </a:prstGeom>
            <a:ln w="19050" cap="flat" cmpd="sng">
              <a:solidFill>
                <a:schemeClr val="tx1"/>
              </a:solidFill>
              <a:prstDash val="solid"/>
              <a:headEnd type="none" w="med" len="med"/>
              <a:tailEnd type="stealth" w="lg" len="lg"/>
            </a:ln>
          </p:spPr>
        </p:sp>
        <p:sp>
          <p:nvSpPr>
            <p:cNvPr id="107539" name="Line 7"/>
            <p:cNvSpPr/>
            <p:nvPr/>
          </p:nvSpPr>
          <p:spPr>
            <a:xfrm>
              <a:off x="3744" y="1968"/>
              <a:ext cx="1728" cy="0"/>
            </a:xfrm>
            <a:prstGeom prst="line">
              <a:avLst/>
            </a:prstGeom>
            <a:ln w="19050" cap="flat" cmpd="sng">
              <a:solidFill>
                <a:schemeClr val="tx1"/>
              </a:solidFill>
              <a:prstDash val="solid"/>
              <a:headEnd type="none" w="med" len="med"/>
              <a:tailEnd type="stealth" w="lg" len="lg"/>
            </a:ln>
          </p:spPr>
        </p:sp>
      </p:grpSp>
      <p:grpSp>
        <p:nvGrpSpPr>
          <p:cNvPr id="107527" name="Group 17"/>
          <p:cNvGrpSpPr/>
          <p:nvPr/>
        </p:nvGrpSpPr>
        <p:grpSpPr>
          <a:xfrm>
            <a:off x="623888" y="4021138"/>
            <a:ext cx="8077200" cy="1905000"/>
            <a:chOff x="432" y="2736"/>
            <a:chExt cx="5088" cy="1200"/>
          </a:xfrm>
        </p:grpSpPr>
        <p:sp>
          <p:nvSpPr>
            <p:cNvPr id="14" name="Rectangle 8"/>
            <p:cNvSpPr>
              <a:spLocks noChangeArrowheads="1"/>
            </p:cNvSpPr>
            <p:nvPr/>
          </p:nvSpPr>
          <p:spPr bwMode="auto">
            <a:xfrm>
              <a:off x="1968" y="2736"/>
              <a:ext cx="1968" cy="120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lstStyle/>
            <a:p>
              <a:pPr marL="0" marR="0" lvl="0" indent="0" algn="just" defTabSz="914400" rtl="0" eaLnBrk="0" fontAlgn="base" latinLnBrk="0" hangingPunct="0">
                <a:lnSpc>
                  <a:spcPct val="11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7529" name="Rectangle 9"/>
            <p:cNvSpPr/>
            <p:nvPr/>
          </p:nvSpPr>
          <p:spPr>
            <a:xfrm>
              <a:off x="3744" y="2880"/>
              <a:ext cx="1584" cy="384"/>
            </a:xfrm>
            <a:prstGeom prst="rect">
              <a:avLst/>
            </a:prstGeom>
            <a:noFill/>
            <a:ln w="19050">
              <a:noFill/>
            </a:ln>
          </p:spPr>
          <p:txBody>
            <a:bodyPr lIns="90000" tIns="46800" rIns="90000" bIns="46800"/>
            <a:p>
              <a:pPr algn="ctr" eaLnBrk="0" hangingPunct="0"/>
              <a:r>
                <a:rPr lang="zh-CN" altLang="en-US" sz="3200" dirty="0">
                  <a:latin typeface="楷体_GB2312" pitchFamily="49" charset="-122"/>
                  <a:ea typeface="楷体_GB2312" pitchFamily="49" charset="-122"/>
                </a:rPr>
                <a:t>单词符号</a:t>
              </a:r>
              <a:endParaRPr lang="zh-CN" altLang="en-US" dirty="0">
                <a:latin typeface="楷体_GB2312" pitchFamily="49" charset="-122"/>
                <a:ea typeface="楷体_GB2312" pitchFamily="49" charset="-122"/>
              </a:endParaRPr>
            </a:p>
          </p:txBody>
        </p:sp>
        <p:sp>
          <p:nvSpPr>
            <p:cNvPr id="107530" name="Rectangle 10"/>
            <p:cNvSpPr/>
            <p:nvPr/>
          </p:nvSpPr>
          <p:spPr>
            <a:xfrm>
              <a:off x="624" y="2832"/>
              <a:ext cx="1584" cy="384"/>
            </a:xfrm>
            <a:prstGeom prst="rect">
              <a:avLst/>
            </a:prstGeom>
            <a:noFill/>
            <a:ln w="19050">
              <a:noFill/>
            </a:ln>
          </p:spPr>
          <p:txBody>
            <a:bodyPr lIns="90000" tIns="46800" rIns="90000" bIns="46800"/>
            <a:p>
              <a:pPr algn="ctr" eaLnBrk="0" hangingPunct="0"/>
              <a:r>
                <a:rPr lang="zh-CN" altLang="en-US" sz="3200" dirty="0">
                  <a:latin typeface="楷体_GB2312" pitchFamily="49" charset="-122"/>
                  <a:ea typeface="楷体_GB2312" pitchFamily="49" charset="-122"/>
                </a:rPr>
                <a:t>输入串</a:t>
              </a:r>
              <a:endParaRPr lang="zh-CN" altLang="en-US" dirty="0">
                <a:latin typeface="楷体_GB2312" pitchFamily="49" charset="-122"/>
                <a:ea typeface="楷体_GB2312" pitchFamily="49" charset="-122"/>
              </a:endParaRPr>
            </a:p>
          </p:txBody>
        </p:sp>
        <p:sp>
          <p:nvSpPr>
            <p:cNvPr id="107531" name="Line 11"/>
            <p:cNvSpPr/>
            <p:nvPr/>
          </p:nvSpPr>
          <p:spPr>
            <a:xfrm>
              <a:off x="432" y="3264"/>
              <a:ext cx="1488" cy="0"/>
            </a:xfrm>
            <a:prstGeom prst="line">
              <a:avLst/>
            </a:prstGeom>
            <a:ln w="19050" cap="flat" cmpd="sng">
              <a:solidFill>
                <a:schemeClr val="tx1"/>
              </a:solidFill>
              <a:prstDash val="solid"/>
              <a:headEnd type="none" w="med" len="med"/>
              <a:tailEnd type="stealth" w="lg" len="lg"/>
            </a:ln>
          </p:spPr>
        </p:sp>
        <p:sp>
          <p:nvSpPr>
            <p:cNvPr id="107532" name="Line 12"/>
            <p:cNvSpPr/>
            <p:nvPr/>
          </p:nvSpPr>
          <p:spPr>
            <a:xfrm>
              <a:off x="3936" y="3312"/>
              <a:ext cx="1584" cy="0"/>
            </a:xfrm>
            <a:prstGeom prst="line">
              <a:avLst/>
            </a:prstGeom>
            <a:ln w="19050" cap="flat" cmpd="sng">
              <a:solidFill>
                <a:schemeClr val="tx1"/>
              </a:solidFill>
              <a:prstDash val="solid"/>
              <a:headEnd type="none" w="med" len="med"/>
              <a:tailEnd type="stealth" w="lg" len="lg"/>
            </a:ln>
          </p:spPr>
        </p:sp>
        <p:sp>
          <p:nvSpPr>
            <p:cNvPr id="107533" name="Rectangle 13"/>
            <p:cNvSpPr/>
            <p:nvPr/>
          </p:nvSpPr>
          <p:spPr>
            <a:xfrm>
              <a:off x="2064" y="3552"/>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p>
              <a:pPr algn="ctr"/>
              <a:r>
                <a:rPr lang="zh-CN" altLang="en-US" sz="3200" dirty="0">
                  <a:latin typeface="楷体_GB2312" pitchFamily="49" charset="-122"/>
                  <a:ea typeface="楷体_GB2312" pitchFamily="49" charset="-122"/>
                </a:rPr>
                <a:t>状态转换矩阵</a:t>
              </a:r>
              <a:endParaRPr lang="zh-CN" altLang="en-US" dirty="0">
                <a:latin typeface="楷体_GB2312" pitchFamily="49" charset="-122"/>
                <a:ea typeface="楷体_GB2312" pitchFamily="49" charset="-122"/>
              </a:endParaRPr>
            </a:p>
          </p:txBody>
        </p:sp>
        <p:sp>
          <p:nvSpPr>
            <p:cNvPr id="107534" name="Rectangle 14"/>
            <p:cNvSpPr/>
            <p:nvPr/>
          </p:nvSpPr>
          <p:spPr>
            <a:xfrm>
              <a:off x="2064" y="3216"/>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p>
              <a:pPr algn="ctr"/>
              <a:r>
                <a:rPr lang="zh-CN" altLang="en-US" sz="3200" dirty="0">
                  <a:latin typeface="楷体_GB2312" pitchFamily="49" charset="-122"/>
                  <a:ea typeface="楷体_GB2312" pitchFamily="49" charset="-122"/>
                </a:rPr>
                <a:t>控制执行程序</a:t>
              </a:r>
              <a:endParaRPr lang="zh-CN" altLang="en-US" dirty="0">
                <a:latin typeface="楷体_GB2312" pitchFamily="49" charset="-122"/>
                <a:ea typeface="楷体_GB2312" pitchFamily="49" charset="-122"/>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noChangeArrowheads="1"/>
          </p:cNvSpPr>
          <p:nvPr>
            <p:ph sz="quarter" idx="1"/>
          </p:nvPr>
        </p:nvSpPr>
        <p:spPr>
          <a:xfrm>
            <a:off x="971550" y="1196975"/>
            <a:ext cx="8382000" cy="54324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3" panose="05040102010807070707" pitchFamily="18" charset="2"/>
              <a:buChar char=""/>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程序：</a:t>
            </a:r>
            <a:endParaRPr kumimoji="0" lang="zh-CN" altLang="en-US" sz="20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AUXILIARY DEFINITION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zh-CN" altLang="en-US"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正规定义式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endPar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letter</a:t>
            </a: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sym typeface="Symbol" panose="05050102010706020507" pitchFamily="18" charset="2"/>
              </a:rPr>
              <a:t>A|B</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|...|Z                digit 0|1|...|9</a:t>
            </a:r>
            <a:endPar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RECOGNITION RULES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n-US"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识别规则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		DIM			{ RETURN (1,-)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2		IF			{ RETURN (2,-)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3		DO			{ RETURN (3,-)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4		STOP			{ RETURN (4,-)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5		END			{ RETURN (5,-)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6		letter(</a:t>
            </a:r>
            <a:r>
              <a:rPr kumimoji="0" lang="en-US" altLang="zh-CN" sz="2000" b="1" i="0" u="none" strike="noStrike" kern="1200" cap="none" spc="0" normalizeH="0" baseline="0" noProof="0" dirty="0" err="1" smtClean="0">
                <a:ln>
                  <a:noFill/>
                </a:ln>
                <a:solidFill>
                  <a:schemeClr val="tx1"/>
                </a:solidFill>
                <a:effectLst/>
                <a:uLnTx/>
                <a:uFillTx/>
                <a:latin typeface="+mj-lt"/>
                <a:ea typeface="楷体_GB2312" pitchFamily="49" charset="-122"/>
                <a:cs typeface="+mn-cs"/>
                <a:sym typeface="Symbol" panose="05050102010706020507" pitchFamily="18" charset="2"/>
              </a:rPr>
              <a:t>letter|digit</a:t>
            </a: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 RETURN (6, TOKEN)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7		digit(digit)*		{ RETURN (7, DTB)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8		=			{ RETURN (8,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9		+			{ RETURN (9,-)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10		*			{ RETURN (10,-)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11		**			{ RETURN (11,-)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12		,			{ RETURN (12,-)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13		(			{ RETURN (13,-)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14		)			{ RETURN (14,-)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0854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9330">
                                            <p:txEl>
                                              <p:charRg st="0" end="7"/>
                                            </p:txEl>
                                          </p:spTgt>
                                        </p:tgtEl>
                                        <p:attrNameLst>
                                          <p:attrName>style.visibility</p:attrName>
                                        </p:attrNameLst>
                                      </p:cBhvr>
                                      <p:to>
                                        <p:strVal val="visible"/>
                                      </p:to>
                                    </p:set>
                                    <p:anim calcmode="lin" valueType="num">
                                      <p:cBhvr additive="base">
                                        <p:cTn id="7" dur="500" fill="hold"/>
                                        <p:tgtEl>
                                          <p:spTgt spid="99330">
                                            <p:txEl>
                                              <p:charRg st="0" end="7"/>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0">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9330">
                                            <p:txEl>
                                              <p:charRg st="7" end="43"/>
                                            </p:txEl>
                                          </p:spTgt>
                                        </p:tgtEl>
                                        <p:attrNameLst>
                                          <p:attrName>style.visibility</p:attrName>
                                        </p:attrNameLst>
                                      </p:cBhvr>
                                      <p:to>
                                        <p:strVal val="visible"/>
                                      </p:to>
                                    </p:set>
                                    <p:anim calcmode="lin" valueType="num">
                                      <p:cBhvr additive="base">
                                        <p:cTn id="13" dur="500" fill="hold"/>
                                        <p:tgtEl>
                                          <p:spTgt spid="99330">
                                            <p:txEl>
                                              <p:charRg st="7" end="4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0">
                                            <p:txEl>
                                              <p:charRg st="7"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9330">
                                            <p:txEl>
                                              <p:charRg st="43" end="92"/>
                                            </p:txEl>
                                          </p:spTgt>
                                        </p:tgtEl>
                                        <p:attrNameLst>
                                          <p:attrName>style.visibility</p:attrName>
                                        </p:attrNameLst>
                                      </p:cBhvr>
                                      <p:to>
                                        <p:strVal val="visible"/>
                                      </p:to>
                                    </p:set>
                                    <p:anim calcmode="lin" valueType="num">
                                      <p:cBhvr additive="base">
                                        <p:cTn id="19" dur="500" fill="hold"/>
                                        <p:tgtEl>
                                          <p:spTgt spid="99330">
                                            <p:txEl>
                                              <p:charRg st="43" end="9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0">
                                            <p:txEl>
                                              <p:charRg st="43" end="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9330">
                                            <p:txEl>
                                              <p:charRg st="92" end="127"/>
                                            </p:txEl>
                                          </p:spTgt>
                                        </p:tgtEl>
                                        <p:attrNameLst>
                                          <p:attrName>style.visibility</p:attrName>
                                        </p:attrNameLst>
                                      </p:cBhvr>
                                      <p:to>
                                        <p:strVal val="visible"/>
                                      </p:to>
                                    </p:set>
                                    <p:anim calcmode="lin" valueType="num">
                                      <p:cBhvr additive="base">
                                        <p:cTn id="25" dur="500" fill="hold"/>
                                        <p:tgtEl>
                                          <p:spTgt spid="99330">
                                            <p:txEl>
                                              <p:charRg st="92" end="12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9330">
                                            <p:txEl>
                                              <p:charRg st="92" end="12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99330">
                                            <p:txEl>
                                              <p:charRg st="127" end="154"/>
                                            </p:txEl>
                                          </p:spTgt>
                                        </p:tgtEl>
                                        <p:attrNameLst>
                                          <p:attrName>style.visibility</p:attrName>
                                        </p:attrNameLst>
                                      </p:cBhvr>
                                      <p:to>
                                        <p:strVal val="visible"/>
                                      </p:to>
                                    </p:set>
                                    <p:anim calcmode="lin" valueType="num">
                                      <p:cBhvr additive="base">
                                        <p:cTn id="31" dur="500" fill="hold"/>
                                        <p:tgtEl>
                                          <p:spTgt spid="99330">
                                            <p:txEl>
                                              <p:charRg st="127" end="15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330">
                                            <p:txEl>
                                              <p:charRg st="127" end="15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99330">
                                            <p:txEl>
                                              <p:charRg st="154" end="179"/>
                                            </p:txEl>
                                          </p:spTgt>
                                        </p:tgtEl>
                                        <p:attrNameLst>
                                          <p:attrName>style.visibility</p:attrName>
                                        </p:attrNameLst>
                                      </p:cBhvr>
                                      <p:to>
                                        <p:strVal val="visible"/>
                                      </p:to>
                                    </p:set>
                                    <p:anim calcmode="lin" valueType="num">
                                      <p:cBhvr additive="base">
                                        <p:cTn id="37" dur="500" fill="hold"/>
                                        <p:tgtEl>
                                          <p:spTgt spid="99330">
                                            <p:txEl>
                                              <p:charRg st="154" end="179"/>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330">
                                            <p:txEl>
                                              <p:charRg st="154" end="17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9330">
                                            <p:txEl>
                                              <p:charRg st="179" end="204"/>
                                            </p:txEl>
                                          </p:spTgt>
                                        </p:tgtEl>
                                        <p:attrNameLst>
                                          <p:attrName>style.visibility</p:attrName>
                                        </p:attrNameLst>
                                      </p:cBhvr>
                                      <p:to>
                                        <p:strVal val="visible"/>
                                      </p:to>
                                    </p:set>
                                    <p:anim calcmode="lin" valueType="num">
                                      <p:cBhvr additive="base">
                                        <p:cTn id="43" dur="500" fill="hold"/>
                                        <p:tgtEl>
                                          <p:spTgt spid="99330">
                                            <p:txEl>
                                              <p:charRg st="179" end="20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9330">
                                            <p:txEl>
                                              <p:charRg st="179" end="20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99330">
                                            <p:txEl>
                                              <p:charRg st="204" end="231"/>
                                            </p:txEl>
                                          </p:spTgt>
                                        </p:tgtEl>
                                        <p:attrNameLst>
                                          <p:attrName>style.visibility</p:attrName>
                                        </p:attrNameLst>
                                      </p:cBhvr>
                                      <p:to>
                                        <p:strVal val="visible"/>
                                      </p:to>
                                    </p:set>
                                    <p:anim calcmode="lin" valueType="num">
                                      <p:cBhvr additive="base">
                                        <p:cTn id="49" dur="500" fill="hold"/>
                                        <p:tgtEl>
                                          <p:spTgt spid="99330">
                                            <p:txEl>
                                              <p:charRg st="204" end="23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9330">
                                            <p:txEl>
                                              <p:charRg st="204" end="23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99330">
                                            <p:txEl>
                                              <p:charRg st="231" end="257"/>
                                            </p:txEl>
                                          </p:spTgt>
                                        </p:tgtEl>
                                        <p:attrNameLst>
                                          <p:attrName>style.visibility</p:attrName>
                                        </p:attrNameLst>
                                      </p:cBhvr>
                                      <p:to>
                                        <p:strVal val="visible"/>
                                      </p:to>
                                    </p:set>
                                    <p:anim calcmode="lin" valueType="num">
                                      <p:cBhvr additive="base">
                                        <p:cTn id="55" dur="500" fill="hold"/>
                                        <p:tgtEl>
                                          <p:spTgt spid="99330">
                                            <p:txEl>
                                              <p:charRg st="231" end="25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9330">
                                            <p:txEl>
                                              <p:charRg st="231" end="25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99330">
                                            <p:txEl>
                                              <p:charRg st="257" end="304"/>
                                            </p:txEl>
                                          </p:spTgt>
                                        </p:tgtEl>
                                        <p:attrNameLst>
                                          <p:attrName>style.visibility</p:attrName>
                                        </p:attrNameLst>
                                      </p:cBhvr>
                                      <p:to>
                                        <p:strVal val="visible"/>
                                      </p:to>
                                    </p:set>
                                    <p:anim calcmode="lin" valueType="num">
                                      <p:cBhvr additive="base">
                                        <p:cTn id="61" dur="500" fill="hold"/>
                                        <p:tgtEl>
                                          <p:spTgt spid="99330">
                                            <p:txEl>
                                              <p:charRg st="257" end="30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330">
                                            <p:txEl>
                                              <p:charRg st="257" end="30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99330">
                                            <p:txEl>
                                              <p:charRg st="304" end="342"/>
                                            </p:txEl>
                                          </p:spTgt>
                                        </p:tgtEl>
                                        <p:attrNameLst>
                                          <p:attrName>style.visibility</p:attrName>
                                        </p:attrNameLst>
                                      </p:cBhvr>
                                      <p:to>
                                        <p:strVal val="visible"/>
                                      </p:to>
                                    </p:set>
                                    <p:anim calcmode="lin" valueType="num">
                                      <p:cBhvr additive="base">
                                        <p:cTn id="67" dur="500" fill="hold"/>
                                        <p:tgtEl>
                                          <p:spTgt spid="99330">
                                            <p:txEl>
                                              <p:charRg st="304" end="34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330">
                                            <p:txEl>
                                              <p:charRg st="304" end="34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99330">
                                            <p:txEl>
                                              <p:charRg st="342" end="367"/>
                                            </p:txEl>
                                          </p:spTgt>
                                        </p:tgtEl>
                                        <p:attrNameLst>
                                          <p:attrName>style.visibility</p:attrName>
                                        </p:attrNameLst>
                                      </p:cBhvr>
                                      <p:to>
                                        <p:strVal val="visible"/>
                                      </p:to>
                                    </p:set>
                                    <p:anim calcmode="lin" valueType="num">
                                      <p:cBhvr additive="base">
                                        <p:cTn id="73" dur="500" fill="hold"/>
                                        <p:tgtEl>
                                          <p:spTgt spid="99330">
                                            <p:txEl>
                                              <p:charRg st="342" end="36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9330">
                                            <p:txEl>
                                              <p:charRg st="342" end="36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99330">
                                            <p:txEl>
                                              <p:charRg st="367" end="391"/>
                                            </p:txEl>
                                          </p:spTgt>
                                        </p:tgtEl>
                                        <p:attrNameLst>
                                          <p:attrName>style.visibility</p:attrName>
                                        </p:attrNameLst>
                                      </p:cBhvr>
                                      <p:to>
                                        <p:strVal val="visible"/>
                                      </p:to>
                                    </p:set>
                                    <p:anim calcmode="lin" valueType="num">
                                      <p:cBhvr additive="base">
                                        <p:cTn id="79" dur="500" fill="hold"/>
                                        <p:tgtEl>
                                          <p:spTgt spid="99330">
                                            <p:txEl>
                                              <p:charRg st="367" end="39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9330">
                                            <p:txEl>
                                              <p:charRg st="367" end="39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99330">
                                            <p:txEl>
                                              <p:charRg st="391" end="418"/>
                                            </p:txEl>
                                          </p:spTgt>
                                        </p:tgtEl>
                                        <p:attrNameLst>
                                          <p:attrName>style.visibility</p:attrName>
                                        </p:attrNameLst>
                                      </p:cBhvr>
                                      <p:to>
                                        <p:strVal val="visible"/>
                                      </p:to>
                                    </p:set>
                                    <p:anim calcmode="lin" valueType="num">
                                      <p:cBhvr additive="base">
                                        <p:cTn id="85" dur="500" fill="hold"/>
                                        <p:tgtEl>
                                          <p:spTgt spid="99330">
                                            <p:txEl>
                                              <p:charRg st="391" end="418"/>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9330">
                                            <p:txEl>
                                              <p:charRg st="391" end="41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99330">
                                            <p:txEl>
                                              <p:charRg st="418" end="446"/>
                                            </p:txEl>
                                          </p:spTgt>
                                        </p:tgtEl>
                                        <p:attrNameLst>
                                          <p:attrName>style.visibility</p:attrName>
                                        </p:attrNameLst>
                                      </p:cBhvr>
                                      <p:to>
                                        <p:strVal val="visible"/>
                                      </p:to>
                                    </p:set>
                                    <p:anim calcmode="lin" valueType="num">
                                      <p:cBhvr additive="base">
                                        <p:cTn id="91" dur="500" fill="hold"/>
                                        <p:tgtEl>
                                          <p:spTgt spid="99330">
                                            <p:txEl>
                                              <p:charRg st="418" end="446"/>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9330">
                                            <p:txEl>
                                              <p:charRg st="418" end="44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99330">
                                            <p:txEl>
                                              <p:charRg st="446" end="473"/>
                                            </p:txEl>
                                          </p:spTgt>
                                        </p:tgtEl>
                                        <p:attrNameLst>
                                          <p:attrName>style.visibility</p:attrName>
                                        </p:attrNameLst>
                                      </p:cBhvr>
                                      <p:to>
                                        <p:strVal val="visible"/>
                                      </p:to>
                                    </p:set>
                                    <p:anim calcmode="lin" valueType="num">
                                      <p:cBhvr additive="base">
                                        <p:cTn id="97" dur="500" fill="hold"/>
                                        <p:tgtEl>
                                          <p:spTgt spid="99330">
                                            <p:txEl>
                                              <p:charRg st="446" end="473"/>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9330">
                                            <p:txEl>
                                              <p:charRg st="446" end="473"/>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99330">
                                            <p:txEl>
                                              <p:charRg st="473" end="500"/>
                                            </p:txEl>
                                          </p:spTgt>
                                        </p:tgtEl>
                                        <p:attrNameLst>
                                          <p:attrName>style.visibility</p:attrName>
                                        </p:attrNameLst>
                                      </p:cBhvr>
                                      <p:to>
                                        <p:strVal val="visible"/>
                                      </p:to>
                                    </p:set>
                                    <p:anim calcmode="lin" valueType="num">
                                      <p:cBhvr additive="base">
                                        <p:cTn id="103" dur="500" fill="hold"/>
                                        <p:tgtEl>
                                          <p:spTgt spid="99330">
                                            <p:txEl>
                                              <p:charRg st="473" end="50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9330">
                                            <p:txEl>
                                              <p:charRg st="473" end="50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6" fill="hold" grpId="0" nodeType="clickEffect">
                                  <p:stCondLst>
                                    <p:cond delay="0"/>
                                  </p:stCondLst>
                                  <p:childTnLst>
                                    <p:set>
                                      <p:cBhvr>
                                        <p:cTn id="108" dur="1" fill="hold">
                                          <p:stCondLst>
                                            <p:cond delay="0"/>
                                          </p:stCondLst>
                                        </p:cTn>
                                        <p:tgtEl>
                                          <p:spTgt spid="99330">
                                            <p:txEl>
                                              <p:charRg st="500" end="526"/>
                                            </p:txEl>
                                          </p:spTgt>
                                        </p:tgtEl>
                                        <p:attrNameLst>
                                          <p:attrName>style.visibility</p:attrName>
                                        </p:attrNameLst>
                                      </p:cBhvr>
                                      <p:to>
                                        <p:strVal val="visible"/>
                                      </p:to>
                                    </p:set>
                                    <p:anim calcmode="lin" valueType="num">
                                      <p:cBhvr additive="base">
                                        <p:cTn id="109" dur="500" fill="hold"/>
                                        <p:tgtEl>
                                          <p:spTgt spid="99330">
                                            <p:txEl>
                                              <p:charRg st="500" end="52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99330">
                                            <p:txEl>
                                              <p:charRg st="500" end="5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ldLvl="2"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的工作过程</a:t>
            </a:r>
            <a:endPar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对每条识别规则</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i</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构造一个相应的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 </a:t>
            </a:r>
            <a:r>
              <a:rPr kumimoji="0" lang="en-US" altLang="zh-CN"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M</a:t>
            </a:r>
            <a:r>
              <a:rPr kumimoji="0" lang="en-US" altLang="zh-CN" sz="23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i</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引进新初态</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，通过</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弧将这些自动机连接成一个新的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确定化、最小化，生成该</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的状态转换表和控制执行程序</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95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95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109574" name="Picture 5"/>
          <p:cNvPicPr>
            <a:picLocks noChangeAspect="1"/>
          </p:cNvPicPr>
          <p:nvPr/>
        </p:nvPicPr>
        <p:blipFill>
          <a:blip r:embed="rId1"/>
          <a:stretch>
            <a:fillRect/>
          </a:stretch>
        </p:blipFill>
        <p:spPr>
          <a:xfrm>
            <a:off x="1979613" y="3357563"/>
            <a:ext cx="4522787" cy="26479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a:spLocks noGrp="1" noRot="1"/>
          </p:cNvSpPr>
          <p:nvPr>
            <p:ph sz="quarter" idx="1"/>
          </p:nvPr>
        </p:nvSpPr>
        <p:spPr>
          <a:xfrm>
            <a:off x="457200" y="1524000"/>
            <a:ext cx="8153400" cy="4498975"/>
          </a:xfrm>
        </p:spPr>
        <p:txBody>
          <a:bodyPr vert="horz" wrap="square" lIns="91440" tIns="45720" rIns="91440" bIns="45720" anchor="t" anchorCtr="0"/>
          <a:p>
            <a:r>
              <a:rPr lang="zh-CN" altLang="en-US" sz="2800" dirty="0">
                <a:latin typeface="楷体_GB2312" pitchFamily="49" charset="-122"/>
                <a:ea typeface="楷体_GB2312" pitchFamily="49" charset="-122"/>
              </a:rPr>
              <a:t>词法分析程序和语法分析程序的关系</a:t>
            </a:r>
            <a:endParaRPr lang="zh-CN" altLang="en-US" sz="2800" dirty="0">
              <a:latin typeface="楷体_GB2312" pitchFamily="49" charset="-122"/>
              <a:ea typeface="楷体_GB2312" pitchFamily="49" charset="-122"/>
            </a:endParaRPr>
          </a:p>
          <a:p>
            <a:pPr lvl="1"/>
            <a:r>
              <a:rPr lang="zh-CN" altLang="en-US" sz="2400" dirty="0">
                <a:solidFill>
                  <a:schemeClr val="tx1"/>
                </a:solidFill>
                <a:latin typeface="楷体_GB2312" pitchFamily="49" charset="-122"/>
                <a:ea typeface="楷体_GB2312" pitchFamily="49" charset="-122"/>
              </a:rPr>
              <a:t>作为子程序的词法分析器</a:t>
            </a:r>
            <a:endParaRPr lang="zh-CN" altLang="en-US" sz="2400" dirty="0">
              <a:solidFill>
                <a:schemeClr val="tx1"/>
              </a:solidFill>
              <a:latin typeface="楷体_GB2312" pitchFamily="49" charset="-122"/>
              <a:ea typeface="楷体_GB2312" pitchFamily="49" charset="-122"/>
            </a:endParaRPr>
          </a:p>
        </p:txBody>
      </p:sp>
      <p:grpSp>
        <p:nvGrpSpPr>
          <p:cNvPr id="20483" name="Group 4"/>
          <p:cNvGrpSpPr/>
          <p:nvPr/>
        </p:nvGrpSpPr>
        <p:grpSpPr>
          <a:xfrm>
            <a:off x="714375" y="3006725"/>
            <a:ext cx="7913688" cy="2520950"/>
            <a:chOff x="714375" y="3617913"/>
            <a:chExt cx="7914009" cy="2520950"/>
          </a:xfrm>
        </p:grpSpPr>
        <p:sp>
          <p:nvSpPr>
            <p:cNvPr id="6" name="Rectangle 4"/>
            <p:cNvSpPr>
              <a:spLocks noChangeArrowheads="1"/>
            </p:cNvSpPr>
            <p:nvPr/>
          </p:nvSpPr>
          <p:spPr bwMode="auto">
            <a:xfrm>
              <a:off x="2152708" y="3617913"/>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Lexical</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Analyzer</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p:txBody>
        </p:sp>
        <p:sp>
          <p:nvSpPr>
            <p:cNvPr id="7" name="Rectangle 5"/>
            <p:cNvSpPr>
              <a:spLocks noChangeArrowheads="1"/>
            </p:cNvSpPr>
            <p:nvPr/>
          </p:nvSpPr>
          <p:spPr bwMode="auto">
            <a:xfrm>
              <a:off x="5394515" y="3617913"/>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p:txBody>
        </p:sp>
        <p:sp>
          <p:nvSpPr>
            <p:cNvPr id="8" name="Rectangle 6"/>
            <p:cNvSpPr>
              <a:spLocks noChangeArrowheads="1"/>
            </p:cNvSpPr>
            <p:nvPr/>
          </p:nvSpPr>
          <p:spPr bwMode="auto">
            <a:xfrm>
              <a:off x="3810126" y="5202238"/>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9" name="Text Box 7"/>
            <p:cNvSpPr txBox="1">
              <a:spLocks noChangeArrowheads="1"/>
            </p:cNvSpPr>
            <p:nvPr/>
          </p:nvSpPr>
          <p:spPr bwMode="auto">
            <a:xfrm>
              <a:off x="714375" y="3643313"/>
              <a:ext cx="12398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source</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program</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p:txBody>
        </p:sp>
        <p:sp>
          <p:nvSpPr>
            <p:cNvPr id="10" name="Text Box 8"/>
            <p:cNvSpPr txBox="1">
              <a:spLocks noChangeArrowheads="1"/>
            </p:cNvSpPr>
            <p:nvPr/>
          </p:nvSpPr>
          <p:spPr bwMode="auto">
            <a:xfrm>
              <a:off x="6986842" y="3640138"/>
              <a:ext cx="164154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to semantic</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analysis</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p:txBody>
        </p:sp>
        <p:sp>
          <p:nvSpPr>
            <p:cNvPr id="11" name="Text Box 9"/>
            <p:cNvSpPr txBox="1">
              <a:spLocks noChangeArrowheads="1"/>
            </p:cNvSpPr>
            <p:nvPr/>
          </p:nvSpPr>
          <p:spPr bwMode="auto">
            <a:xfrm>
              <a:off x="3902204" y="3641726"/>
              <a:ext cx="80013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rPr>
                <a:t>token</a:t>
              </a:r>
              <a:endPar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endParaRPr>
            </a:p>
          </p:txBody>
        </p:sp>
        <p:sp>
          <p:nvSpPr>
            <p:cNvPr id="12" name="Text Box 10"/>
            <p:cNvSpPr txBox="1">
              <a:spLocks noChangeArrowheads="1"/>
            </p:cNvSpPr>
            <p:nvPr/>
          </p:nvSpPr>
          <p:spPr bwMode="auto">
            <a:xfrm>
              <a:off x="3651369" y="4267201"/>
              <a:ext cx="167011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dirty="0" err="1" smtClean="0">
                  <a:ln>
                    <a:noFill/>
                  </a:ln>
                  <a:solidFill>
                    <a:srgbClr val="3333FF"/>
                  </a:solidFill>
                  <a:effectLst/>
                  <a:uLnTx/>
                  <a:uFillTx/>
                  <a:latin typeface="+mj-lt"/>
                  <a:ea typeface="Arial Unicode MS" pitchFamily="34" charset="-120"/>
                  <a:cs typeface="Arial Unicode MS" pitchFamily="34" charset="-120"/>
                </a:rPr>
                <a:t>getNextToken</a:t>
              </a:r>
              <a:endParaRPr kumimoji="1" lang="en-US" altLang="zh-TW" sz="1600" b="1"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p:txBody>
        </p:sp>
        <p:sp>
          <p:nvSpPr>
            <p:cNvPr id="13" name="Line 11"/>
            <p:cNvSpPr>
              <a:spLocks noChangeShapeType="1"/>
            </p:cNvSpPr>
            <p:nvPr/>
          </p:nvSpPr>
          <p:spPr bwMode="auto">
            <a:xfrm>
              <a:off x="3386246" y="3978276"/>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Line 12"/>
            <p:cNvSpPr>
              <a:spLocks noChangeShapeType="1"/>
            </p:cNvSpPr>
            <p:nvPr/>
          </p:nvSpPr>
          <p:spPr bwMode="auto">
            <a:xfrm flipH="1">
              <a:off x="3378308" y="4267201"/>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3"/>
            <p:cNvSpPr>
              <a:spLocks noChangeShapeType="1"/>
            </p:cNvSpPr>
            <p:nvPr/>
          </p:nvSpPr>
          <p:spPr bwMode="auto">
            <a:xfrm>
              <a:off x="1649451" y="4051301"/>
              <a:ext cx="50325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4"/>
            <p:cNvSpPr>
              <a:spLocks noChangeShapeType="1"/>
            </p:cNvSpPr>
            <p:nvPr/>
          </p:nvSpPr>
          <p:spPr bwMode="auto">
            <a:xfrm>
              <a:off x="6618527" y="4051301"/>
              <a:ext cx="50325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5"/>
            <p:cNvSpPr>
              <a:spLocks noChangeShapeType="1"/>
            </p:cNvSpPr>
            <p:nvPr/>
          </p:nvSpPr>
          <p:spPr bwMode="auto">
            <a:xfrm>
              <a:off x="2728995" y="4554538"/>
              <a:ext cx="1081131"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16"/>
            <p:cNvSpPr>
              <a:spLocks noChangeShapeType="1"/>
            </p:cNvSpPr>
            <p:nvPr/>
          </p:nvSpPr>
          <p:spPr bwMode="auto">
            <a:xfrm flipV="1">
              <a:off x="5034138" y="4554538"/>
              <a:ext cx="935075"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
        <p:nvSpPr>
          <p:cNvPr id="2048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Position</a:t>
            </a:r>
            <a:endParaRPr lang="zh-CN" altLang="en-US" kern="1200" dirty="0">
              <a:latin typeface="+mj-lt"/>
              <a:ea typeface="宋体" panose="02010600030101010101" pitchFamily="2" charset="-122"/>
              <a:cs typeface="+mj-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Summary</a:t>
            </a:r>
            <a:endParaRPr lang="zh-CN" altLang="en-US"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状态转换图</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正规表达式与正规集</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的确定化</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子集法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的最小化</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分割法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词法分析器的构造过程：</a:t>
            </a:r>
            <a:endPar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0596" name="Group 3"/>
          <p:cNvGrpSpPr/>
          <p:nvPr/>
        </p:nvGrpSpPr>
        <p:grpSpPr>
          <a:xfrm>
            <a:off x="895350" y="4092575"/>
            <a:ext cx="7429500" cy="2012950"/>
            <a:chOff x="857250" y="4188618"/>
            <a:chExt cx="7429500" cy="2013525"/>
          </a:xfrm>
        </p:grpSpPr>
        <p:sp>
          <p:nvSpPr>
            <p:cNvPr id="5" name="Text Box 4"/>
            <p:cNvSpPr txBox="1">
              <a:spLocks noChangeArrowheads="1"/>
            </p:cNvSpPr>
            <p:nvPr/>
          </p:nvSpPr>
          <p:spPr bwMode="auto">
            <a:xfrm>
              <a:off x="857250" y="4545908"/>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expression</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6" name="Text Box 5"/>
            <p:cNvSpPr txBox="1">
              <a:spLocks noChangeArrowheads="1"/>
            </p:cNvSpPr>
            <p:nvPr/>
          </p:nvSpPr>
          <p:spPr bwMode="auto">
            <a:xfrm>
              <a:off x="3429000" y="4545908"/>
              <a:ext cx="2071688"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7" name="Text Box 6"/>
            <p:cNvSpPr txBox="1">
              <a:spLocks noChangeArrowheads="1"/>
            </p:cNvSpPr>
            <p:nvPr/>
          </p:nvSpPr>
          <p:spPr bwMode="auto">
            <a:xfrm>
              <a:off x="6072188" y="4545908"/>
              <a:ext cx="1687512"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8"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endParaRPr>
            </a:p>
          </p:txBody>
        </p:sp>
        <p:sp>
          <p:nvSpPr>
            <p:cNvPr id="9" name="Text Box 11"/>
            <p:cNvSpPr txBox="1">
              <a:spLocks noChangeArrowheads="1"/>
            </p:cNvSpPr>
            <p:nvPr/>
          </p:nvSpPr>
          <p:spPr bwMode="auto">
            <a:xfrm>
              <a:off x="4427538" y="5177914"/>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endParaRPr>
            </a:p>
          </p:txBody>
        </p:sp>
        <p:sp>
          <p:nvSpPr>
            <p:cNvPr id="10" name="Text Box 12"/>
            <p:cNvSpPr txBox="1">
              <a:spLocks noChangeArrowheads="1"/>
            </p:cNvSpPr>
            <p:nvPr/>
          </p:nvSpPr>
          <p:spPr bwMode="auto">
            <a:xfrm>
              <a:off x="4857750" y="4188618"/>
              <a:ext cx="3143250" cy="33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rPr>
                <a:t>Importance in NFA-&gt;DFA</a:t>
              </a:r>
              <a:endPar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endParaRPr>
            </a:p>
          </p:txBody>
        </p:sp>
        <p:cxnSp>
          <p:nvCxnSpPr>
            <p:cNvPr id="11" name="直線單箭頭接點 25"/>
            <p:cNvCxnSpPr>
              <a:stCxn id="5" idx="3"/>
              <a:endCxn id="6" idx="1"/>
            </p:cNvCxnSpPr>
            <p:nvPr/>
          </p:nvCxnSpPr>
          <p:spPr>
            <a:xfrm>
              <a:off x="2987675" y="4838091"/>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6"/>
            <p:cNvCxnSpPr>
              <a:stCxn id="6" idx="3"/>
              <a:endCxn id="7" idx="1"/>
            </p:cNvCxnSpPr>
            <p:nvPr/>
          </p:nvCxnSpPr>
          <p:spPr>
            <a:xfrm>
              <a:off x="5500688" y="4838091"/>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28"/>
            <p:cNvCxnSpPr>
              <a:stCxn id="7" idx="2"/>
              <a:endCxn id="8" idx="0"/>
            </p:cNvCxnSpPr>
            <p:nvPr/>
          </p:nvCxnSpPr>
          <p:spPr>
            <a:xfrm>
              <a:off x="6916738" y="5130275"/>
              <a:ext cx="12700" cy="4875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直接跟在其右边。</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直接跟在其右边。</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已知∑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，根据题意得出相应的的正规式为：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(b</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abb</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endPar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3" name="Rectangle 51"/>
          <p:cNvSpPr>
            <a:spLocks noGrp="1" noRot="1" noChangeArrowheads="1"/>
          </p:cNvSpPr>
          <p:nvPr>
            <p:ph sz="quarter" idx="1"/>
          </p:nvPr>
        </p:nvSpPr>
        <p:spPr>
          <a:xfrm>
            <a:off x="457200" y="1143000"/>
            <a:ext cx="8153400" cy="990600"/>
          </a:xfrm>
        </p:spPr>
        <p:txBody>
          <a:bodyPr vert="horz" wrap="square" lIns="91440" tIns="45720" rIns="91440" bIns="45720" numCol="1" anchor="t" anchorCtr="0" compatLnSpc="1"/>
          <a:lstStyle/>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根据正规式画出相应的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，如下图所示</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用子集法将其确定化</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3667" name="Group 17"/>
          <p:cNvGrpSpPr/>
          <p:nvPr/>
        </p:nvGrpSpPr>
        <p:grpSpPr>
          <a:xfrm>
            <a:off x="533400" y="2165350"/>
            <a:ext cx="1676400" cy="2025650"/>
            <a:chOff x="960" y="1248"/>
            <a:chExt cx="1056" cy="1392"/>
          </a:xfrm>
        </p:grpSpPr>
        <p:sp>
          <p:nvSpPr>
            <p:cNvPr id="112747" name="Oval 4"/>
            <p:cNvSpPr>
              <a:spLocks noChangeArrowheads="1"/>
            </p:cNvSpPr>
            <p:nvPr/>
          </p:nvSpPr>
          <p:spPr bwMode="auto">
            <a:xfrm>
              <a:off x="960" y="1248"/>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8" name="AutoShape 5"/>
            <p:cNvSpPr>
              <a:spLocks noChangeArrowheads="1"/>
            </p:cNvSpPr>
            <p:nvPr/>
          </p:nvSpPr>
          <p:spPr bwMode="auto">
            <a:xfrm>
              <a:off x="960" y="2304"/>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9" name="Line 6"/>
            <p:cNvSpPr>
              <a:spLocks noChangeShapeType="1"/>
            </p:cNvSpPr>
            <p:nvPr/>
          </p:nvSpPr>
          <p:spPr bwMode="auto">
            <a:xfrm>
              <a:off x="1152" y="1536"/>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50" name="Text Box 9"/>
            <p:cNvSpPr txBox="1">
              <a:spLocks noChangeArrowheads="1"/>
            </p:cNvSpPr>
            <p:nvPr/>
          </p:nvSpPr>
          <p:spPr bwMode="auto">
            <a:xfrm>
              <a:off x="1200" y="1766"/>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sp>
        <p:nvSpPr>
          <p:cNvPr id="112645" name="AutoShape 49"/>
          <p:cNvSpPr>
            <a:spLocks noChangeArrowheads="1"/>
          </p:cNvSpPr>
          <p:nvPr/>
        </p:nvSpPr>
        <p:spPr bwMode="auto">
          <a:xfrm>
            <a:off x="1371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646" name="AutoShape 50"/>
          <p:cNvSpPr>
            <a:spLocks noChangeArrowheads="1"/>
          </p:cNvSpPr>
          <p:nvPr/>
        </p:nvSpPr>
        <p:spPr bwMode="auto">
          <a:xfrm>
            <a:off x="3657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13670" name="Group 94"/>
          <p:cNvGrpSpPr/>
          <p:nvPr/>
        </p:nvGrpSpPr>
        <p:grpSpPr>
          <a:xfrm>
            <a:off x="2728913" y="2165350"/>
            <a:ext cx="2376487" cy="2025650"/>
            <a:chOff x="1719" y="836"/>
            <a:chExt cx="1497" cy="1392"/>
          </a:xfrm>
        </p:grpSpPr>
        <p:sp>
          <p:nvSpPr>
            <p:cNvPr id="112738" name="Oval 10"/>
            <p:cNvSpPr>
              <a:spLocks noChangeArrowheads="1"/>
            </p:cNvSpPr>
            <p:nvPr/>
          </p:nvSpPr>
          <p:spPr bwMode="auto">
            <a:xfrm>
              <a:off x="1719" y="83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39" name="AutoShape 11"/>
            <p:cNvSpPr>
              <a:spLocks noChangeArrowheads="1"/>
            </p:cNvSpPr>
            <p:nvPr/>
          </p:nvSpPr>
          <p:spPr bwMode="auto">
            <a:xfrm>
              <a:off x="1719" y="189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0" name="Line 12"/>
            <p:cNvSpPr>
              <a:spLocks noChangeShapeType="1"/>
            </p:cNvSpPr>
            <p:nvPr/>
          </p:nvSpPr>
          <p:spPr bwMode="auto">
            <a:xfrm>
              <a:off x="1911" y="1124"/>
              <a:ext cx="0"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1" name="Text Box 13"/>
            <p:cNvSpPr txBox="1">
              <a:spLocks noChangeArrowheads="1"/>
            </p:cNvSpPr>
            <p:nvPr/>
          </p:nvSpPr>
          <p:spPr bwMode="auto">
            <a:xfrm>
              <a:off x="2400" y="1384"/>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42" name="Oval 14"/>
            <p:cNvSpPr>
              <a:spLocks noChangeArrowheads="1"/>
            </p:cNvSpPr>
            <p:nvPr/>
          </p:nvSpPr>
          <p:spPr bwMode="auto">
            <a:xfrm>
              <a:off x="1719" y="136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3" name="Line 15"/>
            <p:cNvSpPr>
              <a:spLocks noChangeShapeType="1"/>
            </p:cNvSpPr>
            <p:nvPr/>
          </p:nvSpPr>
          <p:spPr bwMode="auto">
            <a:xfrm>
              <a:off x="1911" y="1652"/>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4" name="Freeform 18"/>
            <p:cNvSpPr/>
            <p:nvPr/>
          </p:nvSpPr>
          <p:spPr bwMode="auto">
            <a:xfrm>
              <a:off x="2055" y="1412"/>
              <a:ext cx="480" cy="192"/>
            </a:xfrm>
            <a:custGeom>
              <a:avLst/>
              <a:gdLst>
                <a:gd name="T0" fmla="*/ 0 w 480"/>
                <a:gd name="T1" fmla="*/ 192 h 192"/>
                <a:gd name="T2" fmla="*/ 480 w 480"/>
                <a:gd name="T3" fmla="*/ 96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5" name="Text Box 90"/>
            <p:cNvSpPr txBox="1">
              <a:spLocks noChangeArrowheads="1"/>
            </p:cNvSpPr>
            <p:nvPr/>
          </p:nvSpPr>
          <p:spPr bwMode="auto">
            <a:xfrm>
              <a:off x="1836" y="1104"/>
              <a:ext cx="33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46" name="Text Box 91"/>
            <p:cNvSpPr txBox="1">
              <a:spLocks noChangeArrowheads="1"/>
            </p:cNvSpPr>
            <p:nvPr/>
          </p:nvSpPr>
          <p:spPr bwMode="auto">
            <a:xfrm>
              <a:off x="1833" y="1611"/>
              <a:ext cx="33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grpSp>
      <p:grpSp>
        <p:nvGrpSpPr>
          <p:cNvPr id="113671" name="Group 95"/>
          <p:cNvGrpSpPr/>
          <p:nvPr/>
        </p:nvGrpSpPr>
        <p:grpSpPr>
          <a:xfrm>
            <a:off x="5057775" y="1828800"/>
            <a:ext cx="3705225" cy="2692400"/>
            <a:chOff x="3186" y="624"/>
            <a:chExt cx="2334" cy="1813"/>
          </a:xfrm>
        </p:grpSpPr>
        <p:sp>
          <p:nvSpPr>
            <p:cNvPr id="112710" name="Oval 22"/>
            <p:cNvSpPr>
              <a:spLocks noChangeArrowheads="1"/>
            </p:cNvSpPr>
            <p:nvPr/>
          </p:nvSpPr>
          <p:spPr bwMode="auto">
            <a:xfrm>
              <a:off x="3255" y="82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1" name="AutoShape 23"/>
            <p:cNvSpPr>
              <a:spLocks noChangeArrowheads="1"/>
            </p:cNvSpPr>
            <p:nvPr/>
          </p:nvSpPr>
          <p:spPr bwMode="auto">
            <a:xfrm>
              <a:off x="3255" y="188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2" name="Line 24"/>
            <p:cNvSpPr>
              <a:spLocks noChangeShapeType="1"/>
            </p:cNvSpPr>
            <p:nvPr/>
          </p:nvSpPr>
          <p:spPr bwMode="auto">
            <a:xfrm>
              <a:off x="3447" y="1114"/>
              <a:ext cx="0" cy="247"/>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3" name="Text Box 25"/>
            <p:cNvSpPr txBox="1">
              <a:spLocks noChangeArrowheads="1"/>
            </p:cNvSpPr>
            <p:nvPr/>
          </p:nvSpPr>
          <p:spPr bwMode="auto">
            <a:xfrm>
              <a:off x="3984" y="624"/>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14" name="Oval 26"/>
            <p:cNvSpPr>
              <a:spLocks noChangeArrowheads="1"/>
            </p:cNvSpPr>
            <p:nvPr/>
          </p:nvSpPr>
          <p:spPr bwMode="auto">
            <a:xfrm>
              <a:off x="3255" y="135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5" name="Line 27"/>
            <p:cNvSpPr>
              <a:spLocks noChangeShapeType="1"/>
            </p:cNvSpPr>
            <p:nvPr/>
          </p:nvSpPr>
          <p:spPr bwMode="auto">
            <a:xfrm>
              <a:off x="3447" y="1642"/>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6" name="Freeform 28"/>
            <p:cNvSpPr/>
            <p:nvPr/>
          </p:nvSpPr>
          <p:spPr bwMode="auto">
            <a:xfrm rot="4949271">
              <a:off x="4041" y="2008"/>
              <a:ext cx="238"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7" name="Oval 29"/>
            <p:cNvSpPr>
              <a:spLocks noChangeArrowheads="1"/>
            </p:cNvSpPr>
            <p:nvPr/>
          </p:nvSpPr>
          <p:spPr bwMode="auto">
            <a:xfrm>
              <a:off x="3936"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8" name="Oval 30"/>
            <p:cNvSpPr>
              <a:spLocks noChangeArrowheads="1"/>
            </p:cNvSpPr>
            <p:nvPr/>
          </p:nvSpPr>
          <p:spPr bwMode="auto">
            <a:xfrm>
              <a:off x="4608"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9" name="Oval 31"/>
            <p:cNvSpPr>
              <a:spLocks noChangeArrowheads="1"/>
            </p:cNvSpPr>
            <p:nvPr/>
          </p:nvSpPr>
          <p:spPr bwMode="auto">
            <a:xfrm>
              <a:off x="5136" y="133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0" name="Oval 32"/>
            <p:cNvSpPr>
              <a:spLocks noChangeArrowheads="1"/>
            </p:cNvSpPr>
            <p:nvPr/>
          </p:nvSpPr>
          <p:spPr bwMode="auto">
            <a:xfrm>
              <a:off x="4608"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1" name="Oval 33"/>
            <p:cNvSpPr>
              <a:spLocks noChangeArrowheads="1"/>
            </p:cNvSpPr>
            <p:nvPr/>
          </p:nvSpPr>
          <p:spPr bwMode="auto">
            <a:xfrm>
              <a:off x="3936"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6</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2" name="Freeform 34"/>
            <p:cNvSpPr/>
            <p:nvPr/>
          </p:nvSpPr>
          <p:spPr bwMode="auto">
            <a:xfrm>
              <a:off x="3600" y="1258"/>
              <a:ext cx="336" cy="144"/>
            </a:xfrm>
            <a:custGeom>
              <a:avLst/>
              <a:gdLst>
                <a:gd name="T0" fmla="*/ 0 w 336"/>
                <a:gd name="T1" fmla="*/ 144 h 144"/>
                <a:gd name="T2" fmla="*/ 336 w 336"/>
                <a:gd name="T3" fmla="*/ 0 h 144"/>
                <a:gd name="T4" fmla="*/ 0 60000 65536"/>
                <a:gd name="T5" fmla="*/ 0 60000 65536"/>
              </a:gdLst>
              <a:ahLst/>
              <a:cxnLst>
                <a:cxn ang="T4">
                  <a:pos x="T0" y="T1"/>
                </a:cxn>
                <a:cxn ang="T5">
                  <a:pos x="T2" y="T3"/>
                </a:cxn>
              </a:cxnLst>
              <a:rect l="0" t="0" r="r" b="b"/>
              <a:pathLst>
                <a:path w="336" h="144">
                  <a:moveTo>
                    <a:pt x="0" y="144"/>
                  </a:moveTo>
                  <a:cubicBezTo>
                    <a:pt x="140" y="84"/>
                    <a:pt x="280" y="24"/>
                    <a:pt x="336"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3" name="Line 35"/>
            <p:cNvSpPr>
              <a:spLocks noChangeShapeType="1"/>
            </p:cNvSpPr>
            <p:nvPr/>
          </p:nvSpPr>
          <p:spPr bwMode="auto">
            <a:xfrm>
              <a:off x="4320" y="1210"/>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4" name="Line 36"/>
            <p:cNvSpPr>
              <a:spLocks noChangeShapeType="1"/>
            </p:cNvSpPr>
            <p:nvPr/>
          </p:nvSpPr>
          <p:spPr bwMode="auto">
            <a:xfrm>
              <a:off x="4992" y="1258"/>
              <a:ext cx="24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5" name="Line 37"/>
            <p:cNvSpPr>
              <a:spLocks noChangeShapeType="1"/>
            </p:cNvSpPr>
            <p:nvPr/>
          </p:nvSpPr>
          <p:spPr bwMode="auto">
            <a:xfrm flipH="1">
              <a:off x="4992" y="1632"/>
              <a:ext cx="28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6" name="Line 38"/>
            <p:cNvSpPr>
              <a:spLocks noChangeShapeType="1"/>
            </p:cNvSpPr>
            <p:nvPr/>
          </p:nvSpPr>
          <p:spPr bwMode="auto">
            <a:xfrm flipH="1">
              <a:off x="4320" y="1834"/>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7" name="Line 39"/>
            <p:cNvSpPr>
              <a:spLocks noChangeShapeType="1"/>
            </p:cNvSpPr>
            <p:nvPr/>
          </p:nvSpPr>
          <p:spPr bwMode="auto">
            <a:xfrm flipH="1" flipV="1">
              <a:off x="3552" y="1594"/>
              <a:ext cx="384" cy="24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8" name="Freeform 40"/>
            <p:cNvSpPr/>
            <p:nvPr/>
          </p:nvSpPr>
          <p:spPr bwMode="auto">
            <a:xfrm rot="-5400000">
              <a:off x="4004" y="854"/>
              <a:ext cx="239"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9" name="Text Box 41"/>
            <p:cNvSpPr txBox="1">
              <a:spLocks noChangeArrowheads="1"/>
            </p:cNvSpPr>
            <p:nvPr/>
          </p:nvSpPr>
          <p:spPr bwMode="auto">
            <a:xfrm>
              <a:off x="4032" y="217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0" name="Text Box 42"/>
            <p:cNvSpPr txBox="1">
              <a:spLocks noChangeArrowheads="1"/>
            </p:cNvSpPr>
            <p:nvPr/>
          </p:nvSpPr>
          <p:spPr bwMode="auto">
            <a:xfrm>
              <a:off x="5040" y="16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1" name="Text Box 43"/>
            <p:cNvSpPr txBox="1">
              <a:spLocks noChangeArrowheads="1"/>
            </p:cNvSpPr>
            <p:nvPr/>
          </p:nvSpPr>
          <p:spPr bwMode="auto">
            <a:xfrm>
              <a:off x="4944" y="1065"/>
              <a:ext cx="33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2" name="Text Box 44"/>
            <p:cNvSpPr txBox="1">
              <a:spLocks noChangeArrowheads="1"/>
            </p:cNvSpPr>
            <p:nvPr/>
          </p:nvSpPr>
          <p:spPr bwMode="auto">
            <a:xfrm>
              <a:off x="4272" y="1009"/>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3" name="Text Box 45"/>
            <p:cNvSpPr txBox="1">
              <a:spLocks noChangeArrowheads="1"/>
            </p:cNvSpPr>
            <p:nvPr/>
          </p:nvSpPr>
          <p:spPr bwMode="auto">
            <a:xfrm>
              <a:off x="3552" y="1114"/>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4" name="Text Box 46"/>
            <p:cNvSpPr txBox="1">
              <a:spLocks noChangeArrowheads="1"/>
            </p:cNvSpPr>
            <p:nvPr/>
          </p:nvSpPr>
          <p:spPr bwMode="auto">
            <a:xfrm>
              <a:off x="3552" y="1660"/>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5" name="Text Box 47"/>
            <p:cNvSpPr txBox="1">
              <a:spLocks noChangeArrowheads="1"/>
            </p:cNvSpPr>
            <p:nvPr/>
          </p:nvSpPr>
          <p:spPr bwMode="auto">
            <a:xfrm>
              <a:off x="4320" y="1786"/>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6" name="Text Box 92"/>
            <p:cNvSpPr txBox="1">
              <a:spLocks noChangeArrowheads="1"/>
            </p:cNvSpPr>
            <p:nvPr/>
          </p:nvSpPr>
          <p:spPr bwMode="auto">
            <a:xfrm>
              <a:off x="3198" y="1621"/>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7" name="Text Box 93"/>
            <p:cNvSpPr txBox="1">
              <a:spLocks noChangeArrowheads="1"/>
            </p:cNvSpPr>
            <p:nvPr/>
          </p:nvSpPr>
          <p:spPr bwMode="auto">
            <a:xfrm>
              <a:off x="3186" y="1068"/>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grpSp>
      <p:graphicFrame>
        <p:nvGraphicFramePr>
          <p:cNvPr id="170147" name="Group 163"/>
          <p:cNvGraphicFramePr>
            <a:graphicFrameLocks noGrp="1"/>
          </p:cNvGraphicFramePr>
          <p:nvPr/>
        </p:nvGraphicFramePr>
        <p:xfrm>
          <a:off x="609600" y="4500563"/>
          <a:ext cx="4152900" cy="2205038"/>
        </p:xfrm>
        <a:graphic>
          <a:graphicData uri="http://schemas.openxmlformats.org/drawingml/2006/table">
            <a:tbl>
              <a:tblPr/>
              <a:tblGrid>
                <a:gridCol w="1485900"/>
                <a:gridCol w="912813"/>
                <a:gridCol w="1754187"/>
              </a:tblGrid>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endPar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a</a:t>
                      </a:r>
                      <a:endPar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b</a:t>
                      </a:r>
                      <a:endPar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9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148" name="Group 164"/>
          <p:cNvGraphicFramePr>
            <a:graphicFrameLocks noGrp="1"/>
          </p:cNvGraphicFramePr>
          <p:nvPr/>
        </p:nvGraphicFramePr>
        <p:xfrm>
          <a:off x="6896100" y="4486275"/>
          <a:ext cx="1790700" cy="2208216"/>
        </p:xfrm>
        <a:graphic>
          <a:graphicData uri="http://schemas.openxmlformats.org/drawingml/2006/table">
            <a:tbl>
              <a:tblPr/>
              <a:tblGrid>
                <a:gridCol w="647700"/>
                <a:gridCol w="533400"/>
                <a:gridCol w="609600"/>
              </a:tblGrid>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endPar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a</a:t>
                      </a:r>
                      <a:endPar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b</a:t>
                      </a:r>
                      <a:endPar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709" name="AutoShape 158"/>
          <p:cNvSpPr>
            <a:spLocks noChangeArrowheads="1"/>
          </p:cNvSpPr>
          <p:nvPr/>
        </p:nvSpPr>
        <p:spPr bwMode="auto">
          <a:xfrm>
            <a:off x="4948238" y="5562600"/>
            <a:ext cx="1828800" cy="228600"/>
          </a:xfrm>
          <a:prstGeom prst="rightArrow">
            <a:avLst>
              <a:gd name="adj1" fmla="val 50000"/>
              <a:gd name="adj2" fmla="val 20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19080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重新命名</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33"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Rectangle 96"/>
          <p:cNvSpPr>
            <a:spLocks noGrp="1" noRot="1" noChangeArrowheads="1"/>
          </p:cNvSpPr>
          <p:nvPr>
            <p:ph sz="quarter" idx="1"/>
          </p:nvPr>
        </p:nvSpPr>
        <p:spPr>
          <a:xfrm>
            <a:off x="457200" y="1219200"/>
            <a:ext cx="4041775"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得状态图</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68" name="Rectangle 98"/>
          <p:cNvSpPr>
            <a:spLocks noGrp="1" noRot="1" noChangeArrowheads="1"/>
          </p:cNvSpPr>
          <p:nvPr>
            <p:ph sz="quarter" idx="2"/>
          </p:nvPr>
        </p:nvSpPr>
        <p:spPr>
          <a:xfrm>
            <a:off x="4191000" y="1749425"/>
            <a:ext cx="4000500" cy="190817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用最小化方法化简得：</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{3,4}</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，按顺序重新命名</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4692" name="Group 143"/>
          <p:cNvGrpSpPr/>
          <p:nvPr/>
        </p:nvGrpSpPr>
        <p:grpSpPr>
          <a:xfrm>
            <a:off x="457200" y="2286000"/>
            <a:ext cx="3581400" cy="2900363"/>
            <a:chOff x="192" y="1680"/>
            <a:chExt cx="2256" cy="1827"/>
          </a:xfrm>
        </p:grpSpPr>
        <p:sp>
          <p:nvSpPr>
            <p:cNvPr id="113689" name="Oval 99"/>
            <p:cNvSpPr>
              <a:spLocks noChangeArrowheads="1"/>
            </p:cNvSpPr>
            <p:nvPr/>
          </p:nvSpPr>
          <p:spPr bwMode="auto">
            <a:xfrm>
              <a:off x="1152" y="172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0" name="AutoShape 100"/>
            <p:cNvSpPr>
              <a:spLocks noChangeArrowheads="1"/>
            </p:cNvSpPr>
            <p:nvPr/>
          </p:nvSpPr>
          <p:spPr bwMode="auto">
            <a:xfrm>
              <a:off x="528" y="2256"/>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1" name="Oval 101"/>
            <p:cNvSpPr>
              <a:spLocks noChangeArrowheads="1"/>
            </p:cNvSpPr>
            <p:nvPr/>
          </p:nvSpPr>
          <p:spPr bwMode="auto">
            <a:xfrm>
              <a:off x="1152" y="2736"/>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2" name="AutoShape 102"/>
            <p:cNvSpPr>
              <a:spLocks noChangeArrowheads="1"/>
            </p:cNvSpPr>
            <p:nvPr/>
          </p:nvSpPr>
          <p:spPr bwMode="auto">
            <a:xfrm>
              <a:off x="2016" y="2832"/>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3" name="AutoShape 103"/>
            <p:cNvSpPr>
              <a:spLocks noChangeArrowheads="1"/>
            </p:cNvSpPr>
            <p:nvPr/>
          </p:nvSpPr>
          <p:spPr bwMode="auto">
            <a:xfrm>
              <a:off x="2016" y="1968"/>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4" name="Line 108"/>
            <p:cNvSpPr>
              <a:spLocks noChangeShapeType="1"/>
            </p:cNvSpPr>
            <p:nvPr/>
          </p:nvSpPr>
          <p:spPr bwMode="auto">
            <a:xfrm flipV="1">
              <a:off x="768" y="1920"/>
              <a:ext cx="43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5" name="Line 110"/>
            <p:cNvSpPr>
              <a:spLocks noChangeShapeType="1"/>
            </p:cNvSpPr>
            <p:nvPr/>
          </p:nvSpPr>
          <p:spPr bwMode="auto">
            <a:xfrm>
              <a:off x="1413" y="1785"/>
              <a:ext cx="768" cy="19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6" name="Line 111"/>
            <p:cNvSpPr>
              <a:spLocks noChangeShapeType="1"/>
            </p:cNvSpPr>
            <p:nvPr/>
          </p:nvSpPr>
          <p:spPr bwMode="auto">
            <a:xfrm flipH="1" flipV="1">
              <a:off x="1344" y="1950"/>
              <a:ext cx="672"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7" name="Line 112"/>
            <p:cNvSpPr>
              <a:spLocks noChangeShapeType="1"/>
            </p:cNvSpPr>
            <p:nvPr/>
          </p:nvSpPr>
          <p:spPr bwMode="auto">
            <a:xfrm>
              <a:off x="2160" y="2256"/>
              <a:ext cx="0" cy="57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8" name="Line 113"/>
            <p:cNvSpPr>
              <a:spLocks noChangeShapeType="1"/>
            </p:cNvSpPr>
            <p:nvPr/>
          </p:nvSpPr>
          <p:spPr bwMode="auto">
            <a:xfrm flipH="1" flipV="1">
              <a:off x="1326" y="1968"/>
              <a:ext cx="720" cy="91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9" name="Line 114"/>
            <p:cNvSpPr>
              <a:spLocks noChangeShapeType="1"/>
            </p:cNvSpPr>
            <p:nvPr/>
          </p:nvSpPr>
          <p:spPr bwMode="auto">
            <a:xfrm flipV="1">
              <a:off x="1296" y="1968"/>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0" name="Line 116"/>
            <p:cNvSpPr>
              <a:spLocks noChangeShapeType="1"/>
            </p:cNvSpPr>
            <p:nvPr/>
          </p:nvSpPr>
          <p:spPr bwMode="auto">
            <a:xfrm>
              <a:off x="768" y="2496"/>
              <a:ext cx="432" cy="28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1" name="Arc 122"/>
            <p:cNvSpPr/>
            <p:nvPr/>
          </p:nvSpPr>
          <p:spPr bwMode="auto">
            <a:xfrm>
              <a:off x="1200" y="2967"/>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2" name="Arc 123"/>
            <p:cNvSpPr/>
            <p:nvPr/>
          </p:nvSpPr>
          <p:spPr bwMode="auto">
            <a:xfrm>
              <a:off x="2064" y="3120"/>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3" name="Text Box 126"/>
            <p:cNvSpPr txBox="1">
              <a:spLocks noChangeArrowheads="1"/>
            </p:cNvSpPr>
            <p:nvPr/>
          </p:nvSpPr>
          <p:spPr bwMode="auto">
            <a:xfrm>
              <a:off x="672" y="196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4" name="Text Box 127"/>
            <p:cNvSpPr txBox="1">
              <a:spLocks noChangeArrowheads="1"/>
            </p:cNvSpPr>
            <p:nvPr/>
          </p:nvSpPr>
          <p:spPr bwMode="auto">
            <a:xfrm>
              <a:off x="1536" y="201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5" name="Text Box 128"/>
            <p:cNvSpPr txBox="1">
              <a:spLocks noChangeArrowheads="1"/>
            </p:cNvSpPr>
            <p:nvPr/>
          </p:nvSpPr>
          <p:spPr bwMode="auto">
            <a:xfrm>
              <a:off x="1008"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6" name="Text Box 129"/>
            <p:cNvSpPr txBox="1">
              <a:spLocks noChangeArrowheads="1"/>
            </p:cNvSpPr>
            <p:nvPr/>
          </p:nvSpPr>
          <p:spPr bwMode="auto">
            <a:xfrm>
              <a:off x="1536"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7" name="Text Box 133"/>
            <p:cNvSpPr txBox="1">
              <a:spLocks noChangeArrowheads="1"/>
            </p:cNvSpPr>
            <p:nvPr/>
          </p:nvSpPr>
          <p:spPr bwMode="auto">
            <a:xfrm>
              <a:off x="768" y="259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8" name="Text Box 134"/>
            <p:cNvSpPr txBox="1">
              <a:spLocks noChangeArrowheads="1"/>
            </p:cNvSpPr>
            <p:nvPr/>
          </p:nvSpPr>
          <p:spPr bwMode="auto">
            <a:xfrm>
              <a:off x="960" y="307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9" name="Text Box 135"/>
            <p:cNvSpPr txBox="1">
              <a:spLocks noChangeArrowheads="1"/>
            </p:cNvSpPr>
            <p:nvPr/>
          </p:nvSpPr>
          <p:spPr bwMode="auto">
            <a:xfrm>
              <a:off x="1824"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0" name="Text Box 138"/>
            <p:cNvSpPr txBox="1">
              <a:spLocks noChangeArrowheads="1"/>
            </p:cNvSpPr>
            <p:nvPr/>
          </p:nvSpPr>
          <p:spPr bwMode="auto">
            <a:xfrm>
              <a:off x="1632" y="168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1" name="Text Box 139"/>
            <p:cNvSpPr txBox="1">
              <a:spLocks noChangeArrowheads="1"/>
            </p:cNvSpPr>
            <p:nvPr/>
          </p:nvSpPr>
          <p:spPr bwMode="auto">
            <a:xfrm>
              <a:off x="2064" y="240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2" name="AutoShape 141"/>
            <p:cNvSpPr>
              <a:spLocks noChangeArrowheads="1"/>
            </p:cNvSpPr>
            <p:nvPr/>
          </p:nvSpPr>
          <p:spPr bwMode="auto">
            <a:xfrm>
              <a:off x="192" y="2352"/>
              <a:ext cx="288" cy="144"/>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14693" name="Group 144"/>
          <p:cNvGrpSpPr/>
          <p:nvPr/>
        </p:nvGrpSpPr>
        <p:grpSpPr>
          <a:xfrm>
            <a:off x="4495800" y="3505200"/>
            <a:ext cx="3505200" cy="2519363"/>
            <a:chOff x="2544" y="2400"/>
            <a:chExt cx="2208" cy="1587"/>
          </a:xfrm>
        </p:grpSpPr>
        <p:sp>
          <p:nvSpPr>
            <p:cNvPr id="113671" name="AutoShape 104"/>
            <p:cNvSpPr>
              <a:spLocks noChangeArrowheads="1"/>
            </p:cNvSpPr>
            <p:nvPr/>
          </p:nvSpPr>
          <p:spPr bwMode="auto">
            <a:xfrm>
              <a:off x="2928"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2" name="AutoShape 105"/>
            <p:cNvSpPr>
              <a:spLocks noChangeArrowheads="1"/>
            </p:cNvSpPr>
            <p:nvPr/>
          </p:nvSpPr>
          <p:spPr bwMode="auto">
            <a:xfrm>
              <a:off x="4464"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3" name="Oval 106"/>
            <p:cNvSpPr>
              <a:spLocks noChangeArrowheads="1"/>
            </p:cNvSpPr>
            <p:nvPr/>
          </p:nvSpPr>
          <p:spPr bwMode="auto">
            <a:xfrm>
              <a:off x="3648" y="2400"/>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4" name="Oval 107"/>
            <p:cNvSpPr>
              <a:spLocks noChangeArrowheads="1"/>
            </p:cNvSpPr>
            <p:nvPr/>
          </p:nvSpPr>
          <p:spPr bwMode="auto">
            <a:xfrm>
              <a:off x="3648" y="340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5" name="Line 117"/>
            <p:cNvSpPr>
              <a:spLocks noChangeShapeType="1"/>
            </p:cNvSpPr>
            <p:nvPr/>
          </p:nvSpPr>
          <p:spPr bwMode="auto">
            <a:xfrm flipV="1">
              <a:off x="3216" y="2592"/>
              <a:ext cx="432"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6" name="Line 118"/>
            <p:cNvSpPr>
              <a:spLocks noChangeShapeType="1"/>
            </p:cNvSpPr>
            <p:nvPr/>
          </p:nvSpPr>
          <p:spPr bwMode="auto">
            <a:xfrm>
              <a:off x="3936" y="2496"/>
              <a:ext cx="67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7" name="Line 119"/>
            <p:cNvSpPr>
              <a:spLocks noChangeShapeType="1"/>
            </p:cNvSpPr>
            <p:nvPr/>
          </p:nvSpPr>
          <p:spPr bwMode="auto">
            <a:xfrm flipH="1" flipV="1">
              <a:off x="3888" y="2640"/>
              <a:ext cx="576"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8" name="Line 120"/>
            <p:cNvSpPr>
              <a:spLocks noChangeShapeType="1"/>
            </p:cNvSpPr>
            <p:nvPr/>
          </p:nvSpPr>
          <p:spPr bwMode="auto">
            <a:xfrm>
              <a:off x="3168" y="3120"/>
              <a:ext cx="480"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9" name="Line 121"/>
            <p:cNvSpPr>
              <a:spLocks noChangeShapeType="1"/>
            </p:cNvSpPr>
            <p:nvPr/>
          </p:nvSpPr>
          <p:spPr bwMode="auto">
            <a:xfrm flipV="1">
              <a:off x="3792" y="2640"/>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0" name="Arc 124"/>
            <p:cNvSpPr/>
            <p:nvPr/>
          </p:nvSpPr>
          <p:spPr bwMode="auto">
            <a:xfrm>
              <a:off x="3696" y="3648"/>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1" name="Arc 125"/>
            <p:cNvSpPr/>
            <p:nvPr/>
          </p:nvSpPr>
          <p:spPr bwMode="auto">
            <a:xfrm>
              <a:off x="4512" y="3168"/>
              <a:ext cx="240" cy="288"/>
            </a:xfrm>
            <a:custGeom>
              <a:avLst/>
              <a:gdLst>
                <a:gd name="T0" fmla="*/ 217 w 43200"/>
                <a:gd name="T1" fmla="*/ 15 h 36194"/>
                <a:gd name="T2" fmla="*/ 32 w 43200"/>
                <a:gd name="T3" fmla="*/ 0 h 36194"/>
                <a:gd name="T4" fmla="*/ 120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2" name="Text Box 130"/>
            <p:cNvSpPr txBox="1">
              <a:spLocks noChangeArrowheads="1"/>
            </p:cNvSpPr>
            <p:nvPr/>
          </p:nvSpPr>
          <p:spPr bwMode="auto">
            <a:xfrm>
              <a:off x="3120" y="2592"/>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3" name="Text Box 131"/>
            <p:cNvSpPr txBox="1">
              <a:spLocks noChangeArrowheads="1"/>
            </p:cNvSpPr>
            <p:nvPr/>
          </p:nvSpPr>
          <p:spPr bwMode="auto">
            <a:xfrm>
              <a:off x="3504" y="2880"/>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4" name="Text Box 132"/>
            <p:cNvSpPr txBox="1">
              <a:spLocks noChangeArrowheads="1"/>
            </p:cNvSpPr>
            <p:nvPr/>
          </p:nvSpPr>
          <p:spPr bwMode="auto">
            <a:xfrm>
              <a:off x="3888" y="2784"/>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5" name="Text Box 136"/>
            <p:cNvSpPr txBox="1">
              <a:spLocks noChangeArrowheads="1"/>
            </p:cNvSpPr>
            <p:nvPr/>
          </p:nvSpPr>
          <p:spPr bwMode="auto">
            <a:xfrm>
              <a:off x="3456" y="369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6" name="Text Box 137"/>
            <p:cNvSpPr txBox="1">
              <a:spLocks noChangeArrowheads="1"/>
            </p:cNvSpPr>
            <p:nvPr/>
          </p:nvSpPr>
          <p:spPr bwMode="auto">
            <a:xfrm>
              <a:off x="4272"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7" name="Text Box 140"/>
            <p:cNvSpPr txBox="1">
              <a:spLocks noChangeArrowheads="1"/>
            </p:cNvSpPr>
            <p:nvPr/>
          </p:nvSpPr>
          <p:spPr bwMode="auto">
            <a:xfrm>
              <a:off x="4176" y="2505"/>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8" name="AutoShape 142"/>
            <p:cNvSpPr>
              <a:spLocks noChangeArrowheads="1"/>
            </p:cNvSpPr>
            <p:nvPr/>
          </p:nvSpPr>
          <p:spPr bwMode="auto">
            <a:xfrm>
              <a:off x="2544" y="2928"/>
              <a:ext cx="336" cy="144"/>
            </a:xfrm>
            <a:prstGeom prst="rightArrow">
              <a:avLst>
                <a:gd name="adj1" fmla="val 50000"/>
                <a:gd name="adj2" fmla="val 58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14694" name="Rectangle 2"/>
          <p:cNvSpPr>
            <a:spLocks noGrp="1" noRot="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Exercise</a:t>
            </a:r>
            <a:endParaRPr lang="zh-CN" altLang="en-US" dirty="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21</a:t>
            </a: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NFA-&gt;DFA</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57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57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15718" name="Group 1"/>
          <p:cNvGrpSpPr/>
          <p:nvPr/>
        </p:nvGrpSpPr>
        <p:grpSpPr>
          <a:xfrm>
            <a:off x="179388" y="2132013"/>
            <a:ext cx="8610600" cy="4176712"/>
            <a:chOff x="228600" y="1371600"/>
            <a:chExt cx="8610600" cy="4176713"/>
          </a:xfrm>
        </p:grpSpPr>
        <p:sp>
          <p:nvSpPr>
            <p:cNvPr id="115719" name="Line 5"/>
            <p:cNvSpPr/>
            <p:nvPr/>
          </p:nvSpPr>
          <p:spPr>
            <a:xfrm>
              <a:off x="6629400" y="2895600"/>
              <a:ext cx="304800" cy="381000"/>
            </a:xfrm>
            <a:prstGeom prst="line">
              <a:avLst/>
            </a:prstGeom>
            <a:ln w="25400" cap="flat" cmpd="sng">
              <a:solidFill>
                <a:schemeClr val="tx1"/>
              </a:solidFill>
              <a:prstDash val="solid"/>
              <a:headEnd type="none" w="sm" len="sm"/>
              <a:tailEnd type="triangle" w="sm" len="sm"/>
            </a:ln>
          </p:spPr>
        </p:sp>
        <p:sp>
          <p:nvSpPr>
            <p:cNvPr id="115720" name="Line 6"/>
            <p:cNvSpPr/>
            <p:nvPr/>
          </p:nvSpPr>
          <p:spPr>
            <a:xfrm>
              <a:off x="7620000" y="3657600"/>
              <a:ext cx="457200" cy="0"/>
            </a:xfrm>
            <a:prstGeom prst="line">
              <a:avLst/>
            </a:prstGeom>
            <a:ln w="25400" cap="flat" cmpd="sng">
              <a:solidFill>
                <a:schemeClr val="tx1"/>
              </a:solidFill>
              <a:prstDash val="solid"/>
              <a:headEnd type="none" w="sm" len="sm"/>
              <a:tailEnd type="triangle" w="sm" len="sm"/>
            </a:ln>
          </p:spPr>
        </p:sp>
        <p:sp>
          <p:nvSpPr>
            <p:cNvPr id="115721" name="Oval 7"/>
            <p:cNvSpPr/>
            <p:nvPr/>
          </p:nvSpPr>
          <p:spPr>
            <a:xfrm>
              <a:off x="685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2" name="Oval 8"/>
            <p:cNvSpPr/>
            <p:nvPr/>
          </p:nvSpPr>
          <p:spPr>
            <a:xfrm>
              <a:off x="19812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3" name="Oval 9"/>
            <p:cNvSpPr/>
            <p:nvPr/>
          </p:nvSpPr>
          <p:spPr>
            <a:xfrm>
              <a:off x="35052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4" name="Oval 10"/>
            <p:cNvSpPr/>
            <p:nvPr/>
          </p:nvSpPr>
          <p:spPr>
            <a:xfrm>
              <a:off x="51054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grpSp>
          <p:nvGrpSpPr>
            <p:cNvPr id="115725" name="Group 11"/>
            <p:cNvGrpSpPr/>
            <p:nvPr/>
          </p:nvGrpSpPr>
          <p:grpSpPr>
            <a:xfrm>
              <a:off x="8001000" y="3200400"/>
              <a:ext cx="838200" cy="838200"/>
              <a:chOff x="3648" y="2304"/>
              <a:chExt cx="528" cy="528"/>
            </a:xfrm>
          </p:grpSpPr>
          <p:sp>
            <p:nvSpPr>
              <p:cNvPr id="115760" name="Oval 12"/>
              <p:cNvSpPr/>
              <p:nvPr/>
            </p:nvSpPr>
            <p:spPr>
              <a:xfrm>
                <a:off x="3648" y="2304"/>
                <a:ext cx="528" cy="528"/>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61" name="Oval 13"/>
              <p:cNvSpPr/>
              <p:nvPr/>
            </p:nvSpPr>
            <p:spPr>
              <a:xfrm>
                <a:off x="3696" y="2352"/>
                <a:ext cx="432" cy="432"/>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grpSp>
        <p:sp>
          <p:nvSpPr>
            <p:cNvPr id="115726" name="Line 14"/>
            <p:cNvSpPr/>
            <p:nvPr/>
          </p:nvSpPr>
          <p:spPr>
            <a:xfrm>
              <a:off x="1524000" y="3657600"/>
              <a:ext cx="457200" cy="0"/>
            </a:xfrm>
            <a:prstGeom prst="line">
              <a:avLst/>
            </a:prstGeom>
            <a:ln w="25400" cap="flat" cmpd="sng">
              <a:solidFill>
                <a:schemeClr val="tx1"/>
              </a:solidFill>
              <a:prstDash val="solid"/>
              <a:headEnd type="none" w="sm" len="sm"/>
              <a:tailEnd type="triangle" w="sm" len="sm"/>
            </a:ln>
          </p:spPr>
        </p:sp>
        <p:sp>
          <p:nvSpPr>
            <p:cNvPr id="115727" name="Line 15"/>
            <p:cNvSpPr/>
            <p:nvPr/>
          </p:nvSpPr>
          <p:spPr>
            <a:xfrm flipV="1">
              <a:off x="2590800" y="2819400"/>
              <a:ext cx="457200" cy="457200"/>
            </a:xfrm>
            <a:prstGeom prst="line">
              <a:avLst/>
            </a:prstGeom>
            <a:ln w="25400" cap="flat" cmpd="sng">
              <a:solidFill>
                <a:schemeClr val="tx1"/>
              </a:solidFill>
              <a:prstDash val="solid"/>
              <a:headEnd type="none" w="sm" len="sm"/>
              <a:tailEnd type="triangle" w="sm" len="sm"/>
            </a:ln>
          </p:spPr>
        </p:sp>
        <p:sp>
          <p:nvSpPr>
            <p:cNvPr id="115728" name="Line 16"/>
            <p:cNvSpPr/>
            <p:nvPr/>
          </p:nvSpPr>
          <p:spPr>
            <a:xfrm>
              <a:off x="2743200" y="3962400"/>
              <a:ext cx="762000" cy="457200"/>
            </a:xfrm>
            <a:prstGeom prst="line">
              <a:avLst/>
            </a:prstGeom>
            <a:ln w="25400" cap="flat" cmpd="sng">
              <a:solidFill>
                <a:schemeClr val="tx1"/>
              </a:solidFill>
              <a:prstDash val="solid"/>
              <a:headEnd type="none" w="sm" len="sm"/>
              <a:tailEnd type="triangle" w="sm" len="sm"/>
            </a:ln>
          </p:spPr>
        </p:sp>
        <p:sp>
          <p:nvSpPr>
            <p:cNvPr id="115729" name="Line 17"/>
            <p:cNvSpPr/>
            <p:nvPr/>
          </p:nvSpPr>
          <p:spPr>
            <a:xfrm>
              <a:off x="4343400" y="4572000"/>
              <a:ext cx="762000" cy="0"/>
            </a:xfrm>
            <a:prstGeom prst="line">
              <a:avLst/>
            </a:prstGeom>
            <a:ln w="25400" cap="flat" cmpd="sng">
              <a:solidFill>
                <a:schemeClr val="tx1"/>
              </a:solidFill>
              <a:prstDash val="solid"/>
              <a:headEnd type="none" w="sm" len="sm"/>
              <a:tailEnd type="triangle" w="sm" len="sm"/>
            </a:ln>
          </p:spPr>
        </p:sp>
        <p:sp>
          <p:nvSpPr>
            <p:cNvPr id="115730" name="Oval 18"/>
            <p:cNvSpPr/>
            <p:nvPr/>
          </p:nvSpPr>
          <p:spPr>
            <a:xfrm>
              <a:off x="6781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1" name="Oval 19"/>
            <p:cNvSpPr/>
            <p:nvPr/>
          </p:nvSpPr>
          <p:spPr>
            <a:xfrm>
              <a:off x="29718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2" name="Oval 20"/>
            <p:cNvSpPr/>
            <p:nvPr/>
          </p:nvSpPr>
          <p:spPr>
            <a:xfrm>
              <a:off x="45720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3" name="Line 21"/>
            <p:cNvSpPr/>
            <p:nvPr/>
          </p:nvSpPr>
          <p:spPr>
            <a:xfrm>
              <a:off x="3810000" y="2590800"/>
              <a:ext cx="762000" cy="0"/>
            </a:xfrm>
            <a:prstGeom prst="line">
              <a:avLst/>
            </a:prstGeom>
            <a:ln w="25400" cap="flat" cmpd="sng">
              <a:solidFill>
                <a:schemeClr val="tx1"/>
              </a:solidFill>
              <a:prstDash val="solid"/>
              <a:headEnd type="none" w="sm" len="sm"/>
              <a:tailEnd type="triangle" w="sm" len="sm"/>
            </a:ln>
          </p:spPr>
        </p:sp>
        <p:sp>
          <p:nvSpPr>
            <p:cNvPr id="115734" name="Line 22"/>
            <p:cNvSpPr/>
            <p:nvPr/>
          </p:nvSpPr>
          <p:spPr>
            <a:xfrm>
              <a:off x="5410200" y="2590800"/>
              <a:ext cx="533400" cy="0"/>
            </a:xfrm>
            <a:prstGeom prst="line">
              <a:avLst/>
            </a:prstGeom>
            <a:ln w="25400" cap="flat" cmpd="sng">
              <a:solidFill>
                <a:schemeClr val="tx1"/>
              </a:solidFill>
              <a:prstDash val="solid"/>
              <a:headEnd type="none" w="sm" len="sm"/>
              <a:tailEnd type="triangle" w="sm" len="sm"/>
            </a:ln>
          </p:spPr>
        </p:sp>
        <p:sp>
          <p:nvSpPr>
            <p:cNvPr id="115735" name="Oval 23"/>
            <p:cNvSpPr/>
            <p:nvPr/>
          </p:nvSpPr>
          <p:spPr>
            <a:xfrm>
              <a:off x="59436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6" name="Line 24"/>
            <p:cNvSpPr/>
            <p:nvPr/>
          </p:nvSpPr>
          <p:spPr>
            <a:xfrm flipV="1">
              <a:off x="5867400" y="3962400"/>
              <a:ext cx="1066800" cy="381000"/>
            </a:xfrm>
            <a:prstGeom prst="line">
              <a:avLst/>
            </a:prstGeom>
            <a:ln w="25400" cap="flat" cmpd="sng">
              <a:solidFill>
                <a:schemeClr val="tx1"/>
              </a:solidFill>
              <a:prstDash val="solid"/>
              <a:headEnd type="none" w="sm" len="sm"/>
              <a:tailEnd type="triangle" w="sm" len="sm"/>
            </a:ln>
          </p:spPr>
        </p:sp>
        <p:sp>
          <p:nvSpPr>
            <p:cNvPr id="115737" name="Text Box 25"/>
            <p:cNvSpPr txBox="1"/>
            <p:nvPr/>
          </p:nvSpPr>
          <p:spPr>
            <a:xfrm>
              <a:off x="8382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15738" name="Text Box 26"/>
            <p:cNvSpPr txBox="1"/>
            <p:nvPr/>
          </p:nvSpPr>
          <p:spPr>
            <a:xfrm>
              <a:off x="81534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15739" name="Text Box 27"/>
            <p:cNvSpPr txBox="1"/>
            <p:nvPr/>
          </p:nvSpPr>
          <p:spPr>
            <a:xfrm>
              <a:off x="69342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15740" name="Text Box 28"/>
            <p:cNvSpPr txBox="1"/>
            <p:nvPr/>
          </p:nvSpPr>
          <p:spPr>
            <a:xfrm>
              <a:off x="6096000" y="22860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15741" name="Text Box 29"/>
            <p:cNvSpPr txBox="1"/>
            <p:nvPr/>
          </p:nvSpPr>
          <p:spPr>
            <a:xfrm>
              <a:off x="5257800" y="4267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15742" name="Text Box 30"/>
            <p:cNvSpPr txBox="1"/>
            <p:nvPr/>
          </p:nvSpPr>
          <p:spPr>
            <a:xfrm>
              <a:off x="4648200" y="22860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15743" name="Text Box 31"/>
            <p:cNvSpPr txBox="1"/>
            <p:nvPr/>
          </p:nvSpPr>
          <p:spPr>
            <a:xfrm>
              <a:off x="3657600" y="4267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15744" name="Text Box 32"/>
            <p:cNvSpPr txBox="1"/>
            <p:nvPr/>
          </p:nvSpPr>
          <p:spPr>
            <a:xfrm>
              <a:off x="3124200" y="2362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15745" name="Text Box 33"/>
            <p:cNvSpPr txBox="1"/>
            <p:nvPr/>
          </p:nvSpPr>
          <p:spPr>
            <a:xfrm>
              <a:off x="21336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cxnSp>
          <p:nvCxnSpPr>
            <p:cNvPr id="115746" name="AutoShape 34"/>
            <p:cNvCxnSpPr>
              <a:stCxn id="115721" idx="4"/>
              <a:endCxn id="115760" idx="4"/>
            </p:cNvCxnSpPr>
            <p:nvPr/>
          </p:nvCxnSpPr>
          <p:spPr>
            <a:xfrm rot="-5400000" flipH="1">
              <a:off x="4761706" y="381794"/>
              <a:ext cx="1588" cy="7315200"/>
            </a:xfrm>
            <a:prstGeom prst="curvedConnector3">
              <a:avLst>
                <a:gd name="adj1" fmla="val 75699995"/>
              </a:avLst>
            </a:prstGeom>
            <a:ln w="25400" cap="flat" cmpd="sng">
              <a:solidFill>
                <a:schemeClr val="tx1"/>
              </a:solidFill>
              <a:prstDash val="solid"/>
              <a:headEnd type="none" w="sm" len="sm"/>
              <a:tailEnd type="triangle" w="med" len="sm"/>
            </a:ln>
          </p:spPr>
        </p:cxnSp>
        <p:cxnSp>
          <p:nvCxnSpPr>
            <p:cNvPr id="115747" name="AutoShape 35"/>
            <p:cNvCxnSpPr>
              <a:stCxn id="115730" idx="0"/>
              <a:endCxn id="115722" idx="0"/>
            </p:cNvCxnSpPr>
            <p:nvPr/>
          </p:nvCxnSpPr>
          <p:spPr>
            <a:xfrm rot="-5400000" flipH="1" flipV="1">
              <a:off x="4799806" y="800894"/>
              <a:ext cx="1588" cy="4800600"/>
            </a:xfrm>
            <a:prstGeom prst="curvedConnector3">
              <a:avLst>
                <a:gd name="adj1" fmla="val -116000005"/>
              </a:avLst>
            </a:prstGeom>
            <a:ln w="25400" cap="flat" cmpd="sng">
              <a:solidFill>
                <a:schemeClr val="tx1"/>
              </a:solidFill>
              <a:prstDash val="solid"/>
              <a:headEnd type="none" w="sm" len="sm"/>
              <a:tailEnd type="triangle" w="sm" len="sm"/>
            </a:ln>
          </p:spPr>
        </p:cxnSp>
        <p:sp>
          <p:nvSpPr>
            <p:cNvPr id="115748" name="Text Box 36"/>
            <p:cNvSpPr txBox="1"/>
            <p:nvPr/>
          </p:nvSpPr>
          <p:spPr>
            <a:xfrm>
              <a:off x="6400800" y="2881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49" name="Text Box 37"/>
            <p:cNvSpPr txBox="1"/>
            <p:nvPr/>
          </p:nvSpPr>
          <p:spPr>
            <a:xfrm>
              <a:off x="2743200" y="2971800"/>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0" name="Text Box 38"/>
            <p:cNvSpPr txBox="1"/>
            <p:nvPr/>
          </p:nvSpPr>
          <p:spPr>
            <a:xfrm>
              <a:off x="4495800" y="1371600"/>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1" name="Text Box 39"/>
            <p:cNvSpPr txBox="1"/>
            <p:nvPr/>
          </p:nvSpPr>
          <p:spPr>
            <a:xfrm>
              <a:off x="6096000" y="37195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2" name="Text Box 40"/>
            <p:cNvSpPr txBox="1"/>
            <p:nvPr/>
          </p:nvSpPr>
          <p:spPr>
            <a:xfrm>
              <a:off x="4495800" y="50911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3" name="Text Box 41"/>
            <p:cNvSpPr txBox="1"/>
            <p:nvPr/>
          </p:nvSpPr>
          <p:spPr>
            <a:xfrm>
              <a:off x="2971800" y="37957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4" name="Text Box 42"/>
            <p:cNvSpPr txBox="1"/>
            <p:nvPr/>
          </p:nvSpPr>
          <p:spPr>
            <a:xfrm>
              <a:off x="1524000" y="3262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5" name="Text Box 43"/>
            <p:cNvSpPr txBox="1"/>
            <p:nvPr/>
          </p:nvSpPr>
          <p:spPr>
            <a:xfrm>
              <a:off x="5486400" y="21955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5756" name="Text Box 44"/>
            <p:cNvSpPr txBox="1"/>
            <p:nvPr/>
          </p:nvSpPr>
          <p:spPr>
            <a:xfrm>
              <a:off x="3962400" y="21955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sym typeface="Symbol" panose="05050102010706020507" pitchFamily="18" charset="2"/>
                </a:rPr>
                <a:t>a</a:t>
              </a:r>
              <a:endParaRPr lang="en-US" altLang="zh-CN" dirty="0">
                <a:latin typeface="Times New Roman" panose="02020603050405020304" pitchFamily="18" charset="0"/>
              </a:endParaRPr>
            </a:p>
          </p:txBody>
        </p:sp>
        <p:sp>
          <p:nvSpPr>
            <p:cNvPr id="115757" name="Text Box 45"/>
            <p:cNvSpPr txBox="1"/>
            <p:nvPr/>
          </p:nvSpPr>
          <p:spPr>
            <a:xfrm>
              <a:off x="4495800" y="41767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sym typeface="Symbol" panose="05050102010706020507" pitchFamily="18" charset="2"/>
                </a:rPr>
                <a:t>c</a:t>
              </a:r>
              <a:endParaRPr lang="en-US" altLang="zh-CN" dirty="0">
                <a:latin typeface="Times New Roman" panose="02020603050405020304" pitchFamily="18" charset="0"/>
              </a:endParaRPr>
            </a:p>
          </p:txBody>
        </p:sp>
        <p:sp>
          <p:nvSpPr>
            <p:cNvPr id="115758" name="Text Box 46"/>
            <p:cNvSpPr txBox="1"/>
            <p:nvPr/>
          </p:nvSpPr>
          <p:spPr>
            <a:xfrm>
              <a:off x="7620000" y="3262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9" name="Line 47"/>
            <p:cNvSpPr/>
            <p:nvPr/>
          </p:nvSpPr>
          <p:spPr>
            <a:xfrm>
              <a:off x="228600" y="3643313"/>
              <a:ext cx="457200" cy="0"/>
            </a:xfrm>
            <a:prstGeom prst="line">
              <a:avLst/>
            </a:prstGeom>
            <a:ln w="25400" cap="flat" cmpd="sng">
              <a:solidFill>
                <a:schemeClr val="tx1"/>
              </a:solidFill>
              <a:prstDash val="solid"/>
              <a:headEnd type="none" w="sm" len="sm"/>
              <a:tailEnd type="triangle" w="lg" len="sm"/>
            </a:ln>
          </p:spPr>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673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674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116741" name="Text Box 5"/>
          <p:cNvSpPr txBox="1"/>
          <p:nvPr/>
        </p:nvSpPr>
        <p:spPr>
          <a:xfrm>
            <a:off x="304800" y="3416300"/>
            <a:ext cx="2057400" cy="460375"/>
          </a:xfrm>
          <a:prstGeom prst="rect">
            <a:avLst/>
          </a:prstGeom>
          <a:noFill/>
          <a:ln w="12700">
            <a:noFill/>
          </a:ln>
        </p:spPr>
        <p:txBody>
          <a:bodyPr>
            <a:spAutoFit/>
          </a:bodyPr>
          <a:p>
            <a:pPr>
              <a:spcBef>
                <a:spcPct val="50000"/>
              </a:spcBef>
            </a:pPr>
            <a:r>
              <a:rPr lang="zh-CN" altLang="en-US" b="1" dirty="0">
                <a:solidFill>
                  <a:srgbClr val="3333CC"/>
                </a:solidFill>
                <a:latin typeface="楷体_GB2312" pitchFamily="49" charset="-122"/>
                <a:ea typeface="楷体_GB2312" pitchFamily="49" charset="-122"/>
              </a:rPr>
              <a:t>哪些是终态 </a:t>
            </a:r>
            <a:r>
              <a:rPr lang="en-US" altLang="zh-CN" b="1" dirty="0">
                <a:solidFill>
                  <a:srgbClr val="3333CC"/>
                </a:solidFill>
                <a:latin typeface="楷体_GB2312" pitchFamily="49" charset="-122"/>
                <a:ea typeface="楷体_GB2312" pitchFamily="49" charset="-122"/>
              </a:rPr>
              <a:t>?</a:t>
            </a:r>
            <a:endParaRPr lang="en-US" altLang="zh-CN" b="1" dirty="0">
              <a:solidFill>
                <a:srgbClr val="3333CC"/>
              </a:solidFill>
              <a:latin typeface="楷体_GB2312" pitchFamily="49" charset="-122"/>
              <a:ea typeface="楷体_GB2312" pitchFamily="49" charset="-122"/>
            </a:endParaRPr>
          </a:p>
        </p:txBody>
      </p:sp>
      <p:sp>
        <p:nvSpPr>
          <p:cNvPr id="7" name="Oval 7"/>
          <p:cNvSpPr>
            <a:spLocks noChangeArrowheads="1"/>
          </p:cNvSpPr>
          <p:nvPr/>
        </p:nvSpPr>
        <p:spPr bwMode="auto">
          <a:xfrm>
            <a:off x="3657600" y="3035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Oval 8"/>
          <p:cNvSpPr>
            <a:spLocks noChangeArrowheads="1"/>
          </p:cNvSpPr>
          <p:nvPr/>
        </p:nvSpPr>
        <p:spPr bwMode="auto">
          <a:xfrm>
            <a:off x="7010400" y="32639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Oval 9"/>
          <p:cNvSpPr>
            <a:spLocks noChangeArrowheads="1"/>
          </p:cNvSpPr>
          <p:nvPr/>
        </p:nvSpPr>
        <p:spPr bwMode="auto">
          <a:xfrm>
            <a:off x="2133600" y="1892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Oval 10"/>
          <p:cNvSpPr>
            <a:spLocks noChangeArrowheads="1"/>
          </p:cNvSpPr>
          <p:nvPr/>
        </p:nvSpPr>
        <p:spPr bwMode="auto">
          <a:xfrm>
            <a:off x="6629400" y="1816100"/>
            <a:ext cx="838200" cy="838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Text Box 11"/>
          <p:cNvSpPr txBox="1">
            <a:spLocks noChangeArrowheads="1"/>
          </p:cNvSpPr>
          <p:nvPr/>
        </p:nvSpPr>
        <p:spPr bwMode="auto">
          <a:xfrm>
            <a:off x="3733800" y="3187700"/>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dirty="0">
                <a:latin typeface="+mj-lt"/>
                <a:ea typeface="PMingLiU" pitchFamily="18" charset="-120"/>
                <a:cs typeface="+mn-cs"/>
              </a:rPr>
              <a:t>1, 2, 5, 6, 7, 8</a:t>
            </a:r>
            <a:endParaRPr kumimoji="0" lang="en-US" altLang="zh-CN" sz="2000" kern="1200" cap="none" spc="0" normalizeH="0" baseline="0" noProof="0" dirty="0">
              <a:latin typeface="+mj-lt"/>
              <a:ea typeface="PMingLiU" pitchFamily="18" charset="-120"/>
              <a:cs typeface="+mn-cs"/>
            </a:endParaRPr>
          </a:p>
        </p:txBody>
      </p:sp>
      <p:sp>
        <p:nvSpPr>
          <p:cNvPr id="12" name="Text Box 12"/>
          <p:cNvSpPr txBox="1">
            <a:spLocks noChangeArrowheads="1"/>
          </p:cNvSpPr>
          <p:nvPr/>
        </p:nvSpPr>
        <p:spPr bwMode="auto">
          <a:xfrm>
            <a:off x="7086600" y="3344545"/>
            <a:ext cx="1905000" cy="5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1, 2, 4, </a:t>
            </a:r>
            <a:endParaRPr kumimoji="0" lang="en-US" altLang="zh-CN" sz="2000" kern="1200" cap="none" spc="0" normalizeH="0" baseline="0" noProof="0">
              <a:latin typeface="+mj-lt"/>
              <a:ea typeface="PMingLiU" pitchFamily="18" charset="-120"/>
              <a:cs typeface="+mn-cs"/>
            </a:endParaRPr>
          </a:p>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5, 6, 8</a:t>
            </a:r>
            <a:endParaRPr kumimoji="0" lang="en-US" altLang="zh-CN" sz="2000" kern="1200" cap="none" spc="0" normalizeH="0" baseline="0" noProof="0">
              <a:latin typeface="+mj-lt"/>
              <a:ea typeface="PMingLiU" pitchFamily="18" charset="-120"/>
              <a:cs typeface="+mn-cs"/>
            </a:endParaRPr>
          </a:p>
        </p:txBody>
      </p:sp>
      <p:sp>
        <p:nvSpPr>
          <p:cNvPr id="13" name="Text Box 13"/>
          <p:cNvSpPr txBox="1">
            <a:spLocks noChangeArrowheads="1"/>
          </p:cNvSpPr>
          <p:nvPr/>
        </p:nvSpPr>
        <p:spPr bwMode="auto">
          <a:xfrm>
            <a:off x="2286000" y="2044700"/>
            <a:ext cx="1676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0, 1, 2, 6, 8</a:t>
            </a:r>
            <a:endParaRPr kumimoji="0" lang="en-US" altLang="zh-CN" sz="2000" kern="1200" cap="none" spc="0" normalizeH="0" baseline="0" noProof="0">
              <a:latin typeface="+mj-lt"/>
              <a:ea typeface="PMingLiU" pitchFamily="18" charset="-120"/>
              <a:cs typeface="+mn-cs"/>
            </a:endParaRPr>
          </a:p>
        </p:txBody>
      </p:sp>
      <p:sp>
        <p:nvSpPr>
          <p:cNvPr id="14" name="Text Box 14"/>
          <p:cNvSpPr txBox="1">
            <a:spLocks noChangeArrowheads="1"/>
          </p:cNvSpPr>
          <p:nvPr/>
        </p:nvSpPr>
        <p:spPr bwMode="auto">
          <a:xfrm>
            <a:off x="6781800" y="2044700"/>
            <a:ext cx="53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3</a:t>
            </a:r>
            <a:endParaRPr kumimoji="0" lang="en-US" altLang="zh-CN" sz="2000" kern="1200" cap="none" spc="0" normalizeH="0" baseline="0" noProof="0">
              <a:latin typeface="+mj-lt"/>
              <a:ea typeface="PMingLiU" pitchFamily="18" charset="-120"/>
              <a:cs typeface="+mn-cs"/>
            </a:endParaRPr>
          </a:p>
        </p:txBody>
      </p:sp>
      <p:cxnSp>
        <p:nvCxnSpPr>
          <p:cNvPr id="116750" name="AutoShape 15"/>
          <p:cNvCxnSpPr>
            <a:stCxn id="9" idx="7"/>
            <a:endCxn id="10" idx="1"/>
          </p:cNvCxnSpPr>
          <p:nvPr/>
        </p:nvCxnSpPr>
        <p:spPr>
          <a:xfrm rot="-5400000">
            <a:off x="5292725" y="533400"/>
            <a:ext cx="53975" cy="2862263"/>
          </a:xfrm>
          <a:prstGeom prst="curvedConnector3">
            <a:avLst>
              <a:gd name="adj1" fmla="val 750000"/>
            </a:avLst>
          </a:prstGeom>
          <a:ln w="25400" cap="flat" cmpd="sng">
            <a:solidFill>
              <a:schemeClr val="tx1"/>
            </a:solidFill>
            <a:prstDash val="solid"/>
            <a:headEnd type="none" w="sm" len="sm"/>
            <a:tailEnd type="triangle" w="lg" len="med"/>
          </a:ln>
        </p:spPr>
      </p:cxnSp>
      <p:cxnSp>
        <p:nvCxnSpPr>
          <p:cNvPr id="116751" name="AutoShape 16"/>
          <p:cNvCxnSpPr>
            <a:stCxn id="8" idx="2"/>
            <a:endCxn id="7" idx="6"/>
          </p:cNvCxnSpPr>
          <p:nvPr/>
        </p:nvCxnSpPr>
        <p:spPr>
          <a:xfrm rot="10800000">
            <a:off x="5715000" y="3378200"/>
            <a:ext cx="1295400" cy="228600"/>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52" name="AutoShape 17"/>
          <p:cNvCxnSpPr>
            <a:stCxn id="8" idx="0"/>
            <a:endCxn id="10" idx="6"/>
          </p:cNvCxnSpPr>
          <p:nvPr/>
        </p:nvCxnSpPr>
        <p:spPr>
          <a:xfrm rot="5400000" flipH="1">
            <a:off x="7239000" y="2463800"/>
            <a:ext cx="1028700" cy="571500"/>
          </a:xfrm>
          <a:prstGeom prst="curvedConnector2">
            <a:avLst/>
          </a:prstGeom>
          <a:ln w="25400" cap="flat" cmpd="sng">
            <a:solidFill>
              <a:schemeClr val="tx1"/>
            </a:solidFill>
            <a:prstDash val="solid"/>
            <a:headEnd type="none" w="sm" len="sm"/>
            <a:tailEnd type="triangle" w="lg" len="med"/>
          </a:ln>
        </p:spPr>
      </p:cxnSp>
      <p:cxnSp>
        <p:nvCxnSpPr>
          <p:cNvPr id="116753" name="AutoShape 18"/>
          <p:cNvCxnSpPr>
            <a:stCxn id="10" idx="4"/>
            <a:endCxn id="8" idx="1"/>
          </p:cNvCxnSpPr>
          <p:nvPr/>
        </p:nvCxnSpPr>
        <p:spPr>
          <a:xfrm rot="-5400000" flipH="1">
            <a:off x="6824663" y="2876550"/>
            <a:ext cx="709612" cy="263525"/>
          </a:xfrm>
          <a:prstGeom prst="curvedConnector3">
            <a:avLst>
              <a:gd name="adj1" fmla="val 42954"/>
            </a:avLst>
          </a:prstGeom>
          <a:ln w="25400" cap="flat" cmpd="sng">
            <a:solidFill>
              <a:schemeClr val="tx1"/>
            </a:solidFill>
            <a:prstDash val="solid"/>
            <a:headEnd type="none" w="sm" len="sm"/>
            <a:tailEnd type="triangle" w="lg" len="med"/>
          </a:ln>
        </p:spPr>
      </p:cxnSp>
      <p:cxnSp>
        <p:nvCxnSpPr>
          <p:cNvPr id="116754" name="AutoShape 19"/>
          <p:cNvCxnSpPr>
            <a:stCxn id="7" idx="0"/>
            <a:endCxn id="10" idx="2"/>
          </p:cNvCxnSpPr>
          <p:nvPr/>
        </p:nvCxnSpPr>
        <p:spPr>
          <a:xfrm rot="-5400000">
            <a:off x="5257800" y="1663700"/>
            <a:ext cx="800100" cy="1943100"/>
          </a:xfrm>
          <a:prstGeom prst="curvedConnector2">
            <a:avLst/>
          </a:prstGeom>
          <a:ln w="25400" cap="flat" cmpd="sng">
            <a:solidFill>
              <a:schemeClr val="tx1"/>
            </a:solidFill>
            <a:prstDash val="solid"/>
            <a:headEnd type="none" w="sm" len="sm"/>
            <a:tailEnd type="triangle" w="lg" len="med"/>
          </a:ln>
        </p:spPr>
      </p:cxnSp>
      <p:cxnSp>
        <p:nvCxnSpPr>
          <p:cNvPr id="116755" name="AutoShape 20"/>
          <p:cNvCxnSpPr>
            <a:stCxn id="9" idx="4"/>
            <a:endCxn id="7" idx="2"/>
          </p:cNvCxnSpPr>
          <p:nvPr/>
        </p:nvCxnSpPr>
        <p:spPr>
          <a:xfrm rot="-5400000" flipH="1">
            <a:off x="3009900" y="2730500"/>
            <a:ext cx="800100" cy="495300"/>
          </a:xfrm>
          <a:prstGeom prst="curvedConnector2">
            <a:avLst/>
          </a:prstGeom>
          <a:ln w="25400" cap="flat" cmpd="sng">
            <a:solidFill>
              <a:schemeClr val="tx1"/>
            </a:solidFill>
            <a:prstDash val="solid"/>
            <a:headEnd type="none" w="sm" len="sm"/>
            <a:tailEnd type="triangle" w="lg" len="med"/>
          </a:ln>
        </p:spPr>
      </p:cxnSp>
      <p:sp>
        <p:nvSpPr>
          <p:cNvPr id="21" name="Text Box 21"/>
          <p:cNvSpPr txBox="1">
            <a:spLocks noChangeArrowheads="1"/>
          </p:cNvSpPr>
          <p:nvPr/>
        </p:nvSpPr>
        <p:spPr bwMode="auto">
          <a:xfrm>
            <a:off x="4114800" y="3797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22" name="Text Box 22"/>
          <p:cNvSpPr txBox="1">
            <a:spLocks noChangeArrowheads="1"/>
          </p:cNvSpPr>
          <p:nvPr/>
        </p:nvSpPr>
        <p:spPr bwMode="auto">
          <a:xfrm>
            <a:off x="71628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sp>
        <p:nvSpPr>
          <p:cNvPr id="23" name="Text Box 23"/>
          <p:cNvSpPr txBox="1">
            <a:spLocks noChangeArrowheads="1"/>
          </p:cNvSpPr>
          <p:nvPr/>
        </p:nvSpPr>
        <p:spPr bwMode="auto">
          <a:xfrm>
            <a:off x="7848600" y="2425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4" name="Text Box 24"/>
          <p:cNvSpPr txBox="1">
            <a:spLocks noChangeArrowheads="1"/>
          </p:cNvSpPr>
          <p:nvPr/>
        </p:nvSpPr>
        <p:spPr bwMode="auto">
          <a:xfrm>
            <a:off x="5181600" y="2044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5" name="Text Box 25"/>
          <p:cNvSpPr txBox="1">
            <a:spLocks noChangeArrowheads="1"/>
          </p:cNvSpPr>
          <p:nvPr/>
        </p:nvSpPr>
        <p:spPr bwMode="auto">
          <a:xfrm>
            <a:off x="5029200" y="1511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6" name="Text Box 26"/>
          <p:cNvSpPr txBox="1">
            <a:spLocks noChangeArrowheads="1"/>
          </p:cNvSpPr>
          <p:nvPr/>
        </p:nvSpPr>
        <p:spPr bwMode="auto">
          <a:xfrm>
            <a:off x="31242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27" name="Text Box 27"/>
          <p:cNvSpPr txBox="1">
            <a:spLocks noChangeArrowheads="1"/>
          </p:cNvSpPr>
          <p:nvPr/>
        </p:nvSpPr>
        <p:spPr bwMode="auto">
          <a:xfrm>
            <a:off x="6248400" y="34925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cxnSp>
        <p:nvCxnSpPr>
          <p:cNvPr id="116763" name="AutoShape 28"/>
          <p:cNvCxnSpPr>
            <a:stCxn id="7" idx="3"/>
            <a:endCxn id="7" idx="4"/>
          </p:cNvCxnSpPr>
          <p:nvPr/>
        </p:nvCxnSpPr>
        <p:spPr>
          <a:xfrm rot="-5400000" flipH="1">
            <a:off x="4271963" y="3306763"/>
            <a:ext cx="100012" cy="727075"/>
          </a:xfrm>
          <a:prstGeom prst="curvedConnector3">
            <a:avLst>
              <a:gd name="adj1" fmla="val 625394"/>
            </a:avLst>
          </a:prstGeom>
          <a:ln w="25400" cap="flat" cmpd="sng">
            <a:solidFill>
              <a:schemeClr val="tx1"/>
            </a:solidFill>
            <a:prstDash val="solid"/>
            <a:headEnd type="none" w="sm" len="sm"/>
            <a:tailEnd type="triangle" w="lg" len="med"/>
          </a:ln>
        </p:spPr>
      </p:cxnSp>
      <p:grpSp>
        <p:nvGrpSpPr>
          <p:cNvPr id="116764" name="Group 29"/>
          <p:cNvGrpSpPr/>
          <p:nvPr/>
        </p:nvGrpSpPr>
        <p:grpSpPr>
          <a:xfrm>
            <a:off x="381000" y="3797300"/>
            <a:ext cx="4038600" cy="2152650"/>
            <a:chOff x="720" y="2784"/>
            <a:chExt cx="2544" cy="1356"/>
          </a:xfrm>
        </p:grpSpPr>
        <p:sp>
          <p:nvSpPr>
            <p:cNvPr id="30" name="Oval 30"/>
            <p:cNvSpPr>
              <a:spLocks noChangeArrowheads="1"/>
            </p:cNvSpPr>
            <p:nvPr/>
          </p:nvSpPr>
          <p:spPr bwMode="auto">
            <a:xfrm>
              <a:off x="1056" y="3504"/>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Oval 31"/>
            <p:cNvSpPr>
              <a:spLocks noChangeArrowheads="1"/>
            </p:cNvSpPr>
            <p:nvPr/>
          </p:nvSpPr>
          <p:spPr bwMode="auto">
            <a:xfrm>
              <a:off x="2688" y="3600"/>
              <a:ext cx="576"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2" name="Oval 32"/>
            <p:cNvSpPr>
              <a:spLocks noChangeArrowheads="1"/>
            </p:cNvSpPr>
            <p:nvPr/>
          </p:nvSpPr>
          <p:spPr bwMode="auto">
            <a:xfrm>
              <a:off x="720" y="2832"/>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3" name="Oval 33"/>
            <p:cNvSpPr>
              <a:spLocks noChangeArrowheads="1"/>
            </p:cNvSpPr>
            <p:nvPr/>
          </p:nvSpPr>
          <p:spPr bwMode="auto">
            <a:xfrm>
              <a:off x="2064" y="2928"/>
              <a:ext cx="528"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4" name="Text Box 34"/>
            <p:cNvSpPr txBox="1">
              <a:spLocks noChangeArrowheads="1"/>
            </p:cNvSpPr>
            <p:nvPr/>
          </p:nvSpPr>
          <p:spPr bwMode="auto">
            <a:xfrm>
              <a:off x="1200" y="364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D</a:t>
              </a:r>
              <a:endParaRPr kumimoji="0" lang="en-US" altLang="zh-CN" sz="2000" kern="1200" cap="none" spc="0" normalizeH="0" baseline="0" noProof="0">
                <a:latin typeface="+mj-lt"/>
                <a:ea typeface="PMingLiU" pitchFamily="18" charset="-120"/>
                <a:cs typeface="+mn-cs"/>
              </a:endParaRPr>
            </a:p>
          </p:txBody>
        </p:sp>
        <p:sp>
          <p:nvSpPr>
            <p:cNvPr id="35" name="Text Box 35"/>
            <p:cNvSpPr txBox="1">
              <a:spLocks noChangeArrowheads="1"/>
            </p:cNvSpPr>
            <p:nvPr/>
          </p:nvSpPr>
          <p:spPr bwMode="auto">
            <a:xfrm>
              <a:off x="2784" y="3744"/>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36" name="Text Box 36"/>
            <p:cNvSpPr txBox="1">
              <a:spLocks noChangeArrowheads="1"/>
            </p:cNvSpPr>
            <p:nvPr/>
          </p:nvSpPr>
          <p:spPr bwMode="auto">
            <a:xfrm>
              <a:off x="816" y="2976"/>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37" name="Text Box 37"/>
            <p:cNvSpPr txBox="1">
              <a:spLocks noChangeArrowheads="1"/>
            </p:cNvSpPr>
            <p:nvPr/>
          </p:nvSpPr>
          <p:spPr bwMode="auto">
            <a:xfrm>
              <a:off x="2160" y="307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cxnSp>
          <p:nvCxnSpPr>
            <p:cNvPr id="116773" name="AutoShape 38"/>
            <p:cNvCxnSpPr>
              <a:stCxn id="32" idx="7"/>
              <a:endCxn id="33" idx="1"/>
            </p:cNvCxnSpPr>
            <p:nvPr/>
          </p:nvCxnSpPr>
          <p:spPr>
            <a:xfrm rot="5400000" flipV="1">
              <a:off x="1629" y="2493"/>
              <a:ext cx="94" cy="929"/>
            </a:xfrm>
            <a:prstGeom prst="curvedConnector3">
              <a:avLst>
                <a:gd name="adj1" fmla="val -56384"/>
              </a:avLst>
            </a:prstGeom>
            <a:ln w="25400" cap="flat" cmpd="sng">
              <a:solidFill>
                <a:schemeClr val="tx1"/>
              </a:solidFill>
              <a:prstDash val="solid"/>
              <a:headEnd type="none" w="sm" len="sm"/>
              <a:tailEnd type="triangle" w="lg" len="med"/>
            </a:ln>
          </p:spPr>
        </p:cxnSp>
        <p:cxnSp>
          <p:nvCxnSpPr>
            <p:cNvPr id="116774" name="AutoShape 39"/>
            <p:cNvCxnSpPr>
              <a:stCxn id="31" idx="2"/>
              <a:endCxn id="30" idx="6"/>
            </p:cNvCxnSpPr>
            <p:nvPr/>
          </p:nvCxnSpPr>
          <p:spPr>
            <a:xfrm rot="10800000">
              <a:off x="1632" y="3773"/>
              <a:ext cx="1056" cy="91"/>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75" name="AutoShape 40"/>
            <p:cNvCxnSpPr>
              <a:stCxn id="31" idx="0"/>
              <a:endCxn id="33" idx="6"/>
            </p:cNvCxnSpPr>
            <p:nvPr/>
          </p:nvCxnSpPr>
          <p:spPr>
            <a:xfrm rot="5400000" flipH="1">
              <a:off x="2580" y="3204"/>
              <a:ext cx="408" cy="384"/>
            </a:xfrm>
            <a:prstGeom prst="curvedConnector2">
              <a:avLst/>
            </a:prstGeom>
            <a:ln w="25400" cap="flat" cmpd="sng">
              <a:solidFill>
                <a:schemeClr val="tx1"/>
              </a:solidFill>
              <a:prstDash val="solid"/>
              <a:headEnd type="none" w="sm" len="sm"/>
              <a:tailEnd type="triangle" w="lg" len="med"/>
            </a:ln>
          </p:spPr>
        </p:cxnSp>
        <p:cxnSp>
          <p:nvCxnSpPr>
            <p:cNvPr id="116776" name="AutoShape 41"/>
            <p:cNvCxnSpPr>
              <a:stCxn id="33" idx="4"/>
              <a:endCxn id="31" idx="1"/>
            </p:cNvCxnSpPr>
            <p:nvPr/>
          </p:nvCxnSpPr>
          <p:spPr>
            <a:xfrm rot="-5400000" flipH="1">
              <a:off x="2439" y="3344"/>
              <a:ext cx="221" cy="444"/>
            </a:xfrm>
            <a:prstGeom prst="curvedConnector3">
              <a:avLst>
                <a:gd name="adj1" fmla="val 32579"/>
              </a:avLst>
            </a:prstGeom>
            <a:ln w="25400" cap="flat" cmpd="sng">
              <a:solidFill>
                <a:schemeClr val="tx1"/>
              </a:solidFill>
              <a:prstDash val="solid"/>
              <a:headEnd type="none" w="sm" len="sm"/>
              <a:tailEnd type="triangle" w="lg" len="med"/>
            </a:ln>
          </p:spPr>
        </p:cxnSp>
        <p:cxnSp>
          <p:nvCxnSpPr>
            <p:cNvPr id="116777" name="AutoShape 42"/>
            <p:cNvCxnSpPr>
              <a:stCxn id="30" idx="0"/>
              <a:endCxn id="33" idx="2"/>
            </p:cNvCxnSpPr>
            <p:nvPr/>
          </p:nvCxnSpPr>
          <p:spPr>
            <a:xfrm rot="-5400000">
              <a:off x="1548" y="2988"/>
              <a:ext cx="312" cy="720"/>
            </a:xfrm>
            <a:prstGeom prst="curvedConnector2">
              <a:avLst/>
            </a:prstGeom>
            <a:ln w="25400" cap="flat" cmpd="sng">
              <a:solidFill>
                <a:schemeClr val="tx1"/>
              </a:solidFill>
              <a:prstDash val="solid"/>
              <a:headEnd type="none" w="sm" len="sm"/>
              <a:tailEnd type="triangle" w="lg" len="med"/>
            </a:ln>
          </p:spPr>
        </p:cxnSp>
        <p:cxnSp>
          <p:nvCxnSpPr>
            <p:cNvPr id="116778" name="AutoShape 43"/>
            <p:cNvCxnSpPr>
              <a:stCxn id="32" idx="4"/>
              <a:endCxn id="30" idx="2"/>
            </p:cNvCxnSpPr>
            <p:nvPr/>
          </p:nvCxnSpPr>
          <p:spPr>
            <a:xfrm rot="-5400000" flipH="1">
              <a:off x="830" y="3547"/>
              <a:ext cx="404" cy="48"/>
            </a:xfrm>
            <a:prstGeom prst="curvedConnector2">
              <a:avLst/>
            </a:prstGeom>
            <a:ln w="25400" cap="flat" cmpd="sng">
              <a:solidFill>
                <a:schemeClr val="tx1"/>
              </a:solidFill>
              <a:prstDash val="solid"/>
              <a:headEnd type="none" w="sm" len="sm"/>
              <a:tailEnd type="triangle" w="lg" len="med"/>
            </a:ln>
          </p:spPr>
        </p:cxnSp>
        <p:sp>
          <p:nvSpPr>
            <p:cNvPr id="44" name="Text Box 44"/>
            <p:cNvSpPr txBox="1">
              <a:spLocks noChangeArrowheads="1"/>
            </p:cNvSpPr>
            <p:nvPr/>
          </p:nvSpPr>
          <p:spPr bwMode="auto">
            <a:xfrm>
              <a:off x="960" y="388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45" name="Text Box 45"/>
            <p:cNvSpPr txBox="1">
              <a:spLocks noChangeArrowheads="1"/>
            </p:cNvSpPr>
            <p:nvPr/>
          </p:nvSpPr>
          <p:spPr bwMode="auto">
            <a:xfrm>
              <a:off x="2544" y="3360"/>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sp>
          <p:nvSpPr>
            <p:cNvPr id="46" name="Text Box 46"/>
            <p:cNvSpPr txBox="1">
              <a:spLocks noChangeArrowheads="1"/>
            </p:cNvSpPr>
            <p:nvPr/>
          </p:nvSpPr>
          <p:spPr bwMode="auto">
            <a:xfrm>
              <a:off x="2832" y="3216"/>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7" name="Text Box 47"/>
            <p:cNvSpPr txBox="1">
              <a:spLocks noChangeArrowheads="1"/>
            </p:cNvSpPr>
            <p:nvPr/>
          </p:nvSpPr>
          <p:spPr bwMode="auto">
            <a:xfrm>
              <a:off x="1536" y="316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8" name="Text Box 48"/>
            <p:cNvSpPr txBox="1">
              <a:spLocks noChangeArrowheads="1"/>
            </p:cNvSpPr>
            <p:nvPr/>
          </p:nvSpPr>
          <p:spPr bwMode="auto">
            <a:xfrm>
              <a:off x="1536" y="278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9" name="Text Box 49"/>
            <p:cNvSpPr txBox="1">
              <a:spLocks noChangeArrowheads="1"/>
            </p:cNvSpPr>
            <p:nvPr/>
          </p:nvSpPr>
          <p:spPr bwMode="auto">
            <a:xfrm>
              <a:off x="768" y="340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50" name="Text Box 50"/>
            <p:cNvSpPr txBox="1">
              <a:spLocks noChangeArrowheads="1"/>
            </p:cNvSpPr>
            <p:nvPr/>
          </p:nvSpPr>
          <p:spPr bwMode="auto">
            <a:xfrm>
              <a:off x="2208" y="3801"/>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cxnSp>
          <p:nvCxnSpPr>
            <p:cNvPr id="116786" name="AutoShape 51"/>
            <p:cNvCxnSpPr>
              <a:stCxn id="30" idx="3"/>
              <a:endCxn id="30" idx="4"/>
            </p:cNvCxnSpPr>
            <p:nvPr/>
          </p:nvCxnSpPr>
          <p:spPr>
            <a:xfrm rot="-5400000" flipH="1">
              <a:off x="1202" y="3899"/>
              <a:ext cx="79" cy="204"/>
            </a:xfrm>
            <a:prstGeom prst="curvedConnector3">
              <a:avLst>
                <a:gd name="adj1" fmla="val 282278"/>
              </a:avLst>
            </a:prstGeom>
            <a:ln w="25400" cap="flat" cmpd="sng">
              <a:solidFill>
                <a:schemeClr val="tx1"/>
              </a:solidFill>
              <a:prstDash val="solid"/>
              <a:headEnd type="none" w="sm" len="sm"/>
              <a:tailEnd type="triangle" w="lg" len="med"/>
            </a:ln>
          </p:spPr>
        </p:cxnSp>
        <p:sp>
          <p:nvSpPr>
            <p:cNvPr id="52" name="Oval 52"/>
            <p:cNvSpPr>
              <a:spLocks noChangeArrowheads="1"/>
            </p:cNvSpPr>
            <p:nvPr/>
          </p:nvSpPr>
          <p:spPr bwMode="auto">
            <a:xfrm>
              <a:off x="816" y="2928"/>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3" name="Oval 53"/>
            <p:cNvSpPr>
              <a:spLocks noChangeArrowheads="1"/>
            </p:cNvSpPr>
            <p:nvPr/>
          </p:nvSpPr>
          <p:spPr bwMode="auto">
            <a:xfrm>
              <a:off x="2784" y="3696"/>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4" name="Oval 54"/>
            <p:cNvSpPr>
              <a:spLocks noChangeArrowheads="1"/>
            </p:cNvSpPr>
            <p:nvPr/>
          </p:nvSpPr>
          <p:spPr bwMode="auto">
            <a:xfrm>
              <a:off x="1152" y="3600"/>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117763" name="内容占位符 2"/>
          <p:cNvSpPr>
            <a:spLocks noGrp="1"/>
          </p:cNvSpPr>
          <p:nvPr>
            <p:ph sz="quarter" idx="1"/>
          </p:nvPr>
        </p:nvSpPr>
        <p:spPr>
          <a:xfrm>
            <a:off x="457200" y="1219200"/>
            <a:ext cx="8229600" cy="4937125"/>
          </a:xfrm>
        </p:spPr>
        <p:txBody>
          <a:bodyPr vert="horz" wrap="square" lIns="91440" tIns="45720" rIns="91440" bIns="45720" anchor="t" anchorCtr="0"/>
          <a:p>
            <a:pPr marL="0" indent="0" algn="ctr">
              <a:buClr>
                <a:schemeClr val="accent1"/>
              </a:buClr>
              <a:buSzPct val="76000"/>
              <a:buFont typeface="Wingdings 3" panose="05040102010807070707" pitchFamily="18" charset="2"/>
              <a:buNone/>
            </a:pPr>
            <a:r>
              <a:rPr lang="zh-CN" altLang="en-US" sz="3600" dirty="0">
                <a:ea typeface="华文新魏" panose="02010800040101010101" pitchFamily="2" charset="-122"/>
              </a:rPr>
              <a:t>构造正规表达式</a:t>
            </a: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r>
              <a:rPr lang="en-US" altLang="zh-CN" sz="3600" dirty="0">
                <a:ea typeface="华文新魏" panose="02010800040101010101" pitchFamily="2" charset="-122"/>
              </a:rPr>
              <a:t> </a:t>
            </a:r>
            <a:r>
              <a:rPr lang="en-US" altLang="zh-CN" sz="3600" b="1" u="sng" dirty="0">
                <a:ea typeface="华文新魏" panose="02010800040101010101" pitchFamily="2" charset="-122"/>
              </a:rPr>
              <a:t>((0|1)*|(11)*)*</a:t>
            </a:r>
            <a:endParaRPr lang="en-US" altLang="zh-CN" sz="3600" b="1" u="sng" dirty="0">
              <a:ea typeface="华文新魏" panose="02010800040101010101" pitchFamily="2" charset="-122"/>
            </a:endParaRPr>
          </a:p>
          <a:p>
            <a:pPr marL="0" indent="0" algn="ctr">
              <a:buClr>
                <a:schemeClr val="accent1"/>
              </a:buClr>
              <a:buSzPct val="76000"/>
              <a:buFont typeface="Wingdings 3" panose="05040102010807070707" pitchFamily="18" charset="2"/>
              <a:buNone/>
            </a:pP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r>
              <a:rPr lang="zh-CN" altLang="en-US" sz="3600" dirty="0">
                <a:ea typeface="华文新魏" panose="02010800040101010101" pitchFamily="2" charset="-122"/>
              </a:rPr>
              <a:t>的最小</a:t>
            </a:r>
            <a:r>
              <a:rPr lang="en-US" altLang="zh-CN" sz="3600" dirty="0">
                <a:ea typeface="华文新魏" panose="02010800040101010101" pitchFamily="2" charset="-122"/>
              </a:rPr>
              <a:t>DFA</a:t>
            </a:r>
            <a:endParaRPr lang="zh-CN" altLang="en-US" sz="3600" dirty="0">
              <a:ea typeface="华文新魏" panose="02010800040101010101" pitchFamily="2" charset="-122"/>
            </a:endParaRPr>
          </a:p>
        </p:txBody>
      </p:sp>
      <p:sp>
        <p:nvSpPr>
          <p:cNvPr id="117764"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7765"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设</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M=({</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x,y</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 f, x, {y}) </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为一有限自动机，其中</a:t>
            </a: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f</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定义如下：</a:t>
            </a:r>
            <a:endParaRPr kumimoji="0" lang="en-US"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f(x, a)={x, y}        f(</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x,b</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a:t>
            </a:r>
            <a:r>
              <a:rPr kumimoji="0" lang="en-GB" altLang="zh-CN" sz="3600" b="0" i="0" u="none" strike="noStrike" kern="1200" cap="none" spc="0" normalizeH="0" baseline="0" noProof="0" smtClean="0">
                <a:ln>
                  <a:noFill/>
                </a:ln>
                <a:solidFill>
                  <a:schemeClr val="tx1"/>
                </a:solidFill>
                <a:effectLst/>
                <a:uLnTx/>
                <a:uFillTx/>
                <a:latin typeface="+mn-lt"/>
                <a:ea typeface="+mn-ea"/>
                <a:cs typeface="+mn-cs"/>
              </a:rPr>
              <a:t>y}</a:t>
            </a:r>
            <a:endParaRPr kumimoji="0" lang="en-GB"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f(y, a) =</a:t>
            </a:r>
            <a:r>
              <a:rPr kumimoji="0" lang="el-GR"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Φ</a:t>
            </a:r>
            <a:r>
              <a:rPr kumimoji="0" lang="en-US"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f(</a:t>
            </a:r>
            <a:r>
              <a:rPr kumimoji="0" lang="en-GB" altLang="zh-CN" sz="3600" b="0"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mn-cs"/>
              </a:rPr>
              <a:t>y,b</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en-GB" altLang="zh-CN" sz="3600" b="0"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mn-cs"/>
              </a:rPr>
              <a:t>x,y</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请构造相应的确定有限自动机</a:t>
            </a:r>
            <a:endPar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118788"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8789"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r>
              <a:rPr lang="en-US" altLang="zh-CN" kern="1200" dirty="0">
                <a:latin typeface="+mj-lt"/>
                <a:ea typeface="宋体" panose="02010600030101010101" pitchFamily="2" charset="-122"/>
                <a:cs typeface="+mj-cs"/>
              </a:rPr>
              <a:t>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课本第</a:t>
            </a: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63-64</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页</a:t>
            </a: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下堂课我们将讲解</a:t>
            </a:r>
            <a:endPar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6 (4)</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7 (1)</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8 (1)</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12 (1)</a:t>
            </a:r>
            <a:endParaRPr kumimoji="0" lang="en-US" altLang="zh-CN" sz="2300" b="0" i="0" u="none" strike="noStrike" kern="1200" cap="none" spc="0" normalizeH="0" baseline="-25000" noProof="0" dirty="0">
              <a:ln>
                <a:noFill/>
              </a:ln>
              <a:solidFill>
                <a:schemeClr val="tx1"/>
              </a:solidFill>
              <a:effectLst/>
              <a:uLnTx/>
              <a:uFillTx/>
              <a:latin typeface="+mj-lt"/>
              <a:ea typeface="+mn-ea"/>
              <a:cs typeface="+mn-cs"/>
            </a:endParaRPr>
          </a:p>
        </p:txBody>
      </p:sp>
      <p:sp>
        <p:nvSpPr>
          <p:cNvPr id="1198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98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sz="2800" dirty="0">
                <a:latin typeface="楷体_GB2312" pitchFamily="49" charset="-122"/>
                <a:ea typeface="楷体_GB2312" pitchFamily="49" charset="-122"/>
              </a:rPr>
              <a:t>词法分析器的结构</a:t>
            </a:r>
            <a:endParaRPr lang="zh-CN" altLang="en-US" sz="2800" dirty="0">
              <a:latin typeface="楷体_GB2312" pitchFamily="49" charset="-122"/>
              <a:ea typeface="楷体_GB2312" pitchFamily="49" charset="-122"/>
            </a:endParaRPr>
          </a:p>
        </p:txBody>
      </p:sp>
      <p:sp>
        <p:nvSpPr>
          <p:cNvPr id="21507" name="Rectangle 4"/>
          <p:cNvSpPr/>
          <p:nvPr/>
        </p:nvSpPr>
        <p:spPr>
          <a:xfrm>
            <a:off x="1524000" y="2819400"/>
            <a:ext cx="1498600" cy="1119188"/>
          </a:xfrm>
          <a:prstGeom prst="rect">
            <a:avLst/>
          </a:prstGeom>
          <a:noFill/>
          <a:ln w="28575" cap="flat" cmpd="sng">
            <a:solidFill>
              <a:schemeClr val="tx1"/>
            </a:solidFill>
            <a:prstDash val="solid"/>
            <a:miter/>
            <a:headEnd type="none" w="med" len="med"/>
            <a:tailEnd type="none" w="med" len="med"/>
          </a:ln>
        </p:spPr>
        <p:txBody>
          <a:bodyPr/>
          <a:p>
            <a:pPr eaLnBrk="0" hangingPunct="0"/>
            <a:r>
              <a:rPr lang="zh-CN" altLang="en-US" sz="3200" dirty="0">
                <a:latin typeface="楷体_GB2312" pitchFamily="49" charset="-122"/>
                <a:ea typeface="楷体_GB2312" pitchFamily="49" charset="-122"/>
              </a:rPr>
              <a:t>预处理子程序</a:t>
            </a:r>
            <a:endParaRPr lang="zh-CN" altLang="en-US" sz="3200" dirty="0">
              <a:latin typeface="楷体_GB2312" pitchFamily="49" charset="-122"/>
              <a:ea typeface="楷体_GB2312" pitchFamily="49" charset="-122"/>
            </a:endParaRPr>
          </a:p>
        </p:txBody>
      </p:sp>
      <p:sp>
        <p:nvSpPr>
          <p:cNvPr id="21508" name="Line 5"/>
          <p:cNvSpPr/>
          <p:nvPr/>
        </p:nvSpPr>
        <p:spPr>
          <a:xfrm>
            <a:off x="2286000" y="2286000"/>
            <a:ext cx="0" cy="517525"/>
          </a:xfrm>
          <a:prstGeom prst="line">
            <a:avLst/>
          </a:prstGeom>
          <a:ln w="19050" cap="flat" cmpd="sng">
            <a:solidFill>
              <a:schemeClr val="tx1"/>
            </a:solidFill>
            <a:prstDash val="solid"/>
            <a:headEnd type="none" w="med" len="med"/>
            <a:tailEnd type="stealth" w="lg" len="lg"/>
          </a:ln>
        </p:spPr>
      </p:sp>
      <p:sp>
        <p:nvSpPr>
          <p:cNvPr id="21509" name="Line 6"/>
          <p:cNvSpPr/>
          <p:nvPr/>
        </p:nvSpPr>
        <p:spPr>
          <a:xfrm flipV="1">
            <a:off x="2590800" y="3962400"/>
            <a:ext cx="0" cy="685800"/>
          </a:xfrm>
          <a:prstGeom prst="line">
            <a:avLst/>
          </a:prstGeom>
          <a:ln w="19050" cap="flat" cmpd="sng">
            <a:solidFill>
              <a:schemeClr val="tx1"/>
            </a:solidFill>
            <a:prstDash val="solid"/>
            <a:headEnd type="none" w="med" len="med"/>
            <a:tailEnd type="stealth" w="lg" len="lg"/>
          </a:ln>
        </p:spPr>
      </p:sp>
      <p:sp>
        <p:nvSpPr>
          <p:cNvPr id="21510" name="Rectangle 7"/>
          <p:cNvSpPr/>
          <p:nvPr/>
        </p:nvSpPr>
        <p:spPr>
          <a:xfrm>
            <a:off x="1524000" y="4648200"/>
            <a:ext cx="1562100" cy="714375"/>
          </a:xfrm>
          <a:prstGeom prst="rect">
            <a:avLst/>
          </a:prstGeom>
          <a:noFill/>
          <a:ln w="28575" cap="flat" cmpd="sng">
            <a:solidFill>
              <a:schemeClr val="tx1"/>
            </a:solidFill>
            <a:prstDash val="solid"/>
            <a:miter/>
            <a:headEnd type="none" w="med" len="med"/>
            <a:tailEnd type="none" w="med" len="med"/>
          </a:ln>
        </p:spPr>
        <p:txBody>
          <a:bodyPr/>
          <a:p>
            <a:pPr algn="ctr" eaLnBrk="0" hangingPunct="0"/>
            <a:r>
              <a:rPr lang="zh-CN" altLang="en-US" sz="3200" dirty="0">
                <a:latin typeface="楷体_GB2312" pitchFamily="49" charset="-122"/>
                <a:ea typeface="楷体_GB2312" pitchFamily="49" charset="-122"/>
              </a:rPr>
              <a:t>扫描器</a:t>
            </a:r>
            <a:endParaRPr lang="zh-CN" altLang="en-US" dirty="0">
              <a:latin typeface="楷体_GB2312" pitchFamily="49" charset="-122"/>
              <a:ea typeface="楷体_GB2312" pitchFamily="49" charset="-122"/>
            </a:endParaRPr>
          </a:p>
        </p:txBody>
      </p:sp>
      <p:grpSp>
        <p:nvGrpSpPr>
          <p:cNvPr id="21511" name="Group 8"/>
          <p:cNvGrpSpPr/>
          <p:nvPr/>
        </p:nvGrpSpPr>
        <p:grpSpPr>
          <a:xfrm>
            <a:off x="3886200" y="1428750"/>
            <a:ext cx="1409700" cy="811213"/>
            <a:chOff x="2424" y="1200"/>
            <a:chExt cx="888" cy="511"/>
          </a:xfrm>
        </p:grpSpPr>
        <p:sp>
          <p:nvSpPr>
            <p:cNvPr id="32777" name="Freeform 9"/>
            <p:cNvSpPr/>
            <p:nvPr/>
          </p:nvSpPr>
          <p:spPr bwMode="auto">
            <a:xfrm>
              <a:off x="2544" y="1200"/>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32778" name="Freeform 10"/>
            <p:cNvSpPr/>
            <p:nvPr/>
          </p:nvSpPr>
          <p:spPr bwMode="auto">
            <a:xfrm>
              <a:off x="2504" y="1308"/>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32779" name="Freeform 11"/>
            <p:cNvSpPr/>
            <p:nvPr/>
          </p:nvSpPr>
          <p:spPr bwMode="auto">
            <a:xfrm>
              <a:off x="2424" y="1416"/>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grpSp>
      <p:sp>
        <p:nvSpPr>
          <p:cNvPr id="21512" name="Line 12"/>
          <p:cNvSpPr/>
          <p:nvPr/>
        </p:nvSpPr>
        <p:spPr>
          <a:xfrm>
            <a:off x="4572000" y="2266950"/>
            <a:ext cx="0" cy="515938"/>
          </a:xfrm>
          <a:prstGeom prst="line">
            <a:avLst/>
          </a:prstGeom>
          <a:ln w="19050" cap="flat" cmpd="sng">
            <a:solidFill>
              <a:schemeClr val="tx1"/>
            </a:solidFill>
            <a:prstDash val="dash"/>
            <a:headEnd type="none" w="med" len="med"/>
            <a:tailEnd type="stealth" w="lg" len="lg"/>
          </a:ln>
        </p:spPr>
      </p:sp>
      <p:sp>
        <p:nvSpPr>
          <p:cNvPr id="21513" name="Rectangle 13"/>
          <p:cNvSpPr/>
          <p:nvPr/>
        </p:nvSpPr>
        <p:spPr>
          <a:xfrm>
            <a:off x="3657600" y="2800350"/>
            <a:ext cx="2438400" cy="700088"/>
          </a:xfrm>
          <a:prstGeom prst="rect">
            <a:avLst/>
          </a:prstGeom>
          <a:noFill/>
          <a:ln w="28575" cap="flat" cmpd="sng">
            <a:solidFill>
              <a:schemeClr val="tx1"/>
            </a:solidFill>
            <a:prstDash val="solid"/>
            <a:miter/>
            <a:headEnd type="none" w="med" len="med"/>
            <a:tailEnd type="none" w="med" len="med"/>
          </a:ln>
        </p:spPr>
        <p:txBody>
          <a:bodyPr/>
          <a:p>
            <a:pPr algn="just" eaLnBrk="0" hangingPunct="0"/>
            <a:r>
              <a:rPr lang="zh-CN" altLang="en-US" sz="3200" dirty="0">
                <a:latin typeface="楷体_GB2312" pitchFamily="49" charset="-122"/>
                <a:ea typeface="楷体_GB2312" pitchFamily="49" charset="-122"/>
              </a:rPr>
              <a:t>输入缓冲区</a:t>
            </a:r>
            <a:endParaRPr lang="zh-CN" altLang="en-US" dirty="0">
              <a:latin typeface="楷体_GB2312" pitchFamily="49" charset="-122"/>
              <a:ea typeface="楷体_GB2312" pitchFamily="49" charset="-122"/>
            </a:endParaRPr>
          </a:p>
        </p:txBody>
      </p:sp>
      <p:sp>
        <p:nvSpPr>
          <p:cNvPr id="21514" name="Freeform 14"/>
          <p:cNvSpPr/>
          <p:nvPr/>
        </p:nvSpPr>
        <p:spPr>
          <a:xfrm>
            <a:off x="6934200" y="2800350"/>
            <a:ext cx="1295400" cy="609600"/>
          </a:xfrm>
          <a:custGeom>
            <a:avLst/>
            <a:gdLst/>
            <a:ahLst/>
            <a:cxnLst>
              <a:cxn ang="0">
                <a:pos x="2147483647" y="0"/>
              </a:cxn>
              <a:cxn ang="0">
                <a:pos x="0" y="2147483647"/>
              </a:cxn>
              <a:cxn ang="0">
                <a:pos x="2147483647" y="2147483647"/>
              </a:cxn>
              <a:cxn ang="0">
                <a:pos x="2147483647" y="0"/>
              </a:cxn>
              <a:cxn ang="0">
                <a:pos x="2147483647" y="0"/>
              </a:cxn>
            </a:cxnLst>
            <a:pathLst>
              <a:path w="1200" h="542">
                <a:moveTo>
                  <a:pt x="300" y="0"/>
                </a:moveTo>
                <a:lnTo>
                  <a:pt x="0" y="542"/>
                </a:lnTo>
                <a:lnTo>
                  <a:pt x="900" y="542"/>
                </a:lnTo>
                <a:lnTo>
                  <a:pt x="1200" y="0"/>
                </a:lnTo>
                <a:lnTo>
                  <a:pt x="300" y="0"/>
                </a:ln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1515" name="Line 15"/>
          <p:cNvSpPr/>
          <p:nvPr/>
        </p:nvSpPr>
        <p:spPr>
          <a:xfrm>
            <a:off x="6096000" y="3105150"/>
            <a:ext cx="990600" cy="0"/>
          </a:xfrm>
          <a:prstGeom prst="line">
            <a:avLst/>
          </a:prstGeom>
          <a:ln w="19050" cap="flat" cmpd="sng">
            <a:solidFill>
              <a:schemeClr val="tx1"/>
            </a:solidFill>
            <a:prstDash val="dash"/>
            <a:headEnd type="none" w="med" len="med"/>
            <a:tailEnd type="stealth" w="lg" len="lg"/>
          </a:ln>
        </p:spPr>
      </p:sp>
      <p:sp>
        <p:nvSpPr>
          <p:cNvPr id="21516" name="Line 16"/>
          <p:cNvSpPr/>
          <p:nvPr/>
        </p:nvSpPr>
        <p:spPr>
          <a:xfrm flipH="1">
            <a:off x="3048000" y="3028950"/>
            <a:ext cx="533400" cy="0"/>
          </a:xfrm>
          <a:prstGeom prst="line">
            <a:avLst/>
          </a:prstGeom>
          <a:ln w="19050" cap="flat" cmpd="sng">
            <a:solidFill>
              <a:schemeClr val="tx1"/>
            </a:solidFill>
            <a:prstDash val="dash"/>
            <a:headEnd type="none" w="med" len="med"/>
            <a:tailEnd type="stealth" w="lg" len="lg"/>
          </a:ln>
        </p:spPr>
      </p:sp>
      <p:sp>
        <p:nvSpPr>
          <p:cNvPr id="21517" name="Rectangle 17"/>
          <p:cNvSpPr/>
          <p:nvPr/>
        </p:nvSpPr>
        <p:spPr>
          <a:xfrm>
            <a:off x="3733800" y="3838575"/>
            <a:ext cx="2362200" cy="609600"/>
          </a:xfrm>
          <a:prstGeom prst="rect">
            <a:avLst/>
          </a:prstGeom>
          <a:noFill/>
          <a:ln w="28575" cap="flat" cmpd="sng">
            <a:solidFill>
              <a:schemeClr val="tx1"/>
            </a:solidFill>
            <a:prstDash val="solid"/>
            <a:miter/>
            <a:headEnd type="none" w="med" len="med"/>
            <a:tailEnd type="none" w="med" len="med"/>
          </a:ln>
        </p:spPr>
        <p:txBody>
          <a:bodyPr/>
          <a:p>
            <a:pPr algn="just" eaLnBrk="0" hangingPunct="0"/>
            <a:r>
              <a:rPr lang="zh-CN" altLang="en-US" sz="3200" dirty="0">
                <a:latin typeface="楷体_GB2312" pitchFamily="49" charset="-122"/>
                <a:ea typeface="楷体_GB2312" pitchFamily="49" charset="-122"/>
              </a:rPr>
              <a:t>扫描缓冲区</a:t>
            </a:r>
            <a:endParaRPr lang="zh-CN" altLang="en-US" dirty="0">
              <a:latin typeface="楷体_GB2312" pitchFamily="49" charset="-122"/>
              <a:ea typeface="楷体_GB2312" pitchFamily="49" charset="-122"/>
            </a:endParaRPr>
          </a:p>
        </p:txBody>
      </p:sp>
      <p:sp>
        <p:nvSpPr>
          <p:cNvPr id="21518" name="Line 18"/>
          <p:cNvSpPr/>
          <p:nvPr/>
        </p:nvSpPr>
        <p:spPr>
          <a:xfrm>
            <a:off x="2362200" y="5367338"/>
            <a:ext cx="0" cy="914400"/>
          </a:xfrm>
          <a:prstGeom prst="line">
            <a:avLst/>
          </a:prstGeom>
          <a:ln w="19050" cap="flat" cmpd="sng">
            <a:solidFill>
              <a:schemeClr val="tx1"/>
            </a:solidFill>
            <a:prstDash val="solid"/>
            <a:headEnd type="none" w="med" len="med"/>
            <a:tailEnd type="stealth" w="lg" len="lg"/>
          </a:ln>
        </p:spPr>
      </p:sp>
      <p:sp>
        <p:nvSpPr>
          <p:cNvPr id="21519" name="Line 19"/>
          <p:cNvSpPr/>
          <p:nvPr/>
        </p:nvSpPr>
        <p:spPr>
          <a:xfrm flipH="1">
            <a:off x="1905000" y="3962400"/>
            <a:ext cx="0" cy="685800"/>
          </a:xfrm>
          <a:prstGeom prst="line">
            <a:avLst/>
          </a:prstGeom>
          <a:ln w="19050" cap="flat" cmpd="sng">
            <a:solidFill>
              <a:schemeClr val="tx1"/>
            </a:solidFill>
            <a:prstDash val="solid"/>
            <a:headEnd type="none" w="med" len="med"/>
            <a:tailEnd type="stealth" w="lg" len="lg"/>
          </a:ln>
        </p:spPr>
      </p:sp>
      <p:sp>
        <p:nvSpPr>
          <p:cNvPr id="21520" name="Rectangle 20"/>
          <p:cNvSpPr/>
          <p:nvPr/>
        </p:nvSpPr>
        <p:spPr>
          <a:xfrm>
            <a:off x="762000" y="5486400"/>
            <a:ext cx="1752600" cy="533400"/>
          </a:xfrm>
          <a:prstGeom prst="rect">
            <a:avLst/>
          </a:prstGeom>
          <a:noFill/>
          <a:ln w="19050">
            <a:noFill/>
          </a:ln>
        </p:spPr>
        <p:txBody>
          <a:bodyPr wrap="none" lIns="90000" tIns="46800" rIns="90000" bIns="46800" anchor="ctr" anchorCtr="0"/>
          <a:p>
            <a:pPr algn="ctr"/>
            <a:r>
              <a:rPr lang="zh-CN" altLang="en-US" dirty="0">
                <a:latin typeface="楷体_GB2312" pitchFamily="49" charset="-122"/>
                <a:ea typeface="楷体_GB2312" pitchFamily="49" charset="-122"/>
              </a:rPr>
              <a:t>单词符号</a:t>
            </a:r>
            <a:endParaRPr lang="zh-CN" altLang="en-US" dirty="0">
              <a:latin typeface="楷体_GB2312" pitchFamily="49" charset="-122"/>
              <a:ea typeface="楷体_GB2312" pitchFamily="49" charset="-122"/>
            </a:endParaRPr>
          </a:p>
        </p:txBody>
      </p:sp>
      <p:sp>
        <p:nvSpPr>
          <p:cNvPr id="21521" name="Rectangle 21"/>
          <p:cNvSpPr/>
          <p:nvPr/>
        </p:nvSpPr>
        <p:spPr>
          <a:xfrm>
            <a:off x="4572000" y="2244725"/>
            <a:ext cx="1584325" cy="533400"/>
          </a:xfrm>
          <a:prstGeom prst="rect">
            <a:avLst/>
          </a:prstGeom>
          <a:noFill/>
          <a:ln w="19050">
            <a:noFill/>
          </a:ln>
        </p:spPr>
        <p:txBody>
          <a:bodyPr wrap="none" lIns="90000" tIns="46800" rIns="90000" bIns="46800" anchor="ctr" anchorCtr="0"/>
          <a:p>
            <a:pPr algn="ctr"/>
            <a:r>
              <a:rPr lang="zh-CN" altLang="en-US" sz="3200" dirty="0">
                <a:latin typeface="楷体_GB2312" pitchFamily="49" charset="-122"/>
                <a:ea typeface="楷体_GB2312" pitchFamily="49" charset="-122"/>
              </a:rPr>
              <a:t>输入</a:t>
            </a:r>
            <a:endParaRPr lang="zh-CN" altLang="en-US" sz="3200" dirty="0">
              <a:latin typeface="楷体_GB2312" pitchFamily="49" charset="-122"/>
              <a:ea typeface="楷体_GB2312" pitchFamily="49" charset="-122"/>
            </a:endParaRPr>
          </a:p>
        </p:txBody>
      </p:sp>
      <p:sp>
        <p:nvSpPr>
          <p:cNvPr id="21522" name="Rectangle 22"/>
          <p:cNvSpPr/>
          <p:nvPr/>
        </p:nvSpPr>
        <p:spPr>
          <a:xfrm>
            <a:off x="5867400" y="2460625"/>
            <a:ext cx="1728788" cy="533400"/>
          </a:xfrm>
          <a:prstGeom prst="rect">
            <a:avLst/>
          </a:prstGeom>
          <a:noFill/>
          <a:ln w="19050">
            <a:noFill/>
          </a:ln>
        </p:spPr>
        <p:txBody>
          <a:bodyPr wrap="none" lIns="90000" tIns="46800" rIns="90000" bIns="46800" anchor="ctr" anchorCtr="0"/>
          <a:p>
            <a:pPr algn="ctr"/>
            <a:r>
              <a:rPr lang="zh-CN" altLang="en-US" sz="3200" dirty="0">
                <a:latin typeface="楷体_GB2312" pitchFamily="49" charset="-122"/>
                <a:ea typeface="楷体_GB2312" pitchFamily="49" charset="-122"/>
              </a:rPr>
              <a:t>列表</a:t>
            </a:r>
            <a:endParaRPr lang="zh-CN" altLang="en-US" sz="3200" dirty="0">
              <a:latin typeface="楷体_GB2312" pitchFamily="49" charset="-122"/>
              <a:ea typeface="楷体_GB2312" pitchFamily="49" charset="-122"/>
            </a:endParaRPr>
          </a:p>
        </p:txBody>
      </p:sp>
      <p:sp>
        <p:nvSpPr>
          <p:cNvPr id="21523" name="Freeform 23"/>
          <p:cNvSpPr/>
          <p:nvPr/>
        </p:nvSpPr>
        <p:spPr>
          <a:xfrm>
            <a:off x="3022600" y="3409950"/>
            <a:ext cx="1930400" cy="428625"/>
          </a:xfrm>
          <a:custGeom>
            <a:avLst/>
            <a:gdLst/>
            <a:ahLst/>
            <a:cxnLst>
              <a:cxn ang="0">
                <a:pos x="0" y="0"/>
              </a:cxn>
              <a:cxn ang="0">
                <a:pos x="2147483647" y="0"/>
              </a:cxn>
              <a:cxn ang="0">
                <a:pos x="2147483647" y="2147483647"/>
              </a:cxn>
              <a:cxn ang="0">
                <a:pos x="2147483647" y="2147483647"/>
              </a:cxn>
              <a:cxn ang="0">
                <a:pos x="2147483647" y="2147483647"/>
              </a:cxn>
            </a:cxnLst>
            <a:pathLst>
              <a:path w="1200" h="624">
                <a:moveTo>
                  <a:pt x="0" y="0"/>
                </a:moveTo>
                <a:lnTo>
                  <a:pt x="288" y="0"/>
                </a:lnTo>
                <a:lnTo>
                  <a:pt x="288" y="384"/>
                </a:lnTo>
                <a:lnTo>
                  <a:pt x="1200" y="384"/>
                </a:lnTo>
                <a:lnTo>
                  <a:pt x="1200" y="624"/>
                </a:lnTo>
              </a:path>
            </a:pathLst>
          </a:custGeom>
          <a:noFill/>
          <a:ln w="19050" cap="flat" cmpd="sng">
            <a:solidFill>
              <a:schemeClr val="tx1">
                <a:alpha val="100000"/>
              </a:schemeClr>
            </a:solidFill>
            <a:prstDash val="dash"/>
            <a:round/>
            <a:headEnd type="none" w="lg" len="lg"/>
            <a:tailEnd type="stealth" w="lg" len="lg"/>
          </a:ln>
        </p:spPr>
        <p:txBody>
          <a:bodyPr/>
          <a:p>
            <a:endParaRPr lang="zh-CN" altLang="en-US"/>
          </a:p>
        </p:txBody>
      </p:sp>
      <p:sp>
        <p:nvSpPr>
          <p:cNvPr id="21524" name="Line 24"/>
          <p:cNvSpPr/>
          <p:nvPr/>
        </p:nvSpPr>
        <p:spPr>
          <a:xfrm flipH="1">
            <a:off x="3124200" y="4143375"/>
            <a:ext cx="609600" cy="862013"/>
          </a:xfrm>
          <a:prstGeom prst="line">
            <a:avLst/>
          </a:prstGeom>
          <a:ln w="19050" cap="flat" cmpd="sng">
            <a:solidFill>
              <a:schemeClr val="tx1"/>
            </a:solidFill>
            <a:prstDash val="dash"/>
            <a:headEnd type="none" w="med" len="med"/>
            <a:tailEnd type="stealth" w="lg" len="lg"/>
          </a:ln>
        </p:spPr>
      </p:sp>
      <p:sp>
        <p:nvSpPr>
          <p:cNvPr id="2152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Design</a:t>
            </a:r>
            <a:endParaRPr lang="zh-CN" altLang="en-US" kern="1200" dirty="0">
              <a:latin typeface="+mj-lt"/>
              <a:ea typeface="宋体" panose="02010600030101010101" pitchFamily="2" charset="-122"/>
              <a:cs typeface="+mj-cs"/>
            </a:endParaRPr>
          </a:p>
        </p:txBody>
      </p:sp>
      <p:sp>
        <p:nvSpPr>
          <p:cNvPr id="21526" name="Line 39"/>
          <p:cNvSpPr/>
          <p:nvPr/>
        </p:nvSpPr>
        <p:spPr>
          <a:xfrm>
            <a:off x="161925" y="4508500"/>
            <a:ext cx="8820150" cy="73025"/>
          </a:xfrm>
          <a:prstGeom prst="line">
            <a:avLst/>
          </a:prstGeom>
          <a:ln w="57150" cap="flat" cmpd="sng">
            <a:solidFill>
              <a:srgbClr val="FF0000"/>
            </a:solidFill>
            <a:prstDash val="lgDashDotDot"/>
            <a:headEnd type="none" w="med" len="med"/>
            <a:tailEnd type="none" w="med" len="med"/>
          </a:ln>
        </p:spPr>
      </p:sp>
      <p:sp>
        <p:nvSpPr>
          <p:cNvPr id="28" name="Rectangle 40"/>
          <p:cNvSpPr>
            <a:spLocks noChangeArrowheads="1"/>
          </p:cNvSpPr>
          <p:nvPr/>
        </p:nvSpPr>
        <p:spPr bwMode="auto">
          <a:xfrm>
            <a:off x="8320088" y="2373313"/>
            <a:ext cx="709613" cy="1927225"/>
          </a:xfrm>
          <a:prstGeom prst="rect">
            <a:avLst/>
          </a:prstGeom>
        </p:spPr>
        <p:style>
          <a:lnRef idx="1">
            <a:schemeClr val="dk1"/>
          </a:lnRef>
          <a:fillRef idx="2">
            <a:schemeClr val="dk1"/>
          </a:fillRef>
          <a:effectRef idx="1">
            <a:schemeClr val="dk1"/>
          </a:effectRef>
          <a:fontRef idx="minor">
            <a:schemeClr val="dk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预处理部分</a:t>
            </a: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29" name="Rectangle 41"/>
          <p:cNvSpPr>
            <a:spLocks noChangeArrowheads="1"/>
          </p:cNvSpPr>
          <p:nvPr/>
        </p:nvSpPr>
        <p:spPr bwMode="auto">
          <a:xfrm>
            <a:off x="8316913" y="4887913"/>
            <a:ext cx="647700" cy="1196975"/>
          </a:xfrm>
          <a:prstGeom prst="rect">
            <a:avLst/>
          </a:prstGeom>
        </p:spPr>
        <p:style>
          <a:lnRef idx="1">
            <a:schemeClr val="dk1"/>
          </a:lnRef>
          <a:fillRef idx="2">
            <a:schemeClr val="dk1"/>
          </a:fillRef>
          <a:effectRef idx="1">
            <a:schemeClr val="dk1"/>
          </a:effectRef>
          <a:fontRef idx="minor">
            <a:schemeClr val="dk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扫描器</a:t>
            </a: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Input and pre-processing</a:t>
            </a:r>
            <a:endParaRPr lang="zh-CN" altLang="en-US" kern="1200" dirty="0">
              <a:latin typeface="+mj-lt"/>
              <a:ea typeface="宋体" panose="02010600030101010101" pitchFamily="2" charset="-122"/>
              <a:cs typeface="+mj-cs"/>
            </a:endParaRPr>
          </a:p>
        </p:txBody>
      </p:sp>
      <p:sp>
        <p:nvSpPr>
          <p:cNvPr id="22531"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dirty="0">
                <a:latin typeface="楷体_GB2312" pitchFamily="49" charset="-122"/>
                <a:ea typeface="楷体_GB2312" pitchFamily="49" charset="-122"/>
              </a:rPr>
              <a:t>输入源程序文本</a:t>
            </a:r>
            <a:endParaRPr lang="zh-CN" altLang="en-US" dirty="0">
              <a:latin typeface="楷体_GB2312" pitchFamily="49" charset="-122"/>
              <a:ea typeface="楷体_GB2312" pitchFamily="49" charset="-122"/>
            </a:endParaRPr>
          </a:p>
          <a:p>
            <a:pPr lvl="1"/>
            <a:r>
              <a:rPr lang="zh-CN" altLang="en-US" dirty="0">
                <a:solidFill>
                  <a:schemeClr val="tx1"/>
                </a:solidFill>
                <a:latin typeface="楷体_GB2312" pitchFamily="49" charset="-122"/>
                <a:ea typeface="楷体_GB2312" pitchFamily="49" charset="-122"/>
              </a:rPr>
              <a:t>输入串放在一个</a:t>
            </a:r>
            <a:r>
              <a:rPr lang="zh-CN" altLang="en-US" u="sng" dirty="0">
                <a:solidFill>
                  <a:schemeClr val="tx1"/>
                </a:solidFill>
                <a:latin typeface="楷体_GB2312" pitchFamily="49" charset="-122"/>
                <a:ea typeface="楷体_GB2312" pitchFamily="49" charset="-122"/>
              </a:rPr>
              <a:t>缓冲区</a:t>
            </a:r>
            <a:r>
              <a:rPr lang="zh-CN" altLang="en-US" dirty="0">
                <a:solidFill>
                  <a:schemeClr val="tx1"/>
                </a:solidFill>
                <a:latin typeface="楷体_GB2312" pitchFamily="49" charset="-122"/>
                <a:ea typeface="楷体_GB2312" pitchFamily="49" charset="-122"/>
              </a:rPr>
              <a:t>中</a:t>
            </a:r>
            <a:endParaRPr lang="zh-CN" altLang="en-US" dirty="0">
              <a:solidFill>
                <a:schemeClr val="tx1"/>
              </a:solidFill>
              <a:latin typeface="楷体_GB2312" pitchFamily="49" charset="-122"/>
              <a:ea typeface="楷体_GB2312" pitchFamily="49" charset="-122"/>
            </a:endParaRPr>
          </a:p>
          <a:p>
            <a:r>
              <a:rPr lang="zh-CN" altLang="en-US" dirty="0">
                <a:latin typeface="楷体_GB2312" pitchFamily="49" charset="-122"/>
                <a:ea typeface="楷体_GB2312" pitchFamily="49" charset="-122"/>
              </a:rPr>
              <a:t>预处理子程序</a:t>
            </a:r>
            <a:endParaRPr lang="zh-CN" altLang="en-US" dirty="0">
              <a:latin typeface="楷体_GB2312" pitchFamily="49" charset="-122"/>
              <a:ea typeface="楷体_GB2312" pitchFamily="49" charset="-122"/>
            </a:endParaRPr>
          </a:p>
          <a:p>
            <a:pPr lvl="1"/>
            <a:r>
              <a:rPr lang="zh-CN" altLang="en-US" dirty="0">
                <a:solidFill>
                  <a:schemeClr val="tx1"/>
                </a:solidFill>
                <a:latin typeface="楷体_GB2312" pitchFamily="49" charset="-122"/>
                <a:ea typeface="楷体_GB2312" pitchFamily="49" charset="-122"/>
              </a:rPr>
              <a:t>剔除无用地</a:t>
            </a:r>
            <a:r>
              <a:rPr lang="zh-CN" altLang="en-US" dirty="0">
                <a:solidFill>
                  <a:srgbClr val="0000FF"/>
                </a:solidFill>
                <a:latin typeface="楷体_GB2312" pitchFamily="49" charset="-122"/>
                <a:ea typeface="楷体_GB2312" pitchFamily="49" charset="-122"/>
              </a:rPr>
              <a:t>空白、跳格、回车和换行</a:t>
            </a:r>
            <a:r>
              <a:rPr lang="zh-CN" altLang="en-US" dirty="0">
                <a:solidFill>
                  <a:schemeClr val="tx1"/>
                </a:solidFill>
                <a:latin typeface="楷体_GB2312" pitchFamily="49" charset="-122"/>
                <a:ea typeface="楷体_GB2312" pitchFamily="49" charset="-122"/>
              </a:rPr>
              <a:t>等编辑性字符</a:t>
            </a:r>
            <a:endParaRPr lang="zh-CN" altLang="en-US" dirty="0">
              <a:solidFill>
                <a:schemeClr val="tx1"/>
              </a:solidFill>
              <a:latin typeface="楷体_GB2312" pitchFamily="49" charset="-122"/>
              <a:ea typeface="楷体_GB2312" pitchFamily="49" charset="-122"/>
            </a:endParaRPr>
          </a:p>
          <a:p>
            <a:pPr lvl="1"/>
            <a:r>
              <a:rPr lang="zh-CN" altLang="en-US" dirty="0">
                <a:solidFill>
                  <a:schemeClr val="tx1"/>
                </a:solidFill>
                <a:latin typeface="楷体_GB2312" pitchFamily="49" charset="-122"/>
                <a:ea typeface="楷体_GB2312" pitchFamily="49" charset="-122"/>
              </a:rPr>
              <a:t>区分标号区、连接续行和给出句末符等</a:t>
            </a:r>
            <a:endParaRPr lang="zh-CN" altLang="en-US" dirty="0">
              <a:solidFill>
                <a:schemeClr val="tx1"/>
              </a:solidFill>
              <a:latin typeface="楷体_GB2312" pitchFamily="49" charset="-122"/>
              <a:ea typeface="楷体_GB2312" pitchFamily="49" charset="-122"/>
            </a:endParaRPr>
          </a:p>
          <a:p>
            <a:pPr algn="just"/>
            <a:r>
              <a:rPr lang="zh-CN" altLang="en-US" dirty="0">
                <a:solidFill>
                  <a:srgbClr val="0000FF"/>
                </a:solidFill>
                <a:latin typeface="楷体_GB2312" pitchFamily="49" charset="-122"/>
                <a:ea typeface="楷体_GB2312" pitchFamily="49" charset="-122"/>
              </a:rPr>
              <a:t>扫描器</a:t>
            </a:r>
            <a:endParaRPr lang="zh-CN" altLang="en-US" dirty="0">
              <a:solidFill>
                <a:srgbClr val="0000FF"/>
              </a:solidFill>
              <a:latin typeface="楷体_GB2312" pitchFamily="49" charset="-122"/>
              <a:ea typeface="楷体_GB2312" pitchFamily="49" charset="-122"/>
            </a:endParaRPr>
          </a:p>
          <a:p>
            <a:pPr lvl="1" algn="just"/>
            <a:r>
              <a:rPr lang="zh-CN" altLang="en-US" dirty="0">
                <a:solidFill>
                  <a:schemeClr val="tx1"/>
                </a:solidFill>
                <a:latin typeface="楷体_GB2312" pitchFamily="49" charset="-122"/>
                <a:ea typeface="楷体_GB2312" pitchFamily="49" charset="-122"/>
              </a:rPr>
              <a:t>识别单词符号</a:t>
            </a:r>
            <a:endParaRPr lang="zh-CN" altLang="en-US" dirty="0">
              <a:solidFill>
                <a:schemeClr val="tx1"/>
              </a:solidFill>
              <a:latin typeface="楷体_GB2312" pitchFamily="49" charset="-122"/>
              <a:ea typeface="楷体_GB2312" pitchFamily="49" charset="-122"/>
            </a:endParaRPr>
          </a:p>
          <a:p>
            <a:pPr algn="just"/>
            <a:r>
              <a:rPr lang="zh-CN" altLang="en-US" dirty="0">
                <a:latin typeface="楷体_GB2312" pitchFamily="49" charset="-122"/>
                <a:ea typeface="楷体_GB2312" pitchFamily="49" charset="-122"/>
              </a:rPr>
              <a:t>扫描缓冲区</a:t>
            </a:r>
            <a:endParaRPr lang="zh-CN" altLang="en-US" dirty="0">
              <a:latin typeface="楷体_GB2312" pitchFamily="49" charset="-122"/>
              <a:ea typeface="楷体_GB2312" pitchFamily="49" charset="-122"/>
            </a:endParaRPr>
          </a:p>
          <a:p>
            <a:endParaRPr lang="en-US" altLang="zh-CN" dirty="0">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Advanced search</a:t>
            </a:r>
            <a:endParaRPr lang="zh-CN" altLang="en-US" kern="1200" dirty="0">
              <a:latin typeface="宋体" panose="02010600030101010101" pitchFamily="2" charset="-122"/>
              <a:ea typeface="宋体" panose="02010600030101010101" pitchFamily="2" charset="-122"/>
              <a:cs typeface="+mj-cs"/>
            </a:endParaRPr>
          </a:p>
        </p:txBody>
      </p:sp>
      <p:sp>
        <p:nvSpPr>
          <p:cNvPr id="35843"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关</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键字识别</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例</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如</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DO99K=1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10</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IF(5.EQ.M)GOTO 55</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 DO99K=1.10</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 IF(5)=55</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需</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要</a:t>
            </a:r>
            <a:r>
              <a:rPr kumimoji="0" lang="zh-CN" altLang="en-US" sz="2400" b="0" i="0" u="none" strike="noStrike" kern="1200" cap="none" spc="0" normalizeH="0" baseline="0" noProof="0" dirty="0">
                <a:ln>
                  <a:noFill/>
                </a:ln>
                <a:solidFill>
                  <a:srgbClr val="C00000"/>
                </a:solidFill>
                <a:effectLst/>
                <a:uLnTx/>
                <a:uFillTx/>
                <a:latin typeface="+mj-lt"/>
                <a:ea typeface="楷体_GB2312" pitchFamily="49" charset="-122"/>
                <a:cs typeface="+mn-cs"/>
              </a:rPr>
              <a:t>超前搜索</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才能确定哪些是关键字</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关键字的识别</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由程序语言定义的</a:t>
            </a:r>
            <a:r>
              <a:rPr kumimoji="0" lang="zh-CN" altLang="en-US" sz="2500" b="0"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n-cs"/>
              </a:rPr>
              <a:t>基本字</a:t>
            </a:r>
            <a:r>
              <a:rPr kumimoji="0" lang="zh-CN" altLang="en-US" sz="25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或</a:t>
            </a:r>
            <a:r>
              <a:rPr kumimoji="0" lang="zh-CN" altLang="en-US" sz="2500" b="0"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n-cs"/>
              </a:rPr>
              <a:t>保留字</a:t>
            </a:r>
            <a:r>
              <a:rPr kumimoji="0" lang="zh-CN" altLang="en-US" sz="25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等</a:t>
            </a:r>
            <a:endParaRPr kumimoji="0" lang="zh-CN" altLang="en-US" sz="25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标</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识符识别</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字母开头的字母数字串，后跟</a:t>
            </a:r>
            <a:r>
              <a:rPr kumimoji="0"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界符</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a:t>
            </a:r>
            <a:r>
              <a:rPr kumimoji="0"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算符</a:t>
            </a:r>
            <a:endParaRPr kumimoji="0"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常</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数识别</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识别出算术常数并将其转变为二进制内码表示。有些也要超前搜索。如：</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5.EQ.M</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与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5.E08</a:t>
            </a:r>
            <a:endPar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算</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符和界符的识别</a:t>
            </a: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把多个字符符合而成的算符和界符拼合成一个单一单词符号</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.EQ.</a:t>
            </a:r>
            <a:endPar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
        <p:nvSpPr>
          <p:cNvPr id="2457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Advanced search</a:t>
            </a:r>
            <a:endParaRPr lang="zh-CN" altLang="en-US" kern="1200" dirty="0">
              <a:latin typeface="+mj-lt"/>
              <a:ea typeface="宋体" panose="02010600030101010101" pitchFamily="2"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State transition diagram</a:t>
            </a:r>
            <a:endParaRPr lang="zh-CN" altLang="en-US" kern="1200" dirty="0">
              <a:latin typeface="宋体" panose="02010600030101010101" pitchFamily="2" charset="-122"/>
              <a:ea typeface="宋体" panose="02010600030101010101" pitchFamily="2" charset="-122"/>
              <a:cs typeface="+mj-cs"/>
            </a:endParaRPr>
          </a:p>
        </p:txBody>
      </p:sp>
      <p:sp>
        <p:nvSpPr>
          <p:cNvPr id="25603" name="Rectangle 3"/>
          <p:cNvSpPr>
            <a:spLocks noGrp="1" noRot="1"/>
          </p:cNvSpPr>
          <p:nvPr>
            <p:ph sz="quarter" idx="1"/>
          </p:nvPr>
        </p:nvSpPr>
        <p:spPr>
          <a:xfrm>
            <a:off x="457200" y="1219200"/>
            <a:ext cx="8229600" cy="4937125"/>
          </a:xfrm>
        </p:spPr>
        <p:txBody>
          <a:bodyPr vert="horz" wrap="square" lIns="91440" tIns="45720" rIns="91440" bIns="45720" anchor="t" anchorCtr="0"/>
          <a:p>
            <a:r>
              <a:rPr lang="en-US" altLang="en-US" sz="2800" dirty="0">
                <a:latin typeface="楷体_GB2312" pitchFamily="49" charset="-122"/>
                <a:ea typeface="楷体_GB2312" pitchFamily="49" charset="-122"/>
              </a:rPr>
              <a:t>状态转换图是一张</a:t>
            </a:r>
            <a:r>
              <a:rPr lang="en-US" altLang="en-US" sz="2800" dirty="0">
                <a:solidFill>
                  <a:srgbClr val="0000FF"/>
                </a:solidFill>
                <a:latin typeface="楷体_GB2312" pitchFamily="49" charset="-122"/>
                <a:ea typeface="楷体_GB2312" pitchFamily="49" charset="-122"/>
              </a:rPr>
              <a:t>有限</a:t>
            </a:r>
            <a:r>
              <a:rPr lang="zh-CN" altLang="en-US" sz="2800" dirty="0">
                <a:solidFill>
                  <a:srgbClr val="0000FF"/>
                </a:solidFill>
                <a:latin typeface="楷体_GB2312" pitchFamily="49" charset="-122"/>
                <a:ea typeface="楷体_GB2312" pitchFamily="49" charset="-122"/>
              </a:rPr>
              <a:t>有向</a:t>
            </a:r>
            <a:r>
              <a:rPr lang="en-US" altLang="en-US" sz="2800" dirty="0">
                <a:solidFill>
                  <a:srgbClr val="0000FF"/>
                </a:solidFill>
                <a:latin typeface="楷体_GB2312" pitchFamily="49" charset="-122"/>
                <a:ea typeface="楷体_GB2312" pitchFamily="49" charset="-122"/>
              </a:rPr>
              <a:t>图</a:t>
            </a:r>
            <a:r>
              <a:rPr lang="en-US"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lvl="1"/>
            <a:r>
              <a:rPr lang="en-US" altLang="en-US" sz="2400" dirty="0">
                <a:solidFill>
                  <a:schemeClr val="tx1"/>
                </a:solidFill>
                <a:latin typeface="楷体_GB2312" pitchFamily="49" charset="-122"/>
                <a:ea typeface="楷体_GB2312" pitchFamily="49" charset="-122"/>
              </a:rPr>
              <a:t>结点代表状态</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用圆圈表示</a:t>
            </a:r>
            <a:r>
              <a:rPr lang="en-US" altLang="zh-CN" sz="2100" dirty="0">
                <a:latin typeface="楷体_GB2312" pitchFamily="49" charset="-122"/>
                <a:ea typeface="楷体_GB2312" pitchFamily="49" charset="-122"/>
              </a:rPr>
              <a:t>。</a:t>
            </a:r>
            <a:endParaRPr lang="zh-CN" altLang="en-US" sz="2100" dirty="0">
              <a:latin typeface="楷体_GB2312" pitchFamily="49" charset="-122"/>
              <a:ea typeface="楷体_GB2312" pitchFamily="49" charset="-122"/>
            </a:endParaRPr>
          </a:p>
          <a:p>
            <a:pPr lvl="1"/>
            <a:r>
              <a:rPr lang="en-US" altLang="en-US" sz="2400" dirty="0">
                <a:solidFill>
                  <a:schemeClr val="tx1"/>
                </a:solidFill>
                <a:latin typeface="楷体_GB2312" pitchFamily="49" charset="-122"/>
                <a:ea typeface="楷体_GB2312" pitchFamily="49" charset="-122"/>
              </a:rPr>
              <a:t>状态之间用箭弧连结</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箭弧上的标记(字符)</a:t>
            </a:r>
            <a:r>
              <a:rPr lang="en-US" altLang="zh-CN" sz="2100" dirty="0">
                <a:latin typeface="楷体_GB2312" pitchFamily="49" charset="-122"/>
                <a:ea typeface="楷体_GB2312" pitchFamily="49" charset="-122"/>
              </a:rPr>
              <a:t>代表射出结</a:t>
            </a:r>
            <a:r>
              <a:rPr lang="zh-CN" altLang="en-US" sz="2100" dirty="0">
                <a:latin typeface="楷体_GB2312" pitchFamily="49" charset="-122"/>
                <a:ea typeface="楷体_GB2312" pitchFamily="49" charset="-122"/>
              </a:rPr>
              <a:t>点</a:t>
            </a:r>
            <a:r>
              <a:rPr lang="zh-CN" altLang="zh-CN" sz="2100" dirty="0">
                <a:latin typeface="楷体_GB2312" pitchFamily="49" charset="-122"/>
                <a:ea typeface="楷体_GB2312" pitchFamily="49" charset="-122"/>
              </a:rPr>
              <a:t>状态下可能出现的输入字符或字符类</a:t>
            </a:r>
            <a:r>
              <a:rPr lang="zh-CN" altLang="en-US" sz="2100" dirty="0">
                <a:latin typeface="楷体_GB2312" pitchFamily="49" charset="-122"/>
                <a:ea typeface="楷体_GB2312" pitchFamily="49" charset="-122"/>
              </a:rPr>
              <a:t>。</a:t>
            </a:r>
            <a:endParaRPr lang="zh-CN" altLang="en-US" sz="2100" dirty="0">
              <a:latin typeface="楷体_GB2312" pitchFamily="49" charset="-122"/>
              <a:ea typeface="楷体_GB2312" pitchFamily="49" charset="-122"/>
            </a:endParaRPr>
          </a:p>
          <a:p>
            <a:pPr lvl="1"/>
            <a:r>
              <a:rPr lang="en-US" altLang="en-US" sz="2400" dirty="0">
                <a:solidFill>
                  <a:schemeClr val="tx1"/>
                </a:solidFill>
                <a:latin typeface="楷体_GB2312" pitchFamily="49" charset="-122"/>
                <a:ea typeface="楷体_GB2312" pitchFamily="49" charset="-122"/>
              </a:rPr>
              <a:t>一张转换图只包含有限个状态，</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其中有一个为初态</a:t>
            </a:r>
            <a:endParaRPr lang="en-US" altLang="zh-CN" sz="2100" dirty="0">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至少要有一个终态（双圈）</a:t>
            </a:r>
            <a:endParaRPr lang="zh-CN" altLang="en-US" sz="2100" dirty="0">
              <a:latin typeface="楷体_GB2312" pitchFamily="49" charset="-122"/>
              <a:ea typeface="楷体_GB2312" pitchFamily="49" charset="-122"/>
            </a:endParaRPr>
          </a:p>
        </p:txBody>
      </p:sp>
      <p:grpSp>
        <p:nvGrpSpPr>
          <p:cNvPr id="25604" name="Group 13"/>
          <p:cNvGrpSpPr/>
          <p:nvPr/>
        </p:nvGrpSpPr>
        <p:grpSpPr>
          <a:xfrm>
            <a:off x="5724525" y="4246563"/>
            <a:ext cx="2057400" cy="1524000"/>
            <a:chOff x="1584" y="2928"/>
            <a:chExt cx="1528" cy="1248"/>
          </a:xfrm>
        </p:grpSpPr>
        <p:grpSp>
          <p:nvGrpSpPr>
            <p:cNvPr id="25605" name="Group 4"/>
            <p:cNvGrpSpPr/>
            <p:nvPr/>
          </p:nvGrpSpPr>
          <p:grpSpPr>
            <a:xfrm>
              <a:off x="1584" y="3120"/>
              <a:ext cx="1528" cy="1056"/>
              <a:chOff x="3936" y="1968"/>
              <a:chExt cx="1528" cy="1056"/>
            </a:xfrm>
          </p:grpSpPr>
          <p:sp>
            <p:nvSpPr>
              <p:cNvPr id="25611" name="Oval 5"/>
              <p:cNvSpPr/>
              <p:nvPr/>
            </p:nvSpPr>
            <p:spPr>
              <a:xfrm>
                <a:off x="5069" y="1968"/>
                <a:ext cx="395" cy="384"/>
              </a:xfrm>
              <a:prstGeom prst="ellipse">
                <a:avLst/>
              </a:prstGeom>
              <a:noFill/>
              <a:ln w="9525" cap="flat" cmpd="sng">
                <a:solidFill>
                  <a:schemeClr val="tx1"/>
                </a:solidFill>
                <a:prstDash val="solid"/>
                <a:headEnd type="none" w="med" len="med"/>
                <a:tailEnd type="none" w="med" len="med"/>
              </a:ln>
            </p:spPr>
            <p:txBody>
              <a:bodyPr lIns="144000" tIns="108000" rIns="108000" bIns="108000"/>
              <a:p>
                <a:pPr algn="just" eaLnBrk="0" hangingPunct="0"/>
                <a:r>
                  <a:rPr lang="en-US" altLang="zh-CN" dirty="0">
                    <a:latin typeface="Times New Roman" panose="02020603050405020304" pitchFamily="18" charset="0"/>
                  </a:rPr>
                  <a:t>2</a:t>
                </a:r>
                <a:endParaRPr lang="en-US" altLang="zh-CN" sz="1600" dirty="0">
                  <a:latin typeface="Times New Roman" panose="02020603050405020304" pitchFamily="18" charset="0"/>
                </a:endParaRPr>
              </a:p>
            </p:txBody>
          </p:sp>
          <p:sp>
            <p:nvSpPr>
              <p:cNvPr id="25612" name="Oval 6"/>
              <p:cNvSpPr/>
              <p:nvPr/>
            </p:nvSpPr>
            <p:spPr>
              <a:xfrm>
                <a:off x="3936" y="1968"/>
                <a:ext cx="369" cy="384"/>
              </a:xfrm>
              <a:prstGeom prst="ellipse">
                <a:avLst/>
              </a:prstGeom>
              <a:noFill/>
              <a:ln w="9525" cap="flat" cmpd="sng">
                <a:solidFill>
                  <a:schemeClr val="tx1"/>
                </a:solidFill>
                <a:prstDash val="solid"/>
                <a:headEnd type="none" w="med" len="med"/>
                <a:tailEnd type="none" w="med" len="med"/>
              </a:ln>
            </p:spPr>
            <p:txBody>
              <a:bodyPr lIns="144000" tIns="108000" rIns="108000" bIns="108000"/>
              <a:p>
                <a:pPr algn="just" eaLnBrk="0" hangingPunct="0"/>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5613" name="Oval 7"/>
              <p:cNvSpPr/>
              <p:nvPr/>
            </p:nvSpPr>
            <p:spPr>
              <a:xfrm>
                <a:off x="5069" y="2639"/>
                <a:ext cx="395" cy="385"/>
              </a:xfrm>
              <a:prstGeom prst="ellipse">
                <a:avLst/>
              </a:prstGeom>
              <a:noFill/>
              <a:ln w="9525" cap="flat" cmpd="sng">
                <a:solidFill>
                  <a:schemeClr val="tx1"/>
                </a:solidFill>
                <a:prstDash val="solid"/>
                <a:headEnd type="none" w="med" len="med"/>
                <a:tailEnd type="none" w="med" len="med"/>
              </a:ln>
            </p:spPr>
            <p:txBody>
              <a:bodyPr lIns="144000" tIns="108000" rIns="108000" bIns="108000"/>
              <a:p>
                <a:pPr algn="just" eaLnBrk="0" hangingPunct="0"/>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25606" name="Group 8"/>
            <p:cNvGrpSpPr/>
            <p:nvPr/>
          </p:nvGrpSpPr>
          <p:grpSpPr>
            <a:xfrm>
              <a:off x="1953" y="2928"/>
              <a:ext cx="775" cy="1056"/>
              <a:chOff x="4305" y="1776"/>
              <a:chExt cx="775" cy="1056"/>
            </a:xfrm>
          </p:grpSpPr>
          <p:sp>
            <p:nvSpPr>
              <p:cNvPr id="25607" name="Line 9"/>
              <p:cNvSpPr/>
              <p:nvPr/>
            </p:nvSpPr>
            <p:spPr>
              <a:xfrm>
                <a:off x="4305" y="2117"/>
                <a:ext cx="764" cy="1"/>
              </a:xfrm>
              <a:prstGeom prst="line">
                <a:avLst/>
              </a:prstGeom>
              <a:ln w="19050" cap="flat" cmpd="sng">
                <a:solidFill>
                  <a:schemeClr val="tx1"/>
                </a:solidFill>
                <a:prstDash val="solid"/>
                <a:headEnd type="none" w="med" len="med"/>
                <a:tailEnd type="stealth" w="lg" len="lg"/>
              </a:ln>
            </p:spPr>
          </p:sp>
          <p:sp>
            <p:nvSpPr>
              <p:cNvPr id="25608" name="Line 10"/>
              <p:cNvSpPr/>
              <p:nvPr/>
            </p:nvSpPr>
            <p:spPr>
              <a:xfrm>
                <a:off x="4305" y="2191"/>
                <a:ext cx="775" cy="545"/>
              </a:xfrm>
              <a:prstGeom prst="line">
                <a:avLst/>
              </a:prstGeom>
              <a:ln w="19050" cap="flat" cmpd="sng">
                <a:solidFill>
                  <a:schemeClr val="tx1"/>
                </a:solidFill>
                <a:prstDash val="solid"/>
                <a:headEnd type="none" w="med" len="med"/>
                <a:tailEnd type="stealth" w="lg" len="lg"/>
              </a:ln>
            </p:spPr>
          </p:sp>
          <p:sp>
            <p:nvSpPr>
              <p:cNvPr id="25609" name="Rectangle 11"/>
              <p:cNvSpPr/>
              <p:nvPr/>
            </p:nvSpPr>
            <p:spPr>
              <a:xfrm>
                <a:off x="4408" y="1776"/>
                <a:ext cx="480" cy="336"/>
              </a:xfrm>
              <a:prstGeom prst="rect">
                <a:avLst/>
              </a:prstGeom>
              <a:noFill/>
              <a:ln w="9525">
                <a:noFill/>
              </a:ln>
            </p:spPr>
            <p:txBody>
              <a:bodyPr wrap="none" anchor="ctr" anchorCtr="0"/>
              <a:p>
                <a:pPr algn="ctr"/>
                <a:r>
                  <a:rPr lang="en-US" altLang="zh-CN" dirty="0">
                    <a:latin typeface="Times New Roman" panose="02020603050405020304" pitchFamily="18" charset="0"/>
                  </a:rPr>
                  <a:t>X</a:t>
                </a:r>
                <a:endParaRPr lang="en-US" altLang="zh-CN" dirty="0">
                  <a:latin typeface="Times New Roman" panose="02020603050405020304" pitchFamily="18" charset="0"/>
                </a:endParaRPr>
              </a:p>
            </p:txBody>
          </p:sp>
          <p:sp>
            <p:nvSpPr>
              <p:cNvPr id="25610" name="Rectangle 12"/>
              <p:cNvSpPr/>
              <p:nvPr/>
            </p:nvSpPr>
            <p:spPr>
              <a:xfrm>
                <a:off x="4360" y="2496"/>
                <a:ext cx="480" cy="336"/>
              </a:xfrm>
              <a:prstGeom prst="rect">
                <a:avLst/>
              </a:prstGeom>
              <a:noFill/>
              <a:ln w="9525">
                <a:noFill/>
              </a:ln>
            </p:spPr>
            <p:txBody>
              <a:bodyPr wrap="none" anchor="ctr" anchorCtr="0"/>
              <a:p>
                <a:pPr algn="ct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dirty="0">
                <a:latin typeface="楷体_GB2312" pitchFamily="49" charset="-122"/>
                <a:ea typeface="楷体_GB2312" pitchFamily="49" charset="-122"/>
              </a:rPr>
              <a:t>一个状态转换图可用于</a:t>
            </a:r>
            <a:r>
              <a:rPr lang="zh-CN" altLang="en-US" dirty="0">
                <a:solidFill>
                  <a:srgbClr val="0000FF"/>
                </a:solidFill>
                <a:latin typeface="楷体_GB2312" pitchFamily="49" charset="-122"/>
                <a:ea typeface="楷体_GB2312" pitchFamily="49" charset="-122"/>
              </a:rPr>
              <a:t>识别</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或</a:t>
            </a:r>
            <a:r>
              <a:rPr lang="zh-CN" altLang="en-US" dirty="0">
                <a:solidFill>
                  <a:srgbClr val="0000FF"/>
                </a:solidFill>
                <a:latin typeface="楷体_GB2312" pitchFamily="49" charset="-122"/>
                <a:ea typeface="楷体_GB2312" pitchFamily="49" charset="-122"/>
              </a:rPr>
              <a:t>接受</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一定的字符串。</a:t>
            </a:r>
            <a:endParaRPr lang="zh-CN" altLang="en-US" dirty="0">
              <a:latin typeface="楷体_GB2312" pitchFamily="49" charset="-122"/>
              <a:ea typeface="楷体_GB2312" pitchFamily="49" charset="-122"/>
            </a:endParaRPr>
          </a:p>
        </p:txBody>
      </p:sp>
      <p:grpSp>
        <p:nvGrpSpPr>
          <p:cNvPr id="38926" name="Group 14"/>
          <p:cNvGrpSpPr/>
          <p:nvPr/>
        </p:nvGrpSpPr>
        <p:grpSpPr>
          <a:xfrm>
            <a:off x="533400" y="2281238"/>
            <a:ext cx="4114800" cy="2057400"/>
            <a:chOff x="1440" y="1056"/>
            <a:chExt cx="2880" cy="1536"/>
          </a:xfrm>
        </p:grpSpPr>
        <p:sp>
          <p:nvSpPr>
            <p:cNvPr id="26642"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26643" name="Freeform 16"/>
            <p:cNvSpPr/>
            <p:nvPr/>
          </p:nvSpPr>
          <p:spPr>
            <a:xfrm>
              <a:off x="2688" y="1392"/>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26644"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26645"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26646"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26647"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26648" name="Rectangle 21"/>
            <p:cNvSpPr/>
            <p:nvPr/>
          </p:nvSpPr>
          <p:spPr>
            <a:xfrm>
              <a:off x="19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a:t>
              </a:r>
              <a:endParaRPr lang="zh-CN" altLang="en-US" dirty="0">
                <a:latin typeface="楷体_GB2312" pitchFamily="49" charset="-122"/>
                <a:ea typeface="楷体_GB2312" pitchFamily="49" charset="-122"/>
              </a:endParaRPr>
            </a:p>
          </p:txBody>
        </p:sp>
        <p:sp>
          <p:nvSpPr>
            <p:cNvPr id="26649" name="Rectangle 22"/>
            <p:cNvSpPr/>
            <p:nvPr/>
          </p:nvSpPr>
          <p:spPr>
            <a:xfrm>
              <a:off x="31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26650" name="Rectangle 23"/>
            <p:cNvSpPr/>
            <p:nvPr/>
          </p:nvSpPr>
          <p:spPr>
            <a:xfrm>
              <a:off x="2352" y="1056"/>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字母或数字</a:t>
              </a:r>
              <a:endParaRPr lang="zh-CN" altLang="en-US" dirty="0">
                <a:latin typeface="楷体_GB2312" pitchFamily="49" charset="-122"/>
                <a:ea typeface="楷体_GB2312" pitchFamily="49" charset="-122"/>
              </a:endParaRPr>
            </a:p>
          </p:txBody>
        </p:sp>
        <p:sp>
          <p:nvSpPr>
            <p:cNvPr id="26651" name="Rectangle 24"/>
            <p:cNvSpPr/>
            <p:nvPr/>
          </p:nvSpPr>
          <p:spPr>
            <a:xfrm>
              <a:off x="1920" y="2256"/>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26652" name="Rectangle 25"/>
            <p:cNvSpPr/>
            <p:nvPr/>
          </p:nvSpPr>
          <p:spPr>
            <a:xfrm>
              <a:off x="3984" y="1632"/>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grpSp>
        <p:nvGrpSpPr>
          <p:cNvPr id="38938" name="Group 26"/>
          <p:cNvGrpSpPr/>
          <p:nvPr/>
        </p:nvGrpSpPr>
        <p:grpSpPr>
          <a:xfrm>
            <a:off x="4800600" y="2205038"/>
            <a:ext cx="4114800" cy="2133600"/>
            <a:chOff x="1104" y="2640"/>
            <a:chExt cx="2928" cy="1488"/>
          </a:xfrm>
        </p:grpSpPr>
        <p:sp>
          <p:nvSpPr>
            <p:cNvPr id="26631" name="Oval 27"/>
            <p:cNvSpPr/>
            <p:nvPr/>
          </p:nvSpPr>
          <p:spPr>
            <a:xfrm>
              <a:off x="11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26632" name="Freeform 28"/>
            <p:cNvSpPr/>
            <p:nvPr/>
          </p:nvSpPr>
          <p:spPr>
            <a:xfrm>
              <a:off x="2352" y="2976"/>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26633" name="Oval 29"/>
            <p:cNvSpPr/>
            <p:nvPr/>
          </p:nvSpPr>
          <p:spPr>
            <a:xfrm>
              <a:off x="23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26634" name="Oval 30"/>
            <p:cNvSpPr/>
            <p:nvPr/>
          </p:nvSpPr>
          <p:spPr>
            <a:xfrm>
              <a:off x="3456" y="3360"/>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26635" name="Line 31"/>
            <p:cNvSpPr/>
            <p:nvPr/>
          </p:nvSpPr>
          <p:spPr>
            <a:xfrm>
              <a:off x="1536" y="3552"/>
              <a:ext cx="764" cy="1"/>
            </a:xfrm>
            <a:prstGeom prst="line">
              <a:avLst/>
            </a:prstGeom>
            <a:ln w="19050" cap="flat" cmpd="sng">
              <a:solidFill>
                <a:schemeClr val="tx1"/>
              </a:solidFill>
              <a:prstDash val="solid"/>
              <a:headEnd type="none" w="med" len="med"/>
              <a:tailEnd type="stealth" w="lg" len="lg"/>
            </a:ln>
          </p:spPr>
        </p:sp>
        <p:sp>
          <p:nvSpPr>
            <p:cNvPr id="26636" name="Line 32"/>
            <p:cNvSpPr/>
            <p:nvPr/>
          </p:nvSpPr>
          <p:spPr>
            <a:xfrm>
              <a:off x="2688" y="3552"/>
              <a:ext cx="764" cy="1"/>
            </a:xfrm>
            <a:prstGeom prst="line">
              <a:avLst/>
            </a:prstGeom>
            <a:ln w="19050" cap="flat" cmpd="sng">
              <a:solidFill>
                <a:schemeClr val="tx1"/>
              </a:solidFill>
              <a:prstDash val="solid"/>
              <a:headEnd type="none" w="med" len="med"/>
              <a:tailEnd type="stealth" w="lg" len="lg"/>
            </a:ln>
          </p:spPr>
        </p:sp>
        <p:sp>
          <p:nvSpPr>
            <p:cNvPr id="26637" name="Rectangle 33"/>
            <p:cNvSpPr/>
            <p:nvPr/>
          </p:nvSpPr>
          <p:spPr>
            <a:xfrm>
              <a:off x="1632" y="3216"/>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数字</a:t>
              </a:r>
              <a:endParaRPr lang="zh-CN" altLang="en-US" dirty="0">
                <a:latin typeface="楷体_GB2312" pitchFamily="49" charset="-122"/>
                <a:ea typeface="楷体_GB2312" pitchFamily="49" charset="-122"/>
              </a:endParaRPr>
            </a:p>
          </p:txBody>
        </p:sp>
        <p:sp>
          <p:nvSpPr>
            <p:cNvPr id="26638" name="Rectangle 34"/>
            <p:cNvSpPr/>
            <p:nvPr/>
          </p:nvSpPr>
          <p:spPr>
            <a:xfrm>
              <a:off x="2832" y="3216"/>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26639" name="Rectangle 35"/>
            <p:cNvSpPr/>
            <p:nvPr/>
          </p:nvSpPr>
          <p:spPr>
            <a:xfrm>
              <a:off x="2016" y="2640"/>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数字</a:t>
              </a:r>
              <a:endParaRPr lang="zh-CN" altLang="en-US" dirty="0">
                <a:latin typeface="楷体_GB2312" pitchFamily="49" charset="-122"/>
                <a:ea typeface="楷体_GB2312" pitchFamily="49" charset="-122"/>
              </a:endParaRPr>
            </a:p>
          </p:txBody>
        </p:sp>
        <p:sp>
          <p:nvSpPr>
            <p:cNvPr id="26640" name="Rectangle 36"/>
            <p:cNvSpPr/>
            <p:nvPr/>
          </p:nvSpPr>
          <p:spPr>
            <a:xfrm>
              <a:off x="1584" y="3792"/>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识别整常数的状态转换图</a:t>
              </a:r>
              <a:endParaRPr lang="zh-CN" altLang="en-US" dirty="0">
                <a:latin typeface="楷体_GB2312" pitchFamily="49" charset="-122"/>
                <a:ea typeface="楷体_GB2312" pitchFamily="49" charset="-122"/>
              </a:endParaRPr>
            </a:p>
          </p:txBody>
        </p:sp>
        <p:sp>
          <p:nvSpPr>
            <p:cNvPr id="26641" name="Rectangle 37"/>
            <p:cNvSpPr/>
            <p:nvPr/>
          </p:nvSpPr>
          <p:spPr>
            <a:xfrm>
              <a:off x="3696" y="3264"/>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
        <p:nvSpPr>
          <p:cNvPr id="2662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
        <p:nvSpPr>
          <p:cNvPr id="26630" name="Rectangle 3"/>
          <p:cNvSpPr/>
          <p:nvPr/>
        </p:nvSpPr>
        <p:spPr>
          <a:xfrm>
            <a:off x="522288" y="4999038"/>
            <a:ext cx="8145462" cy="954087"/>
          </a:xfrm>
          <a:prstGeom prst="rect">
            <a:avLst/>
          </a:prstGeom>
          <a:noFill/>
          <a:ln w="9525">
            <a:noFill/>
          </a:ln>
        </p:spPr>
        <p:txBody>
          <a:bodyPr>
            <a:spAutoFit/>
          </a:bodyPr>
          <a:p>
            <a:r>
              <a:rPr lang="zh-CN" altLang="en-US" sz="2800" dirty="0">
                <a:latin typeface="楷体_GB2312" pitchFamily="49" charset="-122"/>
                <a:ea typeface="楷体_GB2312" pitchFamily="49" charset="-122"/>
              </a:rPr>
              <a:t>终结符上的星号“*”</a:t>
            </a:r>
            <a:endParaRPr lang="zh-CN" altLang="en-US" sz="2800" dirty="0">
              <a:latin typeface="楷体_GB2312" pitchFamily="49" charset="-122"/>
              <a:ea typeface="楷体_GB2312" pitchFamily="49" charset="-122"/>
            </a:endParaRPr>
          </a:p>
          <a:p>
            <a:r>
              <a:rPr lang="en-US" altLang="zh-CN" sz="2800" dirty="0">
                <a:latin typeface="楷体_GB2312" pitchFamily="49" charset="-122"/>
                <a:ea typeface="楷体_GB2312" pitchFamily="49" charset="-122"/>
              </a:rPr>
              <a:t>	</a:t>
            </a:r>
            <a:r>
              <a:rPr lang="zh-CN" altLang="en-US" dirty="0">
                <a:latin typeface="楷体_GB2312" pitchFamily="49" charset="-122"/>
                <a:ea typeface="楷体_GB2312" pitchFamily="49" charset="-122"/>
              </a:rPr>
              <a:t>读进不属于标识符部分的字符，则把它</a:t>
            </a:r>
            <a:r>
              <a:rPr lang="zh-CN" altLang="en-US" dirty="0">
                <a:solidFill>
                  <a:srgbClr val="C00000"/>
                </a:solidFill>
                <a:latin typeface="楷体_GB2312" pitchFamily="49" charset="-122"/>
                <a:ea typeface="楷体_GB2312" pitchFamily="49" charset="-122"/>
              </a:rPr>
              <a:t>退还给输入串</a:t>
            </a:r>
            <a:endParaRPr lang="zh-CN" altLang="en-US" sz="2800" dirty="0">
              <a:solidFill>
                <a:srgbClr val="C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8926"/>
                                        </p:tgtEl>
                                        <p:attrNameLst>
                                          <p:attrName>style.visibility</p:attrName>
                                        </p:attrNameLst>
                                      </p:cBhvr>
                                      <p:to>
                                        <p:strVal val="visible"/>
                                      </p:to>
                                    </p:set>
                                    <p:animEffect transition="in" filter="barn(outHorizontal)">
                                      <p:cBhvr>
                                        <p:cTn id="7" dur="500"/>
                                        <p:tgtEl>
                                          <p:spTgt spid="389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8938"/>
                                        </p:tgtEl>
                                        <p:attrNameLst>
                                          <p:attrName>style.visibility</p:attrName>
                                        </p:attrNameLst>
                                      </p:cBhvr>
                                      <p:to>
                                        <p:strVal val="visible"/>
                                      </p:to>
                                    </p:set>
                                    <p:animEffect transition="in" filter="barn(outHorizontal)">
                                      <p:cBhvr>
                                        <p:cTn id="12" dur="500"/>
                                        <p:tgtEl>
                                          <p:spTgt spid="3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
        <p:nvSpPr>
          <p:cNvPr id="27651"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7652"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7653" name="Group 4"/>
          <p:cNvGrpSpPr/>
          <p:nvPr/>
        </p:nvGrpSpPr>
        <p:grpSpPr>
          <a:xfrm>
            <a:off x="250825" y="2278063"/>
            <a:ext cx="8675688" cy="4140200"/>
            <a:chOff x="0" y="397"/>
            <a:chExt cx="5465" cy="2608"/>
          </a:xfrm>
        </p:grpSpPr>
        <p:sp>
          <p:nvSpPr>
            <p:cNvPr id="27656" name="AutoShape 5"/>
            <p:cNvSpPr/>
            <p:nvPr/>
          </p:nvSpPr>
          <p:spPr>
            <a:xfrm>
              <a:off x="4921" y="1570"/>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0" name="Text Box 6"/>
            <p:cNvSpPr txBox="1">
              <a:spLocks noChangeArrowheads="1"/>
            </p:cNvSpPr>
            <p:nvPr/>
          </p:nvSpPr>
          <p:spPr bwMode="auto">
            <a:xfrm>
              <a:off x="5193" y="1434"/>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grpSp>
          <p:nvGrpSpPr>
            <p:cNvPr id="27658" name="Group 7"/>
            <p:cNvGrpSpPr/>
            <p:nvPr/>
          </p:nvGrpSpPr>
          <p:grpSpPr>
            <a:xfrm>
              <a:off x="2895" y="1519"/>
              <a:ext cx="1256" cy="767"/>
              <a:chOff x="2894" y="1791"/>
              <a:chExt cx="1256" cy="809"/>
            </a:xfrm>
          </p:grpSpPr>
          <p:sp>
            <p:nvSpPr>
              <p:cNvPr id="58" name="Arc 8"/>
              <p:cNvSpPr/>
              <p:nvPr/>
            </p:nvSpPr>
            <p:spPr bwMode="auto">
              <a:xfrm rot="7846440">
                <a:off x="3013" y="1668"/>
                <a:ext cx="809" cy="1036"/>
              </a:xfrm>
              <a:custGeom>
                <a:avLst/>
                <a:gdLst>
                  <a:gd name="G0" fmla="+- 0 0 0"/>
                  <a:gd name="G1" fmla="+- 21320 0 0"/>
                  <a:gd name="G2" fmla="+- 21600 0 0"/>
                  <a:gd name="T0" fmla="*/ 3465 w 21600"/>
                  <a:gd name="T1" fmla="*/ 0 h 28509"/>
                  <a:gd name="T2" fmla="*/ 20369 w 21600"/>
                  <a:gd name="T3" fmla="*/ 28509 h 28509"/>
                  <a:gd name="T4" fmla="*/ 0 w 21600"/>
                  <a:gd name="T5" fmla="*/ 21320 h 28509"/>
                </a:gdLst>
                <a:ahLst/>
                <a:cxnLst>
                  <a:cxn ang="0">
                    <a:pos x="T0" y="T1"/>
                  </a:cxn>
                  <a:cxn ang="0">
                    <a:pos x="T2" y="T3"/>
                  </a:cxn>
                  <a:cxn ang="0">
                    <a:pos x="T4" y="T5"/>
                  </a:cxn>
                </a:cxnLst>
                <a:rect l="0" t="0" r="r" b="b"/>
                <a:pathLst>
                  <a:path w="21600" h="28509" fill="none" extrusionOk="0">
                    <a:moveTo>
                      <a:pt x="3465" y="-1"/>
                    </a:moveTo>
                    <a:cubicBezTo>
                      <a:pt x="13919" y="1698"/>
                      <a:pt x="21600" y="10728"/>
                      <a:pt x="21600" y="21320"/>
                    </a:cubicBezTo>
                    <a:cubicBezTo>
                      <a:pt x="21600" y="23768"/>
                      <a:pt x="21183" y="26199"/>
                      <a:pt x="20368" y="28508"/>
                    </a:cubicBezTo>
                  </a:path>
                  <a:path w="21600" h="28509" stroke="0" extrusionOk="0">
                    <a:moveTo>
                      <a:pt x="3465" y="-1"/>
                    </a:moveTo>
                    <a:cubicBezTo>
                      <a:pt x="13919" y="1698"/>
                      <a:pt x="21600" y="10728"/>
                      <a:pt x="21600" y="21320"/>
                    </a:cubicBezTo>
                    <a:cubicBezTo>
                      <a:pt x="21600" y="23768"/>
                      <a:pt x="21183" y="26199"/>
                      <a:pt x="20368" y="28508"/>
                    </a:cubicBezTo>
                    <a:lnTo>
                      <a:pt x="0" y="2132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5" name="Line 9"/>
              <p:cNvSpPr/>
              <p:nvPr/>
            </p:nvSpPr>
            <p:spPr>
              <a:xfrm flipV="1">
                <a:off x="3969" y="2115"/>
                <a:ext cx="181" cy="226"/>
              </a:xfrm>
              <a:prstGeom prst="line">
                <a:avLst/>
              </a:prstGeom>
              <a:ln w="9525" cap="flat" cmpd="sng">
                <a:solidFill>
                  <a:srgbClr val="000000"/>
                </a:solidFill>
                <a:prstDash val="solid"/>
                <a:headEnd type="none" w="med" len="med"/>
                <a:tailEnd type="triangle" w="med" len="med"/>
              </a:ln>
            </p:spPr>
          </p:sp>
        </p:grpSp>
        <p:grpSp>
          <p:nvGrpSpPr>
            <p:cNvPr id="27659" name="Group 10"/>
            <p:cNvGrpSpPr/>
            <p:nvPr/>
          </p:nvGrpSpPr>
          <p:grpSpPr>
            <a:xfrm>
              <a:off x="0" y="397"/>
              <a:ext cx="5045" cy="2608"/>
              <a:chOff x="0" y="397"/>
              <a:chExt cx="5045" cy="2608"/>
            </a:xfrm>
          </p:grpSpPr>
          <p:sp>
            <p:nvSpPr>
              <p:cNvPr id="27660" name="AutoShape 11"/>
              <p:cNvSpPr/>
              <p:nvPr/>
            </p:nvSpPr>
            <p:spPr>
              <a:xfrm>
                <a:off x="930" y="2423"/>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grpSp>
            <p:nvGrpSpPr>
              <p:cNvPr id="27661" name="Group 12"/>
              <p:cNvGrpSpPr/>
              <p:nvPr/>
            </p:nvGrpSpPr>
            <p:grpSpPr>
              <a:xfrm>
                <a:off x="1166" y="1661"/>
                <a:ext cx="753" cy="735"/>
                <a:chOff x="1165" y="1934"/>
                <a:chExt cx="753" cy="775"/>
              </a:xfrm>
            </p:grpSpPr>
            <p:sp>
              <p:nvSpPr>
                <p:cNvPr id="56" name="Arc 13"/>
                <p:cNvSpPr/>
                <p:nvPr/>
              </p:nvSpPr>
              <p:spPr bwMode="auto">
                <a:xfrm rot="4583452">
                  <a:off x="1091" y="2004"/>
                  <a:ext cx="775" cy="616"/>
                </a:xfrm>
                <a:custGeom>
                  <a:avLst/>
                  <a:gdLst>
                    <a:gd name="G0" fmla="+- 0 0 0"/>
                    <a:gd name="G1" fmla="+- 16794 0 0"/>
                    <a:gd name="G2" fmla="+- 21600 0 0"/>
                    <a:gd name="T0" fmla="*/ 13583 w 21600"/>
                    <a:gd name="T1" fmla="*/ 0 h 16794"/>
                    <a:gd name="T2" fmla="*/ 21600 w 21600"/>
                    <a:gd name="T3" fmla="*/ 16794 h 16794"/>
                    <a:gd name="T4" fmla="*/ 0 w 21600"/>
                    <a:gd name="T5" fmla="*/ 16794 h 16794"/>
                  </a:gdLst>
                  <a:ahLst/>
                  <a:cxnLst>
                    <a:cxn ang="0">
                      <a:pos x="T0" y="T1"/>
                    </a:cxn>
                    <a:cxn ang="0">
                      <a:pos x="T2" y="T3"/>
                    </a:cxn>
                    <a:cxn ang="0">
                      <a:pos x="T4" y="T5"/>
                    </a:cxn>
                  </a:cxnLst>
                  <a:rect l="0" t="0" r="r" b="b"/>
                  <a:pathLst>
                    <a:path w="21600" h="16794" fill="none" extrusionOk="0">
                      <a:moveTo>
                        <a:pt x="13583" y="-1"/>
                      </a:moveTo>
                      <a:cubicBezTo>
                        <a:pt x="18653" y="4100"/>
                        <a:pt x="21600" y="10272"/>
                        <a:pt x="21600" y="16794"/>
                      </a:cubicBezTo>
                    </a:path>
                    <a:path w="21600" h="16794" stroke="0" extrusionOk="0">
                      <a:moveTo>
                        <a:pt x="13583" y="-1"/>
                      </a:moveTo>
                      <a:cubicBezTo>
                        <a:pt x="18653" y="4100"/>
                        <a:pt x="21600" y="10272"/>
                        <a:pt x="21600" y="16794"/>
                      </a:cubicBezTo>
                      <a:lnTo>
                        <a:pt x="0" y="16794"/>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3" name="Line 14"/>
                <p:cNvSpPr/>
                <p:nvPr/>
              </p:nvSpPr>
              <p:spPr>
                <a:xfrm rot="-5638964">
                  <a:off x="1761" y="2183"/>
                  <a:ext cx="183" cy="130"/>
                </a:xfrm>
                <a:prstGeom prst="line">
                  <a:avLst/>
                </a:prstGeom>
                <a:ln w="9525" cap="flat" cmpd="sng">
                  <a:solidFill>
                    <a:srgbClr val="000000"/>
                  </a:solidFill>
                  <a:prstDash val="solid"/>
                  <a:headEnd type="none" w="med" len="med"/>
                  <a:tailEnd type="triangle" w="med" len="med"/>
                </a:ln>
              </p:spPr>
            </p:sp>
          </p:grpSp>
          <p:sp>
            <p:nvSpPr>
              <p:cNvPr id="27662" name="Line 15"/>
              <p:cNvSpPr/>
              <p:nvPr/>
            </p:nvSpPr>
            <p:spPr>
              <a:xfrm flipV="1">
                <a:off x="4786" y="1798"/>
                <a:ext cx="136" cy="257"/>
              </a:xfrm>
              <a:prstGeom prst="line">
                <a:avLst/>
              </a:prstGeom>
              <a:ln w="9525" cap="flat" cmpd="sng">
                <a:solidFill>
                  <a:srgbClr val="000000"/>
                </a:solidFill>
                <a:prstDash val="solid"/>
                <a:headEnd type="none" w="med" len="med"/>
                <a:tailEnd type="triangle" w="med" len="med"/>
              </a:ln>
            </p:spPr>
          </p:sp>
          <p:grpSp>
            <p:nvGrpSpPr>
              <p:cNvPr id="27663" name="Group 16"/>
              <p:cNvGrpSpPr/>
              <p:nvPr/>
            </p:nvGrpSpPr>
            <p:grpSpPr>
              <a:xfrm>
                <a:off x="0" y="397"/>
                <a:ext cx="5045" cy="2608"/>
                <a:chOff x="0" y="397"/>
                <a:chExt cx="5045" cy="2608"/>
              </a:xfrm>
            </p:grpSpPr>
            <p:sp>
              <p:nvSpPr>
                <p:cNvPr id="27664" name="AutoShape 17"/>
                <p:cNvSpPr/>
                <p:nvPr/>
              </p:nvSpPr>
              <p:spPr>
                <a:xfrm>
                  <a:off x="4105" y="156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8" name="Text Box 18"/>
                <p:cNvSpPr txBox="1">
                  <a:spLocks noChangeArrowheads="1"/>
                </p:cNvSpPr>
                <p:nvPr/>
              </p:nvSpPr>
              <p:spPr bwMode="auto">
                <a:xfrm>
                  <a:off x="408" y="1984"/>
                  <a:ext cx="227" cy="407"/>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sz="3600" b="1" kern="1200" cap="none" spc="0" normalizeH="0" baseline="0" noProof="0" dirty="0">
                      <a:latin typeface="Times New Roman" panose="02020603050405020304" pitchFamily="18" charset="0"/>
                      <a:ea typeface="PMingLiU" pitchFamily="18" charset="-120"/>
                      <a:cs typeface="+mn-cs"/>
                    </a:rPr>
                    <a:t>·</a:t>
                  </a:r>
                  <a:endParaRPr kumimoji="1" lang="en-US" altLang="zh-CN" sz="3600" b="1" kern="1200" cap="none" spc="0" normalizeH="0" baseline="0" noProof="0" dirty="0">
                    <a:latin typeface="Times New Roman" panose="02020603050405020304" pitchFamily="18" charset="0"/>
                    <a:ea typeface="PMingLiU" pitchFamily="18" charset="-120"/>
                    <a:cs typeface="+mn-cs"/>
                  </a:endParaRPr>
                </a:p>
              </p:txBody>
            </p:sp>
            <p:sp>
              <p:nvSpPr>
                <p:cNvPr id="19" name="Text Box 19"/>
                <p:cNvSpPr txBox="1">
                  <a:spLocks noChangeArrowheads="1"/>
                </p:cNvSpPr>
                <p:nvPr/>
              </p:nvSpPr>
              <p:spPr bwMode="auto">
                <a:xfrm>
                  <a:off x="4086" y="762"/>
                  <a:ext cx="583"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27667" name="AutoShape 20"/>
                <p:cNvSpPr/>
                <p:nvPr/>
              </p:nvSpPr>
              <p:spPr>
                <a:xfrm>
                  <a:off x="3288" y="1562"/>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27668" name="AutoShape 21"/>
                <p:cNvSpPr/>
                <p:nvPr/>
              </p:nvSpPr>
              <p:spPr>
                <a:xfrm>
                  <a:off x="0" y="1546"/>
                  <a:ext cx="360"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7669" name="AutoShape 22"/>
                <p:cNvSpPr/>
                <p:nvPr/>
              </p:nvSpPr>
              <p:spPr>
                <a:xfrm>
                  <a:off x="931" y="1546"/>
                  <a:ext cx="360"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3" name="Text Box 23"/>
                <p:cNvSpPr txBox="1">
                  <a:spLocks noChangeArrowheads="1"/>
                </p:cNvSpPr>
                <p:nvPr/>
              </p:nvSpPr>
              <p:spPr bwMode="auto">
                <a:xfrm>
                  <a:off x="363" y="1440"/>
                  <a:ext cx="59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24" name="Text Box 24"/>
                <p:cNvSpPr txBox="1">
                  <a:spLocks noChangeArrowheads="1"/>
                </p:cNvSpPr>
                <p:nvPr/>
              </p:nvSpPr>
              <p:spPr bwMode="auto">
                <a:xfrm>
                  <a:off x="550" y="798"/>
                  <a:ext cx="1222"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27672" name="AutoShape 25"/>
                <p:cNvSpPr/>
                <p:nvPr/>
              </p:nvSpPr>
              <p:spPr>
                <a:xfrm>
                  <a:off x="1703" y="1546"/>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6" name="Text Box 26"/>
                <p:cNvSpPr txBox="1">
                  <a:spLocks noChangeArrowheads="1"/>
                </p:cNvSpPr>
                <p:nvPr/>
              </p:nvSpPr>
              <p:spPr bwMode="auto">
                <a:xfrm>
                  <a:off x="1638" y="760"/>
                  <a:ext cx="585"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27674" name="AutoShape 27"/>
                <p:cNvSpPr/>
                <p:nvPr/>
              </p:nvSpPr>
              <p:spPr>
                <a:xfrm>
                  <a:off x="2516" y="1561"/>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28" name="Text Box 28"/>
                <p:cNvSpPr txBox="1">
                  <a:spLocks noChangeArrowheads="1"/>
                </p:cNvSpPr>
                <p:nvPr/>
              </p:nvSpPr>
              <p:spPr bwMode="auto">
                <a:xfrm>
                  <a:off x="1543" y="397"/>
                  <a:ext cx="76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dirty="0">
                      <a:latin typeface="+mj-lt"/>
                      <a:ea typeface="楷体_GB2312" pitchFamily="49" charset="-122"/>
                      <a:cs typeface="+mn-cs"/>
                    </a:rPr>
                    <a:t>E </a:t>
                  </a:r>
                  <a:r>
                    <a:rPr kumimoji="1" lang="zh-CN" altLang="en-US" kern="1200" cap="none" spc="0" normalizeH="0" baseline="0" noProof="0" dirty="0">
                      <a:latin typeface="+mj-lt"/>
                      <a:ea typeface="楷体_GB2312" pitchFamily="49" charset="-122"/>
                      <a:cs typeface="+mn-cs"/>
                    </a:rPr>
                    <a:t>或 </a:t>
                  </a:r>
                  <a:r>
                    <a:rPr kumimoji="1" lang="en-US" altLang="zh-CN" kern="1200" cap="none" spc="0" normalizeH="0" baseline="0" noProof="0" dirty="0">
                      <a:latin typeface="+mj-lt"/>
                      <a:ea typeface="楷体_GB2312" pitchFamily="49" charset="-122"/>
                      <a:cs typeface="+mn-cs"/>
                    </a:rPr>
                    <a:t>D</a:t>
                  </a:r>
                  <a:endParaRPr kumimoji="1" lang="en-US" altLang="zh-CN" kern="1200" cap="none" spc="0" normalizeH="0" baseline="0" noProof="0" dirty="0">
                    <a:latin typeface="+mj-lt"/>
                    <a:ea typeface="楷体_GB2312" pitchFamily="49" charset="-122"/>
                    <a:cs typeface="+mn-cs"/>
                  </a:endParaRPr>
                </a:p>
              </p:txBody>
            </p:sp>
            <p:sp>
              <p:nvSpPr>
                <p:cNvPr id="29" name="Text Box 29"/>
                <p:cNvSpPr txBox="1">
                  <a:spLocks noChangeArrowheads="1"/>
                </p:cNvSpPr>
                <p:nvPr/>
              </p:nvSpPr>
              <p:spPr bwMode="auto">
                <a:xfrm>
                  <a:off x="2770" y="1431"/>
                  <a:ext cx="771"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或－</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0" name="Text Box 30"/>
                <p:cNvSpPr txBox="1">
                  <a:spLocks noChangeArrowheads="1"/>
                </p:cNvSpPr>
                <p:nvPr/>
              </p:nvSpPr>
              <p:spPr bwMode="auto">
                <a:xfrm>
                  <a:off x="3582" y="1395"/>
                  <a:ext cx="591"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1" name="Text Box 31"/>
                <p:cNvSpPr txBox="1">
                  <a:spLocks noChangeArrowheads="1"/>
                </p:cNvSpPr>
                <p:nvPr/>
              </p:nvSpPr>
              <p:spPr bwMode="auto">
                <a:xfrm>
                  <a:off x="4435" y="1361"/>
                  <a:ext cx="61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2" name="Text Box 32"/>
                <p:cNvSpPr txBox="1">
                  <a:spLocks noChangeArrowheads="1"/>
                </p:cNvSpPr>
                <p:nvPr/>
              </p:nvSpPr>
              <p:spPr bwMode="auto">
                <a:xfrm>
                  <a:off x="2031" y="1531"/>
                  <a:ext cx="490" cy="19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sz="1400" kern="1200" cap="none" spc="0" normalizeH="0" baseline="0" noProof="0" dirty="0">
                      <a:latin typeface="+mj-lt"/>
                      <a:ea typeface="楷体_GB2312" pitchFamily="49" charset="-122"/>
                      <a:cs typeface="+mn-cs"/>
                    </a:rPr>
                    <a:t>E </a:t>
                  </a:r>
                  <a:r>
                    <a:rPr kumimoji="1" lang="zh-CN" altLang="en-US" sz="1400" kern="1200" cap="none" spc="0" normalizeH="0" baseline="0" noProof="0" dirty="0">
                      <a:latin typeface="+mj-lt"/>
                      <a:ea typeface="楷体_GB2312" pitchFamily="49" charset="-122"/>
                      <a:cs typeface="+mn-cs"/>
                    </a:rPr>
                    <a:t>或 </a:t>
                  </a:r>
                  <a:r>
                    <a:rPr kumimoji="1" lang="en-US" altLang="zh-CN" sz="1400" kern="1200" cap="none" spc="0" normalizeH="0" baseline="0" noProof="0" dirty="0">
                      <a:latin typeface="+mj-lt"/>
                      <a:ea typeface="楷体_GB2312" pitchFamily="49" charset="-122"/>
                      <a:cs typeface="+mn-cs"/>
                    </a:rPr>
                    <a:t>D</a:t>
                  </a:r>
                  <a:endParaRPr kumimoji="1" lang="en-US" altLang="zh-CN" sz="1400" kern="1200" cap="none" spc="0" normalizeH="0" baseline="0" noProof="0" dirty="0">
                    <a:latin typeface="+mj-lt"/>
                    <a:ea typeface="楷体_GB2312" pitchFamily="49" charset="-122"/>
                    <a:cs typeface="+mn-cs"/>
                  </a:endParaRPr>
                </a:p>
              </p:txBody>
            </p:sp>
            <p:grpSp>
              <p:nvGrpSpPr>
                <p:cNvPr id="27680" name="Group 34"/>
                <p:cNvGrpSpPr/>
                <p:nvPr/>
              </p:nvGrpSpPr>
              <p:grpSpPr>
                <a:xfrm>
                  <a:off x="244" y="663"/>
                  <a:ext cx="4678" cy="2342"/>
                  <a:chOff x="244" y="663"/>
                  <a:chExt cx="4678" cy="2342"/>
                </a:xfrm>
              </p:grpSpPr>
              <p:sp>
                <p:nvSpPr>
                  <p:cNvPr id="27683" name="Line 35"/>
                  <p:cNvSpPr/>
                  <p:nvPr/>
                </p:nvSpPr>
                <p:spPr>
                  <a:xfrm>
                    <a:off x="2880" y="1753"/>
                    <a:ext cx="408" cy="0"/>
                  </a:xfrm>
                  <a:prstGeom prst="line">
                    <a:avLst/>
                  </a:prstGeom>
                  <a:ln w="9525" cap="flat" cmpd="sng">
                    <a:solidFill>
                      <a:srgbClr val="000000"/>
                    </a:solidFill>
                    <a:prstDash val="solid"/>
                    <a:headEnd type="none" w="med" len="med"/>
                    <a:tailEnd type="triangle" w="med" len="med"/>
                  </a:ln>
                </p:spPr>
              </p:sp>
              <p:sp>
                <p:nvSpPr>
                  <p:cNvPr id="38" name="Arc 36"/>
                  <p:cNvSpPr/>
                  <p:nvPr/>
                </p:nvSpPr>
                <p:spPr bwMode="auto">
                  <a:xfrm rot="5271687" flipH="1" flipV="1">
                    <a:off x="4032" y="1161"/>
                    <a:ext cx="528"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85" name="Line 37"/>
                  <p:cNvSpPr/>
                  <p:nvPr/>
                </p:nvSpPr>
                <p:spPr>
                  <a:xfrm>
                    <a:off x="4167" y="1388"/>
                    <a:ext cx="45" cy="215"/>
                  </a:xfrm>
                  <a:prstGeom prst="line">
                    <a:avLst/>
                  </a:prstGeom>
                  <a:ln w="9525" cap="flat" cmpd="sng">
                    <a:solidFill>
                      <a:srgbClr val="000000"/>
                    </a:solidFill>
                    <a:prstDash val="solid"/>
                    <a:headEnd type="none" w="med" len="med"/>
                    <a:tailEnd type="triangle" w="med" len="med"/>
                  </a:ln>
                </p:spPr>
              </p:sp>
              <p:sp>
                <p:nvSpPr>
                  <p:cNvPr id="27686" name="Line 38"/>
                  <p:cNvSpPr/>
                  <p:nvPr/>
                </p:nvSpPr>
                <p:spPr>
                  <a:xfrm flipV="1">
                    <a:off x="362" y="1737"/>
                    <a:ext cx="567" cy="1"/>
                  </a:xfrm>
                  <a:prstGeom prst="line">
                    <a:avLst/>
                  </a:prstGeom>
                  <a:ln w="9525" cap="flat" cmpd="sng">
                    <a:solidFill>
                      <a:srgbClr val="000000"/>
                    </a:solidFill>
                    <a:prstDash val="solid"/>
                    <a:headEnd type="none" w="med" len="med"/>
                    <a:tailEnd type="triangle" w="med" len="med"/>
                  </a:ln>
                </p:spPr>
              </p:sp>
              <p:sp>
                <p:nvSpPr>
                  <p:cNvPr id="41" name="Arc 39"/>
                  <p:cNvSpPr/>
                  <p:nvPr/>
                </p:nvSpPr>
                <p:spPr bwMode="auto">
                  <a:xfrm rot="5271687" flipH="1" flipV="1">
                    <a:off x="858" y="1140"/>
                    <a:ext cx="519"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88" name="Line 40"/>
                  <p:cNvSpPr/>
                  <p:nvPr/>
                </p:nvSpPr>
                <p:spPr>
                  <a:xfrm>
                    <a:off x="975" y="1379"/>
                    <a:ext cx="45" cy="212"/>
                  </a:xfrm>
                  <a:prstGeom prst="line">
                    <a:avLst/>
                  </a:prstGeom>
                  <a:ln w="9525" cap="flat" cmpd="sng">
                    <a:solidFill>
                      <a:srgbClr val="000000"/>
                    </a:solidFill>
                    <a:prstDash val="solid"/>
                    <a:headEnd type="none" w="med" len="med"/>
                    <a:tailEnd type="triangle" w="med" len="med"/>
                  </a:ln>
                </p:spPr>
              </p:sp>
              <p:sp>
                <p:nvSpPr>
                  <p:cNvPr id="27689" name="Line 41"/>
                  <p:cNvSpPr/>
                  <p:nvPr/>
                </p:nvSpPr>
                <p:spPr>
                  <a:xfrm>
                    <a:off x="1292" y="1737"/>
                    <a:ext cx="410" cy="0"/>
                  </a:xfrm>
                  <a:prstGeom prst="line">
                    <a:avLst/>
                  </a:prstGeom>
                  <a:ln w="9525" cap="flat" cmpd="sng">
                    <a:solidFill>
                      <a:srgbClr val="000000"/>
                    </a:solidFill>
                    <a:prstDash val="solid"/>
                    <a:headEnd type="none" w="med" len="med"/>
                    <a:tailEnd type="triangle" w="med" len="med"/>
                  </a:ln>
                </p:spPr>
              </p:sp>
              <p:sp>
                <p:nvSpPr>
                  <p:cNvPr id="44" name="Arc 42"/>
                  <p:cNvSpPr/>
                  <p:nvPr/>
                </p:nvSpPr>
                <p:spPr bwMode="auto">
                  <a:xfrm rot="5271687" flipH="1" flipV="1">
                    <a:off x="1648" y="1138"/>
                    <a:ext cx="519"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91" name="Line 43"/>
                  <p:cNvSpPr/>
                  <p:nvPr/>
                </p:nvSpPr>
                <p:spPr>
                  <a:xfrm>
                    <a:off x="1764" y="1377"/>
                    <a:ext cx="45" cy="212"/>
                  </a:xfrm>
                  <a:prstGeom prst="line">
                    <a:avLst/>
                  </a:prstGeom>
                  <a:ln w="9525" cap="flat" cmpd="sng">
                    <a:solidFill>
                      <a:srgbClr val="000000"/>
                    </a:solidFill>
                    <a:prstDash val="solid"/>
                    <a:headEnd type="none" w="med" len="med"/>
                    <a:tailEnd type="triangle" w="med" len="med"/>
                  </a:ln>
                </p:spPr>
              </p:sp>
              <p:sp>
                <p:nvSpPr>
                  <p:cNvPr id="27692" name="Line 44"/>
                  <p:cNvSpPr/>
                  <p:nvPr/>
                </p:nvSpPr>
                <p:spPr>
                  <a:xfrm>
                    <a:off x="2063" y="1751"/>
                    <a:ext cx="453" cy="0"/>
                  </a:xfrm>
                  <a:prstGeom prst="line">
                    <a:avLst/>
                  </a:prstGeom>
                  <a:ln w="9525" cap="flat" cmpd="sng">
                    <a:solidFill>
                      <a:srgbClr val="000000"/>
                    </a:solidFill>
                    <a:prstDash val="solid"/>
                    <a:headEnd type="none" w="med" len="med"/>
                    <a:tailEnd type="triangle" w="med" len="med"/>
                  </a:ln>
                </p:spPr>
              </p:sp>
              <p:sp>
                <p:nvSpPr>
                  <p:cNvPr id="47" name="Arc 45"/>
                  <p:cNvSpPr/>
                  <p:nvPr/>
                </p:nvSpPr>
                <p:spPr bwMode="auto">
                  <a:xfrm rot="16243590" flipV="1">
                    <a:off x="1384" y="530"/>
                    <a:ext cx="998" cy="1264"/>
                  </a:xfrm>
                  <a:custGeom>
                    <a:avLst/>
                    <a:gdLst>
                      <a:gd name="G0" fmla="+- 0 0 0"/>
                      <a:gd name="G1" fmla="+- 18527 0 0"/>
                      <a:gd name="G2" fmla="+- 21600 0 0"/>
                      <a:gd name="T0" fmla="*/ 11105 w 21600"/>
                      <a:gd name="T1" fmla="*/ 0 h 40044"/>
                      <a:gd name="T2" fmla="*/ 1896 w 21600"/>
                      <a:gd name="T3" fmla="*/ 40044 h 40044"/>
                      <a:gd name="T4" fmla="*/ 0 w 21600"/>
                      <a:gd name="T5" fmla="*/ 18527 h 40044"/>
                    </a:gdLst>
                    <a:ahLst/>
                    <a:cxnLst>
                      <a:cxn ang="0">
                        <a:pos x="T0" y="T1"/>
                      </a:cxn>
                      <a:cxn ang="0">
                        <a:pos x="T2" y="T3"/>
                      </a:cxn>
                      <a:cxn ang="0">
                        <a:pos x="T4" y="T5"/>
                      </a:cxn>
                    </a:cxnLst>
                    <a:rect l="0" t="0" r="r" b="b"/>
                    <a:pathLst>
                      <a:path w="21600" h="40044" fill="none" extrusionOk="0">
                        <a:moveTo>
                          <a:pt x="11104" y="0"/>
                        </a:moveTo>
                        <a:cubicBezTo>
                          <a:pt x="17615" y="3902"/>
                          <a:pt x="21600" y="10936"/>
                          <a:pt x="21600" y="18527"/>
                        </a:cubicBezTo>
                        <a:cubicBezTo>
                          <a:pt x="21600" y="29721"/>
                          <a:pt x="13047" y="39061"/>
                          <a:pt x="1895" y="40043"/>
                        </a:cubicBezTo>
                      </a:path>
                      <a:path w="21600" h="40044" stroke="0" extrusionOk="0">
                        <a:moveTo>
                          <a:pt x="11104" y="0"/>
                        </a:moveTo>
                        <a:cubicBezTo>
                          <a:pt x="17615" y="3902"/>
                          <a:pt x="21600" y="10936"/>
                          <a:pt x="21600" y="18527"/>
                        </a:cubicBezTo>
                        <a:cubicBezTo>
                          <a:pt x="21600" y="29721"/>
                          <a:pt x="13047" y="39061"/>
                          <a:pt x="1895" y="40043"/>
                        </a:cubicBezTo>
                        <a:lnTo>
                          <a:pt x="0" y="18527"/>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94" name="Line 46"/>
                  <p:cNvSpPr/>
                  <p:nvPr/>
                </p:nvSpPr>
                <p:spPr>
                  <a:xfrm>
                    <a:off x="2515" y="1163"/>
                    <a:ext cx="136" cy="430"/>
                  </a:xfrm>
                  <a:prstGeom prst="line">
                    <a:avLst/>
                  </a:prstGeom>
                  <a:ln w="9525" cap="flat" cmpd="sng">
                    <a:solidFill>
                      <a:srgbClr val="000000"/>
                    </a:solidFill>
                    <a:prstDash val="solid"/>
                    <a:headEnd type="none" w="med" len="med"/>
                    <a:tailEnd type="triangle" w="med" len="med"/>
                  </a:ln>
                </p:spPr>
              </p:sp>
              <p:sp>
                <p:nvSpPr>
                  <p:cNvPr id="27695" name="Line 47"/>
                  <p:cNvSpPr/>
                  <p:nvPr/>
                </p:nvSpPr>
                <p:spPr>
                  <a:xfrm>
                    <a:off x="3652" y="1753"/>
                    <a:ext cx="454" cy="0"/>
                  </a:xfrm>
                  <a:prstGeom prst="line">
                    <a:avLst/>
                  </a:prstGeom>
                  <a:ln w="9525" cap="flat" cmpd="sng">
                    <a:solidFill>
                      <a:srgbClr val="000000"/>
                    </a:solidFill>
                    <a:prstDash val="solid"/>
                    <a:headEnd type="none" w="med" len="med"/>
                    <a:tailEnd type="triangle" w="med" len="med"/>
                  </a:ln>
                </p:spPr>
              </p:sp>
              <p:sp>
                <p:nvSpPr>
                  <p:cNvPr id="27696" name="Line 48"/>
                  <p:cNvSpPr/>
                  <p:nvPr/>
                </p:nvSpPr>
                <p:spPr>
                  <a:xfrm>
                    <a:off x="4469" y="1753"/>
                    <a:ext cx="453" cy="0"/>
                  </a:xfrm>
                  <a:prstGeom prst="line">
                    <a:avLst/>
                  </a:prstGeom>
                  <a:ln w="9525" cap="flat" cmpd="sng">
                    <a:solidFill>
                      <a:srgbClr val="000000"/>
                    </a:solidFill>
                    <a:prstDash val="solid"/>
                    <a:headEnd type="none" w="med" len="med"/>
                    <a:tailEnd type="triangle" w="med" len="med"/>
                  </a:ln>
                </p:spPr>
              </p:sp>
              <p:grpSp>
                <p:nvGrpSpPr>
                  <p:cNvPr id="27697" name="Group 49"/>
                  <p:cNvGrpSpPr/>
                  <p:nvPr/>
                </p:nvGrpSpPr>
                <p:grpSpPr>
                  <a:xfrm>
                    <a:off x="244" y="1807"/>
                    <a:ext cx="1011" cy="680"/>
                    <a:chOff x="243" y="2078"/>
                    <a:chExt cx="1011" cy="717"/>
                  </a:xfrm>
                </p:grpSpPr>
                <p:sp>
                  <p:nvSpPr>
                    <p:cNvPr id="54" name="Arc 50"/>
                    <p:cNvSpPr/>
                    <p:nvPr/>
                  </p:nvSpPr>
                  <p:spPr bwMode="auto">
                    <a:xfrm rot="10222416">
                      <a:off x="243" y="2078"/>
                      <a:ext cx="1011" cy="543"/>
                    </a:xfrm>
                    <a:custGeom>
                      <a:avLst/>
                      <a:gdLst>
                        <a:gd name="G0" fmla="+- 0 0 0"/>
                        <a:gd name="G1" fmla="+- 15685 0 0"/>
                        <a:gd name="G2" fmla="+- 21600 0 0"/>
                        <a:gd name="T0" fmla="*/ 14850 w 21600"/>
                        <a:gd name="T1" fmla="*/ 0 h 15685"/>
                        <a:gd name="T2" fmla="*/ 21600 w 21600"/>
                        <a:gd name="T3" fmla="*/ 15685 h 15685"/>
                        <a:gd name="T4" fmla="*/ 0 w 21600"/>
                        <a:gd name="T5" fmla="*/ 15685 h 15685"/>
                      </a:gdLst>
                      <a:ahLst/>
                      <a:cxnLst>
                        <a:cxn ang="0">
                          <a:pos x="T0" y="T1"/>
                        </a:cxn>
                        <a:cxn ang="0">
                          <a:pos x="T2" y="T3"/>
                        </a:cxn>
                        <a:cxn ang="0">
                          <a:pos x="T4" y="T5"/>
                        </a:cxn>
                      </a:cxnLst>
                      <a:rect l="0" t="0" r="r" b="b"/>
                      <a:pathLst>
                        <a:path w="21600" h="15685" fill="none" extrusionOk="0">
                          <a:moveTo>
                            <a:pt x="14850" y="-1"/>
                          </a:moveTo>
                          <a:cubicBezTo>
                            <a:pt x="19159" y="4079"/>
                            <a:pt x="21600" y="9751"/>
                            <a:pt x="21600" y="15685"/>
                          </a:cubicBezTo>
                        </a:path>
                        <a:path w="21600" h="15685" stroke="0" extrusionOk="0">
                          <a:moveTo>
                            <a:pt x="14850" y="-1"/>
                          </a:moveTo>
                          <a:cubicBezTo>
                            <a:pt x="19159" y="4079"/>
                            <a:pt x="21600" y="9751"/>
                            <a:pt x="21600" y="15685"/>
                          </a:cubicBezTo>
                          <a:lnTo>
                            <a:pt x="0" y="15685"/>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1" name="Line 51"/>
                    <p:cNvSpPr/>
                    <p:nvPr/>
                  </p:nvSpPr>
                  <p:spPr>
                    <a:xfrm>
                      <a:off x="612" y="2659"/>
                      <a:ext cx="317" cy="136"/>
                    </a:xfrm>
                    <a:prstGeom prst="line">
                      <a:avLst/>
                    </a:prstGeom>
                    <a:ln w="9525" cap="flat" cmpd="sng">
                      <a:solidFill>
                        <a:srgbClr val="000000"/>
                      </a:solidFill>
                      <a:prstDash val="solid"/>
                      <a:headEnd type="none" w="med" len="med"/>
                      <a:tailEnd type="triangle" w="med" len="med"/>
                    </a:ln>
                  </p:spPr>
                </p:sp>
              </p:grpSp>
              <p:sp>
                <p:nvSpPr>
                  <p:cNvPr id="52" name="Text Box 52"/>
                  <p:cNvSpPr txBox="1">
                    <a:spLocks noChangeArrowheads="1"/>
                  </p:cNvSpPr>
                  <p:nvPr/>
                </p:nvSpPr>
                <p:spPr bwMode="auto">
                  <a:xfrm>
                    <a:off x="1255" y="1984"/>
                    <a:ext cx="61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53" name="Arc 53"/>
                  <p:cNvSpPr/>
                  <p:nvPr/>
                </p:nvSpPr>
                <p:spPr bwMode="auto">
                  <a:xfrm rot="8413196">
                    <a:off x="2381" y="1028"/>
                    <a:ext cx="2070" cy="1977"/>
                  </a:xfrm>
                  <a:custGeom>
                    <a:avLst/>
                    <a:gdLst>
                      <a:gd name="G0" fmla="+- 7343 0 0"/>
                      <a:gd name="G1" fmla="+- 21600 0 0"/>
                      <a:gd name="G2" fmla="+- 21600 0 0"/>
                      <a:gd name="T0" fmla="*/ 0 w 28943"/>
                      <a:gd name="T1" fmla="*/ 1286 h 28370"/>
                      <a:gd name="T2" fmla="*/ 27855 w 28943"/>
                      <a:gd name="T3" fmla="*/ 28370 h 28370"/>
                      <a:gd name="T4" fmla="*/ 7343 w 28943"/>
                      <a:gd name="T5" fmla="*/ 21600 h 28370"/>
                    </a:gdLst>
                    <a:ahLst/>
                    <a:cxnLst>
                      <a:cxn ang="0">
                        <a:pos x="T0" y="T1"/>
                      </a:cxn>
                      <a:cxn ang="0">
                        <a:pos x="T2" y="T3"/>
                      </a:cxn>
                      <a:cxn ang="0">
                        <a:pos x="T4" y="T5"/>
                      </a:cxn>
                    </a:cxnLst>
                    <a:rect l="0" t="0" r="r" b="b"/>
                    <a:pathLst>
                      <a:path w="28943" h="28370" fill="none" extrusionOk="0">
                        <a:moveTo>
                          <a:pt x="0" y="1286"/>
                        </a:moveTo>
                        <a:cubicBezTo>
                          <a:pt x="2354" y="435"/>
                          <a:pt x="4839" y="-1"/>
                          <a:pt x="7343" y="0"/>
                        </a:cubicBezTo>
                        <a:cubicBezTo>
                          <a:pt x="19272" y="0"/>
                          <a:pt x="28943" y="9670"/>
                          <a:pt x="28943" y="21600"/>
                        </a:cubicBezTo>
                        <a:cubicBezTo>
                          <a:pt x="28943" y="23900"/>
                          <a:pt x="28575" y="26185"/>
                          <a:pt x="27854" y="28369"/>
                        </a:cubicBezTo>
                      </a:path>
                      <a:path w="28943" h="28370" stroke="0" extrusionOk="0">
                        <a:moveTo>
                          <a:pt x="0" y="1286"/>
                        </a:moveTo>
                        <a:cubicBezTo>
                          <a:pt x="2354" y="435"/>
                          <a:pt x="4839" y="-1"/>
                          <a:pt x="7343" y="0"/>
                        </a:cubicBezTo>
                        <a:cubicBezTo>
                          <a:pt x="19272" y="0"/>
                          <a:pt x="28943" y="9670"/>
                          <a:pt x="28943" y="21600"/>
                        </a:cubicBezTo>
                        <a:cubicBezTo>
                          <a:pt x="28943" y="23900"/>
                          <a:pt x="28575" y="26185"/>
                          <a:pt x="27854" y="28369"/>
                        </a:cubicBezTo>
                        <a:lnTo>
                          <a:pt x="7343"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grpSp>
            <p:sp>
              <p:nvSpPr>
                <p:cNvPr id="35" name="Text Box 54"/>
                <p:cNvSpPr txBox="1">
                  <a:spLocks noChangeArrowheads="1"/>
                </p:cNvSpPr>
                <p:nvPr/>
              </p:nvSpPr>
              <p:spPr bwMode="auto">
                <a:xfrm>
                  <a:off x="3249" y="2474"/>
                  <a:ext cx="122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6" name="Text Box 55"/>
                <p:cNvSpPr txBox="1">
                  <a:spLocks noChangeArrowheads="1"/>
                </p:cNvSpPr>
                <p:nvPr/>
              </p:nvSpPr>
              <p:spPr bwMode="auto">
                <a:xfrm>
                  <a:off x="3215" y="1883"/>
                  <a:ext cx="122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grpSp>
        </p:grpSp>
      </p:grpSp>
      <p:sp>
        <p:nvSpPr>
          <p:cNvPr id="60" name="Text Box 61"/>
          <p:cNvSpPr txBox="1">
            <a:spLocks noChangeArrowheads="1"/>
          </p:cNvSpPr>
          <p:nvPr/>
        </p:nvSpPr>
        <p:spPr bwMode="auto">
          <a:xfrm>
            <a:off x="6119813" y="338138"/>
            <a:ext cx="2736850" cy="19383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例如下列实型常数可以被以下转换图识别：</a:t>
            </a: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   </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1.23E+4</a:t>
            </a:r>
            <a:endPar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   .56E-7</a:t>
            </a:r>
            <a:endPar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27655" name="Rectangle 60"/>
          <p:cNvSpPr/>
          <p:nvPr/>
        </p:nvSpPr>
        <p:spPr>
          <a:xfrm>
            <a:off x="2413000" y="4005263"/>
            <a:ext cx="287338" cy="461962"/>
          </a:xfrm>
          <a:prstGeom prst="rect">
            <a:avLst/>
          </a:prstGeom>
          <a:noFill/>
          <a:ln w="9525">
            <a:noFill/>
          </a:ln>
        </p:spPr>
        <p:txBody>
          <a:bodyPr wrap="none">
            <a:spAutoFit/>
          </a:bodyPr>
          <a:p>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0"/>
                                  </p:iterate>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1+#ppt_w/2"/>
                                          </p:val>
                                        </p:tav>
                                        <p:tav tm="100000">
                                          <p:val>
                                            <p:strVal val="#ppt_x"/>
                                          </p:val>
                                        </p:tav>
                                      </p:tavLst>
                                    </p:anim>
                                    <p:anim calcmode="lin" valueType="num">
                                      <p:cBhvr additive="base">
                                        <p:cTn id="8" dur="10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5"/>
          <p:cNvSpPr>
            <a:spLocks noGrp="1" noRot="1"/>
          </p:cNvSpPr>
          <p:nvPr>
            <p:ph type="body" sz="half" idx="1"/>
          </p:nvPr>
        </p:nvSpPr>
        <p:spPr>
          <a:xfrm>
            <a:off x="609600" y="1268413"/>
            <a:ext cx="4000500" cy="4830762"/>
          </a:xfrm>
        </p:spPr>
        <p:txBody>
          <a:bodyPr vert="horz" wrap="square" lIns="91440" tIns="45720" rIns="91440" bIns="45720" anchor="t" anchorCtr="0"/>
          <a:p>
            <a:pPr>
              <a:buClr>
                <a:schemeClr val="accent1"/>
              </a:buClr>
              <a:buSzPct val="76000"/>
              <a:buFont typeface="Wingdings 3" panose="05040102010807070707" pitchFamily="18" charset="2"/>
            </a:pPr>
            <a:r>
              <a:rPr lang="en-US" altLang="en-US" sz="2800" dirty="0">
                <a:latin typeface="楷体_GB2312" pitchFamily="49" charset="-122"/>
                <a:ea typeface="楷体_GB2312" pitchFamily="49" charset="-122"/>
              </a:rPr>
              <a:t>助忆符：直接用编码表示</a:t>
            </a:r>
            <a:r>
              <a:rPr lang="en-US" altLang="en-US" sz="2800" dirty="0">
                <a:solidFill>
                  <a:srgbClr val="C00000"/>
                </a:solidFill>
                <a:latin typeface="楷体_GB2312" pitchFamily="49" charset="-122"/>
                <a:ea typeface="楷体_GB2312" pitchFamily="49" charset="-122"/>
              </a:rPr>
              <a:t>不便于记忆</a:t>
            </a:r>
            <a:r>
              <a:rPr lang="en-US" altLang="en-US" sz="2800" dirty="0">
                <a:latin typeface="楷体_GB2312" pitchFamily="49" charset="-122"/>
                <a:ea typeface="楷体_GB2312" pitchFamily="49" charset="-122"/>
              </a:rPr>
              <a:t>，因此用助忆符来表示编码</a:t>
            </a:r>
            <a:endParaRPr lang="zh-CN" altLang="en-US" sz="2800" dirty="0">
              <a:latin typeface="楷体_GB2312" pitchFamily="49" charset="-122"/>
              <a:ea typeface="楷体_GB2312" pitchFamily="49" charset="-122"/>
            </a:endParaRPr>
          </a:p>
        </p:txBody>
      </p:sp>
      <p:sp>
        <p:nvSpPr>
          <p:cNvPr id="28676" name="Title 1"/>
          <p:cNvSpPr>
            <a:spLocks noGrp="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State transition diagram</a:t>
            </a:r>
            <a:endParaRPr lang="zh-CN" altLang="en-US" dirty="0">
              <a:ea typeface="宋体" panose="02010600030101010101" pitchFamily="2" charset="-122"/>
            </a:endParaRPr>
          </a:p>
        </p:txBody>
      </p:sp>
      <p:graphicFrame>
        <p:nvGraphicFramePr>
          <p:cNvPr id="2" name="表格 1"/>
          <p:cNvGraphicFramePr/>
          <p:nvPr>
            <p:custDataLst>
              <p:tags r:id="rId1"/>
            </p:custDataLst>
          </p:nvPr>
        </p:nvGraphicFramePr>
        <p:xfrm>
          <a:off x="1625600" y="2708910"/>
          <a:ext cx="5892800" cy="3152140"/>
        </p:xfrm>
        <a:graphic>
          <a:graphicData uri="http://schemas.openxmlformats.org/drawingml/2006/table">
            <a:tbl>
              <a:tblPr firstRow="1">
                <a:tableStyleId>{5C22544A-7EE6-4342-B048-85BDC9FD1C3A}</a:tableStyleId>
              </a:tblPr>
              <a:tblGrid>
                <a:gridCol w="1473200"/>
                <a:gridCol w="1473200"/>
                <a:gridCol w="1473200"/>
                <a:gridCol w="1473200"/>
              </a:tblGrid>
              <a:tr h="680085">
                <a:tc>
                  <a:txBody>
                    <a:bodyPr/>
                    <a:p>
                      <a:pPr algn="ctr">
                        <a:buNone/>
                      </a:pPr>
                      <a:r>
                        <a:rPr lang="zh-CN" altLang="en-US" sz="2400">
                          <a:latin typeface="宋体" panose="02010600030101010101" pitchFamily="2" charset="-122"/>
                          <a:ea typeface="宋体" panose="02010600030101010101" pitchFamily="2" charset="-122"/>
                        </a:rPr>
                        <a:t>单词符号</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种别编码</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助忆符</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内码值</a:t>
                      </a:r>
                      <a:endParaRPr lang="zh-CN" altLang="en-US" sz="2400">
                        <a:latin typeface="宋体" panose="02010600030101010101" pitchFamily="2" charset="-122"/>
                        <a:ea typeface="宋体" panose="02010600030101010101" pitchFamily="2" charset="-122"/>
                      </a:endParaRPr>
                    </a:p>
                  </a:txBody>
                  <a:tcPr anchor="ctr" anchorCtr="0"/>
                </a:tc>
              </a:tr>
              <a:tr h="556260">
                <a:tc>
                  <a:txBody>
                    <a:bodyPr/>
                    <a:p>
                      <a:pPr algn="ctr">
                        <a:buNone/>
                      </a:pPr>
                      <a:r>
                        <a:rPr lang="en-US" altLang="zh-CN" sz="2400">
                          <a:latin typeface="宋体" panose="02010600030101010101" pitchFamily="2" charset="-122"/>
                          <a:ea typeface="宋体" panose="02010600030101010101" pitchFamily="2" charset="-122"/>
                        </a:rPr>
                        <a:t>DIM</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1</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$DIM</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r h="555625">
                <a:tc>
                  <a:txBody>
                    <a:bodyPr/>
                    <a:p>
                      <a:pPr algn="ctr">
                        <a:buNone/>
                      </a:pPr>
                      <a:r>
                        <a:rPr lang="en-US" altLang="zh-CN" sz="2400">
                          <a:latin typeface="宋体" panose="02010600030101010101" pitchFamily="2" charset="-122"/>
                          <a:ea typeface="宋体" panose="02010600030101010101" pitchFamily="2" charset="-122"/>
                        </a:rPr>
                        <a:t>IF</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2</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$IF</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r h="680085">
                <a:tc>
                  <a:txBody>
                    <a:bodyPr/>
                    <a:p>
                      <a:pPr algn="ctr">
                        <a:buNone/>
                      </a:pPr>
                      <a:r>
                        <a:rPr lang="zh-CN" altLang="en-US" sz="2400">
                          <a:latin typeface="宋体" panose="02010600030101010101" pitchFamily="2" charset="-122"/>
                          <a:ea typeface="宋体" panose="02010600030101010101" pitchFamily="2" charset="-122"/>
                        </a:rPr>
                        <a:t>标识符</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6</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$ID</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内部字符串</a:t>
                      </a:r>
                      <a:endParaRPr lang="zh-CN" altLang="en-US" sz="2400">
                        <a:latin typeface="宋体" panose="02010600030101010101" pitchFamily="2" charset="-122"/>
                        <a:ea typeface="宋体" panose="02010600030101010101" pitchFamily="2" charset="-122"/>
                      </a:endParaRPr>
                    </a:p>
                  </a:txBody>
                  <a:tcPr anchor="ctr" anchorCtr="0"/>
                </a:tc>
              </a:tr>
              <a:tr h="680085">
                <a:tc>
                  <a:txBody>
                    <a:bodyPr/>
                    <a:p>
                      <a:pPr algn="ctr">
                        <a:buNone/>
                      </a:pPr>
                      <a:r>
                        <a:rPr lang="zh-CN" altLang="en-US" sz="2400">
                          <a:latin typeface="宋体" panose="02010600030101010101" pitchFamily="2" charset="-122"/>
                          <a:ea typeface="宋体" panose="02010600030101010101" pitchFamily="2" charset="-122"/>
                        </a:rPr>
                        <a:t>数值常数</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7</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$INT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二进制表示</a:t>
                      </a:r>
                      <a:endParaRPr lang="zh-CN" altLang="en-US" sz="2400">
                        <a:latin typeface="宋体" panose="02010600030101010101" pitchFamily="2" charset="-122"/>
                        <a:ea typeface="宋体" panose="02010600030101010101" pitchFamily="2" charset="-122"/>
                      </a:endParaRPr>
                    </a:p>
                  </a:txBody>
                  <a:tcPr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1267"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词法分析器的要</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求</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词法分析的设</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计</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正规表达式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Regular </a:t>
            </a:r>
            <a:r>
              <a:rPr kumimoji="0" lang="en-US" altLang="zh-TW" sz="3600" b="0" i="0" u="none" strike="noStrike" kern="1200" cap="none" spc="0" normalizeH="0" baseline="0" noProof="0" dirty="0" smtClean="0">
                <a:ln>
                  <a:noFill/>
                </a:ln>
                <a:solidFill>
                  <a:schemeClr val="tx1"/>
                </a:solidFill>
                <a:effectLst/>
                <a:uLnTx/>
                <a:uFillTx/>
                <a:latin typeface="+mj-lt"/>
                <a:ea typeface="+mn-ea"/>
                <a:cs typeface="+mn-cs"/>
              </a:rPr>
              <a:t>Expressions</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mn-lt"/>
                <a:ea typeface="楷体_GB2312" pitchFamily="49" charset="-122"/>
                <a:cs typeface="+mn-cs"/>
              </a:rPr>
              <a:t>有限自动机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Finite Automata </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词法分析器的自动产生</a:t>
            </a:r>
            <a:endPar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969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9700" name="Group 68"/>
          <p:cNvGrpSpPr/>
          <p:nvPr/>
        </p:nvGrpSpPr>
        <p:grpSpPr>
          <a:xfrm>
            <a:off x="1690688" y="166688"/>
            <a:ext cx="5330825" cy="6235700"/>
            <a:chOff x="3419475" y="404813"/>
            <a:chExt cx="5329238" cy="6235700"/>
          </a:xfrm>
        </p:grpSpPr>
        <p:sp>
          <p:nvSpPr>
            <p:cNvPr id="7" name="Text Box 3"/>
            <p:cNvSpPr txBox="1">
              <a:spLocks noChangeArrowheads="1"/>
            </p:cNvSpPr>
            <p:nvPr/>
          </p:nvSpPr>
          <p:spPr bwMode="auto">
            <a:xfrm>
              <a:off x="8317042" y="3476625"/>
              <a:ext cx="431671"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grpSp>
          <p:nvGrpSpPr>
            <p:cNvPr id="29702" name="Group 4"/>
            <p:cNvGrpSpPr/>
            <p:nvPr/>
          </p:nvGrpSpPr>
          <p:grpSpPr>
            <a:xfrm>
              <a:off x="3419475" y="404813"/>
              <a:ext cx="5329238" cy="6235700"/>
              <a:chOff x="385" y="210"/>
              <a:chExt cx="3357" cy="3928"/>
            </a:xfrm>
          </p:grpSpPr>
          <p:sp>
            <p:nvSpPr>
              <p:cNvPr id="29703" name="Line 5"/>
              <p:cNvSpPr/>
              <p:nvPr/>
            </p:nvSpPr>
            <p:spPr>
              <a:xfrm>
                <a:off x="748" y="3340"/>
                <a:ext cx="1043" cy="0"/>
              </a:xfrm>
              <a:prstGeom prst="line">
                <a:avLst/>
              </a:prstGeom>
              <a:ln w="9525" cap="flat" cmpd="sng">
                <a:solidFill>
                  <a:srgbClr val="000000"/>
                </a:solidFill>
                <a:prstDash val="solid"/>
                <a:headEnd type="none" w="med" len="med"/>
                <a:tailEnd type="triangle" w="med" len="med"/>
              </a:ln>
            </p:spPr>
          </p:sp>
          <p:sp>
            <p:nvSpPr>
              <p:cNvPr id="29704" name="Line 6"/>
              <p:cNvSpPr/>
              <p:nvPr/>
            </p:nvSpPr>
            <p:spPr>
              <a:xfrm>
                <a:off x="748" y="1752"/>
                <a:ext cx="998" cy="0"/>
              </a:xfrm>
              <a:prstGeom prst="line">
                <a:avLst/>
              </a:prstGeom>
              <a:ln w="9525" cap="flat" cmpd="sng">
                <a:solidFill>
                  <a:srgbClr val="000000"/>
                </a:solidFill>
                <a:prstDash val="solid"/>
                <a:headEnd type="none" w="med" len="med"/>
                <a:tailEnd type="triangle" w="med" len="med"/>
              </a:ln>
            </p:spPr>
          </p:sp>
          <p:grpSp>
            <p:nvGrpSpPr>
              <p:cNvPr id="29705" name="Group 7"/>
              <p:cNvGrpSpPr/>
              <p:nvPr/>
            </p:nvGrpSpPr>
            <p:grpSpPr>
              <a:xfrm>
                <a:off x="385" y="210"/>
                <a:ext cx="3356" cy="699"/>
                <a:chOff x="295" y="436"/>
                <a:chExt cx="3356" cy="699"/>
              </a:xfrm>
            </p:grpSpPr>
            <p:sp>
              <p:nvSpPr>
                <p:cNvPr id="29746" name="Line 8"/>
                <p:cNvSpPr/>
                <p:nvPr/>
              </p:nvSpPr>
              <p:spPr>
                <a:xfrm>
                  <a:off x="1973" y="981"/>
                  <a:ext cx="1134" cy="0"/>
                </a:xfrm>
                <a:prstGeom prst="line">
                  <a:avLst/>
                </a:prstGeom>
                <a:ln w="9525" cap="flat" cmpd="sng">
                  <a:solidFill>
                    <a:srgbClr val="000000"/>
                  </a:solidFill>
                  <a:prstDash val="solid"/>
                  <a:headEnd type="none" w="med" len="med"/>
                  <a:tailEnd type="triangle" w="med" len="med"/>
                </a:ln>
              </p:spPr>
            </p:sp>
            <p:grpSp>
              <p:nvGrpSpPr>
                <p:cNvPr id="29747" name="Group 9"/>
                <p:cNvGrpSpPr/>
                <p:nvPr/>
              </p:nvGrpSpPr>
              <p:grpSpPr>
                <a:xfrm>
                  <a:off x="295" y="436"/>
                  <a:ext cx="3356" cy="699"/>
                  <a:chOff x="295" y="436"/>
                  <a:chExt cx="3356" cy="699"/>
                </a:xfrm>
              </p:grpSpPr>
              <p:sp>
                <p:nvSpPr>
                  <p:cNvPr id="29748" name="AutoShape 10"/>
                  <p:cNvSpPr/>
                  <p:nvPr/>
                </p:nvSpPr>
                <p:spPr>
                  <a:xfrm>
                    <a:off x="1610" y="79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9" name="AutoShape 11"/>
                  <p:cNvSpPr/>
                  <p:nvPr/>
                </p:nvSpPr>
                <p:spPr>
                  <a:xfrm>
                    <a:off x="3107" y="799"/>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9750" name="AutoShape 12"/>
                  <p:cNvSpPr/>
                  <p:nvPr/>
                </p:nvSpPr>
                <p:spPr>
                  <a:xfrm>
                    <a:off x="431" y="79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9751" name="Line 13"/>
                  <p:cNvSpPr/>
                  <p:nvPr/>
                </p:nvSpPr>
                <p:spPr>
                  <a:xfrm>
                    <a:off x="793" y="981"/>
                    <a:ext cx="816" cy="0"/>
                  </a:xfrm>
                  <a:prstGeom prst="line">
                    <a:avLst/>
                  </a:prstGeom>
                  <a:ln w="9525" cap="flat" cmpd="sng">
                    <a:solidFill>
                      <a:srgbClr val="000000"/>
                    </a:solidFill>
                    <a:prstDash val="solid"/>
                    <a:headEnd type="none" w="med" len="med"/>
                    <a:tailEnd type="triangle" w="med" len="med"/>
                  </a:ln>
                </p:spPr>
              </p:sp>
              <p:sp>
                <p:nvSpPr>
                  <p:cNvPr id="58" name="Text Box 14"/>
                  <p:cNvSpPr txBox="1">
                    <a:spLocks noChangeArrowheads="1"/>
                  </p:cNvSpPr>
                  <p:nvPr/>
                </p:nvSpPr>
                <p:spPr bwMode="auto">
                  <a:xfrm>
                    <a:off x="930" y="727"/>
                    <a:ext cx="58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a:t>
                    </a:r>
                    <a:endParaRPr kumimoji="1" lang="zh-CN" altLang="en-US" kern="1200" cap="none" spc="0" normalizeH="0" baseline="0" noProof="0" dirty="0">
                      <a:latin typeface="楷体_GB2312" pitchFamily="49" charset="-122"/>
                      <a:ea typeface="楷体_GB2312" pitchFamily="49" charset="-122"/>
                      <a:cs typeface="+mn-cs"/>
                    </a:endParaRPr>
                  </a:p>
                </p:txBody>
              </p:sp>
              <p:sp>
                <p:nvSpPr>
                  <p:cNvPr id="59" name="Text Box 15"/>
                  <p:cNvSpPr txBox="1">
                    <a:spLocks noChangeArrowheads="1"/>
                  </p:cNvSpPr>
                  <p:nvPr/>
                </p:nvSpPr>
                <p:spPr bwMode="auto">
                  <a:xfrm>
                    <a:off x="1943" y="699"/>
                    <a:ext cx="1374"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非字母与数字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60" name="Text Box 16"/>
                  <p:cNvSpPr txBox="1">
                    <a:spLocks noChangeArrowheads="1"/>
                  </p:cNvSpPr>
                  <p:nvPr/>
                </p:nvSpPr>
                <p:spPr bwMode="auto">
                  <a:xfrm>
                    <a:off x="1156" y="436"/>
                    <a:ext cx="123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字母或数字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61" name="Text Box 17"/>
                  <p:cNvSpPr txBox="1">
                    <a:spLocks noChangeArrowheads="1"/>
                  </p:cNvSpPr>
                  <p:nvPr/>
                </p:nvSpPr>
                <p:spPr bwMode="auto">
                  <a:xfrm>
                    <a:off x="3379" y="618"/>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grpSp>
                <p:nvGrpSpPr>
                  <p:cNvPr id="29756" name="Group 18"/>
                  <p:cNvGrpSpPr/>
                  <p:nvPr/>
                </p:nvGrpSpPr>
                <p:grpSpPr>
                  <a:xfrm>
                    <a:off x="1610" y="663"/>
                    <a:ext cx="311" cy="181"/>
                    <a:chOff x="1609" y="483"/>
                    <a:chExt cx="311" cy="316"/>
                  </a:xfrm>
                </p:grpSpPr>
                <p:sp>
                  <p:nvSpPr>
                    <p:cNvPr id="67" name="Arc 19"/>
                    <p:cNvSpPr/>
                    <p:nvPr/>
                  </p:nvSpPr>
                  <p:spPr bwMode="auto">
                    <a:xfrm rot="5271687" flipH="1" flipV="1">
                      <a:off x="1606" y="476"/>
                      <a:ext cx="293"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62" name="Line 20"/>
                    <p:cNvSpPr/>
                    <p:nvPr/>
                  </p:nvSpPr>
                  <p:spPr>
                    <a:xfrm>
                      <a:off x="1609" y="708"/>
                      <a:ext cx="91" cy="91"/>
                    </a:xfrm>
                    <a:prstGeom prst="line">
                      <a:avLst/>
                    </a:prstGeom>
                    <a:ln w="9525" cap="flat" cmpd="sng">
                      <a:solidFill>
                        <a:srgbClr val="000000"/>
                      </a:solidFill>
                      <a:prstDash val="solid"/>
                      <a:headEnd type="none" w="med" len="med"/>
                      <a:tailEnd type="triangle" w="med" len="med"/>
                    </a:ln>
                  </p:spPr>
                </p:sp>
              </p:grpSp>
              <p:grpSp>
                <p:nvGrpSpPr>
                  <p:cNvPr id="29757" name="Group 21"/>
                  <p:cNvGrpSpPr/>
                  <p:nvPr/>
                </p:nvGrpSpPr>
                <p:grpSpPr>
                  <a:xfrm>
                    <a:off x="431" y="663"/>
                    <a:ext cx="310" cy="180"/>
                    <a:chOff x="2381" y="2297"/>
                    <a:chExt cx="310" cy="316"/>
                  </a:xfrm>
                </p:grpSpPr>
                <p:sp>
                  <p:nvSpPr>
                    <p:cNvPr id="65" name="Arc 22"/>
                    <p:cNvSpPr/>
                    <p:nvPr/>
                  </p:nvSpPr>
                  <p:spPr bwMode="auto">
                    <a:xfrm rot="5271687" flipH="1" flipV="1">
                      <a:off x="2391" y="2290"/>
                      <a:ext cx="293"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60" name="Line 23"/>
                    <p:cNvSpPr/>
                    <p:nvPr/>
                  </p:nvSpPr>
                  <p:spPr>
                    <a:xfrm>
                      <a:off x="2381" y="2523"/>
                      <a:ext cx="90" cy="90"/>
                    </a:xfrm>
                    <a:prstGeom prst="line">
                      <a:avLst/>
                    </a:prstGeom>
                    <a:ln w="9525" cap="flat" cmpd="sng">
                      <a:solidFill>
                        <a:srgbClr val="000000"/>
                      </a:solidFill>
                      <a:prstDash val="solid"/>
                      <a:headEnd type="none" w="med" len="med"/>
                      <a:tailEnd type="triangle" w="med" len="med"/>
                    </a:ln>
                  </p:spPr>
                </p:sp>
              </p:grpSp>
              <p:sp>
                <p:nvSpPr>
                  <p:cNvPr id="64" name="Text Box 24"/>
                  <p:cNvSpPr txBox="1">
                    <a:spLocks noChangeArrowheads="1"/>
                  </p:cNvSpPr>
                  <p:nvPr/>
                </p:nvSpPr>
                <p:spPr bwMode="auto">
                  <a:xfrm>
                    <a:off x="295" y="436"/>
                    <a:ext cx="59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空白</a:t>
                    </a:r>
                    <a:endParaRPr kumimoji="1" lang="zh-CN" altLang="en-US" kern="1200" cap="none" spc="0" normalizeH="0" baseline="0" noProof="0" dirty="0">
                      <a:latin typeface="楷体_GB2312" pitchFamily="49" charset="-122"/>
                      <a:ea typeface="楷体_GB2312" pitchFamily="49" charset="-122"/>
                      <a:cs typeface="+mn-cs"/>
                    </a:endParaRPr>
                  </a:p>
                </p:txBody>
              </p:sp>
            </p:grpSp>
          </p:grpSp>
          <p:sp>
            <p:nvSpPr>
              <p:cNvPr id="29706" name="Line 25"/>
              <p:cNvSpPr/>
              <p:nvPr/>
            </p:nvSpPr>
            <p:spPr>
              <a:xfrm>
                <a:off x="748" y="936"/>
                <a:ext cx="0" cy="3039"/>
              </a:xfrm>
              <a:prstGeom prst="line">
                <a:avLst/>
              </a:prstGeom>
              <a:ln w="9525" cap="flat" cmpd="sng">
                <a:solidFill>
                  <a:srgbClr val="000000"/>
                </a:solidFill>
                <a:prstDash val="solid"/>
                <a:headEnd type="none" w="med" len="med"/>
                <a:tailEnd type="none" w="med" len="med"/>
              </a:ln>
            </p:spPr>
          </p:sp>
          <p:sp>
            <p:nvSpPr>
              <p:cNvPr id="29707" name="AutoShape 26"/>
              <p:cNvSpPr/>
              <p:nvPr/>
            </p:nvSpPr>
            <p:spPr>
              <a:xfrm>
                <a:off x="1746" y="1571"/>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nvGrpSpPr>
              <p:cNvPr id="29708" name="Group 27"/>
              <p:cNvGrpSpPr/>
              <p:nvPr/>
            </p:nvGrpSpPr>
            <p:grpSpPr>
              <a:xfrm>
                <a:off x="748" y="845"/>
                <a:ext cx="2994" cy="686"/>
                <a:chOff x="612" y="1307"/>
                <a:chExt cx="2994" cy="686"/>
              </a:xfrm>
            </p:grpSpPr>
            <p:sp>
              <p:nvSpPr>
                <p:cNvPr id="29735" name="Line 28"/>
                <p:cNvSpPr/>
                <p:nvPr/>
              </p:nvSpPr>
              <p:spPr>
                <a:xfrm>
                  <a:off x="1973" y="1851"/>
                  <a:ext cx="1088" cy="0"/>
                </a:xfrm>
                <a:prstGeom prst="line">
                  <a:avLst/>
                </a:prstGeom>
                <a:ln w="9525" cap="flat" cmpd="sng">
                  <a:solidFill>
                    <a:srgbClr val="000000"/>
                  </a:solidFill>
                  <a:prstDash val="solid"/>
                  <a:headEnd type="none" w="med" len="med"/>
                  <a:tailEnd type="triangle" w="med" len="med"/>
                </a:ln>
              </p:spPr>
            </p:sp>
            <p:sp>
              <p:nvSpPr>
                <p:cNvPr id="29736" name="AutoShape 29"/>
                <p:cNvSpPr/>
                <p:nvPr/>
              </p:nvSpPr>
              <p:spPr>
                <a:xfrm>
                  <a:off x="3061" y="1648"/>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29737" name="AutoShape 30"/>
                <p:cNvSpPr/>
                <p:nvPr/>
              </p:nvSpPr>
              <p:spPr>
                <a:xfrm>
                  <a:off x="1610" y="1657"/>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29738" name="Line 31"/>
                <p:cNvSpPr/>
                <p:nvPr/>
              </p:nvSpPr>
              <p:spPr>
                <a:xfrm>
                  <a:off x="612" y="1851"/>
                  <a:ext cx="998" cy="0"/>
                </a:xfrm>
                <a:prstGeom prst="line">
                  <a:avLst/>
                </a:prstGeom>
                <a:ln w="9525" cap="flat" cmpd="sng">
                  <a:solidFill>
                    <a:srgbClr val="000000"/>
                  </a:solidFill>
                  <a:prstDash val="solid"/>
                  <a:headEnd type="none" w="med" len="med"/>
                  <a:tailEnd type="triangle" w="med" len="med"/>
                </a:ln>
              </p:spPr>
            </p:sp>
            <p:grpSp>
              <p:nvGrpSpPr>
                <p:cNvPr id="29739" name="Group 32"/>
                <p:cNvGrpSpPr/>
                <p:nvPr/>
              </p:nvGrpSpPr>
              <p:grpSpPr>
                <a:xfrm>
                  <a:off x="1611" y="1538"/>
                  <a:ext cx="314" cy="162"/>
                  <a:chOff x="2381" y="2291"/>
                  <a:chExt cx="307" cy="322"/>
                </a:xfrm>
              </p:grpSpPr>
              <p:sp>
                <p:nvSpPr>
                  <p:cNvPr id="50" name="Arc 33"/>
                  <p:cNvSpPr/>
                  <p:nvPr/>
                </p:nvSpPr>
                <p:spPr bwMode="auto">
                  <a:xfrm rot="5271687" flipH="1" flipV="1">
                    <a:off x="2388" y="2298"/>
                    <a:ext cx="266"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45" name="Line 34"/>
                  <p:cNvSpPr/>
                  <p:nvPr/>
                </p:nvSpPr>
                <p:spPr>
                  <a:xfrm>
                    <a:off x="2381" y="2523"/>
                    <a:ext cx="90" cy="90"/>
                  </a:xfrm>
                  <a:prstGeom prst="line">
                    <a:avLst/>
                  </a:prstGeom>
                  <a:ln w="9525" cap="flat" cmpd="sng">
                    <a:solidFill>
                      <a:srgbClr val="000000"/>
                    </a:solidFill>
                    <a:prstDash val="solid"/>
                    <a:headEnd type="none" w="med" len="med"/>
                    <a:tailEnd type="triangle" w="med" len="med"/>
                  </a:ln>
                </p:spPr>
              </p:sp>
            </p:grpSp>
            <p:sp>
              <p:nvSpPr>
                <p:cNvPr id="46" name="Text Box 35"/>
                <p:cNvSpPr txBox="1">
                  <a:spLocks noChangeArrowheads="1"/>
                </p:cNvSpPr>
                <p:nvPr/>
              </p:nvSpPr>
              <p:spPr bwMode="auto">
                <a:xfrm>
                  <a:off x="849" y="1579"/>
                  <a:ext cx="58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47" name="Text Box 36"/>
                <p:cNvSpPr txBox="1">
                  <a:spLocks noChangeArrowheads="1"/>
                </p:cNvSpPr>
                <p:nvPr/>
              </p:nvSpPr>
              <p:spPr bwMode="auto">
                <a:xfrm>
                  <a:off x="1519" y="1307"/>
                  <a:ext cx="499" cy="5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48" name="Text Box 37"/>
                <p:cNvSpPr txBox="1">
                  <a:spLocks noChangeArrowheads="1"/>
                </p:cNvSpPr>
                <p:nvPr/>
              </p:nvSpPr>
              <p:spPr bwMode="auto">
                <a:xfrm>
                  <a:off x="2110" y="1560"/>
                  <a:ext cx="136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49" name="Text Box 38"/>
                <p:cNvSpPr txBox="1">
                  <a:spLocks noChangeArrowheads="1"/>
                </p:cNvSpPr>
                <p:nvPr/>
              </p:nvSpPr>
              <p:spPr bwMode="auto">
                <a:xfrm>
                  <a:off x="3334" y="1479"/>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grpSp>
          <p:sp>
            <p:nvSpPr>
              <p:cNvPr id="29709" name="AutoShape 39"/>
              <p:cNvSpPr/>
              <p:nvPr/>
            </p:nvSpPr>
            <p:spPr>
              <a:xfrm>
                <a:off x="1746" y="1934"/>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9710" name="AutoShape 40"/>
              <p:cNvSpPr/>
              <p:nvPr/>
            </p:nvSpPr>
            <p:spPr>
              <a:xfrm>
                <a:off x="1791" y="2859"/>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sz="1600" dirty="0">
                    <a:latin typeface="Times New Roman" panose="02020603050405020304" pitchFamily="18" charset="0"/>
                  </a:rPr>
                  <a:t>10</a:t>
                </a:r>
                <a:endParaRPr lang="en-US" altLang="zh-CN" sz="1600" dirty="0">
                  <a:latin typeface="Times New Roman" panose="02020603050405020304" pitchFamily="18" charset="0"/>
                </a:endParaRPr>
              </a:p>
            </p:txBody>
          </p:sp>
          <p:sp>
            <p:nvSpPr>
              <p:cNvPr id="29711" name="AutoShape 41"/>
              <p:cNvSpPr/>
              <p:nvPr/>
            </p:nvSpPr>
            <p:spPr>
              <a:xfrm>
                <a:off x="1791" y="3208"/>
                <a:ext cx="361" cy="327"/>
              </a:xfrm>
              <a:custGeom>
                <a:avLst/>
                <a:gdLst>
                  <a:gd name="txL" fmla="*/ 3171 w 21600"/>
                  <a:gd name="txT" fmla="*/ 3171 h 21600"/>
                  <a:gd name="txR" fmla="*/ 18429 w 21600"/>
                  <a:gd name="txB" fmla="*/ 18429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29712" name="AutoShape 42"/>
              <p:cNvSpPr/>
              <p:nvPr/>
            </p:nvSpPr>
            <p:spPr>
              <a:xfrm>
                <a:off x="1791" y="3838"/>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sz="1600" dirty="0">
                    <a:latin typeface="Times New Roman" panose="02020603050405020304" pitchFamily="18" charset="0"/>
                  </a:rPr>
                  <a:t>13</a:t>
                </a:r>
                <a:endParaRPr lang="en-US" altLang="zh-CN" sz="1600" dirty="0">
                  <a:latin typeface="Times New Roman" panose="02020603050405020304" pitchFamily="18" charset="0"/>
                </a:endParaRPr>
              </a:p>
            </p:txBody>
          </p:sp>
          <p:sp>
            <p:nvSpPr>
              <p:cNvPr id="29713" name="Line 43"/>
              <p:cNvSpPr/>
              <p:nvPr/>
            </p:nvSpPr>
            <p:spPr>
              <a:xfrm>
                <a:off x="1927" y="2659"/>
                <a:ext cx="0" cy="136"/>
              </a:xfrm>
              <a:prstGeom prst="line">
                <a:avLst/>
              </a:prstGeom>
              <a:ln w="9525" cap="flat" cmpd="sng">
                <a:solidFill>
                  <a:srgbClr val="000000"/>
                </a:solidFill>
                <a:prstDash val="solid"/>
                <a:headEnd type="none" w="med" len="med"/>
                <a:tailEnd type="none" w="med" len="med"/>
              </a:ln>
            </p:spPr>
          </p:sp>
          <p:sp>
            <p:nvSpPr>
              <p:cNvPr id="29714" name="Line 44"/>
              <p:cNvSpPr/>
              <p:nvPr/>
            </p:nvSpPr>
            <p:spPr>
              <a:xfrm>
                <a:off x="748" y="3022"/>
                <a:ext cx="1043" cy="0"/>
              </a:xfrm>
              <a:prstGeom prst="line">
                <a:avLst/>
              </a:prstGeom>
              <a:ln w="9525" cap="flat" cmpd="sng">
                <a:solidFill>
                  <a:srgbClr val="000000"/>
                </a:solidFill>
                <a:prstDash val="solid"/>
                <a:headEnd type="none" w="med" len="med"/>
                <a:tailEnd type="triangle" w="med" len="med"/>
              </a:ln>
            </p:spPr>
          </p:sp>
          <p:sp>
            <p:nvSpPr>
              <p:cNvPr id="29715" name="AutoShape 45"/>
              <p:cNvSpPr/>
              <p:nvPr/>
            </p:nvSpPr>
            <p:spPr>
              <a:xfrm>
                <a:off x="1791" y="3539"/>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sz="1600" dirty="0">
                    <a:latin typeface="Times New Roman" panose="02020603050405020304" pitchFamily="18" charset="0"/>
                  </a:rPr>
                  <a:t>12</a:t>
                </a:r>
                <a:endParaRPr lang="en-US" altLang="zh-CN" sz="1600" dirty="0">
                  <a:latin typeface="Times New Roman" panose="02020603050405020304" pitchFamily="18" charset="0"/>
                </a:endParaRPr>
              </a:p>
            </p:txBody>
          </p:sp>
          <p:sp>
            <p:nvSpPr>
              <p:cNvPr id="29716" name="AutoShape 46"/>
              <p:cNvSpPr/>
              <p:nvPr/>
            </p:nvSpPr>
            <p:spPr>
              <a:xfrm>
                <a:off x="1746" y="2296"/>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23" name="Text Box 47"/>
              <p:cNvSpPr txBox="1">
                <a:spLocks noChangeArrowheads="1"/>
              </p:cNvSpPr>
              <p:nvPr/>
            </p:nvSpPr>
            <p:spPr bwMode="auto">
              <a:xfrm>
                <a:off x="1066" y="2206"/>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sp>
            <p:nvSpPr>
              <p:cNvPr id="29718" name="AutoShape 48"/>
              <p:cNvSpPr/>
              <p:nvPr/>
            </p:nvSpPr>
            <p:spPr>
              <a:xfrm>
                <a:off x="3243" y="2296"/>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29719" name="AutoShape 49"/>
              <p:cNvSpPr/>
              <p:nvPr/>
            </p:nvSpPr>
            <p:spPr>
              <a:xfrm>
                <a:off x="3243" y="2659"/>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p>
                <a:r>
                  <a:rPr lang="en-US" altLang="zh-CN" dirty="0">
                    <a:latin typeface="Times New Roman" panose="02020603050405020304" pitchFamily="18" charset="0"/>
                  </a:rPr>
                  <a:t>9</a:t>
                </a:r>
                <a:endParaRPr lang="en-US" altLang="zh-CN" dirty="0">
                  <a:latin typeface="Times New Roman" panose="02020603050405020304" pitchFamily="18" charset="0"/>
                </a:endParaRPr>
              </a:p>
            </p:txBody>
          </p:sp>
          <p:sp>
            <p:nvSpPr>
              <p:cNvPr id="29720" name="Line 50"/>
              <p:cNvSpPr/>
              <p:nvPr/>
            </p:nvSpPr>
            <p:spPr>
              <a:xfrm>
                <a:off x="748" y="2432"/>
                <a:ext cx="998" cy="0"/>
              </a:xfrm>
              <a:prstGeom prst="line">
                <a:avLst/>
              </a:prstGeom>
              <a:ln w="9525" cap="flat" cmpd="sng">
                <a:solidFill>
                  <a:srgbClr val="000000"/>
                </a:solidFill>
                <a:prstDash val="solid"/>
                <a:headEnd type="none" w="med" len="med"/>
                <a:tailEnd type="triangle" w="med" len="med"/>
              </a:ln>
            </p:spPr>
          </p:sp>
          <p:sp>
            <p:nvSpPr>
              <p:cNvPr id="29721" name="Line 51"/>
              <p:cNvSpPr/>
              <p:nvPr/>
            </p:nvSpPr>
            <p:spPr>
              <a:xfrm>
                <a:off x="2155" y="2478"/>
                <a:ext cx="1088" cy="0"/>
              </a:xfrm>
              <a:prstGeom prst="line">
                <a:avLst/>
              </a:prstGeom>
              <a:ln w="9525" cap="flat" cmpd="sng">
                <a:solidFill>
                  <a:srgbClr val="000000"/>
                </a:solidFill>
                <a:prstDash val="solid"/>
                <a:headEnd type="none" w="med" len="med"/>
                <a:tailEnd type="triangle" w="med" len="med"/>
              </a:ln>
            </p:spPr>
          </p:sp>
          <p:sp>
            <p:nvSpPr>
              <p:cNvPr id="28" name="Text Box 52"/>
              <p:cNvSpPr txBox="1">
                <a:spLocks noChangeArrowheads="1"/>
              </p:cNvSpPr>
              <p:nvPr/>
            </p:nvSpPr>
            <p:spPr bwMode="auto">
              <a:xfrm>
                <a:off x="2517" y="2569"/>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sp>
            <p:nvSpPr>
              <p:cNvPr id="29723" name="Line 53"/>
              <p:cNvSpPr/>
              <p:nvPr/>
            </p:nvSpPr>
            <p:spPr>
              <a:xfrm>
                <a:off x="1927" y="2795"/>
                <a:ext cx="1316" cy="0"/>
              </a:xfrm>
              <a:prstGeom prst="line">
                <a:avLst/>
              </a:prstGeom>
              <a:ln w="9525" cap="flat" cmpd="sng">
                <a:solidFill>
                  <a:srgbClr val="000000"/>
                </a:solidFill>
                <a:prstDash val="solid"/>
                <a:headEnd type="none" w="med" len="med"/>
                <a:tailEnd type="triangle" w="med" len="med"/>
              </a:ln>
            </p:spPr>
          </p:sp>
          <p:sp>
            <p:nvSpPr>
              <p:cNvPr id="30" name="Text Box 54"/>
              <p:cNvSpPr txBox="1">
                <a:spLocks noChangeArrowheads="1"/>
              </p:cNvSpPr>
              <p:nvPr/>
            </p:nvSpPr>
            <p:spPr bwMode="auto">
              <a:xfrm>
                <a:off x="2426" y="2206"/>
                <a:ext cx="544"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a:t>
                </a:r>
                <a:endParaRPr kumimoji="1" lang="zh-CN" altLang="en-US" kern="1200" cap="none" spc="0" normalizeH="0" baseline="0" noProof="0" dirty="0">
                  <a:latin typeface="楷体_GB2312" pitchFamily="49" charset="-122"/>
                  <a:ea typeface="楷体_GB2312" pitchFamily="49" charset="-122"/>
                  <a:cs typeface="+mn-cs"/>
                </a:endParaRPr>
              </a:p>
            </p:txBody>
          </p:sp>
          <p:sp>
            <p:nvSpPr>
              <p:cNvPr id="29725" name="Line 55"/>
              <p:cNvSpPr/>
              <p:nvPr/>
            </p:nvSpPr>
            <p:spPr>
              <a:xfrm>
                <a:off x="748" y="2115"/>
                <a:ext cx="998" cy="0"/>
              </a:xfrm>
              <a:prstGeom prst="line">
                <a:avLst/>
              </a:prstGeom>
              <a:ln w="9525" cap="flat" cmpd="sng">
                <a:solidFill>
                  <a:srgbClr val="000000"/>
                </a:solidFill>
                <a:prstDash val="solid"/>
                <a:headEnd type="none" w="med" len="med"/>
                <a:tailEnd type="triangle" w="med" len="med"/>
              </a:ln>
            </p:spPr>
          </p:sp>
          <p:sp>
            <p:nvSpPr>
              <p:cNvPr id="29726" name="Line 56"/>
              <p:cNvSpPr/>
              <p:nvPr/>
            </p:nvSpPr>
            <p:spPr>
              <a:xfrm>
                <a:off x="748" y="3657"/>
                <a:ext cx="1043" cy="0"/>
              </a:xfrm>
              <a:prstGeom prst="line">
                <a:avLst/>
              </a:prstGeom>
              <a:ln w="9525" cap="flat" cmpd="sng">
                <a:solidFill>
                  <a:srgbClr val="000000"/>
                </a:solidFill>
                <a:prstDash val="solid"/>
                <a:headEnd type="none" w="med" len="med"/>
                <a:tailEnd type="triangle" w="med" len="med"/>
              </a:ln>
            </p:spPr>
          </p:sp>
          <p:sp>
            <p:nvSpPr>
              <p:cNvPr id="29727" name="Line 57"/>
              <p:cNvSpPr/>
              <p:nvPr/>
            </p:nvSpPr>
            <p:spPr>
              <a:xfrm>
                <a:off x="748" y="3975"/>
                <a:ext cx="1043" cy="0"/>
              </a:xfrm>
              <a:prstGeom prst="line">
                <a:avLst/>
              </a:prstGeom>
              <a:ln w="9525" cap="flat" cmpd="sng">
                <a:solidFill>
                  <a:srgbClr val="000000"/>
                </a:solidFill>
                <a:prstDash val="solid"/>
                <a:headEnd type="none" w="med" len="med"/>
                <a:tailEnd type="triangle" w="med" len="med"/>
              </a:ln>
            </p:spPr>
          </p:sp>
          <p:sp>
            <p:nvSpPr>
              <p:cNvPr id="34" name="Text Box 58"/>
              <p:cNvSpPr txBox="1">
                <a:spLocks noChangeArrowheads="1"/>
              </p:cNvSpPr>
              <p:nvPr/>
            </p:nvSpPr>
            <p:spPr bwMode="auto">
              <a:xfrm>
                <a:off x="1066" y="2750"/>
                <a:ext cx="408"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endParaRPr kumimoji="1" lang="zh-CN" altLang="en-US" kern="1200" cap="none" spc="0" normalizeH="0" baseline="0" noProof="0">
                  <a:latin typeface="Times New Roman" panose="02020603050405020304" pitchFamily="18" charset="0"/>
                  <a:ea typeface="PMingLiU" pitchFamily="18" charset="-120"/>
                  <a:cs typeface="+mn-cs"/>
                </a:endParaRPr>
              </a:p>
            </p:txBody>
          </p:sp>
          <p:sp>
            <p:nvSpPr>
              <p:cNvPr id="35" name="Text Box 59"/>
              <p:cNvSpPr txBox="1">
                <a:spLocks noChangeArrowheads="1"/>
              </p:cNvSpPr>
              <p:nvPr/>
            </p:nvSpPr>
            <p:spPr bwMode="auto">
              <a:xfrm>
                <a:off x="1066" y="3113"/>
                <a:ext cx="408"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endParaRPr kumimoji="1" lang="zh-CN" altLang="en-US" kern="1200" cap="none" spc="0" normalizeH="0" baseline="0" noProof="0">
                  <a:latin typeface="Times New Roman" panose="02020603050405020304" pitchFamily="18" charset="0"/>
                  <a:ea typeface="PMingLiU" pitchFamily="18" charset="-120"/>
                  <a:cs typeface="+mn-cs"/>
                </a:endParaRPr>
              </a:p>
            </p:txBody>
          </p:sp>
          <p:sp>
            <p:nvSpPr>
              <p:cNvPr id="36" name="Text Box 60"/>
              <p:cNvSpPr txBox="1">
                <a:spLocks noChangeArrowheads="1"/>
              </p:cNvSpPr>
              <p:nvPr/>
            </p:nvSpPr>
            <p:spPr bwMode="auto">
              <a:xfrm>
                <a:off x="1020" y="3430"/>
                <a:ext cx="454"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endParaRPr kumimoji="1" lang="zh-CN" altLang="en-US" kern="1200" cap="none" spc="0" normalizeH="0" baseline="0" noProof="0">
                  <a:latin typeface="Times New Roman" panose="02020603050405020304" pitchFamily="18" charset="0"/>
                  <a:ea typeface="PMingLiU" pitchFamily="18" charset="-120"/>
                  <a:cs typeface="+mn-cs"/>
                </a:endParaRPr>
              </a:p>
            </p:txBody>
          </p:sp>
          <p:sp>
            <p:nvSpPr>
              <p:cNvPr id="37" name="Text Box 61"/>
              <p:cNvSpPr txBox="1">
                <a:spLocks noChangeArrowheads="1"/>
              </p:cNvSpPr>
              <p:nvPr/>
            </p:nvSpPr>
            <p:spPr bwMode="auto">
              <a:xfrm>
                <a:off x="975" y="3748"/>
                <a:ext cx="544"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8" name="Text Box 62"/>
              <p:cNvSpPr txBox="1">
                <a:spLocks noChangeArrowheads="1"/>
              </p:cNvSpPr>
              <p:nvPr/>
            </p:nvSpPr>
            <p:spPr bwMode="auto">
              <a:xfrm>
                <a:off x="1020" y="1525"/>
                <a:ext cx="227"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endParaRPr kumimoji="1" lang="zh-CN" altLang="en-US" kern="1200" cap="none" spc="0" normalizeH="0" baseline="0" noProof="0">
                  <a:latin typeface="Times New Roman" panose="02020603050405020304" pitchFamily="18" charset="0"/>
                  <a:ea typeface="PMingLiU" pitchFamily="18" charset="-120"/>
                  <a:cs typeface="+mn-cs"/>
                </a:endParaRPr>
              </a:p>
            </p:txBody>
          </p:sp>
          <p:sp>
            <p:nvSpPr>
              <p:cNvPr id="39" name="Text Box 63"/>
              <p:cNvSpPr txBox="1">
                <a:spLocks noChangeArrowheads="1"/>
              </p:cNvSpPr>
              <p:nvPr/>
            </p:nvSpPr>
            <p:spPr bwMode="auto">
              <a:xfrm>
                <a:off x="1066" y="1888"/>
                <a:ext cx="317"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endParaRPr kumimoji="1" lang="zh-CN" altLang="en-US" kern="1200" cap="none" spc="0" normalizeH="0" baseline="0" noProof="0">
                  <a:latin typeface="Times New Roman" panose="02020603050405020304" pitchFamily="18" charset="0"/>
                  <a:ea typeface="PMingLiU" pitchFamily="18" charset="-120"/>
                  <a:cs typeface="+mn-cs"/>
                </a:endParaRPr>
              </a:p>
            </p:txBody>
          </p:sp>
          <p:sp>
            <p:nvSpPr>
              <p:cNvPr id="40" name="Text Box 64"/>
              <p:cNvSpPr txBox="1">
                <a:spLocks noChangeArrowheads="1"/>
              </p:cNvSpPr>
              <p:nvPr/>
            </p:nvSpPr>
            <p:spPr bwMode="auto">
              <a:xfrm>
                <a:off x="1001" y="2569"/>
                <a:ext cx="291" cy="36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R="0" defTabSz="914400">
                  <a:buClrTx/>
                  <a:buSzTx/>
                  <a:buFontTx/>
                  <a:buNone/>
                  <a:defRPr/>
                </a:pPr>
                <a:r>
                  <a:rPr kumimoji="1" lang="en-US" altLang="zh-CN" sz="1800" kern="1200" cap="none" spc="0" normalizeH="0" baseline="0" noProof="0" dirty="0">
                    <a:latin typeface="Times New Roman" panose="02020603050405020304" pitchFamily="18" charset="0"/>
                    <a:ea typeface="PMingLiU" pitchFamily="18" charset="-120"/>
                    <a:cs typeface="+mn-cs"/>
                  </a:rPr>
                  <a:t>…</a:t>
                </a:r>
                <a:endParaRPr kumimoji="1" lang="zh-CN" altLang="en-US" sz="1800" kern="1200" cap="none" spc="0" normalizeH="0" baseline="0" noProof="0" dirty="0">
                  <a:latin typeface="Times New Roman" panose="02020603050405020304" pitchFamily="18" charset="0"/>
                  <a:ea typeface="PMingLiU" pitchFamily="18" charset="-120"/>
                  <a:cs typeface="+mn-c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Rot="1" noChangeArrowheads="1"/>
          </p:cNvSpPr>
          <p:nvPr>
            <p:ph sz="quarter" idx="1"/>
          </p:nvPr>
        </p:nvSpPr>
        <p:spPr>
          <a:xfrm>
            <a:off x="539750" y="1196975"/>
            <a:ext cx="8077200" cy="5080000"/>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几点重要限制</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不必使用超前搜索</a:t>
            </a: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所有关键字都是</a:t>
            </a:r>
            <a:r>
              <a:rPr kumimoji="0" lang="zh-CN" altLang="en-US" sz="24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保留字</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；用户不能用它们作自己的标识符</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关键字作为特殊的标识符来处理；不用特殊的状态图来识别，只要查保留字表。</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如果关键字、标识符和常数</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或标号</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之间没有确定的运算符或界符作间隔，则必须使用一个空白符作间隔。</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1371600" marR="0" lvl="2" indent="-228600" algn="just"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1371600" marR="0" lvl="2" indent="-228600" algn="just"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DO99K=1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10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要写成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DO 99 K=1</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10</a:t>
            </a:r>
            <a:endPar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
        <p:nvSpPr>
          <p:cNvPr id="3072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6">
                                            <p:txEl>
                                              <p:charRg st="0" end="17"/>
                                            </p:txEl>
                                          </p:spTgt>
                                        </p:tgtEl>
                                        <p:attrNameLst>
                                          <p:attrName>style.visibility</p:attrName>
                                        </p:attrNameLst>
                                      </p:cBhvr>
                                      <p:to>
                                        <p:strVal val="visible"/>
                                      </p:to>
                                    </p:set>
                                    <p:anim calcmode="lin" valueType="num">
                                      <p:cBhvr additive="base">
                                        <p:cTn id="7" dur="500" fill="hold"/>
                                        <p:tgtEl>
                                          <p:spTgt spid="41986">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6">
                                            <p:txEl>
                                              <p:charRg st="17" end="43"/>
                                            </p:txEl>
                                          </p:spTgt>
                                        </p:tgtEl>
                                        <p:attrNameLst>
                                          <p:attrName>style.visibility</p:attrName>
                                        </p:attrNameLst>
                                      </p:cBhvr>
                                      <p:to>
                                        <p:strVal val="visible"/>
                                      </p:to>
                                    </p:set>
                                    <p:anim calcmode="lin" valueType="num">
                                      <p:cBhvr additive="base">
                                        <p:cTn id="13" dur="500" fill="hold"/>
                                        <p:tgtEl>
                                          <p:spTgt spid="41986">
                                            <p:txEl>
                                              <p:charRg st="17"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charRg st="17"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6">
                                            <p:txEl>
                                              <p:charRg st="43" end="79"/>
                                            </p:txEl>
                                          </p:spTgt>
                                        </p:tgtEl>
                                        <p:attrNameLst>
                                          <p:attrName>style.visibility</p:attrName>
                                        </p:attrNameLst>
                                      </p:cBhvr>
                                      <p:to>
                                        <p:strVal val="visible"/>
                                      </p:to>
                                    </p:set>
                                    <p:anim calcmode="lin" valueType="num">
                                      <p:cBhvr additive="base">
                                        <p:cTn id="19" dur="500" fill="hold"/>
                                        <p:tgtEl>
                                          <p:spTgt spid="41986">
                                            <p:txEl>
                                              <p:charRg st="43" end="7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charRg st="43" end="7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6">
                                            <p:txEl>
                                              <p:charRg st="79" end="128"/>
                                            </p:txEl>
                                          </p:spTgt>
                                        </p:tgtEl>
                                        <p:attrNameLst>
                                          <p:attrName>style.visibility</p:attrName>
                                        </p:attrNameLst>
                                      </p:cBhvr>
                                      <p:to>
                                        <p:strVal val="visible"/>
                                      </p:to>
                                    </p:set>
                                    <p:anim calcmode="lin" valueType="num">
                                      <p:cBhvr additive="base">
                                        <p:cTn id="25" dur="500" fill="hold"/>
                                        <p:tgtEl>
                                          <p:spTgt spid="41986">
                                            <p:txEl>
                                              <p:charRg st="79" end="1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charRg st="79" end="128"/>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986">
                                            <p:txEl>
                                              <p:charRg st="129" end="157"/>
                                            </p:txEl>
                                          </p:spTgt>
                                        </p:tgtEl>
                                        <p:attrNameLst>
                                          <p:attrName>style.visibility</p:attrName>
                                        </p:attrNameLst>
                                      </p:cBhvr>
                                      <p:to>
                                        <p:strVal val="visible"/>
                                      </p:to>
                                    </p:set>
                                    <p:anim calcmode="lin" valueType="num">
                                      <p:cBhvr additive="base">
                                        <p:cTn id="29" dur="500" fill="hold"/>
                                        <p:tgtEl>
                                          <p:spTgt spid="41986">
                                            <p:txEl>
                                              <p:charRg st="129" end="15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6">
                                            <p:txEl>
                                              <p:charRg st="129"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2"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Implementation</a:t>
            </a:r>
            <a:endParaRPr lang="en-US" altLang="zh-CN"/>
          </a:p>
        </p:txBody>
      </p:sp>
      <p:sp>
        <p:nvSpPr>
          <p:cNvPr id="3" name="内容占位符 2"/>
          <p:cNvSpPr>
            <a:spLocks noGrp="1"/>
          </p:cNvSpPr>
          <p:nvPr>
            <p:ph sz="quarter" idx="1"/>
          </p:nvPr>
        </p:nvSpPr>
        <p:spPr/>
        <p:txBody>
          <a:bodyPr/>
          <a:p>
            <a:r>
              <a:rPr lang="zh-CN" altLang="en-US">
                <a:latin typeface="宋体" panose="02010600030101010101" pitchFamily="2" charset="-122"/>
                <a:ea typeface="宋体" panose="02010600030101010101" pitchFamily="2" charset="-122"/>
              </a:rPr>
              <a:t>例：实现下面的状态图</a:t>
            </a:r>
            <a:endParaRPr lang="zh-CN" altLang="en-US">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椭圆 4"/>
          <p:cNvSpPr/>
          <p:nvPr/>
        </p:nvSpPr>
        <p:spPr>
          <a:xfrm>
            <a:off x="1331595" y="2060575"/>
            <a:ext cx="720090" cy="72009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latin typeface="宋体" panose="02010600030101010101" pitchFamily="2" charset="-122"/>
                <a:ea typeface="宋体" panose="02010600030101010101" pitchFamily="2" charset="-122"/>
              </a:rPr>
              <a:t>0</a:t>
            </a:r>
            <a:endParaRPr lang="en-US" altLang="zh-CN" sz="3200">
              <a:solidFill>
                <a:schemeClr val="tx1"/>
              </a:solidFill>
              <a:latin typeface="宋体" panose="02010600030101010101" pitchFamily="2" charset="-122"/>
              <a:ea typeface="宋体" panose="02010600030101010101" pitchFamily="2" charset="-122"/>
            </a:endParaRPr>
          </a:p>
        </p:txBody>
      </p:sp>
      <p:sp>
        <p:nvSpPr>
          <p:cNvPr id="6" name="椭圆 5"/>
          <p:cNvSpPr/>
          <p:nvPr/>
        </p:nvSpPr>
        <p:spPr>
          <a:xfrm>
            <a:off x="1331595" y="3608705"/>
            <a:ext cx="720090" cy="72009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latin typeface="宋体" panose="02010600030101010101" pitchFamily="2" charset="-122"/>
                <a:ea typeface="宋体" panose="02010600030101010101" pitchFamily="2" charset="-122"/>
              </a:rPr>
              <a:t>1</a:t>
            </a:r>
            <a:endParaRPr lang="en-US" altLang="zh-CN" sz="3200">
              <a:solidFill>
                <a:schemeClr val="tx1"/>
              </a:solidFill>
              <a:latin typeface="宋体" panose="02010600030101010101" pitchFamily="2" charset="-122"/>
              <a:ea typeface="宋体" panose="02010600030101010101" pitchFamily="2" charset="-122"/>
            </a:endParaRPr>
          </a:p>
        </p:txBody>
      </p:sp>
      <p:grpSp>
        <p:nvGrpSpPr>
          <p:cNvPr id="9" name="组合 8"/>
          <p:cNvGrpSpPr/>
          <p:nvPr/>
        </p:nvGrpSpPr>
        <p:grpSpPr>
          <a:xfrm>
            <a:off x="1331595" y="5156835"/>
            <a:ext cx="720090" cy="720090"/>
            <a:chOff x="5045" y="3699"/>
            <a:chExt cx="1134" cy="1134"/>
          </a:xfrm>
        </p:grpSpPr>
        <p:sp>
          <p:nvSpPr>
            <p:cNvPr id="7" name="椭圆 6"/>
            <p:cNvSpPr/>
            <p:nvPr/>
          </p:nvSpPr>
          <p:spPr>
            <a:xfrm>
              <a:off x="5045" y="3699"/>
              <a:ext cx="1134" cy="113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latin typeface="宋体" panose="02010600030101010101" pitchFamily="2" charset="-122"/>
                  <a:ea typeface="宋体" panose="02010600030101010101" pitchFamily="2" charset="-122"/>
                </a:rPr>
                <a:t>2</a:t>
              </a:r>
              <a:endParaRPr lang="en-US" altLang="zh-CN" sz="3200">
                <a:solidFill>
                  <a:schemeClr val="tx1"/>
                </a:solidFill>
                <a:latin typeface="宋体" panose="02010600030101010101" pitchFamily="2" charset="-122"/>
                <a:ea typeface="宋体" panose="02010600030101010101" pitchFamily="2" charset="-122"/>
              </a:endParaRPr>
            </a:p>
          </p:txBody>
        </p:sp>
        <p:sp>
          <p:nvSpPr>
            <p:cNvPr id="8" name="椭圆 7"/>
            <p:cNvSpPr/>
            <p:nvPr/>
          </p:nvSpPr>
          <p:spPr>
            <a:xfrm>
              <a:off x="5159" y="3812"/>
              <a:ext cx="908" cy="908"/>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宋体" panose="02010600030101010101" pitchFamily="2" charset="-122"/>
                <a:ea typeface="宋体" panose="02010600030101010101" pitchFamily="2" charset="-122"/>
              </a:endParaRPr>
            </a:p>
          </p:txBody>
        </p:sp>
      </p:grpSp>
      <p:cxnSp>
        <p:nvCxnSpPr>
          <p:cNvPr id="10" name="直接箭头连接符 9"/>
          <p:cNvCxnSpPr>
            <a:stCxn id="5" idx="4"/>
            <a:endCxn id="6" idx="0"/>
          </p:cNvCxnSpPr>
          <p:nvPr/>
        </p:nvCxnSpPr>
        <p:spPr>
          <a:xfrm>
            <a:off x="1691640" y="2780665"/>
            <a:ext cx="0" cy="828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6" idx="5"/>
            <a:endCxn id="6" idx="7"/>
          </p:cNvCxnSpPr>
          <p:nvPr/>
        </p:nvCxnSpPr>
        <p:spPr>
          <a:xfrm rot="5400000" flipH="1">
            <a:off x="1691640" y="3968750"/>
            <a:ext cx="509270" cy="3175"/>
          </a:xfrm>
          <a:prstGeom prst="curvedConnector5">
            <a:avLst>
              <a:gd name="adj1" fmla="val -67145"/>
              <a:gd name="adj2" fmla="val -27510000"/>
              <a:gd name="adj3" fmla="val 167768"/>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4"/>
            <a:endCxn id="7" idx="0"/>
          </p:cNvCxnSpPr>
          <p:nvPr/>
        </p:nvCxnSpPr>
        <p:spPr>
          <a:xfrm>
            <a:off x="1691640" y="4328795"/>
            <a:ext cx="0" cy="828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6080" y="2875280"/>
            <a:ext cx="487680" cy="460375"/>
          </a:xfrm>
          <a:prstGeom prst="rect">
            <a:avLst/>
          </a:prstGeom>
          <a:noFill/>
        </p:spPr>
        <p:txBody>
          <a:bodyPr wrap="none" rtlCol="0">
            <a:spAutoFit/>
          </a:bodyPr>
          <a:p>
            <a:r>
              <a:rPr lang="zh-CN" altLang="en-US"/>
              <a:t>点</a:t>
            </a:r>
            <a:endParaRPr lang="zh-CN" altLang="en-US"/>
          </a:p>
        </p:txBody>
      </p:sp>
      <p:sp>
        <p:nvSpPr>
          <p:cNvPr id="14" name="文本框 13"/>
          <p:cNvSpPr txBox="1"/>
          <p:nvPr/>
        </p:nvSpPr>
        <p:spPr>
          <a:xfrm>
            <a:off x="2844800" y="3723005"/>
            <a:ext cx="792480" cy="460375"/>
          </a:xfrm>
          <a:prstGeom prst="rect">
            <a:avLst/>
          </a:prstGeom>
          <a:noFill/>
        </p:spPr>
        <p:txBody>
          <a:bodyPr wrap="none" rtlCol="0">
            <a:spAutoFit/>
          </a:bodyPr>
          <a:p>
            <a:r>
              <a:rPr lang="zh-CN" altLang="en-US"/>
              <a:t>数字</a:t>
            </a:r>
            <a:endParaRPr lang="zh-CN" altLang="en-US"/>
          </a:p>
        </p:txBody>
      </p:sp>
      <p:sp>
        <p:nvSpPr>
          <p:cNvPr id="15" name="文本框 14"/>
          <p:cNvSpPr txBox="1"/>
          <p:nvPr/>
        </p:nvSpPr>
        <p:spPr>
          <a:xfrm>
            <a:off x="1699260" y="4668520"/>
            <a:ext cx="1097280" cy="460375"/>
          </a:xfrm>
          <a:prstGeom prst="rect">
            <a:avLst/>
          </a:prstGeom>
          <a:noFill/>
        </p:spPr>
        <p:txBody>
          <a:bodyPr wrap="none" rtlCol="0">
            <a:spAutoFit/>
          </a:bodyPr>
          <a:p>
            <a:r>
              <a:rPr lang="zh-CN" altLang="en-US"/>
              <a:t>非数字</a:t>
            </a:r>
            <a:endParaRPr lang="zh-CN" altLang="en-US"/>
          </a:p>
        </p:txBody>
      </p:sp>
      <p:sp>
        <p:nvSpPr>
          <p:cNvPr id="16" name="文本框 15"/>
          <p:cNvSpPr txBox="1"/>
          <p:nvPr/>
        </p:nvSpPr>
        <p:spPr>
          <a:xfrm>
            <a:off x="4451350" y="1489075"/>
            <a:ext cx="3644900" cy="829945"/>
          </a:xfrm>
          <a:prstGeom prst="rect">
            <a:avLst/>
          </a:prstGeom>
          <a:noFill/>
        </p:spPr>
        <p:txBody>
          <a:bodyPr wrap="none" rtlCol="0">
            <a:spAutoFit/>
          </a:bodyPr>
          <a:p>
            <a:r>
              <a:rPr lang="zh-CN" altLang="en-US">
                <a:ea typeface="宋体" panose="02010600030101010101" pitchFamily="2" charset="-122"/>
              </a:rPr>
              <a:t>读取一个字符</a:t>
            </a:r>
            <a:r>
              <a:rPr lang="en-US" altLang="zh-CN">
                <a:ea typeface="宋体" panose="02010600030101010101" pitchFamily="2" charset="-122"/>
              </a:rPr>
              <a:t> </a:t>
            </a:r>
            <a:r>
              <a:rPr lang="en-US" altLang="zh-CN"/>
              <a:t>c = getc(fp)</a:t>
            </a:r>
            <a:endParaRPr lang="en-US" altLang="zh-CN"/>
          </a:p>
          <a:p>
            <a:r>
              <a:rPr lang="zh-CN" altLang="en-US">
                <a:ea typeface="宋体" panose="02010600030101010101" pitchFamily="2" charset="-122"/>
              </a:rPr>
              <a:t>回退一个字符</a:t>
            </a:r>
            <a:r>
              <a:rPr lang="en-US" altLang="zh-CN">
                <a:ea typeface="宋体" panose="02010600030101010101" pitchFamily="2" charset="-122"/>
              </a:rPr>
              <a:t> ungetc(c, fp)</a:t>
            </a:r>
            <a:endParaRPr lang="en-US" altLang="zh-CN">
              <a:ea typeface="宋体" panose="02010600030101010101" pitchFamily="2" charset="-122"/>
            </a:endParaRPr>
          </a:p>
        </p:txBody>
      </p:sp>
      <p:sp>
        <p:nvSpPr>
          <p:cNvPr id="17" name="文本框 16"/>
          <p:cNvSpPr txBox="1"/>
          <p:nvPr/>
        </p:nvSpPr>
        <p:spPr>
          <a:xfrm>
            <a:off x="1991360" y="5123180"/>
            <a:ext cx="335280" cy="460375"/>
          </a:xfrm>
          <a:prstGeom prst="rect">
            <a:avLst/>
          </a:prstGeom>
          <a:noFill/>
        </p:spPr>
        <p:txBody>
          <a:bodyPr wrap="none" rtlCol="0">
            <a:spAutoFit/>
          </a:bodyPr>
          <a:p>
            <a:r>
              <a:rPr lang="en-US" altLang="zh-CN"/>
              <a:t>*</a:t>
            </a:r>
            <a:endParaRPr lang="en-US" altLang="zh-CN"/>
          </a:p>
        </p:txBody>
      </p:sp>
      <p:sp>
        <p:nvSpPr>
          <p:cNvPr id="18" name="文本框 17"/>
          <p:cNvSpPr txBox="1"/>
          <p:nvPr/>
        </p:nvSpPr>
        <p:spPr>
          <a:xfrm>
            <a:off x="4345305" y="2732405"/>
            <a:ext cx="3824605" cy="1198880"/>
          </a:xfrm>
          <a:prstGeom prst="rect">
            <a:avLst/>
          </a:prstGeom>
          <a:noFill/>
        </p:spPr>
        <p:txBody>
          <a:bodyPr wrap="none" rtlCol="0">
            <a:spAutoFit/>
          </a:bodyPr>
          <a:p>
            <a:r>
              <a:rPr lang="en-US" altLang="zh-CN"/>
              <a:t>bool dot_number(FILE *fp) {</a:t>
            </a:r>
            <a:endParaRPr lang="en-US" altLang="zh-CN"/>
          </a:p>
          <a:p>
            <a:r>
              <a:rPr lang="en-US" altLang="zh-CN"/>
              <a:t>    //TODO</a:t>
            </a:r>
            <a:endParaRPr lang="en-US" altLang="zh-CN"/>
          </a:p>
          <a:p>
            <a:r>
              <a:rPr lang="en-US" altLang="zh-CN"/>
              <a:t>}</a:t>
            </a:r>
            <a:endParaRPr lang="en-US" altLang="zh-CN"/>
          </a:p>
        </p:txBody>
      </p:sp>
      <p:pic>
        <p:nvPicPr>
          <p:cNvPr id="19" name="图片 18"/>
          <p:cNvPicPr>
            <a:picLocks noChangeAspect="1"/>
          </p:cNvPicPr>
          <p:nvPr/>
        </p:nvPicPr>
        <p:blipFill>
          <a:blip r:embed="rId1"/>
          <a:stretch>
            <a:fillRect/>
          </a:stretch>
        </p:blipFill>
        <p:spPr>
          <a:xfrm>
            <a:off x="4427855" y="2319020"/>
            <a:ext cx="3366135" cy="400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sz="quarter" idx="1"/>
          </p:nvPr>
        </p:nvSpPr>
        <p:spPr>
          <a:xfrm>
            <a:off x="468313" y="1196975"/>
            <a:ext cx="8135938" cy="51276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实</a:t>
            </a:r>
            <a:r>
              <a:rPr kumimoji="0" lang="zh-CN" altLang="en-US" sz="28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现方法：</a:t>
            </a:r>
            <a:endParaRPr kumimoji="0" lang="en-US" altLang="zh-CN" sz="28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每</a:t>
            </a:r>
            <a:r>
              <a:rPr kumimoji="0" lang="zh-CN" altLang="en-US" sz="25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个状态结对应一小段程序。</a:t>
            </a:r>
            <a:endParaRPr kumimoji="0" lang="zh-CN" altLang="en-US" sz="25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实</a:t>
            </a:r>
            <a:r>
              <a:rPr kumimoji="0" lang="zh-CN" altLang="en-US" sz="28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现步骤:</a:t>
            </a:r>
            <a:endPar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对</a:t>
            </a: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不含回路</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的分叉</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结</a:t>
            </a:r>
            <a:endParaRPr kumimoji="0" lang="en-US" altLang="zh-CN"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可</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用一个</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CASE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语句或一组</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IF-THEN-ELSE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语句实现</a:t>
            </a:r>
            <a:endParaRPr kumimoji="0" lang="zh-CN" altLang="en-US" sz="21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对</a:t>
            </a: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含回路</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的状态</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结</a:t>
            </a:r>
            <a:endParaRPr kumimoji="0" lang="en-US" altLang="zh-CN"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可</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对应一段由</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WHILE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结构和</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IF</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语句构成的程序</a:t>
            </a:r>
            <a:endParaRPr kumimoji="0" lang="zh-CN" altLang="en-US" sz="21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rgbClr val="0000FF"/>
                </a:solidFill>
                <a:effectLst/>
                <a:uLnTx/>
                <a:uFillTx/>
                <a:latin typeface="楷体_GB2312" pitchFamily="49" charset="-122"/>
                <a:ea typeface="楷体_GB2312" pitchFamily="49" charset="-122"/>
                <a:cs typeface="+mn-cs"/>
              </a:rPr>
              <a:t>终</a:t>
            </a: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态结</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表示识别出某种单词符号</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a:t>
            </a:r>
            <a:endParaRPr kumimoji="0" lang="en-US" altLang="zh-CN"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对</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应语句为  </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RETURN (C，VAL)</a:t>
            </a:r>
            <a:r>
              <a:rPr kumimoji="0" lang="en-US" altLang="zh-CN" sz="21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其中，</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C</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为单词种别，</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VAL</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为单词自身值</a:t>
            </a:r>
            <a:endPar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p:txBody>
      </p:sp>
      <p:sp>
        <p:nvSpPr>
          <p:cNvPr id="3174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xEl>
                                              <p:charRg st="0" end="6"/>
                                            </p:txEl>
                                          </p:spTgt>
                                        </p:tgtEl>
                                        <p:attrNameLst>
                                          <p:attrName>style.visibility</p:attrName>
                                        </p:attrNameLst>
                                      </p:cBhvr>
                                      <p:to>
                                        <p:strVal val="visible"/>
                                      </p:to>
                                    </p:set>
                                    <p:anim calcmode="lin" valueType="num">
                                      <p:cBhvr additive="base">
                                        <p:cTn id="7" dur="500" fill="hold"/>
                                        <p:tgtEl>
                                          <p:spTgt spid="44034">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4">
                                            <p:txEl>
                                              <p:charRg st="6" end="20"/>
                                            </p:txEl>
                                          </p:spTgt>
                                        </p:tgtEl>
                                        <p:attrNameLst>
                                          <p:attrName>style.visibility</p:attrName>
                                        </p:attrNameLst>
                                      </p:cBhvr>
                                      <p:to>
                                        <p:strVal val="visible"/>
                                      </p:to>
                                    </p:set>
                                    <p:anim calcmode="lin" valueType="num">
                                      <p:cBhvr additive="base">
                                        <p:cTn id="13" dur="500" fill="hold"/>
                                        <p:tgtEl>
                                          <p:spTgt spid="44034">
                                            <p:txEl>
                                              <p:charRg st="6"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charRg st="6"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4">
                                            <p:txEl>
                                              <p:charRg st="20" end="26"/>
                                            </p:txEl>
                                          </p:spTgt>
                                        </p:tgtEl>
                                        <p:attrNameLst>
                                          <p:attrName>style.visibility</p:attrName>
                                        </p:attrNameLst>
                                      </p:cBhvr>
                                      <p:to>
                                        <p:strVal val="visible"/>
                                      </p:to>
                                    </p:set>
                                    <p:anim calcmode="lin" valueType="num">
                                      <p:cBhvr additive="base">
                                        <p:cTn id="19" dur="500" fill="hold"/>
                                        <p:tgtEl>
                                          <p:spTgt spid="44034">
                                            <p:txEl>
                                              <p:charRg st="20"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4">
                                            <p:txEl>
                                              <p:charRg st="20" end="2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4">
                                            <p:txEl>
                                              <p:charRg st="26" end="36"/>
                                            </p:txEl>
                                          </p:spTgt>
                                        </p:tgtEl>
                                        <p:attrNameLst>
                                          <p:attrName>style.visibility</p:attrName>
                                        </p:attrNameLst>
                                      </p:cBhvr>
                                      <p:to>
                                        <p:strVal val="visible"/>
                                      </p:to>
                                    </p:set>
                                    <p:anim calcmode="lin" valueType="num">
                                      <p:cBhvr additive="base">
                                        <p:cTn id="25" dur="500" fill="hold"/>
                                        <p:tgtEl>
                                          <p:spTgt spid="44034">
                                            <p:txEl>
                                              <p:charRg st="26" end="3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4">
                                            <p:txEl>
                                              <p:charRg st="26" end="3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034">
                                            <p:txEl>
                                              <p:charRg st="36" end="66"/>
                                            </p:txEl>
                                          </p:spTgt>
                                        </p:tgtEl>
                                        <p:attrNameLst>
                                          <p:attrName>style.visibility</p:attrName>
                                        </p:attrNameLst>
                                      </p:cBhvr>
                                      <p:to>
                                        <p:strVal val="visible"/>
                                      </p:to>
                                    </p:set>
                                    <p:anim calcmode="lin" valueType="num">
                                      <p:cBhvr additive="base">
                                        <p:cTn id="29" dur="500" fill="hold"/>
                                        <p:tgtEl>
                                          <p:spTgt spid="44034">
                                            <p:txEl>
                                              <p:charRg st="36" end="6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034">
                                            <p:txEl>
                                              <p:charRg st="36" end="6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4034">
                                            <p:txEl>
                                              <p:charRg st="66" end="75"/>
                                            </p:txEl>
                                          </p:spTgt>
                                        </p:tgtEl>
                                        <p:attrNameLst>
                                          <p:attrName>style.visibility</p:attrName>
                                        </p:attrNameLst>
                                      </p:cBhvr>
                                      <p:to>
                                        <p:strVal val="visible"/>
                                      </p:to>
                                    </p:set>
                                    <p:anim calcmode="lin" valueType="num">
                                      <p:cBhvr additive="base">
                                        <p:cTn id="35" dur="500" fill="hold"/>
                                        <p:tgtEl>
                                          <p:spTgt spid="44034">
                                            <p:txEl>
                                              <p:charRg st="66" end="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4">
                                            <p:txEl>
                                              <p:charRg st="66" end="7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034">
                                            <p:txEl>
                                              <p:charRg st="75" end="99"/>
                                            </p:txEl>
                                          </p:spTgt>
                                        </p:tgtEl>
                                        <p:attrNameLst>
                                          <p:attrName>style.visibility</p:attrName>
                                        </p:attrNameLst>
                                      </p:cBhvr>
                                      <p:to>
                                        <p:strVal val="visible"/>
                                      </p:to>
                                    </p:set>
                                    <p:anim calcmode="lin" valueType="num">
                                      <p:cBhvr additive="base">
                                        <p:cTn id="39" dur="500" fill="hold"/>
                                        <p:tgtEl>
                                          <p:spTgt spid="44034">
                                            <p:txEl>
                                              <p:charRg st="75" end="9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34">
                                            <p:txEl>
                                              <p:charRg st="75" end="9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034">
                                            <p:txEl>
                                              <p:charRg st="99" end="115"/>
                                            </p:txEl>
                                          </p:spTgt>
                                        </p:tgtEl>
                                        <p:attrNameLst>
                                          <p:attrName>style.visibility</p:attrName>
                                        </p:attrNameLst>
                                      </p:cBhvr>
                                      <p:to>
                                        <p:strVal val="visible"/>
                                      </p:to>
                                    </p:set>
                                    <p:anim calcmode="lin" valueType="num">
                                      <p:cBhvr additive="base">
                                        <p:cTn id="45" dur="500" fill="hold"/>
                                        <p:tgtEl>
                                          <p:spTgt spid="44034">
                                            <p:txEl>
                                              <p:charRg st="99" end="1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034">
                                            <p:txEl>
                                              <p:charRg st="99" end="11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034">
                                            <p:txEl>
                                              <p:charRg st="115" end="157"/>
                                            </p:txEl>
                                          </p:spTgt>
                                        </p:tgtEl>
                                        <p:attrNameLst>
                                          <p:attrName>style.visibility</p:attrName>
                                        </p:attrNameLst>
                                      </p:cBhvr>
                                      <p:to>
                                        <p:strVal val="visible"/>
                                      </p:to>
                                    </p:set>
                                    <p:anim calcmode="lin" valueType="num">
                                      <p:cBhvr additive="base">
                                        <p:cTn id="49" dur="500" fill="hold"/>
                                        <p:tgtEl>
                                          <p:spTgt spid="44034">
                                            <p:txEl>
                                              <p:charRg st="115" end="15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34">
                                            <p:txEl>
                                              <p:charRg st="115"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2"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Rot="1" noChangeArrowheads="1"/>
          </p:cNvSpPr>
          <p:nvPr>
            <p:ph sz="quarter" idx="1"/>
          </p:nvPr>
        </p:nvSpPr>
        <p:spPr>
          <a:xfrm>
            <a:off x="468313" y="1196975"/>
            <a:ext cx="8207375" cy="52038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mj-lt"/>
                <a:ea typeface="楷体_GB2312" pitchFamily="49" charset="-122"/>
                <a:cs typeface="+mn-cs"/>
              </a:rPr>
              <a:t>全局变量与过程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字符变量、存放最新读入的源程序字符</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字符数组，存放构成单词符号的字符串</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GETCHAR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子程序过程，把下一个字符读入到</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4)</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GETNBC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子程序过程，跳过空白符，直至</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中读入一非空白符</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5)</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CONCAT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子程序，把</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中的字符连接到</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a:t>
            </a:r>
            <a:endPar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endParaRPr>
          </a:p>
        </p:txBody>
      </p:sp>
      <p:sp>
        <p:nvSpPr>
          <p:cNvPr id="3277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xEl>
                                              <p:charRg st="0" end="8"/>
                                            </p:txEl>
                                          </p:spTgt>
                                        </p:tgtEl>
                                        <p:attrNameLst>
                                          <p:attrName>style.visibility</p:attrName>
                                        </p:attrNameLst>
                                      </p:cBhvr>
                                      <p:to>
                                        <p:strVal val="visible"/>
                                      </p:to>
                                    </p:set>
                                    <p:anim calcmode="lin" valueType="num">
                                      <p:cBhvr additive="base">
                                        <p:cTn id="7" dur="500" fill="hold"/>
                                        <p:tgtEl>
                                          <p:spTgt spid="45058">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charRg st="0"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8">
                                            <p:txEl>
                                              <p:charRg st="8" end="34"/>
                                            </p:txEl>
                                          </p:spTgt>
                                        </p:tgtEl>
                                        <p:attrNameLst>
                                          <p:attrName>style.visibility</p:attrName>
                                        </p:attrNameLst>
                                      </p:cBhvr>
                                      <p:to>
                                        <p:strVal val="visible"/>
                                      </p:to>
                                    </p:set>
                                    <p:anim calcmode="lin" valueType="num">
                                      <p:cBhvr additive="base">
                                        <p:cTn id="11" dur="500" fill="hold"/>
                                        <p:tgtEl>
                                          <p:spTgt spid="45058">
                                            <p:txEl>
                                              <p:charRg st="8" end="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8">
                                            <p:txEl>
                                              <p:charRg st="8" end="3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8">
                                            <p:txEl>
                                              <p:charRg st="34" end="61"/>
                                            </p:txEl>
                                          </p:spTgt>
                                        </p:tgtEl>
                                        <p:attrNameLst>
                                          <p:attrName>style.visibility</p:attrName>
                                        </p:attrNameLst>
                                      </p:cBhvr>
                                      <p:to>
                                        <p:strVal val="visible"/>
                                      </p:to>
                                    </p:set>
                                    <p:anim calcmode="lin" valueType="num">
                                      <p:cBhvr additive="base">
                                        <p:cTn id="15" dur="500" fill="hold"/>
                                        <p:tgtEl>
                                          <p:spTgt spid="45058">
                                            <p:txEl>
                                              <p:charRg st="34" end="6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8">
                                            <p:txEl>
                                              <p:charRg st="34" end="6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58">
                                            <p:txEl>
                                              <p:charRg st="61" end="93"/>
                                            </p:txEl>
                                          </p:spTgt>
                                        </p:tgtEl>
                                        <p:attrNameLst>
                                          <p:attrName>style.visibility</p:attrName>
                                        </p:attrNameLst>
                                      </p:cBhvr>
                                      <p:to>
                                        <p:strVal val="visible"/>
                                      </p:to>
                                    </p:set>
                                    <p:anim calcmode="lin" valueType="num">
                                      <p:cBhvr additive="base">
                                        <p:cTn id="19" dur="500" fill="hold"/>
                                        <p:tgtEl>
                                          <p:spTgt spid="45058">
                                            <p:txEl>
                                              <p:charRg st="61"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charRg st="61" end="9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058">
                                            <p:txEl>
                                              <p:charRg st="93" end="130"/>
                                            </p:txEl>
                                          </p:spTgt>
                                        </p:tgtEl>
                                        <p:attrNameLst>
                                          <p:attrName>style.visibility</p:attrName>
                                        </p:attrNameLst>
                                      </p:cBhvr>
                                      <p:to>
                                        <p:strVal val="visible"/>
                                      </p:to>
                                    </p:set>
                                    <p:anim calcmode="lin" valueType="num">
                                      <p:cBhvr additive="base">
                                        <p:cTn id="23" dur="500" fill="hold"/>
                                        <p:tgtEl>
                                          <p:spTgt spid="45058">
                                            <p:txEl>
                                              <p:charRg st="93" end="1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8">
                                            <p:txEl>
                                              <p:charRg st="93" end="13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058">
                                            <p:txEl>
                                              <p:charRg st="130" end="162"/>
                                            </p:txEl>
                                          </p:spTgt>
                                        </p:tgtEl>
                                        <p:attrNameLst>
                                          <p:attrName>style.visibility</p:attrName>
                                        </p:attrNameLst>
                                      </p:cBhvr>
                                      <p:to>
                                        <p:strVal val="visible"/>
                                      </p:to>
                                    </p:set>
                                    <p:anim calcmode="lin" valueType="num">
                                      <p:cBhvr additive="base">
                                        <p:cTn id="27" dur="500" fill="hold"/>
                                        <p:tgtEl>
                                          <p:spTgt spid="45058">
                                            <p:txEl>
                                              <p:charRg st="130" end="16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8">
                                            <p:txEl>
                                              <p:charRg st="130"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全局变量与过程</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6)</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LETTER </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布尔函数，判断</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中字符是否为字母</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7)</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DIGIT </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布尔函数，判断</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中字符是否为数字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8)</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RESERVE </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整型函数，对于</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TOKEN</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中的字符串查找保留字表，</a:t>
            </a:r>
            <a:r>
              <a:rPr kumimoji="0" lang="zh-CN"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若它</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保留字则给出它的编码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否则回送</a:t>
            </a:r>
            <a:r>
              <a:rPr kumimoji="0" lang="en-US"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0</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9)</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RETRACT </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子程序，把搜索指针回调一个字符位置</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10)</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DTB </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函数，把</a:t>
            </a:r>
            <a:r>
              <a:rPr kumimoji="0" lang="en-US" altLang="zh-CN" sz="2400" b="0" i="0" u="none" strike="noStrike" kern="1200" cap="none" spc="0" normalizeH="0" baseline="0" noProof="1" smtClean="0">
                <a:ln>
                  <a:noFill/>
                </a:ln>
                <a:solidFill>
                  <a:schemeClr val="tx1"/>
                </a:solidFill>
                <a:effectLst/>
                <a:uLnTx/>
                <a:uFillTx/>
                <a:latin typeface="+mj-lt"/>
                <a:ea typeface="楷体_GB2312" pitchFamily="49" charset="-122"/>
                <a:cs typeface="+mn-cs"/>
              </a:rPr>
              <a:t>TOKEN</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中的字符串翻译</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成</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二进制码</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337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37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43597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为了把</a:t>
            </a:r>
            <a:r>
              <a:rPr kumimoji="0" lang="zh-CN" altLang="en-US" sz="24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状态转换图</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转化成</a:t>
            </a:r>
            <a:r>
              <a:rPr kumimoji="0" lang="zh-CN" altLang="en-US" sz="24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程序</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，每个状态要建立一段</a:t>
            </a:r>
            <a:r>
              <a:rPr kumimoji="0" lang="zh-CN" altLang="en-US" sz="24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程序</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，它要做的工作如下：</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第一步</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：从输入缓冲区中取一个字符。为此，我们使用函数</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GETCHAR</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，每次调用它，推进先行指针，送回一个字符。</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第二步</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：确定在本状态下，哪一条箭弧是用刚刚来的输入字符标识的。如果找到，控制就转到该弧所指向的状态；若找不到，那么寻找该单词的企图就失败了。</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失  败</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：先行指针必须重新回到开始指针处，并用另一状态图来搜索另一单词。如果所有的状态转换图都试过之后，还没有匹配的，就表明这是一个词法错误，此时，调用错误校正程序。</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48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48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584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584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2"/>
          <p:cNvGrpSpPr/>
          <p:nvPr/>
        </p:nvGrpSpPr>
        <p:grpSpPr>
          <a:xfrm>
            <a:off x="179388" y="1482725"/>
            <a:ext cx="5478462" cy="3414713"/>
            <a:chOff x="431" y="436"/>
            <a:chExt cx="3538" cy="2072"/>
          </a:xfrm>
        </p:grpSpPr>
        <p:graphicFrame>
          <p:nvGraphicFramePr>
            <p:cNvPr id="35863" name="Object 5"/>
            <p:cNvGraphicFramePr>
              <a:graphicFrameLocks noChangeAspect="1"/>
            </p:cNvGraphicFramePr>
            <p:nvPr/>
          </p:nvGraphicFramePr>
          <p:xfrm>
            <a:off x="2266" y="1358"/>
            <a:ext cx="137" cy="522"/>
          </p:xfrm>
          <a:graphic>
            <a:graphicData uri="http://schemas.openxmlformats.org/presentationml/2006/ole">
              <mc:AlternateContent xmlns:mc="http://schemas.openxmlformats.org/markup-compatibility/2006">
                <mc:Choice xmlns:v="urn:schemas-microsoft-com:vml" Requires="v">
                  <p:oleObj spid="_x0000_s3077" name="" r:id="rId1" imgW="114300" imgH="215900" progId="Equation.3">
                    <p:embed/>
                  </p:oleObj>
                </mc:Choice>
                <mc:Fallback>
                  <p:oleObj name="" r:id="rId1" imgW="114300" imgH="215900" progId="Equation.3">
                    <p:embed/>
                    <p:pic>
                      <p:nvPicPr>
                        <p:cNvPr id="0" name="图片 3076"/>
                        <p:cNvPicPr/>
                        <p:nvPr/>
                      </p:nvPicPr>
                      <p:blipFill>
                        <a:blip r:embed="rId2"/>
                        <a:stretch>
                          <a:fillRect/>
                        </a:stretch>
                      </p:blipFill>
                      <p:spPr>
                        <a:xfrm>
                          <a:off x="2266" y="1358"/>
                          <a:ext cx="137" cy="522"/>
                        </a:xfrm>
                        <a:prstGeom prst="rect">
                          <a:avLst/>
                        </a:prstGeom>
                        <a:noFill/>
                        <a:ln w="38100">
                          <a:noFill/>
                          <a:miter/>
                        </a:ln>
                      </p:spPr>
                    </p:pic>
                  </p:oleObj>
                </mc:Fallback>
              </mc:AlternateContent>
            </a:graphicData>
          </a:graphic>
        </p:graphicFrame>
        <p:sp>
          <p:nvSpPr>
            <p:cNvPr id="8" name="Text Box 6"/>
            <p:cNvSpPr txBox="1">
              <a:spLocks noChangeArrowheads="1"/>
            </p:cNvSpPr>
            <p:nvPr/>
          </p:nvSpPr>
          <p:spPr bwMode="auto">
            <a:xfrm>
              <a:off x="431" y="436"/>
              <a:ext cx="3538" cy="207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solidFill>
                    <a:srgbClr val="00823B"/>
                  </a:solidFill>
                  <a:latin typeface="+mj-lt"/>
                  <a:ea typeface="楷体_GB2312" pitchFamily="49" charset="-122"/>
                  <a:cs typeface="+mn-cs"/>
                </a:rPr>
                <a:t>例</a:t>
              </a:r>
              <a:r>
                <a:rPr kumimoji="1" lang="en-US" altLang="zh-CN" kern="1200" cap="none" spc="0" normalizeH="0" baseline="0" noProof="0" dirty="0">
                  <a:solidFill>
                    <a:srgbClr val="00823B"/>
                  </a:solidFill>
                  <a:latin typeface="+mj-lt"/>
                  <a:ea typeface="楷体_GB2312" pitchFamily="49" charset="-122"/>
                  <a:cs typeface="+mn-cs"/>
                </a:rPr>
                <a:t>3</a:t>
              </a:r>
              <a:r>
                <a:rPr kumimoji="1" lang="zh-CN" altLang="en-US" kern="1200" cap="none" spc="0" normalizeH="0" baseline="0" noProof="0" dirty="0">
                  <a:latin typeface="+mj-lt"/>
                  <a:ea typeface="楷体_GB2312" pitchFamily="49" charset="-122"/>
                  <a:cs typeface="+mn-cs"/>
                </a:rPr>
                <a:t>： 以下</a:t>
              </a:r>
              <a:r>
                <a:rPr kumimoji="1" lang="en-US" altLang="zh-CN" kern="1200" cap="none" spc="0" normalizeH="0" baseline="0" noProof="0" dirty="0">
                  <a:latin typeface="+mj-lt"/>
                  <a:ea typeface="楷体_GB2312" pitchFamily="49" charset="-122"/>
                  <a:cs typeface="+mn-cs"/>
                </a:rPr>
                <a:t>CASE</a:t>
              </a:r>
              <a:r>
                <a:rPr kumimoji="1" lang="zh-CN" altLang="en-US" kern="1200" cap="none" spc="0" normalizeH="0" baseline="0" noProof="0" dirty="0">
                  <a:latin typeface="+mj-lt"/>
                  <a:ea typeface="楷体_GB2312" pitchFamily="49" charset="-122"/>
                  <a:cs typeface="+mn-cs"/>
                </a:rPr>
                <a:t>语句段对应的状态图</a:t>
              </a:r>
              <a:r>
                <a:rPr kumimoji="1" lang="en-US" altLang="zh-CN" kern="1200" cap="none" spc="0" normalizeH="0" baseline="0" noProof="0" dirty="0">
                  <a:latin typeface="+mj-lt"/>
                  <a:ea typeface="楷体_GB2312" pitchFamily="49" charset="-122"/>
                  <a:cs typeface="+mn-cs"/>
                </a:rPr>
                <a:t>:</a:t>
              </a:r>
              <a:endParaRPr kumimoji="1" lang="en-US" altLang="zh-CN" kern="1200" cap="none" spc="0" normalizeH="0" baseline="0" noProof="0" dirty="0">
                <a:latin typeface="+mj-lt"/>
                <a:ea typeface="楷体_GB2312" pitchFamily="49" charset="-122"/>
                <a:cs typeface="+mn-cs"/>
              </a:endParaRPr>
            </a:p>
            <a:p>
              <a:pPr marR="0" defTabSz="914400">
                <a:buClrTx/>
                <a:buSzTx/>
                <a:buFontTx/>
                <a:buNone/>
                <a:defRPr/>
              </a:pPr>
              <a:endParaRPr kumimoji="1" lang="en-US" altLang="zh-CN" kern="1200" cap="none" spc="0" normalizeH="0" baseline="0" noProof="0" dirty="0">
                <a:latin typeface="+mj-lt"/>
                <a:ea typeface="楷体_GB2312" pitchFamily="49" charset="-122"/>
                <a:cs typeface="+mn-cs"/>
              </a:endParaRPr>
            </a:p>
            <a:p>
              <a:pPr marR="0" defTabSz="914400">
                <a:buClrTx/>
                <a:buSzTx/>
                <a:buFontTx/>
                <a:buNone/>
                <a:defRPr/>
              </a:pPr>
              <a:r>
                <a:rPr kumimoji="1" lang="en-US" altLang="zh-CN" kern="1200" cap="none" spc="0" normalizeH="0" baseline="0" noProof="0" dirty="0">
                  <a:latin typeface="+mj-lt"/>
                  <a:ea typeface="楷体_GB2312" pitchFamily="49" charset="-122"/>
                  <a:cs typeface="+mn-cs"/>
                </a:rPr>
                <a:t>state </a:t>
              </a:r>
              <a:r>
                <a:rPr kumimoji="1" lang="en-US" altLang="zh-CN" kern="1200" cap="none" spc="0" normalizeH="0" baseline="0" noProof="0" dirty="0" err="1">
                  <a:latin typeface="+mj-lt"/>
                  <a:ea typeface="楷体_GB2312" pitchFamily="49" charset="-122"/>
                  <a:cs typeface="+mn-cs"/>
                </a:rPr>
                <a:t>i</a:t>
              </a: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solidFill>
                    <a:srgbClr val="C00000"/>
                  </a:solidFill>
                  <a:latin typeface="+mj-lt"/>
                  <a:ea typeface="楷体_GB2312" pitchFamily="49" charset="-122"/>
                  <a:cs typeface="+mn-cs"/>
                </a:rPr>
                <a:t>GETCHAR</a:t>
              </a:r>
              <a:r>
                <a:rPr kumimoji="1" lang="zh-CN" altLang="en-US" kern="1200" cap="none" spc="0" normalizeH="0" baseline="0" noProof="0" dirty="0">
                  <a:latin typeface="+mj-lt"/>
                  <a:ea typeface="楷体_GB2312" pitchFamily="49" charset="-122"/>
                  <a:cs typeface="+mn-cs"/>
                </a:rPr>
                <a:t>；</a:t>
              </a:r>
              <a:endParaRPr kumimoji="1" lang="zh-CN" altLang="en-US" kern="1200" cap="none" spc="0" normalizeH="0" baseline="0" noProof="0" dirty="0">
                <a:latin typeface="+mj-lt"/>
                <a:ea typeface="楷体_GB2312" pitchFamily="49" charset="-122"/>
                <a:cs typeface="+mn-cs"/>
              </a:endParaRP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CASE </a:t>
              </a:r>
              <a:r>
                <a:rPr kumimoji="1" lang="en-US" altLang="zh-CN" kern="1200" cap="none" spc="0" normalizeH="0" baseline="0" noProof="0" dirty="0">
                  <a:solidFill>
                    <a:srgbClr val="C00000"/>
                  </a:solidFill>
                  <a:latin typeface="+mj-lt"/>
                  <a:ea typeface="楷体_GB2312" pitchFamily="49" charset="-122"/>
                  <a:cs typeface="+mn-cs"/>
                </a:rPr>
                <a:t>CHAR</a:t>
              </a:r>
              <a:r>
                <a:rPr kumimoji="1" lang="en-US" altLang="zh-CN" kern="1200" cap="none" spc="0" normalizeH="0" baseline="0" noProof="0" dirty="0">
                  <a:latin typeface="+mj-lt"/>
                  <a:ea typeface="楷体_GB2312" pitchFamily="49" charset="-122"/>
                  <a:cs typeface="+mn-cs"/>
                </a:rPr>
                <a:t> OF</a:t>
              </a:r>
              <a:endParaRPr kumimoji="1" lang="en-US" altLang="zh-CN" kern="1200" cap="none" spc="0" normalizeH="0" baseline="0" noProof="0" dirty="0">
                <a:latin typeface="+mj-lt"/>
                <a:ea typeface="楷体_GB2312" pitchFamily="49" charset="-122"/>
                <a:cs typeface="+mn-cs"/>
              </a:endParaRPr>
            </a:p>
            <a:p>
              <a:pPr marR="0" defTabSz="914400">
                <a:buClrTx/>
                <a:buSzTx/>
                <a:buFontTx/>
                <a:buNone/>
                <a:defRPr/>
              </a:pPr>
              <a:r>
                <a:rPr kumimoji="1" lang="en-US" altLang="zh-CN" kern="1200" cap="none" spc="0" normalizeH="0" baseline="0" noProof="0" dirty="0">
                  <a:latin typeface="+mj-lt"/>
                  <a:ea typeface="楷体_GB2312" pitchFamily="49" charset="-122"/>
                  <a:cs typeface="+mn-cs"/>
                </a:rPr>
                <a:t>         ‘A’..‘Z’</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j … </a:t>
              </a:r>
              <a:r>
                <a:rPr kumimoji="1" lang="zh-CN" altLang="en-US" kern="1200" cap="none" spc="0" normalizeH="0" baseline="0" noProof="0" dirty="0">
                  <a:latin typeface="+mj-lt"/>
                  <a:ea typeface="楷体_GB2312" pitchFamily="49" charset="-122"/>
                  <a:cs typeface="+mn-cs"/>
                </a:rPr>
                <a:t>；</a:t>
              </a:r>
              <a:endParaRPr kumimoji="1" lang="zh-CN" altLang="en-US" kern="1200" cap="none" spc="0" normalizeH="0" baseline="0" noProof="0" dirty="0">
                <a:latin typeface="+mj-lt"/>
                <a:ea typeface="楷体_GB2312" pitchFamily="49" charset="-122"/>
                <a:cs typeface="+mn-cs"/>
              </a:endParaRP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0’..‘9’</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k … </a:t>
              </a:r>
              <a:r>
                <a:rPr kumimoji="1" lang="zh-CN" altLang="en-US" kern="1200" cap="none" spc="0" normalizeH="0" baseline="0" noProof="0" dirty="0">
                  <a:latin typeface="+mj-lt"/>
                  <a:ea typeface="楷体_GB2312" pitchFamily="49" charset="-122"/>
                  <a:cs typeface="+mn-cs"/>
                </a:rPr>
                <a:t>；</a:t>
              </a:r>
              <a:endParaRPr kumimoji="1" lang="zh-CN" altLang="en-US" kern="1200" cap="none" spc="0" normalizeH="0" baseline="0" noProof="0" dirty="0">
                <a:latin typeface="+mj-lt"/>
                <a:ea typeface="楷体_GB2312" pitchFamily="49" charset="-122"/>
                <a:cs typeface="+mn-cs"/>
              </a:endParaRP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       </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l … </a:t>
              </a:r>
              <a:r>
                <a:rPr kumimoji="1" lang="zh-CN" altLang="en-US" kern="1200" cap="none" spc="0" normalizeH="0" baseline="0" noProof="0" dirty="0">
                  <a:latin typeface="+mj-lt"/>
                  <a:ea typeface="楷体_GB2312" pitchFamily="49" charset="-122"/>
                  <a:cs typeface="+mn-cs"/>
                </a:rPr>
                <a:t>；</a:t>
              </a:r>
              <a:endParaRPr kumimoji="1" lang="zh-CN" altLang="en-US" kern="1200" cap="none" spc="0" normalizeH="0" baseline="0" noProof="0" dirty="0">
                <a:latin typeface="+mj-lt"/>
                <a:ea typeface="楷体_GB2312" pitchFamily="49" charset="-122"/>
                <a:cs typeface="+mn-cs"/>
              </a:endParaRP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END</a:t>
              </a:r>
              <a:r>
                <a:rPr kumimoji="1" lang="zh-CN" altLang="en-US" kern="1200" cap="none" spc="0" normalizeH="0" baseline="0" noProof="0" dirty="0">
                  <a:latin typeface="+mj-lt"/>
                  <a:ea typeface="楷体_GB2312" pitchFamily="49" charset="-122"/>
                  <a:cs typeface="+mn-cs"/>
                </a:rPr>
                <a:t>；</a:t>
              </a:r>
              <a:endParaRPr kumimoji="1" lang="zh-CN" altLang="en-US" kern="1200" cap="none" spc="0" normalizeH="0" baseline="0" noProof="0" dirty="0">
                <a:latin typeface="+mj-lt"/>
                <a:ea typeface="楷体_GB2312" pitchFamily="49" charset="-122"/>
                <a:cs typeface="+mn-cs"/>
              </a:endParaRP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FAIL</a:t>
              </a:r>
              <a:endParaRPr kumimoji="1" lang="en-US" altLang="zh-CN" kern="1200" cap="none" spc="0" normalizeH="0" baseline="0" noProof="0" dirty="0">
                <a:latin typeface="+mj-lt"/>
                <a:ea typeface="楷体_GB2312" pitchFamily="49" charset="-122"/>
                <a:cs typeface="+mn-cs"/>
              </a:endParaRPr>
            </a:p>
          </p:txBody>
        </p:sp>
      </p:grpSp>
      <p:sp>
        <p:nvSpPr>
          <p:cNvPr id="27" name="AutoShape 23"/>
          <p:cNvSpPr>
            <a:spLocks noChangeArrowheads="1"/>
          </p:cNvSpPr>
          <p:nvPr/>
        </p:nvSpPr>
        <p:spPr bwMode="auto">
          <a:xfrm>
            <a:off x="2124075" y="5516563"/>
            <a:ext cx="3024188" cy="1008063"/>
          </a:xfrm>
          <a:prstGeom prst="wedgeRectCallout">
            <a:avLst>
              <a:gd name="adj1" fmla="val -36414"/>
              <a:gd name="adj2" fmla="val -302378"/>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字符变量，存放最新读进的源程序字符。</a:t>
            </a: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8" name="AutoShape 24"/>
          <p:cNvSpPr>
            <a:spLocks noChangeArrowheads="1"/>
          </p:cNvSpPr>
          <p:nvPr/>
        </p:nvSpPr>
        <p:spPr bwMode="auto">
          <a:xfrm>
            <a:off x="5940425" y="1125538"/>
            <a:ext cx="3097213" cy="1223963"/>
          </a:xfrm>
          <a:prstGeom prst="wedgeRectCallout">
            <a:avLst>
              <a:gd name="adj1" fmla="val -139720"/>
              <a:gd name="adj2" fmla="val 52125"/>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过程，将下一输入字符读入</a:t>
            </a:r>
            <a:r>
              <a:rPr kumimoji="1" lang="en-US" altLang="zh-CN" sz="2400" b="0" i="0" u="none" strike="noStrike" kern="1200" cap="none" spc="0" normalizeH="0" baseline="0" noProof="0" dirty="0">
                <a:ln>
                  <a:noFill/>
                </a:ln>
                <a:solidFill>
                  <a:schemeClr val="hlink"/>
                </a:solidFill>
                <a:effectLst/>
                <a:uLnTx/>
                <a:uFillTx/>
                <a:latin typeface="+mj-lt"/>
                <a:ea typeface="楷体_GB2312" pitchFamily="49" charset="-122"/>
                <a:cs typeface="+mn-cs"/>
              </a:rPr>
              <a:t>CHAR</a:t>
            </a: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，搜索指示器前移一个字符。</a:t>
            </a: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grpSp>
        <p:nvGrpSpPr>
          <p:cNvPr id="35848" name="Group 44"/>
          <p:cNvGrpSpPr/>
          <p:nvPr/>
        </p:nvGrpSpPr>
        <p:grpSpPr>
          <a:xfrm>
            <a:off x="5795963" y="3014663"/>
            <a:ext cx="2808287" cy="2582862"/>
            <a:chOff x="5867400" y="2349500"/>
            <a:chExt cx="2808288" cy="2582369"/>
          </a:xfrm>
        </p:grpSpPr>
        <p:sp>
          <p:nvSpPr>
            <p:cNvPr id="30" name="Text Box 8"/>
            <p:cNvSpPr txBox="1">
              <a:spLocks noChangeArrowheads="1"/>
            </p:cNvSpPr>
            <p:nvPr/>
          </p:nvSpPr>
          <p:spPr bwMode="auto">
            <a:xfrm>
              <a:off x="6875462" y="3212935"/>
              <a:ext cx="936625" cy="46187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endParaRPr kumimoji="1" lang="zh-CN" altLang="en-US" kern="1200" cap="none" spc="0" normalizeH="0" baseline="0" noProof="0" dirty="0">
                <a:latin typeface="楷体_GB2312" pitchFamily="49" charset="-122"/>
                <a:ea typeface="楷体_GB2312" pitchFamily="49" charset="-122"/>
                <a:cs typeface="+mn-cs"/>
              </a:endParaRPr>
            </a:p>
          </p:txBody>
        </p:sp>
        <p:sp>
          <p:nvSpPr>
            <p:cNvPr id="32" name="AutoShape 10"/>
            <p:cNvSpPr>
              <a:spLocks noChangeArrowheads="1"/>
            </p:cNvSpPr>
            <p:nvPr/>
          </p:nvSpPr>
          <p:spPr bwMode="auto">
            <a:xfrm>
              <a:off x="5867400" y="3341498"/>
              <a:ext cx="614362" cy="649164"/>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i</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3" name="AutoShape 11"/>
            <p:cNvSpPr>
              <a:spLocks noChangeArrowheads="1"/>
            </p:cNvSpPr>
            <p:nvPr/>
          </p:nvSpPr>
          <p:spPr bwMode="auto">
            <a:xfrm>
              <a:off x="8027988" y="2362198"/>
              <a:ext cx="647700" cy="649163"/>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j</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4" name="AutoShape 12"/>
            <p:cNvSpPr>
              <a:spLocks noChangeArrowheads="1"/>
            </p:cNvSpPr>
            <p:nvPr/>
          </p:nvSpPr>
          <p:spPr bwMode="auto">
            <a:xfrm>
              <a:off x="8027988" y="3379590"/>
              <a:ext cx="647700" cy="649164"/>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k</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5" name="AutoShape 13"/>
            <p:cNvSpPr>
              <a:spLocks noChangeArrowheads="1"/>
            </p:cNvSpPr>
            <p:nvPr/>
          </p:nvSpPr>
          <p:spPr bwMode="auto">
            <a:xfrm>
              <a:off x="8027988" y="4282706"/>
              <a:ext cx="647700" cy="649163"/>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l</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5854" name="Line 14"/>
            <p:cNvSpPr/>
            <p:nvPr/>
          </p:nvSpPr>
          <p:spPr>
            <a:xfrm>
              <a:off x="6515100" y="3643359"/>
              <a:ext cx="1512888" cy="0"/>
            </a:xfrm>
            <a:prstGeom prst="line">
              <a:avLst/>
            </a:prstGeom>
            <a:ln w="9525" cap="flat" cmpd="sng">
              <a:solidFill>
                <a:srgbClr val="000000"/>
              </a:solidFill>
              <a:prstDash val="solid"/>
              <a:headEnd type="none" w="med" len="med"/>
              <a:tailEnd type="triangle" w="med" len="med"/>
            </a:ln>
          </p:spPr>
        </p:sp>
        <p:grpSp>
          <p:nvGrpSpPr>
            <p:cNvPr id="35855" name="Group 15"/>
            <p:cNvGrpSpPr/>
            <p:nvPr/>
          </p:nvGrpSpPr>
          <p:grpSpPr>
            <a:xfrm>
              <a:off x="6157913" y="4037217"/>
              <a:ext cx="1870075" cy="544146"/>
              <a:chOff x="568" y="2616"/>
              <a:chExt cx="1178" cy="360"/>
            </a:xfrm>
          </p:grpSpPr>
          <p:sp>
            <p:nvSpPr>
              <p:cNvPr id="43" name="Arc 16"/>
              <p:cNvSpPr/>
              <p:nvPr/>
            </p:nvSpPr>
            <p:spPr bwMode="auto">
              <a:xfrm rot="10800000">
                <a:off x="568" y="2616"/>
                <a:ext cx="499" cy="356"/>
              </a:xfrm>
              <a:custGeom>
                <a:avLst/>
                <a:gdLst>
                  <a:gd name="G0" fmla="+- 0 0 0"/>
                  <a:gd name="G1" fmla="+- 21250 0 0"/>
                  <a:gd name="G2" fmla="+- 21600 0 0"/>
                  <a:gd name="T0" fmla="*/ 3872 w 21600"/>
                  <a:gd name="T1" fmla="*/ 0 h 21250"/>
                  <a:gd name="T2" fmla="*/ 21600 w 21600"/>
                  <a:gd name="T3" fmla="*/ 21250 h 21250"/>
                  <a:gd name="T4" fmla="*/ 0 w 21600"/>
                  <a:gd name="T5" fmla="*/ 21250 h 21250"/>
                </a:gdLst>
                <a:ahLst/>
                <a:cxnLst>
                  <a:cxn ang="0">
                    <a:pos x="T0" y="T1"/>
                  </a:cxn>
                  <a:cxn ang="0">
                    <a:pos x="T2" y="T3"/>
                  </a:cxn>
                  <a:cxn ang="0">
                    <a:pos x="T4" y="T5"/>
                  </a:cxn>
                </a:cxnLst>
                <a:rect l="0" t="0" r="r" b="b"/>
                <a:pathLst>
                  <a:path w="21600" h="21250" fill="none" extrusionOk="0">
                    <a:moveTo>
                      <a:pt x="3872" y="-1"/>
                    </a:moveTo>
                    <a:cubicBezTo>
                      <a:pt x="14138" y="1870"/>
                      <a:pt x="21600" y="10814"/>
                      <a:pt x="21600" y="21250"/>
                    </a:cubicBezTo>
                  </a:path>
                  <a:path w="21600" h="21250" stroke="0" extrusionOk="0">
                    <a:moveTo>
                      <a:pt x="3872" y="-1"/>
                    </a:moveTo>
                    <a:cubicBezTo>
                      <a:pt x="14138" y="1870"/>
                      <a:pt x="21600" y="10814"/>
                      <a:pt x="21600" y="21250"/>
                    </a:cubicBezTo>
                    <a:lnTo>
                      <a:pt x="0" y="2125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5862" name="Line 17"/>
              <p:cNvSpPr/>
              <p:nvPr/>
            </p:nvSpPr>
            <p:spPr>
              <a:xfrm>
                <a:off x="975" y="2976"/>
                <a:ext cx="771" cy="0"/>
              </a:xfrm>
              <a:prstGeom prst="line">
                <a:avLst/>
              </a:prstGeom>
              <a:ln w="9525" cap="flat" cmpd="sng">
                <a:solidFill>
                  <a:srgbClr val="000000"/>
                </a:solidFill>
                <a:prstDash val="solid"/>
                <a:headEnd type="none" w="med" len="med"/>
                <a:tailEnd type="triangle" w="med" len="med"/>
              </a:ln>
            </p:spPr>
          </p:sp>
        </p:grpSp>
        <p:grpSp>
          <p:nvGrpSpPr>
            <p:cNvPr id="35856" name="Group 18"/>
            <p:cNvGrpSpPr/>
            <p:nvPr/>
          </p:nvGrpSpPr>
          <p:grpSpPr>
            <a:xfrm>
              <a:off x="6156325" y="2734721"/>
              <a:ext cx="1871663" cy="632246"/>
              <a:chOff x="567" y="1706"/>
              <a:chExt cx="1179" cy="504"/>
            </a:xfrm>
          </p:grpSpPr>
          <p:sp>
            <p:nvSpPr>
              <p:cNvPr id="41" name="Arc 19"/>
              <p:cNvSpPr/>
              <p:nvPr/>
            </p:nvSpPr>
            <p:spPr bwMode="auto">
              <a:xfrm flipH="1">
                <a:off x="567" y="1715"/>
                <a:ext cx="409" cy="495"/>
              </a:xfrm>
              <a:custGeom>
                <a:avLst/>
                <a:gdLst>
                  <a:gd name="G0" fmla="+- 0 0 0"/>
                  <a:gd name="G1" fmla="+- 21388 0 0"/>
                  <a:gd name="G2" fmla="+- 21600 0 0"/>
                  <a:gd name="T0" fmla="*/ 3018 w 21600"/>
                  <a:gd name="T1" fmla="*/ 0 h 21388"/>
                  <a:gd name="T2" fmla="*/ 21600 w 21600"/>
                  <a:gd name="T3" fmla="*/ 21388 h 21388"/>
                  <a:gd name="T4" fmla="*/ 0 w 21600"/>
                  <a:gd name="T5" fmla="*/ 21388 h 21388"/>
                </a:gdLst>
                <a:ahLst/>
                <a:cxnLst>
                  <a:cxn ang="0">
                    <a:pos x="T0" y="T1"/>
                  </a:cxn>
                  <a:cxn ang="0">
                    <a:pos x="T2" y="T3"/>
                  </a:cxn>
                  <a:cxn ang="0">
                    <a:pos x="T4" y="T5"/>
                  </a:cxn>
                </a:cxnLst>
                <a:rect l="0" t="0" r="r" b="b"/>
                <a:pathLst>
                  <a:path w="21600" h="21388" fill="none" extrusionOk="0">
                    <a:moveTo>
                      <a:pt x="3018" y="-1"/>
                    </a:moveTo>
                    <a:cubicBezTo>
                      <a:pt x="13675" y="1503"/>
                      <a:pt x="21600" y="10624"/>
                      <a:pt x="21600" y="21388"/>
                    </a:cubicBezTo>
                  </a:path>
                  <a:path w="21600" h="21388" stroke="0" extrusionOk="0">
                    <a:moveTo>
                      <a:pt x="3018" y="-1"/>
                    </a:moveTo>
                    <a:cubicBezTo>
                      <a:pt x="13675" y="1503"/>
                      <a:pt x="21600" y="10624"/>
                      <a:pt x="21600" y="21388"/>
                    </a:cubicBezTo>
                    <a:lnTo>
                      <a:pt x="0" y="21388"/>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5860" name="Line 20"/>
              <p:cNvSpPr/>
              <p:nvPr/>
            </p:nvSpPr>
            <p:spPr>
              <a:xfrm>
                <a:off x="930" y="1706"/>
                <a:ext cx="816" cy="0"/>
              </a:xfrm>
              <a:prstGeom prst="line">
                <a:avLst/>
              </a:prstGeom>
              <a:ln w="9525" cap="flat" cmpd="sng">
                <a:solidFill>
                  <a:srgbClr val="000000"/>
                </a:solidFill>
                <a:prstDash val="solid"/>
                <a:headEnd type="none" w="med" len="med"/>
                <a:tailEnd type="triangle" w="med" len="med"/>
              </a:ln>
            </p:spPr>
          </p:sp>
        </p:grpSp>
        <p:sp>
          <p:nvSpPr>
            <p:cNvPr id="39" name="Text Box 21"/>
            <p:cNvSpPr txBox="1">
              <a:spLocks noChangeArrowheads="1"/>
            </p:cNvSpPr>
            <p:nvPr/>
          </p:nvSpPr>
          <p:spPr bwMode="auto">
            <a:xfrm>
              <a:off x="6732587" y="2349500"/>
              <a:ext cx="1081088" cy="46187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 </a:t>
              </a:r>
              <a:endParaRPr kumimoji="1" lang="zh-CN" altLang="en-US" kern="1200" cap="none" spc="0" normalizeH="0" baseline="0" noProof="0" dirty="0">
                <a:latin typeface="楷体_GB2312" pitchFamily="49" charset="-122"/>
                <a:ea typeface="楷体_GB2312" pitchFamily="49" charset="-122"/>
                <a:cs typeface="+mn-cs"/>
              </a:endParaRPr>
            </a:p>
          </p:txBody>
        </p:sp>
        <p:sp>
          <p:nvSpPr>
            <p:cNvPr id="40" name="Text Box 22"/>
            <p:cNvSpPr txBox="1">
              <a:spLocks noChangeArrowheads="1"/>
            </p:cNvSpPr>
            <p:nvPr/>
          </p:nvSpPr>
          <p:spPr bwMode="auto">
            <a:xfrm>
              <a:off x="6804025" y="4150968"/>
              <a:ext cx="1008062" cy="396799"/>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endParaRPr kumimoji="1" lang="en-US" altLang="zh-CN" kern="1200" cap="none" spc="0" normalizeH="0" baseline="0" noProof="0">
                <a:latin typeface="Times New Roman" panose="02020603050405020304" pitchFamily="18" charset="0"/>
                <a:ea typeface="PMingLiU" pitchFamily="18" charset="-12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1000" fill="hold"/>
                                        <p:tgtEl>
                                          <p:spTgt spid="28"/>
                                        </p:tgtEl>
                                        <p:attrNameLst>
                                          <p:attrName>ppt_x</p:attrName>
                                        </p:attrNameLst>
                                      </p:cBhvr>
                                      <p:tavLst>
                                        <p:tav tm="0">
                                          <p:val>
                                            <p:strVal val="1+#ppt_w/2"/>
                                          </p:val>
                                        </p:tav>
                                        <p:tav tm="100000">
                                          <p:val>
                                            <p:strVal val="#ppt_x"/>
                                          </p:val>
                                        </p:tav>
                                      </p:tavLst>
                                    </p:anim>
                                    <p:anim calcmode="lin" valueType="num">
                                      <p:cBhvr additive="base">
                                        <p:cTn id="15" dur="10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xit" presetSubtype="2" fill="hold" grpId="1" nodeType="afterEffect">
                                  <p:stCondLst>
                                    <p:cond delay="20000"/>
                                  </p:stCondLst>
                                  <p:childTnLst>
                                    <p:anim calcmode="lin" valueType="num">
                                      <p:cBhvr additive="base">
                                        <p:cTn id="18" dur="1000"/>
                                        <p:tgtEl>
                                          <p:spTgt spid="28"/>
                                        </p:tgtEl>
                                        <p:attrNameLst>
                                          <p:attrName>ppt_x</p:attrName>
                                        </p:attrNameLst>
                                      </p:cBhvr>
                                      <p:tavLst>
                                        <p:tav tm="0">
                                          <p:val>
                                            <p:strVal val="ppt_x"/>
                                          </p:val>
                                        </p:tav>
                                        <p:tav tm="100000">
                                          <p:val>
                                            <p:strVal val="1+ppt_w/2"/>
                                          </p:val>
                                        </p:tav>
                                      </p:tavLst>
                                    </p:anim>
                                    <p:anim calcmode="lin" valueType="num">
                                      <p:cBhvr additive="base">
                                        <p:cTn id="19" dur="1000"/>
                                        <p:tgtEl>
                                          <p:spTgt spid="28"/>
                                        </p:tgtEl>
                                        <p:attrNameLst>
                                          <p:attrName>ppt_y</p:attrName>
                                        </p:attrNameLst>
                                      </p:cBhvr>
                                      <p:tavLst>
                                        <p:tav tm="0">
                                          <p:val>
                                            <p:strVal val="ppt_y"/>
                                          </p:val>
                                        </p:tav>
                                        <p:tav tm="100000">
                                          <p:val>
                                            <p:strVal val="ppt_y"/>
                                          </p:val>
                                        </p:tav>
                                      </p:tavLst>
                                    </p:anim>
                                    <p:set>
                                      <p:cBhvr>
                                        <p:cTn id="20" dur="1" fill="hold">
                                          <p:stCondLst>
                                            <p:cond delay="999"/>
                                          </p:stCondLst>
                                        </p:cTn>
                                        <p:tgtEl>
                                          <p:spTgt spid="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1000" fill="hold"/>
                                        <p:tgtEl>
                                          <p:spTgt spid="27"/>
                                        </p:tgtEl>
                                        <p:attrNameLst>
                                          <p:attrName>ppt_x</p:attrName>
                                        </p:attrNameLst>
                                      </p:cBhvr>
                                      <p:tavLst>
                                        <p:tav tm="0">
                                          <p:val>
                                            <p:strVal val="#ppt_x"/>
                                          </p:val>
                                        </p:tav>
                                        <p:tav tm="100000">
                                          <p:val>
                                            <p:strVal val="#ppt_x"/>
                                          </p:val>
                                        </p:tav>
                                      </p:tavLst>
                                    </p:anim>
                                    <p:anim calcmode="lin" valueType="num">
                                      <p:cBhvr additive="base">
                                        <p:cTn id="26" dur="1000" fill="hold"/>
                                        <p:tgtEl>
                                          <p:spTgt spid="27"/>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xit" presetSubtype="4" fill="hold" grpId="1" nodeType="afterEffect">
                                  <p:stCondLst>
                                    <p:cond delay="20000"/>
                                  </p:stCondLst>
                                  <p:childTnLst>
                                    <p:anim calcmode="lin" valueType="num">
                                      <p:cBhvr additive="base">
                                        <p:cTn id="29" dur="1000"/>
                                        <p:tgtEl>
                                          <p:spTgt spid="27"/>
                                        </p:tgtEl>
                                        <p:attrNameLst>
                                          <p:attrName>ppt_x</p:attrName>
                                        </p:attrNameLst>
                                      </p:cBhvr>
                                      <p:tavLst>
                                        <p:tav tm="0">
                                          <p:val>
                                            <p:strVal val="ppt_x"/>
                                          </p:val>
                                        </p:tav>
                                        <p:tav tm="100000">
                                          <p:val>
                                            <p:strVal val="ppt_x"/>
                                          </p:val>
                                        </p:tav>
                                      </p:tavLst>
                                    </p:anim>
                                    <p:anim calcmode="lin" valueType="num">
                                      <p:cBhvr additive="base">
                                        <p:cTn id="30" dur="1000"/>
                                        <p:tgtEl>
                                          <p:spTgt spid="27"/>
                                        </p:tgtEl>
                                        <p:attrNameLst>
                                          <p:attrName>ppt_y</p:attrName>
                                        </p:attrNameLst>
                                      </p:cBhvr>
                                      <p:tavLst>
                                        <p:tav tm="0">
                                          <p:val>
                                            <p:strVal val="ppt_y"/>
                                          </p:val>
                                        </p:tav>
                                        <p:tav tm="100000">
                                          <p:val>
                                            <p:strVal val="1+ppt_h/2"/>
                                          </p:val>
                                        </p:tav>
                                      </p:tavLst>
                                    </p:anim>
                                    <p:set>
                                      <p:cBhvr>
                                        <p:cTn id="31"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149725"/>
            <a:ext cx="8229600" cy="20066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4</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：对于如上的状态转换图，</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的代码如下所示：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state 0</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 :=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LETTER(C)</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then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goto</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state 1</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else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FAIL(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68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68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14"/>
          <p:cNvGrpSpPr/>
          <p:nvPr/>
        </p:nvGrpSpPr>
        <p:grpSpPr>
          <a:xfrm>
            <a:off x="2384425" y="1574800"/>
            <a:ext cx="4114800" cy="2057400"/>
            <a:chOff x="1440" y="1056"/>
            <a:chExt cx="2880" cy="1536"/>
          </a:xfrm>
        </p:grpSpPr>
        <p:sp>
          <p:nvSpPr>
            <p:cNvPr id="36871"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6872" name="Freeform 16"/>
            <p:cNvSpPr/>
            <p:nvPr/>
          </p:nvSpPr>
          <p:spPr>
            <a:xfrm>
              <a:off x="2688" y="1392"/>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36873"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6874"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6875"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6876"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6877" name="Rectangle 21"/>
            <p:cNvSpPr/>
            <p:nvPr/>
          </p:nvSpPr>
          <p:spPr>
            <a:xfrm>
              <a:off x="19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a:t>
              </a:r>
              <a:endParaRPr lang="zh-CN" altLang="en-US" dirty="0">
                <a:latin typeface="楷体_GB2312" pitchFamily="49" charset="-122"/>
                <a:ea typeface="楷体_GB2312" pitchFamily="49" charset="-122"/>
              </a:endParaRPr>
            </a:p>
          </p:txBody>
        </p:sp>
        <p:sp>
          <p:nvSpPr>
            <p:cNvPr id="36878" name="Rectangle 22"/>
            <p:cNvSpPr/>
            <p:nvPr/>
          </p:nvSpPr>
          <p:spPr>
            <a:xfrm>
              <a:off x="31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36879" name="Rectangle 23"/>
            <p:cNvSpPr/>
            <p:nvPr/>
          </p:nvSpPr>
          <p:spPr>
            <a:xfrm>
              <a:off x="2352" y="1056"/>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字母或数字</a:t>
              </a:r>
              <a:endParaRPr lang="zh-CN" altLang="en-US" dirty="0">
                <a:latin typeface="楷体_GB2312" pitchFamily="49" charset="-122"/>
                <a:ea typeface="楷体_GB2312" pitchFamily="49" charset="-122"/>
              </a:endParaRPr>
            </a:p>
          </p:txBody>
        </p:sp>
        <p:sp>
          <p:nvSpPr>
            <p:cNvPr id="36880" name="Rectangle 24"/>
            <p:cNvSpPr/>
            <p:nvPr/>
          </p:nvSpPr>
          <p:spPr>
            <a:xfrm>
              <a:off x="1920" y="2256"/>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6881" name="Rectangle 25"/>
            <p:cNvSpPr/>
            <p:nvPr/>
          </p:nvSpPr>
          <p:spPr>
            <a:xfrm>
              <a:off x="3984" y="1632"/>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200400"/>
            <a:ext cx="8229600" cy="2008188"/>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对于如上的状态转换图，</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1</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的代码如下所示：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state 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C :=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LETTER(C)</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or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DIGIT(C)</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then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goto</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state </a:t>
            </a:r>
            <a:r>
              <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rPr>
              <a:t>1</a:t>
            </a:r>
            <a:endParaRPr kumimoji="0" lang="en-US" altLang="zh-CN" sz="2400" b="0" i="0" u="none" strike="noStrike" kern="1200" cap="none" spc="0" normalizeH="0" baseline="0" noProof="0" dirty="0" smtClean="0">
              <a:ln>
                <a:noFill/>
              </a:ln>
              <a:solidFill>
                <a:srgbClr val="000808"/>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else if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DELIMITER(C)</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then </a:t>
            </a:r>
            <a:r>
              <a:rPr kumimoji="0"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goto</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state 2</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else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FAIL(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78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78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7895"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7896" name="Freeform 16"/>
            <p:cNvSpPr/>
            <p:nvPr/>
          </p:nvSpPr>
          <p:spPr>
            <a:xfrm>
              <a:off x="2688" y="1392"/>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37897"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7898"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7899"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7900"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7901" name="Rectangle 21"/>
            <p:cNvSpPr/>
            <p:nvPr/>
          </p:nvSpPr>
          <p:spPr>
            <a:xfrm>
              <a:off x="19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a:t>
              </a:r>
              <a:endParaRPr lang="zh-CN" altLang="en-US" dirty="0">
                <a:latin typeface="楷体_GB2312" pitchFamily="49" charset="-122"/>
                <a:ea typeface="楷体_GB2312" pitchFamily="49" charset="-122"/>
              </a:endParaRPr>
            </a:p>
          </p:txBody>
        </p:sp>
        <p:sp>
          <p:nvSpPr>
            <p:cNvPr id="37902" name="Rectangle 22"/>
            <p:cNvSpPr/>
            <p:nvPr/>
          </p:nvSpPr>
          <p:spPr>
            <a:xfrm>
              <a:off x="31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37903" name="Rectangle 23"/>
            <p:cNvSpPr/>
            <p:nvPr/>
          </p:nvSpPr>
          <p:spPr>
            <a:xfrm>
              <a:off x="2352" y="1056"/>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字母或数字</a:t>
              </a:r>
              <a:endParaRPr lang="zh-CN" altLang="en-US" dirty="0">
                <a:latin typeface="楷体_GB2312" pitchFamily="49" charset="-122"/>
                <a:ea typeface="楷体_GB2312" pitchFamily="49" charset="-122"/>
              </a:endParaRPr>
            </a:p>
          </p:txBody>
        </p:sp>
        <p:sp>
          <p:nvSpPr>
            <p:cNvPr id="37904" name="Rectangle 24"/>
            <p:cNvSpPr/>
            <p:nvPr/>
          </p:nvSpPr>
          <p:spPr>
            <a:xfrm>
              <a:off x="1920" y="2256"/>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7905" name="Rectangle 25"/>
            <p:cNvSpPr/>
            <p:nvPr/>
          </p:nvSpPr>
          <p:spPr>
            <a:xfrm>
              <a:off x="3984" y="1632"/>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Requirements</a:t>
            </a:r>
            <a:endParaRPr lang="zh-CN" altLang="en-US" kern="1200" dirty="0">
              <a:latin typeface="+mj-lt"/>
              <a:ea typeface="宋体" panose="02010600030101010101" pitchFamily="2" charset="-122"/>
              <a:cs typeface="+mj-cs"/>
            </a:endParaRPr>
          </a:p>
        </p:txBody>
      </p:sp>
      <p:sp>
        <p:nvSpPr>
          <p:cNvPr id="12291"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dirty="0">
                <a:latin typeface="楷体_GB2312" pitchFamily="49" charset="-122"/>
                <a:ea typeface="楷体_GB2312" pitchFamily="49" charset="-122"/>
              </a:rPr>
              <a:t>任务</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lvl="1"/>
            <a:r>
              <a:rPr lang="zh-CN" altLang="en-US" dirty="0">
                <a:solidFill>
                  <a:srgbClr val="0000FF"/>
                </a:solidFill>
                <a:latin typeface="楷体_GB2312" pitchFamily="49" charset="-122"/>
                <a:ea typeface="楷体_GB2312" pitchFamily="49" charset="-122"/>
              </a:rPr>
              <a:t>从左至右</a:t>
            </a:r>
            <a:r>
              <a:rPr lang="zh-CN" altLang="en-US" dirty="0">
                <a:solidFill>
                  <a:schemeClr val="tx1"/>
                </a:solidFill>
                <a:latin typeface="楷体_GB2312" pitchFamily="49" charset="-122"/>
                <a:ea typeface="楷体_GB2312" pitchFamily="49" charset="-122"/>
              </a:rPr>
              <a:t>逐个字符地对源程序进行扫描，产生一个个的单词符号，把作为字符串的源程序改造成为单词符号串的中间程序</a:t>
            </a:r>
            <a:endParaRPr lang="zh-CN" altLang="en-US" dirty="0">
              <a:solidFill>
                <a:schemeClr val="tx1"/>
              </a:solidFill>
              <a:latin typeface="楷体_GB2312" pitchFamily="49" charset="-122"/>
              <a:ea typeface="楷体_GB2312" pitchFamily="49" charset="-122"/>
            </a:endParaRPr>
          </a:p>
          <a:p>
            <a:r>
              <a:rPr lang="zh-CN" altLang="en-US" dirty="0">
                <a:latin typeface="楷体_GB2312" pitchFamily="49" charset="-122"/>
                <a:ea typeface="楷体_GB2312" pitchFamily="49" charset="-122"/>
              </a:rPr>
              <a:t>词法分析是编译的</a:t>
            </a:r>
            <a:r>
              <a:rPr lang="zh-CN" altLang="en-US" u="sng" dirty="0">
                <a:latin typeface="楷体_GB2312" pitchFamily="49" charset="-122"/>
                <a:ea typeface="楷体_GB2312" pitchFamily="49" charset="-122"/>
              </a:rPr>
              <a:t>基础</a:t>
            </a:r>
            <a:endParaRPr lang="zh-CN" altLang="en-US" u="sng" dirty="0">
              <a:latin typeface="楷体_GB2312" pitchFamily="49" charset="-122"/>
              <a:ea typeface="楷体_GB2312" pitchFamily="49" charset="-122"/>
            </a:endParaRPr>
          </a:p>
        </p:txBody>
      </p:sp>
      <p:grpSp>
        <p:nvGrpSpPr>
          <p:cNvPr id="12292" name="Group 1"/>
          <p:cNvGrpSpPr/>
          <p:nvPr/>
        </p:nvGrpSpPr>
        <p:grpSpPr>
          <a:xfrm>
            <a:off x="684213" y="3617913"/>
            <a:ext cx="7913687" cy="2520950"/>
            <a:chOff x="714375" y="3617913"/>
            <a:chExt cx="7914009" cy="2520950"/>
          </a:xfrm>
        </p:grpSpPr>
        <p:sp>
          <p:nvSpPr>
            <p:cNvPr id="4" name="Rectangle 4"/>
            <p:cNvSpPr>
              <a:spLocks noChangeArrowheads="1"/>
            </p:cNvSpPr>
            <p:nvPr/>
          </p:nvSpPr>
          <p:spPr bwMode="auto">
            <a:xfrm>
              <a:off x="2152709" y="3617913"/>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Lexical</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Analyzer</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p:txBody>
        </p:sp>
        <p:sp>
          <p:nvSpPr>
            <p:cNvPr id="5" name="Rectangle 5"/>
            <p:cNvSpPr>
              <a:spLocks noChangeArrowheads="1"/>
            </p:cNvSpPr>
            <p:nvPr/>
          </p:nvSpPr>
          <p:spPr bwMode="auto">
            <a:xfrm>
              <a:off x="5394515" y="3617913"/>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endPar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endParaRPr>
            </a:p>
          </p:txBody>
        </p:sp>
        <p:sp>
          <p:nvSpPr>
            <p:cNvPr id="6" name="Rectangle 6"/>
            <p:cNvSpPr>
              <a:spLocks noChangeArrowheads="1"/>
            </p:cNvSpPr>
            <p:nvPr/>
          </p:nvSpPr>
          <p:spPr bwMode="auto">
            <a:xfrm>
              <a:off x="3810126" y="5202238"/>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7" name="Text Box 7"/>
            <p:cNvSpPr txBox="1">
              <a:spLocks noChangeArrowheads="1"/>
            </p:cNvSpPr>
            <p:nvPr/>
          </p:nvSpPr>
          <p:spPr bwMode="auto">
            <a:xfrm>
              <a:off x="714375" y="3643313"/>
              <a:ext cx="12398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source</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program</a:t>
              </a:r>
              <a:endParaRPr kumimoji="1" lang="en-US" altLang="zh-TW" sz="2000" b="0"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p:txBody>
        </p:sp>
        <p:sp>
          <p:nvSpPr>
            <p:cNvPr id="8" name="Text Box 8"/>
            <p:cNvSpPr txBox="1">
              <a:spLocks noChangeArrowheads="1"/>
            </p:cNvSpPr>
            <p:nvPr/>
          </p:nvSpPr>
          <p:spPr bwMode="auto">
            <a:xfrm>
              <a:off x="6986842" y="3640138"/>
              <a:ext cx="164154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to semantic</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analysis</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p:txBody>
        </p:sp>
        <p:sp>
          <p:nvSpPr>
            <p:cNvPr id="9" name="Text Box 9"/>
            <p:cNvSpPr txBox="1">
              <a:spLocks noChangeArrowheads="1"/>
            </p:cNvSpPr>
            <p:nvPr/>
          </p:nvSpPr>
          <p:spPr bwMode="auto">
            <a:xfrm>
              <a:off x="3902205" y="3641725"/>
              <a:ext cx="80013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rPr>
                <a:t>token</a:t>
              </a:r>
              <a:endPar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endParaRPr>
            </a:p>
          </p:txBody>
        </p:sp>
        <p:sp>
          <p:nvSpPr>
            <p:cNvPr id="10" name="Text Box 10"/>
            <p:cNvSpPr txBox="1">
              <a:spLocks noChangeArrowheads="1"/>
            </p:cNvSpPr>
            <p:nvPr/>
          </p:nvSpPr>
          <p:spPr bwMode="auto">
            <a:xfrm>
              <a:off x="3651369" y="4267200"/>
              <a:ext cx="167011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rPr>
                <a:t>getNextToken</a:t>
              </a:r>
              <a:endParaRPr kumimoji="1" lang="en-US" altLang="zh-TW" sz="1600" b="1" i="0" u="none" strike="noStrike" kern="1200" cap="none" spc="0" normalizeH="0" baseline="0" noProof="0" smtClean="0">
                <a:ln>
                  <a:noFill/>
                </a:ln>
                <a:solidFill>
                  <a:srgbClr val="3333FF"/>
                </a:solidFill>
                <a:effectLst/>
                <a:uLnTx/>
                <a:uFillTx/>
                <a:latin typeface="+mj-lt"/>
                <a:ea typeface="Arial Unicode MS" pitchFamily="34" charset="-120"/>
                <a:cs typeface="Arial Unicode MS" pitchFamily="34" charset="-120"/>
              </a:endParaRPr>
            </a:p>
          </p:txBody>
        </p:sp>
        <p:sp>
          <p:nvSpPr>
            <p:cNvPr id="11" name="Line 11"/>
            <p:cNvSpPr>
              <a:spLocks noChangeShapeType="1"/>
            </p:cNvSpPr>
            <p:nvPr/>
          </p:nvSpPr>
          <p:spPr bwMode="auto">
            <a:xfrm>
              <a:off x="3386246" y="3978275"/>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Line 12"/>
            <p:cNvSpPr>
              <a:spLocks noChangeShapeType="1"/>
            </p:cNvSpPr>
            <p:nvPr/>
          </p:nvSpPr>
          <p:spPr bwMode="auto">
            <a:xfrm flipH="1">
              <a:off x="3378308" y="4267200"/>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Line 13"/>
            <p:cNvSpPr>
              <a:spLocks noChangeShapeType="1"/>
            </p:cNvSpPr>
            <p:nvPr/>
          </p:nvSpPr>
          <p:spPr bwMode="auto">
            <a:xfrm>
              <a:off x="1649450" y="4051300"/>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Line 14"/>
            <p:cNvSpPr>
              <a:spLocks noChangeShapeType="1"/>
            </p:cNvSpPr>
            <p:nvPr/>
          </p:nvSpPr>
          <p:spPr bwMode="auto">
            <a:xfrm>
              <a:off x="6618527" y="4051300"/>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5"/>
            <p:cNvSpPr>
              <a:spLocks noChangeShapeType="1"/>
            </p:cNvSpPr>
            <p:nvPr/>
          </p:nvSpPr>
          <p:spPr bwMode="auto">
            <a:xfrm>
              <a:off x="2728994" y="4554538"/>
              <a:ext cx="1081132"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6"/>
            <p:cNvSpPr>
              <a:spLocks noChangeShapeType="1"/>
            </p:cNvSpPr>
            <p:nvPr/>
          </p:nvSpPr>
          <p:spPr bwMode="auto">
            <a:xfrm flipV="1">
              <a:off x="5034138" y="4554538"/>
              <a:ext cx="935076"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933825"/>
            <a:ext cx="8229600" cy="23749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对于如上的状态转换图，终态</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的代码如下所示：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state 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RETRACT(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RETURN($id </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INSTALL( ) )</a:t>
            </a:r>
            <a:endPar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p:txBody>
      </p:sp>
      <p:sp>
        <p:nvSpPr>
          <p:cNvPr id="389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89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8919"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8920" name="Freeform 16"/>
            <p:cNvSpPr/>
            <p:nvPr/>
          </p:nvSpPr>
          <p:spPr>
            <a:xfrm>
              <a:off x="2688" y="1392"/>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38921"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8922"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8923"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8924"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8925" name="Rectangle 21"/>
            <p:cNvSpPr/>
            <p:nvPr/>
          </p:nvSpPr>
          <p:spPr>
            <a:xfrm>
              <a:off x="19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a:t>
              </a:r>
              <a:endParaRPr lang="zh-CN" altLang="en-US" dirty="0">
                <a:latin typeface="楷体_GB2312" pitchFamily="49" charset="-122"/>
                <a:ea typeface="楷体_GB2312" pitchFamily="49" charset="-122"/>
              </a:endParaRPr>
            </a:p>
          </p:txBody>
        </p:sp>
        <p:sp>
          <p:nvSpPr>
            <p:cNvPr id="38926" name="Rectangle 22"/>
            <p:cNvSpPr/>
            <p:nvPr/>
          </p:nvSpPr>
          <p:spPr>
            <a:xfrm>
              <a:off x="31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38927" name="Rectangle 23"/>
            <p:cNvSpPr/>
            <p:nvPr/>
          </p:nvSpPr>
          <p:spPr>
            <a:xfrm>
              <a:off x="2352" y="1056"/>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字母或数字</a:t>
              </a:r>
              <a:endParaRPr lang="zh-CN" altLang="en-US" dirty="0">
                <a:latin typeface="楷体_GB2312" pitchFamily="49" charset="-122"/>
                <a:ea typeface="楷体_GB2312" pitchFamily="49" charset="-122"/>
              </a:endParaRPr>
            </a:p>
          </p:txBody>
        </p:sp>
        <p:sp>
          <p:nvSpPr>
            <p:cNvPr id="38928" name="Rectangle 24"/>
            <p:cNvSpPr/>
            <p:nvPr/>
          </p:nvSpPr>
          <p:spPr>
            <a:xfrm>
              <a:off x="1920" y="2256"/>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8929" name="Rectangle 25"/>
            <p:cNvSpPr/>
            <p:nvPr/>
          </p:nvSpPr>
          <p:spPr>
            <a:xfrm>
              <a:off x="3984" y="1632"/>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429000"/>
            <a:ext cx="8229600" cy="28797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修改状态</a:t>
            </a:r>
            <a:r>
              <a:rPr kumimoji="0" lang="en-US" altLang="zh-CN"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的代码如下所示：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state 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RETRACT(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c :=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RESERVE(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if  c = 0</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then  </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RETURN($id </a:t>
            </a:r>
            <a:r>
              <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INSTALL )</a:t>
            </a:r>
            <a:endPar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else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RETURN(C , _ )</a:t>
            </a:r>
            <a:endPar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99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99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9943"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9944" name="Freeform 16"/>
            <p:cNvSpPr/>
            <p:nvPr/>
          </p:nvSpPr>
          <p:spPr>
            <a:xfrm>
              <a:off x="2688" y="1392"/>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39945"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9946"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9947"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9948"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9949" name="Rectangle 21"/>
            <p:cNvSpPr/>
            <p:nvPr/>
          </p:nvSpPr>
          <p:spPr>
            <a:xfrm>
              <a:off x="19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a:t>
              </a:r>
              <a:endParaRPr lang="zh-CN" altLang="en-US" dirty="0">
                <a:latin typeface="楷体_GB2312" pitchFamily="49" charset="-122"/>
                <a:ea typeface="楷体_GB2312" pitchFamily="49" charset="-122"/>
              </a:endParaRPr>
            </a:p>
          </p:txBody>
        </p:sp>
        <p:sp>
          <p:nvSpPr>
            <p:cNvPr id="39950" name="Rectangle 22"/>
            <p:cNvSpPr/>
            <p:nvPr/>
          </p:nvSpPr>
          <p:spPr>
            <a:xfrm>
              <a:off x="3168" y="1632"/>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39951" name="Rectangle 23"/>
            <p:cNvSpPr/>
            <p:nvPr/>
          </p:nvSpPr>
          <p:spPr>
            <a:xfrm>
              <a:off x="2352" y="1056"/>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字母或数字</a:t>
              </a:r>
              <a:endParaRPr lang="zh-CN" altLang="en-US" dirty="0">
                <a:latin typeface="楷体_GB2312" pitchFamily="49" charset="-122"/>
                <a:ea typeface="楷体_GB2312" pitchFamily="49" charset="-122"/>
              </a:endParaRPr>
            </a:p>
          </p:txBody>
        </p:sp>
        <p:sp>
          <p:nvSpPr>
            <p:cNvPr id="39952" name="Rectangle 24"/>
            <p:cNvSpPr/>
            <p:nvPr/>
          </p:nvSpPr>
          <p:spPr>
            <a:xfrm>
              <a:off x="1920" y="2256"/>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9953" name="Rectangle 25"/>
            <p:cNvSpPr/>
            <p:nvPr/>
          </p:nvSpPr>
          <p:spPr>
            <a:xfrm>
              <a:off x="3984" y="1632"/>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429000"/>
            <a:ext cx="8229600" cy="28797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5</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0’… ‘9’</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BEGIN</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WHILE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DIGIT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DO</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BEGIN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CONCAT</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RETRACT</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RETURN($INT,DTB) </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09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09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8" name="Group 26"/>
          <p:cNvGrpSpPr/>
          <p:nvPr/>
        </p:nvGrpSpPr>
        <p:grpSpPr>
          <a:xfrm>
            <a:off x="2709863" y="1282700"/>
            <a:ext cx="3506787" cy="2133600"/>
            <a:chOff x="1536" y="2640"/>
            <a:chExt cx="2496" cy="1488"/>
          </a:xfrm>
        </p:grpSpPr>
        <p:sp>
          <p:nvSpPr>
            <p:cNvPr id="40967" name="Freeform 28"/>
            <p:cNvSpPr/>
            <p:nvPr/>
          </p:nvSpPr>
          <p:spPr>
            <a:xfrm>
              <a:off x="2352" y="2976"/>
              <a:ext cx="288" cy="384"/>
            </a:xfrm>
            <a:custGeom>
              <a:avLst/>
              <a:gdLst/>
              <a:ahLst/>
              <a:cxnLst>
                <a:cxn ang="0">
                  <a:pos x="1" y="1"/>
                </a:cxn>
                <a:cxn ang="0">
                  <a:pos x="1" y="0"/>
                </a:cxn>
                <a:cxn ang="0">
                  <a:pos x="0" y="1"/>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40968" name="Oval 29"/>
            <p:cNvSpPr/>
            <p:nvPr/>
          </p:nvSpPr>
          <p:spPr>
            <a:xfrm>
              <a:off x="23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40969" name="Oval 30"/>
            <p:cNvSpPr/>
            <p:nvPr/>
          </p:nvSpPr>
          <p:spPr>
            <a:xfrm>
              <a:off x="3456" y="3360"/>
              <a:ext cx="400" cy="361"/>
            </a:xfrm>
            <a:prstGeom prst="ellipse">
              <a:avLst/>
            </a:prstGeom>
            <a:noFill/>
            <a:ln w="92075" cap="flat" cmpd="dbl">
              <a:solidFill>
                <a:schemeClr val="tx1"/>
              </a:solidFill>
              <a:prstDash val="solid"/>
              <a:headEnd type="none" w="med" len="med"/>
              <a:tailEnd type="none" w="med" len="med"/>
            </a:ln>
          </p:spPr>
          <p:txBody>
            <a:bodyPr lIns="144000" tIns="0" rIns="144000" bIns="0"/>
            <a:p>
              <a:pPr algn="just" eaLnBrk="0" hangingPunct="0"/>
              <a:r>
                <a:rPr lang="en-US" altLang="zh-CN" dirty="0">
                  <a:latin typeface="楷体_GB2312" pitchFamily="49" charset="-122"/>
                  <a:ea typeface="楷体_GB2312" pitchFamily="49" charset="-122"/>
                </a:rPr>
                <a:t>4</a:t>
              </a:r>
              <a:endParaRPr lang="en-US" altLang="zh-CN" sz="1600" dirty="0">
                <a:latin typeface="楷体_GB2312" pitchFamily="49" charset="-122"/>
                <a:ea typeface="楷体_GB2312" pitchFamily="49" charset="-122"/>
              </a:endParaRPr>
            </a:p>
          </p:txBody>
        </p:sp>
        <p:sp>
          <p:nvSpPr>
            <p:cNvPr id="40970" name="Line 31"/>
            <p:cNvSpPr/>
            <p:nvPr/>
          </p:nvSpPr>
          <p:spPr>
            <a:xfrm>
              <a:off x="1536" y="3552"/>
              <a:ext cx="764" cy="1"/>
            </a:xfrm>
            <a:prstGeom prst="line">
              <a:avLst/>
            </a:prstGeom>
            <a:ln w="19050" cap="flat" cmpd="sng">
              <a:solidFill>
                <a:schemeClr val="tx1"/>
              </a:solidFill>
              <a:prstDash val="solid"/>
              <a:headEnd type="none" w="med" len="med"/>
              <a:tailEnd type="stealth" w="lg" len="lg"/>
            </a:ln>
          </p:spPr>
        </p:sp>
        <p:sp>
          <p:nvSpPr>
            <p:cNvPr id="40971" name="Line 32"/>
            <p:cNvSpPr/>
            <p:nvPr/>
          </p:nvSpPr>
          <p:spPr>
            <a:xfrm>
              <a:off x="2688" y="3552"/>
              <a:ext cx="764" cy="1"/>
            </a:xfrm>
            <a:prstGeom prst="line">
              <a:avLst/>
            </a:prstGeom>
            <a:ln w="19050" cap="flat" cmpd="sng">
              <a:solidFill>
                <a:schemeClr val="tx1"/>
              </a:solidFill>
              <a:prstDash val="solid"/>
              <a:headEnd type="none" w="med" len="med"/>
              <a:tailEnd type="stealth" w="lg" len="lg"/>
            </a:ln>
          </p:spPr>
        </p:sp>
        <p:sp>
          <p:nvSpPr>
            <p:cNvPr id="40972" name="Rectangle 33"/>
            <p:cNvSpPr/>
            <p:nvPr/>
          </p:nvSpPr>
          <p:spPr>
            <a:xfrm>
              <a:off x="1632" y="3216"/>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数字</a:t>
              </a:r>
              <a:endParaRPr lang="zh-CN" altLang="en-US" dirty="0">
                <a:latin typeface="楷体_GB2312" pitchFamily="49" charset="-122"/>
                <a:ea typeface="楷体_GB2312" pitchFamily="49" charset="-122"/>
              </a:endParaRPr>
            </a:p>
          </p:txBody>
        </p:sp>
        <p:sp>
          <p:nvSpPr>
            <p:cNvPr id="40973" name="Rectangle 34"/>
            <p:cNvSpPr/>
            <p:nvPr/>
          </p:nvSpPr>
          <p:spPr>
            <a:xfrm>
              <a:off x="2832" y="3216"/>
              <a:ext cx="480"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其他</a:t>
              </a:r>
              <a:endParaRPr lang="zh-CN" altLang="en-US" dirty="0">
                <a:latin typeface="楷体_GB2312" pitchFamily="49" charset="-122"/>
                <a:ea typeface="楷体_GB2312" pitchFamily="49" charset="-122"/>
              </a:endParaRPr>
            </a:p>
          </p:txBody>
        </p:sp>
        <p:sp>
          <p:nvSpPr>
            <p:cNvPr id="40974" name="Rectangle 35"/>
            <p:cNvSpPr/>
            <p:nvPr/>
          </p:nvSpPr>
          <p:spPr>
            <a:xfrm>
              <a:off x="2016" y="2640"/>
              <a:ext cx="912" cy="336"/>
            </a:xfrm>
            <a:prstGeom prst="rect">
              <a:avLst/>
            </a:prstGeom>
            <a:noFill/>
            <a:ln w="9525">
              <a:noFill/>
            </a:ln>
          </p:spPr>
          <p:txBody>
            <a:bodyPr wrap="none" anchor="ctr" anchorCtr="0"/>
            <a:p>
              <a:pPr algn="ctr"/>
              <a:r>
                <a:rPr lang="zh-CN" altLang="en-US" dirty="0">
                  <a:latin typeface="楷体_GB2312" pitchFamily="49" charset="-122"/>
                  <a:ea typeface="楷体_GB2312" pitchFamily="49" charset="-122"/>
                </a:rPr>
                <a:t>数字</a:t>
              </a:r>
              <a:endParaRPr lang="zh-CN" altLang="en-US" dirty="0">
                <a:latin typeface="楷体_GB2312" pitchFamily="49" charset="-122"/>
                <a:ea typeface="楷体_GB2312" pitchFamily="49" charset="-122"/>
              </a:endParaRPr>
            </a:p>
          </p:txBody>
        </p:sp>
        <p:sp>
          <p:nvSpPr>
            <p:cNvPr id="40975" name="Rectangle 36"/>
            <p:cNvSpPr/>
            <p:nvPr/>
          </p:nvSpPr>
          <p:spPr>
            <a:xfrm>
              <a:off x="1584" y="3792"/>
              <a:ext cx="2016" cy="336"/>
            </a:xfrm>
            <a:prstGeom prst="rect">
              <a:avLst/>
            </a:prstGeom>
            <a:noFill/>
            <a:ln w="9525">
              <a:noFill/>
            </a:ln>
          </p:spPr>
          <p:txBody>
            <a:bodyPr wrap="none" anchor="ctr" anchorCtr="0"/>
            <a:p>
              <a:pPr algn="ctr"/>
              <a:r>
                <a:rPr lang="en-US" altLang="en-US" dirty="0">
                  <a:latin typeface="楷体_GB2312" pitchFamily="49" charset="-122"/>
                  <a:ea typeface="楷体_GB2312" pitchFamily="49" charset="-122"/>
                </a:rPr>
                <a:t>识别整常数的状态转换图</a:t>
              </a:r>
              <a:endParaRPr lang="zh-CN" altLang="en-US" dirty="0">
                <a:latin typeface="楷体_GB2312" pitchFamily="49" charset="-122"/>
                <a:ea typeface="楷体_GB2312" pitchFamily="49" charset="-122"/>
              </a:endParaRPr>
            </a:p>
          </p:txBody>
        </p:sp>
        <p:sp>
          <p:nvSpPr>
            <p:cNvPr id="40976" name="Rectangle 37"/>
            <p:cNvSpPr/>
            <p:nvPr/>
          </p:nvSpPr>
          <p:spPr>
            <a:xfrm>
              <a:off x="3696" y="3264"/>
              <a:ext cx="336" cy="240"/>
            </a:xfrm>
            <a:prstGeom prst="rect">
              <a:avLst/>
            </a:prstGeom>
            <a:noFill/>
            <a:ln w="9525">
              <a:noFill/>
            </a:ln>
          </p:spPr>
          <p:txBody>
            <a:bodyPr wrap="none" anchor="ctr" anchorCtr="0"/>
            <a:p>
              <a:pPr algn="ct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Rot="1" noChangeArrowheads="1"/>
          </p:cNvSpPr>
          <p:nvPr>
            <p:ph sz="quarter" idx="1"/>
          </p:nvPr>
        </p:nvSpPr>
        <p:spPr>
          <a:xfrm>
            <a:off x="468313" y="1196975"/>
            <a:ext cx="8135938" cy="5111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a:t>
            </a: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($ASSIGN</a:t>
            </a: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a:t>
            </a:r>
            <a:endParaRPr kumimoji="0" lang="en-US" altLang="zh-CN" sz="2600" b="0" i="0" u="none" strike="noStrike" kern="1200" cap="none" spc="0" normalizeH="0" baseline="0" noProof="1">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a:t>
            </a: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($PLUS</a:t>
            </a: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a:t>
            </a:r>
            <a:endParaRPr kumimoji="0" lang="en-US" altLang="zh-CN" sz="2600" b="0" i="0" u="none" strike="noStrike" kern="1200" cap="none" spc="0" normalizeH="0" baseline="0" noProof="1" smtClean="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n-lt"/>
                <a:ea typeface="+mn-ea"/>
                <a:cs typeface="+mn-cs"/>
              </a:rPr>
              <a:t>'</a:t>
            </a:r>
            <a:r>
              <a:rPr kumimoji="0" lang="zh-CN" altLang="zh-CN" sz="2600" b="0" i="0" u="none" strike="noStrike" kern="1200" cap="none" spc="0" normalizeH="0" baseline="0" noProof="1" smtClean="0">
                <a:ln>
                  <a:noFill/>
                </a:ln>
                <a:solidFill>
                  <a:schemeClr val="tx1"/>
                </a:solidFill>
                <a:effectLst/>
                <a:uLnTx/>
                <a:uFillTx/>
                <a:latin typeface="+mj-lt"/>
                <a:ea typeface="+mn-ea"/>
                <a:cs typeface="+mn-cs"/>
              </a:rPr>
              <a:t>*':	</a:t>
            </a:r>
            <a:endParaRPr kumimoji="0" lang="zh-CN" altLang="zh-CN" sz="2600" b="0" i="0" u="none" strike="noStrike" kern="1200" cap="none" spc="0" normalizeH="0" baseline="0" noProof="1"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BEGIN</a:t>
            </a:r>
            <a:endParaRPr kumimoji="0" lang="en-US" altLang="zh-CN" sz="2300" b="0" i="0" u="none" strike="noStrike" kern="1200" cap="none" spc="0" normalizeH="0" baseline="0" noProof="1"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	 </a:t>
            </a:r>
            <a:r>
              <a:rPr kumimoji="0" lang="en-US" altLang="zh-CN" sz="2300" b="0" i="0" u="none" strike="noStrike" kern="1200" cap="none" spc="0" normalizeH="0" baseline="0" noProof="1" smtClean="0">
                <a:ln>
                  <a:noFill/>
                </a:ln>
                <a:solidFill>
                  <a:srgbClr val="FF0000"/>
                </a:solidFill>
                <a:effectLst/>
                <a:uLnTx/>
                <a:uFillTx/>
                <a:latin typeface="+mj-lt"/>
                <a:ea typeface="+mn-ea"/>
                <a:cs typeface="+mn-cs"/>
              </a:rPr>
              <a:t>GETCHAR;</a:t>
            </a:r>
            <a:endParaRPr kumimoji="0" lang="en-US" altLang="zh-CN" sz="2300" b="0" i="0" u="none" strike="noStrike" kern="1200" cap="none" spc="0" normalizeH="0" baseline="0" noProof="1" smtClean="0">
              <a:ln>
                <a:noFill/>
              </a:ln>
              <a:solidFill>
                <a:srgbClr val="FF0000"/>
              </a:solidFill>
              <a:effectLst/>
              <a:uLnTx/>
              <a:uFillTx/>
              <a:latin typeface="+mj-lt"/>
              <a:ea typeface="+mn-ea"/>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	 IF </a:t>
            </a:r>
            <a:r>
              <a:rPr kumimoji="0" lang="en-US" altLang="zh-CN" sz="2300" b="0" i="0" u="none" strike="noStrike" kern="1200" cap="none" spc="0" normalizeH="0" baseline="0" noProof="1" smtClean="0">
                <a:ln>
                  <a:noFill/>
                </a:ln>
                <a:solidFill>
                  <a:srgbClr val="FF0000"/>
                </a:solidFill>
                <a:effectLst/>
                <a:uLnTx/>
                <a:uFillTx/>
                <a:latin typeface="+mj-lt"/>
                <a:ea typeface="+mn-ea"/>
                <a:cs typeface="+mn-cs"/>
              </a:rPr>
              <a:t>CHAR</a:t>
            </a: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 THEN RETURN ($POWER，-);</a:t>
            </a:r>
            <a:endParaRPr kumimoji="0" lang="en-US" altLang="zh-CN" sz="2300" b="0" i="0" u="none" strike="noStrike" kern="1200" cap="none" spc="0" normalizeH="0" baseline="0" noProof="1"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	 </a:t>
            </a:r>
            <a:r>
              <a:rPr kumimoji="0" lang="en-US" altLang="zh-CN" sz="2300" b="0" i="0" u="none" strike="noStrike" kern="1200" cap="none" spc="0" normalizeH="0" baseline="0" noProof="1" smtClean="0">
                <a:ln>
                  <a:noFill/>
                </a:ln>
                <a:solidFill>
                  <a:srgbClr val="FF0000"/>
                </a:solidFill>
                <a:effectLst/>
                <a:uLnTx/>
                <a:uFillTx/>
                <a:latin typeface="+mj-lt"/>
                <a:ea typeface="+mn-ea"/>
                <a:cs typeface="+mn-cs"/>
              </a:rPr>
              <a:t>RETRACT</a:t>
            </a: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  RETURN ($STAR，-);</a:t>
            </a:r>
            <a:endParaRPr kumimoji="0" lang="en-US" altLang="zh-CN" sz="2300" b="0" i="0" u="none" strike="noStrike" kern="1200" cap="none" spc="0" normalizeH="0" baseline="0" noProof="1"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chemeClr val="tx1"/>
                </a:solidFill>
                <a:effectLst/>
                <a:uLnTx/>
                <a:uFillTx/>
                <a:latin typeface="+mj-lt"/>
                <a:ea typeface="+mn-ea"/>
                <a:cs typeface="+mn-cs"/>
              </a:rPr>
              <a:t>END;</a:t>
            </a:r>
            <a:endParaRPr kumimoji="0" lang="en-US" altLang="zh-CN" sz="2300" b="0" i="0" u="none" strike="noStrike" kern="1200" cap="none" spc="0" normalizeH="0" baseline="0" noProof="1" smtClean="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 	RETURN ($COMMA，-);</a:t>
            </a:r>
            <a:endParaRPr kumimoji="0" lang="en-US" altLang="zh-CN" sz="2600" b="0" i="0" u="none" strike="noStrike" kern="1200" cap="none" spc="0" normalizeH="0" baseline="0" noProof="1" smtClean="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		RETURN ($LPAR，-);</a:t>
            </a:r>
            <a:endParaRPr kumimoji="0" lang="en-US" altLang="zh-CN" sz="2600" b="0" i="0" u="none" strike="noStrike" kern="1200" cap="none" spc="0" normalizeH="0" baseline="0" noProof="1" smtClean="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smtClean="0">
                <a:ln>
                  <a:noFill/>
                </a:ln>
                <a:solidFill>
                  <a:schemeClr val="tx1"/>
                </a:solidFill>
                <a:effectLst/>
                <a:uLnTx/>
                <a:uFillTx/>
                <a:latin typeface="+mj-lt"/>
                <a:ea typeface="+mn-ea"/>
                <a:cs typeface="+mn-cs"/>
              </a:rPr>
              <a:t>')':		RETURN ($RPAR，-);</a:t>
            </a:r>
            <a:endParaRPr kumimoji="0" lang="en-US" altLang="zh-CN" sz="2600" b="0" i="0" u="none" strike="noStrike" kern="1200" cap="none" spc="0" normalizeH="0" baseline="0" noProof="1" smtClean="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4198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0">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0">
                                            <p:txEl>
                                              <p:charRg st="25" end="4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0">
                                            <p:txEl>
                                              <p:charRg st="48" end="5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130">
                                            <p:txEl>
                                              <p:charRg st="54" end="6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130">
                                            <p:txEl>
                                              <p:charRg st="60" end="7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0">
                                            <p:txEl>
                                              <p:charRg st="71" end="10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130">
                                            <p:txEl>
                                              <p:charRg st="109" end="13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130">
                                            <p:txEl>
                                              <p:charRg st="139" end="14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130">
                                            <p:txEl>
                                              <p:charRg st="144" end="16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130">
                                            <p:txEl>
                                              <p:charRg st="169" end="19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8130">
                                            <p:txEl>
                                              <p:charRg st="193"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3478" name="Group 6"/>
          <p:cNvGrpSpPr/>
          <p:nvPr/>
        </p:nvGrpSpPr>
        <p:grpSpPr>
          <a:xfrm>
            <a:off x="1331913" y="3059113"/>
            <a:ext cx="6934200" cy="2292350"/>
            <a:chOff x="1152" y="2383"/>
            <a:chExt cx="4368" cy="1444"/>
          </a:xfrm>
        </p:grpSpPr>
        <p:sp>
          <p:nvSpPr>
            <p:cNvPr id="233476" name="AutoShape 4"/>
            <p:cNvSpPr>
              <a:spLocks noChangeArrowheads="1"/>
            </p:cNvSpPr>
            <p:nvPr/>
          </p:nvSpPr>
          <p:spPr bwMode="auto">
            <a:xfrm>
              <a:off x="1152" y="2688"/>
              <a:ext cx="3168" cy="835"/>
            </a:xfrm>
            <a:prstGeom prst="rightArrowCallout">
              <a:avLst>
                <a:gd name="adj1" fmla="val 25000"/>
                <a:gd name="adj2" fmla="val 13796"/>
                <a:gd name="adj3" fmla="val 84615"/>
                <a:gd name="adj4" fmla="val 77698"/>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233477" name="Text Box 5"/>
            <p:cNvSpPr txBox="1">
              <a:spLocks noChangeArrowheads="1"/>
            </p:cNvSpPr>
            <p:nvPr/>
          </p:nvSpPr>
          <p:spPr bwMode="auto">
            <a:xfrm>
              <a:off x="4320" y="2383"/>
              <a:ext cx="1200" cy="1444"/>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正规文法、正规式、</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DFA</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和</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NFA</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在</a:t>
              </a:r>
              <a:r>
                <a:rPr kumimoji="1"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接收语言的能力</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上是互相等价的</a:t>
              </a: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grpSp>
      <p:sp>
        <p:nvSpPr>
          <p:cNvPr id="43011"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sz="3200" dirty="0">
                <a:latin typeface="楷体_GB2312" pitchFamily="49" charset="-122"/>
                <a:ea typeface="楷体_GB2312" pitchFamily="49" charset="-122"/>
              </a:rPr>
              <a:t>正规表达式与有限自动机</a:t>
            </a:r>
            <a:endParaRPr lang="zh-CN" altLang="en-US" sz="3200" dirty="0">
              <a:latin typeface="楷体_GB2312" pitchFamily="49" charset="-122"/>
              <a:ea typeface="楷体_GB2312" pitchFamily="49" charset="-122"/>
            </a:endParaRPr>
          </a:p>
          <a:p>
            <a:pPr lvl="1"/>
            <a:r>
              <a:rPr lang="zh-CN" altLang="en-US" sz="2800" dirty="0">
                <a:solidFill>
                  <a:schemeClr val="tx1"/>
                </a:solidFill>
                <a:latin typeface="楷体_GB2312" pitchFamily="49" charset="-122"/>
                <a:ea typeface="楷体_GB2312" pitchFamily="49" charset="-122"/>
              </a:rPr>
              <a:t>核心内容</a:t>
            </a:r>
            <a:endParaRPr lang="zh-CN" altLang="en-US" sz="2800" dirty="0">
              <a:solidFill>
                <a:schemeClr val="tx1"/>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正规式和正规集的递归定义</a:t>
            </a:r>
            <a:endParaRPr lang="zh-CN" altLang="en-US" sz="2400" dirty="0">
              <a:solidFill>
                <a:srgbClr val="0000FF"/>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确定有限自动机（</a:t>
            </a:r>
            <a:r>
              <a:rPr lang="en-US" altLang="zh-CN" sz="2400" dirty="0">
                <a:solidFill>
                  <a:srgbClr val="0000FF"/>
                </a:solidFill>
                <a:latin typeface="楷体_GB2312" pitchFamily="49" charset="-122"/>
                <a:ea typeface="楷体_GB2312" pitchFamily="49" charset="-122"/>
              </a:rPr>
              <a:t>DFA</a:t>
            </a:r>
            <a:r>
              <a:rPr lang="zh-CN" altLang="en-US" sz="2400" dirty="0">
                <a:solidFill>
                  <a:srgbClr val="0000FF"/>
                </a:solidFill>
                <a:latin typeface="楷体_GB2312" pitchFamily="49" charset="-122"/>
                <a:ea typeface="楷体_GB2312" pitchFamily="49" charset="-122"/>
              </a:rPr>
              <a:t>）</a:t>
            </a:r>
            <a:endParaRPr lang="zh-CN" altLang="en-US" sz="2400" dirty="0">
              <a:solidFill>
                <a:srgbClr val="0000FF"/>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非确定有限自动机（</a:t>
            </a:r>
            <a:r>
              <a:rPr lang="en-US" altLang="zh-CN" sz="2400" dirty="0">
                <a:solidFill>
                  <a:srgbClr val="0000FF"/>
                </a:solidFill>
                <a:latin typeface="楷体_GB2312" pitchFamily="49" charset="-122"/>
                <a:ea typeface="楷体_GB2312" pitchFamily="49" charset="-122"/>
              </a:rPr>
              <a:t>NFA</a:t>
            </a:r>
            <a:r>
              <a:rPr lang="zh-CN" altLang="en-US" sz="2400" dirty="0">
                <a:solidFill>
                  <a:srgbClr val="0000FF"/>
                </a:solidFill>
                <a:latin typeface="楷体_GB2312" pitchFamily="49" charset="-122"/>
                <a:ea typeface="楷体_GB2312" pitchFamily="49" charset="-122"/>
              </a:rPr>
              <a:t>）</a:t>
            </a:r>
            <a:endParaRPr lang="zh-CN" altLang="en-US" sz="2400" dirty="0">
              <a:solidFill>
                <a:srgbClr val="0000FF"/>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子集法</a:t>
            </a:r>
            <a:r>
              <a:rPr lang="en-US" altLang="zh-CN" sz="2400" dirty="0">
                <a:solidFill>
                  <a:srgbClr val="0000FF"/>
                </a:solidFill>
                <a:latin typeface="楷体_GB2312" pitchFamily="49" charset="-122"/>
                <a:ea typeface="楷体_GB2312" pitchFamily="49" charset="-122"/>
              </a:rPr>
              <a:t>=NFA</a:t>
            </a:r>
            <a:r>
              <a:rPr lang="zh-CN" altLang="en-US" sz="2400" dirty="0">
                <a:solidFill>
                  <a:srgbClr val="0000FF"/>
                </a:solidFill>
                <a:latin typeface="楷体_GB2312" pitchFamily="49" charset="-122"/>
                <a:ea typeface="楷体_GB2312" pitchFamily="49" charset="-122"/>
              </a:rPr>
              <a:t>确定化算法</a:t>
            </a:r>
            <a:endParaRPr lang="zh-CN" altLang="en-US" sz="2400" dirty="0">
              <a:solidFill>
                <a:srgbClr val="0000FF"/>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正规文法与有限自动机的等价性</a:t>
            </a:r>
            <a:endParaRPr lang="zh-CN" altLang="en-US" sz="2400" dirty="0">
              <a:solidFill>
                <a:srgbClr val="0000FF"/>
              </a:solidFill>
              <a:latin typeface="楷体_GB2312" pitchFamily="49" charset="-122"/>
              <a:ea typeface="楷体_GB2312" pitchFamily="49" charset="-122"/>
            </a:endParaRPr>
          </a:p>
          <a:p>
            <a:pPr lvl="2"/>
            <a:r>
              <a:rPr lang="zh-CN" altLang="en-US" sz="2400" dirty="0">
                <a:solidFill>
                  <a:srgbClr val="0000FF"/>
                </a:solidFill>
                <a:latin typeface="楷体_GB2312" pitchFamily="49" charset="-122"/>
                <a:ea typeface="楷体_GB2312" pitchFamily="49" charset="-122"/>
              </a:rPr>
              <a:t>正规式与有限自动机的等价性</a:t>
            </a:r>
            <a:endParaRPr lang="zh-CN" altLang="en-US" sz="2400" dirty="0">
              <a:solidFill>
                <a:srgbClr val="0000FF"/>
              </a:solidFill>
              <a:latin typeface="楷体_GB2312" pitchFamily="49" charset="-122"/>
              <a:ea typeface="楷体_GB2312" pitchFamily="49" charset="-122"/>
            </a:endParaRPr>
          </a:p>
          <a:p>
            <a:pPr lvl="2"/>
            <a:r>
              <a:rPr lang="en-US" altLang="zh-CN" sz="2400" dirty="0">
                <a:solidFill>
                  <a:srgbClr val="0000FF"/>
                </a:solidFill>
                <a:latin typeface="楷体_GB2312" pitchFamily="49" charset="-122"/>
                <a:ea typeface="楷体_GB2312" pitchFamily="49" charset="-122"/>
              </a:rPr>
              <a:t>DFA</a:t>
            </a:r>
            <a:r>
              <a:rPr lang="zh-CN" altLang="en-US" sz="2400" dirty="0">
                <a:solidFill>
                  <a:srgbClr val="0000FF"/>
                </a:solidFill>
                <a:latin typeface="楷体_GB2312" pitchFamily="49" charset="-122"/>
                <a:ea typeface="楷体_GB2312" pitchFamily="49" charset="-122"/>
              </a:rPr>
              <a:t>的化简</a:t>
            </a:r>
            <a:endParaRPr lang="zh-CN" altLang="en-US" sz="2400" dirty="0">
              <a:solidFill>
                <a:srgbClr val="0000FF"/>
              </a:solidFill>
              <a:latin typeface="楷体_GB2312" pitchFamily="49" charset="-122"/>
              <a:ea typeface="楷体_GB2312" pitchFamily="49" charset="-122"/>
            </a:endParaRPr>
          </a:p>
          <a:p>
            <a:endParaRPr lang="zh-CN" altLang="en-US" sz="2400" dirty="0">
              <a:latin typeface="楷体_GB2312" pitchFamily="49" charset="-122"/>
              <a:ea typeface="楷体_GB2312" pitchFamily="49" charset="-122"/>
            </a:endParaRPr>
          </a:p>
        </p:txBody>
      </p:sp>
      <p:sp>
        <p:nvSpPr>
          <p:cNvPr id="4301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 and Finite Automata </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3478"/>
                                        </p:tgtEl>
                                        <p:attrNameLst>
                                          <p:attrName>style.visibility</p:attrName>
                                        </p:attrNameLst>
                                      </p:cBhvr>
                                      <p:to>
                                        <p:strVal val="visible"/>
                                      </p:to>
                                    </p:set>
                                    <p:animEffect transition="in" filter="dissolve">
                                      <p:cBhvr>
                                        <p:cTn id="7" dur="500"/>
                                        <p:tgtEl>
                                          <p:spTgt spid="23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核心内容</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正规式和正规集的递归定义</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确定有限自动机</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非确定有限自动机</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Nondeterministic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正规文法与有限自动机的等价性</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的化简</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正规式</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rPr>
              <a:t>正则表达式</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regular expression</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说明单词模式的一种重要的表示法</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定义正规集的数学工具</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用于描述单词符号</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一个字集是正规集当且仅当它能用正规式表示</a:t>
            </a:r>
            <a:endPar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字</a:t>
            </a:r>
            <a:r>
              <a:rPr kumimoji="0" lang="zh-CN" altLang="en-US" sz="2000" b="0" i="0" u="none" strike="noStrike" kern="1200" cap="none" spc="0" normalizeH="0" baseline="0" noProof="1">
                <a:ln>
                  <a:noFill/>
                </a:ln>
                <a:solidFill>
                  <a:schemeClr val="tx1"/>
                </a:solidFill>
                <a:effectLst/>
                <a:uLnTx/>
                <a:uFillTx/>
                <a:latin typeface="+mj-lt"/>
                <a:ea typeface="楷体_GB2312" pitchFamily="49" charset="-122"/>
                <a:cs typeface="+mn-cs"/>
              </a:rPr>
              <a:t>也叫</a:t>
            </a:r>
            <a:r>
              <a:rPr kumimoji="0" lang="zh-CN" altLang="en-US" sz="2000" b="0" i="0" u="none" strike="noStrike" kern="1200" cap="none" spc="0" normalizeH="0" baseline="0" noProof="1">
                <a:ln>
                  <a:noFill/>
                </a:ln>
                <a:solidFill>
                  <a:srgbClr val="C00000"/>
                </a:solidFill>
                <a:effectLst/>
                <a:uLnTx/>
                <a:uFillTx/>
                <a:latin typeface="+mj-lt"/>
                <a:ea typeface="楷体_GB2312" pitchFamily="49" charset="-122"/>
                <a:cs typeface="+mn-cs"/>
              </a:rPr>
              <a:t>字符串</a:t>
            </a:r>
            <a:endPar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endParaRPr>
          </a:p>
        </p:txBody>
      </p:sp>
      <p:sp>
        <p:nvSpPr>
          <p:cNvPr id="44035"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 and Finite Automata </a:t>
            </a:r>
            <a:endParaRPr lang="zh-CN" altLang="en-US" kern="1200" dirty="0">
              <a:latin typeface="+mj-lt"/>
              <a:ea typeface="宋体" panose="02010600030101010101" pitchFamily="2" charset="-122"/>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noRot="1"/>
          </p:cNvSpPr>
          <p:nvPr>
            <p:ph type="body" sz="half" idx="1"/>
          </p:nvPr>
        </p:nvSpPr>
        <p:spPr>
          <a:xfrm>
            <a:off x="381000" y="1295400"/>
            <a:ext cx="8382000" cy="5181600"/>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400" dirty="0">
                <a:latin typeface="Bookman Old Style" panose="02050604050505020204" pitchFamily="18" charset="0"/>
                <a:ea typeface="楷体_GB2312" pitchFamily="49" charset="-122"/>
              </a:rPr>
              <a:t>正规集：</a:t>
            </a:r>
            <a:r>
              <a:rPr lang="zh-CN" altLang="en-US" b="1" dirty="0">
                <a:latin typeface="Bookman Old Style" panose="02050604050505020204" pitchFamily="18" charset="0"/>
                <a:ea typeface="楷体_GB2312" pitchFamily="49" charset="-122"/>
              </a:rPr>
              <a:t>有穷</a:t>
            </a:r>
            <a:r>
              <a:rPr lang="en-US" altLang="en-US" b="1" dirty="0">
                <a:latin typeface="Bookman Old Style" panose="02050604050505020204" pitchFamily="18" charset="0"/>
                <a:ea typeface="楷体_GB2312" pitchFamily="49" charset="-122"/>
              </a:rPr>
              <a:t>字母表∑</a:t>
            </a:r>
            <a:r>
              <a:rPr lang="zh-CN" altLang="en-US" b="1" dirty="0">
                <a:latin typeface="Bookman Old Style" panose="02050604050505020204" pitchFamily="18" charset="0"/>
                <a:ea typeface="楷体_GB2312" pitchFamily="49" charset="-122"/>
              </a:rPr>
              <a:t>的一些特殊字集</a:t>
            </a:r>
            <a:endParaRPr lang="zh-CN" altLang="en-US" b="1"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字符</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∑上的元素</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∑上的字</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由∑中的字符所构成的一个有穷序列</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rgbClr val="C00000"/>
                </a:solidFill>
                <a:latin typeface="Bookman Old Style" panose="02050604050505020204" pitchFamily="18" charset="0"/>
                <a:ea typeface="楷体_GB2312" pitchFamily="49" charset="-122"/>
              </a:rPr>
              <a:t>空字</a:t>
            </a:r>
            <a:endParaRPr lang="zh-CN" altLang="en-US" sz="2200" dirty="0">
              <a:solidFill>
                <a:srgbClr val="C00000"/>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不包含任何字符的序列</a:t>
            </a:r>
            <a:endParaRPr lang="zh-CN" altLang="en-US" dirty="0">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记为</a:t>
            </a:r>
            <a:r>
              <a:rPr lang="en-US" altLang="zh-CN" dirty="0">
                <a:latin typeface="Cambria" panose="02040503050406030204" pitchFamily="18" charset="0"/>
                <a:ea typeface="楷体_GB2312" pitchFamily="49" charset="-122"/>
              </a:rPr>
              <a:t>ε</a:t>
            </a:r>
            <a:endParaRPr lang="en-US" altLang="zh-CN"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zh-CN" sz="2200" dirty="0">
                <a:solidFill>
                  <a:schemeClr val="tx1"/>
                </a:solidFill>
                <a:latin typeface="Bookman Old Style" panose="02050604050505020204" pitchFamily="18" charset="0"/>
                <a:ea typeface="楷体_GB2312" pitchFamily="49" charset="-122"/>
              </a:rPr>
              <a:t>∑</a:t>
            </a:r>
            <a:r>
              <a:rPr lang="en-US" altLang="zh-CN" sz="2200" baseline="30000" dirty="0">
                <a:solidFill>
                  <a:schemeClr val="tx1"/>
                </a:solidFill>
                <a:latin typeface="Bookman Old Style" panose="02050604050505020204" pitchFamily="18" charset="0"/>
                <a:ea typeface="楷体_GB2312" pitchFamily="49" charset="-122"/>
              </a:rPr>
              <a:t>*</a:t>
            </a:r>
            <a:r>
              <a:rPr lang="zh-CN" altLang="en-US" sz="2200" dirty="0">
                <a:solidFill>
                  <a:schemeClr val="tx1"/>
                </a:solidFill>
                <a:latin typeface="Bookman Old Style" panose="02050604050505020204" pitchFamily="18" charset="0"/>
                <a:ea typeface="楷体_GB2312" pitchFamily="49" charset="-122"/>
              </a:rPr>
              <a:t>（</a:t>
            </a:r>
            <a:r>
              <a:rPr lang="en-US" altLang="en-US" sz="2200" dirty="0">
                <a:solidFill>
                  <a:schemeClr val="tx1"/>
                </a:solidFill>
                <a:latin typeface="Bookman Old Style" panose="02050604050505020204" pitchFamily="18" charset="0"/>
                <a:ea typeface="楷体_GB2312" pitchFamily="49" charset="-122"/>
              </a:rPr>
              <a:t>∑的</a:t>
            </a:r>
            <a:r>
              <a:rPr lang="zh-CN" altLang="en-US" sz="2200" dirty="0">
                <a:solidFill>
                  <a:schemeClr val="tx1"/>
                </a:solidFill>
                <a:latin typeface="Bookman Old Style" panose="02050604050505020204" pitchFamily="18" charset="0"/>
                <a:ea typeface="楷体_GB2312" pitchFamily="49" charset="-122"/>
              </a:rPr>
              <a:t>闭包）</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∑上的所有字的全体</a:t>
            </a:r>
            <a:endParaRPr lang="zh-CN" altLang="en-US" dirty="0">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包含</a:t>
            </a:r>
            <a:r>
              <a:rPr lang="en-US" altLang="zh-CN" dirty="0">
                <a:latin typeface="Bookman Old Style" panose="02050604050505020204" pitchFamily="18" charset="0"/>
                <a:ea typeface="楷体_GB2312" pitchFamily="49" charset="-122"/>
              </a:rPr>
              <a:t>ε</a:t>
            </a:r>
            <a:endParaRPr lang="en-US" altLang="zh-CN" dirty="0">
              <a:latin typeface="Bookman Old Style" panose="02050604050505020204" pitchFamily="18" charset="0"/>
              <a:ea typeface="楷体_GB2312" pitchFamily="49" charset="-122"/>
            </a:endParaRPr>
          </a:p>
        </p:txBody>
      </p:sp>
      <mc:AlternateContent xmlns:mc="http://schemas.openxmlformats.org/markup-compatibility/2006">
        <mc:Choice xmlns:a14="http://schemas.microsoft.com/office/drawing/2010/main" Requires="a14">
          <p:sp>
            <p:nvSpPr>
              <p:cNvPr id="203780" name="Rectangle 4"/>
              <p:cNvSpPr>
                <a:spLocks noRot="1" noChangeArrowheads="1"/>
              </p:cNvSpPr>
              <p:nvPr/>
            </p:nvSpPr>
            <p:spPr bwMode="auto">
              <a:xfrm>
                <a:off x="4427855" y="4941570"/>
                <a:ext cx="403923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设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，则</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Tx/>
                  <a:buNone/>
                  <a:defRPr/>
                </a:pPr>
                <a14:m>
                  <m:oMathPara xmlns:m="http://schemas.openxmlformats.org/officeDocument/2006/math">
                    <m:oMathParaPr>
                      <m:jc m:val="centerGroup"/>
                    </m:oMathParaPr>
                    <m:oMath xmlns:m="http://schemas.openxmlformats.org/officeDocument/2006/math">
                      <m:sSup>
                        <m:sSupPr>
                          <m:ctrlP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ctrlPr>
                        </m:sSupPr>
                        <m:e>
                          <m:r>
                            <a:rPr kumimoji="1" lang="zh-CN" altLang="en-US" noProof="0" dirty="0">
                              <a:ln>
                                <a:noFill/>
                              </a:ln>
                              <a:effectLst/>
                              <a:uLnTx/>
                              <a:uFillTx/>
                              <a:latin typeface="+mj-lt"/>
                              <a:ea typeface="楷体_GB2312" pitchFamily="49" charset="-122"/>
                              <a:sym typeface="+mn-ea"/>
                            </a:rPr>
                            <m:t>∑</m:t>
                          </m:r>
                        </m:e>
                        <m: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sup>
                      </m:s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𝜖</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oMath>
                  </m:oMathPara>
                </a14:m>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203780" name="Rectangle 4"/>
              <p:cNvSpPr>
                <a:spLocks noRot="1" noChangeAspect="1" noMove="1" noResize="1" noEditPoints="1" noAdjustHandles="1" noChangeArrowheads="1" noChangeShapeType="1" noTextEdit="1"/>
              </p:cNvSpPr>
              <p:nvPr/>
            </p:nvSpPr>
            <p:spPr bwMode="auto">
              <a:xfrm>
                <a:off x="4427855" y="4941570"/>
                <a:ext cx="4039235" cy="1162050"/>
              </a:xfrm>
              <a:prstGeom prst="rect">
                <a:avLst/>
              </a:prstGeom>
              <a:blipFill rotWithShape="1">
                <a:blip r:embed="rId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5060" name="Rectangle 2"/>
          <p:cNvSpPr>
            <a:spLocks noGrp="1" noRot="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Regular expression</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46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r>
                  <a:rPr lang="zh-CN" altLang="en-US" sz="2800" dirty="0">
                    <a:latin typeface="Bookman Old Style" panose="02050604050505020204" pitchFamily="18" charset="0"/>
                    <a:ea typeface="楷体_GB2312" pitchFamily="49" charset="-122"/>
                  </a:rPr>
                  <a:t>的子集 </a:t>
                </a:r>
                <a:r>
                  <a:rPr lang="en-US" altLang="zh-CN" sz="2800" dirty="0">
                    <a:latin typeface="Bookman Old Style" panose="02050604050505020204" pitchFamily="18" charset="0"/>
                    <a:ea typeface="楷体_GB2312" pitchFamily="49" charset="-122"/>
                  </a:rPr>
                  <a:t>U , V</a:t>
                </a:r>
                <a:r>
                  <a:rPr lang="zh-CN" altLang="en-US" sz="2800" dirty="0">
                    <a:latin typeface="Bookman Old Style" panose="02050604050505020204" pitchFamily="18" charset="0"/>
                    <a:ea typeface="楷体_GB2312" pitchFamily="49" charset="-122"/>
                  </a:rPr>
                  <a:t>：</a:t>
                </a:r>
                <a:endParaRPr lang="zh-CN" altLang="en-US"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zh-CN" altLang="en-US" sz="2800" dirty="0">
                    <a:latin typeface="Bookman Old Style" panose="02050604050505020204" pitchFamily="18" charset="0"/>
                    <a:ea typeface="楷体_GB2312" pitchFamily="49" charset="-122"/>
                  </a:rPr>
                  <a:t>      积                 </a:t>
                </a:r>
                <a14:m>
                  <m:oMath xmlns:m="http://schemas.openxmlformats.org/officeDocument/2006/math">
                    <m:r>
                      <a:rPr lang="en-US" altLang="zh-CN" sz="2800" i="1" dirty="0">
                        <a:latin typeface="Cambria Math" panose="02040503050406030204" charset="0"/>
                        <a:ea typeface="楷体_GB2312" pitchFamily="49" charset="-122"/>
                        <a:cs typeface="Cambria Math" panose="02040503050406030204" charset="0"/>
                      </a:rPr>
                      <m:t>𝑈𝑉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𝑈</m:t>
                    </m:r>
                    <m:r>
                      <a:rPr lang="en-US" altLang="zh-CN" sz="2800" i="1" dirty="0">
                        <a:latin typeface="Cambria Math" panose="02040503050406030204" charset="0"/>
                        <a:ea typeface="楷体_GB2312" pitchFamily="49" charset="-122"/>
                        <a:cs typeface="Cambria Math" panose="02040503050406030204" charset="0"/>
                      </a:rPr>
                      <m:t> &amp; </m:t>
                    </m:r>
                    <m:r>
                      <a:rPr lang="en-US" altLang="zh-CN" sz="2800" i="1" dirty="0">
                        <a:latin typeface="Cambria Math" panose="02040503050406030204" charset="0"/>
                        <a:ea typeface="楷体_GB2312" pitchFamily="49" charset="-122"/>
                        <a:cs typeface="Cambria Math" panose="02040503050406030204" charset="0"/>
                      </a:rPr>
                      <m:t>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n</a:t>
                </a:r>
                <a:r>
                  <a:rPr lang="zh-CN" altLang="en-US" sz="2800" dirty="0">
                    <a:latin typeface="Bookman Old Style" panose="02050604050505020204" pitchFamily="18" charset="0"/>
                    <a:ea typeface="楷体_GB2312" pitchFamily="49" charset="-122"/>
                  </a:rPr>
                  <a:t>次积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𝑛</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oMath>
                </a14:m>
                <a:endParaRPr lang="en-US" altLang="zh-CN" sz="2800" i="1" dirty="0">
                  <a:latin typeface="Cambria Math" panose="02040503050406030204" charset="0"/>
                  <a:ea typeface="楷体_GB2312" pitchFamily="49" charset="-122"/>
                  <a:cs typeface="Cambria Math" panose="02040503050406030204" charset="0"/>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𝜖</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的闭包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1</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2</m:t>
                        </m:r>
                      </m:sup>
                    </m:sSup>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的正则闭包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oMath>
                </a14:m>
                <a:r>
                  <a:rPr lang="en-US" altLang="zh-CN" sz="2800" dirty="0">
                    <a:latin typeface="Bookman Old Style" panose="02050604050505020204" pitchFamily="18" charset="0"/>
                    <a:ea typeface="楷体_GB2312" pitchFamily="49" charset="-122"/>
                  </a:rPr>
                  <a:t> </a:t>
                </a:r>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en-US" altLang="zh-CN" sz="20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zh-CN" altLang="en-US" dirty="0">
                  <a:latin typeface="Bookman Old Style" panose="02050604050505020204" pitchFamily="18" charset="0"/>
                  <a:ea typeface="楷体_GB2312" pitchFamily="49" charset="-122"/>
                </a:endParaRPr>
              </a:p>
            </p:txBody>
          </p:sp>
        </mc:Choice>
        <mc:Fallback>
          <p:sp>
            <p:nvSpPr>
              <p:cNvPr id="4608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正规式与正规集的递归定义：</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ε</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都是字母表</a:t>
            </a:r>
            <a:r>
              <a:rPr kumimoji="0" lang="zh-CN" altLang="en-US"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上的正规式，它们所表示的正规集分别为</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ε</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、任何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是∑上的一个正规式，它所表示的正规集为</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正规式        正规集         正规式         正规集</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L(U)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 V</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L(U)∪L(V)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V                L(V)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U·V</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L(U)L(V)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(U)</a:t>
            </a:r>
            <a:r>
              <a:rPr kumimoji="0" lang="en-US" altLang="zh-CN" sz="24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a:t>
            </a:r>
            <a:r>
              <a:rPr kumimoji="0" lang="en-US" altLang="zh-CN" sz="24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（闭包）</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仅</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由有限次使用上述三步骤而得到的表达式才是∑上的正规式。仅由这 些正规式所表示的子集才是∑上的正规</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运算符的优先顺序：先“</a:t>
            </a:r>
            <a:r>
              <a:rPr kumimoji="0" lang="zh-CN" altLang="en-US"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”，次“</a:t>
            </a:r>
            <a:r>
              <a:rPr kumimoji="0" lang="en-US" altLang="zh-CN"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，最后“</a:t>
            </a:r>
            <a:r>
              <a:rPr kumimoji="0" lang="en-US" altLang="zh-CN"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一个字集合是正规集当且仅当它能用正规式表示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481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81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Function</a:t>
            </a:r>
            <a:endParaRPr lang="zh-CN" altLang="en-US" kern="1200" dirty="0">
              <a:latin typeface="+mj-lt"/>
              <a:ea typeface="宋体" panose="02010600030101010101" pitchFamily="2" charset="-122"/>
              <a:cs typeface="+mj-cs"/>
            </a:endParaRPr>
          </a:p>
        </p:txBody>
      </p:sp>
      <p:sp>
        <p:nvSpPr>
          <p:cNvPr id="2662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功能</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输入源程序、输出单词符号</a:t>
            </a: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单词符号的种类</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由程序语言定义的具有固定意义的标识符。也</a:t>
            </a:r>
            <a:r>
              <a:rPr kumimoji="0" lang="en-US" altLang="zh-CN" sz="2400" b="1" i="0" u="none" strike="noStrike" kern="120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可称为保留字： </a:t>
            </a:r>
            <a:r>
              <a:rPr kumimoji="0" lang="en-US" altLang="zh-CN" sz="2400" b="1" i="0" u="none" strike="noStrike" kern="1200" cap="none" spc="0" normalizeH="0" baseline="0" noProof="0" dirty="0" smtClean="0">
                <a:ln>
                  <a:noFill/>
                </a:ln>
                <a:solidFill>
                  <a:schemeClr val="accent1">
                    <a:lumMod val="50000"/>
                  </a:schemeClr>
                </a:solidFill>
                <a:effectLst/>
                <a:uLnTx/>
                <a:uFillTx/>
                <a:latin typeface="+mj-lt"/>
                <a:ea typeface="楷体_GB2312" pitchFamily="49" charset="-122"/>
                <a:cs typeface="+mn-cs"/>
              </a:rPr>
              <a:t>begin</a:t>
            </a:r>
            <a:r>
              <a:rPr kumimoji="0" lang="zh-CN" altLang="en-US" sz="2400" b="1" i="0" u="none" strike="noStrike" kern="1200" cap="none" spc="0" normalizeH="0" baseline="0" noProof="0" dirty="0" smtClean="0">
                <a:ln>
                  <a:noFill/>
                </a:ln>
                <a:solidFill>
                  <a:schemeClr val="accent1">
                    <a:lumMod val="50000"/>
                  </a:schemeClr>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chemeClr val="accent1">
                    <a:lumMod val="50000"/>
                  </a:schemeClr>
                </a:solidFill>
                <a:effectLst/>
                <a:uLnTx/>
                <a:uFillTx/>
                <a:latin typeface="+mj-lt"/>
                <a:ea typeface="楷体_GB2312" pitchFamily="49" charset="-122"/>
                <a:cs typeface="+mn-cs"/>
              </a:rPr>
              <a:t>if, while, </a:t>
            </a:r>
            <a:r>
              <a:rPr kumimoji="0" lang="en-US" altLang="zh-CN" sz="2400" b="1" i="0" u="none" strike="noStrike" kern="1200" cap="none" spc="0" normalizeH="0" baseline="0" noProof="0" dirty="0" smtClean="0">
                <a:ln>
                  <a:noFill/>
                </a:ln>
                <a:solidFill>
                  <a:schemeClr val="accent1">
                    <a:lumMod val="50000"/>
                  </a:schemeClr>
                </a:solidFill>
                <a:effectLst/>
                <a:uLnTx/>
                <a:uFillTx/>
                <a:latin typeface="+mj-lt"/>
                <a:ea typeface="楷体_GB2312" pitchFamily="49" charset="-122"/>
                <a:cs typeface="+mn-cs"/>
                <a:sym typeface="Symbol" panose="05050102010706020507" pitchFamily="18" charset="2"/>
              </a:rPr>
              <a:t></a:t>
            </a:r>
            <a:endParaRPr kumimoji="0" lang="en-US" altLang="zh-CN" sz="2400" b="1" i="0" u="none" strike="noStrike" kern="1200" cap="none" spc="0" normalizeH="0" baseline="0" noProof="0" dirty="0" smtClean="0">
              <a:ln>
                <a:noFill/>
              </a:ln>
              <a:solidFill>
                <a:schemeClr val="accent1">
                  <a:lumMod val="50000"/>
                </a:schemeClr>
              </a:solidFill>
              <a:effectLst/>
              <a:uLnTx/>
              <a:uFillTx/>
              <a:latin typeface="+mj-lt"/>
              <a:ea typeface="楷体_GB2312" pitchFamily="49" charset="-122"/>
              <a:cs typeface="+mn-cs"/>
              <a:sym typeface="Symbol" panose="05050102010706020507" pitchFamily="18" charset="2"/>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3">
                    <a:lumMod val="50000"/>
                  </a:schemeClr>
                </a:solidFill>
                <a:effectLst/>
                <a:uLnTx/>
                <a:uFillTx/>
                <a:latin typeface="楷体_GB2312" pitchFamily="49" charset="-122"/>
                <a:ea typeface="楷体_GB2312" pitchFamily="49" charset="-122"/>
                <a:cs typeface="+mn-cs"/>
              </a:rPr>
              <a:t>表</a:t>
            </a:r>
            <a:r>
              <a:rPr kumimoji="0" lang="zh-CN" altLang="en-US" sz="2400" b="1" i="0" u="none" strike="noStrike" kern="1200" cap="none" spc="0" normalizeH="0" baseline="0" noProof="0" dirty="0">
                <a:ln>
                  <a:noFill/>
                </a:ln>
                <a:solidFill>
                  <a:schemeClr val="accent3">
                    <a:lumMod val="50000"/>
                  </a:schemeClr>
                </a:solidFill>
                <a:effectLst/>
                <a:uLnTx/>
                <a:uFillTx/>
                <a:latin typeface="楷体_GB2312" pitchFamily="49" charset="-122"/>
                <a:ea typeface="楷体_GB2312" pitchFamily="49" charset="-122"/>
                <a:cs typeface="+mn-cs"/>
              </a:rPr>
              <a:t>示各种名字。如变量名、数组名和过程名</a:t>
            </a:r>
            <a:endParaRPr kumimoji="0" lang="zh-CN" altLang="en-US" sz="2400" b="1" i="0" u="none" strike="noStrike" kern="1200" cap="none" spc="0" normalizeH="0" baseline="0" noProof="0" dirty="0">
              <a:ln>
                <a:noFill/>
              </a:ln>
              <a:solidFill>
                <a:schemeClr val="accent3">
                  <a:lumMod val="50000"/>
                </a:schemeClr>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1"/>
                </a:solidFill>
                <a:effectLst/>
                <a:uLnTx/>
                <a:uFillTx/>
                <a:latin typeface="楷体_GB2312" pitchFamily="49" charset="-122"/>
                <a:ea typeface="楷体_GB2312" pitchFamily="49" charset="-122"/>
                <a:cs typeface="+mn-cs"/>
              </a:rPr>
              <a:t>各种类型的常数，一般有整型、实型、布尔型</a:t>
            </a:r>
            <a:r>
              <a:rPr kumimoji="0" lang="en-US" altLang="zh-CN" sz="2400" b="1" i="0" u="none" strike="noStrike" kern="1200" cap="none" spc="0" normalizeH="0" baseline="0" noProof="0" dirty="0" smtClean="0">
                <a:ln>
                  <a:noFill/>
                </a:ln>
                <a:solidFill>
                  <a:schemeClr val="accent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1"/>
                </a:solidFill>
                <a:effectLst/>
                <a:uLnTx/>
                <a:uFillTx/>
                <a:latin typeface="楷体_GB2312" pitchFamily="49" charset="-122"/>
                <a:ea typeface="楷体_GB2312" pitchFamily="49" charset="-122"/>
                <a:cs typeface="+mn-cs"/>
              </a:rPr>
              <a:t>、文字型等</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smtClean="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sym typeface="Symbol" panose="05050102010706020507" pitchFamily="18" charset="2"/>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accent4">
                    <a:lumMod val="50000"/>
                  </a:schemeClr>
                </a:solidFill>
                <a:effectLst/>
                <a:uLnTx/>
                <a:uFillTx/>
                <a:latin typeface="楷体_GB2312" pitchFamily="49" charset="-122"/>
                <a:ea typeface="楷体_GB2312" pitchFamily="49" charset="-122"/>
                <a:cs typeface="+mn-cs"/>
              </a:rPr>
              <a:t>逗</a:t>
            </a:r>
            <a:r>
              <a:rPr kumimoji="0" lang="zh-CN" altLang="en-US" sz="2400" b="1" i="0" u="none" strike="noStrike" kern="1200" cap="none" spc="0" normalizeH="0" baseline="0" noProof="0" dirty="0">
                <a:ln>
                  <a:noFill/>
                </a:ln>
                <a:solidFill>
                  <a:schemeClr val="accent4">
                    <a:lumMod val="50000"/>
                  </a:schemeClr>
                </a:solidFill>
                <a:effectLst/>
                <a:uLnTx/>
                <a:uFillTx/>
                <a:latin typeface="楷体_GB2312" pitchFamily="49" charset="-122"/>
                <a:ea typeface="楷体_GB2312" pitchFamily="49" charset="-122"/>
                <a:cs typeface="+mn-cs"/>
              </a:rPr>
              <a:t>号、分号、括号和空</a:t>
            </a:r>
            <a:r>
              <a:rPr kumimoji="0" lang="zh-CN" altLang="en-US" sz="2400" b="1" i="0" u="none" strike="noStrike" kern="1200" cap="none" spc="0" normalizeH="0" baseline="0" noProof="0" dirty="0" smtClean="0">
                <a:ln>
                  <a:noFill/>
                </a:ln>
                <a:solidFill>
                  <a:schemeClr val="accent4">
                    <a:lumMod val="50000"/>
                  </a:schemeClr>
                </a:solidFill>
                <a:effectLst/>
                <a:uLnTx/>
                <a:uFillTx/>
                <a:latin typeface="楷体_GB2312" pitchFamily="49" charset="-122"/>
                <a:ea typeface="楷体_GB2312" pitchFamily="49" charset="-122"/>
                <a:cs typeface="+mn-cs"/>
              </a:rPr>
              <a:t>白</a:t>
            </a:r>
            <a:r>
              <a:rPr kumimoji="0" lang="zh-CN" altLang="en-US" sz="2400" b="1" i="0" u="none" strike="noStrike" kern="1200" cap="none" spc="0" normalizeH="0" baseline="0" noProof="0" dirty="0" smtClean="0">
                <a:ln>
                  <a:noFill/>
                </a:ln>
                <a:solidFill>
                  <a:schemeClr val="accent4">
                    <a:lumMod val="50000"/>
                  </a:schemeClr>
                </a:solidFill>
                <a:effectLst/>
                <a:uLnTx/>
                <a:uFillTx/>
                <a:latin typeface="楷体_GB2312" pitchFamily="49" charset="-122"/>
                <a:ea typeface="楷体_GB2312" pitchFamily="49"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accent4">
                  <a:lumMod val="50000"/>
                </a:schemeClr>
              </a:solidFill>
              <a:effectLst/>
              <a:uLnTx/>
              <a:uFillTx/>
              <a:latin typeface="楷体_GB2312" pitchFamily="49" charset="-122"/>
              <a:ea typeface="楷体_GB2312" pitchFamily="49" charset="-122"/>
              <a:cs typeface="+mn-cs"/>
            </a:endParaRPr>
          </a:p>
        </p:txBody>
      </p:sp>
      <p:sp>
        <p:nvSpPr>
          <p:cNvPr id="4" name="Rectangle 39"/>
          <p:cNvSpPr>
            <a:spLocks noChangeArrowheads="1"/>
          </p:cNvSpPr>
          <p:nvPr/>
        </p:nvSpPr>
        <p:spPr bwMode="auto">
          <a:xfrm>
            <a:off x="611560" y="2181270"/>
            <a:ext cx="1569660" cy="646331"/>
          </a:xfrm>
          <a:prstGeom prst="rect">
            <a:avLst/>
          </a:prstGeom>
        </p:spPr>
        <p:style>
          <a:lnRef idx="1">
            <a:schemeClr val="accent1"/>
          </a:lnRef>
          <a:fillRef idx="3">
            <a:schemeClr val="accent1"/>
          </a:fillRef>
          <a:effectRef idx="2">
            <a:schemeClr val="accent1"/>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关键字</a:t>
            </a:r>
            <a:endPar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5" name="Rectangle 40"/>
          <p:cNvSpPr>
            <a:spLocks noChangeArrowheads="1"/>
          </p:cNvSpPr>
          <p:nvPr/>
        </p:nvSpPr>
        <p:spPr bwMode="auto">
          <a:xfrm>
            <a:off x="618515" y="2959892"/>
            <a:ext cx="1555750" cy="64135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标识符</a:t>
            </a:r>
            <a:endPar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6" name="Rectangle 41"/>
          <p:cNvSpPr>
            <a:spLocks noChangeArrowheads="1"/>
          </p:cNvSpPr>
          <p:nvPr/>
        </p:nvSpPr>
        <p:spPr bwMode="auto">
          <a:xfrm>
            <a:off x="611560" y="5280815"/>
            <a:ext cx="1569660" cy="646331"/>
          </a:xfrm>
          <a:prstGeom prst="rect">
            <a:avLst/>
          </a:prstGeom>
        </p:spPr>
        <p:style>
          <a:lnRef idx="1">
            <a:schemeClr val="accent4"/>
          </a:lnRef>
          <a:fillRef idx="3">
            <a:schemeClr val="accent4"/>
          </a:fillRef>
          <a:effectRef idx="2">
            <a:schemeClr val="accent4"/>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界</a:t>
            </a:r>
            <a:r>
              <a:rPr kumimoji="1"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符</a:t>
            </a:r>
            <a:endPar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7" name="Rectangle 42"/>
          <p:cNvSpPr>
            <a:spLocks noChangeArrowheads="1"/>
          </p:cNvSpPr>
          <p:nvPr/>
        </p:nvSpPr>
        <p:spPr bwMode="auto">
          <a:xfrm>
            <a:off x="618515" y="4507174"/>
            <a:ext cx="1555750" cy="641350"/>
          </a:xfrm>
          <a:prstGeom prst="rect">
            <a:avLst/>
          </a:prstGeom>
        </p:spPr>
        <p:style>
          <a:lnRef idx="1">
            <a:schemeClr val="accent5"/>
          </a:lnRef>
          <a:fillRef idx="3">
            <a:schemeClr val="accent5"/>
          </a:fillRef>
          <a:effectRef idx="2">
            <a:schemeClr val="accent5"/>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运算符</a:t>
            </a:r>
            <a:endPar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8" name="Rectangle 43"/>
          <p:cNvSpPr>
            <a:spLocks noChangeArrowheads="1"/>
          </p:cNvSpPr>
          <p:nvPr/>
        </p:nvSpPr>
        <p:spPr bwMode="auto">
          <a:xfrm>
            <a:off x="603935" y="3731043"/>
            <a:ext cx="1584911" cy="646331"/>
          </a:xfrm>
          <a:prstGeom prst="rect">
            <a:avLst/>
          </a:prstGeom>
        </p:spPr>
        <p:style>
          <a:lnRef idx="1">
            <a:schemeClr val="accent2"/>
          </a:lnRef>
          <a:fillRef idx="3">
            <a:schemeClr val="accent2"/>
          </a:fillRef>
          <a:effectRef idx="2">
            <a:schemeClr val="accent2"/>
          </a:effectRef>
          <a:fontRef idx="minor">
            <a:schemeClr val="lt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常数</a:t>
            </a:r>
            <a:endPar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207875" name="Rectangle 3"/>
          <p:cNvSpPr>
            <a:spLocks noGrp="1" noRot="1" noChangeArrowheads="1"/>
          </p:cNvSpPr>
          <p:nvPr>
            <p:ph sz="quarter" idx="1"/>
          </p:nvPr>
        </p:nvSpPr>
        <p:spPr>
          <a:xfrm>
            <a:off x="533400" y="1295400"/>
            <a:ext cx="8153400" cy="50292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设</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U</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W</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均为正规式</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交换律</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U|V = V|U</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结合律</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U|V</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W</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分配律</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UV | UW</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smtClean="0">
                <a:ln>
                  <a:noFill/>
                </a:ln>
                <a:solidFill>
                  <a:schemeClr val="tx1"/>
                </a:solidFill>
                <a:effectLst/>
                <a:uLnTx/>
                <a:uFillTx/>
                <a:latin typeface="+mj-lt"/>
                <a:ea typeface="楷体_GB2312" pitchFamily="49" charset="-122"/>
                <a:cs typeface="+mn-cs"/>
              </a:rPr>
              <a:t>U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VU | WU</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err="1">
                <a:ln>
                  <a:noFill/>
                </a:ln>
                <a:solidFill>
                  <a:schemeClr val="tx1"/>
                </a:solidFill>
                <a:effectLst/>
                <a:uLnTx/>
                <a:uFillTx/>
                <a:latin typeface="+mj-lt"/>
                <a:ea typeface="楷体_GB2312" pitchFamily="49" charset="-122"/>
                <a:cs typeface="+mn-cs"/>
              </a:rPr>
              <a:t>εU</a:t>
            </a:r>
            <a:r>
              <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 = </a:t>
            </a:r>
            <a:r>
              <a:rPr kumimoji="0" lang="en-US" altLang="zh-CN" sz="3200" b="0" i="0" u="none" strike="noStrike" kern="1200" cap="none" spc="0" normalizeH="0" baseline="0" noProof="0" dirty="0" err="1">
                <a:ln>
                  <a:noFill/>
                </a:ln>
                <a:solidFill>
                  <a:schemeClr val="tx1"/>
                </a:solidFill>
                <a:effectLst/>
                <a:uLnTx/>
                <a:uFillTx/>
                <a:latin typeface="+mj-lt"/>
                <a:ea typeface="楷体_GB2312" pitchFamily="49" charset="-122"/>
                <a:cs typeface="+mn-cs"/>
              </a:rPr>
              <a:t>Uε</a:t>
            </a:r>
            <a:r>
              <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 U</a:t>
            </a: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08899" name="Rectangle 3"/>
          <p:cNvSpPr>
            <a:spLocks noGrp="1" noRot="1" noChangeArrowheads="1"/>
          </p:cNvSpPr>
          <p:nvPr>
            <p:ph sz="quarter" idx="1"/>
          </p:nvPr>
        </p:nvSpPr>
        <p:spPr>
          <a:xfrm>
            <a:off x="609600" y="1371600"/>
            <a:ext cx="8153400" cy="6096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6</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：令</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，请写出上的正规式和正规集</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208900" name="Rectangle 4"/>
          <p:cNvSpPr>
            <a:spLocks noRot="1" noChangeArrowheads="1"/>
          </p:cNvSpPr>
          <p:nvPr/>
        </p:nvSpPr>
        <p:spPr bwMode="auto">
          <a:xfrm>
            <a:off x="609600" y="1981200"/>
            <a:ext cx="350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  正规式</a:t>
            </a:r>
            <a:endPar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 </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endPar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aabb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208901" name="Rectangle 5"/>
          <p:cNvSpPr>
            <a:spLocks noRot="1" noChangeArrowheads="1"/>
          </p:cNvSpPr>
          <p:nvPr/>
        </p:nvSpPr>
        <p:spPr bwMode="auto">
          <a:xfrm>
            <a:off x="4114800" y="1981200"/>
            <a:ext cx="4648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  正规集</a:t>
            </a:r>
            <a:endPar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ba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bb}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任意个</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 b,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所有由</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和</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b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组成的串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上所有含有两个相继的</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或                                      两个相继的</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b</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组成的串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Scale>
                                      <p:cBhvr>
                                        <p:cTn id="7" dur="1000" decel="50000" fill="hold">
                                          <p:stCondLst>
                                            <p:cond delay="0"/>
                                          </p:stCondLst>
                                        </p:cTn>
                                        <p:tgtEl>
                                          <p:spTgt spid="20890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1000" decel="50000" fill="hold">
                                          <p:stCondLst>
                                            <p:cond delay="0"/>
                                          </p:stCondLst>
                                        </p:cTn>
                                        <p:tgtEl>
                                          <p:spTgt spid="208900"/>
                                        </p:tgtEl>
                                        <p:attrNameLst>
                                          <p:attrName>ppt_x</p:attrName>
                                          <p:attrName>ppt_y</p:attrName>
                                        </p:attrNameLst>
                                      </p:cBhvr>
                                    </p:animMotion>
                                    <p:animEffect transition="in" filter="fade">
                                      <p:cBhvr>
                                        <p:cTn id="9" dur="1000"/>
                                        <p:tgtEl>
                                          <p:spTgt spid="208900"/>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08901"/>
                                        </p:tgtEl>
                                        <p:attrNameLst>
                                          <p:attrName>style.visibility</p:attrName>
                                        </p:attrNameLst>
                                      </p:cBhvr>
                                      <p:to>
                                        <p:strVal val="visible"/>
                                      </p:to>
                                    </p:set>
                                    <p:animScale>
                                      <p:cBhvr>
                                        <p:cTn id="14" dur="1000" decel="50000" fill="hold">
                                          <p:stCondLst>
                                            <p:cond delay="0"/>
                                          </p:stCondLst>
                                        </p:cTn>
                                        <p:tgtEl>
                                          <p:spTgt spid="2089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15" dur="1000" decel="50000" fill="hold">
                                          <p:stCondLst>
                                            <p:cond delay="0"/>
                                          </p:stCondLst>
                                        </p:cTn>
                                        <p:tgtEl>
                                          <p:spTgt spid="208901"/>
                                        </p:tgtEl>
                                        <p:attrNameLst>
                                          <p:attrName>ppt_x</p:attrName>
                                          <p:attrName>ppt_y</p:attrName>
                                        </p:attrNameLst>
                                      </p:cBhvr>
                                    </p:animMotion>
                                    <p:animEffect transition="in" filter="fade">
                                      <p:cBhvr>
                                        <p:cTn id="16" dur="1000"/>
                                        <p:tgtEl>
                                          <p:spTgt spid="20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0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00707" name="Rectangle 3"/>
          <p:cNvSpPr>
            <a:spLocks noGrp="1" noRot="1" noChangeArrowheads="1"/>
          </p:cNvSpPr>
          <p:nvPr>
            <p:ph sz="quarter" idx="1"/>
          </p:nvPr>
        </p:nvSpPr>
        <p:spPr>
          <a:xfrm>
            <a:off x="468313" y="1268413"/>
            <a:ext cx="8153400" cy="5014913"/>
          </a:xfrm>
        </p:spPr>
        <p:txBody>
          <a:bodyPr vert="horz" wrap="square" lIns="91440" tIns="45720" rIns="91440" bIns="45720" numCol="1" anchor="t" anchorCtr="0" compatLnSpc="1"/>
          <a:p>
            <a:pPr>
              <a:lnSpc>
                <a:spcPct val="90000"/>
              </a:lnSpc>
            </a:pPr>
            <a:r>
              <a:rPr lang="zh-CN" altLang="en-US" dirty="0">
                <a:solidFill>
                  <a:srgbClr val="00823B"/>
                </a:solidFill>
                <a:latin typeface="Bookman Old Style" panose="02050604050505020204" pitchFamily="18" charset="0"/>
                <a:ea typeface="楷体_GB2312" pitchFamily="49" charset="-122"/>
              </a:rPr>
              <a:t>例</a:t>
            </a:r>
            <a:r>
              <a:rPr lang="en-US" altLang="zh-CN" dirty="0">
                <a:solidFill>
                  <a:srgbClr val="00823B"/>
                </a:solidFill>
                <a:latin typeface="Bookman Old Style" panose="02050604050505020204" pitchFamily="18" charset="0"/>
                <a:ea typeface="楷体_GB2312" pitchFamily="49" charset="-122"/>
              </a:rPr>
              <a:t>7</a:t>
            </a:r>
            <a:r>
              <a:rPr lang="zh-CN" altLang="en-US" dirty="0">
                <a:solidFill>
                  <a:srgbClr val="00823B"/>
                </a:solidFill>
                <a:latin typeface="Bookman Old Style" panose="02050604050505020204" pitchFamily="18" charset="0"/>
                <a:ea typeface="楷体_GB2312" pitchFamily="49" charset="-122"/>
              </a:rPr>
              <a:t>：</a:t>
            </a:r>
            <a:r>
              <a:rPr lang="zh-CN" altLang="en-US" dirty="0">
                <a:latin typeface="Bookman Old Style" panose="02050604050505020204" pitchFamily="18" charset="0"/>
                <a:ea typeface="楷体_GB2312" pitchFamily="49" charset="-122"/>
              </a:rPr>
              <a:t> 令</a:t>
            </a:r>
            <a:r>
              <a:rPr lang="zh-CN" altLang="en-US" dirty="0">
                <a:latin typeface="Bookman Old Style" panose="02050604050505020204" pitchFamily="18" charset="0"/>
                <a:ea typeface="楷体_GB2312" pitchFamily="49" charset="-122"/>
                <a:sym typeface="Symbol" panose="05050102010706020507" pitchFamily="18" charset="2"/>
              </a:rPr>
              <a:t></a:t>
            </a:r>
            <a:r>
              <a:rPr lang="en-US" altLang="zh-CN" dirty="0">
                <a:latin typeface="Bookman Old Style" panose="02050604050505020204" pitchFamily="18" charset="0"/>
                <a:ea typeface="楷体_GB2312" pitchFamily="49" charset="-122"/>
                <a:sym typeface="Symbol" panose="05050102010706020507" pitchFamily="18" charset="2"/>
              </a:rPr>
              <a:t>={a,d}</a:t>
            </a:r>
            <a:r>
              <a:rPr lang="zh-CN" altLang="en-US" dirty="0">
                <a:latin typeface="Bookman Old Style" panose="02050604050505020204" pitchFamily="18" charset="0"/>
                <a:ea typeface="楷体_GB2312" pitchFamily="49" charset="-122"/>
                <a:sym typeface="Symbol" panose="05050102010706020507" pitchFamily="18" charset="2"/>
              </a:rPr>
              <a:t>，上的正规式</a:t>
            </a:r>
            <a:r>
              <a:rPr lang="en-US" altLang="zh-CN" dirty="0">
                <a:solidFill>
                  <a:srgbClr val="FF0000"/>
                </a:solidFill>
                <a:latin typeface="Bookman Old Style" panose="02050604050505020204" pitchFamily="18" charset="0"/>
                <a:ea typeface="楷体_GB2312" pitchFamily="49" charset="-122"/>
                <a:sym typeface="Symbol" panose="05050102010706020507" pitchFamily="18" charset="2"/>
              </a:rPr>
              <a:t>a(ad) </a:t>
            </a:r>
            <a:r>
              <a:rPr lang="en-US" altLang="zh-CN" baseline="30000" dirty="0">
                <a:solidFill>
                  <a:srgbClr val="FF0000"/>
                </a:solidFill>
                <a:latin typeface="Bookman Old Style" panose="02050604050505020204" pitchFamily="18" charset="0"/>
                <a:ea typeface="楷体_GB2312" pitchFamily="49" charset="-122"/>
                <a:sym typeface="Symbol" panose="05050102010706020507" pitchFamily="18" charset="2"/>
              </a:rPr>
              <a:t></a:t>
            </a:r>
            <a:endParaRPr lang="en-US" altLang="zh-CN" baseline="30000" dirty="0">
              <a:solidFill>
                <a:srgbClr val="FF0000"/>
              </a:solidFill>
              <a:latin typeface="Bookman Old Style" panose="02050604050505020204" pitchFamily="18" charset="0"/>
              <a:ea typeface="楷体_GB2312" pitchFamily="49" charset="-122"/>
              <a:sym typeface="Symbol" panose="05050102010706020507" pitchFamily="18" charset="2"/>
            </a:endParaRPr>
          </a:p>
          <a:p>
            <a:pPr lvl="1">
              <a:lnSpc>
                <a:spcPct val="90000"/>
              </a:lnSpc>
            </a:pPr>
            <a:r>
              <a:rPr lang="en-US" altLang="zh-CN" dirty="0">
                <a:latin typeface="Bookman Old Style" panose="02050604050505020204" pitchFamily="18" charset="0"/>
                <a:ea typeface="楷体_GB2312" pitchFamily="49" charset="-122"/>
                <a:sym typeface="Symbol" panose="05050102010706020507" pitchFamily="18" charset="2"/>
              </a:rPr>
              <a:t>a</a:t>
            </a:r>
            <a:r>
              <a:rPr lang="zh-CN" altLang="en-US" dirty="0">
                <a:latin typeface="Bookman Old Style" panose="02050604050505020204" pitchFamily="18" charset="0"/>
                <a:ea typeface="楷体_GB2312" pitchFamily="49" charset="-122"/>
                <a:sym typeface="Symbol" panose="05050102010706020507" pitchFamily="18" charset="2"/>
              </a:rPr>
              <a:t>代表字母</a:t>
            </a:r>
            <a:endParaRPr lang="zh-CN" altLang="en-US" dirty="0">
              <a:latin typeface="Bookman Old Style" panose="02050604050505020204" pitchFamily="18" charset="0"/>
              <a:ea typeface="楷体_GB2312" pitchFamily="49" charset="-122"/>
              <a:sym typeface="Symbol" panose="05050102010706020507" pitchFamily="18" charset="2"/>
            </a:endParaRPr>
          </a:p>
          <a:p>
            <a:pPr lvl="1">
              <a:lnSpc>
                <a:spcPct val="90000"/>
              </a:lnSpc>
            </a:pPr>
            <a:r>
              <a:rPr lang="en-US" altLang="zh-CN" dirty="0">
                <a:latin typeface="Bookman Old Style" panose="02050604050505020204" pitchFamily="18" charset="0"/>
                <a:ea typeface="楷体_GB2312" pitchFamily="49" charset="-122"/>
                <a:sym typeface="Symbol" panose="05050102010706020507" pitchFamily="18" charset="2"/>
              </a:rPr>
              <a:t>d</a:t>
            </a:r>
            <a:r>
              <a:rPr lang="zh-CN" altLang="en-US" dirty="0">
                <a:latin typeface="Bookman Old Style" panose="02050604050505020204" pitchFamily="18" charset="0"/>
                <a:ea typeface="楷体_GB2312" pitchFamily="49" charset="-122"/>
                <a:sym typeface="Symbol" panose="05050102010706020507" pitchFamily="18" charset="2"/>
              </a:rPr>
              <a:t>代表数字</a:t>
            </a:r>
            <a:endParaRPr lang="en-US" altLang="zh-CN" dirty="0">
              <a:latin typeface="Bookman Old Style" panose="02050604050505020204" pitchFamily="18" charset="0"/>
              <a:ea typeface="楷体_GB2312" pitchFamily="49" charset="-122"/>
              <a:sym typeface="Symbol" panose="05050102010706020507" pitchFamily="18" charset="2"/>
            </a:endParaRPr>
          </a:p>
          <a:p>
            <a:pPr lvl="1">
              <a:lnSpc>
                <a:spcPct val="90000"/>
              </a:lnSpc>
            </a:pPr>
            <a:endParaRPr lang="en-US" altLang="zh-CN" dirty="0">
              <a:latin typeface="Bookman Old Style" panose="02050604050505020204" pitchFamily="18" charset="0"/>
              <a:ea typeface="楷体_GB2312" pitchFamily="49" charset="-122"/>
              <a:sym typeface="Symbol" panose="05050102010706020507" pitchFamily="18" charset="2"/>
            </a:endParaRPr>
          </a:p>
          <a:p>
            <a:r>
              <a:rPr lang="zh-CN" altLang="en-US" dirty="0">
                <a:latin typeface="Bookman Old Style" panose="02050604050505020204" pitchFamily="18" charset="0"/>
                <a:ea typeface="楷体_GB2312" pitchFamily="49" charset="-122"/>
              </a:rPr>
              <a:t>定义的正规集为：</a:t>
            </a:r>
            <a:r>
              <a:rPr lang="en-US" altLang="zh-CN" dirty="0">
                <a:solidFill>
                  <a:srgbClr val="FF0000"/>
                </a:solidFill>
                <a:latin typeface="Bookman Old Style" panose="02050604050505020204" pitchFamily="18" charset="0"/>
                <a:ea typeface="楷体_GB2312" pitchFamily="49" charset="-122"/>
              </a:rPr>
              <a:t>{a,aa,ad,add,…}</a:t>
            </a:r>
            <a:endParaRPr lang="en-US" altLang="zh-CN" dirty="0">
              <a:solidFill>
                <a:srgbClr val="FF0000"/>
              </a:solidFill>
              <a:latin typeface="Bookman Old Style" panose="02050604050505020204" pitchFamily="18" charset="0"/>
              <a:ea typeface="楷体_GB2312" pitchFamily="49" charset="-122"/>
            </a:endParaRPr>
          </a:p>
          <a:p>
            <a:r>
              <a:rPr lang="zh-CN" altLang="en-US" dirty="0">
                <a:latin typeface="Bookman Old Style" panose="02050604050505020204" pitchFamily="18" charset="0"/>
                <a:ea typeface="楷体_GB2312" pitchFamily="49" charset="-122"/>
              </a:rPr>
              <a:t>正规式包括</a:t>
            </a:r>
            <a:endParaRPr lang="zh-CN" altLang="en-US" dirty="0">
              <a:latin typeface="Bookman Old Style" panose="02050604050505020204" pitchFamily="18" charset="0"/>
              <a:ea typeface="楷体_GB2312" pitchFamily="49" charset="-122"/>
            </a:endParaRPr>
          </a:p>
          <a:p>
            <a:pPr lvl="1"/>
            <a:r>
              <a:rPr lang="zh-CN" altLang="en-US" dirty="0">
                <a:solidFill>
                  <a:schemeClr val="tx1"/>
                </a:solidFill>
                <a:latin typeface="Bookman Old Style" panose="02050604050505020204" pitchFamily="18" charset="0"/>
                <a:ea typeface="楷体_GB2312" pitchFamily="49" charset="-122"/>
              </a:rPr>
              <a:t>字母</a:t>
            </a:r>
            <a:r>
              <a:rPr lang="en-US" altLang="zh-CN" dirty="0">
                <a:solidFill>
                  <a:schemeClr val="tx1"/>
                </a:solidFill>
                <a:latin typeface="Bookman Old Style" panose="02050604050505020204" pitchFamily="18" charset="0"/>
                <a:ea typeface="楷体_GB2312" pitchFamily="49" charset="-122"/>
              </a:rPr>
              <a:t>(</a:t>
            </a:r>
            <a:r>
              <a:rPr lang="zh-CN" altLang="en-US" dirty="0">
                <a:solidFill>
                  <a:schemeClr val="tx1"/>
                </a:solidFill>
                <a:latin typeface="Bookman Old Style" panose="02050604050505020204" pitchFamily="18" charset="0"/>
                <a:ea typeface="楷体_GB2312" pitchFamily="49" charset="-122"/>
              </a:rPr>
              <a:t>字母</a:t>
            </a:r>
            <a:r>
              <a:rPr lang="en-US" altLang="zh-CN" dirty="0">
                <a:solidFill>
                  <a:schemeClr val="tx1"/>
                </a:solidFill>
                <a:latin typeface="Bookman Old Style" panose="02050604050505020204" pitchFamily="18" charset="0"/>
                <a:ea typeface="楷体_GB2312" pitchFamily="49" charset="-122"/>
              </a:rPr>
              <a:t>|</a:t>
            </a:r>
            <a:r>
              <a:rPr lang="zh-CN" altLang="en-US" dirty="0">
                <a:solidFill>
                  <a:schemeClr val="tx1"/>
                </a:solidFill>
                <a:latin typeface="Bookman Old Style" panose="02050604050505020204" pitchFamily="18" charset="0"/>
                <a:ea typeface="楷体_GB2312" pitchFamily="49" charset="-122"/>
              </a:rPr>
              <a:t>数字</a:t>
            </a:r>
            <a:r>
              <a:rPr lang="en-US" altLang="zh-CN" dirty="0">
                <a:solidFill>
                  <a:schemeClr val="tx1"/>
                </a:solidFill>
                <a:latin typeface="Bookman Old Style" panose="02050604050505020204" pitchFamily="18" charset="0"/>
                <a:ea typeface="楷体_GB2312" pitchFamily="49" charset="-122"/>
              </a:rPr>
              <a:t>)  </a:t>
            </a:r>
            <a:endParaRPr lang="en-US" altLang="zh-CN" dirty="0">
              <a:solidFill>
                <a:schemeClr val="tx1"/>
              </a:solidFill>
              <a:latin typeface="Bookman Old Style" panose="02050604050505020204" pitchFamily="18" charset="0"/>
              <a:ea typeface="楷体_GB2312" pitchFamily="49" charset="-122"/>
            </a:endParaRPr>
          </a:p>
          <a:p>
            <a:pPr lvl="1"/>
            <a:r>
              <a:rPr lang="zh-CN" altLang="en-US" dirty="0">
                <a:solidFill>
                  <a:schemeClr val="tx1"/>
                </a:solidFill>
                <a:latin typeface="Bookman Old Style" panose="02050604050505020204" pitchFamily="18" charset="0"/>
                <a:ea typeface="楷体_GB2312" pitchFamily="49" charset="-122"/>
              </a:rPr>
              <a:t>表示正规集中的每个元素的模式</a:t>
            </a:r>
            <a:endParaRPr lang="zh-CN" altLang="en-US" dirty="0">
              <a:solidFill>
                <a:schemeClr val="tx1"/>
              </a:solidFill>
              <a:latin typeface="Bookman Old Style" panose="02050604050505020204" pitchFamily="18" charset="0"/>
              <a:ea typeface="楷体_GB2312" pitchFamily="49" charset="-122"/>
            </a:endParaRPr>
          </a:p>
          <a:p>
            <a:pPr lvl="1"/>
            <a:r>
              <a:rPr lang="zh-CN" altLang="en-US" dirty="0">
                <a:solidFill>
                  <a:schemeClr val="tx1"/>
                </a:solidFill>
                <a:latin typeface="Bookman Old Style" panose="02050604050505020204" pitchFamily="18" charset="0"/>
                <a:ea typeface="楷体_GB2312" pitchFamily="49" charset="-122"/>
              </a:rPr>
              <a:t>“字母打头的字母数字串”</a:t>
            </a:r>
            <a:endParaRPr lang="zh-CN" altLang="en-US" dirty="0">
              <a:solidFill>
                <a:schemeClr val="tx1"/>
              </a:solidFill>
              <a:latin typeface="Bookman Old Style" panose="02050604050505020204" pitchFamily="18" charset="0"/>
              <a:ea typeface="楷体_GB2312" pitchFamily="49" charset="-122"/>
            </a:endParaRPr>
          </a:p>
          <a:p>
            <a:r>
              <a:rPr lang="zh-CN" altLang="en-US" dirty="0">
                <a:latin typeface="Bookman Old Style" panose="02050604050505020204" pitchFamily="18" charset="0"/>
                <a:ea typeface="楷体_GB2312" pitchFamily="49" charset="-122"/>
              </a:rPr>
              <a:t>这是</a:t>
            </a:r>
            <a:r>
              <a:rPr lang="en-US" altLang="zh-CN" dirty="0">
                <a:latin typeface="Bookman Old Style" panose="02050604050505020204" pitchFamily="18" charset="0"/>
                <a:ea typeface="楷体_GB2312" pitchFamily="49" charset="-122"/>
              </a:rPr>
              <a:t>Pascal</a:t>
            </a:r>
            <a:r>
              <a:rPr lang="zh-CN" altLang="en-US" dirty="0">
                <a:latin typeface="Bookman Old Style" panose="02050604050505020204" pitchFamily="18" charset="0"/>
                <a:ea typeface="楷体_GB2312" pitchFamily="49" charset="-122"/>
              </a:rPr>
              <a:t>和多数程序设计语言允许的标识符的词法规则</a:t>
            </a:r>
            <a:endParaRPr lang="zh-CN" altLang="en-US" dirty="0">
              <a:latin typeface="Bookman Old Style" panose="02050604050505020204" pitchFamily="18" charset="0"/>
              <a:ea typeface="楷体_GB2312" pitchFamily="49" charset="-122"/>
            </a:endParaRPr>
          </a:p>
          <a:p>
            <a:pPr lvl="1">
              <a:lnSpc>
                <a:spcPct val="90000"/>
              </a:lnSpc>
            </a:pPr>
            <a:endParaRPr lang="zh-CN" altLang="en-US" dirty="0">
              <a:latin typeface="Bookman Old Style" panose="02050604050505020204" pitchFamily="18" charset="0"/>
              <a:ea typeface="楷体_GB2312" pitchFamily="49" charset="-122"/>
              <a:sym typeface="Symbol" panose="05050102010706020507"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若两个正规式所表示的正规集相同，则称这</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两个正规式等价</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b(</a:t>
            </a:r>
            <a:r>
              <a:rPr kumimoji="0"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ba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	  (a</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xEl>
                                              <p:charRg st="0" end="29"/>
                                            </p:txEl>
                                          </p:spTgt>
                                        </p:tgtEl>
                                        <p:attrNameLst>
                                          <p:attrName>style.visibility</p:attrName>
                                        </p:attrNameLst>
                                      </p:cBhvr>
                                      <p:to>
                                        <p:strVal val="visible"/>
                                      </p:to>
                                    </p:set>
                                    <p:anim calcmode="lin" valueType="num">
                                      <p:cBhvr additive="base">
                                        <p:cTn id="7" dur="500" fill="hold"/>
                                        <p:tgtEl>
                                          <p:spTgt spid="61442">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2">
                                            <p:txEl>
                                              <p:charRg st="29" end="36"/>
                                            </p:txEl>
                                          </p:spTgt>
                                        </p:tgtEl>
                                        <p:attrNameLst>
                                          <p:attrName>style.visibility</p:attrName>
                                        </p:attrNameLst>
                                      </p:cBhvr>
                                      <p:to>
                                        <p:strVal val="visible"/>
                                      </p:to>
                                    </p:set>
                                    <p:anim calcmode="lin" valueType="num">
                                      <p:cBhvr additive="base">
                                        <p:cTn id="13" dur="500" fill="hold"/>
                                        <p:tgtEl>
                                          <p:spTgt spid="61442">
                                            <p:txEl>
                                              <p:charRg st="29"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charRg st="29" end="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2">
                                            <p:txEl>
                                              <p:charRg st="37" end="70"/>
                                            </p:txEl>
                                          </p:spTgt>
                                        </p:tgtEl>
                                        <p:attrNameLst>
                                          <p:attrName>style.visibility</p:attrName>
                                        </p:attrNameLst>
                                      </p:cBhvr>
                                      <p:to>
                                        <p:strVal val="visible"/>
                                      </p:to>
                                    </p:set>
                                    <p:anim calcmode="lin" valueType="num">
                                      <p:cBhvr additive="base">
                                        <p:cTn id="19" dur="500" fill="hold"/>
                                        <p:tgtEl>
                                          <p:spTgt spid="61442">
                                            <p:txEl>
                                              <p:charRg st="37"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charRg st="37" end="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正则表达式应用：匹配字符串</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python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的正则表达式模块</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rPr>
              <a:t>import re</a:t>
            </a:r>
            <a:endPar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rPr>
              <a:t>p = re.compile(“pattern”)</a:t>
            </a:r>
            <a:endPar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70" b="0" i="0" u="none" strike="noStrike" kern="1200" cap="none" spc="0" normalizeH="0" baseline="0" noProof="0" dirty="0">
                <a:ln>
                  <a:noFill/>
                </a:ln>
                <a:solidFill>
                  <a:schemeClr val="tx1"/>
                </a:solidFill>
                <a:effectLst/>
                <a:uLnTx/>
                <a:uFillTx/>
                <a:latin typeface="+mj-lt"/>
                <a:ea typeface="楷体_GB2312" pitchFamily="49" charset="-122"/>
                <a:cs typeface="+mn-cs"/>
              </a:rPr>
              <a:t>从头开始匹配字符串</a:t>
            </a:r>
            <a:endParaRPr kumimoji="0" lang="zh-CN" altLang="en-US" sz="247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p.match(“target”).group()</a:t>
            </a:r>
            <a:endPar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在字符串中查找</a:t>
            </a:r>
            <a:endPar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p.search(“target”).group()</a:t>
            </a:r>
            <a:endPar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找到所有结果</a:t>
            </a:r>
            <a:endPar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p.findall(“target”)</a:t>
            </a:r>
            <a:endPar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2" name="文本框 1"/>
          <p:cNvSpPr txBox="1"/>
          <p:nvPr/>
        </p:nvSpPr>
        <p:spPr>
          <a:xfrm>
            <a:off x="530225" y="5732780"/>
            <a:ext cx="8159750" cy="460375"/>
          </a:xfrm>
          <a:prstGeom prst="rect">
            <a:avLst/>
          </a:prstGeom>
          <a:noFill/>
        </p:spPr>
        <p:txBody>
          <a:bodyPr wrap="none" rtlCol="0">
            <a:spAutoFit/>
          </a:bodyPr>
          <a:p>
            <a:pPr algn="l"/>
            <a:r>
              <a:rPr lang="zh-CN" altLang="en-US"/>
              <a:t>https://www.cnblogs.com/huxi/archive/2010/07/04/1771073.html</a:t>
            </a: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graphicFrame>
        <p:nvGraphicFramePr>
          <p:cNvPr id="2" name="内容占位符 1"/>
          <p:cNvGraphicFramePr/>
          <p:nvPr>
            <p:ph sz="quarter" idx="1"/>
            <p:custDataLst>
              <p:tags r:id="rId1"/>
            </p:custDataLst>
          </p:nvPr>
        </p:nvGraphicFramePr>
        <p:xfrm>
          <a:off x="1908175" y="1268730"/>
          <a:ext cx="5883910" cy="4531995"/>
        </p:xfrm>
        <a:graphic>
          <a:graphicData uri="http://schemas.openxmlformats.org/drawingml/2006/table">
            <a:tbl>
              <a:tblPr firstRow="1" bandRow="1">
                <a:tableStyleId>{5C22544A-7EE6-4342-B048-85BDC9FD1C3A}</a:tableStyleId>
              </a:tblPr>
              <a:tblGrid>
                <a:gridCol w="1961515"/>
                <a:gridCol w="1960880"/>
                <a:gridCol w="1961515"/>
              </a:tblGrid>
              <a:tr h="503555">
                <a:tc>
                  <a:txBody>
                    <a:bodyPr/>
                    <a:p>
                      <a:pPr algn="ctr">
                        <a:buNone/>
                      </a:pPr>
                      <a:r>
                        <a:rPr lang="zh-CN" altLang="en-US" sz="2400">
                          <a:latin typeface="宋体" panose="02010600030101010101" pitchFamily="2" charset="-122"/>
                          <a:ea typeface="宋体" panose="02010600030101010101" pitchFamily="2" charset="-122"/>
                        </a:rPr>
                        <a:t>正则表达式</a:t>
                      </a:r>
                      <a:endParaRPr lang="zh-CN" altLang="en-US"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cs typeface="宋体" panose="02010600030101010101" pitchFamily="2" charset="-122"/>
                        </a:rPr>
                        <a:t>python</a:t>
                      </a:r>
                      <a:r>
                        <a:rPr lang="zh-CN" altLang="en-US" sz="2400">
                          <a:latin typeface="宋体" panose="02010600030101010101" pitchFamily="2" charset="-122"/>
                          <a:ea typeface="宋体" panose="02010600030101010101" pitchFamily="2" charset="-122"/>
                          <a:cs typeface="宋体" panose="02010600030101010101" pitchFamily="2" charset="-122"/>
                        </a:rPr>
                        <a:t>中</a:t>
                      </a:r>
                      <a:endParaRPr lang="zh-CN" altLang="en-US" sz="2400">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rPr>
                        <a:t>字符串例子</a:t>
                      </a:r>
                      <a:endParaRPr lang="zh-CN" altLang="en-US" sz="2400">
                        <a:latin typeface="宋体" panose="02010600030101010101" pitchFamily="2" charset="-122"/>
                        <a:ea typeface="宋体" panose="02010600030101010101" pitchFamily="2" charset="-122"/>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a,aaa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a|b|c|d</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[abcd]</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b,c</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[a-c]+</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c,cba</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03555">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txBody>
                  <a:tcPr anchor="ctr" anchorCtr="0"/>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例子</a:t>
            </a:r>
            <a:endPar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url get </a:t>
            </a: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请求中参数解析</a:t>
            </a:r>
            <a:endPar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0" b="0" i="0" u="none" strike="noStrike" kern="1200" cap="none" spc="0" normalizeH="0" baseline="0" noProof="0" dirty="0">
                <a:ln>
                  <a:noFill/>
                </a:ln>
                <a:solidFill>
                  <a:schemeClr val="tx1"/>
                </a:solidFill>
                <a:effectLst/>
                <a:uLnTx/>
                <a:uFillTx/>
                <a:latin typeface="+mj-lt"/>
                <a:ea typeface="楷体_GB2312" pitchFamily="49" charset="-122"/>
                <a:cs typeface="+mn-cs"/>
              </a:rPr>
              <a:t>url get</a:t>
            </a:r>
            <a:r>
              <a:rPr kumimoji="0" lang="zh-CN" altLang="en-US" sz="2460" b="0" i="0" u="none" strike="noStrike" kern="1200" cap="none" spc="0" normalizeH="0" baseline="0" noProof="0" dirty="0">
                <a:ln>
                  <a:noFill/>
                </a:ln>
                <a:solidFill>
                  <a:schemeClr val="tx1"/>
                </a:solidFill>
                <a:effectLst/>
                <a:uLnTx/>
                <a:uFillTx/>
                <a:latin typeface="+mj-lt"/>
                <a:ea typeface="楷体_GB2312" pitchFamily="49" charset="-122"/>
                <a:cs typeface="+mn-cs"/>
              </a:rPr>
              <a:t>请求</a:t>
            </a:r>
            <a:endParaRPr kumimoji="0" lang="zh-CN" altLang="en-US" sz="246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http://www.test.com/example?lang=ch&amp;type=1</a:t>
            </a:r>
            <a:endPar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url: http://www.test.com/example</a:t>
            </a:r>
            <a:endPar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参数：顺序不影响，</a:t>
            </a: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lang</a:t>
            </a: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或</a:t>
            </a: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type</a:t>
            </a: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都可以在前</a:t>
            </a:r>
            <a:endPar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endPar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graphicFrame>
        <p:nvGraphicFramePr>
          <p:cNvPr id="3" name="表格 2"/>
          <p:cNvGraphicFramePr/>
          <p:nvPr>
            <p:custDataLst>
              <p:tags r:id="rId1"/>
            </p:custDataLst>
          </p:nvPr>
        </p:nvGraphicFramePr>
        <p:xfrm>
          <a:off x="2484120" y="3789045"/>
          <a:ext cx="3836670" cy="1706880"/>
        </p:xfrm>
        <a:graphic>
          <a:graphicData uri="http://schemas.openxmlformats.org/drawingml/2006/table">
            <a:tbl>
              <a:tblPr firstRow="1" bandRow="1">
                <a:tableStyleId>{5C22544A-7EE6-4342-B048-85BDC9FD1C3A}</a:tableStyleId>
              </a:tblPr>
              <a:tblGrid>
                <a:gridCol w="1918335"/>
                <a:gridCol w="1918335"/>
              </a:tblGrid>
              <a:tr h="568960">
                <a:tc>
                  <a:txBody>
                    <a:bodyPr/>
                    <a:p>
                      <a:pPr algn="ctr">
                        <a:buNone/>
                      </a:pPr>
                      <a:r>
                        <a:rPr lang="zh-CN" altLang="en-US" sz="2400">
                          <a:latin typeface="Times New Roman" panose="02020603050405020304" pitchFamily="18" charset="0"/>
                          <a:ea typeface="宋体" panose="02010600030101010101" pitchFamily="2" charset="-122"/>
                        </a:rPr>
                        <a:t>参数</a:t>
                      </a:r>
                      <a:endParaRPr lang="zh-CN" altLang="en-US" sz="2400">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sz="2400">
                          <a:latin typeface="Times New Roman" panose="02020603050405020304" pitchFamily="18" charset="0"/>
                          <a:ea typeface="宋体" panose="02010600030101010101" pitchFamily="2" charset="-122"/>
                        </a:rPr>
                        <a:t>值</a:t>
                      </a:r>
                      <a:endParaRPr lang="zh-CN" altLang="en-US" sz="2400">
                        <a:latin typeface="Times New Roman" panose="02020603050405020304" pitchFamily="18" charset="0"/>
                        <a:ea typeface="宋体" panose="02010600030101010101" pitchFamily="2" charset="-122"/>
                      </a:endParaRPr>
                    </a:p>
                  </a:txBody>
                  <a:tcPr anchor="ctr" anchorCtr="0"/>
                </a:tc>
              </a:tr>
              <a:tr h="568960">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lang</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ch</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568960">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bl>
          </a:graphicData>
        </a:graphic>
      </p:graphicFrame>
      <p:sp>
        <p:nvSpPr>
          <p:cNvPr id="4" name="文本框 3"/>
          <p:cNvSpPr txBox="1"/>
          <p:nvPr/>
        </p:nvSpPr>
        <p:spPr>
          <a:xfrm>
            <a:off x="1599565" y="5826125"/>
            <a:ext cx="5059680" cy="460375"/>
          </a:xfrm>
          <a:prstGeom prst="rect">
            <a:avLst/>
          </a:prstGeom>
          <a:noFill/>
        </p:spPr>
        <p:txBody>
          <a:bodyPr wrap="none" rtlCol="0">
            <a:spAutoFit/>
          </a:bodyPr>
          <a:p>
            <a:r>
              <a:rPr lang="zh-CN" altLang="en-US"/>
              <a:t>如何用正则表达式来匹配某个参数？</a:t>
            </a:r>
            <a:endParaRPr lang="zh-CN" altLang="en-US"/>
          </a:p>
        </p:txBody>
      </p:sp>
    </p:spTree>
  </p:cSld>
  <p:clrMapOvr>
    <a:masterClrMapping/>
  </p:clrMapOvr>
  <p:timing>
    <p:tnLst>
      <p:par>
        <p:cTn id="1" dur="indefinite" restart="never" nodeType="tmRoot"/>
      </p:par>
    </p:tnLst>
    <p:bldLst>
      <p:bldP spid="61442" grpId="0" bldLvl="2"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思路</a:t>
            </a:r>
            <a:endPar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首个字母为</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或者</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&amp;</a:t>
            </a:r>
            <a:endPar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之后为</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lang=</a:t>
            </a:r>
            <a:endPar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之后跟至少一个字母或者数字</a:t>
            </a:r>
            <a:endPar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pic>
        <p:nvPicPr>
          <p:cNvPr id="3" name="图片 2"/>
          <p:cNvPicPr>
            <a:picLocks noChangeAspect="1"/>
          </p:cNvPicPr>
          <p:nvPr>
            <p:custDataLst>
              <p:tags r:id="rId1"/>
            </p:custDataLst>
          </p:nvPr>
        </p:nvPicPr>
        <p:blipFill>
          <a:blip r:embed="rId2"/>
          <a:stretch>
            <a:fillRect/>
          </a:stretch>
        </p:blipFill>
        <p:spPr>
          <a:xfrm>
            <a:off x="755650" y="4076065"/>
            <a:ext cx="7670165" cy="2155825"/>
          </a:xfrm>
          <a:prstGeom prst="rect">
            <a:avLst/>
          </a:prstGeom>
        </p:spPr>
      </p:pic>
      <p:sp>
        <p:nvSpPr>
          <p:cNvPr id="4" name="文本框 3"/>
          <p:cNvSpPr txBox="1"/>
          <p:nvPr/>
        </p:nvSpPr>
        <p:spPr>
          <a:xfrm>
            <a:off x="1619885" y="2853055"/>
            <a:ext cx="5585460" cy="460375"/>
          </a:xfrm>
          <a:prstGeom prst="rect">
            <a:avLst/>
          </a:prstGeom>
          <a:noFill/>
        </p:spPr>
        <p:txBody>
          <a:bodyPr wrap="none" rtlCol="0">
            <a:spAutoFit/>
          </a:bodyPr>
          <a:p>
            <a:pPr algn="l"/>
            <a:r>
              <a:rPr lang="en-US" altLang="zh-CN" noProof="0" dirty="0">
                <a:ln>
                  <a:noFill/>
                </a:ln>
                <a:effectLst/>
                <a:uLnTx/>
                <a:uFillTx/>
                <a:latin typeface="+mj-lt"/>
                <a:ea typeface="楷体_GB2312" pitchFamily="49" charset="-122"/>
                <a:sym typeface="+mn-ea"/>
              </a:rPr>
              <a:t>(?|&amp;)lang=(a|...|z|A|...|Z|0|...|9)+</a:t>
            </a:r>
            <a:endParaRPr lang="zh-CN" altLang="en-US"/>
          </a:p>
        </p:txBody>
      </p:sp>
      <p:sp>
        <p:nvSpPr>
          <p:cNvPr id="5" name="文本框 4"/>
          <p:cNvSpPr txBox="1"/>
          <p:nvPr/>
        </p:nvSpPr>
        <p:spPr>
          <a:xfrm>
            <a:off x="2338070" y="3413125"/>
            <a:ext cx="3790950" cy="460375"/>
          </a:xfrm>
          <a:prstGeom prst="rect">
            <a:avLst/>
          </a:prstGeom>
          <a:noFill/>
        </p:spPr>
        <p:txBody>
          <a:bodyPr wrap="none" rtlCol="0">
            <a:spAutoFit/>
          </a:bodyPr>
          <a:p>
            <a:pPr algn="l"/>
            <a:r>
              <a:rPr lang="en-US" altLang="zh-CN" noProof="0" dirty="0">
                <a:ln>
                  <a:noFill/>
                </a:ln>
                <a:effectLst/>
                <a:uLnTx/>
                <a:uFillTx/>
                <a:latin typeface="+mj-lt"/>
                <a:ea typeface="楷体_GB2312" pitchFamily="49" charset="-122"/>
                <a:sym typeface="+mn-ea"/>
              </a:rPr>
              <a:t>(\?|&amp;)lang=[a-zA-Z0-9]+</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2" build="p"/>
      <p:bldP spid="4" grpId="0"/>
      <p:bldP spid="4" grpId="1"/>
      <p:bldP spid="5" grpId="0"/>
      <p:bldP spid="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type="title"/>
          </p:nvPr>
        </p:nvSpPr>
        <p:spPr/>
        <p:txBody>
          <a:bodyPr vert="horz" wrap="square" lIns="91440" tIns="45720" rIns="91440" bIns="45720" anchor="b" anchorCtr="0"/>
          <a:p>
            <a:r>
              <a:rPr lang="en-US" altLang="zh-CN" kern="1200" dirty="0">
                <a:latin typeface="+mj-lt"/>
                <a:ea typeface="楷体_GB2312" pitchFamily="49" charset="-122"/>
                <a:cs typeface="+mj-cs"/>
              </a:rPr>
              <a:t>Finite Automata</a:t>
            </a:r>
            <a:endParaRPr lang="zh-CN" altLang="en-US" kern="1200" dirty="0">
              <a:latin typeface="+mj-lt"/>
              <a:ea typeface="宋体" panose="02010600030101010101" pitchFamily="2" charset="-122"/>
              <a:cs typeface="+mj-cs"/>
            </a:endParaRPr>
          </a:p>
        </p:txBody>
      </p:sp>
      <p:sp>
        <p:nvSpPr>
          <p:cNvPr id="108547" name="Rectangle 3"/>
          <p:cNvSpPr>
            <a:spLocks noGrp="1" noRot="1" noChangeArrowheads="1"/>
          </p:cNvSpPr>
          <p:nvPr>
            <p:ph sz="quarter" idx="1"/>
          </p:nvPr>
        </p:nvSpPr>
        <p:spPr>
          <a:xfrm>
            <a:off x="609600" y="1600200"/>
            <a:ext cx="8153400" cy="45720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有限自动机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也称有穷自动机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作为一种识别装置，它能准确地识别正规集，即识别正规文法所定义的语言和正规式所表示的集合，引入有限自动机这个理论，正是为词法分析程序的自动构造寻找特殊的方法和工具。</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有限自动机分为两类：</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确定的有限自动机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(Deterministic Finite Automata)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不确定的有限自动机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(Nondeterministic Finite Automata)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确定有限自动机</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 M</a:t>
            </a:r>
            <a:r>
              <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是一个五元式</a:t>
            </a:r>
            <a:endPar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M =</a:t>
            </a:r>
            <a:r>
              <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S, </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f</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S</a:t>
            </a:r>
            <a:r>
              <a:rPr kumimoji="0" lang="en-US" altLang="zh-CN" sz="2300" b="1" i="0" u="none" strike="noStrike" kern="1200" cap="none" spc="0" normalizeH="0" baseline="-25000" noProof="0" dirty="0" smtClean="0">
                <a:ln>
                  <a:noFill/>
                </a:ln>
                <a:solidFill>
                  <a:schemeClr val="tx2"/>
                </a:solidFill>
                <a:effectLst/>
                <a:uLnTx/>
                <a:uFillTx/>
                <a:latin typeface="+mj-lt"/>
                <a:ea typeface="楷体_GB2312" pitchFamily="49" charset="-122"/>
                <a:cs typeface="+mn-cs"/>
              </a:rPr>
              <a:t>0</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Z</a:t>
            </a:r>
            <a:r>
              <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有穷状态集</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 </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有穷的输入字母表</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，每个元素称为一个输入字符</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状态转换函数</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en-US" altLang="zh-CN" sz="20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s,a</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s’ </a:t>
            </a:r>
            <a:endPar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S</a:t>
            </a:r>
            <a:r>
              <a:rPr kumimoji="0" lang="en-US" altLang="zh-CN" sz="20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0</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是唯一的初态</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终态集</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Z</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Z</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，可空</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的确定性</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状态转换函数</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a:t>
            </a: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是一个</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S</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S</a:t>
            </a: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的单值部分映射</a:t>
            </a:r>
            <a:endPar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若</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是一个多值函数</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则</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是非确定有限自动机</a:t>
            </a:r>
            <a:endPar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f(</a:t>
            </a:r>
            <a:r>
              <a:rPr kumimoji="0" lang="en-US" altLang="zh-CN" sz="23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s,a</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 s’</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表示：输入字符</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，则现行状态</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将转换到下一状态</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称为</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的一个后继状态</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a:t>
            </a:r>
            <a:r>
              <a:rPr kumimoji="0" lang="en-US" altLang="zh-CN" sz="2000" b="0" i="0" u="none" strike="noStrike" kern="1200" cap="none" spc="0" normalizeH="0" baseline="0" noProof="0" dirty="0" err="1" smtClean="0">
                <a:ln>
                  <a:noFill/>
                </a:ln>
                <a:solidFill>
                  <a:srgbClr val="FF0000"/>
                </a:solidFill>
                <a:effectLst/>
                <a:uLnTx/>
                <a:uFillTx/>
                <a:latin typeface="+mj-lt"/>
                <a:ea typeface="楷体_GB2312" pitchFamily="49" charset="-122"/>
                <a:cs typeface="+mn-cs"/>
              </a:rPr>
              <a:t>s,a</a:t>
            </a:r>
            <a:r>
              <a:rPr kumimoji="0" lang="en-US" altLang="zh-CN"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唯一地确定了下一状态</a:t>
            </a:r>
            <a:endParaRPr kumimoji="0"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42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42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Output</a:t>
            </a:r>
            <a:endParaRPr lang="zh-CN" altLang="en-US" kern="1200" dirty="0">
              <a:latin typeface="+mj-lt"/>
              <a:ea typeface="宋体" panose="02010600030101010101" pitchFamily="2" charset="-122"/>
              <a:cs typeface="+mj-cs"/>
            </a:endParaRPr>
          </a:p>
        </p:txBody>
      </p:sp>
      <p:sp>
        <p:nvSpPr>
          <p:cNvPr id="27651" name="Rectangle 3"/>
          <p:cNvSpPr>
            <a:spLocks noGrp="1" noRot="1" noChangeArrowheads="1"/>
          </p:cNvSpPr>
          <p:nvPr>
            <p:ph sz="quarter" idx="1"/>
          </p:nvPr>
        </p:nvSpPr>
        <p:spPr>
          <a:xfrm>
            <a:off x="468313" y="1196975"/>
            <a:ext cx="8153400" cy="50514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输出的单词符号的表示形式</a:t>
            </a:r>
            <a:r>
              <a:rPr kumimoji="0" lang="en-US"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二元式</a:t>
            </a:r>
            <a:endPar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单词种别，单词符号的属性值</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attribute-value </a:t>
            </a: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单词种别</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通常用整数编码表示。</a:t>
            </a:r>
            <a:endPar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单词种别</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可以用以下形式表示：</a:t>
            </a:r>
            <a:endPar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一类单词统一用一个整数值代表其属性。例如：</a:t>
            </a: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代表关键字，</a:t>
            </a: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代表标识符等。</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每一个单词一个类别。例如：</a:t>
            </a:r>
            <a:r>
              <a:rPr kumimoji="0" lang="en-US" altLang="zh-CN"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代表</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BEGIN</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等。</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1" i="0" u="none" strike="noStrike" kern="1200" cap="none" spc="0" normalizeH="0" baseline="0" noProof="0" dirty="0" smtClean="0">
                <a:ln>
                  <a:noFill/>
                </a:ln>
                <a:solidFill>
                  <a:srgbClr val="00823B"/>
                </a:solidFill>
                <a:effectLst/>
                <a:uLnTx/>
                <a:uFillTx/>
                <a:latin typeface="+mj-lt"/>
                <a:ea typeface="楷体_GB2312" pitchFamily="49" charset="-122"/>
                <a:cs typeface="+mn-cs"/>
              </a:rPr>
              <a:t>8</a:t>
            </a:r>
            <a:r>
              <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 M=({0</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0</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 其中：</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定义如下：</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zh-CN" altLang="en-US" sz="23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f(0</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a)=1		f(0</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b)=2</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f(1</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a)=3 	 	f(1</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b)=2</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f(2</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a)=1		f(2</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b)=3</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f(3</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a)=3 		f(3</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b)=3</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matrix</a:t>
            </a:r>
            <a:endParaRPr lang="en-US" altLang="zh-CN" kern="1200" dirty="0">
              <a:latin typeface="+mj-lt"/>
              <a:ea typeface="宋体" panose="02010600030101010101" pitchFamily="2" charset="-122"/>
              <a:cs typeface="+mj-cs"/>
            </a:endParaRPr>
          </a:p>
        </p:txBody>
      </p:sp>
      <p:sp>
        <p:nvSpPr>
          <p:cNvPr id="11366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一个</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可以用一个矩阵表示（</a:t>
            </a:r>
            <a:r>
              <a:rPr kumimoji="0" lang="zh-CN" altLang="en-US" sz="2600" b="1" i="0" u="none" strike="noStrike" kern="1200" cap="none" spc="0" normalizeH="0" baseline="0" noProof="0" dirty="0">
                <a:ln>
                  <a:noFill/>
                </a:ln>
                <a:solidFill>
                  <a:srgbClr val="FF0000"/>
                </a:solidFill>
                <a:effectLst/>
                <a:uLnTx/>
                <a:uFillTx/>
                <a:latin typeface="+mj-lt"/>
                <a:ea typeface="楷体_GB2312" pitchFamily="49" charset="-122"/>
                <a:cs typeface="+mn-cs"/>
              </a:rPr>
              <a:t>状态转换矩阵</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），该矩阵的</a:t>
            </a:r>
            <a:r>
              <a:rPr kumimoji="0" lang="zh-CN" altLang="en-US" sz="2600" b="1" i="0" u="none" strike="noStrike" kern="1200" cap="none" spc="0" normalizeH="0" baseline="0" noProof="0" dirty="0">
                <a:ln>
                  <a:noFill/>
                </a:ln>
                <a:solidFill>
                  <a:srgbClr val="0000FF"/>
                </a:solidFill>
                <a:effectLst/>
                <a:uLnTx/>
                <a:uFillTx/>
                <a:latin typeface="+mj-lt"/>
                <a:ea typeface="楷体_GB2312" pitchFamily="49" charset="-122"/>
                <a:cs typeface="+mn-cs"/>
              </a:rPr>
              <a:t>行表示状态，列表示输入字符</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，矩阵元素表示相应状态行和输入字符列下的新状态，即</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列为</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的值。</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aphicFrame>
        <p:nvGraphicFramePr>
          <p:cNvPr id="2" name="表格 1"/>
          <p:cNvGraphicFramePr/>
          <p:nvPr>
            <p:custDataLst>
              <p:tags r:id="rId1"/>
            </p:custDataLst>
          </p:nvPr>
        </p:nvGraphicFramePr>
        <p:xfrm>
          <a:off x="2627630" y="3068955"/>
          <a:ext cx="3495675" cy="2593975"/>
        </p:xfrm>
        <a:graphic>
          <a:graphicData uri="http://schemas.openxmlformats.org/drawingml/2006/table">
            <a:tbl>
              <a:tblPr>
                <a:tableStyleId>{5940675A-B579-460E-94D1-54222C63F5DA}</a:tableStyleId>
              </a:tblPr>
              <a:tblGrid>
                <a:gridCol w="1165225"/>
                <a:gridCol w="1165225"/>
                <a:gridCol w="1165225"/>
              </a:tblGrid>
              <a:tr h="518795">
                <a:tc>
                  <a:txBody>
                    <a:bodyPr/>
                    <a:p>
                      <a:pPr algn="ctr">
                        <a:buNone/>
                      </a:pPr>
                      <a:r>
                        <a:rPr lang="zh-CN" altLang="en-US" sz="1600" b="1">
                          <a:latin typeface="+mj-ea"/>
                          <a:ea typeface="+mj-ea"/>
                        </a:rPr>
                        <a:t>状态</a:t>
                      </a:r>
                      <a:r>
                        <a:rPr lang="en-US" altLang="zh-CN" sz="1600" b="1">
                          <a:latin typeface="+mj-ea"/>
                          <a:ea typeface="+mj-ea"/>
                        </a:rPr>
                        <a:t>\</a:t>
                      </a:r>
                      <a:r>
                        <a:rPr lang="zh-CN" altLang="en-US" sz="1600" b="1">
                          <a:latin typeface="+mj-ea"/>
                          <a:ea typeface="+mj-ea"/>
                        </a:rPr>
                        <a:t>字符</a:t>
                      </a:r>
                      <a:endParaRPr lang="zh-CN" altLang="en-US" sz="1600" b="1">
                        <a:latin typeface="+mj-ea"/>
                        <a:ea typeface="+mj-ea"/>
                      </a:endParaRPr>
                    </a:p>
                  </a:txBody>
                  <a:tcPr/>
                </a:tc>
                <a:tc>
                  <a:txBody>
                    <a:bodyPr/>
                    <a:p>
                      <a:pPr algn="ctr">
                        <a:buNone/>
                      </a:pPr>
                      <a:r>
                        <a:rPr lang="en-US" altLang="zh-CN" sz="2800" b="1">
                          <a:latin typeface="+mj-ea"/>
                          <a:ea typeface="+mj-ea"/>
                        </a:rPr>
                        <a:t>a</a:t>
                      </a:r>
                      <a:endParaRPr lang="en-US" altLang="zh-CN" sz="2800" b="1">
                        <a:latin typeface="+mj-ea"/>
                        <a:ea typeface="+mj-ea"/>
                      </a:endParaRPr>
                    </a:p>
                  </a:txBody>
                  <a:tcPr/>
                </a:tc>
                <a:tc>
                  <a:txBody>
                    <a:bodyPr/>
                    <a:p>
                      <a:pPr algn="ctr">
                        <a:buNone/>
                      </a:pPr>
                      <a:r>
                        <a:rPr lang="en-US" altLang="zh-CN" sz="2800" b="1">
                          <a:latin typeface="+mj-ea"/>
                          <a:ea typeface="+mj-ea"/>
                        </a:rPr>
                        <a:t>b</a:t>
                      </a:r>
                      <a:endParaRPr lang="en-US" altLang="zh-CN" sz="2800" b="1">
                        <a:latin typeface="+mj-ea"/>
                        <a:ea typeface="+mj-ea"/>
                      </a:endParaRPr>
                    </a:p>
                  </a:txBody>
                  <a:tcPr/>
                </a:tc>
              </a:tr>
              <a:tr h="518795">
                <a:tc>
                  <a:txBody>
                    <a:bodyPr/>
                    <a:p>
                      <a:pPr algn="ctr">
                        <a:buNone/>
                      </a:pPr>
                      <a:r>
                        <a:rPr lang="en-US" altLang="zh-CN" sz="2800" b="1">
                          <a:latin typeface="+mj-ea"/>
                          <a:ea typeface="+mj-ea"/>
                        </a:rPr>
                        <a:t>0</a:t>
                      </a:r>
                      <a:endParaRPr lang="en-US" altLang="zh-CN" sz="2800" b="1">
                        <a:latin typeface="+mj-ea"/>
                        <a:ea typeface="+mj-ea"/>
                      </a:endParaRPr>
                    </a:p>
                  </a:txBody>
                  <a:tcPr/>
                </a:tc>
                <a:tc>
                  <a:txBody>
                    <a:bodyPr/>
                    <a:p>
                      <a:pPr algn="ctr">
                        <a:buNone/>
                      </a:pPr>
                      <a:r>
                        <a:rPr lang="en-US" altLang="zh-CN" sz="2800" b="1">
                          <a:latin typeface="+mj-ea"/>
                          <a:ea typeface="+mj-ea"/>
                        </a:rPr>
                        <a:t>1</a:t>
                      </a:r>
                      <a:endParaRPr lang="en-US" altLang="zh-CN" sz="2800" b="1">
                        <a:latin typeface="+mj-ea"/>
                        <a:ea typeface="+mj-ea"/>
                      </a:endParaRPr>
                    </a:p>
                  </a:txBody>
                  <a:tcPr/>
                </a:tc>
                <a:tc>
                  <a:txBody>
                    <a:bodyPr/>
                    <a:p>
                      <a:pPr algn="ctr">
                        <a:buNone/>
                      </a:pPr>
                      <a:r>
                        <a:rPr lang="en-US" altLang="zh-CN" sz="2800" b="1">
                          <a:latin typeface="+mj-ea"/>
                          <a:ea typeface="+mj-ea"/>
                        </a:rPr>
                        <a:t>2</a:t>
                      </a:r>
                      <a:endParaRPr lang="en-US" altLang="zh-CN" sz="2800" b="1">
                        <a:latin typeface="+mj-ea"/>
                        <a:ea typeface="+mj-ea"/>
                      </a:endParaRPr>
                    </a:p>
                  </a:txBody>
                  <a:tcPr/>
                </a:tc>
              </a:tr>
              <a:tr h="518795">
                <a:tc>
                  <a:txBody>
                    <a:bodyPr/>
                    <a:p>
                      <a:pPr algn="ctr">
                        <a:buNone/>
                      </a:pPr>
                      <a:r>
                        <a:rPr lang="en-US" altLang="zh-CN" sz="2800" b="1">
                          <a:latin typeface="+mj-ea"/>
                          <a:ea typeface="+mj-ea"/>
                        </a:rPr>
                        <a:t>1</a:t>
                      </a:r>
                      <a:endParaRPr lang="en-US" altLang="zh-CN" sz="2800" b="1">
                        <a:latin typeface="+mj-ea"/>
                        <a:ea typeface="+mj-ea"/>
                      </a:endParaRPr>
                    </a:p>
                  </a:txBody>
                  <a:tcPr/>
                </a:tc>
                <a:tc>
                  <a:txBody>
                    <a:bodyPr/>
                    <a:p>
                      <a:pPr algn="ctr">
                        <a:buNone/>
                      </a:pPr>
                      <a:r>
                        <a:rPr lang="en-US" altLang="zh-CN" sz="2800" b="1">
                          <a:latin typeface="+mj-ea"/>
                          <a:ea typeface="+mj-ea"/>
                        </a:rPr>
                        <a:t>3</a:t>
                      </a:r>
                      <a:endParaRPr lang="en-US" altLang="zh-CN" sz="2800" b="1">
                        <a:latin typeface="+mj-ea"/>
                        <a:ea typeface="+mj-ea"/>
                      </a:endParaRPr>
                    </a:p>
                  </a:txBody>
                  <a:tcPr/>
                </a:tc>
                <a:tc>
                  <a:txBody>
                    <a:bodyPr/>
                    <a:p>
                      <a:pPr algn="ctr">
                        <a:buNone/>
                      </a:pPr>
                      <a:r>
                        <a:rPr lang="en-US" altLang="zh-CN" sz="2800" b="1">
                          <a:latin typeface="+mj-ea"/>
                          <a:ea typeface="+mj-ea"/>
                        </a:rPr>
                        <a:t>2</a:t>
                      </a:r>
                      <a:endParaRPr lang="en-US" altLang="zh-CN" sz="2800" b="1">
                        <a:latin typeface="+mj-ea"/>
                        <a:ea typeface="+mj-ea"/>
                      </a:endParaRPr>
                    </a:p>
                  </a:txBody>
                  <a:tcPr/>
                </a:tc>
              </a:tr>
              <a:tr h="518795">
                <a:tc>
                  <a:txBody>
                    <a:bodyPr/>
                    <a:p>
                      <a:pPr algn="ctr">
                        <a:buNone/>
                      </a:pPr>
                      <a:r>
                        <a:rPr lang="en-US" altLang="zh-CN" sz="2800" b="1">
                          <a:latin typeface="+mj-ea"/>
                          <a:ea typeface="+mj-ea"/>
                        </a:rPr>
                        <a:t>2</a:t>
                      </a:r>
                      <a:endParaRPr lang="en-US" altLang="zh-CN" sz="2800" b="1">
                        <a:latin typeface="+mj-ea"/>
                        <a:ea typeface="+mj-ea"/>
                      </a:endParaRPr>
                    </a:p>
                  </a:txBody>
                  <a:tcPr/>
                </a:tc>
                <a:tc>
                  <a:txBody>
                    <a:bodyPr/>
                    <a:p>
                      <a:pPr algn="ctr">
                        <a:buNone/>
                      </a:pPr>
                      <a:r>
                        <a:rPr lang="en-US" altLang="zh-CN" sz="2800" b="1">
                          <a:latin typeface="+mj-ea"/>
                          <a:ea typeface="+mj-ea"/>
                        </a:rPr>
                        <a:t>1</a:t>
                      </a:r>
                      <a:endParaRPr lang="en-US" altLang="zh-CN" sz="2800" b="1">
                        <a:latin typeface="+mj-ea"/>
                        <a:ea typeface="+mj-ea"/>
                      </a:endParaRPr>
                    </a:p>
                  </a:txBody>
                  <a:tcPr/>
                </a:tc>
                <a:tc>
                  <a:txBody>
                    <a:bodyPr/>
                    <a:p>
                      <a:pPr algn="ctr">
                        <a:buNone/>
                      </a:pPr>
                      <a:r>
                        <a:rPr lang="en-US" altLang="zh-CN" sz="2800" b="1">
                          <a:latin typeface="+mj-ea"/>
                          <a:ea typeface="+mj-ea"/>
                        </a:rPr>
                        <a:t>3</a:t>
                      </a:r>
                      <a:endParaRPr lang="en-US" altLang="zh-CN" sz="2800" b="1">
                        <a:latin typeface="+mj-ea"/>
                        <a:ea typeface="+mj-ea"/>
                      </a:endParaRPr>
                    </a:p>
                  </a:txBody>
                  <a:tcPr/>
                </a:tc>
              </a:tr>
              <a:tr h="518795">
                <a:tc>
                  <a:txBody>
                    <a:bodyPr/>
                    <a:p>
                      <a:pPr algn="ctr">
                        <a:buNone/>
                      </a:pPr>
                      <a:r>
                        <a:rPr lang="en-US" altLang="zh-CN" sz="2800" b="1">
                          <a:latin typeface="+mj-ea"/>
                          <a:ea typeface="+mj-ea"/>
                        </a:rPr>
                        <a:t>3</a:t>
                      </a:r>
                      <a:endParaRPr lang="en-US" altLang="zh-CN" sz="2800" b="1">
                        <a:latin typeface="+mj-ea"/>
                        <a:ea typeface="+mj-ea"/>
                      </a:endParaRPr>
                    </a:p>
                  </a:txBody>
                  <a:tcPr/>
                </a:tc>
                <a:tc>
                  <a:txBody>
                    <a:bodyPr/>
                    <a:p>
                      <a:pPr algn="ctr">
                        <a:buNone/>
                      </a:pPr>
                      <a:r>
                        <a:rPr lang="en-US" altLang="zh-CN" sz="2800" b="1">
                          <a:latin typeface="+mj-ea"/>
                          <a:ea typeface="+mj-ea"/>
                        </a:rPr>
                        <a:t>3</a:t>
                      </a:r>
                      <a:endParaRPr lang="en-US" altLang="zh-CN" sz="2800" b="1">
                        <a:latin typeface="+mj-ea"/>
                        <a:ea typeface="+mj-ea"/>
                      </a:endParaRPr>
                    </a:p>
                  </a:txBody>
                  <a:tcPr/>
                </a:tc>
                <a:tc>
                  <a:txBody>
                    <a:bodyPr/>
                    <a:p>
                      <a:pPr algn="ctr">
                        <a:buNone/>
                      </a:pPr>
                      <a:r>
                        <a:rPr lang="en-US" altLang="zh-CN" sz="2800" b="1">
                          <a:latin typeface="+mj-ea"/>
                          <a:ea typeface="+mj-ea"/>
                        </a:rPr>
                        <a:t>3</a:t>
                      </a:r>
                      <a:endParaRPr lang="en-US" altLang="zh-CN" sz="2800" b="1">
                        <a:latin typeface="+mj-ea"/>
                        <a:ea typeface="+mj-ea"/>
                      </a:endParaRPr>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diagram </a:t>
            </a:r>
            <a:endParaRPr lang="zh-CN" altLang="en-US" kern="1200" dirty="0">
              <a:latin typeface="+mj-lt"/>
              <a:ea typeface="宋体" panose="02010600030101010101" pitchFamily="2" charset="-122"/>
              <a:cs typeface="+mj-cs"/>
            </a:endParaRPr>
          </a:p>
        </p:txBody>
      </p:sp>
      <p:sp>
        <p:nvSpPr>
          <p:cNvPr id="5734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734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橢圓 6"/>
          <p:cNvSpPr/>
          <p:nvPr/>
        </p:nvSpPr>
        <p:spPr>
          <a:xfrm>
            <a:off x="1000125" y="1571625"/>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7" name="直線單箭頭接點 8"/>
          <p:cNvCxnSpPr/>
          <p:nvPr/>
        </p:nvCxnSpPr>
        <p:spPr>
          <a:xfrm>
            <a:off x="1000125" y="3000375"/>
            <a:ext cx="7207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9"/>
          <p:cNvSpPr/>
          <p:nvPr/>
        </p:nvSpPr>
        <p:spPr>
          <a:xfrm>
            <a:off x="1714500" y="3571875"/>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9" name="直線單箭頭接點 10"/>
          <p:cNvCxnSpPr>
            <a:endCxn id="8" idx="2"/>
          </p:cNvCxnSpPr>
          <p:nvPr/>
        </p:nvCxnSpPr>
        <p:spPr>
          <a:xfrm>
            <a:off x="1000125" y="3929063"/>
            <a:ext cx="714375"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甜甜圈 13"/>
          <p:cNvSpPr/>
          <p:nvPr/>
        </p:nvSpPr>
        <p:spPr>
          <a:xfrm>
            <a:off x="1000125" y="4643438"/>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1"/>
          <p:cNvSpPr>
            <a:spLocks noChangeArrowheads="1"/>
          </p:cNvSpPr>
          <p:nvPr/>
        </p:nvSpPr>
        <p:spPr bwMode="auto">
          <a:xfrm>
            <a:off x="4286250" y="271462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transition</a:t>
            </a:r>
            <a:endPar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矩形 12"/>
          <p:cNvSpPr>
            <a:spLocks noChangeArrowheads="1"/>
          </p:cNvSpPr>
          <p:nvPr/>
        </p:nvSpPr>
        <p:spPr bwMode="auto">
          <a:xfrm>
            <a:off x="4286250" y="17145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state</a:t>
            </a:r>
            <a:endPar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矩形 14"/>
          <p:cNvSpPr>
            <a:spLocks noChangeArrowheads="1"/>
          </p:cNvSpPr>
          <p:nvPr/>
        </p:nvSpPr>
        <p:spPr bwMode="auto">
          <a:xfrm>
            <a:off x="4286250" y="4786313"/>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final state</a:t>
            </a:r>
            <a:endParaRPr kumimoji="1" lang="zh-TW"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矩形 15"/>
          <p:cNvSpPr>
            <a:spLocks noChangeArrowheads="1"/>
          </p:cNvSpPr>
          <p:nvPr/>
        </p:nvSpPr>
        <p:spPr bwMode="auto">
          <a:xfrm>
            <a:off x="4286250" y="371475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the start state</a:t>
            </a:r>
            <a:endPar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digram</a:t>
            </a:r>
            <a:endParaRPr lang="en-US" altLang="zh-CN" kern="1200" dirty="0">
              <a:latin typeface="+mj-lt"/>
              <a:ea typeface="宋体" panose="02010600030101010101" pitchFamily="2" charset="-122"/>
              <a:cs typeface="+mj-cs"/>
            </a:endParaRPr>
          </a:p>
        </p:txBody>
      </p:sp>
      <p:sp>
        <p:nvSpPr>
          <p:cNvPr id="114691" name="Rectangle 3"/>
          <p:cNvSpPr>
            <a:spLocks noGrp="1" noRot="1" noChangeArrowheads="1"/>
          </p:cNvSpPr>
          <p:nvPr>
            <p:ph sz="quarter" idx="1"/>
          </p:nvPr>
        </p:nvSpPr>
        <p:spPr>
          <a:xfrm>
            <a:off x="609600" y="1371600"/>
            <a:ext cx="8153400" cy="47275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也可以表示成一个状态图</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或称</a:t>
            </a:r>
            <a:r>
              <a:rPr kumimoji="0" lang="zh-CN" altLang="en-US" sz="2600" b="1" i="0" u="none" strike="noStrike" kern="1200" cap="none" spc="0" normalizeH="0" baseline="0" noProof="0" dirty="0">
                <a:ln>
                  <a:noFill/>
                </a:ln>
                <a:solidFill>
                  <a:srgbClr val="FF0000"/>
                </a:solidFill>
                <a:effectLst/>
                <a:uLnTx/>
                <a:uFillTx/>
                <a:latin typeface="+mj-lt"/>
                <a:ea typeface="楷体_GB2312" pitchFamily="49" charset="-122"/>
                <a:cs typeface="+mn-cs"/>
              </a:rPr>
              <a:t>状态转换图</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。假定</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含有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个状态，</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个输入字符，那么这个状态图含有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个结点，每个结点最多有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个弧射出，整个图含有唯一一个初态结点和若干个终态结点。</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58372" name="Group 1"/>
          <p:cNvGrpSpPr/>
          <p:nvPr/>
        </p:nvGrpSpPr>
        <p:grpSpPr>
          <a:xfrm>
            <a:off x="1652588" y="3357563"/>
            <a:ext cx="4930775" cy="2819400"/>
            <a:chOff x="1653202" y="3356814"/>
            <a:chExt cx="4930477" cy="2819400"/>
          </a:xfrm>
        </p:grpSpPr>
        <p:grpSp>
          <p:nvGrpSpPr>
            <p:cNvPr id="58373" name="Group 10"/>
            <p:cNvGrpSpPr/>
            <p:nvPr/>
          </p:nvGrpSpPr>
          <p:grpSpPr>
            <a:xfrm>
              <a:off x="2459354" y="3356814"/>
              <a:ext cx="4124325" cy="2819400"/>
              <a:chOff x="2832" y="2208"/>
              <a:chExt cx="2598" cy="2112"/>
            </a:xfrm>
          </p:grpSpPr>
          <p:sp>
            <p:nvSpPr>
              <p:cNvPr id="114699" name="Oval 11"/>
              <p:cNvSpPr>
                <a:spLocks noChangeArrowheads="1"/>
              </p:cNvSpPr>
              <p:nvPr/>
            </p:nvSpPr>
            <p:spPr bwMode="auto">
              <a:xfrm>
                <a:off x="2832" y="2976"/>
                <a:ext cx="342" cy="33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lIns="144000" tIns="36000" rIns="0" bIns="0"/>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0" name="Line 12"/>
              <p:cNvSpPr>
                <a:spLocks noChangeShapeType="1"/>
              </p:cNvSpPr>
              <p:nvPr/>
            </p:nvSpPr>
            <p:spPr bwMode="auto">
              <a:xfrm flipV="1">
                <a:off x="3161" y="2448"/>
                <a:ext cx="679" cy="596"/>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1" name="Line 13"/>
              <p:cNvSpPr>
                <a:spLocks noChangeShapeType="1"/>
              </p:cNvSpPr>
              <p:nvPr/>
            </p:nvSpPr>
            <p:spPr bwMode="auto">
              <a:xfrm flipH="1" flipV="1">
                <a:off x="4128" y="2474"/>
                <a:ext cx="990" cy="57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2" name="Freeform 14"/>
              <p:cNvSpPr/>
              <p:nvPr/>
            </p:nvSpPr>
            <p:spPr bwMode="auto">
              <a:xfrm>
                <a:off x="3602" y="2539"/>
                <a:ext cx="305" cy="999"/>
              </a:xfrm>
              <a:custGeom>
                <a:avLst/>
                <a:gdLst>
                  <a:gd name="T0" fmla="*/ 380 w 380"/>
                  <a:gd name="T1" fmla="*/ 0 h 1080"/>
                  <a:gd name="T2" fmla="*/ 20 w 380"/>
                  <a:gd name="T3" fmla="*/ 480 h 1080"/>
                  <a:gd name="T4" fmla="*/ 260 w 380"/>
                  <a:gd name="T5" fmla="*/ 1080 h 1080"/>
                </a:gdLst>
                <a:ahLst/>
                <a:cxnLst>
                  <a:cxn ang="0">
                    <a:pos x="T0" y="T1"/>
                  </a:cxn>
                  <a:cxn ang="0">
                    <a:pos x="T2" y="T3"/>
                  </a:cxn>
                  <a:cxn ang="0">
                    <a:pos x="T4" y="T5"/>
                  </a:cxn>
                </a:cxnLst>
                <a:rect l="0" t="0" r="r" b="b"/>
                <a:pathLst>
                  <a:path w="380" h="1080">
                    <a:moveTo>
                      <a:pt x="380" y="0"/>
                    </a:moveTo>
                    <a:cubicBezTo>
                      <a:pt x="210" y="150"/>
                      <a:pt x="40" y="300"/>
                      <a:pt x="20" y="480"/>
                    </a:cubicBezTo>
                    <a:cubicBezTo>
                      <a:pt x="0" y="660"/>
                      <a:pt x="130" y="870"/>
                      <a:pt x="260" y="1080"/>
                    </a:cubicBezTo>
                  </a:path>
                </a:pathLst>
              </a:custGeom>
              <a:noFill/>
              <a:ln w="19050">
                <a:solidFill>
                  <a:schemeClr val="tx1"/>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3" name="Freeform 15"/>
              <p:cNvSpPr/>
              <p:nvPr/>
            </p:nvSpPr>
            <p:spPr bwMode="auto">
              <a:xfrm>
                <a:off x="3981" y="2539"/>
                <a:ext cx="220" cy="999"/>
              </a:xfrm>
              <a:custGeom>
                <a:avLst/>
                <a:gdLst>
                  <a:gd name="T0" fmla="*/ 0 w 360"/>
                  <a:gd name="T1" fmla="*/ 0 h 1080"/>
                  <a:gd name="T2" fmla="*/ 360 w 360"/>
                  <a:gd name="T3" fmla="*/ 600 h 1080"/>
                  <a:gd name="T4" fmla="*/ 0 w 360"/>
                  <a:gd name="T5" fmla="*/ 1080 h 1080"/>
                </a:gdLst>
                <a:ahLst/>
                <a:cxnLst>
                  <a:cxn ang="0">
                    <a:pos x="T0" y="T1"/>
                  </a:cxn>
                  <a:cxn ang="0">
                    <a:pos x="T2" y="T3"/>
                  </a:cxn>
                  <a:cxn ang="0">
                    <a:pos x="T4" y="T5"/>
                  </a:cxn>
                </a:cxnLst>
                <a:rect l="0" t="0" r="r" b="b"/>
                <a:pathLst>
                  <a:path w="360" h="1080">
                    <a:moveTo>
                      <a:pt x="0" y="0"/>
                    </a:moveTo>
                    <a:cubicBezTo>
                      <a:pt x="180" y="210"/>
                      <a:pt x="360" y="420"/>
                      <a:pt x="360" y="600"/>
                    </a:cubicBezTo>
                    <a:cubicBezTo>
                      <a:pt x="360" y="780"/>
                      <a:pt x="180" y="930"/>
                      <a:pt x="0" y="1080"/>
                    </a:cubicBezTo>
                  </a:path>
                </a:pathLst>
              </a:custGeom>
              <a:noFill/>
              <a:ln w="19050">
                <a:solidFill>
                  <a:schemeClr val="tx1"/>
                </a:solidFill>
                <a:round/>
                <a:headEnd type="none" w="sm" len="med"/>
                <a:tailEnd type="stealth" w="lg"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4" name="Line 16"/>
              <p:cNvSpPr>
                <a:spLocks noChangeShapeType="1"/>
              </p:cNvSpPr>
              <p:nvPr/>
            </p:nvSpPr>
            <p:spPr bwMode="auto">
              <a:xfrm>
                <a:off x="3161" y="3207"/>
                <a:ext cx="600" cy="438"/>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5" name="Line 17"/>
              <p:cNvSpPr>
                <a:spLocks noChangeShapeType="1"/>
              </p:cNvSpPr>
              <p:nvPr/>
            </p:nvSpPr>
            <p:spPr bwMode="auto">
              <a:xfrm flipV="1">
                <a:off x="4054" y="3207"/>
                <a:ext cx="1125" cy="444"/>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6" name="Freeform 18"/>
              <p:cNvSpPr/>
              <p:nvPr/>
            </p:nvSpPr>
            <p:spPr bwMode="auto">
              <a:xfrm>
                <a:off x="5179" y="2715"/>
                <a:ext cx="221" cy="232"/>
              </a:xfrm>
              <a:custGeom>
                <a:avLst/>
                <a:gdLst>
                  <a:gd name="T0" fmla="*/ 0 w 360"/>
                  <a:gd name="T1" fmla="*/ 260 h 380"/>
                  <a:gd name="T2" fmla="*/ 240 w 360"/>
                  <a:gd name="T3" fmla="*/ 20 h 380"/>
                  <a:gd name="T4" fmla="*/ 360 w 360"/>
                  <a:gd name="T5" fmla="*/ 380 h 380"/>
                </a:gdLst>
                <a:ahLst/>
                <a:cxnLst>
                  <a:cxn ang="0">
                    <a:pos x="T0" y="T1"/>
                  </a:cxn>
                  <a:cxn ang="0">
                    <a:pos x="T2" y="T3"/>
                  </a:cxn>
                  <a:cxn ang="0">
                    <a:pos x="T4" y="T5"/>
                  </a:cxn>
                </a:cxnLst>
                <a:rect l="0" t="0" r="r" b="b"/>
                <a:pathLst>
                  <a:path w="360" h="380">
                    <a:moveTo>
                      <a:pt x="0" y="260"/>
                    </a:moveTo>
                    <a:cubicBezTo>
                      <a:pt x="90" y="130"/>
                      <a:pt x="180" y="0"/>
                      <a:pt x="240" y="20"/>
                    </a:cubicBezTo>
                    <a:cubicBezTo>
                      <a:pt x="300" y="40"/>
                      <a:pt x="330" y="210"/>
                      <a:pt x="360" y="380"/>
                    </a:cubicBezTo>
                  </a:path>
                </a:pathLst>
              </a:custGeom>
              <a:noFill/>
              <a:ln w="19050">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7" name="Freeform 19"/>
              <p:cNvSpPr/>
              <p:nvPr/>
            </p:nvSpPr>
            <p:spPr bwMode="auto">
              <a:xfrm>
                <a:off x="5179" y="3207"/>
                <a:ext cx="221" cy="231"/>
              </a:xfrm>
              <a:custGeom>
                <a:avLst/>
                <a:gdLst>
                  <a:gd name="T0" fmla="*/ 0 w 360"/>
                  <a:gd name="T1" fmla="*/ 120 h 380"/>
                  <a:gd name="T2" fmla="*/ 240 w 360"/>
                  <a:gd name="T3" fmla="*/ 360 h 380"/>
                  <a:gd name="T4" fmla="*/ 360 w 360"/>
                  <a:gd name="T5" fmla="*/ 0 h 380"/>
                </a:gdLst>
                <a:ahLst/>
                <a:cxnLst>
                  <a:cxn ang="0">
                    <a:pos x="T0" y="T1"/>
                  </a:cxn>
                  <a:cxn ang="0">
                    <a:pos x="T2" y="T3"/>
                  </a:cxn>
                  <a:cxn ang="0">
                    <a:pos x="T4" y="T5"/>
                  </a:cxn>
                </a:cxnLst>
                <a:rect l="0" t="0" r="r" b="b"/>
                <a:pathLst>
                  <a:path w="360" h="380">
                    <a:moveTo>
                      <a:pt x="0" y="120"/>
                    </a:moveTo>
                    <a:cubicBezTo>
                      <a:pt x="90" y="250"/>
                      <a:pt x="180" y="380"/>
                      <a:pt x="240" y="360"/>
                    </a:cubicBezTo>
                    <a:cubicBezTo>
                      <a:pt x="300" y="340"/>
                      <a:pt x="330" y="170"/>
                      <a:pt x="360" y="0"/>
                    </a:cubicBezTo>
                  </a:path>
                </a:pathLst>
              </a:custGeom>
              <a:noFill/>
              <a:ln w="19050">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8" name="Oval 20"/>
              <p:cNvSpPr>
                <a:spLocks noChangeArrowheads="1"/>
              </p:cNvSpPr>
              <p:nvPr/>
            </p:nvSpPr>
            <p:spPr bwMode="auto">
              <a:xfrm>
                <a:off x="5088" y="2880"/>
                <a:ext cx="342" cy="339"/>
              </a:xfrm>
              <a:prstGeom prst="ellipse">
                <a:avLst/>
              </a:prstGeom>
              <a:noFill/>
              <a:ln w="57150" cmpd="thickThin">
                <a:solidFill>
                  <a:schemeClr val="tx1"/>
                </a:solidFill>
                <a:round/>
              </a:ln>
              <a:extLst>
                <a:ext uri="{909E8E84-426E-40DD-AFC4-6F175D3DCCD1}">
                  <a14:hiddenFill xmlns:a14="http://schemas.microsoft.com/office/drawing/2010/main">
                    <a:solidFill>
                      <a:srgbClr val="FFFFFF"/>
                    </a:solidFill>
                  </a14:hiddenFill>
                </a:ext>
              </a:extLst>
            </p:spPr>
            <p:txBody>
              <a:bodyPr lIns="144000" tIns="36000" rIns="0" bIns="0"/>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1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09" name="Oval 21"/>
              <p:cNvSpPr>
                <a:spLocks noChangeArrowheads="1"/>
              </p:cNvSpPr>
              <p:nvPr/>
            </p:nvSpPr>
            <p:spPr bwMode="auto">
              <a:xfrm>
                <a:off x="3792" y="2208"/>
                <a:ext cx="342" cy="33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lIns="144000" tIns="36000" rIns="0" bIns="0"/>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0" name="Oval 22"/>
              <p:cNvSpPr>
                <a:spLocks noChangeArrowheads="1"/>
              </p:cNvSpPr>
              <p:nvPr/>
            </p:nvSpPr>
            <p:spPr bwMode="auto">
              <a:xfrm>
                <a:off x="3744" y="3504"/>
                <a:ext cx="342" cy="33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lIns="144000" tIns="36000" rIns="0" bIns="0"/>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1" name="Rectangle 23"/>
              <p:cNvSpPr>
                <a:spLocks noChangeArrowheads="1"/>
              </p:cNvSpPr>
              <p:nvPr/>
            </p:nvSpPr>
            <p:spPr bwMode="auto">
              <a:xfrm>
                <a:off x="3168" y="249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2" name="Rectangle 24"/>
              <p:cNvSpPr>
                <a:spLocks noChangeArrowheads="1"/>
              </p:cNvSpPr>
              <p:nvPr/>
            </p:nvSpPr>
            <p:spPr bwMode="auto">
              <a:xfrm>
                <a:off x="3360" y="297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3" name="Rectangle 25"/>
              <p:cNvSpPr>
                <a:spLocks noChangeArrowheads="1"/>
              </p:cNvSpPr>
              <p:nvPr/>
            </p:nvSpPr>
            <p:spPr bwMode="auto">
              <a:xfrm>
                <a:off x="4416" y="2448"/>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4" name="Rectangle 26"/>
              <p:cNvSpPr>
                <a:spLocks noChangeArrowheads="1"/>
              </p:cNvSpPr>
              <p:nvPr/>
            </p:nvSpPr>
            <p:spPr bwMode="auto">
              <a:xfrm>
                <a:off x="4992" y="2545"/>
                <a:ext cx="33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5" name="Rectangle 27"/>
              <p:cNvSpPr>
                <a:spLocks noChangeArrowheads="1"/>
              </p:cNvSpPr>
              <p:nvPr/>
            </p:nvSpPr>
            <p:spPr bwMode="auto">
              <a:xfrm>
                <a:off x="3360" y="3936"/>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状态转换图</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6" name="Rectangle 28"/>
              <p:cNvSpPr>
                <a:spLocks noChangeArrowheads="1"/>
              </p:cNvSpPr>
              <p:nvPr/>
            </p:nvSpPr>
            <p:spPr bwMode="auto">
              <a:xfrm>
                <a:off x="4144" y="3017"/>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7" name="Rectangle 29"/>
              <p:cNvSpPr>
                <a:spLocks noChangeArrowheads="1"/>
              </p:cNvSpPr>
              <p:nvPr/>
            </p:nvSpPr>
            <p:spPr bwMode="auto">
              <a:xfrm>
                <a:off x="3216" y="3360"/>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8" name="Rectangle 30"/>
              <p:cNvSpPr>
                <a:spLocks noChangeArrowheads="1"/>
              </p:cNvSpPr>
              <p:nvPr/>
            </p:nvSpPr>
            <p:spPr bwMode="auto">
              <a:xfrm>
                <a:off x="5040" y="3360"/>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4719" name="Rectangle 31"/>
              <p:cNvSpPr>
                <a:spLocks noChangeArrowheads="1"/>
              </p:cNvSpPr>
              <p:nvPr/>
            </p:nvSpPr>
            <p:spPr bwMode="auto">
              <a:xfrm>
                <a:off x="4416" y="34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58374" name="Line 12"/>
            <p:cNvSpPr/>
            <p:nvPr/>
          </p:nvSpPr>
          <p:spPr>
            <a:xfrm>
              <a:off x="1653202" y="4608323"/>
              <a:ext cx="806152" cy="0"/>
            </a:xfrm>
            <a:prstGeom prst="line">
              <a:avLst/>
            </a:prstGeom>
            <a:ln w="19050" cap="flat" cmpd="sng">
              <a:solidFill>
                <a:schemeClr val="tx1"/>
              </a:solidFill>
              <a:prstDash val="solid"/>
              <a:headEnd type="none" w="med" len="med"/>
              <a:tailEnd type="stealth" w="lg" len="lg"/>
            </a:ln>
          </p:spPr>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noChangeArrowheads="1"/>
          </p:cNvSpPr>
          <p:nvPr>
            <p:ph sz="quarter" idx="1"/>
          </p:nvPr>
        </p:nvSpPr>
        <p:spPr>
          <a:xfrm>
            <a:off x="609600" y="1447800"/>
            <a:ext cx="8005763" cy="4724400"/>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中的任何字</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，若存在一条从初态到某一终态的道路，且这条路上所有弧上的标记符连接成的字等于</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所识别</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接收</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所识别的字的全体记为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L(M)</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的初态结点同时又是终态结点，</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则空字</a:t>
            </a:r>
            <a:r>
              <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ε</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可为</a:t>
            </a:r>
            <a:r>
              <a:rPr kumimoji="0" lang="en-US" altLang="zh-CN"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a:t>
            </a:r>
            <a:r>
              <a:rPr kumimoji="0" lang="zh-CN" altLang="en-US" sz="2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所识别</a:t>
            </a:r>
            <a:endPar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
        <p:nvSpPr>
          <p:cNvPr id="59395"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a:t>
            </a:r>
            <a:endParaRPr lang="en-US" altLang="zh-CN"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8">
                                            <p:txEl>
                                              <p:charRg st="0" end="67"/>
                                            </p:txEl>
                                          </p:spTgt>
                                        </p:tgtEl>
                                        <p:attrNameLst>
                                          <p:attrName>style.visibility</p:attrName>
                                        </p:attrNameLst>
                                      </p:cBhvr>
                                      <p:to>
                                        <p:strVal val="visible"/>
                                      </p:to>
                                    </p:set>
                                    <p:anim calcmode="lin" valueType="num">
                                      <p:cBhvr additive="base">
                                        <p:cTn id="7" dur="500" fill="hold"/>
                                        <p:tgtEl>
                                          <p:spTgt spid="65538">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8">
                                            <p:txEl>
                                              <p:charRg st="67" end="114"/>
                                            </p:txEl>
                                          </p:spTgt>
                                        </p:tgtEl>
                                        <p:attrNameLst>
                                          <p:attrName>style.visibility</p:attrName>
                                        </p:attrNameLst>
                                      </p:cBhvr>
                                      <p:to>
                                        <p:strVal val="visible"/>
                                      </p:to>
                                    </p:set>
                                    <p:anim calcmode="lin" valueType="num">
                                      <p:cBhvr additive="base">
                                        <p:cTn id="13" dur="500" fill="hold"/>
                                        <p:tgtEl>
                                          <p:spTgt spid="65538">
                                            <p:txEl>
                                              <p:charRg st="67" end="1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8">
                                            <p:txEl>
                                              <p:charRg st="67" end="1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acceptance</a:t>
            </a:r>
            <a:endParaRPr lang="en-US" altLang="zh-CN" kern="1200" dirty="0">
              <a:latin typeface="+mj-lt"/>
              <a:ea typeface="宋体" panose="02010600030101010101" pitchFamily="2" charset="-122"/>
              <a:cs typeface="+mj-cs"/>
            </a:endParaRPr>
          </a:p>
        </p:txBody>
      </p:sp>
      <p:sp>
        <p:nvSpPr>
          <p:cNvPr id="11571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50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1" i="0" u="none" strike="noStrike" kern="1200" cap="none" spc="0" normalizeH="0" baseline="0" noProof="0" dirty="0" smtClean="0">
                <a:ln>
                  <a:noFill/>
                </a:ln>
                <a:solidFill>
                  <a:srgbClr val="00823B"/>
                </a:solidFill>
                <a:effectLst/>
                <a:uLnTx/>
                <a:uFillTx/>
                <a:latin typeface="+mj-lt"/>
                <a:ea typeface="楷体_GB2312" pitchFamily="49" charset="-122"/>
                <a:cs typeface="+mn-cs"/>
              </a:rPr>
              <a:t>9</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en-US" altLang="zh-CN" sz="2600" b="1" i="0" u="none" strike="noStrike" kern="1200" cap="none" spc="0" normalizeH="0" baseline="0" noProof="0" dirty="0" err="1">
                <a:ln>
                  <a:noFill/>
                </a:ln>
                <a:solidFill>
                  <a:schemeClr val="tx1"/>
                </a:solidFill>
                <a:effectLst/>
                <a:uLnTx/>
                <a:uFillTx/>
                <a:latin typeface="+mj-lt"/>
                <a:ea typeface="楷体_GB2312" pitchFamily="49" charset="-122"/>
                <a:cs typeface="+mn-cs"/>
              </a:rPr>
              <a:t>baab</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被下图的</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所接受。</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a,b</a:t>
            </a:r>
            <a:r>
              <a:rPr kumimoji="0" lang="en-US" altLang="zh-CN" sz="32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baab</a:t>
            </a:r>
            <a:r>
              <a:rPr kumimoji="0" lang="en-US" altLang="zh-CN" sz="32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en-US" altLang="zh-CN" sz="32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smtClean="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baab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  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 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U</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U</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Q</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=Q</a:t>
            </a:r>
            <a:endPar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Q</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属于终态。</a:t>
            </a:r>
            <a:endPar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得证。</a:t>
            </a:r>
            <a:endPar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grpSp>
        <p:nvGrpSpPr>
          <p:cNvPr id="60420" name="Group 4"/>
          <p:cNvGrpSpPr/>
          <p:nvPr/>
        </p:nvGrpSpPr>
        <p:grpSpPr>
          <a:xfrm>
            <a:off x="3657600" y="4292600"/>
            <a:ext cx="4891088" cy="2108200"/>
            <a:chOff x="2304" y="2568"/>
            <a:chExt cx="3081" cy="1328"/>
          </a:xfrm>
        </p:grpSpPr>
        <p:grpSp>
          <p:nvGrpSpPr>
            <p:cNvPr id="60421" name="Group 5"/>
            <p:cNvGrpSpPr/>
            <p:nvPr/>
          </p:nvGrpSpPr>
          <p:grpSpPr>
            <a:xfrm>
              <a:off x="2304" y="2592"/>
              <a:ext cx="2928" cy="1304"/>
              <a:chOff x="816" y="1440"/>
              <a:chExt cx="4416" cy="2157"/>
            </a:xfrm>
          </p:grpSpPr>
          <p:grpSp>
            <p:nvGrpSpPr>
              <p:cNvPr id="60431" name="Group 6"/>
              <p:cNvGrpSpPr/>
              <p:nvPr/>
            </p:nvGrpSpPr>
            <p:grpSpPr>
              <a:xfrm>
                <a:off x="1440" y="1440"/>
                <a:ext cx="3792" cy="2157"/>
                <a:chOff x="1296" y="1440"/>
                <a:chExt cx="3792" cy="2157"/>
              </a:xfrm>
            </p:grpSpPr>
            <p:grpSp>
              <p:nvGrpSpPr>
                <p:cNvPr id="60433" name="Group 7"/>
                <p:cNvGrpSpPr/>
                <p:nvPr/>
              </p:nvGrpSpPr>
              <p:grpSpPr>
                <a:xfrm>
                  <a:off x="1296" y="1440"/>
                  <a:ext cx="3792" cy="2157"/>
                  <a:chOff x="1440" y="1440"/>
                  <a:chExt cx="3792" cy="2157"/>
                </a:xfrm>
              </p:grpSpPr>
              <p:sp>
                <p:nvSpPr>
                  <p:cNvPr id="60437" name="Text Box 8"/>
                  <p:cNvSpPr txBox="1"/>
                  <p:nvPr/>
                </p:nvSpPr>
                <p:spPr>
                  <a:xfrm>
                    <a:off x="4031" y="3120"/>
                    <a:ext cx="289" cy="477"/>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nvGrpSpPr>
                  <p:cNvPr id="60438" name="Group 9"/>
                  <p:cNvGrpSpPr/>
                  <p:nvPr/>
                </p:nvGrpSpPr>
                <p:grpSpPr>
                  <a:xfrm>
                    <a:off x="1440" y="1440"/>
                    <a:ext cx="3600" cy="2064"/>
                    <a:chOff x="1488" y="1344"/>
                    <a:chExt cx="3600" cy="2064"/>
                  </a:xfrm>
                </p:grpSpPr>
                <p:sp>
                  <p:nvSpPr>
                    <p:cNvPr id="60445" name="Oval 10"/>
                    <p:cNvSpPr/>
                    <p:nvPr/>
                  </p:nvSpPr>
                  <p:spPr>
                    <a:xfrm>
                      <a:off x="1488" y="2112"/>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S</a:t>
                      </a:r>
                      <a:endParaRPr lang="en-US" altLang="zh-CN" dirty="0">
                        <a:latin typeface="Times New Roman" panose="02020603050405020304" pitchFamily="18" charset="0"/>
                      </a:endParaRPr>
                    </a:p>
                  </p:txBody>
                </p:sp>
                <p:grpSp>
                  <p:nvGrpSpPr>
                    <p:cNvPr id="60446" name="Group 11"/>
                    <p:cNvGrpSpPr/>
                    <p:nvPr/>
                  </p:nvGrpSpPr>
                  <p:grpSpPr>
                    <a:xfrm>
                      <a:off x="2976" y="1344"/>
                      <a:ext cx="528" cy="2064"/>
                      <a:chOff x="2976" y="1344"/>
                      <a:chExt cx="528" cy="2064"/>
                    </a:xfrm>
                  </p:grpSpPr>
                  <p:grpSp>
                    <p:nvGrpSpPr>
                      <p:cNvPr id="60450" name="Group 12"/>
                      <p:cNvGrpSpPr/>
                      <p:nvPr/>
                    </p:nvGrpSpPr>
                    <p:grpSpPr>
                      <a:xfrm>
                        <a:off x="2976" y="1584"/>
                        <a:ext cx="528" cy="1584"/>
                        <a:chOff x="2976" y="1584"/>
                        <a:chExt cx="528" cy="1584"/>
                      </a:xfrm>
                    </p:grpSpPr>
                    <p:cxnSp>
                      <p:nvCxnSpPr>
                        <p:cNvPr id="60453" name="AutoShape 13"/>
                        <p:cNvCxnSpPr>
                          <a:stCxn id="60451" idx="2"/>
                          <a:endCxn id="60452" idx="2"/>
                        </p:cNvCxnSpPr>
                        <p:nvPr/>
                      </p:nvCxnSpPr>
                      <p:spPr>
                        <a:xfrm rot="-10800000" flipV="1">
                          <a:off x="2976" y="1584"/>
                          <a:ext cx="48" cy="1584"/>
                        </a:xfrm>
                        <a:prstGeom prst="curvedConnector3">
                          <a:avLst>
                            <a:gd name="adj1" fmla="val 789583"/>
                          </a:avLst>
                        </a:prstGeom>
                        <a:ln w="9525" cap="flat" cmpd="sng">
                          <a:solidFill>
                            <a:schemeClr val="tx1"/>
                          </a:solidFill>
                          <a:prstDash val="solid"/>
                          <a:headEnd type="none" w="med" len="med"/>
                          <a:tailEnd type="triangle" w="med" len="med"/>
                        </a:ln>
                      </p:spPr>
                    </p:cxnSp>
                    <p:cxnSp>
                      <p:nvCxnSpPr>
                        <p:cNvPr id="60454" name="AutoShape 14"/>
                        <p:cNvCxnSpPr>
                          <a:stCxn id="60452" idx="6"/>
                          <a:endCxn id="60451" idx="6"/>
                        </p:cNvCxnSpPr>
                        <p:nvPr/>
                      </p:nvCxnSpPr>
                      <p:spPr>
                        <a:xfrm flipV="1">
                          <a:off x="3456" y="1584"/>
                          <a:ext cx="48" cy="1584"/>
                        </a:xfrm>
                        <a:prstGeom prst="curvedConnector3">
                          <a:avLst>
                            <a:gd name="adj1" fmla="val 756245"/>
                          </a:avLst>
                        </a:prstGeom>
                        <a:ln w="9525" cap="flat" cmpd="sng">
                          <a:solidFill>
                            <a:schemeClr val="tx1"/>
                          </a:solidFill>
                          <a:prstDash val="solid"/>
                          <a:headEnd type="none" w="med" len="med"/>
                          <a:tailEnd type="triangle" w="med" len="med"/>
                        </a:ln>
                      </p:spPr>
                    </p:cxnSp>
                  </p:grpSp>
                  <p:sp>
                    <p:nvSpPr>
                      <p:cNvPr id="60451" name="Oval 15"/>
                      <p:cNvSpPr/>
                      <p:nvPr/>
                    </p:nvSpPr>
                    <p:spPr>
                      <a:xfrm>
                        <a:off x="3024" y="1344"/>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U</a:t>
                        </a:r>
                        <a:endParaRPr lang="en-US" altLang="zh-CN" dirty="0">
                          <a:latin typeface="Times New Roman" panose="02020603050405020304" pitchFamily="18" charset="0"/>
                        </a:endParaRPr>
                      </a:p>
                    </p:txBody>
                  </p:sp>
                  <p:sp>
                    <p:nvSpPr>
                      <p:cNvPr id="60452" name="Oval 16"/>
                      <p:cNvSpPr/>
                      <p:nvPr/>
                    </p:nvSpPr>
                    <p:spPr>
                      <a:xfrm>
                        <a:off x="2976" y="2928"/>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V</a:t>
                        </a:r>
                        <a:endParaRPr lang="en-US" altLang="zh-CN" dirty="0">
                          <a:latin typeface="Times New Roman" panose="02020603050405020304" pitchFamily="18" charset="0"/>
                        </a:endParaRPr>
                      </a:p>
                    </p:txBody>
                  </p:sp>
                </p:grpSp>
                <p:grpSp>
                  <p:nvGrpSpPr>
                    <p:cNvPr id="60447" name="Group 17"/>
                    <p:cNvGrpSpPr/>
                    <p:nvPr/>
                  </p:nvGrpSpPr>
                  <p:grpSpPr>
                    <a:xfrm>
                      <a:off x="4512" y="2160"/>
                      <a:ext cx="576" cy="576"/>
                      <a:chOff x="4032" y="2160"/>
                      <a:chExt cx="576" cy="576"/>
                    </a:xfrm>
                  </p:grpSpPr>
                  <p:sp>
                    <p:nvSpPr>
                      <p:cNvPr id="60448" name="Oval 18"/>
                      <p:cNvSpPr/>
                      <p:nvPr/>
                    </p:nvSpPr>
                    <p:spPr>
                      <a:xfrm>
                        <a:off x="4032" y="2160"/>
                        <a:ext cx="576" cy="576"/>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60449" name="Oval 19"/>
                      <p:cNvSpPr/>
                      <p:nvPr/>
                    </p:nvSpPr>
                    <p:spPr>
                      <a:xfrm>
                        <a:off x="4080" y="2208"/>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grpSp>
              </p:grpSp>
              <p:cxnSp>
                <p:nvCxnSpPr>
                  <p:cNvPr id="60439" name="AutoShape 20"/>
                  <p:cNvCxnSpPr>
                    <a:stCxn id="60445" idx="0"/>
                    <a:endCxn id="60451" idx="2"/>
                  </p:cNvCxnSpPr>
                  <p:nvPr/>
                </p:nvCxnSpPr>
                <p:spPr>
                  <a:xfrm rot="-5400000">
                    <a:off x="2064" y="1296"/>
                    <a:ext cx="528" cy="1296"/>
                  </a:xfrm>
                  <a:prstGeom prst="curvedConnector2">
                    <a:avLst/>
                  </a:prstGeom>
                  <a:ln w="9525" cap="flat" cmpd="sng">
                    <a:solidFill>
                      <a:schemeClr val="tx1"/>
                    </a:solidFill>
                    <a:prstDash val="solid"/>
                    <a:headEnd type="none" w="med" len="med"/>
                    <a:tailEnd type="triangle" w="med" len="med"/>
                  </a:ln>
                </p:spPr>
              </p:cxnSp>
              <p:sp>
                <p:nvSpPr>
                  <p:cNvPr id="60440" name="Text Box 21"/>
                  <p:cNvSpPr txBox="1"/>
                  <p:nvPr/>
                </p:nvSpPr>
                <p:spPr>
                  <a:xfrm>
                    <a:off x="1920" y="1584"/>
                    <a:ext cx="336" cy="476"/>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sp>
                <p:nvSpPr>
                  <p:cNvPr id="60441" name="Text Box 22"/>
                  <p:cNvSpPr txBox="1"/>
                  <p:nvPr/>
                </p:nvSpPr>
                <p:spPr>
                  <a:xfrm>
                    <a:off x="3985" y="1536"/>
                    <a:ext cx="335" cy="476"/>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sp>
                <p:nvSpPr>
                  <p:cNvPr id="60442" name="Text Box 23"/>
                  <p:cNvSpPr txBox="1"/>
                  <p:nvPr/>
                </p:nvSpPr>
                <p:spPr>
                  <a:xfrm>
                    <a:off x="3792" y="2159"/>
                    <a:ext cx="336" cy="477"/>
                  </a:xfrm>
                  <a:prstGeom prst="rect">
                    <a:avLst/>
                  </a:prstGeom>
                  <a:noFill/>
                  <a:ln w="9525">
                    <a:noFill/>
                  </a:ln>
                </p:spPr>
                <p:txBody>
                  <a:bodyPr>
                    <a:spAutoFit/>
                  </a:bodyPr>
                  <a:p>
                    <a:pPr>
                      <a:spcBef>
                        <a:spcPct val="50000"/>
                      </a:spcBef>
                    </a:pP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sp>
                <p:nvSpPr>
                  <p:cNvPr id="60443" name="Text Box 24"/>
                  <p:cNvSpPr txBox="1"/>
                  <p:nvPr/>
                </p:nvSpPr>
                <p:spPr>
                  <a:xfrm>
                    <a:off x="1968" y="3024"/>
                    <a:ext cx="288" cy="477"/>
                  </a:xfrm>
                  <a:prstGeom prst="rect">
                    <a:avLst/>
                  </a:prstGeom>
                  <a:noFill/>
                  <a:ln w="9525">
                    <a:noFill/>
                  </a:ln>
                </p:spPr>
                <p:txBody>
                  <a:bodyPr>
                    <a:spAutoFit/>
                  </a:bodyPr>
                  <a:p>
                    <a:pPr>
                      <a:spcBef>
                        <a:spcPct val="50000"/>
                      </a:spcBef>
                    </a:pPr>
                    <a:r>
                      <a:rPr lang="en-US" altLang="zh-CN" dirty="0">
                        <a:solidFill>
                          <a:srgbClr val="FF0000"/>
                        </a:solidFill>
                        <a:latin typeface="Times New Roman" panose="02020603050405020304" pitchFamily="18" charset="0"/>
                      </a:rPr>
                      <a:t>b</a:t>
                    </a:r>
                    <a:endParaRPr lang="en-US" altLang="zh-CN" dirty="0">
                      <a:solidFill>
                        <a:srgbClr val="FF0000"/>
                      </a:solidFill>
                      <a:latin typeface="Times New Roman" panose="02020603050405020304" pitchFamily="18" charset="0"/>
                    </a:endParaRPr>
                  </a:p>
                </p:txBody>
              </p:sp>
              <p:sp>
                <p:nvSpPr>
                  <p:cNvPr id="60444" name="Text Box 25"/>
                  <p:cNvSpPr txBox="1"/>
                  <p:nvPr/>
                </p:nvSpPr>
                <p:spPr>
                  <a:xfrm>
                    <a:off x="4704" y="1872"/>
                    <a:ext cx="528" cy="476"/>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pSp>
            <p:grpSp>
              <p:nvGrpSpPr>
                <p:cNvPr id="60434" name="Group 26"/>
                <p:cNvGrpSpPr/>
                <p:nvPr/>
              </p:nvGrpSpPr>
              <p:grpSpPr>
                <a:xfrm>
                  <a:off x="3264" y="1680"/>
                  <a:ext cx="1344" cy="1584"/>
                  <a:chOff x="3408" y="1680"/>
                  <a:chExt cx="1344" cy="1584"/>
                </a:xfrm>
              </p:grpSpPr>
              <p:cxnSp>
                <p:nvCxnSpPr>
                  <p:cNvPr id="60435" name="AutoShape 27"/>
                  <p:cNvCxnSpPr>
                    <a:stCxn id="60451" idx="6"/>
                    <a:endCxn id="60449" idx="0"/>
                  </p:cNvCxnSpPr>
                  <p:nvPr/>
                </p:nvCxnSpPr>
                <p:spPr>
                  <a:xfrm>
                    <a:off x="3456" y="1680"/>
                    <a:ext cx="1296" cy="624"/>
                  </a:xfrm>
                  <a:prstGeom prst="curvedConnector2">
                    <a:avLst/>
                  </a:prstGeom>
                  <a:ln w="9525" cap="flat" cmpd="sng">
                    <a:solidFill>
                      <a:schemeClr val="tx1"/>
                    </a:solidFill>
                    <a:prstDash val="solid"/>
                    <a:headEnd type="none" w="med" len="med"/>
                    <a:tailEnd type="triangle" w="med" len="med"/>
                  </a:ln>
                </p:spPr>
              </p:cxnSp>
              <p:cxnSp>
                <p:nvCxnSpPr>
                  <p:cNvPr id="60436" name="AutoShape 28"/>
                  <p:cNvCxnSpPr>
                    <a:stCxn id="60452" idx="6"/>
                    <a:endCxn id="60449" idx="4"/>
                  </p:cNvCxnSpPr>
                  <p:nvPr/>
                </p:nvCxnSpPr>
                <p:spPr>
                  <a:xfrm flipV="1">
                    <a:off x="3408" y="2784"/>
                    <a:ext cx="1344" cy="480"/>
                  </a:xfrm>
                  <a:prstGeom prst="curvedConnector2">
                    <a:avLst/>
                  </a:prstGeom>
                  <a:ln w="9525" cap="flat" cmpd="sng">
                    <a:solidFill>
                      <a:schemeClr val="tx1"/>
                    </a:solidFill>
                    <a:prstDash val="solid"/>
                    <a:headEnd type="none" w="med" len="med"/>
                    <a:tailEnd type="triangle" w="med" len="med"/>
                  </a:ln>
                </p:spPr>
              </p:cxnSp>
            </p:grpSp>
          </p:grpSp>
          <p:sp>
            <p:nvSpPr>
              <p:cNvPr id="60432" name="AutoShape 29"/>
              <p:cNvSpPr/>
              <p:nvPr/>
            </p:nvSpPr>
            <p:spPr>
              <a:xfrm>
                <a:off x="816" y="2256"/>
                <a:ext cx="480" cy="384"/>
              </a:xfrm>
              <a:prstGeom prst="rightArrow">
                <a:avLst>
                  <a:gd name="adj1" fmla="val 50000"/>
                  <a:gd name="adj2" fmla="val 3125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grpSp>
          <p:nvGrpSpPr>
            <p:cNvPr id="60422" name="Group 30"/>
            <p:cNvGrpSpPr/>
            <p:nvPr/>
          </p:nvGrpSpPr>
          <p:grpSpPr>
            <a:xfrm>
              <a:off x="2880" y="3072"/>
              <a:ext cx="2196" cy="610"/>
              <a:chOff x="1680" y="2256"/>
              <a:chExt cx="3312" cy="1008"/>
            </a:xfrm>
          </p:grpSpPr>
          <p:cxnSp>
            <p:nvCxnSpPr>
              <p:cNvPr id="60429" name="AutoShape 31"/>
              <p:cNvCxnSpPr>
                <a:stCxn id="60445" idx="4"/>
                <a:endCxn id="60452" idx="2"/>
              </p:cNvCxnSpPr>
              <p:nvPr/>
            </p:nvCxnSpPr>
            <p:spPr>
              <a:xfrm rot="-5400000" flipH="1">
                <a:off x="2016" y="2352"/>
                <a:ext cx="576" cy="1248"/>
              </a:xfrm>
              <a:prstGeom prst="curvedConnector2">
                <a:avLst/>
              </a:prstGeom>
              <a:ln w="9525" cap="flat" cmpd="sng">
                <a:solidFill>
                  <a:schemeClr val="tx1"/>
                </a:solidFill>
                <a:prstDash val="solid"/>
                <a:headEnd type="none" w="med" len="med"/>
                <a:tailEnd type="triangle" w="med" len="med"/>
              </a:ln>
            </p:spPr>
          </p:cxnSp>
          <p:cxnSp>
            <p:nvCxnSpPr>
              <p:cNvPr id="60430" name="AutoShape 32"/>
              <p:cNvCxnSpPr>
                <a:stCxn id="60448" idx="0"/>
                <a:endCxn id="60449" idx="6"/>
              </p:cNvCxnSpPr>
              <p:nvPr/>
            </p:nvCxnSpPr>
            <p:spPr>
              <a:xfrm rot="5400000" flipV="1">
                <a:off x="4728" y="2280"/>
                <a:ext cx="288" cy="240"/>
              </a:xfrm>
              <a:prstGeom prst="curvedConnector4">
                <a:avLst>
                  <a:gd name="adj1" fmla="val -50000"/>
                  <a:gd name="adj2" fmla="val 180000"/>
                </a:avLst>
              </a:prstGeom>
              <a:ln w="9525" cap="flat" cmpd="sng">
                <a:solidFill>
                  <a:schemeClr val="tx1"/>
                </a:solidFill>
                <a:prstDash val="solid"/>
                <a:headEnd type="none" w="med" len="med"/>
                <a:tailEnd type="triangle" w="med" len="med"/>
              </a:ln>
            </p:spPr>
          </p:cxnSp>
        </p:grpSp>
        <p:sp>
          <p:nvSpPr>
            <p:cNvPr id="60423" name="Text Box 33"/>
            <p:cNvSpPr txBox="1"/>
            <p:nvPr/>
          </p:nvSpPr>
          <p:spPr>
            <a:xfrm>
              <a:off x="3350" y="3098"/>
              <a:ext cx="212" cy="288"/>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60424" name="Text Box 34"/>
            <p:cNvSpPr txBox="1"/>
            <p:nvPr/>
          </p:nvSpPr>
          <p:spPr>
            <a:xfrm>
              <a:off x="5184" y="2736"/>
              <a:ext cx="201" cy="288"/>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60425" name="Text Box 35"/>
            <p:cNvSpPr txBox="1"/>
            <p:nvPr/>
          </p:nvSpPr>
          <p:spPr>
            <a:xfrm>
              <a:off x="5088" y="2736"/>
              <a:ext cx="164" cy="288"/>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0426" name="Text Box 36"/>
            <p:cNvSpPr txBox="1"/>
            <p:nvPr/>
          </p:nvSpPr>
          <p:spPr>
            <a:xfrm>
              <a:off x="4992" y="2736"/>
              <a:ext cx="212" cy="288"/>
            </a:xfrm>
            <a:prstGeom prst="rect">
              <a:avLst/>
            </a:prstGeom>
            <a:noFill/>
            <a:ln w="9525">
              <a:noFill/>
            </a:ln>
          </p:spPr>
          <p:txBody>
            <a:bodyPr wrap="none" anchor="ctr" anchorCtr="0">
              <a:spAutoFit/>
            </a:bodyPr>
            <a:p>
              <a:pPr algn="ctr">
                <a:spcBef>
                  <a:spcPct val="50000"/>
                </a:spcBef>
              </a:pPr>
              <a:r>
                <a:rPr lang="en-US" altLang="zh-CN" dirty="0">
                  <a:solidFill>
                    <a:srgbClr val="FF0000"/>
                  </a:solidFill>
                  <a:latin typeface="Times New Roman" panose="02020603050405020304" pitchFamily="18" charset="0"/>
                </a:rPr>
                <a:t>b</a:t>
              </a:r>
              <a:endParaRPr lang="en-US" altLang="zh-CN" dirty="0">
                <a:solidFill>
                  <a:srgbClr val="FF0000"/>
                </a:solidFill>
                <a:latin typeface="Times New Roman" panose="02020603050405020304" pitchFamily="18" charset="0"/>
              </a:endParaRPr>
            </a:p>
          </p:txBody>
        </p:sp>
        <p:sp>
          <p:nvSpPr>
            <p:cNvPr id="60427" name="Text Box 37"/>
            <p:cNvSpPr txBox="1"/>
            <p:nvPr/>
          </p:nvSpPr>
          <p:spPr>
            <a:xfrm>
              <a:off x="3044" y="2616"/>
              <a:ext cx="201" cy="288"/>
            </a:xfrm>
            <a:prstGeom prst="rect">
              <a:avLst/>
            </a:prstGeom>
            <a:noFill/>
            <a:ln w="9525">
              <a:noFill/>
            </a:ln>
          </p:spPr>
          <p:txBody>
            <a:bodyPr wrap="none" anchor="ctr" anchorCtr="0">
              <a:spAutoFit/>
            </a:bodyPr>
            <a:p>
              <a:pPr algn="ctr">
                <a:spcBef>
                  <a:spcPct val="50000"/>
                </a:spcBef>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60428" name="Text Box 38"/>
            <p:cNvSpPr txBox="1"/>
            <p:nvPr/>
          </p:nvSpPr>
          <p:spPr>
            <a:xfrm>
              <a:off x="4388" y="2568"/>
              <a:ext cx="201" cy="288"/>
            </a:xfrm>
            <a:prstGeom prst="rect">
              <a:avLst/>
            </a:prstGeom>
            <a:noFill/>
            <a:ln w="9525">
              <a:noFill/>
            </a:ln>
          </p:spPr>
          <p:txBody>
            <a:bodyPr wrap="none" anchor="ctr" anchorCtr="0">
              <a:spAutoFit/>
            </a:bodyPr>
            <a:p>
              <a:pPr algn="ctr">
                <a:spcBef>
                  <a:spcPct val="50000"/>
                </a:spcBef>
              </a:pP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acceptance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证法二：</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根据上述状态转换图，可以构造确定有限自动机</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〈{S,U,V,Q}</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a:t>
            </a:r>
            <a:r>
              <a:rPr kumimoji="0" lang="en-US" altLang="zh-CN" sz="23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其中，</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F</a:t>
            </a:r>
            <a:r>
              <a:rPr kumimoji="0" lang="en-US" altLang="zh-CN" sz="23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M </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是</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的状态转换函数，定义如下：</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S,a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S,b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U,a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	 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U,b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V,a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V,b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Q,a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	 F</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Q,b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baab</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对于</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t</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3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baab</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存在一条经过</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V</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U</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和</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的通路</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，使得该通路上所有弧的标记符连接成的字等于</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t</a:t>
            </a:r>
            <a:endPar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因此，</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t </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被</a:t>
            </a: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所接受</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14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14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a:t>
            </a:r>
            <a:endParaRPr lang="en-US" altLang="zh-CN" kern="1200" dirty="0">
              <a:latin typeface="+mj-lt"/>
              <a:ea typeface="宋体" panose="02010600030101010101" pitchFamily="2" charset="-122"/>
              <a:cs typeface="+mj-cs"/>
            </a:endParaRPr>
          </a:p>
        </p:txBody>
      </p:sp>
      <p:sp>
        <p:nvSpPr>
          <p:cNvPr id="11673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对于任何两个有限自动机</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L(M)=L(M′)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zh-CN" altLang="en-US" sz="2600" b="0" i="0" u="none" strike="noStrike" kern="1200" cap="none" spc="0" normalizeH="0" baseline="0" noProof="0" dirty="0">
                <a:ln>
                  <a:noFill/>
                </a:ln>
                <a:solidFill>
                  <a:srgbClr val="C00000"/>
                </a:solidFill>
                <a:effectLst/>
                <a:uLnTx/>
                <a:uFillTx/>
                <a:latin typeface="+mj-lt"/>
                <a:ea typeface="楷体_GB2312" pitchFamily="49" charset="-122"/>
                <a:cs typeface="+mn-cs"/>
              </a:rPr>
              <a:t>等价</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可以证明：</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上</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的子集</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是正规集，当且仅当存在</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L(M)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：语言是句子的集合；句子中的元素是终结符</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子</a:t>
            </a:r>
            <a:r>
              <a:rPr kumimoji="0" lang="zh-CN" altLang="en-US" sz="2300" b="0" i="0" u="none" strike="noStrike" kern="1200" cap="none" spc="0" normalizeH="0" baseline="0" noProof="0" smtClean="0">
                <a:ln>
                  <a:noFill/>
                </a:ln>
                <a:solidFill>
                  <a:schemeClr val="tx1"/>
                </a:solidFill>
                <a:effectLst/>
                <a:uLnTx/>
                <a:uFillTx/>
                <a:latin typeface="+mj-lt"/>
                <a:ea typeface="楷体_GB2312" pitchFamily="49" charset="-122"/>
                <a:cs typeface="+mn-cs"/>
              </a:rPr>
              <a:t>集</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：正规集是正规式的集合</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即：这些字</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符串</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都能够被</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识别</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则：句子中的终结符都是正规式</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a:t>
            </a:r>
            <a:endParaRPr lang="en-US" altLang="zh-CN" kern="1200" dirty="0">
              <a:latin typeface="+mj-lt"/>
              <a:ea typeface="宋体" panose="02010600030101010101" pitchFamily="2" charset="-122"/>
              <a:cs typeface="+mj-cs"/>
            </a:endParaRPr>
          </a:p>
        </p:txBody>
      </p:sp>
      <p:sp>
        <p:nvSpPr>
          <p:cNvPr id="11878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的确定性</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表现在转换函数</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Arial" panose="020B0604020202020204" pitchFamily="34" charset="0"/>
              </a:rPr>
              <a:t>Σ</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是一个单值函数</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，也就是说，对任何状态</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k∈K</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，和输入符号</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Arial" panose="020B0604020202020204" pitchFamily="34" charset="0"/>
              </a:rPr>
              <a:t>Σ</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唯一地确定了下一个状态。从状态转换图来看，若字母表</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Σ</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含有</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个输入字符，那末</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任何一个状态结点最多有</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n</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条弧射出，而且每条弧以一个不同的输入字符标记。</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program</a:t>
            </a:r>
            <a:endParaRPr lang="en-US" altLang="zh-CN" kern="1200" dirty="0">
              <a:latin typeface="+mj-lt"/>
              <a:ea typeface="宋体" panose="02010600030101010101" pitchFamily="2" charset="-122"/>
              <a:cs typeface="+mj-cs"/>
            </a:endParaRPr>
          </a:p>
        </p:txBody>
      </p:sp>
      <p:sp>
        <p:nvSpPr>
          <p:cNvPr id="119811"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的行为很容易用程序来模拟</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ct val="500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DFA </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M =</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Σ</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Z</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的行为的模拟程序</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 name="文本框 1"/>
          <p:cNvSpPr txBox="1"/>
          <p:nvPr/>
        </p:nvSpPr>
        <p:spPr>
          <a:xfrm>
            <a:off x="1979930" y="2493010"/>
            <a:ext cx="3585845" cy="2627630"/>
          </a:xfrm>
          <a:prstGeom prst="rect">
            <a:avLst/>
          </a:prstGeom>
          <a:noFill/>
        </p:spPr>
        <p:txBody>
          <a:bodyPr wrap="none" rtlCol="0">
            <a:spAutoFit/>
          </a:bodyPr>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state = S</a:t>
            </a:r>
            <a:endParaRPr kumimoji="0" lang="zh-CN" altLang="en-US"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c = getchar()</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while(c != EOF):</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    state = f(state, c)</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    c = getchar()</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return (c in Z)</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Notes</a:t>
            </a:r>
            <a:endParaRPr lang="zh-CN" altLang="en-US" kern="1200" dirty="0">
              <a:latin typeface="+mj-lt"/>
              <a:ea typeface="宋体" panose="02010600030101010101" pitchFamily="2" charset="-122"/>
              <a:cs typeface="+mj-cs"/>
            </a:endParaRPr>
          </a:p>
        </p:txBody>
      </p:sp>
      <p:sp>
        <p:nvSpPr>
          <p:cNvPr id="1536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若一个种别只有一个单词符号，则种别编码就代表该单词符号。假定关键字、运算符和界符都是</a:t>
            </a:r>
            <a:r>
              <a:rPr lang="zh-CN" altLang="en-US" sz="2800" dirty="0">
                <a:solidFill>
                  <a:srgbClr val="0000FF"/>
                </a:solidFill>
                <a:latin typeface="楷体_GB2312" pitchFamily="49" charset="-122"/>
                <a:ea typeface="楷体_GB2312" pitchFamily="49" charset="-122"/>
              </a:rPr>
              <a:t>一符一种</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若一个种别有多个单词符号，则对于每个单词符号，给出</a:t>
            </a:r>
            <a:r>
              <a:rPr lang="zh-CN" altLang="en-US" sz="2800" dirty="0">
                <a:solidFill>
                  <a:srgbClr val="0000FF"/>
                </a:solidFill>
                <a:latin typeface="楷体_GB2312" pitchFamily="49" charset="-122"/>
                <a:ea typeface="楷体_GB2312" pitchFamily="49" charset="-122"/>
              </a:rPr>
              <a:t>种别编码</a:t>
            </a:r>
            <a:r>
              <a:rPr lang="zh-CN" altLang="en-US" sz="2800" dirty="0">
                <a:latin typeface="楷体_GB2312" pitchFamily="49" charset="-122"/>
                <a:ea typeface="楷体_GB2312" pitchFamily="49" charset="-122"/>
              </a:rPr>
              <a:t>和自身的</a:t>
            </a:r>
            <a:r>
              <a:rPr lang="zh-CN" altLang="en-US" sz="2800" dirty="0">
                <a:solidFill>
                  <a:srgbClr val="0000FF"/>
                </a:solidFill>
                <a:latin typeface="楷体_GB2312" pitchFamily="49" charset="-122"/>
                <a:ea typeface="楷体_GB2312" pitchFamily="49" charset="-122"/>
              </a:rPr>
              <a:t>值</a:t>
            </a:r>
            <a:r>
              <a:rPr lang="zh-CN" altLang="en-US" sz="2800" dirty="0">
                <a:latin typeface="楷体_GB2312" pitchFamily="49" charset="-122"/>
                <a:ea typeface="楷体_GB2312" pitchFamily="49" charset="-122"/>
              </a:rPr>
              <a:t>（属性）。</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标识符单列一种；标识符自身的值表示成按</a:t>
            </a:r>
            <a:r>
              <a:rPr lang="zh-CN" altLang="en-US" sz="2800" dirty="0">
                <a:solidFill>
                  <a:srgbClr val="C00000"/>
                </a:solidFill>
                <a:latin typeface="楷体_GB2312" pitchFamily="49" charset="-122"/>
                <a:ea typeface="楷体_GB2312" pitchFamily="49" charset="-122"/>
              </a:rPr>
              <a:t>机器字节划分的内部码</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常数按类型分种；常数的值则表示成标准的二进制形式。</a:t>
            </a: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若是一符一种分种，单词自身值就不需要了。否则，要查符号表。</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185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定义：一个</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非确定有限自动机</a:t>
            </a: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M</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是一个五元式</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M=(S, </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S</a:t>
            </a:r>
            <a:r>
              <a:rPr kumimoji="0" lang="en-US" altLang="zh-CN" sz="2800" b="1" i="0"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Z)</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，其中：</a:t>
            </a:r>
            <a:endPar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有穷状态集；</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：输入字母表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有穷</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：状态转换函数，为</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3000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30000" noProof="0" dirty="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的部分映射</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非单值</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0</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是非空的初态集</a:t>
            </a: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  Z</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：终态集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可空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Z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r>
              <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的不确定性</a:t>
            </a:r>
            <a:endParaRPr kumimoji="0"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状态转换函数为</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3000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FF0000"/>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30000" noProof="0" dirty="0" smtClean="0">
                <a:ln>
                  <a:noFill/>
                </a:ln>
                <a:solidFill>
                  <a:srgbClr val="FF0000"/>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的部分映射</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非单值</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65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65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2" name="表格 1"/>
          <p:cNvGraphicFramePr/>
          <p:nvPr>
            <p:custDataLst>
              <p:tags r:id="rId1"/>
            </p:custDataLst>
          </p:nvPr>
        </p:nvGraphicFramePr>
        <p:xfrm>
          <a:off x="1188085" y="2493010"/>
          <a:ext cx="6398895" cy="2656840"/>
        </p:xfrm>
        <a:graphic>
          <a:graphicData uri="http://schemas.openxmlformats.org/drawingml/2006/table">
            <a:tbl>
              <a:tblPr firstRow="1" bandRow="1">
                <a:tableStyleId>{5C22544A-7EE6-4342-B048-85BDC9FD1C3A}</a:tableStyleId>
              </a:tblPr>
              <a:tblGrid>
                <a:gridCol w="1522730"/>
                <a:gridCol w="3482340"/>
                <a:gridCol w="1393825"/>
              </a:tblGrid>
              <a:tr h="664210">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S</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2^S</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zh-CN" altLang="en-US" sz="2400">
                          <a:latin typeface="Times New Roman" panose="02020603050405020304" pitchFamily="18" charset="0"/>
                          <a:ea typeface="宋体" panose="02010600030101010101" pitchFamily="2" charset="-122"/>
                        </a:rPr>
                        <a:t>数量</a:t>
                      </a:r>
                      <a:endParaRPr lang="zh-CN" altLang="en-US" sz="2400">
                        <a:latin typeface="Times New Roman" panose="02020603050405020304" pitchFamily="18" charset="0"/>
                        <a:ea typeface="宋体" panose="02010600030101010101" pitchFamily="2" charset="-122"/>
                      </a:endParaRPr>
                    </a:p>
                  </a:txBody>
                  <a:tcPr anchor="ctr" anchorCtr="0"/>
                </a:tc>
              </a:tr>
              <a:tr h="664210">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{0}</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 {0}</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2</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r>
              <a:tr h="664210">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{0, 1}</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 {0}, {1}, {0,1}</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4</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r>
              <a:tr h="664210">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{0, 1, 2}</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 {0}, {1}, {2}, {0, 1},</a:t>
                      </a:r>
                      <a:endParaRPr lang="en-US" altLang="zh-CN" sz="2400">
                        <a:latin typeface="Open Sans" panose="020B0606030504020204" charset="0"/>
                        <a:ea typeface="宋体" panose="02010600030101010101" pitchFamily="2" charset="-122"/>
                        <a:cs typeface="Open Sans" panose="020B0606030504020204" charset="0"/>
                      </a:endParaRPr>
                    </a:p>
                    <a:p>
                      <a:pPr algn="ctr">
                        <a:buNone/>
                      </a:pPr>
                      <a:r>
                        <a:rPr lang="en-US" altLang="zh-CN" sz="2400">
                          <a:latin typeface="Open Sans" panose="020B0606030504020204" charset="0"/>
                          <a:ea typeface="宋体" panose="02010600030101010101" pitchFamily="2" charset="-122"/>
                          <a:cs typeface="Open Sans" panose="020B0606030504020204" charset="0"/>
                        </a:rPr>
                        <a:t>{0, 2}, {1, 2}, {0, 1, 2}</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c>
                  <a:txBody>
                    <a:bodyPr/>
                    <a:p>
                      <a:pPr algn="ctr">
                        <a:buNone/>
                      </a:pPr>
                      <a:r>
                        <a:rPr lang="en-US" altLang="zh-CN" sz="2400">
                          <a:latin typeface="Open Sans" panose="020B0606030504020204" charset="0"/>
                          <a:ea typeface="宋体" panose="02010600030101010101" pitchFamily="2" charset="-122"/>
                          <a:cs typeface="Open Sans" panose="020B0606030504020204" charset="0"/>
                        </a:rPr>
                        <a:t>8</a:t>
                      </a:r>
                      <a:endParaRPr lang="en-US" altLang="zh-CN" sz="2400">
                        <a:latin typeface="Open Sans" panose="020B0606030504020204" charset="0"/>
                        <a:ea typeface="宋体" panose="02010600030101010101" pitchFamily="2" charset="-122"/>
                        <a:cs typeface="Open Sans" panose="020B0606030504020204" charset="0"/>
                      </a:endParaRPr>
                    </a:p>
                  </a:txBody>
                  <a:tcPr anchor="ctr" anchorCtr="0"/>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Picture 4"/>
          <p:cNvPicPr>
            <a:picLocks noChangeAspect="1"/>
          </p:cNvPicPr>
          <p:nvPr/>
        </p:nvPicPr>
        <p:blipFill>
          <a:blip r:embed="rId1"/>
          <a:stretch>
            <a:fillRect/>
          </a:stretch>
        </p:blipFill>
        <p:spPr>
          <a:xfrm>
            <a:off x="684213" y="4002088"/>
            <a:ext cx="7507287" cy="2681287"/>
          </a:xfrm>
          <a:prstGeom prst="rect">
            <a:avLst/>
          </a:prstGeom>
          <a:noFill/>
          <a:ln w="9525">
            <a:noFill/>
          </a:ln>
        </p:spPr>
      </p:pic>
      <p:sp>
        <p:nvSpPr>
          <p:cNvPr id="67587"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4931" name="Rectangle 3"/>
          <p:cNvSpPr>
            <a:spLocks noGrp="1" noRot="1" noChangeArrowheads="1"/>
          </p:cNvSpPr>
          <p:nvPr>
            <p:ph sz="quarter" idx="1"/>
          </p:nvPr>
        </p:nvSpPr>
        <p:spPr>
          <a:xfrm>
            <a:off x="457200" y="1371600"/>
            <a:ext cx="8153400" cy="30480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10</a:t>
            </a:r>
            <a:r>
              <a:rPr kumimoji="1" lang="zh-CN" altLang="en-US" sz="28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识别由正规式</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abb</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说明的记号的</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定义如下：</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S={0,1,2,3}, Σ={</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0,  F={3}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 = {  f(0,a)=0,  f(0,a)=1,  f(0,b)=0, </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f(1,b)=2,  f(2,b)=3  }</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它的转换图和转换矩阵表示如图所示。在转换矩阵中，需指出</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是初态，</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是终态。</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5955" name="Rectangle 3"/>
          <p:cNvSpPr>
            <a:spLocks noGrp="1" noRot="1" noChangeArrowheads="1"/>
          </p:cNvSpPr>
          <p:nvPr>
            <p:ph sz="quarter" idx="1"/>
          </p:nvPr>
        </p:nvSpPr>
        <p:spPr>
          <a:xfrm>
            <a:off x="468313" y="1371600"/>
            <a:ext cx="8294688"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1"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的特点是它的不确定性</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，即在当前状态下，对同一个输入字符，可能有多于一个的下一状态转移。</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不确定性反映在</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的定义中，就是</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函数是一对多</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反映在转换图中，就是从一个节点可通过多于一条标记相同字符的边转移到不同的状态；</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反映在转换矩阵中，就是</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i</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j</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中不是一个单一状态，而是一个状态的集合。</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从状态图中看</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的区别：</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弧上的标记可以是</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中的一个字，而不一定是单个字符</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同一个字可能出现在同状态射出的多条弧上。 </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&amp; NFA</a:t>
            </a:r>
            <a:endParaRPr lang="zh-CN" altLang="en-US" kern="1200" dirty="0">
              <a:latin typeface="+mj-lt"/>
              <a:ea typeface="宋体" panose="02010600030101010101" pitchFamily="2" charset="-122"/>
              <a:cs typeface="+mj-cs"/>
            </a:endParaRPr>
          </a:p>
        </p:txBody>
      </p:sp>
      <p:sp>
        <p:nvSpPr>
          <p:cNvPr id="6963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963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9637" name="Group 4"/>
          <p:cNvGrpSpPr/>
          <p:nvPr/>
        </p:nvGrpSpPr>
        <p:grpSpPr>
          <a:xfrm>
            <a:off x="4724400" y="1598613"/>
            <a:ext cx="4191000" cy="2406650"/>
            <a:chOff x="864" y="2591"/>
            <a:chExt cx="2640" cy="1516"/>
          </a:xfrm>
        </p:grpSpPr>
        <p:grpSp>
          <p:nvGrpSpPr>
            <p:cNvPr id="69644" name="Group 5"/>
            <p:cNvGrpSpPr/>
            <p:nvPr/>
          </p:nvGrpSpPr>
          <p:grpSpPr>
            <a:xfrm>
              <a:off x="1200" y="2591"/>
              <a:ext cx="2304" cy="1516"/>
              <a:chOff x="1008" y="1308"/>
              <a:chExt cx="3408" cy="2380"/>
            </a:xfrm>
          </p:grpSpPr>
          <p:sp>
            <p:nvSpPr>
              <p:cNvPr id="9" name="Oval 6"/>
              <p:cNvSpPr>
                <a:spLocks noChangeArrowheads="1"/>
              </p:cNvSpPr>
              <p:nvPr/>
            </p:nvSpPr>
            <p:spPr bwMode="auto">
              <a:xfrm>
                <a:off x="1008"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Oval 7"/>
              <p:cNvSpPr>
                <a:spLocks noChangeArrowheads="1"/>
              </p:cNvSpPr>
              <p:nvPr/>
            </p:nvSpPr>
            <p:spPr bwMode="auto">
              <a:xfrm>
                <a:off x="1872"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Oval 8"/>
              <p:cNvSpPr>
                <a:spLocks noChangeArrowheads="1"/>
              </p:cNvSpPr>
              <p:nvPr/>
            </p:nvSpPr>
            <p:spPr bwMode="auto">
              <a:xfrm>
                <a:off x="1872" y="1440"/>
                <a:ext cx="385" cy="38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Oval 9"/>
              <p:cNvSpPr>
                <a:spLocks noChangeArrowheads="1"/>
              </p:cNvSpPr>
              <p:nvPr/>
            </p:nvSpPr>
            <p:spPr bwMode="auto">
              <a:xfrm>
                <a:off x="2940"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Oval 10"/>
              <p:cNvSpPr>
                <a:spLocks noChangeArrowheads="1"/>
              </p:cNvSpPr>
              <p:nvPr/>
            </p:nvSpPr>
            <p:spPr bwMode="auto">
              <a:xfrm>
                <a:off x="1872" y="3264"/>
                <a:ext cx="385" cy="38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69651" name="Group 11"/>
              <p:cNvGrpSpPr/>
              <p:nvPr/>
            </p:nvGrpSpPr>
            <p:grpSpPr>
              <a:xfrm>
                <a:off x="2940" y="1405"/>
                <a:ext cx="384" cy="457"/>
                <a:chOff x="2940" y="1405"/>
                <a:chExt cx="384" cy="457"/>
              </a:xfrm>
            </p:grpSpPr>
            <p:grpSp>
              <p:nvGrpSpPr>
                <p:cNvPr id="69678" name="Group 12"/>
                <p:cNvGrpSpPr/>
                <p:nvPr/>
              </p:nvGrpSpPr>
              <p:grpSpPr>
                <a:xfrm>
                  <a:off x="2940" y="1440"/>
                  <a:ext cx="384" cy="384"/>
                  <a:chOff x="2928" y="1440"/>
                  <a:chExt cx="384" cy="384"/>
                </a:xfrm>
              </p:grpSpPr>
              <p:sp>
                <p:nvSpPr>
                  <p:cNvPr id="43" name="Oval 13"/>
                  <p:cNvSpPr>
                    <a:spLocks noChangeArrowheads="1"/>
                  </p:cNvSpPr>
                  <p:nvPr/>
                </p:nvSpPr>
                <p:spPr bwMode="auto">
                  <a:xfrm>
                    <a:off x="2928" y="1440"/>
                    <a:ext cx="386" cy="38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 name="Oval 14"/>
                  <p:cNvSpPr>
                    <a:spLocks noChangeArrowheads="1"/>
                  </p:cNvSpPr>
                  <p:nvPr/>
                </p:nvSpPr>
                <p:spPr bwMode="auto">
                  <a:xfrm>
                    <a:off x="2977"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42" name="Text Box 15"/>
                <p:cNvSpPr txBox="1">
                  <a:spLocks noChangeArrowheads="1"/>
                </p:cNvSpPr>
                <p:nvPr/>
              </p:nvSpPr>
              <p:spPr bwMode="auto">
                <a:xfrm>
                  <a:off x="2958" y="1405"/>
                  <a:ext cx="349"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6</a:t>
                  </a:r>
                  <a:endParaRPr kumimoji="1" lang="en-US" altLang="zh-CN" kern="1200" cap="none" spc="0" normalizeH="0" baseline="0" noProof="0" dirty="0">
                    <a:latin typeface="+mj-lt"/>
                    <a:ea typeface="楷体_GB2312" pitchFamily="49" charset="-122"/>
                    <a:cs typeface="+mn-cs"/>
                  </a:endParaRPr>
                </a:p>
              </p:txBody>
            </p:sp>
          </p:grpSp>
          <p:grpSp>
            <p:nvGrpSpPr>
              <p:cNvPr id="69652" name="Group 16"/>
              <p:cNvGrpSpPr/>
              <p:nvPr/>
            </p:nvGrpSpPr>
            <p:grpSpPr>
              <a:xfrm>
                <a:off x="4032" y="2364"/>
                <a:ext cx="384" cy="457"/>
                <a:chOff x="4032" y="2364"/>
                <a:chExt cx="384" cy="457"/>
              </a:xfrm>
            </p:grpSpPr>
            <p:grpSp>
              <p:nvGrpSpPr>
                <p:cNvPr id="69674" name="Group 17"/>
                <p:cNvGrpSpPr/>
                <p:nvPr/>
              </p:nvGrpSpPr>
              <p:grpSpPr>
                <a:xfrm>
                  <a:off x="4032" y="2400"/>
                  <a:ext cx="384" cy="384"/>
                  <a:chOff x="2928" y="1440"/>
                  <a:chExt cx="384" cy="384"/>
                </a:xfrm>
              </p:grpSpPr>
              <p:sp>
                <p:nvSpPr>
                  <p:cNvPr id="39" name="Oval 18"/>
                  <p:cNvSpPr>
                    <a:spLocks noChangeArrowheads="1"/>
                  </p:cNvSpPr>
                  <p:nvPr/>
                </p:nvSpPr>
                <p:spPr bwMode="auto">
                  <a:xfrm>
                    <a:off x="2926" y="1442"/>
                    <a:ext cx="386" cy="38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0" name="Oval 19"/>
                  <p:cNvSpPr>
                    <a:spLocks noChangeArrowheads="1"/>
                  </p:cNvSpPr>
                  <p:nvPr/>
                </p:nvSpPr>
                <p:spPr bwMode="auto">
                  <a:xfrm>
                    <a:off x="2976"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8" name="Text Box 20"/>
                <p:cNvSpPr txBox="1">
                  <a:spLocks noChangeArrowheads="1"/>
                </p:cNvSpPr>
                <p:nvPr/>
              </p:nvSpPr>
              <p:spPr bwMode="auto">
                <a:xfrm>
                  <a:off x="4058" y="2366"/>
                  <a:ext cx="351"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8</a:t>
                  </a:r>
                  <a:endParaRPr kumimoji="1" lang="en-US" altLang="zh-CN" kern="1200" cap="none" spc="0" normalizeH="0" baseline="0" noProof="0" dirty="0">
                    <a:latin typeface="+mj-lt"/>
                    <a:ea typeface="楷体_GB2312" pitchFamily="49" charset="-122"/>
                    <a:cs typeface="+mn-cs"/>
                  </a:endParaRPr>
                </a:p>
              </p:txBody>
            </p:sp>
          </p:grpSp>
          <p:grpSp>
            <p:nvGrpSpPr>
              <p:cNvPr id="69653" name="Group 21"/>
              <p:cNvGrpSpPr/>
              <p:nvPr/>
            </p:nvGrpSpPr>
            <p:grpSpPr>
              <a:xfrm>
                <a:off x="2940" y="3231"/>
                <a:ext cx="384" cy="457"/>
                <a:chOff x="2940" y="3231"/>
                <a:chExt cx="384" cy="457"/>
              </a:xfrm>
            </p:grpSpPr>
            <p:grpSp>
              <p:nvGrpSpPr>
                <p:cNvPr id="69670" name="Group 22"/>
                <p:cNvGrpSpPr/>
                <p:nvPr/>
              </p:nvGrpSpPr>
              <p:grpSpPr>
                <a:xfrm>
                  <a:off x="2940" y="3264"/>
                  <a:ext cx="384" cy="384"/>
                  <a:chOff x="2928" y="1440"/>
                  <a:chExt cx="384" cy="384"/>
                </a:xfrm>
              </p:grpSpPr>
              <p:sp>
                <p:nvSpPr>
                  <p:cNvPr id="35" name="Oval 23"/>
                  <p:cNvSpPr>
                    <a:spLocks noChangeArrowheads="1"/>
                  </p:cNvSpPr>
                  <p:nvPr/>
                </p:nvSpPr>
                <p:spPr bwMode="auto">
                  <a:xfrm>
                    <a:off x="2928" y="1440"/>
                    <a:ext cx="386" cy="38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6" name="Oval 24"/>
                  <p:cNvSpPr>
                    <a:spLocks noChangeArrowheads="1"/>
                  </p:cNvSpPr>
                  <p:nvPr/>
                </p:nvSpPr>
                <p:spPr bwMode="auto">
                  <a:xfrm>
                    <a:off x="2977"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4" name="Text Box 25"/>
                <p:cNvSpPr txBox="1">
                  <a:spLocks noChangeArrowheads="1"/>
                </p:cNvSpPr>
                <p:nvPr/>
              </p:nvSpPr>
              <p:spPr bwMode="auto">
                <a:xfrm>
                  <a:off x="2958" y="3231"/>
                  <a:ext cx="349"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7</a:t>
                  </a:r>
                  <a:endParaRPr kumimoji="1" lang="en-US" altLang="zh-CN" kern="1200" cap="none" spc="0" normalizeH="0" baseline="0" noProof="0" dirty="0">
                    <a:latin typeface="+mj-lt"/>
                    <a:ea typeface="楷体_GB2312" pitchFamily="49" charset="-122"/>
                    <a:cs typeface="+mn-cs"/>
                  </a:endParaRPr>
                </a:p>
              </p:txBody>
            </p:sp>
          </p:grpSp>
          <p:cxnSp>
            <p:nvCxnSpPr>
              <p:cNvPr id="69654" name="AutoShape 26"/>
              <p:cNvCxnSpPr>
                <a:stCxn id="13" idx="6"/>
                <a:endCxn id="35" idx="2"/>
              </p:cNvCxnSpPr>
              <p:nvPr/>
            </p:nvCxnSpPr>
            <p:spPr>
              <a:xfrm>
                <a:off x="2256" y="3456"/>
                <a:ext cx="684" cy="0"/>
              </a:xfrm>
              <a:prstGeom prst="straightConnector1">
                <a:avLst/>
              </a:prstGeom>
              <a:ln w="9525" cap="flat" cmpd="sng">
                <a:solidFill>
                  <a:schemeClr val="tx1"/>
                </a:solidFill>
                <a:prstDash val="solid"/>
                <a:headEnd type="none" w="med" len="med"/>
                <a:tailEnd type="triangle" w="med" len="med"/>
              </a:ln>
            </p:spPr>
          </p:cxnSp>
          <p:cxnSp>
            <p:nvCxnSpPr>
              <p:cNvPr id="69655" name="AutoShape 27"/>
              <p:cNvCxnSpPr>
                <a:stCxn id="10" idx="6"/>
                <a:endCxn id="12" idx="2"/>
              </p:cNvCxnSpPr>
              <p:nvPr/>
            </p:nvCxnSpPr>
            <p:spPr>
              <a:xfrm>
                <a:off x="2256" y="2592"/>
                <a:ext cx="684" cy="0"/>
              </a:xfrm>
              <a:prstGeom prst="straightConnector1">
                <a:avLst/>
              </a:prstGeom>
              <a:ln w="9525" cap="flat" cmpd="sng">
                <a:solidFill>
                  <a:schemeClr val="tx1"/>
                </a:solidFill>
                <a:prstDash val="solid"/>
                <a:headEnd type="none" w="med" len="med"/>
                <a:tailEnd type="triangle" w="med" len="med"/>
              </a:ln>
            </p:spPr>
          </p:cxnSp>
          <p:cxnSp>
            <p:nvCxnSpPr>
              <p:cNvPr id="69656" name="AutoShape 28"/>
              <p:cNvCxnSpPr>
                <a:stCxn id="43" idx="3"/>
                <a:endCxn id="10" idx="7"/>
              </p:cNvCxnSpPr>
              <p:nvPr/>
            </p:nvCxnSpPr>
            <p:spPr>
              <a:xfrm rot="5400000">
                <a:off x="2254" y="1714"/>
                <a:ext cx="688" cy="796"/>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69657" name="AutoShape 29"/>
              <p:cNvCxnSpPr>
                <a:stCxn id="11" idx="6"/>
                <a:endCxn id="43" idx="2"/>
              </p:cNvCxnSpPr>
              <p:nvPr/>
            </p:nvCxnSpPr>
            <p:spPr>
              <a:xfrm>
                <a:off x="2256" y="1632"/>
                <a:ext cx="684" cy="0"/>
              </a:xfrm>
              <a:prstGeom prst="straightConnector1">
                <a:avLst/>
              </a:prstGeom>
              <a:ln w="9525" cap="flat" cmpd="sng">
                <a:solidFill>
                  <a:schemeClr val="tx1"/>
                </a:solidFill>
                <a:prstDash val="solid"/>
                <a:headEnd type="none" w="med" len="med"/>
                <a:tailEnd type="triangle" w="med" len="med"/>
              </a:ln>
            </p:spPr>
          </p:cxnSp>
          <p:cxnSp>
            <p:nvCxnSpPr>
              <p:cNvPr id="69658" name="AutoShape 30"/>
              <p:cNvCxnSpPr>
                <a:stCxn id="9" idx="6"/>
                <a:endCxn id="10" idx="2"/>
              </p:cNvCxnSpPr>
              <p:nvPr/>
            </p:nvCxnSpPr>
            <p:spPr>
              <a:xfrm>
                <a:off x="1392" y="2592"/>
                <a:ext cx="480" cy="0"/>
              </a:xfrm>
              <a:prstGeom prst="straightConnector1">
                <a:avLst/>
              </a:prstGeom>
              <a:ln w="9525" cap="flat" cmpd="sng">
                <a:solidFill>
                  <a:schemeClr val="tx1"/>
                </a:solidFill>
                <a:prstDash val="solid"/>
                <a:headEnd type="none" w="med" len="med"/>
                <a:tailEnd type="triangle" w="med" len="med"/>
              </a:ln>
            </p:spPr>
          </p:cxnSp>
          <p:cxnSp>
            <p:nvCxnSpPr>
              <p:cNvPr id="69659" name="AutoShape 31"/>
              <p:cNvCxnSpPr>
                <a:stCxn id="9" idx="0"/>
                <a:endCxn id="11" idx="2"/>
              </p:cNvCxnSpPr>
              <p:nvPr/>
            </p:nvCxnSpPr>
            <p:spPr>
              <a:xfrm rot="-5400000">
                <a:off x="1152" y="1680"/>
                <a:ext cx="768" cy="672"/>
              </a:xfrm>
              <a:prstGeom prst="curvedConnector2">
                <a:avLst/>
              </a:prstGeom>
              <a:ln w="9525" cap="flat" cmpd="sng">
                <a:solidFill>
                  <a:schemeClr val="tx1"/>
                </a:solidFill>
                <a:prstDash val="solid"/>
                <a:headEnd type="none" w="med" len="med"/>
                <a:tailEnd type="triangle" w="med" len="med"/>
              </a:ln>
            </p:spPr>
          </p:cxnSp>
          <p:cxnSp>
            <p:nvCxnSpPr>
              <p:cNvPr id="69660" name="AutoShape 32"/>
              <p:cNvCxnSpPr>
                <a:stCxn id="9" idx="4"/>
                <a:endCxn id="13" idx="2"/>
              </p:cNvCxnSpPr>
              <p:nvPr/>
            </p:nvCxnSpPr>
            <p:spPr>
              <a:xfrm rot="-5400000" flipH="1">
                <a:off x="1200" y="2784"/>
                <a:ext cx="672" cy="672"/>
              </a:xfrm>
              <a:prstGeom prst="curvedConnector2">
                <a:avLst/>
              </a:prstGeom>
              <a:ln w="9525" cap="flat" cmpd="sng">
                <a:solidFill>
                  <a:schemeClr val="tx1"/>
                </a:solidFill>
                <a:prstDash val="solid"/>
                <a:headEnd type="none" w="med" len="med"/>
                <a:tailEnd type="triangle" w="med" len="med"/>
              </a:ln>
            </p:spPr>
          </p:cxnSp>
          <p:cxnSp>
            <p:nvCxnSpPr>
              <p:cNvPr id="69661" name="AutoShape 33"/>
              <p:cNvCxnSpPr>
                <a:stCxn id="12" idx="6"/>
                <a:endCxn id="39" idx="2"/>
              </p:cNvCxnSpPr>
              <p:nvPr/>
            </p:nvCxnSpPr>
            <p:spPr>
              <a:xfrm>
                <a:off x="3324" y="2592"/>
                <a:ext cx="708" cy="0"/>
              </a:xfrm>
              <a:prstGeom prst="straightConnector1">
                <a:avLst/>
              </a:prstGeom>
              <a:ln w="9525" cap="flat" cmpd="sng">
                <a:solidFill>
                  <a:schemeClr val="tx1"/>
                </a:solidFill>
                <a:prstDash val="solid"/>
                <a:headEnd type="none" w="med" len="med"/>
                <a:tailEnd type="triangle" w="med" len="med"/>
              </a:ln>
            </p:spPr>
          </p:cxnSp>
          <p:sp>
            <p:nvSpPr>
              <p:cNvPr id="25" name="Text Box 34"/>
              <p:cNvSpPr txBox="1">
                <a:spLocks noChangeArrowheads="1"/>
              </p:cNvSpPr>
              <p:nvPr/>
            </p:nvSpPr>
            <p:spPr bwMode="auto">
              <a:xfrm>
                <a:off x="1175" y="1550"/>
                <a:ext cx="351"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i="1" kern="1200" cap="none" spc="0" normalizeH="0" baseline="0" noProof="0" dirty="0">
                    <a:solidFill>
                      <a:srgbClr val="FF0000"/>
                    </a:solidFill>
                    <a:latin typeface="+mj-lt"/>
                    <a:ea typeface="楷体_GB2312" pitchFamily="49" charset="-122"/>
                    <a:cs typeface="+mn-cs"/>
                  </a:rPr>
                  <a:t>a</a:t>
                </a:r>
                <a:endParaRPr kumimoji="1" lang="en-US" altLang="zh-CN" i="1" kern="1200" cap="none" spc="0" normalizeH="0" baseline="0" noProof="0" dirty="0">
                  <a:solidFill>
                    <a:srgbClr val="FF0000"/>
                  </a:solidFill>
                  <a:latin typeface="+mj-lt"/>
                  <a:ea typeface="楷体_GB2312" pitchFamily="49" charset="-122"/>
                  <a:cs typeface="+mn-cs"/>
                </a:endParaRPr>
              </a:p>
            </p:txBody>
          </p:sp>
          <p:sp>
            <p:nvSpPr>
              <p:cNvPr id="26" name="Text Box 35"/>
              <p:cNvSpPr txBox="1">
                <a:spLocks noChangeArrowheads="1"/>
              </p:cNvSpPr>
              <p:nvPr/>
            </p:nvSpPr>
            <p:spPr bwMode="auto">
              <a:xfrm>
                <a:off x="1220" y="3085"/>
                <a:ext cx="34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i="1" kern="1200" cap="none" spc="0" normalizeH="0" baseline="0" noProof="0" dirty="0">
                    <a:solidFill>
                      <a:srgbClr val="FF0000"/>
                    </a:solidFill>
                    <a:latin typeface="+mj-lt"/>
                    <a:ea typeface="楷体_GB2312" pitchFamily="49" charset="-122"/>
                    <a:cs typeface="+mn-cs"/>
                  </a:rPr>
                  <a:t>a</a:t>
                </a:r>
                <a:endParaRPr kumimoji="1" lang="en-US" altLang="zh-CN" i="1" kern="1200" cap="none" spc="0" normalizeH="0" baseline="0" noProof="0" dirty="0">
                  <a:solidFill>
                    <a:srgbClr val="FF0000"/>
                  </a:solidFill>
                  <a:latin typeface="+mj-lt"/>
                  <a:ea typeface="楷体_GB2312" pitchFamily="49" charset="-122"/>
                  <a:cs typeface="+mn-cs"/>
                </a:endParaRPr>
              </a:p>
            </p:txBody>
          </p:sp>
          <p:sp>
            <p:nvSpPr>
              <p:cNvPr id="27" name="Text Box 36"/>
              <p:cNvSpPr txBox="1">
                <a:spLocks noChangeArrowheads="1"/>
              </p:cNvSpPr>
              <p:nvPr/>
            </p:nvSpPr>
            <p:spPr bwMode="auto">
              <a:xfrm>
                <a:off x="1434" y="2269"/>
                <a:ext cx="29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28" name="Text Box 37"/>
              <p:cNvSpPr txBox="1">
                <a:spLocks noChangeArrowheads="1"/>
              </p:cNvSpPr>
              <p:nvPr/>
            </p:nvSpPr>
            <p:spPr bwMode="auto">
              <a:xfrm>
                <a:off x="2350" y="1792"/>
                <a:ext cx="29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29" name="Text Box 38"/>
              <p:cNvSpPr txBox="1">
                <a:spLocks noChangeArrowheads="1"/>
              </p:cNvSpPr>
              <p:nvPr/>
            </p:nvSpPr>
            <p:spPr bwMode="auto">
              <a:xfrm>
                <a:off x="2393" y="1308"/>
                <a:ext cx="29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0" name="Text Box 39"/>
              <p:cNvSpPr txBox="1">
                <a:spLocks noChangeArrowheads="1"/>
              </p:cNvSpPr>
              <p:nvPr/>
            </p:nvSpPr>
            <p:spPr bwMode="auto">
              <a:xfrm>
                <a:off x="3458" y="2267"/>
                <a:ext cx="297"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1" name="Text Box 40"/>
              <p:cNvSpPr txBox="1">
                <a:spLocks noChangeArrowheads="1"/>
              </p:cNvSpPr>
              <p:nvPr/>
            </p:nvSpPr>
            <p:spPr bwMode="auto">
              <a:xfrm>
                <a:off x="2398" y="3132"/>
                <a:ext cx="29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2" name="Text Box 41"/>
              <p:cNvSpPr txBox="1">
                <a:spLocks noChangeArrowheads="1"/>
              </p:cNvSpPr>
              <p:nvPr/>
            </p:nvSpPr>
            <p:spPr bwMode="auto">
              <a:xfrm>
                <a:off x="2427" y="2267"/>
                <a:ext cx="340"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a</a:t>
                </a:r>
                <a:endParaRPr kumimoji="1" lang="en-US" altLang="zh-CN" kern="1200" cap="none" spc="0" normalizeH="0" baseline="0" noProof="0" dirty="0">
                  <a:latin typeface="+mj-lt"/>
                  <a:ea typeface="楷体_GB2312" pitchFamily="49" charset="-122"/>
                  <a:cs typeface="+mn-cs"/>
                </a:endParaRPr>
              </a:p>
            </p:txBody>
          </p:sp>
        </p:grpSp>
        <p:sp>
          <p:nvSpPr>
            <p:cNvPr id="8" name="AutoShape 42"/>
            <p:cNvSpPr>
              <a:spLocks noChangeArrowheads="1"/>
            </p:cNvSpPr>
            <p:nvPr/>
          </p:nvSpPr>
          <p:spPr bwMode="auto">
            <a:xfrm>
              <a:off x="864" y="3246"/>
              <a:ext cx="240" cy="306"/>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pic>
        <p:nvPicPr>
          <p:cNvPr id="69638" name="Picture 43"/>
          <p:cNvPicPr>
            <a:picLocks noChangeAspect="1"/>
          </p:cNvPicPr>
          <p:nvPr/>
        </p:nvPicPr>
        <p:blipFill>
          <a:blip r:embed="rId1"/>
          <a:stretch>
            <a:fillRect/>
          </a:stretch>
        </p:blipFill>
        <p:spPr>
          <a:xfrm>
            <a:off x="457200" y="1752600"/>
            <a:ext cx="3505200" cy="2574925"/>
          </a:xfrm>
          <a:prstGeom prst="rect">
            <a:avLst/>
          </a:prstGeom>
          <a:noFill/>
          <a:ln w="9525">
            <a:noFill/>
          </a:ln>
        </p:spPr>
      </p:pic>
      <p:grpSp>
        <p:nvGrpSpPr>
          <p:cNvPr id="46" name="Group 46"/>
          <p:cNvGrpSpPr/>
          <p:nvPr/>
        </p:nvGrpSpPr>
        <p:grpSpPr>
          <a:xfrm>
            <a:off x="1600200" y="4419600"/>
            <a:ext cx="5638800" cy="595313"/>
            <a:chOff x="1008" y="2784"/>
            <a:chExt cx="3552" cy="375"/>
          </a:xfrm>
        </p:grpSpPr>
        <p:sp>
          <p:nvSpPr>
            <p:cNvPr id="47" name="Text Box 44"/>
            <p:cNvSpPr txBox="1">
              <a:spLocks noChangeArrowheads="1"/>
            </p:cNvSpPr>
            <p:nvPr/>
          </p:nvSpPr>
          <p:spPr bwMode="auto">
            <a:xfrm>
              <a:off x="1008" y="283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800" kern="1200" cap="none" spc="0" normalizeH="0" baseline="0" noProof="0" dirty="0">
                  <a:solidFill>
                    <a:srgbClr val="0000FF"/>
                  </a:solidFill>
                  <a:latin typeface="+mj-lt"/>
                  <a:ea typeface="楷体_GB2312" pitchFamily="49" charset="-122"/>
                  <a:cs typeface="+mn-cs"/>
                </a:rPr>
                <a:t>DFA</a:t>
              </a:r>
              <a:endParaRPr kumimoji="1" lang="en-US" altLang="zh-CN" sz="2800" kern="1200" cap="none" spc="0" normalizeH="0" baseline="0" noProof="0" dirty="0">
                <a:solidFill>
                  <a:srgbClr val="0000FF"/>
                </a:solidFill>
                <a:latin typeface="+mj-lt"/>
                <a:ea typeface="楷体_GB2312" pitchFamily="49" charset="-122"/>
                <a:cs typeface="+mn-cs"/>
              </a:endParaRPr>
            </a:p>
          </p:txBody>
        </p:sp>
        <p:sp>
          <p:nvSpPr>
            <p:cNvPr id="48" name="Text Box 45"/>
            <p:cNvSpPr txBox="1">
              <a:spLocks noChangeArrowheads="1"/>
            </p:cNvSpPr>
            <p:nvPr/>
          </p:nvSpPr>
          <p:spPr bwMode="auto">
            <a:xfrm>
              <a:off x="3936" y="278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800" kern="1200" cap="none" spc="0" normalizeH="0" baseline="0" noProof="0" dirty="0">
                  <a:solidFill>
                    <a:srgbClr val="FF0000"/>
                  </a:solidFill>
                  <a:latin typeface="+mj-lt"/>
                  <a:ea typeface="楷体_GB2312" pitchFamily="49" charset="-122"/>
                  <a:cs typeface="+mn-cs"/>
                </a:rPr>
                <a:t>NFA</a:t>
              </a:r>
              <a:endParaRPr kumimoji="1" lang="en-US" altLang="zh-CN" sz="2800" kern="1200" cap="none" spc="0" normalizeH="0" baseline="0" noProof="0" dirty="0">
                <a:solidFill>
                  <a:srgbClr val="FF0000"/>
                </a:solidFill>
                <a:latin typeface="+mj-lt"/>
                <a:ea typeface="楷体_GB2312" pitchFamily="49" charset="-122"/>
                <a:cs typeface="+mn-cs"/>
              </a:endParaRPr>
            </a:p>
          </p:txBody>
        </p:sp>
      </p:grpSp>
      <p:sp>
        <p:nvSpPr>
          <p:cNvPr id="49" name="Text Box 47"/>
          <p:cNvSpPr txBox="1">
            <a:spLocks noChangeArrowheads="1"/>
          </p:cNvSpPr>
          <p:nvPr/>
        </p:nvSpPr>
        <p:spPr bwMode="auto">
          <a:xfrm>
            <a:off x="685800" y="5105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en-US" altLang="zh-CN" kern="1200" cap="none" spc="0" normalizeH="0" baseline="0" noProof="0" dirty="0">
                <a:solidFill>
                  <a:srgbClr val="0000FF"/>
                </a:solidFill>
                <a:latin typeface="+mj-lt"/>
                <a:ea typeface="楷体_GB2312" pitchFamily="49" charset="-122"/>
                <a:cs typeface="+mn-cs"/>
              </a:rPr>
              <a:t>DFA=&lt;</a:t>
            </a:r>
            <a:r>
              <a:rPr kumimoji="1" lang="zh-CN" altLang="en-US" kern="1200" cap="none" spc="0" normalizeH="0" baseline="0" noProof="0" dirty="0">
                <a:solidFill>
                  <a:srgbClr val="0000FF"/>
                </a:solidFill>
                <a:latin typeface="+mj-lt"/>
                <a:ea typeface="楷体_GB2312" pitchFamily="49" charset="-122"/>
                <a:cs typeface="+mn-cs"/>
              </a:rPr>
              <a:t>状态集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字母表</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单值映射</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初态</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终态集</a:t>
            </a:r>
            <a:r>
              <a:rPr kumimoji="1" lang="en-US" altLang="zh-CN" kern="1200" cap="none" spc="0" normalizeH="0" baseline="0" noProof="0" dirty="0">
                <a:solidFill>
                  <a:srgbClr val="0000FF"/>
                </a:solidFill>
                <a:latin typeface="+mj-lt"/>
                <a:ea typeface="楷体_GB2312" pitchFamily="49" charset="-122"/>
                <a:cs typeface="+mn-cs"/>
              </a:rPr>
              <a:t>&gt;</a:t>
            </a:r>
            <a:endParaRPr kumimoji="1" lang="en-US" altLang="zh-CN" kern="1200" cap="none" spc="0" normalizeH="0" baseline="0" noProof="0" dirty="0">
              <a:solidFill>
                <a:srgbClr val="0000FF"/>
              </a:solidFill>
              <a:latin typeface="+mj-lt"/>
              <a:ea typeface="楷体_GB2312" pitchFamily="49" charset="-122"/>
              <a:cs typeface="+mn-cs"/>
            </a:endParaRPr>
          </a:p>
        </p:txBody>
      </p:sp>
      <p:sp>
        <p:nvSpPr>
          <p:cNvPr id="50" name="Text Box 48"/>
          <p:cNvSpPr txBox="1">
            <a:spLocks noChangeArrowheads="1"/>
          </p:cNvSpPr>
          <p:nvPr/>
        </p:nvSpPr>
        <p:spPr bwMode="auto">
          <a:xfrm>
            <a:off x="685800" y="57150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en-US" altLang="zh-CN" kern="1200" cap="none" spc="0" normalizeH="0" baseline="0" noProof="0" dirty="0">
                <a:solidFill>
                  <a:srgbClr val="FF0000"/>
                </a:solidFill>
                <a:latin typeface="+mj-lt"/>
                <a:ea typeface="楷体_GB2312" pitchFamily="49" charset="-122"/>
                <a:cs typeface="+mn-cs"/>
              </a:rPr>
              <a:t>NFA</a:t>
            </a:r>
            <a:r>
              <a:rPr kumimoji="1" lang="en-US" altLang="zh-CN" kern="1200" cap="none" spc="0" normalizeH="0" baseline="0" noProof="0" dirty="0">
                <a:solidFill>
                  <a:srgbClr val="0000FF"/>
                </a:solidFill>
                <a:latin typeface="+mj-lt"/>
                <a:ea typeface="楷体_GB2312" pitchFamily="49" charset="-122"/>
                <a:cs typeface="+mn-cs"/>
              </a:rPr>
              <a:t>=&lt;</a:t>
            </a:r>
            <a:r>
              <a:rPr kumimoji="1" lang="zh-CN" altLang="en-US" kern="1200" cap="none" spc="0" normalizeH="0" baseline="0" noProof="0" dirty="0">
                <a:solidFill>
                  <a:srgbClr val="0000FF"/>
                </a:solidFill>
                <a:latin typeface="+mj-lt"/>
                <a:ea typeface="楷体_GB2312" pitchFamily="49" charset="-122"/>
                <a:cs typeface="+mn-cs"/>
              </a:rPr>
              <a:t>状态集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字母表</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FF0000"/>
                </a:solidFill>
                <a:latin typeface="+mj-lt"/>
                <a:ea typeface="楷体_GB2312" pitchFamily="49" charset="-122"/>
                <a:cs typeface="+mn-cs"/>
              </a:rPr>
              <a:t>多</a:t>
            </a:r>
            <a:r>
              <a:rPr kumimoji="1" lang="zh-CN" altLang="en-US" kern="1200" cap="none" spc="0" normalizeH="0" baseline="0" noProof="0" dirty="0">
                <a:solidFill>
                  <a:srgbClr val="0000FF"/>
                </a:solidFill>
                <a:latin typeface="+mj-lt"/>
                <a:ea typeface="楷体_GB2312" pitchFamily="49" charset="-122"/>
                <a:cs typeface="+mn-cs"/>
              </a:rPr>
              <a:t>值映射</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初态</a:t>
            </a:r>
            <a:r>
              <a:rPr kumimoji="1" lang="zh-CN" altLang="en-US" kern="1200" cap="none" spc="0" normalizeH="0" baseline="0" noProof="0" dirty="0">
                <a:solidFill>
                  <a:srgbClr val="FF0000"/>
                </a:solidFill>
                <a:latin typeface="+mj-lt"/>
                <a:ea typeface="楷体_GB2312" pitchFamily="49" charset="-122"/>
                <a:cs typeface="+mn-cs"/>
              </a:rPr>
              <a:t>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终态集</a:t>
            </a:r>
            <a:r>
              <a:rPr kumimoji="1" lang="en-US" altLang="zh-CN" kern="1200" cap="none" spc="0" normalizeH="0" baseline="0" noProof="0" dirty="0">
                <a:solidFill>
                  <a:srgbClr val="0000FF"/>
                </a:solidFill>
                <a:latin typeface="+mj-lt"/>
                <a:ea typeface="楷体_GB2312" pitchFamily="49" charset="-122"/>
                <a:cs typeface="+mn-cs"/>
              </a:rPr>
              <a:t>&gt;</a:t>
            </a:r>
            <a:endParaRPr kumimoji="1" lang="en-US" altLang="zh-CN" kern="1200" cap="none" spc="0" normalizeH="0" baseline="0" noProof="0" dirty="0">
              <a:solidFill>
                <a:srgbClr val="0000FF"/>
              </a:solidFill>
              <a:latin typeface="+mj-lt"/>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ppt_w</p:attrName>
                                        </p:attrNameLst>
                                      </p:cBhvr>
                                      <p:tavLst>
                                        <p:tav tm="0">
                                          <p:val>
                                            <p:strVal val="#ppt_w*0.70"/>
                                          </p:val>
                                        </p:tav>
                                        <p:tav tm="100000">
                                          <p:val>
                                            <p:strVal val="#ppt_w"/>
                                          </p:val>
                                        </p:tav>
                                      </p:tavLst>
                                    </p:anim>
                                    <p:anim calcmode="lin" valueType="num">
                                      <p:cBhvr>
                                        <p:cTn id="13" dur="1000" fill="hold"/>
                                        <p:tgtEl>
                                          <p:spTgt spid="49"/>
                                        </p:tgtEl>
                                        <p:attrNameLst>
                                          <p:attrName>ppt_h</p:attrName>
                                        </p:attrNameLst>
                                      </p:cBhvr>
                                      <p:tavLst>
                                        <p:tav tm="0">
                                          <p:val>
                                            <p:strVal val="#ppt_h"/>
                                          </p:val>
                                        </p:tav>
                                        <p:tav tm="100000">
                                          <p:val>
                                            <p:strVal val="#ppt_h"/>
                                          </p:val>
                                        </p:tav>
                                      </p:tavLst>
                                    </p:anim>
                                    <p:animEffect transition="in" filter="fade">
                                      <p:cBhvr>
                                        <p:cTn id="14" dur="10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1000" fill="hold"/>
                                        <p:tgtEl>
                                          <p:spTgt spid="50"/>
                                        </p:tgtEl>
                                        <p:attrNameLst>
                                          <p:attrName>ppt_w</p:attrName>
                                        </p:attrNameLst>
                                      </p:cBhvr>
                                      <p:tavLst>
                                        <p:tav tm="0">
                                          <p:val>
                                            <p:strVal val="#ppt_w*0.70"/>
                                          </p:val>
                                        </p:tav>
                                        <p:tav tm="100000">
                                          <p:val>
                                            <p:strVal val="#ppt_w"/>
                                          </p:val>
                                        </p:tav>
                                      </p:tavLst>
                                    </p:anim>
                                    <p:anim calcmode="lin" valueType="num">
                                      <p:cBhvr>
                                        <p:cTn id="20" dur="1000" fill="hold"/>
                                        <p:tgtEl>
                                          <p:spTgt spid="50"/>
                                        </p:tgtEl>
                                        <p:attrNameLst>
                                          <p:attrName>ppt_h</p:attrName>
                                        </p:attrNameLst>
                                      </p:cBhvr>
                                      <p:tavLst>
                                        <p:tav tm="0">
                                          <p:val>
                                            <p:strVal val="#ppt_h"/>
                                          </p:val>
                                        </p:tav>
                                        <p:tav tm="100000">
                                          <p:val>
                                            <p:strVal val="#ppt_h"/>
                                          </p:val>
                                        </p:tav>
                                      </p:tavLst>
                                    </p:anim>
                                    <p:animEffect transition="in" filter="fade">
                                      <p:cBhvr>
                                        <p:cTn id="21"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2883" name="Rectangle 3"/>
          <p:cNvSpPr>
            <a:spLocks noGrp="1" noRot="1" noChangeArrowheads="1"/>
          </p:cNvSpPr>
          <p:nvPr>
            <p:ph sz="quarter" idx="1"/>
          </p:nvPr>
        </p:nvSpPr>
        <p:spPr>
          <a:xfrm>
            <a:off x="609600" y="1600200"/>
            <a:ext cx="8153400" cy="45720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Σ</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中的任何串</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，若存在一条从某一初态结到某一终态结的道路，且这条道路上所有弧的标记字依序连接成的串</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不理睬那些标记为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的弧</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等于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可为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所识别</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读出或接受</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的某些结既是初态结又是终态结，或者存在一条从某个初态结到某个终态结的道路，其上所有弧的标记均为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，那么</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空字可为</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所接受</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所能接受的符号串的全体记为</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437063"/>
            <a:ext cx="8229600" cy="17192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上图所示的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的以下两个转换序列都可以接受串</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16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16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71686" name="Group 25"/>
          <p:cNvGrpSpPr/>
          <p:nvPr/>
        </p:nvGrpSpPr>
        <p:grpSpPr>
          <a:xfrm>
            <a:off x="1482725" y="1516063"/>
            <a:ext cx="4892675" cy="2370137"/>
            <a:chOff x="468313" y="992188"/>
            <a:chExt cx="4892675" cy="2370137"/>
          </a:xfrm>
        </p:grpSpPr>
        <p:sp>
          <p:nvSpPr>
            <p:cNvPr id="27" name="Arc 13"/>
            <p:cNvSpPr/>
            <p:nvPr/>
          </p:nvSpPr>
          <p:spPr bwMode="auto">
            <a:xfrm rot="1751364">
              <a:off x="3611563" y="1225550"/>
              <a:ext cx="1666875" cy="1141413"/>
            </a:xfrm>
            <a:custGeom>
              <a:avLst/>
              <a:gdLst>
                <a:gd name="G0" fmla="+- 12842 0 0"/>
                <a:gd name="G1" fmla="+- 21600 0 0"/>
                <a:gd name="G2" fmla="+- 21600 0 0"/>
                <a:gd name="T0" fmla="*/ 0 w 30836"/>
                <a:gd name="T1" fmla="*/ 4232 h 21600"/>
                <a:gd name="T2" fmla="*/ 30836 w 30836"/>
                <a:gd name="T3" fmla="*/ 9650 h 21600"/>
                <a:gd name="T4" fmla="*/ 12842 w 30836"/>
                <a:gd name="T5" fmla="*/ 21600 h 21600"/>
              </a:gdLst>
              <a:ahLst/>
              <a:cxnLst>
                <a:cxn ang="0">
                  <a:pos x="T0" y="T1"/>
                </a:cxn>
                <a:cxn ang="0">
                  <a:pos x="T2" y="T3"/>
                </a:cxn>
                <a:cxn ang="0">
                  <a:pos x="T4" y="T5"/>
                </a:cxn>
              </a:cxnLst>
              <a:rect l="0" t="0" r="r" b="b"/>
              <a:pathLst>
                <a:path w="30836" h="21600" fill="none" extrusionOk="0">
                  <a:moveTo>
                    <a:pt x="0" y="4232"/>
                  </a:moveTo>
                  <a:cubicBezTo>
                    <a:pt x="3717" y="1483"/>
                    <a:pt x="8218" y="-1"/>
                    <a:pt x="12842" y="0"/>
                  </a:cubicBezTo>
                  <a:cubicBezTo>
                    <a:pt x="20077" y="0"/>
                    <a:pt x="26832" y="3622"/>
                    <a:pt x="30835" y="9650"/>
                  </a:cubicBezTo>
                </a:path>
                <a:path w="30836" h="21600" stroke="0" extrusionOk="0">
                  <a:moveTo>
                    <a:pt x="0" y="4232"/>
                  </a:moveTo>
                  <a:cubicBezTo>
                    <a:pt x="3717" y="1483"/>
                    <a:pt x="8218" y="-1"/>
                    <a:pt x="12842" y="0"/>
                  </a:cubicBezTo>
                  <a:cubicBezTo>
                    <a:pt x="20077" y="0"/>
                    <a:pt x="26832" y="3622"/>
                    <a:pt x="30835" y="9650"/>
                  </a:cubicBezTo>
                  <a:lnTo>
                    <a:pt x="12842" y="21600"/>
                  </a:lnTo>
                  <a:close/>
                </a:path>
              </a:pathLst>
            </a:custGeom>
            <a:noFill/>
            <a:ln w="2857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grpSp>
          <p:nvGrpSpPr>
            <p:cNvPr id="71689" name="Group 27"/>
            <p:cNvGrpSpPr/>
            <p:nvPr/>
          </p:nvGrpSpPr>
          <p:grpSpPr>
            <a:xfrm>
              <a:off x="468313" y="992188"/>
              <a:ext cx="4892675" cy="2370137"/>
              <a:chOff x="468313" y="992188"/>
              <a:chExt cx="4892675" cy="2370137"/>
            </a:xfrm>
          </p:grpSpPr>
          <p:sp>
            <p:nvSpPr>
              <p:cNvPr id="71690" name="AutoShape 2"/>
              <p:cNvSpPr/>
              <p:nvPr/>
            </p:nvSpPr>
            <p:spPr>
              <a:xfrm>
                <a:off x="1550988" y="2216150"/>
                <a:ext cx="569912"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71691" name="AutoShape 3"/>
              <p:cNvSpPr/>
              <p:nvPr/>
            </p:nvSpPr>
            <p:spPr>
              <a:xfrm>
                <a:off x="4791075" y="2195513"/>
                <a:ext cx="569913" cy="55245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53" y="10800"/>
                    </a:moveTo>
                    <a:cubicBezTo>
                      <a:pt x="2753" y="15244"/>
                      <a:pt x="6356" y="18847"/>
                      <a:pt x="10800" y="18847"/>
                    </a:cubicBezTo>
                    <a:cubicBezTo>
                      <a:pt x="15244" y="18847"/>
                      <a:pt x="18847" y="15244"/>
                      <a:pt x="18847" y="10800"/>
                    </a:cubicBezTo>
                    <a:cubicBezTo>
                      <a:pt x="18847" y="6356"/>
                      <a:pt x="15244" y="2753"/>
                      <a:pt x="10800" y="2753"/>
                    </a:cubicBezTo>
                    <a:cubicBezTo>
                      <a:pt x="6356" y="2753"/>
                      <a:pt x="2753" y="6356"/>
                      <a:pt x="2753" y="10800"/>
                    </a:cubicBezTo>
                    <a:close/>
                  </a:path>
                </a:pathLst>
              </a:custGeom>
              <a:solidFill>
                <a:schemeClr val="bg1">
                  <a:alpha val="0"/>
                </a:schemeClr>
              </a:solidFill>
              <a:ln w="28575" cap="flat" cmpd="sng">
                <a:solidFill>
                  <a:srgbClr val="000000"/>
                </a:solidFill>
                <a:prstDash val="solid"/>
                <a:round/>
                <a:headEnd type="none" w="med" len="med"/>
                <a:tailEnd type="none" w="med" len="med"/>
              </a:ln>
            </p:spPr>
            <p:txBody>
              <a:bodyPr anchor="ctr" anchorCtr="0">
                <a:spAutoFit/>
              </a:bodyPr>
              <a:p>
                <a:pPr algn="ct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71692" name="AutoShape 4"/>
              <p:cNvSpPr/>
              <p:nvPr/>
            </p:nvSpPr>
            <p:spPr>
              <a:xfrm>
                <a:off x="3135313" y="2195513"/>
                <a:ext cx="569912"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71693" name="Line 5"/>
              <p:cNvSpPr/>
              <p:nvPr/>
            </p:nvSpPr>
            <p:spPr>
              <a:xfrm>
                <a:off x="468313" y="2493963"/>
                <a:ext cx="1079500" cy="0"/>
              </a:xfrm>
              <a:prstGeom prst="line">
                <a:avLst/>
              </a:prstGeom>
              <a:ln w="28575" cap="flat" cmpd="sng">
                <a:solidFill>
                  <a:srgbClr val="000000"/>
                </a:solidFill>
                <a:prstDash val="solid"/>
                <a:headEnd type="none" w="med" len="med"/>
                <a:tailEnd type="triangle" w="med" len="med"/>
              </a:ln>
            </p:spPr>
          </p:sp>
          <p:sp>
            <p:nvSpPr>
              <p:cNvPr id="71694" name="AutoShape 6"/>
              <p:cNvSpPr/>
              <p:nvPr/>
            </p:nvSpPr>
            <p:spPr>
              <a:xfrm>
                <a:off x="3063875" y="992188"/>
                <a:ext cx="569913"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71695" name="Line 7"/>
              <p:cNvSpPr/>
              <p:nvPr/>
            </p:nvSpPr>
            <p:spPr>
              <a:xfrm>
                <a:off x="2124075" y="2473325"/>
                <a:ext cx="1008063" cy="0"/>
              </a:xfrm>
              <a:prstGeom prst="line">
                <a:avLst/>
              </a:prstGeom>
              <a:ln w="28575" cap="flat" cmpd="sng">
                <a:solidFill>
                  <a:srgbClr val="000000"/>
                </a:solidFill>
                <a:prstDash val="solid"/>
                <a:headEnd type="none" w="med" len="med"/>
                <a:tailEnd type="triangle" w="med" len="med"/>
              </a:ln>
            </p:spPr>
          </p:sp>
          <p:sp>
            <p:nvSpPr>
              <p:cNvPr id="71696" name="Line 8"/>
              <p:cNvSpPr/>
              <p:nvPr/>
            </p:nvSpPr>
            <p:spPr>
              <a:xfrm>
                <a:off x="3708400" y="2473325"/>
                <a:ext cx="1079500" cy="0"/>
              </a:xfrm>
              <a:prstGeom prst="line">
                <a:avLst/>
              </a:prstGeom>
              <a:ln w="28575" cap="flat" cmpd="sng">
                <a:solidFill>
                  <a:srgbClr val="000000"/>
                </a:solidFill>
                <a:prstDash val="solid"/>
                <a:headEnd type="none" w="med" len="med"/>
                <a:tailEnd type="triangle" w="med" len="med"/>
              </a:ln>
            </p:spPr>
          </p:sp>
          <p:sp>
            <p:nvSpPr>
              <p:cNvPr id="71697" name="Line 9"/>
              <p:cNvSpPr/>
              <p:nvPr/>
            </p:nvSpPr>
            <p:spPr>
              <a:xfrm flipV="1">
                <a:off x="1836738" y="1268413"/>
                <a:ext cx="1223962" cy="936625"/>
              </a:xfrm>
              <a:prstGeom prst="line">
                <a:avLst/>
              </a:prstGeom>
              <a:ln w="28575" cap="flat" cmpd="sng">
                <a:solidFill>
                  <a:srgbClr val="000000"/>
                </a:solidFill>
                <a:prstDash val="solid"/>
                <a:headEnd type="none" w="med" len="med"/>
                <a:tailEnd type="triangle" w="med" len="med"/>
              </a:ln>
            </p:spPr>
          </p:sp>
          <p:sp>
            <p:nvSpPr>
              <p:cNvPr id="71698" name="Line 10"/>
              <p:cNvSpPr/>
              <p:nvPr/>
            </p:nvSpPr>
            <p:spPr>
              <a:xfrm>
                <a:off x="3635375" y="1268413"/>
                <a:ext cx="1368425" cy="936625"/>
              </a:xfrm>
              <a:prstGeom prst="line">
                <a:avLst/>
              </a:prstGeom>
              <a:ln w="28575" cap="flat" cmpd="sng">
                <a:solidFill>
                  <a:srgbClr val="000000"/>
                </a:solidFill>
                <a:prstDash val="solid"/>
                <a:headEnd type="none" w="med" len="med"/>
                <a:tailEnd type="triangle" w="med" len="med"/>
              </a:ln>
            </p:spPr>
          </p:sp>
          <p:sp>
            <p:nvSpPr>
              <p:cNvPr id="38" name="Arc 11"/>
              <p:cNvSpPr/>
              <p:nvPr/>
            </p:nvSpPr>
            <p:spPr bwMode="auto">
              <a:xfrm rot="10800000">
                <a:off x="1908176" y="1989138"/>
                <a:ext cx="2820987" cy="1368425"/>
              </a:xfrm>
              <a:custGeom>
                <a:avLst/>
                <a:gdLst>
                  <a:gd name="G0" fmla="+- 12842 0 0"/>
                  <a:gd name="G1" fmla="+- 21600 0 0"/>
                  <a:gd name="G2" fmla="+- 21600 0 0"/>
                  <a:gd name="T0" fmla="*/ 0 w 30836"/>
                  <a:gd name="T1" fmla="*/ 4232 h 21600"/>
                  <a:gd name="T2" fmla="*/ 30836 w 30836"/>
                  <a:gd name="T3" fmla="*/ 9650 h 21600"/>
                  <a:gd name="T4" fmla="*/ 12842 w 30836"/>
                  <a:gd name="T5" fmla="*/ 21600 h 21600"/>
                </a:gdLst>
                <a:ahLst/>
                <a:cxnLst>
                  <a:cxn ang="0">
                    <a:pos x="T0" y="T1"/>
                  </a:cxn>
                  <a:cxn ang="0">
                    <a:pos x="T2" y="T3"/>
                  </a:cxn>
                  <a:cxn ang="0">
                    <a:pos x="T4" y="T5"/>
                  </a:cxn>
                </a:cxnLst>
                <a:rect l="0" t="0" r="r" b="b"/>
                <a:pathLst>
                  <a:path w="30836" h="21600" fill="none" extrusionOk="0">
                    <a:moveTo>
                      <a:pt x="0" y="4232"/>
                    </a:moveTo>
                    <a:cubicBezTo>
                      <a:pt x="3717" y="1483"/>
                      <a:pt x="8218" y="-1"/>
                      <a:pt x="12842" y="0"/>
                    </a:cubicBezTo>
                    <a:cubicBezTo>
                      <a:pt x="20077" y="0"/>
                      <a:pt x="26832" y="3622"/>
                      <a:pt x="30835" y="9650"/>
                    </a:cubicBezTo>
                  </a:path>
                  <a:path w="30836" h="21600" stroke="0" extrusionOk="0">
                    <a:moveTo>
                      <a:pt x="0" y="4232"/>
                    </a:moveTo>
                    <a:cubicBezTo>
                      <a:pt x="3717" y="1483"/>
                      <a:pt x="8218" y="-1"/>
                      <a:pt x="12842" y="0"/>
                    </a:cubicBezTo>
                    <a:cubicBezTo>
                      <a:pt x="20077" y="0"/>
                      <a:pt x="26832" y="3622"/>
                      <a:pt x="30835" y="9650"/>
                    </a:cubicBezTo>
                    <a:lnTo>
                      <a:pt x="12842" y="21600"/>
                    </a:lnTo>
                    <a:close/>
                  </a:path>
                </a:pathLst>
              </a:custGeom>
              <a:noFill/>
              <a:ln w="2857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71700" name="Line 12"/>
              <p:cNvSpPr/>
              <p:nvPr/>
            </p:nvSpPr>
            <p:spPr>
              <a:xfrm flipV="1">
                <a:off x="4672013" y="2824163"/>
                <a:ext cx="404812" cy="303212"/>
              </a:xfrm>
              <a:prstGeom prst="line">
                <a:avLst/>
              </a:prstGeom>
              <a:ln w="28575" cap="flat" cmpd="sng">
                <a:solidFill>
                  <a:srgbClr val="000000"/>
                </a:solidFill>
                <a:prstDash val="solid"/>
                <a:headEnd type="none" w="med" len="med"/>
                <a:tailEnd type="triangle" w="med" len="med"/>
              </a:ln>
            </p:spPr>
          </p:sp>
          <p:sp>
            <p:nvSpPr>
              <p:cNvPr id="71701" name="Line 14"/>
              <p:cNvSpPr/>
              <p:nvPr/>
            </p:nvSpPr>
            <p:spPr>
              <a:xfrm rot="-9048636" flipV="1">
                <a:off x="3643313" y="1001713"/>
                <a:ext cx="239712" cy="252412"/>
              </a:xfrm>
              <a:prstGeom prst="line">
                <a:avLst/>
              </a:prstGeom>
              <a:ln w="28575" cap="flat" cmpd="sng">
                <a:solidFill>
                  <a:srgbClr val="000000"/>
                </a:solidFill>
                <a:prstDash val="solid"/>
                <a:headEnd type="none" w="med" len="med"/>
                <a:tailEnd type="triangle" w="med" len="med"/>
              </a:ln>
            </p:spPr>
          </p:sp>
          <p:sp>
            <p:nvSpPr>
              <p:cNvPr id="41" name="Text Box 15"/>
              <p:cNvSpPr txBox="1">
                <a:spLocks noChangeArrowheads="1"/>
              </p:cNvSpPr>
              <p:nvPr/>
            </p:nvSpPr>
            <p:spPr bwMode="auto">
              <a:xfrm>
                <a:off x="2411413" y="2112963"/>
                <a:ext cx="431800" cy="39687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a:t>
                </a:r>
                <a:endParaRPr kumimoji="1" lang="en-US" altLang="zh-CN" kern="1200" cap="none" spc="0" normalizeH="0" baseline="0" noProof="0">
                  <a:latin typeface="Times New Roman" panose="02020603050405020304" pitchFamily="18" charset="0"/>
                  <a:ea typeface="PMingLiU" pitchFamily="18" charset="-120"/>
                  <a:cs typeface="+mn-cs"/>
                </a:endParaRPr>
              </a:p>
            </p:txBody>
          </p:sp>
          <p:sp>
            <p:nvSpPr>
              <p:cNvPr id="42" name="Text Box 16"/>
              <p:cNvSpPr txBox="1">
                <a:spLocks noChangeArrowheads="1"/>
              </p:cNvSpPr>
              <p:nvPr/>
            </p:nvSpPr>
            <p:spPr bwMode="auto">
              <a:xfrm>
                <a:off x="2052638" y="1485900"/>
                <a:ext cx="431800" cy="39687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a:t>
                </a:r>
                <a:endParaRPr kumimoji="1" lang="en-US" altLang="zh-CN" kern="1200" cap="none" spc="0" normalizeH="0" baseline="0" noProof="0">
                  <a:latin typeface="Times New Roman" panose="02020603050405020304" pitchFamily="18" charset="0"/>
                  <a:ea typeface="PMingLiU" pitchFamily="18" charset="-120"/>
                  <a:cs typeface="+mn-cs"/>
                </a:endParaRPr>
              </a:p>
            </p:txBody>
          </p:sp>
          <p:sp>
            <p:nvSpPr>
              <p:cNvPr id="43" name="Text Box 17"/>
              <p:cNvSpPr txBox="1">
                <a:spLocks noChangeArrowheads="1"/>
              </p:cNvSpPr>
              <p:nvPr/>
            </p:nvSpPr>
            <p:spPr bwMode="auto">
              <a:xfrm>
                <a:off x="3995738" y="2112963"/>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dirty="0">
                    <a:latin typeface="Times New Roman" panose="02020603050405020304" pitchFamily="18" charset="0"/>
                    <a:ea typeface="PMingLiU" pitchFamily="18" charset="-120"/>
                    <a:cs typeface="+mn-cs"/>
                  </a:rPr>
                  <a:t>ε</a:t>
                </a:r>
                <a:endParaRPr kumimoji="1" lang="el-GR" altLang="zh-CN" kern="1200" cap="none" spc="0" normalizeH="0" baseline="0" noProof="0" dirty="0">
                  <a:latin typeface="Times New Roman" panose="02020603050405020304" pitchFamily="18" charset="0"/>
                  <a:ea typeface="PMingLiU" pitchFamily="18" charset="-120"/>
                  <a:cs typeface="+mn-cs"/>
                </a:endParaRPr>
              </a:p>
            </p:txBody>
          </p:sp>
          <p:sp>
            <p:nvSpPr>
              <p:cNvPr id="44" name="Text Box 18"/>
              <p:cNvSpPr txBox="1">
                <a:spLocks noChangeArrowheads="1"/>
              </p:cNvSpPr>
              <p:nvPr/>
            </p:nvSpPr>
            <p:spPr bwMode="auto">
              <a:xfrm>
                <a:off x="4140201" y="1320800"/>
                <a:ext cx="431800" cy="395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b</a:t>
                </a:r>
                <a:endParaRPr kumimoji="1" lang="en-US" altLang="zh-CN" kern="1200" cap="none" spc="0" normalizeH="0" baseline="0" noProof="0">
                  <a:latin typeface="Times New Roman" panose="02020603050405020304" pitchFamily="18" charset="0"/>
                  <a:ea typeface="PMingLiU" pitchFamily="18" charset="-120"/>
                  <a:cs typeface="+mn-cs"/>
                </a:endParaRPr>
              </a:p>
            </p:txBody>
          </p:sp>
          <p:sp>
            <p:nvSpPr>
              <p:cNvPr id="45" name="Text Box 19"/>
              <p:cNvSpPr txBox="1">
                <a:spLocks noChangeArrowheads="1"/>
              </p:cNvSpPr>
              <p:nvPr/>
            </p:nvSpPr>
            <p:spPr bwMode="auto">
              <a:xfrm>
                <a:off x="3276601" y="2905125"/>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dirty="0">
                    <a:latin typeface="Times New Roman" panose="02020603050405020304" pitchFamily="18" charset="0"/>
                    <a:ea typeface="PMingLiU" pitchFamily="18" charset="-120"/>
                    <a:cs typeface="+mn-cs"/>
                  </a:rPr>
                  <a:t>ε</a:t>
                </a:r>
                <a:endParaRPr kumimoji="1" lang="el-GR" altLang="zh-CN" kern="1200" cap="none" spc="0" normalizeH="0" baseline="0" noProof="0" dirty="0">
                  <a:latin typeface="Times New Roman" panose="02020603050405020304" pitchFamily="18" charset="0"/>
                  <a:ea typeface="PMingLiU" pitchFamily="18" charset="-120"/>
                  <a:cs typeface="+mn-cs"/>
                </a:endParaRPr>
              </a:p>
            </p:txBody>
          </p:sp>
          <p:sp>
            <p:nvSpPr>
              <p:cNvPr id="46" name="Text Box 20"/>
              <p:cNvSpPr txBox="1">
                <a:spLocks noChangeArrowheads="1"/>
              </p:cNvSpPr>
              <p:nvPr/>
            </p:nvSpPr>
            <p:spPr bwMode="auto">
              <a:xfrm>
                <a:off x="4645026" y="1031875"/>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a:latin typeface="Times New Roman" panose="02020603050405020304" pitchFamily="18" charset="0"/>
                    <a:ea typeface="PMingLiU" pitchFamily="18" charset="-120"/>
                    <a:cs typeface="+mn-cs"/>
                  </a:rPr>
                  <a:t>ε</a:t>
                </a:r>
                <a:endParaRPr kumimoji="1" lang="el-GR" altLang="zh-CN" kern="1200" cap="none" spc="0" normalizeH="0" baseline="0" noProof="0">
                  <a:latin typeface="Times New Roman" panose="02020603050405020304" pitchFamily="18" charset="0"/>
                  <a:ea typeface="PMingLiU" pitchFamily="18" charset="-120"/>
                  <a:cs typeface="+mn-cs"/>
                </a:endParaRPr>
              </a:p>
            </p:txBody>
          </p:sp>
        </p:grpSp>
      </p:grpSp>
      <p:graphicFrame>
        <p:nvGraphicFramePr>
          <p:cNvPr id="71687" name="Object 23"/>
          <p:cNvGraphicFramePr>
            <a:graphicFrameLocks noChangeAspect="1"/>
          </p:cNvGraphicFramePr>
          <p:nvPr/>
        </p:nvGraphicFramePr>
        <p:xfrm>
          <a:off x="423863" y="4941888"/>
          <a:ext cx="8597900" cy="1090612"/>
        </p:xfrm>
        <a:graphic>
          <a:graphicData uri="http://schemas.openxmlformats.org/presentationml/2006/ole">
            <mc:AlternateContent xmlns:mc="http://schemas.openxmlformats.org/markup-compatibility/2006">
              <mc:Choice xmlns:v="urn:schemas-microsoft-com:vml" Requires="v">
                <p:oleObj spid="_x0000_s3078" name="" r:id="rId1" imgW="3263900" imgH="457200" progId="Equation.3">
                  <p:embed/>
                </p:oleObj>
              </mc:Choice>
              <mc:Fallback>
                <p:oleObj name="" r:id="rId1" imgW="3263900" imgH="457200" progId="Equation.3">
                  <p:embed/>
                  <p:pic>
                    <p:nvPicPr>
                      <p:cNvPr id="0" name="图片 3077"/>
                      <p:cNvPicPr/>
                      <p:nvPr/>
                    </p:nvPicPr>
                    <p:blipFill>
                      <a:blip r:embed="rId2"/>
                      <a:stretch>
                        <a:fillRect/>
                      </a:stretch>
                    </p:blipFill>
                    <p:spPr>
                      <a:xfrm>
                        <a:off x="423863" y="4941888"/>
                        <a:ext cx="8597900" cy="1090612"/>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3907" name="Rectangle 3"/>
          <p:cNvSpPr>
            <a:spLocks noGrp="1" noRot="1" noChangeArrowheads="1"/>
          </p:cNvSpPr>
          <p:nvPr>
            <p:ph sz="quarter" idx="1"/>
          </p:nvPr>
        </p:nvSpPr>
        <p:spPr>
          <a:xfrm>
            <a:off x="539750" y="1196975"/>
            <a:ext cx="7918450" cy="4902200"/>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定义：对于任何两个有限自动机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L(M)=L(M’)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与</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等价</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609600" marR="0" lvl="0" indent="-60960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自动机理论中一个重要的结论：</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判定两个自动机等价性的算法是存在的。</a:t>
            </a:r>
            <a:endPar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609600" marR="0" lvl="0" indent="-60960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每个</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存在一个</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，使得 </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L(M)=L(M’)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。亦即</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描述能力相同。</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609600" marR="0" lvl="0" indent="-60960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是</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的特例。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10" name="Group 2"/>
          <p:cNvGrpSpPr/>
          <p:nvPr/>
        </p:nvGrpSpPr>
        <p:grpSpPr>
          <a:xfrm>
            <a:off x="685800" y="1282700"/>
            <a:ext cx="3886200" cy="2832100"/>
            <a:chOff x="432" y="624"/>
            <a:chExt cx="2448" cy="1784"/>
          </a:xfrm>
        </p:grpSpPr>
        <p:sp>
          <p:nvSpPr>
            <p:cNvPr id="73746" name="Oval 3"/>
            <p:cNvSpPr/>
            <p:nvPr/>
          </p:nvSpPr>
          <p:spPr>
            <a:xfrm>
              <a:off x="432" y="988"/>
              <a:ext cx="399" cy="355"/>
            </a:xfrm>
            <a:prstGeom prst="ellipse">
              <a:avLst/>
            </a:prstGeom>
            <a:noFill/>
            <a:ln w="12700"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73747" name="Oval 4"/>
            <p:cNvSpPr/>
            <p:nvPr/>
          </p:nvSpPr>
          <p:spPr>
            <a:xfrm>
              <a:off x="432" y="2002"/>
              <a:ext cx="399" cy="355"/>
            </a:xfrm>
            <a:prstGeom prst="ellipse">
              <a:avLst/>
            </a:prstGeom>
            <a:noFill/>
            <a:ln w="60325" cap="flat" cmpd="thickThin">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73748" name="Oval 5"/>
            <p:cNvSpPr/>
            <p:nvPr/>
          </p:nvSpPr>
          <p:spPr>
            <a:xfrm>
              <a:off x="1631" y="988"/>
              <a:ext cx="399" cy="355"/>
            </a:xfrm>
            <a:prstGeom prst="ellipse">
              <a:avLst/>
            </a:prstGeom>
            <a:noFill/>
            <a:ln w="60325" cap="flat" cmpd="thickThin">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73749" name="Rectangle 6"/>
            <p:cNvSpPr/>
            <p:nvPr/>
          </p:nvSpPr>
          <p:spPr>
            <a:xfrm>
              <a:off x="632" y="683"/>
              <a:ext cx="549" cy="355"/>
            </a:xfrm>
            <a:prstGeom prst="rect">
              <a:avLst/>
            </a:prstGeom>
            <a:noFill/>
            <a:ln w="12700">
              <a:noFill/>
            </a:ln>
          </p:spPr>
          <p:txBody>
            <a:bodyPr wrap="none" anchor="ctr" anchorCtr="0"/>
            <a:p>
              <a:pPr algn="ctr"/>
              <a:r>
                <a:rPr lang="en-US" altLang="zh-CN" sz="2800" dirty="0">
                  <a:latin typeface="Times New Roman" panose="02020603050405020304" pitchFamily="18" charset="0"/>
                </a:rPr>
                <a:t>   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0" name="Rectangle 7"/>
            <p:cNvSpPr/>
            <p:nvPr/>
          </p:nvSpPr>
          <p:spPr>
            <a:xfrm>
              <a:off x="982" y="1140"/>
              <a:ext cx="549" cy="355"/>
            </a:xfrm>
            <a:prstGeom prst="rect">
              <a:avLst/>
            </a:prstGeom>
            <a:noFill/>
            <a:ln w="12700">
              <a:noFill/>
            </a:ln>
          </p:spPr>
          <p:txBody>
            <a:bodyPr wrap="none" anchor="ctr" anchorCtr="0"/>
            <a:p>
              <a:pPr algn="ctr"/>
              <a:r>
                <a:rPr lang="en-US" altLang="zh-CN" sz="2800" dirty="0">
                  <a:latin typeface="Times New Roman" panose="02020603050405020304" pitchFamily="18" charset="0"/>
                </a:rPr>
                <a:t>aa</a:t>
              </a:r>
              <a:endParaRPr lang="en-US" altLang="zh-CN" dirty="0">
                <a:latin typeface="Times New Roman" panose="02020603050405020304" pitchFamily="18" charset="0"/>
              </a:endParaRPr>
            </a:p>
          </p:txBody>
        </p:sp>
        <p:sp>
          <p:nvSpPr>
            <p:cNvPr id="73751" name="Rectangle 8"/>
            <p:cNvSpPr/>
            <p:nvPr/>
          </p:nvSpPr>
          <p:spPr>
            <a:xfrm>
              <a:off x="2330" y="1038"/>
              <a:ext cx="550" cy="355"/>
            </a:xfrm>
            <a:prstGeom prst="rect">
              <a:avLst/>
            </a:prstGeom>
            <a:noFill/>
            <a:ln w="12700">
              <a:noFill/>
            </a:ln>
          </p:spPr>
          <p:txBody>
            <a:bodyPr wrap="none" anchor="ctr" anchorCtr="0"/>
            <a:p>
              <a:pPr algn="ct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2" name="Rectangle 9"/>
            <p:cNvSpPr/>
            <p:nvPr/>
          </p:nvSpPr>
          <p:spPr>
            <a:xfrm>
              <a:off x="532" y="1444"/>
              <a:ext cx="549" cy="355"/>
            </a:xfrm>
            <a:prstGeom prst="rect">
              <a:avLst/>
            </a:prstGeom>
            <a:noFill/>
            <a:ln w="12700">
              <a:noFill/>
            </a:ln>
          </p:spPr>
          <p:txBody>
            <a:bodyPr wrap="none" anchor="ctr" anchorCtr="0"/>
            <a:p>
              <a:pPr algn="ctr"/>
              <a:r>
                <a:rPr lang="en-US" altLang="zh-CN" sz="2800" dirty="0">
                  <a:latin typeface="Times New Roman" panose="02020603050405020304" pitchFamily="18" charset="0"/>
                </a:rPr>
                <a:t>bb</a:t>
              </a:r>
              <a:endParaRPr lang="en-US" altLang="zh-CN" dirty="0">
                <a:latin typeface="Times New Roman" panose="02020603050405020304" pitchFamily="18" charset="0"/>
              </a:endParaRPr>
            </a:p>
          </p:txBody>
        </p:sp>
        <p:sp>
          <p:nvSpPr>
            <p:cNvPr id="73753" name="Rectangle 10"/>
            <p:cNvSpPr/>
            <p:nvPr/>
          </p:nvSpPr>
          <p:spPr>
            <a:xfrm>
              <a:off x="1131" y="2053"/>
              <a:ext cx="550" cy="355"/>
            </a:xfrm>
            <a:prstGeom prst="rect">
              <a:avLst/>
            </a:prstGeom>
            <a:noFill/>
            <a:ln w="12700">
              <a:noFill/>
            </a:ln>
          </p:spPr>
          <p:txBody>
            <a:bodyPr wrap="none" anchor="ctr" anchorCtr="0"/>
            <a:p>
              <a:pPr algn="ct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4" name="Line 11"/>
            <p:cNvSpPr/>
            <p:nvPr/>
          </p:nvSpPr>
          <p:spPr>
            <a:xfrm>
              <a:off x="831" y="1190"/>
              <a:ext cx="800" cy="0"/>
            </a:xfrm>
            <a:prstGeom prst="line">
              <a:avLst/>
            </a:prstGeom>
            <a:ln w="12700" cap="flat" cmpd="sng">
              <a:solidFill>
                <a:schemeClr val="tx1"/>
              </a:solidFill>
              <a:prstDash val="solid"/>
              <a:headEnd type="none" w="med" len="med"/>
              <a:tailEnd type="stealth" w="lg" len="lg"/>
            </a:ln>
          </p:spPr>
        </p:sp>
        <p:sp>
          <p:nvSpPr>
            <p:cNvPr id="73755" name="Line 12"/>
            <p:cNvSpPr/>
            <p:nvPr/>
          </p:nvSpPr>
          <p:spPr>
            <a:xfrm>
              <a:off x="632" y="1343"/>
              <a:ext cx="0" cy="608"/>
            </a:xfrm>
            <a:prstGeom prst="line">
              <a:avLst/>
            </a:prstGeom>
            <a:ln w="12700" cap="flat" cmpd="sng">
              <a:solidFill>
                <a:schemeClr val="tx1"/>
              </a:solidFill>
              <a:prstDash val="solid"/>
              <a:headEnd type="none" w="med" len="med"/>
              <a:tailEnd type="stealth" w="lg" len="lg"/>
            </a:ln>
          </p:spPr>
        </p:sp>
        <p:sp>
          <p:nvSpPr>
            <p:cNvPr id="73756" name="Freeform 13"/>
            <p:cNvSpPr/>
            <p:nvPr/>
          </p:nvSpPr>
          <p:spPr>
            <a:xfrm>
              <a:off x="482" y="624"/>
              <a:ext cx="300" cy="465"/>
            </a:xfrm>
            <a:custGeom>
              <a:avLst/>
              <a:gdLst/>
              <a:ahLst/>
              <a:cxnLst>
                <a:cxn ang="0">
                  <a:pos x="532" y="1006"/>
                </a:cxn>
                <a:cxn ang="0">
                  <a:pos x="266" y="8"/>
                </a:cxn>
                <a:cxn ang="0">
                  <a:pos x="0" y="899"/>
                </a:cxn>
              </a:cxnLst>
              <a:pathLst>
                <a:path w="288" h="440">
                  <a:moveTo>
                    <a:pt x="288" y="440"/>
                  </a:moveTo>
                  <a:cubicBezTo>
                    <a:pt x="240" y="228"/>
                    <a:pt x="192" y="16"/>
                    <a:pt x="144" y="8"/>
                  </a:cubicBezTo>
                  <a:cubicBezTo>
                    <a:pt x="96" y="0"/>
                    <a:pt x="48" y="196"/>
                    <a:pt x="0" y="392"/>
                  </a:cubicBezTo>
                </a:path>
              </a:pathLst>
            </a:custGeom>
            <a:noFill/>
            <a:ln w="12700" cap="flat" cmpd="sng">
              <a:solidFill>
                <a:schemeClr val="tx1">
                  <a:alpha val="100000"/>
                </a:schemeClr>
              </a:solidFill>
              <a:prstDash val="solid"/>
              <a:round/>
              <a:headEnd type="none" w="med" len="med"/>
              <a:tailEnd type="stealth" w="lg" len="lg"/>
            </a:ln>
          </p:spPr>
          <p:txBody>
            <a:bodyPr/>
            <a:p>
              <a:endParaRPr lang="zh-CN" altLang="en-US"/>
            </a:p>
          </p:txBody>
        </p:sp>
        <p:sp>
          <p:nvSpPr>
            <p:cNvPr id="73757" name="Freeform 14"/>
            <p:cNvSpPr/>
            <p:nvPr/>
          </p:nvSpPr>
          <p:spPr>
            <a:xfrm>
              <a:off x="732" y="2053"/>
              <a:ext cx="458" cy="254"/>
            </a:xfrm>
            <a:custGeom>
              <a:avLst/>
              <a:gdLst/>
              <a:ahLst/>
              <a:cxnLst>
                <a:cxn ang="0">
                  <a:pos x="0" y="564"/>
                </a:cxn>
                <a:cxn ang="0">
                  <a:pos x="788" y="338"/>
                </a:cxn>
                <a:cxn ang="0">
                  <a:pos x="86" y="0"/>
                </a:cxn>
              </a:cxnLst>
              <a:pathLst>
                <a:path w="440" h="240">
                  <a:moveTo>
                    <a:pt x="0" y="240"/>
                  </a:moveTo>
                  <a:cubicBezTo>
                    <a:pt x="212" y="212"/>
                    <a:pt x="424" y="184"/>
                    <a:pt x="432" y="144"/>
                  </a:cubicBezTo>
                  <a:cubicBezTo>
                    <a:pt x="440" y="104"/>
                    <a:pt x="244" y="52"/>
                    <a:pt x="48" y="0"/>
                  </a:cubicBezTo>
                </a:path>
              </a:pathLst>
            </a:custGeom>
            <a:noFill/>
            <a:ln w="12700" cap="flat" cmpd="sng">
              <a:solidFill>
                <a:schemeClr val="tx1">
                  <a:alpha val="100000"/>
                </a:schemeClr>
              </a:solidFill>
              <a:prstDash val="solid"/>
              <a:round/>
              <a:headEnd type="none" w="med" len="med"/>
              <a:tailEnd type="stealth" w="lg" len="lg"/>
            </a:ln>
          </p:spPr>
          <p:txBody>
            <a:bodyPr/>
            <a:p>
              <a:endParaRPr lang="zh-CN" altLang="en-US"/>
            </a:p>
          </p:txBody>
        </p:sp>
        <p:sp>
          <p:nvSpPr>
            <p:cNvPr id="73758" name="Freeform 15"/>
            <p:cNvSpPr/>
            <p:nvPr/>
          </p:nvSpPr>
          <p:spPr>
            <a:xfrm>
              <a:off x="1931" y="988"/>
              <a:ext cx="449" cy="355"/>
            </a:xfrm>
            <a:custGeom>
              <a:avLst/>
              <a:gdLst/>
              <a:ahLst/>
              <a:cxnLst>
                <a:cxn ang="0">
                  <a:pos x="0" y="85250"/>
                </a:cxn>
                <a:cxn ang="0">
                  <a:pos x="770" y="51082"/>
                </a:cxn>
                <a:cxn ang="0">
                  <a:pos x="0" y="0"/>
                </a:cxn>
              </a:cxnLst>
              <a:pathLst>
                <a:path w="432" h="240">
                  <a:moveTo>
                    <a:pt x="0" y="240"/>
                  </a:moveTo>
                  <a:cubicBezTo>
                    <a:pt x="216" y="212"/>
                    <a:pt x="432" y="184"/>
                    <a:pt x="432" y="144"/>
                  </a:cubicBezTo>
                  <a:cubicBezTo>
                    <a:pt x="432" y="104"/>
                    <a:pt x="216" y="52"/>
                    <a:pt x="0" y="0"/>
                  </a:cubicBezTo>
                </a:path>
              </a:pathLst>
            </a:custGeom>
            <a:noFill/>
            <a:ln w="12700" cap="flat" cmpd="sng">
              <a:solidFill>
                <a:schemeClr val="tx1">
                  <a:alpha val="100000"/>
                </a:schemeClr>
              </a:solidFill>
              <a:prstDash val="solid"/>
              <a:round/>
              <a:headEnd type="none" w="med" len="med"/>
              <a:tailEnd type="stealth" w="lg" len="lg"/>
            </a:ln>
          </p:spPr>
          <p:txBody>
            <a:bodyPr/>
            <a:p>
              <a:endParaRPr lang="zh-CN" altLang="en-US"/>
            </a:p>
          </p:txBody>
        </p:sp>
      </p:grpSp>
      <p:grpSp>
        <p:nvGrpSpPr>
          <p:cNvPr id="68624" name="Group 16"/>
          <p:cNvGrpSpPr/>
          <p:nvPr/>
        </p:nvGrpSpPr>
        <p:grpSpPr>
          <a:xfrm>
            <a:off x="533400" y="4495800"/>
            <a:ext cx="4495800" cy="1676400"/>
            <a:chOff x="2928" y="3072"/>
            <a:chExt cx="2688" cy="960"/>
          </a:xfrm>
        </p:grpSpPr>
        <p:sp>
          <p:nvSpPr>
            <p:cNvPr id="73735" name="Oval 17"/>
            <p:cNvSpPr/>
            <p:nvPr/>
          </p:nvSpPr>
          <p:spPr>
            <a:xfrm>
              <a:off x="2928" y="3168"/>
              <a:ext cx="383" cy="336"/>
            </a:xfrm>
            <a:prstGeom prst="ellipse">
              <a:avLst/>
            </a:prstGeom>
            <a:noFill/>
            <a:ln w="19050"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73736" name="Oval 18"/>
            <p:cNvSpPr/>
            <p:nvPr/>
          </p:nvSpPr>
          <p:spPr>
            <a:xfrm>
              <a:off x="4080" y="3168"/>
              <a:ext cx="383" cy="336"/>
            </a:xfrm>
            <a:prstGeom prst="ellipse">
              <a:avLst/>
            </a:prstGeom>
            <a:noFill/>
            <a:ln w="19050"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73737" name="Line 19"/>
            <p:cNvSpPr/>
            <p:nvPr/>
          </p:nvSpPr>
          <p:spPr>
            <a:xfrm>
              <a:off x="3311" y="3360"/>
              <a:ext cx="769" cy="0"/>
            </a:xfrm>
            <a:prstGeom prst="line">
              <a:avLst/>
            </a:prstGeom>
            <a:ln w="19050" cap="flat" cmpd="sng">
              <a:solidFill>
                <a:schemeClr val="tx1"/>
              </a:solidFill>
              <a:prstDash val="solid"/>
              <a:headEnd type="none" w="med" len="med"/>
              <a:tailEnd type="stealth" w="lg" len="lg"/>
            </a:ln>
          </p:spPr>
        </p:sp>
        <p:sp>
          <p:nvSpPr>
            <p:cNvPr id="73738" name="Oval 20"/>
            <p:cNvSpPr/>
            <p:nvPr/>
          </p:nvSpPr>
          <p:spPr>
            <a:xfrm>
              <a:off x="5233" y="3168"/>
              <a:ext cx="383" cy="336"/>
            </a:xfrm>
            <a:prstGeom prst="ellipse">
              <a:avLst/>
            </a:prstGeom>
            <a:noFill/>
            <a:ln w="57150" cap="flat" cmpd="thickThin">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73739" name="Line 21"/>
            <p:cNvSpPr/>
            <p:nvPr/>
          </p:nvSpPr>
          <p:spPr>
            <a:xfrm>
              <a:off x="4464" y="3360"/>
              <a:ext cx="769" cy="0"/>
            </a:xfrm>
            <a:prstGeom prst="line">
              <a:avLst/>
            </a:prstGeom>
            <a:ln w="19050" cap="flat" cmpd="sng">
              <a:solidFill>
                <a:schemeClr val="tx1"/>
              </a:solidFill>
              <a:prstDash val="solid"/>
              <a:headEnd type="none" w="med" len="med"/>
              <a:tailEnd type="stealth" w="lg" len="lg"/>
            </a:ln>
          </p:spPr>
        </p:sp>
        <p:sp>
          <p:nvSpPr>
            <p:cNvPr id="73740" name="Rectangle 22"/>
            <p:cNvSpPr/>
            <p:nvPr/>
          </p:nvSpPr>
          <p:spPr>
            <a:xfrm>
              <a:off x="3408" y="3072"/>
              <a:ext cx="528" cy="336"/>
            </a:xfrm>
            <a:prstGeom prst="rect">
              <a:avLst/>
            </a:prstGeom>
            <a:noFill/>
            <a:ln w="19050">
              <a:noFill/>
            </a:ln>
          </p:spPr>
          <p:txBody>
            <a:bodyPr wrap="none" anchor="ctr" anchorCtr="0"/>
            <a:p>
              <a:pPr algn="ctr"/>
              <a:r>
                <a:rPr lang="en-US" altLang="zh-CN" sz="2800" dirty="0">
                  <a:latin typeface="Times New Roman" panose="02020603050405020304" pitchFamily="18" charset="0"/>
                </a:rPr>
                <a:t>a</a:t>
              </a:r>
              <a:endParaRPr lang="en-US" altLang="zh-CN" dirty="0">
                <a:latin typeface="Times New Roman" panose="02020603050405020304" pitchFamily="18" charset="0"/>
              </a:endParaRPr>
            </a:p>
          </p:txBody>
        </p:sp>
        <p:sp>
          <p:nvSpPr>
            <p:cNvPr id="73741" name="Rectangle 23"/>
            <p:cNvSpPr/>
            <p:nvPr/>
          </p:nvSpPr>
          <p:spPr>
            <a:xfrm>
              <a:off x="4560" y="3072"/>
              <a:ext cx="528" cy="336"/>
            </a:xfrm>
            <a:prstGeom prst="rect">
              <a:avLst/>
            </a:prstGeom>
            <a:noFill/>
            <a:ln w="19050">
              <a:noFill/>
            </a:ln>
          </p:spPr>
          <p:txBody>
            <a:bodyPr wrap="none" anchor="ctr" anchorCtr="0"/>
            <a:p>
              <a:pPr algn="ct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42" name="Freeform 24"/>
            <p:cNvSpPr/>
            <p:nvPr/>
          </p:nvSpPr>
          <p:spPr>
            <a:xfrm>
              <a:off x="3024" y="3456"/>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73743" name="Freeform 25"/>
            <p:cNvSpPr/>
            <p:nvPr/>
          </p:nvSpPr>
          <p:spPr>
            <a:xfrm>
              <a:off x="4224" y="3456"/>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alpha val="100000"/>
                </a:schemeClr>
              </a:solidFill>
              <a:prstDash val="solid"/>
              <a:round/>
              <a:headEnd type="none" w="med" len="med"/>
              <a:tailEnd type="stealth" w="lg" len="lg"/>
            </a:ln>
          </p:spPr>
          <p:txBody>
            <a:bodyPr/>
            <a:p>
              <a:endParaRPr lang="zh-CN" altLang="en-US"/>
            </a:p>
          </p:txBody>
        </p:sp>
        <p:sp>
          <p:nvSpPr>
            <p:cNvPr id="73744" name="Rectangle 26"/>
            <p:cNvSpPr/>
            <p:nvPr/>
          </p:nvSpPr>
          <p:spPr>
            <a:xfrm>
              <a:off x="3024" y="3696"/>
              <a:ext cx="528" cy="336"/>
            </a:xfrm>
            <a:prstGeom prst="rect">
              <a:avLst/>
            </a:prstGeom>
            <a:noFill/>
            <a:ln w="19050">
              <a:noFill/>
            </a:ln>
          </p:spPr>
          <p:txBody>
            <a:bodyPr wrap="none" anchor="ctr" anchorCtr="0"/>
            <a:p>
              <a:pPr algn="ctr"/>
              <a:r>
                <a:rPr lang="en-US" altLang="zh-CN" sz="2800" dirty="0">
                  <a:latin typeface="Times New Roman" panose="02020603050405020304" pitchFamily="18" charset="0"/>
                </a:rPr>
                <a:t>a</a:t>
              </a:r>
              <a:endParaRPr lang="en-US" altLang="zh-CN" dirty="0">
                <a:latin typeface="Times New Roman" panose="02020603050405020304" pitchFamily="18" charset="0"/>
              </a:endParaRPr>
            </a:p>
          </p:txBody>
        </p:sp>
        <p:sp>
          <p:nvSpPr>
            <p:cNvPr id="73745" name="Rectangle 27"/>
            <p:cNvSpPr/>
            <p:nvPr/>
          </p:nvSpPr>
          <p:spPr>
            <a:xfrm>
              <a:off x="4272" y="3696"/>
              <a:ext cx="528" cy="336"/>
            </a:xfrm>
            <a:prstGeom prst="rect">
              <a:avLst/>
            </a:prstGeom>
            <a:noFill/>
            <a:ln w="19050">
              <a:noFill/>
            </a:ln>
          </p:spPr>
          <p:txBody>
            <a:bodyPr wrap="none" anchor="ctr" anchorCtr="0"/>
            <a:p>
              <a:pPr algn="ct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grpSp>
      <p:sp>
        <p:nvSpPr>
          <p:cNvPr id="68636" name="Rectangle 28"/>
          <p:cNvSpPr>
            <a:spLocks noChangeArrowheads="1"/>
          </p:cNvSpPr>
          <p:nvPr/>
        </p:nvSpPr>
        <p:spPr bwMode="auto">
          <a:xfrm>
            <a:off x="4708525" y="2133600"/>
            <a:ext cx="40544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识别所有含相继两个</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或相继两个</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的字</a:t>
            </a:r>
            <a:endPar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68637" name="Rectangle 29"/>
          <p:cNvSpPr>
            <a:spLocks noChangeArrowheads="1"/>
          </p:cNvSpPr>
          <p:nvPr/>
        </p:nvSpPr>
        <p:spPr bwMode="auto">
          <a:xfrm>
            <a:off x="5410200" y="4419600"/>
            <a:ext cx="335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err="1">
                <a:ln>
                  <a:noFill/>
                </a:ln>
                <a:solidFill>
                  <a:schemeClr val="tx1"/>
                </a:solidFill>
                <a:effectLst/>
                <a:uLnTx/>
                <a:uFillTx/>
                <a:latin typeface="+mj-lt"/>
                <a:ea typeface="PMingLiU" pitchFamily="18" charset="-120"/>
                <a:cs typeface="+mn-cs"/>
              </a:rPr>
              <a:t>a</a:t>
            </a:r>
            <a:r>
              <a:rPr kumimoji="1" lang="en-US" altLang="zh-CN" sz="3200" b="0" i="0" u="none" strike="noStrike" kern="1200" cap="none" spc="0" normalizeH="0" baseline="30000" noProof="0" dirty="0" err="1">
                <a:ln>
                  <a:noFill/>
                </a:ln>
                <a:solidFill>
                  <a:schemeClr val="tx1"/>
                </a:solidFill>
                <a:effectLst/>
                <a:uLnTx/>
                <a:uFillTx/>
                <a:latin typeface="+mj-lt"/>
                <a:ea typeface="PMingLiU" pitchFamily="18" charset="-120"/>
                <a:cs typeface="+mn-cs"/>
              </a:rPr>
              <a:t>m</a:t>
            </a:r>
            <a:r>
              <a:rPr kumimoji="1" lang="en-US" altLang="zh-CN" sz="3200" b="0" i="0" u="none" strike="noStrike" kern="1200" cap="none" spc="0" normalizeH="0" baseline="0" noProof="0" dirty="0" err="1">
                <a:ln>
                  <a:noFill/>
                </a:ln>
                <a:solidFill>
                  <a:schemeClr val="tx1"/>
                </a:solidFill>
                <a:effectLst/>
                <a:uLnTx/>
                <a:uFillTx/>
                <a:latin typeface="+mj-lt"/>
                <a:ea typeface="PMingLiU" pitchFamily="18" charset="-120"/>
                <a:cs typeface="+mn-cs"/>
              </a:rPr>
              <a:t>b</a:t>
            </a:r>
            <a:r>
              <a:rPr kumimoji="1" lang="en-US" altLang="zh-CN" sz="3200" b="0" i="0" u="none" strike="noStrike" kern="1200" cap="none" spc="0" normalizeH="0" baseline="30000" noProof="0" dirty="0" err="1">
                <a:ln>
                  <a:noFill/>
                </a:ln>
                <a:solidFill>
                  <a:schemeClr val="tx1"/>
                </a:solidFill>
                <a:effectLst/>
                <a:uLnTx/>
                <a:uFillTx/>
                <a:latin typeface="+mj-lt"/>
                <a:ea typeface="PMingLiU" pitchFamily="18" charset="-120"/>
                <a:cs typeface="+mn-cs"/>
              </a:rPr>
              <a:t>n</a:t>
            </a:r>
            <a:r>
              <a:rPr kumimoji="1" lang="en-US" altLang="zh-CN" sz="3200" b="0" i="0" u="none" strike="noStrike" kern="1200" cap="none" spc="0" normalizeH="0" baseline="30000" noProof="0" dirty="0">
                <a:ln>
                  <a:noFill/>
                </a:ln>
                <a:solidFill>
                  <a:schemeClr val="tx1"/>
                </a:solidFill>
                <a:effectLst/>
                <a:uLnTx/>
                <a:uFillTx/>
                <a:latin typeface="+mj-lt"/>
                <a:ea typeface="PMingLiU" pitchFamily="18" charset="-120"/>
                <a:cs typeface="+mn-cs"/>
              </a:rPr>
              <a:t> </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 m</a:t>
            </a:r>
            <a:r>
              <a:rPr kumimoji="1" lang="zh-CN" altLang="en-US"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n</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sym typeface="Symbol" panose="05050102010706020507" pitchFamily="18" charset="2"/>
              </a:rPr>
              <a:t>1</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73734" name="Rectangle 30"/>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 </a:t>
            </a:r>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12</a:t>
            </a:r>
            <a:endParaRPr lang="en-US" altLang="zh-CN" kern="1200" dirty="0">
              <a:solidFill>
                <a:srgbClr val="00823B"/>
              </a:solidFill>
              <a:latin typeface="+mj-lt"/>
              <a:ea typeface="宋体" panose="0201060003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500" fill="hold"/>
                                        <p:tgtEl>
                                          <p:spTgt spid="68610"/>
                                        </p:tgtEl>
                                        <p:attrNameLst>
                                          <p:attrName>ppt_w</p:attrName>
                                        </p:attrNameLst>
                                      </p:cBhvr>
                                      <p:tavLst>
                                        <p:tav tm="0">
                                          <p:val>
                                            <p:fltVal val="0.000000"/>
                                          </p:val>
                                        </p:tav>
                                        <p:tav tm="100000">
                                          <p:val>
                                            <p:strVal val="#ppt_w"/>
                                          </p:val>
                                        </p:tav>
                                      </p:tavLst>
                                    </p:anim>
                                    <p:anim calcmode="lin" valueType="num">
                                      <p:cBhvr>
                                        <p:cTn id="8" dur="500" fill="hold"/>
                                        <p:tgtEl>
                                          <p:spTgt spid="6861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8636"/>
                                        </p:tgtEl>
                                        <p:attrNameLst>
                                          <p:attrName>style.visibility</p:attrName>
                                        </p:attrNameLst>
                                      </p:cBhvr>
                                      <p:to>
                                        <p:strVal val="visible"/>
                                      </p:to>
                                    </p:set>
                                    <p:anim calcmode="lin" valueType="num">
                                      <p:cBhvr>
                                        <p:cTn id="13" dur="500" fill="hold"/>
                                        <p:tgtEl>
                                          <p:spTgt spid="68636"/>
                                        </p:tgtEl>
                                        <p:attrNameLst>
                                          <p:attrName>ppt_w</p:attrName>
                                        </p:attrNameLst>
                                      </p:cBhvr>
                                      <p:tavLst>
                                        <p:tav tm="0">
                                          <p:val>
                                            <p:fltVal val="0.000000"/>
                                          </p:val>
                                        </p:tav>
                                        <p:tav tm="100000">
                                          <p:val>
                                            <p:strVal val="#ppt_w"/>
                                          </p:val>
                                        </p:tav>
                                      </p:tavLst>
                                    </p:anim>
                                    <p:anim calcmode="lin" valueType="num">
                                      <p:cBhvr>
                                        <p:cTn id="14" dur="500" fill="hold"/>
                                        <p:tgtEl>
                                          <p:spTgt spid="6863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68624"/>
                                        </p:tgtEl>
                                        <p:attrNameLst>
                                          <p:attrName>style.visibility</p:attrName>
                                        </p:attrNameLst>
                                      </p:cBhvr>
                                      <p:to>
                                        <p:strVal val="visible"/>
                                      </p:to>
                                    </p:set>
                                    <p:anim calcmode="lin" valueType="num">
                                      <p:cBhvr>
                                        <p:cTn id="19" dur="500" fill="hold"/>
                                        <p:tgtEl>
                                          <p:spTgt spid="68624"/>
                                        </p:tgtEl>
                                        <p:attrNameLst>
                                          <p:attrName>ppt_w</p:attrName>
                                        </p:attrNameLst>
                                      </p:cBhvr>
                                      <p:tavLst>
                                        <p:tav tm="0">
                                          <p:val>
                                            <p:fltVal val="0.000000"/>
                                          </p:val>
                                        </p:tav>
                                        <p:tav tm="100000">
                                          <p:val>
                                            <p:strVal val="#ppt_w"/>
                                          </p:val>
                                        </p:tav>
                                      </p:tavLst>
                                    </p:anim>
                                    <p:anim calcmode="lin" valueType="num">
                                      <p:cBhvr>
                                        <p:cTn id="20" dur="500" fill="hold"/>
                                        <p:tgtEl>
                                          <p:spTgt spid="6862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8637"/>
                                        </p:tgtEl>
                                        <p:attrNameLst>
                                          <p:attrName>style.visibility</p:attrName>
                                        </p:attrNameLst>
                                      </p:cBhvr>
                                      <p:to>
                                        <p:strVal val="visible"/>
                                      </p:to>
                                    </p:set>
                                    <p:anim calcmode="lin" valueType="num">
                                      <p:cBhvr>
                                        <p:cTn id="25" dur="500" fill="hold"/>
                                        <p:tgtEl>
                                          <p:spTgt spid="68637"/>
                                        </p:tgtEl>
                                        <p:attrNameLst>
                                          <p:attrName>ppt_w</p:attrName>
                                        </p:attrNameLst>
                                      </p:cBhvr>
                                      <p:tavLst>
                                        <p:tav tm="0">
                                          <p:val>
                                            <p:fltVal val="0.000000"/>
                                          </p:val>
                                        </p:tav>
                                        <p:tav tm="100000">
                                          <p:val>
                                            <p:strVal val="#ppt_w"/>
                                          </p:val>
                                        </p:tav>
                                      </p:tavLst>
                                    </p:anim>
                                    <p:anim calcmode="lin" valueType="num">
                                      <p:cBhvr>
                                        <p:cTn id="26" dur="500" fill="hold"/>
                                        <p:tgtEl>
                                          <p:spTgt spid="686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6" grpId="0"/>
      <p:bldP spid="6863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28003" name="Rectangle 3"/>
          <p:cNvSpPr>
            <a:spLocks noGrp="1" noRot="1" noChangeArrowheads="1"/>
          </p:cNvSpPr>
          <p:nvPr>
            <p:ph sz="quarter" idx="1"/>
          </p:nvPr>
        </p:nvSpPr>
        <p:spPr>
          <a:xfrm>
            <a:off x="395288" y="1219200"/>
            <a:ext cx="842486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是</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的特例</a:t>
            </a:r>
            <a:endPar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对每个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一定存在一个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Ｍ，使得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L(M)=L(N)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。对每个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存在着与之等价的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有一种算法，将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转换成接受同样语言的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。这种算法称为</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子集</a:t>
            </a:r>
            <a:r>
              <a:rPr kumimoji="0" lang="zh-CN" altLang="en-US" sz="2400" b="1" i="0" u="none" strike="noStrike" kern="1200" cap="none" spc="0" normalizeH="0" baseline="0" noProof="0" dirty="0" smtClean="0">
                <a:ln>
                  <a:noFill/>
                </a:ln>
                <a:solidFill>
                  <a:srgbClr val="0000FF"/>
                </a:solidFill>
                <a:effectLst/>
                <a:uLnTx/>
                <a:uFillTx/>
                <a:latin typeface="+mj-lt"/>
                <a:ea typeface="楷体_GB2312" pitchFamily="49" charset="-122"/>
                <a:cs typeface="+mn-cs"/>
              </a:rPr>
              <a:t>法 </a:t>
            </a:r>
            <a:r>
              <a:rPr kumimoji="0" lang="en-US" altLang="zh-CN" sz="2400" b="1" i="0" u="none" strike="noStrike" kern="1200" cap="none" spc="0" normalizeH="0" baseline="0" noProof="0" dirty="0" smtClean="0">
                <a:ln>
                  <a:noFill/>
                </a:ln>
                <a:solidFill>
                  <a:srgbClr val="0000FF"/>
                </a:solidFill>
                <a:effectLst/>
                <a:uLnTx/>
                <a:uFillTx/>
                <a:latin typeface="+mj-lt"/>
                <a:ea typeface="楷体_GB2312" pitchFamily="49" charset="-122"/>
                <a:cs typeface="+mn-cs"/>
              </a:rPr>
              <a:t>(subset construction)</a:t>
            </a:r>
            <a:r>
              <a:rPr kumimoji="0" lang="zh-CN" altLang="en-US" sz="2400" b="1"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与某一</a:t>
            </a: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等价的</a:t>
            </a: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不唯一</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74756" name="Group 12"/>
          <p:cNvGrpSpPr/>
          <p:nvPr/>
        </p:nvGrpSpPr>
        <p:grpSpPr>
          <a:xfrm>
            <a:off x="900113" y="4005263"/>
            <a:ext cx="7429500" cy="2012950"/>
            <a:chOff x="857250" y="4188618"/>
            <a:chExt cx="7429500" cy="2013525"/>
          </a:xfrm>
        </p:grpSpPr>
        <p:sp>
          <p:nvSpPr>
            <p:cNvPr id="4" name="Text Box 4"/>
            <p:cNvSpPr txBox="1">
              <a:spLocks noChangeArrowheads="1"/>
            </p:cNvSpPr>
            <p:nvPr/>
          </p:nvSpPr>
          <p:spPr bwMode="auto">
            <a:xfrm>
              <a:off x="857250" y="4545907"/>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expression</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5" name="Text Box 5"/>
            <p:cNvSpPr txBox="1">
              <a:spLocks noChangeArrowheads="1"/>
            </p:cNvSpPr>
            <p:nvPr/>
          </p:nvSpPr>
          <p:spPr bwMode="auto">
            <a:xfrm>
              <a:off x="3429000" y="4545907"/>
              <a:ext cx="2071687"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6" name="Text Box 6"/>
            <p:cNvSpPr txBox="1">
              <a:spLocks noChangeArrowheads="1"/>
            </p:cNvSpPr>
            <p:nvPr/>
          </p:nvSpPr>
          <p:spPr bwMode="auto">
            <a:xfrm>
              <a:off x="6072187" y="4545907"/>
              <a:ext cx="1687513"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7"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8" name="Text Box 11"/>
            <p:cNvSpPr txBox="1">
              <a:spLocks noChangeArrowheads="1"/>
            </p:cNvSpPr>
            <p:nvPr/>
          </p:nvSpPr>
          <p:spPr bwMode="auto">
            <a:xfrm>
              <a:off x="4427537" y="5177913"/>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endParaRPr>
            </a:p>
          </p:txBody>
        </p:sp>
        <p:sp>
          <p:nvSpPr>
            <p:cNvPr id="9" name="Text Box 12"/>
            <p:cNvSpPr txBox="1">
              <a:spLocks noChangeArrowheads="1"/>
            </p:cNvSpPr>
            <p:nvPr/>
          </p:nvSpPr>
          <p:spPr bwMode="auto">
            <a:xfrm>
              <a:off x="4857750" y="4188618"/>
              <a:ext cx="3143250" cy="33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rPr>
                <a:t>Importance in NFA-&gt;DFA</a:t>
              </a:r>
              <a:endPar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endParaRPr>
            </a:p>
          </p:txBody>
        </p:sp>
        <p:cxnSp>
          <p:nvCxnSpPr>
            <p:cNvPr id="10" name="直線單箭頭接點 25"/>
            <p:cNvCxnSpPr>
              <a:stCxn id="4" idx="3"/>
              <a:endCxn id="5" idx="1"/>
            </p:cNvCxnSpPr>
            <p:nvPr/>
          </p:nvCxnSpPr>
          <p:spPr>
            <a:xfrm>
              <a:off x="2987675" y="4838090"/>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26"/>
            <p:cNvCxnSpPr>
              <a:stCxn id="5" idx="3"/>
              <a:endCxn id="6" idx="1"/>
            </p:cNvCxnSpPr>
            <p:nvPr/>
          </p:nvCxnSpPr>
          <p:spPr>
            <a:xfrm>
              <a:off x="5500687" y="4838090"/>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8"/>
            <p:cNvCxnSpPr>
              <a:stCxn id="6" idx="2"/>
              <a:endCxn id="7" idx="0"/>
            </p:cNvCxnSpPr>
            <p:nvPr/>
          </p:nvCxnSpPr>
          <p:spPr>
            <a:xfrm>
              <a:off x="6916737" y="5130274"/>
              <a:ext cx="12700" cy="4875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下述</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C++</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代码段：</a:t>
            </a:r>
            <a:r>
              <a:rPr kumimoji="0" lang="en-US" altLang="zh-CN" sz="2600" b="1" i="0" u="none" strike="noStrike" kern="1200" cap="none" spc="0" normalizeH="0" baseline="0" noProof="0" dirty="0" smtClean="0">
                <a:ln>
                  <a:noFill/>
                </a:ln>
                <a:solidFill>
                  <a:srgbClr val="F78507"/>
                </a:solidFill>
                <a:effectLst/>
                <a:uLnTx/>
                <a:uFillTx/>
                <a:latin typeface="+mj-lt"/>
                <a:ea typeface="楷体_GB2312" pitchFamily="49" charset="-122"/>
                <a:cs typeface="+mn-cs"/>
              </a:rPr>
              <a:t>while ( </a:t>
            </a:r>
            <a:r>
              <a:rPr kumimoji="0" lang="en-US" altLang="zh-CN" sz="26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i</a:t>
            </a:r>
            <a:r>
              <a:rPr kumimoji="0" lang="en-US" altLang="zh-CN" sz="26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&gt;= j ) </a:t>
            </a:r>
            <a:r>
              <a:rPr kumimoji="0" lang="en-US" altLang="zh-CN" sz="26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i</a:t>
            </a:r>
            <a:r>
              <a:rPr kumimoji="0" lang="en-US" altLang="zh-CN" sz="26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 -</a:t>
            </a:r>
            <a:r>
              <a:rPr kumimoji="0" lang="zh-CN" altLang="en-US" sz="26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经词法分析器处理以后，它将被转换为如下的单词符号串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while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i</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的符号表指针</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&gt;=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j</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的符号表指针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i</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的符号表指针</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 -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_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What’s the problem with NFA?</a:t>
            </a:r>
            <a:endParaRPr lang="zh-CN" altLang="en-US" kern="1200" dirty="0">
              <a:latin typeface="+mj-lt"/>
              <a:ea typeface="宋体" panose="02010600030101010101" pitchFamily="2" charset="-122"/>
              <a:cs typeface="+mj-cs"/>
            </a:endParaRPr>
          </a:p>
        </p:txBody>
      </p:sp>
      <p:sp>
        <p:nvSpPr>
          <p:cNvPr id="7577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578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75781" name="Group 26"/>
          <p:cNvGrpSpPr/>
          <p:nvPr/>
        </p:nvGrpSpPr>
        <p:grpSpPr>
          <a:xfrm>
            <a:off x="1489075" y="2051050"/>
            <a:ext cx="5597525" cy="2319338"/>
            <a:chOff x="1489075" y="1388269"/>
            <a:chExt cx="5597525" cy="2319337"/>
          </a:xfrm>
        </p:grpSpPr>
        <p:sp>
          <p:nvSpPr>
            <p:cNvPr id="6" name="橢圓 58"/>
            <p:cNvSpPr/>
            <p:nvPr/>
          </p:nvSpPr>
          <p:spPr>
            <a:xfrm>
              <a:off x="5132388"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2</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7" name="直線單箭頭接點 59"/>
            <p:cNvCxnSpPr>
              <a:stCxn id="13" idx="6"/>
              <a:endCxn id="16" idx="2"/>
            </p:cNvCxnSpPr>
            <p:nvPr/>
          </p:nvCxnSpPr>
          <p:spPr>
            <a:xfrm>
              <a:off x="3514725" y="2534444"/>
              <a:ext cx="49371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61"/>
            <p:cNvCxnSpPr>
              <a:stCxn id="6" idx="6"/>
              <a:endCxn id="10" idx="2"/>
            </p:cNvCxnSpPr>
            <p:nvPr/>
          </p:nvCxnSpPr>
          <p:spPr>
            <a:xfrm>
              <a:off x="5853113" y="2534444"/>
              <a:ext cx="51276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0" name="矩形 62"/>
            <p:cNvSpPr/>
            <p:nvPr/>
          </p:nvSpPr>
          <p:spPr>
            <a:xfrm>
              <a:off x="5937250" y="2031206"/>
              <a:ext cx="352425"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sp>
          <p:nvSpPr>
            <p:cNvPr id="10" name="甜甜圈 68"/>
            <p:cNvSpPr/>
            <p:nvPr/>
          </p:nvSpPr>
          <p:spPr>
            <a:xfrm>
              <a:off x="6365875" y="2174082"/>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rPr>
                <a:t>3</a:t>
              </a:r>
              <a:endParaRPr kumimoji="1" lang="zh-TW" altLang="en-US"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endParaRPr>
            </a:p>
          </p:txBody>
        </p:sp>
        <p:sp>
          <p:nvSpPr>
            <p:cNvPr id="75792" name="矩形 69"/>
            <p:cNvSpPr/>
            <p:nvPr/>
          </p:nvSpPr>
          <p:spPr>
            <a:xfrm>
              <a:off x="1489075" y="2316956"/>
              <a:ext cx="833438"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Start</a:t>
              </a:r>
              <a:endParaRPr lang="zh-TW" altLang="en-US" dirty="0">
                <a:latin typeface="Arial Unicode MS" pitchFamily="34" charset="-122"/>
                <a:ea typeface="Arial Unicode MS" pitchFamily="34" charset="-122"/>
              </a:endParaRPr>
            </a:p>
          </p:txBody>
        </p:sp>
        <p:cxnSp>
          <p:nvCxnSpPr>
            <p:cNvPr id="12" name="圖案 27"/>
            <p:cNvCxnSpPr>
              <a:stCxn id="13" idx="1"/>
              <a:endCxn id="13" idx="7"/>
            </p:cNvCxnSpPr>
            <p:nvPr/>
          </p:nvCxnSpPr>
          <p:spPr>
            <a:xfrm rot="5400000" flipH="1" flipV="1">
              <a:off x="3154363" y="2024857"/>
              <a:ext cx="1587" cy="509587"/>
            </a:xfrm>
            <a:prstGeom prst="curvedConnector3">
              <a:avLst>
                <a:gd name="adj1" fmla="val 32186912"/>
              </a:avLst>
            </a:prstGeom>
            <a:ln w="38100">
              <a:tailEnd type="arrow"/>
            </a:ln>
          </p:spPr>
          <p:style>
            <a:lnRef idx="1">
              <a:schemeClr val="dk1"/>
            </a:lnRef>
            <a:fillRef idx="0">
              <a:schemeClr val="dk1"/>
            </a:fillRef>
            <a:effectRef idx="0">
              <a:schemeClr val="dk1"/>
            </a:effectRef>
            <a:fontRef idx="minor">
              <a:schemeClr val="tx1"/>
            </a:fontRef>
          </p:style>
        </p:cxnSp>
        <p:sp>
          <p:nvSpPr>
            <p:cNvPr id="13" name="橢圓 78"/>
            <p:cNvSpPr/>
            <p:nvPr/>
          </p:nvSpPr>
          <p:spPr>
            <a:xfrm>
              <a:off x="2794000"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0</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4" name="直線單箭頭接點 79"/>
            <p:cNvCxnSpPr>
              <a:stCxn id="75792" idx="3"/>
              <a:endCxn id="13" idx="2"/>
            </p:cNvCxnSpPr>
            <p:nvPr/>
          </p:nvCxnSpPr>
          <p:spPr>
            <a:xfrm flipV="1">
              <a:off x="2322513" y="2534444"/>
              <a:ext cx="471487" cy="12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6" name="矩形 80"/>
            <p:cNvSpPr/>
            <p:nvPr/>
          </p:nvSpPr>
          <p:spPr>
            <a:xfrm>
              <a:off x="3579813" y="2031206"/>
              <a:ext cx="355600"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a</a:t>
              </a:r>
              <a:endParaRPr lang="en-US" altLang="zh-TW" dirty="0">
                <a:latin typeface="Arial Unicode MS" pitchFamily="34" charset="-122"/>
                <a:ea typeface="Arial Unicode MS" pitchFamily="34" charset="-122"/>
              </a:endParaRPr>
            </a:p>
          </p:txBody>
        </p:sp>
        <p:sp>
          <p:nvSpPr>
            <p:cNvPr id="16" name="橢圓 81"/>
            <p:cNvSpPr/>
            <p:nvPr/>
          </p:nvSpPr>
          <p:spPr>
            <a:xfrm>
              <a:off x="4008438"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1</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7" name="直線單箭頭接點 83"/>
            <p:cNvCxnSpPr>
              <a:stCxn id="16" idx="6"/>
              <a:endCxn id="6" idx="2"/>
            </p:cNvCxnSpPr>
            <p:nvPr/>
          </p:nvCxnSpPr>
          <p:spPr>
            <a:xfrm>
              <a:off x="4729163" y="2534444"/>
              <a:ext cx="4032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9" name="矩形 84"/>
            <p:cNvSpPr/>
            <p:nvPr/>
          </p:nvSpPr>
          <p:spPr>
            <a:xfrm>
              <a:off x="4722813" y="2031206"/>
              <a:ext cx="352425"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cxnSp>
          <p:nvCxnSpPr>
            <p:cNvPr id="19" name="圖案 27"/>
            <p:cNvCxnSpPr>
              <a:stCxn id="13" idx="3"/>
              <a:endCxn id="13" idx="5"/>
            </p:cNvCxnSpPr>
            <p:nvPr/>
          </p:nvCxnSpPr>
          <p:spPr>
            <a:xfrm rot="16200000" flipH="1">
              <a:off x="3154363" y="2534444"/>
              <a:ext cx="1588" cy="509587"/>
            </a:xfrm>
            <a:prstGeom prst="curvedConnector3">
              <a:avLst>
                <a:gd name="adj1" fmla="val 34044406"/>
              </a:avLst>
            </a:prstGeom>
            <a:ln w="38100">
              <a:tailEnd type="arrow"/>
            </a:ln>
          </p:spPr>
          <p:style>
            <a:lnRef idx="1">
              <a:schemeClr val="dk1"/>
            </a:lnRef>
            <a:fillRef idx="0">
              <a:schemeClr val="dk1"/>
            </a:fillRef>
            <a:effectRef idx="0">
              <a:schemeClr val="dk1"/>
            </a:effectRef>
            <a:fontRef idx="minor">
              <a:schemeClr val="tx1"/>
            </a:fontRef>
          </p:style>
        </p:cxnSp>
        <p:sp>
          <p:nvSpPr>
            <p:cNvPr id="75801" name="矩形 96"/>
            <p:cNvSpPr/>
            <p:nvPr/>
          </p:nvSpPr>
          <p:spPr>
            <a:xfrm>
              <a:off x="2989263" y="1388269"/>
              <a:ext cx="355600" cy="461962"/>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a</a:t>
              </a:r>
              <a:endParaRPr lang="en-US" altLang="zh-TW" dirty="0">
                <a:latin typeface="Arial Unicode MS" pitchFamily="34" charset="-122"/>
                <a:ea typeface="Arial Unicode MS" pitchFamily="34" charset="-122"/>
              </a:endParaRPr>
            </a:p>
          </p:txBody>
        </p:sp>
        <p:sp>
          <p:nvSpPr>
            <p:cNvPr id="75802" name="矩形 97"/>
            <p:cNvSpPr/>
            <p:nvPr/>
          </p:nvSpPr>
          <p:spPr>
            <a:xfrm>
              <a:off x="3008313" y="3245644"/>
              <a:ext cx="355600" cy="461962"/>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grpSp>
      <p:sp>
        <p:nvSpPr>
          <p:cNvPr id="22" name="矩形 98"/>
          <p:cNvSpPr>
            <a:spLocks noChangeArrowheads="1"/>
          </p:cNvSpPr>
          <p:nvPr/>
        </p:nvSpPr>
        <p:spPr bwMode="auto">
          <a:xfrm>
            <a:off x="539750" y="5438775"/>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Input : </a:t>
            </a:r>
            <a:r>
              <a:rPr kumimoji="1" lang="en-US" altLang="zh-TW" sz="2400" b="0" i="0" u="none" strike="noStrike" kern="1200" cap="none" spc="0" normalizeH="0" baseline="0" noProof="0" dirty="0" err="1">
                <a:ln>
                  <a:noFill/>
                </a:ln>
                <a:solidFill>
                  <a:srgbClr val="047016"/>
                </a:solidFill>
                <a:effectLst/>
                <a:uLnTx/>
                <a:uFillTx/>
                <a:latin typeface="+mj-lt"/>
                <a:ea typeface="Arial Unicode MS" pitchFamily="34" charset="-120"/>
                <a:cs typeface="Arial Unicode MS" pitchFamily="34" charset="-120"/>
              </a:rPr>
              <a:t>babb</a:t>
            </a:r>
            <a:endPar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endParaRPr>
          </a:p>
        </p:txBody>
      </p:sp>
      <p:sp>
        <p:nvSpPr>
          <p:cNvPr id="23" name="矩形 73"/>
          <p:cNvSpPr>
            <a:spLocks noChangeArrowheads="1"/>
          </p:cNvSpPr>
          <p:nvPr/>
        </p:nvSpPr>
        <p:spPr bwMode="auto">
          <a:xfrm>
            <a:off x="2563813" y="5438775"/>
            <a:ext cx="2803525" cy="461963"/>
          </a:xfrm>
          <a:prstGeom prst="rect">
            <a:avLst/>
          </a:prstGeom>
          <a:solidFill>
            <a:schemeClr val="tx1"/>
          </a:solidFill>
          <a:ln w="9525">
            <a:solidFill>
              <a:schemeClr val="tx1"/>
            </a:solid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rPr>
              <a:t>Processing Token</a:t>
            </a:r>
            <a:endParaRPr kumimoji="1" lang="zh-TW" altLang="en-US"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endParaRPr>
          </a:p>
        </p:txBody>
      </p:sp>
      <p:sp>
        <p:nvSpPr>
          <p:cNvPr id="24" name="矩形 107"/>
          <p:cNvSpPr>
            <a:spLocks noChangeArrowheads="1"/>
          </p:cNvSpPr>
          <p:nvPr/>
        </p:nvSpPr>
        <p:spPr bwMode="auto">
          <a:xfrm>
            <a:off x="5364163"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5" name="矩形 108"/>
          <p:cNvSpPr>
            <a:spLocks noChangeArrowheads="1"/>
          </p:cNvSpPr>
          <p:nvPr/>
        </p:nvSpPr>
        <p:spPr bwMode="auto">
          <a:xfrm>
            <a:off x="5721350" y="5438775"/>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a</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6" name="矩形 117"/>
          <p:cNvSpPr>
            <a:spLocks noChangeArrowheads="1"/>
          </p:cNvSpPr>
          <p:nvPr/>
        </p:nvSpPr>
        <p:spPr bwMode="auto">
          <a:xfrm>
            <a:off x="5341938" y="4581525"/>
            <a:ext cx="3790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Ambiguous!!! </a:t>
            </a:r>
            <a:endPar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Which one should we select?</a:t>
            </a:r>
            <a:endPar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p:bldP spid="2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What’s the problem with NFA?</a:t>
            </a:r>
            <a:endParaRPr lang="zh-CN" altLang="en-US" kern="1200" dirty="0">
              <a:latin typeface="+mj-lt"/>
              <a:ea typeface="宋体" panose="02010600030101010101" pitchFamily="2" charset="-122"/>
              <a:cs typeface="+mj-cs"/>
            </a:endParaRPr>
          </a:p>
        </p:txBody>
      </p:sp>
      <p:sp>
        <p:nvSpPr>
          <p:cNvPr id="7680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680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76805" name="Group 26"/>
          <p:cNvGrpSpPr/>
          <p:nvPr/>
        </p:nvGrpSpPr>
        <p:grpSpPr>
          <a:xfrm>
            <a:off x="1489075" y="2693988"/>
            <a:ext cx="5597525" cy="1676400"/>
            <a:chOff x="1489075" y="2031206"/>
            <a:chExt cx="5597525" cy="1676400"/>
          </a:xfrm>
        </p:grpSpPr>
        <p:sp>
          <p:nvSpPr>
            <p:cNvPr id="6" name="橢圓 58"/>
            <p:cNvSpPr/>
            <p:nvPr/>
          </p:nvSpPr>
          <p:spPr>
            <a:xfrm>
              <a:off x="5132388"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2</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7" name="直線單箭頭接點 59"/>
            <p:cNvCxnSpPr>
              <a:stCxn id="13" idx="6"/>
              <a:endCxn id="16" idx="2"/>
            </p:cNvCxnSpPr>
            <p:nvPr/>
          </p:nvCxnSpPr>
          <p:spPr>
            <a:xfrm>
              <a:off x="3514725" y="2534443"/>
              <a:ext cx="49371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61"/>
            <p:cNvCxnSpPr>
              <a:stCxn id="6" idx="6"/>
              <a:endCxn id="10" idx="2"/>
            </p:cNvCxnSpPr>
            <p:nvPr/>
          </p:nvCxnSpPr>
          <p:spPr>
            <a:xfrm>
              <a:off x="5853113" y="2534443"/>
              <a:ext cx="51276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16" name="矩形 62"/>
            <p:cNvSpPr/>
            <p:nvPr/>
          </p:nvSpPr>
          <p:spPr>
            <a:xfrm>
              <a:off x="5937250" y="2031206"/>
              <a:ext cx="352425"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sp>
          <p:nvSpPr>
            <p:cNvPr id="10" name="甜甜圈 68"/>
            <p:cNvSpPr/>
            <p:nvPr/>
          </p:nvSpPr>
          <p:spPr>
            <a:xfrm>
              <a:off x="6365875" y="2174081"/>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rPr>
                <a:t>3</a:t>
              </a:r>
              <a:endParaRPr kumimoji="1" lang="zh-TW" altLang="en-US"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endParaRPr>
            </a:p>
          </p:txBody>
        </p:sp>
        <p:sp>
          <p:nvSpPr>
            <p:cNvPr id="76818" name="矩形 69"/>
            <p:cNvSpPr/>
            <p:nvPr/>
          </p:nvSpPr>
          <p:spPr>
            <a:xfrm>
              <a:off x="1489075" y="2316956"/>
              <a:ext cx="833438"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Start</a:t>
              </a:r>
              <a:endParaRPr lang="zh-TW" altLang="en-US" dirty="0">
                <a:latin typeface="Arial Unicode MS" pitchFamily="34" charset="-122"/>
                <a:ea typeface="Arial Unicode MS" pitchFamily="34" charset="-122"/>
              </a:endParaRPr>
            </a:p>
          </p:txBody>
        </p:sp>
        <p:sp>
          <p:nvSpPr>
            <p:cNvPr id="13" name="橢圓 78"/>
            <p:cNvSpPr/>
            <p:nvPr/>
          </p:nvSpPr>
          <p:spPr>
            <a:xfrm>
              <a:off x="2794000"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0</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4" name="直線單箭頭接點 79"/>
            <p:cNvCxnSpPr>
              <a:stCxn id="76818" idx="3"/>
              <a:endCxn id="13" idx="2"/>
            </p:cNvCxnSpPr>
            <p:nvPr/>
          </p:nvCxnSpPr>
          <p:spPr>
            <a:xfrm flipV="1">
              <a:off x="2322513" y="2534443"/>
              <a:ext cx="471487" cy="12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21" name="矩形 80"/>
            <p:cNvSpPr/>
            <p:nvPr/>
          </p:nvSpPr>
          <p:spPr>
            <a:xfrm>
              <a:off x="3579813" y="2031206"/>
              <a:ext cx="355600"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a</a:t>
              </a:r>
              <a:endParaRPr lang="en-US" altLang="zh-TW" dirty="0">
                <a:latin typeface="Arial Unicode MS" pitchFamily="34" charset="-122"/>
                <a:ea typeface="Arial Unicode MS" pitchFamily="34" charset="-122"/>
              </a:endParaRPr>
            </a:p>
          </p:txBody>
        </p:sp>
        <p:sp>
          <p:nvSpPr>
            <p:cNvPr id="16" name="橢圓 81"/>
            <p:cNvSpPr/>
            <p:nvPr/>
          </p:nvSpPr>
          <p:spPr>
            <a:xfrm>
              <a:off x="4008438"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1</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7" name="直線單箭頭接點 83"/>
            <p:cNvCxnSpPr>
              <a:stCxn id="16" idx="6"/>
              <a:endCxn id="6" idx="2"/>
            </p:cNvCxnSpPr>
            <p:nvPr/>
          </p:nvCxnSpPr>
          <p:spPr>
            <a:xfrm>
              <a:off x="4729163" y="2534443"/>
              <a:ext cx="4032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24" name="矩形 84"/>
            <p:cNvSpPr/>
            <p:nvPr/>
          </p:nvSpPr>
          <p:spPr>
            <a:xfrm>
              <a:off x="4722813" y="2031206"/>
              <a:ext cx="352425" cy="461963"/>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cxnSp>
          <p:nvCxnSpPr>
            <p:cNvPr id="19" name="圖案 27"/>
            <p:cNvCxnSpPr>
              <a:stCxn id="13" idx="3"/>
              <a:endCxn id="13" idx="5"/>
            </p:cNvCxnSpPr>
            <p:nvPr/>
          </p:nvCxnSpPr>
          <p:spPr>
            <a:xfrm rot="16200000" flipH="1">
              <a:off x="3154363" y="2534444"/>
              <a:ext cx="1588" cy="509587"/>
            </a:xfrm>
            <a:prstGeom prst="curvedConnector3">
              <a:avLst>
                <a:gd name="adj1" fmla="val 34044406"/>
              </a:avLst>
            </a:prstGeom>
            <a:ln w="38100">
              <a:tailEnd type="arrow"/>
            </a:ln>
          </p:spPr>
          <p:style>
            <a:lnRef idx="1">
              <a:schemeClr val="dk1"/>
            </a:lnRef>
            <a:fillRef idx="0">
              <a:schemeClr val="dk1"/>
            </a:fillRef>
            <a:effectRef idx="0">
              <a:schemeClr val="dk1"/>
            </a:effectRef>
            <a:fontRef idx="minor">
              <a:schemeClr val="tx1"/>
            </a:fontRef>
          </p:style>
        </p:cxnSp>
        <p:sp>
          <p:nvSpPr>
            <p:cNvPr id="76826" name="矩形 97"/>
            <p:cNvSpPr/>
            <p:nvPr/>
          </p:nvSpPr>
          <p:spPr>
            <a:xfrm>
              <a:off x="3008313" y="3245644"/>
              <a:ext cx="355600" cy="461962"/>
            </a:xfrm>
            <a:prstGeom prst="rect">
              <a:avLst/>
            </a:prstGeom>
            <a:noFill/>
            <a:ln w="9525">
              <a:noFill/>
            </a:ln>
          </p:spPr>
          <p:txBody>
            <a:bodyPr wrap="none">
              <a:spAutoFit/>
            </a:bodyPr>
            <a:p>
              <a:r>
                <a:rPr lang="en-US" altLang="zh-TW" dirty="0">
                  <a:latin typeface="Arial Unicode MS" pitchFamily="34" charset="-122"/>
                  <a:ea typeface="Arial Unicode MS" pitchFamily="34" charset="-122"/>
                </a:rPr>
                <a:t>b</a:t>
              </a:r>
              <a:endParaRPr lang="en-US" altLang="zh-TW" dirty="0">
                <a:latin typeface="Arial Unicode MS" pitchFamily="34" charset="-122"/>
                <a:ea typeface="Arial Unicode MS" pitchFamily="34" charset="-122"/>
              </a:endParaRPr>
            </a:p>
          </p:txBody>
        </p:sp>
      </p:grpSp>
      <p:sp>
        <p:nvSpPr>
          <p:cNvPr id="22" name="矩形 98"/>
          <p:cNvSpPr>
            <a:spLocks noChangeArrowheads="1"/>
          </p:cNvSpPr>
          <p:nvPr/>
        </p:nvSpPr>
        <p:spPr bwMode="auto">
          <a:xfrm>
            <a:off x="539750" y="5438775"/>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Input : </a:t>
            </a:r>
            <a:r>
              <a:rPr kumimoji="1" lang="en-US" altLang="zh-TW" sz="2400" b="0" i="0" u="none" strike="noStrike" kern="1200" cap="none" spc="0" normalizeH="0" baseline="0" noProof="0" dirty="0" err="1">
                <a:ln>
                  <a:noFill/>
                </a:ln>
                <a:solidFill>
                  <a:srgbClr val="047016"/>
                </a:solidFill>
                <a:effectLst/>
                <a:uLnTx/>
                <a:uFillTx/>
                <a:latin typeface="+mj-lt"/>
                <a:ea typeface="Arial Unicode MS" pitchFamily="34" charset="-120"/>
                <a:cs typeface="Arial Unicode MS" pitchFamily="34" charset="-120"/>
              </a:rPr>
              <a:t>babb</a:t>
            </a:r>
            <a:endPar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endParaRPr>
          </a:p>
        </p:txBody>
      </p:sp>
      <p:sp>
        <p:nvSpPr>
          <p:cNvPr id="23" name="矩形 73"/>
          <p:cNvSpPr>
            <a:spLocks noChangeArrowheads="1"/>
          </p:cNvSpPr>
          <p:nvPr/>
        </p:nvSpPr>
        <p:spPr bwMode="auto">
          <a:xfrm>
            <a:off x="2563813" y="5438775"/>
            <a:ext cx="2803525" cy="461963"/>
          </a:xfrm>
          <a:prstGeom prst="rect">
            <a:avLst/>
          </a:prstGeom>
          <a:solidFill>
            <a:schemeClr val="tx1"/>
          </a:solidFill>
          <a:ln w="9525">
            <a:solidFill>
              <a:schemeClr val="tx1"/>
            </a:solid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rPr>
              <a:t>Processing Token</a:t>
            </a:r>
            <a:endParaRPr kumimoji="1" lang="zh-TW" altLang="en-US"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endParaRPr>
          </a:p>
        </p:txBody>
      </p:sp>
      <p:sp>
        <p:nvSpPr>
          <p:cNvPr id="24" name="矩形 107"/>
          <p:cNvSpPr>
            <a:spLocks noChangeArrowheads="1"/>
          </p:cNvSpPr>
          <p:nvPr/>
        </p:nvSpPr>
        <p:spPr bwMode="auto">
          <a:xfrm>
            <a:off x="5364163"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
        <p:nvSpPr>
          <p:cNvPr id="25" name="矩形 108"/>
          <p:cNvSpPr>
            <a:spLocks noChangeArrowheads="1"/>
          </p:cNvSpPr>
          <p:nvPr/>
        </p:nvSpPr>
        <p:spPr bwMode="auto">
          <a:xfrm>
            <a:off x="5721350" y="5438775"/>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a</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6" name="矩形 117"/>
          <p:cNvSpPr>
            <a:spLocks noChangeArrowheads="1"/>
          </p:cNvSpPr>
          <p:nvPr/>
        </p:nvSpPr>
        <p:spPr bwMode="auto">
          <a:xfrm>
            <a:off x="5341938" y="4581525"/>
            <a:ext cx="2728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rPr>
              <a:t>No Ambiguous!!! </a:t>
            </a:r>
            <a:endPar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rPr>
              <a:t>It have unique path!</a:t>
            </a:r>
            <a:endPar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endParaRPr>
          </a:p>
        </p:txBody>
      </p:sp>
      <p:sp>
        <p:nvSpPr>
          <p:cNvPr id="28" name="矩形 107"/>
          <p:cNvSpPr>
            <a:spLocks noChangeArrowheads="1"/>
          </p:cNvSpPr>
          <p:nvPr/>
        </p:nvSpPr>
        <p:spPr bwMode="auto">
          <a:xfrm>
            <a:off x="6156325" y="5438775"/>
            <a:ext cx="37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
        <p:nvSpPr>
          <p:cNvPr id="29" name="矩形 107"/>
          <p:cNvSpPr>
            <a:spLocks noChangeArrowheads="1"/>
          </p:cNvSpPr>
          <p:nvPr/>
        </p:nvSpPr>
        <p:spPr bwMode="auto">
          <a:xfrm>
            <a:off x="6619875"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p:bldP spid="26" grpId="0"/>
      <p:bldP spid="28" grpId="0"/>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2902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算法思路：</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的矩阵表示中可以看出，表项通常是一状态的集合，而在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的矩阵表示中，表项是一个状态。</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到相应的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的构造的基本思路是：</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的每一个状态对应</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的一组状态。</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使用它的状态去记录在</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读入一个输入符号后可能达到的所有状态。</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78851" name="Rectangle 3"/>
          <p:cNvSpPr>
            <a:spLocks noGrp="1" noRot="1"/>
          </p:cNvSpPr>
          <p:nvPr>
            <p:ph sz="quarter" idx="1"/>
          </p:nvPr>
        </p:nvSpPr>
        <p:spPr>
          <a:xfrm>
            <a:off x="457200" y="1196975"/>
            <a:ext cx="8305800" cy="4902200"/>
          </a:xfrm>
        </p:spPr>
        <p:txBody>
          <a:bodyPr vert="horz" wrap="square" lIns="91440" tIns="45720" rIns="91440" bIns="45720" anchor="t" anchorCtr="0"/>
          <a:p>
            <a:r>
              <a:rPr lang="zh-CN" altLang="en-US" sz="2800" dirty="0">
                <a:latin typeface="Bookman Old Style" panose="02050604050505020204" pitchFamily="18" charset="0"/>
                <a:ea typeface="楷体_GB2312" pitchFamily="49" charset="-122"/>
              </a:rPr>
              <a:t>定义对状态集合</a:t>
            </a:r>
            <a:r>
              <a:rPr lang="en-US" altLang="zh-CN" sz="2800" dirty="0">
                <a:latin typeface="Bookman Old Style" panose="02050604050505020204" pitchFamily="18" charset="0"/>
                <a:ea typeface="楷体_GB2312" pitchFamily="49" charset="-122"/>
              </a:rPr>
              <a:t>I</a:t>
            </a:r>
            <a:r>
              <a:rPr lang="zh-CN" altLang="en-US" sz="2800" dirty="0">
                <a:latin typeface="Bookman Old Style" panose="02050604050505020204" pitchFamily="18" charset="0"/>
                <a:ea typeface="楷体_GB2312" pitchFamily="49" charset="-122"/>
              </a:rPr>
              <a:t>的几个有关运算</a:t>
            </a:r>
            <a:endParaRPr lang="zh-CN" altLang="en-US" sz="2800" dirty="0">
              <a:latin typeface="Bookman Old Style" panose="02050604050505020204" pitchFamily="18" charset="0"/>
              <a:ea typeface="楷体_GB2312" pitchFamily="49" charset="-122"/>
            </a:endParaRPr>
          </a:p>
          <a:p>
            <a:pPr lvl="1"/>
            <a:r>
              <a:rPr lang="en-US" altLang="zh-CN" sz="2800" dirty="0">
                <a:latin typeface="Bookman Old Style" panose="02050604050505020204" pitchFamily="18" charset="0"/>
                <a:ea typeface="楷体_GB2312" pitchFamily="49" charset="-122"/>
              </a:rPr>
              <a:t>1.  </a:t>
            </a:r>
            <a:r>
              <a:rPr lang="zh-CN" altLang="en-US" sz="2400" dirty="0">
                <a:solidFill>
                  <a:srgbClr val="FF0000"/>
                </a:solidFill>
                <a:latin typeface="Bookman Old Style" panose="02050604050505020204" pitchFamily="18" charset="0"/>
                <a:ea typeface="楷体_GB2312" pitchFamily="49" charset="-122"/>
              </a:rPr>
              <a:t>状态集合</a:t>
            </a:r>
            <a:r>
              <a:rPr lang="en-US" altLang="zh-CN" sz="2400" dirty="0">
                <a:solidFill>
                  <a:srgbClr val="FF0000"/>
                </a:solidFill>
                <a:latin typeface="Bookman Old Style" panose="02050604050505020204" pitchFamily="18" charset="0"/>
                <a:ea typeface="楷体_GB2312" pitchFamily="49" charset="-122"/>
              </a:rPr>
              <a:t>I</a:t>
            </a:r>
            <a:r>
              <a:rPr lang="zh-CN" altLang="en-US" sz="2400" dirty="0">
                <a:solidFill>
                  <a:srgbClr val="FF0000"/>
                </a:solidFill>
                <a:latin typeface="Bookman Old Style" panose="02050604050505020204" pitchFamily="18" charset="0"/>
                <a:ea typeface="楷体_GB2312" pitchFamily="49" charset="-122"/>
              </a:rPr>
              <a:t>的</a:t>
            </a:r>
            <a:r>
              <a:rPr lang="en-US" altLang="zh-CN" sz="2400" dirty="0">
                <a:solidFill>
                  <a:srgbClr val="FF0000"/>
                </a:solidFill>
                <a:latin typeface="Bookman Old Style" panose="02050604050505020204" pitchFamily="18" charset="0"/>
                <a:ea typeface="楷体_GB2312" pitchFamily="49" charset="-122"/>
              </a:rPr>
              <a:t>ε-</a:t>
            </a:r>
            <a:r>
              <a:rPr lang="zh-CN" altLang="en-US" sz="2400" dirty="0">
                <a:solidFill>
                  <a:srgbClr val="FF0000"/>
                </a:solidFill>
                <a:latin typeface="Bookman Old Style" panose="02050604050505020204" pitchFamily="18" charset="0"/>
                <a:ea typeface="楷体_GB2312" pitchFamily="49" charset="-122"/>
              </a:rPr>
              <a:t>闭包</a:t>
            </a:r>
            <a:r>
              <a:rPr lang="zh-CN" altLang="en-US" sz="2800" dirty="0">
                <a:solidFill>
                  <a:srgbClr val="FF0000"/>
                </a:solidFill>
                <a:latin typeface="Bookman Old Style" panose="02050604050505020204" pitchFamily="18" charset="0"/>
                <a:ea typeface="楷体_GB2312" pitchFamily="49" charset="-122"/>
              </a:rPr>
              <a:t>，</a:t>
            </a:r>
            <a:r>
              <a:rPr lang="zh-CN" altLang="en-US" sz="2400" dirty="0">
                <a:solidFill>
                  <a:srgbClr val="FF0000"/>
                </a:solidFill>
                <a:latin typeface="Bookman Old Style" panose="02050604050505020204" pitchFamily="18" charset="0"/>
                <a:ea typeface="楷体_GB2312" pitchFamily="49" charset="-122"/>
              </a:rPr>
              <a:t>表示为</a:t>
            </a:r>
            <a:r>
              <a:rPr lang="en-US" altLang="zh-CN" sz="2400" dirty="0">
                <a:solidFill>
                  <a:srgbClr val="FF0000"/>
                </a:solidFill>
                <a:latin typeface="Bookman Old Style" panose="02050604050505020204" pitchFamily="18" charset="0"/>
                <a:ea typeface="楷体_GB2312" pitchFamily="49" charset="-122"/>
              </a:rPr>
              <a:t>ε-closure(I)</a:t>
            </a:r>
            <a:r>
              <a:rPr lang="zh-CN" altLang="en-US" sz="2400" dirty="0">
                <a:solidFill>
                  <a:srgbClr val="FF0000"/>
                </a:solidFill>
                <a:latin typeface="Bookman Old Style" panose="02050604050505020204" pitchFamily="18" charset="0"/>
                <a:ea typeface="楷体_GB2312" pitchFamily="49" charset="-122"/>
              </a:rPr>
              <a:t>，</a:t>
            </a:r>
            <a:r>
              <a:rPr lang="zh-CN" altLang="en-US" sz="2400" dirty="0">
                <a:solidFill>
                  <a:schemeClr val="tx1"/>
                </a:solidFill>
                <a:latin typeface="Bookman Old Style" panose="02050604050505020204" pitchFamily="18" charset="0"/>
                <a:ea typeface="楷体_GB2312" pitchFamily="49" charset="-122"/>
              </a:rPr>
              <a:t>定义为一状态集，是状态集</a:t>
            </a:r>
            <a:r>
              <a:rPr lang="en-US" altLang="zh-CN" sz="2400" dirty="0">
                <a:solidFill>
                  <a:schemeClr val="tx1"/>
                </a:solidFill>
                <a:latin typeface="Bookman Old Style" panose="02050604050505020204" pitchFamily="18" charset="0"/>
                <a:ea typeface="楷体_GB2312" pitchFamily="49" charset="-122"/>
              </a:rPr>
              <a:t>I</a:t>
            </a:r>
            <a:r>
              <a:rPr lang="zh-CN" altLang="en-US" sz="2400" dirty="0">
                <a:solidFill>
                  <a:schemeClr val="tx1"/>
                </a:solidFill>
                <a:latin typeface="Bookman Old Style" panose="02050604050505020204" pitchFamily="18" charset="0"/>
                <a:ea typeface="楷体_GB2312" pitchFamily="49" charset="-122"/>
              </a:rPr>
              <a:t>中的任何状态</a:t>
            </a:r>
            <a:r>
              <a:rPr lang="en-US" altLang="zh-CN" sz="2400" dirty="0">
                <a:solidFill>
                  <a:schemeClr val="tx1"/>
                </a:solidFill>
                <a:latin typeface="Bookman Old Style" panose="02050604050505020204" pitchFamily="18" charset="0"/>
                <a:ea typeface="楷体_GB2312" pitchFamily="49" charset="-122"/>
              </a:rPr>
              <a:t>s</a:t>
            </a:r>
            <a:r>
              <a:rPr lang="zh-CN" altLang="en-US" sz="2400" dirty="0">
                <a:solidFill>
                  <a:schemeClr val="tx1"/>
                </a:solidFill>
                <a:latin typeface="Bookman Old Style" panose="02050604050505020204" pitchFamily="18" charset="0"/>
                <a:ea typeface="楷体_GB2312" pitchFamily="49" charset="-122"/>
              </a:rPr>
              <a:t>经任意条</a:t>
            </a:r>
            <a:r>
              <a:rPr lang="en-US" altLang="zh-CN" sz="2400" dirty="0">
                <a:solidFill>
                  <a:schemeClr val="tx1"/>
                </a:solidFill>
                <a:latin typeface="Bookman Old Style" panose="02050604050505020204" pitchFamily="18" charset="0"/>
                <a:ea typeface="楷体_GB2312" pitchFamily="49" charset="-122"/>
              </a:rPr>
              <a:t>ε</a:t>
            </a:r>
            <a:r>
              <a:rPr lang="zh-CN" altLang="en-US" sz="2400" dirty="0">
                <a:solidFill>
                  <a:schemeClr val="tx1"/>
                </a:solidFill>
                <a:latin typeface="Bookman Old Style" panose="02050604050505020204" pitchFamily="18" charset="0"/>
                <a:ea typeface="楷体_GB2312" pitchFamily="49" charset="-122"/>
              </a:rPr>
              <a:t>弧而能到达的状态的集合。</a:t>
            </a:r>
            <a:endParaRPr lang="zh-CN" altLang="en-US" sz="2400" dirty="0">
              <a:solidFill>
                <a:schemeClr val="tx1"/>
              </a:solidFill>
              <a:latin typeface="Bookman Old Style" panose="02050604050505020204" pitchFamily="18" charset="0"/>
              <a:ea typeface="楷体_GB2312" pitchFamily="49" charset="-122"/>
            </a:endParaRPr>
          </a:p>
          <a:p>
            <a:pPr lvl="1"/>
            <a:r>
              <a:rPr lang="zh-CN" altLang="en-US" sz="2400" dirty="0">
                <a:solidFill>
                  <a:srgbClr val="0000FF"/>
                </a:solidFill>
                <a:latin typeface="Bookman Old Style" panose="02050604050505020204" pitchFamily="18" charset="0"/>
                <a:ea typeface="楷体_GB2312" pitchFamily="49" charset="-122"/>
              </a:rPr>
              <a:t>状态集合</a:t>
            </a:r>
            <a:r>
              <a:rPr lang="en-US" altLang="zh-CN" sz="2400" dirty="0">
                <a:solidFill>
                  <a:srgbClr val="0000FF"/>
                </a:solidFill>
                <a:latin typeface="Bookman Old Style" panose="02050604050505020204" pitchFamily="18" charset="0"/>
                <a:ea typeface="楷体_GB2312" pitchFamily="49" charset="-122"/>
              </a:rPr>
              <a:t>I</a:t>
            </a:r>
            <a:r>
              <a:rPr lang="zh-CN" altLang="en-US" sz="2400" dirty="0">
                <a:solidFill>
                  <a:srgbClr val="0000FF"/>
                </a:solidFill>
                <a:latin typeface="Bookman Old Style" panose="02050604050505020204" pitchFamily="18" charset="0"/>
                <a:ea typeface="楷体_GB2312" pitchFamily="49" charset="-122"/>
              </a:rPr>
              <a:t>的任何状态</a:t>
            </a:r>
            <a:r>
              <a:rPr lang="en-US" altLang="zh-CN" sz="2400" dirty="0">
                <a:solidFill>
                  <a:srgbClr val="0000FF"/>
                </a:solidFill>
                <a:latin typeface="Bookman Old Style" panose="02050604050505020204" pitchFamily="18" charset="0"/>
                <a:ea typeface="楷体_GB2312" pitchFamily="49" charset="-122"/>
              </a:rPr>
              <a:t>s</a:t>
            </a:r>
            <a:r>
              <a:rPr lang="zh-CN" altLang="en-US" sz="2400" dirty="0">
                <a:solidFill>
                  <a:srgbClr val="0000FF"/>
                </a:solidFill>
                <a:latin typeface="Bookman Old Style" panose="02050604050505020204" pitchFamily="18" charset="0"/>
                <a:ea typeface="楷体_GB2312" pitchFamily="49" charset="-122"/>
              </a:rPr>
              <a:t>都属于</a:t>
            </a:r>
            <a:r>
              <a:rPr lang="en-US" altLang="zh-CN" sz="2400" dirty="0">
                <a:solidFill>
                  <a:srgbClr val="0000FF"/>
                </a:solidFill>
                <a:latin typeface="Bookman Old Style" panose="02050604050505020204" pitchFamily="18" charset="0"/>
                <a:ea typeface="楷体_GB2312" pitchFamily="49" charset="-122"/>
              </a:rPr>
              <a:t>ε-closure(I)</a:t>
            </a:r>
            <a:r>
              <a:rPr lang="zh-CN" altLang="en-US" sz="2400" dirty="0">
                <a:solidFill>
                  <a:srgbClr val="0000FF"/>
                </a:solidFill>
                <a:latin typeface="Bookman Old Style" panose="02050604050505020204" pitchFamily="18" charset="0"/>
                <a:ea typeface="楷体_GB2312" pitchFamily="49" charset="-122"/>
              </a:rPr>
              <a:t>。</a:t>
            </a:r>
            <a:endParaRPr lang="zh-CN" altLang="en-US" sz="2400" dirty="0">
              <a:solidFill>
                <a:srgbClr val="0000FF"/>
              </a:solidFill>
              <a:latin typeface="Bookman Old Style" panose="02050604050505020204" pitchFamily="18" charset="0"/>
              <a:ea typeface="楷体_GB2312" pitchFamily="49" charset="-122"/>
            </a:endParaRPr>
          </a:p>
          <a:p>
            <a:pPr lvl="1"/>
            <a:r>
              <a:rPr lang="en-US" altLang="zh-CN" sz="2800" dirty="0">
                <a:latin typeface="Bookman Old Style" panose="02050604050505020204" pitchFamily="18" charset="0"/>
                <a:ea typeface="楷体_GB2312" pitchFamily="49" charset="-122"/>
              </a:rPr>
              <a:t>2. </a:t>
            </a:r>
            <a:r>
              <a:rPr lang="zh-CN" altLang="en-US" sz="2400" dirty="0">
                <a:solidFill>
                  <a:srgbClr val="FF0000"/>
                </a:solidFill>
                <a:latin typeface="Bookman Old Style" panose="02050604050505020204" pitchFamily="18" charset="0"/>
                <a:ea typeface="楷体_GB2312" pitchFamily="49" charset="-122"/>
              </a:rPr>
              <a:t>状态集合</a:t>
            </a:r>
            <a:r>
              <a:rPr lang="en-US" altLang="zh-CN" sz="2400" dirty="0">
                <a:solidFill>
                  <a:srgbClr val="FF0000"/>
                </a:solidFill>
                <a:latin typeface="Bookman Old Style" panose="02050604050505020204" pitchFamily="18" charset="0"/>
                <a:ea typeface="楷体_GB2312" pitchFamily="49" charset="-122"/>
              </a:rPr>
              <a:t>I</a:t>
            </a:r>
            <a:r>
              <a:rPr lang="zh-CN" altLang="en-US" sz="2400" dirty="0">
                <a:solidFill>
                  <a:srgbClr val="FF0000"/>
                </a:solidFill>
                <a:latin typeface="Bookman Old Style" panose="02050604050505020204" pitchFamily="18" charset="0"/>
                <a:ea typeface="楷体_GB2312" pitchFamily="49" charset="-122"/>
              </a:rPr>
              <a:t>的</a:t>
            </a:r>
            <a:r>
              <a:rPr lang="en-US" altLang="zh-CN" sz="2400" dirty="0">
                <a:solidFill>
                  <a:srgbClr val="FF0000"/>
                </a:solidFill>
                <a:latin typeface="Bookman Old Style" panose="02050604050505020204" pitchFamily="18" charset="0"/>
                <a:ea typeface="楷体_GB2312" pitchFamily="49" charset="-122"/>
              </a:rPr>
              <a:t>a</a:t>
            </a:r>
            <a:r>
              <a:rPr lang="zh-CN" altLang="en-US" sz="2400" dirty="0">
                <a:solidFill>
                  <a:srgbClr val="FF0000"/>
                </a:solidFill>
                <a:latin typeface="Bookman Old Style" panose="02050604050505020204" pitchFamily="18" charset="0"/>
                <a:ea typeface="楷体_GB2312" pitchFamily="49" charset="-122"/>
              </a:rPr>
              <a:t>弧转换</a:t>
            </a:r>
            <a:r>
              <a:rPr lang="zh-CN" altLang="en-US" sz="2800" dirty="0">
                <a:solidFill>
                  <a:srgbClr val="FF0000"/>
                </a:solidFill>
                <a:latin typeface="Bookman Old Style" panose="02050604050505020204" pitchFamily="18" charset="0"/>
                <a:ea typeface="楷体_GB2312" pitchFamily="49" charset="-122"/>
              </a:rPr>
              <a:t>，</a:t>
            </a:r>
            <a:r>
              <a:rPr lang="zh-CN" altLang="en-US" sz="2400" dirty="0">
                <a:solidFill>
                  <a:srgbClr val="FF0000"/>
                </a:solidFill>
                <a:latin typeface="Bookman Old Style" panose="02050604050505020204" pitchFamily="18" charset="0"/>
                <a:ea typeface="楷体_GB2312" pitchFamily="49" charset="-122"/>
              </a:rPr>
              <a:t>表示为</a:t>
            </a:r>
            <a:r>
              <a:rPr lang="en-US" altLang="zh-CN" sz="2400" dirty="0">
                <a:solidFill>
                  <a:srgbClr val="FF0000"/>
                </a:solidFill>
                <a:latin typeface="Bookman Old Style" panose="02050604050505020204" pitchFamily="18" charset="0"/>
                <a:ea typeface="楷体_GB2312" pitchFamily="49" charset="-122"/>
              </a:rPr>
              <a:t>move(I,a)</a:t>
            </a:r>
            <a:r>
              <a:rPr lang="zh-CN" altLang="en-US" sz="2400" dirty="0">
                <a:solidFill>
                  <a:schemeClr val="tx1"/>
                </a:solidFill>
                <a:latin typeface="Bookman Old Style" panose="02050604050505020204" pitchFamily="18" charset="0"/>
                <a:ea typeface="楷体_GB2312" pitchFamily="49" charset="-122"/>
              </a:rPr>
              <a:t>定义为状态集合</a:t>
            </a:r>
            <a:r>
              <a:rPr lang="en-US" altLang="zh-CN" sz="2400" dirty="0">
                <a:solidFill>
                  <a:schemeClr val="tx1"/>
                </a:solidFill>
                <a:latin typeface="Bookman Old Style" panose="02050604050505020204" pitchFamily="18" charset="0"/>
                <a:ea typeface="楷体_GB2312" pitchFamily="49" charset="-122"/>
              </a:rPr>
              <a:t>J</a:t>
            </a:r>
            <a:r>
              <a:rPr lang="zh-CN" altLang="en-US" sz="2400" dirty="0">
                <a:solidFill>
                  <a:schemeClr val="tx1"/>
                </a:solidFill>
                <a:latin typeface="Bookman Old Style" panose="02050604050505020204" pitchFamily="18" charset="0"/>
                <a:ea typeface="楷体_GB2312" pitchFamily="49" charset="-122"/>
              </a:rPr>
              <a:t>，其中</a:t>
            </a:r>
            <a:r>
              <a:rPr lang="en-US" altLang="zh-CN" sz="2400" dirty="0">
                <a:solidFill>
                  <a:schemeClr val="tx1"/>
                </a:solidFill>
                <a:latin typeface="Bookman Old Style" panose="02050604050505020204" pitchFamily="18" charset="0"/>
                <a:ea typeface="楷体_GB2312" pitchFamily="49" charset="-122"/>
              </a:rPr>
              <a:t>J</a:t>
            </a:r>
            <a:r>
              <a:rPr lang="zh-CN" altLang="en-US" sz="2400" dirty="0">
                <a:solidFill>
                  <a:schemeClr val="tx1"/>
                </a:solidFill>
                <a:latin typeface="Bookman Old Style" panose="02050604050505020204" pitchFamily="18" charset="0"/>
                <a:ea typeface="楷体_GB2312" pitchFamily="49" charset="-122"/>
              </a:rPr>
              <a:t>是所有那些可从</a:t>
            </a:r>
            <a:r>
              <a:rPr lang="en-US" altLang="zh-CN" sz="2400" dirty="0">
                <a:solidFill>
                  <a:schemeClr val="tx1"/>
                </a:solidFill>
                <a:latin typeface="Bookman Old Style" panose="02050604050505020204" pitchFamily="18" charset="0"/>
                <a:ea typeface="楷体_GB2312" pitchFamily="49" charset="-122"/>
              </a:rPr>
              <a:t>I</a:t>
            </a:r>
            <a:r>
              <a:rPr lang="zh-CN" altLang="en-US" sz="2400" dirty="0">
                <a:solidFill>
                  <a:schemeClr val="tx1"/>
                </a:solidFill>
                <a:latin typeface="Bookman Old Style" panose="02050604050505020204" pitchFamily="18" charset="0"/>
                <a:ea typeface="楷体_GB2312" pitchFamily="49" charset="-122"/>
              </a:rPr>
              <a:t>中的某一状态经过一条</a:t>
            </a:r>
            <a:r>
              <a:rPr lang="en-US" altLang="zh-CN" sz="2400" dirty="0">
                <a:solidFill>
                  <a:schemeClr val="tx1"/>
                </a:solidFill>
                <a:latin typeface="Bookman Old Style" panose="02050604050505020204" pitchFamily="18" charset="0"/>
                <a:ea typeface="楷体_GB2312" pitchFamily="49" charset="-122"/>
              </a:rPr>
              <a:t>a</a:t>
            </a:r>
            <a:r>
              <a:rPr lang="zh-CN" altLang="en-US" sz="2400" dirty="0">
                <a:solidFill>
                  <a:schemeClr val="tx1"/>
                </a:solidFill>
                <a:latin typeface="Bookman Old Style" panose="02050604050505020204" pitchFamily="18" charset="0"/>
                <a:ea typeface="楷体_GB2312" pitchFamily="49" charset="-122"/>
              </a:rPr>
              <a:t>弧而到达的状态的全体。</a:t>
            </a:r>
            <a:endParaRPr lang="zh-CN" altLang="en-US" sz="2400" dirty="0">
              <a:solidFill>
                <a:schemeClr val="tx1"/>
              </a:solidFill>
              <a:latin typeface="Bookman Old Style" panose="02050604050505020204" pitchFamily="18" charset="0"/>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414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造</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closure(I)</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算法：</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I</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的所有状态压入栈中</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-closure(I)</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初始化为</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I</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while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（栈不为空）</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do	 {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将栈顶元素</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弹出栈中；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for</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（每个满足如下条件的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：从</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出发有一个标号为</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的转换到达状态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if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不在</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中）</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then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加入到</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中；</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压入栈中；</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3123" name="Rectangle 3"/>
          <p:cNvSpPr>
            <a:spLocks noGrp="1" noRot="1" noChangeArrowheads="1"/>
          </p:cNvSpPr>
          <p:nvPr>
            <p:ph sz="quarter" idx="1"/>
          </p:nvPr>
        </p:nvSpPr>
        <p:spPr>
          <a:xfrm>
            <a:off x="457200" y="1268413"/>
            <a:ext cx="8305800" cy="48307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状态集合</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I</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的有关运算的示例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I={1}</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-closure(I)={1,2}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I={5}</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-closure(I)={5,6,2}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move({1,2},a)={5,3,4}</a:t>
            </a:r>
            <a:endPar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-closure({5,3,4})={2,3,4,5,6,7,8}</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grpSp>
        <p:nvGrpSpPr>
          <p:cNvPr id="80900" name="Group 1"/>
          <p:cNvGrpSpPr/>
          <p:nvPr/>
        </p:nvGrpSpPr>
        <p:grpSpPr>
          <a:xfrm>
            <a:off x="2111375" y="3630613"/>
            <a:ext cx="4191000" cy="2401887"/>
            <a:chOff x="1371600" y="4114800"/>
            <a:chExt cx="4191000" cy="2401888"/>
          </a:xfrm>
        </p:grpSpPr>
        <p:grpSp>
          <p:nvGrpSpPr>
            <p:cNvPr id="80901" name="Group 4"/>
            <p:cNvGrpSpPr/>
            <p:nvPr/>
          </p:nvGrpSpPr>
          <p:grpSpPr>
            <a:xfrm>
              <a:off x="1905000" y="4114800"/>
              <a:ext cx="3657600" cy="2401888"/>
              <a:chOff x="1008" y="1310"/>
              <a:chExt cx="3408" cy="2375"/>
            </a:xfrm>
          </p:grpSpPr>
          <p:sp>
            <p:nvSpPr>
              <p:cNvPr id="80903" name="Oval 5"/>
              <p:cNvSpPr/>
              <p:nvPr/>
            </p:nvSpPr>
            <p:spPr>
              <a:xfrm>
                <a:off x="1008"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0904" name="Oval 6"/>
              <p:cNvSpPr/>
              <p:nvPr/>
            </p:nvSpPr>
            <p:spPr>
              <a:xfrm>
                <a:off x="1872"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80905" name="Oval 7"/>
              <p:cNvSpPr/>
              <p:nvPr/>
            </p:nvSpPr>
            <p:spPr>
              <a:xfrm>
                <a:off x="1872"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80906" name="Oval 8"/>
              <p:cNvSpPr/>
              <p:nvPr/>
            </p:nvSpPr>
            <p:spPr>
              <a:xfrm>
                <a:off x="2940"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80907" name="Oval 9"/>
              <p:cNvSpPr/>
              <p:nvPr/>
            </p:nvSpPr>
            <p:spPr>
              <a:xfrm>
                <a:off x="1872" y="3264"/>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grpSp>
            <p:nvGrpSpPr>
              <p:cNvPr id="80908" name="Group 10"/>
              <p:cNvGrpSpPr/>
              <p:nvPr/>
            </p:nvGrpSpPr>
            <p:grpSpPr>
              <a:xfrm>
                <a:off x="2940" y="1407"/>
                <a:ext cx="384" cy="452"/>
                <a:chOff x="2940" y="1407"/>
                <a:chExt cx="384" cy="452"/>
              </a:xfrm>
            </p:grpSpPr>
            <p:grpSp>
              <p:nvGrpSpPr>
                <p:cNvPr id="80935" name="Group 11"/>
                <p:cNvGrpSpPr/>
                <p:nvPr/>
              </p:nvGrpSpPr>
              <p:grpSpPr>
                <a:xfrm>
                  <a:off x="2940" y="1440"/>
                  <a:ext cx="384" cy="384"/>
                  <a:chOff x="2928" y="1440"/>
                  <a:chExt cx="384" cy="384"/>
                </a:xfrm>
              </p:grpSpPr>
              <p:sp>
                <p:nvSpPr>
                  <p:cNvPr id="80937" name="Oval 12"/>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0938" name="Oval 13"/>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80936" name="Text Box 14"/>
                <p:cNvSpPr txBox="1"/>
                <p:nvPr/>
              </p:nvSpPr>
              <p:spPr>
                <a:xfrm>
                  <a:off x="2975" y="1407"/>
                  <a:ext cx="314"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grpSp>
          <p:grpSp>
            <p:nvGrpSpPr>
              <p:cNvPr id="80909" name="Group 15"/>
              <p:cNvGrpSpPr/>
              <p:nvPr/>
            </p:nvGrpSpPr>
            <p:grpSpPr>
              <a:xfrm>
                <a:off x="4032" y="2366"/>
                <a:ext cx="384" cy="453"/>
                <a:chOff x="4032" y="2366"/>
                <a:chExt cx="384" cy="453"/>
              </a:xfrm>
            </p:grpSpPr>
            <p:grpSp>
              <p:nvGrpSpPr>
                <p:cNvPr id="80931" name="Group 16"/>
                <p:cNvGrpSpPr/>
                <p:nvPr/>
              </p:nvGrpSpPr>
              <p:grpSpPr>
                <a:xfrm>
                  <a:off x="4032" y="2400"/>
                  <a:ext cx="384" cy="384"/>
                  <a:chOff x="2928" y="1440"/>
                  <a:chExt cx="384" cy="384"/>
                </a:xfrm>
              </p:grpSpPr>
              <p:sp>
                <p:nvSpPr>
                  <p:cNvPr id="80933" name="Oval 17"/>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0934" name="Oval 18"/>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80932" name="Text Box 19"/>
                <p:cNvSpPr txBox="1"/>
                <p:nvPr/>
              </p:nvSpPr>
              <p:spPr>
                <a:xfrm>
                  <a:off x="4077" y="2366"/>
                  <a:ext cx="314" cy="453"/>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grpSp>
          <p:grpSp>
            <p:nvGrpSpPr>
              <p:cNvPr id="80910" name="Group 20"/>
              <p:cNvGrpSpPr/>
              <p:nvPr/>
            </p:nvGrpSpPr>
            <p:grpSpPr>
              <a:xfrm>
                <a:off x="2940" y="3233"/>
                <a:ext cx="384" cy="452"/>
                <a:chOff x="2940" y="3233"/>
                <a:chExt cx="384" cy="452"/>
              </a:xfrm>
            </p:grpSpPr>
            <p:grpSp>
              <p:nvGrpSpPr>
                <p:cNvPr id="80927" name="Group 21"/>
                <p:cNvGrpSpPr/>
                <p:nvPr/>
              </p:nvGrpSpPr>
              <p:grpSpPr>
                <a:xfrm>
                  <a:off x="2940" y="3264"/>
                  <a:ext cx="384" cy="384"/>
                  <a:chOff x="2928" y="1440"/>
                  <a:chExt cx="384" cy="384"/>
                </a:xfrm>
              </p:grpSpPr>
              <p:sp>
                <p:nvSpPr>
                  <p:cNvPr id="80929" name="Oval 22"/>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0930" name="Oval 23"/>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80928" name="Text Box 24"/>
                <p:cNvSpPr txBox="1"/>
                <p:nvPr/>
              </p:nvSpPr>
              <p:spPr>
                <a:xfrm>
                  <a:off x="2975" y="3233"/>
                  <a:ext cx="314"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grpSp>
          <p:cxnSp>
            <p:nvCxnSpPr>
              <p:cNvPr id="80911" name="AutoShape 25"/>
              <p:cNvCxnSpPr>
                <a:stCxn id="80907" idx="6"/>
                <a:endCxn id="80929" idx="2"/>
              </p:cNvCxnSpPr>
              <p:nvPr/>
            </p:nvCxnSpPr>
            <p:spPr>
              <a:xfrm>
                <a:off x="2256" y="3456"/>
                <a:ext cx="684" cy="0"/>
              </a:xfrm>
              <a:prstGeom prst="straightConnector1">
                <a:avLst/>
              </a:prstGeom>
              <a:ln w="9525" cap="flat" cmpd="sng">
                <a:solidFill>
                  <a:schemeClr val="tx1"/>
                </a:solidFill>
                <a:prstDash val="solid"/>
                <a:headEnd type="none" w="med" len="med"/>
                <a:tailEnd type="triangle" w="med" len="med"/>
              </a:ln>
            </p:spPr>
          </p:cxnSp>
          <p:cxnSp>
            <p:nvCxnSpPr>
              <p:cNvPr id="80912" name="AutoShape 26"/>
              <p:cNvCxnSpPr>
                <a:stCxn id="80904" idx="6"/>
                <a:endCxn id="80906" idx="2"/>
              </p:cNvCxnSpPr>
              <p:nvPr/>
            </p:nvCxnSpPr>
            <p:spPr>
              <a:xfrm>
                <a:off x="2256" y="2592"/>
                <a:ext cx="684" cy="0"/>
              </a:xfrm>
              <a:prstGeom prst="straightConnector1">
                <a:avLst/>
              </a:prstGeom>
              <a:ln w="9525" cap="flat" cmpd="sng">
                <a:solidFill>
                  <a:schemeClr val="tx1"/>
                </a:solidFill>
                <a:prstDash val="solid"/>
                <a:headEnd type="none" w="med" len="med"/>
                <a:tailEnd type="triangle" w="med" len="med"/>
              </a:ln>
            </p:spPr>
          </p:cxnSp>
          <p:cxnSp>
            <p:nvCxnSpPr>
              <p:cNvPr id="80913" name="AutoShape 27"/>
              <p:cNvCxnSpPr>
                <a:stCxn id="80937" idx="3"/>
                <a:endCxn id="80904" idx="7"/>
              </p:cNvCxnSpPr>
              <p:nvPr/>
            </p:nvCxnSpPr>
            <p:spPr>
              <a:xfrm rot="5400000">
                <a:off x="2254" y="1714"/>
                <a:ext cx="688" cy="796"/>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0914" name="AutoShape 28"/>
              <p:cNvCxnSpPr>
                <a:stCxn id="80905" idx="6"/>
                <a:endCxn id="80937" idx="2"/>
              </p:cNvCxnSpPr>
              <p:nvPr/>
            </p:nvCxnSpPr>
            <p:spPr>
              <a:xfrm>
                <a:off x="2256" y="1632"/>
                <a:ext cx="684" cy="0"/>
              </a:xfrm>
              <a:prstGeom prst="straightConnector1">
                <a:avLst/>
              </a:prstGeom>
              <a:ln w="9525" cap="flat" cmpd="sng">
                <a:solidFill>
                  <a:schemeClr val="tx1"/>
                </a:solidFill>
                <a:prstDash val="solid"/>
                <a:headEnd type="none" w="med" len="med"/>
                <a:tailEnd type="triangle" w="med" len="med"/>
              </a:ln>
            </p:spPr>
          </p:cxnSp>
          <p:cxnSp>
            <p:nvCxnSpPr>
              <p:cNvPr id="80915" name="AutoShape 29"/>
              <p:cNvCxnSpPr>
                <a:stCxn id="80903" idx="6"/>
                <a:endCxn id="80904" idx="2"/>
              </p:cNvCxnSpPr>
              <p:nvPr/>
            </p:nvCxnSpPr>
            <p:spPr>
              <a:xfrm>
                <a:off x="1392" y="2592"/>
                <a:ext cx="480" cy="0"/>
              </a:xfrm>
              <a:prstGeom prst="straightConnector1">
                <a:avLst/>
              </a:prstGeom>
              <a:ln w="9525" cap="flat" cmpd="sng">
                <a:solidFill>
                  <a:schemeClr val="tx1"/>
                </a:solidFill>
                <a:prstDash val="solid"/>
                <a:headEnd type="none" w="med" len="med"/>
                <a:tailEnd type="triangle" w="med" len="med"/>
              </a:ln>
            </p:spPr>
          </p:cxnSp>
          <p:cxnSp>
            <p:nvCxnSpPr>
              <p:cNvPr id="80916" name="AutoShape 30"/>
              <p:cNvCxnSpPr>
                <a:stCxn id="80903" idx="0"/>
                <a:endCxn id="80905" idx="2"/>
              </p:cNvCxnSpPr>
              <p:nvPr/>
            </p:nvCxnSpPr>
            <p:spPr>
              <a:xfrm rot="-5400000">
                <a:off x="1152" y="1680"/>
                <a:ext cx="768" cy="672"/>
              </a:xfrm>
              <a:prstGeom prst="curvedConnector2">
                <a:avLst/>
              </a:prstGeom>
              <a:ln w="9525" cap="flat" cmpd="sng">
                <a:solidFill>
                  <a:schemeClr val="tx1"/>
                </a:solidFill>
                <a:prstDash val="solid"/>
                <a:headEnd type="none" w="med" len="med"/>
                <a:tailEnd type="triangle" w="med" len="med"/>
              </a:ln>
            </p:spPr>
          </p:cxnSp>
          <p:cxnSp>
            <p:nvCxnSpPr>
              <p:cNvPr id="80917" name="AutoShape 31"/>
              <p:cNvCxnSpPr>
                <a:stCxn id="80903" idx="4"/>
                <a:endCxn id="80907" idx="2"/>
              </p:cNvCxnSpPr>
              <p:nvPr/>
            </p:nvCxnSpPr>
            <p:spPr>
              <a:xfrm rot="-5400000" flipH="1">
                <a:off x="1200" y="2784"/>
                <a:ext cx="672" cy="672"/>
              </a:xfrm>
              <a:prstGeom prst="curvedConnector2">
                <a:avLst/>
              </a:prstGeom>
              <a:ln w="9525" cap="flat" cmpd="sng">
                <a:solidFill>
                  <a:schemeClr val="tx1"/>
                </a:solidFill>
                <a:prstDash val="solid"/>
                <a:headEnd type="none" w="med" len="med"/>
                <a:tailEnd type="triangle" w="med" len="med"/>
              </a:ln>
            </p:spPr>
          </p:cxnSp>
          <p:cxnSp>
            <p:nvCxnSpPr>
              <p:cNvPr id="80918" name="AutoShape 32"/>
              <p:cNvCxnSpPr>
                <a:stCxn id="80906" idx="6"/>
                <a:endCxn id="80933" idx="2"/>
              </p:cNvCxnSpPr>
              <p:nvPr/>
            </p:nvCxnSpPr>
            <p:spPr>
              <a:xfrm>
                <a:off x="3324" y="2592"/>
                <a:ext cx="708" cy="0"/>
              </a:xfrm>
              <a:prstGeom prst="straightConnector1">
                <a:avLst/>
              </a:prstGeom>
              <a:ln w="9525" cap="flat" cmpd="sng">
                <a:solidFill>
                  <a:schemeClr val="tx1"/>
                </a:solidFill>
                <a:prstDash val="solid"/>
                <a:headEnd type="none" w="med" len="med"/>
                <a:tailEnd type="triangle" w="med" len="med"/>
              </a:ln>
            </p:spPr>
          </p:cxnSp>
          <p:sp>
            <p:nvSpPr>
              <p:cNvPr id="80919" name="Text Box 33"/>
              <p:cNvSpPr txBox="1"/>
              <p:nvPr/>
            </p:nvSpPr>
            <p:spPr>
              <a:xfrm>
                <a:off x="1200" y="1552"/>
                <a:ext cx="298"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0920" name="Text Box 34"/>
              <p:cNvSpPr txBox="1"/>
              <p:nvPr/>
            </p:nvSpPr>
            <p:spPr>
              <a:xfrm>
                <a:off x="1245" y="3087"/>
                <a:ext cx="297"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0921" name="Text Box 35"/>
              <p:cNvSpPr txBox="1"/>
              <p:nvPr/>
            </p:nvSpPr>
            <p:spPr>
              <a:xfrm>
                <a:off x="1435" y="2271"/>
                <a:ext cx="296"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2" name="Text Box 36"/>
              <p:cNvSpPr txBox="1"/>
              <p:nvPr/>
            </p:nvSpPr>
            <p:spPr>
              <a:xfrm>
                <a:off x="2351" y="1793"/>
                <a:ext cx="296"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3" name="Text Box 37"/>
              <p:cNvSpPr txBox="1"/>
              <p:nvPr/>
            </p:nvSpPr>
            <p:spPr>
              <a:xfrm>
                <a:off x="2393" y="1310"/>
                <a:ext cx="295"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4" name="Text Box 38"/>
              <p:cNvSpPr txBox="1"/>
              <p:nvPr/>
            </p:nvSpPr>
            <p:spPr>
              <a:xfrm>
                <a:off x="3458" y="2270"/>
                <a:ext cx="295" cy="453"/>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5" name="Text Box 39"/>
              <p:cNvSpPr txBox="1"/>
              <p:nvPr/>
            </p:nvSpPr>
            <p:spPr>
              <a:xfrm>
                <a:off x="2400" y="3135"/>
                <a:ext cx="296" cy="452"/>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6" name="Text Box 40"/>
              <p:cNvSpPr txBox="1"/>
              <p:nvPr/>
            </p:nvSpPr>
            <p:spPr>
              <a:xfrm>
                <a:off x="2447" y="2270"/>
                <a:ext cx="298" cy="453"/>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grpSp>
        <p:sp>
          <p:nvSpPr>
            <p:cNvPr id="80902" name="AutoShape 41"/>
            <p:cNvSpPr/>
            <p:nvPr/>
          </p:nvSpPr>
          <p:spPr>
            <a:xfrm>
              <a:off x="1371600" y="5153025"/>
              <a:ext cx="381000" cy="485775"/>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0051"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假设</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N=(K</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按如下办法构造一个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  M=(S</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d</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L(M)=L(N)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的状态集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mn-cs"/>
              </a:rPr>
              <a:t>的一些子集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组成。用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表示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的元素，其中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的状态。并且约定，状态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是按某种规则排列的，即对于子集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来说，</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的状态就是</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107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的输入字母表是相同的，即是</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转换函数是这样定义的：</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 = [R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 move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 )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的开始状态；</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5.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且</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414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状态</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的子集</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的算法：</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假定所构造的子集族为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的子集。</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开始，令</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中唯一成员，并且它是未被标记的。</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while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中存在尚未被标记的子集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do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标记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for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每个输入字母</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   do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U:=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-closure(move(</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T,a</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if  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不在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then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作为未标记的子集加在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AutoShape 77"/>
          <p:cNvSpPr>
            <a:spLocks noChangeAspect="1"/>
          </p:cNvSpPr>
          <p:nvPr/>
        </p:nvSpPr>
        <p:spPr>
          <a:xfrm>
            <a:off x="931863" y="2133600"/>
            <a:ext cx="6477000" cy="3429000"/>
          </a:xfrm>
          <a:prstGeom prst="rect">
            <a:avLst/>
          </a:prstGeom>
          <a:noFill/>
          <a:ln w="9525">
            <a:noFill/>
          </a:ln>
        </p:spPr>
        <p:txBody>
          <a:bodyPr/>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867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程序</a:t>
            </a:r>
            <a:endParaRPr kumimoji="0" lang="zh-CN" altLang="en-US" sz="3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rPr>
              <a:t>if (a&gt;100) c++;</a:t>
            </a:r>
            <a:endPar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输出单词符号：</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 name="文本框 1"/>
          <p:cNvSpPr txBox="1"/>
          <p:nvPr/>
        </p:nvSpPr>
        <p:spPr>
          <a:xfrm>
            <a:off x="2339975" y="2636520"/>
            <a:ext cx="2392045" cy="3415030"/>
          </a:xfrm>
          <a:prstGeom prst="rect">
            <a:avLst/>
          </a:prstGeom>
          <a:noFill/>
        </p:spPr>
        <p:txBody>
          <a:bodyPr wrap="none" rtlCol="0">
            <a:spAutoFit/>
          </a:bodyPr>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smtClean="0">
                <a:ln>
                  <a:noFill/>
                </a:ln>
                <a:effectLst/>
                <a:uLnTx/>
                <a:uFillTx/>
                <a:latin typeface="+mj-lt"/>
                <a:ea typeface="楷体_GB2312" pitchFamily="49" charset="-122"/>
                <a:sym typeface="+mn-ea"/>
              </a:rPr>
              <a:t>&lt;if, -&gt;</a:t>
            </a:r>
            <a:endParaRPr kumimoji="0" lang="en-US" altLang="zh-CN"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smtClean="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smtClean="0">
                <a:ln>
                  <a:noFill/>
                </a:ln>
                <a:effectLst/>
                <a:uLnTx/>
                <a:uFillTx/>
                <a:latin typeface="+mj-lt"/>
                <a:ea typeface="楷体_GB2312" pitchFamily="49" charset="-122"/>
                <a:sym typeface="+mn-ea"/>
              </a:rPr>
              <a:t>&lt;id, a&gt;</a:t>
            </a:r>
            <a:endParaRPr kumimoji="0" lang="en-US" altLang="zh-CN"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&lt;&gt;,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smtClean="0">
                <a:ln>
                  <a:noFill/>
                </a:ln>
                <a:effectLst/>
                <a:uLnTx/>
                <a:uFillTx/>
                <a:latin typeface="+mj-lt"/>
                <a:ea typeface="楷体_GB2312" pitchFamily="49" charset="-122"/>
                <a:sym typeface="+mn-ea"/>
              </a:rPr>
              <a:t>&lt;const, 100&gt;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&lt;id, c&gt;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sp>
        <p:nvSpPr>
          <p:cNvPr id="6" name="Oval 88"/>
          <p:cNvSpPr>
            <a:spLocks noChangeArrowheads="1"/>
          </p:cNvSpPr>
          <p:nvPr/>
        </p:nvSpPr>
        <p:spPr bwMode="auto">
          <a:xfrm>
            <a:off x="1008063" y="1052513"/>
            <a:ext cx="479425" cy="52070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5" name="组合 4"/>
          <p:cNvGrpSpPr/>
          <p:nvPr/>
        </p:nvGrpSpPr>
        <p:grpSpPr>
          <a:xfrm>
            <a:off x="1003300" y="1052830"/>
            <a:ext cx="2463165" cy="520700"/>
            <a:chOff x="1562" y="1632"/>
            <a:chExt cx="3879" cy="820"/>
          </a:xfrm>
        </p:grpSpPr>
        <p:sp>
          <p:nvSpPr>
            <p:cNvPr id="2" name="Oval 86"/>
            <p:cNvSpPr>
              <a:spLocks noChangeArrowheads="1"/>
            </p:cNvSpPr>
            <p:nvPr/>
          </p:nvSpPr>
          <p:spPr bwMode="auto">
            <a:xfrm>
              <a:off x="4687"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3" name="Oval 87"/>
            <p:cNvSpPr>
              <a:spLocks noChangeArrowheads="1"/>
            </p:cNvSpPr>
            <p:nvPr/>
          </p:nvSpPr>
          <p:spPr bwMode="auto">
            <a:xfrm>
              <a:off x="3287" y="1632"/>
              <a:ext cx="753"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4" name="Oval 88"/>
            <p:cNvSpPr>
              <a:spLocks noChangeArrowheads="1"/>
            </p:cNvSpPr>
            <p:nvPr/>
          </p:nvSpPr>
          <p:spPr bwMode="auto">
            <a:xfrm>
              <a:off x="1562"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13" name="组合 12"/>
          <p:cNvGrpSpPr/>
          <p:nvPr/>
        </p:nvGrpSpPr>
        <p:grpSpPr>
          <a:xfrm>
            <a:off x="2091055" y="309880"/>
            <a:ext cx="2480945" cy="1268730"/>
            <a:chOff x="3483" y="680"/>
            <a:chExt cx="3907" cy="1998"/>
          </a:xfrm>
          <a:solidFill>
            <a:srgbClr val="FF0000"/>
          </a:solidFill>
        </p:grpSpPr>
        <p:sp>
          <p:nvSpPr>
            <p:cNvPr id="7"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8"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9" name="AutoShape 92"/>
            <p:cNvCxnSpPr>
              <a:endCxn id="7" idx="2"/>
            </p:cNvCxnSpPr>
            <p:nvPr/>
          </p:nvCxnSpPr>
          <p:spPr>
            <a:xfrm rot="-5400000">
              <a:off x="5717" y="1056"/>
              <a:ext cx="763" cy="1080"/>
            </a:xfrm>
            <a:prstGeom prst="curvedConnector2">
              <a:avLst/>
            </a:prstGeom>
            <a:grpFill/>
            <a:ln w="9525" cap="flat" cmpd="sng">
              <a:solidFill>
                <a:schemeClr val="tx1"/>
              </a:solidFill>
              <a:prstDash val="solid"/>
              <a:headEnd type="none" w="med" len="med"/>
              <a:tailEnd type="triangle" w="med" len="med"/>
            </a:ln>
          </p:spPr>
        </p:cxnSp>
        <p:cxnSp>
          <p:nvCxnSpPr>
            <p:cNvPr id="10" name="AutoShape 98"/>
            <p:cNvCxnSpPr>
              <a:stCxn id="8" idx="1"/>
              <a:endCxn id="8" idx="7"/>
            </p:cNvCxnSpPr>
            <p:nvPr/>
          </p:nvCxnSpPr>
          <p:spPr>
            <a:xfrm rot="16200000">
              <a:off x="3890" y="1712"/>
              <a:ext cx="5" cy="533"/>
            </a:xfrm>
            <a:prstGeom prst="curvedConnector3">
              <a:avLst>
                <a:gd name="adj1" fmla="val 9960000"/>
              </a:avLst>
            </a:prstGeom>
            <a:grpFill/>
            <a:ln w="9525" cap="flat" cmpd="sng">
              <a:solidFill>
                <a:schemeClr val="tx1"/>
              </a:solidFill>
              <a:prstDash val="solid"/>
              <a:headEnd type="none" w="med" len="med"/>
              <a:tailEnd type="triangle" w="med" len="med"/>
            </a:ln>
          </p:spPr>
        </p:cxnSp>
        <p:sp>
          <p:nvSpPr>
            <p:cNvPr id="11" name="Text Box 103"/>
            <p:cNvSpPr txBox="1"/>
            <p:nvPr/>
          </p:nvSpPr>
          <p:spPr>
            <a:xfrm>
              <a:off x="3483" y="913"/>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p>
              <a:pPr algn="ct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sp>
          <p:nvSpPr>
            <p:cNvPr id="12" name="Text Box 106"/>
            <p:cNvSpPr txBox="1"/>
            <p:nvPr/>
          </p:nvSpPr>
          <p:spPr>
            <a:xfrm>
              <a:off x="5643" y="680"/>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p>
              <a:pPr algn="ct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grpSp>
      <p:grpSp>
        <p:nvGrpSpPr>
          <p:cNvPr id="17" name="组合 16"/>
          <p:cNvGrpSpPr/>
          <p:nvPr/>
        </p:nvGrpSpPr>
        <p:grpSpPr>
          <a:xfrm>
            <a:off x="2110105" y="399415"/>
            <a:ext cx="2461895" cy="1189355"/>
            <a:chOff x="3513" y="805"/>
            <a:chExt cx="3877" cy="1873"/>
          </a:xfrm>
          <a:solidFill>
            <a:srgbClr val="FF0000"/>
          </a:solidFill>
        </p:grpSpPr>
        <p:sp>
          <p:nvSpPr>
            <p:cNvPr id="14"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5" name="Oval 86"/>
            <p:cNvSpPr>
              <a:spLocks noChangeArrowheads="1"/>
            </p:cNvSpPr>
            <p:nvPr/>
          </p:nvSpPr>
          <p:spPr bwMode="auto">
            <a:xfrm>
              <a:off x="4913" y="1858"/>
              <a:ext cx="755"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6"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mc:AlternateContent xmlns:mc="http://schemas.openxmlformats.org/markup-compatibility/2006" xmlns:a14="http://schemas.microsoft.com/office/drawing/2010/main">
        <mc:Choice Requires="a14">
          <p:graphicFrame>
            <p:nvGraphicFramePr>
              <p:cNvPr id="18" name="表格 17"/>
              <p:cNvGraphicFramePr/>
              <p:nvPr>
                <p:custDataLst>
                  <p:tags r:id="rId1"/>
                </p:custDataLst>
              </p:nvPr>
            </p:nvGraphicFramePr>
            <p:xfrm>
              <a:off x="1046480" y="2917825"/>
              <a:ext cx="7155180" cy="2538730"/>
            </p:xfrm>
            <a:graphic>
              <a:graphicData uri="http://schemas.openxmlformats.org/drawingml/2006/table">
                <a:tbl>
                  <a:tblPr>
                    <a:tableStyleId>{5940675A-B579-460E-94D1-54222C63F5DA}</a:tableStyleId>
                  </a:tblPr>
                  <a:tblGrid>
                    <a:gridCol w="2782570"/>
                    <a:gridCol w="1924685"/>
                    <a:gridCol w="2447925"/>
                  </a:tblGrid>
                  <a:tr h="586740">
                    <a:tc>
                      <a:txBody>
                        <a:bodyPr/>
                        <a:p>
                          <a:pPr algn="ctr">
                            <a:buNone/>
                          </a:pPr>
                          <a:r>
                            <a:rPr lang="en-US" altLang="zh-CN" sz="2400">
                              <a:latin typeface="宋体" panose="02010600030101010101" pitchFamily="2" charset="-122"/>
                              <a:ea typeface="宋体" panose="02010600030101010101" pitchFamily="2" charset="-122"/>
                            </a:rPr>
                            <a:t>I</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58674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𝐼</m:t>
                                </m:r>
                                <m:r>
                                  <a:rPr lang="en-US" altLang="zh-CN" sz="2400" i="1">
                                    <a:latin typeface="Cambria Math" panose="02040503050406030204" charset="0"/>
                                    <a:ea typeface="MS Mincho" charset="0"/>
                                    <a:cs typeface="Cambria Math" panose="02040503050406030204" charset="0"/>
                                  </a:rPr>
                                  <m:t>)</m:t>
                                </m:r>
                              </m:oMath>
                            </m:oMathPara>
                          </a14:m>
                          <a:endParaRPr lang="en-US" altLang="zh-CN" sz="2400" i="1">
                            <a:latin typeface="Microsoft Sans Serif" panose="020B0604020202020204" charset="0"/>
                            <a:ea typeface="MS Mincho"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 1, 2}</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r h="58674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𝑚𝑜𝑣𝑒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𝑎</m:t>
                                </m:r>
                                <m:r>
                                  <a:rPr lang="en-US" altLang="zh-CN" sz="2400" i="1">
                                    <a:latin typeface="Cambria Math" panose="02040503050406030204" charset="0"/>
                                    <a:ea typeface="MS Mincho" charset="0"/>
                                    <a:cs typeface="Cambria Math" panose="02040503050406030204" charset="0"/>
                                  </a:rPr>
                                  <m:t>)</m:t>
                                </m:r>
                              </m:oMath>
                            </m:oMathPara>
                          </a14:m>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77851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𝐿</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 2,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Choice>
        <mc:Fallback xmlns="">
          <p:graphicFrame>
            <p:nvGraphicFramePr>
              <p:cNvPr id="18" name="表格 17"/>
              <p:cNvGraphicFramePr/>
              <p:nvPr>
                <p:custDataLst>
                  <p:tags r:id="rId2"/>
                </p:custDataLst>
              </p:nvPr>
            </p:nvGraphicFramePr>
            <p:xfrm>
              <a:off x="1046480" y="2917825"/>
              <a:ext cx="7155180" cy="2538730"/>
            </p:xfrm>
            <a:graphic>
              <a:graphicData uri="http://schemas.openxmlformats.org/drawingml/2006/table">
                <a:tbl>
                  <a:tblPr>
                    <a:tableStyleId>{5940675A-B579-460E-94D1-54222C63F5DA}</a:tableStyleId>
                  </a:tblPr>
                  <a:tblGrid>
                    <a:gridCol w="2782570"/>
                    <a:gridCol w="1924685"/>
                    <a:gridCol w="2447925"/>
                  </a:tblGrid>
                  <a:tr h="586740">
                    <a:tc>
                      <a:txBody>
                        <a:bodyPr/>
                        <a:p>
                          <a:pPr algn="ctr">
                            <a:buNone/>
                          </a:pPr>
                          <a:r>
                            <a:rPr lang="en-US" altLang="zh-CN" sz="2400">
                              <a:latin typeface="宋体" panose="02010600030101010101" pitchFamily="2" charset="-122"/>
                              <a:ea typeface="宋体" panose="02010600030101010101" pitchFamily="2" charset="-122"/>
                            </a:rPr>
                            <a:t>I</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58674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{i, 1, 2}</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r h="58674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{1,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77851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{1, 2,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6018" name="Object 75"/>
          <p:cNvGraphicFramePr>
            <a:graphicFrameLocks noChangeAspect="1"/>
          </p:cNvGraphicFramePr>
          <p:nvPr/>
        </p:nvGraphicFramePr>
        <p:xfrm>
          <a:off x="819150" y="2781300"/>
          <a:ext cx="7953375" cy="3851275"/>
        </p:xfrm>
        <a:graphic>
          <a:graphicData uri="http://schemas.openxmlformats.org/presentationml/2006/ole">
            <mc:AlternateContent xmlns:mc="http://schemas.openxmlformats.org/markup-compatibility/2006">
              <mc:Choice xmlns:v="urn:schemas-microsoft-com:vml" Requires="v">
                <p:oleObj spid="_x0000_s3079" name="" r:id="rId1" imgW="7936865" imgH="3852545" progId="Word.Document.8">
                  <p:embed/>
                </p:oleObj>
              </mc:Choice>
              <mc:Fallback>
                <p:oleObj name="" r:id="rId1" imgW="7936865" imgH="3852545" progId="Word.Document.8">
                  <p:embed/>
                  <p:pic>
                    <p:nvPicPr>
                      <p:cNvPr id="0" name="图片 3078"/>
                      <p:cNvPicPr/>
                      <p:nvPr/>
                    </p:nvPicPr>
                    <p:blipFill>
                      <a:blip r:embed="rId2"/>
                      <a:stretch>
                        <a:fillRect/>
                      </a:stretch>
                    </p:blipFill>
                    <p:spPr>
                      <a:xfrm>
                        <a:off x="819150" y="2781300"/>
                        <a:ext cx="7953375" cy="3851275"/>
                      </a:xfrm>
                      <a:prstGeom prst="rect">
                        <a:avLst/>
                      </a:prstGeom>
                      <a:noFill/>
                      <a:ln w="38100">
                        <a:noFill/>
                        <a:miter/>
                      </a:ln>
                    </p:spPr>
                  </p:pic>
                </p:oleObj>
              </mc:Fallback>
            </mc:AlternateContent>
          </a:graphicData>
        </a:graphic>
      </p:graphicFrame>
      <p:graphicFrame>
        <p:nvGraphicFramePr>
          <p:cNvPr id="86019" name="Object 76"/>
          <p:cNvGraphicFramePr>
            <a:graphicFrameLocks noChangeAspect="1"/>
          </p:cNvGraphicFramePr>
          <p:nvPr/>
        </p:nvGraphicFramePr>
        <p:xfrm>
          <a:off x="762000" y="2778125"/>
          <a:ext cx="7956550" cy="3775075"/>
        </p:xfrm>
        <a:graphic>
          <a:graphicData uri="http://schemas.openxmlformats.org/presentationml/2006/ole">
            <mc:AlternateContent xmlns:mc="http://schemas.openxmlformats.org/markup-compatibility/2006">
              <mc:Choice xmlns:v="urn:schemas-microsoft-com:vml" Requires="v">
                <p:oleObj spid="_x0000_s3080" name="" r:id="rId3" imgW="7936230" imgH="3766820" progId="Word.Document.8">
                  <p:embed/>
                </p:oleObj>
              </mc:Choice>
              <mc:Fallback>
                <p:oleObj name="" r:id="rId3" imgW="7936230" imgH="3766820" progId="Word.Document.8">
                  <p:embed/>
                  <p:pic>
                    <p:nvPicPr>
                      <p:cNvPr id="0" name="图片 3079"/>
                      <p:cNvPicPr/>
                      <p:nvPr/>
                    </p:nvPicPr>
                    <p:blipFill>
                      <a:blip r:embed="rId4"/>
                      <a:stretch>
                        <a:fillRect/>
                      </a:stretch>
                    </p:blipFill>
                    <p:spPr>
                      <a:xfrm>
                        <a:off x="762000" y="2778125"/>
                        <a:ext cx="7956550" cy="3775075"/>
                      </a:xfrm>
                      <a:prstGeom prst="rect">
                        <a:avLst/>
                      </a:prstGeom>
                      <a:noFill/>
                      <a:ln w="38100">
                        <a:noFill/>
                        <a:miter/>
                      </a:ln>
                    </p:spPr>
                  </p:pic>
                </p:oleObj>
              </mc:Fallback>
            </mc:AlternateContent>
          </a:graphicData>
        </a:graphic>
      </p:graphicFrame>
      <p:sp>
        <p:nvSpPr>
          <p:cNvPr id="86020" name="AutoShape 77"/>
          <p:cNvSpPr>
            <a:spLocks noChangeAspect="1"/>
          </p:cNvSpPr>
          <p:nvPr/>
        </p:nvSpPr>
        <p:spPr>
          <a:xfrm>
            <a:off x="931863" y="2133600"/>
            <a:ext cx="6477000" cy="3429000"/>
          </a:xfrm>
          <a:prstGeom prst="rect">
            <a:avLst/>
          </a:prstGeom>
          <a:noFill/>
          <a:ln w="9525">
            <a:noFill/>
          </a:ln>
        </p:spPr>
        <p:txBody>
          <a:bodyPr/>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6022"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6029"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0"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31"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6032"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6033"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6034"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6035"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6036"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7"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6038"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39"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0"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1"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2"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3"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4"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5"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6"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6047"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48"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49"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0"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1"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2"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grpSp>
        <p:nvGrpSpPr>
          <p:cNvPr id="87043" name="Group 49"/>
          <p:cNvGrpSpPr/>
          <p:nvPr/>
        </p:nvGrpSpPr>
        <p:grpSpPr>
          <a:xfrm>
            <a:off x="654050" y="1844675"/>
            <a:ext cx="7575550" cy="3908425"/>
            <a:chOff x="654050" y="1844824"/>
            <a:chExt cx="7575550" cy="3908276"/>
          </a:xfrm>
        </p:grpSpPr>
        <p:grpSp>
          <p:nvGrpSpPr>
            <p:cNvPr id="87044" name="Group 48"/>
            <p:cNvGrpSpPr/>
            <p:nvPr/>
          </p:nvGrpSpPr>
          <p:grpSpPr>
            <a:xfrm>
              <a:off x="654050" y="2476500"/>
              <a:ext cx="7575550" cy="3276600"/>
              <a:chOff x="654050" y="2476500"/>
              <a:chExt cx="7575550" cy="3276600"/>
            </a:xfrm>
          </p:grpSpPr>
          <p:grpSp>
            <p:nvGrpSpPr>
              <p:cNvPr id="87046" name="Group 9"/>
              <p:cNvGrpSpPr/>
              <p:nvPr/>
            </p:nvGrpSpPr>
            <p:grpSpPr>
              <a:xfrm>
                <a:off x="4845050" y="2476500"/>
                <a:ext cx="685800" cy="685800"/>
                <a:chOff x="4320" y="2160"/>
                <a:chExt cx="432" cy="432"/>
              </a:xfrm>
            </p:grpSpPr>
            <p:sp>
              <p:nvSpPr>
                <p:cNvPr id="42" name="Oval 10"/>
                <p:cNvSpPr>
                  <a:spLocks noChangeArrowheads="1"/>
                </p:cNvSpPr>
                <p:nvPr/>
              </p:nvSpPr>
              <p:spPr bwMode="auto">
                <a:xfrm>
                  <a:off x="4320" y="2160"/>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3" name="Oval 11"/>
                <p:cNvSpPr>
                  <a:spLocks noChangeArrowheads="1"/>
                </p:cNvSpPr>
                <p:nvPr/>
              </p:nvSpPr>
              <p:spPr bwMode="auto">
                <a:xfrm>
                  <a:off x="4368" y="2208"/>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C</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87047" name="Group 12"/>
              <p:cNvGrpSpPr/>
              <p:nvPr/>
            </p:nvGrpSpPr>
            <p:grpSpPr>
              <a:xfrm>
                <a:off x="4845050" y="4457700"/>
                <a:ext cx="685800" cy="685800"/>
                <a:chOff x="3456" y="2688"/>
                <a:chExt cx="432" cy="432"/>
              </a:xfrm>
            </p:grpSpPr>
            <p:sp>
              <p:nvSpPr>
                <p:cNvPr id="40" name="Oval 13"/>
                <p:cNvSpPr>
                  <a:spLocks noChangeArrowheads="1"/>
                </p:cNvSpPr>
                <p:nvPr/>
              </p:nvSpPr>
              <p:spPr bwMode="auto">
                <a:xfrm>
                  <a:off x="3456"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1" name="Oval 14"/>
                <p:cNvSpPr>
                  <a:spLocks noChangeArrowheads="1"/>
                </p:cNvSpPr>
                <p:nvPr/>
              </p:nvSpPr>
              <p:spPr bwMode="auto">
                <a:xfrm>
                  <a:off x="3504"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D</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8" name="Oval 15"/>
              <p:cNvSpPr>
                <a:spLocks noChangeArrowheads="1"/>
              </p:cNvSpPr>
              <p:nvPr/>
            </p:nvSpPr>
            <p:spPr bwMode="auto">
              <a:xfrm>
                <a:off x="2635250" y="4457749"/>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B</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 name="Oval 16"/>
              <p:cNvSpPr>
                <a:spLocks noChangeArrowheads="1"/>
              </p:cNvSpPr>
              <p:nvPr/>
            </p:nvSpPr>
            <p:spPr bwMode="auto">
              <a:xfrm>
                <a:off x="2635250" y="2476625"/>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A</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7050" name="Group 17"/>
              <p:cNvGrpSpPr/>
              <p:nvPr/>
            </p:nvGrpSpPr>
            <p:grpSpPr>
              <a:xfrm>
                <a:off x="6978650" y="2476500"/>
                <a:ext cx="685800" cy="685800"/>
                <a:chOff x="3120" y="1536"/>
                <a:chExt cx="432" cy="432"/>
              </a:xfrm>
            </p:grpSpPr>
            <p:sp>
              <p:nvSpPr>
                <p:cNvPr id="38" name="Oval 18"/>
                <p:cNvSpPr>
                  <a:spLocks noChangeArrowheads="1"/>
                </p:cNvSpPr>
                <p:nvPr/>
              </p:nvSpPr>
              <p:spPr bwMode="auto">
                <a:xfrm>
                  <a:off x="3120" y="1536"/>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9" name="Oval 19"/>
                <p:cNvSpPr>
                  <a:spLocks noChangeArrowheads="1"/>
                </p:cNvSpPr>
                <p:nvPr/>
              </p:nvSpPr>
              <p:spPr bwMode="auto">
                <a:xfrm>
                  <a:off x="3168" y="1584"/>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E</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87051" name="Group 20"/>
              <p:cNvGrpSpPr/>
              <p:nvPr/>
            </p:nvGrpSpPr>
            <p:grpSpPr>
              <a:xfrm>
                <a:off x="6978650" y="4457700"/>
                <a:ext cx="685800" cy="685800"/>
                <a:chOff x="4224" y="2688"/>
                <a:chExt cx="432" cy="432"/>
              </a:xfrm>
            </p:grpSpPr>
            <p:sp>
              <p:nvSpPr>
                <p:cNvPr id="36" name="Oval 21"/>
                <p:cNvSpPr>
                  <a:spLocks noChangeArrowheads="1"/>
                </p:cNvSpPr>
                <p:nvPr/>
              </p:nvSpPr>
              <p:spPr bwMode="auto">
                <a:xfrm>
                  <a:off x="4224"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7" name="Oval 22"/>
                <p:cNvSpPr>
                  <a:spLocks noChangeArrowheads="1"/>
                </p:cNvSpPr>
                <p:nvPr/>
              </p:nvSpPr>
              <p:spPr bwMode="auto">
                <a:xfrm>
                  <a:off x="4272"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2" name="Oval 23"/>
              <p:cNvSpPr>
                <a:spLocks noChangeArrowheads="1"/>
              </p:cNvSpPr>
              <p:nvPr/>
            </p:nvSpPr>
            <p:spPr bwMode="auto">
              <a:xfrm>
                <a:off x="1035050" y="3543384"/>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S</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7053" name="AutoShape 24"/>
              <p:cNvCxnSpPr>
                <a:stCxn id="12" idx="0"/>
                <a:endCxn id="9" idx="2"/>
              </p:cNvCxnSpPr>
              <p:nvPr/>
            </p:nvCxnSpPr>
            <p:spPr>
              <a:xfrm rot="-5400000">
                <a:off x="1644650" y="2552700"/>
                <a:ext cx="723900" cy="1257300"/>
              </a:xfrm>
              <a:prstGeom prst="curvedConnector2">
                <a:avLst/>
              </a:prstGeom>
              <a:ln w="9525" cap="flat" cmpd="sng">
                <a:solidFill>
                  <a:schemeClr val="tx1"/>
                </a:solidFill>
                <a:prstDash val="solid"/>
                <a:headEnd type="none" w="med" len="med"/>
                <a:tailEnd type="triangle" w="med" len="med"/>
              </a:ln>
            </p:spPr>
          </p:cxnSp>
          <p:cxnSp>
            <p:nvCxnSpPr>
              <p:cNvPr id="87054" name="AutoShape 25"/>
              <p:cNvCxnSpPr>
                <a:stCxn id="12" idx="4"/>
                <a:endCxn id="8" idx="2"/>
              </p:cNvCxnSpPr>
              <p:nvPr/>
            </p:nvCxnSpPr>
            <p:spPr>
              <a:xfrm rot="-5400000" flipH="1">
                <a:off x="1720850" y="3886200"/>
                <a:ext cx="571500" cy="1257300"/>
              </a:xfrm>
              <a:prstGeom prst="curvedConnector2">
                <a:avLst/>
              </a:prstGeom>
              <a:ln w="9525" cap="flat" cmpd="sng">
                <a:solidFill>
                  <a:schemeClr val="tx1"/>
                </a:solidFill>
                <a:prstDash val="solid"/>
                <a:headEnd type="none" w="med" len="med"/>
                <a:tailEnd type="triangle" w="med" len="med"/>
              </a:ln>
            </p:spPr>
          </p:cxnSp>
          <p:cxnSp>
            <p:nvCxnSpPr>
              <p:cNvPr id="87055" name="AutoShape 26"/>
              <p:cNvCxnSpPr>
                <a:stCxn id="8" idx="7"/>
                <a:endCxn id="9" idx="5"/>
              </p:cNvCxnSpPr>
              <p:nvPr/>
            </p:nvCxnSpPr>
            <p:spPr>
              <a:xfrm rot="-5400000">
                <a:off x="2473325"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6" name="AutoShape 27"/>
              <p:cNvCxnSpPr>
                <a:stCxn id="9" idx="3"/>
                <a:endCxn id="8" idx="1"/>
              </p:cNvCxnSpPr>
              <p:nvPr/>
            </p:nvCxnSpPr>
            <p:spPr>
              <a:xfrm rot="5400000">
                <a:off x="1987550"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7" name="AutoShape 28"/>
              <p:cNvCxnSpPr>
                <a:stCxn id="9" idx="6"/>
                <a:endCxn id="42" idx="2"/>
              </p:cNvCxnSpPr>
              <p:nvPr/>
            </p:nvCxnSpPr>
            <p:spPr>
              <a:xfrm>
                <a:off x="3321050" y="2819400"/>
                <a:ext cx="1524000" cy="0"/>
              </a:xfrm>
              <a:prstGeom prst="straightConnector1">
                <a:avLst/>
              </a:prstGeom>
              <a:ln w="9525" cap="flat" cmpd="sng">
                <a:solidFill>
                  <a:schemeClr val="tx1"/>
                </a:solidFill>
                <a:prstDash val="solid"/>
                <a:headEnd type="none" w="med" len="med"/>
                <a:tailEnd type="triangle" w="med" len="med"/>
              </a:ln>
            </p:spPr>
          </p:cxnSp>
          <p:cxnSp>
            <p:nvCxnSpPr>
              <p:cNvPr id="87058" name="AutoShape 29"/>
              <p:cNvCxnSpPr>
                <a:stCxn id="8" idx="6"/>
                <a:endCxn id="40" idx="2"/>
              </p:cNvCxnSpPr>
              <p:nvPr/>
            </p:nvCxnSpPr>
            <p:spPr>
              <a:xfrm>
                <a:off x="3321050" y="4800600"/>
                <a:ext cx="1524000" cy="0"/>
              </a:xfrm>
              <a:prstGeom prst="straightConnector1">
                <a:avLst/>
              </a:prstGeom>
              <a:ln w="9525" cap="flat" cmpd="sng">
                <a:solidFill>
                  <a:schemeClr val="tx1"/>
                </a:solidFill>
                <a:prstDash val="solid"/>
                <a:headEnd type="none" w="med" len="med"/>
                <a:tailEnd type="triangle" w="med" len="med"/>
              </a:ln>
            </p:spPr>
          </p:cxnSp>
          <p:cxnSp>
            <p:nvCxnSpPr>
              <p:cNvPr id="87059" name="AutoShape 30"/>
              <p:cNvCxnSpPr>
                <a:stCxn id="40" idx="6"/>
                <a:endCxn id="36" idx="2"/>
              </p:cNvCxnSpPr>
              <p:nvPr/>
            </p:nvCxnSpPr>
            <p:spPr>
              <a:xfrm>
                <a:off x="5530850" y="4800600"/>
                <a:ext cx="1447800" cy="0"/>
              </a:xfrm>
              <a:prstGeom prst="straightConnector1">
                <a:avLst/>
              </a:prstGeom>
              <a:ln w="9525" cap="flat" cmpd="sng">
                <a:solidFill>
                  <a:schemeClr val="tx1"/>
                </a:solidFill>
                <a:prstDash val="solid"/>
                <a:headEnd type="none" w="med" len="med"/>
                <a:tailEnd type="triangle" w="med" len="med"/>
              </a:ln>
            </p:spPr>
          </p:cxnSp>
          <p:cxnSp>
            <p:nvCxnSpPr>
              <p:cNvPr id="87060" name="AutoShape 31"/>
              <p:cNvCxnSpPr>
                <a:stCxn id="42" idx="6"/>
                <a:endCxn id="38" idx="2"/>
              </p:cNvCxnSpPr>
              <p:nvPr/>
            </p:nvCxnSpPr>
            <p:spPr>
              <a:xfrm>
                <a:off x="5530850" y="2819400"/>
                <a:ext cx="1447800" cy="0"/>
              </a:xfrm>
              <a:prstGeom prst="straightConnector1">
                <a:avLst/>
              </a:prstGeom>
              <a:ln w="9525" cap="flat" cmpd="sng">
                <a:solidFill>
                  <a:schemeClr val="tx1"/>
                </a:solidFill>
                <a:prstDash val="solid"/>
                <a:headEnd type="none" w="med" len="med"/>
                <a:tailEnd type="triangle" w="med" len="med"/>
              </a:ln>
            </p:spPr>
          </p:cxnSp>
          <p:cxnSp>
            <p:nvCxnSpPr>
              <p:cNvPr id="87061" name="AutoShape 32"/>
              <p:cNvCxnSpPr>
                <a:stCxn id="38" idx="4"/>
                <a:endCxn id="36" idx="0"/>
              </p:cNvCxnSpPr>
              <p:nvPr/>
            </p:nvCxnSpPr>
            <p:spPr>
              <a:xfrm rot="5400000">
                <a:off x="6673850" y="3810000"/>
                <a:ext cx="1295400" cy="0"/>
              </a:xfrm>
              <a:prstGeom prst="straightConnector1">
                <a:avLst/>
              </a:prstGeom>
              <a:ln w="9525" cap="flat" cmpd="sng">
                <a:solidFill>
                  <a:schemeClr val="tx1"/>
                </a:solidFill>
                <a:prstDash val="solid"/>
                <a:headEnd type="none" w="med" len="med"/>
                <a:tailEnd type="triangle" w="med" len="med"/>
              </a:ln>
            </p:spPr>
          </p:cxnSp>
          <p:cxnSp>
            <p:nvCxnSpPr>
              <p:cNvPr id="87062" name="AutoShape 33"/>
              <p:cNvCxnSpPr>
                <a:stCxn id="36" idx="6"/>
                <a:endCxn id="38" idx="6"/>
              </p:cNvCxnSpPr>
              <p:nvPr/>
            </p:nvCxnSpPr>
            <p:spPr>
              <a:xfrm flipV="1">
                <a:off x="7664450" y="2819400"/>
                <a:ext cx="1588" cy="1981200"/>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87063" name="AutoShape 34"/>
              <p:cNvCxnSpPr>
                <a:stCxn id="42" idx="1"/>
                <a:endCxn id="43" idx="7"/>
              </p:cNvCxnSpPr>
              <p:nvPr/>
            </p:nvCxnSpPr>
            <p:spPr>
              <a:xfrm rot="5400000" flipV="1">
                <a:off x="5133975" y="2387599"/>
                <a:ext cx="53975" cy="431800"/>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87064" name="AutoShape 35"/>
              <p:cNvCxnSpPr>
                <a:stCxn id="40" idx="3"/>
                <a:endCxn id="40" idx="5"/>
              </p:cNvCxnSpPr>
              <p:nvPr/>
            </p:nvCxnSpPr>
            <p:spPr>
              <a:xfrm rot="-5400000" flipH="1">
                <a:off x="5186362" y="4802188"/>
                <a:ext cx="1588" cy="485775"/>
              </a:xfrm>
              <a:prstGeom prst="curvedConnector3">
                <a:avLst>
                  <a:gd name="adj1" fmla="val 20700000"/>
                </a:avLst>
              </a:prstGeom>
              <a:ln w="9525" cap="flat" cmpd="sng">
                <a:solidFill>
                  <a:schemeClr val="tx1"/>
                </a:solidFill>
                <a:prstDash val="solid"/>
                <a:headEnd type="none" w="med" len="med"/>
                <a:tailEnd type="triangle" w="med" len="med"/>
              </a:ln>
            </p:spPr>
          </p:cxnSp>
          <p:sp>
            <p:nvSpPr>
              <p:cNvPr id="87065" name="Text Box 36"/>
              <p:cNvSpPr txBox="1"/>
              <p:nvPr/>
            </p:nvSpPr>
            <p:spPr>
              <a:xfrm>
                <a:off x="78930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66" name="Text Box 37"/>
              <p:cNvSpPr txBox="1"/>
              <p:nvPr/>
            </p:nvSpPr>
            <p:spPr>
              <a:xfrm>
                <a:off x="1568450" y="26289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7" name="Text Box 38"/>
              <p:cNvSpPr txBox="1"/>
              <p:nvPr/>
            </p:nvSpPr>
            <p:spPr>
              <a:xfrm>
                <a:off x="31686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8" name="Text Box 39"/>
              <p:cNvSpPr txBox="1"/>
              <p:nvPr/>
            </p:nvSpPr>
            <p:spPr>
              <a:xfrm>
                <a:off x="4006850" y="2476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9" name="Text Box 40"/>
              <p:cNvSpPr txBox="1"/>
              <p:nvPr/>
            </p:nvSpPr>
            <p:spPr>
              <a:xfrm>
                <a:off x="70548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70" name="Text Box 41"/>
              <p:cNvSpPr txBox="1"/>
              <p:nvPr/>
            </p:nvSpPr>
            <p:spPr>
              <a:xfrm>
                <a:off x="6292850" y="4686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71" name="Text Box 42"/>
              <p:cNvSpPr txBox="1"/>
              <p:nvPr/>
            </p:nvSpPr>
            <p:spPr>
              <a:xfrm>
                <a:off x="1797050" y="46101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2" name="Text Box 43"/>
              <p:cNvSpPr txBox="1"/>
              <p:nvPr/>
            </p:nvSpPr>
            <p:spPr>
              <a:xfrm>
                <a:off x="24066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3" name="Text Box 44"/>
              <p:cNvSpPr txBox="1"/>
              <p:nvPr/>
            </p:nvSpPr>
            <p:spPr>
              <a:xfrm>
                <a:off x="4083050" y="4762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4" name="Text Box 45"/>
              <p:cNvSpPr txBox="1"/>
              <p:nvPr/>
            </p:nvSpPr>
            <p:spPr>
              <a:xfrm>
                <a:off x="6140450" y="2476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5" name="Text Box 46"/>
              <p:cNvSpPr txBox="1"/>
              <p:nvPr/>
            </p:nvSpPr>
            <p:spPr>
              <a:xfrm>
                <a:off x="5073650" y="52959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44" name="AutoShape 48"/>
              <p:cNvSpPr>
                <a:spLocks noChangeArrowheads="1"/>
              </p:cNvSpPr>
              <p:nvPr/>
            </p:nvSpPr>
            <p:spPr bwMode="auto">
              <a:xfrm>
                <a:off x="654050" y="3713241"/>
                <a:ext cx="415925" cy="380985"/>
              </a:xfrm>
              <a:prstGeom prst="rightArrow">
                <a:avLst>
                  <a:gd name="adj1" fmla="val 50000"/>
                  <a:gd name="adj2" fmla="val 27292"/>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87077" name="AutoShape 31"/>
              <p:cNvCxnSpPr>
                <a:stCxn id="36" idx="1"/>
                <a:endCxn id="42" idx="5"/>
              </p:cNvCxnSpPr>
              <p:nvPr/>
            </p:nvCxnSpPr>
            <p:spPr>
              <a:xfrm flipH="1" flipV="1">
                <a:off x="5430417" y="3061867"/>
                <a:ext cx="1648666" cy="1496266"/>
              </a:xfrm>
              <a:prstGeom prst="straightConnector1">
                <a:avLst/>
              </a:prstGeom>
              <a:ln w="9525" cap="flat" cmpd="sng">
                <a:solidFill>
                  <a:schemeClr val="tx1"/>
                </a:solidFill>
                <a:prstDash val="solid"/>
                <a:headEnd type="none" w="med" len="med"/>
                <a:tailEnd type="triangle" w="med" len="med"/>
              </a:ln>
            </p:spPr>
          </p:cxnSp>
          <p:cxnSp>
            <p:nvCxnSpPr>
              <p:cNvPr id="87078" name="AutoShape 31"/>
              <p:cNvCxnSpPr>
                <a:stCxn id="38" idx="3"/>
                <a:endCxn id="40" idx="7"/>
              </p:cNvCxnSpPr>
              <p:nvPr/>
            </p:nvCxnSpPr>
            <p:spPr>
              <a:xfrm flipH="1">
                <a:off x="5430417" y="3061867"/>
                <a:ext cx="1648666" cy="1496266"/>
              </a:xfrm>
              <a:prstGeom prst="straightConnector1">
                <a:avLst/>
              </a:prstGeom>
              <a:ln w="9525" cap="flat" cmpd="sng">
                <a:solidFill>
                  <a:schemeClr val="tx1"/>
                </a:solidFill>
                <a:prstDash val="solid"/>
                <a:headEnd type="none" w="med" len="med"/>
                <a:tailEnd type="triangle" w="med" len="med"/>
              </a:ln>
            </p:spPr>
          </p:cxnSp>
          <p:sp>
            <p:nvSpPr>
              <p:cNvPr id="87079" name="Text Box 41"/>
              <p:cNvSpPr txBox="1"/>
              <p:nvPr/>
            </p:nvSpPr>
            <p:spPr>
              <a:xfrm>
                <a:off x="5887546" y="3162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80" name="Text Box 45"/>
              <p:cNvSpPr txBox="1"/>
              <p:nvPr/>
            </p:nvSpPr>
            <p:spPr>
              <a:xfrm>
                <a:off x="5529580" y="38100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sp>
          <p:nvSpPr>
            <p:cNvPr id="87045" name="Text Box 41"/>
            <p:cNvSpPr txBox="1"/>
            <p:nvPr/>
          </p:nvSpPr>
          <p:spPr>
            <a:xfrm>
              <a:off x="5001418" y="1844824"/>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Rot="1"/>
          </p:cNvSpPr>
          <p:nvPr>
            <p:ph type="title"/>
          </p:nvPr>
        </p:nvSpPr>
        <p:spPr/>
        <p:txBody>
          <a:bodyPr vert="horz" wrap="square" lIns="91440" tIns="45720" rIns="91440" bIns="45720" anchor="b" anchorCtr="0"/>
          <a:p>
            <a:r>
              <a:rPr lang="en-US" altLang="zh-CN" sz="4000" kern="1200" dirty="0">
                <a:latin typeface="+mj-lt"/>
                <a:ea typeface="宋体" panose="02010600030101010101" pitchFamily="2" charset="-122"/>
                <a:cs typeface="+mj-cs"/>
              </a:rPr>
              <a:t>RE and FA equivalence</a:t>
            </a:r>
            <a:endParaRPr lang="zh-CN" altLang="en-US" sz="4000" kern="1200" dirty="0">
              <a:latin typeface="+mj-lt"/>
              <a:ea typeface="宋体" panose="02010600030101010101" pitchFamily="2" charset="-122"/>
              <a:cs typeface="+mj-cs"/>
            </a:endParaRPr>
          </a:p>
        </p:txBody>
      </p:sp>
      <p:sp>
        <p:nvSpPr>
          <p:cNvPr id="142340" name="Rectangle 4"/>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定理：</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上的每个</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非确定有限自动机</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所能识别的字的全体</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是</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上的一个正规集。</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每个正规集</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，存在一个</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上的确定有限自动机</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，使得</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S=L(M)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对转换图概念拓广，令每条弧可用一个正规式作标记。</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对一类输入符号</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88068" name="Group 3"/>
          <p:cNvGrpSpPr/>
          <p:nvPr/>
        </p:nvGrpSpPr>
        <p:grpSpPr>
          <a:xfrm>
            <a:off x="908050" y="4157663"/>
            <a:ext cx="7429500" cy="2012950"/>
            <a:chOff x="857250" y="4188618"/>
            <a:chExt cx="7429500" cy="2013525"/>
          </a:xfrm>
        </p:grpSpPr>
        <p:sp>
          <p:nvSpPr>
            <p:cNvPr id="5" name="Text Box 4"/>
            <p:cNvSpPr txBox="1">
              <a:spLocks noChangeArrowheads="1"/>
            </p:cNvSpPr>
            <p:nvPr/>
          </p:nvSpPr>
          <p:spPr bwMode="auto">
            <a:xfrm>
              <a:off x="857250" y="4545907"/>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expression</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6" name="Text Box 5"/>
            <p:cNvSpPr txBox="1">
              <a:spLocks noChangeArrowheads="1"/>
            </p:cNvSpPr>
            <p:nvPr/>
          </p:nvSpPr>
          <p:spPr bwMode="auto">
            <a:xfrm>
              <a:off x="3429000" y="4545907"/>
              <a:ext cx="2071688"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7" name="Text Box 6"/>
            <p:cNvSpPr txBox="1">
              <a:spLocks noChangeArrowheads="1"/>
            </p:cNvSpPr>
            <p:nvPr/>
          </p:nvSpPr>
          <p:spPr bwMode="auto">
            <a:xfrm>
              <a:off x="6072188" y="4545907"/>
              <a:ext cx="1687512"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8"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endParaRPr>
            </a:p>
          </p:txBody>
        </p:sp>
        <p:sp>
          <p:nvSpPr>
            <p:cNvPr id="9" name="Text Box 11"/>
            <p:cNvSpPr txBox="1">
              <a:spLocks noChangeArrowheads="1"/>
            </p:cNvSpPr>
            <p:nvPr/>
          </p:nvSpPr>
          <p:spPr bwMode="auto">
            <a:xfrm>
              <a:off x="4427538" y="5177913"/>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endParaRPr>
            </a:p>
          </p:txBody>
        </p:sp>
        <p:sp>
          <p:nvSpPr>
            <p:cNvPr id="10" name="Text Box 12"/>
            <p:cNvSpPr txBox="1">
              <a:spLocks noChangeArrowheads="1"/>
            </p:cNvSpPr>
            <p:nvPr/>
          </p:nvSpPr>
          <p:spPr bwMode="auto">
            <a:xfrm>
              <a:off x="4857750" y="4188618"/>
              <a:ext cx="3143250" cy="33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rPr>
                <a:t>Importance in NFA-&gt;DFA</a:t>
              </a:r>
              <a:endPar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endParaRPr>
            </a:p>
          </p:txBody>
        </p:sp>
        <p:cxnSp>
          <p:nvCxnSpPr>
            <p:cNvPr id="11" name="直線單箭頭接點 25"/>
            <p:cNvCxnSpPr>
              <a:stCxn id="5" idx="3"/>
              <a:endCxn id="6" idx="1"/>
            </p:cNvCxnSpPr>
            <p:nvPr/>
          </p:nvCxnSpPr>
          <p:spPr>
            <a:xfrm>
              <a:off x="2987675" y="4838090"/>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6"/>
            <p:cNvCxnSpPr>
              <a:stCxn id="6" idx="3"/>
              <a:endCxn id="7" idx="1"/>
            </p:cNvCxnSpPr>
            <p:nvPr/>
          </p:nvCxnSpPr>
          <p:spPr>
            <a:xfrm>
              <a:off x="5500688" y="4838090"/>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28"/>
            <p:cNvCxnSpPr>
              <a:stCxn id="7" idx="2"/>
              <a:endCxn id="8" idx="0"/>
            </p:cNvCxnSpPr>
            <p:nvPr/>
          </p:nvCxnSpPr>
          <p:spPr>
            <a:xfrm>
              <a:off x="6916738" y="5130274"/>
              <a:ext cx="12700" cy="4875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noRot="1"/>
          </p:cNvSpPr>
          <p:nvPr>
            <p:ph type="title"/>
          </p:nvPr>
        </p:nvSpPr>
        <p:spPr/>
        <p:txBody>
          <a:bodyPr vert="horz" wrap="square" lIns="91440" tIns="45720" rIns="91440" bIns="45720" anchor="b" anchorCtr="0"/>
          <a:p>
            <a:r>
              <a:rPr lang="en-US" altLang="zh-CN" sz="4000" kern="1200" dirty="0">
                <a:latin typeface="+mj-lt"/>
                <a:ea typeface="宋体" panose="02010600030101010101" pitchFamily="2" charset="-122"/>
                <a:cs typeface="+mj-cs"/>
              </a:rPr>
              <a:t>RE and FA equivalence</a:t>
            </a:r>
            <a:endParaRPr lang="zh-CN" altLang="en-US" sz="4000" kern="1200" dirty="0">
              <a:latin typeface="+mj-lt"/>
              <a:ea typeface="宋体" panose="02010600030101010101" pitchFamily="2" charset="-122"/>
              <a:cs typeface="+mj-cs"/>
            </a:endParaRPr>
          </a:p>
        </p:txBody>
      </p:sp>
      <p:sp>
        <p:nvSpPr>
          <p:cNvPr id="14438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上任一</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，构造一个</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上的正规式</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L(V)=L(M)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首先，在</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的转换图上加进两个状态</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弧连接到</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的所有</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初态结点</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的所有</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终态结点</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弧连接到</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，从而形成一个新的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，记为</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，它只有一个初态</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和一个终态</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，显然</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L(M)=L(M’)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然后，反复使用下面的一条规则，逐步消去的所有结点，直到只剩下</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Y</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为止</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01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01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90118" name="Group 49"/>
          <p:cNvGrpSpPr/>
          <p:nvPr/>
        </p:nvGrpSpPr>
        <p:grpSpPr>
          <a:xfrm>
            <a:off x="604838" y="2089150"/>
            <a:ext cx="7999412" cy="4724400"/>
            <a:chOff x="609600" y="1981200"/>
            <a:chExt cx="7999413" cy="4724400"/>
          </a:xfrm>
        </p:grpSpPr>
        <p:sp>
          <p:nvSpPr>
            <p:cNvPr id="7" name="Rectangle 4"/>
            <p:cNvSpPr>
              <a:spLocks noChangeArrowheads="1"/>
            </p:cNvSpPr>
            <p:nvPr/>
          </p:nvSpPr>
          <p:spPr bwMode="auto">
            <a:xfrm>
              <a:off x="4267200" y="2133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0" name="Group 5"/>
            <p:cNvGrpSpPr/>
            <p:nvPr/>
          </p:nvGrpSpPr>
          <p:grpSpPr>
            <a:xfrm>
              <a:off x="609600" y="1981200"/>
              <a:ext cx="3351213" cy="762000"/>
              <a:chOff x="384" y="624"/>
              <a:chExt cx="2111" cy="480"/>
            </a:xfrm>
          </p:grpSpPr>
          <p:sp>
            <p:nvSpPr>
              <p:cNvPr id="9" name="Oval 6"/>
              <p:cNvSpPr>
                <a:spLocks noChangeArrowheads="1"/>
              </p:cNvSpPr>
              <p:nvPr/>
            </p:nvSpPr>
            <p:spPr bwMode="auto">
              <a:xfrm>
                <a:off x="384"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Oval 7"/>
              <p:cNvSpPr>
                <a:spLocks noChangeArrowheads="1"/>
              </p:cNvSpPr>
              <p:nvPr/>
            </p:nvSpPr>
            <p:spPr bwMode="auto">
              <a:xfrm>
                <a:off x="1248"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Line 8"/>
              <p:cNvSpPr>
                <a:spLocks noChangeShapeType="1"/>
              </p:cNvSpPr>
              <p:nvPr/>
            </p:nvSpPr>
            <p:spPr bwMode="auto">
              <a:xfrm>
                <a:off x="767" y="960"/>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Line 9"/>
              <p:cNvSpPr>
                <a:spLocks noChangeShapeType="1"/>
              </p:cNvSpPr>
              <p:nvPr/>
            </p:nvSpPr>
            <p:spPr bwMode="auto">
              <a:xfrm>
                <a:off x="1632" y="960"/>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10"/>
              <p:cNvSpPr>
                <a:spLocks noChangeArrowheads="1"/>
              </p:cNvSpPr>
              <p:nvPr/>
            </p:nvSpPr>
            <p:spPr bwMode="auto">
              <a:xfrm>
                <a:off x="720"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1"/>
              <p:cNvSpPr>
                <a:spLocks noChangeArrowheads="1"/>
              </p:cNvSpPr>
              <p:nvPr/>
            </p:nvSpPr>
            <p:spPr bwMode="auto">
              <a:xfrm>
                <a:off x="1584"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Oval 12"/>
              <p:cNvSpPr>
                <a:spLocks noChangeArrowheads="1"/>
              </p:cNvSpPr>
              <p:nvPr/>
            </p:nvSpPr>
            <p:spPr bwMode="auto">
              <a:xfrm>
                <a:off x="2112"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90121" name="Group 13"/>
            <p:cNvGrpSpPr/>
            <p:nvPr/>
          </p:nvGrpSpPr>
          <p:grpSpPr>
            <a:xfrm>
              <a:off x="5715000" y="1981200"/>
              <a:ext cx="2513013" cy="762000"/>
              <a:chOff x="3600" y="576"/>
              <a:chExt cx="1583" cy="480"/>
            </a:xfrm>
          </p:grpSpPr>
          <p:sp>
            <p:nvSpPr>
              <p:cNvPr id="17" name="Oval 14"/>
              <p:cNvSpPr>
                <a:spLocks noChangeArrowheads="1"/>
              </p:cNvSpPr>
              <p:nvPr/>
            </p:nvSpPr>
            <p:spPr bwMode="auto">
              <a:xfrm>
                <a:off x="36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Oval 15"/>
              <p:cNvSpPr>
                <a:spLocks noChangeArrowheads="1"/>
              </p:cNvSpPr>
              <p:nvPr/>
            </p:nvSpPr>
            <p:spPr bwMode="auto">
              <a:xfrm>
                <a:off x="48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Line 16"/>
              <p:cNvSpPr>
                <a:spLocks noChangeShapeType="1"/>
              </p:cNvSpPr>
              <p:nvPr/>
            </p:nvSpPr>
            <p:spPr bwMode="auto">
              <a:xfrm>
                <a:off x="3983" y="912"/>
                <a:ext cx="817"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 name="Rectangle 17"/>
              <p:cNvSpPr>
                <a:spLocks noChangeArrowheads="1"/>
              </p:cNvSpPr>
              <p:nvPr/>
            </p:nvSpPr>
            <p:spPr bwMode="auto">
              <a:xfrm>
                <a:off x="4080" y="576"/>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21" name="Rectangle 18"/>
            <p:cNvSpPr>
              <a:spLocks noChangeArrowheads="1"/>
            </p:cNvSpPr>
            <p:nvPr/>
          </p:nvSpPr>
          <p:spPr bwMode="auto">
            <a:xfrm>
              <a:off x="4267200" y="3657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3" name="Group 19"/>
            <p:cNvGrpSpPr/>
            <p:nvPr/>
          </p:nvGrpSpPr>
          <p:grpSpPr>
            <a:xfrm>
              <a:off x="5867400" y="3505200"/>
              <a:ext cx="2436813" cy="762000"/>
              <a:chOff x="3696" y="1632"/>
              <a:chExt cx="1535" cy="480"/>
            </a:xfrm>
          </p:grpSpPr>
          <p:sp>
            <p:nvSpPr>
              <p:cNvPr id="23" name="Oval 20"/>
              <p:cNvSpPr>
                <a:spLocks noChangeArrowheads="1"/>
              </p:cNvSpPr>
              <p:nvPr/>
            </p:nvSpPr>
            <p:spPr bwMode="auto">
              <a:xfrm>
                <a:off x="3696"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 name="Oval 21"/>
              <p:cNvSpPr>
                <a:spLocks noChangeArrowheads="1"/>
              </p:cNvSpPr>
              <p:nvPr/>
            </p:nvSpPr>
            <p:spPr bwMode="auto">
              <a:xfrm>
                <a:off x="4848"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Line 22"/>
              <p:cNvSpPr>
                <a:spLocks noChangeShapeType="1"/>
              </p:cNvSpPr>
              <p:nvPr/>
            </p:nvSpPr>
            <p:spPr bwMode="auto">
              <a:xfrm>
                <a:off x="4079" y="1968"/>
                <a:ext cx="769"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 name="Rectangle 23"/>
              <p:cNvSpPr>
                <a:spLocks noChangeArrowheads="1"/>
              </p:cNvSpPr>
              <p:nvPr/>
            </p:nvSpPr>
            <p:spPr bwMode="auto">
              <a:xfrm>
                <a:off x="4176" y="163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90124" name="Group 24"/>
            <p:cNvGrpSpPr/>
            <p:nvPr/>
          </p:nvGrpSpPr>
          <p:grpSpPr>
            <a:xfrm>
              <a:off x="914400" y="3048000"/>
              <a:ext cx="2589213" cy="1752600"/>
              <a:chOff x="576" y="1344"/>
              <a:chExt cx="1631" cy="1104"/>
            </a:xfrm>
          </p:grpSpPr>
          <p:sp>
            <p:nvSpPr>
              <p:cNvPr id="28" name="Oval 25"/>
              <p:cNvSpPr>
                <a:spLocks noChangeArrowheads="1"/>
              </p:cNvSpPr>
              <p:nvPr/>
            </p:nvSpPr>
            <p:spPr bwMode="auto">
              <a:xfrm>
                <a:off x="576"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Oval 26"/>
              <p:cNvSpPr>
                <a:spLocks noChangeArrowheads="1"/>
              </p:cNvSpPr>
              <p:nvPr/>
            </p:nvSpPr>
            <p:spPr bwMode="auto">
              <a:xfrm>
                <a:off x="1824"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0" name="Freeform 27"/>
              <p:cNvSpPr/>
              <p:nvPr/>
            </p:nvSpPr>
            <p:spPr bwMode="auto">
              <a:xfrm>
                <a:off x="960" y="1680"/>
                <a:ext cx="864" cy="144"/>
              </a:xfrm>
              <a:custGeom>
                <a:avLst/>
                <a:gdLst>
                  <a:gd name="T0" fmla="*/ 0 w 864"/>
                  <a:gd name="T1" fmla="*/ 144 h 144"/>
                  <a:gd name="T2" fmla="*/ 384 w 864"/>
                  <a:gd name="T3" fmla="*/ 0 h 144"/>
                  <a:gd name="T4" fmla="*/ 864 w 864"/>
                  <a:gd name="T5" fmla="*/ 144 h 144"/>
                </a:gdLst>
                <a:ahLst/>
                <a:cxnLst>
                  <a:cxn ang="0">
                    <a:pos x="T0" y="T1"/>
                  </a:cxn>
                  <a:cxn ang="0">
                    <a:pos x="T2" y="T3"/>
                  </a:cxn>
                  <a:cxn ang="0">
                    <a:pos x="T4" y="T5"/>
                  </a:cxn>
                </a:cxnLst>
                <a:rect l="0" t="0" r="r" b="b"/>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1" name="Freeform 28"/>
              <p:cNvSpPr/>
              <p:nvPr/>
            </p:nvSpPr>
            <p:spPr bwMode="auto">
              <a:xfrm>
                <a:off x="960" y="1968"/>
                <a:ext cx="864" cy="192"/>
              </a:xfrm>
              <a:custGeom>
                <a:avLst/>
                <a:gdLst>
                  <a:gd name="T0" fmla="*/ 0 w 912"/>
                  <a:gd name="T1" fmla="*/ 0 h 192"/>
                  <a:gd name="T2" fmla="*/ 432 w 912"/>
                  <a:gd name="T3" fmla="*/ 192 h 192"/>
                  <a:gd name="T4" fmla="*/ 912 w 912"/>
                  <a:gd name="T5" fmla="*/ 0 h 192"/>
                </a:gdLst>
                <a:ahLst/>
                <a:cxnLst>
                  <a:cxn ang="0">
                    <a:pos x="T0" y="T1"/>
                  </a:cxn>
                  <a:cxn ang="0">
                    <a:pos x="T2" y="T3"/>
                  </a:cxn>
                  <a:cxn ang="0">
                    <a:pos x="T4" y="T5"/>
                  </a:cxn>
                </a:cxnLst>
                <a:rect l="0" t="0" r="r" b="b"/>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 name="Rectangle 29"/>
              <p:cNvSpPr>
                <a:spLocks noChangeArrowheads="1"/>
              </p:cNvSpPr>
              <p:nvPr/>
            </p:nvSpPr>
            <p:spPr bwMode="auto">
              <a:xfrm>
                <a:off x="1104" y="211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 name="Rectangle 30"/>
              <p:cNvSpPr>
                <a:spLocks noChangeArrowheads="1"/>
              </p:cNvSpPr>
              <p:nvPr/>
            </p:nvSpPr>
            <p:spPr bwMode="auto">
              <a:xfrm>
                <a:off x="1104" y="134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4" name="Rectangle 31"/>
            <p:cNvSpPr>
              <a:spLocks noChangeArrowheads="1"/>
            </p:cNvSpPr>
            <p:nvPr/>
          </p:nvSpPr>
          <p:spPr bwMode="auto">
            <a:xfrm>
              <a:off x="4356100" y="51054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6" name="Group 32"/>
            <p:cNvGrpSpPr/>
            <p:nvPr/>
          </p:nvGrpSpPr>
          <p:grpSpPr>
            <a:xfrm>
              <a:off x="5867400" y="4876800"/>
              <a:ext cx="2741613" cy="838200"/>
              <a:chOff x="3696" y="2976"/>
              <a:chExt cx="1727" cy="528"/>
            </a:xfrm>
          </p:grpSpPr>
          <p:sp>
            <p:nvSpPr>
              <p:cNvPr id="36" name="Oval 33"/>
              <p:cNvSpPr>
                <a:spLocks noChangeArrowheads="1"/>
              </p:cNvSpPr>
              <p:nvPr/>
            </p:nvSpPr>
            <p:spPr bwMode="auto">
              <a:xfrm>
                <a:off x="3696"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7" name="Oval 34"/>
              <p:cNvSpPr>
                <a:spLocks noChangeArrowheads="1"/>
              </p:cNvSpPr>
              <p:nvPr/>
            </p:nvSpPr>
            <p:spPr bwMode="auto">
              <a:xfrm>
                <a:off x="5040"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 name="Line 35"/>
              <p:cNvSpPr>
                <a:spLocks noChangeShapeType="1"/>
              </p:cNvSpPr>
              <p:nvPr/>
            </p:nvSpPr>
            <p:spPr bwMode="auto">
              <a:xfrm>
                <a:off x="4079" y="3360"/>
                <a:ext cx="96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 name="Rectangle 36"/>
              <p:cNvSpPr>
                <a:spLocks noChangeArrowheads="1"/>
              </p:cNvSpPr>
              <p:nvPr/>
            </p:nvSpPr>
            <p:spPr bwMode="auto">
              <a:xfrm>
                <a:off x="4176" y="2976"/>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1"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3</a:t>
                </a:r>
                <a:endPar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endParaRPr>
              </a:p>
            </p:txBody>
          </p:sp>
        </p:grpSp>
        <p:grpSp>
          <p:nvGrpSpPr>
            <p:cNvPr id="90127" name="Group 37"/>
            <p:cNvGrpSpPr/>
            <p:nvPr/>
          </p:nvGrpSpPr>
          <p:grpSpPr>
            <a:xfrm>
              <a:off x="762000" y="4953000"/>
              <a:ext cx="3351213" cy="1752600"/>
              <a:chOff x="480" y="3072"/>
              <a:chExt cx="2111" cy="1104"/>
            </a:xfrm>
          </p:grpSpPr>
          <p:sp>
            <p:nvSpPr>
              <p:cNvPr id="41" name="Oval 38"/>
              <p:cNvSpPr>
                <a:spLocks noChangeArrowheads="1"/>
              </p:cNvSpPr>
              <p:nvPr/>
            </p:nvSpPr>
            <p:spPr bwMode="auto">
              <a:xfrm>
                <a:off x="480"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2" name="Oval 39"/>
              <p:cNvSpPr>
                <a:spLocks noChangeArrowheads="1"/>
              </p:cNvSpPr>
              <p:nvPr/>
            </p:nvSpPr>
            <p:spPr bwMode="auto">
              <a:xfrm>
                <a:off x="1344"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3" name="Line 40"/>
              <p:cNvSpPr>
                <a:spLocks noChangeShapeType="1"/>
              </p:cNvSpPr>
              <p:nvPr/>
            </p:nvSpPr>
            <p:spPr bwMode="auto">
              <a:xfrm>
                <a:off x="863" y="3408"/>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 name="Line 41"/>
              <p:cNvSpPr>
                <a:spLocks noChangeShapeType="1"/>
              </p:cNvSpPr>
              <p:nvPr/>
            </p:nvSpPr>
            <p:spPr bwMode="auto">
              <a:xfrm>
                <a:off x="1728" y="3408"/>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5" name="Rectangle 42"/>
              <p:cNvSpPr>
                <a:spLocks noChangeArrowheads="1"/>
              </p:cNvSpPr>
              <p:nvPr/>
            </p:nvSpPr>
            <p:spPr bwMode="auto">
              <a:xfrm>
                <a:off x="816"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 name="Rectangle 43"/>
              <p:cNvSpPr>
                <a:spLocks noChangeArrowheads="1"/>
              </p:cNvSpPr>
              <p:nvPr/>
            </p:nvSpPr>
            <p:spPr bwMode="auto">
              <a:xfrm>
                <a:off x="1680"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 name="Oval 44"/>
              <p:cNvSpPr>
                <a:spLocks noChangeArrowheads="1"/>
              </p:cNvSpPr>
              <p:nvPr/>
            </p:nvSpPr>
            <p:spPr bwMode="auto">
              <a:xfrm>
                <a:off x="2208"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8" name="Rectangle 45"/>
              <p:cNvSpPr>
                <a:spLocks noChangeArrowheads="1"/>
              </p:cNvSpPr>
              <p:nvPr/>
            </p:nvSpPr>
            <p:spPr bwMode="auto">
              <a:xfrm>
                <a:off x="1296" y="3840"/>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9" name="Freeform 46"/>
              <p:cNvSpPr/>
              <p:nvPr/>
            </p:nvSpPr>
            <p:spPr bwMode="auto">
              <a:xfrm>
                <a:off x="1392" y="3456"/>
                <a:ext cx="336" cy="440"/>
              </a:xfrm>
              <a:custGeom>
                <a:avLst/>
                <a:gdLst>
                  <a:gd name="T0" fmla="*/ 336 w 336"/>
                  <a:gd name="T1" fmla="*/ 0 h 440"/>
                  <a:gd name="T2" fmla="*/ 144 w 336"/>
                  <a:gd name="T3" fmla="*/ 432 h 440"/>
                  <a:gd name="T4" fmla="*/ 0 w 336"/>
                  <a:gd name="T5" fmla="*/ 48 h 440"/>
                </a:gdLst>
                <a:ahLst/>
                <a:cxnLst>
                  <a:cxn ang="0">
                    <a:pos x="T0" y="T1"/>
                  </a:cxn>
                  <a:cxn ang="0">
                    <a:pos x="T2" y="T3"/>
                  </a:cxn>
                  <a:cxn ang="0">
                    <a:pos x="T4" y="T5"/>
                  </a:cxn>
                </a:cxnLst>
                <a:rect l="0" t="0" r="r" b="b"/>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5019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最后，</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到</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Y</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的弧上标记的正规式即为所构造的正规式</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V</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显然</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L(V)=L(M)=L(M’)</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15</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911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11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1" name="组合 10"/>
          <p:cNvGrpSpPr/>
          <p:nvPr/>
        </p:nvGrpSpPr>
        <p:grpSpPr>
          <a:xfrm>
            <a:off x="2700020" y="3573145"/>
            <a:ext cx="3966845" cy="2324100"/>
            <a:chOff x="6803" y="5412"/>
            <a:chExt cx="6247" cy="3660"/>
          </a:xfrm>
        </p:grpSpPr>
        <p:sp>
          <p:nvSpPr>
            <p:cNvPr id="2" name="椭圆 1"/>
            <p:cNvSpPr/>
            <p:nvPr/>
          </p:nvSpPr>
          <p:spPr>
            <a:xfrm>
              <a:off x="6803"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4" name="椭圆 3"/>
            <p:cNvSpPr/>
            <p:nvPr/>
          </p:nvSpPr>
          <p:spPr>
            <a:xfrm>
              <a:off x="10149"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5" name="曲线连接符 4"/>
            <p:cNvCxnSpPr>
              <a:stCxn id="2" idx="7"/>
              <a:endCxn id="4" idx="1"/>
            </p:cNvCxnSpPr>
            <p:nvPr/>
          </p:nvCxnSpPr>
          <p:spPr>
            <a:xfrm rot="16200000">
              <a:off x="8873" y="5560"/>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曲线连接符 5"/>
            <p:cNvCxnSpPr>
              <a:stCxn id="2" idx="5"/>
              <a:endCxn id="4" idx="3"/>
            </p:cNvCxnSpPr>
            <p:nvPr/>
          </p:nvCxnSpPr>
          <p:spPr>
            <a:xfrm rot="5400000" flipV="1">
              <a:off x="8873" y="6122"/>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6"/>
            <p:cNvCxnSpPr>
              <a:stCxn id="4" idx="7"/>
              <a:endCxn id="4" idx="5"/>
            </p:cNvCxnSpPr>
            <p:nvPr/>
          </p:nvCxnSpPr>
          <p:spPr>
            <a:xfrm rot="16200000" flipH="1">
              <a:off x="10546" y="7233"/>
              <a:ext cx="562" cy="5"/>
            </a:xfrm>
            <a:prstGeom prst="curvedConnector5">
              <a:avLst>
                <a:gd name="adj1" fmla="val -87811"/>
                <a:gd name="adj2" fmla="val 25570000"/>
                <a:gd name="adj3" fmla="val 18692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92" y="5412"/>
              <a:ext cx="501" cy="725"/>
            </a:xfrm>
            <a:prstGeom prst="rect">
              <a:avLst/>
            </a:prstGeom>
            <a:noFill/>
          </p:spPr>
          <p:txBody>
            <a:bodyPr wrap="none" rtlCol="0">
              <a:spAutoFit/>
            </a:bodyPr>
            <a:p>
              <a:r>
                <a:rPr lang="en-US" altLang="zh-CN"/>
                <a:t>a</a:t>
              </a:r>
              <a:endParaRPr lang="en-US" altLang="zh-CN"/>
            </a:p>
          </p:txBody>
        </p:sp>
        <p:sp>
          <p:nvSpPr>
            <p:cNvPr id="9" name="文本框 8"/>
            <p:cNvSpPr txBox="1"/>
            <p:nvPr/>
          </p:nvSpPr>
          <p:spPr>
            <a:xfrm>
              <a:off x="8788" y="8348"/>
              <a:ext cx="528" cy="725"/>
            </a:xfrm>
            <a:prstGeom prst="rect">
              <a:avLst/>
            </a:prstGeom>
            <a:noFill/>
          </p:spPr>
          <p:txBody>
            <a:bodyPr wrap="none" rtlCol="0">
              <a:spAutoFit/>
            </a:bodyPr>
            <a:p>
              <a:r>
                <a:rPr lang="en-US" altLang="zh-CN"/>
                <a:t>b</a:t>
              </a:r>
              <a:endParaRPr lang="en-US" altLang="zh-CN"/>
            </a:p>
          </p:txBody>
        </p:sp>
        <p:sp>
          <p:nvSpPr>
            <p:cNvPr id="10" name="文本框 9"/>
            <p:cNvSpPr txBox="1"/>
            <p:nvPr/>
          </p:nvSpPr>
          <p:spPr>
            <a:xfrm>
              <a:off x="12190" y="6810"/>
              <a:ext cx="861" cy="725"/>
            </a:xfrm>
            <a:prstGeom prst="rect">
              <a:avLst/>
            </a:prstGeom>
            <a:noFill/>
          </p:spPr>
          <p:txBody>
            <a:bodyPr wrap="none" rtlCol="0">
              <a:spAutoFit/>
            </a:bodyPr>
            <a:p>
              <a:r>
                <a:rPr lang="en-US" altLang="zh-CN"/>
                <a:t>a,b</a:t>
              </a:r>
              <a:endParaRPr lang="en-US" altLang="zh-CN"/>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 name="组合 1"/>
          <p:cNvGrpSpPr/>
          <p:nvPr/>
        </p:nvGrpSpPr>
        <p:grpSpPr>
          <a:xfrm>
            <a:off x="2555875" y="1228090"/>
            <a:ext cx="3966845" cy="2324100"/>
            <a:chOff x="6803" y="5412"/>
            <a:chExt cx="6247" cy="3660"/>
          </a:xfrm>
        </p:grpSpPr>
        <p:sp>
          <p:nvSpPr>
            <p:cNvPr id="3" name="椭圆 2"/>
            <p:cNvSpPr/>
            <p:nvPr/>
          </p:nvSpPr>
          <p:spPr>
            <a:xfrm>
              <a:off x="6803"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4" name="椭圆 3"/>
            <p:cNvSpPr/>
            <p:nvPr/>
          </p:nvSpPr>
          <p:spPr>
            <a:xfrm>
              <a:off x="10149"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5" name="曲线连接符 4"/>
            <p:cNvCxnSpPr>
              <a:stCxn id="3" idx="7"/>
              <a:endCxn id="4" idx="1"/>
            </p:cNvCxnSpPr>
            <p:nvPr/>
          </p:nvCxnSpPr>
          <p:spPr>
            <a:xfrm rot="16200000">
              <a:off x="8873" y="5560"/>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6"/>
            <p:cNvCxnSpPr>
              <a:stCxn id="3" idx="5"/>
              <a:endCxn id="4" idx="3"/>
            </p:cNvCxnSpPr>
            <p:nvPr/>
          </p:nvCxnSpPr>
          <p:spPr>
            <a:xfrm rot="5400000" flipV="1">
              <a:off x="8873" y="6122"/>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4" idx="7"/>
              <a:endCxn id="4" idx="5"/>
            </p:cNvCxnSpPr>
            <p:nvPr/>
          </p:nvCxnSpPr>
          <p:spPr>
            <a:xfrm rot="16200000" flipH="1">
              <a:off x="10546" y="7233"/>
              <a:ext cx="562" cy="5"/>
            </a:xfrm>
            <a:prstGeom prst="curvedConnector5">
              <a:avLst>
                <a:gd name="adj1" fmla="val -87811"/>
                <a:gd name="adj2" fmla="val 25570000"/>
                <a:gd name="adj3" fmla="val 18692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692" y="5412"/>
              <a:ext cx="501" cy="725"/>
            </a:xfrm>
            <a:prstGeom prst="rect">
              <a:avLst/>
            </a:prstGeom>
            <a:noFill/>
          </p:spPr>
          <p:txBody>
            <a:bodyPr wrap="none" rtlCol="0">
              <a:spAutoFit/>
            </a:bodyPr>
            <a:p>
              <a:r>
                <a:rPr lang="en-US" altLang="zh-CN"/>
                <a:t>a</a:t>
              </a:r>
              <a:endParaRPr lang="en-US" altLang="zh-CN"/>
            </a:p>
          </p:txBody>
        </p:sp>
        <p:sp>
          <p:nvSpPr>
            <p:cNvPr id="22" name="文本框 21"/>
            <p:cNvSpPr txBox="1"/>
            <p:nvPr/>
          </p:nvSpPr>
          <p:spPr>
            <a:xfrm>
              <a:off x="8788" y="8348"/>
              <a:ext cx="528" cy="725"/>
            </a:xfrm>
            <a:prstGeom prst="rect">
              <a:avLst/>
            </a:prstGeom>
            <a:noFill/>
          </p:spPr>
          <p:txBody>
            <a:bodyPr wrap="none" rtlCol="0">
              <a:spAutoFit/>
            </a:bodyPr>
            <a:p>
              <a:r>
                <a:rPr lang="en-US" altLang="zh-CN"/>
                <a:t>b</a:t>
              </a:r>
              <a:endParaRPr lang="en-US" altLang="zh-CN"/>
            </a:p>
          </p:txBody>
        </p:sp>
        <p:sp>
          <p:nvSpPr>
            <p:cNvPr id="28" name="文本框 27"/>
            <p:cNvSpPr txBox="1"/>
            <p:nvPr/>
          </p:nvSpPr>
          <p:spPr>
            <a:xfrm>
              <a:off x="12190" y="6810"/>
              <a:ext cx="861" cy="725"/>
            </a:xfrm>
            <a:prstGeom prst="rect">
              <a:avLst/>
            </a:prstGeom>
            <a:noFill/>
          </p:spPr>
          <p:txBody>
            <a:bodyPr wrap="none" rtlCol="0">
              <a:spAutoFit/>
            </a:bodyPr>
            <a:p>
              <a:r>
                <a:rPr lang="en-US" altLang="zh-CN"/>
                <a:t>a,b</a:t>
              </a:r>
              <a:endParaRPr lang="en-US" altLang="zh-CN"/>
            </a:p>
          </p:txBody>
        </p:sp>
      </p:grpSp>
      <p:grpSp>
        <p:nvGrpSpPr>
          <p:cNvPr id="65" name="组合 64"/>
          <p:cNvGrpSpPr/>
          <p:nvPr/>
        </p:nvGrpSpPr>
        <p:grpSpPr>
          <a:xfrm>
            <a:off x="1044575" y="3679825"/>
            <a:ext cx="5831840" cy="2324100"/>
            <a:chOff x="1645" y="5795"/>
            <a:chExt cx="9184" cy="3660"/>
          </a:xfrm>
        </p:grpSpPr>
        <p:sp>
          <p:nvSpPr>
            <p:cNvPr id="50" name="椭圆 49"/>
            <p:cNvSpPr/>
            <p:nvPr/>
          </p:nvSpPr>
          <p:spPr>
            <a:xfrm>
              <a:off x="4092" y="7219"/>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51" name="椭圆 50"/>
            <p:cNvSpPr/>
            <p:nvPr/>
          </p:nvSpPr>
          <p:spPr>
            <a:xfrm>
              <a:off x="7438" y="7219"/>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52" name="曲线连接符 51"/>
            <p:cNvCxnSpPr>
              <a:stCxn id="50" idx="7"/>
              <a:endCxn id="51" idx="1"/>
            </p:cNvCxnSpPr>
            <p:nvPr/>
          </p:nvCxnSpPr>
          <p:spPr>
            <a:xfrm rot="16200000">
              <a:off x="6162" y="5943"/>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50" idx="5"/>
              <a:endCxn id="51" idx="3"/>
            </p:cNvCxnSpPr>
            <p:nvPr/>
          </p:nvCxnSpPr>
          <p:spPr>
            <a:xfrm rot="5400000" flipV="1">
              <a:off x="6162" y="6505"/>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51" idx="0"/>
              <a:endCxn id="51" idx="7"/>
            </p:cNvCxnSpPr>
            <p:nvPr/>
          </p:nvCxnSpPr>
          <p:spPr>
            <a:xfrm rot="16200000" flipH="1">
              <a:off x="7917" y="7137"/>
              <a:ext cx="116" cy="281"/>
            </a:xfrm>
            <a:prstGeom prst="curvedConnector3">
              <a:avLst>
                <a:gd name="adj1" fmla="val -3237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981" y="5795"/>
              <a:ext cx="501" cy="725"/>
            </a:xfrm>
            <a:prstGeom prst="rect">
              <a:avLst/>
            </a:prstGeom>
            <a:noFill/>
          </p:spPr>
          <p:txBody>
            <a:bodyPr wrap="none" rtlCol="0">
              <a:spAutoFit/>
            </a:bodyPr>
            <a:p>
              <a:r>
                <a:rPr lang="en-US" altLang="zh-CN"/>
                <a:t>a</a:t>
              </a:r>
              <a:endParaRPr lang="en-US" altLang="zh-CN"/>
            </a:p>
          </p:txBody>
        </p:sp>
        <p:sp>
          <p:nvSpPr>
            <p:cNvPr id="56" name="文本框 55"/>
            <p:cNvSpPr txBox="1"/>
            <p:nvPr/>
          </p:nvSpPr>
          <p:spPr>
            <a:xfrm>
              <a:off x="6077" y="8731"/>
              <a:ext cx="528" cy="725"/>
            </a:xfrm>
            <a:prstGeom prst="rect">
              <a:avLst/>
            </a:prstGeom>
            <a:noFill/>
          </p:spPr>
          <p:txBody>
            <a:bodyPr wrap="none" rtlCol="0">
              <a:spAutoFit/>
            </a:bodyPr>
            <a:p>
              <a:r>
                <a:rPr lang="en-US" altLang="zh-CN"/>
                <a:t>b</a:t>
              </a:r>
              <a:endParaRPr lang="en-US" altLang="zh-CN"/>
            </a:p>
          </p:txBody>
        </p:sp>
        <p:sp>
          <p:nvSpPr>
            <p:cNvPr id="57" name="文本框 56"/>
            <p:cNvSpPr txBox="1"/>
            <p:nvPr/>
          </p:nvSpPr>
          <p:spPr>
            <a:xfrm>
              <a:off x="7835" y="6194"/>
              <a:ext cx="861" cy="725"/>
            </a:xfrm>
            <a:prstGeom prst="rect">
              <a:avLst/>
            </a:prstGeom>
            <a:noFill/>
          </p:spPr>
          <p:txBody>
            <a:bodyPr wrap="none" rtlCol="0">
              <a:spAutoFit/>
            </a:bodyPr>
            <a:p>
              <a:r>
                <a:rPr lang="en-US" altLang="zh-CN"/>
                <a:t>a,b</a:t>
              </a:r>
              <a:endParaRPr lang="en-US" altLang="zh-CN"/>
            </a:p>
          </p:txBody>
        </p:sp>
        <p:sp>
          <p:nvSpPr>
            <p:cNvPr id="58" name="椭圆 57"/>
            <p:cNvSpPr/>
            <p:nvPr/>
          </p:nvSpPr>
          <p:spPr>
            <a:xfrm>
              <a:off x="1645" y="722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10035" y="7214"/>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cxnSp>
          <p:nvCxnSpPr>
            <p:cNvPr id="61" name="直接箭头连接符 60"/>
            <p:cNvCxnSpPr>
              <a:stCxn id="58" idx="6"/>
              <a:endCxn id="50" idx="2"/>
            </p:cNvCxnSpPr>
            <p:nvPr/>
          </p:nvCxnSpPr>
          <p:spPr>
            <a:xfrm flipV="1">
              <a:off x="2439" y="7616"/>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1" idx="6"/>
              <a:endCxn id="60" idx="2"/>
            </p:cNvCxnSpPr>
            <p:nvPr/>
          </p:nvCxnSpPr>
          <p:spPr>
            <a:xfrm flipV="1">
              <a:off x="8232" y="7611"/>
              <a:ext cx="1803"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2895" y="6850"/>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sp>
          <p:nvSpPr>
            <p:cNvPr id="64" name="文本框 63"/>
            <p:cNvSpPr txBox="1"/>
            <p:nvPr/>
          </p:nvSpPr>
          <p:spPr>
            <a:xfrm>
              <a:off x="8882" y="6874"/>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grpSp>
      <p:grpSp>
        <p:nvGrpSpPr>
          <p:cNvPr id="26" name="组合 25"/>
          <p:cNvGrpSpPr/>
          <p:nvPr/>
        </p:nvGrpSpPr>
        <p:grpSpPr>
          <a:xfrm>
            <a:off x="972185" y="1522095"/>
            <a:ext cx="5831840" cy="1155700"/>
            <a:chOff x="1531" y="2397"/>
            <a:chExt cx="9184" cy="1820"/>
          </a:xfrm>
        </p:grpSpPr>
        <p:sp>
          <p:nvSpPr>
            <p:cNvPr id="11" name="椭圆 10"/>
            <p:cNvSpPr/>
            <p:nvPr/>
          </p:nvSpPr>
          <p:spPr>
            <a:xfrm>
              <a:off x="3978" y="3422"/>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12" name="椭圆 11"/>
            <p:cNvSpPr/>
            <p:nvPr/>
          </p:nvSpPr>
          <p:spPr>
            <a:xfrm>
              <a:off x="7324" y="3422"/>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13" name="曲线连接符 12"/>
            <p:cNvCxnSpPr>
              <a:stCxn id="11" idx="6"/>
              <a:endCxn id="12" idx="2"/>
            </p:cNvCxnSpPr>
            <p:nvPr/>
          </p:nvCxnSpPr>
          <p:spPr>
            <a:xfrm>
              <a:off x="4772" y="3819"/>
              <a:ext cx="2552" cy="5"/>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2" idx="0"/>
              <a:endCxn id="12" idx="7"/>
            </p:cNvCxnSpPr>
            <p:nvPr/>
          </p:nvCxnSpPr>
          <p:spPr>
            <a:xfrm rot="16200000" flipH="1">
              <a:off x="7803" y="3340"/>
              <a:ext cx="116" cy="281"/>
            </a:xfrm>
            <a:prstGeom prst="curvedConnector3">
              <a:avLst>
                <a:gd name="adj1" fmla="val -3237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13" y="3132"/>
              <a:ext cx="837" cy="725"/>
            </a:xfrm>
            <a:prstGeom prst="rect">
              <a:avLst/>
            </a:prstGeom>
            <a:noFill/>
          </p:spPr>
          <p:txBody>
            <a:bodyPr wrap="none" rtlCol="0">
              <a:spAutoFit/>
            </a:bodyPr>
            <a:p>
              <a:r>
                <a:rPr lang="en-US" altLang="zh-CN"/>
                <a:t>a|b</a:t>
              </a:r>
              <a:endParaRPr lang="en-US" altLang="zh-CN"/>
            </a:p>
          </p:txBody>
        </p:sp>
        <p:sp>
          <p:nvSpPr>
            <p:cNvPr id="18" name="文本框 17"/>
            <p:cNvSpPr txBox="1"/>
            <p:nvPr/>
          </p:nvSpPr>
          <p:spPr>
            <a:xfrm>
              <a:off x="7721" y="2397"/>
              <a:ext cx="837" cy="725"/>
            </a:xfrm>
            <a:prstGeom prst="rect">
              <a:avLst/>
            </a:prstGeom>
            <a:noFill/>
          </p:spPr>
          <p:txBody>
            <a:bodyPr wrap="none" rtlCol="0">
              <a:spAutoFit/>
            </a:bodyPr>
            <a:p>
              <a:r>
                <a:rPr lang="en-US" altLang="zh-CN"/>
                <a:t>a|b</a:t>
              </a:r>
              <a:endParaRPr lang="en-US" altLang="zh-CN"/>
            </a:p>
          </p:txBody>
        </p:sp>
        <p:sp>
          <p:nvSpPr>
            <p:cNvPr id="19" name="椭圆 18"/>
            <p:cNvSpPr/>
            <p:nvPr/>
          </p:nvSpPr>
          <p:spPr>
            <a:xfrm>
              <a:off x="1531" y="3423"/>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20" name="椭圆 19"/>
            <p:cNvSpPr/>
            <p:nvPr/>
          </p:nvSpPr>
          <p:spPr>
            <a:xfrm>
              <a:off x="9921" y="3417"/>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cxnSp>
          <p:nvCxnSpPr>
            <p:cNvPr id="21" name="直接箭头连接符 20"/>
            <p:cNvCxnSpPr>
              <a:stCxn id="19" idx="6"/>
              <a:endCxn id="11" idx="2"/>
            </p:cNvCxnSpPr>
            <p:nvPr/>
          </p:nvCxnSpPr>
          <p:spPr>
            <a:xfrm flipV="1">
              <a:off x="2325" y="3819"/>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6"/>
              <a:endCxn id="20" idx="2"/>
            </p:cNvCxnSpPr>
            <p:nvPr/>
          </p:nvCxnSpPr>
          <p:spPr>
            <a:xfrm flipV="1">
              <a:off x="8118" y="3814"/>
              <a:ext cx="1803"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781" y="3053"/>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sp>
          <p:nvSpPr>
            <p:cNvPr id="25" name="文本框 24"/>
            <p:cNvSpPr txBox="1"/>
            <p:nvPr/>
          </p:nvSpPr>
          <p:spPr>
            <a:xfrm>
              <a:off x="8768" y="3077"/>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grpSp>
      <p:grpSp>
        <p:nvGrpSpPr>
          <p:cNvPr id="29" name="组合 28"/>
          <p:cNvGrpSpPr/>
          <p:nvPr/>
        </p:nvGrpSpPr>
        <p:grpSpPr>
          <a:xfrm>
            <a:off x="1702435" y="4134485"/>
            <a:ext cx="4523105" cy="739140"/>
            <a:chOff x="2681" y="6511"/>
            <a:chExt cx="7123" cy="1164"/>
          </a:xfrm>
        </p:grpSpPr>
        <p:sp>
          <p:nvSpPr>
            <p:cNvPr id="6" name="椭圆 5"/>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cxnSp>
          <p:nvCxnSpPr>
            <p:cNvPr id="8" name="曲线连接符 7"/>
            <p:cNvCxnSpPr>
              <a:stCxn id="6" idx="6"/>
              <a:endCxn id="27"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24" y="6590"/>
              <a:ext cx="2160" cy="725"/>
            </a:xfrm>
            <a:prstGeom prst="rect">
              <a:avLst/>
            </a:prstGeom>
            <a:noFill/>
          </p:spPr>
          <p:txBody>
            <a:bodyPr wrap="none" rtlCol="0">
              <a:spAutoFit/>
            </a:bodyPr>
            <a:p>
              <a:pPr algn="l"/>
              <a:r>
                <a:rPr lang="en-US" altLang="zh-CN"/>
                <a:t>a|b(a|b)*</a:t>
              </a:r>
              <a:r>
                <a:rPr lang="zh-CN" altLang="en-US">
                  <a:latin typeface="Arial" panose="020B0604020202020204" pitchFamily="34" charset="0"/>
                  <a:cs typeface="Arial" panose="020B0604020202020204" pitchFamily="34" charset="0"/>
                  <a:sym typeface="+mn-ea"/>
                </a:rPr>
                <a:t>ε</a:t>
              </a:r>
              <a:endParaRPr lang="zh-CN" altLang="en-US">
                <a:ea typeface="宋体" panose="02010600030101010101" pitchFamily="2" charset="-122"/>
              </a:endParaRPr>
            </a:p>
          </p:txBody>
        </p:sp>
        <p:sp>
          <p:nvSpPr>
            <p:cNvPr id="17" name="椭圆 16"/>
            <p:cNvSpPr/>
            <p:nvPr/>
          </p:nvSpPr>
          <p:spPr>
            <a:xfrm>
              <a:off x="2681"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cxnSp>
          <p:nvCxnSpPr>
            <p:cNvPr id="30" name="直接箭头连接符 29"/>
            <p:cNvCxnSpPr>
              <a:stCxn id="17" idx="6"/>
              <a:endCxn id="6" idx="2"/>
            </p:cNvCxnSpPr>
            <p:nvPr/>
          </p:nvCxnSpPr>
          <p:spPr>
            <a:xfrm flipV="1">
              <a:off x="3475" y="7277"/>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31" y="6511"/>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29" name="组合 28"/>
          <p:cNvGrpSpPr/>
          <p:nvPr/>
        </p:nvGrpSpPr>
        <p:grpSpPr>
          <a:xfrm>
            <a:off x="1702435" y="4134485"/>
            <a:ext cx="4523105" cy="739140"/>
            <a:chOff x="2681" y="6511"/>
            <a:chExt cx="7123" cy="1164"/>
          </a:xfrm>
        </p:grpSpPr>
        <p:sp>
          <p:nvSpPr>
            <p:cNvPr id="4" name="椭圆 3"/>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cxnSp>
          <p:nvCxnSpPr>
            <p:cNvPr id="6" name="曲线连接符 5"/>
            <p:cNvCxnSpPr>
              <a:stCxn id="4" idx="6"/>
              <a:endCxn id="14"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424" y="6590"/>
              <a:ext cx="2160" cy="725"/>
            </a:xfrm>
            <a:prstGeom prst="rect">
              <a:avLst/>
            </a:prstGeom>
            <a:noFill/>
          </p:spPr>
          <p:txBody>
            <a:bodyPr wrap="none" rtlCol="0">
              <a:spAutoFit/>
            </a:bodyPr>
            <a:p>
              <a:pPr algn="l"/>
              <a:r>
                <a:rPr lang="en-US" altLang="zh-CN"/>
                <a:t>a|b(a|b)*</a:t>
              </a:r>
              <a:r>
                <a:rPr lang="zh-CN" altLang="en-US">
                  <a:latin typeface="Arial" panose="020B0604020202020204" pitchFamily="34" charset="0"/>
                  <a:cs typeface="Arial" panose="020B0604020202020204" pitchFamily="34" charset="0"/>
                  <a:sym typeface="+mn-ea"/>
                </a:rPr>
                <a:t>ε</a:t>
              </a:r>
              <a:endParaRPr lang="zh-CN" altLang="en-US">
                <a:ea typeface="宋体" panose="02010600030101010101" pitchFamily="2" charset="-122"/>
              </a:endParaRPr>
            </a:p>
          </p:txBody>
        </p:sp>
        <p:sp>
          <p:nvSpPr>
            <p:cNvPr id="10" name="椭圆 9"/>
            <p:cNvSpPr/>
            <p:nvPr/>
          </p:nvSpPr>
          <p:spPr>
            <a:xfrm>
              <a:off x="2681"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4" name="椭圆 13"/>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cxnSp>
          <p:nvCxnSpPr>
            <p:cNvPr id="17" name="直接箭头连接符 16"/>
            <p:cNvCxnSpPr>
              <a:stCxn id="10" idx="6"/>
              <a:endCxn id="4" idx="2"/>
            </p:cNvCxnSpPr>
            <p:nvPr/>
          </p:nvCxnSpPr>
          <p:spPr>
            <a:xfrm flipV="1">
              <a:off x="3475" y="7277"/>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931" y="6511"/>
              <a:ext cx="502" cy="725"/>
            </a:xfrm>
            <a:prstGeom prst="rect">
              <a:avLst/>
            </a:prstGeom>
            <a:noFill/>
          </p:spPr>
          <p:txBody>
            <a:bodyPr wrap="none" rtlCol="0">
              <a:spAutoFit/>
            </a:bodyPr>
            <a:p>
              <a:r>
                <a:rPr lang="zh-CN" altLang="en-US">
                  <a:latin typeface="Arial" panose="020B0604020202020204" pitchFamily="34" charset="0"/>
                  <a:cs typeface="Arial" panose="020B0604020202020204" pitchFamily="34" charset="0"/>
                </a:rPr>
                <a:t>ε</a:t>
              </a:r>
              <a:endParaRPr lang="zh-CN" altLang="en-US">
                <a:latin typeface="Arial" panose="020B0604020202020204" pitchFamily="34" charset="0"/>
                <a:cs typeface="Arial" panose="020B0604020202020204" pitchFamily="34" charset="0"/>
              </a:endParaRPr>
            </a:p>
          </p:txBody>
        </p:sp>
      </p:grpSp>
      <p:grpSp>
        <p:nvGrpSpPr>
          <p:cNvPr id="2" name="组合 1"/>
          <p:cNvGrpSpPr/>
          <p:nvPr/>
        </p:nvGrpSpPr>
        <p:grpSpPr>
          <a:xfrm>
            <a:off x="2627630" y="2060575"/>
            <a:ext cx="2969260" cy="688975"/>
            <a:chOff x="5128" y="6590"/>
            <a:chExt cx="4676" cy="1085"/>
          </a:xfrm>
        </p:grpSpPr>
        <p:sp>
          <p:nvSpPr>
            <p:cNvPr id="3" name="椭圆 2"/>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cxnSp>
          <p:nvCxnSpPr>
            <p:cNvPr id="5" name="曲线连接符 4"/>
            <p:cNvCxnSpPr>
              <a:stCxn id="3" idx="6"/>
              <a:endCxn id="22"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24" y="6590"/>
              <a:ext cx="1946" cy="725"/>
            </a:xfrm>
            <a:prstGeom prst="rect">
              <a:avLst/>
            </a:prstGeom>
            <a:noFill/>
          </p:spPr>
          <p:txBody>
            <a:bodyPr wrap="none" rtlCol="0">
              <a:spAutoFit/>
            </a:bodyPr>
            <a:p>
              <a:pPr algn="l"/>
              <a:r>
                <a:rPr lang="en-US" altLang="zh-CN"/>
                <a:t>a|b(a|b)*</a:t>
              </a:r>
              <a:endParaRPr lang="zh-CN" altLang="en-US">
                <a:ea typeface="宋体" panose="02010600030101010101" pitchFamily="2" charset="-122"/>
              </a:endParaRPr>
            </a:p>
          </p:txBody>
        </p:sp>
        <p:sp>
          <p:nvSpPr>
            <p:cNvPr id="22" name="椭圆 21"/>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148483"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上的每个正规式</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存在一个</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L(V)=L(M)</a:t>
            </a:r>
            <a:endPar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分两步证明</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 M’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使得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L(V)=L(M’)</a:t>
            </a:r>
            <a:endPar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确定化为等价的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rPr>
              <a:t>确定化</a:t>
            </a: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rPr>
              <a:t>采用子集法</a:t>
            </a:r>
            <a:endPar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noRot="1"/>
          </p:cNvSpPr>
          <p:nvPr>
            <p:ph sz="quarter" idx="1"/>
          </p:nvPr>
        </p:nvSpPr>
        <p:spPr>
          <a:xfrm>
            <a:off x="457200" y="1219200"/>
            <a:ext cx="8229600" cy="4937125"/>
          </a:xfrm>
        </p:spPr>
        <p:txBody>
          <a:bodyPr vert="horz" wrap="square" lIns="91440" tIns="45720" rIns="91440" bIns="45720" anchor="t" anchorCtr="0"/>
          <a:p>
            <a:r>
              <a:rPr lang="zh-CN" altLang="en-US" dirty="0">
                <a:latin typeface="楷体_GB2312" pitchFamily="49" charset="-122"/>
                <a:ea typeface="楷体_GB2312" pitchFamily="49" charset="-122"/>
              </a:rPr>
              <a:t>词法分析是作为一个独立的阶段，是否应当将其处理为一遍呢？</a:t>
            </a:r>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pPr lvl="1"/>
            <a:endParaRPr lang="zh-CN" altLang="en-US" dirty="0">
              <a:solidFill>
                <a:schemeClr val="tx1"/>
              </a:solidFill>
              <a:latin typeface="楷体_GB2312" pitchFamily="49" charset="-122"/>
              <a:ea typeface="楷体_GB2312" pitchFamily="49" charset="-122"/>
            </a:endParaRPr>
          </a:p>
          <a:p>
            <a:pPr lvl="1"/>
            <a:endParaRPr lang="en-US" altLang="zh-CN" dirty="0">
              <a:solidFill>
                <a:schemeClr val="tx1"/>
              </a:solidFill>
              <a:latin typeface="楷体_GB2312" pitchFamily="49" charset="-122"/>
              <a:ea typeface="楷体_GB2312" pitchFamily="49" charset="-122"/>
            </a:endParaRPr>
          </a:p>
          <a:p>
            <a:pPr lvl="1"/>
            <a:endParaRPr lang="en-US" altLang="zh-CN" dirty="0">
              <a:solidFill>
                <a:schemeClr val="tx1"/>
              </a:solidFill>
              <a:latin typeface="楷体_GB2312" pitchFamily="49" charset="-122"/>
              <a:ea typeface="楷体_GB2312" pitchFamily="49" charset="-122"/>
            </a:endParaRPr>
          </a:p>
        </p:txBody>
      </p:sp>
      <p:sp>
        <p:nvSpPr>
          <p:cNvPr id="1843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One pass</a:t>
            </a:r>
            <a:endParaRPr lang="zh-CN" altLang="en-US" kern="1200" dirty="0">
              <a:latin typeface="+mj-lt"/>
              <a:ea typeface="宋体" panose="02010600030101010101" pitchFamily="2" charset="-122"/>
              <a:cs typeface="+mj-cs"/>
            </a:endParaRPr>
          </a:p>
        </p:txBody>
      </p:sp>
      <p:grpSp>
        <p:nvGrpSpPr>
          <p:cNvPr id="18436" name="Group 2"/>
          <p:cNvGrpSpPr/>
          <p:nvPr/>
        </p:nvGrpSpPr>
        <p:grpSpPr>
          <a:xfrm>
            <a:off x="1979613" y="3271838"/>
            <a:ext cx="4687887" cy="1731962"/>
            <a:chOff x="995978" y="1484784"/>
            <a:chExt cx="4687888" cy="1731466"/>
          </a:xfrm>
        </p:grpSpPr>
        <p:sp>
          <p:nvSpPr>
            <p:cNvPr id="8" name="Rectangle 4"/>
            <p:cNvSpPr>
              <a:spLocks noChangeArrowheads="1"/>
            </p:cNvSpPr>
            <p:nvPr/>
          </p:nvSpPr>
          <p:spPr bwMode="auto">
            <a:xfrm>
              <a:off x="2434253" y="1484784"/>
              <a:ext cx="1223962" cy="93635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Lexical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Analyzer</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10" name="Rectangle 6"/>
            <p:cNvSpPr>
              <a:spLocks noChangeArrowheads="1"/>
            </p:cNvSpPr>
            <p:nvPr/>
          </p:nvSpPr>
          <p:spPr bwMode="auto">
            <a:xfrm>
              <a:off x="4210666" y="2279893"/>
              <a:ext cx="1223963" cy="93635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endPar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11" name="Text Box 7"/>
            <p:cNvSpPr txBox="1">
              <a:spLocks noChangeArrowheads="1"/>
            </p:cNvSpPr>
            <p:nvPr/>
          </p:nvSpPr>
          <p:spPr bwMode="auto">
            <a:xfrm>
              <a:off x="995978" y="1510177"/>
              <a:ext cx="1239837" cy="76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source</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rPr>
                <a:t>program</a:t>
              </a:r>
              <a:endParaRPr kumimoji="1" lang="en-US" altLang="zh-TW" sz="2000" b="0" i="0" u="none" strike="noStrike" kern="1200" cap="none" spc="0" normalizeH="0" baseline="0" noProof="0" dirty="0" smtClean="0">
                <a:ln>
                  <a:noFill/>
                </a:ln>
                <a:solidFill>
                  <a:srgbClr val="3333FF"/>
                </a:solidFill>
                <a:effectLst/>
                <a:uLnTx/>
                <a:uFillTx/>
                <a:latin typeface="+mj-lt"/>
                <a:ea typeface="Arial Unicode MS" pitchFamily="34" charset="-120"/>
                <a:cs typeface="Arial Unicode MS" pitchFamily="34" charset="-120"/>
              </a:endParaRPr>
            </a:p>
          </p:txBody>
        </p:sp>
        <p:sp>
          <p:nvSpPr>
            <p:cNvPr id="13" name="Text Box 9"/>
            <p:cNvSpPr txBox="1">
              <a:spLocks noChangeArrowheads="1"/>
            </p:cNvSpPr>
            <p:nvPr/>
          </p:nvSpPr>
          <p:spPr bwMode="auto">
            <a:xfrm>
              <a:off x="4183679" y="1508589"/>
              <a:ext cx="800100" cy="33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rPr>
                <a:t>token</a:t>
              </a:r>
              <a:endParaRPr kumimoji="1" lang="en-US" altLang="zh-TW" sz="1600" b="1" i="0" u="none" strike="noStrike" kern="1200" cap="none" spc="0" normalizeH="0" baseline="0" noProof="0" smtClean="0">
                <a:ln>
                  <a:noFill/>
                </a:ln>
                <a:solidFill>
                  <a:srgbClr val="C00000"/>
                </a:solidFill>
                <a:effectLst/>
                <a:uLnTx/>
                <a:uFillTx/>
                <a:latin typeface="+mj-lt"/>
                <a:ea typeface="Arial Unicode MS" pitchFamily="34" charset="-120"/>
                <a:cs typeface="Arial Unicode MS" pitchFamily="34" charset="-120"/>
              </a:endParaRPr>
            </a:p>
          </p:txBody>
        </p:sp>
        <p:sp>
          <p:nvSpPr>
            <p:cNvPr id="15" name="Line 11"/>
            <p:cNvSpPr>
              <a:spLocks noChangeShapeType="1"/>
            </p:cNvSpPr>
            <p:nvPr/>
          </p:nvSpPr>
          <p:spPr bwMode="auto">
            <a:xfrm>
              <a:off x="3667741" y="1845043"/>
              <a:ext cx="2016125"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3"/>
            <p:cNvSpPr>
              <a:spLocks noChangeShapeType="1"/>
            </p:cNvSpPr>
            <p:nvPr/>
          </p:nvSpPr>
          <p:spPr bwMode="auto">
            <a:xfrm>
              <a:off x="1931015" y="1918047"/>
              <a:ext cx="50323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15"/>
            <p:cNvSpPr>
              <a:spLocks noChangeShapeType="1"/>
            </p:cNvSpPr>
            <p:nvPr/>
          </p:nvSpPr>
          <p:spPr bwMode="auto">
            <a:xfrm>
              <a:off x="3010515" y="2421141"/>
              <a:ext cx="1200150" cy="326931"/>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M’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使得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L(V)=L(M’)</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首先，把</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表示成</a:t>
            </a:r>
            <a:endPar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49508" name="Group 4"/>
          <p:cNvGrpSpPr/>
          <p:nvPr/>
        </p:nvGrpSpPr>
        <p:grpSpPr>
          <a:xfrm>
            <a:off x="2286000" y="2971800"/>
            <a:ext cx="2970213" cy="762000"/>
            <a:chOff x="1296" y="1584"/>
            <a:chExt cx="1871" cy="480"/>
          </a:xfrm>
        </p:grpSpPr>
        <p:sp>
          <p:nvSpPr>
            <p:cNvPr id="94213" name="Oval 5"/>
            <p:cNvSpPr/>
            <p:nvPr/>
          </p:nvSpPr>
          <p:spPr>
            <a:xfrm>
              <a:off x="1632" y="1728"/>
              <a:ext cx="383" cy="336"/>
            </a:xfrm>
            <a:prstGeom prst="ellipse">
              <a:avLst/>
            </a:prstGeom>
            <a:noFill/>
            <a:ln w="19050" cap="flat" cmpd="sng">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X</a:t>
              </a:r>
              <a:endParaRPr lang="en-US" altLang="zh-CN" dirty="0">
                <a:latin typeface="Times New Roman" panose="02020603050405020304" pitchFamily="18" charset="0"/>
              </a:endParaRPr>
            </a:p>
          </p:txBody>
        </p:sp>
        <p:sp>
          <p:nvSpPr>
            <p:cNvPr id="94214" name="Oval 6"/>
            <p:cNvSpPr/>
            <p:nvPr/>
          </p:nvSpPr>
          <p:spPr>
            <a:xfrm>
              <a:off x="2784" y="1728"/>
              <a:ext cx="383" cy="336"/>
            </a:xfrm>
            <a:prstGeom prst="ellipse">
              <a:avLst/>
            </a:prstGeom>
            <a:noFill/>
            <a:ln w="57150" cap="flat" cmpd="thinThick">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Y</a:t>
              </a:r>
              <a:endParaRPr lang="en-US" altLang="zh-CN" dirty="0">
                <a:latin typeface="Times New Roman" panose="02020603050405020304" pitchFamily="18" charset="0"/>
              </a:endParaRPr>
            </a:p>
          </p:txBody>
        </p:sp>
        <p:sp>
          <p:nvSpPr>
            <p:cNvPr id="94215" name="Line 7"/>
            <p:cNvSpPr/>
            <p:nvPr/>
          </p:nvSpPr>
          <p:spPr>
            <a:xfrm>
              <a:off x="2015" y="1920"/>
              <a:ext cx="769" cy="0"/>
            </a:xfrm>
            <a:prstGeom prst="line">
              <a:avLst/>
            </a:prstGeom>
            <a:ln w="19050" cap="flat" cmpd="sng">
              <a:solidFill>
                <a:schemeClr val="tx1"/>
              </a:solidFill>
              <a:prstDash val="solid"/>
              <a:headEnd type="none" w="med" len="med"/>
              <a:tailEnd type="stealth" w="lg" len="lg"/>
            </a:ln>
          </p:spPr>
        </p:sp>
        <p:sp>
          <p:nvSpPr>
            <p:cNvPr id="94216" name="Rectangle 8"/>
            <p:cNvSpPr/>
            <p:nvPr/>
          </p:nvSpPr>
          <p:spPr>
            <a:xfrm>
              <a:off x="2112" y="1584"/>
              <a:ext cx="528" cy="336"/>
            </a:xfrm>
            <a:prstGeom prst="rect">
              <a:avLst/>
            </a:prstGeom>
            <a:noFill/>
            <a:ln w="19050">
              <a:noFill/>
            </a:ln>
          </p:spPr>
          <p:txBody>
            <a:bodyPr wrap="none" anchor="ctr" anchorCtr="0"/>
            <a:p>
              <a:pPr algn="ctr"/>
              <a:r>
                <a:rPr lang="en-US" altLang="zh-CN" sz="2800" dirty="0">
                  <a:latin typeface="Times New Roman" panose="02020603050405020304" pitchFamily="18" charset="0"/>
                </a:rPr>
                <a:t>V</a:t>
              </a:r>
              <a:endParaRPr lang="en-US" altLang="zh-CN" dirty="0">
                <a:latin typeface="Times New Roman" panose="02020603050405020304" pitchFamily="18" charset="0"/>
              </a:endParaRPr>
            </a:p>
          </p:txBody>
        </p:sp>
        <p:sp>
          <p:nvSpPr>
            <p:cNvPr id="94217" name="AutoShape 9"/>
            <p:cNvSpPr/>
            <p:nvPr/>
          </p:nvSpPr>
          <p:spPr>
            <a:xfrm>
              <a:off x="1296" y="1824"/>
              <a:ext cx="288" cy="144"/>
            </a:xfrm>
            <a:prstGeom prst="rightArrow">
              <a:avLst>
                <a:gd name="adj1" fmla="val 50000"/>
                <a:gd name="adj2" fmla="val 50000"/>
              </a:avLst>
            </a:prstGeom>
            <a:noFill/>
            <a:ln w="19050" cap="flat" cmpd="sng">
              <a:solidFill>
                <a:schemeClr val="tx1"/>
              </a:solidFill>
              <a:prstDash val="solid"/>
              <a:miter/>
              <a:headEnd type="none" w="med" len="med"/>
              <a:tailEnd type="none" w="lg" len="lg"/>
            </a:ln>
          </p:spPr>
          <p:txBody>
            <a:bodyPr wrap="none" anchor="ctr" anchorCtr="0"/>
            <a:p>
              <a:endParaRPr lang="zh-CN" altLang="en-US" dirty="0">
                <a:latin typeface="Times New Roman" panose="02020603050405020304" pitchFamily="18" charset="0"/>
              </a:endParaRPr>
            </a:p>
          </p:txBody>
        </p:sp>
      </p:grpSp>
      <p:sp>
        <p:nvSpPr>
          <p:cNvPr id="9421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 calcmode="lin" valueType="num">
                                      <p:cBhvr additive="base">
                                        <p:cTn id="7" dur="500" fill="hold"/>
                                        <p:tgtEl>
                                          <p:spTgt spid="149508"/>
                                        </p:tgtEl>
                                        <p:attrNameLst>
                                          <p:attrName>ppt_x</p:attrName>
                                        </p:attrNameLst>
                                      </p:cBhvr>
                                      <p:tavLst>
                                        <p:tav tm="0">
                                          <p:val>
                                            <p:strVal val="1+#ppt_w/2"/>
                                          </p:val>
                                        </p:tav>
                                        <p:tav tm="100000">
                                          <p:val>
                                            <p:strVal val="#ppt_x"/>
                                          </p:val>
                                        </p:tav>
                                      </p:tavLst>
                                    </p:anim>
                                    <p:anim calcmode="lin" valueType="num">
                                      <p:cBhvr additive="base">
                                        <p:cTn id="8" dur="500" fill="hold"/>
                                        <p:tgtEl>
                                          <p:spTgt spid="149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noChangeArrowheads="1"/>
          </p:cNvSpPr>
          <p:nvPr>
            <p:ph sz="quarter" idx="1"/>
          </p:nvPr>
        </p:nvSpPr>
        <p:spPr>
          <a:xfrm>
            <a:off x="609600" y="1295400"/>
            <a:ext cx="8153400" cy="449897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95000"/>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然后，按下面的三条规则对</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进行分裂：</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2" name="Rectangle 4"/>
          <p:cNvSpPr>
            <a:spLocks noChangeArrowheads="1"/>
          </p:cNvSpPr>
          <p:nvPr/>
        </p:nvSpPr>
        <p:spPr bwMode="auto">
          <a:xfrm>
            <a:off x="3581400" y="22098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33" name="Group 5"/>
          <p:cNvGrpSpPr/>
          <p:nvPr/>
        </p:nvGrpSpPr>
        <p:grpSpPr>
          <a:xfrm>
            <a:off x="5105400" y="2057400"/>
            <a:ext cx="3351213" cy="762000"/>
            <a:chOff x="384" y="624"/>
            <a:chExt cx="2111" cy="480"/>
          </a:xfrm>
        </p:grpSpPr>
        <p:sp>
          <p:nvSpPr>
            <p:cNvPr id="150534" name="Oval 6"/>
            <p:cNvSpPr>
              <a:spLocks noChangeArrowheads="1"/>
            </p:cNvSpPr>
            <p:nvPr/>
          </p:nvSpPr>
          <p:spPr bwMode="auto">
            <a:xfrm>
              <a:off x="384"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5" name="Oval 7"/>
            <p:cNvSpPr>
              <a:spLocks noChangeArrowheads="1"/>
            </p:cNvSpPr>
            <p:nvPr/>
          </p:nvSpPr>
          <p:spPr bwMode="auto">
            <a:xfrm>
              <a:off x="1248"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6" name="Line 8"/>
            <p:cNvSpPr>
              <a:spLocks noChangeShapeType="1"/>
            </p:cNvSpPr>
            <p:nvPr/>
          </p:nvSpPr>
          <p:spPr bwMode="auto">
            <a:xfrm>
              <a:off x="767" y="960"/>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7" name="Line 9"/>
            <p:cNvSpPr>
              <a:spLocks noChangeShapeType="1"/>
            </p:cNvSpPr>
            <p:nvPr/>
          </p:nvSpPr>
          <p:spPr bwMode="auto">
            <a:xfrm>
              <a:off x="1632" y="960"/>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8" name="Rectangle 10"/>
            <p:cNvSpPr>
              <a:spLocks noChangeArrowheads="1"/>
            </p:cNvSpPr>
            <p:nvPr/>
          </p:nvSpPr>
          <p:spPr bwMode="auto">
            <a:xfrm>
              <a:off x="720"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9" name="Rectangle 11"/>
            <p:cNvSpPr>
              <a:spLocks noChangeArrowheads="1"/>
            </p:cNvSpPr>
            <p:nvPr/>
          </p:nvSpPr>
          <p:spPr bwMode="auto">
            <a:xfrm>
              <a:off x="1584"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0" name="Oval 12"/>
            <p:cNvSpPr>
              <a:spLocks noChangeArrowheads="1"/>
            </p:cNvSpPr>
            <p:nvPr/>
          </p:nvSpPr>
          <p:spPr bwMode="auto">
            <a:xfrm>
              <a:off x="2112"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50541" name="Group 13"/>
          <p:cNvGrpSpPr/>
          <p:nvPr/>
        </p:nvGrpSpPr>
        <p:grpSpPr>
          <a:xfrm>
            <a:off x="685800" y="2057400"/>
            <a:ext cx="2513013" cy="762000"/>
            <a:chOff x="3600" y="576"/>
            <a:chExt cx="1583" cy="480"/>
          </a:xfrm>
        </p:grpSpPr>
        <p:sp>
          <p:nvSpPr>
            <p:cNvPr id="150542" name="Oval 14"/>
            <p:cNvSpPr>
              <a:spLocks noChangeArrowheads="1"/>
            </p:cNvSpPr>
            <p:nvPr/>
          </p:nvSpPr>
          <p:spPr bwMode="auto">
            <a:xfrm>
              <a:off x="36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3" name="Oval 15"/>
            <p:cNvSpPr>
              <a:spLocks noChangeArrowheads="1"/>
            </p:cNvSpPr>
            <p:nvPr/>
          </p:nvSpPr>
          <p:spPr bwMode="auto">
            <a:xfrm>
              <a:off x="48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4" name="Line 16"/>
            <p:cNvSpPr>
              <a:spLocks noChangeShapeType="1"/>
            </p:cNvSpPr>
            <p:nvPr/>
          </p:nvSpPr>
          <p:spPr bwMode="auto">
            <a:xfrm>
              <a:off x="3983" y="912"/>
              <a:ext cx="817"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5" name="Rectangle 17"/>
            <p:cNvSpPr>
              <a:spLocks noChangeArrowheads="1"/>
            </p:cNvSpPr>
            <p:nvPr/>
          </p:nvSpPr>
          <p:spPr bwMode="auto">
            <a:xfrm>
              <a:off x="4080" y="576"/>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0546" name="Rectangle 18"/>
          <p:cNvSpPr>
            <a:spLocks noChangeArrowheads="1"/>
          </p:cNvSpPr>
          <p:nvPr/>
        </p:nvSpPr>
        <p:spPr bwMode="auto">
          <a:xfrm>
            <a:off x="3657600" y="34290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47" name="Group 19"/>
          <p:cNvGrpSpPr/>
          <p:nvPr/>
        </p:nvGrpSpPr>
        <p:grpSpPr>
          <a:xfrm>
            <a:off x="762000" y="3276600"/>
            <a:ext cx="2436813" cy="762000"/>
            <a:chOff x="3696" y="1632"/>
            <a:chExt cx="1535" cy="480"/>
          </a:xfrm>
        </p:grpSpPr>
        <p:sp>
          <p:nvSpPr>
            <p:cNvPr id="150548" name="Oval 20"/>
            <p:cNvSpPr>
              <a:spLocks noChangeArrowheads="1"/>
            </p:cNvSpPr>
            <p:nvPr/>
          </p:nvSpPr>
          <p:spPr bwMode="auto">
            <a:xfrm>
              <a:off x="3696"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9" name="Oval 21"/>
            <p:cNvSpPr>
              <a:spLocks noChangeArrowheads="1"/>
            </p:cNvSpPr>
            <p:nvPr/>
          </p:nvSpPr>
          <p:spPr bwMode="auto">
            <a:xfrm>
              <a:off x="4848"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0" name="Line 22"/>
            <p:cNvSpPr>
              <a:spLocks noChangeShapeType="1"/>
            </p:cNvSpPr>
            <p:nvPr/>
          </p:nvSpPr>
          <p:spPr bwMode="auto">
            <a:xfrm>
              <a:off x="4079" y="1968"/>
              <a:ext cx="769"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1" name="Rectangle 23"/>
            <p:cNvSpPr>
              <a:spLocks noChangeArrowheads="1"/>
            </p:cNvSpPr>
            <p:nvPr/>
          </p:nvSpPr>
          <p:spPr bwMode="auto">
            <a:xfrm>
              <a:off x="4176" y="163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50552" name="Group 24"/>
          <p:cNvGrpSpPr/>
          <p:nvPr/>
        </p:nvGrpSpPr>
        <p:grpSpPr>
          <a:xfrm>
            <a:off x="5334000" y="2895600"/>
            <a:ext cx="2589213" cy="1752600"/>
            <a:chOff x="576" y="1344"/>
            <a:chExt cx="1631" cy="1104"/>
          </a:xfrm>
        </p:grpSpPr>
        <p:sp>
          <p:nvSpPr>
            <p:cNvPr id="150553" name="Oval 25"/>
            <p:cNvSpPr>
              <a:spLocks noChangeArrowheads="1"/>
            </p:cNvSpPr>
            <p:nvPr/>
          </p:nvSpPr>
          <p:spPr bwMode="auto">
            <a:xfrm>
              <a:off x="576"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4" name="Oval 26"/>
            <p:cNvSpPr>
              <a:spLocks noChangeArrowheads="1"/>
            </p:cNvSpPr>
            <p:nvPr/>
          </p:nvSpPr>
          <p:spPr bwMode="auto">
            <a:xfrm>
              <a:off x="1824"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5" name="Freeform 27"/>
            <p:cNvSpPr/>
            <p:nvPr/>
          </p:nvSpPr>
          <p:spPr bwMode="auto">
            <a:xfrm>
              <a:off x="960" y="1680"/>
              <a:ext cx="864" cy="144"/>
            </a:xfrm>
            <a:custGeom>
              <a:avLst/>
              <a:gdLst>
                <a:gd name="T0" fmla="*/ 0 w 864"/>
                <a:gd name="T1" fmla="*/ 144 h 144"/>
                <a:gd name="T2" fmla="*/ 384 w 864"/>
                <a:gd name="T3" fmla="*/ 0 h 144"/>
                <a:gd name="T4" fmla="*/ 864 w 864"/>
                <a:gd name="T5" fmla="*/ 144 h 144"/>
              </a:gdLst>
              <a:ahLst/>
              <a:cxnLst>
                <a:cxn ang="0">
                  <a:pos x="T0" y="T1"/>
                </a:cxn>
                <a:cxn ang="0">
                  <a:pos x="T2" y="T3"/>
                </a:cxn>
                <a:cxn ang="0">
                  <a:pos x="T4" y="T5"/>
                </a:cxn>
              </a:cxnLst>
              <a:rect l="0" t="0" r="r" b="b"/>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6" name="Freeform 28"/>
            <p:cNvSpPr/>
            <p:nvPr/>
          </p:nvSpPr>
          <p:spPr bwMode="auto">
            <a:xfrm>
              <a:off x="960" y="1968"/>
              <a:ext cx="864" cy="192"/>
            </a:xfrm>
            <a:custGeom>
              <a:avLst/>
              <a:gdLst>
                <a:gd name="T0" fmla="*/ 0 w 912"/>
                <a:gd name="T1" fmla="*/ 0 h 192"/>
                <a:gd name="T2" fmla="*/ 432 w 912"/>
                <a:gd name="T3" fmla="*/ 192 h 192"/>
                <a:gd name="T4" fmla="*/ 912 w 912"/>
                <a:gd name="T5" fmla="*/ 0 h 192"/>
              </a:gdLst>
              <a:ahLst/>
              <a:cxnLst>
                <a:cxn ang="0">
                  <a:pos x="T0" y="T1"/>
                </a:cxn>
                <a:cxn ang="0">
                  <a:pos x="T2" y="T3"/>
                </a:cxn>
                <a:cxn ang="0">
                  <a:pos x="T4" y="T5"/>
                </a:cxn>
              </a:cxnLst>
              <a:rect l="0" t="0" r="r" b="b"/>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7" name="Rectangle 29"/>
            <p:cNvSpPr>
              <a:spLocks noChangeArrowheads="1"/>
            </p:cNvSpPr>
            <p:nvPr/>
          </p:nvSpPr>
          <p:spPr bwMode="auto">
            <a:xfrm>
              <a:off x="1104" y="211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8" name="Rectangle 30"/>
            <p:cNvSpPr>
              <a:spLocks noChangeArrowheads="1"/>
            </p:cNvSpPr>
            <p:nvPr/>
          </p:nvSpPr>
          <p:spPr bwMode="auto">
            <a:xfrm>
              <a:off x="1104" y="134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0559" name="Rectangle 31"/>
          <p:cNvSpPr>
            <a:spLocks noChangeArrowheads="1"/>
          </p:cNvSpPr>
          <p:nvPr/>
        </p:nvSpPr>
        <p:spPr bwMode="auto">
          <a:xfrm>
            <a:off x="3733800" y="4800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60" name="Group 32"/>
          <p:cNvGrpSpPr/>
          <p:nvPr/>
        </p:nvGrpSpPr>
        <p:grpSpPr>
          <a:xfrm>
            <a:off x="687388" y="4572000"/>
            <a:ext cx="2741612" cy="838200"/>
            <a:chOff x="3696" y="2976"/>
            <a:chExt cx="1727" cy="528"/>
          </a:xfrm>
        </p:grpSpPr>
        <p:sp>
          <p:nvSpPr>
            <p:cNvPr id="150561" name="Oval 33"/>
            <p:cNvSpPr>
              <a:spLocks noChangeArrowheads="1"/>
            </p:cNvSpPr>
            <p:nvPr/>
          </p:nvSpPr>
          <p:spPr bwMode="auto">
            <a:xfrm>
              <a:off x="3696"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2" name="Oval 34"/>
            <p:cNvSpPr>
              <a:spLocks noChangeArrowheads="1"/>
            </p:cNvSpPr>
            <p:nvPr/>
          </p:nvSpPr>
          <p:spPr bwMode="auto">
            <a:xfrm>
              <a:off x="5040"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3" name="Line 35"/>
            <p:cNvSpPr>
              <a:spLocks noChangeShapeType="1"/>
            </p:cNvSpPr>
            <p:nvPr/>
          </p:nvSpPr>
          <p:spPr bwMode="auto">
            <a:xfrm>
              <a:off x="4079" y="3360"/>
              <a:ext cx="96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4" name="Rectangle 36"/>
            <p:cNvSpPr>
              <a:spLocks noChangeArrowheads="1"/>
            </p:cNvSpPr>
            <p:nvPr/>
          </p:nvSpPr>
          <p:spPr bwMode="auto">
            <a:xfrm>
              <a:off x="4176" y="2976"/>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endParaRPr kumimoji="1"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endParaRPr>
            </a:p>
          </p:txBody>
        </p:sp>
      </p:grpSp>
      <p:grpSp>
        <p:nvGrpSpPr>
          <p:cNvPr id="150565" name="Group 37"/>
          <p:cNvGrpSpPr/>
          <p:nvPr/>
        </p:nvGrpSpPr>
        <p:grpSpPr>
          <a:xfrm>
            <a:off x="5029200" y="4648200"/>
            <a:ext cx="3351213" cy="1752600"/>
            <a:chOff x="480" y="3072"/>
            <a:chExt cx="2111" cy="1104"/>
          </a:xfrm>
        </p:grpSpPr>
        <p:sp>
          <p:nvSpPr>
            <p:cNvPr id="150566" name="Oval 38"/>
            <p:cNvSpPr>
              <a:spLocks noChangeArrowheads="1"/>
            </p:cNvSpPr>
            <p:nvPr/>
          </p:nvSpPr>
          <p:spPr bwMode="auto">
            <a:xfrm>
              <a:off x="480"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7" name="Oval 39"/>
            <p:cNvSpPr>
              <a:spLocks noChangeArrowheads="1"/>
            </p:cNvSpPr>
            <p:nvPr/>
          </p:nvSpPr>
          <p:spPr bwMode="auto">
            <a:xfrm>
              <a:off x="1344"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8" name="Line 40"/>
            <p:cNvSpPr>
              <a:spLocks noChangeShapeType="1"/>
            </p:cNvSpPr>
            <p:nvPr/>
          </p:nvSpPr>
          <p:spPr bwMode="auto">
            <a:xfrm>
              <a:off x="863" y="3408"/>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9" name="Line 41"/>
            <p:cNvSpPr>
              <a:spLocks noChangeShapeType="1"/>
            </p:cNvSpPr>
            <p:nvPr/>
          </p:nvSpPr>
          <p:spPr bwMode="auto">
            <a:xfrm>
              <a:off x="1728" y="3408"/>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0" name="Rectangle 42"/>
            <p:cNvSpPr>
              <a:spLocks noChangeArrowheads="1"/>
            </p:cNvSpPr>
            <p:nvPr/>
          </p:nvSpPr>
          <p:spPr bwMode="auto">
            <a:xfrm>
              <a:off x="816"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1" name="Rectangle 43"/>
            <p:cNvSpPr>
              <a:spLocks noChangeArrowheads="1"/>
            </p:cNvSpPr>
            <p:nvPr/>
          </p:nvSpPr>
          <p:spPr bwMode="auto">
            <a:xfrm>
              <a:off x="1680"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50572" name="Oval 44"/>
            <p:cNvSpPr>
              <a:spLocks noChangeArrowheads="1"/>
            </p:cNvSpPr>
            <p:nvPr/>
          </p:nvSpPr>
          <p:spPr bwMode="auto">
            <a:xfrm>
              <a:off x="2208"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3" name="Rectangle 45"/>
            <p:cNvSpPr>
              <a:spLocks noChangeArrowheads="1"/>
            </p:cNvSpPr>
            <p:nvPr/>
          </p:nvSpPr>
          <p:spPr bwMode="auto">
            <a:xfrm>
              <a:off x="1296" y="3840"/>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4" name="Freeform 46"/>
            <p:cNvSpPr/>
            <p:nvPr/>
          </p:nvSpPr>
          <p:spPr bwMode="auto">
            <a:xfrm>
              <a:off x="1392" y="3456"/>
              <a:ext cx="336" cy="440"/>
            </a:xfrm>
            <a:custGeom>
              <a:avLst/>
              <a:gdLst>
                <a:gd name="T0" fmla="*/ 336 w 336"/>
                <a:gd name="T1" fmla="*/ 0 h 440"/>
                <a:gd name="T2" fmla="*/ 144 w 336"/>
                <a:gd name="T3" fmla="*/ 432 h 440"/>
                <a:gd name="T4" fmla="*/ 0 w 336"/>
                <a:gd name="T5" fmla="*/ 48 h 440"/>
              </a:gdLst>
              <a:ahLst/>
              <a:cxnLst>
                <a:cxn ang="0">
                  <a:pos x="T0" y="T1"/>
                </a:cxn>
                <a:cxn ang="0">
                  <a:pos x="T2" y="T3"/>
                </a:cxn>
                <a:cxn ang="0">
                  <a:pos x="T4" y="T5"/>
                </a:cxn>
              </a:cxnLst>
              <a:rect l="0" t="0" r="r" b="b"/>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9524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50541"/>
                                        </p:tgtEl>
                                        <p:attrNameLst>
                                          <p:attrName>style.visibility</p:attrName>
                                        </p:attrNameLst>
                                      </p:cBhvr>
                                      <p:to>
                                        <p:strVal val="visible"/>
                                      </p:to>
                                    </p:set>
                                    <p:anim calcmode="lin" valueType="num">
                                      <p:cBhvr>
                                        <p:cTn id="7" dur="500" fill="hold"/>
                                        <p:tgtEl>
                                          <p:spTgt spid="150541"/>
                                        </p:tgtEl>
                                        <p:attrNameLst>
                                          <p:attrName>ppt_x</p:attrName>
                                        </p:attrNameLst>
                                      </p:cBhvr>
                                      <p:tavLst>
                                        <p:tav tm="0">
                                          <p:val>
                                            <p:strVal val="#ppt_x"/>
                                          </p:val>
                                        </p:tav>
                                        <p:tav tm="100000">
                                          <p:val>
                                            <p:strVal val="#ppt_x"/>
                                          </p:val>
                                        </p:tav>
                                      </p:tavLst>
                                    </p:anim>
                                    <p:anim calcmode="lin" valueType="num">
                                      <p:cBhvr>
                                        <p:cTn id="8" dur="500" fill="hold"/>
                                        <p:tgtEl>
                                          <p:spTgt spid="150541"/>
                                        </p:tgtEl>
                                        <p:attrNameLst>
                                          <p:attrName>ppt_y</p:attrName>
                                        </p:attrNameLst>
                                      </p:cBhvr>
                                      <p:tavLst>
                                        <p:tav tm="0">
                                          <p:val>
                                            <p:strVal val="#ppt_y-#ppt_h/2"/>
                                          </p:val>
                                        </p:tav>
                                        <p:tav tm="100000">
                                          <p:val>
                                            <p:strVal val="#ppt_y"/>
                                          </p:val>
                                        </p:tav>
                                      </p:tavLst>
                                    </p:anim>
                                    <p:anim calcmode="lin" valueType="num">
                                      <p:cBhvr>
                                        <p:cTn id="9" dur="500" fill="hold"/>
                                        <p:tgtEl>
                                          <p:spTgt spid="150541"/>
                                        </p:tgtEl>
                                        <p:attrNameLst>
                                          <p:attrName>ppt_w</p:attrName>
                                        </p:attrNameLst>
                                      </p:cBhvr>
                                      <p:tavLst>
                                        <p:tav tm="0">
                                          <p:val>
                                            <p:strVal val="#ppt_w"/>
                                          </p:val>
                                        </p:tav>
                                        <p:tav tm="100000">
                                          <p:val>
                                            <p:strVal val="#ppt_w"/>
                                          </p:val>
                                        </p:tav>
                                      </p:tavLst>
                                    </p:anim>
                                    <p:anim calcmode="lin" valueType="num">
                                      <p:cBhvr>
                                        <p:cTn id="10" dur="500" fill="hold"/>
                                        <p:tgtEl>
                                          <p:spTgt spid="150541"/>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50532"/>
                                        </p:tgtEl>
                                        <p:attrNameLst>
                                          <p:attrName>style.visibility</p:attrName>
                                        </p:attrNameLst>
                                      </p:cBhvr>
                                      <p:to>
                                        <p:strVal val="visible"/>
                                      </p:to>
                                    </p:set>
                                    <p:anim calcmode="lin" valueType="num">
                                      <p:cBhvr>
                                        <p:cTn id="15" dur="500" fill="hold"/>
                                        <p:tgtEl>
                                          <p:spTgt spid="150532"/>
                                        </p:tgtEl>
                                        <p:attrNameLst>
                                          <p:attrName>ppt_x</p:attrName>
                                        </p:attrNameLst>
                                      </p:cBhvr>
                                      <p:tavLst>
                                        <p:tav tm="0">
                                          <p:val>
                                            <p:strVal val="#ppt_x"/>
                                          </p:val>
                                        </p:tav>
                                        <p:tav tm="100000">
                                          <p:val>
                                            <p:strVal val="#ppt_x"/>
                                          </p:val>
                                        </p:tav>
                                      </p:tavLst>
                                    </p:anim>
                                    <p:anim calcmode="lin" valueType="num">
                                      <p:cBhvr>
                                        <p:cTn id="16" dur="500" fill="hold"/>
                                        <p:tgtEl>
                                          <p:spTgt spid="150532"/>
                                        </p:tgtEl>
                                        <p:attrNameLst>
                                          <p:attrName>ppt_y</p:attrName>
                                        </p:attrNameLst>
                                      </p:cBhvr>
                                      <p:tavLst>
                                        <p:tav tm="0">
                                          <p:val>
                                            <p:strVal val="#ppt_y-#ppt_h/2"/>
                                          </p:val>
                                        </p:tav>
                                        <p:tav tm="100000">
                                          <p:val>
                                            <p:strVal val="#ppt_y"/>
                                          </p:val>
                                        </p:tav>
                                      </p:tavLst>
                                    </p:anim>
                                    <p:anim calcmode="lin" valueType="num">
                                      <p:cBhvr>
                                        <p:cTn id="17" dur="500" fill="hold"/>
                                        <p:tgtEl>
                                          <p:spTgt spid="150532"/>
                                        </p:tgtEl>
                                        <p:attrNameLst>
                                          <p:attrName>ppt_w</p:attrName>
                                        </p:attrNameLst>
                                      </p:cBhvr>
                                      <p:tavLst>
                                        <p:tav tm="0">
                                          <p:val>
                                            <p:strVal val="#ppt_w"/>
                                          </p:val>
                                        </p:tav>
                                        <p:tav tm="100000">
                                          <p:val>
                                            <p:strVal val="#ppt_w"/>
                                          </p:val>
                                        </p:tav>
                                      </p:tavLst>
                                    </p:anim>
                                    <p:anim calcmode="lin" valueType="num">
                                      <p:cBhvr>
                                        <p:cTn id="18" dur="500" fill="hold"/>
                                        <p:tgtEl>
                                          <p:spTgt spid="15053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p:cTn id="23" dur="500" fill="hold"/>
                                        <p:tgtEl>
                                          <p:spTgt spid="150533"/>
                                        </p:tgtEl>
                                        <p:attrNameLst>
                                          <p:attrName>ppt_x</p:attrName>
                                        </p:attrNameLst>
                                      </p:cBhvr>
                                      <p:tavLst>
                                        <p:tav tm="0">
                                          <p:val>
                                            <p:strVal val="#ppt_x"/>
                                          </p:val>
                                        </p:tav>
                                        <p:tav tm="100000">
                                          <p:val>
                                            <p:strVal val="#ppt_x"/>
                                          </p:val>
                                        </p:tav>
                                      </p:tavLst>
                                    </p:anim>
                                    <p:anim calcmode="lin" valueType="num">
                                      <p:cBhvr>
                                        <p:cTn id="24" dur="500" fill="hold"/>
                                        <p:tgtEl>
                                          <p:spTgt spid="150533"/>
                                        </p:tgtEl>
                                        <p:attrNameLst>
                                          <p:attrName>ppt_y</p:attrName>
                                        </p:attrNameLst>
                                      </p:cBhvr>
                                      <p:tavLst>
                                        <p:tav tm="0">
                                          <p:val>
                                            <p:strVal val="#ppt_y-#ppt_h/2"/>
                                          </p:val>
                                        </p:tav>
                                        <p:tav tm="100000">
                                          <p:val>
                                            <p:strVal val="#ppt_y"/>
                                          </p:val>
                                        </p:tav>
                                      </p:tavLst>
                                    </p:anim>
                                    <p:anim calcmode="lin" valueType="num">
                                      <p:cBhvr>
                                        <p:cTn id="25" dur="500" fill="hold"/>
                                        <p:tgtEl>
                                          <p:spTgt spid="150533"/>
                                        </p:tgtEl>
                                        <p:attrNameLst>
                                          <p:attrName>ppt_w</p:attrName>
                                        </p:attrNameLst>
                                      </p:cBhvr>
                                      <p:tavLst>
                                        <p:tav tm="0">
                                          <p:val>
                                            <p:strVal val="#ppt_w"/>
                                          </p:val>
                                        </p:tav>
                                        <p:tav tm="100000">
                                          <p:val>
                                            <p:strVal val="#ppt_w"/>
                                          </p:val>
                                        </p:tav>
                                      </p:tavLst>
                                    </p:anim>
                                    <p:anim calcmode="lin" valueType="num">
                                      <p:cBhvr>
                                        <p:cTn id="26" dur="500" fill="hold"/>
                                        <p:tgtEl>
                                          <p:spTgt spid="150533"/>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50547"/>
                                        </p:tgtEl>
                                        <p:attrNameLst>
                                          <p:attrName>style.visibility</p:attrName>
                                        </p:attrNameLst>
                                      </p:cBhvr>
                                      <p:to>
                                        <p:strVal val="visible"/>
                                      </p:to>
                                    </p:set>
                                    <p:anim calcmode="lin" valueType="num">
                                      <p:cBhvr>
                                        <p:cTn id="31" dur="500" fill="hold"/>
                                        <p:tgtEl>
                                          <p:spTgt spid="150547"/>
                                        </p:tgtEl>
                                        <p:attrNameLst>
                                          <p:attrName>ppt_x</p:attrName>
                                        </p:attrNameLst>
                                      </p:cBhvr>
                                      <p:tavLst>
                                        <p:tav tm="0">
                                          <p:val>
                                            <p:strVal val="#ppt_x"/>
                                          </p:val>
                                        </p:tav>
                                        <p:tav tm="100000">
                                          <p:val>
                                            <p:strVal val="#ppt_x"/>
                                          </p:val>
                                        </p:tav>
                                      </p:tavLst>
                                    </p:anim>
                                    <p:anim calcmode="lin" valueType="num">
                                      <p:cBhvr>
                                        <p:cTn id="32" dur="500" fill="hold"/>
                                        <p:tgtEl>
                                          <p:spTgt spid="150547"/>
                                        </p:tgtEl>
                                        <p:attrNameLst>
                                          <p:attrName>ppt_y</p:attrName>
                                        </p:attrNameLst>
                                      </p:cBhvr>
                                      <p:tavLst>
                                        <p:tav tm="0">
                                          <p:val>
                                            <p:strVal val="#ppt_y-#ppt_h/2"/>
                                          </p:val>
                                        </p:tav>
                                        <p:tav tm="100000">
                                          <p:val>
                                            <p:strVal val="#ppt_y"/>
                                          </p:val>
                                        </p:tav>
                                      </p:tavLst>
                                    </p:anim>
                                    <p:anim calcmode="lin" valueType="num">
                                      <p:cBhvr>
                                        <p:cTn id="33" dur="500" fill="hold"/>
                                        <p:tgtEl>
                                          <p:spTgt spid="150547"/>
                                        </p:tgtEl>
                                        <p:attrNameLst>
                                          <p:attrName>ppt_w</p:attrName>
                                        </p:attrNameLst>
                                      </p:cBhvr>
                                      <p:tavLst>
                                        <p:tav tm="0">
                                          <p:val>
                                            <p:strVal val="#ppt_w"/>
                                          </p:val>
                                        </p:tav>
                                        <p:tav tm="100000">
                                          <p:val>
                                            <p:strVal val="#ppt_w"/>
                                          </p:val>
                                        </p:tav>
                                      </p:tavLst>
                                    </p:anim>
                                    <p:anim calcmode="lin" valueType="num">
                                      <p:cBhvr>
                                        <p:cTn id="34" dur="500" fill="hold"/>
                                        <p:tgtEl>
                                          <p:spTgt spid="150547"/>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150546"/>
                                        </p:tgtEl>
                                        <p:attrNameLst>
                                          <p:attrName>style.visibility</p:attrName>
                                        </p:attrNameLst>
                                      </p:cBhvr>
                                      <p:to>
                                        <p:strVal val="visible"/>
                                      </p:to>
                                    </p:set>
                                    <p:anim calcmode="lin" valueType="num">
                                      <p:cBhvr>
                                        <p:cTn id="39" dur="500" fill="hold"/>
                                        <p:tgtEl>
                                          <p:spTgt spid="150546"/>
                                        </p:tgtEl>
                                        <p:attrNameLst>
                                          <p:attrName>ppt_x</p:attrName>
                                        </p:attrNameLst>
                                      </p:cBhvr>
                                      <p:tavLst>
                                        <p:tav tm="0">
                                          <p:val>
                                            <p:strVal val="#ppt_x"/>
                                          </p:val>
                                        </p:tav>
                                        <p:tav tm="100000">
                                          <p:val>
                                            <p:strVal val="#ppt_x"/>
                                          </p:val>
                                        </p:tav>
                                      </p:tavLst>
                                    </p:anim>
                                    <p:anim calcmode="lin" valueType="num">
                                      <p:cBhvr>
                                        <p:cTn id="40" dur="500" fill="hold"/>
                                        <p:tgtEl>
                                          <p:spTgt spid="150546"/>
                                        </p:tgtEl>
                                        <p:attrNameLst>
                                          <p:attrName>ppt_y</p:attrName>
                                        </p:attrNameLst>
                                      </p:cBhvr>
                                      <p:tavLst>
                                        <p:tav tm="0">
                                          <p:val>
                                            <p:strVal val="#ppt_y-#ppt_h/2"/>
                                          </p:val>
                                        </p:tav>
                                        <p:tav tm="100000">
                                          <p:val>
                                            <p:strVal val="#ppt_y"/>
                                          </p:val>
                                        </p:tav>
                                      </p:tavLst>
                                    </p:anim>
                                    <p:anim calcmode="lin" valueType="num">
                                      <p:cBhvr>
                                        <p:cTn id="41" dur="500" fill="hold"/>
                                        <p:tgtEl>
                                          <p:spTgt spid="150546"/>
                                        </p:tgtEl>
                                        <p:attrNameLst>
                                          <p:attrName>ppt_w</p:attrName>
                                        </p:attrNameLst>
                                      </p:cBhvr>
                                      <p:tavLst>
                                        <p:tav tm="0">
                                          <p:val>
                                            <p:strVal val="#ppt_w"/>
                                          </p:val>
                                        </p:tav>
                                        <p:tav tm="100000">
                                          <p:val>
                                            <p:strVal val="#ppt_w"/>
                                          </p:val>
                                        </p:tav>
                                      </p:tavLst>
                                    </p:anim>
                                    <p:anim calcmode="lin" valueType="num">
                                      <p:cBhvr>
                                        <p:cTn id="42" dur="500" fill="hold"/>
                                        <p:tgtEl>
                                          <p:spTgt spid="150546"/>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150552"/>
                                        </p:tgtEl>
                                        <p:attrNameLst>
                                          <p:attrName>style.visibility</p:attrName>
                                        </p:attrNameLst>
                                      </p:cBhvr>
                                      <p:to>
                                        <p:strVal val="visible"/>
                                      </p:to>
                                    </p:set>
                                    <p:anim calcmode="lin" valueType="num">
                                      <p:cBhvr>
                                        <p:cTn id="47" dur="500" fill="hold"/>
                                        <p:tgtEl>
                                          <p:spTgt spid="150552"/>
                                        </p:tgtEl>
                                        <p:attrNameLst>
                                          <p:attrName>ppt_x</p:attrName>
                                        </p:attrNameLst>
                                      </p:cBhvr>
                                      <p:tavLst>
                                        <p:tav tm="0">
                                          <p:val>
                                            <p:strVal val="#ppt_x"/>
                                          </p:val>
                                        </p:tav>
                                        <p:tav tm="100000">
                                          <p:val>
                                            <p:strVal val="#ppt_x"/>
                                          </p:val>
                                        </p:tav>
                                      </p:tavLst>
                                    </p:anim>
                                    <p:anim calcmode="lin" valueType="num">
                                      <p:cBhvr>
                                        <p:cTn id="48" dur="500" fill="hold"/>
                                        <p:tgtEl>
                                          <p:spTgt spid="150552"/>
                                        </p:tgtEl>
                                        <p:attrNameLst>
                                          <p:attrName>ppt_y</p:attrName>
                                        </p:attrNameLst>
                                      </p:cBhvr>
                                      <p:tavLst>
                                        <p:tav tm="0">
                                          <p:val>
                                            <p:strVal val="#ppt_y-#ppt_h/2"/>
                                          </p:val>
                                        </p:tav>
                                        <p:tav tm="100000">
                                          <p:val>
                                            <p:strVal val="#ppt_y"/>
                                          </p:val>
                                        </p:tav>
                                      </p:tavLst>
                                    </p:anim>
                                    <p:anim calcmode="lin" valueType="num">
                                      <p:cBhvr>
                                        <p:cTn id="49" dur="500" fill="hold"/>
                                        <p:tgtEl>
                                          <p:spTgt spid="150552"/>
                                        </p:tgtEl>
                                        <p:attrNameLst>
                                          <p:attrName>ppt_w</p:attrName>
                                        </p:attrNameLst>
                                      </p:cBhvr>
                                      <p:tavLst>
                                        <p:tav tm="0">
                                          <p:val>
                                            <p:strVal val="#ppt_w"/>
                                          </p:val>
                                        </p:tav>
                                        <p:tav tm="100000">
                                          <p:val>
                                            <p:strVal val="#ppt_w"/>
                                          </p:val>
                                        </p:tav>
                                      </p:tavLst>
                                    </p:anim>
                                    <p:anim calcmode="lin" valueType="num">
                                      <p:cBhvr>
                                        <p:cTn id="50" dur="500" fill="hold"/>
                                        <p:tgtEl>
                                          <p:spTgt spid="150552"/>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150560"/>
                                        </p:tgtEl>
                                        <p:attrNameLst>
                                          <p:attrName>style.visibility</p:attrName>
                                        </p:attrNameLst>
                                      </p:cBhvr>
                                      <p:to>
                                        <p:strVal val="visible"/>
                                      </p:to>
                                    </p:set>
                                    <p:anim calcmode="lin" valueType="num">
                                      <p:cBhvr>
                                        <p:cTn id="55" dur="500" fill="hold"/>
                                        <p:tgtEl>
                                          <p:spTgt spid="150560"/>
                                        </p:tgtEl>
                                        <p:attrNameLst>
                                          <p:attrName>ppt_x</p:attrName>
                                        </p:attrNameLst>
                                      </p:cBhvr>
                                      <p:tavLst>
                                        <p:tav tm="0">
                                          <p:val>
                                            <p:strVal val="#ppt_x"/>
                                          </p:val>
                                        </p:tav>
                                        <p:tav tm="100000">
                                          <p:val>
                                            <p:strVal val="#ppt_x"/>
                                          </p:val>
                                        </p:tav>
                                      </p:tavLst>
                                    </p:anim>
                                    <p:anim calcmode="lin" valueType="num">
                                      <p:cBhvr>
                                        <p:cTn id="56" dur="500" fill="hold"/>
                                        <p:tgtEl>
                                          <p:spTgt spid="150560"/>
                                        </p:tgtEl>
                                        <p:attrNameLst>
                                          <p:attrName>ppt_y</p:attrName>
                                        </p:attrNameLst>
                                      </p:cBhvr>
                                      <p:tavLst>
                                        <p:tav tm="0">
                                          <p:val>
                                            <p:strVal val="#ppt_y-#ppt_h/2"/>
                                          </p:val>
                                        </p:tav>
                                        <p:tav tm="100000">
                                          <p:val>
                                            <p:strVal val="#ppt_y"/>
                                          </p:val>
                                        </p:tav>
                                      </p:tavLst>
                                    </p:anim>
                                    <p:anim calcmode="lin" valueType="num">
                                      <p:cBhvr>
                                        <p:cTn id="57" dur="500" fill="hold"/>
                                        <p:tgtEl>
                                          <p:spTgt spid="150560"/>
                                        </p:tgtEl>
                                        <p:attrNameLst>
                                          <p:attrName>ppt_w</p:attrName>
                                        </p:attrNameLst>
                                      </p:cBhvr>
                                      <p:tavLst>
                                        <p:tav tm="0">
                                          <p:val>
                                            <p:strVal val="#ppt_w"/>
                                          </p:val>
                                        </p:tav>
                                        <p:tav tm="100000">
                                          <p:val>
                                            <p:strVal val="#ppt_w"/>
                                          </p:val>
                                        </p:tav>
                                      </p:tavLst>
                                    </p:anim>
                                    <p:anim calcmode="lin" valueType="num">
                                      <p:cBhvr>
                                        <p:cTn id="58" dur="500" fill="hold"/>
                                        <p:tgtEl>
                                          <p:spTgt spid="150560"/>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50559"/>
                                        </p:tgtEl>
                                        <p:attrNameLst>
                                          <p:attrName>style.visibility</p:attrName>
                                        </p:attrNameLst>
                                      </p:cBhvr>
                                      <p:to>
                                        <p:strVal val="visible"/>
                                      </p:to>
                                    </p:set>
                                    <p:anim calcmode="lin" valueType="num">
                                      <p:cBhvr>
                                        <p:cTn id="63" dur="500" fill="hold"/>
                                        <p:tgtEl>
                                          <p:spTgt spid="150559"/>
                                        </p:tgtEl>
                                        <p:attrNameLst>
                                          <p:attrName>ppt_x</p:attrName>
                                        </p:attrNameLst>
                                      </p:cBhvr>
                                      <p:tavLst>
                                        <p:tav tm="0">
                                          <p:val>
                                            <p:strVal val="#ppt_x"/>
                                          </p:val>
                                        </p:tav>
                                        <p:tav tm="100000">
                                          <p:val>
                                            <p:strVal val="#ppt_x"/>
                                          </p:val>
                                        </p:tav>
                                      </p:tavLst>
                                    </p:anim>
                                    <p:anim calcmode="lin" valueType="num">
                                      <p:cBhvr>
                                        <p:cTn id="64" dur="500" fill="hold"/>
                                        <p:tgtEl>
                                          <p:spTgt spid="150559"/>
                                        </p:tgtEl>
                                        <p:attrNameLst>
                                          <p:attrName>ppt_y</p:attrName>
                                        </p:attrNameLst>
                                      </p:cBhvr>
                                      <p:tavLst>
                                        <p:tav tm="0">
                                          <p:val>
                                            <p:strVal val="#ppt_y-#ppt_h/2"/>
                                          </p:val>
                                        </p:tav>
                                        <p:tav tm="100000">
                                          <p:val>
                                            <p:strVal val="#ppt_y"/>
                                          </p:val>
                                        </p:tav>
                                      </p:tavLst>
                                    </p:anim>
                                    <p:anim calcmode="lin" valueType="num">
                                      <p:cBhvr>
                                        <p:cTn id="65" dur="500" fill="hold"/>
                                        <p:tgtEl>
                                          <p:spTgt spid="150559"/>
                                        </p:tgtEl>
                                        <p:attrNameLst>
                                          <p:attrName>ppt_w</p:attrName>
                                        </p:attrNameLst>
                                      </p:cBhvr>
                                      <p:tavLst>
                                        <p:tav tm="0">
                                          <p:val>
                                            <p:strVal val="#ppt_w"/>
                                          </p:val>
                                        </p:tav>
                                        <p:tav tm="100000">
                                          <p:val>
                                            <p:strVal val="#ppt_w"/>
                                          </p:val>
                                        </p:tav>
                                      </p:tavLst>
                                    </p:anim>
                                    <p:anim calcmode="lin" valueType="num">
                                      <p:cBhvr>
                                        <p:cTn id="66" dur="500" fill="hold"/>
                                        <p:tgtEl>
                                          <p:spTgt spid="150559"/>
                                        </p:tgtEl>
                                        <p:attrNameLst>
                                          <p:attrName>ppt_h</p:attrName>
                                        </p:attrNameLst>
                                      </p:cBhvr>
                                      <p:tavLst>
                                        <p:tav tm="0">
                                          <p:val>
                                            <p:fltVal val="0.00000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150565"/>
                                        </p:tgtEl>
                                        <p:attrNameLst>
                                          <p:attrName>style.visibility</p:attrName>
                                        </p:attrNameLst>
                                      </p:cBhvr>
                                      <p:to>
                                        <p:strVal val="visible"/>
                                      </p:to>
                                    </p:set>
                                    <p:anim calcmode="lin" valueType="num">
                                      <p:cBhvr>
                                        <p:cTn id="71" dur="500" fill="hold"/>
                                        <p:tgtEl>
                                          <p:spTgt spid="150565"/>
                                        </p:tgtEl>
                                        <p:attrNameLst>
                                          <p:attrName>ppt_x</p:attrName>
                                        </p:attrNameLst>
                                      </p:cBhvr>
                                      <p:tavLst>
                                        <p:tav tm="0">
                                          <p:val>
                                            <p:strVal val="#ppt_x"/>
                                          </p:val>
                                        </p:tav>
                                        <p:tav tm="100000">
                                          <p:val>
                                            <p:strVal val="#ppt_x"/>
                                          </p:val>
                                        </p:tav>
                                      </p:tavLst>
                                    </p:anim>
                                    <p:anim calcmode="lin" valueType="num">
                                      <p:cBhvr>
                                        <p:cTn id="72" dur="500" fill="hold"/>
                                        <p:tgtEl>
                                          <p:spTgt spid="150565"/>
                                        </p:tgtEl>
                                        <p:attrNameLst>
                                          <p:attrName>ppt_y</p:attrName>
                                        </p:attrNameLst>
                                      </p:cBhvr>
                                      <p:tavLst>
                                        <p:tav tm="0">
                                          <p:val>
                                            <p:strVal val="#ppt_y-#ppt_h/2"/>
                                          </p:val>
                                        </p:tav>
                                        <p:tav tm="100000">
                                          <p:val>
                                            <p:strVal val="#ppt_y"/>
                                          </p:val>
                                        </p:tav>
                                      </p:tavLst>
                                    </p:anim>
                                    <p:anim calcmode="lin" valueType="num">
                                      <p:cBhvr>
                                        <p:cTn id="73" dur="500" fill="hold"/>
                                        <p:tgtEl>
                                          <p:spTgt spid="150565"/>
                                        </p:tgtEl>
                                        <p:attrNameLst>
                                          <p:attrName>ppt_w</p:attrName>
                                        </p:attrNameLst>
                                      </p:cBhvr>
                                      <p:tavLst>
                                        <p:tav tm="0">
                                          <p:val>
                                            <p:strVal val="#ppt_w"/>
                                          </p:val>
                                        </p:tav>
                                        <p:tav tm="100000">
                                          <p:val>
                                            <p:strVal val="#ppt_w"/>
                                          </p:val>
                                        </p:tav>
                                      </p:tavLst>
                                    </p:anim>
                                    <p:anim calcmode="lin" valueType="num">
                                      <p:cBhvr>
                                        <p:cTn id="74" dur="500" fill="hold"/>
                                        <p:tgtEl>
                                          <p:spTgt spid="15056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46" grpId="0"/>
      <p:bldP spid="15055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逐步把这个图转变为每条弧只标记为</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上的一个字符或</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，最后得到一个</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，显然</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L(M’)=L(V)</a:t>
            </a:r>
            <a:endPar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16</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aa|bb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300" b="0" i="0" u="none" strike="noStrike" kern="1200" cap="none" spc="0" normalizeH="0" baseline="0" noProof="0" dirty="0">
              <a:ln>
                <a:noFill/>
              </a:ln>
              <a:solidFill>
                <a:schemeClr val="tx2"/>
              </a:solidFill>
              <a:effectLst/>
              <a:uLnTx/>
              <a:uFillTx/>
              <a:latin typeface="+mn-lt"/>
              <a:ea typeface="+mn-ea"/>
              <a:cs typeface="+mn-cs"/>
            </a:endParaRPr>
          </a:p>
        </p:txBody>
      </p:sp>
      <p:grpSp>
        <p:nvGrpSpPr>
          <p:cNvPr id="151556" name="Group 4"/>
          <p:cNvGrpSpPr/>
          <p:nvPr/>
        </p:nvGrpSpPr>
        <p:grpSpPr>
          <a:xfrm>
            <a:off x="2628900" y="3352800"/>
            <a:ext cx="3886200" cy="685800"/>
            <a:chOff x="816" y="1248"/>
            <a:chExt cx="2064" cy="432"/>
          </a:xfrm>
        </p:grpSpPr>
        <p:sp>
          <p:nvSpPr>
            <p:cNvPr id="151557" name="Oval 5"/>
            <p:cNvSpPr>
              <a:spLocks noChangeArrowheads="1"/>
            </p:cNvSpPr>
            <p:nvPr/>
          </p:nvSpPr>
          <p:spPr bwMode="auto">
            <a:xfrm>
              <a:off x="816" y="1392"/>
              <a:ext cx="288" cy="288"/>
            </a:xfrm>
            <a:prstGeom prst="ellipse">
              <a:avLst/>
            </a:prstGeom>
            <a:noFill/>
            <a:ln w="12700"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X</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58" name="Oval 6"/>
            <p:cNvSpPr>
              <a:spLocks noChangeArrowheads="1"/>
            </p:cNvSpPr>
            <p:nvPr/>
          </p:nvSpPr>
          <p:spPr bwMode="auto">
            <a:xfrm>
              <a:off x="2592" y="1392"/>
              <a:ext cx="288" cy="288"/>
            </a:xfrm>
            <a:prstGeom prst="ellipse">
              <a:avLst/>
            </a:prstGeom>
            <a:noFill/>
            <a:ln w="57150" cap="sq" cmpd="thickThin">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51559" name="Line 7"/>
            <p:cNvSpPr>
              <a:spLocks noChangeShapeType="1"/>
            </p:cNvSpPr>
            <p:nvPr/>
          </p:nvSpPr>
          <p:spPr bwMode="auto">
            <a:xfrm>
              <a:off x="1104" y="1536"/>
              <a:ext cx="1486" cy="0"/>
            </a:xfrm>
            <a:prstGeom prst="line">
              <a:avLst/>
            </a:prstGeom>
            <a:noFill/>
            <a:ln w="12700"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0" name="Rectangle 8"/>
            <p:cNvSpPr>
              <a:spLocks noChangeArrowheads="1"/>
            </p:cNvSpPr>
            <p:nvPr/>
          </p:nvSpPr>
          <p:spPr bwMode="auto">
            <a:xfrm>
              <a:off x="1200" y="1248"/>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3000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aa|bb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30000" noProof="0" dirty="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30000" noProof="0" dirty="0">
                <a:ln>
                  <a:noFill/>
                </a:ln>
                <a:solidFill>
                  <a:schemeClr val="tx1"/>
                </a:solidFill>
                <a:effectLst/>
                <a:uLnTx/>
                <a:uFillTx/>
                <a:latin typeface="+mj-lt"/>
                <a:ea typeface="PMingLiU" pitchFamily="18" charset="-120"/>
                <a:cs typeface="+mn-cs"/>
              </a:endParaRPr>
            </a:p>
          </p:txBody>
        </p:sp>
      </p:grpSp>
      <p:grpSp>
        <p:nvGrpSpPr>
          <p:cNvPr id="151561" name="Group 9"/>
          <p:cNvGrpSpPr/>
          <p:nvPr/>
        </p:nvGrpSpPr>
        <p:grpSpPr>
          <a:xfrm>
            <a:off x="1447800" y="4038600"/>
            <a:ext cx="6781800" cy="2209800"/>
            <a:chOff x="912" y="1824"/>
            <a:chExt cx="4272" cy="1392"/>
          </a:xfrm>
        </p:grpSpPr>
        <p:sp>
          <p:nvSpPr>
            <p:cNvPr id="151562" name="Oval 10"/>
            <p:cNvSpPr>
              <a:spLocks noChangeArrowheads="1"/>
            </p:cNvSpPr>
            <p:nvPr/>
          </p:nvSpPr>
          <p:spPr bwMode="auto">
            <a:xfrm>
              <a:off x="912"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X</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3" name="Oval 11"/>
            <p:cNvSpPr>
              <a:spLocks noChangeArrowheads="1"/>
            </p:cNvSpPr>
            <p:nvPr/>
          </p:nvSpPr>
          <p:spPr bwMode="auto">
            <a:xfrm>
              <a:off x="4896" y="2448"/>
              <a:ext cx="288" cy="288"/>
            </a:xfrm>
            <a:prstGeom prst="ellipse">
              <a:avLst/>
            </a:prstGeom>
            <a:noFill/>
            <a:ln w="57150" cap="sq" cmpd="thickThin">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Y</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4" name="Line 12"/>
            <p:cNvSpPr>
              <a:spLocks noChangeShapeType="1"/>
            </p:cNvSpPr>
            <p:nvPr/>
          </p:nvSpPr>
          <p:spPr bwMode="auto">
            <a:xfrm>
              <a:off x="1200"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5" name="Rectangle 13"/>
            <p:cNvSpPr>
              <a:spLocks noChangeArrowheads="1"/>
            </p:cNvSpPr>
            <p:nvPr/>
          </p:nvSpPr>
          <p:spPr bwMode="auto">
            <a:xfrm>
              <a:off x="1200"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66" name="Oval 14"/>
            <p:cNvSpPr>
              <a:spLocks noChangeArrowheads="1"/>
            </p:cNvSpPr>
            <p:nvPr/>
          </p:nvSpPr>
          <p:spPr bwMode="auto">
            <a:xfrm>
              <a:off x="1584"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5</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7" name="Freeform 15"/>
            <p:cNvSpPr/>
            <p:nvPr/>
          </p:nvSpPr>
          <p:spPr bwMode="auto">
            <a:xfrm>
              <a:off x="1520"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8" name="Freeform 16"/>
            <p:cNvSpPr/>
            <p:nvPr/>
          </p:nvSpPr>
          <p:spPr bwMode="auto">
            <a:xfrm>
              <a:off x="1480"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Lst>
              <a:ahLst/>
              <a:cxnLst>
                <a:cxn ang="0">
                  <a:pos x="T0" y="T1"/>
                </a:cxn>
                <a:cxn ang="0">
                  <a:pos x="T2" y="T3"/>
                </a:cxn>
                <a:cxn ang="0">
                  <a:pos x="T4" y="T5"/>
                </a:cxn>
                <a:cxn ang="0">
                  <a:pos x="T6" y="T7"/>
                </a:cxn>
                <a:cxn ang="0">
                  <a:pos x="T8" y="T9"/>
                </a:cxn>
                <a:cxn ang="0">
                  <a:pos x="T10" y="T11"/>
                </a:cxn>
                <a:cxn ang="0">
                  <a:pos x="T12" y="T13"/>
                </a:cxn>
              </a:cxnLst>
              <a:rect l="0" t="0" r="r" b="b"/>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9" name="Line 17"/>
            <p:cNvSpPr>
              <a:spLocks noChangeShapeType="1"/>
            </p:cNvSpPr>
            <p:nvPr/>
          </p:nvSpPr>
          <p:spPr bwMode="auto">
            <a:xfrm>
              <a:off x="1872"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0" name="Oval 18"/>
            <p:cNvSpPr>
              <a:spLocks noChangeArrowheads="1"/>
            </p:cNvSpPr>
            <p:nvPr/>
          </p:nvSpPr>
          <p:spPr bwMode="auto">
            <a:xfrm>
              <a:off x="2256"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1</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1" name="Oval 19"/>
            <p:cNvSpPr>
              <a:spLocks noChangeArrowheads="1"/>
            </p:cNvSpPr>
            <p:nvPr/>
          </p:nvSpPr>
          <p:spPr bwMode="auto">
            <a:xfrm>
              <a:off x="2880" y="2784"/>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4</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2" name="Oval 20"/>
            <p:cNvSpPr>
              <a:spLocks noChangeArrowheads="1"/>
            </p:cNvSpPr>
            <p:nvPr/>
          </p:nvSpPr>
          <p:spPr bwMode="auto">
            <a:xfrm>
              <a:off x="3552"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2</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3" name="Oval 21"/>
            <p:cNvSpPr>
              <a:spLocks noChangeArrowheads="1"/>
            </p:cNvSpPr>
            <p:nvPr/>
          </p:nvSpPr>
          <p:spPr bwMode="auto">
            <a:xfrm>
              <a:off x="2880" y="2016"/>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3</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4" name="Oval 22"/>
            <p:cNvSpPr>
              <a:spLocks noChangeArrowheads="1"/>
            </p:cNvSpPr>
            <p:nvPr/>
          </p:nvSpPr>
          <p:spPr bwMode="auto">
            <a:xfrm>
              <a:off x="4224"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6</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5" name="Freeform 23"/>
            <p:cNvSpPr/>
            <p:nvPr/>
          </p:nvSpPr>
          <p:spPr bwMode="auto">
            <a:xfrm>
              <a:off x="4168"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6" name="Freeform 24"/>
            <p:cNvSpPr/>
            <p:nvPr/>
          </p:nvSpPr>
          <p:spPr bwMode="auto">
            <a:xfrm>
              <a:off x="4128"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Lst>
              <a:ahLst/>
              <a:cxnLst>
                <a:cxn ang="0">
                  <a:pos x="T0" y="T1"/>
                </a:cxn>
                <a:cxn ang="0">
                  <a:pos x="T2" y="T3"/>
                </a:cxn>
                <a:cxn ang="0">
                  <a:pos x="T4" y="T5"/>
                </a:cxn>
                <a:cxn ang="0">
                  <a:pos x="T6" y="T7"/>
                </a:cxn>
                <a:cxn ang="0">
                  <a:pos x="T8" y="T9"/>
                </a:cxn>
                <a:cxn ang="0">
                  <a:pos x="T10" y="T11"/>
                </a:cxn>
                <a:cxn ang="0">
                  <a:pos x="T12" y="T13"/>
                </a:cxn>
              </a:cxnLst>
              <a:rect l="0" t="0" r="r" b="b"/>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7" name="Line 25"/>
            <p:cNvSpPr>
              <a:spLocks noChangeShapeType="1"/>
            </p:cNvSpPr>
            <p:nvPr/>
          </p:nvSpPr>
          <p:spPr bwMode="auto">
            <a:xfrm flipV="1">
              <a:off x="2496" y="2208"/>
              <a:ext cx="384" cy="288"/>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8" name="Line 26"/>
            <p:cNvSpPr>
              <a:spLocks noChangeShapeType="1"/>
            </p:cNvSpPr>
            <p:nvPr/>
          </p:nvSpPr>
          <p:spPr bwMode="auto">
            <a:xfrm>
              <a:off x="2496" y="2688"/>
              <a:ext cx="384" cy="192"/>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9" name="Line 27"/>
            <p:cNvSpPr>
              <a:spLocks noChangeShapeType="1"/>
            </p:cNvSpPr>
            <p:nvPr/>
          </p:nvSpPr>
          <p:spPr bwMode="auto">
            <a:xfrm>
              <a:off x="3168" y="2208"/>
              <a:ext cx="432" cy="288"/>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0" name="Line 28"/>
            <p:cNvSpPr>
              <a:spLocks noChangeShapeType="1"/>
            </p:cNvSpPr>
            <p:nvPr/>
          </p:nvSpPr>
          <p:spPr bwMode="auto">
            <a:xfrm flipV="1">
              <a:off x="3168" y="2736"/>
              <a:ext cx="432" cy="192"/>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1" name="Line 29"/>
            <p:cNvSpPr>
              <a:spLocks noChangeShapeType="1"/>
            </p:cNvSpPr>
            <p:nvPr/>
          </p:nvSpPr>
          <p:spPr bwMode="auto">
            <a:xfrm>
              <a:off x="3840"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2" name="Line 30"/>
            <p:cNvSpPr>
              <a:spLocks noChangeShapeType="1"/>
            </p:cNvSpPr>
            <p:nvPr/>
          </p:nvSpPr>
          <p:spPr bwMode="auto">
            <a:xfrm>
              <a:off x="4512"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3" name="Rectangle 31"/>
            <p:cNvSpPr>
              <a:spLocks noChangeArrowheads="1"/>
            </p:cNvSpPr>
            <p:nvPr/>
          </p:nvSpPr>
          <p:spPr bwMode="auto">
            <a:xfrm>
              <a:off x="1584" y="18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4" name="Rectangle 32"/>
            <p:cNvSpPr>
              <a:spLocks noChangeArrowheads="1"/>
            </p:cNvSpPr>
            <p:nvPr/>
          </p:nvSpPr>
          <p:spPr bwMode="auto">
            <a:xfrm>
              <a:off x="1632" y="29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5" name="Rectangle 33"/>
            <p:cNvSpPr>
              <a:spLocks noChangeArrowheads="1"/>
            </p:cNvSpPr>
            <p:nvPr/>
          </p:nvSpPr>
          <p:spPr bwMode="auto">
            <a:xfrm>
              <a:off x="1920"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6" name="Rectangle 34"/>
            <p:cNvSpPr>
              <a:spLocks noChangeArrowheads="1"/>
            </p:cNvSpPr>
            <p:nvPr/>
          </p:nvSpPr>
          <p:spPr bwMode="auto">
            <a:xfrm>
              <a:off x="3840"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7" name="Rectangle 35"/>
            <p:cNvSpPr>
              <a:spLocks noChangeArrowheads="1"/>
            </p:cNvSpPr>
            <p:nvPr/>
          </p:nvSpPr>
          <p:spPr bwMode="auto">
            <a:xfrm>
              <a:off x="4560"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8" name="Rectangle 36"/>
            <p:cNvSpPr>
              <a:spLocks noChangeArrowheads="1"/>
            </p:cNvSpPr>
            <p:nvPr/>
          </p:nvSpPr>
          <p:spPr bwMode="auto">
            <a:xfrm>
              <a:off x="4272" y="18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89" name="Rectangle 37"/>
            <p:cNvSpPr>
              <a:spLocks noChangeArrowheads="1"/>
            </p:cNvSpPr>
            <p:nvPr/>
          </p:nvSpPr>
          <p:spPr bwMode="auto">
            <a:xfrm>
              <a:off x="4320" y="28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90" name="Rectangle 38"/>
            <p:cNvSpPr>
              <a:spLocks noChangeArrowheads="1"/>
            </p:cNvSpPr>
            <p:nvPr/>
          </p:nvSpPr>
          <p:spPr bwMode="auto">
            <a:xfrm>
              <a:off x="2496"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91" name="Rectangle 39"/>
            <p:cNvSpPr>
              <a:spLocks noChangeArrowheads="1"/>
            </p:cNvSpPr>
            <p:nvPr/>
          </p:nvSpPr>
          <p:spPr bwMode="auto">
            <a:xfrm>
              <a:off x="2496"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92" name="Rectangle 40"/>
            <p:cNvSpPr>
              <a:spLocks noChangeArrowheads="1"/>
            </p:cNvSpPr>
            <p:nvPr/>
          </p:nvSpPr>
          <p:spPr bwMode="auto">
            <a:xfrm>
              <a:off x="3264"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sp>
          <p:nvSpPr>
            <p:cNvPr id="151593" name="Rectangle 41"/>
            <p:cNvSpPr>
              <a:spLocks noChangeArrowheads="1"/>
            </p:cNvSpPr>
            <p:nvPr/>
          </p:nvSpPr>
          <p:spPr bwMode="auto">
            <a:xfrm>
              <a:off x="3312" y="27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endParaRPr>
            </a:p>
          </p:txBody>
        </p:sp>
      </p:grpSp>
      <p:sp>
        <p:nvSpPr>
          <p:cNvPr id="96261"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slide(fromTop)">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51561"/>
                                        </p:tgtEl>
                                        <p:attrNameLst>
                                          <p:attrName>style.visibility</p:attrName>
                                        </p:attrNameLst>
                                      </p:cBhvr>
                                      <p:to>
                                        <p:strVal val="visible"/>
                                      </p:to>
                                    </p:set>
                                    <p:animEffect transition="in" filter="slide(fromTop)">
                                      <p:cBhvr>
                                        <p:cTn id="12" dur="500"/>
                                        <p:tgtEl>
                                          <p:spTgt spid="15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Excercise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例</a:t>
            </a:r>
            <a:r>
              <a:rPr kumimoji="0" lang="en-US" altLang="zh-CN" sz="32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17</a:t>
            </a:r>
            <a:r>
              <a:rPr kumimoji="0" lang="zh-CN" altLang="en-US" sz="26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a:t>
            </a:r>
            <a:endParaRPr kumimoji="0" lang="en-US" altLang="zh-CN" sz="26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1</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L(R) =(</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L(M)=L(R)</a:t>
            </a:r>
            <a:b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endPar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2</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L(R) =a*b</a:t>
            </a:r>
            <a:r>
              <a:rPr kumimoji="0" lang="en-US" altLang="zh-CN" sz="32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L(M)=L(R)</a:t>
            </a:r>
            <a:br>
              <a:rPr kumimoji="0" lang="en-US" altLang="zh-CN" sz="2600" b="0" i="0" u="none" strike="noStrike" kern="1200" cap="none" spc="0" normalizeH="0" baseline="0" noProof="0" dirty="0" smtClean="0">
                <a:ln>
                  <a:noFill/>
                </a:ln>
                <a:solidFill>
                  <a:srgbClr val="0000CC"/>
                </a:solidFill>
                <a:effectLst/>
                <a:uLnTx/>
                <a:uFillTx/>
                <a:latin typeface="Verdana" panose="020B0604030504040204" pitchFamily="34" charset="0"/>
                <a:ea typeface="宋体" panose="02010600030101010101" pitchFamily="2" charset="-122"/>
                <a:cs typeface="+mn-cs"/>
              </a:rPr>
            </a:br>
            <a:endParaRPr kumimoji="0" lang="en-US" altLang="zh-CN" sz="2600" b="0" i="0" u="none" strike="noStrike" kern="1200" cap="none" spc="0" normalizeH="0" baseline="0" noProof="0" dirty="0" smtClean="0">
              <a:ln>
                <a:noFill/>
              </a:ln>
              <a:solidFill>
                <a:srgbClr val="0000CC"/>
              </a:solidFill>
              <a:effectLst/>
              <a:uLnTx/>
              <a:uFillTx/>
              <a:latin typeface="Verdana" panose="020B0604030504040204" pitchFamily="34" charset="0"/>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972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72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pSp>
        <p:nvGrpSpPr>
          <p:cNvPr id="71" name="组合 70"/>
          <p:cNvGrpSpPr/>
          <p:nvPr/>
        </p:nvGrpSpPr>
        <p:grpSpPr>
          <a:xfrm>
            <a:off x="2229485" y="2162175"/>
            <a:ext cx="3851910" cy="690245"/>
            <a:chOff x="3511" y="3405"/>
            <a:chExt cx="6066" cy="1087"/>
          </a:xfrm>
        </p:grpSpPr>
        <p:sp>
          <p:nvSpPr>
            <p:cNvPr id="56" name="椭圆 55"/>
            <p:cNvSpPr/>
            <p:nvPr/>
          </p:nvSpPr>
          <p:spPr>
            <a:xfrm>
              <a:off x="3908"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57" name="椭圆 56"/>
            <p:cNvSpPr/>
            <p:nvPr/>
          </p:nvSpPr>
          <p:spPr>
            <a:xfrm>
              <a:off x="8671"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58" name="直接箭头连接符 57"/>
            <p:cNvCxnSpPr>
              <a:stCxn id="56" idx="6"/>
              <a:endCxn id="57" idx="2"/>
            </p:cNvCxnSpPr>
            <p:nvPr/>
          </p:nvCxnSpPr>
          <p:spPr>
            <a:xfrm>
              <a:off x="4815" y="4040"/>
              <a:ext cx="38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703" y="3405"/>
              <a:ext cx="2090" cy="725"/>
            </a:xfrm>
            <a:prstGeom prst="rect">
              <a:avLst/>
            </a:prstGeom>
            <a:noFill/>
          </p:spPr>
          <p:txBody>
            <a:bodyPr wrap="none" rtlCol="0">
              <a:spAutoFit/>
            </a:bodyPr>
            <a:p>
              <a:r>
                <a:rPr lang="en-US" altLang="zh-CN"/>
                <a:t>(a|b)*abb</a:t>
              </a:r>
              <a:endParaRPr lang="en-US" altLang="zh-CN"/>
            </a:p>
          </p:txBody>
        </p:sp>
        <p:sp>
          <p:nvSpPr>
            <p:cNvPr id="62" name="椭圆 61"/>
            <p:cNvSpPr/>
            <p:nvPr/>
          </p:nvSpPr>
          <p:spPr>
            <a:xfrm>
              <a:off x="8752" y="3709"/>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8" name="直接箭头连接符 67"/>
            <p:cNvCxnSpPr>
              <a:endCxn id="56" idx="2"/>
            </p:cNvCxnSpPr>
            <p:nvPr/>
          </p:nvCxnSpPr>
          <p:spPr>
            <a:xfrm>
              <a:off x="3511" y="4032"/>
              <a:ext cx="397" cy="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982980" y="3512820"/>
            <a:ext cx="6541135" cy="710565"/>
            <a:chOff x="1548" y="5532"/>
            <a:chExt cx="10301" cy="1119"/>
          </a:xfrm>
        </p:grpSpPr>
        <p:sp>
          <p:nvSpPr>
            <p:cNvPr id="22" name="椭圆 21"/>
            <p:cNvSpPr/>
            <p:nvPr/>
          </p:nvSpPr>
          <p:spPr>
            <a:xfrm>
              <a:off x="1985"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23" name="椭圆 22"/>
            <p:cNvSpPr/>
            <p:nvPr/>
          </p:nvSpPr>
          <p:spPr>
            <a:xfrm>
              <a:off x="4592"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4" name="椭圆 23"/>
            <p:cNvSpPr/>
            <p:nvPr/>
          </p:nvSpPr>
          <p:spPr>
            <a:xfrm>
              <a:off x="6746"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5" name="椭圆 24"/>
            <p:cNvSpPr/>
            <p:nvPr/>
          </p:nvSpPr>
          <p:spPr>
            <a:xfrm>
              <a:off x="9014"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6" name="椭圆 25"/>
            <p:cNvSpPr/>
            <p:nvPr/>
          </p:nvSpPr>
          <p:spPr>
            <a:xfrm>
              <a:off x="10943"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27" name="直接箭头连接符 26"/>
            <p:cNvCxnSpPr>
              <a:stCxn id="22" idx="6"/>
              <a:endCxn id="23" idx="2"/>
            </p:cNvCxnSpPr>
            <p:nvPr/>
          </p:nvCxnSpPr>
          <p:spPr>
            <a:xfrm>
              <a:off x="2892" y="6199"/>
              <a:ext cx="17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24" idx="2"/>
            </p:cNvCxnSpPr>
            <p:nvPr/>
          </p:nvCxnSpPr>
          <p:spPr>
            <a:xfrm>
              <a:off x="5499" y="6199"/>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6"/>
              <a:endCxn id="25" idx="2"/>
            </p:cNvCxnSpPr>
            <p:nvPr/>
          </p:nvCxnSpPr>
          <p:spPr>
            <a:xfrm>
              <a:off x="7653" y="6199"/>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6"/>
              <a:endCxn id="26" idx="2"/>
            </p:cNvCxnSpPr>
            <p:nvPr/>
          </p:nvCxnSpPr>
          <p:spPr>
            <a:xfrm>
              <a:off x="9921" y="6199"/>
              <a:ext cx="102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00" y="5532"/>
              <a:ext cx="1397" cy="725"/>
            </a:xfrm>
            <a:prstGeom prst="rect">
              <a:avLst/>
            </a:prstGeom>
            <a:noFill/>
          </p:spPr>
          <p:txBody>
            <a:bodyPr wrap="none" rtlCol="0">
              <a:spAutoFit/>
            </a:bodyPr>
            <a:p>
              <a:r>
                <a:rPr lang="en-US" altLang="zh-CN"/>
                <a:t>(a|b)*</a:t>
              </a:r>
              <a:endParaRPr lang="en-US" altLang="zh-CN"/>
            </a:p>
          </p:txBody>
        </p:sp>
        <p:sp>
          <p:nvSpPr>
            <p:cNvPr id="32" name="文本框 31"/>
            <p:cNvSpPr txBox="1"/>
            <p:nvPr/>
          </p:nvSpPr>
          <p:spPr>
            <a:xfrm>
              <a:off x="5784" y="5572"/>
              <a:ext cx="501" cy="72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7971" y="5572"/>
              <a:ext cx="528" cy="725"/>
            </a:xfrm>
            <a:prstGeom prst="rect">
              <a:avLst/>
            </a:prstGeom>
            <a:noFill/>
          </p:spPr>
          <p:txBody>
            <a:bodyPr wrap="none" rtlCol="0">
              <a:spAutoFit/>
            </a:bodyPr>
            <a:p>
              <a:r>
                <a:rPr lang="en-US" altLang="zh-CN"/>
                <a:t>b</a:t>
              </a:r>
              <a:endParaRPr lang="en-US" altLang="zh-CN"/>
            </a:p>
          </p:txBody>
        </p:sp>
        <p:sp>
          <p:nvSpPr>
            <p:cNvPr id="34" name="文本框 33"/>
            <p:cNvSpPr txBox="1"/>
            <p:nvPr/>
          </p:nvSpPr>
          <p:spPr>
            <a:xfrm>
              <a:off x="10037" y="5572"/>
              <a:ext cx="528" cy="725"/>
            </a:xfrm>
            <a:prstGeom prst="rect">
              <a:avLst/>
            </a:prstGeom>
            <a:noFill/>
          </p:spPr>
          <p:txBody>
            <a:bodyPr wrap="none" rtlCol="0">
              <a:spAutoFit/>
            </a:bodyPr>
            <a:p>
              <a:r>
                <a:rPr lang="en-US" altLang="zh-CN"/>
                <a:t>b</a:t>
              </a:r>
              <a:endParaRPr lang="en-US" altLang="zh-CN"/>
            </a:p>
          </p:txBody>
        </p:sp>
        <p:sp>
          <p:nvSpPr>
            <p:cNvPr id="63" name="椭圆 62"/>
            <p:cNvSpPr/>
            <p:nvPr/>
          </p:nvSpPr>
          <p:spPr>
            <a:xfrm>
              <a:off x="11026" y="5853"/>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9" name="直接箭头连接符 68"/>
            <p:cNvCxnSpPr>
              <a:endCxn id="22" idx="2"/>
            </p:cNvCxnSpPr>
            <p:nvPr/>
          </p:nvCxnSpPr>
          <p:spPr>
            <a:xfrm>
              <a:off x="1548" y="6198"/>
              <a:ext cx="43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971550" y="4508500"/>
            <a:ext cx="7125335" cy="1612265"/>
            <a:chOff x="1530" y="7100"/>
            <a:chExt cx="11221" cy="2539"/>
          </a:xfrm>
        </p:grpSpPr>
        <p:sp>
          <p:nvSpPr>
            <p:cNvPr id="35" name="椭圆 34"/>
            <p:cNvSpPr/>
            <p:nvPr/>
          </p:nvSpPr>
          <p:spPr>
            <a:xfrm>
              <a:off x="198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36" name="椭圆 35"/>
            <p:cNvSpPr/>
            <p:nvPr/>
          </p:nvSpPr>
          <p:spPr>
            <a:xfrm>
              <a:off x="628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7" name="椭圆 36"/>
            <p:cNvSpPr/>
            <p:nvPr/>
          </p:nvSpPr>
          <p:spPr>
            <a:xfrm>
              <a:off x="821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8" name="椭圆 37"/>
            <p:cNvSpPr/>
            <p:nvPr/>
          </p:nvSpPr>
          <p:spPr>
            <a:xfrm>
              <a:off x="1002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4</a:t>
              </a:r>
              <a:endParaRPr lang="en-US" altLang="zh-CN">
                <a:solidFill>
                  <a:schemeClr val="tx1"/>
                </a:solidFill>
              </a:endParaRPr>
            </a:p>
          </p:txBody>
        </p:sp>
        <p:sp>
          <p:nvSpPr>
            <p:cNvPr id="39" name="椭圆 38"/>
            <p:cNvSpPr/>
            <p:nvPr/>
          </p:nvSpPr>
          <p:spPr>
            <a:xfrm>
              <a:off x="1184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40" name="直接箭头连接符 39"/>
            <p:cNvCxnSpPr>
              <a:stCxn id="35" idx="6"/>
              <a:endCxn id="48" idx="2"/>
            </p:cNvCxnSpPr>
            <p:nvPr/>
          </p:nvCxnSpPr>
          <p:spPr>
            <a:xfrm>
              <a:off x="2890" y="8462"/>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2" y="8462"/>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0"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6"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683" y="7100"/>
              <a:ext cx="501" cy="725"/>
            </a:xfrm>
            <a:prstGeom prst="rect">
              <a:avLst/>
            </a:prstGeom>
            <a:noFill/>
          </p:spPr>
          <p:txBody>
            <a:bodyPr wrap="none" rtlCol="0">
              <a:spAutoFit/>
            </a:bodyPr>
            <a:p>
              <a:r>
                <a:rPr lang="en-US" altLang="zh-CN"/>
                <a:t>a</a:t>
              </a:r>
              <a:endParaRPr lang="en-US" altLang="zh-CN"/>
            </a:p>
          </p:txBody>
        </p:sp>
        <p:sp>
          <p:nvSpPr>
            <p:cNvPr id="45" name="文本框 44"/>
            <p:cNvSpPr txBox="1"/>
            <p:nvPr/>
          </p:nvSpPr>
          <p:spPr>
            <a:xfrm>
              <a:off x="7364" y="7835"/>
              <a:ext cx="501" cy="725"/>
            </a:xfrm>
            <a:prstGeom prst="rect">
              <a:avLst/>
            </a:prstGeom>
            <a:noFill/>
          </p:spPr>
          <p:txBody>
            <a:bodyPr wrap="none" rtlCol="0">
              <a:spAutoFit/>
            </a:bodyPr>
            <a:p>
              <a:r>
                <a:rPr lang="en-US" altLang="zh-CN"/>
                <a:t>a</a:t>
              </a:r>
              <a:endParaRPr lang="en-US" altLang="zh-CN"/>
            </a:p>
          </p:txBody>
        </p:sp>
        <p:sp>
          <p:nvSpPr>
            <p:cNvPr id="46" name="文本框 45"/>
            <p:cNvSpPr txBox="1"/>
            <p:nvPr/>
          </p:nvSpPr>
          <p:spPr>
            <a:xfrm>
              <a:off x="9325" y="7835"/>
              <a:ext cx="528" cy="725"/>
            </a:xfrm>
            <a:prstGeom prst="rect">
              <a:avLst/>
            </a:prstGeom>
            <a:noFill/>
          </p:spPr>
          <p:txBody>
            <a:bodyPr wrap="none" rtlCol="0">
              <a:spAutoFit/>
            </a:bodyPr>
            <a:p>
              <a:r>
                <a:rPr lang="en-US" altLang="zh-CN"/>
                <a:t>b</a:t>
              </a:r>
              <a:endParaRPr lang="en-US" altLang="zh-CN"/>
            </a:p>
          </p:txBody>
        </p:sp>
        <p:sp>
          <p:nvSpPr>
            <p:cNvPr id="47" name="文本框 46"/>
            <p:cNvSpPr txBox="1"/>
            <p:nvPr/>
          </p:nvSpPr>
          <p:spPr>
            <a:xfrm>
              <a:off x="11052" y="7835"/>
              <a:ext cx="528" cy="725"/>
            </a:xfrm>
            <a:prstGeom prst="rect">
              <a:avLst/>
            </a:prstGeom>
            <a:noFill/>
          </p:spPr>
          <p:txBody>
            <a:bodyPr wrap="none" rtlCol="0">
              <a:spAutoFit/>
            </a:bodyPr>
            <a:p>
              <a:r>
                <a:rPr lang="en-US" altLang="zh-CN"/>
                <a:t>b</a:t>
              </a:r>
              <a:endParaRPr lang="en-US" altLang="zh-CN"/>
            </a:p>
          </p:txBody>
        </p:sp>
        <p:sp>
          <p:nvSpPr>
            <p:cNvPr id="48" name="椭圆 47"/>
            <p:cNvSpPr/>
            <p:nvPr/>
          </p:nvSpPr>
          <p:spPr>
            <a:xfrm>
              <a:off x="413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cxnSp>
          <p:nvCxnSpPr>
            <p:cNvPr id="49" name="直接箭头连接符 48"/>
            <p:cNvCxnSpPr>
              <a:stCxn id="48" idx="6"/>
              <a:endCxn id="36" idx="2"/>
            </p:cNvCxnSpPr>
            <p:nvPr/>
          </p:nvCxnSpPr>
          <p:spPr>
            <a:xfrm>
              <a:off x="5046" y="8462"/>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3" y="7821"/>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3" y="8462"/>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6" y="8915"/>
              <a:ext cx="528" cy="725"/>
            </a:xfrm>
            <a:prstGeom prst="rect">
              <a:avLst/>
            </a:prstGeom>
            <a:noFill/>
          </p:spPr>
          <p:txBody>
            <a:bodyPr wrap="none" rtlCol="0">
              <a:spAutoFit/>
            </a:bodyPr>
            <a:p>
              <a:r>
                <a:rPr lang="en-US" altLang="zh-CN"/>
                <a:t>b</a:t>
              </a:r>
              <a:endParaRPr lang="en-US" altLang="zh-CN"/>
            </a:p>
          </p:txBody>
        </p:sp>
        <p:sp>
          <p:nvSpPr>
            <p:cNvPr id="53" name="文本框 52"/>
            <p:cNvSpPr txBox="1"/>
            <p:nvPr/>
          </p:nvSpPr>
          <p:spPr>
            <a:xfrm>
              <a:off x="5387" y="7835"/>
              <a:ext cx="502" cy="725"/>
            </a:xfrm>
            <a:prstGeom prst="rect">
              <a:avLst/>
            </a:prstGeom>
            <a:noFill/>
          </p:spPr>
          <p:txBody>
            <a:bodyPr wrap="none" rtlCol="0">
              <a:spAutoFit/>
            </a:bodyPr>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1" y="7895"/>
              <a:ext cx="502" cy="725"/>
            </a:xfrm>
            <a:prstGeom prst="rect">
              <a:avLst/>
            </a:prstGeom>
            <a:noFill/>
          </p:spPr>
          <p:txBody>
            <a:bodyPr wrap="none" rtlCol="0">
              <a:spAutoFit/>
            </a:bodyPr>
            <a:p>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sp>
          <p:nvSpPr>
            <p:cNvPr id="64" name="椭圆 63"/>
            <p:cNvSpPr/>
            <p:nvPr/>
          </p:nvSpPr>
          <p:spPr>
            <a:xfrm>
              <a:off x="11937" y="8121"/>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70" name="直接箭头连接符 69"/>
            <p:cNvCxnSpPr>
              <a:endCxn id="35" idx="2"/>
            </p:cNvCxnSpPr>
            <p:nvPr/>
          </p:nvCxnSpPr>
          <p:spPr>
            <a:xfrm>
              <a:off x="1530" y="8461"/>
              <a:ext cx="4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gridCol w="2132965"/>
                <a:gridCol w="2132965"/>
              </a:tblGrid>
              <a:tr h="396240">
                <a:tc>
                  <a:txBody>
                    <a:bodyPr/>
                    <a:p>
                      <a:pPr algn="ctr">
                        <a:buNone/>
                      </a:pPr>
                      <a:r>
                        <a:rPr lang="en-US" altLang="zh-CN" sz="2000" b="1">
                          <a:latin typeface="宋体" panose="02010600030101010101" pitchFamily="2" charset="-122"/>
                          <a:ea typeface="宋体" panose="02010600030101010101" pitchFamily="2" charset="-122"/>
                        </a:rPr>
                        <a:t>I</a:t>
                      </a:r>
                      <a:endParaRPr lang="en-US" altLang="zh-CN" sz="2000"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{0,5,2}S</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bl>
          </a:graphicData>
        </a:graphic>
      </p:graphicFrame>
      <p:grpSp>
        <p:nvGrpSpPr>
          <p:cNvPr id="14" name="组合 13"/>
          <p:cNvGrpSpPr/>
          <p:nvPr/>
        </p:nvGrpSpPr>
        <p:grpSpPr>
          <a:xfrm>
            <a:off x="1017270" y="1781810"/>
            <a:ext cx="7080250" cy="1612265"/>
            <a:chOff x="1602" y="2806"/>
            <a:chExt cx="11150" cy="2539"/>
          </a:xfrm>
        </p:grpSpPr>
        <p:sp>
          <p:nvSpPr>
            <p:cNvPr id="44" name="文本框 43"/>
            <p:cNvSpPr txBox="1"/>
            <p:nvPr/>
          </p:nvSpPr>
          <p:spPr>
            <a:xfrm>
              <a:off x="4684" y="2806"/>
              <a:ext cx="501" cy="725"/>
            </a:xfrm>
            <a:prstGeom prst="rect">
              <a:avLst/>
            </a:prstGeom>
            <a:noFill/>
          </p:spPr>
          <p:txBody>
            <a:bodyPr wrap="none" rtlCol="0">
              <a:spAutoFit/>
            </a:bodyPr>
            <a:p>
              <a:r>
                <a:rPr lang="en-US" altLang="zh-CN"/>
                <a:t>a</a:t>
              </a:r>
              <a:endParaRPr lang="en-US" altLang="zh-CN"/>
            </a:p>
          </p:txBody>
        </p:sp>
        <p:sp>
          <p:nvSpPr>
            <p:cNvPr id="35" name="椭圆 34"/>
            <p:cNvSpPr/>
            <p:nvPr/>
          </p:nvSpPr>
          <p:spPr>
            <a:xfrm>
              <a:off x="198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36" name="椭圆 35"/>
            <p:cNvSpPr/>
            <p:nvPr/>
          </p:nvSpPr>
          <p:spPr>
            <a:xfrm>
              <a:off x="628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7" name="椭圆 36"/>
            <p:cNvSpPr/>
            <p:nvPr/>
          </p:nvSpPr>
          <p:spPr>
            <a:xfrm>
              <a:off x="821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8" name="椭圆 37"/>
            <p:cNvSpPr/>
            <p:nvPr/>
          </p:nvSpPr>
          <p:spPr>
            <a:xfrm>
              <a:off x="1003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4</a:t>
              </a:r>
              <a:endParaRPr lang="en-US" altLang="zh-CN">
                <a:solidFill>
                  <a:schemeClr val="tx1"/>
                </a:solidFill>
              </a:endParaRPr>
            </a:p>
          </p:txBody>
        </p:sp>
        <p:sp>
          <p:nvSpPr>
            <p:cNvPr id="39" name="椭圆 38"/>
            <p:cNvSpPr/>
            <p:nvPr/>
          </p:nvSpPr>
          <p:spPr>
            <a:xfrm>
              <a:off x="1184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40" name="直接箭头连接符 39"/>
            <p:cNvCxnSpPr>
              <a:stCxn id="35" idx="6"/>
              <a:endCxn id="48" idx="2"/>
            </p:cNvCxnSpPr>
            <p:nvPr/>
          </p:nvCxnSpPr>
          <p:spPr>
            <a:xfrm>
              <a:off x="2891" y="4168"/>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3" y="4168"/>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1"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7"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65" y="3541"/>
              <a:ext cx="501" cy="725"/>
            </a:xfrm>
            <a:prstGeom prst="rect">
              <a:avLst/>
            </a:prstGeom>
            <a:noFill/>
          </p:spPr>
          <p:txBody>
            <a:bodyPr wrap="none" rtlCol="0">
              <a:spAutoFit/>
            </a:bodyPr>
            <a:p>
              <a:r>
                <a:rPr lang="en-US" altLang="zh-CN"/>
                <a:t>a</a:t>
              </a:r>
              <a:endParaRPr lang="en-US" altLang="zh-CN"/>
            </a:p>
          </p:txBody>
        </p:sp>
        <p:sp>
          <p:nvSpPr>
            <p:cNvPr id="46" name="文本框 45"/>
            <p:cNvSpPr txBox="1"/>
            <p:nvPr/>
          </p:nvSpPr>
          <p:spPr>
            <a:xfrm>
              <a:off x="9326" y="3541"/>
              <a:ext cx="528" cy="725"/>
            </a:xfrm>
            <a:prstGeom prst="rect">
              <a:avLst/>
            </a:prstGeom>
            <a:noFill/>
          </p:spPr>
          <p:txBody>
            <a:bodyPr wrap="none" rtlCol="0">
              <a:spAutoFit/>
            </a:bodyPr>
            <a:p>
              <a:r>
                <a:rPr lang="en-US" altLang="zh-CN"/>
                <a:t>b</a:t>
              </a:r>
              <a:endParaRPr lang="en-US" altLang="zh-CN"/>
            </a:p>
          </p:txBody>
        </p:sp>
        <p:sp>
          <p:nvSpPr>
            <p:cNvPr id="47" name="文本框 46"/>
            <p:cNvSpPr txBox="1"/>
            <p:nvPr/>
          </p:nvSpPr>
          <p:spPr>
            <a:xfrm>
              <a:off x="11053" y="3541"/>
              <a:ext cx="528" cy="725"/>
            </a:xfrm>
            <a:prstGeom prst="rect">
              <a:avLst/>
            </a:prstGeom>
            <a:noFill/>
          </p:spPr>
          <p:txBody>
            <a:bodyPr wrap="none" rtlCol="0">
              <a:spAutoFit/>
            </a:bodyPr>
            <a:p>
              <a:r>
                <a:rPr lang="en-US" altLang="zh-CN"/>
                <a:t>b</a:t>
              </a:r>
              <a:endParaRPr lang="en-US" altLang="zh-CN"/>
            </a:p>
          </p:txBody>
        </p:sp>
        <p:sp>
          <p:nvSpPr>
            <p:cNvPr id="48" name="椭圆 47"/>
            <p:cNvSpPr/>
            <p:nvPr/>
          </p:nvSpPr>
          <p:spPr>
            <a:xfrm>
              <a:off x="414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cxnSp>
          <p:nvCxnSpPr>
            <p:cNvPr id="49" name="直接箭头连接符 48"/>
            <p:cNvCxnSpPr>
              <a:stCxn id="48" idx="6"/>
              <a:endCxn id="36" idx="2"/>
            </p:cNvCxnSpPr>
            <p:nvPr/>
          </p:nvCxnSpPr>
          <p:spPr>
            <a:xfrm>
              <a:off x="5047" y="4168"/>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4" y="3527"/>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4" y="4168"/>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7" y="4621"/>
              <a:ext cx="528" cy="725"/>
            </a:xfrm>
            <a:prstGeom prst="rect">
              <a:avLst/>
            </a:prstGeom>
            <a:noFill/>
          </p:spPr>
          <p:txBody>
            <a:bodyPr wrap="none" rtlCol="0">
              <a:spAutoFit/>
            </a:bodyPr>
            <a:p>
              <a:r>
                <a:rPr lang="en-US" altLang="zh-CN"/>
                <a:t>b</a:t>
              </a:r>
              <a:endParaRPr lang="en-US" altLang="zh-CN"/>
            </a:p>
          </p:txBody>
        </p:sp>
        <p:sp>
          <p:nvSpPr>
            <p:cNvPr id="53" name="文本框 52"/>
            <p:cNvSpPr txBox="1"/>
            <p:nvPr/>
          </p:nvSpPr>
          <p:spPr>
            <a:xfrm>
              <a:off x="5388" y="3541"/>
              <a:ext cx="502" cy="725"/>
            </a:xfrm>
            <a:prstGeom prst="rect">
              <a:avLst/>
            </a:prstGeom>
            <a:noFill/>
          </p:spPr>
          <p:txBody>
            <a:bodyPr wrap="none" rtlCol="0">
              <a:spAutoFit/>
            </a:bodyPr>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2" y="3601"/>
              <a:ext cx="502" cy="725"/>
            </a:xfrm>
            <a:prstGeom prst="rect">
              <a:avLst/>
            </a:prstGeom>
            <a:noFill/>
          </p:spPr>
          <p:txBody>
            <a:bodyPr wrap="none" rtlCol="0">
              <a:spAutoFit/>
            </a:bodyPr>
            <a:p>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sp>
          <p:nvSpPr>
            <p:cNvPr id="11" name="椭圆 10"/>
            <p:cNvSpPr/>
            <p:nvPr/>
          </p:nvSpPr>
          <p:spPr>
            <a:xfrm>
              <a:off x="11957" y="3812"/>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13" name="直接箭头连接符 12"/>
            <p:cNvCxnSpPr>
              <a:endCxn id="35" idx="2"/>
            </p:cNvCxnSpPr>
            <p:nvPr/>
          </p:nvCxnSpPr>
          <p:spPr>
            <a:xfrm>
              <a:off x="1602" y="4154"/>
              <a:ext cx="382"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gridCol w="2132965"/>
                <a:gridCol w="2132965"/>
              </a:tblGrid>
              <a:tr h="381000">
                <a:tc>
                  <a:txBody>
                    <a:bodyPr/>
                    <a:p>
                      <a:pPr algn="ctr">
                        <a:buNone/>
                      </a:pPr>
                      <a:r>
                        <a:rPr lang="en-US" altLang="zh-CN" sz="2000" b="1">
                          <a:latin typeface="宋体" panose="02010600030101010101" pitchFamily="2" charset="-122"/>
                          <a:ea typeface="宋体" panose="02010600030101010101" pitchFamily="2" charset="-122"/>
                        </a:rPr>
                        <a:t>I</a:t>
                      </a:r>
                      <a:endParaRPr lang="en-US" altLang="zh-CN" sz="2000"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{0,5,2}S</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bl>
          </a:graphicData>
        </a:graphic>
      </p:graphicFrame>
      <p:grpSp>
        <p:nvGrpSpPr>
          <p:cNvPr id="55" name="组合 54"/>
          <p:cNvGrpSpPr/>
          <p:nvPr/>
        </p:nvGrpSpPr>
        <p:grpSpPr>
          <a:xfrm>
            <a:off x="2546985" y="1437640"/>
            <a:ext cx="3315335" cy="2651125"/>
            <a:chOff x="4011" y="2264"/>
            <a:chExt cx="5221" cy="4175"/>
          </a:xfrm>
        </p:grpSpPr>
        <p:sp>
          <p:nvSpPr>
            <p:cNvPr id="6" name="椭圆 5"/>
            <p:cNvSpPr/>
            <p:nvPr/>
          </p:nvSpPr>
          <p:spPr>
            <a:xfrm>
              <a:off x="4357" y="405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7" name="椭圆 6"/>
            <p:cNvSpPr/>
            <p:nvPr/>
          </p:nvSpPr>
          <p:spPr>
            <a:xfrm>
              <a:off x="6171" y="290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8" name="椭圆 7"/>
            <p:cNvSpPr/>
            <p:nvPr/>
          </p:nvSpPr>
          <p:spPr>
            <a:xfrm>
              <a:off x="6171"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9" name="椭圆 8"/>
            <p:cNvSpPr/>
            <p:nvPr/>
          </p:nvSpPr>
          <p:spPr>
            <a:xfrm>
              <a:off x="8326" y="292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10" name="椭圆 9"/>
            <p:cNvSpPr/>
            <p:nvPr/>
          </p:nvSpPr>
          <p:spPr>
            <a:xfrm>
              <a:off x="8326"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cxnSp>
          <p:nvCxnSpPr>
            <p:cNvPr id="11" name="直接箭头连接符 10"/>
            <p:cNvCxnSpPr>
              <a:stCxn id="6" idx="7"/>
              <a:endCxn id="7" idx="2"/>
            </p:cNvCxnSpPr>
            <p:nvPr/>
          </p:nvCxnSpPr>
          <p:spPr>
            <a:xfrm flipV="1">
              <a:off x="5131" y="3359"/>
              <a:ext cx="1040" cy="8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8" idx="2"/>
            </p:cNvCxnSpPr>
            <p:nvPr/>
          </p:nvCxnSpPr>
          <p:spPr>
            <a:xfrm>
              <a:off x="5131" y="4827"/>
              <a:ext cx="1040" cy="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a:endCxn id="9" idx="2"/>
            </p:cNvCxnSpPr>
            <p:nvPr/>
          </p:nvCxnSpPr>
          <p:spPr>
            <a:xfrm>
              <a:off x="7078" y="3359"/>
              <a:ext cx="1248"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1"/>
              <a:endCxn id="7" idx="7"/>
            </p:cNvCxnSpPr>
            <p:nvPr/>
          </p:nvCxnSpPr>
          <p:spPr>
            <a:xfrm rot="16200000">
              <a:off x="6624" y="2718"/>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8" idx="3"/>
              <a:endCxn id="8" idx="5"/>
            </p:cNvCxnSpPr>
            <p:nvPr/>
          </p:nvCxnSpPr>
          <p:spPr>
            <a:xfrm rot="5400000" flipV="1">
              <a:off x="6624" y="5510"/>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7" idx="4"/>
            </p:cNvCxnSpPr>
            <p:nvPr/>
          </p:nvCxnSpPr>
          <p:spPr>
            <a:xfrm flipV="1">
              <a:off x="6625" y="3812"/>
              <a:ext cx="0" cy="12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10" idx="0"/>
            </p:cNvCxnSpPr>
            <p:nvPr/>
          </p:nvCxnSpPr>
          <p:spPr>
            <a:xfrm>
              <a:off x="8780" y="3827"/>
              <a:ext cx="0" cy="12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8" idx="6"/>
            </p:cNvCxnSpPr>
            <p:nvPr/>
          </p:nvCxnSpPr>
          <p:spPr>
            <a:xfrm flipH="1">
              <a:off x="7078" y="5511"/>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1"/>
              <a:endCxn id="7" idx="5"/>
            </p:cNvCxnSpPr>
            <p:nvPr/>
          </p:nvCxnSpPr>
          <p:spPr>
            <a:xfrm flipH="1" flipV="1">
              <a:off x="6945" y="3679"/>
              <a:ext cx="1514" cy="1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7" idx="5"/>
            </p:cNvCxnSpPr>
            <p:nvPr/>
          </p:nvCxnSpPr>
          <p:spPr>
            <a:xfrm flipH="1" flipV="1">
              <a:off x="6945" y="3679"/>
              <a:ext cx="1514"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246" y="3256"/>
              <a:ext cx="501" cy="725"/>
            </a:xfrm>
            <a:prstGeom prst="rect">
              <a:avLst/>
            </a:prstGeom>
            <a:noFill/>
          </p:spPr>
          <p:txBody>
            <a:bodyPr wrap="none" rtlCol="0">
              <a:spAutoFit/>
            </a:bodyPr>
            <a:p>
              <a:r>
                <a:rPr lang="en-US" altLang="zh-CN"/>
                <a:t>a</a:t>
              </a:r>
              <a:endParaRPr lang="en-US" altLang="zh-CN"/>
            </a:p>
          </p:txBody>
        </p:sp>
        <p:sp>
          <p:nvSpPr>
            <p:cNvPr id="23" name="文本框 22"/>
            <p:cNvSpPr txBox="1"/>
            <p:nvPr/>
          </p:nvSpPr>
          <p:spPr>
            <a:xfrm>
              <a:off x="5158" y="4919"/>
              <a:ext cx="528" cy="725"/>
            </a:xfrm>
            <a:prstGeom prst="rect">
              <a:avLst/>
            </a:prstGeom>
            <a:noFill/>
          </p:spPr>
          <p:txBody>
            <a:bodyPr wrap="none" rtlCol="0">
              <a:spAutoFit/>
            </a:bodyPr>
            <a:p>
              <a:r>
                <a:rPr lang="en-US" altLang="zh-CN"/>
                <a:t>b</a:t>
              </a:r>
              <a:endParaRPr lang="en-US" altLang="zh-CN"/>
            </a:p>
          </p:txBody>
        </p:sp>
        <p:sp>
          <p:nvSpPr>
            <p:cNvPr id="24" name="文本框 23"/>
            <p:cNvSpPr txBox="1"/>
            <p:nvPr/>
          </p:nvSpPr>
          <p:spPr>
            <a:xfrm>
              <a:off x="6860" y="5715"/>
              <a:ext cx="528" cy="725"/>
            </a:xfrm>
            <a:prstGeom prst="rect">
              <a:avLst/>
            </a:prstGeom>
            <a:noFill/>
          </p:spPr>
          <p:txBody>
            <a:bodyPr wrap="none" rtlCol="0">
              <a:spAutoFit/>
            </a:bodyPr>
            <a:p>
              <a:r>
                <a:rPr lang="en-US" altLang="zh-CN"/>
                <a:t>b</a:t>
              </a:r>
              <a:endParaRPr lang="en-US" altLang="zh-CN"/>
            </a:p>
          </p:txBody>
        </p:sp>
        <p:sp>
          <p:nvSpPr>
            <p:cNvPr id="25" name="文本框 24"/>
            <p:cNvSpPr txBox="1"/>
            <p:nvPr/>
          </p:nvSpPr>
          <p:spPr>
            <a:xfrm>
              <a:off x="6774" y="2264"/>
              <a:ext cx="501" cy="725"/>
            </a:xfrm>
            <a:prstGeom prst="rect">
              <a:avLst/>
            </a:prstGeom>
            <a:noFill/>
          </p:spPr>
          <p:txBody>
            <a:bodyPr wrap="none" rtlCol="0">
              <a:spAutoFit/>
            </a:bodyPr>
            <a:p>
              <a:r>
                <a:rPr lang="en-US" altLang="zh-CN"/>
                <a:t>a</a:t>
              </a:r>
              <a:endParaRPr lang="en-US" altLang="zh-CN"/>
            </a:p>
          </p:txBody>
        </p:sp>
        <p:sp>
          <p:nvSpPr>
            <p:cNvPr id="26" name="文本框 25"/>
            <p:cNvSpPr txBox="1"/>
            <p:nvPr/>
          </p:nvSpPr>
          <p:spPr>
            <a:xfrm>
              <a:off x="7540" y="3472"/>
              <a:ext cx="501" cy="725"/>
            </a:xfrm>
            <a:prstGeom prst="rect">
              <a:avLst/>
            </a:prstGeom>
            <a:noFill/>
          </p:spPr>
          <p:txBody>
            <a:bodyPr wrap="none" rtlCol="0">
              <a:spAutoFit/>
            </a:bodyPr>
            <a:p>
              <a:r>
                <a:rPr lang="en-US" altLang="zh-CN"/>
                <a:t>a</a:t>
              </a:r>
              <a:endParaRPr lang="en-US" altLang="zh-CN"/>
            </a:p>
          </p:txBody>
        </p:sp>
        <p:sp>
          <p:nvSpPr>
            <p:cNvPr id="27" name="文本框 26"/>
            <p:cNvSpPr txBox="1"/>
            <p:nvPr/>
          </p:nvSpPr>
          <p:spPr>
            <a:xfrm>
              <a:off x="7767" y="4024"/>
              <a:ext cx="501" cy="725"/>
            </a:xfrm>
            <a:prstGeom prst="rect">
              <a:avLst/>
            </a:prstGeom>
            <a:noFill/>
          </p:spPr>
          <p:txBody>
            <a:bodyPr wrap="none" rtlCol="0">
              <a:spAutoFit/>
            </a:bodyPr>
            <a:p>
              <a:r>
                <a:rPr lang="en-US" altLang="zh-CN"/>
                <a:t>a</a:t>
              </a:r>
              <a:endParaRPr lang="en-US" altLang="zh-CN"/>
            </a:p>
          </p:txBody>
        </p:sp>
        <p:sp>
          <p:nvSpPr>
            <p:cNvPr id="28" name="文本框 27"/>
            <p:cNvSpPr txBox="1"/>
            <p:nvPr/>
          </p:nvSpPr>
          <p:spPr>
            <a:xfrm>
              <a:off x="7427" y="5369"/>
              <a:ext cx="528" cy="725"/>
            </a:xfrm>
            <a:prstGeom prst="rect">
              <a:avLst/>
            </a:prstGeom>
            <a:noFill/>
          </p:spPr>
          <p:txBody>
            <a:bodyPr wrap="none" rtlCol="0">
              <a:spAutoFit/>
            </a:bodyPr>
            <a:p>
              <a:r>
                <a:rPr lang="en-US" altLang="zh-CN"/>
                <a:t>b</a:t>
              </a:r>
              <a:endParaRPr lang="en-US" altLang="zh-CN"/>
            </a:p>
          </p:txBody>
        </p:sp>
        <p:sp>
          <p:nvSpPr>
            <p:cNvPr id="29" name="文本框 28"/>
            <p:cNvSpPr txBox="1"/>
            <p:nvPr/>
          </p:nvSpPr>
          <p:spPr>
            <a:xfrm>
              <a:off x="8674" y="4023"/>
              <a:ext cx="528" cy="725"/>
            </a:xfrm>
            <a:prstGeom prst="rect">
              <a:avLst/>
            </a:prstGeom>
            <a:noFill/>
          </p:spPr>
          <p:txBody>
            <a:bodyPr wrap="none" rtlCol="0">
              <a:spAutoFit/>
            </a:bodyPr>
            <a:p>
              <a:r>
                <a:rPr lang="en-US" altLang="zh-CN"/>
                <a:t>b</a:t>
              </a:r>
              <a:endParaRPr lang="en-US" altLang="zh-CN"/>
            </a:p>
          </p:txBody>
        </p:sp>
        <p:sp>
          <p:nvSpPr>
            <p:cNvPr id="30" name="文本框 29"/>
            <p:cNvSpPr txBox="1"/>
            <p:nvPr/>
          </p:nvSpPr>
          <p:spPr>
            <a:xfrm>
              <a:off x="7438" y="2792"/>
              <a:ext cx="528" cy="725"/>
            </a:xfrm>
            <a:prstGeom prst="rect">
              <a:avLst/>
            </a:prstGeom>
            <a:noFill/>
          </p:spPr>
          <p:txBody>
            <a:bodyPr wrap="none" rtlCol="0">
              <a:spAutoFit/>
            </a:bodyPr>
            <a:p>
              <a:r>
                <a:rPr lang="en-US" altLang="zh-CN"/>
                <a:t>b</a:t>
              </a:r>
              <a:endParaRPr lang="en-US" altLang="zh-CN"/>
            </a:p>
          </p:txBody>
        </p:sp>
        <p:sp>
          <p:nvSpPr>
            <p:cNvPr id="31" name="文本框 30"/>
            <p:cNvSpPr txBox="1"/>
            <p:nvPr/>
          </p:nvSpPr>
          <p:spPr>
            <a:xfrm>
              <a:off x="6520" y="4152"/>
              <a:ext cx="501" cy="725"/>
            </a:xfrm>
            <a:prstGeom prst="rect">
              <a:avLst/>
            </a:prstGeom>
            <a:noFill/>
          </p:spPr>
          <p:txBody>
            <a:bodyPr wrap="none" rtlCol="0">
              <a:spAutoFit/>
            </a:bodyPr>
            <a:p>
              <a:r>
                <a:rPr lang="en-US" altLang="zh-CN"/>
                <a:t>a</a:t>
              </a:r>
              <a:endParaRPr lang="en-US" altLang="zh-CN"/>
            </a:p>
          </p:txBody>
        </p:sp>
        <p:sp>
          <p:nvSpPr>
            <p:cNvPr id="32" name="椭圆 31"/>
            <p:cNvSpPr/>
            <p:nvPr/>
          </p:nvSpPr>
          <p:spPr>
            <a:xfrm>
              <a:off x="8454" y="5168"/>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34" name="直接箭头连接符 33"/>
            <p:cNvCxnSpPr>
              <a:endCxn id="6" idx="2"/>
            </p:cNvCxnSpPr>
            <p:nvPr/>
          </p:nvCxnSpPr>
          <p:spPr>
            <a:xfrm>
              <a:off x="4011" y="4506"/>
              <a:ext cx="34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t>
            </a:r>
            <a:endParaRPr lang="en-US" altLang="zh-CN" kern="1200" dirty="0">
              <a:latin typeface="+mj-lt"/>
              <a:ea typeface="宋体" panose="02010600030101010101" pitchFamily="2" charset="-122"/>
              <a:cs typeface="+mj-cs"/>
            </a:endParaRPr>
          </a:p>
        </p:txBody>
      </p:sp>
      <p:sp>
        <p:nvSpPr>
          <p:cNvPr id="9830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830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3" name="内容占位符 2"/>
          <p:cNvSpPr>
            <a:spLocks noGrp="1"/>
          </p:cNvSpPr>
          <p:nvPr>
            <p:ph sz="quarter" idx="1"/>
          </p:nvPr>
        </p:nvSpPr>
        <p:spPr>
          <a:xfrm>
            <a:off x="457200" y="1219200"/>
            <a:ext cx="8229600" cy="621030"/>
          </a:xfrm>
        </p:spPr>
        <p:txBody>
          <a:bodyPr/>
          <a:p>
            <a:r>
              <a:rPr lang="en-US" altLang="zh-CN" noProof="0" dirty="0" err="1" smtClean="0">
                <a:ln>
                  <a:noFill/>
                </a:ln>
                <a:solidFill>
                  <a:srgbClr val="0000CC"/>
                </a:solidFill>
                <a:effectLst/>
                <a:uLnTx/>
                <a:uFillTx/>
                <a:latin typeface="+mj-lt"/>
                <a:ea typeface="楷体_GB2312" pitchFamily="49" charset="-122"/>
                <a:sym typeface="+mn-ea"/>
              </a:rPr>
              <a:t>a*b</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grpSp>
        <p:nvGrpSpPr>
          <p:cNvPr id="42" name="组合 41"/>
          <p:cNvGrpSpPr/>
          <p:nvPr/>
        </p:nvGrpSpPr>
        <p:grpSpPr>
          <a:xfrm>
            <a:off x="1000125" y="1988820"/>
            <a:ext cx="7531735" cy="3700145"/>
            <a:chOff x="1575" y="3132"/>
            <a:chExt cx="11861" cy="5827"/>
          </a:xfrm>
        </p:grpSpPr>
        <p:sp>
          <p:nvSpPr>
            <p:cNvPr id="6" name="椭圆 5"/>
            <p:cNvSpPr/>
            <p:nvPr/>
          </p:nvSpPr>
          <p:spPr>
            <a:xfrm>
              <a:off x="2097" y="551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2" name="椭圆 1"/>
            <p:cNvSpPr/>
            <p:nvPr/>
          </p:nvSpPr>
          <p:spPr>
            <a:xfrm>
              <a:off x="4025"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4" name="椭圆 3"/>
            <p:cNvSpPr/>
            <p:nvPr/>
          </p:nvSpPr>
          <p:spPr>
            <a:xfrm>
              <a:off x="4025"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5" name="椭圆 4"/>
            <p:cNvSpPr/>
            <p:nvPr/>
          </p:nvSpPr>
          <p:spPr>
            <a:xfrm>
              <a:off x="6179"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7" name="椭圆 6"/>
            <p:cNvSpPr/>
            <p:nvPr/>
          </p:nvSpPr>
          <p:spPr>
            <a:xfrm>
              <a:off x="8447"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8" name="椭圆 7"/>
            <p:cNvSpPr/>
            <p:nvPr/>
          </p:nvSpPr>
          <p:spPr>
            <a:xfrm>
              <a:off x="10602"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sp>
          <p:nvSpPr>
            <p:cNvPr id="9" name="椭圆 8"/>
            <p:cNvSpPr/>
            <p:nvPr/>
          </p:nvSpPr>
          <p:spPr>
            <a:xfrm>
              <a:off x="12530"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G</a:t>
              </a:r>
              <a:endParaRPr lang="en-US" altLang="zh-CN">
                <a:solidFill>
                  <a:schemeClr val="tx1"/>
                </a:solidFill>
              </a:endParaRPr>
            </a:p>
          </p:txBody>
        </p:sp>
        <p:sp>
          <p:nvSpPr>
            <p:cNvPr id="10" name="椭圆 9"/>
            <p:cNvSpPr/>
            <p:nvPr/>
          </p:nvSpPr>
          <p:spPr>
            <a:xfrm>
              <a:off x="6179"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cxnSp>
          <p:nvCxnSpPr>
            <p:cNvPr id="11" name="直接箭头连接符 10"/>
            <p:cNvCxnSpPr>
              <a:stCxn id="6" idx="7"/>
              <a:endCxn id="2" idx="2"/>
            </p:cNvCxnSpPr>
            <p:nvPr/>
          </p:nvCxnSpPr>
          <p:spPr>
            <a:xfrm flipV="1">
              <a:off x="2871" y="4606"/>
              <a:ext cx="1154" cy="1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4" idx="2"/>
            </p:cNvCxnSpPr>
            <p:nvPr/>
          </p:nvCxnSpPr>
          <p:spPr>
            <a:xfrm>
              <a:off x="2871" y="6287"/>
              <a:ext cx="1154" cy="12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4" idx="6"/>
            </p:cNvCxnSpPr>
            <p:nvPr/>
          </p:nvCxnSpPr>
          <p:spPr>
            <a:xfrm flipH="1">
              <a:off x="4932" y="7555"/>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6"/>
              <a:endCxn id="5" idx="2"/>
            </p:cNvCxnSpPr>
            <p:nvPr/>
          </p:nvCxnSpPr>
          <p:spPr>
            <a:xfrm>
              <a:off x="4932" y="4606"/>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7086" y="4606"/>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8" idx="2"/>
            </p:cNvCxnSpPr>
            <p:nvPr/>
          </p:nvCxnSpPr>
          <p:spPr>
            <a:xfrm>
              <a:off x="9354" y="4606"/>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9" idx="2"/>
            </p:cNvCxnSpPr>
            <p:nvPr/>
          </p:nvCxnSpPr>
          <p:spPr>
            <a:xfrm>
              <a:off x="11509" y="4606"/>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4"/>
              <a:endCxn id="10" idx="0"/>
            </p:cNvCxnSpPr>
            <p:nvPr/>
          </p:nvCxnSpPr>
          <p:spPr>
            <a:xfrm>
              <a:off x="6633" y="5059"/>
              <a:ext cx="0" cy="20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7"/>
              <a:endCxn id="7" idx="3"/>
            </p:cNvCxnSpPr>
            <p:nvPr/>
          </p:nvCxnSpPr>
          <p:spPr>
            <a:xfrm flipV="1">
              <a:off x="6953" y="4926"/>
              <a:ext cx="1627" cy="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2" idx="1"/>
              <a:endCxn id="2" idx="7"/>
            </p:cNvCxnSpPr>
            <p:nvPr/>
          </p:nvCxnSpPr>
          <p:spPr>
            <a:xfrm rot="16200000">
              <a:off x="4478" y="3965"/>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4" idx="1"/>
              <a:endCxn id="4" idx="7"/>
            </p:cNvCxnSpPr>
            <p:nvPr/>
          </p:nvCxnSpPr>
          <p:spPr>
            <a:xfrm rot="16200000">
              <a:off x="4478" y="691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04" y="6647"/>
              <a:ext cx="528" cy="725"/>
            </a:xfrm>
            <a:prstGeom prst="rect">
              <a:avLst/>
            </a:prstGeom>
            <a:noFill/>
          </p:spPr>
          <p:txBody>
            <a:bodyPr wrap="none" rtlCol="0">
              <a:spAutoFit/>
            </a:bodyPr>
            <a:p>
              <a:r>
                <a:rPr lang="en-US" altLang="zh-CN"/>
                <a:t>b</a:t>
              </a:r>
              <a:endParaRPr lang="en-US" altLang="zh-CN"/>
            </a:p>
          </p:txBody>
        </p:sp>
        <p:sp>
          <p:nvSpPr>
            <p:cNvPr id="26" name="文本框 25"/>
            <p:cNvSpPr txBox="1"/>
            <p:nvPr/>
          </p:nvSpPr>
          <p:spPr>
            <a:xfrm>
              <a:off x="3106" y="4559"/>
              <a:ext cx="501" cy="725"/>
            </a:xfrm>
            <a:prstGeom prst="rect">
              <a:avLst/>
            </a:prstGeom>
            <a:noFill/>
          </p:spPr>
          <p:txBody>
            <a:bodyPr wrap="none" rtlCol="0">
              <a:spAutoFit/>
            </a:bodyPr>
            <a:p>
              <a:r>
                <a:rPr lang="en-US" altLang="zh-CN"/>
                <a:t>a</a:t>
              </a:r>
              <a:endParaRPr lang="en-US" altLang="zh-CN"/>
            </a:p>
          </p:txBody>
        </p:sp>
        <p:sp>
          <p:nvSpPr>
            <p:cNvPr id="27" name="文本框 26"/>
            <p:cNvSpPr txBox="1"/>
            <p:nvPr/>
          </p:nvSpPr>
          <p:spPr>
            <a:xfrm>
              <a:off x="4252" y="3132"/>
              <a:ext cx="501" cy="725"/>
            </a:xfrm>
            <a:prstGeom prst="rect">
              <a:avLst/>
            </a:prstGeom>
            <a:noFill/>
          </p:spPr>
          <p:txBody>
            <a:bodyPr wrap="none" rtlCol="0">
              <a:spAutoFit/>
            </a:bodyPr>
            <a:p>
              <a:r>
                <a:rPr lang="en-US" altLang="zh-CN"/>
                <a:t>a</a:t>
              </a:r>
              <a:endParaRPr lang="en-US" altLang="zh-CN"/>
            </a:p>
          </p:txBody>
        </p:sp>
        <p:sp>
          <p:nvSpPr>
            <p:cNvPr id="28" name="文本框 27"/>
            <p:cNvSpPr txBox="1"/>
            <p:nvPr/>
          </p:nvSpPr>
          <p:spPr>
            <a:xfrm>
              <a:off x="7451" y="4039"/>
              <a:ext cx="501" cy="725"/>
            </a:xfrm>
            <a:prstGeom prst="rect">
              <a:avLst/>
            </a:prstGeom>
            <a:noFill/>
          </p:spPr>
          <p:txBody>
            <a:bodyPr wrap="none" rtlCol="0">
              <a:spAutoFit/>
            </a:bodyPr>
            <a:p>
              <a:r>
                <a:rPr lang="en-US" altLang="zh-CN"/>
                <a:t>a</a:t>
              </a:r>
              <a:endParaRPr lang="en-US" altLang="zh-CN"/>
            </a:p>
          </p:txBody>
        </p:sp>
        <p:sp>
          <p:nvSpPr>
            <p:cNvPr id="29" name="文本框 28"/>
            <p:cNvSpPr txBox="1"/>
            <p:nvPr/>
          </p:nvSpPr>
          <p:spPr>
            <a:xfrm>
              <a:off x="7427" y="5400"/>
              <a:ext cx="501" cy="725"/>
            </a:xfrm>
            <a:prstGeom prst="rect">
              <a:avLst/>
            </a:prstGeom>
            <a:noFill/>
          </p:spPr>
          <p:txBody>
            <a:bodyPr wrap="none" rtlCol="0">
              <a:spAutoFit/>
            </a:bodyPr>
            <a:p>
              <a:r>
                <a:rPr lang="en-US" altLang="zh-CN"/>
                <a:t>a</a:t>
              </a:r>
              <a:endParaRPr lang="en-US" altLang="zh-CN"/>
            </a:p>
          </p:txBody>
        </p:sp>
        <p:cxnSp>
          <p:nvCxnSpPr>
            <p:cNvPr id="30" name="曲线连接符 29"/>
            <p:cNvCxnSpPr>
              <a:stCxn id="4" idx="5"/>
              <a:endCxn id="7" idx="5"/>
            </p:cNvCxnSpPr>
            <p:nvPr/>
          </p:nvCxnSpPr>
          <p:spPr>
            <a:xfrm rot="5400000" flipH="1" flipV="1">
              <a:off x="5536" y="4189"/>
              <a:ext cx="2949" cy="4422"/>
            </a:xfrm>
            <a:prstGeom prst="curvedConnector3">
              <a:avLst>
                <a:gd name="adj1" fmla="val -328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860" y="8235"/>
              <a:ext cx="501" cy="725"/>
            </a:xfrm>
            <a:prstGeom prst="rect">
              <a:avLst/>
            </a:prstGeom>
            <a:noFill/>
          </p:spPr>
          <p:txBody>
            <a:bodyPr wrap="none" rtlCol="0">
              <a:spAutoFit/>
            </a:bodyPr>
            <a:p>
              <a:r>
                <a:rPr lang="en-US" altLang="zh-CN"/>
                <a:t>a</a:t>
              </a:r>
              <a:endParaRPr lang="en-US" altLang="zh-CN"/>
            </a:p>
          </p:txBody>
        </p:sp>
        <p:sp>
          <p:nvSpPr>
            <p:cNvPr id="32" name="文本框 31"/>
            <p:cNvSpPr txBox="1"/>
            <p:nvPr/>
          </p:nvSpPr>
          <p:spPr>
            <a:xfrm>
              <a:off x="4263" y="6125"/>
              <a:ext cx="528" cy="725"/>
            </a:xfrm>
            <a:prstGeom prst="rect">
              <a:avLst/>
            </a:prstGeom>
            <a:noFill/>
          </p:spPr>
          <p:txBody>
            <a:bodyPr wrap="none" rtlCol="0">
              <a:spAutoFit/>
            </a:bodyPr>
            <a:p>
              <a:r>
                <a:rPr lang="en-US" altLang="zh-CN"/>
                <a:t>b</a:t>
              </a:r>
              <a:endParaRPr lang="en-US" altLang="zh-CN"/>
            </a:p>
          </p:txBody>
        </p:sp>
        <p:sp>
          <p:nvSpPr>
            <p:cNvPr id="33" name="文本框 32"/>
            <p:cNvSpPr txBox="1"/>
            <p:nvPr/>
          </p:nvSpPr>
          <p:spPr>
            <a:xfrm>
              <a:off x="5265" y="4039"/>
              <a:ext cx="528" cy="725"/>
            </a:xfrm>
            <a:prstGeom prst="rect">
              <a:avLst/>
            </a:prstGeom>
            <a:noFill/>
          </p:spPr>
          <p:txBody>
            <a:bodyPr wrap="none" rtlCol="0">
              <a:spAutoFit/>
            </a:bodyPr>
            <a:p>
              <a:r>
                <a:rPr lang="en-US" altLang="zh-CN"/>
                <a:t>b</a:t>
              </a:r>
              <a:endParaRPr lang="en-US" altLang="zh-CN"/>
            </a:p>
          </p:txBody>
        </p:sp>
        <p:sp>
          <p:nvSpPr>
            <p:cNvPr id="34" name="文本框 33"/>
            <p:cNvSpPr txBox="1"/>
            <p:nvPr/>
          </p:nvSpPr>
          <p:spPr>
            <a:xfrm>
              <a:off x="6179" y="5562"/>
              <a:ext cx="528" cy="72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5386" y="6987"/>
              <a:ext cx="528" cy="725"/>
            </a:xfrm>
            <a:prstGeom prst="rect">
              <a:avLst/>
            </a:prstGeom>
            <a:noFill/>
          </p:spPr>
          <p:txBody>
            <a:bodyPr wrap="none" rtlCol="0">
              <a:spAutoFit/>
            </a:bodyPr>
            <a:p>
              <a:r>
                <a:rPr lang="en-US" altLang="zh-CN"/>
                <a:t>b</a:t>
              </a:r>
              <a:endParaRPr lang="en-US" altLang="zh-CN"/>
            </a:p>
          </p:txBody>
        </p:sp>
        <p:sp>
          <p:nvSpPr>
            <p:cNvPr id="36" name="文本框 35"/>
            <p:cNvSpPr txBox="1"/>
            <p:nvPr/>
          </p:nvSpPr>
          <p:spPr>
            <a:xfrm>
              <a:off x="9610" y="4039"/>
              <a:ext cx="528" cy="725"/>
            </a:xfrm>
            <a:prstGeom prst="rect">
              <a:avLst/>
            </a:prstGeom>
            <a:noFill/>
          </p:spPr>
          <p:txBody>
            <a:bodyPr wrap="none" rtlCol="0">
              <a:spAutoFit/>
            </a:bodyPr>
            <a:p>
              <a:r>
                <a:rPr lang="en-US" altLang="zh-CN"/>
                <a:t>b</a:t>
              </a:r>
              <a:endParaRPr lang="en-US" altLang="zh-CN"/>
            </a:p>
          </p:txBody>
        </p:sp>
        <p:sp>
          <p:nvSpPr>
            <p:cNvPr id="37" name="文本框 36"/>
            <p:cNvSpPr txBox="1"/>
            <p:nvPr/>
          </p:nvSpPr>
          <p:spPr>
            <a:xfrm>
              <a:off x="11736" y="4039"/>
              <a:ext cx="528" cy="725"/>
            </a:xfrm>
            <a:prstGeom prst="rect">
              <a:avLst/>
            </a:prstGeom>
            <a:noFill/>
          </p:spPr>
          <p:txBody>
            <a:bodyPr wrap="none" rtlCol="0">
              <a:spAutoFit/>
            </a:bodyPr>
            <a:p>
              <a:r>
                <a:rPr lang="en-US" altLang="zh-CN"/>
                <a:t>b</a:t>
              </a:r>
              <a:endParaRPr lang="en-US" altLang="zh-CN"/>
            </a:p>
          </p:txBody>
        </p:sp>
        <p:sp>
          <p:nvSpPr>
            <p:cNvPr id="38" name="椭圆 37"/>
            <p:cNvSpPr/>
            <p:nvPr/>
          </p:nvSpPr>
          <p:spPr>
            <a:xfrm>
              <a:off x="12643" y="4266"/>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9" name="椭圆 38"/>
            <p:cNvSpPr/>
            <p:nvPr/>
          </p:nvSpPr>
          <p:spPr>
            <a:xfrm>
              <a:off x="6309" y="7203"/>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41" name="直接箭头连接符 40"/>
            <p:cNvCxnSpPr>
              <a:endCxn id="6" idx="2"/>
            </p:cNvCxnSpPr>
            <p:nvPr/>
          </p:nvCxnSpPr>
          <p:spPr>
            <a:xfrm flipV="1">
              <a:off x="1575" y="5967"/>
              <a:ext cx="52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p:cNvSpPr>
          <p:nvPr>
            <p:ph type="title"/>
          </p:nvPr>
        </p:nvSpPr>
        <p:spPr/>
        <p:txBody>
          <a:bodyPr vert="horz" wrap="square" lIns="91440" tIns="45720" rIns="91440" bIns="45720" anchor="b" anchorCtr="0"/>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p:sp>
        <p:nvSpPr>
          <p:cNvPr id="138243" name="Rectangle 3"/>
          <p:cNvSpPr>
            <a:spLocks noGrp="1" noRot="1" noChangeArrowheads="1"/>
          </p:cNvSpPr>
          <p:nvPr>
            <p:ph sz="quarter" idx="1"/>
          </p:nvPr>
        </p:nvSpPr>
        <p:spPr>
          <a:xfrm>
            <a:off x="457200" y="1219200"/>
            <a:ext cx="843597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对于正规文法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L(G)=L(M)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是等价的</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结论：</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1</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对于每一个右线性正规文法或左线性正规文法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，都存在一个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2</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对于每一个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DFA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，都存在一个右</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线性正规文法</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和</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一个</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使                  </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L(M)=L(G)=L(G’)</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p:cNvSpPr>
          <p:nvPr>
            <p:ph type="title"/>
          </p:nvPr>
        </p:nvSpPr>
        <p:spPr/>
        <p:txBody>
          <a:bodyPr vert="horz" wrap="square" lIns="91440" tIns="45720" rIns="91440" bIns="45720" anchor="b" anchorCtr="0"/>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138243" name="Rectangle 3"/>
              <p:cNvSpPr>
                <a:spLocks noGrp="1" noRot="1" noChangeArrowheads="1"/>
              </p:cNvSpPr>
              <p:nvPr>
                <p:ph sz="quarter" idx="1"/>
              </p:nvPr>
            </p:nvSpPr>
            <p:spPr>
              <a:xfrm>
                <a:off x="457200" y="1219200"/>
                <a:ext cx="8435975" cy="182753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𝐴</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a14:m>
                <a:endPar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endParaRPr>
              </a:p>
            </p:txBody>
          </p:sp>
        </mc:Choice>
        <mc:Fallback>
          <p:sp>
            <p:nvSpPr>
              <p:cNvPr id="138243" name="Rectangle 3"/>
              <p:cNvSpPr>
                <a:spLocks noRot="1" noChangeAspect="1" noMove="1" noResize="1" noEditPoints="1" noAdjustHandles="1" noChangeArrowheads="1" noChangeShapeType="1" noTextEdit="1"/>
              </p:cNvSpPr>
              <p:nvPr>
                <p:ph sz="quarter" idx="1"/>
              </p:nvPr>
            </p:nvSpPr>
            <p:spPr>
              <a:xfrm>
                <a:off x="457200" y="1219200"/>
                <a:ext cx="8435975" cy="1827530"/>
              </a:xfrm>
              <a:blipFill rotWithShape="1">
                <a:blip r:embed="rId1"/>
                <a:stretch>
                  <a:fillRect/>
                </a:stretch>
              </a:blipFill>
            </p:spPr>
            <p:txBody>
              <a:bodyPr/>
              <a:lstStyle/>
              <a:p>
                <a:r>
                  <a:rPr lang="zh-CN" altLang="en-US">
                    <a:noFill/>
                  </a:rPr>
                  <a:t> </a:t>
                </a:r>
              </a:p>
            </p:txBody>
          </p:sp>
        </mc:Fallback>
      </mc:AlternateContent>
      <p:grpSp>
        <p:nvGrpSpPr>
          <p:cNvPr id="19" name="组合 18"/>
          <p:cNvGrpSpPr/>
          <p:nvPr/>
        </p:nvGrpSpPr>
        <p:grpSpPr>
          <a:xfrm>
            <a:off x="2411730" y="4221480"/>
            <a:ext cx="1798955" cy="647065"/>
            <a:chOff x="3798" y="6648"/>
            <a:chExt cx="2833" cy="1019"/>
          </a:xfrm>
        </p:grpSpPr>
        <p:sp>
          <p:nvSpPr>
            <p:cNvPr id="56" name="椭圆 55"/>
            <p:cNvSpPr/>
            <p:nvPr/>
          </p:nvSpPr>
          <p:spPr>
            <a:xfrm>
              <a:off x="3798"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2" name="椭圆 1"/>
            <p:cNvSpPr/>
            <p:nvPr/>
          </p:nvSpPr>
          <p:spPr>
            <a:xfrm>
              <a:off x="5725"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cxnSp>
          <p:nvCxnSpPr>
            <p:cNvPr id="5" name="直接箭头连接符 4"/>
            <p:cNvCxnSpPr>
              <a:stCxn id="56" idx="6"/>
              <a:endCxn id="2" idx="2"/>
            </p:cNvCxnSpPr>
            <p:nvPr/>
          </p:nvCxnSpPr>
          <p:spPr>
            <a:xfrm>
              <a:off x="4705" y="7215"/>
              <a:ext cx="10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4818" y="6648"/>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818" y="6648"/>
                  <a:ext cx="576" cy="725"/>
                </a:xfrm>
                <a:prstGeom prst="rect">
                  <a:avLst/>
                </a:prstGeom>
                <a:blipFill rotWithShape="1">
                  <a:blip r:embed="rId2"/>
                </a:blipFill>
              </p:spPr>
              <p:txBody>
                <a:bodyPr/>
                <a:lstStyle/>
                <a:p>
                  <a:r>
                    <a:rPr lang="zh-CN" altLang="en-US">
                      <a:noFill/>
                    </a:rPr>
                    <a:t> </a:t>
                  </a:r>
                </a:p>
              </p:txBody>
            </p:sp>
          </mc:Fallback>
        </mc:AlternateContent>
      </p:grpSp>
      <p:grpSp>
        <p:nvGrpSpPr>
          <p:cNvPr id="23" name="组合 22"/>
          <p:cNvGrpSpPr/>
          <p:nvPr/>
        </p:nvGrpSpPr>
        <p:grpSpPr>
          <a:xfrm>
            <a:off x="4199255" y="3702050"/>
            <a:ext cx="1156970" cy="1899285"/>
            <a:chOff x="6613" y="5830"/>
            <a:chExt cx="1822" cy="2991"/>
          </a:xfrm>
        </p:grpSpPr>
        <p:cxnSp>
          <p:nvCxnSpPr>
            <p:cNvPr id="7" name="直接箭头连接符 6"/>
            <p:cNvCxnSpPr>
              <a:stCxn id="3" idx="3"/>
              <a:endCxn id="4" idx="7"/>
            </p:cNvCxnSpPr>
            <p:nvPr/>
          </p:nvCxnSpPr>
          <p:spPr>
            <a:xfrm flipH="1">
              <a:off x="6613" y="7535"/>
              <a:ext cx="1173" cy="12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p:cNvSpPr txBox="1"/>
                <p:nvPr/>
              </p:nvSpPr>
              <p:spPr>
                <a:xfrm>
                  <a:off x="7178" y="7775"/>
                  <a:ext cx="540"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m:oMathPara>
                  </a14:m>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7178" y="7775"/>
                  <a:ext cx="540" cy="725"/>
                </a:xfrm>
                <a:prstGeom prst="rect">
                  <a:avLst/>
                </a:prstGeom>
                <a:blipFill rotWithShape="1">
                  <a:blip r:embed="rId3"/>
                </a:blipFill>
              </p:spPr>
              <p:txBody>
                <a:bodyPr/>
                <a:lstStyle/>
                <a:p>
                  <a:r>
                    <a:rPr lang="zh-CN" altLang="en-US">
                      <a:noFill/>
                    </a:rPr>
                    <a:t> </a:t>
                  </a:r>
                </a:p>
              </p:txBody>
            </p:sp>
          </mc:Fallback>
        </mc:AlternateContent>
        <p:cxnSp>
          <p:nvCxnSpPr>
            <p:cNvPr id="15" name="曲线连接符 14"/>
            <p:cNvCxnSpPr>
              <a:stCxn id="3" idx="1"/>
              <a:endCxn id="3" idx="7"/>
            </p:cNvCxnSpPr>
            <p:nvPr/>
          </p:nvCxnSpPr>
          <p:spPr>
            <a:xfrm rot="16200000">
              <a:off x="8107" y="657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文本框 15"/>
                <p:cNvSpPr txBox="1"/>
                <p:nvPr/>
              </p:nvSpPr>
              <p:spPr>
                <a:xfrm>
                  <a:off x="7859" y="5830"/>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7859" y="5830"/>
                  <a:ext cx="576" cy="725"/>
                </a:xfrm>
                <a:prstGeom prst="rect">
                  <a:avLst/>
                </a:prstGeom>
                <a:blipFill rotWithShape="1">
                  <a:blip r:embed="rId2"/>
                </a:blipFill>
              </p:spPr>
              <p:txBody>
                <a:bodyPr/>
                <a:lstStyle/>
                <a:p>
                  <a:r>
                    <a:rPr lang="zh-CN" altLang="en-US">
                      <a:noFill/>
                    </a:rPr>
                    <a:t> </a:t>
                  </a:r>
                </a:p>
              </p:txBody>
            </p:sp>
          </mc:Fallback>
        </mc:AlternateContent>
      </p:grpSp>
      <p:grpSp>
        <p:nvGrpSpPr>
          <p:cNvPr id="21" name="组合 20"/>
          <p:cNvGrpSpPr/>
          <p:nvPr/>
        </p:nvGrpSpPr>
        <p:grpSpPr>
          <a:xfrm>
            <a:off x="3639820" y="4221480"/>
            <a:ext cx="1795145" cy="1871345"/>
            <a:chOff x="5732" y="6648"/>
            <a:chExt cx="2827" cy="2947"/>
          </a:xfrm>
        </p:grpSpPr>
        <p:sp>
          <p:nvSpPr>
            <p:cNvPr id="3" name="椭圆 2"/>
            <p:cNvSpPr/>
            <p:nvPr/>
          </p:nvSpPr>
          <p:spPr>
            <a:xfrm>
              <a:off x="7653"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4" name="椭圆 3"/>
            <p:cNvSpPr/>
            <p:nvPr/>
          </p:nvSpPr>
          <p:spPr>
            <a:xfrm>
              <a:off x="5839" y="8689"/>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Z</a:t>
              </a:r>
              <a:endParaRPr lang="en-US" altLang="zh-CN">
                <a:solidFill>
                  <a:schemeClr val="tx1"/>
                </a:solidFill>
              </a:endParaRPr>
            </a:p>
          </p:txBody>
        </p:sp>
        <p:cxnSp>
          <p:nvCxnSpPr>
            <p:cNvPr id="6" name="直接箭头连接符 5"/>
            <p:cNvCxnSpPr>
              <a:stCxn id="2" idx="6"/>
              <a:endCxn id="3" idx="2"/>
            </p:cNvCxnSpPr>
            <p:nvPr/>
          </p:nvCxnSpPr>
          <p:spPr>
            <a:xfrm>
              <a:off x="6632" y="7215"/>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4"/>
              <a:endCxn id="4" idx="0"/>
            </p:cNvCxnSpPr>
            <p:nvPr/>
          </p:nvCxnSpPr>
          <p:spPr>
            <a:xfrm>
              <a:off x="6179" y="7668"/>
              <a:ext cx="114" cy="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p:cNvSpPr txBox="1"/>
                <p:nvPr/>
              </p:nvSpPr>
              <p:spPr>
                <a:xfrm>
                  <a:off x="6854" y="6648"/>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6854" y="6648"/>
                  <a:ext cx="576" cy="72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5732" y="7925"/>
                  <a:ext cx="579"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m:oMathPara>
                  </a14:m>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5732" y="7925"/>
                  <a:ext cx="579" cy="725"/>
                </a:xfrm>
                <a:prstGeom prst="rect">
                  <a:avLst/>
                </a:prstGeom>
                <a:blipFill rotWithShape="1">
                  <a:blip r:embed="rId4"/>
                </a:blipFill>
              </p:spPr>
              <p:txBody>
                <a:bodyPr/>
                <a:lstStyle/>
                <a:p>
                  <a:r>
                    <a:rPr lang="zh-CN" altLang="en-US">
                      <a:noFill/>
                    </a:rPr>
                    <a:t> </a:t>
                  </a:r>
                </a:p>
              </p:txBody>
            </p:sp>
          </mc:Fallback>
        </mc:AlternateContent>
        <p:sp>
          <p:nvSpPr>
            <p:cNvPr id="17" name="椭圆 16"/>
            <p:cNvSpPr/>
            <p:nvPr/>
          </p:nvSpPr>
          <p:spPr>
            <a:xfrm>
              <a:off x="5952" y="8802"/>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sp>
        <p:nvSpPr>
          <p:cNvPr id="18" name="矩形 17"/>
          <p:cNvSpPr/>
          <p:nvPr/>
        </p:nvSpPr>
        <p:spPr>
          <a:xfrm>
            <a:off x="1187450" y="1700530"/>
            <a:ext cx="1080135" cy="288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0" name="矩形 19"/>
          <p:cNvSpPr/>
          <p:nvPr/>
        </p:nvSpPr>
        <p:spPr>
          <a:xfrm>
            <a:off x="1187450" y="2132965"/>
            <a:ext cx="1296670" cy="28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2" name="矩形 21"/>
          <p:cNvSpPr/>
          <p:nvPr/>
        </p:nvSpPr>
        <p:spPr>
          <a:xfrm>
            <a:off x="1187450" y="2493010"/>
            <a:ext cx="1224280" cy="360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20" grpId="0" animBg="1"/>
      <p:bldP spid="20" grpId="1" animBg="1"/>
      <p:bldP spid="22" grpId="0" animBg="1"/>
      <p:bldP spid="22" grpId="1" animBg="1"/>
      <p:bldP spid="22" grpId="2" animBg="1"/>
    </p:bldLst>
  </p:timing>
</p:sld>
</file>

<file path=ppt/tags/tag1.xml><?xml version="1.0" encoding="utf-8"?>
<p:tagLst xmlns:p="http://schemas.openxmlformats.org/presentationml/2006/main">
  <p:tag name="KSO_WM_UNIT_TABLE_BEAUTIFY" val="smartTable{fb852699-235f-483b-a7b3-e82c7eb73a56}"/>
  <p:tag name="TABLE_ENDDRAG_ORIGIN_RECT" val="464*248"/>
  <p:tag name="TABLE_ENDDRAG_RECT" val="155*230*464*248"/>
</p:tagLst>
</file>

<file path=ppt/tags/tag10.xml><?xml version="1.0" encoding="utf-8"?>
<p:tagLst xmlns:p="http://schemas.openxmlformats.org/presentationml/2006/main">
  <p:tag name="KSO_WM_UNIT_TABLE_BEAUTIFY" val="smartTable{da5b4812-abb4-4781-b094-8823093f1c7f}"/>
</p:tagLst>
</file>

<file path=ppt/tags/tag2.xml><?xml version="1.0" encoding="utf-8"?>
<p:tagLst xmlns:p="http://schemas.openxmlformats.org/presentationml/2006/main">
  <p:tag name="KSO_WM_UNIT_TABLE_BEAUTIFY" val="smartTable{28c44673-b1a1-400b-90cc-e01363d3150b}"/>
  <p:tag name="TABLE_ENDDRAG_ORIGIN_RECT" val="463*396"/>
  <p:tag name="TABLE_ENDDRAG_RECT" val="54*102*463*396"/>
</p:tagLst>
</file>

<file path=ppt/tags/tag3.xml><?xml version="1.0" encoding="utf-8"?>
<p:tagLst xmlns:p="http://schemas.openxmlformats.org/presentationml/2006/main">
  <p:tag name="KSO_WM_UNIT_TABLE_BEAUTIFY" val="smartTable{d180b89f-74b1-47c8-ab3d-84f24f9526dc}"/>
  <p:tag name="TABLE_ENDDRAG_ORIGIN_RECT" val="302*134"/>
  <p:tag name="TABLE_ENDDRAG_RECT" val="184*304*302*134"/>
</p:tagLst>
</file>

<file path=ppt/tags/tag4.xml><?xml version="1.0" encoding="utf-8"?>
<p:tagLst xmlns:p="http://schemas.openxmlformats.org/presentationml/2006/main">
  <p:tag name="KSO_WM_UNIT_PLACING_PICTURE_USER_VIEWPORT" val="{&quot;height&quot;:1935,&quot;width&quot;:6885}"/>
</p:tagLst>
</file>

<file path=ppt/tags/tag5.xml><?xml version="1.0" encoding="utf-8"?>
<p:tagLst xmlns:p="http://schemas.openxmlformats.org/presentationml/2006/main">
  <p:tag name="KSO_WM_UNIT_TABLE_BEAUTIFY" val="smartTable{9be208eb-9b62-48e3-8c21-44c232b66ea3}"/>
  <p:tag name="TABLE_ENDDRAG_ORIGIN_RECT" val="275*204"/>
  <p:tag name="TABLE_ENDDRAG_RECT" val="108*195*275*204"/>
</p:tagLst>
</file>

<file path=ppt/tags/tag6.xml><?xml version="1.0" encoding="utf-8"?>
<p:tagLst xmlns:p="http://schemas.openxmlformats.org/presentationml/2006/main">
  <p:tag name="KSO_WM_UNIT_TABLE_BEAUTIFY" val="smartTable{026fc9ae-cf7d-4141-bf7d-f0c45987c5bb}"/>
  <p:tag name="TABLE_ENDDRAG_ORIGIN_RECT" val="503*261"/>
  <p:tag name="TABLE_ENDDRAG_RECT" val="116*177*503*261"/>
</p:tagLst>
</file>

<file path=ppt/tags/tag7.xml><?xml version="1.0" encoding="utf-8"?>
<p:tagLst xmlns:p="http://schemas.openxmlformats.org/presentationml/2006/main">
  <p:tag name="KSO_WM_UNIT_TABLE_BEAUTIFY" val="smartTable{76fbb63e-61f2-489b-be7a-b2fd5ca2a148}"/>
  <p:tag name="TABLE_ENDDRAG_ORIGIN_RECT" val="401*206"/>
  <p:tag name="TABLE_ENDDRAG_RECT" val="138*218*401*206"/>
</p:tagLst>
</file>

<file path=ppt/tags/tag8.xml><?xml version="1.0" encoding="utf-8"?>
<p:tagLst xmlns:p="http://schemas.openxmlformats.org/presentationml/2006/main">
  <p:tag name="KSO_WM_UNIT_TABLE_BEAUTIFY" val="smartTable{76fbb63e-61f2-489b-be7a-b2fd5ca2a148}"/>
  <p:tag name="TABLE_ENDDRAG_ORIGIN_RECT" val="401*206"/>
  <p:tag name="TABLE_ENDDRAG_RECT" val="138*218*401*206"/>
</p:tagLst>
</file>

<file path=ppt/tags/tag9.xml><?xml version="1.0" encoding="utf-8"?>
<p:tagLst xmlns:p="http://schemas.openxmlformats.org/presentationml/2006/main">
  <p:tag name="KSO_WM_UNIT_TABLE_BEAUTIFY" val="smartTable{da5b4812-abb4-4781-b094-8823093f1c7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a:solidFill>
            <a:schemeClr val="tx1"/>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17788</Words>
  <Application>WPS 演示</Application>
  <PresentationFormat>全屏显示(4:3)</PresentationFormat>
  <Paragraphs>3009</Paragraphs>
  <Slides>119</Slides>
  <Notes>19</Notes>
  <HiddenSlides>0</HiddenSlides>
  <MMClips>0</MMClips>
  <ScaleCrop>false</ScaleCrop>
  <HeadingPairs>
    <vt:vector size="8" baseType="variant">
      <vt:variant>
        <vt:lpstr>已用的字体</vt:lpstr>
      </vt:variant>
      <vt:variant>
        <vt:i4>35</vt:i4>
      </vt:variant>
      <vt:variant>
        <vt:lpstr>主题</vt:lpstr>
      </vt:variant>
      <vt:variant>
        <vt:i4>2</vt:i4>
      </vt:variant>
      <vt:variant>
        <vt:lpstr>嵌入 OLE 服务器</vt:lpstr>
      </vt:variant>
      <vt:variant>
        <vt:i4>4</vt:i4>
      </vt:variant>
      <vt:variant>
        <vt:lpstr>幻灯片标题</vt:lpstr>
      </vt:variant>
      <vt:variant>
        <vt:i4>119</vt:i4>
      </vt:variant>
    </vt:vector>
  </HeadingPairs>
  <TitlesOfParts>
    <vt:vector size="160" baseType="lpstr">
      <vt:lpstr>Arial</vt:lpstr>
      <vt:lpstr>宋体</vt:lpstr>
      <vt:lpstr>Wingdings</vt:lpstr>
      <vt:lpstr>Times New Roman</vt:lpstr>
      <vt:lpstr>PMingLiU</vt:lpstr>
      <vt:lpstr>MingLiU-ExtB</vt:lpstr>
      <vt:lpstr>Bookman Old Style</vt:lpstr>
      <vt:lpstr>Wingdings 3</vt:lpstr>
      <vt:lpstr>Wingdings 3</vt:lpstr>
      <vt:lpstr>DFKai-SB</vt:lpstr>
      <vt:lpstr>楷体_GB2312</vt:lpstr>
      <vt:lpstr>Arial Unicode MS</vt:lpstr>
      <vt:lpstr>新宋体</vt:lpstr>
      <vt:lpstr>Arial Unicode MS</vt:lpstr>
      <vt:lpstr>Symbol</vt:lpstr>
      <vt:lpstr>华文新魏</vt:lpstr>
      <vt:lpstr>Gill Sans MT</vt:lpstr>
      <vt:lpstr>微软雅黑</vt:lpstr>
      <vt:lpstr>Arial Unicode MS</vt:lpstr>
      <vt:lpstr>標楷體</vt:lpstr>
      <vt:lpstr>Wingdings 2</vt:lpstr>
      <vt:lpstr>Cambria</vt:lpstr>
      <vt:lpstr>Cambria Math</vt:lpstr>
      <vt:lpstr>Verdana</vt:lpstr>
      <vt:lpstr>PMingLiU</vt:lpstr>
      <vt:lpstr>Segoe Print</vt:lpstr>
      <vt:lpstr>Calibri</vt:lpstr>
      <vt:lpstr>MS UI Gothic</vt:lpstr>
      <vt:lpstr>MT Extra</vt:lpstr>
      <vt:lpstr>Nirmala UI</vt:lpstr>
      <vt:lpstr>Niagara Solid</vt:lpstr>
      <vt:lpstr>Old English Text MT</vt:lpstr>
      <vt:lpstr>Open Sans</vt:lpstr>
      <vt:lpstr>MS Mincho</vt:lpstr>
      <vt:lpstr>Microsoft Sans Serif</vt:lpstr>
      <vt:lpstr>原創</vt:lpstr>
      <vt:lpstr>1_原創</vt:lpstr>
      <vt:lpstr>Equation.3</vt:lpstr>
      <vt:lpstr>Equation.3</vt:lpstr>
      <vt:lpstr>Word.Document.8</vt:lpstr>
      <vt:lpstr>Word.Document.8</vt:lpstr>
      <vt:lpstr>Chapter 3 词法分析</vt:lpstr>
      <vt:lpstr>Outlines</vt:lpstr>
      <vt:lpstr>Requirements</vt:lpstr>
      <vt:lpstr>Function</vt:lpstr>
      <vt:lpstr>Output</vt:lpstr>
      <vt:lpstr>Notes</vt:lpstr>
      <vt:lpstr>Example</vt:lpstr>
      <vt:lpstr>Example</vt:lpstr>
      <vt:lpstr>One pass</vt:lpstr>
      <vt:lpstr>One pass</vt:lpstr>
      <vt:lpstr>Position</vt:lpstr>
      <vt:lpstr>Design</vt:lpstr>
      <vt:lpstr>Input and pre-processing</vt:lpstr>
      <vt:lpstr>Advanced search</vt:lpstr>
      <vt:lpstr>Advanced search</vt:lpstr>
      <vt:lpstr>State transition diagram</vt:lpstr>
      <vt:lpstr>State transition diagram</vt:lpstr>
      <vt:lpstr>State transition diagram</vt:lpstr>
      <vt:lpstr>State transition diagram</vt:lpstr>
      <vt:lpstr>PowerPoint 演示文稿</vt:lpstr>
      <vt:lpstr>State transition diagram</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Regular expression and Finite Automata </vt:lpstr>
      <vt:lpstr>Regular expression and Finite Automata </vt:lpstr>
      <vt:lpstr>Regular expression</vt:lpstr>
      <vt:lpstr>Regular expression</vt:lpstr>
      <vt:lpstr>Regular expression</vt:lpstr>
      <vt:lpstr>Regular expression</vt:lpstr>
      <vt:lpstr>Regular expression</vt:lpstr>
      <vt:lpstr>Example</vt:lpstr>
      <vt:lpstr>Example</vt:lpstr>
      <vt:lpstr>Regular Expression</vt:lpstr>
      <vt:lpstr>Regular Expression</vt:lpstr>
      <vt:lpstr>Regular Expression</vt:lpstr>
      <vt:lpstr>Regular Expression</vt:lpstr>
      <vt:lpstr>Regular Expression</vt:lpstr>
      <vt:lpstr>Finite Automata</vt:lpstr>
      <vt:lpstr>DFA</vt:lpstr>
      <vt:lpstr>DFA</vt:lpstr>
      <vt:lpstr>DFA matrix</vt:lpstr>
      <vt:lpstr>DFA diagram </vt:lpstr>
      <vt:lpstr>DFA digram</vt:lpstr>
      <vt:lpstr>DFA</vt:lpstr>
      <vt:lpstr>DFA acceptance</vt:lpstr>
      <vt:lpstr>DFA acceptance</vt:lpstr>
      <vt:lpstr>DFA</vt:lpstr>
      <vt:lpstr>DFA</vt:lpstr>
      <vt:lpstr>DFA program</vt:lpstr>
      <vt:lpstr>NFA</vt:lpstr>
      <vt:lpstr>NFA</vt:lpstr>
      <vt:lpstr>NFA</vt:lpstr>
      <vt:lpstr>NFA</vt:lpstr>
      <vt:lpstr>DFA &amp; NFA</vt:lpstr>
      <vt:lpstr>NFA</vt:lpstr>
      <vt:lpstr>NFA</vt:lpstr>
      <vt:lpstr>NFA</vt:lpstr>
      <vt:lpstr>NFA – 例12</vt:lpstr>
      <vt:lpstr>NFA</vt:lpstr>
      <vt:lpstr>What’s the problem with NFA?</vt:lpstr>
      <vt:lpstr>What’s the problem with NFA?</vt:lpstr>
      <vt:lpstr>NFA subset construction</vt:lpstr>
      <vt:lpstr>NFA subset construction</vt:lpstr>
      <vt:lpstr>NFA subset construction</vt:lpstr>
      <vt:lpstr>NFA subset construction</vt:lpstr>
      <vt:lpstr>NFA subset construction</vt:lpstr>
      <vt:lpstr>NFA subset construction</vt:lpstr>
      <vt:lpstr>NFA subset construction</vt:lpstr>
      <vt:lpstr>PowerPoint 演示文稿</vt:lpstr>
      <vt:lpstr>PowerPoint 演示文稿</vt:lpstr>
      <vt:lpstr>PowerPoint 演示文稿</vt:lpstr>
      <vt:lpstr>NFA subset construction</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Excercise</vt:lpstr>
      <vt:lpstr>Ex</vt:lpstr>
      <vt:lpstr>Ex</vt:lpstr>
      <vt:lpstr>Ex</vt:lpstr>
      <vt:lpstr>解</vt:lpstr>
      <vt:lpstr>Regular grammar and FA</vt:lpstr>
      <vt:lpstr>Regular grammar and FA</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 – 例19</vt:lpstr>
      <vt:lpstr>LEX</vt:lpstr>
      <vt:lpstr>Lex</vt:lpstr>
      <vt:lpstr>LEX</vt:lpstr>
      <vt:lpstr>Summary</vt:lpstr>
      <vt:lpstr>Exercise</vt:lpstr>
      <vt:lpstr>Exercise</vt:lpstr>
      <vt:lpstr>Exercise</vt:lpstr>
      <vt:lpstr>Exercise</vt:lpstr>
      <vt:lpstr>Exercise</vt:lpstr>
      <vt:lpstr>Exercise</vt:lpstr>
      <vt:lpstr>练习</vt:lpstr>
      <vt:lpstr>练习</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hasee</cp:lastModifiedBy>
  <cp:revision>1046</cp:revision>
  <dcterms:created xsi:type="dcterms:W3CDTF">2022-03-13T09:33:00Z</dcterms:created>
  <dcterms:modified xsi:type="dcterms:W3CDTF">2022-03-24T15:03:11Z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8E38EF9A820948D695521A9C6D45BF60</vt:lpwstr>
  </property>
  <property fmtid="{D5CDD505-2E9C-101B-9397-08002B2CF9AE}" pid="3" name="KSOProductBuildVer">
    <vt:lpwstr>2052-11.1.0.11365</vt:lpwstr>
  </property>
</Properties>
</file>